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2" r:id="rId6"/>
    <p:sldMasterId id="2147483654" r:id="rId7"/>
    <p:sldMasterId id="2147483656" r:id="rId8"/>
    <p:sldMasterId id="2147483658" r:id="rId9"/>
    <p:sldMasterId id="2147483660" r:id="rId10"/>
    <p:sldMasterId id="2147483662" r:id="rId11"/>
    <p:sldMasterId id="2147483664" r:id="rId12"/>
    <p:sldMasterId id="2147483666" r:id="rId13"/>
    <p:sldMasterId id="2147483668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</p:sldIdLst>
  <p:sldSz cy="6858000" cx="12192000"/>
  <p:notesSz cx="6794500" cy="9925050"/>
  <p:embeddedFontLst>
    <p:embeddedFont>
      <p:font typeface="Tahom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GoogleSlidesCustomDataVersion2">
      <go:slidesCustomData xmlns:go="http://customooxmlschemas.google.com/" r:id="rId24" roundtripDataSignature="AMtx7midA7cLEdpQysZczknkkMRbmSJb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5.xml"/><Relationship Id="rId11" Type="http://schemas.openxmlformats.org/officeDocument/2006/relationships/slideMaster" Target="slideMasters/slideMaster8.xml"/><Relationship Id="rId22" Type="http://schemas.openxmlformats.org/officeDocument/2006/relationships/font" Target="fonts/Tahoma-regular.fntdata"/><Relationship Id="rId10" Type="http://schemas.openxmlformats.org/officeDocument/2006/relationships/slideMaster" Target="slideMasters/slideMaster7.xml"/><Relationship Id="rId21" Type="http://schemas.openxmlformats.org/officeDocument/2006/relationships/slide" Target="slides/slide6.xml"/><Relationship Id="rId13" Type="http://schemas.openxmlformats.org/officeDocument/2006/relationships/slideMaster" Target="slideMasters/slideMaster10.xml"/><Relationship Id="rId24" Type="http://customschemas.google.com/relationships/presentationmetadata" Target="metadata"/><Relationship Id="rId12" Type="http://schemas.openxmlformats.org/officeDocument/2006/relationships/slideMaster" Target="slideMasters/slideMaster9.xml"/><Relationship Id="rId23" Type="http://schemas.openxmlformats.org/officeDocument/2006/relationships/font" Target="fonts/Tahoma-bold.fntdata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5" Type="http://schemas.openxmlformats.org/officeDocument/2006/relationships/notesMaster" Target="notesMasters/notesMaster1.xml"/><Relationship Id="rId14" Type="http://schemas.openxmlformats.org/officeDocument/2006/relationships/slideMaster" Target="slideMasters/slideMaster11.xml"/><Relationship Id="rId17" Type="http://schemas.openxmlformats.org/officeDocument/2006/relationships/slide" Target="slides/slide2.xml"/><Relationship Id="rId16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4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42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42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43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43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9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9"/>
          <p:cNvSpPr txBox="1"/>
          <p:nvPr>
            <p:ph idx="1" type="body"/>
          </p:nvPr>
        </p:nvSpPr>
        <p:spPr>
          <a:xfrm rot="5400000">
            <a:off x="3926682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9" name="Google Shape;129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9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1"/>
          <p:cNvSpPr txBox="1"/>
          <p:nvPr>
            <p:ph type="title"/>
          </p:nvPr>
        </p:nvSpPr>
        <p:spPr>
          <a:xfrm rot="5400000">
            <a:off x="7133432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1"/>
          <p:cNvSpPr txBox="1"/>
          <p:nvPr>
            <p:ph idx="1" type="body"/>
          </p:nvPr>
        </p:nvSpPr>
        <p:spPr>
          <a:xfrm rot="5400000">
            <a:off x="1799432" y="-60086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41" name="Google Shape;14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1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type="title"/>
          </p:nvPr>
        </p:nvSpPr>
        <p:spPr>
          <a:xfrm>
            <a:off x="831851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" type="body"/>
          </p:nvPr>
        </p:nvSpPr>
        <p:spPr>
          <a:xfrm>
            <a:off x="831851" y="455263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845127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2" type="body"/>
          </p:nvPr>
        </p:nvSpPr>
        <p:spPr>
          <a:xfrm>
            <a:off x="6172200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/>
          <p:nvPr>
            <p:ph idx="1" type="body"/>
          </p:nvPr>
        </p:nvSpPr>
        <p:spPr>
          <a:xfrm>
            <a:off x="845127" y="1681852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7" name="Google Shape;77;p31"/>
          <p:cNvSpPr txBox="1"/>
          <p:nvPr>
            <p:ph idx="2" type="body"/>
          </p:nvPr>
        </p:nvSpPr>
        <p:spPr>
          <a:xfrm>
            <a:off x="845127" y="2507552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3" type="body"/>
          </p:nvPr>
        </p:nvSpPr>
        <p:spPr>
          <a:xfrm>
            <a:off x="6172201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9" name="Google Shape;79;p31"/>
          <p:cNvSpPr txBox="1"/>
          <p:nvPr>
            <p:ph idx="4" type="body"/>
          </p:nvPr>
        </p:nvSpPr>
        <p:spPr>
          <a:xfrm>
            <a:off x="6172201" y="2507552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5"/>
          <p:cNvSpPr txBox="1"/>
          <p:nvPr>
            <p:ph type="title"/>
          </p:nvPr>
        </p:nvSpPr>
        <p:spPr>
          <a:xfrm>
            <a:off x="841248" y="457202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5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103" name="Google Shape;103;p35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04" name="Google Shape;104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5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7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7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37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17" name="Google Shape;11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7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6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8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9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3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38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4" name="Google Shape;124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5" name="Google Shape;125;p38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0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40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6" name="Google Shape;13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7" name="Google Shape;137;p40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28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0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32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8" name="Google Shape;8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Google Shape;89;p32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4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34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9" name="Google Shape;99;p34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1" name="Google Shape;111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2" name="Google Shape;112;p36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/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2-  Módulo Concurrente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dibujo&#10;&#10;Descripción generada automáticamente" id="151" name="Google Shape;1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/>
          <p:nvPr/>
        </p:nvSpPr>
        <p:spPr>
          <a:xfrm>
            <a:off x="47625" y="6448425"/>
            <a:ext cx="2592387" cy="409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2- Módulo Concurrente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158" name="Google Shape;1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&#10;&#10;Descripción generada automáticamente" id="160" name="Google Shape;1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 txBox="1"/>
          <p:nvPr/>
        </p:nvSpPr>
        <p:spPr>
          <a:xfrm>
            <a:off x="936624" y="1737405"/>
            <a:ext cx="7967889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Pasaje de mensajes - ENVIO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936624" y="2813438"/>
            <a:ext cx="2081212" cy="70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Ejemplos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169" name="Google Shape;16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2"/>
          <p:cNvSpPr txBox="1"/>
          <p:nvPr/>
        </p:nvSpPr>
        <p:spPr>
          <a:xfrm>
            <a:off x="1146175" y="273050"/>
            <a:ext cx="101092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-CMRE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2"/>
          <p:cNvSpPr txBox="1"/>
          <p:nvPr/>
        </p:nvSpPr>
        <p:spPr>
          <a:xfrm>
            <a:off x="1499733" y="4658936"/>
            <a:ext cx="341153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2"/>
          <p:cNvSpPr txBox="1"/>
          <p:nvPr/>
        </p:nvSpPr>
        <p:spPr>
          <a:xfrm>
            <a:off x="1485446" y="5111374"/>
            <a:ext cx="340995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2"/>
          <p:cNvSpPr txBox="1"/>
          <p:nvPr/>
        </p:nvSpPr>
        <p:spPr>
          <a:xfrm>
            <a:off x="1499733" y="5554286"/>
            <a:ext cx="4106862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Sentencia de comunicación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2"/>
          <p:cNvSpPr txBox="1"/>
          <p:nvPr/>
        </p:nvSpPr>
        <p:spPr>
          <a:xfrm>
            <a:off x="1499733" y="5979736"/>
            <a:ext cx="341153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 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42"/>
          <p:cNvGrpSpPr/>
          <p:nvPr/>
        </p:nvGrpSpPr>
        <p:grpSpPr>
          <a:xfrm rot="360000">
            <a:off x="674356" y="5071076"/>
            <a:ext cx="861704" cy="798649"/>
            <a:chOff x="4731082" y="4584781"/>
            <a:chExt cx="836600" cy="789807"/>
          </a:xfrm>
        </p:grpSpPr>
        <p:sp>
          <p:nvSpPr>
            <p:cNvPr id="176" name="Google Shape;176;p42"/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7" name="Google Shape;177;p42"/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" name="Google Shape;178;p42"/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79" name="Google Shape;179;p42"/>
            <p:cNvCxnSpPr/>
            <p:nvPr/>
          </p:nvCxnSpPr>
          <p:spPr>
            <a:xfrm flipH="1" rot="-300000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42"/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81" name="Google Shape;18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351203">
            <a:off x="796325" y="1556650"/>
            <a:ext cx="3298875" cy="254133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2"/>
          <p:cNvSpPr txBox="1"/>
          <p:nvPr/>
        </p:nvSpPr>
        <p:spPr>
          <a:xfrm>
            <a:off x="4405780" y="1391764"/>
            <a:ext cx="389572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3200" u="none" cap="none" strike="noStrike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ENVÍO DE MENSAJES </a:t>
            </a:r>
            <a:endParaRPr b="1" i="0" sz="3200" u="none" cap="none" strike="noStrike">
              <a:solidFill>
                <a:srgbClr val="1F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2"/>
          <p:cNvSpPr txBox="1"/>
          <p:nvPr/>
        </p:nvSpPr>
        <p:spPr>
          <a:xfrm>
            <a:off x="5375273" y="2082113"/>
            <a:ext cx="6381298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 envío de mensajes es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asincrónico</a:t>
            </a:r>
            <a:r>
              <a:rPr b="0" i="0" lang="en-US" sz="20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es decir, el robot que envía el mensaje lo hace y sigue procesando sin esperar que el robot receptor lo reciba.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2"/>
          <p:cNvSpPr txBox="1"/>
          <p:nvPr/>
        </p:nvSpPr>
        <p:spPr>
          <a:xfrm>
            <a:off x="4405780" y="3867883"/>
            <a:ext cx="5805020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3200" u="none" cap="none" strike="noStrike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RECEPCIÓN  DE MENSAJES </a:t>
            </a:r>
            <a:endParaRPr b="1" i="0" sz="3200" u="none" cap="none" strike="noStrike">
              <a:solidFill>
                <a:srgbClr val="1F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5349617" y="4535691"/>
            <a:ext cx="6381298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La recepción de mensajes es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sincrónica</a:t>
            </a:r>
            <a:r>
              <a:rPr b="0" i="0" lang="en-US" sz="20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es decir, el robot que espera un mensaje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b="0" i="0" lang="en-US" sz="20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sigue procesando hasta que recibe el mensaje.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 rot="-669866">
            <a:off x="9293735" y="5699541"/>
            <a:ext cx="2554034" cy="989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b="1" i="0" lang="en-US" sz="3600" u="none" cap="none" strike="noStrike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rPr>
              <a:t>Cómo es la sintaxis?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2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2-  Módulo Concurrente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194" name="Google Shape;1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 txBox="1"/>
          <p:nvPr/>
        </p:nvSpPr>
        <p:spPr>
          <a:xfrm>
            <a:off x="1146175" y="273050"/>
            <a:ext cx="9736137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- Envío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5168789" y="1728661"/>
            <a:ext cx="6035902" cy="110795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b="1" i="0" lang="en-US" sz="2200" u="none" cap="none" strike="noStrike">
                <a:solidFill>
                  <a:srgbClr val="3A3838"/>
                </a:solidFill>
                <a:latin typeface="Consolas"/>
                <a:ea typeface="Consolas"/>
                <a:cs typeface="Consolas"/>
                <a:sym typeface="Consolas"/>
              </a:rPr>
              <a:t>EnviarMensaje(</a:t>
            </a:r>
            <a:r>
              <a:rPr b="0" i="0" lang="en-US" sz="2200" u="none" cap="none" strike="noStrike">
                <a:solidFill>
                  <a:srgbClr val="3A3838"/>
                </a:solidFill>
                <a:latin typeface="Consolas"/>
                <a:ea typeface="Consolas"/>
                <a:cs typeface="Consolas"/>
                <a:sym typeface="Consolas"/>
              </a:rPr>
              <a:t>valor,variableRobot</a:t>
            </a:r>
            <a:r>
              <a:rPr b="1" i="0" lang="en-US" sz="2200" u="none" cap="none" strike="noStrike">
                <a:solidFill>
                  <a:srgbClr val="3A383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t/>
            </a:r>
            <a:endParaRPr b="1" i="0" sz="2200" u="none" cap="none" strike="noStrike">
              <a:solidFill>
                <a:srgbClr val="3A38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3A3838"/>
                </a:solidFill>
                <a:latin typeface="Consolas"/>
                <a:ea typeface="Consolas"/>
                <a:cs typeface="Consolas"/>
                <a:sym typeface="Consolas"/>
              </a:rPr>
              <a:t>EnviarMensaje(</a:t>
            </a:r>
            <a:r>
              <a:rPr b="0" i="0" lang="en-US" sz="2200" u="none" cap="none" strike="noStrike">
                <a:solidFill>
                  <a:srgbClr val="3A3838"/>
                </a:solidFill>
                <a:latin typeface="Consolas"/>
                <a:ea typeface="Consolas"/>
                <a:cs typeface="Consolas"/>
                <a:sym typeface="Consolas"/>
              </a:rPr>
              <a:t>variable,variableRobot</a:t>
            </a:r>
            <a:r>
              <a:rPr b="1" i="0" lang="en-US" sz="2200" u="none" cap="none" strike="noStrike">
                <a:solidFill>
                  <a:srgbClr val="3A383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i="0" sz="2200" u="none" cap="none" strike="noStrike">
              <a:solidFill>
                <a:srgbClr val="3A383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52387" y="1128712"/>
            <a:ext cx="3952875" cy="549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 ejemploEnvio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area1: AreaPC(1,1,20,20)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robots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comenzar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robot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comenzar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robot1:tipo1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robot2: tipo1 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robot3:tipo2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98" name="Google Shape;198;p9"/>
          <p:cNvGrpSpPr/>
          <p:nvPr/>
        </p:nvGrpSpPr>
        <p:grpSpPr>
          <a:xfrm>
            <a:off x="1902905" y="4073819"/>
            <a:ext cx="5102143" cy="969456"/>
            <a:chOff x="1902905" y="4073819"/>
            <a:chExt cx="5102143" cy="969456"/>
          </a:xfrm>
        </p:grpSpPr>
        <p:sp>
          <p:nvSpPr>
            <p:cNvPr id="199" name="Google Shape;199;p9"/>
            <p:cNvSpPr/>
            <p:nvPr/>
          </p:nvSpPr>
          <p:spPr>
            <a:xfrm>
              <a:off x="1902905" y="4316231"/>
              <a:ext cx="978408" cy="48463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25400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9"/>
            <p:cNvSpPr txBox="1"/>
            <p:nvPr/>
          </p:nvSpPr>
          <p:spPr>
            <a:xfrm>
              <a:off x="3052173" y="4073819"/>
              <a:ext cx="3952875" cy="969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olas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Supongamos que el robot 3, le quiere enviar un mensaje al robot1 y otro al robot2</a:t>
              </a:r>
              <a:endParaRPr b="0" i="0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01" name="Google Shape;201;p9"/>
          <p:cNvSpPr txBox="1"/>
          <p:nvPr/>
        </p:nvSpPr>
        <p:spPr>
          <a:xfrm rot="-669866">
            <a:off x="8554185" y="4842950"/>
            <a:ext cx="3054214" cy="1266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b="1" i="0" lang="en-US" sz="3600" u="none" cap="none" strike="noStrike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rPr>
              <a:t>Cómo queda el programa?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2-  Módulo Concurrente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209" name="Google Shape;2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0"/>
          <p:cNvSpPr txBox="1"/>
          <p:nvPr/>
        </p:nvSpPr>
        <p:spPr>
          <a:xfrm>
            <a:off x="1146175" y="273050"/>
            <a:ext cx="9736137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- Envío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2634798" y="1031874"/>
            <a:ext cx="7423150" cy="590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 envio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areas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area1: AreaPC(1,1,20,20)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Procesos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proceso rectángulo (E alto:numero; E: ancho:numero; ES flores: numero)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comenzar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....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fin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robots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 tipo1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comenzar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robot tipo2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variables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x:numero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comenzar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x:= 8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 (5,robot1)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EnviarMensaje (x,robot2)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robot1:tipo1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robot2: tipo1 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robot3:tipo2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2-  Módulo Concurrente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0"/>
          <p:cNvSpPr/>
          <p:nvPr/>
        </p:nvSpPr>
        <p:spPr>
          <a:xfrm rot="9008375">
            <a:off x="5655199" y="4845605"/>
            <a:ext cx="924525" cy="6647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220" name="Google Shape;22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3"/>
          <p:cNvSpPr txBox="1"/>
          <p:nvPr/>
        </p:nvSpPr>
        <p:spPr>
          <a:xfrm>
            <a:off x="1146175" y="273050"/>
            <a:ext cx="9736137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- Envío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43"/>
          <p:cNvGrpSpPr/>
          <p:nvPr/>
        </p:nvGrpSpPr>
        <p:grpSpPr>
          <a:xfrm>
            <a:off x="-5903947" y="227286"/>
            <a:ext cx="15981798" cy="7293488"/>
            <a:chOff x="-6125176" y="-937410"/>
            <a:chExt cx="15981798" cy="7293488"/>
          </a:xfrm>
        </p:grpSpPr>
        <p:sp>
          <p:nvSpPr>
            <p:cNvPr id="223" name="Google Shape;223;p43"/>
            <p:cNvSpPr/>
            <p:nvPr/>
          </p:nvSpPr>
          <p:spPr>
            <a:xfrm>
              <a:off x="-6125176" y="-937410"/>
              <a:ext cx="7293488" cy="7293488"/>
            </a:xfrm>
            <a:prstGeom prst="blockArc">
              <a:avLst>
                <a:gd fmla="val 18900000" name="adj1"/>
                <a:gd fmla="val 2700000" name="adj2"/>
                <a:gd fmla="val 296" name="adj3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3"/>
            <p:cNvSpPr/>
            <p:nvPr/>
          </p:nvSpPr>
          <p:spPr>
            <a:xfrm>
              <a:off x="752110" y="541866"/>
              <a:ext cx="9104511" cy="1083733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3"/>
            <p:cNvSpPr txBox="1"/>
            <p:nvPr/>
          </p:nvSpPr>
          <p:spPr>
            <a:xfrm>
              <a:off x="752110" y="541866"/>
              <a:ext cx="9104511" cy="10837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025" lIns="860200" spcFirstLastPara="1" rIns="66025" wrap="square" tIns="6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Puede enviarse un valor o una variable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43"/>
            <p:cNvSpPr/>
            <p:nvPr/>
          </p:nvSpPr>
          <p:spPr>
            <a:xfrm>
              <a:off x="74777" y="406400"/>
              <a:ext cx="1354666" cy="1354666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3"/>
            <p:cNvSpPr/>
            <p:nvPr/>
          </p:nvSpPr>
          <p:spPr>
            <a:xfrm>
              <a:off x="1146048" y="2167466"/>
              <a:ext cx="8710574" cy="1083733"/>
            </a:xfrm>
            <a:prstGeom prst="rect">
              <a:avLst/>
            </a:prstGeom>
            <a:solidFill>
              <a:srgbClr val="C47F6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3"/>
            <p:cNvSpPr txBox="1"/>
            <p:nvPr/>
          </p:nvSpPr>
          <p:spPr>
            <a:xfrm>
              <a:off x="1146048" y="2167466"/>
              <a:ext cx="8710574" cy="10837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025" lIns="860200" spcFirstLastPara="1" rIns="66025" wrap="square" tIns="6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 envío debe incluir el nombre de una variable robot declarado (no el tipo)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43"/>
            <p:cNvSpPr/>
            <p:nvPr/>
          </p:nvSpPr>
          <p:spPr>
            <a:xfrm>
              <a:off x="468714" y="2032000"/>
              <a:ext cx="1354666" cy="1354666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C47F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3"/>
            <p:cNvSpPr/>
            <p:nvPr/>
          </p:nvSpPr>
          <p:spPr>
            <a:xfrm>
              <a:off x="752110" y="3793066"/>
              <a:ext cx="9104511" cy="1083733"/>
            </a:xfrm>
            <a:prstGeom prst="rect">
              <a:avLst/>
            </a:prstGeom>
            <a:solidFill>
              <a:srgbClr val="A4A4A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3"/>
            <p:cNvSpPr txBox="1"/>
            <p:nvPr/>
          </p:nvSpPr>
          <p:spPr>
            <a:xfrm>
              <a:off x="752110" y="3793066"/>
              <a:ext cx="9104511" cy="10837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025" lIns="860200" spcFirstLastPara="1" rIns="66025" wrap="square" tIns="6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Sólo se puede enviar un valor por mensaje de envío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43"/>
            <p:cNvSpPr/>
            <p:nvPr/>
          </p:nvSpPr>
          <p:spPr>
            <a:xfrm>
              <a:off x="74777" y="3657600"/>
              <a:ext cx="1354666" cy="1354666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A4A4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43"/>
          <p:cNvSpPr txBox="1"/>
          <p:nvPr/>
        </p:nvSpPr>
        <p:spPr>
          <a:xfrm>
            <a:off x="8505311" y="5991799"/>
            <a:ext cx="36867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b="1" i="0" lang="en-US" sz="3200" u="none" cap="none" strike="noStrike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rPr>
              <a:t>Cómo reciben los robots un mensaje?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3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2-  Módulo Concurrente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4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8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0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7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3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9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5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2004-03-08T16:29:06Z</dcterms:created>
  <dc:creator>Cecilia Verónica Sanz</dc:creator>
</cp:coreProperties>
</file>