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6794500" cy="9925050"/>
  <p:embeddedFontLst>
    <p:embeddedFont>
      <p:font typeface="Architects Daughter"/>
      <p:regular r:id="rId16"/>
    </p:embeddedFon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19" roundtripDataSignature="AMtx7mgJtA81JfphDUM+Z3+wH6DvckwV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6435A0-B46D-4677-A4C8-1645FC2880E6}">
  <a:tblStyle styleId="{7F6435A0-B46D-4677-A4C8-1645FC2880E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Tahoma-regular.fntdata"/><Relationship Id="rId16" Type="http://schemas.openxmlformats.org/officeDocument/2006/relationships/font" Target="fonts/ArchitectsDaughter-regular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slideMaster" Target="slideMasters/slideMaster2.xml"/><Relationship Id="rId18" Type="http://schemas.openxmlformats.org/officeDocument/2006/relationships/font" Target="fonts/Tahom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dibujo&#10;&#10;Descripción generada automáticamente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47" name="Google Shape;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49" name="Google Shape;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/>
        </p:nvSpPr>
        <p:spPr>
          <a:xfrm>
            <a:off x="839787" y="1739900"/>
            <a:ext cx="91043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Estructuras de Datos vistas: arreglos - 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839787" y="2662237"/>
            <a:ext cx="53546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 de Ordenación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958102" y="1591582"/>
            <a:ext cx="5786664" cy="4211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i="0" lang="en-US" sz="2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compuesta que permite acceder a cada componente por una variable índice.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Dicho índice da la posición del componente dentro de la estructura de datos.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estructura arreglo se almacena en posiciones contiguas de memoria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dibujo de una cara feliz&#10;&#10;Descripción generada automáticamente con confianza media" id="61" name="Google Shape;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3613">
            <a:off x="57763" y="1455259"/>
            <a:ext cx="900339" cy="91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7848592" y="1268437"/>
            <a:ext cx="3842665" cy="4144684"/>
            <a:chOff x="7848592" y="1268437"/>
            <a:chExt cx="3842665" cy="4144684"/>
          </a:xfrm>
        </p:grpSpPr>
        <p:sp>
          <p:nvSpPr>
            <p:cNvPr id="63" name="Google Shape;63;p4"/>
            <p:cNvSpPr txBox="1"/>
            <p:nvPr/>
          </p:nvSpPr>
          <p:spPr>
            <a:xfrm>
              <a:off x="7848592" y="1268437"/>
              <a:ext cx="3842665" cy="64629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36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CARACTERISTICAS</a:t>
              </a:r>
              <a:endPara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8470409" y="1981453"/>
              <a:ext cx="3220848" cy="34316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Homogénea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Estática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Acceso directo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Indexada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Lineal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Dimensión física</a:t>
              </a:r>
              <a:endParaRPr b="0" i="0" sz="31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Dimensión lógica</a:t>
              </a:r>
              <a:endParaRPr b="0" i="0" sz="1300" u="none" cap="none" strike="noStrike">
                <a:solidFill>
                  <a:srgbClr val="8296B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4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71" name="Google Shape;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269250" y="1734488"/>
            <a:ext cx="7345362" cy="381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arreglo = </a:t>
            </a:r>
            <a:r>
              <a:rPr b="1" i="0" lang="en-US" sz="22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[rango] of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2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v:arreglo; 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4" name="Google Shape;74;p5"/>
          <p:cNvGrpSpPr/>
          <p:nvPr/>
        </p:nvGrpSpPr>
        <p:grpSpPr>
          <a:xfrm>
            <a:off x="4974957" y="2879800"/>
            <a:ext cx="6988444" cy="2905125"/>
            <a:chOff x="4974957" y="2879800"/>
            <a:chExt cx="6988444" cy="2905125"/>
          </a:xfrm>
        </p:grpSpPr>
        <p:sp>
          <p:nvSpPr>
            <p:cNvPr id="75" name="Google Shape;75;p5"/>
            <p:cNvSpPr txBox="1"/>
            <p:nvPr/>
          </p:nvSpPr>
          <p:spPr>
            <a:xfrm>
              <a:off x="7897587" y="2937126"/>
              <a:ext cx="4065814" cy="2678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Cargar la estructura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 un elemento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Insertar un elemento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Eliminar un elemento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Recorrer la estructura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Buscar un elemento</a:t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Ordenar la estructura</a:t>
              </a:r>
              <a:endParaRPr b="0" i="0" sz="14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76" name="Google Shape;76;p5"/>
            <p:cNvGrpSpPr/>
            <p:nvPr/>
          </p:nvGrpSpPr>
          <p:grpSpPr>
            <a:xfrm>
              <a:off x="4974957" y="2879800"/>
              <a:ext cx="3041650" cy="2905125"/>
              <a:chOff x="2076207" y="3438525"/>
              <a:chExt cx="2460868" cy="2905125"/>
            </a:xfrm>
          </p:grpSpPr>
          <p:sp>
            <p:nvSpPr>
              <p:cNvPr id="77" name="Google Shape;77;p5"/>
              <p:cNvSpPr txBox="1"/>
              <p:nvPr/>
            </p:nvSpPr>
            <p:spPr>
              <a:xfrm>
                <a:off x="2076207" y="4581525"/>
                <a:ext cx="227591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6"/>
                  </a:buClr>
                  <a:buSzPts val="3200"/>
                  <a:buFont typeface="Calibri"/>
                  <a:buNone/>
                </a:pPr>
                <a:r>
                  <a:rPr b="1" i="0" lang="en-US" sz="32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OPERACIONES</a:t>
                </a:r>
                <a:endParaRPr b="0" i="0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147909" y="3438525"/>
                <a:ext cx="389166" cy="2905125"/>
              </a:xfrm>
              <a:prstGeom prst="leftBrace">
                <a:avLst>
                  <a:gd fmla="val 241" name="adj1"/>
                  <a:gd fmla="val 50000" name="adj2"/>
                </a:avLst>
              </a:prstGeom>
              <a:noFill/>
              <a:ln cap="flat" cmpd="sng" w="3810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79" name="Google Shape;79;p5"/>
          <p:cNvGrpSpPr/>
          <p:nvPr/>
        </p:nvGrpSpPr>
        <p:grpSpPr>
          <a:xfrm>
            <a:off x="2635250" y="1404403"/>
            <a:ext cx="8012695" cy="614366"/>
            <a:chOff x="2121905" y="1459435"/>
            <a:chExt cx="8012695" cy="614366"/>
          </a:xfrm>
        </p:grpSpPr>
        <p:sp>
          <p:nvSpPr>
            <p:cNvPr id="80" name="Google Shape;80;p5"/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1" name="Google Shape;81;p5"/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3" name="Google Shape;83;p5"/>
            <p:cNvSpPr txBox="1"/>
            <p:nvPr/>
          </p:nvSpPr>
          <p:spPr>
            <a:xfrm>
              <a:off x="2334973" y="1529513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5"/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6" name="Google Shape;86;p5"/>
            <p:cNvSpPr txBox="1"/>
            <p:nvPr/>
          </p:nvSpPr>
          <p:spPr>
            <a:xfrm>
              <a:off x="3598485" y="1516697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 txBox="1"/>
            <p:nvPr/>
          </p:nvSpPr>
          <p:spPr>
            <a:xfrm>
              <a:off x="4969315" y="1529509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 txBox="1"/>
            <p:nvPr/>
          </p:nvSpPr>
          <p:spPr>
            <a:xfrm>
              <a:off x="6341686" y="1516693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" name="Google Shape;89;p5"/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0" name="Google Shape;90;p5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36625" y="1494211"/>
            <a:ext cx="6759575" cy="4954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1" i="0" lang="en-US" sz="2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lineal compuesta por nodos.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 nodo de la lista posee el dato que almacena la lista y la dirección del siguiente nodo.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Toda lista puede recorrerse a partir de su primer elemento.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 elementos no necesariamente están en posiciones contiguas de memoria.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generar nuevos elementos en la lista, o eliminar alguno se deben utilizar las operaciones de new y dispose respectivamente.</a:t>
            </a:r>
            <a:endParaRPr/>
          </a:p>
        </p:txBody>
      </p:sp>
      <p:pic>
        <p:nvPicPr>
          <p:cNvPr descr="Un dibujo de una cara feliz&#10;&#10;Descripción generada automáticamente con confianza media"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07678">
            <a:off x="57763" y="1358224"/>
            <a:ext cx="900339" cy="91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"/>
          <p:cNvGrpSpPr/>
          <p:nvPr/>
        </p:nvGrpSpPr>
        <p:grpSpPr>
          <a:xfrm>
            <a:off x="8088078" y="1113370"/>
            <a:ext cx="3842665" cy="2950059"/>
            <a:chOff x="8088078" y="1113370"/>
            <a:chExt cx="3842665" cy="2950059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8088078" y="1113370"/>
              <a:ext cx="3842665" cy="64629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1" i="0" lang="en-US" sz="36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CARACTERISTICAS</a:t>
              </a:r>
              <a:endPara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709895" y="2062922"/>
              <a:ext cx="3220848" cy="2000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Homogénea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Dinámica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Acceso secuencial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3100" u="none" cap="none" strike="noStrike">
                  <a:solidFill>
                    <a:srgbClr val="8296B0"/>
                  </a:solidFill>
                  <a:latin typeface="Calibri"/>
                  <a:ea typeface="Calibri"/>
                  <a:cs typeface="Calibri"/>
                  <a:sym typeface="Calibri"/>
                </a:rPr>
                <a:t>Lineal</a:t>
              </a:r>
              <a:endParaRPr/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269250" y="1734488"/>
            <a:ext cx="7345362" cy="4493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lista= ^nodo;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 = record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dato:tipo;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sig: lista;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L:lista; 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2" name="Google Shape;112;p26"/>
          <p:cNvGrpSpPr/>
          <p:nvPr/>
        </p:nvGrpSpPr>
        <p:grpSpPr>
          <a:xfrm>
            <a:off x="4626610" y="2879800"/>
            <a:ext cx="7388905" cy="3473605"/>
            <a:chOff x="4626610" y="2879800"/>
            <a:chExt cx="7388905" cy="3473605"/>
          </a:xfrm>
        </p:grpSpPr>
        <p:sp>
          <p:nvSpPr>
            <p:cNvPr id="113" name="Google Shape;113;p26"/>
            <p:cNvSpPr txBox="1"/>
            <p:nvPr/>
          </p:nvSpPr>
          <p:spPr>
            <a:xfrm>
              <a:off x="7592784" y="2937126"/>
              <a:ext cx="4422731" cy="3416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Crear una lista vacía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 un elemento adelante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 un elemento atrás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Insertar un elemento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Eliminar un elemento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Recorrer la estructura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Buscar un elemento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</a:pPr>
              <a:r>
                <a:rPr b="1" i="0" lang="en-US" sz="24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Ordenar la estructura</a:t>
              </a:r>
              <a:endParaRPr b="0" i="0" sz="14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14" name="Google Shape;114;p26"/>
            <p:cNvGrpSpPr/>
            <p:nvPr/>
          </p:nvGrpSpPr>
          <p:grpSpPr>
            <a:xfrm>
              <a:off x="4626610" y="2879800"/>
              <a:ext cx="3102219" cy="3473605"/>
              <a:chOff x="2076207" y="3438525"/>
              <a:chExt cx="2460868" cy="2905125"/>
            </a:xfrm>
          </p:grpSpPr>
          <p:sp>
            <p:nvSpPr>
              <p:cNvPr id="115" name="Google Shape;115;p26"/>
              <p:cNvSpPr txBox="1"/>
              <p:nvPr/>
            </p:nvSpPr>
            <p:spPr>
              <a:xfrm>
                <a:off x="2076207" y="4581525"/>
                <a:ext cx="227591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6"/>
                  </a:buClr>
                  <a:buSzPts val="3200"/>
                  <a:buFont typeface="Calibri"/>
                  <a:buNone/>
                </a:pPr>
                <a:r>
                  <a:rPr b="1" i="0" lang="en-US" sz="3200" u="none" cap="none" strike="noStrike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OPERACIONES</a:t>
                </a:r>
                <a:endParaRPr b="0" i="0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6"/>
              <p:cNvSpPr/>
              <p:nvPr/>
            </p:nvSpPr>
            <p:spPr>
              <a:xfrm>
                <a:off x="4147909" y="3438525"/>
                <a:ext cx="389166" cy="2905125"/>
              </a:xfrm>
              <a:prstGeom prst="leftBrace">
                <a:avLst>
                  <a:gd fmla="val 241" name="adj1"/>
                  <a:gd fmla="val 50000" name="adj2"/>
                </a:avLst>
              </a:prstGeom>
              <a:noFill/>
              <a:ln cap="flat" cmpd="sng" w="3810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117" name="Google Shape;117;p26"/>
          <p:cNvGrpSpPr/>
          <p:nvPr/>
        </p:nvGrpSpPr>
        <p:grpSpPr>
          <a:xfrm>
            <a:off x="2504028" y="1225258"/>
            <a:ext cx="8850818" cy="1018459"/>
            <a:chOff x="4273324" y="1902897"/>
            <a:chExt cx="8850670" cy="1018532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4440009" y="1902897"/>
              <a:ext cx="2100227" cy="46199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dato | sig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 txBox="1"/>
            <p:nvPr/>
          </p:nvSpPr>
          <p:spPr>
            <a:xfrm>
              <a:off x="7658306" y="1946292"/>
              <a:ext cx="2100227" cy="46199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dato | sig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 txBox="1"/>
            <p:nvPr/>
          </p:nvSpPr>
          <p:spPr>
            <a:xfrm>
              <a:off x="11023767" y="1953303"/>
              <a:ext cx="2100227" cy="46199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dato | nil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" name="Google Shape;121;p26"/>
            <p:cNvCxnSpPr/>
            <p:nvPr/>
          </p:nvCxnSpPr>
          <p:spPr>
            <a:xfrm>
              <a:off x="6224329" y="2214069"/>
              <a:ext cx="1340962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2" name="Google Shape;122;p26"/>
            <p:cNvCxnSpPr/>
            <p:nvPr/>
          </p:nvCxnSpPr>
          <p:spPr>
            <a:xfrm>
              <a:off x="9978079" y="2133894"/>
              <a:ext cx="1045689" cy="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3" name="Google Shape;123;p26"/>
            <p:cNvSpPr txBox="1"/>
            <p:nvPr/>
          </p:nvSpPr>
          <p:spPr>
            <a:xfrm>
              <a:off x="4273324" y="2434359"/>
              <a:ext cx="88657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 b="0" i="0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4" name="Google Shape;124;p26"/>
            <p:cNvSpPr txBox="1"/>
            <p:nvPr/>
          </p:nvSpPr>
          <p:spPr>
            <a:xfrm>
              <a:off x="8311521" y="2490542"/>
              <a:ext cx="88657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ABCD</a:t>
              </a:r>
              <a:endParaRPr b="0" i="0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>
              <a:off x="11792216" y="2490542"/>
              <a:ext cx="88657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ADDD</a:t>
              </a:r>
              <a:endParaRPr b="0" i="0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6" name="Google Shape;126;p26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8"/>
          <p:cNvGrpSpPr/>
          <p:nvPr/>
        </p:nvGrpSpPr>
        <p:grpSpPr>
          <a:xfrm>
            <a:off x="-4766" y="740885"/>
            <a:ext cx="3767788" cy="3610824"/>
            <a:chOff x="-4766" y="871517"/>
            <a:chExt cx="3767788" cy="3610824"/>
          </a:xfrm>
        </p:grpSpPr>
        <p:sp>
          <p:nvSpPr>
            <p:cNvPr id="135" name="Google Shape;135;p8"/>
            <p:cNvSpPr txBox="1"/>
            <p:nvPr/>
          </p:nvSpPr>
          <p:spPr>
            <a:xfrm>
              <a:off x="490050" y="1741261"/>
              <a:ext cx="2778158" cy="19389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Cuál sería el beneficio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Calibri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de tener una estructura ordenada?</a:t>
              </a:r>
              <a:endParaRPr b="1" i="0" sz="2400" u="none" cap="none" strike="noStrike">
                <a:solidFill>
                  <a:srgbClr val="0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 rot="1639732">
              <a:off x="418757" y="1399377"/>
              <a:ext cx="2920742" cy="2555105"/>
            </a:xfrm>
            <a:prstGeom prst="teardrop">
              <a:avLst>
                <a:gd fmla="val 100000" name="adj"/>
              </a:avLst>
            </a:prstGeom>
            <a:noFill/>
            <a:ln cap="flat" cmpd="sng" w="38100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4122068" y="1433483"/>
            <a:ext cx="7646208" cy="614366"/>
            <a:chOff x="2121905" y="1459435"/>
            <a:chExt cx="8012695" cy="614366"/>
          </a:xfrm>
        </p:grpSpPr>
        <p:sp>
          <p:nvSpPr>
            <p:cNvPr id="138" name="Google Shape;138;p8"/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39" name="Google Shape;139;p8"/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8"/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8"/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8"/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8"/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4" name="Google Shape;144;p8"/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8"/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8" name="Google Shape;148;p8"/>
          <p:cNvGrpSpPr/>
          <p:nvPr/>
        </p:nvGrpSpPr>
        <p:grpSpPr>
          <a:xfrm>
            <a:off x="4122068" y="2823535"/>
            <a:ext cx="7646208" cy="614366"/>
            <a:chOff x="2121905" y="1459435"/>
            <a:chExt cx="8012695" cy="614366"/>
          </a:xfrm>
        </p:grpSpPr>
        <p:sp>
          <p:nvSpPr>
            <p:cNvPr id="149" name="Google Shape;149;p8"/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0" name="Google Shape;150;p8"/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8"/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2" name="Google Shape;152;p8"/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8"/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8"/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8"/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9" name="Google Shape;159;p8"/>
          <p:cNvGrpSpPr/>
          <p:nvPr/>
        </p:nvGrpSpPr>
        <p:grpSpPr>
          <a:xfrm>
            <a:off x="124087" y="4277894"/>
            <a:ext cx="11697799" cy="2178720"/>
            <a:chOff x="124087" y="4277894"/>
            <a:chExt cx="11697799" cy="2178720"/>
          </a:xfrm>
        </p:grpSpPr>
        <p:pic>
          <p:nvPicPr>
            <p:cNvPr descr="Un dibujo de una cara feliz&#10;&#10;Descripción generada automáticamente con confianza media" id="160" name="Google Shape;16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657977">
              <a:off x="209000" y="4580348"/>
              <a:ext cx="953407" cy="984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8"/>
            <p:cNvSpPr txBox="1"/>
            <p:nvPr/>
          </p:nvSpPr>
          <p:spPr>
            <a:xfrm>
              <a:off x="1247321" y="4277894"/>
              <a:ext cx="10574565" cy="217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26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Un </a:t>
              </a:r>
              <a:r>
                <a:rPr b="1" i="0" lang="en-US" sz="26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algoritmo de ordenación</a:t>
              </a:r>
              <a:r>
                <a:rPr b="0" i="0" lang="en-US" sz="26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6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es un proceso por el cual un conjunto de elementos  puede ser ordenado.</a:t>
              </a:r>
              <a:endParaRPr/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b="0" i="0" lang="en-US" sz="26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Existe una gran variedad de algoritmos para ordenar vectores cada uno con características diferentes (facilidad de escritura, memoria utilizada, tiempo de ejecución)</a:t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8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1-1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239646" y="16558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{7F6435A0-B46D-4677-A4C8-1645FC2880E6}</a:tableStyleId>
              </a:tblPr>
              <a:tblGrid>
                <a:gridCol w="2030725"/>
                <a:gridCol w="339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ALGORITMO</a:t>
                      </a:r>
                      <a:endParaRPr sz="2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ORDEN de EJECUCION</a:t>
                      </a:r>
                      <a:endParaRPr sz="2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Selección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</a:t>
                      </a:r>
                      <a:r>
                        <a:rPr baseline="30000"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Intercambio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</a:t>
                      </a:r>
                      <a:r>
                        <a:rPr baseline="30000"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Inserción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</a:t>
                      </a:r>
                      <a:r>
                        <a:rPr baseline="30000"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Heapsort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O(N(log N))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Mergesort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O(N(log N))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Quicksort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O(N(log N))</a:t>
                      </a:r>
                      <a:endParaRPr sz="2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 txBox="1"/>
          <p:nvPr/>
        </p:nvSpPr>
        <p:spPr>
          <a:xfrm>
            <a:off x="5873749" y="1296004"/>
            <a:ext cx="6078605" cy="4265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 solo debe considerarse el tiempo de ejecución de los algoritmos.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También influye: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facilidad para la escritura del mismo.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cantidad de memoria utilizada.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complejidad de las estructuras auxiliaries que necesite</a:t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 ocurre si los datos se encuentran ordenados, ordenados en orden inverso, o desordenados.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2007663" y="5784122"/>
            <a:ext cx="630902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1" i="0" lang="en-US" sz="40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r>
              <a:rPr b="1" i="0" lang="en-US" sz="4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40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Inserción</a:t>
            </a:r>
            <a:endParaRPr b="1" i="0" sz="4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