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7"/>
  </p:notesMasterIdLst>
  <p:handoutMasterIdLst>
    <p:handoutMasterId r:id="rId48"/>
  </p:handoutMasterIdLst>
  <p:sldIdLst>
    <p:sldId id="296" r:id="rId6"/>
    <p:sldId id="377" r:id="rId7"/>
    <p:sldId id="378" r:id="rId8"/>
    <p:sldId id="379" r:id="rId9"/>
    <p:sldId id="380" r:id="rId10"/>
    <p:sldId id="348" r:id="rId11"/>
    <p:sldId id="381" r:id="rId12"/>
    <p:sldId id="382" r:id="rId13"/>
    <p:sldId id="353" r:id="rId14"/>
    <p:sldId id="357" r:id="rId15"/>
    <p:sldId id="356" r:id="rId16"/>
    <p:sldId id="394" r:id="rId17"/>
    <p:sldId id="402" r:id="rId18"/>
    <p:sldId id="403" r:id="rId19"/>
    <p:sldId id="404" r:id="rId20"/>
    <p:sldId id="384" r:id="rId21"/>
    <p:sldId id="386" r:id="rId22"/>
    <p:sldId id="387" r:id="rId23"/>
    <p:sldId id="388" r:id="rId24"/>
    <p:sldId id="389" r:id="rId25"/>
    <p:sldId id="361" r:id="rId26"/>
    <p:sldId id="390" r:id="rId27"/>
    <p:sldId id="391" r:id="rId28"/>
    <p:sldId id="362" r:id="rId29"/>
    <p:sldId id="363" r:id="rId30"/>
    <p:sldId id="364" r:id="rId31"/>
    <p:sldId id="392" r:id="rId32"/>
    <p:sldId id="365" r:id="rId33"/>
    <p:sldId id="368" r:id="rId34"/>
    <p:sldId id="393" r:id="rId35"/>
    <p:sldId id="367" r:id="rId36"/>
    <p:sldId id="369" r:id="rId37"/>
    <p:sldId id="370" r:id="rId38"/>
    <p:sldId id="371" r:id="rId39"/>
    <p:sldId id="395" r:id="rId40"/>
    <p:sldId id="396" r:id="rId41"/>
    <p:sldId id="397" r:id="rId42"/>
    <p:sldId id="398" r:id="rId43"/>
    <p:sldId id="399" r:id="rId44"/>
    <p:sldId id="400" r:id="rId45"/>
    <p:sldId id="401" r:id="rId46"/>
  </p:sldIdLst>
  <p:sldSz cx="12188825" cy="6858000"/>
  <p:notesSz cx="6858000" cy="9144000"/>
  <p:custDataLst>
    <p:custData r:id="rId4"/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297">
          <p15:clr>
            <a:srgbClr val="A4A3A4"/>
          </p15:clr>
        </p15:guide>
        <p15:guide id="5" pos="7380">
          <p15:clr>
            <a:srgbClr val="A4A3A4"/>
          </p15:clr>
        </p15:guide>
        <p15:guide id="6" pos="6038">
          <p15:clr>
            <a:srgbClr val="A4A3A4"/>
          </p15:clr>
        </p15:guide>
        <p15:guide id="7" orient="horz" pos="4056">
          <p15:clr>
            <a:srgbClr val="A4A3A4"/>
          </p15:clr>
        </p15:guide>
        <p15:guide id="8" orient="horz" pos="397">
          <p15:clr>
            <a:srgbClr val="A4A3A4"/>
          </p15:clr>
        </p15:guide>
        <p15:guide id="9" pos="239">
          <p15:clr>
            <a:srgbClr val="A4A3A4"/>
          </p15:clr>
        </p15:guide>
        <p15:guide id="10" pos="74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444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78" y="-270"/>
      </p:cViewPr>
      <p:guideLst>
        <p:guide orient="horz" pos="3888"/>
        <p:guide orient="horz" pos="4056"/>
        <p:guide orient="horz" pos="392"/>
        <p:guide pos="3839"/>
        <p:guide pos="239"/>
        <p:guide pos="7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pPr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xmlns="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Sunday, November 26, 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0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34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3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6230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/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95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704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3884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155"/>
            <a:ext cx="12188825" cy="686230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/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29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7287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154"/>
            <a:ext cx="12184998" cy="686015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8100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3019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415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410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573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456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</a:t>
            </a:r>
            <a:r>
              <a:rPr kumimoji="0" sz="800" b="0" i="0" u="none" strike="noStrike" kern="0" cap="none" spc="0" normalizeH="0" baseline="0" dirty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405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Mesos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Dudi Likvornik</a:t>
            </a:r>
          </a:p>
          <a:p>
            <a:r>
              <a:rPr lang="en-US" dirty="0" smtClean="0"/>
              <a:t>J.P. Morgan</a:t>
            </a:r>
          </a:p>
          <a:p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1028" name="Picture 4" descr="http://tctechcrunch2011.files.wordpress.com/2013/09/meso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8492" y="5072063"/>
            <a:ext cx="36195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EMEA.AD.JPMORGANCHASE.COM\HOME\IB\IBHOME\EU_LDN_IBHOME01\R620854\HomeData\jpmDesk\Desktop\For marketing-recruiting\JPM_Logo_PRINT_JPEG\JPM_Logo_PRINT_JPEG_Black\JPM_logo_2008_PRINT_A_Bl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662" y="6261955"/>
            <a:ext cx="2347163" cy="5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917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5788" y="1950957"/>
            <a:ext cx="1458848" cy="699644"/>
            <a:chOff x="572568" y="2982480"/>
            <a:chExt cx="1862983" cy="1076771"/>
          </a:xfrm>
        </p:grpSpPr>
        <p:sp>
          <p:nvSpPr>
            <p:cNvPr id="6" name="Flowchart: Process 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214315" y="1950957"/>
            <a:ext cx="1458848" cy="699644"/>
            <a:chOff x="572568" y="2982480"/>
            <a:chExt cx="1862983" cy="1076771"/>
          </a:xfrm>
        </p:grpSpPr>
        <p:sp>
          <p:nvSpPr>
            <p:cNvPr id="15" name="Flowchart: Process 1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012842" y="1950957"/>
            <a:ext cx="1458848" cy="699644"/>
            <a:chOff x="572568" y="2982480"/>
            <a:chExt cx="1862983" cy="1076771"/>
          </a:xfrm>
        </p:grpSpPr>
        <p:sp>
          <p:nvSpPr>
            <p:cNvPr id="24" name="Flowchart: Process 2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811369" y="1950957"/>
            <a:ext cx="1458848" cy="699644"/>
            <a:chOff x="572568" y="2982480"/>
            <a:chExt cx="1862983" cy="1076771"/>
          </a:xfrm>
        </p:grpSpPr>
        <p:sp>
          <p:nvSpPr>
            <p:cNvPr id="33" name="Flowchart: Process 3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8609897" y="2171385"/>
            <a:ext cx="1458848" cy="699644"/>
            <a:chOff x="572568" y="2982480"/>
            <a:chExt cx="1862983" cy="1076771"/>
          </a:xfrm>
        </p:grpSpPr>
        <p:sp>
          <p:nvSpPr>
            <p:cNvPr id="42" name="Flowchart: Process 4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415788" y="2913783"/>
            <a:ext cx="1458848" cy="699644"/>
            <a:chOff x="572568" y="2982480"/>
            <a:chExt cx="1862983" cy="1076771"/>
          </a:xfrm>
        </p:grpSpPr>
        <p:sp>
          <p:nvSpPr>
            <p:cNvPr id="51" name="Flowchart: Process 5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214315" y="2913783"/>
            <a:ext cx="1458848" cy="699644"/>
            <a:chOff x="572568" y="2982480"/>
            <a:chExt cx="1862983" cy="1076771"/>
          </a:xfrm>
        </p:grpSpPr>
        <p:sp>
          <p:nvSpPr>
            <p:cNvPr id="60" name="Flowchart: Process 5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012842" y="2913783"/>
            <a:ext cx="1458848" cy="699644"/>
            <a:chOff x="572568" y="2982480"/>
            <a:chExt cx="1862983" cy="1076771"/>
          </a:xfrm>
        </p:grpSpPr>
        <p:sp>
          <p:nvSpPr>
            <p:cNvPr id="69" name="Flowchart: Process 6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6811369" y="2913783"/>
            <a:ext cx="1458848" cy="699644"/>
            <a:chOff x="572568" y="2982480"/>
            <a:chExt cx="1862983" cy="1076771"/>
          </a:xfrm>
        </p:grpSpPr>
        <p:sp>
          <p:nvSpPr>
            <p:cNvPr id="78" name="Flowchart: Process 7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8609897" y="3134211"/>
            <a:ext cx="1458848" cy="699644"/>
            <a:chOff x="572568" y="2982480"/>
            <a:chExt cx="1862983" cy="1076771"/>
          </a:xfrm>
        </p:grpSpPr>
        <p:sp>
          <p:nvSpPr>
            <p:cNvPr id="87" name="Flowchart: Process 8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1415787" y="4146021"/>
            <a:ext cx="1458848" cy="699644"/>
            <a:chOff x="572568" y="2982480"/>
            <a:chExt cx="1862983" cy="1076771"/>
          </a:xfrm>
        </p:grpSpPr>
        <p:sp>
          <p:nvSpPr>
            <p:cNvPr id="96" name="Flowchart: Process 9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3214314" y="4146021"/>
            <a:ext cx="1458848" cy="699644"/>
            <a:chOff x="572568" y="2982480"/>
            <a:chExt cx="1862983" cy="1076771"/>
          </a:xfrm>
        </p:grpSpPr>
        <p:sp>
          <p:nvSpPr>
            <p:cNvPr id="105" name="Flowchart: Process 10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5012841" y="4129693"/>
            <a:ext cx="1458848" cy="699644"/>
            <a:chOff x="572568" y="2982480"/>
            <a:chExt cx="1862983" cy="1076771"/>
          </a:xfrm>
        </p:grpSpPr>
        <p:sp>
          <p:nvSpPr>
            <p:cNvPr id="114" name="Flowchart: Process 11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811368" y="4129693"/>
            <a:ext cx="1458848" cy="699644"/>
            <a:chOff x="572568" y="2982480"/>
            <a:chExt cx="1862983" cy="1076771"/>
          </a:xfrm>
        </p:grpSpPr>
        <p:sp>
          <p:nvSpPr>
            <p:cNvPr id="123" name="Flowchart: Process 12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8609896" y="4097037"/>
            <a:ext cx="1458848" cy="699644"/>
            <a:chOff x="572568" y="2982480"/>
            <a:chExt cx="1862983" cy="1076771"/>
          </a:xfrm>
        </p:grpSpPr>
        <p:sp>
          <p:nvSpPr>
            <p:cNvPr id="132" name="Flowchart: Process 13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415787" y="5108848"/>
            <a:ext cx="1458848" cy="699644"/>
            <a:chOff x="572568" y="2982480"/>
            <a:chExt cx="1862983" cy="1076771"/>
          </a:xfrm>
        </p:grpSpPr>
        <p:sp>
          <p:nvSpPr>
            <p:cNvPr id="141" name="Flowchart: Process 14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3224997" y="5108848"/>
            <a:ext cx="1458848" cy="699644"/>
            <a:chOff x="572568" y="2982480"/>
            <a:chExt cx="1862983" cy="1076771"/>
          </a:xfrm>
        </p:grpSpPr>
        <p:sp>
          <p:nvSpPr>
            <p:cNvPr id="150" name="Flowchart: Process 14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5025661" y="5092520"/>
            <a:ext cx="1458848" cy="699644"/>
            <a:chOff x="572568" y="2982480"/>
            <a:chExt cx="1862983" cy="1076771"/>
          </a:xfrm>
        </p:grpSpPr>
        <p:sp>
          <p:nvSpPr>
            <p:cNvPr id="159" name="Flowchart: Process 15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6800687" y="5092520"/>
            <a:ext cx="1458848" cy="699644"/>
            <a:chOff x="572568" y="2982480"/>
            <a:chExt cx="1862983" cy="1076771"/>
          </a:xfrm>
        </p:grpSpPr>
        <p:sp>
          <p:nvSpPr>
            <p:cNvPr id="168" name="Flowchart: Process 16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6" name="Group 175"/>
          <p:cNvGrpSpPr/>
          <p:nvPr/>
        </p:nvGrpSpPr>
        <p:grpSpPr>
          <a:xfrm>
            <a:off x="8609896" y="5059864"/>
            <a:ext cx="1458848" cy="699644"/>
            <a:chOff x="572568" y="2982480"/>
            <a:chExt cx="1862983" cy="1076771"/>
          </a:xfrm>
        </p:grpSpPr>
        <p:sp>
          <p:nvSpPr>
            <p:cNvPr id="177" name="Flowchart: Process 17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6146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064" y="1873272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6591" y="1873272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5118" y="1873272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3645" y="1873272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2172" y="2093700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3332" y="2866639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1859" y="2866639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0386" y="2866639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8913" y="2866639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7440" y="3087067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064" y="4088695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6591" y="4088695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5118" y="4072367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3645" y="4072367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2172" y="4039711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8064" y="5031163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6591" y="5031163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5118" y="5014835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3645" y="5014835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 descr="https://image.freepik.com/free-icon/computer-micro-chip_318-35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2172" y="4982179"/>
            <a:ext cx="814296" cy="8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TextBox 204"/>
          <p:cNvSpPr txBox="1"/>
          <p:nvPr/>
        </p:nvSpPr>
        <p:spPr>
          <a:xfrm>
            <a:off x="785321" y="975121"/>
            <a:ext cx="993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solidFill>
                  <a:schemeClr val="accent4"/>
                </a:solidFill>
              </a:rPr>
              <a:t>Operating System === Datacenter</a:t>
            </a:r>
            <a:endParaRPr lang="en-US" sz="2400" b="1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207" name="מלבן 206"/>
          <p:cNvSpPr/>
          <p:nvPr/>
        </p:nvSpPr>
        <p:spPr>
          <a:xfrm>
            <a:off x="1322614" y="1606378"/>
            <a:ext cx="3529472" cy="216552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529061" y="1606378"/>
            <a:ext cx="99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1" name="מלבן 210"/>
          <p:cNvSpPr/>
          <p:nvPr/>
        </p:nvSpPr>
        <p:spPr>
          <a:xfrm>
            <a:off x="4852086" y="1606378"/>
            <a:ext cx="3534032" cy="216552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840791" y="1606378"/>
            <a:ext cx="10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3" name="מלבן 212"/>
          <p:cNvSpPr/>
          <p:nvPr/>
        </p:nvSpPr>
        <p:spPr>
          <a:xfrm>
            <a:off x="1322614" y="3771900"/>
            <a:ext cx="3529472" cy="245745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529061" y="3738083"/>
            <a:ext cx="99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5" name="מלבן 214"/>
          <p:cNvSpPr/>
          <p:nvPr/>
        </p:nvSpPr>
        <p:spPr>
          <a:xfrm>
            <a:off x="4852086" y="3771900"/>
            <a:ext cx="3534032" cy="245745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840791" y="3729919"/>
            <a:ext cx="10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7" name="מלבן 216"/>
          <p:cNvSpPr/>
          <p:nvPr/>
        </p:nvSpPr>
        <p:spPr>
          <a:xfrm>
            <a:off x="8386118" y="1606378"/>
            <a:ext cx="1869990" cy="462297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759250" y="1581625"/>
            <a:ext cx="10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9" name="Title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190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995" y="3748467"/>
            <a:ext cx="5016392" cy="307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6979" y="332651"/>
            <a:ext cx="4984424" cy="26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5546221" y="3102123"/>
            <a:ext cx="615297" cy="581114"/>
          </a:xfrm>
          <a:prstGeom prst="downArrow">
            <a:avLst/>
          </a:prstGeom>
          <a:solidFill>
            <a:schemeClr val="bg2">
              <a:lumMod val="1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669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/>
        </p:nvGraphicFramePr>
        <p:xfrm>
          <a:off x="274320" y="886123"/>
          <a:ext cx="1145743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648"/>
                <a:gridCol w="91697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up to 10,000 nodes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type of resources – </a:t>
                      </a:r>
                      <a:r>
                        <a:rPr lang="en-US" dirty="0" err="1" smtClean="0"/>
                        <a:t>Cpus</a:t>
                      </a:r>
                      <a:r>
                        <a:rPr lang="en-US" dirty="0" smtClean="0"/>
                        <a:t>, RAM, Hard drive space, etc…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allocation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r>
                        <a:rPr lang="en-US" baseline="0" dirty="0" smtClean="0"/>
                        <a:t> in allocation policy (Lottery allocation for example).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Managed elastically.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priority between users,</a:t>
                      </a:r>
                      <a:r>
                        <a:rPr lang="en-US" baseline="0" dirty="0" smtClean="0"/>
                        <a:t> and reservations.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containers to enforce</a:t>
                      </a:r>
                      <a:r>
                        <a:rPr lang="en-US" baseline="0" dirty="0" smtClean="0"/>
                        <a:t> resource allocated per task.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Fault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replicas</a:t>
                      </a:r>
                      <a:r>
                        <a:rPr lang="en-US" baseline="0" dirty="0" smtClean="0"/>
                        <a:t> of Master and Slaves and uses Zookeeper for election.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r>
                        <a:rPr lang="en-US" baseline="0" dirty="0" smtClean="0"/>
                        <a:t> 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Checkpoints.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Fault</a:t>
                      </a:r>
                      <a:r>
                        <a:rPr lang="en-US" baseline="0" dirty="0" smtClean="0"/>
                        <a:t> tolerance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containers to enforce isolation between tasks.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</a:t>
                      </a:r>
                      <a:r>
                        <a:rPr lang="en-US" baseline="0" dirty="0" smtClean="0"/>
                        <a:t>Operators and Frame works to set policies.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REST API with no need for client support.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support in C++/Java/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/Python.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WEB UI and allows queries in HTTP.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9753" y="747317"/>
            <a:ext cx="8609744" cy="579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1324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3652" y="2629306"/>
            <a:ext cx="5815173" cy="391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Mesos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E87722"/>
                </a:solidFill>
              </a:rPr>
              <a:t>Mesos</a:t>
            </a:r>
            <a:r>
              <a:rPr lang="en-US" dirty="0" smtClean="0">
                <a:solidFill>
                  <a:srgbClr val="E87722"/>
                </a:solidFill>
              </a:rPr>
              <a:t> </a:t>
            </a:r>
            <a:r>
              <a:rPr lang="en-US" dirty="0" smtClean="0"/>
              <a:t>components: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E87722"/>
                </a:solidFill>
              </a:rPr>
              <a:t>master</a:t>
            </a:r>
            <a:r>
              <a:rPr lang="en-US" dirty="0" smtClean="0">
                <a:solidFill>
                  <a:srgbClr val="E87722"/>
                </a:solidFill>
              </a:rPr>
              <a:t> </a:t>
            </a:r>
            <a:r>
              <a:rPr lang="en-US" dirty="0" smtClean="0"/>
              <a:t>–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anages</a:t>
            </a:r>
            <a:r>
              <a:rPr lang="en-US" dirty="0"/>
              <a:t> </a:t>
            </a:r>
            <a:r>
              <a:rPr lang="en-US" i="1" dirty="0"/>
              <a:t>agent</a:t>
            </a:r>
            <a:r>
              <a:rPr lang="en-US" dirty="0"/>
              <a:t> </a:t>
            </a:r>
            <a:r>
              <a:rPr lang="en-US" dirty="0" smtClean="0"/>
              <a:t>daemons, each daemon runs on a </a:t>
            </a:r>
            <a:r>
              <a:rPr lang="en-US" dirty="0"/>
              <a:t>cluster </a:t>
            </a:r>
            <a:r>
              <a:rPr lang="en-US" dirty="0" smtClean="0"/>
              <a:t>node.</a:t>
            </a:r>
          </a:p>
          <a:p>
            <a:pPr lvl="2"/>
            <a:r>
              <a:rPr lang="en-US" dirty="0" smtClean="0"/>
              <a:t>Manages</a:t>
            </a:r>
            <a:r>
              <a:rPr lang="en-US" i="1" dirty="0" smtClean="0"/>
              <a:t> </a:t>
            </a:r>
            <a:r>
              <a:rPr lang="en-US" i="1" dirty="0"/>
              <a:t>frameworks</a:t>
            </a:r>
            <a:r>
              <a:rPr lang="en-US" dirty="0"/>
              <a:t> </a:t>
            </a:r>
            <a:r>
              <a:rPr lang="en-US" dirty="0" smtClean="0"/>
              <a:t>which will submit tasks to run on those nodes.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E87722"/>
                </a:solidFill>
              </a:rPr>
              <a:t>agent</a:t>
            </a:r>
            <a:r>
              <a:rPr lang="en-US" dirty="0" smtClean="0">
                <a:solidFill>
                  <a:srgbClr val="E87722"/>
                </a:solidFill>
              </a:rPr>
              <a:t> </a:t>
            </a:r>
            <a:r>
              <a:rPr lang="en-US" dirty="0" smtClean="0"/>
              <a:t>– run on cluster nodes, each agent will manage the node’s Resources, Tasks and Executors</a:t>
            </a:r>
          </a:p>
          <a:p>
            <a:pPr lvl="2"/>
            <a:r>
              <a:rPr lang="en-US" dirty="0" smtClean="0"/>
              <a:t>Will initiate tasks on demand.</a:t>
            </a:r>
          </a:p>
          <a:p>
            <a:pPr lvl="2"/>
            <a:r>
              <a:rPr lang="en-US" dirty="0" smtClean="0"/>
              <a:t>Will initiate executors (done lazy) on demand and pass tasks to them.</a:t>
            </a:r>
          </a:p>
          <a:p>
            <a:pPr lvl="2"/>
            <a:r>
              <a:rPr lang="en-US" dirty="0" smtClean="0"/>
              <a:t>Will report all communication back to the master.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E87722"/>
                </a:solidFill>
              </a:rPr>
              <a:t>Framework</a:t>
            </a:r>
            <a:r>
              <a:rPr lang="en-US" dirty="0" smtClean="0">
                <a:solidFill>
                  <a:srgbClr val="E87722"/>
                </a:solidFill>
              </a:rPr>
              <a:t> </a:t>
            </a:r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Framework </a:t>
            </a:r>
            <a:r>
              <a:rPr lang="en-US" b="1" dirty="0" smtClean="0">
                <a:solidFill>
                  <a:srgbClr val="E87722"/>
                </a:solidFill>
              </a:rPr>
              <a:t>scheduler</a:t>
            </a:r>
            <a:r>
              <a:rPr lang="en-US" dirty="0" smtClean="0">
                <a:solidFill>
                  <a:srgbClr val="E87722"/>
                </a:solidFill>
              </a:rPr>
              <a:t> </a:t>
            </a:r>
            <a:r>
              <a:rPr lang="en-US" dirty="0" smtClean="0"/>
              <a:t>– schedule tasks on </a:t>
            </a:r>
            <a:r>
              <a:rPr lang="en-US" dirty="0" err="1" smtClean="0"/>
              <a:t>Mesos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Framework </a:t>
            </a:r>
            <a:r>
              <a:rPr lang="en-US" b="1" dirty="0" smtClean="0">
                <a:solidFill>
                  <a:srgbClr val="E87722"/>
                </a:solidFill>
              </a:rPr>
              <a:t>executor</a:t>
            </a:r>
            <a:r>
              <a:rPr lang="en-US" dirty="0" smtClean="0">
                <a:solidFill>
                  <a:srgbClr val="E87722"/>
                </a:solidFill>
              </a:rPr>
              <a:t> </a:t>
            </a:r>
            <a:r>
              <a:rPr lang="en-US" dirty="0" smtClean="0"/>
              <a:t>– runs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45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7318"/>
            <a:ext cx="5777140" cy="389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אליפסה 5"/>
          <p:cNvSpPr/>
          <p:nvPr/>
        </p:nvSpPr>
        <p:spPr>
          <a:xfrm>
            <a:off x="1112107" y="2269524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6216" y="350447"/>
            <a:ext cx="412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Master, All agents and user FW are spawned.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96216" y="996778"/>
            <a:ext cx="412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2) The FW scheduler registers with </a:t>
            </a:r>
            <a:r>
              <a:rPr lang="en-US" dirty="0" err="1" smtClean="0"/>
              <a:t>mesos</a:t>
            </a:r>
            <a:r>
              <a:rPr lang="en-US" dirty="0" smtClean="0"/>
              <a:t> Master.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96216" y="1594362"/>
            <a:ext cx="412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3) </a:t>
            </a:r>
            <a:r>
              <a:rPr lang="en-US" dirty="0" err="1" smtClean="0"/>
              <a:t>Mesos</a:t>
            </a:r>
            <a:r>
              <a:rPr lang="en-US" dirty="0" smtClean="0"/>
              <a:t> master starts offering resources to the FW scheduler.</a:t>
            </a:r>
            <a:endParaRPr lang="en-US" dirty="0" smtClean="0"/>
          </a:p>
        </p:txBody>
      </p:sp>
      <p:sp>
        <p:nvSpPr>
          <p:cNvPr id="13" name="אליפסה 12"/>
          <p:cNvSpPr/>
          <p:nvPr/>
        </p:nvSpPr>
        <p:spPr>
          <a:xfrm>
            <a:off x="433738" y="2891481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286082" y="1103870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מחבר חץ ישר 15"/>
          <p:cNvCxnSpPr/>
          <p:nvPr/>
        </p:nvCxnSpPr>
        <p:spPr>
          <a:xfrm>
            <a:off x="1003765" y="1482811"/>
            <a:ext cx="676754" cy="7578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/>
          <p:cNvSpPr/>
          <p:nvPr/>
        </p:nvSpPr>
        <p:spPr>
          <a:xfrm>
            <a:off x="964451" y="1759174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מחבר חץ ישר 18"/>
          <p:cNvCxnSpPr/>
          <p:nvPr/>
        </p:nvCxnSpPr>
        <p:spPr>
          <a:xfrm flipH="1" flipV="1">
            <a:off x="1680519" y="1482811"/>
            <a:ext cx="412050" cy="548212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אליפסה 19"/>
          <p:cNvSpPr/>
          <p:nvPr/>
        </p:nvSpPr>
        <p:spPr>
          <a:xfrm>
            <a:off x="2092569" y="1594362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6796216" y="2216001"/>
            <a:ext cx="4302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4) FW Scheduler schedules some tasks, master diverts the tasks to the designated agent and an executor is spawned and provided with tasks.</a:t>
            </a:r>
            <a:endParaRPr lang="en-US" dirty="0" smtClean="0"/>
          </a:p>
        </p:txBody>
      </p:sp>
      <p:sp>
        <p:nvSpPr>
          <p:cNvPr id="23" name="אליפסה 22"/>
          <p:cNvSpPr/>
          <p:nvPr/>
        </p:nvSpPr>
        <p:spPr>
          <a:xfrm>
            <a:off x="964451" y="1759174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מחבר חץ ישר 24"/>
          <p:cNvCxnSpPr/>
          <p:nvPr/>
        </p:nvCxnSpPr>
        <p:spPr>
          <a:xfrm flipH="1">
            <a:off x="729049" y="2716823"/>
            <a:ext cx="809605" cy="78251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>
            <a:off x="729049" y="3499338"/>
            <a:ext cx="0" cy="51874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אליפסה 30"/>
          <p:cNvSpPr/>
          <p:nvPr/>
        </p:nvSpPr>
        <p:spPr>
          <a:xfrm>
            <a:off x="1412162" y="2891481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אליפסה 31"/>
          <p:cNvSpPr/>
          <p:nvPr/>
        </p:nvSpPr>
        <p:spPr>
          <a:xfrm>
            <a:off x="856109" y="3631936"/>
            <a:ext cx="295311" cy="2718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324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7" grpId="1" animBg="1"/>
      <p:bldP spid="17" grpId="2" animBg="1"/>
      <p:bldP spid="20" grpId="0" animBg="1"/>
      <p:bldP spid="20" grpId="1" animBg="1"/>
      <p:bldP spid="22" grpId="0"/>
      <p:bldP spid="23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Frame Work Components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change terminology:</a:t>
            </a:r>
          </a:p>
          <a:p>
            <a:pPr lvl="1"/>
            <a:r>
              <a:rPr lang="en-US" dirty="0" smtClean="0"/>
              <a:t>Scheduler – the key feature of the coordinator – </a:t>
            </a:r>
          </a:p>
          <a:p>
            <a:pPr lvl="2"/>
            <a:r>
              <a:rPr lang="en-US" dirty="0" smtClean="0"/>
              <a:t>upon receiving resources will decide which task will run and how many resources to use.</a:t>
            </a:r>
          </a:p>
          <a:p>
            <a:pPr lvl="2"/>
            <a:r>
              <a:rPr lang="en-US" dirty="0" smtClean="0"/>
              <a:t>Will manage its own policies.</a:t>
            </a:r>
          </a:p>
          <a:p>
            <a:pPr lvl="1"/>
            <a:r>
              <a:rPr lang="en-US" dirty="0" smtClean="0"/>
              <a:t>Task – a finite action bound to resources (Tasks can be short, can be long, but they always run to an end).</a:t>
            </a:r>
          </a:p>
          <a:p>
            <a:pPr lvl="1"/>
            <a:r>
              <a:rPr lang="en-US" dirty="0" smtClean="0"/>
              <a:t>Executor – Provide another layer of management on top of tasks, can create tasks on request. </a:t>
            </a:r>
          </a:p>
          <a:p>
            <a:pPr lvl="2"/>
            <a:r>
              <a:rPr lang="en-US" dirty="0" smtClean="0"/>
              <a:t>Executors can run indefinitely.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" name="Group 24"/>
          <p:cNvGrpSpPr/>
          <p:nvPr/>
        </p:nvGrpSpPr>
        <p:grpSpPr>
          <a:xfrm>
            <a:off x="1737831" y="6133070"/>
            <a:ext cx="1028895" cy="489567"/>
            <a:chOff x="572568" y="2982480"/>
            <a:chExt cx="1862983" cy="1076771"/>
          </a:xfrm>
        </p:grpSpPr>
        <p:sp>
          <p:nvSpPr>
            <p:cNvPr id="192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95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24"/>
          <p:cNvGrpSpPr/>
          <p:nvPr/>
        </p:nvGrpSpPr>
        <p:grpSpPr>
          <a:xfrm>
            <a:off x="3447182" y="6161563"/>
            <a:ext cx="1028895" cy="489567"/>
            <a:chOff x="572568" y="2982480"/>
            <a:chExt cx="1862983" cy="1076771"/>
          </a:xfrm>
        </p:grpSpPr>
        <p:sp>
          <p:nvSpPr>
            <p:cNvPr id="203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05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5112203" y="6145594"/>
            <a:ext cx="1028895" cy="489567"/>
            <a:chOff x="572568" y="2982480"/>
            <a:chExt cx="1862983" cy="1076771"/>
          </a:xfrm>
        </p:grpSpPr>
        <p:sp>
          <p:nvSpPr>
            <p:cNvPr id="221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9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23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24"/>
          <p:cNvGrpSpPr/>
          <p:nvPr/>
        </p:nvGrpSpPr>
        <p:grpSpPr>
          <a:xfrm>
            <a:off x="6821554" y="6174087"/>
            <a:ext cx="1028895" cy="489567"/>
            <a:chOff x="572568" y="2982480"/>
            <a:chExt cx="1862983" cy="1076771"/>
          </a:xfrm>
        </p:grpSpPr>
        <p:sp>
          <p:nvSpPr>
            <p:cNvPr id="230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1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32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Group 24"/>
          <p:cNvGrpSpPr/>
          <p:nvPr/>
        </p:nvGrpSpPr>
        <p:grpSpPr>
          <a:xfrm>
            <a:off x="4083308" y="4135979"/>
            <a:ext cx="1028895" cy="489567"/>
            <a:chOff x="572568" y="2982480"/>
            <a:chExt cx="1862983" cy="1076771"/>
          </a:xfrm>
        </p:grpSpPr>
        <p:sp>
          <p:nvSpPr>
            <p:cNvPr id="239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3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41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48" name="מחבר חץ ישר 247"/>
          <p:cNvCxnSpPr>
            <a:stCxn id="192" idx="0"/>
          </p:cNvCxnSpPr>
          <p:nvPr/>
        </p:nvCxnSpPr>
        <p:spPr>
          <a:xfrm flipV="1">
            <a:off x="2252279" y="4757352"/>
            <a:ext cx="2071398" cy="137571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מחבר חץ ישר 248"/>
          <p:cNvCxnSpPr/>
          <p:nvPr/>
        </p:nvCxnSpPr>
        <p:spPr>
          <a:xfrm flipV="1">
            <a:off x="4083308" y="4757352"/>
            <a:ext cx="453092" cy="12439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מחבר חץ ישר 251"/>
          <p:cNvCxnSpPr/>
          <p:nvPr/>
        </p:nvCxnSpPr>
        <p:spPr>
          <a:xfrm>
            <a:off x="4760283" y="4757353"/>
            <a:ext cx="805012" cy="12439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מחבר חץ ישר 254"/>
          <p:cNvCxnSpPr/>
          <p:nvPr/>
        </p:nvCxnSpPr>
        <p:spPr>
          <a:xfrm flipH="1" flipV="1">
            <a:off x="5112203" y="4757353"/>
            <a:ext cx="2162443" cy="12439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900274" y="367476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Scheduler</a:t>
            </a:r>
            <a:endParaRPr lang="en-US" b="1" dirty="0"/>
          </a:p>
        </p:txBody>
      </p:sp>
      <p:sp>
        <p:nvSpPr>
          <p:cNvPr id="260" name="סוגר מסולסל ימני 259"/>
          <p:cNvSpPr/>
          <p:nvPr/>
        </p:nvSpPr>
        <p:spPr>
          <a:xfrm>
            <a:off x="8277839" y="6001266"/>
            <a:ext cx="387179" cy="8567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8819402" y="6241329"/>
            <a:ext cx="20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Tasks/Executors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394734" y="367476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Coordinator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819402" y="5871997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Workers</a:t>
            </a:r>
            <a:endParaRPr lang="en-US" b="1" dirty="0"/>
          </a:p>
        </p:txBody>
      </p:sp>
      <p:cxnSp>
        <p:nvCxnSpPr>
          <p:cNvPr id="62" name="מחבר ישר 61"/>
          <p:cNvCxnSpPr>
            <a:stCxn id="58" idx="1"/>
            <a:endCxn id="58" idx="3"/>
          </p:cNvCxnSpPr>
          <p:nvPr/>
        </p:nvCxnSpPr>
        <p:spPr>
          <a:xfrm>
            <a:off x="8819402" y="6056663"/>
            <a:ext cx="11038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>
            <a:endCxn id="57" idx="3"/>
          </p:cNvCxnSpPr>
          <p:nvPr/>
        </p:nvCxnSpPr>
        <p:spPr>
          <a:xfrm flipV="1">
            <a:off x="2416307" y="3859427"/>
            <a:ext cx="1483967" cy="8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704"/>
            <a:ext cx="11457432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> – Framework communication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526533"/>
            <a:ext cx="11457432" cy="6050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Scheduler speaks with </a:t>
            </a:r>
            <a:r>
              <a:rPr lang="en-US" dirty="0" err="1" smtClean="0"/>
              <a:t>mesos</a:t>
            </a:r>
            <a:r>
              <a:rPr lang="en-US" dirty="0" smtClean="0"/>
              <a:t> master.</a:t>
            </a:r>
          </a:p>
          <a:p>
            <a:r>
              <a:rPr lang="en-US" dirty="0" smtClean="0"/>
              <a:t>Two types of messages –</a:t>
            </a:r>
          </a:p>
          <a:p>
            <a:pPr lvl="1"/>
            <a:r>
              <a:rPr lang="en-US" dirty="0" smtClean="0"/>
              <a:t>Calls – Scheduler messages to </a:t>
            </a:r>
            <a:r>
              <a:rPr lang="en-US" dirty="0" err="1" smtClean="0"/>
              <a:t>Mesos</a:t>
            </a:r>
            <a:r>
              <a:rPr lang="en-US" dirty="0" smtClean="0"/>
              <a:t> master.</a:t>
            </a:r>
          </a:p>
          <a:p>
            <a:pPr lvl="1"/>
            <a:r>
              <a:rPr lang="en-US" dirty="0" smtClean="0"/>
              <a:t>Events – Responses to calls from Master to Scheduler (Most of the times).</a:t>
            </a:r>
          </a:p>
          <a:p>
            <a:r>
              <a:rPr lang="en-US" dirty="0" smtClean="0"/>
              <a:t>One way message passing, all messages are unreliable (</a:t>
            </a:r>
            <a:r>
              <a:rPr lang="en-US" b="1" dirty="0" smtClean="0">
                <a:solidFill>
                  <a:srgbClr val="E87722"/>
                </a:solidFill>
              </a:rPr>
              <a:t>Not request response system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Calls examples – </a:t>
            </a:r>
          </a:p>
          <a:p>
            <a:pPr lvl="1"/>
            <a:r>
              <a:rPr lang="en-US" dirty="0" smtClean="0"/>
              <a:t>Creating task with given resources to run on Node #.</a:t>
            </a:r>
          </a:p>
          <a:p>
            <a:pPr lvl="1"/>
            <a:r>
              <a:rPr lang="en-US" dirty="0" smtClean="0"/>
              <a:t>Stop task #.</a:t>
            </a:r>
          </a:p>
          <a:p>
            <a:r>
              <a:rPr lang="en-US" dirty="0" smtClean="0"/>
              <a:t>Event examples – </a:t>
            </a:r>
          </a:p>
          <a:p>
            <a:pPr lvl="1"/>
            <a:r>
              <a:rPr lang="en-US" dirty="0" smtClean="0"/>
              <a:t>Task status.</a:t>
            </a:r>
          </a:p>
          <a:p>
            <a:pPr lvl="1"/>
            <a:r>
              <a:rPr lang="en-US" dirty="0" smtClean="0"/>
              <a:t>Resources offers (An event which was not triggered due to a call).</a:t>
            </a:r>
          </a:p>
          <a:p>
            <a:r>
              <a:rPr lang="en-US" dirty="0" smtClean="0"/>
              <a:t>All messages are well typed, possible responses are also known.</a:t>
            </a:r>
          </a:p>
          <a:p>
            <a:pPr lvl="1"/>
            <a:r>
              <a:rPr lang="en-US" dirty="0" smtClean="0"/>
              <a:t>Example – Upon sending a “Launch Task” message from the scheduler,</a:t>
            </a:r>
          </a:p>
          <a:p>
            <a:pPr lvl="1">
              <a:buNone/>
            </a:pPr>
            <a:r>
              <a:rPr lang="en-US" dirty="0" err="1" smtClean="0"/>
              <a:t>Mesos</a:t>
            </a:r>
            <a:r>
              <a:rPr lang="en-US" dirty="0" smtClean="0"/>
              <a:t> master can response in:</a:t>
            </a:r>
          </a:p>
          <a:p>
            <a:pPr lvl="2"/>
            <a:r>
              <a:rPr lang="en-US" dirty="0" smtClean="0">
                <a:solidFill>
                  <a:srgbClr val="53565A"/>
                </a:solidFill>
              </a:rPr>
              <a:t>Task status.</a:t>
            </a:r>
          </a:p>
          <a:p>
            <a:pPr lvl="2"/>
            <a:r>
              <a:rPr lang="en-US" dirty="0" smtClean="0">
                <a:solidFill>
                  <a:srgbClr val="53565A"/>
                </a:solidFill>
              </a:rPr>
              <a:t>Request is rescinded.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24"/>
          <p:cNvGrpSpPr/>
          <p:nvPr/>
        </p:nvGrpSpPr>
        <p:grpSpPr>
          <a:xfrm>
            <a:off x="9770151" y="4076782"/>
            <a:ext cx="1028895" cy="489567"/>
            <a:chOff x="572568" y="2982480"/>
            <a:chExt cx="1862983" cy="1076771"/>
          </a:xfrm>
        </p:grpSpPr>
        <p:sp>
          <p:nvSpPr>
            <p:cNvPr id="6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8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9634421" y="363297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Scheduler</a:t>
            </a:r>
            <a:endParaRPr lang="en-US" b="1" dirty="0"/>
          </a:p>
        </p:txBody>
      </p:sp>
      <p:sp>
        <p:nvSpPr>
          <p:cNvPr id="15" name="Flowchart: Process 200"/>
          <p:cNvSpPr/>
          <p:nvPr/>
        </p:nvSpPr>
        <p:spPr>
          <a:xfrm>
            <a:off x="8787238" y="5379942"/>
            <a:ext cx="3189507" cy="386634"/>
          </a:xfrm>
          <a:prstGeom prst="flowChartProcess">
            <a:avLst/>
          </a:prstGeom>
          <a:solidFill>
            <a:srgbClr val="00B0F0"/>
          </a:solidFill>
          <a:ln w="952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Mesos</a:t>
            </a:r>
            <a:r>
              <a:rPr lang="en-US" b="1" dirty="0" smtClean="0">
                <a:solidFill>
                  <a:schemeClr val="tx2"/>
                </a:solidFill>
              </a:rPr>
              <a:t> Master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7" name="מחבר חץ ישר 16"/>
          <p:cNvCxnSpPr/>
          <p:nvPr/>
        </p:nvCxnSpPr>
        <p:spPr>
          <a:xfrm>
            <a:off x="9843104" y="4673986"/>
            <a:ext cx="0" cy="6894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10635049" y="4673986"/>
            <a:ext cx="0" cy="588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86337" y="483009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799046" y="482860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34394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704"/>
            <a:ext cx="11457432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> – </a:t>
            </a:r>
            <a:r>
              <a:rPr lang="en-US" dirty="0"/>
              <a:t>Framework communication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526533"/>
            <a:ext cx="11457432" cy="6050609"/>
          </a:xfrm>
        </p:spPr>
        <p:txBody>
          <a:bodyPr/>
          <a:lstStyle/>
          <a:p>
            <a:endParaRPr lang="en-US" dirty="0" smtClean="0">
              <a:solidFill>
                <a:srgbClr val="53565A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2" name="טבלה 21"/>
          <p:cNvGraphicFramePr>
            <a:graphicFrameLocks noGrp="1"/>
          </p:cNvGraphicFramePr>
          <p:nvPr/>
        </p:nvGraphicFramePr>
        <p:xfrm>
          <a:off x="169720" y="609479"/>
          <a:ext cx="101852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621"/>
                <a:gridCol w="50926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 </a:t>
                      </a:r>
                      <a:r>
                        <a:rPr lang="en-US" baseline="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Scheduler</a:t>
                      </a:r>
                      <a:r>
                        <a:rPr lang="en-US" baseline="0" dirty="0" smtClean="0"/>
                        <a:t> life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Scheduler</a:t>
                      </a:r>
                      <a:r>
                        <a:rPr lang="en-US" baseline="0" dirty="0" smtClean="0"/>
                        <a:t> life cycle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 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Scheduler</a:t>
                      </a:r>
                      <a:r>
                        <a:rPr lang="en-US" baseline="0" dirty="0" smtClean="0"/>
                        <a:t> life cycle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 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resources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Decline a group of resources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Revive a group of resources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Reconcile the Status</a:t>
                      </a:r>
                      <a:r>
                        <a:rPr lang="en-US" baseline="0" dirty="0" smtClean="0"/>
                        <a:t> of the task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4394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704"/>
            <a:ext cx="11457432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> – </a:t>
            </a:r>
            <a:r>
              <a:rPr lang="en-US" dirty="0"/>
              <a:t>Framework communication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526533"/>
            <a:ext cx="11457432" cy="6050609"/>
          </a:xfrm>
        </p:spPr>
        <p:txBody>
          <a:bodyPr/>
          <a:lstStyle/>
          <a:p>
            <a:endParaRPr lang="en-US" dirty="0" smtClean="0">
              <a:solidFill>
                <a:srgbClr val="53565A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2" name="טבלה 21"/>
          <p:cNvGraphicFramePr>
            <a:graphicFrameLocks noGrp="1"/>
          </p:cNvGraphicFramePr>
          <p:nvPr/>
        </p:nvGraphicFramePr>
        <p:xfrm>
          <a:off x="169720" y="609479"/>
          <a:ext cx="101852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081"/>
                <a:gridCol w="3395081"/>
                <a:gridCol w="33950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</a:t>
                      </a:r>
                      <a:r>
                        <a:rPr lang="en-US" baseline="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to which 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Scheduler</a:t>
                      </a:r>
                      <a:r>
                        <a:rPr lang="en-US" baseline="0" dirty="0" smtClean="0"/>
                        <a:t> life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Scheduler</a:t>
                      </a:r>
                      <a:r>
                        <a:rPr lang="en-US" baseline="0" dirty="0" smtClean="0"/>
                        <a:t> life cycle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Reregistered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Rescind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Task/Kill</a:t>
                      </a:r>
                      <a:r>
                        <a:rPr lang="en-US" baseline="0" dirty="0" smtClean="0"/>
                        <a:t> Task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4394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came to the idea of building a new </a:t>
            </a:r>
            <a:r>
              <a:rPr lang="en-US" b="1" dirty="0" smtClean="0">
                <a:solidFill>
                  <a:srgbClr val="E87722"/>
                </a:solidFill>
              </a:rPr>
              <a:t>distributed</a:t>
            </a:r>
            <a:r>
              <a:rPr lang="en-US" dirty="0" smtClean="0"/>
              <a:t> app, even before knowing what I want the app to do.</a:t>
            </a:r>
          </a:p>
          <a:p>
            <a:pPr>
              <a:buNone/>
            </a:pPr>
            <a:endParaRPr lang="en-US" b="1" dirty="0" smtClean="0">
              <a:solidFill>
                <a:srgbClr val="E87722"/>
              </a:solidFill>
            </a:endParaRPr>
          </a:p>
          <a:p>
            <a:r>
              <a:rPr lang="en-US" dirty="0" smtClean="0"/>
              <a:t>Anatomy of the system (Not handling peer to peer):</a:t>
            </a:r>
            <a:endParaRPr lang="en-US" b="1" dirty="0" smtClean="0">
              <a:solidFill>
                <a:srgbClr val="E877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91" name="Group 24"/>
          <p:cNvGrpSpPr/>
          <p:nvPr/>
        </p:nvGrpSpPr>
        <p:grpSpPr>
          <a:xfrm>
            <a:off x="1664878" y="4753232"/>
            <a:ext cx="1028895" cy="489567"/>
            <a:chOff x="572568" y="2982480"/>
            <a:chExt cx="1862983" cy="1076771"/>
          </a:xfrm>
        </p:grpSpPr>
        <p:sp>
          <p:nvSpPr>
            <p:cNvPr id="192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94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95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Group 24"/>
          <p:cNvGrpSpPr/>
          <p:nvPr/>
        </p:nvGrpSpPr>
        <p:grpSpPr>
          <a:xfrm>
            <a:off x="3374229" y="4781725"/>
            <a:ext cx="1028895" cy="489567"/>
            <a:chOff x="572568" y="2982480"/>
            <a:chExt cx="1862983" cy="1076771"/>
          </a:xfrm>
        </p:grpSpPr>
        <p:sp>
          <p:nvSpPr>
            <p:cNvPr id="203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4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05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0" name="Group 24"/>
          <p:cNvGrpSpPr/>
          <p:nvPr/>
        </p:nvGrpSpPr>
        <p:grpSpPr>
          <a:xfrm>
            <a:off x="5039250" y="4765756"/>
            <a:ext cx="1028895" cy="489567"/>
            <a:chOff x="572568" y="2982480"/>
            <a:chExt cx="1862983" cy="1076771"/>
          </a:xfrm>
        </p:grpSpPr>
        <p:sp>
          <p:nvSpPr>
            <p:cNvPr id="221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22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23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9" name="Group 24"/>
          <p:cNvGrpSpPr/>
          <p:nvPr/>
        </p:nvGrpSpPr>
        <p:grpSpPr>
          <a:xfrm>
            <a:off x="6748601" y="4794249"/>
            <a:ext cx="1028895" cy="489567"/>
            <a:chOff x="572568" y="2982480"/>
            <a:chExt cx="1862983" cy="1076771"/>
          </a:xfrm>
        </p:grpSpPr>
        <p:sp>
          <p:nvSpPr>
            <p:cNvPr id="230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31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32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8" name="Group 24"/>
          <p:cNvGrpSpPr/>
          <p:nvPr/>
        </p:nvGrpSpPr>
        <p:grpSpPr>
          <a:xfrm>
            <a:off x="4010355" y="2756141"/>
            <a:ext cx="1028895" cy="489567"/>
            <a:chOff x="572568" y="2982480"/>
            <a:chExt cx="1862983" cy="1076771"/>
          </a:xfrm>
        </p:grpSpPr>
        <p:sp>
          <p:nvSpPr>
            <p:cNvPr id="239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rgbClr val="99D6EA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40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41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48" name="מחבר חץ ישר 247"/>
          <p:cNvCxnSpPr>
            <a:stCxn id="192" idx="0"/>
          </p:cNvCxnSpPr>
          <p:nvPr/>
        </p:nvCxnSpPr>
        <p:spPr>
          <a:xfrm flipV="1">
            <a:off x="2179326" y="3377514"/>
            <a:ext cx="2071398" cy="137571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מחבר חץ ישר 248"/>
          <p:cNvCxnSpPr/>
          <p:nvPr/>
        </p:nvCxnSpPr>
        <p:spPr>
          <a:xfrm flipV="1">
            <a:off x="4010355" y="3377514"/>
            <a:ext cx="453092" cy="12439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מחבר חץ ישר 251"/>
          <p:cNvCxnSpPr/>
          <p:nvPr/>
        </p:nvCxnSpPr>
        <p:spPr>
          <a:xfrm>
            <a:off x="4687330" y="3377515"/>
            <a:ext cx="805012" cy="12439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מחבר חץ ישר 254"/>
          <p:cNvCxnSpPr/>
          <p:nvPr/>
        </p:nvCxnSpPr>
        <p:spPr>
          <a:xfrm flipH="1" flipV="1">
            <a:off x="5039250" y="3377515"/>
            <a:ext cx="2162443" cy="12439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827321" y="229492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Coordinator</a:t>
            </a:r>
            <a:endParaRPr lang="en-US" b="1" dirty="0"/>
          </a:p>
        </p:txBody>
      </p:sp>
      <p:sp>
        <p:nvSpPr>
          <p:cNvPr id="260" name="סוגר מסולסל ימני 259"/>
          <p:cNvSpPr/>
          <p:nvPr/>
        </p:nvSpPr>
        <p:spPr>
          <a:xfrm>
            <a:off x="8204886" y="4621428"/>
            <a:ext cx="387179" cy="8567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8746449" y="4861491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704"/>
            <a:ext cx="11457432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> – </a:t>
            </a:r>
            <a:r>
              <a:rPr lang="en-US" dirty="0"/>
              <a:t>Framework communication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526533"/>
            <a:ext cx="11457432" cy="6050609"/>
          </a:xfrm>
        </p:spPr>
        <p:txBody>
          <a:bodyPr/>
          <a:lstStyle/>
          <a:p>
            <a:endParaRPr lang="en-US" dirty="0" smtClean="0">
              <a:solidFill>
                <a:srgbClr val="53565A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מחבר חץ ישר 6"/>
          <p:cNvCxnSpPr/>
          <p:nvPr/>
        </p:nvCxnSpPr>
        <p:spPr>
          <a:xfrm flipH="1">
            <a:off x="1515763" y="815546"/>
            <a:ext cx="65902" cy="52722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flipH="1">
            <a:off x="4308390" y="815546"/>
            <a:ext cx="65902" cy="527221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43" y="8285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98" y="828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1581665" y="1037968"/>
            <a:ext cx="2594919" cy="535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28996">
            <a:off x="2372498" y="8533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2472" y="59030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5" name="מחבר חץ ישר 14"/>
          <p:cNvCxnSpPr/>
          <p:nvPr/>
        </p:nvCxnSpPr>
        <p:spPr>
          <a:xfrm flipH="1">
            <a:off x="1581665" y="1701113"/>
            <a:ext cx="2726726" cy="440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088624">
            <a:off x="2083621" y="15306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cxnSp>
        <p:nvCxnSpPr>
          <p:cNvPr id="19" name="מחבר חץ ישר 18"/>
          <p:cNvCxnSpPr/>
          <p:nvPr/>
        </p:nvCxnSpPr>
        <p:spPr>
          <a:xfrm flipH="1">
            <a:off x="1581665" y="2294238"/>
            <a:ext cx="2726726" cy="440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088624">
            <a:off x="2387071" y="2088640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0814" y="1573427"/>
            <a:ext cx="1526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Mesos</a:t>
            </a:r>
            <a:r>
              <a:rPr lang="en-US" sz="1400" dirty="0" smtClean="0"/>
              <a:t> now will allocate resources to the FW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74292" y="2004314"/>
            <a:ext cx="152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 allocates some resources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14" y="2679934"/>
            <a:ext cx="1526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Scheduler can decide to use resources to run tasks</a:t>
            </a:r>
            <a:endParaRPr lang="en-US" sz="1400" dirty="0"/>
          </a:p>
        </p:txBody>
      </p:sp>
      <p:cxnSp>
        <p:nvCxnSpPr>
          <p:cNvPr id="25" name="מחבר חץ ישר 24"/>
          <p:cNvCxnSpPr/>
          <p:nvPr/>
        </p:nvCxnSpPr>
        <p:spPr>
          <a:xfrm>
            <a:off x="1647566" y="3002691"/>
            <a:ext cx="2529018" cy="440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626394">
            <a:off x="2415560" y="277213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39866" y="2895377"/>
            <a:ext cx="152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 launches a task on a specific slave</a:t>
            </a:r>
            <a:endParaRPr lang="en-US" sz="1400" dirty="0"/>
          </a:p>
        </p:txBody>
      </p:sp>
      <p:cxnSp>
        <p:nvCxnSpPr>
          <p:cNvPr id="30" name="מחבר חץ ישר 29"/>
          <p:cNvCxnSpPr/>
          <p:nvPr/>
        </p:nvCxnSpPr>
        <p:spPr>
          <a:xfrm flipH="1">
            <a:off x="1581665" y="3888987"/>
            <a:ext cx="2726726" cy="440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088624">
            <a:off x="2387071" y="3683389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32" name="מחבר חץ ישר 31"/>
          <p:cNvCxnSpPr/>
          <p:nvPr/>
        </p:nvCxnSpPr>
        <p:spPr>
          <a:xfrm flipH="1">
            <a:off x="1581665" y="4699686"/>
            <a:ext cx="2726726" cy="440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088624">
            <a:off x="2269572" y="44940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39866" y="3642496"/>
            <a:ext cx="152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More resources are allocated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-10814" y="4878801"/>
            <a:ext cx="152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 update on launched task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34394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1288" y="886122"/>
            <a:ext cx="8085762" cy="557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Offer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E87722"/>
                </a:solidFill>
              </a:rPr>
              <a:t>Two level scheduling</a:t>
            </a:r>
          </a:p>
          <a:p>
            <a:pPr lvl="1"/>
            <a:r>
              <a:rPr lang="en-US" dirty="0" smtClean="0"/>
              <a:t>Resource allocation process does 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not need to know how scheduling happens</a:t>
            </a:r>
          </a:p>
          <a:p>
            <a:pPr lvl="1"/>
            <a:r>
              <a:rPr lang="en-US" dirty="0" smtClean="0"/>
              <a:t>Makes </a:t>
            </a:r>
            <a:r>
              <a:rPr lang="en-US" dirty="0" err="1"/>
              <a:t>M</a:t>
            </a:r>
            <a:r>
              <a:rPr lang="en-US" dirty="0" err="1" smtClean="0"/>
              <a:t>esos</a:t>
            </a:r>
            <a:r>
              <a:rPr lang="en-US" dirty="0" smtClean="0"/>
              <a:t> stable and scalable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 and frameworks can </a:t>
            </a:r>
          </a:p>
          <a:p>
            <a:pPr marL="228600" lvl="1" indent="0">
              <a:buNone/>
            </a:pPr>
            <a:r>
              <a:rPr lang="en-US" dirty="0" smtClean="0"/>
              <a:t>    evolve independently</a:t>
            </a:r>
          </a:p>
          <a:p>
            <a:endParaRPr lang="en-US" dirty="0" smtClean="0"/>
          </a:p>
          <a:p>
            <a:r>
              <a:rPr lang="en-US" dirty="0" smtClean="0"/>
              <a:t>Framework scheduler can </a:t>
            </a:r>
            <a:r>
              <a:rPr lang="en-US" b="1" dirty="0" smtClean="0">
                <a:solidFill>
                  <a:srgbClr val="E87722"/>
                </a:solidFill>
              </a:rPr>
              <a:t>reject an offer</a:t>
            </a:r>
          </a:p>
          <a:p>
            <a:pPr lvl="1"/>
            <a:r>
              <a:rPr lang="en-US" dirty="0" smtClean="0"/>
              <a:t>Allows applying advanced scheduling (data locality)</a:t>
            </a:r>
          </a:p>
          <a:p>
            <a:endParaRPr lang="en-US" dirty="0"/>
          </a:p>
          <a:p>
            <a:r>
              <a:rPr lang="en-US" dirty="0" smtClean="0"/>
              <a:t>Multiple &amp; extendible </a:t>
            </a:r>
            <a:r>
              <a:rPr lang="en-US" b="1" dirty="0" smtClean="0">
                <a:solidFill>
                  <a:srgbClr val="E87722"/>
                </a:solidFill>
              </a:rPr>
              <a:t>resource offers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7722"/>
                </a:solidFill>
              </a:rPr>
              <a:t> </a:t>
            </a:r>
            <a:r>
              <a:rPr lang="en-US" b="1" dirty="0" smtClean="0">
                <a:solidFill>
                  <a:srgbClr val="E87722"/>
                </a:solidFill>
              </a:rPr>
              <a:t>  policies</a:t>
            </a:r>
          </a:p>
          <a:p>
            <a:pPr lvl="1"/>
            <a:r>
              <a:rPr lang="en-US" dirty="0" smtClean="0"/>
              <a:t>Fairness, priority, reservations, …</a:t>
            </a:r>
          </a:p>
          <a:p>
            <a:pPr lvl="1"/>
            <a:r>
              <a:rPr lang="en-US" dirty="0" smtClean="0"/>
              <a:t>Collaborative resource management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(although preemption by killing is possible)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952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704"/>
            <a:ext cx="11457432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Advance features – Roles (Resources guarantee, priority)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526533"/>
            <a:ext cx="11457432" cy="5240043"/>
          </a:xfrm>
        </p:spPr>
        <p:txBody>
          <a:bodyPr>
            <a:normAutofit/>
          </a:bodyPr>
          <a:lstStyle/>
          <a:p>
            <a:r>
              <a:rPr lang="en-US" dirty="0" err="1" smtClean="0"/>
              <a:t>Mesos</a:t>
            </a:r>
            <a:r>
              <a:rPr lang="en-US" dirty="0" smtClean="0"/>
              <a:t> acts as an operating system of a data center.</a:t>
            </a:r>
          </a:p>
          <a:p>
            <a:r>
              <a:rPr lang="en-US" dirty="0" smtClean="0"/>
              <a:t>Roles are equivalent to users in </a:t>
            </a:r>
            <a:r>
              <a:rPr lang="en-US" dirty="0" err="1" smtClean="0"/>
              <a:t>Linuex</a:t>
            </a:r>
            <a:r>
              <a:rPr lang="en-US" dirty="0" smtClean="0"/>
              <a:t>/Windows in the cluster.</a:t>
            </a:r>
          </a:p>
          <a:p>
            <a:r>
              <a:rPr lang="en-US" dirty="0" smtClean="0"/>
              <a:t>Role – a resource consumer with in the cluster.</a:t>
            </a:r>
          </a:p>
          <a:p>
            <a:pPr lvl="1"/>
            <a:r>
              <a:rPr lang="en-US" dirty="0" smtClean="0"/>
              <a:t>A user.</a:t>
            </a:r>
          </a:p>
          <a:p>
            <a:pPr lvl="1"/>
            <a:r>
              <a:rPr lang="en-US" dirty="0" smtClean="0"/>
              <a:t>A group.</a:t>
            </a:r>
          </a:p>
          <a:p>
            <a:pPr lvl="1"/>
            <a:r>
              <a:rPr lang="en-US" dirty="0" smtClean="0"/>
              <a:t>A Frame Work.</a:t>
            </a:r>
          </a:p>
          <a:p>
            <a:r>
              <a:rPr lang="en-US" dirty="0" smtClean="0"/>
              <a:t>Schedulers may subscribe to a role in order to receive designated resources (bound to a role).</a:t>
            </a:r>
          </a:p>
          <a:p>
            <a:r>
              <a:rPr lang="en-US" dirty="0" smtClean="0"/>
              <a:t>Role provides the following capabilities:</a:t>
            </a:r>
          </a:p>
          <a:p>
            <a:pPr lvl="1"/>
            <a:r>
              <a:rPr lang="en-US" dirty="0" smtClean="0"/>
              <a:t>Assigning resources specific to a role (resources </a:t>
            </a:r>
            <a:r>
              <a:rPr lang="en-US" dirty="0" err="1" smtClean="0"/>
              <a:t>gurantee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Some where in the cluster (</a:t>
            </a:r>
            <a:r>
              <a:rPr lang="en-US" dirty="0" err="1" smtClean="0"/>
              <a:t>Qouta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At a specific agent (Reservation).</a:t>
            </a:r>
          </a:p>
          <a:p>
            <a:pPr lvl="1"/>
            <a:r>
              <a:rPr lang="en-US" dirty="0" smtClean="0"/>
              <a:t>Setting weights (Priority) between different roles.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747" y="4376738"/>
            <a:ext cx="30861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4394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704"/>
            <a:ext cx="11457432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Advance features –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526533"/>
            <a:ext cx="11457432" cy="5240043"/>
          </a:xfrm>
        </p:spPr>
        <p:txBody>
          <a:bodyPr>
            <a:normAutofit/>
          </a:bodyPr>
          <a:lstStyle/>
          <a:p>
            <a:r>
              <a:rPr lang="en-US" dirty="0" smtClean="0"/>
              <a:t>Upon Agent crash or close (due to update):</a:t>
            </a:r>
          </a:p>
          <a:p>
            <a:pPr lvl="1"/>
            <a:r>
              <a:rPr lang="en-US" dirty="0" smtClean="0"/>
              <a:t>Agent will be brought up.</a:t>
            </a:r>
          </a:p>
          <a:p>
            <a:pPr lvl="1"/>
            <a:r>
              <a:rPr lang="en-US" dirty="0" smtClean="0"/>
              <a:t>Two policies towards Tasks and Executors:</a:t>
            </a:r>
          </a:p>
          <a:p>
            <a:pPr lvl="2"/>
            <a:r>
              <a:rPr lang="en-US" dirty="0" smtClean="0"/>
              <a:t>Will kill all existing Tasks and Executors.</a:t>
            </a:r>
          </a:p>
          <a:p>
            <a:pPr lvl="2"/>
            <a:r>
              <a:rPr lang="en-US" dirty="0" smtClean="0"/>
              <a:t>Will reconnect with executors and let known tasks continue their run.</a:t>
            </a:r>
          </a:p>
          <a:p>
            <a:pPr lvl="3"/>
            <a:r>
              <a:rPr lang="en-US" dirty="0" smtClean="0"/>
              <a:t> if checkpoint is active by Frame Work.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Checkpoint allows the Agent to write its current state to the HW (At cost of IO operations) in checkpoints (along time).</a:t>
            </a:r>
          </a:p>
          <a:p>
            <a:r>
              <a:rPr lang="en-US" dirty="0" smtClean="0"/>
              <a:t>State includes:</a:t>
            </a:r>
          </a:p>
          <a:p>
            <a:pPr lvl="1"/>
            <a:r>
              <a:rPr lang="en-US" dirty="0" smtClean="0"/>
              <a:t>Current known Executors ids.</a:t>
            </a:r>
          </a:p>
          <a:p>
            <a:pPr lvl="1"/>
            <a:r>
              <a:rPr lang="en-US" dirty="0" smtClean="0"/>
              <a:t>Current known Tasks ids.</a:t>
            </a:r>
          </a:p>
          <a:p>
            <a:r>
              <a:rPr lang="en-US" dirty="0" smtClean="0"/>
              <a:t>Improve fault tolerance at the cost of 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3945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290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written in C++/Java/Scala/Python</a:t>
            </a:r>
          </a:p>
          <a:p>
            <a:r>
              <a:rPr lang="en-US" dirty="0" smtClean="0"/>
              <a:t>Framework implements the </a:t>
            </a:r>
            <a:r>
              <a:rPr lang="en-US" dirty="0" err="1" smtClean="0"/>
              <a:t>org.apach.mesos.Scheduler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5549"/>
            <a:ext cx="6619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מלבן 17"/>
          <p:cNvSpPr/>
          <p:nvPr/>
        </p:nvSpPr>
        <p:spPr>
          <a:xfrm>
            <a:off x="274320" y="2348115"/>
            <a:ext cx="6019388" cy="114472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מחבר חץ ישר 24"/>
          <p:cNvCxnSpPr/>
          <p:nvPr/>
        </p:nvCxnSpPr>
        <p:spPr>
          <a:xfrm flipV="1">
            <a:off x="6293708" y="2685535"/>
            <a:ext cx="1390421" cy="308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4129" y="2500869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executor info, optional.</a:t>
            </a:r>
            <a:endParaRPr lang="en-US" dirty="0"/>
          </a:p>
        </p:txBody>
      </p:sp>
      <p:sp>
        <p:nvSpPr>
          <p:cNvPr id="27" name="מלבן 26"/>
          <p:cNvSpPr/>
          <p:nvPr/>
        </p:nvSpPr>
        <p:spPr>
          <a:xfrm>
            <a:off x="274320" y="3492843"/>
            <a:ext cx="6019388" cy="9389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מחבר חץ ישר 27"/>
          <p:cNvCxnSpPr/>
          <p:nvPr/>
        </p:nvCxnSpPr>
        <p:spPr>
          <a:xfrm flipV="1">
            <a:off x="6293708" y="3616419"/>
            <a:ext cx="1390421" cy="308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84129" y="343175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frame work info.</a:t>
            </a:r>
            <a:endParaRPr lang="en-US" dirty="0"/>
          </a:p>
        </p:txBody>
      </p:sp>
      <p:sp>
        <p:nvSpPr>
          <p:cNvPr id="30" name="מלבן 29"/>
          <p:cNvSpPr/>
          <p:nvPr/>
        </p:nvSpPr>
        <p:spPr>
          <a:xfrm>
            <a:off x="274320" y="4584189"/>
            <a:ext cx="6233572" cy="30085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מחבר חץ ישר 30"/>
          <p:cNvCxnSpPr/>
          <p:nvPr/>
        </p:nvCxnSpPr>
        <p:spPr>
          <a:xfrm flipV="1">
            <a:off x="6619875" y="4429733"/>
            <a:ext cx="1390421" cy="308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10296" y="4247122"/>
            <a:ext cx="3256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mesos</a:t>
            </a:r>
            <a:r>
              <a:rPr lang="en-US" dirty="0" smtClean="0"/>
              <a:t> client (driver), providing it –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scheduler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frame work info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master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מחבר חץ ישר 32"/>
          <p:cNvCxnSpPr/>
          <p:nvPr/>
        </p:nvCxnSpPr>
        <p:spPr>
          <a:xfrm>
            <a:off x="1878227" y="5033319"/>
            <a:ext cx="1054443" cy="3822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96211" y="5479835"/>
            <a:ext cx="448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Connecting in sync manner</a:t>
            </a:r>
          </a:p>
          <a:p>
            <a:r>
              <a:rPr lang="en-US" dirty="0" smtClean="0"/>
              <a:t>To the master, without waiting after wards.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7273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312" y="1073484"/>
            <a:ext cx="5098222" cy="18137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58534" y="1657176"/>
            <a:ext cx="4613096" cy="646331"/>
            <a:chOff x="7304926" y="2348115"/>
            <a:chExt cx="4613096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445358" y="2348115"/>
              <a:ext cx="3472664" cy="646331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Indicates framework succeeded to register on </a:t>
              </a:r>
              <a:r>
                <a:rPr lang="en-US" b="1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Mesos</a:t>
              </a:r>
              <a:endPara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7304926" y="2671280"/>
              <a:ext cx="114043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87271"/>
            <a:ext cx="90106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4497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863" y="1074822"/>
            <a:ext cx="4961701" cy="3345328"/>
          </a:xfrm>
          <a:prstGeom prst="rect">
            <a:avLst/>
          </a:prstGeom>
        </p:spPr>
      </p:pic>
      <p:grpSp>
        <p:nvGrpSpPr>
          <p:cNvPr id="7" name="Group 9"/>
          <p:cNvGrpSpPr/>
          <p:nvPr/>
        </p:nvGrpSpPr>
        <p:grpSpPr>
          <a:xfrm>
            <a:off x="5166564" y="1951709"/>
            <a:ext cx="6565188" cy="1477328"/>
            <a:chOff x="7304926" y="1875504"/>
            <a:chExt cx="6565188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8445358" y="1875504"/>
              <a:ext cx="5424756" cy="1477328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</a:rPr>
                <a:t>Offered by </a:t>
              </a:r>
              <a:r>
                <a:rPr lang="en-US" b="1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Mesos</a:t>
              </a:r>
              <a:endPara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</a:rPr>
                <a:t>Each Offer from a single agent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</a:rPr>
                <a:t>Can be offered to multiple frameworks simultaneously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</a:rPr>
                <a:t>Framework should use part of offer or reject it</a:t>
              </a:r>
            </a:p>
          </p:txBody>
        </p:sp>
        <p:cxnSp>
          <p:nvCxnSpPr>
            <p:cNvPr id="12" name="Straight Arrow Connector 11"/>
            <p:cNvCxnSpPr>
              <a:endCxn id="11" idx="1"/>
            </p:cNvCxnSpPr>
            <p:nvPr/>
          </p:nvCxnSpPr>
          <p:spPr>
            <a:xfrm>
              <a:off x="7304926" y="2614168"/>
              <a:ext cx="11404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34497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58534" y="1657176"/>
            <a:ext cx="4613096" cy="646331"/>
            <a:chOff x="7304926" y="2348115"/>
            <a:chExt cx="4613096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445358" y="2348115"/>
              <a:ext cx="3472664" cy="646331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Indicates a task status has changed</a:t>
              </a:r>
              <a:endPara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7304926" y="2671280"/>
              <a:ext cx="114043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93074" y="4792233"/>
            <a:ext cx="6594126" cy="369332"/>
            <a:chOff x="7275988" y="1893191"/>
            <a:chExt cx="659412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445358" y="1893191"/>
              <a:ext cx="5424756" cy="369332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Framework executor-to-scheduler message</a:t>
              </a:r>
            </a:p>
          </p:txBody>
        </p:sp>
        <p:cxnSp>
          <p:nvCxnSpPr>
            <p:cNvPr id="12" name="Straight Arrow Connector 11"/>
            <p:cNvCxnSpPr>
              <a:stCxn id="13" idx="3"/>
              <a:endCxn id="11" idx="1"/>
            </p:cNvCxnSpPr>
            <p:nvPr/>
          </p:nvCxnSpPr>
          <p:spPr>
            <a:xfrm>
              <a:off x="7275988" y="2077857"/>
              <a:ext cx="116937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1194049"/>
            <a:ext cx="5311601" cy="247671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" y="4035882"/>
            <a:ext cx="5018754" cy="18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869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tasks: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1403908"/>
            <a:ext cx="75057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מלבן 20"/>
          <p:cNvSpPr/>
          <p:nvPr/>
        </p:nvSpPr>
        <p:spPr>
          <a:xfrm>
            <a:off x="691978" y="1738184"/>
            <a:ext cx="2891481" cy="4201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מחבר חץ ישר 23"/>
          <p:cNvCxnSpPr/>
          <p:nvPr/>
        </p:nvCxnSpPr>
        <p:spPr>
          <a:xfrm flipV="1">
            <a:off x="3698789" y="1892640"/>
            <a:ext cx="34022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01016" y="1707973"/>
            <a:ext cx="404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Iterating across offers (one per agent)</a:t>
            </a:r>
            <a:endParaRPr lang="en-US" dirty="0"/>
          </a:p>
        </p:txBody>
      </p:sp>
      <p:sp>
        <p:nvSpPr>
          <p:cNvPr id="27" name="מלבן 26"/>
          <p:cNvSpPr/>
          <p:nvPr/>
        </p:nvSpPr>
        <p:spPr>
          <a:xfrm>
            <a:off x="1338648" y="3361038"/>
            <a:ext cx="3126260" cy="4201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מחבר חץ ישר 27"/>
          <p:cNvCxnSpPr/>
          <p:nvPr/>
        </p:nvCxnSpPr>
        <p:spPr>
          <a:xfrm flipV="1">
            <a:off x="4464908" y="3608172"/>
            <a:ext cx="34022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67135" y="3423507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current offer resources.</a:t>
            </a:r>
            <a:endParaRPr lang="en-US" dirty="0"/>
          </a:p>
        </p:txBody>
      </p:sp>
      <p:sp>
        <p:nvSpPr>
          <p:cNvPr id="30" name="מלבן 29"/>
          <p:cNvSpPr/>
          <p:nvPr/>
        </p:nvSpPr>
        <p:spPr>
          <a:xfrm>
            <a:off x="1491047" y="4357816"/>
            <a:ext cx="4654379" cy="4201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מחבר חץ ישר 30"/>
          <p:cNvCxnSpPr/>
          <p:nvPr/>
        </p:nvCxnSpPr>
        <p:spPr>
          <a:xfrm flipV="1">
            <a:off x="6166021" y="4588475"/>
            <a:ext cx="34022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68248" y="4403809"/>
            <a:ext cx="262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Allocating resources per task</a:t>
            </a:r>
            <a:endParaRPr lang="en-US" dirty="0"/>
          </a:p>
        </p:txBody>
      </p:sp>
      <p:sp>
        <p:nvSpPr>
          <p:cNvPr id="33" name="מלבן 32"/>
          <p:cNvSpPr/>
          <p:nvPr/>
        </p:nvSpPr>
        <p:spPr>
          <a:xfrm>
            <a:off x="1256270" y="4930346"/>
            <a:ext cx="2795614" cy="52249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מחבר חץ ישר 33"/>
          <p:cNvCxnSpPr/>
          <p:nvPr/>
        </p:nvCxnSpPr>
        <p:spPr>
          <a:xfrm flipV="1">
            <a:off x="4051884" y="5243118"/>
            <a:ext cx="34022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54111" y="4930346"/>
            <a:ext cx="262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Building tasks and sending tasks to </a:t>
            </a:r>
            <a:r>
              <a:rPr lang="en-US" dirty="0" err="1" smtClean="0"/>
              <a:t>mesos</a:t>
            </a:r>
            <a:r>
              <a:rPr lang="en-US" dirty="0" smtClean="0"/>
              <a:t> master.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8203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features you come to think about when designing a </a:t>
            </a:r>
            <a:r>
              <a:rPr lang="en-US" b="1" dirty="0" smtClean="0">
                <a:solidFill>
                  <a:srgbClr val="E87722"/>
                </a:solidFill>
              </a:rPr>
              <a:t>coordinator Distributed </a:t>
            </a:r>
            <a:r>
              <a:rPr lang="en-US" dirty="0" smtClean="0"/>
              <a:t>system: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Execution model of Tasks (Not multi threading or processing).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Tasks will run simultaneously.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Deal with failures in tasks and workers (fault tolerance).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resources elastically.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tasks: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1233488"/>
            <a:ext cx="66484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מלבן 18"/>
          <p:cNvSpPr/>
          <p:nvPr/>
        </p:nvSpPr>
        <p:spPr>
          <a:xfrm>
            <a:off x="1190367" y="2940908"/>
            <a:ext cx="312626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מחבר חץ ישר 19"/>
          <p:cNvCxnSpPr/>
          <p:nvPr/>
        </p:nvCxnSpPr>
        <p:spPr>
          <a:xfrm flipV="1">
            <a:off x="4316627" y="3125575"/>
            <a:ext cx="34022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18854" y="294090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task info.</a:t>
            </a:r>
            <a:endParaRPr lang="en-US" dirty="0"/>
          </a:p>
        </p:txBody>
      </p:sp>
      <p:sp>
        <p:nvSpPr>
          <p:cNvPr id="23" name="מלבן 22"/>
          <p:cNvSpPr/>
          <p:nvPr/>
        </p:nvSpPr>
        <p:spPr>
          <a:xfrm>
            <a:off x="1190367" y="3707028"/>
            <a:ext cx="4551406" cy="28008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מחבר חץ ישר 24"/>
          <p:cNvCxnSpPr/>
          <p:nvPr/>
        </p:nvCxnSpPr>
        <p:spPr>
          <a:xfrm flipV="1">
            <a:off x="5741773" y="3888259"/>
            <a:ext cx="2487827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29600" y="3565093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 which resources </a:t>
            </a:r>
          </a:p>
          <a:p>
            <a:r>
              <a:rPr lang="en-US" dirty="0" smtClean="0"/>
              <a:t>the task will use</a:t>
            </a:r>
          </a:p>
        </p:txBody>
      </p:sp>
      <p:sp>
        <p:nvSpPr>
          <p:cNvPr id="38" name="מלבן 37"/>
          <p:cNvSpPr/>
          <p:nvPr/>
        </p:nvSpPr>
        <p:spPr>
          <a:xfrm>
            <a:off x="1190367" y="3987114"/>
            <a:ext cx="4551406" cy="2243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מחבר חץ ישר 38"/>
          <p:cNvCxnSpPr/>
          <p:nvPr/>
        </p:nvCxnSpPr>
        <p:spPr>
          <a:xfrm>
            <a:off x="5741773" y="4040663"/>
            <a:ext cx="2743200" cy="3748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84973" y="4211424"/>
            <a:ext cx="3246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task will be submitted to an executor, providing the executor info</a:t>
            </a:r>
          </a:p>
        </p:txBody>
      </p:sp>
      <p:sp>
        <p:nvSpPr>
          <p:cNvPr id="43" name="מלבן 42"/>
          <p:cNvSpPr/>
          <p:nvPr/>
        </p:nvSpPr>
        <p:spPr>
          <a:xfrm>
            <a:off x="1190367" y="5270479"/>
            <a:ext cx="4551406" cy="2243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מחבר חץ ישר 43"/>
          <p:cNvCxnSpPr/>
          <p:nvPr/>
        </p:nvCxnSpPr>
        <p:spPr>
          <a:xfrm>
            <a:off x="5741773" y="5437104"/>
            <a:ext cx="2743200" cy="3748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84973" y="5494789"/>
            <a:ext cx="324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Providing binary safe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4218203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provides a simple executor:</a:t>
            </a:r>
          </a:p>
          <a:p>
            <a:pPr lvl="1"/>
            <a:r>
              <a:rPr lang="en-US" dirty="0" smtClean="0"/>
              <a:t>Execute shell commands and </a:t>
            </a:r>
            <a:r>
              <a:rPr lang="en-US" dirty="0" err="1" smtClean="0"/>
              <a:t>Docker</a:t>
            </a:r>
            <a:r>
              <a:rPr lang="en-US" dirty="0" smtClean="0"/>
              <a:t> containers.</a:t>
            </a:r>
          </a:p>
          <a:p>
            <a:endParaRPr lang="en-US" dirty="0" smtClean="0"/>
          </a:p>
          <a:p>
            <a:r>
              <a:rPr lang="en-US" dirty="0" smtClean="0"/>
              <a:t>Framework can create a custom Executor</a:t>
            </a:r>
          </a:p>
          <a:p>
            <a:pPr lvl="1"/>
            <a:r>
              <a:rPr lang="en-US" dirty="0" smtClean="0"/>
              <a:t>A task is not a process.</a:t>
            </a:r>
          </a:p>
          <a:p>
            <a:pPr lvl="1"/>
            <a:r>
              <a:rPr lang="en-US" dirty="0" smtClean="0"/>
              <a:t>Resources granularity can now be threads.</a:t>
            </a:r>
          </a:p>
          <a:p>
            <a:pPr lvl="1"/>
            <a:r>
              <a:rPr lang="en-US" dirty="0" smtClean="0"/>
              <a:t>Can cache data in Executor (Spark)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784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API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33" y="1159120"/>
            <a:ext cx="4785775" cy="19813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433" y="3857238"/>
            <a:ext cx="4938188" cy="148602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80208" y="1554434"/>
            <a:ext cx="4613096" cy="646331"/>
            <a:chOff x="7304926" y="2348115"/>
            <a:chExt cx="4613096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445358" y="2348115"/>
              <a:ext cx="3472664" cy="646331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Indicates executor succeeded to register with </a:t>
              </a:r>
              <a:r>
                <a:rPr lang="en-US" b="1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Mesos</a:t>
              </a:r>
              <a:endPara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7304926" y="2671280"/>
              <a:ext cx="114043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32608" y="4652578"/>
            <a:ext cx="4613096" cy="369332"/>
            <a:chOff x="7304926" y="2602030"/>
            <a:chExt cx="461309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445358" y="2602030"/>
              <a:ext cx="3472664" cy="369332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Invoked upon task scheduling</a:t>
              </a:r>
              <a:endPara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Straight Arrow Connector 11"/>
            <p:cNvCxnSpPr>
              <a:endCxn id="11" idx="1"/>
            </p:cNvCxnSpPr>
            <p:nvPr/>
          </p:nvCxnSpPr>
          <p:spPr>
            <a:xfrm>
              <a:off x="7304926" y="2786696"/>
              <a:ext cx="11404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48297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00"/>
            <a:ext cx="62579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מלבן 13"/>
          <p:cNvSpPr/>
          <p:nvPr/>
        </p:nvSpPr>
        <p:spPr>
          <a:xfrm>
            <a:off x="98854" y="1647568"/>
            <a:ext cx="4217773" cy="27432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מחבר חץ ישר 14"/>
          <p:cNvCxnSpPr/>
          <p:nvPr/>
        </p:nvCxnSpPr>
        <p:spPr>
          <a:xfrm flipV="1">
            <a:off x="4316627" y="3125575"/>
            <a:ext cx="34022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18854" y="294090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something</a:t>
            </a:r>
            <a:endParaRPr lang="en-US" dirty="0"/>
          </a:p>
        </p:txBody>
      </p:sp>
      <p:sp>
        <p:nvSpPr>
          <p:cNvPr id="17" name="מלבן 16"/>
          <p:cNvSpPr/>
          <p:nvPr/>
        </p:nvSpPr>
        <p:spPr>
          <a:xfrm>
            <a:off x="98854" y="4390768"/>
            <a:ext cx="4217773" cy="112858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מחבר חץ ישר 17"/>
          <p:cNvCxnSpPr/>
          <p:nvPr/>
        </p:nvCxnSpPr>
        <p:spPr>
          <a:xfrm flipV="1">
            <a:off x="4316627" y="4942703"/>
            <a:ext cx="340222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8854" y="475803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task status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908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 API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538" y="1242657"/>
            <a:ext cx="4801016" cy="15088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96302" y="1847733"/>
            <a:ext cx="4613096" cy="646331"/>
            <a:chOff x="7304926" y="2602030"/>
            <a:chExt cx="461309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445358" y="2602030"/>
              <a:ext cx="3472664" cy="646331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Asking the executor to kill a task (by framework scheduler)</a:t>
              </a:r>
              <a:endParaRPr lang="en-US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304926" y="2786696"/>
              <a:ext cx="1140432" cy="138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60112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290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build a distributed app using </a:t>
            </a:r>
            <a:r>
              <a:rPr lang="en-US" dirty="0" err="1" smtClean="0"/>
              <a:t>mesos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an application instance acting as a scheduler: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a method of communication with the cluster:</a:t>
            </a:r>
          </a:p>
          <a:p>
            <a:pPr lvl="1"/>
            <a:r>
              <a:rPr lang="en-US" dirty="0" smtClean="0"/>
              <a:t>Lets use GRPC as a solution for IPC.</a:t>
            </a:r>
          </a:p>
          <a:p>
            <a:pPr lvl="1"/>
            <a:r>
              <a:rPr lang="en-US" dirty="0" smtClean="0"/>
              <a:t>And depict an interface: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Mmm</a:t>
            </a:r>
            <a:r>
              <a:rPr lang="en-US" dirty="0" smtClean="0"/>
              <a:t>…. Textual search engine, sounds good </a:t>
            </a:r>
            <a:r>
              <a:rPr lang="en-US" dirty="0" smtClean="0">
                <a:sym typeface="Wingdings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003765" y="1885949"/>
            <a:ext cx="2373923" cy="1116623"/>
          </a:xfrm>
          <a:prstGeom prst="rect">
            <a:avLst/>
          </a:prstGeom>
          <a:solidFill>
            <a:srgbClr val="99D6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1003765" y="2668464"/>
            <a:ext cx="1547446" cy="316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4601675"/>
            <a:ext cx="52101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מלבן 7"/>
          <p:cNvSpPr/>
          <p:nvPr/>
        </p:nvSpPr>
        <p:spPr>
          <a:xfrm>
            <a:off x="8831849" y="4451839"/>
            <a:ext cx="2373923" cy="1116623"/>
          </a:xfrm>
          <a:prstGeom prst="rect">
            <a:avLst/>
          </a:prstGeom>
          <a:solidFill>
            <a:srgbClr val="99D6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8831849" y="5234354"/>
            <a:ext cx="1547446" cy="316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978769" y="4393590"/>
            <a:ext cx="1529402" cy="11572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Bodoni MT Black" pitchFamily="18" charset="0"/>
              </a:rPr>
              <a:t>Client</a:t>
            </a:r>
            <a:endParaRPr lang="en-US" b="1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pic>
        <p:nvPicPr>
          <p:cNvPr id="1028" name="Picture 4" descr="תוצאת תמונה עבור ‪grpc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8769" y="4603493"/>
            <a:ext cx="1529402" cy="542938"/>
          </a:xfrm>
          <a:prstGeom prst="rect">
            <a:avLst/>
          </a:prstGeom>
          <a:noFill/>
        </p:spPr>
      </p:pic>
      <p:cxnSp>
        <p:nvCxnSpPr>
          <p:cNvPr id="15" name="מחבר חץ ישר 14"/>
          <p:cNvCxnSpPr>
            <a:stCxn id="1028" idx="3"/>
          </p:cNvCxnSpPr>
          <p:nvPr/>
        </p:nvCxnSpPr>
        <p:spPr>
          <a:xfrm>
            <a:off x="7508171" y="4874962"/>
            <a:ext cx="13236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2784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manager will accumulate jobs, before manifesting them into tasks with allocated resources.</a:t>
            </a:r>
          </a:p>
          <a:p>
            <a:r>
              <a:rPr lang="en-US" dirty="0" smtClean="0"/>
              <a:t>The cluster manager scheduler component will interact with </a:t>
            </a:r>
            <a:r>
              <a:rPr lang="en-US" dirty="0" err="1" smtClean="0"/>
              <a:t>mesos</a:t>
            </a:r>
            <a:r>
              <a:rPr lang="en-US" dirty="0" smtClean="0"/>
              <a:t> master.</a:t>
            </a:r>
          </a:p>
          <a:p>
            <a:pPr lvl="1"/>
            <a:r>
              <a:rPr lang="en-US" dirty="0" smtClean="0"/>
              <a:t>Receiving resources.</a:t>
            </a:r>
          </a:p>
          <a:p>
            <a:pPr lvl="1"/>
            <a:r>
              <a:rPr lang="en-US" dirty="0" smtClean="0"/>
              <a:t>Scheduling Tasks in return.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3359096" y="3239954"/>
            <a:ext cx="2373923" cy="1116623"/>
          </a:xfrm>
          <a:prstGeom prst="rect">
            <a:avLst/>
          </a:prstGeom>
          <a:solidFill>
            <a:srgbClr val="99D6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359096" y="4022469"/>
            <a:ext cx="1547446" cy="316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תוצאת תמונה עבור ‪mesos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2361" y="5453288"/>
            <a:ext cx="2715371" cy="98611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881547" y="60700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מחבר חץ ישר 11"/>
          <p:cNvCxnSpPr>
            <a:stCxn id="6" idx="2"/>
          </p:cNvCxnSpPr>
          <p:nvPr/>
        </p:nvCxnSpPr>
        <p:spPr>
          <a:xfrm>
            <a:off x="4132819" y="4338992"/>
            <a:ext cx="4359542" cy="19745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 flipH="1" flipV="1">
            <a:off x="5511771" y="4356578"/>
            <a:ext cx="2980590" cy="1284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תוצאת תמונה עבור ‪stack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940" y="3792793"/>
            <a:ext cx="1220156" cy="184853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 rot="19628817">
            <a:off x="2258435" y="4460756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D22630"/>
                </a:solidFill>
                <a:latin typeface="Bookman Old Style" pitchFamily="18" charset="0"/>
              </a:rPr>
              <a:t>Jobs</a:t>
            </a:r>
            <a:endParaRPr lang="en-US" sz="2800" b="1" dirty="0">
              <a:solidFill>
                <a:srgbClr val="D22630"/>
              </a:solidFill>
              <a:latin typeface="Bookman Old Style" pitchFamily="18" charset="0"/>
            </a:endParaRPr>
          </a:p>
        </p:txBody>
      </p:sp>
      <p:pic>
        <p:nvPicPr>
          <p:cNvPr id="2054" name="Picture 6" descr="תוצאת תמונה עבור ‪cpu‬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528" y="4356578"/>
            <a:ext cx="550019" cy="449437"/>
          </a:xfrm>
          <a:prstGeom prst="rect">
            <a:avLst/>
          </a:prstGeom>
          <a:noFill/>
        </p:spPr>
      </p:pic>
      <p:pic>
        <p:nvPicPr>
          <p:cNvPr id="19" name="Picture 6" descr="תוצאת תמונה עבור ‪cpu‬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3049" y="4040055"/>
            <a:ext cx="550019" cy="449437"/>
          </a:xfrm>
          <a:prstGeom prst="rect">
            <a:avLst/>
          </a:prstGeom>
          <a:noFill/>
        </p:spPr>
      </p:pic>
      <p:pic>
        <p:nvPicPr>
          <p:cNvPr id="20" name="Picture 6" descr="תוצאת תמונה עבור ‪cpu‬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5947" y="4489492"/>
            <a:ext cx="550019" cy="44943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 rot="1421165">
            <a:off x="6316182" y="5116382"/>
            <a:ext cx="1693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 offer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421165">
            <a:off x="5515650" y="5376083"/>
            <a:ext cx="15953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Tasks Launch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2784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master will address the correct Agent, providing it with the task and executor to run it.</a:t>
            </a:r>
          </a:p>
          <a:p>
            <a:r>
              <a:rPr lang="en-US" dirty="0" smtClean="0"/>
              <a:t>The Executor is encountered for the first time, so it will be spawned.</a:t>
            </a:r>
          </a:p>
          <a:p>
            <a:r>
              <a:rPr lang="en-US" dirty="0" smtClean="0"/>
              <a:t>The task will be diverted to the executor.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343480"/>
            <a:ext cx="729445" cy="164592"/>
          </a:xfrm>
        </p:spPr>
        <p:txBody>
          <a:bodyPr/>
          <a:lstStyle/>
          <a:p>
            <a:fld id="{D92B6165-2E63-41A3-8905-D7634EBC6D4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465992" y="4999834"/>
            <a:ext cx="2956103" cy="16245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Agent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845948" y="2642207"/>
            <a:ext cx="2715371" cy="986110"/>
            <a:chOff x="845948" y="2296163"/>
            <a:chExt cx="2715371" cy="986110"/>
          </a:xfrm>
        </p:grpSpPr>
        <p:pic>
          <p:nvPicPr>
            <p:cNvPr id="2050" name="Picture 2" descr="תוצאת תמונה עבור ‪mesos‬‏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5948" y="2296163"/>
              <a:ext cx="2715371" cy="98611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235134" y="291294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Master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מחבר חץ ישר 11"/>
          <p:cNvCxnSpPr>
            <a:endCxn id="5" idx="0"/>
          </p:cNvCxnSpPr>
          <p:nvPr/>
        </p:nvCxnSpPr>
        <p:spPr>
          <a:xfrm>
            <a:off x="1788490" y="3628317"/>
            <a:ext cx="155554" cy="137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247024">
            <a:off x="1931265" y="4086015"/>
            <a:ext cx="1475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Launch Task</a:t>
            </a:r>
            <a:endParaRPr lang="en-US" dirty="0"/>
          </a:p>
        </p:txBody>
      </p:sp>
      <p:sp>
        <p:nvSpPr>
          <p:cNvPr id="22" name="מלבן 21"/>
          <p:cNvSpPr/>
          <p:nvPr/>
        </p:nvSpPr>
        <p:spPr>
          <a:xfrm>
            <a:off x="465992" y="6028533"/>
            <a:ext cx="1259580" cy="5958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Builder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3968261" y="4999834"/>
            <a:ext cx="2956103" cy="16245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7529146" y="4999834"/>
            <a:ext cx="2956103" cy="16245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Agent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2" name="מחבר חץ ישר 31"/>
          <p:cNvCxnSpPr/>
          <p:nvPr/>
        </p:nvCxnSpPr>
        <p:spPr>
          <a:xfrm flipH="1">
            <a:off x="1788491" y="6028533"/>
            <a:ext cx="989878" cy="314947"/>
          </a:xfrm>
          <a:prstGeom prst="straightConnector1">
            <a:avLst/>
          </a:prstGeom>
          <a:ln w="5715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661798">
            <a:off x="2250176" y="6180347"/>
            <a:ext cx="1475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Launch Task</a:t>
            </a:r>
            <a:endParaRPr lang="en-US" dirty="0"/>
          </a:p>
        </p:txBody>
      </p:sp>
      <p:pic>
        <p:nvPicPr>
          <p:cNvPr id="55298" name="Picture 2" descr="http://mesos.apache.org/assets/img/mesos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605" y="4999834"/>
            <a:ext cx="2019300" cy="857251"/>
          </a:xfrm>
          <a:prstGeom prst="rect">
            <a:avLst/>
          </a:prstGeom>
          <a:noFill/>
        </p:spPr>
      </p:pic>
      <p:pic>
        <p:nvPicPr>
          <p:cNvPr id="38" name="Picture 2" descr="http://mesos.apache.org/assets/img/mesos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261" y="4999834"/>
            <a:ext cx="2019300" cy="857251"/>
          </a:xfrm>
          <a:prstGeom prst="rect">
            <a:avLst/>
          </a:prstGeom>
          <a:noFill/>
        </p:spPr>
      </p:pic>
      <p:pic>
        <p:nvPicPr>
          <p:cNvPr id="39" name="Picture 2" descr="http://mesos.apache.org/assets/img/mesos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9146" y="4999834"/>
            <a:ext cx="2019300" cy="85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784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Builder will do the following:</a:t>
            </a:r>
          </a:p>
          <a:p>
            <a:pPr lvl="1"/>
            <a:r>
              <a:rPr lang="en-US" dirty="0" smtClean="0"/>
              <a:t>Init task - spawn a </a:t>
            </a:r>
            <a:r>
              <a:rPr lang="en-US" dirty="0" err="1" smtClean="0"/>
              <a:t>redis</a:t>
            </a:r>
            <a:r>
              <a:rPr lang="en-US" dirty="0" smtClean="0"/>
              <a:t> instance in the same node.</a:t>
            </a:r>
          </a:p>
          <a:p>
            <a:pPr lvl="1"/>
            <a:r>
              <a:rPr lang="en-US" dirty="0" smtClean="0"/>
              <a:t>Indexing task – </a:t>
            </a:r>
          </a:p>
          <a:p>
            <a:pPr lvl="2"/>
            <a:r>
              <a:rPr lang="en-US" dirty="0" smtClean="0"/>
              <a:t>Fetch a document from a given location.</a:t>
            </a:r>
          </a:p>
          <a:p>
            <a:pPr lvl="2"/>
            <a:r>
              <a:rPr lang="en-US" dirty="0" smtClean="0"/>
              <a:t>Break it into words and number of words appearances.</a:t>
            </a:r>
          </a:p>
          <a:p>
            <a:pPr lvl="2"/>
            <a:r>
              <a:rPr lang="en-US" dirty="0" smtClean="0"/>
              <a:t>Stores words in the context of a document into </a:t>
            </a:r>
            <a:r>
              <a:rPr lang="en-US" dirty="0" err="1" smtClean="0"/>
              <a:t>redis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343480"/>
            <a:ext cx="729445" cy="164592"/>
          </a:xfrm>
        </p:spPr>
        <p:txBody>
          <a:bodyPr/>
          <a:lstStyle/>
          <a:p>
            <a:fld id="{D92B6165-2E63-41A3-8905-D7634EBC6D4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577605" y="3375330"/>
            <a:ext cx="2956103" cy="16245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577605" y="4404029"/>
            <a:ext cx="1259580" cy="5958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Builder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5298" name="Picture 2" descr="http://mesos.apache.org/assets/img/mesos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18" y="3375330"/>
            <a:ext cx="2019300" cy="857251"/>
          </a:xfrm>
          <a:prstGeom prst="rect">
            <a:avLst/>
          </a:prstGeom>
          <a:noFill/>
        </p:spPr>
      </p:pic>
      <p:pic>
        <p:nvPicPr>
          <p:cNvPr id="56322" name="Picture 2" descr="תוצאת תמונה עבור ‪redis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0664" y="6096000"/>
            <a:ext cx="2286000" cy="762000"/>
          </a:xfrm>
          <a:prstGeom prst="rect">
            <a:avLst/>
          </a:prstGeom>
          <a:noFill/>
        </p:spPr>
      </p:pic>
      <p:pic>
        <p:nvPicPr>
          <p:cNvPr id="56324" name="Picture 4" descr="תוצאת תמונה עבור ‪document‬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1664" y="5117123"/>
            <a:ext cx="825190" cy="847798"/>
          </a:xfrm>
          <a:prstGeom prst="rect">
            <a:avLst/>
          </a:prstGeom>
          <a:noFill/>
        </p:spPr>
      </p:pic>
      <p:cxnSp>
        <p:nvCxnSpPr>
          <p:cNvPr id="28" name="מחבר חץ ישר 27"/>
          <p:cNvCxnSpPr>
            <a:endCxn id="56332" idx="1"/>
          </p:cNvCxnSpPr>
          <p:nvPr/>
        </p:nvCxnSpPr>
        <p:spPr>
          <a:xfrm flipV="1">
            <a:off x="1837185" y="4605596"/>
            <a:ext cx="4093678" cy="1070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6" name="AutoShape 6" descr="תוצאת תמונה עבור ‪internet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AutoShape 8" descr="תוצאת תמונה עבור ‪internet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AutoShape 10" descr="תוצאת תמונה עבור ‪internet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32" name="Picture 12" descr="תוצאת תמונה עבור ‪internet‬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0863" y="3768754"/>
            <a:ext cx="1673683" cy="167368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3851518" y="423258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Document</a:t>
            </a:r>
            <a:endParaRPr lang="en-US" b="1" dirty="0"/>
          </a:p>
        </p:txBody>
      </p:sp>
      <p:cxnSp>
        <p:nvCxnSpPr>
          <p:cNvPr id="34" name="מחבר חץ ישר 33"/>
          <p:cNvCxnSpPr/>
          <p:nvPr/>
        </p:nvCxnSpPr>
        <p:spPr>
          <a:xfrm flipH="1" flipV="1">
            <a:off x="2057401" y="4870939"/>
            <a:ext cx="4044461" cy="2461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34" name="Picture 14" descr="תמונה קשורה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7605" y="5279610"/>
            <a:ext cx="1436953" cy="1063870"/>
          </a:xfrm>
          <a:prstGeom prst="rect">
            <a:avLst/>
          </a:prstGeom>
          <a:noFill/>
        </p:spPr>
      </p:pic>
      <p:cxnSp>
        <p:nvCxnSpPr>
          <p:cNvPr id="40" name="מחבר חץ ישר 39"/>
          <p:cNvCxnSpPr/>
          <p:nvPr/>
        </p:nvCxnSpPr>
        <p:spPr>
          <a:xfrm>
            <a:off x="1837185" y="4999834"/>
            <a:ext cx="1011523" cy="109616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79643" y="52577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words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62784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 – Managing resources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are built for </a:t>
            </a:r>
            <a:r>
              <a:rPr lang="en-US" b="1" dirty="0" smtClean="0">
                <a:solidFill>
                  <a:srgbClr val="E87722"/>
                </a:solidFill>
              </a:rPr>
              <a:t>scale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Want to </a:t>
            </a:r>
            <a:r>
              <a:rPr lang="en-US" b="1" dirty="0" smtClean="0">
                <a:solidFill>
                  <a:srgbClr val="E87722"/>
                </a:solidFill>
              </a:rPr>
              <a:t>scale</a:t>
            </a:r>
            <a:r>
              <a:rPr lang="en-US" dirty="0" smtClean="0"/>
              <a:t> your system? Add more </a:t>
            </a:r>
            <a:r>
              <a:rPr lang="en-US" b="1" dirty="0" smtClean="0">
                <a:solidFill>
                  <a:srgbClr val="E87722"/>
                </a:solidFill>
              </a:rPr>
              <a:t>cheap hardware </a:t>
            </a:r>
            <a:r>
              <a:rPr lang="en-US" dirty="0" smtClean="0"/>
              <a:t>(Memory, Hard drive and logical processors).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31334" y="2814760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4486" y="3045200"/>
            <a:ext cx="539277" cy="259127"/>
            <a:chOff x="704296" y="3337133"/>
            <a:chExt cx="688669" cy="39880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Flowchart: Process 14"/>
          <p:cNvSpPr/>
          <p:nvPr/>
        </p:nvSpPr>
        <p:spPr>
          <a:xfrm>
            <a:off x="2329861" y="2814760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433013" y="3045200"/>
            <a:ext cx="539277" cy="259127"/>
            <a:chOff x="704296" y="3337133"/>
            <a:chExt cx="688669" cy="39880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lowchart: Process 23"/>
          <p:cNvSpPr/>
          <p:nvPr/>
        </p:nvSpPr>
        <p:spPr>
          <a:xfrm>
            <a:off x="5505035" y="2814760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08187" y="3045200"/>
            <a:ext cx="539277" cy="259127"/>
            <a:chOff x="704296" y="3337133"/>
            <a:chExt cx="688669" cy="39880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Flowchart: Process 32"/>
          <p:cNvSpPr/>
          <p:nvPr/>
        </p:nvSpPr>
        <p:spPr>
          <a:xfrm>
            <a:off x="7303562" y="2814760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406714" y="3045200"/>
            <a:ext cx="539277" cy="259127"/>
            <a:chOff x="704296" y="3337133"/>
            <a:chExt cx="688669" cy="39880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Flowchart: Process 41"/>
          <p:cNvSpPr/>
          <p:nvPr/>
        </p:nvSpPr>
        <p:spPr>
          <a:xfrm>
            <a:off x="9102090" y="2814760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205242" y="3045200"/>
            <a:ext cx="539277" cy="259127"/>
            <a:chOff x="704296" y="3337133"/>
            <a:chExt cx="688669" cy="39880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Flowchart: Process 50"/>
          <p:cNvSpPr/>
          <p:nvPr/>
        </p:nvSpPr>
        <p:spPr>
          <a:xfrm>
            <a:off x="531334" y="3777586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34486" y="4008026"/>
            <a:ext cx="539277" cy="259127"/>
            <a:chOff x="704296" y="3337133"/>
            <a:chExt cx="688669" cy="398804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Flowchart: Process 59"/>
          <p:cNvSpPr/>
          <p:nvPr/>
        </p:nvSpPr>
        <p:spPr>
          <a:xfrm>
            <a:off x="2329861" y="3777586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433013" y="4008026"/>
            <a:ext cx="539277" cy="259127"/>
            <a:chOff x="704296" y="3337133"/>
            <a:chExt cx="688669" cy="39880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Flowchart: Process 68"/>
          <p:cNvSpPr/>
          <p:nvPr/>
        </p:nvSpPr>
        <p:spPr>
          <a:xfrm>
            <a:off x="5505035" y="3777586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608187" y="4008026"/>
            <a:ext cx="539277" cy="259127"/>
            <a:chOff x="704296" y="3337133"/>
            <a:chExt cx="688669" cy="398804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Flowchart: Process 77"/>
          <p:cNvSpPr/>
          <p:nvPr/>
        </p:nvSpPr>
        <p:spPr>
          <a:xfrm>
            <a:off x="7303562" y="3777586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406714" y="4008026"/>
            <a:ext cx="539277" cy="259127"/>
            <a:chOff x="704296" y="3337133"/>
            <a:chExt cx="688669" cy="39880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7" name="Flowchart: Process 86"/>
          <p:cNvSpPr/>
          <p:nvPr/>
        </p:nvSpPr>
        <p:spPr>
          <a:xfrm>
            <a:off x="9102090" y="3777586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9205242" y="4008026"/>
            <a:ext cx="539277" cy="259127"/>
            <a:chOff x="704296" y="3337133"/>
            <a:chExt cx="688669" cy="39880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Flowchart: Process 95"/>
          <p:cNvSpPr/>
          <p:nvPr/>
        </p:nvSpPr>
        <p:spPr>
          <a:xfrm>
            <a:off x="531333" y="4740412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34485" y="4970852"/>
            <a:ext cx="539277" cy="259127"/>
            <a:chOff x="704296" y="3337133"/>
            <a:chExt cx="688669" cy="398804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Flowchart: Process 104"/>
          <p:cNvSpPr/>
          <p:nvPr/>
        </p:nvSpPr>
        <p:spPr>
          <a:xfrm>
            <a:off x="2329860" y="4740412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433012" y="4970852"/>
            <a:ext cx="539277" cy="259127"/>
            <a:chOff x="704296" y="3337133"/>
            <a:chExt cx="688669" cy="398804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4" name="Flowchart: Process 113"/>
          <p:cNvSpPr/>
          <p:nvPr/>
        </p:nvSpPr>
        <p:spPr>
          <a:xfrm>
            <a:off x="5505034" y="4740412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608186" y="4970852"/>
            <a:ext cx="539277" cy="259127"/>
            <a:chOff x="704296" y="3337133"/>
            <a:chExt cx="688669" cy="398804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Flowchart: Process 122"/>
          <p:cNvSpPr/>
          <p:nvPr/>
        </p:nvSpPr>
        <p:spPr>
          <a:xfrm>
            <a:off x="7303561" y="4740412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7406713" y="4970852"/>
            <a:ext cx="539277" cy="259127"/>
            <a:chOff x="704296" y="3337133"/>
            <a:chExt cx="688669" cy="398804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Flowchart: Process 131"/>
          <p:cNvSpPr/>
          <p:nvPr/>
        </p:nvSpPr>
        <p:spPr>
          <a:xfrm>
            <a:off x="9102089" y="4740412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9205241" y="4970852"/>
            <a:ext cx="539277" cy="259127"/>
            <a:chOff x="704296" y="3337133"/>
            <a:chExt cx="688669" cy="398804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1" name="Flowchart: Process 140"/>
          <p:cNvSpPr/>
          <p:nvPr/>
        </p:nvSpPr>
        <p:spPr>
          <a:xfrm>
            <a:off x="531333" y="5703239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634485" y="5933679"/>
            <a:ext cx="539277" cy="259127"/>
            <a:chOff x="704296" y="3337133"/>
            <a:chExt cx="688669" cy="398804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0" name="Flowchart: Process 149"/>
          <p:cNvSpPr/>
          <p:nvPr/>
        </p:nvSpPr>
        <p:spPr>
          <a:xfrm>
            <a:off x="2340543" y="5703239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2443695" y="5933679"/>
            <a:ext cx="539277" cy="259127"/>
            <a:chOff x="704296" y="3337133"/>
            <a:chExt cx="688669" cy="398804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9" name="Flowchart: Process 158"/>
          <p:cNvSpPr/>
          <p:nvPr/>
        </p:nvSpPr>
        <p:spPr>
          <a:xfrm>
            <a:off x="5517854" y="5703239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5621006" y="5933679"/>
            <a:ext cx="539277" cy="259127"/>
            <a:chOff x="704296" y="3337133"/>
            <a:chExt cx="688669" cy="39880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8" name="Flowchart: Process 167"/>
          <p:cNvSpPr/>
          <p:nvPr/>
        </p:nvSpPr>
        <p:spPr>
          <a:xfrm>
            <a:off x="7292880" y="5703239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396032" y="5933679"/>
            <a:ext cx="539277" cy="259127"/>
            <a:chOff x="704296" y="3337133"/>
            <a:chExt cx="688669" cy="39880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7" name="Flowchart: Process 176"/>
          <p:cNvSpPr/>
          <p:nvPr/>
        </p:nvSpPr>
        <p:spPr>
          <a:xfrm>
            <a:off x="9102089" y="5703239"/>
            <a:ext cx="1458848" cy="699644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9205241" y="5933679"/>
            <a:ext cx="539277" cy="259127"/>
            <a:chOff x="704296" y="3337133"/>
            <a:chExt cx="688669" cy="398804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704662" y="33841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4296" y="35365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04296" y="3688935"/>
              <a:ext cx="521294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1307507" y="33371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1306084" y="3489533"/>
              <a:ext cx="85458" cy="940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1306084" y="3641933"/>
              <a:ext cx="85458" cy="9400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6" name="חץ ימינה 205"/>
          <p:cNvSpPr/>
          <p:nvPr/>
        </p:nvSpPr>
        <p:spPr>
          <a:xfrm>
            <a:off x="4118919" y="4038566"/>
            <a:ext cx="1013254" cy="644520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113946" y="36386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module will save the words into </a:t>
            </a:r>
            <a:r>
              <a:rPr lang="en-US" dirty="0" err="1" smtClean="0"/>
              <a:t>trie</a:t>
            </a:r>
            <a:r>
              <a:rPr lang="en-US" dirty="0" smtClean="0"/>
              <a:t> tree.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343480"/>
            <a:ext cx="729445" cy="164592"/>
          </a:xfrm>
        </p:spPr>
        <p:txBody>
          <a:bodyPr/>
          <a:lstStyle/>
          <a:p>
            <a:fld id="{D92B6165-2E63-41A3-8905-D7634EBC6D4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6322" name="Picture 2" descr="תוצאת תמונה עבור ‪redis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333" y="1853882"/>
            <a:ext cx="2286000" cy="762000"/>
          </a:xfrm>
          <a:prstGeom prst="rect">
            <a:avLst/>
          </a:prstGeom>
          <a:noFill/>
        </p:spPr>
      </p:pic>
      <p:sp>
        <p:nvSpPr>
          <p:cNvPr id="56326" name="AutoShape 6" descr="תוצאת תמונה עבור ‪internet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AutoShape 8" descr="תוצאת תמונה עבור ‪internet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AutoShape 10" descr="תוצאת תמונה עבור ‪internet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46" name="Picture 2" descr="תוצאת תמונה עבור ‪trie tree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6838" y="1608992"/>
            <a:ext cx="3325037" cy="1793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784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3127400" y="944372"/>
            <a:ext cx="2373923" cy="1116623"/>
          </a:xfrm>
          <a:prstGeom prst="rect">
            <a:avLst/>
          </a:prstGeom>
          <a:solidFill>
            <a:srgbClr val="99D6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3127400" y="1726887"/>
            <a:ext cx="1547446" cy="316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274320" y="886123"/>
            <a:ext cx="1529402" cy="11572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Bodoni MT Black" pitchFamily="18" charset="0"/>
              </a:rPr>
              <a:t>Client</a:t>
            </a:r>
            <a:endParaRPr lang="en-US" b="1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pic>
        <p:nvPicPr>
          <p:cNvPr id="1028" name="Picture 4" descr="תוצאת תמונה עבור ‪grpc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1096026"/>
            <a:ext cx="1529402" cy="542938"/>
          </a:xfrm>
          <a:prstGeom prst="rect">
            <a:avLst/>
          </a:prstGeom>
          <a:noFill/>
        </p:spPr>
      </p:pic>
      <p:cxnSp>
        <p:nvCxnSpPr>
          <p:cNvPr id="15" name="מחבר חץ ישר 14"/>
          <p:cNvCxnSpPr>
            <a:stCxn id="1028" idx="3"/>
          </p:cNvCxnSpPr>
          <p:nvPr/>
        </p:nvCxnSpPr>
        <p:spPr>
          <a:xfrm>
            <a:off x="1803722" y="1367495"/>
            <a:ext cx="13236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תוצאת תמונה עבור ‪mesos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654" y="3198369"/>
            <a:ext cx="2715371" cy="98611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102254" y="41201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מחבר חץ ישר 15"/>
          <p:cNvCxnSpPr/>
          <p:nvPr/>
        </p:nvCxnSpPr>
        <p:spPr>
          <a:xfrm>
            <a:off x="3763108" y="2090149"/>
            <a:ext cx="2789211" cy="1601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flipH="1" flipV="1">
            <a:off x="4914900" y="2090150"/>
            <a:ext cx="2018875" cy="11082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תוצאת תמונה עבור ‪stack‬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7244" y="1842887"/>
            <a:ext cx="1220156" cy="184853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 rot="19628817">
            <a:off x="2026739" y="2510850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D22630"/>
                </a:solidFill>
                <a:latin typeface="Bookman Old Style" pitchFamily="18" charset="0"/>
              </a:rPr>
              <a:t>Jobs</a:t>
            </a:r>
            <a:endParaRPr lang="en-US" sz="2800" b="1" dirty="0">
              <a:solidFill>
                <a:srgbClr val="D22630"/>
              </a:solidFill>
              <a:latin typeface="Bookman Old Style" pitchFamily="18" charset="0"/>
            </a:endParaRPr>
          </a:p>
        </p:txBody>
      </p:sp>
      <p:pic>
        <p:nvPicPr>
          <p:cNvPr id="20" name="Picture 6" descr="תוצאת תמונה עבור ‪cpu‬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8700" y="2090149"/>
            <a:ext cx="550019" cy="449437"/>
          </a:xfrm>
          <a:prstGeom prst="rect">
            <a:avLst/>
          </a:prstGeom>
          <a:noFill/>
        </p:spPr>
      </p:pic>
      <p:pic>
        <p:nvPicPr>
          <p:cNvPr id="21" name="Picture 6" descr="תוצאת תמונה עבור ‪cpu‬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3756" y="2090149"/>
            <a:ext cx="550019" cy="449437"/>
          </a:xfrm>
          <a:prstGeom prst="rect">
            <a:avLst/>
          </a:prstGeom>
          <a:noFill/>
        </p:spPr>
      </p:pic>
      <p:pic>
        <p:nvPicPr>
          <p:cNvPr id="22" name="Picture 6" descr="תוצאת תמונה עבור ‪cpu‬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6654" y="2539586"/>
            <a:ext cx="550019" cy="44943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rot="1666089">
            <a:off x="4870076" y="2579651"/>
            <a:ext cx="1693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 offer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732343">
            <a:off x="4117213" y="2804356"/>
            <a:ext cx="15953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Tasks Launch</a:t>
            </a:r>
            <a:endParaRPr lang="en-US" dirty="0"/>
          </a:p>
        </p:txBody>
      </p:sp>
      <p:sp>
        <p:nvSpPr>
          <p:cNvPr id="29" name="מלבן 28"/>
          <p:cNvSpPr/>
          <p:nvPr/>
        </p:nvSpPr>
        <p:spPr>
          <a:xfrm>
            <a:off x="2545220" y="4645152"/>
            <a:ext cx="2956103" cy="16245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Agent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0" name="מחבר חץ ישר 29"/>
          <p:cNvCxnSpPr>
            <a:endCxn id="29" idx="0"/>
          </p:cNvCxnSpPr>
          <p:nvPr/>
        </p:nvCxnSpPr>
        <p:spPr>
          <a:xfrm>
            <a:off x="3437792" y="2060995"/>
            <a:ext cx="585480" cy="25841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247024">
            <a:off x="3882760" y="3731333"/>
            <a:ext cx="1475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Launch Task</a:t>
            </a:r>
            <a:endParaRPr lang="en-US" dirty="0"/>
          </a:p>
        </p:txBody>
      </p:sp>
      <p:sp>
        <p:nvSpPr>
          <p:cNvPr id="32" name="מלבן 31"/>
          <p:cNvSpPr/>
          <p:nvPr/>
        </p:nvSpPr>
        <p:spPr>
          <a:xfrm>
            <a:off x="2545220" y="5673851"/>
            <a:ext cx="1259580" cy="5958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Builder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מחבר חץ ישר 32"/>
          <p:cNvCxnSpPr/>
          <p:nvPr/>
        </p:nvCxnSpPr>
        <p:spPr>
          <a:xfrm flipH="1">
            <a:off x="3867719" y="5673851"/>
            <a:ext cx="989878" cy="314947"/>
          </a:xfrm>
          <a:prstGeom prst="straightConnector1">
            <a:avLst/>
          </a:prstGeom>
          <a:ln w="5715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661798">
            <a:off x="4329404" y="5825665"/>
            <a:ext cx="1475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Launch Task</a:t>
            </a:r>
            <a:endParaRPr lang="en-US" dirty="0"/>
          </a:p>
        </p:txBody>
      </p:sp>
      <p:pic>
        <p:nvPicPr>
          <p:cNvPr id="35" name="Picture 2" descr="http://mesos.apache.org/assets/img/mesos_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6833" y="4645152"/>
            <a:ext cx="2019300" cy="857251"/>
          </a:xfrm>
          <a:prstGeom prst="rect">
            <a:avLst/>
          </a:prstGeom>
          <a:noFill/>
        </p:spPr>
      </p:pic>
      <p:pic>
        <p:nvPicPr>
          <p:cNvPr id="37" name="Picture 2" descr="תוצאת תמונה עבור ‪redis‬‏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8993" y="4863613"/>
            <a:ext cx="2286000" cy="762000"/>
          </a:xfrm>
          <a:prstGeom prst="rect">
            <a:avLst/>
          </a:prstGeom>
          <a:noFill/>
        </p:spPr>
      </p:pic>
      <p:pic>
        <p:nvPicPr>
          <p:cNvPr id="38" name="Picture 4" descr="תוצאת תמונה עבור ‪document‬‏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9706" y="5649058"/>
            <a:ext cx="825190" cy="847798"/>
          </a:xfrm>
          <a:prstGeom prst="rect">
            <a:avLst/>
          </a:prstGeom>
          <a:noFill/>
        </p:spPr>
      </p:pic>
      <p:cxnSp>
        <p:nvCxnSpPr>
          <p:cNvPr id="39" name="מחבר חץ ישר 38"/>
          <p:cNvCxnSpPr>
            <a:endCxn id="40" idx="1"/>
          </p:cNvCxnSpPr>
          <p:nvPr/>
        </p:nvCxnSpPr>
        <p:spPr>
          <a:xfrm flipV="1">
            <a:off x="5525227" y="5137531"/>
            <a:ext cx="4093678" cy="1070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2" descr="תוצאת תמונה עבור ‪internet‬‏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618905" y="4300689"/>
            <a:ext cx="1673683" cy="1673683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7539560" y="476451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Document</a:t>
            </a:r>
            <a:endParaRPr lang="en-US" b="1" dirty="0"/>
          </a:p>
        </p:txBody>
      </p:sp>
      <p:cxnSp>
        <p:nvCxnSpPr>
          <p:cNvPr id="42" name="מחבר חץ ישר 41"/>
          <p:cNvCxnSpPr/>
          <p:nvPr/>
        </p:nvCxnSpPr>
        <p:spPr>
          <a:xfrm flipH="1" flipV="1">
            <a:off x="5745443" y="5402874"/>
            <a:ext cx="4044461" cy="2461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4" descr="תמונה קשורה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08267" y="5502403"/>
            <a:ext cx="1436953" cy="1063870"/>
          </a:xfrm>
          <a:prstGeom prst="rect">
            <a:avLst/>
          </a:prstGeom>
          <a:noFill/>
        </p:spPr>
      </p:pic>
      <p:cxnSp>
        <p:nvCxnSpPr>
          <p:cNvPr id="44" name="מחבר חץ ישר 43"/>
          <p:cNvCxnSpPr/>
          <p:nvPr/>
        </p:nvCxnSpPr>
        <p:spPr>
          <a:xfrm flipH="1">
            <a:off x="1003765" y="5133848"/>
            <a:ext cx="154145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7461" y="46451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words</a:t>
            </a:r>
            <a:endParaRPr lang="en-US" b="1" dirty="0"/>
          </a:p>
        </p:txBody>
      </p:sp>
      <p:pic>
        <p:nvPicPr>
          <p:cNvPr id="48" name="Picture 2" descr="תוצאת תמונה עבור ‪trie tree‬‏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59" y="3663816"/>
            <a:ext cx="1930880" cy="1041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784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distribute the resources?</a:t>
            </a:r>
          </a:p>
          <a:p>
            <a:endParaRPr lang="en-US" dirty="0" smtClean="0"/>
          </a:p>
          <a:p>
            <a:r>
              <a:rPr lang="en-US" dirty="0" smtClean="0"/>
              <a:t>Easy – having a </a:t>
            </a:r>
            <a:r>
              <a:rPr lang="en-US" b="1" dirty="0" smtClean="0">
                <a:solidFill>
                  <a:srgbClr val="E87722"/>
                </a:solidFill>
              </a:rPr>
              <a:t>single</a:t>
            </a:r>
            <a:r>
              <a:rPr lang="en-US" dirty="0" smtClean="0"/>
              <a:t> Distribution Frame work, give it all the resources, the </a:t>
            </a:r>
            <a:r>
              <a:rPr lang="en-US" b="1" dirty="0" smtClean="0">
                <a:solidFill>
                  <a:srgbClr val="E87722"/>
                </a:solidFill>
              </a:rPr>
              <a:t>coordinator</a:t>
            </a:r>
            <a:r>
              <a:rPr lang="en-US" dirty="0" smtClean="0"/>
              <a:t> will handle it all.</a:t>
            </a:r>
          </a:p>
          <a:p>
            <a:endParaRPr lang="en-US" dirty="0" smtClean="0"/>
          </a:p>
          <a:p>
            <a:r>
              <a:rPr lang="en-US" dirty="0" smtClean="0"/>
              <a:t>All resources can be distributed statically.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90" name="Group 6"/>
          <p:cNvGrpSpPr/>
          <p:nvPr/>
        </p:nvGrpSpPr>
        <p:grpSpPr>
          <a:xfrm flipV="1">
            <a:off x="894850" y="3338546"/>
            <a:ext cx="1235845" cy="535459"/>
            <a:chOff x="572568" y="2982480"/>
            <a:chExt cx="1862983" cy="1076771"/>
          </a:xfrm>
        </p:grpSpPr>
        <p:sp>
          <p:nvSpPr>
            <p:cNvPr id="191" name="Flowchart: Process 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92" name="Group 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93" name="Straight Connector 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Oval 1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9" name="Group 15"/>
          <p:cNvGrpSpPr/>
          <p:nvPr/>
        </p:nvGrpSpPr>
        <p:grpSpPr>
          <a:xfrm flipV="1">
            <a:off x="2693377" y="3338546"/>
            <a:ext cx="1235845" cy="535459"/>
            <a:chOff x="572568" y="2982480"/>
            <a:chExt cx="1862983" cy="1076771"/>
          </a:xfrm>
        </p:grpSpPr>
        <p:sp>
          <p:nvSpPr>
            <p:cNvPr id="200" name="Flowchart: Process 1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1" name="Group 1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02" name="Straight Connector 1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1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" name="Group 24"/>
          <p:cNvGrpSpPr/>
          <p:nvPr/>
        </p:nvGrpSpPr>
        <p:grpSpPr>
          <a:xfrm flipV="1">
            <a:off x="4491904" y="3338546"/>
            <a:ext cx="1235845" cy="535459"/>
            <a:chOff x="572568" y="2982480"/>
            <a:chExt cx="1862983" cy="1076771"/>
          </a:xfrm>
        </p:grpSpPr>
        <p:sp>
          <p:nvSpPr>
            <p:cNvPr id="209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10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11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5" name="Group 51"/>
          <p:cNvGrpSpPr/>
          <p:nvPr/>
        </p:nvGrpSpPr>
        <p:grpSpPr>
          <a:xfrm flipV="1">
            <a:off x="894850" y="4301372"/>
            <a:ext cx="1235845" cy="535459"/>
            <a:chOff x="572568" y="2982480"/>
            <a:chExt cx="1862983" cy="1076771"/>
          </a:xfrm>
        </p:grpSpPr>
        <p:sp>
          <p:nvSpPr>
            <p:cNvPr id="236" name="Flowchart: Process 5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37" name="Group 5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38" name="Straight Connector 5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5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5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Oval 5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5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5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4" name="Group 60"/>
          <p:cNvGrpSpPr/>
          <p:nvPr/>
        </p:nvGrpSpPr>
        <p:grpSpPr>
          <a:xfrm flipV="1">
            <a:off x="2693377" y="4301372"/>
            <a:ext cx="1235845" cy="535459"/>
            <a:chOff x="572568" y="2982480"/>
            <a:chExt cx="1862983" cy="1076771"/>
          </a:xfrm>
        </p:grpSpPr>
        <p:sp>
          <p:nvSpPr>
            <p:cNvPr id="245" name="Flowchart: Process 6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46" name="Group 6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47" name="Straight Connector 6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6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6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6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6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6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3" name="Group 69"/>
          <p:cNvGrpSpPr/>
          <p:nvPr/>
        </p:nvGrpSpPr>
        <p:grpSpPr>
          <a:xfrm flipV="1">
            <a:off x="4491904" y="4301372"/>
            <a:ext cx="1235845" cy="535459"/>
            <a:chOff x="572568" y="2982480"/>
            <a:chExt cx="1862983" cy="1076771"/>
          </a:xfrm>
        </p:grpSpPr>
        <p:sp>
          <p:nvSpPr>
            <p:cNvPr id="254" name="Flowchart: Process 7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55" name="Group 7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56" name="Straight Connector 7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7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7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7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Oval 7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7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0" name="Group 96"/>
          <p:cNvGrpSpPr/>
          <p:nvPr/>
        </p:nvGrpSpPr>
        <p:grpSpPr>
          <a:xfrm flipV="1">
            <a:off x="894849" y="5264198"/>
            <a:ext cx="1235845" cy="535459"/>
            <a:chOff x="572568" y="2982480"/>
            <a:chExt cx="1862983" cy="1076771"/>
          </a:xfrm>
        </p:grpSpPr>
        <p:sp>
          <p:nvSpPr>
            <p:cNvPr id="281" name="Flowchart: Process 9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82" name="Group 9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83" name="Straight Connector 9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10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0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Oval 10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10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10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9" name="Group 105"/>
          <p:cNvGrpSpPr/>
          <p:nvPr/>
        </p:nvGrpSpPr>
        <p:grpSpPr>
          <a:xfrm flipV="1">
            <a:off x="2693376" y="5264198"/>
            <a:ext cx="1235845" cy="535459"/>
            <a:chOff x="572568" y="2982480"/>
            <a:chExt cx="1862983" cy="1076771"/>
          </a:xfrm>
        </p:grpSpPr>
        <p:sp>
          <p:nvSpPr>
            <p:cNvPr id="290" name="Flowchart: Process 10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91" name="Group 10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92" name="Straight Connector 10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10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11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11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11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11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8" name="Group 114"/>
          <p:cNvGrpSpPr/>
          <p:nvPr/>
        </p:nvGrpSpPr>
        <p:grpSpPr>
          <a:xfrm flipV="1">
            <a:off x="4491903" y="5264198"/>
            <a:ext cx="1235845" cy="535459"/>
            <a:chOff x="572568" y="2982480"/>
            <a:chExt cx="1862983" cy="1076771"/>
          </a:xfrm>
        </p:grpSpPr>
        <p:sp>
          <p:nvSpPr>
            <p:cNvPr id="299" name="Flowchart: Process 11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00" name="Group 11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01" name="Straight Connector 11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11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11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Oval 12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12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12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5" name="Group 141"/>
          <p:cNvGrpSpPr/>
          <p:nvPr/>
        </p:nvGrpSpPr>
        <p:grpSpPr>
          <a:xfrm flipV="1">
            <a:off x="894849" y="6227025"/>
            <a:ext cx="1235845" cy="535459"/>
            <a:chOff x="572568" y="2982480"/>
            <a:chExt cx="1862983" cy="1076771"/>
          </a:xfrm>
        </p:grpSpPr>
        <p:sp>
          <p:nvSpPr>
            <p:cNvPr id="326" name="Flowchart: Process 14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27" name="Group 14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28" name="Straight Connector 14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14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14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Oval 14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14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14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4" name="Group 150"/>
          <p:cNvGrpSpPr/>
          <p:nvPr/>
        </p:nvGrpSpPr>
        <p:grpSpPr>
          <a:xfrm flipV="1">
            <a:off x="2704059" y="6227025"/>
            <a:ext cx="1235845" cy="535459"/>
            <a:chOff x="572568" y="2982480"/>
            <a:chExt cx="1862983" cy="1076771"/>
          </a:xfrm>
        </p:grpSpPr>
        <p:sp>
          <p:nvSpPr>
            <p:cNvPr id="335" name="Flowchart: Process 15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36" name="Group 15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37" name="Straight Connector 15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15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15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15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15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15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3" name="Group 159"/>
          <p:cNvGrpSpPr/>
          <p:nvPr/>
        </p:nvGrpSpPr>
        <p:grpSpPr>
          <a:xfrm flipV="1">
            <a:off x="4504723" y="6227025"/>
            <a:ext cx="1235845" cy="535459"/>
            <a:chOff x="572568" y="2982480"/>
            <a:chExt cx="1862983" cy="1076771"/>
          </a:xfrm>
        </p:grpSpPr>
        <p:sp>
          <p:nvSpPr>
            <p:cNvPr id="344" name="Flowchart: Process 16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45" name="Group 16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46" name="Straight Connector 16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6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6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Oval 16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16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16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0" name="Group 15"/>
          <p:cNvGrpSpPr/>
          <p:nvPr/>
        </p:nvGrpSpPr>
        <p:grpSpPr>
          <a:xfrm flipV="1">
            <a:off x="6099723" y="3354126"/>
            <a:ext cx="1235845" cy="535459"/>
            <a:chOff x="572568" y="2982480"/>
            <a:chExt cx="1862983" cy="1076771"/>
          </a:xfrm>
        </p:grpSpPr>
        <p:sp>
          <p:nvSpPr>
            <p:cNvPr id="371" name="Flowchart: Process 1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72" name="Group 1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73" name="Straight Connector 1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1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2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Oval 2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Oval 2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Oval 2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9" name="Group 24"/>
          <p:cNvGrpSpPr/>
          <p:nvPr/>
        </p:nvGrpSpPr>
        <p:grpSpPr>
          <a:xfrm flipV="1">
            <a:off x="7898250" y="3354126"/>
            <a:ext cx="1235845" cy="535459"/>
            <a:chOff x="572568" y="2982480"/>
            <a:chExt cx="1862983" cy="1076771"/>
          </a:xfrm>
        </p:grpSpPr>
        <p:sp>
          <p:nvSpPr>
            <p:cNvPr id="380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81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82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8" name="Group 60"/>
          <p:cNvGrpSpPr/>
          <p:nvPr/>
        </p:nvGrpSpPr>
        <p:grpSpPr>
          <a:xfrm flipV="1">
            <a:off x="6099723" y="4316952"/>
            <a:ext cx="1235845" cy="535459"/>
            <a:chOff x="572568" y="2982480"/>
            <a:chExt cx="1862983" cy="1076771"/>
          </a:xfrm>
        </p:grpSpPr>
        <p:sp>
          <p:nvSpPr>
            <p:cNvPr id="389" name="Flowchart: Process 6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90" name="Group 6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91" name="Straight Connector 6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6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6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Oval 6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Oval 6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Oval 6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7" name="Group 69"/>
          <p:cNvGrpSpPr/>
          <p:nvPr/>
        </p:nvGrpSpPr>
        <p:grpSpPr>
          <a:xfrm flipV="1">
            <a:off x="7898250" y="4316952"/>
            <a:ext cx="1235845" cy="535459"/>
            <a:chOff x="572568" y="2982480"/>
            <a:chExt cx="1862983" cy="1076771"/>
          </a:xfrm>
        </p:grpSpPr>
        <p:sp>
          <p:nvSpPr>
            <p:cNvPr id="398" name="Flowchart: Process 7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99" name="Group 7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00" name="Straight Connector 7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7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7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Oval 7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Oval 7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Oval 7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6" name="Group 105"/>
          <p:cNvGrpSpPr/>
          <p:nvPr/>
        </p:nvGrpSpPr>
        <p:grpSpPr>
          <a:xfrm flipV="1">
            <a:off x="6099722" y="5279778"/>
            <a:ext cx="1235845" cy="535459"/>
            <a:chOff x="572568" y="2982480"/>
            <a:chExt cx="1862983" cy="1076771"/>
          </a:xfrm>
        </p:grpSpPr>
        <p:sp>
          <p:nvSpPr>
            <p:cNvPr id="407" name="Flowchart: Process 10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408" name="Group 10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09" name="Straight Connector 10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10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11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Oval 11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Oval 11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Oval 11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5" name="Group 114"/>
          <p:cNvGrpSpPr/>
          <p:nvPr/>
        </p:nvGrpSpPr>
        <p:grpSpPr>
          <a:xfrm flipV="1">
            <a:off x="7898249" y="5279778"/>
            <a:ext cx="1235845" cy="535459"/>
            <a:chOff x="572568" y="2982480"/>
            <a:chExt cx="1862983" cy="1076771"/>
          </a:xfrm>
        </p:grpSpPr>
        <p:sp>
          <p:nvSpPr>
            <p:cNvPr id="416" name="Flowchart: Process 11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417" name="Group 11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18" name="Straight Connector 11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11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11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Oval 12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Oval 12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Oval 12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4" name="Group 150"/>
          <p:cNvGrpSpPr/>
          <p:nvPr/>
        </p:nvGrpSpPr>
        <p:grpSpPr>
          <a:xfrm flipV="1">
            <a:off x="6110405" y="6242605"/>
            <a:ext cx="1235845" cy="535459"/>
            <a:chOff x="572568" y="2982480"/>
            <a:chExt cx="1862983" cy="1076771"/>
          </a:xfrm>
        </p:grpSpPr>
        <p:sp>
          <p:nvSpPr>
            <p:cNvPr id="425" name="Flowchart: Process 15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426" name="Group 15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27" name="Straight Connector 15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15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15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Oval 15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Oval 15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Oval 15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3" name="Group 159"/>
          <p:cNvGrpSpPr/>
          <p:nvPr/>
        </p:nvGrpSpPr>
        <p:grpSpPr>
          <a:xfrm flipV="1">
            <a:off x="7911069" y="6242605"/>
            <a:ext cx="1235845" cy="535459"/>
            <a:chOff x="572568" y="2982480"/>
            <a:chExt cx="1862983" cy="1076771"/>
          </a:xfrm>
        </p:grpSpPr>
        <p:sp>
          <p:nvSpPr>
            <p:cNvPr id="434" name="Flowchart: Process 16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435" name="Group 16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36" name="Straight Connector 16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16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16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Oval 16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Oval 16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Oval 16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happens when we have more </a:t>
            </a:r>
            <a:r>
              <a:rPr lang="en-US" b="1" dirty="0" smtClean="0">
                <a:solidFill>
                  <a:srgbClr val="E87722"/>
                </a:solidFill>
              </a:rPr>
              <a:t>than one </a:t>
            </a:r>
            <a:r>
              <a:rPr lang="en-US" dirty="0" smtClean="0"/>
              <a:t>DFWs on the same set of resources?</a:t>
            </a:r>
          </a:p>
          <a:p>
            <a:endParaRPr lang="en-US" dirty="0" smtClean="0"/>
          </a:p>
          <a:p>
            <a:r>
              <a:rPr lang="en-US" dirty="0" smtClean="0"/>
              <a:t>Lets begin with </a:t>
            </a:r>
            <a:r>
              <a:rPr lang="en-US" b="1" dirty="0" smtClean="0">
                <a:solidFill>
                  <a:srgbClr val="E87722"/>
                </a:solidFill>
              </a:rPr>
              <a:t>static</a:t>
            </a:r>
            <a:r>
              <a:rPr lang="en-US" dirty="0" smtClean="0"/>
              <a:t> partitioning.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83200" y="3316547"/>
            <a:ext cx="1143165" cy="489567"/>
            <a:chOff x="572568" y="2982480"/>
            <a:chExt cx="1862983" cy="1076771"/>
          </a:xfrm>
        </p:grpSpPr>
        <p:sp>
          <p:nvSpPr>
            <p:cNvPr id="8" name="Flowchart: Process 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081727" y="3316547"/>
            <a:ext cx="1143165" cy="489567"/>
            <a:chOff x="572568" y="2982480"/>
            <a:chExt cx="1862983" cy="1076771"/>
          </a:xfrm>
        </p:grpSpPr>
        <p:sp>
          <p:nvSpPr>
            <p:cNvPr id="17" name="Flowchart: Process 1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80254" y="3316547"/>
            <a:ext cx="1143165" cy="489567"/>
            <a:chOff x="572568" y="2982480"/>
            <a:chExt cx="1862983" cy="1076771"/>
          </a:xfrm>
        </p:grpSpPr>
        <p:sp>
          <p:nvSpPr>
            <p:cNvPr id="26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678781" y="3316547"/>
            <a:ext cx="1143165" cy="489567"/>
            <a:chOff x="572568" y="2982480"/>
            <a:chExt cx="1862983" cy="1076771"/>
          </a:xfrm>
        </p:grpSpPr>
        <p:sp>
          <p:nvSpPr>
            <p:cNvPr id="35" name="Flowchart: Process 3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8477309" y="3316547"/>
            <a:ext cx="1143165" cy="489567"/>
            <a:chOff x="572568" y="2982480"/>
            <a:chExt cx="1862983" cy="1076771"/>
          </a:xfrm>
        </p:grpSpPr>
        <p:sp>
          <p:nvSpPr>
            <p:cNvPr id="44" name="Flowchart: Process 4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283200" y="4279373"/>
            <a:ext cx="1143165" cy="489567"/>
            <a:chOff x="572568" y="2982480"/>
            <a:chExt cx="1862983" cy="1076771"/>
          </a:xfrm>
        </p:grpSpPr>
        <p:sp>
          <p:nvSpPr>
            <p:cNvPr id="53" name="Flowchart: Process 5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081727" y="4279373"/>
            <a:ext cx="1143165" cy="489567"/>
            <a:chOff x="572568" y="2982480"/>
            <a:chExt cx="1862983" cy="1076771"/>
          </a:xfrm>
        </p:grpSpPr>
        <p:sp>
          <p:nvSpPr>
            <p:cNvPr id="62" name="Flowchart: Process 6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880254" y="4279373"/>
            <a:ext cx="1143165" cy="489567"/>
            <a:chOff x="572568" y="2982480"/>
            <a:chExt cx="1862983" cy="1076771"/>
          </a:xfrm>
        </p:grpSpPr>
        <p:sp>
          <p:nvSpPr>
            <p:cNvPr id="71" name="Flowchart: Process 7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678781" y="4279373"/>
            <a:ext cx="1143165" cy="489567"/>
            <a:chOff x="572568" y="2982480"/>
            <a:chExt cx="1862983" cy="1076771"/>
          </a:xfrm>
        </p:grpSpPr>
        <p:sp>
          <p:nvSpPr>
            <p:cNvPr id="80" name="Flowchart: Process 7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8477309" y="4279373"/>
            <a:ext cx="1143165" cy="489567"/>
            <a:chOff x="572568" y="2982480"/>
            <a:chExt cx="1862983" cy="1076771"/>
          </a:xfrm>
        </p:grpSpPr>
        <p:sp>
          <p:nvSpPr>
            <p:cNvPr id="89" name="Flowchart: Process 8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283199" y="5242199"/>
            <a:ext cx="1143165" cy="489567"/>
            <a:chOff x="572568" y="2982480"/>
            <a:chExt cx="1862983" cy="1076771"/>
          </a:xfrm>
        </p:grpSpPr>
        <p:sp>
          <p:nvSpPr>
            <p:cNvPr id="98" name="Flowchart: Process 9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3081726" y="5242199"/>
            <a:ext cx="1143165" cy="489567"/>
            <a:chOff x="572568" y="2982480"/>
            <a:chExt cx="1862983" cy="1076771"/>
          </a:xfrm>
        </p:grpSpPr>
        <p:sp>
          <p:nvSpPr>
            <p:cNvPr id="107" name="Flowchart: Process 10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4880253" y="5242199"/>
            <a:ext cx="1143165" cy="489567"/>
            <a:chOff x="572568" y="2982480"/>
            <a:chExt cx="1862983" cy="1076771"/>
          </a:xfrm>
        </p:grpSpPr>
        <p:sp>
          <p:nvSpPr>
            <p:cNvPr id="116" name="Flowchart: Process 11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6678780" y="5242199"/>
            <a:ext cx="1143165" cy="489567"/>
            <a:chOff x="572568" y="2982480"/>
            <a:chExt cx="1862983" cy="1076771"/>
          </a:xfrm>
        </p:grpSpPr>
        <p:sp>
          <p:nvSpPr>
            <p:cNvPr id="125" name="Flowchart: Process 12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8477308" y="5242199"/>
            <a:ext cx="1143165" cy="489567"/>
            <a:chOff x="572568" y="2982480"/>
            <a:chExt cx="1862983" cy="1076771"/>
          </a:xfrm>
        </p:grpSpPr>
        <p:sp>
          <p:nvSpPr>
            <p:cNvPr id="134" name="Flowchart: Process 13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1283199" y="6205026"/>
            <a:ext cx="1143165" cy="489567"/>
            <a:chOff x="572568" y="2982480"/>
            <a:chExt cx="1862983" cy="1076771"/>
          </a:xfrm>
        </p:grpSpPr>
        <p:sp>
          <p:nvSpPr>
            <p:cNvPr id="143" name="Flowchart: Process 14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3092409" y="6205026"/>
            <a:ext cx="1143165" cy="489567"/>
            <a:chOff x="572568" y="2982480"/>
            <a:chExt cx="1862983" cy="1076771"/>
          </a:xfrm>
        </p:grpSpPr>
        <p:sp>
          <p:nvSpPr>
            <p:cNvPr id="152" name="Flowchart: Process 15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4893073" y="6205026"/>
            <a:ext cx="1143165" cy="489567"/>
            <a:chOff x="572568" y="2982480"/>
            <a:chExt cx="1862983" cy="1076771"/>
          </a:xfrm>
        </p:grpSpPr>
        <p:sp>
          <p:nvSpPr>
            <p:cNvPr id="161" name="Flowchart: Process 16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6668099" y="6205026"/>
            <a:ext cx="1143165" cy="489567"/>
            <a:chOff x="572568" y="2982480"/>
            <a:chExt cx="1862983" cy="1076771"/>
          </a:xfrm>
        </p:grpSpPr>
        <p:sp>
          <p:nvSpPr>
            <p:cNvPr id="170" name="Flowchart: Process 16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8477308" y="6205026"/>
            <a:ext cx="1143165" cy="489567"/>
            <a:chOff x="572568" y="2982480"/>
            <a:chExt cx="1862983" cy="1076771"/>
          </a:xfrm>
        </p:grpSpPr>
        <p:sp>
          <p:nvSpPr>
            <p:cNvPr id="179" name="Flowchart: Process 17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3" name="Flowchart: Process 192"/>
          <p:cNvSpPr/>
          <p:nvPr/>
        </p:nvSpPr>
        <p:spPr>
          <a:xfrm>
            <a:off x="1283199" y="2320252"/>
            <a:ext cx="4740219" cy="48956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4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3465" y="2320454"/>
            <a:ext cx="929962" cy="4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lowchart: Process 200"/>
          <p:cNvSpPr/>
          <p:nvPr/>
        </p:nvSpPr>
        <p:spPr>
          <a:xfrm>
            <a:off x="6668097" y="2320252"/>
            <a:ext cx="2952375" cy="489567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6" name="Picture 8" descr="https://www.mapr.com/sites/default/files/otherpageimages/stor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5906" y="2320454"/>
            <a:ext cx="1529949" cy="56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 - Problem 1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FW does not </a:t>
            </a:r>
            <a:r>
              <a:rPr lang="en-US" b="1" dirty="0" smtClean="0">
                <a:solidFill>
                  <a:srgbClr val="E87722"/>
                </a:solidFill>
              </a:rPr>
              <a:t>fully utilize </a:t>
            </a:r>
            <a:r>
              <a:rPr lang="en-US" dirty="0" smtClean="0"/>
              <a:t>the CPUs.</a:t>
            </a:r>
          </a:p>
          <a:p>
            <a:r>
              <a:rPr lang="en-US" dirty="0" smtClean="0"/>
              <a:t>Storm is </a:t>
            </a:r>
            <a:r>
              <a:rPr lang="en-US" b="1" dirty="0" smtClean="0">
                <a:solidFill>
                  <a:srgbClr val="E87722"/>
                </a:solidFill>
              </a:rPr>
              <a:t>idle</a:t>
            </a:r>
            <a:r>
              <a:rPr lang="en-US" dirty="0" smtClean="0"/>
              <a:t>, but spark cannot use the resources.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1283200" y="3316547"/>
            <a:ext cx="1143165" cy="489567"/>
            <a:chOff x="572568" y="2982480"/>
            <a:chExt cx="1862983" cy="1076771"/>
          </a:xfrm>
        </p:grpSpPr>
        <p:sp>
          <p:nvSpPr>
            <p:cNvPr id="8" name="Flowchart: Process 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15"/>
          <p:cNvGrpSpPr/>
          <p:nvPr/>
        </p:nvGrpSpPr>
        <p:grpSpPr>
          <a:xfrm>
            <a:off x="3081727" y="3316547"/>
            <a:ext cx="1143165" cy="489567"/>
            <a:chOff x="572568" y="2982480"/>
            <a:chExt cx="1862983" cy="1076771"/>
          </a:xfrm>
        </p:grpSpPr>
        <p:sp>
          <p:nvSpPr>
            <p:cNvPr id="17" name="Flowchart: Process 1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24"/>
          <p:cNvGrpSpPr/>
          <p:nvPr/>
        </p:nvGrpSpPr>
        <p:grpSpPr>
          <a:xfrm>
            <a:off x="4880254" y="3316547"/>
            <a:ext cx="1143165" cy="489567"/>
            <a:chOff x="572568" y="2982480"/>
            <a:chExt cx="1862983" cy="1076771"/>
          </a:xfrm>
        </p:grpSpPr>
        <p:sp>
          <p:nvSpPr>
            <p:cNvPr id="26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6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33"/>
          <p:cNvGrpSpPr/>
          <p:nvPr/>
        </p:nvGrpSpPr>
        <p:grpSpPr>
          <a:xfrm>
            <a:off x="6678781" y="3316547"/>
            <a:ext cx="1143165" cy="489567"/>
            <a:chOff x="572568" y="2982480"/>
            <a:chExt cx="1862983" cy="1076771"/>
          </a:xfrm>
        </p:grpSpPr>
        <p:sp>
          <p:nvSpPr>
            <p:cNvPr id="35" name="Flowchart: Process 3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5" name="Group 3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oup 42"/>
          <p:cNvGrpSpPr/>
          <p:nvPr/>
        </p:nvGrpSpPr>
        <p:grpSpPr>
          <a:xfrm>
            <a:off x="8477309" y="3316547"/>
            <a:ext cx="1143165" cy="489567"/>
            <a:chOff x="572568" y="2982480"/>
            <a:chExt cx="1862983" cy="1076771"/>
          </a:xfrm>
        </p:grpSpPr>
        <p:sp>
          <p:nvSpPr>
            <p:cNvPr id="44" name="Flowchart: Process 4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48" name="Group 4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49" name="Group 51"/>
          <p:cNvGrpSpPr/>
          <p:nvPr/>
        </p:nvGrpSpPr>
        <p:grpSpPr>
          <a:xfrm>
            <a:off x="1283200" y="4279373"/>
            <a:ext cx="1143165" cy="489567"/>
            <a:chOff x="572568" y="2982480"/>
            <a:chExt cx="1862983" cy="1076771"/>
          </a:xfrm>
        </p:grpSpPr>
        <p:sp>
          <p:nvSpPr>
            <p:cNvPr id="53" name="Flowchart: Process 5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0" name="Group 5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1" name="Group 60"/>
          <p:cNvGrpSpPr/>
          <p:nvPr/>
        </p:nvGrpSpPr>
        <p:grpSpPr>
          <a:xfrm>
            <a:off x="3081727" y="4279373"/>
            <a:ext cx="1143165" cy="489567"/>
            <a:chOff x="572568" y="2982480"/>
            <a:chExt cx="1862983" cy="1076771"/>
          </a:xfrm>
        </p:grpSpPr>
        <p:sp>
          <p:nvSpPr>
            <p:cNvPr id="62" name="Flowchart: Process 6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2" name="Group 6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3" name="Group 69"/>
          <p:cNvGrpSpPr/>
          <p:nvPr/>
        </p:nvGrpSpPr>
        <p:grpSpPr>
          <a:xfrm>
            <a:off x="4880254" y="4279373"/>
            <a:ext cx="1143165" cy="489567"/>
            <a:chOff x="572568" y="2982480"/>
            <a:chExt cx="1862983" cy="1076771"/>
          </a:xfrm>
        </p:grpSpPr>
        <p:sp>
          <p:nvSpPr>
            <p:cNvPr id="71" name="Flowchart: Process 7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5" name="Group 7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7" name="Group 78"/>
          <p:cNvGrpSpPr/>
          <p:nvPr/>
        </p:nvGrpSpPr>
        <p:grpSpPr>
          <a:xfrm>
            <a:off x="6678781" y="4279373"/>
            <a:ext cx="1143165" cy="489567"/>
            <a:chOff x="572568" y="2982480"/>
            <a:chExt cx="1862983" cy="1076771"/>
          </a:xfrm>
        </p:grpSpPr>
        <p:sp>
          <p:nvSpPr>
            <p:cNvPr id="80" name="Flowchart: Process 7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8" name="Group 8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9" name="Group 87"/>
          <p:cNvGrpSpPr/>
          <p:nvPr/>
        </p:nvGrpSpPr>
        <p:grpSpPr>
          <a:xfrm>
            <a:off x="8477309" y="4279373"/>
            <a:ext cx="1143165" cy="489567"/>
            <a:chOff x="572568" y="2982480"/>
            <a:chExt cx="1862983" cy="1076771"/>
          </a:xfrm>
        </p:grpSpPr>
        <p:sp>
          <p:nvSpPr>
            <p:cNvPr id="89" name="Flowchart: Process 8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0" name="Group 8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1" name="Group 96"/>
          <p:cNvGrpSpPr/>
          <p:nvPr/>
        </p:nvGrpSpPr>
        <p:grpSpPr>
          <a:xfrm>
            <a:off x="1283199" y="5242199"/>
            <a:ext cx="1143165" cy="489567"/>
            <a:chOff x="572568" y="2982480"/>
            <a:chExt cx="1862983" cy="1076771"/>
          </a:xfrm>
        </p:grpSpPr>
        <p:sp>
          <p:nvSpPr>
            <p:cNvPr id="98" name="Flowchart: Process 9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2" name="Group 9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3" name="Group 105"/>
          <p:cNvGrpSpPr/>
          <p:nvPr/>
        </p:nvGrpSpPr>
        <p:grpSpPr>
          <a:xfrm>
            <a:off x="3081726" y="5242199"/>
            <a:ext cx="1143165" cy="489567"/>
            <a:chOff x="572568" y="2982480"/>
            <a:chExt cx="1862983" cy="1076771"/>
          </a:xfrm>
        </p:grpSpPr>
        <p:sp>
          <p:nvSpPr>
            <p:cNvPr id="107" name="Flowchart: Process 10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4" name="Group 10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5" name="Group 114"/>
          <p:cNvGrpSpPr/>
          <p:nvPr/>
        </p:nvGrpSpPr>
        <p:grpSpPr>
          <a:xfrm>
            <a:off x="4880253" y="5242199"/>
            <a:ext cx="1143165" cy="489567"/>
            <a:chOff x="572568" y="2982480"/>
            <a:chExt cx="1862983" cy="1076771"/>
          </a:xfrm>
        </p:grpSpPr>
        <p:sp>
          <p:nvSpPr>
            <p:cNvPr id="116" name="Flowchart: Process 11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6" name="Group 11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7" name="Group 123"/>
          <p:cNvGrpSpPr/>
          <p:nvPr/>
        </p:nvGrpSpPr>
        <p:grpSpPr>
          <a:xfrm>
            <a:off x="6678780" y="5242199"/>
            <a:ext cx="1143165" cy="489567"/>
            <a:chOff x="572568" y="2982480"/>
            <a:chExt cx="1862983" cy="1076771"/>
          </a:xfrm>
        </p:grpSpPr>
        <p:sp>
          <p:nvSpPr>
            <p:cNvPr id="125" name="Flowchart: Process 12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8" name="Group 12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9" name="Group 132"/>
          <p:cNvGrpSpPr/>
          <p:nvPr/>
        </p:nvGrpSpPr>
        <p:grpSpPr>
          <a:xfrm>
            <a:off x="8477308" y="5242199"/>
            <a:ext cx="1143165" cy="489567"/>
            <a:chOff x="572568" y="2982480"/>
            <a:chExt cx="1862983" cy="1076771"/>
          </a:xfrm>
        </p:grpSpPr>
        <p:sp>
          <p:nvSpPr>
            <p:cNvPr id="134" name="Flowchart: Process 13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0" name="Group 13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1" name="Group 141"/>
          <p:cNvGrpSpPr/>
          <p:nvPr/>
        </p:nvGrpSpPr>
        <p:grpSpPr>
          <a:xfrm>
            <a:off x="1283199" y="6205026"/>
            <a:ext cx="1143165" cy="489567"/>
            <a:chOff x="572568" y="2982480"/>
            <a:chExt cx="1862983" cy="1076771"/>
          </a:xfrm>
        </p:grpSpPr>
        <p:sp>
          <p:nvSpPr>
            <p:cNvPr id="143" name="Flowchart: Process 14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2" name="Group 14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3" name="Group 150"/>
          <p:cNvGrpSpPr/>
          <p:nvPr/>
        </p:nvGrpSpPr>
        <p:grpSpPr>
          <a:xfrm>
            <a:off x="3092409" y="6205026"/>
            <a:ext cx="1143165" cy="489567"/>
            <a:chOff x="572568" y="2982480"/>
            <a:chExt cx="1862983" cy="1076771"/>
          </a:xfrm>
        </p:grpSpPr>
        <p:sp>
          <p:nvSpPr>
            <p:cNvPr id="152" name="Flowchart: Process 15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4" name="Group 15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5" name="Group 159"/>
          <p:cNvGrpSpPr/>
          <p:nvPr/>
        </p:nvGrpSpPr>
        <p:grpSpPr>
          <a:xfrm>
            <a:off x="4893073" y="6205026"/>
            <a:ext cx="1143165" cy="489567"/>
            <a:chOff x="572568" y="2982480"/>
            <a:chExt cx="1862983" cy="1076771"/>
          </a:xfrm>
        </p:grpSpPr>
        <p:sp>
          <p:nvSpPr>
            <p:cNvPr id="161" name="Flowchart: Process 16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6" name="Group 16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7" name="Group 168"/>
          <p:cNvGrpSpPr/>
          <p:nvPr/>
        </p:nvGrpSpPr>
        <p:grpSpPr>
          <a:xfrm>
            <a:off x="6668099" y="6205026"/>
            <a:ext cx="1143165" cy="489567"/>
            <a:chOff x="572568" y="2982480"/>
            <a:chExt cx="1862983" cy="1076771"/>
          </a:xfrm>
        </p:grpSpPr>
        <p:sp>
          <p:nvSpPr>
            <p:cNvPr id="170" name="Flowchart: Process 16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8" name="Group 17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9" name="Group 177"/>
          <p:cNvGrpSpPr/>
          <p:nvPr/>
        </p:nvGrpSpPr>
        <p:grpSpPr>
          <a:xfrm>
            <a:off x="8477308" y="6205026"/>
            <a:ext cx="1143165" cy="489567"/>
            <a:chOff x="572568" y="2982480"/>
            <a:chExt cx="1862983" cy="1076771"/>
          </a:xfrm>
        </p:grpSpPr>
        <p:sp>
          <p:nvSpPr>
            <p:cNvPr id="179" name="Flowchart: Process 17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4" name="Group 17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3" name="Flowchart: Process 192"/>
          <p:cNvSpPr/>
          <p:nvPr/>
        </p:nvSpPr>
        <p:spPr>
          <a:xfrm>
            <a:off x="1283199" y="2320252"/>
            <a:ext cx="4740219" cy="48956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4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3465" y="2320454"/>
            <a:ext cx="929962" cy="4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lowchart: Process 200"/>
          <p:cNvSpPr/>
          <p:nvPr/>
        </p:nvSpPr>
        <p:spPr>
          <a:xfrm>
            <a:off x="6668097" y="2320252"/>
            <a:ext cx="2952375" cy="489567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6" name="Picture 8" descr="https://www.mapr.com/sites/default/files/otherpageimages/stor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5906" y="2320454"/>
            <a:ext cx="1529949" cy="56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 - Problem 2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lets give </a:t>
            </a:r>
            <a:r>
              <a:rPr lang="en-US" b="1" dirty="0" smtClean="0">
                <a:solidFill>
                  <a:srgbClr val="E87722"/>
                </a:solidFill>
              </a:rPr>
              <a:t>all</a:t>
            </a:r>
            <a:r>
              <a:rPr lang="en-US" dirty="0" smtClean="0"/>
              <a:t> the resources to both.</a:t>
            </a:r>
          </a:p>
          <a:p>
            <a:r>
              <a:rPr lang="en-US" dirty="0" smtClean="0"/>
              <a:t>They will oversubscribe the resources, no fairness and prioritization (If Spark is more important, how can we enforce that?).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4320" y="6608710"/>
            <a:ext cx="571207" cy="133023"/>
          </a:xfrm>
        </p:spPr>
        <p:txBody>
          <a:bodyPr>
            <a:normAutofit fontScale="40000" lnSpcReduction="20000"/>
          </a:bodyPr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1283200" y="3316547"/>
            <a:ext cx="1143165" cy="489567"/>
            <a:chOff x="572568" y="2982480"/>
            <a:chExt cx="1862983" cy="1076771"/>
          </a:xfrm>
        </p:grpSpPr>
        <p:sp>
          <p:nvSpPr>
            <p:cNvPr id="8" name="Flowchart: Process 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15"/>
          <p:cNvGrpSpPr/>
          <p:nvPr/>
        </p:nvGrpSpPr>
        <p:grpSpPr>
          <a:xfrm>
            <a:off x="3081727" y="3316547"/>
            <a:ext cx="1143165" cy="489567"/>
            <a:chOff x="572568" y="2982480"/>
            <a:chExt cx="1862983" cy="1076771"/>
          </a:xfrm>
        </p:grpSpPr>
        <p:sp>
          <p:nvSpPr>
            <p:cNvPr id="17" name="Flowchart: Process 1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24"/>
          <p:cNvGrpSpPr/>
          <p:nvPr/>
        </p:nvGrpSpPr>
        <p:grpSpPr>
          <a:xfrm>
            <a:off x="4880254" y="3316547"/>
            <a:ext cx="1143165" cy="489567"/>
            <a:chOff x="572568" y="2982480"/>
            <a:chExt cx="1862983" cy="1076771"/>
          </a:xfrm>
        </p:grpSpPr>
        <p:sp>
          <p:nvSpPr>
            <p:cNvPr id="26" name="Flowchart: Process 2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16" name="Group 2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33"/>
          <p:cNvGrpSpPr/>
          <p:nvPr/>
        </p:nvGrpSpPr>
        <p:grpSpPr>
          <a:xfrm>
            <a:off x="6678781" y="3316547"/>
            <a:ext cx="1143165" cy="489567"/>
            <a:chOff x="572568" y="2982480"/>
            <a:chExt cx="1862983" cy="1076771"/>
          </a:xfrm>
        </p:grpSpPr>
        <p:sp>
          <p:nvSpPr>
            <p:cNvPr id="35" name="Flowchart: Process 3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5" name="Group 3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oup 42"/>
          <p:cNvGrpSpPr/>
          <p:nvPr/>
        </p:nvGrpSpPr>
        <p:grpSpPr>
          <a:xfrm>
            <a:off x="8477309" y="3316547"/>
            <a:ext cx="1143165" cy="489567"/>
            <a:chOff x="572568" y="2982480"/>
            <a:chExt cx="1862983" cy="1076771"/>
          </a:xfrm>
        </p:grpSpPr>
        <p:sp>
          <p:nvSpPr>
            <p:cNvPr id="44" name="Flowchart: Process 4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48" name="Group 4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49" name="Group 51"/>
          <p:cNvGrpSpPr/>
          <p:nvPr/>
        </p:nvGrpSpPr>
        <p:grpSpPr>
          <a:xfrm>
            <a:off x="1283200" y="4279373"/>
            <a:ext cx="1143165" cy="489567"/>
            <a:chOff x="572568" y="2982480"/>
            <a:chExt cx="1862983" cy="1076771"/>
          </a:xfrm>
        </p:grpSpPr>
        <p:sp>
          <p:nvSpPr>
            <p:cNvPr id="53" name="Flowchart: Process 5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0" name="Group 5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1" name="Group 60"/>
          <p:cNvGrpSpPr/>
          <p:nvPr/>
        </p:nvGrpSpPr>
        <p:grpSpPr>
          <a:xfrm>
            <a:off x="3081727" y="4279373"/>
            <a:ext cx="1143165" cy="489567"/>
            <a:chOff x="572568" y="2982480"/>
            <a:chExt cx="1862983" cy="1076771"/>
          </a:xfrm>
        </p:grpSpPr>
        <p:sp>
          <p:nvSpPr>
            <p:cNvPr id="62" name="Flowchart: Process 6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2" name="Group 6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3" name="Group 69"/>
          <p:cNvGrpSpPr/>
          <p:nvPr/>
        </p:nvGrpSpPr>
        <p:grpSpPr>
          <a:xfrm>
            <a:off x="4880254" y="4279373"/>
            <a:ext cx="1143165" cy="489567"/>
            <a:chOff x="572568" y="2982480"/>
            <a:chExt cx="1862983" cy="1076771"/>
          </a:xfrm>
        </p:grpSpPr>
        <p:sp>
          <p:nvSpPr>
            <p:cNvPr id="71" name="Flowchart: Process 7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5" name="Group 7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7" name="Group 78"/>
          <p:cNvGrpSpPr/>
          <p:nvPr/>
        </p:nvGrpSpPr>
        <p:grpSpPr>
          <a:xfrm>
            <a:off x="6678781" y="4279373"/>
            <a:ext cx="1143165" cy="489567"/>
            <a:chOff x="572568" y="2982480"/>
            <a:chExt cx="1862983" cy="1076771"/>
          </a:xfrm>
        </p:grpSpPr>
        <p:sp>
          <p:nvSpPr>
            <p:cNvPr id="80" name="Flowchart: Process 7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58" name="Group 8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59" name="Group 87"/>
          <p:cNvGrpSpPr/>
          <p:nvPr/>
        </p:nvGrpSpPr>
        <p:grpSpPr>
          <a:xfrm>
            <a:off x="8477309" y="4279373"/>
            <a:ext cx="1143165" cy="489567"/>
            <a:chOff x="572568" y="2982480"/>
            <a:chExt cx="1862983" cy="1076771"/>
          </a:xfrm>
        </p:grpSpPr>
        <p:sp>
          <p:nvSpPr>
            <p:cNvPr id="89" name="Flowchart: Process 8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0" name="Group 8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1" name="Group 96"/>
          <p:cNvGrpSpPr/>
          <p:nvPr/>
        </p:nvGrpSpPr>
        <p:grpSpPr>
          <a:xfrm>
            <a:off x="1283199" y="5242199"/>
            <a:ext cx="1143165" cy="489567"/>
            <a:chOff x="572568" y="2982480"/>
            <a:chExt cx="1862983" cy="1076771"/>
          </a:xfrm>
        </p:grpSpPr>
        <p:sp>
          <p:nvSpPr>
            <p:cNvPr id="98" name="Flowchart: Process 97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2" name="Group 98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3" name="Group 105"/>
          <p:cNvGrpSpPr/>
          <p:nvPr/>
        </p:nvGrpSpPr>
        <p:grpSpPr>
          <a:xfrm>
            <a:off x="3081726" y="5242199"/>
            <a:ext cx="1143165" cy="489567"/>
            <a:chOff x="572568" y="2982480"/>
            <a:chExt cx="1862983" cy="1076771"/>
          </a:xfrm>
        </p:grpSpPr>
        <p:sp>
          <p:nvSpPr>
            <p:cNvPr id="107" name="Flowchart: Process 106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4" name="Group 107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5" name="Group 114"/>
          <p:cNvGrpSpPr/>
          <p:nvPr/>
        </p:nvGrpSpPr>
        <p:grpSpPr>
          <a:xfrm>
            <a:off x="4880253" y="5242199"/>
            <a:ext cx="1143165" cy="489567"/>
            <a:chOff x="572568" y="2982480"/>
            <a:chExt cx="1862983" cy="1076771"/>
          </a:xfrm>
        </p:grpSpPr>
        <p:sp>
          <p:nvSpPr>
            <p:cNvPr id="116" name="Flowchart: Process 115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6" name="Group 116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7" name="Group 123"/>
          <p:cNvGrpSpPr/>
          <p:nvPr/>
        </p:nvGrpSpPr>
        <p:grpSpPr>
          <a:xfrm>
            <a:off x="6678780" y="5242199"/>
            <a:ext cx="1143165" cy="489567"/>
            <a:chOff x="572568" y="2982480"/>
            <a:chExt cx="1862983" cy="1076771"/>
          </a:xfrm>
        </p:grpSpPr>
        <p:sp>
          <p:nvSpPr>
            <p:cNvPr id="125" name="Flowchart: Process 124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68" name="Group 125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69" name="Group 132"/>
          <p:cNvGrpSpPr/>
          <p:nvPr/>
        </p:nvGrpSpPr>
        <p:grpSpPr>
          <a:xfrm>
            <a:off x="8477308" y="5242199"/>
            <a:ext cx="1143165" cy="489567"/>
            <a:chOff x="572568" y="2982480"/>
            <a:chExt cx="1862983" cy="1076771"/>
          </a:xfrm>
        </p:grpSpPr>
        <p:sp>
          <p:nvSpPr>
            <p:cNvPr id="134" name="Flowchart: Process 133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0" name="Group 134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1" name="Group 141"/>
          <p:cNvGrpSpPr/>
          <p:nvPr/>
        </p:nvGrpSpPr>
        <p:grpSpPr>
          <a:xfrm>
            <a:off x="1283199" y="6205026"/>
            <a:ext cx="1143165" cy="489567"/>
            <a:chOff x="572568" y="2982480"/>
            <a:chExt cx="1862983" cy="1076771"/>
          </a:xfrm>
        </p:grpSpPr>
        <p:sp>
          <p:nvSpPr>
            <p:cNvPr id="143" name="Flowchart: Process 142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2" name="Group 143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3" name="Group 150"/>
          <p:cNvGrpSpPr/>
          <p:nvPr/>
        </p:nvGrpSpPr>
        <p:grpSpPr>
          <a:xfrm>
            <a:off x="3092409" y="6205026"/>
            <a:ext cx="1143165" cy="489567"/>
            <a:chOff x="572568" y="2982480"/>
            <a:chExt cx="1862983" cy="1076771"/>
          </a:xfrm>
        </p:grpSpPr>
        <p:sp>
          <p:nvSpPr>
            <p:cNvPr id="152" name="Flowchart: Process 151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4" name="Group 152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5" name="Group 159"/>
          <p:cNvGrpSpPr/>
          <p:nvPr/>
        </p:nvGrpSpPr>
        <p:grpSpPr>
          <a:xfrm>
            <a:off x="4893073" y="6205026"/>
            <a:ext cx="1143165" cy="489567"/>
            <a:chOff x="572568" y="2982480"/>
            <a:chExt cx="1862983" cy="1076771"/>
          </a:xfrm>
        </p:grpSpPr>
        <p:sp>
          <p:nvSpPr>
            <p:cNvPr id="161" name="Flowchart: Process 160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6" name="Group 161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7" name="Group 168"/>
          <p:cNvGrpSpPr/>
          <p:nvPr/>
        </p:nvGrpSpPr>
        <p:grpSpPr>
          <a:xfrm>
            <a:off x="6668099" y="6205026"/>
            <a:ext cx="1143165" cy="489567"/>
            <a:chOff x="572568" y="2982480"/>
            <a:chExt cx="1862983" cy="1076771"/>
          </a:xfrm>
        </p:grpSpPr>
        <p:sp>
          <p:nvSpPr>
            <p:cNvPr id="170" name="Flowchart: Process 169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2078" name="Group 170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79" name="Group 177"/>
          <p:cNvGrpSpPr/>
          <p:nvPr/>
        </p:nvGrpSpPr>
        <p:grpSpPr>
          <a:xfrm>
            <a:off x="8477308" y="6205026"/>
            <a:ext cx="1143165" cy="489567"/>
            <a:chOff x="572568" y="2982480"/>
            <a:chExt cx="1862983" cy="1076771"/>
          </a:xfrm>
        </p:grpSpPr>
        <p:sp>
          <p:nvSpPr>
            <p:cNvPr id="179" name="Flowchart: Process 178"/>
            <p:cNvSpPr/>
            <p:nvPr/>
          </p:nvSpPr>
          <p:spPr>
            <a:xfrm>
              <a:off x="572568" y="2982480"/>
              <a:ext cx="1862983" cy="1076771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2"/>
                </a:solidFill>
              </a:endParaRPr>
            </a:p>
          </p:txBody>
        </p:sp>
        <p:grpSp>
          <p:nvGrpSpPr>
            <p:cNvPr id="34" name="Group 179"/>
            <p:cNvGrpSpPr/>
            <p:nvPr/>
          </p:nvGrpSpPr>
          <p:grpSpPr>
            <a:xfrm>
              <a:off x="704296" y="3337133"/>
              <a:ext cx="688669" cy="398804"/>
              <a:chOff x="704296" y="3337133"/>
              <a:chExt cx="688669" cy="39880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704662" y="33841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04296" y="35365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704296" y="3688935"/>
                <a:ext cx="521294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1307507" y="33371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306084" y="3489533"/>
                <a:ext cx="85458" cy="9400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306084" y="3641933"/>
                <a:ext cx="85458" cy="94004"/>
              </a:xfrm>
              <a:prstGeom prst="ellipse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3" name="Flowchart: Process 192"/>
          <p:cNvSpPr/>
          <p:nvPr/>
        </p:nvSpPr>
        <p:spPr>
          <a:xfrm>
            <a:off x="1282325" y="2075468"/>
            <a:ext cx="8338147" cy="48956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4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3073" y="2070374"/>
            <a:ext cx="929962" cy="4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lowchart: Process 200"/>
          <p:cNvSpPr/>
          <p:nvPr/>
        </p:nvSpPr>
        <p:spPr>
          <a:xfrm>
            <a:off x="1265849" y="2636652"/>
            <a:ext cx="8354625" cy="489567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6" name="Picture 8" descr="https://www.mapr.com/sites/default/files/otherpageimages/stor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3469" y="2636652"/>
            <a:ext cx="1529949" cy="56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440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</a:t>
            </a:r>
            <a:r>
              <a:rPr lang="en-US" b="1" dirty="0" smtClean="0">
                <a:solidFill>
                  <a:srgbClr val="E87722"/>
                </a:solidFill>
              </a:rPr>
              <a:t>deal with failures – </a:t>
            </a:r>
            <a:r>
              <a:rPr lang="en-US" dirty="0" smtClean="0">
                <a:solidFill>
                  <a:srgbClr val="000000"/>
                </a:solidFill>
              </a:rPr>
              <a:t>Each FW will have to deal with it, on its own.</a:t>
            </a:r>
          </a:p>
          <a:p>
            <a:endParaRPr lang="en-US" dirty="0" smtClean="0"/>
          </a:p>
          <a:p>
            <a:r>
              <a:rPr lang="en-US" dirty="0" smtClean="0"/>
              <a:t>Duplication of effort of </a:t>
            </a:r>
            <a:r>
              <a:rPr lang="en-US" b="1" dirty="0" smtClean="0">
                <a:solidFill>
                  <a:srgbClr val="E87722"/>
                </a:solidFill>
              </a:rPr>
              <a:t>dealing with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7722"/>
                </a:solidFill>
              </a:rPr>
              <a:t> </a:t>
            </a:r>
            <a:r>
              <a:rPr lang="en-US" b="1" dirty="0" smtClean="0">
                <a:solidFill>
                  <a:srgbClr val="E87722"/>
                </a:solidFill>
              </a:rPr>
              <a:t>  distributed</a:t>
            </a:r>
            <a:r>
              <a:rPr lang="en-US" dirty="0" smtClean="0"/>
              <a:t> infrastructures.</a:t>
            </a:r>
          </a:p>
          <a:p>
            <a:endParaRPr lang="en-US" dirty="0" smtClean="0"/>
          </a:p>
          <a:p>
            <a:r>
              <a:rPr lang="en-US" dirty="0" smtClean="0"/>
              <a:t>Operators (Data centers) need to </a:t>
            </a:r>
            <a:r>
              <a:rPr lang="en-US" b="1" dirty="0" smtClean="0">
                <a:solidFill>
                  <a:srgbClr val="E87722"/>
                </a:solidFill>
              </a:rPr>
              <a:t>maintain multiple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1502" y="3580053"/>
            <a:ext cx="4984424" cy="26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81952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Blank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="" xmlns:thm15="http://schemas.microsoft.com/office/thememl/2012/main" name="AMAT_16x9_White_2016-v7.potx" id="{1D7EB51C-D909-4CE9-8E58-B2CBE384539A}" vid="{37F875C6-36AC-4977-BD87-9517B21F1215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DisplayMode>DisplayMode_Single</DisplayMode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870192D7B714FA92847E5A67DE882" ma:contentTypeVersion="1" ma:contentTypeDescription="Create a new document." ma:contentTypeScope="" ma:versionID="98bad29a3f961b54d6e8864ab4d15e7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FD3BF0-CC22-4DB5-96F9-D8CFF2FB2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37C42-00D2-492F-8389-1793548E9577}">
  <ds:schemaRefs>
    <ds:schemaRef ds:uri="http://schemas.openxmlformats.org/package/2006/metadata/core-properties"/>
    <ds:schemaRef ds:uri="http://purl.org/dc/elements/1.1/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37B76F-F350-4CC8-B330-8481AFA0740D}">
  <ds:schemaRefs/>
</ds:datastoreItem>
</file>

<file path=customXml/itemProps4.xml><?xml version="1.0" encoding="utf-8"?>
<ds:datastoreItem xmlns:ds="http://schemas.openxmlformats.org/officeDocument/2006/customXml" ds:itemID="{D20A28C8-27FD-4DC6-84FF-F28AC1BC2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14164</TotalTime>
  <Words>1763</Words>
  <Application>Microsoft Office PowerPoint</Application>
  <PresentationFormat>מותאם אישית</PresentationFormat>
  <Paragraphs>454</Paragraphs>
  <Slides>41</Slides>
  <Notes>3</Notes>
  <HiddenSlides>14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42" baseType="lpstr">
      <vt:lpstr>Blank</vt:lpstr>
      <vt:lpstr>Mesos</vt:lpstr>
      <vt:lpstr>Building a distributed system</vt:lpstr>
      <vt:lpstr>Building a distributed system</vt:lpstr>
      <vt:lpstr>Building a distributed system – Managing resources</vt:lpstr>
      <vt:lpstr>Building a distributed system</vt:lpstr>
      <vt:lpstr>Static Partitioning</vt:lpstr>
      <vt:lpstr>Static Partitioning - Problem 1</vt:lpstr>
      <vt:lpstr>Static Partitioning - Problem 2</vt:lpstr>
      <vt:lpstr>More problems</vt:lpstr>
      <vt:lpstr>Apache Mesos</vt:lpstr>
      <vt:lpstr>Apache Mesos</vt:lpstr>
      <vt:lpstr>Apache Mesos</vt:lpstr>
      <vt:lpstr>Mesos Architecture</vt:lpstr>
      <vt:lpstr>Mesos Architecture</vt:lpstr>
      <vt:lpstr>Mesos Flow</vt:lpstr>
      <vt:lpstr>Distributed Frame Work Components</vt:lpstr>
      <vt:lpstr>Apache Mesos – Framework communication scheme</vt:lpstr>
      <vt:lpstr>Apache Mesos – Framework communication scheme</vt:lpstr>
      <vt:lpstr>Apache Mesos – Framework communication scheme</vt:lpstr>
      <vt:lpstr>Apache Mesos – Framework communication scheme</vt:lpstr>
      <vt:lpstr>Resource Offer</vt:lpstr>
      <vt:lpstr>Advance features – Roles (Resources guarantee, priority)</vt:lpstr>
      <vt:lpstr>Advance features – Checkpoints</vt:lpstr>
      <vt:lpstr>Framework Development</vt:lpstr>
      <vt:lpstr>Scheduler API</vt:lpstr>
      <vt:lpstr>Scheduler API</vt:lpstr>
      <vt:lpstr>Scheduler API</vt:lpstr>
      <vt:lpstr>Scheduler API</vt:lpstr>
      <vt:lpstr>Scheduler API</vt:lpstr>
      <vt:lpstr>Scheduler API</vt:lpstr>
      <vt:lpstr>Executor API</vt:lpstr>
      <vt:lpstr>Executor API</vt:lpstr>
      <vt:lpstr>Executor API</vt:lpstr>
      <vt:lpstr>Executor API</vt:lpstr>
      <vt:lpstr>The App</vt:lpstr>
      <vt:lpstr>Distributed App</vt:lpstr>
      <vt:lpstr>Distributed App</vt:lpstr>
      <vt:lpstr>Distributed App</vt:lpstr>
      <vt:lpstr>Distributed App</vt:lpstr>
      <vt:lpstr>Distributed App</vt:lpstr>
      <vt:lpstr>Distributed App</vt:lpstr>
    </vt:vector>
  </TitlesOfParts>
  <Company>Applied Materials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and Google’s Serialization</dc:title>
  <dc:creator>Assaf Waizman</dc:creator>
  <cp:lastModifiedBy>Dudi</cp:lastModifiedBy>
  <cp:revision>221</cp:revision>
  <dcterms:created xsi:type="dcterms:W3CDTF">2016-06-13T11:26:55Z</dcterms:created>
  <dcterms:modified xsi:type="dcterms:W3CDTF">2017-11-26T06:13:02Z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1858144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D7.0.4</vt:lpwstr>
  </property>
  <property fmtid="{D5CDD505-2E9C-101B-9397-08002B2CF9AE}" pid="5" name="ContentTypeId">
    <vt:lpwstr>0x010100B97870192D7B714FA92847E5A67DE882</vt:lpwstr>
  </property>
</Properties>
</file>