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296" r:id="rId6"/>
    <p:sldId id="386" r:id="rId7"/>
    <p:sldId id="387" r:id="rId8"/>
    <p:sldId id="388" r:id="rId9"/>
    <p:sldId id="389" r:id="rId10"/>
    <p:sldId id="392" r:id="rId11"/>
    <p:sldId id="390" r:id="rId12"/>
    <p:sldId id="391" r:id="rId13"/>
    <p:sldId id="394" r:id="rId14"/>
    <p:sldId id="393" r:id="rId15"/>
    <p:sldId id="395" r:id="rId16"/>
    <p:sldId id="396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378" r:id="rId25"/>
    <p:sldId id="398" r:id="rId26"/>
    <p:sldId id="379" r:id="rId27"/>
    <p:sldId id="380" r:id="rId28"/>
    <p:sldId id="381" r:id="rId29"/>
    <p:sldId id="377" r:id="rId30"/>
    <p:sldId id="382" r:id="rId31"/>
    <p:sldId id="383" r:id="rId32"/>
    <p:sldId id="384" r:id="rId33"/>
    <p:sldId id="385" r:id="rId34"/>
  </p:sldIdLst>
  <p:sldSz cx="12188825" cy="6858000"/>
  <p:notesSz cx="6858000" cy="9144000"/>
  <p:custDataLst>
    <p:custData r:id="rId4"/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297">
          <p15:clr>
            <a:srgbClr val="A4A3A4"/>
          </p15:clr>
        </p15:guide>
        <p15:guide id="5" pos="7380">
          <p15:clr>
            <a:srgbClr val="A4A3A4"/>
          </p15:clr>
        </p15:guide>
        <p15:guide id="6" pos="6038">
          <p15:clr>
            <a:srgbClr val="A4A3A4"/>
          </p15:clr>
        </p15:guide>
        <p15:guide id="7" orient="horz" pos="4056">
          <p15:clr>
            <a:srgbClr val="A4A3A4"/>
          </p15:clr>
        </p15:guide>
        <p15:guide id="8" orient="horz" pos="397">
          <p15:clr>
            <a:srgbClr val="A4A3A4"/>
          </p15:clr>
        </p15:guide>
        <p15:guide id="9" pos="239">
          <p15:clr>
            <a:srgbClr val="A4A3A4"/>
          </p15:clr>
        </p15:guide>
        <p15:guide id="10" pos="7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444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78" y="-270"/>
      </p:cViewPr>
      <p:guideLst>
        <p:guide orient="horz" pos="3888"/>
        <p:guide orient="horz" pos="4056"/>
        <p:guide orient="horz" pos="392"/>
        <p:guide pos="3839"/>
        <p:guide pos="239"/>
        <p:guide pos="7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pPr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xmlns="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January 21, 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01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6230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/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95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704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388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155"/>
            <a:ext cx="12188825" cy="686230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/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29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287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154"/>
            <a:ext cx="12184998" cy="68601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8100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3019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415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410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573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56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</a:t>
            </a:r>
            <a:r>
              <a:rPr kumimoji="0" sz="800" b="0" i="0" u="none" strike="noStrike" kern="0" cap="none" spc="0" normalizeH="0" baseline="0" dirty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405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/Continuation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Dudi Likvornik</a:t>
            </a:r>
          </a:p>
          <a:p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026" name="Picture 2" descr="\\EMEA.AD.JPMORGANCHASE.COM\HOME\IB\IBHOME\EU_LDN_IBHOME01\R620854\HomeData\jpmDesk\Desktop\For marketing-recruiting\JPM_Logo_PRINT_JPEG\JPM_Logo_PRINT_JPEG_Black\JPM_logo_2008_PRINT_A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662" y="6261955"/>
            <a:ext cx="2347163" cy="5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917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case for all upcoming </a:t>
            </a:r>
            <a:r>
              <a:rPr lang="en-US" dirty="0" err="1" smtClean="0"/>
              <a:t>coroutines</a:t>
            </a:r>
            <a:r>
              <a:rPr lang="en-US" dirty="0" smtClean="0"/>
              <a:t> are asymmetric </a:t>
            </a:r>
            <a:r>
              <a:rPr lang="en-US" dirty="0" err="1" smtClean="0"/>
              <a:t>coroutines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We will define 3 types of special operators:</a:t>
            </a:r>
          </a:p>
          <a:p>
            <a:pPr lvl="1"/>
            <a:r>
              <a:rPr lang="en-US" b="1" dirty="0" smtClean="0">
                <a:solidFill>
                  <a:srgbClr val="53565A"/>
                </a:solidFill>
              </a:rPr>
              <a:t>Create</a:t>
            </a:r>
            <a:r>
              <a:rPr lang="en-US" dirty="0" smtClean="0">
                <a:solidFill>
                  <a:srgbClr val="53565A"/>
                </a:solidFill>
              </a:rPr>
              <a:t> – creates a new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rgbClr val="53565A"/>
                </a:solidFill>
              </a:rPr>
              <a:t>it receives a procedural argument (representing the user logic) and returns a reference to the created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pPr lvl="2"/>
            <a:r>
              <a:rPr lang="en-US" dirty="0" smtClean="0"/>
              <a:t>Creating a </a:t>
            </a:r>
            <a:r>
              <a:rPr lang="en-US" dirty="0" err="1" smtClean="0"/>
              <a:t>coroutine</a:t>
            </a:r>
            <a:r>
              <a:rPr lang="en-US" dirty="0" smtClean="0"/>
              <a:t> does not start its execution; a new </a:t>
            </a:r>
            <a:r>
              <a:rPr lang="en-US" dirty="0" err="1" smtClean="0"/>
              <a:t>coroutine</a:t>
            </a:r>
            <a:r>
              <a:rPr lang="en-US" dirty="0" smtClean="0"/>
              <a:t> begins in suspended state with its continuation point set to the first statement in its main body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53565A"/>
                </a:solidFill>
              </a:rPr>
              <a:t>Resume</a:t>
            </a:r>
            <a:r>
              <a:rPr lang="en-US" dirty="0" smtClean="0">
                <a:solidFill>
                  <a:srgbClr val="53565A"/>
                </a:solidFill>
              </a:rPr>
              <a:t> – re(activate) a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pPr lvl="2"/>
            <a:r>
              <a:rPr lang="en-US" dirty="0" smtClean="0"/>
              <a:t>It receives as its first argument a </a:t>
            </a:r>
            <a:r>
              <a:rPr lang="en-US" dirty="0" err="1" smtClean="0"/>
              <a:t>coroutine</a:t>
            </a:r>
            <a:r>
              <a:rPr lang="en-US" dirty="0" smtClean="0"/>
              <a:t> reference, returned from a previous create operation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Once resumed, a </a:t>
            </a:r>
            <a:r>
              <a:rPr lang="en-US" dirty="0" err="1" smtClean="0"/>
              <a:t>coroutine</a:t>
            </a:r>
            <a:r>
              <a:rPr lang="en-US" dirty="0" smtClean="0"/>
              <a:t> starts executing at its saved continuation point and runs until it suspends or its main function terminates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53565A"/>
                </a:solidFill>
              </a:rPr>
              <a:t>Yield </a:t>
            </a:r>
            <a:r>
              <a:rPr lang="en-US" dirty="0" smtClean="0">
                <a:solidFill>
                  <a:srgbClr val="53565A"/>
                </a:solidFill>
              </a:rPr>
              <a:t>– suspends 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execution.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coroutine’s</a:t>
            </a:r>
            <a:r>
              <a:rPr lang="en-US" dirty="0" smtClean="0"/>
              <a:t> continuation point is saved so that the next time the </a:t>
            </a:r>
            <a:r>
              <a:rPr lang="en-US" dirty="0" err="1" smtClean="0"/>
              <a:t>coroutine</a:t>
            </a:r>
            <a:r>
              <a:rPr lang="en-US" dirty="0" smtClean="0"/>
              <a:t> is resumed, its execution will continue from the exact point where it suspended.</a:t>
            </a:r>
            <a:endParaRPr lang="en-US" dirty="0" smtClean="0">
              <a:solidFill>
                <a:srgbClr val="53565A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 lvl="1"/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provides a </a:t>
            </a:r>
            <a:r>
              <a:rPr lang="en-US" dirty="0" err="1" smtClean="0"/>
              <a:t>coroutine</a:t>
            </a:r>
            <a:r>
              <a:rPr lang="en-US" dirty="0" smtClean="0"/>
              <a:t> library.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Library supports all depicted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operators.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For example – </a:t>
            </a:r>
            <a:r>
              <a:rPr lang="en-US" sz="2000" b="1" dirty="0" err="1" smtClean="0">
                <a:solidFill>
                  <a:srgbClr val="53565A"/>
                </a:solidFill>
              </a:rPr>
              <a:t>cotoutine.create</a:t>
            </a:r>
            <a:r>
              <a:rPr lang="en-US" dirty="0" smtClean="0">
                <a:solidFill>
                  <a:srgbClr val="53565A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53565A"/>
                </a:solidFill>
              </a:rPr>
              <a:t>Creates a new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instance.</a:t>
            </a:r>
          </a:p>
          <a:p>
            <a:pPr lvl="1"/>
            <a:r>
              <a:rPr lang="en-US" dirty="0" smtClean="0">
                <a:solidFill>
                  <a:srgbClr val="53565A"/>
                </a:solidFill>
              </a:rPr>
              <a:t>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is allocated with its unique stack.</a:t>
            </a:r>
          </a:p>
          <a:p>
            <a:pPr lvl="1"/>
            <a:r>
              <a:rPr lang="en-US" dirty="0" smtClean="0">
                <a:solidFill>
                  <a:srgbClr val="53565A"/>
                </a:solidFill>
              </a:rPr>
              <a:t>A function is provided as an argument.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LUA also supports – </a:t>
            </a:r>
            <a:r>
              <a:rPr lang="en-US" sz="2000" b="1" dirty="0" err="1" smtClean="0">
                <a:solidFill>
                  <a:srgbClr val="53565A"/>
                </a:solidFill>
              </a:rPr>
              <a:t>cotoutine.wrap</a:t>
            </a:r>
            <a:r>
              <a:rPr lang="en-US" dirty="0" smtClean="0">
                <a:solidFill>
                  <a:srgbClr val="53565A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53565A"/>
                </a:solidFill>
              </a:rPr>
              <a:t>Equivalent for create, but will only return a function which wraps a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, upon invocation will resume 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sz="2000" b="1" dirty="0" err="1" smtClean="0">
                <a:solidFill>
                  <a:srgbClr val="53565A"/>
                </a:solidFill>
              </a:rPr>
              <a:t>coroutine.yield</a:t>
            </a:r>
            <a:r>
              <a:rPr lang="en-US" dirty="0" smtClean="0">
                <a:solidFill>
                  <a:srgbClr val="53565A"/>
                </a:solidFill>
              </a:rPr>
              <a:t>:</a:t>
            </a:r>
          </a:p>
          <a:p>
            <a:pPr lvl="1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Same as the yield operator, </a:t>
            </a:r>
            <a:r>
              <a:rPr lang="en-US" dirty="0" err="1" smtClean="0">
                <a:solidFill>
                  <a:srgbClr val="53565A"/>
                </a:solidFill>
              </a:rPr>
              <a:t>lua</a:t>
            </a:r>
            <a:r>
              <a:rPr lang="en-US" dirty="0" smtClean="0">
                <a:solidFill>
                  <a:srgbClr val="53565A"/>
                </a:solidFill>
              </a:rPr>
              <a:t> supports multiple return values (like in python), which may be returned with yield.</a:t>
            </a:r>
            <a:endParaRPr lang="en-US" dirty="0" smtClean="0">
              <a:solidFill>
                <a:srgbClr val="53565A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 lvl="0"/>
            <a:r>
              <a:rPr lang="en-US" sz="2000" b="1" dirty="0" err="1" smtClean="0">
                <a:solidFill>
                  <a:srgbClr val="53565A"/>
                </a:solidFill>
              </a:rPr>
              <a:t>coroutine.resume</a:t>
            </a:r>
            <a:r>
              <a:rPr lang="en-US" sz="2000" b="1" dirty="0" smtClean="0">
                <a:solidFill>
                  <a:srgbClr val="53565A"/>
                </a:solidFill>
              </a:rPr>
              <a:t>/wrapper function call</a:t>
            </a:r>
            <a:r>
              <a:rPr lang="en-US" sz="2000" dirty="0" smtClean="0">
                <a:solidFill>
                  <a:srgbClr val="53565A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rgbClr val="53565A"/>
                </a:solidFill>
              </a:rPr>
              <a:t>Same as resume operator, may provide multiple arguments back to the invocation point.</a:t>
            </a:r>
            <a:endParaRPr lang="en-US" sz="1600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0292" y="1661746"/>
            <a:ext cx="5715956" cy="50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8123" y="4959598"/>
            <a:ext cx="5508349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לבן 6"/>
          <p:cNvSpPr/>
          <p:nvPr/>
        </p:nvSpPr>
        <p:spPr>
          <a:xfrm>
            <a:off x="2637692" y="4959598"/>
            <a:ext cx="4288780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</a:t>
            </a:r>
            <a:r>
              <a:rPr lang="en-US" dirty="0" err="1" smtClean="0"/>
              <a:t>stackfull-asymetric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order merge of two binary trees in sorted manner.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smtClean="0">
                <a:solidFill>
                  <a:srgbClr val="53565A"/>
                </a:solidFill>
              </a:rPr>
              <a:t>Preorder suspends and returns the value of the current tree node.</a:t>
            </a:r>
          </a:p>
          <a:p>
            <a:r>
              <a:rPr lang="en-US" dirty="0" err="1" smtClean="0">
                <a:solidFill>
                  <a:srgbClr val="53565A"/>
                </a:solidFill>
              </a:rPr>
              <a:t>Iterator</a:t>
            </a:r>
            <a:r>
              <a:rPr lang="en-US" dirty="0" smtClean="0">
                <a:solidFill>
                  <a:srgbClr val="53565A"/>
                </a:solidFill>
              </a:rPr>
              <a:t> creates a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which starts its pre order search from the tree root.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Both trees are traversed using 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 Each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acts with its own stack recursively, but the operation seems to be iterative in its programming manner.</a:t>
            </a:r>
            <a:endParaRPr lang="en-US" dirty="0" smtClean="0">
              <a:solidFill>
                <a:srgbClr val="53565A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 lvl="1"/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495425"/>
            <a:ext cx="37623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996" y="1495425"/>
            <a:ext cx="4362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err="1" smtClean="0"/>
              <a:t>stackfull-symetric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3565A"/>
                </a:solidFill>
              </a:rPr>
              <a:t>A concurrency engine is built using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Symmetric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 supports one kind of control which yields control between two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. 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No </a:t>
            </a:r>
            <a:r>
              <a:rPr lang="en-US" dirty="0" smtClean="0">
                <a:solidFill>
                  <a:srgbClr val="53565A"/>
                </a:solidFill>
              </a:rPr>
              <a:t>preemption is supported. Transfer needs to be made explicitly by the user.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The following example uses asymmetric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 in order to produce symmetric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Transfer</a:t>
            </a:r>
            <a:r>
              <a:rPr lang="en-US" dirty="0" smtClean="0">
                <a:solidFill>
                  <a:srgbClr val="53565A"/>
                </a:solidFill>
              </a:rPr>
              <a:t> is a new function (the symmetric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operator</a:t>
            </a:r>
            <a:r>
              <a:rPr lang="en-US" dirty="0" smtClean="0">
                <a:solidFill>
                  <a:srgbClr val="53565A"/>
                </a:solidFill>
              </a:rPr>
              <a:t> in our example) in charge on transferring control between two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suspending</a:t>
            </a:r>
            <a:r>
              <a:rPr lang="en-US" dirty="0" smtClean="0">
                <a:solidFill>
                  <a:srgbClr val="53565A"/>
                </a:solidFill>
              </a:rPr>
              <a:t> one and </a:t>
            </a:r>
            <a:r>
              <a:rPr lang="en-US" b="1" dirty="0" smtClean="0">
                <a:solidFill>
                  <a:srgbClr val="FF0000"/>
                </a:solidFill>
              </a:rPr>
              <a:t>resuming</a:t>
            </a:r>
            <a:r>
              <a:rPr lang="en-US" dirty="0" smtClean="0">
                <a:solidFill>
                  <a:srgbClr val="53565A"/>
                </a:solidFill>
              </a:rPr>
              <a:t> the other: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38" y="4443046"/>
            <a:ext cx="4997196" cy="128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err="1" smtClean="0"/>
              <a:t>stackfull-symetric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smtClean="0">
                <a:solidFill>
                  <a:srgbClr val="53565A"/>
                </a:solidFill>
              </a:rPr>
              <a:t>Create – receives a user function.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A function wrapper receives a single parameter, which will forwarded to the user function.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The function wrapper adds the functionality of an error in case the asymmetric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will not yield its control (we want to enforce the behavior of symmetric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).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The wrapper is provided to a newly created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886123"/>
            <a:ext cx="3571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err="1" smtClean="0"/>
              <a:t>stackfull-symetric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3565A"/>
                </a:solidFill>
              </a:rPr>
              <a:t>The dispatching loop: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smtClean="0">
                <a:solidFill>
                  <a:srgbClr val="53565A"/>
                </a:solidFill>
              </a:rPr>
              <a:t>Each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uses the transfer function to yield control.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Transfer returns a logical mid value (from the last computation) and the new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to transfer control to.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The received value will be provided as an argument to the dispatched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If the new </a:t>
            </a:r>
            <a:r>
              <a:rPr lang="en-US" dirty="0" err="1" smtClean="0">
                <a:solidFill>
                  <a:srgbClr val="53565A"/>
                </a:solidFill>
              </a:rPr>
              <a:t>corouine</a:t>
            </a:r>
            <a:r>
              <a:rPr lang="en-US" dirty="0" smtClean="0">
                <a:solidFill>
                  <a:srgbClr val="53565A"/>
                </a:solidFill>
              </a:rPr>
              <a:t> is the main one, the value is returned as the final result.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533525"/>
            <a:ext cx="28765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-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continuation represent the rest of computation from a given point in the computation.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Usually Continuations are provided as first class citizens.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Usually continuation are invoked only once (suspend and resume) and for that a special operator is created – </a:t>
            </a:r>
            <a:r>
              <a:rPr lang="en-US" b="1" dirty="0" smtClean="0">
                <a:solidFill>
                  <a:srgbClr val="53565A"/>
                </a:solidFill>
              </a:rPr>
              <a:t>call/1cc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pPr lvl="0">
              <a:buClr>
                <a:srgbClr val="4599C3"/>
              </a:buClr>
            </a:pPr>
            <a:r>
              <a:rPr lang="en-US" b="1" dirty="0" smtClean="0">
                <a:solidFill>
                  <a:srgbClr val="53565A"/>
                </a:solidFill>
              </a:rPr>
              <a:t>call/1cc</a:t>
            </a:r>
            <a:r>
              <a:rPr lang="en-US" dirty="0" smtClean="0">
                <a:solidFill>
                  <a:srgbClr val="53565A"/>
                </a:solidFill>
              </a:rPr>
              <a:t> will create a continuation for the current computation, will transfer the control to some other computation, which in turn will resume the previous computation.</a:t>
            </a: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Lets implement the special call/1cc operator using our symmetric </a:t>
            </a:r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 from previous example.</a:t>
            </a: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-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</a:t>
            </a:r>
            <a:r>
              <a:rPr lang="en-US" dirty="0" err="1" smtClean="0"/>
              <a:t>coroutine</a:t>
            </a:r>
            <a:r>
              <a:rPr lang="en-US" dirty="0" smtClean="0"/>
              <a:t> calls </a:t>
            </a:r>
            <a:r>
              <a:rPr lang="en-US" b="1" dirty="0" smtClean="0"/>
              <a:t>call1cc</a:t>
            </a:r>
            <a:r>
              <a:rPr lang="en-US" dirty="0" smtClean="0"/>
              <a:t> (which mark</a:t>
            </a:r>
          </a:p>
          <a:p>
            <a:pPr>
              <a:buNone/>
            </a:pPr>
            <a:r>
              <a:rPr lang="en-US" dirty="0" smtClean="0">
                <a:solidFill>
                  <a:srgbClr val="53565A"/>
                </a:solidFill>
              </a:rPr>
              <a:t>A pause in the current computation).</a:t>
            </a:r>
          </a:p>
          <a:p>
            <a:r>
              <a:rPr lang="en-US" dirty="0" smtClean="0"/>
              <a:t>The current </a:t>
            </a:r>
            <a:r>
              <a:rPr lang="en-US" dirty="0" err="1" smtClean="0"/>
              <a:t>coroutine</a:t>
            </a:r>
            <a:r>
              <a:rPr lang="en-US" dirty="0" smtClean="0"/>
              <a:t> is our continuation of</a:t>
            </a:r>
          </a:p>
          <a:p>
            <a:pPr>
              <a:buNone/>
            </a:pPr>
            <a:r>
              <a:rPr lang="en-US" dirty="0" smtClean="0"/>
              <a:t>To be replaced current computation flow.</a:t>
            </a: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53565A"/>
                </a:solidFill>
              </a:rPr>
              <a:t> function represents our </a:t>
            </a:r>
            <a:r>
              <a:rPr lang="en-US" b="1" dirty="0" smtClean="0">
                <a:solidFill>
                  <a:srgbClr val="FF0000"/>
                </a:solidFill>
              </a:rPr>
              <a:t>resume</a:t>
            </a:r>
            <a:r>
              <a:rPr lang="en-US" dirty="0" smtClean="0">
                <a:solidFill>
                  <a:srgbClr val="53565A"/>
                </a:solidFill>
              </a:rPr>
              <a:t> operator</a:t>
            </a:r>
          </a:p>
          <a:p>
            <a:pPr lvl="0">
              <a:buClr>
                <a:srgbClr val="4599C3"/>
              </a:buClr>
              <a:buNone/>
            </a:pPr>
            <a:r>
              <a:rPr lang="en-US" dirty="0" smtClean="0">
                <a:solidFill>
                  <a:srgbClr val="53565A"/>
                </a:solidFill>
              </a:rPr>
              <a:t>of our saved </a:t>
            </a:r>
            <a:r>
              <a:rPr lang="en-US" b="1" dirty="0" smtClean="0">
                <a:solidFill>
                  <a:srgbClr val="FF0000"/>
                </a:solidFill>
              </a:rPr>
              <a:t>continuation</a:t>
            </a:r>
            <a:r>
              <a:rPr lang="en-US" dirty="0" smtClean="0">
                <a:solidFill>
                  <a:srgbClr val="53565A"/>
                </a:solidFill>
              </a:rPr>
              <a:t> (passed as first class</a:t>
            </a:r>
          </a:p>
          <a:p>
            <a:pPr lvl="0">
              <a:buClr>
                <a:srgbClr val="4599C3"/>
              </a:buClr>
              <a:buNone/>
            </a:pPr>
            <a:r>
              <a:rPr lang="en-US" dirty="0" smtClean="0">
                <a:solidFill>
                  <a:srgbClr val="53565A"/>
                </a:solidFill>
              </a:rPr>
              <a:t>citizen to the function).</a:t>
            </a: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8405" y="763589"/>
            <a:ext cx="4810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לבן 6"/>
          <p:cNvSpPr/>
          <p:nvPr/>
        </p:nvSpPr>
        <p:spPr>
          <a:xfrm>
            <a:off x="6752493" y="967155"/>
            <a:ext cx="3006969" cy="56270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578405" y="1943100"/>
            <a:ext cx="4508695" cy="116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74320" y="838201"/>
            <a:ext cx="6304085" cy="192258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274320" y="2760785"/>
            <a:ext cx="6161649" cy="1960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-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is transferred to some other</a:t>
            </a:r>
          </a:p>
          <a:p>
            <a:pPr>
              <a:buNone/>
            </a:pPr>
            <a:r>
              <a:rPr lang="en-US" dirty="0" smtClean="0"/>
              <a:t>computation by using a </a:t>
            </a:r>
            <a:r>
              <a:rPr lang="en-US" dirty="0" err="1" smtClean="0"/>
              <a:t>coroutine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new computation is provided with the</a:t>
            </a:r>
          </a:p>
          <a:p>
            <a:pPr>
              <a:buNone/>
            </a:pPr>
            <a:r>
              <a:rPr lang="en-US" dirty="0" smtClean="0"/>
              <a:t>previously created continuation and its resume</a:t>
            </a:r>
          </a:p>
          <a:p>
            <a:pPr>
              <a:buNone/>
            </a:pPr>
            <a:r>
              <a:rPr lang="en-US" dirty="0" smtClean="0"/>
              <a:t>function.</a:t>
            </a:r>
            <a:endParaRPr lang="en-US" dirty="0" smtClean="0"/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Once resumed, the continuation resumes</a:t>
            </a:r>
          </a:p>
          <a:p>
            <a:pPr lvl="0">
              <a:buClr>
                <a:srgbClr val="4599C3"/>
              </a:buClr>
              <a:buNone/>
            </a:pPr>
            <a:r>
              <a:rPr lang="en-US" dirty="0" smtClean="0">
                <a:solidFill>
                  <a:srgbClr val="53565A"/>
                </a:solidFill>
              </a:rPr>
              <a:t>to the marked point of computation and</a:t>
            </a:r>
          </a:p>
          <a:p>
            <a:pPr lvl="0">
              <a:buClr>
                <a:srgbClr val="4599C3"/>
              </a:buClr>
              <a:buNone/>
            </a:pPr>
            <a:r>
              <a:rPr lang="en-US" dirty="0" smtClean="0">
                <a:solidFill>
                  <a:srgbClr val="53565A"/>
                </a:solidFill>
              </a:rPr>
              <a:t>marked with </a:t>
            </a:r>
            <a:r>
              <a:rPr lang="en-US" dirty="0" err="1" smtClean="0">
                <a:solidFill>
                  <a:srgbClr val="53565A"/>
                </a:solidFill>
              </a:rPr>
              <a:t>nill</a:t>
            </a:r>
            <a:r>
              <a:rPr lang="en-US" dirty="0" smtClean="0">
                <a:solidFill>
                  <a:srgbClr val="53565A"/>
                </a:solidFill>
              </a:rPr>
              <a:t> as used (one shot).</a:t>
            </a:r>
          </a:p>
          <a:p>
            <a:pPr lvl="0">
              <a:buClr>
                <a:srgbClr val="4599C3"/>
              </a:buClr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8405" y="763589"/>
            <a:ext cx="4810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לבן 6"/>
          <p:cNvSpPr/>
          <p:nvPr/>
        </p:nvSpPr>
        <p:spPr>
          <a:xfrm>
            <a:off x="6752493" y="5152292"/>
            <a:ext cx="1204545" cy="97387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752493" y="3666392"/>
            <a:ext cx="4508695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17232" y="763588"/>
            <a:ext cx="6461173" cy="290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232" y="3666391"/>
            <a:ext cx="6063760" cy="167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Suspend:</a:t>
            </a:r>
          </a:p>
          <a:p>
            <a:pPr lvl="1"/>
            <a:r>
              <a:rPr lang="en-US" dirty="0" err="1" smtClean="0">
                <a:solidFill>
                  <a:srgbClr val="53565A"/>
                </a:solidFill>
              </a:rPr>
              <a:t>Coroutines</a:t>
            </a:r>
            <a:r>
              <a:rPr lang="en-US" dirty="0" smtClean="0">
                <a:solidFill>
                  <a:srgbClr val="53565A"/>
                </a:solidFill>
              </a:rPr>
              <a:t> suspends up stack.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pPr lvl="1"/>
            <a:r>
              <a:rPr lang="en-US" dirty="0" smtClean="0">
                <a:solidFill>
                  <a:srgbClr val="53565A"/>
                </a:solidFill>
              </a:rPr>
              <a:t>Continuations suspends down stack.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err="1" smtClean="0">
                <a:solidFill>
                  <a:srgbClr val="53565A"/>
                </a:solidFill>
              </a:rPr>
              <a:t>Stackfull</a:t>
            </a:r>
            <a:r>
              <a:rPr lang="en-US" dirty="0" smtClean="0">
                <a:solidFill>
                  <a:srgbClr val="53565A"/>
                </a:solidFill>
              </a:rPr>
              <a:t>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keep a partial state of the stack, from its frame of creation till suspension.</a:t>
            </a:r>
          </a:p>
          <a:p>
            <a:r>
              <a:rPr lang="en-US" dirty="0" smtClean="0">
                <a:solidFill>
                  <a:srgbClr val="53565A"/>
                </a:solidFill>
              </a:rPr>
              <a:t>Non partial continuations keeps the entire stack as their state.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15462" y="1934308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615462" y="2242038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15462" y="2549768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מחבר חץ ישר 8"/>
          <p:cNvCxnSpPr>
            <a:stCxn id="7" idx="2"/>
          </p:cNvCxnSpPr>
          <p:nvPr/>
        </p:nvCxnSpPr>
        <p:spPr>
          <a:xfrm flipH="1" flipV="1">
            <a:off x="2004646" y="1828800"/>
            <a:ext cx="1" cy="10286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615461" y="3431932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615461" y="3739662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615461" y="4047392"/>
            <a:ext cx="2778369" cy="307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492369" y="3314700"/>
            <a:ext cx="3015762" cy="1204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continuation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Say 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4" name="Picture 6" descr="Image result for refrigerator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311" y="4000500"/>
            <a:ext cx="2754000" cy="2686680"/>
          </a:xfrm>
          <a:prstGeom prst="rect">
            <a:avLst/>
          </a:prstGeom>
          <a:noFill/>
        </p:spPr>
      </p:pic>
      <p:grpSp>
        <p:nvGrpSpPr>
          <p:cNvPr id="22" name="קבוצה 21"/>
          <p:cNvGrpSpPr/>
          <p:nvPr/>
        </p:nvGrpSpPr>
        <p:grpSpPr>
          <a:xfrm>
            <a:off x="0" y="2968129"/>
            <a:ext cx="2868162" cy="3889871"/>
            <a:chOff x="0" y="2968129"/>
            <a:chExt cx="2868162" cy="3889871"/>
          </a:xfrm>
        </p:grpSpPr>
        <p:pic>
          <p:nvPicPr>
            <p:cNvPr id="2052" name="Picture 4" descr="Related imag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000500"/>
              <a:ext cx="2019300" cy="2857500"/>
            </a:xfrm>
            <a:prstGeom prst="rect">
              <a:avLst/>
            </a:prstGeom>
            <a:noFill/>
          </p:spPr>
        </p:pic>
        <p:sp>
          <p:nvSpPr>
            <p:cNvPr id="11" name="אליפסה 10"/>
            <p:cNvSpPr/>
            <p:nvPr/>
          </p:nvSpPr>
          <p:spPr>
            <a:xfrm>
              <a:off x="1275127" y="3824331"/>
              <a:ext cx="187005" cy="17616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אליפסה 11"/>
            <p:cNvSpPr/>
            <p:nvPr/>
          </p:nvSpPr>
          <p:spPr>
            <a:xfrm>
              <a:off x="1521029" y="3648162"/>
              <a:ext cx="187005" cy="17616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1708034" y="2968129"/>
              <a:ext cx="1160128" cy="10077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8" descr="Image result for sandwich cartoo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3465" y="3218332"/>
              <a:ext cx="770580" cy="513720"/>
            </a:xfrm>
            <a:prstGeom prst="rect">
              <a:avLst/>
            </a:prstGeom>
            <a:noFill/>
          </p:spPr>
        </p:pic>
      </p:grpSp>
      <p:cxnSp>
        <p:nvCxnSpPr>
          <p:cNvPr id="16" name="מחבר חץ ישר 15"/>
          <p:cNvCxnSpPr/>
          <p:nvPr/>
        </p:nvCxnSpPr>
        <p:spPr>
          <a:xfrm>
            <a:off x="2133600" y="5429250"/>
            <a:ext cx="9261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קבוצה 23"/>
          <p:cNvGrpSpPr/>
          <p:nvPr/>
        </p:nvGrpSpPr>
        <p:grpSpPr>
          <a:xfrm>
            <a:off x="9320663" y="2851862"/>
            <a:ext cx="2868162" cy="3889871"/>
            <a:chOff x="0" y="2968129"/>
            <a:chExt cx="2868162" cy="3889871"/>
          </a:xfrm>
        </p:grpSpPr>
        <p:pic>
          <p:nvPicPr>
            <p:cNvPr id="25" name="Picture 4" descr="Related imag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000500"/>
              <a:ext cx="2019300" cy="2857500"/>
            </a:xfrm>
            <a:prstGeom prst="rect">
              <a:avLst/>
            </a:prstGeom>
            <a:noFill/>
          </p:spPr>
        </p:pic>
        <p:sp>
          <p:nvSpPr>
            <p:cNvPr id="26" name="אליפסה 25"/>
            <p:cNvSpPr/>
            <p:nvPr/>
          </p:nvSpPr>
          <p:spPr>
            <a:xfrm>
              <a:off x="1275127" y="3824331"/>
              <a:ext cx="187005" cy="17616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אליפסה 26"/>
            <p:cNvSpPr/>
            <p:nvPr/>
          </p:nvSpPr>
          <p:spPr>
            <a:xfrm>
              <a:off x="1521029" y="3648162"/>
              <a:ext cx="187005" cy="17616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אליפסה 27"/>
            <p:cNvSpPr/>
            <p:nvPr/>
          </p:nvSpPr>
          <p:spPr>
            <a:xfrm>
              <a:off x="1708034" y="2968129"/>
              <a:ext cx="1160128" cy="10077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9" name="Picture 8" descr="Image result for sandwich cartoo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3465" y="3218332"/>
              <a:ext cx="770580" cy="513720"/>
            </a:xfrm>
            <a:prstGeom prst="rect">
              <a:avLst/>
            </a:prstGeom>
            <a:noFill/>
          </p:spPr>
        </p:pic>
      </p:grpSp>
      <p:cxnSp>
        <p:nvCxnSpPr>
          <p:cNvPr id="33" name="מחבר חץ ישר 32"/>
          <p:cNvCxnSpPr/>
          <p:nvPr/>
        </p:nvCxnSpPr>
        <p:spPr>
          <a:xfrm>
            <a:off x="7484075" y="5429250"/>
            <a:ext cx="8862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Image result for sandwich carto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4701" y="6228013"/>
            <a:ext cx="770580" cy="513720"/>
          </a:xfrm>
          <a:prstGeom prst="rect">
            <a:avLst/>
          </a:prstGeom>
          <a:noFill/>
        </p:spPr>
      </p:pic>
      <p:pic>
        <p:nvPicPr>
          <p:cNvPr id="41" name="Picture 8" descr="Image result for sandwich carto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6319" y="6228013"/>
            <a:ext cx="770580" cy="513720"/>
          </a:xfrm>
          <a:prstGeom prst="rect">
            <a:avLst/>
          </a:prstGeom>
          <a:noFill/>
        </p:spPr>
      </p:pic>
      <p:pic>
        <p:nvPicPr>
          <p:cNvPr id="2060" name="Picture 12" descr="Image result for star mari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059723" y="5191878"/>
            <a:ext cx="474744" cy="474744"/>
          </a:xfrm>
          <a:prstGeom prst="rect">
            <a:avLst/>
          </a:prstGeom>
          <a:noFill/>
        </p:spPr>
      </p:pic>
      <p:grpSp>
        <p:nvGrpSpPr>
          <p:cNvPr id="52" name="קבוצה 51"/>
          <p:cNvGrpSpPr/>
          <p:nvPr/>
        </p:nvGrpSpPr>
        <p:grpSpPr>
          <a:xfrm>
            <a:off x="8370277" y="5191878"/>
            <a:ext cx="474744" cy="474744"/>
            <a:chOff x="11028697" y="5121702"/>
            <a:chExt cx="474744" cy="474744"/>
          </a:xfrm>
        </p:grpSpPr>
        <p:pic>
          <p:nvPicPr>
            <p:cNvPr id="43" name="Picture 12" descr="Image result for star mario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11028697" y="5121702"/>
              <a:ext cx="474744" cy="474744"/>
            </a:xfrm>
            <a:prstGeom prst="rect">
              <a:avLst/>
            </a:prstGeom>
            <a:noFill/>
          </p:spPr>
        </p:pic>
        <p:cxnSp>
          <p:nvCxnSpPr>
            <p:cNvPr id="45" name="מחבר ישר 44"/>
            <p:cNvCxnSpPr/>
            <p:nvPr/>
          </p:nvCxnSpPr>
          <p:spPr>
            <a:xfrm flipH="1">
              <a:off x="11028698" y="5121702"/>
              <a:ext cx="474743" cy="4747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/>
            <p:cNvCxnSpPr/>
            <p:nvPr/>
          </p:nvCxnSpPr>
          <p:spPr>
            <a:xfrm>
              <a:off x="11028698" y="5121702"/>
              <a:ext cx="474743" cy="4747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4" name="מחבר חץ ישר 53"/>
          <p:cNvCxnSpPr/>
          <p:nvPr/>
        </p:nvCxnSpPr>
        <p:spPr>
          <a:xfrm>
            <a:off x="8877562" y="5429250"/>
            <a:ext cx="8862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/>
          <p:cNvCxnSpPr/>
          <p:nvPr/>
        </p:nvCxnSpPr>
        <p:spPr>
          <a:xfrm>
            <a:off x="3534467" y="5429250"/>
            <a:ext cx="12098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– Continuation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Continuation example using boost: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output</a:t>
            </a:r>
            <a:r>
              <a:rPr lang="en-US" dirty="0" smtClean="0"/>
              <a:t>: 0 1 1 2 3 5 8 13 21 34</a:t>
            </a: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543" y="1398503"/>
            <a:ext cx="4431352" cy="354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en-US" dirty="0" smtClean="0"/>
              <a:t>Fiber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 is boost user space thread library (available since last year boost 1.62).</a:t>
            </a:r>
          </a:p>
          <a:p>
            <a:r>
              <a:rPr lang="en-US" dirty="0" smtClean="0"/>
              <a:t>Built on top kernel threads and provides hybrid thread N:M implementation (BSD did tha</a:t>
            </a:r>
            <a:r>
              <a:rPr lang="en-US" dirty="0" smtClean="0"/>
              <a:t>t first, so what).</a:t>
            </a:r>
          </a:p>
          <a:p>
            <a:r>
              <a:rPr lang="en-US" dirty="0" smtClean="0"/>
              <a:t>Provides same functionality as kernel threads to the user, along with synchronization elements:</a:t>
            </a:r>
          </a:p>
          <a:p>
            <a:pPr lvl="1"/>
            <a:r>
              <a:rPr lang="en-US" dirty="0" smtClean="0"/>
              <a:t>yield() </a:t>
            </a:r>
          </a:p>
          <a:p>
            <a:pPr lvl="1"/>
            <a:r>
              <a:rPr lang="en-US" dirty="0" smtClean="0"/>
              <a:t>detach()</a:t>
            </a:r>
          </a:p>
          <a:p>
            <a:pPr lvl="1"/>
            <a:r>
              <a:rPr lang="en-US" dirty="0" smtClean="0"/>
              <a:t>join()</a:t>
            </a:r>
          </a:p>
          <a:p>
            <a:pPr lvl="1"/>
            <a:r>
              <a:rPr lang="en-US" dirty="0" err="1" smtClean="0"/>
              <a:t>m</a:t>
            </a:r>
            <a:r>
              <a:rPr lang="en-US" dirty="0" err="1" smtClean="0"/>
              <a:t>utex</a:t>
            </a:r>
            <a:endParaRPr lang="en-US" dirty="0" smtClean="0"/>
          </a:p>
          <a:p>
            <a:pPr lvl="1"/>
            <a:r>
              <a:rPr lang="en-US" dirty="0" err="1" smtClean="0"/>
              <a:t>conditional_variable</a:t>
            </a:r>
            <a:endParaRPr lang="en-US" dirty="0" smtClean="0"/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promise, future, tasks</a:t>
            </a: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Supports user defined scheduler.</a:t>
            </a:r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smtClean="0"/>
              <a:t>Each fiber comes with its own stack.</a:t>
            </a:r>
          </a:p>
          <a:p>
            <a:r>
              <a:rPr lang="en-US" dirty="0" smtClean="0"/>
              <a:t>Context switch is based on continuations.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974" y="35168"/>
            <a:ext cx="2676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מלבן 49"/>
          <p:cNvSpPr/>
          <p:nvPr/>
        </p:nvSpPr>
        <p:spPr>
          <a:xfrm>
            <a:off x="5442144" y="1392195"/>
            <a:ext cx="1795849" cy="2001794"/>
          </a:xfrm>
          <a:prstGeom prst="rect">
            <a:avLst/>
          </a:prstGeom>
          <a:ln w="3810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2331308" y="1392195"/>
            <a:ext cx="1795849" cy="2001794"/>
          </a:xfrm>
          <a:prstGeom prst="rect">
            <a:avLst/>
          </a:prstGeom>
          <a:ln w="3810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</a:t>
            </a:r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fiber continuation object == its private stack.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9" name="קבוצה 38"/>
          <p:cNvGrpSpPr/>
          <p:nvPr/>
        </p:nvGrpSpPr>
        <p:grpSpPr>
          <a:xfrm>
            <a:off x="642552" y="4156675"/>
            <a:ext cx="7599405" cy="711887"/>
            <a:chOff x="642552" y="2731529"/>
            <a:chExt cx="7599405" cy="711887"/>
          </a:xfrm>
        </p:grpSpPr>
        <p:cxnSp>
          <p:nvCxnSpPr>
            <p:cNvPr id="29" name="מחבר חץ ישר 28"/>
            <p:cNvCxnSpPr/>
            <p:nvPr/>
          </p:nvCxnSpPr>
          <p:spPr>
            <a:xfrm>
              <a:off x="5428735" y="3146854"/>
              <a:ext cx="28132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/>
            <p:cNvCxnSpPr/>
            <p:nvPr/>
          </p:nvCxnSpPr>
          <p:spPr>
            <a:xfrm flipH="1">
              <a:off x="642552" y="3146854"/>
              <a:ext cx="3171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60420" y="2731529"/>
              <a:ext cx="91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Fiber 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09534" y="273152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Fiber B</a:t>
              </a:r>
              <a:endParaRPr lang="en-US" dirty="0"/>
            </a:p>
          </p:txBody>
        </p:sp>
        <p:sp>
          <p:nvSpPr>
            <p:cNvPr id="38" name="מלבן 37"/>
            <p:cNvSpPr/>
            <p:nvPr/>
          </p:nvSpPr>
          <p:spPr>
            <a:xfrm>
              <a:off x="3814119" y="2858530"/>
              <a:ext cx="1614616" cy="58488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Context 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קבוצה 40"/>
          <p:cNvGrpSpPr/>
          <p:nvPr/>
        </p:nvGrpSpPr>
        <p:grpSpPr>
          <a:xfrm>
            <a:off x="2476120" y="1548714"/>
            <a:ext cx="1474573" cy="1682300"/>
            <a:chOff x="2751438" y="2205959"/>
            <a:chExt cx="1474573" cy="1682300"/>
          </a:xfrm>
        </p:grpSpPr>
        <p:sp>
          <p:nvSpPr>
            <p:cNvPr id="27" name="מלבן 26"/>
            <p:cNvSpPr/>
            <p:nvPr/>
          </p:nvSpPr>
          <p:spPr>
            <a:xfrm>
              <a:off x="2751438" y="2205959"/>
              <a:ext cx="1474573" cy="2306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Fiber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2751438" y="2436618"/>
              <a:ext cx="1474573" cy="1451641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Fiber B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קבוצה 41"/>
          <p:cNvGrpSpPr/>
          <p:nvPr/>
        </p:nvGrpSpPr>
        <p:grpSpPr>
          <a:xfrm>
            <a:off x="5572247" y="1548714"/>
            <a:ext cx="1474573" cy="1682300"/>
            <a:chOff x="2751438" y="2205959"/>
            <a:chExt cx="1474573" cy="1682300"/>
          </a:xfrm>
        </p:grpSpPr>
        <p:sp>
          <p:nvSpPr>
            <p:cNvPr id="43" name="מלבן 42"/>
            <p:cNvSpPr/>
            <p:nvPr/>
          </p:nvSpPr>
          <p:spPr>
            <a:xfrm>
              <a:off x="2751438" y="2205959"/>
              <a:ext cx="1474573" cy="2306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Fiber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2751438" y="2436618"/>
              <a:ext cx="1474573" cy="1451641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Fiber A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מחבר חץ ישר 45"/>
          <p:cNvCxnSpPr>
            <a:endCxn id="38" idx="0"/>
          </p:cNvCxnSpPr>
          <p:nvPr/>
        </p:nvCxnSpPr>
        <p:spPr>
          <a:xfrm>
            <a:off x="3212757" y="3231014"/>
            <a:ext cx="1408670" cy="10526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>
            <a:stCxn id="38" idx="0"/>
          </p:cNvCxnSpPr>
          <p:nvPr/>
        </p:nvCxnSpPr>
        <p:spPr>
          <a:xfrm flipV="1">
            <a:off x="4621427" y="3231014"/>
            <a:ext cx="1688107" cy="10526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95655" y="10228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 object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32974" y="10228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Continuation Object (at creation of fiber)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Continuation object layout: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5" name="קבוצה 24"/>
          <p:cNvGrpSpPr/>
          <p:nvPr/>
        </p:nvGrpSpPr>
        <p:grpSpPr>
          <a:xfrm>
            <a:off x="845527" y="1968843"/>
            <a:ext cx="1848246" cy="2277762"/>
            <a:chOff x="845527" y="1968843"/>
            <a:chExt cx="1848246" cy="2277762"/>
          </a:xfrm>
        </p:grpSpPr>
        <p:sp>
          <p:nvSpPr>
            <p:cNvPr id="23" name="מלבן 22"/>
            <p:cNvSpPr/>
            <p:nvPr/>
          </p:nvSpPr>
          <p:spPr>
            <a:xfrm>
              <a:off x="845527" y="3661719"/>
              <a:ext cx="1848246" cy="5848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Continuation context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מלבן 23"/>
            <p:cNvSpPr/>
            <p:nvPr/>
          </p:nvSpPr>
          <p:spPr>
            <a:xfrm>
              <a:off x="845527" y="1968843"/>
              <a:ext cx="1848246" cy="169287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Stack frames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Image result for magnify g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226" y="3267658"/>
            <a:ext cx="2023093" cy="1595430"/>
          </a:xfrm>
          <a:prstGeom prst="rect">
            <a:avLst/>
          </a:prstGeom>
          <a:noFill/>
        </p:spPr>
      </p:pic>
      <p:grpSp>
        <p:nvGrpSpPr>
          <p:cNvPr id="104" name="קבוצה 103"/>
          <p:cNvGrpSpPr/>
          <p:nvPr/>
        </p:nvGrpSpPr>
        <p:grpSpPr>
          <a:xfrm>
            <a:off x="5719528" y="1054443"/>
            <a:ext cx="4670858" cy="5803557"/>
            <a:chOff x="5719528" y="1054443"/>
            <a:chExt cx="4670858" cy="5803557"/>
          </a:xfrm>
        </p:grpSpPr>
        <p:sp>
          <p:nvSpPr>
            <p:cNvPr id="30" name="מלבן 29"/>
            <p:cNvSpPr/>
            <p:nvPr/>
          </p:nvSpPr>
          <p:spPr>
            <a:xfrm>
              <a:off x="6856353" y="1828799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storage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5719533" y="182879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6856352" y="1441621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x87 control word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5719532" y="144162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6856351" y="1054443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mmx</a:t>
              </a:r>
              <a:r>
                <a:rPr lang="en-US" sz="1400" dirty="0" smtClean="0">
                  <a:solidFill>
                    <a:schemeClr val="tx1"/>
                  </a:solidFill>
                </a:rPr>
                <a:t> state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719531" y="105444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856353" y="2215977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5719533" y="221597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6856353" y="2603155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5719533" y="260315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מלבן 52"/>
            <p:cNvSpPr/>
            <p:nvPr/>
          </p:nvSpPr>
          <p:spPr>
            <a:xfrm>
              <a:off x="6856350" y="2990333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מלבן 53"/>
            <p:cNvSpPr/>
            <p:nvPr/>
          </p:nvSpPr>
          <p:spPr>
            <a:xfrm>
              <a:off x="5719530" y="299033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מלבן 54"/>
            <p:cNvSpPr/>
            <p:nvPr/>
          </p:nvSpPr>
          <p:spPr>
            <a:xfrm>
              <a:off x="6856350" y="3381630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SEH exception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5719530" y="3381630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6856353" y="3768808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Empty/EDI/ESI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5719533" y="3768808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</a:t>
              </a:r>
              <a:r>
                <a:rPr lang="en-US" sz="1600" dirty="0" smtClean="0"/>
                <a:t>1Ch-23h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מלבן 75"/>
            <p:cNvSpPr/>
            <p:nvPr/>
          </p:nvSpPr>
          <p:spPr>
            <a:xfrm>
              <a:off x="6856353" y="4155986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Context </a:t>
              </a:r>
              <a:r>
                <a:rPr lang="en-US" sz="1400" dirty="0" smtClean="0">
                  <a:solidFill>
                    <a:schemeClr val="tx1"/>
                  </a:solidFill>
                </a:rPr>
                <a:t>function/EBX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מלבן 76"/>
            <p:cNvSpPr/>
            <p:nvPr/>
          </p:nvSpPr>
          <p:spPr>
            <a:xfrm>
              <a:off x="5719533" y="4155986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מלבן 77"/>
            <p:cNvSpPr/>
            <p:nvPr/>
          </p:nvSpPr>
          <p:spPr>
            <a:xfrm>
              <a:off x="6856353" y="4543164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Finish function/EBP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מלבן 78"/>
            <p:cNvSpPr/>
            <p:nvPr/>
          </p:nvSpPr>
          <p:spPr>
            <a:xfrm>
              <a:off x="5719533" y="454316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+28h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מלבן 79"/>
            <p:cNvSpPr/>
            <p:nvPr/>
          </p:nvSpPr>
          <p:spPr>
            <a:xfrm>
              <a:off x="6856354" y="4930342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Trampoline function/EIP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מלבן 80"/>
            <p:cNvSpPr/>
            <p:nvPr/>
          </p:nvSpPr>
          <p:spPr>
            <a:xfrm>
              <a:off x="5719534" y="4930342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מלבן 81"/>
            <p:cNvSpPr/>
            <p:nvPr/>
          </p:nvSpPr>
          <p:spPr>
            <a:xfrm>
              <a:off x="6856350" y="5317520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Empty/Future continuation argument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מלבן 82"/>
            <p:cNvSpPr/>
            <p:nvPr/>
          </p:nvSpPr>
          <p:spPr>
            <a:xfrm>
              <a:off x="5719530" y="5317520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+30h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מלבן 83"/>
            <p:cNvSpPr/>
            <p:nvPr/>
          </p:nvSpPr>
          <p:spPr>
            <a:xfrm>
              <a:off x="6856349" y="5704698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Empty/Future record argument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מלבן 84"/>
            <p:cNvSpPr/>
            <p:nvPr/>
          </p:nvSpPr>
          <p:spPr>
            <a:xfrm>
              <a:off x="5719529" y="5704698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מלבן 85"/>
            <p:cNvSpPr/>
            <p:nvPr/>
          </p:nvSpPr>
          <p:spPr>
            <a:xfrm>
              <a:off x="6856348" y="6091876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Next = 0xffffffffff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מלבן 86"/>
            <p:cNvSpPr/>
            <p:nvPr/>
          </p:nvSpPr>
          <p:spPr>
            <a:xfrm>
              <a:off x="5719528" y="6091876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+38h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מלבן 87"/>
            <p:cNvSpPr/>
            <p:nvPr/>
          </p:nvSpPr>
          <p:spPr>
            <a:xfrm>
              <a:off x="6856354" y="6470822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Windows SEH handler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מלבן 88"/>
            <p:cNvSpPr/>
            <p:nvPr/>
          </p:nvSpPr>
          <p:spPr>
            <a:xfrm>
              <a:off x="5719534" y="6470822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חץ ימינה 89"/>
          <p:cNvSpPr/>
          <p:nvPr/>
        </p:nvSpPr>
        <p:spPr>
          <a:xfrm>
            <a:off x="4662616" y="6252519"/>
            <a:ext cx="889687" cy="3561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5527" y="6155888"/>
            <a:ext cx="436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Fiber SEH Object == Equivalent to windows one</a:t>
            </a:r>
            <a:endParaRPr lang="en-US" dirty="0"/>
          </a:p>
        </p:txBody>
      </p:sp>
      <p:cxnSp>
        <p:nvCxnSpPr>
          <p:cNvPr id="98" name="מחבר ישר 97"/>
          <p:cNvCxnSpPr/>
          <p:nvPr/>
        </p:nvCxnSpPr>
        <p:spPr>
          <a:xfrm>
            <a:off x="10390386" y="3661719"/>
            <a:ext cx="766972" cy="1201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/>
          <p:cNvCxnSpPr/>
          <p:nvPr/>
        </p:nvCxnSpPr>
        <p:spPr>
          <a:xfrm flipH="1">
            <a:off x="10552670" y="4863088"/>
            <a:ext cx="604688" cy="138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157358" y="4155986"/>
            <a:ext cx="859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only contains a single instance at fiber creation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Fiber creation</a:t>
            </a:r>
            <a:endParaRPr lang="en-US" dirty="0"/>
          </a:p>
        </p:txBody>
      </p:sp>
      <p:sp>
        <p:nvSpPr>
          <p:cNvPr id="43" name="מציין מיקום תוכן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Virtual memory is allocated for the continuation object using an allocator.</a:t>
            </a: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The continuation object is built on top of that memory.</a:t>
            </a: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A context switch between the current fiber and the new one is commenced.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763589"/>
            <a:ext cx="55911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</a:t>
            </a:r>
            <a:r>
              <a:rPr lang="en-US" sz="2800" dirty="0" smtClean="0"/>
              <a:t>Fiber context </a:t>
            </a:r>
            <a:r>
              <a:rPr lang="en-US" sz="2800" dirty="0" smtClean="0"/>
              <a:t>switch (Windows)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Fiber holds its state with in the current thread TEB:</a:t>
            </a: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9" name="קבוצה 88"/>
          <p:cNvGrpSpPr/>
          <p:nvPr/>
        </p:nvGrpSpPr>
        <p:grpSpPr>
          <a:xfrm>
            <a:off x="274320" y="1594023"/>
            <a:ext cx="4670854" cy="1935890"/>
            <a:chOff x="274320" y="1594023"/>
            <a:chExt cx="4670854" cy="1935890"/>
          </a:xfrm>
        </p:grpSpPr>
        <p:sp>
          <p:nvSpPr>
            <p:cNvPr id="66" name="מלבן 65"/>
            <p:cNvSpPr/>
            <p:nvPr/>
          </p:nvSpPr>
          <p:spPr>
            <a:xfrm>
              <a:off x="1411142" y="2368379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274322" y="236837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1411141" y="1981201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274321" y="198120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1411140" y="1594023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SEH list first element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274320" y="159402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מלבן 75"/>
            <p:cNvSpPr/>
            <p:nvPr/>
          </p:nvSpPr>
          <p:spPr>
            <a:xfrm>
              <a:off x="1411142" y="2755557"/>
              <a:ext cx="353403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מלבן 76"/>
            <p:cNvSpPr/>
            <p:nvPr/>
          </p:nvSpPr>
          <p:spPr>
            <a:xfrm>
              <a:off x="274322" y="275555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מלבן 77"/>
            <p:cNvSpPr/>
            <p:nvPr/>
          </p:nvSpPr>
          <p:spPr>
            <a:xfrm>
              <a:off x="1411142" y="3142735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מלבן 78"/>
            <p:cNvSpPr/>
            <p:nvPr/>
          </p:nvSpPr>
          <p:spPr>
            <a:xfrm>
              <a:off x="274322" y="314273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E0Ch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מחבר חץ ישר 80"/>
          <p:cNvCxnSpPr>
            <a:endCxn id="74" idx="3"/>
          </p:cNvCxnSpPr>
          <p:nvPr/>
        </p:nvCxnSpPr>
        <p:spPr>
          <a:xfrm flipH="1" flipV="1">
            <a:off x="4945171" y="1787612"/>
            <a:ext cx="1315586" cy="5807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60757" y="23683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4321" y="3683684"/>
            <a:ext cx="972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 + 18h == linear address of TEB in virtual memory</a:t>
            </a:r>
          </a:p>
          <a:p>
            <a:r>
              <a:rPr lang="en-US" dirty="0" smtClean="0"/>
              <a:t>EBP hold address == current frame start address, [EBP]== previous EBP address</a:t>
            </a:r>
            <a:endParaRPr lang="en-US" dirty="0"/>
          </a:p>
        </p:txBody>
      </p:sp>
      <p:grpSp>
        <p:nvGrpSpPr>
          <p:cNvPr id="90" name="קבוצה 89"/>
          <p:cNvGrpSpPr/>
          <p:nvPr/>
        </p:nvGrpSpPr>
        <p:grpSpPr>
          <a:xfrm>
            <a:off x="7774871" y="1552834"/>
            <a:ext cx="1136821" cy="1589901"/>
            <a:chOff x="7774871" y="1552834"/>
            <a:chExt cx="1136821" cy="1589901"/>
          </a:xfrm>
        </p:grpSpPr>
        <p:sp>
          <p:nvSpPr>
            <p:cNvPr id="85" name="מלבן 84"/>
            <p:cNvSpPr/>
            <p:nvPr/>
          </p:nvSpPr>
          <p:spPr>
            <a:xfrm>
              <a:off x="7774871" y="155283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מלבן 85"/>
            <p:cNvSpPr/>
            <p:nvPr/>
          </p:nvSpPr>
          <p:spPr>
            <a:xfrm>
              <a:off x="7774871" y="1940012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מלבן 86"/>
            <p:cNvSpPr/>
            <p:nvPr/>
          </p:nvSpPr>
          <p:spPr>
            <a:xfrm>
              <a:off x="7774871" y="235053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מלבן 87"/>
            <p:cNvSpPr/>
            <p:nvPr/>
          </p:nvSpPr>
          <p:spPr>
            <a:xfrm>
              <a:off x="7774871" y="275555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מלבן 64"/>
          <p:cNvSpPr/>
          <p:nvPr/>
        </p:nvSpPr>
        <p:spPr>
          <a:xfrm>
            <a:off x="7183395" y="73549"/>
            <a:ext cx="5005430" cy="4403475"/>
          </a:xfrm>
          <a:prstGeom prst="rect">
            <a:avLst/>
          </a:prstGeom>
          <a:ln>
            <a:solidFill>
              <a:srgbClr val="041326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מלבן 62"/>
          <p:cNvSpPr/>
          <p:nvPr/>
        </p:nvSpPr>
        <p:spPr>
          <a:xfrm>
            <a:off x="7183395" y="4477025"/>
            <a:ext cx="5005430" cy="138007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</a:t>
            </a:r>
            <a:r>
              <a:rPr lang="en-US" dirty="0" smtClean="0"/>
              <a:t>Fiber context switch</a:t>
            </a:r>
            <a:endParaRPr lang="en-US" dirty="0"/>
          </a:p>
        </p:txBody>
      </p:sp>
      <p:sp>
        <p:nvSpPr>
          <p:cNvPr id="43" name="מציין מיקום תוכן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599C3"/>
              </a:buClr>
            </a:pPr>
            <a:r>
              <a:rPr lang="en-US" sz="1600" dirty="0" smtClean="0">
                <a:solidFill>
                  <a:srgbClr val="53565A"/>
                </a:solidFill>
              </a:rPr>
              <a:t>Current fiber transition from TEB to continuation on stack (Suspend)</a:t>
            </a:r>
            <a:endParaRPr lang="en-US" sz="1600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0" y="4580238"/>
            <a:ext cx="1848246" cy="2277762"/>
            <a:chOff x="845527" y="1968843"/>
            <a:chExt cx="1848246" cy="2277762"/>
          </a:xfrm>
        </p:grpSpPr>
        <p:sp>
          <p:nvSpPr>
            <p:cNvPr id="6" name="מלבן 5"/>
            <p:cNvSpPr/>
            <p:nvPr/>
          </p:nvSpPr>
          <p:spPr>
            <a:xfrm>
              <a:off x="845527" y="3661719"/>
              <a:ext cx="1848246" cy="5848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Continuation context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845527" y="1968843"/>
              <a:ext cx="1848246" cy="169287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Stack frames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מלבן 7"/>
          <p:cNvSpPr/>
          <p:nvPr/>
        </p:nvSpPr>
        <p:spPr>
          <a:xfrm>
            <a:off x="0" y="3995352"/>
            <a:ext cx="1848246" cy="58488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 be constructed Continuation context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8476733" y="953170"/>
            <a:ext cx="3534031" cy="387178"/>
          </a:xfrm>
          <a:prstGeom prst="rect">
            <a:avLst/>
          </a:prstGeom>
          <a:solidFill>
            <a:srgbClr val="E87722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 storage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7339913" y="953170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08h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8476732" y="565992"/>
            <a:ext cx="3534031" cy="387178"/>
          </a:xfrm>
          <a:prstGeom prst="rect">
            <a:avLst/>
          </a:prstGeom>
          <a:solidFill>
            <a:srgbClr val="84BD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CPU x87 control 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7339912" y="565992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04h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8476731" y="178814"/>
            <a:ext cx="3534031" cy="387178"/>
          </a:xfrm>
          <a:prstGeom prst="rect">
            <a:avLst/>
          </a:prstGeom>
          <a:solidFill>
            <a:srgbClr val="D2263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CPU </a:t>
            </a:r>
            <a:r>
              <a:rPr lang="en-US" sz="1400" dirty="0" err="1" smtClean="0">
                <a:solidFill>
                  <a:schemeClr val="tx1"/>
                </a:solidFill>
              </a:rPr>
              <a:t>mmx</a:t>
            </a:r>
            <a:r>
              <a:rPr lang="en-US" sz="1400" dirty="0" smtClean="0">
                <a:solidFill>
                  <a:schemeClr val="tx1"/>
                </a:solidFill>
              </a:rPr>
              <a:t> 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7339911" y="178814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00h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8476733" y="1340348"/>
            <a:ext cx="3534031" cy="387178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Dellocation</a:t>
            </a:r>
            <a:r>
              <a:rPr lang="en-US" sz="1400" dirty="0" smtClean="0">
                <a:solidFill>
                  <a:schemeClr val="tx1"/>
                </a:solidFill>
              </a:rPr>
              <a:t> stack </a:t>
            </a:r>
            <a:r>
              <a:rPr lang="en-US" sz="1200" dirty="0" smtClean="0">
                <a:solidFill>
                  <a:schemeClr val="tx1"/>
                </a:solidFill>
              </a:rPr>
              <a:t>(low address)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7339913" y="1340348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0Ch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476733" y="1727526"/>
            <a:ext cx="3534032" cy="387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limit (low address)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7339913" y="1727526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10h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8476730" y="2114704"/>
            <a:ext cx="3534032" cy="387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base (high address)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7339910" y="2114704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14h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8476730" y="2506001"/>
            <a:ext cx="3534032" cy="387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 SEH exception 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7339910" y="2506001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/>
              <a:t>18h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8476733" y="2893179"/>
            <a:ext cx="3534032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7339913" y="2893179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</a:t>
            </a:r>
            <a:r>
              <a:rPr lang="en-US" sz="1600" dirty="0" smtClean="0"/>
              <a:t>1Ch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8476744" y="3702669"/>
            <a:ext cx="3534032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Context function/EBX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7339924" y="3702669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+24h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8476744" y="4089847"/>
            <a:ext cx="3534032" cy="387178"/>
          </a:xfrm>
          <a:prstGeom prst="rect">
            <a:avLst/>
          </a:prstGeom>
          <a:solidFill>
            <a:srgbClr val="00B05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EBP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7339924" y="4089847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+28h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8476745" y="4477025"/>
            <a:ext cx="3534032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7339925" y="4477025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+2Ch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8476741" y="4864203"/>
            <a:ext cx="3534032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continuation argument (of </a:t>
            </a:r>
            <a:r>
              <a:rPr lang="en-US" sz="1400" dirty="0" smtClean="0">
                <a:solidFill>
                  <a:schemeClr val="tx1"/>
                </a:solidFill>
              </a:rPr>
              <a:t>previous </a:t>
            </a:r>
            <a:r>
              <a:rPr lang="en-US" sz="1400" dirty="0" smtClean="0">
                <a:solidFill>
                  <a:schemeClr val="tx1"/>
                </a:solidFill>
              </a:rPr>
              <a:t>Fiber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7339921" y="4864203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+30h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8476740" y="5251381"/>
            <a:ext cx="3534032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record argument (of next Fiber)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מלבן 35"/>
          <p:cNvSpPr/>
          <p:nvPr/>
        </p:nvSpPr>
        <p:spPr>
          <a:xfrm>
            <a:off x="7339920" y="5251381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+34h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1" name="קבוצה 40"/>
          <p:cNvGrpSpPr/>
          <p:nvPr/>
        </p:nvGrpSpPr>
        <p:grpSpPr>
          <a:xfrm>
            <a:off x="1618974" y="1387192"/>
            <a:ext cx="3899468" cy="1548712"/>
            <a:chOff x="274320" y="1594023"/>
            <a:chExt cx="4670854" cy="1935890"/>
          </a:xfrm>
        </p:grpSpPr>
        <p:sp>
          <p:nvSpPr>
            <p:cNvPr id="42" name="מלבן 41"/>
            <p:cNvSpPr/>
            <p:nvPr/>
          </p:nvSpPr>
          <p:spPr>
            <a:xfrm>
              <a:off x="1411142" y="2368379"/>
              <a:ext cx="3534031" cy="387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274322" y="236837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1411141" y="1981201"/>
              <a:ext cx="3534031" cy="38717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274321" y="198120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1411140" y="1594023"/>
              <a:ext cx="3534031" cy="3871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SEH list first element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274320" y="159402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1411142" y="2755557"/>
              <a:ext cx="3534031" cy="387178"/>
            </a:xfrm>
            <a:prstGeom prst="rect">
              <a:avLst/>
            </a:prstGeom>
            <a:solidFill>
              <a:srgbClr val="E8772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274322" y="275555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מלבן 50"/>
            <p:cNvSpPr/>
            <p:nvPr/>
          </p:nvSpPr>
          <p:spPr>
            <a:xfrm>
              <a:off x="1411142" y="3142735"/>
              <a:ext cx="3534032" cy="387178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לבן 51"/>
            <p:cNvSpPr/>
            <p:nvPr/>
          </p:nvSpPr>
          <p:spPr>
            <a:xfrm>
              <a:off x="274322" y="314273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E0Ch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2212617" y="3037938"/>
            <a:ext cx="710866" cy="1051909"/>
            <a:chOff x="7774871" y="1552834"/>
            <a:chExt cx="1136821" cy="1589901"/>
          </a:xfrm>
        </p:grpSpPr>
        <p:sp>
          <p:nvSpPr>
            <p:cNvPr id="54" name="מלבן 53"/>
            <p:cNvSpPr/>
            <p:nvPr/>
          </p:nvSpPr>
          <p:spPr>
            <a:xfrm>
              <a:off x="7774871" y="1552834"/>
              <a:ext cx="1136821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מלבן 54"/>
            <p:cNvSpPr/>
            <p:nvPr/>
          </p:nvSpPr>
          <p:spPr>
            <a:xfrm>
              <a:off x="7774871" y="1940012"/>
              <a:ext cx="1136821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774871" y="2350533"/>
              <a:ext cx="1136821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7774871" y="2755557"/>
              <a:ext cx="1136821" cy="387178"/>
            </a:xfrm>
            <a:prstGeom prst="rect">
              <a:avLst/>
            </a:prstGeom>
            <a:solidFill>
              <a:srgbClr val="00B05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חץ ימינה 57"/>
          <p:cNvSpPr/>
          <p:nvPr/>
        </p:nvSpPr>
        <p:spPr>
          <a:xfrm>
            <a:off x="5832389" y="2699479"/>
            <a:ext cx="1128584" cy="77847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Transfer state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309478" y="1340348"/>
            <a:ext cx="980302" cy="786164"/>
          </a:xfrm>
          <a:prstGeom prst="rect">
            <a:avLst/>
          </a:prstGeom>
          <a:solidFill>
            <a:srgbClr val="D2263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MMX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מלבן 59"/>
          <p:cNvSpPr/>
          <p:nvPr/>
        </p:nvSpPr>
        <p:spPr>
          <a:xfrm>
            <a:off x="274320" y="2316419"/>
            <a:ext cx="980302" cy="786164"/>
          </a:xfrm>
          <a:prstGeom prst="rect">
            <a:avLst/>
          </a:prstGeom>
          <a:solidFill>
            <a:srgbClr val="84BD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X87 CW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מלבן 60"/>
          <p:cNvSpPr/>
          <p:nvPr/>
        </p:nvSpPr>
        <p:spPr>
          <a:xfrm>
            <a:off x="8476729" y="3284365"/>
            <a:ext cx="3534032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מלבן 61"/>
          <p:cNvSpPr/>
          <p:nvPr/>
        </p:nvSpPr>
        <p:spPr>
          <a:xfrm>
            <a:off x="7339909" y="3284365"/>
            <a:ext cx="1136821" cy="38717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+20h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מלבן 63"/>
          <p:cNvSpPr/>
          <p:nvPr/>
        </p:nvSpPr>
        <p:spPr>
          <a:xfrm>
            <a:off x="0" y="4580238"/>
            <a:ext cx="1848246" cy="51983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מחבר חץ ישר 65"/>
          <p:cNvCxnSpPr>
            <a:stCxn id="64" idx="3"/>
            <a:endCxn id="63" idx="1"/>
          </p:cNvCxnSpPr>
          <p:nvPr/>
        </p:nvCxnSpPr>
        <p:spPr>
          <a:xfrm>
            <a:off x="1848246" y="4840154"/>
            <a:ext cx="5335149" cy="3269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 flipV="1">
            <a:off x="1848246" y="3884450"/>
            <a:ext cx="5219819" cy="351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 flipH="1" flipV="1">
            <a:off x="1848246" y="3995352"/>
            <a:ext cx="5468160" cy="2405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מלבן 71"/>
          <p:cNvSpPr/>
          <p:nvPr/>
        </p:nvSpPr>
        <p:spPr>
          <a:xfrm>
            <a:off x="6960973" y="6450875"/>
            <a:ext cx="710866" cy="25616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482948">
            <a:off x="3931155" y="560527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Points to previous Continuation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Fiber context </a:t>
            </a:r>
            <a:r>
              <a:rPr lang="en-US" dirty="0" smtClean="0"/>
              <a:t>switch (Windows)</a:t>
            </a:r>
            <a:endParaRPr lang="en-US" dirty="0"/>
          </a:p>
        </p:txBody>
      </p:sp>
      <p:sp>
        <p:nvSpPr>
          <p:cNvPr id="43" name="מציין מיקום תוכן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599C3"/>
              </a:buClr>
            </a:pPr>
            <a:r>
              <a:rPr lang="en-US" sz="2000" dirty="0" smtClean="0">
                <a:solidFill>
                  <a:srgbClr val="53565A"/>
                </a:solidFill>
              </a:rPr>
              <a:t>New fiber from continuation on stack to TEB (Resume)</a:t>
            </a:r>
            <a:endParaRPr lang="en-US" sz="2000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קבוצה 40"/>
          <p:cNvGrpSpPr/>
          <p:nvPr/>
        </p:nvGrpSpPr>
        <p:grpSpPr>
          <a:xfrm>
            <a:off x="7378900" y="1929242"/>
            <a:ext cx="3899468" cy="1548712"/>
            <a:chOff x="274320" y="1594023"/>
            <a:chExt cx="4670854" cy="1935890"/>
          </a:xfrm>
        </p:grpSpPr>
        <p:sp>
          <p:nvSpPr>
            <p:cNvPr id="42" name="מלבן 41"/>
            <p:cNvSpPr/>
            <p:nvPr/>
          </p:nvSpPr>
          <p:spPr>
            <a:xfrm>
              <a:off x="1411142" y="2368379"/>
              <a:ext cx="3534031" cy="387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274322" y="236837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1411141" y="1981201"/>
              <a:ext cx="3534031" cy="38717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274321" y="198120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1411140" y="1594023"/>
              <a:ext cx="3534031" cy="3871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SEH list first element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274320" y="159402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1411142" y="2755557"/>
              <a:ext cx="3534031" cy="387178"/>
            </a:xfrm>
            <a:prstGeom prst="rect">
              <a:avLst/>
            </a:prstGeom>
            <a:solidFill>
              <a:srgbClr val="E8772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274322" y="275555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מלבן 50"/>
            <p:cNvSpPr/>
            <p:nvPr/>
          </p:nvSpPr>
          <p:spPr>
            <a:xfrm>
              <a:off x="1411142" y="3142735"/>
              <a:ext cx="3534032" cy="387178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לבן 51"/>
            <p:cNvSpPr/>
            <p:nvPr/>
          </p:nvSpPr>
          <p:spPr>
            <a:xfrm>
              <a:off x="274322" y="314273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E0Ch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קבוצה 52"/>
          <p:cNvGrpSpPr/>
          <p:nvPr/>
        </p:nvGrpSpPr>
        <p:grpSpPr>
          <a:xfrm>
            <a:off x="7378902" y="708735"/>
            <a:ext cx="710866" cy="1051909"/>
            <a:chOff x="7774871" y="1552834"/>
            <a:chExt cx="1136821" cy="1589901"/>
          </a:xfrm>
        </p:grpSpPr>
        <p:sp>
          <p:nvSpPr>
            <p:cNvPr id="54" name="מלבן 53"/>
            <p:cNvSpPr/>
            <p:nvPr/>
          </p:nvSpPr>
          <p:spPr>
            <a:xfrm>
              <a:off x="7774871" y="1552834"/>
              <a:ext cx="1136821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מלבן 54"/>
            <p:cNvSpPr/>
            <p:nvPr/>
          </p:nvSpPr>
          <p:spPr>
            <a:xfrm>
              <a:off x="7774871" y="1940012"/>
              <a:ext cx="1136821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774871" y="2350533"/>
              <a:ext cx="1136821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7774871" y="2755557"/>
              <a:ext cx="1136821" cy="387178"/>
            </a:xfrm>
            <a:prstGeom prst="rect">
              <a:avLst/>
            </a:prstGeom>
            <a:solidFill>
              <a:srgbClr val="00B05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EBP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חץ ימינה 57"/>
          <p:cNvSpPr/>
          <p:nvPr/>
        </p:nvSpPr>
        <p:spPr>
          <a:xfrm>
            <a:off x="5832389" y="2699479"/>
            <a:ext cx="1128584" cy="77847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Transfer state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9537073" y="763589"/>
            <a:ext cx="980302" cy="786164"/>
          </a:xfrm>
          <a:prstGeom prst="rect">
            <a:avLst/>
          </a:prstGeom>
          <a:solidFill>
            <a:srgbClr val="D2263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MMX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מלבן 59"/>
          <p:cNvSpPr/>
          <p:nvPr/>
        </p:nvSpPr>
        <p:spPr>
          <a:xfrm>
            <a:off x="8327976" y="763589"/>
            <a:ext cx="980302" cy="786164"/>
          </a:xfrm>
          <a:prstGeom prst="rect">
            <a:avLst/>
          </a:prstGeom>
          <a:solidFill>
            <a:srgbClr val="84BD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X87 CW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8" name="קבוצה 67"/>
          <p:cNvGrpSpPr/>
          <p:nvPr/>
        </p:nvGrpSpPr>
        <p:grpSpPr>
          <a:xfrm>
            <a:off x="156514" y="1373466"/>
            <a:ext cx="4670868" cy="5459745"/>
            <a:chOff x="7339909" y="178814"/>
            <a:chExt cx="4670868" cy="5459745"/>
          </a:xfrm>
        </p:grpSpPr>
        <p:sp>
          <p:nvSpPr>
            <p:cNvPr id="11" name="מלבן 10"/>
            <p:cNvSpPr/>
            <p:nvPr/>
          </p:nvSpPr>
          <p:spPr>
            <a:xfrm>
              <a:off x="8476733" y="953170"/>
              <a:ext cx="3534031" cy="387178"/>
            </a:xfrm>
            <a:prstGeom prst="rect">
              <a:avLst/>
            </a:prstGeom>
            <a:solidFill>
              <a:srgbClr val="E8772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storage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7339913" y="953170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2"/>
            <p:cNvSpPr/>
            <p:nvPr/>
          </p:nvSpPr>
          <p:spPr>
            <a:xfrm>
              <a:off x="8476732" y="565992"/>
              <a:ext cx="3534031" cy="387178"/>
            </a:xfrm>
            <a:prstGeom prst="rect">
              <a:avLst/>
            </a:prstGeom>
            <a:solidFill>
              <a:srgbClr val="84BD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x87 control word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7339912" y="565992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מלבן 14"/>
            <p:cNvSpPr/>
            <p:nvPr/>
          </p:nvSpPr>
          <p:spPr>
            <a:xfrm>
              <a:off x="8476731" y="178814"/>
              <a:ext cx="3534031" cy="387178"/>
            </a:xfrm>
            <a:prstGeom prst="rect">
              <a:avLst/>
            </a:prstGeom>
            <a:solidFill>
              <a:srgbClr val="D2263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mmx</a:t>
              </a:r>
              <a:r>
                <a:rPr lang="en-US" sz="1400" dirty="0" smtClean="0">
                  <a:solidFill>
                    <a:schemeClr val="tx1"/>
                  </a:solidFill>
                </a:rPr>
                <a:t> state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339911" y="17881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8476733" y="1340348"/>
              <a:ext cx="3534031" cy="387178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מלבן 17"/>
            <p:cNvSpPr/>
            <p:nvPr/>
          </p:nvSpPr>
          <p:spPr>
            <a:xfrm>
              <a:off x="7339913" y="1340348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מלבן 18"/>
            <p:cNvSpPr/>
            <p:nvPr/>
          </p:nvSpPr>
          <p:spPr>
            <a:xfrm>
              <a:off x="8476733" y="1727526"/>
              <a:ext cx="3534032" cy="387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7339913" y="1727526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מלבן 20"/>
            <p:cNvSpPr/>
            <p:nvPr/>
          </p:nvSpPr>
          <p:spPr>
            <a:xfrm>
              <a:off x="8476730" y="2114704"/>
              <a:ext cx="3534032" cy="38717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מלבן 21"/>
            <p:cNvSpPr/>
            <p:nvPr/>
          </p:nvSpPr>
          <p:spPr>
            <a:xfrm>
              <a:off x="7339910" y="211470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8476730" y="2506001"/>
              <a:ext cx="3534032" cy="3871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SEH exception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מלבן 23"/>
            <p:cNvSpPr/>
            <p:nvPr/>
          </p:nvSpPr>
          <p:spPr>
            <a:xfrm>
              <a:off x="7339910" y="250600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מלבן 24"/>
            <p:cNvSpPr/>
            <p:nvPr/>
          </p:nvSpPr>
          <p:spPr>
            <a:xfrm>
              <a:off x="8476733" y="2893179"/>
              <a:ext cx="3534032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Empty/EDI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מלבן 25"/>
            <p:cNvSpPr/>
            <p:nvPr/>
          </p:nvSpPr>
          <p:spPr>
            <a:xfrm>
              <a:off x="7339913" y="289317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</a:t>
              </a:r>
              <a:r>
                <a:rPr lang="en-US" sz="1600" dirty="0" smtClean="0"/>
                <a:t>1Ch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מלבן 26"/>
            <p:cNvSpPr/>
            <p:nvPr/>
          </p:nvSpPr>
          <p:spPr>
            <a:xfrm>
              <a:off x="8476744" y="3702669"/>
              <a:ext cx="3534032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Context function/EBX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מלבן 27"/>
            <p:cNvSpPr/>
            <p:nvPr/>
          </p:nvSpPr>
          <p:spPr>
            <a:xfrm>
              <a:off x="7339924" y="370266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8476744" y="4089847"/>
              <a:ext cx="3534032" cy="387178"/>
            </a:xfrm>
            <a:prstGeom prst="rect">
              <a:avLst/>
            </a:prstGeom>
            <a:solidFill>
              <a:srgbClr val="00B05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Finish</a:t>
              </a:r>
              <a:r>
                <a:rPr lang="en-US" sz="1400" dirty="0" smtClean="0">
                  <a:solidFill>
                    <a:schemeClr val="tx1"/>
                  </a:solidFill>
                </a:rPr>
                <a:t>/EBP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7339924" y="408984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+28h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8476745" y="4477025"/>
              <a:ext cx="3534032" cy="387178"/>
            </a:xfrm>
            <a:prstGeom prst="rect">
              <a:avLst/>
            </a:prstGeom>
            <a:solidFill>
              <a:srgbClr val="00B5E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Trampoline/EIP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7339925" y="447702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8476741" y="4864203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continuation argument (of </a:t>
              </a:r>
              <a:r>
                <a:rPr lang="en-US" sz="1400" dirty="0" smtClean="0">
                  <a:solidFill>
                    <a:schemeClr val="tx1"/>
                  </a:solidFill>
                </a:rPr>
                <a:t>previous Fiber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7339921" y="486420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+30h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8476740" y="5251381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 argument (of next Fiber)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7339920" y="525138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8476729" y="3284365"/>
              <a:ext cx="3534032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Empty/ESI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7339909" y="328436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+20h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מלבן 71"/>
          <p:cNvSpPr/>
          <p:nvPr/>
        </p:nvSpPr>
        <p:spPr>
          <a:xfrm>
            <a:off x="8327978" y="3828735"/>
            <a:ext cx="710866" cy="256164"/>
          </a:xfrm>
          <a:prstGeom prst="rect">
            <a:avLst/>
          </a:prstGeom>
          <a:solidFill>
            <a:srgbClr val="00B5E2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72545" y="411070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ECX acts as EIP</a:t>
            </a:r>
            <a:endParaRPr lang="en-US" sz="1400" dirty="0"/>
          </a:p>
        </p:txBody>
      </p:sp>
      <p:sp>
        <p:nvSpPr>
          <p:cNvPr id="82" name="מלבן 81"/>
          <p:cNvSpPr/>
          <p:nvPr/>
        </p:nvSpPr>
        <p:spPr>
          <a:xfrm>
            <a:off x="5832389" y="4475009"/>
            <a:ext cx="1848246" cy="584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Continuation context data constructe</a:t>
            </a:r>
            <a:r>
              <a:rPr lang="en-US" sz="1200" dirty="0" smtClean="0">
                <a:solidFill>
                  <a:schemeClr val="tx1"/>
                </a:solidFill>
              </a:rPr>
              <a:t>d in the past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מחבר חץ ישר 86"/>
          <p:cNvCxnSpPr/>
          <p:nvPr/>
        </p:nvCxnSpPr>
        <p:spPr>
          <a:xfrm flipH="1" flipV="1">
            <a:off x="5005430" y="4637903"/>
            <a:ext cx="826959" cy="1313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מלבן 88"/>
          <p:cNvSpPr/>
          <p:nvPr/>
        </p:nvSpPr>
        <p:spPr>
          <a:xfrm>
            <a:off x="7972545" y="5998084"/>
            <a:ext cx="710866" cy="25616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מחבר חץ ישר 89"/>
          <p:cNvCxnSpPr>
            <a:stCxn id="89" idx="1"/>
          </p:cNvCxnSpPr>
          <p:nvPr/>
        </p:nvCxnSpPr>
        <p:spPr>
          <a:xfrm flipH="1">
            <a:off x="4827382" y="6126166"/>
            <a:ext cx="31451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Fiber context </a:t>
            </a:r>
            <a:r>
              <a:rPr lang="en-US" dirty="0" smtClean="0"/>
              <a:t>switch (Windows)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 continuation object have been copied to TEB and various registers.</a:t>
            </a:r>
          </a:p>
          <a:p>
            <a:r>
              <a:rPr lang="en-US" dirty="0" smtClean="0"/>
              <a:t>End of context switch: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points to previous fiber begin of stack (his last constructed continuation object), now act as the 1</a:t>
            </a:r>
            <a:r>
              <a:rPr lang="en-US" baseline="30000" dirty="0" smtClean="0"/>
              <a:t>st</a:t>
            </a:r>
            <a:r>
              <a:rPr lang="en-US" dirty="0" smtClean="0"/>
              <a:t> argument for the continuation trampoline function (or return value for resume).</a:t>
            </a:r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dx</a:t>
            </a:r>
            <a:r>
              <a:rPr lang="en-US" dirty="0" smtClean="0"/>
              <a:t>  points to the current fiber record instance (contains the user function to be called for the first time of the continuation run), act as 2</a:t>
            </a:r>
            <a:r>
              <a:rPr lang="en-US" baseline="30000" dirty="0" smtClean="0"/>
              <a:t>nd</a:t>
            </a:r>
            <a:r>
              <a:rPr lang="en-US" dirty="0" smtClean="0"/>
              <a:t> argument for trampoline function, or points to </a:t>
            </a:r>
            <a:r>
              <a:rPr lang="en-US" dirty="0" err="1" smtClean="0"/>
              <a:t>nullptr</a:t>
            </a:r>
            <a:r>
              <a:rPr lang="en-US" dirty="0" smtClean="0"/>
              <a:t> for resume.</a:t>
            </a:r>
          </a:p>
          <a:p>
            <a:pPr lvl="1"/>
            <a:r>
              <a:rPr lang="en-US" dirty="0" err="1" smtClean="0"/>
              <a:t>ecx</a:t>
            </a:r>
            <a:r>
              <a:rPr lang="en-US" dirty="0" smtClean="0"/>
              <a:t>  points to the stop point of the current fiber (acting as </a:t>
            </a:r>
            <a:r>
              <a:rPr lang="en-US" dirty="0" err="1" smtClean="0"/>
              <a:t>eip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Restoring the </a:t>
            </a:r>
            <a:r>
              <a:rPr lang="en-US" dirty="0" err="1" smtClean="0"/>
              <a:t>eip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08" y="3813861"/>
            <a:ext cx="203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– Fiber context </a:t>
            </a:r>
            <a:r>
              <a:rPr lang="en-US" dirty="0" smtClean="0"/>
              <a:t>switch (Windows)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Destruction of continuation object:</a:t>
            </a:r>
          </a:p>
          <a:p>
            <a:pPr lvl="1"/>
            <a:r>
              <a:rPr lang="en-US" sz="1600" dirty="0" smtClean="0"/>
              <a:t>After context switch current fiber stack resumes from +30h (</a:t>
            </a:r>
            <a:r>
              <a:rPr lang="en-US" sz="1600" dirty="0" err="1" smtClean="0"/>
              <a:t>esp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Every thing prior to +28h will be overwritten.</a:t>
            </a:r>
          </a:p>
          <a:p>
            <a:pPr lvl="1"/>
            <a:r>
              <a:rPr lang="en-US" sz="1600" dirty="0" smtClean="0"/>
              <a:t>We used the continuation object for resume, no </a:t>
            </a:r>
          </a:p>
          <a:p>
            <a:pPr lvl="1">
              <a:buNone/>
            </a:pPr>
            <a:r>
              <a:rPr lang="en-US" sz="1600" dirty="0" smtClean="0"/>
              <a:t>further need for it.</a:t>
            </a:r>
            <a:endParaRPr lang="en-US" sz="1600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קבוצה 5"/>
          <p:cNvGrpSpPr/>
          <p:nvPr/>
        </p:nvGrpSpPr>
        <p:grpSpPr>
          <a:xfrm>
            <a:off x="7306957" y="1148965"/>
            <a:ext cx="4670868" cy="5459745"/>
            <a:chOff x="7339909" y="178814"/>
            <a:chExt cx="4670868" cy="5459745"/>
          </a:xfrm>
        </p:grpSpPr>
        <p:sp>
          <p:nvSpPr>
            <p:cNvPr id="7" name="מלבן 6"/>
            <p:cNvSpPr/>
            <p:nvPr/>
          </p:nvSpPr>
          <p:spPr>
            <a:xfrm>
              <a:off x="8476733" y="953170"/>
              <a:ext cx="3534031" cy="387178"/>
            </a:xfrm>
            <a:prstGeom prst="rect">
              <a:avLst/>
            </a:prstGeom>
            <a:solidFill>
              <a:srgbClr val="E8772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storage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7339913" y="953170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8476732" y="565992"/>
              <a:ext cx="3534031" cy="387178"/>
            </a:xfrm>
            <a:prstGeom prst="rect">
              <a:avLst/>
            </a:prstGeom>
            <a:solidFill>
              <a:srgbClr val="84BD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x87 control word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>
              <a:off x="7339912" y="565992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0"/>
            <p:cNvSpPr/>
            <p:nvPr/>
          </p:nvSpPr>
          <p:spPr>
            <a:xfrm>
              <a:off x="8476731" y="178814"/>
              <a:ext cx="3534031" cy="387178"/>
            </a:xfrm>
            <a:prstGeom prst="rect">
              <a:avLst/>
            </a:prstGeom>
            <a:solidFill>
              <a:srgbClr val="D2263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mmx</a:t>
              </a:r>
              <a:r>
                <a:rPr lang="en-US" sz="1400" dirty="0" smtClean="0">
                  <a:solidFill>
                    <a:schemeClr val="tx1"/>
                  </a:solidFill>
                </a:rPr>
                <a:t> state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7339911" y="17881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2"/>
            <p:cNvSpPr/>
            <p:nvPr/>
          </p:nvSpPr>
          <p:spPr>
            <a:xfrm>
              <a:off x="8476733" y="1340348"/>
              <a:ext cx="3534031" cy="387178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Dellocation</a:t>
              </a:r>
              <a:r>
                <a:rPr lang="en-US" sz="1400" dirty="0" smtClean="0">
                  <a:solidFill>
                    <a:schemeClr val="tx1"/>
                  </a:solidFill>
                </a:rPr>
                <a:t> stack </a:t>
              </a:r>
              <a:r>
                <a:rPr lang="en-US" sz="1200" dirty="0" smtClean="0">
                  <a:solidFill>
                    <a:schemeClr val="tx1"/>
                  </a:solidFill>
                </a:rPr>
                <a:t>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7339913" y="1340348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0Ch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מלבן 14"/>
            <p:cNvSpPr/>
            <p:nvPr/>
          </p:nvSpPr>
          <p:spPr>
            <a:xfrm>
              <a:off x="8476733" y="1727526"/>
              <a:ext cx="3534032" cy="387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limit (low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339913" y="1727526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10h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8476730" y="2114704"/>
              <a:ext cx="3534032" cy="38717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base (high address)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מלבן 17"/>
            <p:cNvSpPr/>
            <p:nvPr/>
          </p:nvSpPr>
          <p:spPr>
            <a:xfrm>
              <a:off x="7339910" y="2114704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14h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מלבן 18"/>
            <p:cNvSpPr/>
            <p:nvPr/>
          </p:nvSpPr>
          <p:spPr>
            <a:xfrm>
              <a:off x="8476730" y="2506001"/>
              <a:ext cx="3534032" cy="3871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Fiber SEH exception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7339910" y="250600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/>
                <a:t>18h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מלבן 20"/>
            <p:cNvSpPr/>
            <p:nvPr/>
          </p:nvSpPr>
          <p:spPr>
            <a:xfrm>
              <a:off x="8476733" y="2893179"/>
              <a:ext cx="3534032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Empty/EDI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מלבן 21"/>
            <p:cNvSpPr/>
            <p:nvPr/>
          </p:nvSpPr>
          <p:spPr>
            <a:xfrm>
              <a:off x="7339913" y="289317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</a:t>
              </a:r>
              <a:r>
                <a:rPr lang="en-US" sz="1600" dirty="0" smtClean="0"/>
                <a:t>1Ch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8476744" y="3702669"/>
              <a:ext cx="3534032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Context function/EBX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מלבן 23"/>
            <p:cNvSpPr/>
            <p:nvPr/>
          </p:nvSpPr>
          <p:spPr>
            <a:xfrm>
              <a:off x="7339924" y="3702669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מלבן 24"/>
            <p:cNvSpPr/>
            <p:nvPr/>
          </p:nvSpPr>
          <p:spPr>
            <a:xfrm>
              <a:off x="8476744" y="4089847"/>
              <a:ext cx="3534032" cy="387178"/>
            </a:xfrm>
            <a:prstGeom prst="rect">
              <a:avLst/>
            </a:prstGeom>
            <a:solidFill>
              <a:srgbClr val="00B05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Finish</a:t>
              </a:r>
              <a:r>
                <a:rPr lang="en-US" sz="1400" dirty="0" smtClean="0">
                  <a:solidFill>
                    <a:schemeClr val="tx1"/>
                  </a:solidFill>
                </a:rPr>
                <a:t>/EBP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מלבן 25"/>
            <p:cNvSpPr/>
            <p:nvPr/>
          </p:nvSpPr>
          <p:spPr>
            <a:xfrm>
              <a:off x="7339924" y="4089847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+28h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מלבן 26"/>
            <p:cNvSpPr/>
            <p:nvPr/>
          </p:nvSpPr>
          <p:spPr>
            <a:xfrm>
              <a:off x="8476745" y="4477025"/>
              <a:ext cx="3534032" cy="387178"/>
            </a:xfrm>
            <a:prstGeom prst="rect">
              <a:avLst/>
            </a:prstGeom>
            <a:solidFill>
              <a:srgbClr val="00B5E2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Trampoline/EIP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מלבן 27"/>
            <p:cNvSpPr/>
            <p:nvPr/>
          </p:nvSpPr>
          <p:spPr>
            <a:xfrm>
              <a:off x="7339925" y="447702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8476741" y="4864203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continuation argument (of </a:t>
              </a:r>
              <a:r>
                <a:rPr lang="en-US" sz="1400" dirty="0" smtClean="0">
                  <a:solidFill>
                    <a:schemeClr val="tx1"/>
                  </a:solidFill>
                </a:rPr>
                <a:t>previous Fiber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7339921" y="4864203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+30h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8476740" y="5251381"/>
              <a:ext cx="3534032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 argument (of next Fiber)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7339920" y="5251381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+34h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8476729" y="3284365"/>
              <a:ext cx="3534032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Empty/ESI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7339909" y="3284365"/>
              <a:ext cx="1136821" cy="38717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+20h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מחבר ישר 35"/>
          <p:cNvCxnSpPr/>
          <p:nvPr/>
        </p:nvCxnSpPr>
        <p:spPr>
          <a:xfrm>
            <a:off x="7306957" y="1148965"/>
            <a:ext cx="4670852" cy="39110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 flipH="1">
            <a:off x="7306973" y="1148965"/>
            <a:ext cx="4670840" cy="3911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/>
          <p:nvPr/>
        </p:nvCxnSpPr>
        <p:spPr>
          <a:xfrm>
            <a:off x="5395784" y="5834354"/>
            <a:ext cx="1911173" cy="0"/>
          </a:xfrm>
          <a:prstGeom prst="straightConnector1">
            <a:avLst/>
          </a:prstGeom>
          <a:ln w="38100">
            <a:solidFill>
              <a:srgbClr val="0413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39221" y="564968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type of control flow.</a:t>
            </a:r>
          </a:p>
          <a:p>
            <a:r>
              <a:rPr lang="en-US" sz="2000" dirty="0" smtClean="0"/>
              <a:t>Was invented in the 60s.</a:t>
            </a:r>
          </a:p>
          <a:p>
            <a:r>
              <a:rPr lang="en-US" sz="2000" dirty="0" smtClean="0"/>
              <a:t>Was neglected by most main stream languages except of – </a:t>
            </a:r>
            <a:r>
              <a:rPr lang="en-US" sz="2000" dirty="0" err="1" smtClean="0"/>
              <a:t>Simula</a:t>
            </a:r>
            <a:r>
              <a:rPr lang="en-US" sz="2000" dirty="0" smtClean="0"/>
              <a:t>, BCPL, Icon, Modula2 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So what is </a:t>
            </a:r>
            <a:r>
              <a:rPr lang="en-US" dirty="0" err="1" smtClean="0"/>
              <a:t>coroutine</a:t>
            </a:r>
            <a:r>
              <a:rPr lang="en-US" dirty="0" smtClean="0"/>
              <a:t> in general?</a:t>
            </a:r>
            <a:endParaRPr lang="en-US" dirty="0" smtClean="0"/>
          </a:p>
          <a:p>
            <a:r>
              <a:rPr lang="en-US" dirty="0" smtClean="0"/>
              <a:t>Most programmers love procedural code: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grpSp>
        <p:nvGrpSpPr>
          <p:cNvPr id="45" name="קבוצה 44"/>
          <p:cNvGrpSpPr/>
          <p:nvPr/>
        </p:nvGrpSpPr>
        <p:grpSpPr>
          <a:xfrm>
            <a:off x="4094206" y="5795580"/>
            <a:ext cx="3317519" cy="650790"/>
            <a:chOff x="4094206" y="5795580"/>
            <a:chExt cx="3317519" cy="650790"/>
          </a:xfrm>
        </p:grpSpPr>
        <p:sp>
          <p:nvSpPr>
            <p:cNvPr id="30" name="מלבן 29"/>
            <p:cNvSpPr/>
            <p:nvPr/>
          </p:nvSpPr>
          <p:spPr>
            <a:xfrm>
              <a:off x="4094206" y="5795580"/>
              <a:ext cx="2166551" cy="65079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7849" y="598505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Frame 1</a:t>
              </a:r>
              <a:endParaRPr lang="en-US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4094206" y="5136552"/>
            <a:ext cx="3317519" cy="650790"/>
            <a:chOff x="4094206" y="5136552"/>
            <a:chExt cx="3317519" cy="650790"/>
          </a:xfrm>
        </p:grpSpPr>
        <p:sp>
          <p:nvSpPr>
            <p:cNvPr id="32" name="מלבן 31"/>
            <p:cNvSpPr/>
            <p:nvPr/>
          </p:nvSpPr>
          <p:spPr>
            <a:xfrm>
              <a:off x="4094206" y="5136552"/>
              <a:ext cx="2166551" cy="650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67849" y="530131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Frame 2</a:t>
              </a:r>
              <a:endParaRPr lang="en-US" dirty="0"/>
            </a:p>
          </p:txBody>
        </p:sp>
      </p:grpSp>
      <p:sp>
        <p:nvSpPr>
          <p:cNvPr id="37" name="מלבן 36"/>
          <p:cNvSpPr/>
          <p:nvPr/>
        </p:nvSpPr>
        <p:spPr>
          <a:xfrm>
            <a:off x="4094206" y="5136552"/>
            <a:ext cx="2166551" cy="304801"/>
          </a:xfrm>
          <a:prstGeom prst="rect">
            <a:avLst/>
          </a:prstGeom>
          <a:solidFill>
            <a:srgbClr val="FFCD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= 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476" y="3341389"/>
            <a:ext cx="1266156" cy="30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חץ ימינה 37"/>
          <p:cNvSpPr/>
          <p:nvPr/>
        </p:nvSpPr>
        <p:spPr>
          <a:xfrm>
            <a:off x="216657" y="6038854"/>
            <a:ext cx="1266156" cy="322907"/>
          </a:xfrm>
          <a:prstGeom prst="rightArrow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חץ ימינה 38"/>
          <p:cNvSpPr/>
          <p:nvPr/>
        </p:nvSpPr>
        <p:spPr>
          <a:xfrm>
            <a:off x="216657" y="5301310"/>
            <a:ext cx="1266156" cy="322907"/>
          </a:xfrm>
          <a:prstGeom prst="rightArrow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חץ ימינה 42"/>
          <p:cNvSpPr/>
          <p:nvPr/>
        </p:nvSpPr>
        <p:spPr>
          <a:xfrm>
            <a:off x="216657" y="3801153"/>
            <a:ext cx="1266156" cy="322907"/>
          </a:xfrm>
          <a:prstGeom prst="rightArrow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חץ ימינה 43"/>
          <p:cNvSpPr/>
          <p:nvPr/>
        </p:nvSpPr>
        <p:spPr>
          <a:xfrm>
            <a:off x="216657" y="4115006"/>
            <a:ext cx="1266156" cy="322907"/>
          </a:xfrm>
          <a:prstGeom prst="rightArrow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חץ ימינה 46"/>
          <p:cNvSpPr/>
          <p:nvPr/>
        </p:nvSpPr>
        <p:spPr>
          <a:xfrm>
            <a:off x="216657" y="4367315"/>
            <a:ext cx="1266156" cy="322907"/>
          </a:xfrm>
          <a:prstGeom prst="rightArrow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4094206" y="5136552"/>
            <a:ext cx="2166551" cy="304801"/>
          </a:xfrm>
          <a:prstGeom prst="rect">
            <a:avLst/>
          </a:prstGeom>
          <a:solidFill>
            <a:srgbClr val="FFCD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smtClean="0">
                <a:solidFill>
                  <a:schemeClr val="tx1"/>
                </a:solidFill>
              </a:rPr>
              <a:t>=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9" grpId="0" animBg="1"/>
      <p:bldP spid="39" grpId="1" animBg="1"/>
      <p:bldP spid="39" grpId="2" animBg="1"/>
      <p:bldP spid="43" grpId="1" animBg="1"/>
      <p:bldP spid="43" grpId="2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attributes of procedural code:</a:t>
            </a:r>
          </a:p>
          <a:p>
            <a:pPr lvl="1"/>
            <a:r>
              <a:rPr lang="en-US" dirty="0" smtClean="0"/>
              <a:t>Very easy to understand and to track its flow.</a:t>
            </a:r>
          </a:p>
          <a:p>
            <a:pPr lvl="1"/>
            <a:r>
              <a:rPr lang="en-US" dirty="0" smtClean="0"/>
              <a:t>All functions (for example in C++/C) are </a:t>
            </a:r>
            <a:r>
              <a:rPr lang="en-US" b="1" dirty="0" smtClean="0"/>
              <a:t>stateless</a:t>
            </a:r>
            <a:r>
              <a:rPr lang="en-US" dirty="0" smtClean="0"/>
              <a:t> – once over, all automatic/local variables are destroyed along with the stack frame.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 smtClean="0"/>
              <a:t>in some languages (for example C++/C) are </a:t>
            </a:r>
            <a:r>
              <a:rPr lang="en-US" b="1" dirty="0" smtClean="0"/>
              <a:t>second class citizens </a:t>
            </a:r>
            <a:r>
              <a:rPr lang="en-US" dirty="0" smtClean="0"/>
              <a:t>– its not possible to provide them as arguments, return as result value, kept as a state of other object by </a:t>
            </a:r>
            <a:r>
              <a:rPr lang="en-US" b="1" dirty="0" smtClean="0"/>
              <a:t>value</a:t>
            </a:r>
            <a:r>
              <a:rPr lang="en-US" dirty="0" smtClean="0"/>
              <a:t> or </a:t>
            </a:r>
            <a:r>
              <a:rPr lang="en-US" b="1" dirty="0" smtClean="0"/>
              <a:t>reference</a:t>
            </a:r>
            <a:r>
              <a:rPr lang="en-US" dirty="0" smtClean="0"/>
              <a:t>.</a:t>
            </a:r>
            <a:endParaRPr lang="en-US" dirty="0" smtClean="0"/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can be viewed as a generalized function which may suspend and resume, which provides a new kind of control flow.</a:t>
            </a:r>
          </a:p>
          <a:p>
            <a:pPr lvl="0">
              <a:buClr>
                <a:srgbClr val="4599C3"/>
              </a:buClr>
            </a:pPr>
            <a:r>
              <a:rPr lang="en-US" dirty="0" err="1" smtClean="0">
                <a:solidFill>
                  <a:srgbClr val="53565A"/>
                </a:solidFill>
              </a:rPr>
              <a:t>foo</a:t>
            </a:r>
            <a:r>
              <a:rPr lang="en-US" dirty="0" smtClean="0">
                <a:solidFill>
                  <a:srgbClr val="53565A"/>
                </a:solidFill>
              </a:rPr>
              <a:t> and bar alternates their operations (suspend and resume).</a:t>
            </a: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598" y="4651131"/>
            <a:ext cx="3724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Control transfer mechanism:</a:t>
            </a:r>
          </a:p>
          <a:p>
            <a:pPr lvl="1"/>
            <a:r>
              <a:rPr lang="en-US" sz="2400" dirty="0" smtClean="0"/>
              <a:t>Symmetric – symmetric </a:t>
            </a:r>
            <a:r>
              <a:rPr lang="en-US" sz="2400" dirty="0" err="1" smtClean="0"/>
              <a:t>coroutines</a:t>
            </a:r>
            <a:r>
              <a:rPr lang="en-US" sz="2400" dirty="0" smtClean="0"/>
              <a:t> transfer their control using a single operator. One </a:t>
            </a:r>
            <a:r>
              <a:rPr lang="en-US" sz="2400" dirty="0" err="1" smtClean="0"/>
              <a:t>coroutine</a:t>
            </a:r>
            <a:r>
              <a:rPr lang="en-US" sz="2400" dirty="0" smtClean="0"/>
              <a:t> suspend (and save its state) while a second resumes and restores its state.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yield operator needs to be specified which </a:t>
            </a:r>
            <a:r>
              <a:rPr lang="en-US" sz="2400" dirty="0" err="1" smtClean="0"/>
              <a:t>coroutine</a:t>
            </a:r>
            <a:r>
              <a:rPr lang="en-US" sz="2400" dirty="0" smtClean="0"/>
              <a:t> its going to yield control to.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Clr>
                <a:srgbClr val="4599C3"/>
              </a:buClr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2574012"/>
            <a:ext cx="6350244" cy="286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Control transfer mechanism:</a:t>
            </a:r>
          </a:p>
          <a:p>
            <a:pPr lvl="1"/>
            <a:r>
              <a:rPr lang="en-US" sz="2400" dirty="0" smtClean="0"/>
              <a:t>Asymmetric </a:t>
            </a:r>
            <a:r>
              <a:rPr lang="en-US" sz="2400" dirty="0" err="1" smtClean="0"/>
              <a:t>coroutine</a:t>
            </a:r>
            <a:r>
              <a:rPr lang="en-US" sz="2400" dirty="0" smtClean="0"/>
              <a:t> – The </a:t>
            </a:r>
            <a:r>
              <a:rPr lang="en-US" sz="2400" dirty="0" err="1" smtClean="0"/>
              <a:t>coroutine</a:t>
            </a:r>
            <a:r>
              <a:rPr lang="en-US" sz="2400" dirty="0" smtClean="0"/>
              <a:t> supports two forms of operators:</a:t>
            </a:r>
          </a:p>
          <a:p>
            <a:pPr lvl="2">
              <a:buClr>
                <a:srgbClr val="4599C3"/>
              </a:buClr>
            </a:pPr>
            <a:r>
              <a:rPr lang="en-US" sz="2000" dirty="0" smtClean="0">
                <a:solidFill>
                  <a:srgbClr val="53565A"/>
                </a:solidFill>
              </a:rPr>
              <a:t>A function with suspend operator.</a:t>
            </a:r>
          </a:p>
          <a:p>
            <a:pPr lvl="2">
              <a:buClr>
                <a:srgbClr val="4599C3"/>
              </a:buClr>
            </a:pPr>
            <a:r>
              <a:rPr lang="en-US" sz="2000" dirty="0" smtClean="0">
                <a:solidFill>
                  <a:srgbClr val="53565A"/>
                </a:solidFill>
              </a:rPr>
              <a:t>A function with resume operator</a:t>
            </a:r>
            <a:r>
              <a:rPr lang="en-US" sz="2000" dirty="0" smtClean="0">
                <a:solidFill>
                  <a:srgbClr val="53565A"/>
                </a:solidFill>
              </a:rPr>
              <a:t>.</a:t>
            </a:r>
          </a:p>
          <a:p>
            <a:pPr lvl="2">
              <a:buClr>
                <a:srgbClr val="4599C3"/>
              </a:buClr>
            </a:pPr>
            <a:r>
              <a:rPr lang="en-US" sz="2000" dirty="0" smtClean="0">
                <a:solidFill>
                  <a:srgbClr val="53565A"/>
                </a:solidFill>
              </a:rPr>
              <a:t>For example – python generators:</a:t>
            </a:r>
          </a:p>
          <a:p>
            <a:pPr lvl="3">
              <a:buClr>
                <a:srgbClr val="4599C3"/>
              </a:buClr>
            </a:pPr>
            <a:r>
              <a:rPr lang="en-US" sz="1800" dirty="0" smtClean="0">
                <a:solidFill>
                  <a:srgbClr val="53565A"/>
                </a:solidFill>
              </a:rPr>
              <a:t>Generators are </a:t>
            </a:r>
            <a:r>
              <a:rPr lang="en-US" sz="1800" dirty="0" err="1" smtClean="0">
                <a:solidFill>
                  <a:srgbClr val="53565A"/>
                </a:solidFill>
              </a:rPr>
              <a:t>stackless-asymetric-coroutines</a:t>
            </a:r>
            <a:r>
              <a:rPr lang="en-US" sz="1800" dirty="0" smtClean="0">
                <a:solidFill>
                  <a:srgbClr val="53565A"/>
                </a:solidFill>
              </a:rPr>
              <a:t> (more on that in the next slide).</a:t>
            </a:r>
          </a:p>
          <a:p>
            <a:pPr lvl="3">
              <a:buClr>
                <a:srgbClr val="4599C3"/>
              </a:buClr>
            </a:pPr>
            <a:r>
              <a:rPr lang="en-US" sz="1800" dirty="0" smtClean="0">
                <a:solidFill>
                  <a:srgbClr val="53565A"/>
                </a:solidFill>
              </a:rPr>
              <a:t>Act as first class citizen (as of all functions in the language).</a:t>
            </a:r>
          </a:p>
          <a:p>
            <a:pPr lvl="3">
              <a:buClr>
                <a:srgbClr val="4599C3"/>
              </a:buClr>
            </a:pPr>
            <a:r>
              <a:rPr lang="en-US" sz="1800" dirty="0" smtClean="0">
                <a:solidFill>
                  <a:srgbClr val="53565A"/>
                </a:solidFill>
              </a:rPr>
              <a:t>__next__ operator – invokes the </a:t>
            </a:r>
            <a:r>
              <a:rPr lang="en-US" sz="1800" dirty="0" err="1" smtClean="0">
                <a:solidFill>
                  <a:srgbClr val="53565A"/>
                </a:solidFill>
              </a:rPr>
              <a:t>coroutine</a:t>
            </a:r>
            <a:r>
              <a:rPr lang="en-US" sz="1800" dirty="0" smtClean="0">
                <a:solidFill>
                  <a:srgbClr val="53565A"/>
                </a:solidFill>
              </a:rPr>
              <a:t> resume action.</a:t>
            </a:r>
          </a:p>
          <a:p>
            <a:pPr lvl="3">
              <a:buClr>
                <a:srgbClr val="4599C3"/>
              </a:buClr>
            </a:pPr>
            <a:r>
              <a:rPr lang="en-US" sz="1800" dirty="0" smtClean="0">
                <a:solidFill>
                  <a:srgbClr val="53565A"/>
                </a:solidFill>
              </a:rPr>
              <a:t>yield  - a special token marking the suspend for the interpreter.</a:t>
            </a:r>
          </a:p>
          <a:p>
            <a:pPr lvl="1">
              <a:buClr>
                <a:srgbClr val="4599C3"/>
              </a:buClr>
            </a:pPr>
            <a:endParaRPr lang="en-US" sz="2400" dirty="0" smtClean="0"/>
          </a:p>
          <a:p>
            <a:pPr lvl="1">
              <a:buClr>
                <a:srgbClr val="4599C3"/>
              </a:buClr>
            </a:pPr>
            <a:r>
              <a:rPr lang="en-US" sz="2400" dirty="0" smtClean="0"/>
              <a:t>In </a:t>
            </a:r>
            <a:r>
              <a:rPr lang="en-US" sz="2400" dirty="0" smtClean="0"/>
              <a:t>both control transfer mechanism </a:t>
            </a:r>
            <a:r>
              <a:rPr lang="en-US" sz="2400" dirty="0" smtClean="0">
                <a:solidFill>
                  <a:srgbClr val="53565A"/>
                </a:solidFill>
              </a:rPr>
              <a:t>state of automatic variables is kept between Suspend/Resume.</a:t>
            </a:r>
            <a:endParaRPr lang="en-US" sz="2400" dirty="0" smtClean="0"/>
          </a:p>
          <a:p>
            <a:pPr lvl="1">
              <a:buClr>
                <a:srgbClr val="4599C3"/>
              </a:buClr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9427" y="3387602"/>
            <a:ext cx="33623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citizen </a:t>
            </a:r>
            <a:r>
              <a:rPr lang="en-US" dirty="0" err="1" smtClean="0"/>
              <a:t>vs</a:t>
            </a:r>
            <a:r>
              <a:rPr lang="en-US" dirty="0" smtClean="0"/>
              <a:t> constrained</a:t>
            </a:r>
          </a:p>
          <a:p>
            <a:pPr lvl="1"/>
            <a:r>
              <a:rPr lang="en-US" dirty="0" smtClean="0"/>
              <a:t>First class citizen – the </a:t>
            </a:r>
            <a:r>
              <a:rPr lang="en-US" dirty="0" err="1" smtClean="0"/>
              <a:t>coroutine</a:t>
            </a:r>
            <a:r>
              <a:rPr lang="en-US" dirty="0" smtClean="0"/>
              <a:t> act as an object, can be passed as an argument, return value or state of other object according to the data model rules of the language.</a:t>
            </a:r>
          </a:p>
          <a:p>
            <a:pPr lvl="1"/>
            <a:r>
              <a:rPr lang="en-US" dirty="0" smtClean="0"/>
              <a:t>Good example – python </a:t>
            </a:r>
            <a:r>
              <a:rPr lang="en-US" dirty="0" err="1" smtClean="0"/>
              <a:t>coroutines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Invocation of </a:t>
            </a:r>
            <a:r>
              <a:rPr lang="en-US" dirty="0" err="1" smtClean="0"/>
              <a:t>LineReader</a:t>
            </a:r>
            <a:r>
              <a:rPr lang="en-US" dirty="0" smtClean="0"/>
              <a:t>() will create a new generator instance, its reference is returned.</a:t>
            </a:r>
          </a:p>
          <a:p>
            <a:pPr lvl="1"/>
            <a:r>
              <a:rPr lang="en-US" dirty="0" smtClean="0"/>
              <a:t>Just to be clear, all compositions relations and transfer in python are reference based, so this is legit (unlike in C++, where function will not support by value or reference relations).</a:t>
            </a:r>
            <a:endParaRPr lang="en-US" dirty="0" smtClean="0"/>
          </a:p>
          <a:p>
            <a:r>
              <a:rPr lang="en-US" dirty="0" smtClean="0"/>
              <a:t>Constrained – the </a:t>
            </a:r>
            <a:r>
              <a:rPr lang="en-US" dirty="0" err="1" smtClean="0"/>
              <a:t>coroutine</a:t>
            </a:r>
            <a:r>
              <a:rPr lang="en-US" dirty="0" smtClean="0"/>
              <a:t> is not passable, for example – CLU language </a:t>
            </a:r>
            <a:r>
              <a:rPr lang="en-US" dirty="0" err="1" smtClean="0"/>
              <a:t>iterator</a:t>
            </a:r>
            <a:r>
              <a:rPr lang="en-US" dirty="0" smtClean="0"/>
              <a:t> which only exists in the scope of the range.</a:t>
            </a: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781" y="2332159"/>
            <a:ext cx="52006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1909" y="5449891"/>
            <a:ext cx="2162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9782" y="5716591"/>
            <a:ext cx="2171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- Concept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Stackfulness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endParaRPr lang="en-US" dirty="0" smtClean="0"/>
          </a:p>
          <a:p>
            <a:pPr lvl="1"/>
            <a:r>
              <a:rPr lang="en-US" dirty="0" err="1" smtClean="0"/>
              <a:t>Stackfulness</a:t>
            </a:r>
            <a:r>
              <a:rPr lang="en-US" dirty="0" smtClean="0"/>
              <a:t> </a:t>
            </a:r>
            <a:r>
              <a:rPr lang="en-US" dirty="0" smtClean="0"/>
              <a:t>– it is possible to suspend the </a:t>
            </a:r>
            <a:r>
              <a:rPr lang="en-US" dirty="0" err="1" smtClean="0"/>
              <a:t>coroutine</a:t>
            </a:r>
            <a:r>
              <a:rPr lang="en-US" dirty="0" smtClean="0"/>
              <a:t> execution from with a set of nested functions.</a:t>
            </a:r>
          </a:p>
          <a:p>
            <a:pPr lvl="1">
              <a:buNone/>
            </a:pPr>
            <a:r>
              <a:rPr lang="en-US" dirty="0" smtClean="0"/>
              <a:t>The next time the </a:t>
            </a:r>
            <a:r>
              <a:rPr lang="en-US" dirty="0" err="1" smtClean="0"/>
              <a:t>coroutine</a:t>
            </a:r>
            <a:r>
              <a:rPr lang="en-US" dirty="0" smtClean="0"/>
              <a:t> will resume, it will retain its nested location.</a:t>
            </a:r>
          </a:p>
          <a:p>
            <a:pPr lvl="1"/>
            <a:r>
              <a:rPr lang="en-US" dirty="0" err="1" smtClean="0">
                <a:solidFill>
                  <a:srgbClr val="53565A"/>
                </a:solidFill>
              </a:rPr>
              <a:t>Stackless</a:t>
            </a:r>
            <a:r>
              <a:rPr lang="en-US" dirty="0" smtClean="0">
                <a:solidFill>
                  <a:srgbClr val="53565A"/>
                </a:solidFill>
              </a:rPr>
              <a:t> – </a:t>
            </a:r>
            <a:r>
              <a:rPr lang="en-US" dirty="0" smtClean="0">
                <a:solidFill>
                  <a:srgbClr val="53565A"/>
                </a:solidFill>
              </a:rPr>
              <a:t>it is possible to suspend 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execution </a:t>
            </a:r>
            <a:r>
              <a:rPr lang="en-US" dirty="0" smtClean="0">
                <a:solidFill>
                  <a:srgbClr val="53565A"/>
                </a:solidFill>
              </a:rPr>
              <a:t>from a single stack frame. It can only retain its operation to that frame.</a:t>
            </a:r>
          </a:p>
          <a:p>
            <a:pPr lvl="2"/>
            <a:r>
              <a:rPr lang="en-US" dirty="0" smtClean="0">
                <a:solidFill>
                  <a:srgbClr val="53565A"/>
                </a:solidFill>
              </a:rPr>
              <a:t>Python generators a </a:t>
            </a:r>
            <a:r>
              <a:rPr lang="en-US" dirty="0" err="1" smtClean="0">
                <a:solidFill>
                  <a:srgbClr val="53565A"/>
                </a:solidFill>
              </a:rPr>
              <a:t>stackless</a:t>
            </a:r>
            <a:r>
              <a:rPr lang="en-US" dirty="0" smtClean="0">
                <a:solidFill>
                  <a:srgbClr val="53565A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rgbClr val="53565A"/>
                </a:solidFill>
              </a:rPr>
              <a:t>The yield token frame location represent the </a:t>
            </a:r>
            <a:r>
              <a:rPr lang="en-US" dirty="0" err="1" smtClean="0">
                <a:solidFill>
                  <a:srgbClr val="53565A"/>
                </a:solidFill>
              </a:rPr>
              <a:t>coroutine</a:t>
            </a:r>
            <a:r>
              <a:rPr lang="en-US" dirty="0" smtClean="0">
                <a:solidFill>
                  <a:srgbClr val="53565A"/>
                </a:solidFill>
              </a:rPr>
              <a:t> stack frame.</a:t>
            </a:r>
            <a:endParaRPr lang="en-US" dirty="0" smtClean="0">
              <a:solidFill>
                <a:srgbClr val="53565A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527" y="3361226"/>
            <a:ext cx="33623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מחבר ישר 14"/>
          <p:cNvCxnSpPr/>
          <p:nvPr/>
        </p:nvCxnSpPr>
        <p:spPr>
          <a:xfrm flipV="1">
            <a:off x="4668715" y="3569679"/>
            <a:ext cx="0" cy="844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2347546" y="3569679"/>
            <a:ext cx="23211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V="1">
            <a:off x="2347546" y="4413738"/>
            <a:ext cx="232116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1808" y="38246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Coroutine</a:t>
            </a:r>
            <a:r>
              <a:rPr lang="en-US" dirty="0" smtClean="0"/>
              <a:t> stack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LUA overview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a light-weight language that supports general procedural programming with data description facilities. </a:t>
            </a:r>
            <a:endParaRPr lang="en-US" dirty="0" smtClean="0"/>
          </a:p>
          <a:p>
            <a:r>
              <a:rPr lang="en-US" dirty="0" smtClean="0"/>
              <a:t>It is dynamically typed, lexically scoped, and has automatic memory management. </a:t>
            </a:r>
            <a:endParaRPr lang="en-US" dirty="0" smtClean="0"/>
          </a:p>
          <a:p>
            <a:r>
              <a:rPr lang="en-US" dirty="0" err="1" smtClean="0"/>
              <a:t>Lua</a:t>
            </a:r>
            <a:r>
              <a:rPr lang="en-US" dirty="0" smtClean="0"/>
              <a:t> supports eight basic value types: nil, </a:t>
            </a:r>
            <a:r>
              <a:rPr lang="en-US" dirty="0" err="1" smtClean="0"/>
              <a:t>boolean</a:t>
            </a:r>
            <a:r>
              <a:rPr lang="en-US" dirty="0" smtClean="0"/>
              <a:t>, number, string, </a:t>
            </a:r>
            <a:r>
              <a:rPr lang="en-US" dirty="0" err="1" smtClean="0"/>
              <a:t>userdata</a:t>
            </a:r>
            <a:r>
              <a:rPr lang="en-US" dirty="0" smtClean="0"/>
              <a:t>, thread, function, and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Functions in </a:t>
            </a:r>
            <a:r>
              <a:rPr lang="en-US" dirty="0" err="1" smtClean="0"/>
              <a:t>Lua</a:t>
            </a:r>
            <a:r>
              <a:rPr lang="en-US" dirty="0" smtClean="0"/>
              <a:t> are first-class values: they can be stored in variables, passed as arguments to other functions, and returned as results. </a:t>
            </a:r>
            <a:r>
              <a:rPr lang="en-US" dirty="0" err="1" smtClean="0"/>
              <a:t>Lua</a:t>
            </a:r>
            <a:r>
              <a:rPr lang="en-US" dirty="0" smtClean="0"/>
              <a:t> functions are always anonymous; the </a:t>
            </a:r>
            <a:r>
              <a:rPr lang="en-US" dirty="0" smtClean="0"/>
              <a:t>syntax:</a:t>
            </a: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endParaRPr lang="en-US" dirty="0" smtClean="0">
              <a:solidFill>
                <a:srgbClr val="53565A"/>
              </a:solidFill>
            </a:endParaRPr>
          </a:p>
          <a:p>
            <a:r>
              <a:rPr lang="en-US" dirty="0" smtClean="0"/>
              <a:t>Tables in </a:t>
            </a:r>
            <a:r>
              <a:rPr lang="en-US" dirty="0" err="1" smtClean="0"/>
              <a:t>Lua</a:t>
            </a:r>
            <a:r>
              <a:rPr lang="en-US" dirty="0" smtClean="0"/>
              <a:t> are associative arrays and can be indexed with any </a:t>
            </a:r>
            <a:r>
              <a:rPr lang="en-US" dirty="0" smtClean="0"/>
              <a:t>value.</a:t>
            </a:r>
            <a:endParaRPr lang="en-US" dirty="0" smtClean="0">
              <a:solidFill>
                <a:srgbClr val="53565A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53565A"/>
              </a:solidFill>
            </a:endParaRPr>
          </a:p>
          <a:p>
            <a:pPr lvl="1"/>
            <a:endParaRPr lang="en-US" dirty="0" smtClean="0">
              <a:solidFill>
                <a:srgbClr val="53565A"/>
              </a:solidFill>
            </a:endParaRPr>
          </a:p>
          <a:p>
            <a:pPr lvl="0">
              <a:buClr>
                <a:srgbClr val="4599C3"/>
              </a:buClr>
            </a:pPr>
            <a:r>
              <a:rPr lang="en-US" dirty="0" smtClean="0">
                <a:solidFill>
                  <a:srgbClr val="53565A"/>
                </a:solidFill>
              </a:rPr>
              <a:t>Supports traditional control structures – </a:t>
            </a:r>
            <a:r>
              <a:rPr lang="en-US" dirty="0" smtClean="0"/>
              <a:t>(if, while, repeat and for</a:t>
            </a:r>
            <a:r>
              <a:rPr lang="en-US" dirty="0" smtClean="0"/>
              <a:t>).</a:t>
            </a:r>
            <a:endParaRPr lang="en-US" dirty="0" smtClean="0">
              <a:solidFill>
                <a:srgbClr val="53565A"/>
              </a:solidFill>
            </a:endParaRPr>
          </a:p>
          <a:p>
            <a:pPr>
              <a:buClr>
                <a:srgbClr val="4599C3"/>
              </a:buClr>
            </a:pPr>
            <a:endParaRPr lang="en-US" dirty="0" smtClean="0">
              <a:solidFill>
                <a:srgbClr val="53565A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3929063"/>
            <a:ext cx="3543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25" y="5679098"/>
            <a:ext cx="3076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Blank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="" xmlns:thm15="http://schemas.microsoft.com/office/thememl/2012/main" name="AMAT_16x9_White_2016-v7.potx" id="{1D7EB51C-D909-4CE9-8E58-B2CBE384539A}" vid="{37F875C6-36AC-4977-BD87-9517B21F1215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DisplayMode>DisplayMode_Single</DisplayMode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870192D7B714FA92847E5A67DE882" ma:contentTypeVersion="1" ma:contentTypeDescription="Create a new document." ma:contentTypeScope="" ma:versionID="98bad29a3f961b54d6e8864ab4d15e7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D3BF0-CC22-4DB5-96F9-D8CFF2FB2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37C42-00D2-492F-8389-1793548E9577}">
  <ds:schemaRefs>
    <ds:schemaRef ds:uri="http://schemas.openxmlformats.org/package/2006/metadata/core-properties"/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37B76F-F350-4CC8-B330-8481AFA0740D}">
  <ds:schemaRefs/>
</ds:datastoreItem>
</file>

<file path=customXml/itemProps4.xml><?xml version="1.0" encoding="utf-8"?>
<ds:datastoreItem xmlns:ds="http://schemas.openxmlformats.org/officeDocument/2006/customXml" ds:itemID="{D20A28C8-27FD-4DC6-84FF-F28AC1BC2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18465</TotalTime>
  <Words>2577</Words>
  <Application>Microsoft Office PowerPoint</Application>
  <PresentationFormat>מותאם אישית</PresentationFormat>
  <Paragraphs>583</Paragraphs>
  <Slides>29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0" baseType="lpstr">
      <vt:lpstr>Blank</vt:lpstr>
      <vt:lpstr>Coroutine/Continuation</vt:lpstr>
      <vt:lpstr>The story of continuation</vt:lpstr>
      <vt:lpstr>Coroutine - Concept</vt:lpstr>
      <vt:lpstr>Coroutine - Concept</vt:lpstr>
      <vt:lpstr>Coroutine - Concept</vt:lpstr>
      <vt:lpstr>Coroutine - Concept</vt:lpstr>
      <vt:lpstr>Coroutine - Concept</vt:lpstr>
      <vt:lpstr>Coroutine - Concept</vt:lpstr>
      <vt:lpstr>LUA overview</vt:lpstr>
      <vt:lpstr>Coroutine - Operators</vt:lpstr>
      <vt:lpstr>Lua Coroutine library</vt:lpstr>
      <vt:lpstr>Example 1 - stackfull-asymetric coroutine example</vt:lpstr>
      <vt:lpstr>Example 2 - stackfull-symetric coroutine example</vt:lpstr>
      <vt:lpstr>Example 2 - stackfull-symetric coroutine example</vt:lpstr>
      <vt:lpstr>Example 2 - stackfull-symetric coroutine example</vt:lpstr>
      <vt:lpstr>Continuation - Concept</vt:lpstr>
      <vt:lpstr>Continuation - Concept</vt:lpstr>
      <vt:lpstr>Continuation - Concept</vt:lpstr>
      <vt:lpstr>Continuation vs Coroutine</vt:lpstr>
      <vt:lpstr>Boost – Continuation</vt:lpstr>
      <vt:lpstr>Boost Fiber</vt:lpstr>
      <vt:lpstr>Boost Fiber – context switch</vt:lpstr>
      <vt:lpstr>Boost Fiber – Continuation Object (at creation of fiber)</vt:lpstr>
      <vt:lpstr>Boost Fiber – Fiber creation</vt:lpstr>
      <vt:lpstr>Boost Fiber – Fiber context switch (Windows)</vt:lpstr>
      <vt:lpstr>Boost Fiber – Fiber context switch</vt:lpstr>
      <vt:lpstr>Boost Fiber – Fiber context switch (Windows)</vt:lpstr>
      <vt:lpstr>Boost Fiber – Fiber context switch (Windows)</vt:lpstr>
      <vt:lpstr>Boost Fiber – Fiber context switch (Windows)</vt:lpstr>
    </vt:vector>
  </TitlesOfParts>
  <Company>Applied Materials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and Google’s Serialization</dc:title>
  <dc:creator>Assaf Waizman</dc:creator>
  <cp:lastModifiedBy>Dudi</cp:lastModifiedBy>
  <cp:revision>267</cp:revision>
  <dcterms:created xsi:type="dcterms:W3CDTF">2016-06-13T11:26:55Z</dcterms:created>
  <dcterms:modified xsi:type="dcterms:W3CDTF">2018-01-23T18:58:13Z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1858144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D7.0.4</vt:lpwstr>
  </property>
  <property fmtid="{D5CDD505-2E9C-101B-9397-08002B2CF9AE}" pid="5" name="ContentTypeId">
    <vt:lpwstr>0x010100B97870192D7B714FA92847E5A67DE882</vt:lpwstr>
  </property>
</Properties>
</file>