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0B524-D854-04A2-FB84-06D45D81F0E2}" v="1983" dt="2024-01-02T23:26:11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926FB-78F9-A12B-CE10-D2A7023A8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17D061-00BB-F65B-6E3F-35CCDDD594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56410-83D1-DBD3-3051-E6839504B77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29B893-0338-36C8-8509-5F8E27CAC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76A3B5-AD47-9A9F-D09E-3C53084A5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C6D4E-0D74-4839-6866-0F1736DE0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4DA89-AFCC-49A0-92E7-22D7AC2AF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2370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561A-8789-B97D-5342-F5503B204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03DDEB-F8FA-ACA2-FDAE-1D7EA3821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F8CC2-642A-1DAD-AA2E-EC0EA7524B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AC2DB6E-F170-5132-C1B1-E8985DE290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9D7E51-25A0-01D8-642C-5468F8E83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474D-EE76-FE51-EFF6-3CE393BD0A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4225-E682-7EB5-AA69-BA58E7B66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8063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ECB66-C19B-EE9A-E861-A94FDF46E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E55D35-C5C0-6987-479D-BAAC4982A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D6CE2-C9DB-8C0E-B14E-DC5947DA69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E52B25F-120F-7816-241E-A196AEC056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5BD34B2-564F-A8B5-3803-D87BA1C33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89105-58BC-AA85-6B4F-F4FA76465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74C62-FBB7-6170-57C8-2D01A238B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1359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823D6-883F-0F86-07A1-4969FAECF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059AEE-4C90-B0EA-4D6D-FA1DDA7FCD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77202-FCD0-3DEC-65D5-D8BF10F479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2D45B83-9E62-135C-7C33-FE3FE81435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E22A912-F0C9-920B-059F-9D2B7F3D7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5565C-F1F7-0698-0778-2393239108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965E-D060-B428-A5C2-6C63E82BE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32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867750" y="2114724"/>
            <a:ext cx="8372248" cy="418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spc="-105" dirty="0">
                <a:solidFill>
                  <a:srgbClr val="FFFFFF"/>
                </a:solidFill>
                <a:ea typeface="+mn-lt"/>
                <a:cs typeface="+mn-lt"/>
              </a:rPr>
              <a:t>Analysis of </a:t>
            </a:r>
            <a:endParaRPr lang="en-US" sz="72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lnSpc>
                <a:spcPts val="11059"/>
              </a:lnSpc>
            </a:pPr>
            <a:r>
              <a:rPr lang="en-US" sz="7200" spc="-105" dirty="0">
                <a:solidFill>
                  <a:srgbClr val="FFFFFF"/>
                </a:solidFill>
                <a:ea typeface="+mn-lt"/>
                <a:cs typeface="+mn-lt"/>
              </a:rPr>
              <a:t>Social Buzz's </a:t>
            </a:r>
            <a:endParaRPr lang="en-US" sz="72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lnSpc>
                <a:spcPts val="11059"/>
              </a:lnSpc>
            </a:pPr>
            <a:r>
              <a:rPr lang="en-US" sz="7200" spc="-105" dirty="0">
                <a:solidFill>
                  <a:srgbClr val="FFFFFF"/>
                </a:solidFill>
                <a:ea typeface="+mn-lt"/>
                <a:cs typeface="+mn-lt"/>
              </a:rPr>
              <a:t>Content Categories</a:t>
            </a:r>
            <a:endParaRPr lang="en-US" sz="7200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0942298" y="1580430"/>
            <a:ext cx="6317002" cy="8569012"/>
            <a:chOff x="-852713" y="-47625"/>
            <a:chExt cx="8422669" cy="1142535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-852713" y="-47625"/>
              <a:ext cx="8422669" cy="114253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2940"/>
                </a:lnSpc>
                <a:buFont typeface="Arial"/>
                <a:buChar char="•"/>
              </a:pPr>
              <a:r>
                <a:rPr lang="en-US" sz="3200" b="1" spc="-21" dirty="0">
                  <a:solidFill>
                    <a:srgbClr val="000000"/>
                  </a:solidFill>
                  <a:latin typeface="Graphik Regular"/>
                </a:rPr>
                <a:t>Animals</a:t>
              </a:r>
              <a:r>
                <a:rPr lang="en-US" sz="3200" spc="-21" dirty="0">
                  <a:solidFill>
                    <a:srgbClr val="000000"/>
                  </a:solidFill>
                  <a:latin typeface="Graphik Regular"/>
                </a:rPr>
                <a:t> category is the most popular. </a:t>
              </a:r>
              <a:endParaRPr lang="en-US" sz="3200" dirty="0">
                <a:cs typeface="Calibri"/>
              </a:endParaRPr>
            </a:p>
            <a:p>
              <a:pPr marL="342900" indent="-342900">
                <a:lnSpc>
                  <a:spcPts val="2940"/>
                </a:lnSpc>
                <a:buFont typeface="Arial"/>
                <a:buChar char="•"/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Arial"/>
                <a:buChar char="•"/>
              </a:pPr>
              <a:r>
                <a:rPr lang="en-US" sz="3200" b="1" spc="-21" dirty="0">
                  <a:solidFill>
                    <a:srgbClr val="000000"/>
                  </a:solidFill>
                  <a:latin typeface="Graphik Regular"/>
                </a:rPr>
                <a:t>Photos</a:t>
              </a:r>
              <a:r>
                <a:rPr lang="en-US" sz="3200" spc="-21" dirty="0">
                  <a:solidFill>
                    <a:srgbClr val="000000"/>
                  </a:solidFill>
                  <a:latin typeface="Graphik Regular"/>
                </a:rPr>
                <a:t> are most popular content type in Animals category.</a:t>
              </a: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Arial"/>
                <a:buChar char="•"/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Arial"/>
                <a:buChar char="•"/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Arial"/>
                <a:buChar char="•"/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Arial"/>
                <a:buChar char="•"/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Arial"/>
                <a:buChar char="•"/>
              </a:pPr>
              <a:r>
                <a:rPr lang="en-US" sz="3200" u="sng" spc="-21" dirty="0">
                  <a:solidFill>
                    <a:srgbClr val="000000"/>
                  </a:solidFill>
                  <a:latin typeface="Graphik Regular"/>
                </a:rPr>
                <a:t>NEXT STEP</a:t>
              </a:r>
              <a:endParaRPr lang="en-US" sz="3200" u="sng" spc="-21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Arial"/>
                <a:buChar char="•"/>
              </a:pPr>
              <a:endParaRPr lang="en-US" sz="3200" u="sng" spc="-21" dirty="0">
                <a:solidFill>
                  <a:srgbClr val="000000"/>
                </a:solidFill>
                <a:latin typeface="Graphik Regular"/>
              </a:endParaRPr>
            </a:p>
            <a:p>
              <a:pPr marL="800100" lvl="1" indent="-342900">
                <a:lnSpc>
                  <a:spcPts val="2940"/>
                </a:lnSpc>
                <a:buFont typeface="Arial"/>
                <a:buChar char="•"/>
              </a:pPr>
              <a:r>
                <a:rPr lang="en-US" sz="3200" spc="-21" dirty="0">
                  <a:solidFill>
                    <a:srgbClr val="000000"/>
                  </a:solidFill>
                  <a:latin typeface="Graphik Regular"/>
                </a:rPr>
                <a:t>This preliminary data analysis provided valuable insights.</a:t>
              </a:r>
            </a:p>
            <a:p>
              <a:pPr marL="800100" lvl="1" indent="-342900">
                <a:lnSpc>
                  <a:spcPts val="2940"/>
                </a:lnSpc>
                <a:buFont typeface="Arial"/>
                <a:buChar char="•"/>
              </a:pPr>
              <a:endParaRPr lang="en-US" sz="3200" spc="-21" dirty="0">
                <a:solidFill>
                  <a:srgbClr val="000000"/>
                </a:solidFill>
                <a:latin typeface="Graphik Regular"/>
              </a:endParaRPr>
            </a:p>
            <a:p>
              <a:pPr marL="800100" lvl="1" indent="-342900">
                <a:lnSpc>
                  <a:spcPts val="2940"/>
                </a:lnSpc>
                <a:buFont typeface="Arial"/>
                <a:buChar char="•"/>
              </a:pPr>
              <a:r>
                <a:rPr lang="en-US" sz="3200" spc="-21" dirty="0">
                  <a:solidFill>
                    <a:srgbClr val="000000"/>
                  </a:solidFill>
                  <a:latin typeface="Graphik Regular"/>
                </a:rPr>
                <a:t>Comprehensive analysis is necessary in order to fully understand your business.</a:t>
              </a:r>
            </a:p>
            <a:p>
              <a:pPr>
                <a:lnSpc>
                  <a:spcPts val="2940"/>
                </a:lnSpc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endParaRPr lang="en-US" sz="32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50F2-0DC7-1DFC-5DC7-D8488E9C0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5FFC5D4-EC73-A0A3-C8F8-B21EF8D64891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91A06989-E798-86E0-4C4A-6AD1A367F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C12131D5-D0EE-D8BF-C84D-E60719DF7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F4FE02F7-E752-5BE6-2920-49E4169AE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83820566-188C-2D5D-7C05-484F1865B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53EAB0A-1FBA-49C3-66E8-F8EE2847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3B7C77E2-7E99-ABBC-C298-441C11171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E3D3B520-29CC-E66C-239F-ACF576914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7677D7C-4500-61E2-ABF6-190F9CF80E49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00911A10-881B-0262-6EE0-E84C02F1B6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8D90CBCC-32E4-93A0-F117-E3F73200350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75DD7C81-8B0F-15E6-D1DE-69E861745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E78B91F8-DB0F-F261-31E0-39C543DA5854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6B1BD767-0FC4-EEB8-A7C0-EB3B61466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183D2077-97F2-A5AC-6924-88EEC93B1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C443CBE9-29FA-E4AD-59B1-BF6F2F989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C1445483-00A5-2956-2551-725CDD18D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E4742A63-F599-31DF-A3CB-FA4753410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F100EBC5-EC9B-2CBC-791D-03E47F2EA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D184E13D-2902-B940-CCDE-3599318B5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113CA804-4976-065E-13A2-73408ACA330E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DB9816B4-A6AC-67B5-C803-E62EEACFC3AC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77FF7E1-BD36-4358-9B95-375DFA087B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F93F5CB7-7DC5-632E-D993-ED9952D8394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71EFAB02-EFE7-4A84-2EBB-234A47FA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289A043-5D8F-EF95-D635-EFBA3D305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1575" y="1160463"/>
            <a:ext cx="9896475" cy="77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3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10813-0D84-949F-1343-15DEA7625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EEC64E3-123E-C3EB-C206-1B294DBE009C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4DC1E0B9-22DF-926D-0E17-88ED96884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7F71F32E-99E8-0350-B4BD-170DF0FE6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4AECAAE0-7FD8-77D9-17D9-27B40EE05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FB9811A3-DA56-DBDA-9EE4-BB8D2B9EC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9671C12E-CC73-9E23-B027-919D198CD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AA03FBC4-1804-FC3D-25B7-EDA0E7E6D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E28F999A-FD22-E79E-B004-BDA363A5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D821C44-8FCC-7DEB-A2FD-D8855DE26921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FBE1E222-F3D8-DA6D-D558-299ED9D037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8368FF90-2321-EE4C-6014-43AC52B0C65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700D85AE-C063-5802-3479-72484A5DA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D382120-F1DF-C538-1BA1-DFAD3C10B7B3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D24DA579-E3D9-6553-2697-8FE240F9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DB96C6BD-710D-F7CE-5683-427E49C2A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D7489B11-7166-CEDA-A602-1E5D36DFB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DD9D91B7-51CA-89A7-919E-F63A6904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0E9CD610-6F2B-2A7C-F88D-182B858B4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2B639F34-8D92-764E-CA74-FFCE60B55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1CF0C85F-7318-BD0B-DD92-3BC43EAF0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5A214E48-08DF-E399-4B15-FC67B779BFF5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30155F01-BD9B-989B-54DB-80476ED213B1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6A964700-F67D-23EB-8E05-AB7C993AA3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47575AEF-E3FD-A83E-960E-F575A80F1DD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548EDDBD-5578-44FD-9ADF-E4B287A86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892A5FEE-1DEB-88C1-0CC3-44C4A3BC2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650" y="1246188"/>
            <a:ext cx="12919075" cy="80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6A812-EF77-7288-0374-49FABFF6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D56EF63-53EE-CBF3-382D-8BE6E50CF90D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0C9B00DD-3EEB-D414-F65B-ADE1D6880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D88D40C-4684-5BB5-1755-6081D01CB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F09C24D1-FB9E-1727-673A-55C04705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DE7D618D-F10B-DE56-1503-6C56FAB97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B19A4279-520D-C66A-637E-9AC42FEFF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FDC0B8ED-1663-2EE0-4B65-660E7041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3A6BD7AC-50B1-D5DA-0700-F2680219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1C3DBFA-D4B2-B434-D72E-5C1DF84E6D35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9B510D0E-FAEF-1E4C-B863-1503B7627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2A0E2842-182B-C682-F7A4-113AC587B76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B5B631E0-F7BF-2F53-900F-59FA724F1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5994B0C-55A7-DE6C-88A2-F5A167757278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C8DE6DF5-A089-78D8-82A6-72FB17384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D5508EC1-25DC-E85F-BD3C-66FD0EEB3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D71CB3FC-BF17-98D9-5145-7D32411AA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9C9991C9-56A3-68C2-49BC-32EDF782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CAD837FE-A43A-CA54-F6EB-27893453E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32A90114-23D9-61D7-8796-1AC57574E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14904AA4-E8AF-F7A4-6921-80878907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0F38E496-F1C7-A6E4-A89D-28A469E8B89A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FF031FCA-19C2-3277-5E07-873B060385F2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8B0A070A-BC05-801F-8DCD-AED23892E0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5E68F284-4129-30D1-A5A3-F02C30B489E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9B28BB69-FD57-01CB-0F21-F3DE14AB4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FDAE60E-1042-4A96-F168-F5ED7F70A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8075" y="1754188"/>
            <a:ext cx="15913100" cy="5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2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7F0F0-2CB6-7DD9-A981-E0791AB53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C94CB95-2662-48F2-30A3-8EFAE7C87B3D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35BF1F02-B2F6-0416-5153-9694F626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979D8244-1E89-D38D-8106-BE72D92A2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43C0F3B6-AC88-511B-FFC6-67F4F09ED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8FAD28BE-6E61-C7E0-4F9C-A887E598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8C2472CA-AF40-9CAF-FA2F-3FA25F7AC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5D407CD6-29FE-9546-D8FC-0FCD2825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371CCDEC-6F98-AEFE-F436-8B2A2466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BB4DB7F-D322-19C1-9076-82CAF8D74113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ADDD190C-E849-3E64-8A5D-4AABFE902E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B1B11771-9E91-4406-E203-B2948CE8854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86D55F07-6CEE-4161-24B6-A5ED75AE6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9EEA08B-7395-5961-DEE4-7357607B8F03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EF4BB3C1-D45A-3A8A-7959-3BE150FF3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1920E1E4-E8C1-686C-4D07-EA341AA7B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49E6CE62-C7FC-AB26-CB8D-F5362F5BF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BA9AFC0F-7970-664E-9693-DF1FD1A4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36383353-F1D1-2087-79D9-DB805513F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9410CCC7-F341-478B-AF1B-B7D98A90A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EB513F64-42BC-DA3A-4DC3-C07F19B38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12F0E924-00F0-A99B-94EA-25F3060E99D9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5AC5BEC0-09E9-C5E2-C700-C6ADB7B3A524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F2D8740F-C0C9-1C9E-8240-6905BD6592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3DFA7364-56FB-8745-3FC4-F1F272E5A58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306705B7-D8AF-D9B5-B642-39EB937E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60E5D00-58F8-4121-E076-425AC9B18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8075" y="2325688"/>
            <a:ext cx="15913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6079305"/>
            <a:chOff x="0" y="0"/>
            <a:chExt cx="11564591" cy="810573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807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/>
                </a:rPr>
                <a:t>Project recap</a:t>
              </a:r>
              <a:endParaRPr lang="en-US" sz="3200">
                <a:cs typeface="Calibri"/>
              </a:endParaRP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4C90F5-C7E9-4916-EB8F-2B81C2807861}"/>
              </a:ext>
            </a:extLst>
          </p:cNvPr>
          <p:cNvSpPr txBox="1"/>
          <p:nvPr/>
        </p:nvSpPr>
        <p:spPr>
          <a:xfrm>
            <a:off x="8790214" y="2558143"/>
            <a:ext cx="711653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Social Buzz</a:t>
            </a:r>
            <a:r>
              <a:rPr lang="en-US" sz="2800" dirty="0">
                <a:cs typeface="Calibri"/>
              </a:rPr>
              <a:t> is a rapidly growing social media and content creation company.</a:t>
            </a:r>
            <a:endParaRPr lang="en-US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Accenture is running 3-month initial project to assist them on following tasks.</a:t>
            </a:r>
          </a:p>
          <a:p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An audit of their big data practice 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Recommendations for a successful IPO 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An analysis of their content categories that highlights the top 5 categories with the largest aggregate popularity</a:t>
            </a:r>
            <a:endParaRPr lang="en-US" sz="2800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90517-6D32-C2B0-5C12-9FFE5A93F836}"/>
              </a:ext>
            </a:extLst>
          </p:cNvPr>
          <p:cNvSpPr txBox="1"/>
          <p:nvPr/>
        </p:nvSpPr>
        <p:spPr>
          <a:xfrm>
            <a:off x="2540953" y="4593485"/>
            <a:ext cx="710006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cs typeface="Calibri"/>
              </a:rPr>
              <a:t>Social Buzz post over 100,000 pieces of content per day.</a:t>
            </a:r>
          </a:p>
          <a:p>
            <a:endParaRPr lang="en-US" sz="3600" dirty="0">
              <a:solidFill>
                <a:schemeClr val="bg1"/>
              </a:solidFill>
              <a:cs typeface="Calibri"/>
            </a:endParaRPr>
          </a:p>
          <a:p>
            <a:r>
              <a:rPr lang="en-US" sz="3600" dirty="0">
                <a:solidFill>
                  <a:schemeClr val="bg1"/>
                </a:solidFill>
                <a:cs typeface="Calibri"/>
              </a:rPr>
              <a:t>Social Buzz has over 500 million </a:t>
            </a:r>
          </a:p>
          <a:p>
            <a:r>
              <a:rPr lang="en-US" sz="3600" dirty="0">
                <a:solidFill>
                  <a:schemeClr val="bg1"/>
                </a:solidFill>
                <a:cs typeface="Calibri"/>
              </a:rPr>
              <a:t>active users each month.</a:t>
            </a:r>
            <a:endParaRPr lang="en-US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  <a:cs typeface="Calibri"/>
            </a:endParaRPr>
          </a:p>
          <a:p>
            <a:r>
              <a:rPr lang="en-US" sz="3600" dirty="0">
                <a:solidFill>
                  <a:schemeClr val="bg1"/>
                </a:solidFill>
                <a:cs typeface="Calibri"/>
              </a:rPr>
              <a:t>What are the top 5 content categories with largest popularity?</a:t>
            </a:r>
          </a:p>
          <a:p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787269" y="7229742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14223E8-EDC2-E1E6-7133-DDB75F7E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727" y="7046786"/>
            <a:ext cx="2075380" cy="2088224"/>
          </a:xfrm>
          <a:prstGeom prst="ellipse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0" name="Freeform 20"/>
          <p:cNvSpPr/>
          <p:nvPr/>
        </p:nvSpPr>
        <p:spPr>
          <a:xfrm>
            <a:off x="11405111" y="7009868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1304051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106202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724F90-35FB-06E1-17D0-2CD92BAC4F9C}"/>
              </a:ext>
            </a:extLst>
          </p:cNvPr>
          <p:cNvSpPr txBox="1"/>
          <p:nvPr/>
        </p:nvSpPr>
        <p:spPr>
          <a:xfrm>
            <a:off x="13934327" y="7654247"/>
            <a:ext cx="37885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Data Analyst</a:t>
            </a:r>
          </a:p>
          <a:p>
            <a:r>
              <a:rPr lang="en-US" sz="2400" dirty="0" err="1">
                <a:cs typeface="Calibri"/>
              </a:rPr>
              <a:t>Dulitha</a:t>
            </a:r>
            <a:r>
              <a:rPr lang="en-US" sz="2400" dirty="0">
                <a:cs typeface="Calibri"/>
              </a:rPr>
              <a:t> Jayakodige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9B7B2A-4C94-956E-D16C-D95F02BCF00B}"/>
              </a:ext>
            </a:extLst>
          </p:cNvPr>
          <p:cNvSpPr txBox="1"/>
          <p:nvPr/>
        </p:nvSpPr>
        <p:spPr>
          <a:xfrm>
            <a:off x="14126967" y="4726112"/>
            <a:ext cx="37885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Senior Principle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Marcus </a:t>
            </a:r>
            <a:r>
              <a:rPr lang="en-US" sz="2400" dirty="0" err="1">
                <a:ea typeface="+mn-lt"/>
                <a:cs typeface="+mn-lt"/>
              </a:rPr>
              <a:t>Rompton</a:t>
            </a:r>
            <a:endParaRPr lang="en-US" dirty="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0C5EE3-9947-5D17-FB5E-20560935CBC4}"/>
              </a:ext>
            </a:extLst>
          </p:cNvPr>
          <p:cNvSpPr txBox="1"/>
          <p:nvPr/>
        </p:nvSpPr>
        <p:spPr>
          <a:xfrm>
            <a:off x="13972855" y="1926405"/>
            <a:ext cx="37885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Chief Technology Architect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Andrew Fleming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1F941D-B67D-5551-E73D-E77053930673}"/>
              </a:ext>
            </a:extLst>
          </p:cNvPr>
          <p:cNvSpPr txBox="1"/>
          <p:nvPr/>
        </p:nvSpPr>
        <p:spPr>
          <a:xfrm>
            <a:off x="3932464" y="1428750"/>
            <a:ext cx="64851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Data selecting and understanding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6129B9-80AC-1A36-0F29-39B275341E38}"/>
              </a:ext>
            </a:extLst>
          </p:cNvPr>
          <p:cNvSpPr txBox="1"/>
          <p:nvPr/>
        </p:nvSpPr>
        <p:spPr>
          <a:xfrm>
            <a:off x="5973535" y="3116035"/>
            <a:ext cx="64851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A9687-2890-84D7-812E-DC91B1B397E3}"/>
              </a:ext>
            </a:extLst>
          </p:cNvPr>
          <p:cNvSpPr txBox="1"/>
          <p:nvPr/>
        </p:nvSpPr>
        <p:spPr>
          <a:xfrm>
            <a:off x="7946571" y="4789714"/>
            <a:ext cx="64851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9F6EC-6517-29DE-4ED9-C9AA7CF62196}"/>
              </a:ext>
            </a:extLst>
          </p:cNvPr>
          <p:cNvSpPr txBox="1"/>
          <p:nvPr/>
        </p:nvSpPr>
        <p:spPr>
          <a:xfrm>
            <a:off x="9647463" y="6463392"/>
            <a:ext cx="64851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F88009-0895-A4A5-1862-54E284EEC97A}"/>
              </a:ext>
            </a:extLst>
          </p:cNvPr>
          <p:cNvSpPr txBox="1"/>
          <p:nvPr/>
        </p:nvSpPr>
        <p:spPr>
          <a:xfrm>
            <a:off x="11538857" y="8014607"/>
            <a:ext cx="64851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Uncover insights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2BB716-5CDE-A5EC-2840-6874021F12C4}"/>
              </a:ext>
            </a:extLst>
          </p:cNvPr>
          <p:cNvSpPr txBox="1"/>
          <p:nvPr/>
        </p:nvSpPr>
        <p:spPr>
          <a:xfrm>
            <a:off x="1510393" y="2762250"/>
            <a:ext cx="4218211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 dirty="0">
                <a:solidFill>
                  <a:srgbClr val="A100FF"/>
                </a:solidFill>
                <a:cs typeface="Calibri"/>
              </a:rPr>
              <a:t>16 </a:t>
            </a:r>
            <a:endParaRPr lang="en-US">
              <a:cs typeface="Calibri"/>
            </a:endParaRPr>
          </a:p>
          <a:p>
            <a:pPr algn="ctr"/>
            <a:endParaRPr lang="en-US" sz="2400">
              <a:cs typeface="Calibri"/>
            </a:endParaRPr>
          </a:p>
          <a:p>
            <a:pPr algn="ctr"/>
            <a:endParaRPr lang="en-US" sz="3600" dirty="0">
              <a:cs typeface="Calibri"/>
            </a:endParaRPr>
          </a:p>
          <a:p>
            <a:pPr algn="ctr"/>
            <a:r>
              <a:rPr lang="en-US" sz="3600" dirty="0">
                <a:cs typeface="Calibri"/>
              </a:rPr>
              <a:t>Content categories</a:t>
            </a:r>
          </a:p>
          <a:p>
            <a:pPr marL="285750" indent="-285750" algn="ctr">
              <a:buFont typeface="Arial"/>
              <a:buChar char="•"/>
            </a:pPr>
            <a:endParaRPr lang="en-US" sz="4000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7BE67-85A7-2288-9A63-5E733127A2BC}"/>
              </a:ext>
            </a:extLst>
          </p:cNvPr>
          <p:cNvSpPr txBox="1"/>
          <p:nvPr/>
        </p:nvSpPr>
        <p:spPr>
          <a:xfrm>
            <a:off x="6599464" y="2816678"/>
            <a:ext cx="4218211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 dirty="0">
                <a:solidFill>
                  <a:srgbClr val="A100FF"/>
                </a:solidFill>
                <a:cs typeface="Calibri"/>
              </a:rPr>
              <a:t>25,000 </a:t>
            </a:r>
            <a:endParaRPr lang="en-US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sz="3600" dirty="0">
              <a:cs typeface="Calibri"/>
            </a:endParaRPr>
          </a:p>
          <a:p>
            <a:pPr algn="ctr"/>
            <a:r>
              <a:rPr lang="en-US" sz="3600" dirty="0">
                <a:cs typeface="Calibri"/>
              </a:rPr>
              <a:t>Reactions</a:t>
            </a:r>
          </a:p>
          <a:p>
            <a:pPr marL="285750" indent="-285750" algn="ctr">
              <a:buFont typeface="Arial"/>
              <a:buChar char="•"/>
            </a:pPr>
            <a:endParaRPr lang="en-US" sz="40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3EF94-8FED-5DAA-FF92-C05ED6E26CAD}"/>
              </a:ext>
            </a:extLst>
          </p:cNvPr>
          <p:cNvSpPr txBox="1"/>
          <p:nvPr/>
        </p:nvSpPr>
        <p:spPr>
          <a:xfrm>
            <a:off x="11532054" y="2762249"/>
            <a:ext cx="532038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 dirty="0">
                <a:solidFill>
                  <a:srgbClr val="A100FF"/>
                </a:solidFill>
                <a:cs typeface="Calibri"/>
              </a:rPr>
              <a:t>May</a:t>
            </a:r>
            <a:endParaRPr lang="en-US" sz="9600">
              <a:cs typeface="Calibri"/>
            </a:endParaRPr>
          </a:p>
          <a:p>
            <a:pPr algn="ctr"/>
            <a:endParaRPr lang="en-US" sz="240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  <a:p>
            <a:pPr algn="ctr"/>
            <a:r>
              <a:rPr lang="en-US" sz="3600" dirty="0">
                <a:cs typeface="Calibri"/>
              </a:rPr>
              <a:t>Month with highest popularity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D8047A4-4B9F-197F-DE7A-C9E62B461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500" y="1735591"/>
            <a:ext cx="11443607" cy="7087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4BAF45C-467F-F3AE-7C1F-495D9E322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393" y="1545093"/>
            <a:ext cx="12137570" cy="75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Custom</PresentationFormat>
  <Paragraphs>43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Annabel Gurney</cp:lastModifiedBy>
  <cp:revision>417</cp:revision>
  <dcterms:created xsi:type="dcterms:W3CDTF">2006-08-16T00:00:00Z</dcterms:created>
  <dcterms:modified xsi:type="dcterms:W3CDTF">2024-01-03T00:31:35Z</dcterms:modified>
  <dc:identifier>DAEhDyfaYKE</dc:identifier>
</cp:coreProperties>
</file>