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499E"/>
    <a:srgbClr val="0889EC"/>
    <a:srgbClr val="FFFF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21" autoAdjust="0"/>
    <p:restoredTop sz="95846" autoAdjust="0"/>
  </p:normalViewPr>
  <p:slideViewPr>
    <p:cSldViewPr snapToGrid="0">
      <p:cViewPr varScale="1">
        <p:scale>
          <a:sx n="78" d="100"/>
          <a:sy n="78" d="100"/>
        </p:scale>
        <p:origin x="3496" y="17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AE901-6633-4CD9-9632-3600882FF9FE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C74AE-A2D1-479E-B5B8-C94470671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854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C74AE-A2D1-479E-B5B8-C94470671B8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330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6C74AE-A2D1-479E-B5B8-C94470671B8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171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CCE0-7367-4BD1-B6C8-BDBDF017F951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C98-AE30-4DF3-8D85-708DE5E59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508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CCE0-7367-4BD1-B6C8-BDBDF017F951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C98-AE30-4DF3-8D85-708DE5E59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598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CCE0-7367-4BD1-B6C8-BDBDF017F951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C98-AE30-4DF3-8D85-708DE5E59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496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CCE0-7367-4BD1-B6C8-BDBDF017F951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C98-AE30-4DF3-8D85-708DE5E59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98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CCE0-7367-4BD1-B6C8-BDBDF017F951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C98-AE30-4DF3-8D85-708DE5E59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173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CCE0-7367-4BD1-B6C8-BDBDF017F951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C98-AE30-4DF3-8D85-708DE5E59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254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CCE0-7367-4BD1-B6C8-BDBDF017F951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C98-AE30-4DF3-8D85-708DE5E59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86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CCE0-7367-4BD1-B6C8-BDBDF017F951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C98-AE30-4DF3-8D85-708DE5E59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157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CCE0-7367-4BD1-B6C8-BDBDF017F951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C98-AE30-4DF3-8D85-708DE5E59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04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CCE0-7367-4BD1-B6C8-BDBDF017F951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C98-AE30-4DF3-8D85-708DE5E59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844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CCE0-7367-4BD1-B6C8-BDBDF017F951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C98-AE30-4DF3-8D85-708DE5E59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19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4CCE0-7367-4BD1-B6C8-BDBDF017F951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BEC98-AE30-4DF3-8D85-708DE5E59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95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圆角矩形 47">
            <a:extLst>
              <a:ext uri="{FF2B5EF4-FFF2-40B4-BE49-F238E27FC236}">
                <a16:creationId xmlns:a16="http://schemas.microsoft.com/office/drawing/2014/main" id="{E6049A34-374B-3C9A-963D-073B3F3BB63C}"/>
              </a:ext>
            </a:extLst>
          </p:cNvPr>
          <p:cNvSpPr/>
          <p:nvPr/>
        </p:nvSpPr>
        <p:spPr>
          <a:xfrm>
            <a:off x="113511" y="1222540"/>
            <a:ext cx="1638300" cy="1917700"/>
          </a:xfrm>
          <a:prstGeom prst="roundRect">
            <a:avLst>
              <a:gd name="adj" fmla="val 5346"/>
            </a:avLst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E7F0D24C-FECC-B60A-F0A9-2B136BB64782}"/>
              </a:ext>
            </a:extLst>
          </p:cNvPr>
          <p:cNvCxnSpPr>
            <a:cxnSpLocks/>
          </p:cNvCxnSpPr>
          <p:nvPr/>
        </p:nvCxnSpPr>
        <p:spPr>
          <a:xfrm>
            <a:off x="1891253" y="160635"/>
            <a:ext cx="0" cy="5864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32FCA98F-9FB9-FA3B-0927-70E177D18D0E}"/>
              </a:ext>
            </a:extLst>
          </p:cNvPr>
          <p:cNvSpPr/>
          <p:nvPr/>
        </p:nvSpPr>
        <p:spPr>
          <a:xfrm>
            <a:off x="180" y="165531"/>
            <a:ext cx="1877429" cy="589290"/>
          </a:xfrm>
          <a:prstGeom prst="roundRect">
            <a:avLst>
              <a:gd name="adj" fmla="val 59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个人简历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70BA8D82-716B-242B-A8B2-63A57BDBBAC4}"/>
              </a:ext>
            </a:extLst>
          </p:cNvPr>
          <p:cNvSpPr txBox="1"/>
          <p:nvPr/>
        </p:nvSpPr>
        <p:spPr>
          <a:xfrm>
            <a:off x="1949147" y="173005"/>
            <a:ext cx="30059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沉淀、分享、成长，让自己和他人都能有所收获！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47105C2-1EFA-46D4-0432-61F79F11AB24}"/>
              </a:ext>
            </a:extLst>
          </p:cNvPr>
          <p:cNvSpPr txBox="1"/>
          <p:nvPr/>
        </p:nvSpPr>
        <p:spPr>
          <a:xfrm>
            <a:off x="1929354" y="399389"/>
            <a:ext cx="1920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Personal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resume</a:t>
            </a:r>
            <a:endParaRPr kumimoji="1" lang="zh-CN" altLang="en-US" sz="2000" dirty="0"/>
          </a:p>
        </p:txBody>
      </p:sp>
      <p:pic>
        <p:nvPicPr>
          <p:cNvPr id="65" name="图片 64">
            <a:extLst>
              <a:ext uri="{FF2B5EF4-FFF2-40B4-BE49-F238E27FC236}">
                <a16:creationId xmlns:a16="http://schemas.microsoft.com/office/drawing/2014/main" id="{44948F78-E8F1-8269-7F4E-FFDB3B020F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436" y="296116"/>
            <a:ext cx="330353" cy="330353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8BFEB473-F1AD-2796-6309-47519898FD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396" y="264444"/>
            <a:ext cx="393697" cy="393697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02E7693D-7C2B-F6CF-ACEF-7E6AFD5AB7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088" y="315481"/>
            <a:ext cx="330353" cy="291622"/>
          </a:xfrm>
          <a:prstGeom prst="rect">
            <a:avLst/>
          </a:prstGeom>
        </p:spPr>
      </p:pic>
      <p:cxnSp>
        <p:nvCxnSpPr>
          <p:cNvPr id="71" name="直线连接符 70">
            <a:extLst>
              <a:ext uri="{FF2B5EF4-FFF2-40B4-BE49-F238E27FC236}">
                <a16:creationId xmlns:a16="http://schemas.microsoft.com/office/drawing/2014/main" id="{26DE0B2E-AE9C-06B9-3EB9-803776630701}"/>
              </a:ext>
            </a:extLst>
          </p:cNvPr>
          <p:cNvCxnSpPr>
            <a:cxnSpLocks/>
          </p:cNvCxnSpPr>
          <p:nvPr/>
        </p:nvCxnSpPr>
        <p:spPr>
          <a:xfrm>
            <a:off x="0" y="924504"/>
            <a:ext cx="1751811" cy="0"/>
          </a:xfrm>
          <a:prstGeom prst="line">
            <a:avLst/>
          </a:prstGeom>
          <a:ln w="76200">
            <a:solidFill>
              <a:srgbClr val="0889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5275F740-7603-ED80-E0E1-6E41A8D97C32}"/>
              </a:ext>
            </a:extLst>
          </p:cNvPr>
          <p:cNvCxnSpPr>
            <a:cxnSpLocks/>
          </p:cNvCxnSpPr>
          <p:nvPr/>
        </p:nvCxnSpPr>
        <p:spPr>
          <a:xfrm>
            <a:off x="2002023" y="924504"/>
            <a:ext cx="485597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2366C29E-7B43-CDA6-049D-DD5DA0BFC2B3}"/>
              </a:ext>
            </a:extLst>
          </p:cNvPr>
          <p:cNvCxnSpPr>
            <a:cxnSpLocks/>
          </p:cNvCxnSpPr>
          <p:nvPr/>
        </p:nvCxnSpPr>
        <p:spPr>
          <a:xfrm>
            <a:off x="1528550" y="924504"/>
            <a:ext cx="71537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104D31B7-D3DF-92FF-D126-A8409A127101}"/>
              </a:ext>
            </a:extLst>
          </p:cNvPr>
          <p:cNvCxnSpPr>
            <a:cxnSpLocks/>
          </p:cNvCxnSpPr>
          <p:nvPr/>
        </p:nvCxnSpPr>
        <p:spPr>
          <a:xfrm>
            <a:off x="0" y="924504"/>
            <a:ext cx="2270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44E03CD4-58E3-8BFE-B233-96EDA885701B}"/>
              </a:ext>
            </a:extLst>
          </p:cNvPr>
          <p:cNvCxnSpPr>
            <a:cxnSpLocks/>
          </p:cNvCxnSpPr>
          <p:nvPr/>
        </p:nvCxnSpPr>
        <p:spPr>
          <a:xfrm>
            <a:off x="6630977" y="924504"/>
            <a:ext cx="2270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7FCC1FDF-0B6C-A7D6-7C40-553C6110A1F5}"/>
              </a:ext>
            </a:extLst>
          </p:cNvPr>
          <p:cNvSpPr txBox="1"/>
          <p:nvPr/>
        </p:nvSpPr>
        <p:spPr>
          <a:xfrm>
            <a:off x="1983070" y="1320005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小傅哥</a:t>
            </a:r>
          </a:p>
        </p:txBody>
      </p:sp>
      <p:sp>
        <p:nvSpPr>
          <p:cNvPr id="107" name="圆角矩形 106">
            <a:extLst>
              <a:ext uri="{FF2B5EF4-FFF2-40B4-BE49-F238E27FC236}">
                <a16:creationId xmlns:a16="http://schemas.microsoft.com/office/drawing/2014/main" id="{628498EC-344A-C254-9A9D-270DCE96894F}"/>
              </a:ext>
            </a:extLst>
          </p:cNvPr>
          <p:cNvSpPr/>
          <p:nvPr/>
        </p:nvSpPr>
        <p:spPr>
          <a:xfrm>
            <a:off x="2072329" y="2274845"/>
            <a:ext cx="2103977" cy="344104"/>
          </a:xfrm>
          <a:prstGeom prst="roundRect">
            <a:avLst>
              <a:gd name="adj" fmla="val 10086"/>
            </a:avLst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F8521115-CB6F-AFAA-CEC5-B729508A2AF8}"/>
              </a:ext>
            </a:extLst>
          </p:cNvPr>
          <p:cNvSpPr txBox="1"/>
          <p:nvPr/>
        </p:nvSpPr>
        <p:spPr>
          <a:xfrm>
            <a:off x="2002023" y="1794184"/>
            <a:ext cx="30260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https://github.com/fuzhengwei</a:t>
            </a:r>
          </a:p>
        </p:txBody>
      </p: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B1741395-11A2-5853-2BAE-85F6542E7602}"/>
              </a:ext>
            </a:extLst>
          </p:cNvPr>
          <p:cNvGrpSpPr/>
          <p:nvPr/>
        </p:nvGrpSpPr>
        <p:grpSpPr>
          <a:xfrm>
            <a:off x="4577362" y="2274845"/>
            <a:ext cx="2103977" cy="344104"/>
            <a:chOff x="4577362" y="2274845"/>
            <a:chExt cx="2103977" cy="344104"/>
          </a:xfrm>
        </p:grpSpPr>
        <p:sp>
          <p:nvSpPr>
            <p:cNvPr id="113" name="圆角矩形 112">
              <a:extLst>
                <a:ext uri="{FF2B5EF4-FFF2-40B4-BE49-F238E27FC236}">
                  <a16:creationId xmlns:a16="http://schemas.microsoft.com/office/drawing/2014/main" id="{D79AB1F1-5D26-26A1-5C46-30AE5B96D02B}"/>
                </a:ext>
              </a:extLst>
            </p:cNvPr>
            <p:cNvSpPr/>
            <p:nvPr/>
          </p:nvSpPr>
          <p:spPr>
            <a:xfrm>
              <a:off x="4577362" y="2274845"/>
              <a:ext cx="2103977" cy="344104"/>
            </a:xfrm>
            <a:prstGeom prst="roundRect">
              <a:avLst>
                <a:gd name="adj" fmla="val 10086"/>
              </a:avLst>
            </a:prstGeom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4" name="直接连接符 51">
              <a:extLst>
                <a:ext uri="{FF2B5EF4-FFF2-40B4-BE49-F238E27FC236}">
                  <a16:creationId xmlns:a16="http://schemas.microsoft.com/office/drawing/2014/main" id="{D2496AF0-5792-4D64-D090-704CFCF57FD0}"/>
                </a:ext>
              </a:extLst>
            </p:cNvPr>
            <p:cNvCxnSpPr>
              <a:cxnSpLocks/>
            </p:cNvCxnSpPr>
            <p:nvPr/>
          </p:nvCxnSpPr>
          <p:spPr>
            <a:xfrm>
              <a:off x="5027636" y="2347500"/>
              <a:ext cx="0" cy="1987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4CF61212-D4E4-E6F8-DB5B-61FAB916D726}"/>
                </a:ext>
              </a:extLst>
            </p:cNvPr>
            <p:cNvSpPr txBox="1"/>
            <p:nvPr/>
          </p:nvSpPr>
          <p:spPr>
            <a:xfrm>
              <a:off x="5050040" y="2318838"/>
              <a:ext cx="15809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+86</a:t>
              </a:r>
              <a:r>
                <a:rPr lang="zh-CN" altLang="en-US" sz="1200" dirty="0">
                  <a:solidFill>
                    <a:schemeClr val="bg1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 </a:t>
              </a:r>
              <a:r>
                <a:rPr lang="en-US" altLang="zh-CN" sz="1200" dirty="0">
                  <a:solidFill>
                    <a:schemeClr val="bg1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13521408</a:t>
              </a:r>
              <a:r>
                <a:rPr lang="zh-CN" altLang="en-US" sz="1200" dirty="0">
                  <a:solidFill>
                    <a:schemeClr val="bg1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***</a:t>
              </a:r>
            </a:p>
          </p:txBody>
        </p:sp>
        <p:pic>
          <p:nvPicPr>
            <p:cNvPr id="125" name="图片 124">
              <a:extLst>
                <a:ext uri="{FF2B5EF4-FFF2-40B4-BE49-F238E27FC236}">
                  <a16:creationId xmlns:a16="http://schemas.microsoft.com/office/drawing/2014/main" id="{B02084F7-03E7-A81C-0AD8-F26870C52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9845" y="2318838"/>
              <a:ext cx="251060" cy="251060"/>
            </a:xfrm>
            <a:prstGeom prst="rect">
              <a:avLst/>
            </a:prstGeom>
          </p:spPr>
        </p:pic>
      </p:grp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66154DBE-6D67-F5B8-31F6-59F6D213CE4D}"/>
              </a:ext>
            </a:extLst>
          </p:cNvPr>
          <p:cNvGrpSpPr/>
          <p:nvPr/>
        </p:nvGrpSpPr>
        <p:grpSpPr>
          <a:xfrm>
            <a:off x="4578837" y="2796136"/>
            <a:ext cx="2102502" cy="344104"/>
            <a:chOff x="4578837" y="2796136"/>
            <a:chExt cx="2102502" cy="344104"/>
          </a:xfrm>
        </p:grpSpPr>
        <p:sp>
          <p:nvSpPr>
            <p:cNvPr id="116" name="圆角矩形 115">
              <a:extLst>
                <a:ext uri="{FF2B5EF4-FFF2-40B4-BE49-F238E27FC236}">
                  <a16:creationId xmlns:a16="http://schemas.microsoft.com/office/drawing/2014/main" id="{BFDD5E84-9B04-A3F5-DE79-88E77942EBFF}"/>
                </a:ext>
              </a:extLst>
            </p:cNvPr>
            <p:cNvSpPr/>
            <p:nvPr/>
          </p:nvSpPr>
          <p:spPr>
            <a:xfrm>
              <a:off x="4578837" y="2796136"/>
              <a:ext cx="2102502" cy="344104"/>
            </a:xfrm>
            <a:prstGeom prst="roundRect">
              <a:avLst>
                <a:gd name="adj" fmla="val 10086"/>
              </a:avLst>
            </a:prstGeom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7" name="直接连接符 51">
              <a:extLst>
                <a:ext uri="{FF2B5EF4-FFF2-40B4-BE49-F238E27FC236}">
                  <a16:creationId xmlns:a16="http://schemas.microsoft.com/office/drawing/2014/main" id="{77E19A11-ADB0-047B-87F0-E8B0B9E859DE}"/>
                </a:ext>
              </a:extLst>
            </p:cNvPr>
            <p:cNvCxnSpPr>
              <a:cxnSpLocks/>
            </p:cNvCxnSpPr>
            <p:nvPr/>
          </p:nvCxnSpPr>
          <p:spPr>
            <a:xfrm>
              <a:off x="5029110" y="2868791"/>
              <a:ext cx="0" cy="1987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BE27EE27-E4FE-B761-0812-85D350D8F2C4}"/>
                </a:ext>
              </a:extLst>
            </p:cNvPr>
            <p:cNvSpPr txBox="1"/>
            <p:nvPr/>
          </p:nvSpPr>
          <p:spPr>
            <a:xfrm>
              <a:off x="5064756" y="2839608"/>
              <a:ext cx="15809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1841721</a:t>
              </a:r>
              <a:r>
                <a:rPr lang="zh-CN" altLang="en-US" sz="1200" dirty="0">
                  <a:solidFill>
                    <a:schemeClr val="bg1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**</a:t>
              </a:r>
              <a:r>
                <a:rPr lang="en-US" altLang="zh-CN" sz="1200" dirty="0">
                  <a:solidFill>
                    <a:schemeClr val="bg1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@qq.com</a:t>
              </a:r>
              <a:endParaRPr lang="zh-CN" altLang="en-US" sz="12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pic>
          <p:nvPicPr>
            <p:cNvPr id="127" name="图片 126">
              <a:extLst>
                <a:ext uri="{FF2B5EF4-FFF2-40B4-BE49-F238E27FC236}">
                  <a16:creationId xmlns:a16="http://schemas.microsoft.com/office/drawing/2014/main" id="{C7531538-F88C-2491-FA58-A991BD57F7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0830" y="2831487"/>
              <a:ext cx="248278" cy="248278"/>
            </a:xfrm>
            <a:prstGeom prst="rect">
              <a:avLst/>
            </a:prstGeom>
          </p:spPr>
        </p:pic>
      </p:grp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FB39B4C4-FB2F-B56C-04DF-6A42637E9FBF}"/>
              </a:ext>
            </a:extLst>
          </p:cNvPr>
          <p:cNvGrpSpPr/>
          <p:nvPr/>
        </p:nvGrpSpPr>
        <p:grpSpPr>
          <a:xfrm>
            <a:off x="2073804" y="2796136"/>
            <a:ext cx="2102502" cy="344104"/>
            <a:chOff x="2073804" y="2796136"/>
            <a:chExt cx="2102502" cy="344104"/>
          </a:xfrm>
        </p:grpSpPr>
        <p:sp>
          <p:nvSpPr>
            <p:cNvPr id="110" name="圆角矩形 109">
              <a:extLst>
                <a:ext uri="{FF2B5EF4-FFF2-40B4-BE49-F238E27FC236}">
                  <a16:creationId xmlns:a16="http://schemas.microsoft.com/office/drawing/2014/main" id="{9901C63A-DF25-0672-9D64-7A336510A3D0}"/>
                </a:ext>
              </a:extLst>
            </p:cNvPr>
            <p:cNvSpPr/>
            <p:nvPr/>
          </p:nvSpPr>
          <p:spPr>
            <a:xfrm>
              <a:off x="2073804" y="2796136"/>
              <a:ext cx="2102502" cy="344104"/>
            </a:xfrm>
            <a:prstGeom prst="roundRect">
              <a:avLst>
                <a:gd name="adj" fmla="val 10086"/>
              </a:avLst>
            </a:prstGeom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1" name="直接连接符 51">
              <a:extLst>
                <a:ext uri="{FF2B5EF4-FFF2-40B4-BE49-F238E27FC236}">
                  <a16:creationId xmlns:a16="http://schemas.microsoft.com/office/drawing/2014/main" id="{9410332E-3C91-563F-D8CD-16F3A3B2C8D9}"/>
                </a:ext>
              </a:extLst>
            </p:cNvPr>
            <p:cNvCxnSpPr>
              <a:cxnSpLocks/>
            </p:cNvCxnSpPr>
            <p:nvPr/>
          </p:nvCxnSpPr>
          <p:spPr>
            <a:xfrm>
              <a:off x="2524077" y="2868791"/>
              <a:ext cx="0" cy="1987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4BE9EC16-55F6-0D04-1A6A-C35BB181E0FD}"/>
                </a:ext>
              </a:extLst>
            </p:cNvPr>
            <p:cNvSpPr txBox="1"/>
            <p:nvPr/>
          </p:nvSpPr>
          <p:spPr>
            <a:xfrm>
              <a:off x="2558328" y="2839608"/>
              <a:ext cx="15809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北京市 </a:t>
              </a:r>
              <a:r>
                <a:rPr lang="en-US" altLang="zh-CN" sz="1200" dirty="0">
                  <a:solidFill>
                    <a:schemeClr val="bg1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·</a:t>
              </a:r>
              <a:r>
                <a:rPr lang="zh-CN" altLang="en-US" sz="1200" dirty="0">
                  <a:solidFill>
                    <a:schemeClr val="bg1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 通州区</a:t>
              </a:r>
            </a:p>
          </p:txBody>
        </p:sp>
        <p:pic>
          <p:nvPicPr>
            <p:cNvPr id="129" name="图片 128">
              <a:extLst>
                <a:ext uri="{FF2B5EF4-FFF2-40B4-BE49-F238E27FC236}">
                  <a16:creationId xmlns:a16="http://schemas.microsoft.com/office/drawing/2014/main" id="{6B2A112F-2AA2-7C58-F8FB-4F1AA4FA0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7023" y="2868791"/>
              <a:ext cx="227741" cy="227741"/>
            </a:xfrm>
            <a:prstGeom prst="rect">
              <a:avLst/>
            </a:prstGeom>
          </p:spPr>
        </p:pic>
      </p:grp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D81D497E-1295-A9A7-0B0F-19B3BC17E285}"/>
              </a:ext>
            </a:extLst>
          </p:cNvPr>
          <p:cNvGrpSpPr/>
          <p:nvPr/>
        </p:nvGrpSpPr>
        <p:grpSpPr>
          <a:xfrm>
            <a:off x="2142393" y="2305868"/>
            <a:ext cx="1983551" cy="277000"/>
            <a:chOff x="2142393" y="2305868"/>
            <a:chExt cx="1983551" cy="277000"/>
          </a:xfrm>
        </p:grpSpPr>
        <p:cxnSp>
          <p:nvCxnSpPr>
            <p:cNvPr id="108" name="直接连接符 51">
              <a:extLst>
                <a:ext uri="{FF2B5EF4-FFF2-40B4-BE49-F238E27FC236}">
                  <a16:creationId xmlns:a16="http://schemas.microsoft.com/office/drawing/2014/main" id="{BBA49F4C-C8A1-E70B-9E46-4FE80E79484F}"/>
                </a:ext>
              </a:extLst>
            </p:cNvPr>
            <p:cNvCxnSpPr>
              <a:cxnSpLocks/>
            </p:cNvCxnSpPr>
            <p:nvPr/>
          </p:nvCxnSpPr>
          <p:spPr>
            <a:xfrm>
              <a:off x="2522603" y="2347500"/>
              <a:ext cx="0" cy="1987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B90A0AF1-4A60-60C8-D29D-D34E21D6C477}"/>
                </a:ext>
              </a:extLst>
            </p:cNvPr>
            <p:cNvSpPr txBox="1"/>
            <p:nvPr/>
          </p:nvSpPr>
          <p:spPr>
            <a:xfrm>
              <a:off x="2545007" y="2305869"/>
              <a:ext cx="15809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199</a:t>
              </a:r>
              <a:r>
                <a:rPr lang="zh-CN" altLang="en-US" sz="1200" dirty="0">
                  <a:solidFill>
                    <a:schemeClr val="bg1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*</a:t>
              </a:r>
              <a:r>
                <a:rPr lang="en-US" altLang="zh-CN" sz="1200" dirty="0">
                  <a:solidFill>
                    <a:schemeClr val="bg1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-01-30</a:t>
              </a:r>
              <a:endParaRPr lang="zh-CN" altLang="en-US" sz="12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pic>
          <p:nvPicPr>
            <p:cNvPr id="131" name="图片 130">
              <a:extLst>
                <a:ext uri="{FF2B5EF4-FFF2-40B4-BE49-F238E27FC236}">
                  <a16:creationId xmlns:a16="http://schemas.microsoft.com/office/drawing/2014/main" id="{D378982C-50C1-6A81-1D89-CAE8D24595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2393" y="2305868"/>
              <a:ext cx="276999" cy="276999"/>
            </a:xfrm>
            <a:prstGeom prst="rect">
              <a:avLst/>
            </a:prstGeom>
          </p:spPr>
        </p:pic>
      </p:grpSp>
      <p:grpSp>
        <p:nvGrpSpPr>
          <p:cNvPr id="201" name="组合 200">
            <a:extLst>
              <a:ext uri="{FF2B5EF4-FFF2-40B4-BE49-F238E27FC236}">
                <a16:creationId xmlns:a16="http://schemas.microsoft.com/office/drawing/2014/main" id="{711E8F09-3459-8306-FB12-10124F0E8A0A}"/>
              </a:ext>
            </a:extLst>
          </p:cNvPr>
          <p:cNvGrpSpPr/>
          <p:nvPr/>
        </p:nvGrpSpPr>
        <p:grpSpPr>
          <a:xfrm>
            <a:off x="0" y="4787545"/>
            <a:ext cx="6858001" cy="408222"/>
            <a:chOff x="0" y="4787545"/>
            <a:chExt cx="6858001" cy="408222"/>
          </a:xfrm>
        </p:grpSpPr>
        <p:sp>
          <p:nvSpPr>
            <p:cNvPr id="154" name="圆角矩形 153">
              <a:extLst>
                <a:ext uri="{FF2B5EF4-FFF2-40B4-BE49-F238E27FC236}">
                  <a16:creationId xmlns:a16="http://schemas.microsoft.com/office/drawing/2014/main" id="{E43E9751-1D87-B0AF-737F-759494C71928}"/>
                </a:ext>
              </a:extLst>
            </p:cNvPr>
            <p:cNvSpPr/>
            <p:nvPr/>
          </p:nvSpPr>
          <p:spPr>
            <a:xfrm>
              <a:off x="0" y="4787545"/>
              <a:ext cx="45719" cy="408222"/>
            </a:xfrm>
            <a:prstGeom prst="roundRect">
              <a:avLst>
                <a:gd name="adj" fmla="val 0"/>
              </a:avLst>
            </a:prstGeom>
            <a:solidFill>
              <a:srgbClr val="0889EC"/>
            </a:solidFill>
            <a:ln>
              <a:solidFill>
                <a:srgbClr val="0889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5" name="圆角矩形 154">
              <a:extLst>
                <a:ext uri="{FF2B5EF4-FFF2-40B4-BE49-F238E27FC236}">
                  <a16:creationId xmlns:a16="http://schemas.microsoft.com/office/drawing/2014/main" id="{1A3F6214-F8E8-06E7-0FFF-61EE9C0762AA}"/>
                </a:ext>
              </a:extLst>
            </p:cNvPr>
            <p:cNvSpPr/>
            <p:nvPr/>
          </p:nvSpPr>
          <p:spPr>
            <a:xfrm>
              <a:off x="84910" y="4787545"/>
              <a:ext cx="45719" cy="408222"/>
            </a:xfrm>
            <a:prstGeom prst="roundRect">
              <a:avLst>
                <a:gd name="adj" fmla="val 0"/>
              </a:avLst>
            </a:prstGeom>
            <a:solidFill>
              <a:srgbClr val="0889EC"/>
            </a:solidFill>
            <a:ln>
              <a:solidFill>
                <a:srgbClr val="0889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6" name="圆角矩形 155">
              <a:extLst>
                <a:ext uri="{FF2B5EF4-FFF2-40B4-BE49-F238E27FC236}">
                  <a16:creationId xmlns:a16="http://schemas.microsoft.com/office/drawing/2014/main" id="{0C42D576-51D5-0BA8-7F70-1EBCE2C0527E}"/>
                </a:ext>
              </a:extLst>
            </p:cNvPr>
            <p:cNvSpPr/>
            <p:nvPr/>
          </p:nvSpPr>
          <p:spPr>
            <a:xfrm>
              <a:off x="181304" y="4787545"/>
              <a:ext cx="1439877" cy="408222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zh-CN" altLang="en-US" sz="1600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求职意向</a:t>
              </a:r>
            </a:p>
          </p:txBody>
        </p:sp>
        <p:sp>
          <p:nvSpPr>
            <p:cNvPr id="157" name="圆角矩形 156">
              <a:extLst>
                <a:ext uri="{FF2B5EF4-FFF2-40B4-BE49-F238E27FC236}">
                  <a16:creationId xmlns:a16="http://schemas.microsoft.com/office/drawing/2014/main" id="{390CF3E8-5DDF-C253-7BA1-994B2A6A5699}"/>
                </a:ext>
              </a:extLst>
            </p:cNvPr>
            <p:cNvSpPr/>
            <p:nvPr/>
          </p:nvSpPr>
          <p:spPr>
            <a:xfrm>
              <a:off x="1621181" y="4787545"/>
              <a:ext cx="5236820" cy="40822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160" name="图片 159">
              <a:extLst>
                <a:ext uri="{FF2B5EF4-FFF2-40B4-BE49-F238E27FC236}">
                  <a16:creationId xmlns:a16="http://schemas.microsoft.com/office/drawing/2014/main" id="{64C4AD8F-EA1E-6AAF-1504-F83F7856ED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841" y="4842615"/>
              <a:ext cx="298081" cy="298081"/>
            </a:xfrm>
            <a:prstGeom prst="rect">
              <a:avLst/>
            </a:prstGeom>
          </p:spPr>
        </p:pic>
      </p:grpSp>
      <p:grpSp>
        <p:nvGrpSpPr>
          <p:cNvPr id="163" name="组合 162">
            <a:extLst>
              <a:ext uri="{FF2B5EF4-FFF2-40B4-BE49-F238E27FC236}">
                <a16:creationId xmlns:a16="http://schemas.microsoft.com/office/drawing/2014/main" id="{71A22908-912B-60A9-1A75-C0C1DAC9A32A}"/>
              </a:ext>
            </a:extLst>
          </p:cNvPr>
          <p:cNvGrpSpPr/>
          <p:nvPr/>
        </p:nvGrpSpPr>
        <p:grpSpPr>
          <a:xfrm>
            <a:off x="0" y="3535740"/>
            <a:ext cx="6858000" cy="408222"/>
            <a:chOff x="0" y="3535740"/>
            <a:chExt cx="6858000" cy="408222"/>
          </a:xfrm>
        </p:grpSpPr>
        <p:sp>
          <p:nvSpPr>
            <p:cNvPr id="144" name="圆角矩形 143">
              <a:extLst>
                <a:ext uri="{FF2B5EF4-FFF2-40B4-BE49-F238E27FC236}">
                  <a16:creationId xmlns:a16="http://schemas.microsoft.com/office/drawing/2014/main" id="{8885EFF9-9687-1B50-2FFC-2D9E497E6D1C}"/>
                </a:ext>
              </a:extLst>
            </p:cNvPr>
            <p:cNvSpPr/>
            <p:nvPr/>
          </p:nvSpPr>
          <p:spPr>
            <a:xfrm>
              <a:off x="0" y="3535740"/>
              <a:ext cx="45719" cy="408222"/>
            </a:xfrm>
            <a:prstGeom prst="roundRect">
              <a:avLst>
                <a:gd name="adj" fmla="val 0"/>
              </a:avLst>
            </a:prstGeom>
            <a:solidFill>
              <a:srgbClr val="0889EC"/>
            </a:solidFill>
            <a:ln>
              <a:solidFill>
                <a:srgbClr val="0889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7" name="圆角矩形 146">
              <a:extLst>
                <a:ext uri="{FF2B5EF4-FFF2-40B4-BE49-F238E27FC236}">
                  <a16:creationId xmlns:a16="http://schemas.microsoft.com/office/drawing/2014/main" id="{B0CBE34E-676F-935F-6C69-8D4B1ABE1FB2}"/>
                </a:ext>
              </a:extLst>
            </p:cNvPr>
            <p:cNvSpPr/>
            <p:nvPr/>
          </p:nvSpPr>
          <p:spPr>
            <a:xfrm>
              <a:off x="84910" y="3535740"/>
              <a:ext cx="45719" cy="408222"/>
            </a:xfrm>
            <a:prstGeom prst="roundRect">
              <a:avLst>
                <a:gd name="adj" fmla="val 0"/>
              </a:avLst>
            </a:prstGeom>
            <a:solidFill>
              <a:srgbClr val="0889EC"/>
            </a:solidFill>
            <a:ln>
              <a:solidFill>
                <a:srgbClr val="0889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8" name="圆角矩形 147">
              <a:extLst>
                <a:ext uri="{FF2B5EF4-FFF2-40B4-BE49-F238E27FC236}">
                  <a16:creationId xmlns:a16="http://schemas.microsoft.com/office/drawing/2014/main" id="{6F028B0C-E16E-B178-CAFD-6F03E1370410}"/>
                </a:ext>
              </a:extLst>
            </p:cNvPr>
            <p:cNvSpPr/>
            <p:nvPr/>
          </p:nvSpPr>
          <p:spPr>
            <a:xfrm>
              <a:off x="181304" y="3535740"/>
              <a:ext cx="1439877" cy="408222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zh-CN" altLang="en-US" sz="1600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教育背景</a:t>
              </a:r>
            </a:p>
          </p:txBody>
        </p:sp>
        <p:sp>
          <p:nvSpPr>
            <p:cNvPr id="149" name="圆角矩形 148">
              <a:extLst>
                <a:ext uri="{FF2B5EF4-FFF2-40B4-BE49-F238E27FC236}">
                  <a16:creationId xmlns:a16="http://schemas.microsoft.com/office/drawing/2014/main" id="{7B447AFE-2C46-D5A3-1FD6-42278D95F86A}"/>
                </a:ext>
              </a:extLst>
            </p:cNvPr>
            <p:cNvSpPr/>
            <p:nvPr/>
          </p:nvSpPr>
          <p:spPr>
            <a:xfrm>
              <a:off x="1621181" y="3535740"/>
              <a:ext cx="5236819" cy="40822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162" name="图片 161">
              <a:extLst>
                <a:ext uri="{FF2B5EF4-FFF2-40B4-BE49-F238E27FC236}">
                  <a16:creationId xmlns:a16="http://schemas.microsoft.com/office/drawing/2014/main" id="{C0ECD6C2-47F4-5EFE-CE03-1FECF108A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305" y="3564275"/>
              <a:ext cx="351151" cy="351151"/>
            </a:xfrm>
            <a:prstGeom prst="rect">
              <a:avLst/>
            </a:prstGeom>
          </p:spPr>
        </p:pic>
      </p:grpSp>
      <p:grpSp>
        <p:nvGrpSpPr>
          <p:cNvPr id="206" name="组合 205">
            <a:extLst>
              <a:ext uri="{FF2B5EF4-FFF2-40B4-BE49-F238E27FC236}">
                <a16:creationId xmlns:a16="http://schemas.microsoft.com/office/drawing/2014/main" id="{1B3D7891-BCD5-F6B9-19A5-5DB6FB5F9807}"/>
              </a:ext>
            </a:extLst>
          </p:cNvPr>
          <p:cNvGrpSpPr/>
          <p:nvPr/>
        </p:nvGrpSpPr>
        <p:grpSpPr>
          <a:xfrm>
            <a:off x="181304" y="4116926"/>
            <a:ext cx="6162518" cy="276999"/>
            <a:chOff x="181304" y="4116926"/>
            <a:chExt cx="6162518" cy="276999"/>
          </a:xfrm>
        </p:grpSpPr>
        <p:sp>
          <p:nvSpPr>
            <p:cNvPr id="165" name="文本框 164">
              <a:extLst>
                <a:ext uri="{FF2B5EF4-FFF2-40B4-BE49-F238E27FC236}">
                  <a16:creationId xmlns:a16="http://schemas.microsoft.com/office/drawing/2014/main" id="{F1C7A2AC-2EC3-E913-2D19-9F80625D9A78}"/>
                </a:ext>
              </a:extLst>
            </p:cNvPr>
            <p:cNvSpPr txBox="1"/>
            <p:nvPr/>
          </p:nvSpPr>
          <p:spPr>
            <a:xfrm>
              <a:off x="181304" y="4116926"/>
              <a:ext cx="16401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zh-CN" sz="1200" dirty="0">
                  <a:ea typeface="PingFang SC" panose="020B0400000000000000" pitchFamily="34" charset="-122"/>
                </a:rPr>
                <a:t>2009.09</a:t>
              </a:r>
              <a:r>
                <a:rPr kumimoji="1" lang="zh-CN" altLang="en-US" sz="1200" dirty="0">
                  <a:ea typeface="PingFang SC" panose="020B0400000000000000" pitchFamily="34" charset="-122"/>
                </a:rPr>
                <a:t> </a:t>
              </a:r>
              <a:r>
                <a:rPr kumimoji="1" lang="en-US" altLang="zh-CN" sz="1200" dirty="0">
                  <a:ea typeface="PingFang SC" panose="020B0400000000000000" pitchFamily="34" charset="-122"/>
                </a:rPr>
                <a:t>–</a:t>
              </a:r>
              <a:r>
                <a:rPr kumimoji="1" lang="zh-CN" altLang="en-US" sz="1200" dirty="0">
                  <a:ea typeface="PingFang SC" panose="020B0400000000000000" pitchFamily="34" charset="-122"/>
                </a:rPr>
                <a:t> </a:t>
              </a:r>
              <a:r>
                <a:rPr kumimoji="1" lang="en-US" altLang="zh-CN" sz="1200" dirty="0">
                  <a:ea typeface="PingFang SC" panose="020B0400000000000000" pitchFamily="34" charset="-122"/>
                </a:rPr>
                <a:t>2013.06</a:t>
              </a:r>
            </a:p>
          </p:txBody>
        </p:sp>
        <p:sp>
          <p:nvSpPr>
            <p:cNvPr id="166" name="文本框 165">
              <a:extLst>
                <a:ext uri="{FF2B5EF4-FFF2-40B4-BE49-F238E27FC236}">
                  <a16:creationId xmlns:a16="http://schemas.microsoft.com/office/drawing/2014/main" id="{D043BD8A-2EC9-643E-37B0-7674487EC44D}"/>
                </a:ext>
              </a:extLst>
            </p:cNvPr>
            <p:cNvSpPr txBox="1"/>
            <p:nvPr/>
          </p:nvSpPr>
          <p:spPr>
            <a:xfrm>
              <a:off x="2578635" y="4116926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北京邮电大学</a:t>
              </a:r>
            </a:p>
          </p:txBody>
        </p:sp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E2DED875-8307-950F-FAD3-95F6322FD175}"/>
                </a:ext>
              </a:extLst>
            </p:cNvPr>
            <p:cNvSpPr txBox="1"/>
            <p:nvPr/>
          </p:nvSpPr>
          <p:spPr>
            <a:xfrm>
              <a:off x="4164743" y="4116926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软件工程</a:t>
              </a:r>
            </a:p>
          </p:txBody>
        </p:sp>
        <p:sp>
          <p:nvSpPr>
            <p:cNvPr id="168" name="文本框 167">
              <a:extLst>
                <a:ext uri="{FF2B5EF4-FFF2-40B4-BE49-F238E27FC236}">
                  <a16:creationId xmlns:a16="http://schemas.microsoft.com/office/drawing/2014/main" id="{BB1AD745-1060-4C1D-67E5-BAE5F26A21D3}"/>
                </a:ext>
              </a:extLst>
            </p:cNvPr>
            <p:cNvSpPr txBox="1"/>
            <p:nvPr/>
          </p:nvSpPr>
          <p:spPr>
            <a:xfrm>
              <a:off x="5543603" y="4116926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学士学位</a:t>
              </a:r>
            </a:p>
          </p:txBody>
        </p:sp>
      </p:grpSp>
      <p:sp>
        <p:nvSpPr>
          <p:cNvPr id="175" name="矩形 174">
            <a:extLst>
              <a:ext uri="{FF2B5EF4-FFF2-40B4-BE49-F238E27FC236}">
                <a16:creationId xmlns:a16="http://schemas.microsoft.com/office/drawing/2014/main" id="{96A17E85-C5DA-412F-1FA9-5991C3377277}"/>
              </a:ext>
            </a:extLst>
          </p:cNvPr>
          <p:cNvSpPr/>
          <p:nvPr/>
        </p:nvSpPr>
        <p:spPr>
          <a:xfrm>
            <a:off x="181304" y="5305332"/>
            <a:ext cx="1891025" cy="4082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工作性质：全职</a:t>
            </a:r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A7C592BB-388C-D977-3369-02516FA8DF6C}"/>
              </a:ext>
            </a:extLst>
          </p:cNvPr>
          <p:cNvSpPr/>
          <p:nvPr/>
        </p:nvSpPr>
        <p:spPr>
          <a:xfrm>
            <a:off x="181304" y="5716848"/>
            <a:ext cx="1891025" cy="4082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到岗时间：两周</a:t>
            </a: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FC5C3E7A-50A1-09C4-74C4-52E276752B31}"/>
              </a:ext>
            </a:extLst>
          </p:cNvPr>
          <p:cNvSpPr/>
          <p:nvPr/>
        </p:nvSpPr>
        <p:spPr>
          <a:xfrm>
            <a:off x="2234919" y="5305332"/>
            <a:ext cx="1891025" cy="4082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目标地点：北京</a:t>
            </a: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CC4EFCF0-A7D1-A229-44BC-50D37A073350}"/>
              </a:ext>
            </a:extLst>
          </p:cNvPr>
          <p:cNvSpPr/>
          <p:nvPr/>
        </p:nvSpPr>
        <p:spPr>
          <a:xfrm>
            <a:off x="2234919" y="5716848"/>
            <a:ext cx="1891025" cy="4082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目标薪资：面议</a:t>
            </a: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D394C664-BC50-9391-F2DB-D0ECBA8FB472}"/>
              </a:ext>
            </a:extLst>
          </p:cNvPr>
          <p:cNvSpPr/>
          <p:nvPr/>
        </p:nvSpPr>
        <p:spPr>
          <a:xfrm>
            <a:off x="4288535" y="5317054"/>
            <a:ext cx="2569466" cy="4082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求职岗位：</a:t>
            </a:r>
            <a:r>
              <a:rPr kumimoji="1"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Java</a:t>
            </a:r>
            <a:r>
              <a:rPr kumimoji="1"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工程师</a:t>
            </a: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CB0B8554-D24E-8A38-0435-68DF18947B88}"/>
              </a:ext>
            </a:extLst>
          </p:cNvPr>
          <p:cNvSpPr/>
          <p:nvPr/>
        </p:nvSpPr>
        <p:spPr>
          <a:xfrm>
            <a:off x="4288535" y="5728570"/>
            <a:ext cx="2569466" cy="4082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grpSp>
        <p:nvGrpSpPr>
          <p:cNvPr id="181" name="组合 180">
            <a:extLst>
              <a:ext uri="{FF2B5EF4-FFF2-40B4-BE49-F238E27FC236}">
                <a16:creationId xmlns:a16="http://schemas.microsoft.com/office/drawing/2014/main" id="{F1F52A8E-A668-340E-5A55-C2085C7B4FB8}"/>
              </a:ext>
            </a:extLst>
          </p:cNvPr>
          <p:cNvGrpSpPr/>
          <p:nvPr/>
        </p:nvGrpSpPr>
        <p:grpSpPr>
          <a:xfrm>
            <a:off x="0" y="6209688"/>
            <a:ext cx="6858000" cy="408222"/>
            <a:chOff x="0" y="4967089"/>
            <a:chExt cx="6858000" cy="408222"/>
          </a:xfrm>
        </p:grpSpPr>
        <p:sp>
          <p:nvSpPr>
            <p:cNvPr id="182" name="圆角矩形 181">
              <a:extLst>
                <a:ext uri="{FF2B5EF4-FFF2-40B4-BE49-F238E27FC236}">
                  <a16:creationId xmlns:a16="http://schemas.microsoft.com/office/drawing/2014/main" id="{7A653E9D-C0DD-FB2F-F052-EE9B0C23BC51}"/>
                </a:ext>
              </a:extLst>
            </p:cNvPr>
            <p:cNvSpPr/>
            <p:nvPr/>
          </p:nvSpPr>
          <p:spPr>
            <a:xfrm>
              <a:off x="0" y="4967089"/>
              <a:ext cx="45719" cy="408222"/>
            </a:xfrm>
            <a:prstGeom prst="roundRect">
              <a:avLst>
                <a:gd name="adj" fmla="val 0"/>
              </a:avLst>
            </a:prstGeom>
            <a:solidFill>
              <a:srgbClr val="0889EC"/>
            </a:solidFill>
            <a:ln>
              <a:solidFill>
                <a:srgbClr val="0889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3" name="圆角矩形 182">
              <a:extLst>
                <a:ext uri="{FF2B5EF4-FFF2-40B4-BE49-F238E27FC236}">
                  <a16:creationId xmlns:a16="http://schemas.microsoft.com/office/drawing/2014/main" id="{0DE03A26-7249-4A8A-8487-CCF57316B676}"/>
                </a:ext>
              </a:extLst>
            </p:cNvPr>
            <p:cNvSpPr/>
            <p:nvPr/>
          </p:nvSpPr>
          <p:spPr>
            <a:xfrm>
              <a:off x="84910" y="4967089"/>
              <a:ext cx="45719" cy="408222"/>
            </a:xfrm>
            <a:prstGeom prst="roundRect">
              <a:avLst>
                <a:gd name="adj" fmla="val 0"/>
              </a:avLst>
            </a:prstGeom>
            <a:solidFill>
              <a:srgbClr val="0889EC"/>
            </a:solidFill>
            <a:ln>
              <a:solidFill>
                <a:srgbClr val="0889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4" name="圆角矩形 183">
              <a:extLst>
                <a:ext uri="{FF2B5EF4-FFF2-40B4-BE49-F238E27FC236}">
                  <a16:creationId xmlns:a16="http://schemas.microsoft.com/office/drawing/2014/main" id="{25A792FC-8C85-0B50-E73B-23F73B65C5F5}"/>
                </a:ext>
              </a:extLst>
            </p:cNvPr>
            <p:cNvSpPr/>
            <p:nvPr/>
          </p:nvSpPr>
          <p:spPr>
            <a:xfrm>
              <a:off x="181304" y="4967089"/>
              <a:ext cx="1439877" cy="408222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zh-CN" altLang="en-US" sz="1600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专业技能</a:t>
              </a:r>
            </a:p>
          </p:txBody>
        </p:sp>
        <p:sp>
          <p:nvSpPr>
            <p:cNvPr id="185" name="圆角矩形 184">
              <a:extLst>
                <a:ext uri="{FF2B5EF4-FFF2-40B4-BE49-F238E27FC236}">
                  <a16:creationId xmlns:a16="http://schemas.microsoft.com/office/drawing/2014/main" id="{CACB3647-A683-F8AB-D24F-83547CB3C635}"/>
                </a:ext>
              </a:extLst>
            </p:cNvPr>
            <p:cNvSpPr/>
            <p:nvPr/>
          </p:nvSpPr>
          <p:spPr>
            <a:xfrm>
              <a:off x="1621181" y="4967089"/>
              <a:ext cx="5236819" cy="40822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194" name="图片 193">
            <a:extLst>
              <a:ext uri="{FF2B5EF4-FFF2-40B4-BE49-F238E27FC236}">
                <a16:creationId xmlns:a16="http://schemas.microsoft.com/office/drawing/2014/main" id="{CD6B05B1-BEED-879C-4969-44FEA701EEB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70" y="6279589"/>
            <a:ext cx="268420" cy="268420"/>
          </a:xfrm>
          <a:prstGeom prst="rect">
            <a:avLst/>
          </a:prstGeom>
        </p:spPr>
      </p:pic>
      <p:sp>
        <p:nvSpPr>
          <p:cNvPr id="195" name="文本框 194">
            <a:extLst>
              <a:ext uri="{FF2B5EF4-FFF2-40B4-BE49-F238E27FC236}">
                <a16:creationId xmlns:a16="http://schemas.microsoft.com/office/drawing/2014/main" id="{8061AFDB-1E47-0DEF-6D4E-EE185E907A96}"/>
              </a:ext>
            </a:extLst>
          </p:cNvPr>
          <p:cNvSpPr txBox="1"/>
          <p:nvPr/>
        </p:nvSpPr>
        <p:spPr>
          <a:xfrm>
            <a:off x="181304" y="6711811"/>
            <a:ext cx="667669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熟练掌握 </a:t>
            </a:r>
            <a:r>
              <a:rPr lang="en" altLang="zh-CN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Java </a:t>
            </a:r>
            <a:r>
              <a:rPr lang="zh-CN" altLang="en-US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核心知识、</a:t>
            </a:r>
            <a:r>
              <a:rPr lang="en-US" altLang="zh-CN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JUC</a:t>
            </a:r>
            <a:r>
              <a:rPr lang="zh-CN" altLang="en-US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、</a:t>
            </a:r>
            <a:r>
              <a:rPr lang="en-US" altLang="zh-CN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HashMap</a:t>
            </a:r>
            <a:r>
              <a:rPr lang="zh-CN" altLang="en-US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、斐波那契散列等，具备良好的面向对象编程思想。 </a:t>
            </a:r>
            <a:endParaRPr lang="en-US" altLang="zh-CN" sz="1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熟练掌握 </a:t>
            </a:r>
            <a:r>
              <a:rPr lang="en" altLang="zh-CN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Java </a:t>
            </a:r>
            <a:r>
              <a:rPr lang="zh-CN" altLang="en-US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设计模式，如工厂、代理、组合、策略等设计模式，并善用设计原则构建可复用代码。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熟练使用 </a:t>
            </a:r>
            <a:r>
              <a:rPr lang="en" altLang="zh-CN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IDEA</a:t>
            </a:r>
            <a:r>
              <a:rPr lang="zh-CN" altLang="en-US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、</a:t>
            </a:r>
            <a:r>
              <a:rPr lang="en-US" altLang="zh-CN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Eclipse</a:t>
            </a:r>
            <a:r>
              <a:rPr lang="en" altLang="zh-CN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zh-CN" altLang="en-US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等编译工具以及 </a:t>
            </a:r>
            <a:r>
              <a:rPr lang="en" altLang="zh-CN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Navicat</a:t>
            </a:r>
            <a:r>
              <a:rPr lang="zh-CN" altLang="en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、</a:t>
            </a:r>
            <a:r>
              <a:rPr lang="en" altLang="zh-CN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PostMan</a:t>
            </a:r>
            <a:r>
              <a:rPr lang="zh-CN" altLang="en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、</a:t>
            </a:r>
            <a:r>
              <a:rPr lang="en" altLang="zh-CN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Git</a:t>
            </a:r>
            <a:r>
              <a:rPr lang="zh-CN" altLang="en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、</a:t>
            </a:r>
            <a:r>
              <a:rPr lang="en" altLang="zh-CN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Maven</a:t>
            </a:r>
            <a:r>
              <a:rPr lang="zh-CN" altLang="en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、</a:t>
            </a:r>
            <a:r>
              <a:rPr lang="en" altLang="zh-CN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SVN </a:t>
            </a:r>
            <a:r>
              <a:rPr lang="zh-CN" altLang="en-US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等开发工具。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深入理解 </a:t>
            </a:r>
            <a:r>
              <a:rPr lang="en" altLang="zh-CN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JVM </a:t>
            </a:r>
            <a:r>
              <a:rPr lang="zh-CN" altLang="en-US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底层原理，熟悉 </a:t>
            </a:r>
            <a:r>
              <a:rPr lang="en" altLang="zh-CN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JVM </a:t>
            </a:r>
            <a:r>
              <a:rPr lang="zh-CN" altLang="en-US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各类垃圾收集器的使用及核心参数的调优，具备一定的 </a:t>
            </a:r>
            <a:r>
              <a:rPr lang="en" altLang="zh-CN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JVM </a:t>
            </a:r>
            <a:r>
              <a:rPr lang="zh-CN" altLang="en-US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调优能力。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阅读并编写过 </a:t>
            </a:r>
            <a:r>
              <a:rPr lang="en" altLang="zh-CN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Spring </a:t>
            </a:r>
            <a:r>
              <a:rPr lang="zh-CN" altLang="en-US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全链路核心功能源码，如 </a:t>
            </a:r>
            <a:r>
              <a:rPr lang="en" altLang="zh-CN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AOP</a:t>
            </a:r>
            <a:r>
              <a:rPr lang="zh-CN" altLang="en-US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、</a:t>
            </a:r>
            <a:r>
              <a:rPr lang="en" altLang="zh-CN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IOC</a:t>
            </a:r>
            <a:r>
              <a:rPr lang="zh-CN" altLang="en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，</a:t>
            </a:r>
            <a:r>
              <a:rPr lang="zh-CN" altLang="en-US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对源码有一定的理解，并能运用到实际业务开发中。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深入理解 </a:t>
            </a:r>
            <a:r>
              <a:rPr lang="en" altLang="zh-CN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Spring Boot</a:t>
            </a:r>
            <a:r>
              <a:rPr lang="zh-CN" altLang="en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，</a:t>
            </a:r>
            <a:r>
              <a:rPr lang="en" altLang="zh-CN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Spring Cloud </a:t>
            </a:r>
            <a:r>
              <a:rPr lang="zh-CN" altLang="en-US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等微服务框架的设计原理及底层架构，熟悉各种微服务架构设计比如服务</a:t>
            </a:r>
            <a:r>
              <a:rPr lang="zh-CN" altLang="en-US" sz="1000">
                <a:latin typeface="PingFang SC" panose="020B0400000000000000" pitchFamily="34" charset="-122"/>
                <a:ea typeface="PingFang SC" panose="020B0400000000000000" pitchFamily="34" charset="-122"/>
              </a:rPr>
              <a:t>注册与发现</a:t>
            </a:r>
            <a:r>
              <a:rPr lang="zh-CN" altLang="en-US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，服务降级，限流，熔断，服务网关路由设计，服务安全认证架构。</a:t>
            </a:r>
            <a:endParaRPr lang="en-US" altLang="zh-CN" sz="1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熟悉 </a:t>
            </a:r>
            <a:r>
              <a:rPr lang="en" altLang="zh-CN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Dubbo</a:t>
            </a:r>
            <a:r>
              <a:rPr lang="zh-CN" altLang="en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、</a:t>
            </a:r>
            <a:r>
              <a:rPr lang="en" altLang="zh-CN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Zookeeper </a:t>
            </a:r>
            <a:r>
              <a:rPr lang="zh-CN" altLang="en-US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等分布式服务协调与治理等技术。</a:t>
            </a:r>
            <a:endParaRPr lang="en-US" altLang="zh-CN" sz="1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熟练掌握 </a:t>
            </a:r>
            <a:r>
              <a:rPr lang="en" altLang="zh-CN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MySql</a:t>
            </a:r>
            <a:r>
              <a:rPr lang="zh-CN" altLang="en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，</a:t>
            </a:r>
            <a:r>
              <a:rPr lang="zh-CN" altLang="en-US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掌握 </a:t>
            </a:r>
            <a:r>
              <a:rPr lang="en" altLang="zh-CN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MySQL </a:t>
            </a:r>
            <a:r>
              <a:rPr lang="zh-CN" altLang="en-US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主从同步，读写分离技术以及集群的搭建，具备一定的 </a:t>
            </a:r>
            <a:r>
              <a:rPr lang="en" altLang="zh-CN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SQL </a:t>
            </a:r>
            <a:r>
              <a:rPr lang="zh-CN" altLang="en-US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调优能力。</a:t>
            </a:r>
            <a:endParaRPr lang="en-US" altLang="zh-CN" sz="1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深入理解 </a:t>
            </a:r>
            <a:r>
              <a:rPr lang="en" altLang="zh-CN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Redis </a:t>
            </a:r>
            <a:r>
              <a:rPr lang="zh-CN" altLang="en-US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线程模型，熟练掌握 </a:t>
            </a:r>
            <a:r>
              <a:rPr lang="en" altLang="zh-CN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Redis </a:t>
            </a:r>
            <a:r>
              <a:rPr lang="zh-CN" altLang="en-US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的核心数据结构的使用场景，熟悉各种缓存高并发的使用场景，比如缓存雪崩，缓存穿透等。</a:t>
            </a:r>
            <a:endParaRPr lang="en-US" altLang="zh-CN" sz="1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熟练掌握分布式场景中的常见的技术问题及解决，比如分布式锁，分布式事务，分布式 </a:t>
            </a:r>
            <a:r>
              <a:rPr lang="en" altLang="zh-CN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session</a:t>
            </a:r>
            <a:r>
              <a:rPr lang="zh-CN" altLang="en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，</a:t>
            </a:r>
            <a:r>
              <a:rPr lang="zh-CN" altLang="en-US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分布式任务调度。</a:t>
            </a:r>
            <a:endParaRPr lang="en-US" altLang="zh-CN" sz="1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熟悉 </a:t>
            </a:r>
            <a:r>
              <a:rPr lang="en" altLang="zh-CN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RabbitMQ</a:t>
            </a:r>
            <a:r>
              <a:rPr lang="zh-CN" altLang="en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、</a:t>
            </a:r>
            <a:r>
              <a:rPr lang="en" altLang="zh-CN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Kafka </a:t>
            </a:r>
            <a:r>
              <a:rPr lang="zh-CN" altLang="en-US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等常用的消息中间件进行消息的异步数据处理。</a:t>
            </a:r>
            <a:endParaRPr lang="en-US" altLang="zh-CN" sz="1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了解分布式搜索引擎 </a:t>
            </a:r>
            <a:r>
              <a:rPr lang="en" altLang="zh-CN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ElasticSearch</a:t>
            </a:r>
            <a:r>
              <a:rPr lang="zh-CN" altLang="en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，</a:t>
            </a:r>
            <a:r>
              <a:rPr lang="zh-CN" altLang="en-US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并能基于 </a:t>
            </a:r>
            <a:r>
              <a:rPr lang="en" altLang="zh-CN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ELK+Kafka </a:t>
            </a:r>
            <a:r>
              <a:rPr lang="zh-CN" altLang="en-US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搭建分布式日志收集系统，以及 </a:t>
            </a:r>
            <a:r>
              <a:rPr lang="en-US" altLang="zh-CN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x-pack-jdbc</a:t>
            </a:r>
            <a:r>
              <a:rPr lang="zh-CN" altLang="en-US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 的扩展使用。</a:t>
            </a:r>
            <a:endParaRPr lang="en-US" altLang="zh-CN" sz="1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熟悉 </a:t>
            </a:r>
            <a:r>
              <a:rPr lang="en" altLang="zh-CN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docker </a:t>
            </a:r>
            <a:r>
              <a:rPr lang="zh-CN" altLang="en-US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常用命令，能够实现基于 </a:t>
            </a:r>
            <a:r>
              <a:rPr lang="en" altLang="zh-CN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docker+Jenkins </a:t>
            </a:r>
            <a:r>
              <a:rPr lang="zh-CN" altLang="en-US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实现自动化部署</a:t>
            </a:r>
            <a:endParaRPr lang="en-US" altLang="zh-CN" sz="1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熟练运用 </a:t>
            </a:r>
            <a:r>
              <a:rPr lang="en" altLang="zh-CN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Java Web </a:t>
            </a:r>
            <a:r>
              <a:rPr lang="zh-CN" altLang="en-US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技术，包括 </a:t>
            </a:r>
            <a:r>
              <a:rPr lang="en" altLang="zh-CN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JSP</a:t>
            </a:r>
            <a:r>
              <a:rPr lang="zh-CN" altLang="en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、</a:t>
            </a:r>
            <a:r>
              <a:rPr lang="en" altLang="zh-CN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Servlet</a:t>
            </a:r>
            <a:r>
              <a:rPr lang="zh-CN" altLang="en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、</a:t>
            </a:r>
            <a:r>
              <a:rPr lang="en" altLang="zh-CN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EL </a:t>
            </a:r>
            <a:r>
              <a:rPr lang="zh-CN" altLang="en-US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表达式、</a:t>
            </a:r>
            <a:r>
              <a:rPr lang="en" altLang="zh-CN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JSTL </a:t>
            </a:r>
            <a:r>
              <a:rPr lang="zh-CN" altLang="en-US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等技术。</a:t>
            </a:r>
            <a:endParaRPr lang="en-US" altLang="zh-CN" sz="1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掌握 </a:t>
            </a:r>
            <a:r>
              <a:rPr lang="en" altLang="zh-CN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Linux </a:t>
            </a:r>
            <a:r>
              <a:rPr lang="zh-CN" altLang="en-US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常用命令，了解 </a:t>
            </a:r>
            <a:r>
              <a:rPr lang="en" altLang="zh-CN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Nginx </a:t>
            </a:r>
            <a:r>
              <a:rPr lang="zh-CN" altLang="en-US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服务器的反向代理、负载均衡、动静分离等。</a:t>
            </a:r>
            <a:endParaRPr lang="en-US" altLang="zh-CN" sz="1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熟练运用 </a:t>
            </a:r>
            <a:r>
              <a:rPr lang="en-US" altLang="zh-CN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DDD</a:t>
            </a:r>
            <a:r>
              <a:rPr lang="zh-CN" altLang="en-US" sz="1000" dirty="0">
                <a:latin typeface="PingFang SC" panose="020B0400000000000000" pitchFamily="34" charset="-122"/>
                <a:ea typeface="PingFang SC" panose="020B0400000000000000" pitchFamily="34" charset="-122"/>
              </a:rPr>
              <a:t> 四层架构领域驱动设计，构建出易于迭代和维护的工程架构，遵守整洁代码、洋葱架构设计思想。</a:t>
            </a:r>
          </a:p>
        </p:txBody>
      </p:sp>
      <p:grpSp>
        <p:nvGrpSpPr>
          <p:cNvPr id="200" name="组合 199">
            <a:extLst>
              <a:ext uri="{FF2B5EF4-FFF2-40B4-BE49-F238E27FC236}">
                <a16:creationId xmlns:a16="http://schemas.microsoft.com/office/drawing/2014/main" id="{BF8F7711-8208-9D06-07C2-CCF63359266C}"/>
              </a:ext>
            </a:extLst>
          </p:cNvPr>
          <p:cNvGrpSpPr/>
          <p:nvPr/>
        </p:nvGrpSpPr>
        <p:grpSpPr>
          <a:xfrm>
            <a:off x="3911938" y="2241861"/>
            <a:ext cx="278574" cy="307777"/>
            <a:chOff x="3898686" y="2241861"/>
            <a:chExt cx="278574" cy="307777"/>
          </a:xfrm>
        </p:grpSpPr>
        <p:pic>
          <p:nvPicPr>
            <p:cNvPr id="198" name="图片 197">
              <a:extLst>
                <a:ext uri="{FF2B5EF4-FFF2-40B4-BE49-F238E27FC236}">
                  <a16:creationId xmlns:a16="http://schemas.microsoft.com/office/drawing/2014/main" id="{FBF0F502-4634-18E4-4B9C-CD9096188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0260" y="2269294"/>
              <a:ext cx="277000" cy="277000"/>
            </a:xfrm>
            <a:prstGeom prst="rect">
              <a:avLst/>
            </a:prstGeom>
          </p:spPr>
        </p:pic>
        <p:sp>
          <p:nvSpPr>
            <p:cNvPr id="199" name="文本框 198">
              <a:extLst>
                <a:ext uri="{FF2B5EF4-FFF2-40B4-BE49-F238E27FC236}">
                  <a16:creationId xmlns:a16="http://schemas.microsoft.com/office/drawing/2014/main" id="{E03B5931-440B-D3CB-B7DE-151EA1755B6E}"/>
                </a:ext>
              </a:extLst>
            </p:cNvPr>
            <p:cNvSpPr txBox="1"/>
            <p:nvPr/>
          </p:nvSpPr>
          <p:spPr>
            <a:xfrm>
              <a:off x="3898686" y="224186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</a:rPr>
                <a:t>8</a:t>
              </a:r>
              <a:endParaRPr kumimoji="1"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7" name="组合 206">
            <a:extLst>
              <a:ext uri="{FF2B5EF4-FFF2-40B4-BE49-F238E27FC236}">
                <a16:creationId xmlns:a16="http://schemas.microsoft.com/office/drawing/2014/main" id="{6D72DD1B-46E0-5C86-8F84-2A4CFF6936BA}"/>
              </a:ext>
            </a:extLst>
          </p:cNvPr>
          <p:cNvGrpSpPr/>
          <p:nvPr/>
        </p:nvGrpSpPr>
        <p:grpSpPr>
          <a:xfrm>
            <a:off x="181304" y="4352860"/>
            <a:ext cx="6162518" cy="276999"/>
            <a:chOff x="181304" y="4352860"/>
            <a:chExt cx="6162518" cy="276999"/>
          </a:xfrm>
        </p:grpSpPr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109348EB-6427-1C20-57F1-C1EDC9AFC5F1}"/>
                </a:ext>
              </a:extLst>
            </p:cNvPr>
            <p:cNvSpPr txBox="1"/>
            <p:nvPr/>
          </p:nvSpPr>
          <p:spPr>
            <a:xfrm>
              <a:off x="181304" y="4352860"/>
              <a:ext cx="16401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zh-CN" sz="1200" dirty="0">
                  <a:ea typeface="PingFang SC" panose="020B0400000000000000" pitchFamily="34" charset="-122"/>
                </a:rPr>
                <a:t>2013.09</a:t>
              </a:r>
              <a:r>
                <a:rPr kumimoji="1" lang="zh-CN" altLang="en-US" sz="1200" dirty="0">
                  <a:ea typeface="PingFang SC" panose="020B0400000000000000" pitchFamily="34" charset="-122"/>
                </a:rPr>
                <a:t> </a:t>
              </a:r>
              <a:r>
                <a:rPr kumimoji="1" lang="en-US" altLang="zh-CN" sz="1200" dirty="0">
                  <a:ea typeface="PingFang SC" panose="020B0400000000000000" pitchFamily="34" charset="-122"/>
                </a:rPr>
                <a:t>–</a:t>
              </a:r>
              <a:r>
                <a:rPr kumimoji="1" lang="zh-CN" altLang="en-US" sz="1200" dirty="0">
                  <a:ea typeface="PingFang SC" panose="020B0400000000000000" pitchFamily="34" charset="-122"/>
                </a:rPr>
                <a:t> </a:t>
              </a:r>
              <a:r>
                <a:rPr kumimoji="1" lang="en-US" altLang="zh-CN" sz="1200" dirty="0">
                  <a:ea typeface="PingFang SC" panose="020B0400000000000000" pitchFamily="34" charset="-122"/>
                </a:rPr>
                <a:t>2015.06</a:t>
              </a:r>
            </a:p>
          </p:txBody>
        </p:sp>
        <p:sp>
          <p:nvSpPr>
            <p:cNvPr id="203" name="文本框 202">
              <a:extLst>
                <a:ext uri="{FF2B5EF4-FFF2-40B4-BE49-F238E27FC236}">
                  <a16:creationId xmlns:a16="http://schemas.microsoft.com/office/drawing/2014/main" id="{869A705A-D1E9-9B42-744F-97BFCE82357E}"/>
                </a:ext>
              </a:extLst>
            </p:cNvPr>
            <p:cNvSpPr txBox="1"/>
            <p:nvPr/>
          </p:nvSpPr>
          <p:spPr>
            <a:xfrm>
              <a:off x="2578635" y="4352860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普林斯顿大学</a:t>
              </a:r>
            </a:p>
          </p:txBody>
        </p:sp>
        <p:sp>
          <p:nvSpPr>
            <p:cNvPr id="204" name="文本框 203">
              <a:extLst>
                <a:ext uri="{FF2B5EF4-FFF2-40B4-BE49-F238E27FC236}">
                  <a16:creationId xmlns:a16="http://schemas.microsoft.com/office/drawing/2014/main" id="{3371FEF5-B87D-D65E-BCF5-B67F40AEF102}"/>
                </a:ext>
              </a:extLst>
            </p:cNvPr>
            <p:cNvSpPr txBox="1"/>
            <p:nvPr/>
          </p:nvSpPr>
          <p:spPr>
            <a:xfrm>
              <a:off x="4164743" y="4352860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软件工程</a:t>
              </a:r>
            </a:p>
          </p:txBody>
        </p:sp>
        <p:sp>
          <p:nvSpPr>
            <p:cNvPr id="205" name="文本框 204">
              <a:extLst>
                <a:ext uri="{FF2B5EF4-FFF2-40B4-BE49-F238E27FC236}">
                  <a16:creationId xmlns:a16="http://schemas.microsoft.com/office/drawing/2014/main" id="{366E0709-294C-7132-EBC5-E8EE8368B739}"/>
                </a:ext>
              </a:extLst>
            </p:cNvPr>
            <p:cNvSpPr txBox="1"/>
            <p:nvPr/>
          </p:nvSpPr>
          <p:spPr>
            <a:xfrm>
              <a:off x="5543603" y="4352860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硕士学位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6448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ACE3DC8-38ED-2746-441C-7E127F4795FC}"/>
              </a:ext>
            </a:extLst>
          </p:cNvPr>
          <p:cNvGrpSpPr/>
          <p:nvPr/>
        </p:nvGrpSpPr>
        <p:grpSpPr>
          <a:xfrm>
            <a:off x="0" y="172279"/>
            <a:ext cx="6858001" cy="408222"/>
            <a:chOff x="0" y="4967089"/>
            <a:chExt cx="6858001" cy="408222"/>
          </a:xfrm>
        </p:grpSpPr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E547B43D-147A-AE93-CC92-CE1715DCA03B}"/>
                </a:ext>
              </a:extLst>
            </p:cNvPr>
            <p:cNvSpPr/>
            <p:nvPr/>
          </p:nvSpPr>
          <p:spPr>
            <a:xfrm>
              <a:off x="0" y="4967089"/>
              <a:ext cx="45719" cy="408222"/>
            </a:xfrm>
            <a:prstGeom prst="roundRect">
              <a:avLst>
                <a:gd name="adj" fmla="val 0"/>
              </a:avLst>
            </a:prstGeom>
            <a:solidFill>
              <a:srgbClr val="0889EC"/>
            </a:solidFill>
            <a:ln>
              <a:solidFill>
                <a:srgbClr val="0889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6D56DEBB-86BD-53B2-38CF-138CD3728A0A}"/>
                </a:ext>
              </a:extLst>
            </p:cNvPr>
            <p:cNvSpPr/>
            <p:nvPr/>
          </p:nvSpPr>
          <p:spPr>
            <a:xfrm>
              <a:off x="84910" y="4967089"/>
              <a:ext cx="45719" cy="408222"/>
            </a:xfrm>
            <a:prstGeom prst="roundRect">
              <a:avLst>
                <a:gd name="adj" fmla="val 0"/>
              </a:avLst>
            </a:prstGeom>
            <a:solidFill>
              <a:srgbClr val="0889EC"/>
            </a:solidFill>
            <a:ln>
              <a:solidFill>
                <a:srgbClr val="0889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E9E1A511-DA70-13ED-20CF-BBEECCAF04ED}"/>
                </a:ext>
              </a:extLst>
            </p:cNvPr>
            <p:cNvSpPr/>
            <p:nvPr/>
          </p:nvSpPr>
          <p:spPr>
            <a:xfrm>
              <a:off x="181305" y="4967089"/>
              <a:ext cx="1437490" cy="408222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zh-CN" altLang="en-US" sz="1600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工作经历</a:t>
              </a:r>
            </a:p>
          </p:txBody>
        </p:sp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BF5B0519-D96F-2E9B-3BBF-201E14D27375}"/>
                </a:ext>
              </a:extLst>
            </p:cNvPr>
            <p:cNvSpPr/>
            <p:nvPr/>
          </p:nvSpPr>
          <p:spPr>
            <a:xfrm>
              <a:off x="1618795" y="4967089"/>
              <a:ext cx="5239206" cy="40822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0F81A667-4D0A-43D3-AECC-AE0027574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05" y="225287"/>
            <a:ext cx="305431" cy="305431"/>
          </a:xfrm>
          <a:prstGeom prst="rect">
            <a:avLst/>
          </a:prstGeom>
        </p:spPr>
      </p:pic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8350EE52-6796-C3A2-301C-4E4D046C5086}"/>
              </a:ext>
            </a:extLst>
          </p:cNvPr>
          <p:cNvCxnSpPr>
            <a:cxnSpLocks/>
          </p:cNvCxnSpPr>
          <p:nvPr/>
        </p:nvCxnSpPr>
        <p:spPr>
          <a:xfrm>
            <a:off x="453220" y="1166192"/>
            <a:ext cx="2056300" cy="0"/>
          </a:xfrm>
          <a:prstGeom prst="line">
            <a:avLst/>
          </a:prstGeom>
          <a:ln w="28575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D3E740B1-290F-5689-20B3-5946EC734CCD}"/>
              </a:ext>
            </a:extLst>
          </p:cNvPr>
          <p:cNvCxnSpPr>
            <a:cxnSpLocks/>
          </p:cNvCxnSpPr>
          <p:nvPr/>
        </p:nvCxnSpPr>
        <p:spPr>
          <a:xfrm>
            <a:off x="2509520" y="1166192"/>
            <a:ext cx="4116567" cy="0"/>
          </a:xfrm>
          <a:prstGeom prst="line">
            <a:avLst/>
          </a:prstGeom>
          <a:ln w="28575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1494C1A4-612A-CA2F-F6FB-BE51371DF45B}"/>
              </a:ext>
            </a:extLst>
          </p:cNvPr>
          <p:cNvSpPr txBox="1"/>
          <p:nvPr/>
        </p:nvSpPr>
        <p:spPr>
          <a:xfrm>
            <a:off x="110017" y="734630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2015.6</a:t>
            </a:r>
            <a:endParaRPr kumimoji="1" lang="zh-CN" altLang="en-US" sz="14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2BD8644-9F76-E3C8-A5FD-F5FCB4B68B48}"/>
              </a:ext>
            </a:extLst>
          </p:cNvPr>
          <p:cNvSpPr txBox="1"/>
          <p:nvPr/>
        </p:nvSpPr>
        <p:spPr>
          <a:xfrm>
            <a:off x="2166317" y="728776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2019.8</a:t>
            </a:r>
            <a:endParaRPr kumimoji="1" lang="zh-CN" altLang="en-US" sz="14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2BDAE4C-4485-4D74-DC7C-EB10976D82A8}"/>
              </a:ext>
            </a:extLst>
          </p:cNvPr>
          <p:cNvSpPr txBox="1"/>
          <p:nvPr/>
        </p:nvSpPr>
        <p:spPr>
          <a:xfrm>
            <a:off x="6354217" y="73462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至今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FB3E053-8E46-4FB5-371A-9800209B626E}"/>
              </a:ext>
            </a:extLst>
          </p:cNvPr>
          <p:cNvSpPr txBox="1"/>
          <p:nvPr/>
        </p:nvSpPr>
        <p:spPr>
          <a:xfrm>
            <a:off x="619595" y="1299866"/>
            <a:ext cx="172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200" dirty="0">
                <a:latin typeface="PingFang SC" panose="020B0400000000000000" pitchFamily="34" charset="-122"/>
                <a:ea typeface="PingFang SC" panose="020B0400000000000000" pitchFamily="34" charset="-122"/>
              </a:rPr>
              <a:t>北京市</a:t>
            </a:r>
            <a:endParaRPr kumimoji="1" lang="en-US" altLang="zh-CN" sz="12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ctr"/>
            <a:r>
              <a:rPr kumimoji="1" lang="zh-CN" altLang="en-US" sz="1200" dirty="0">
                <a:latin typeface="PingFang SC" panose="020B0400000000000000" pitchFamily="34" charset="-122"/>
                <a:ea typeface="PingFang SC" panose="020B0400000000000000" pitchFamily="34" charset="-122"/>
              </a:rPr>
              <a:t>美团外卖营销活动平台</a:t>
            </a:r>
            <a:endParaRPr kumimoji="1" lang="en-US" altLang="zh-CN" sz="12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ctr"/>
            <a:r>
              <a:rPr kumimoji="1" lang="en-US" altLang="zh-CN" sz="1200" dirty="0">
                <a:latin typeface="PingFang SC" panose="020B0400000000000000" pitchFamily="34" charset="-122"/>
                <a:ea typeface="PingFang SC" panose="020B0400000000000000" pitchFamily="34" charset="-122"/>
              </a:rPr>
              <a:t>Java</a:t>
            </a:r>
            <a:r>
              <a:rPr kumimoji="1" lang="zh-CN" altLang="en-US" sz="1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开发工程师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46D3BE8-7753-EE02-408B-7AFD08A12B58}"/>
              </a:ext>
            </a:extLst>
          </p:cNvPr>
          <p:cNvSpPr txBox="1"/>
          <p:nvPr/>
        </p:nvSpPr>
        <p:spPr>
          <a:xfrm>
            <a:off x="4014574" y="1295474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200" dirty="0">
                <a:latin typeface="PingFang SC" panose="020B0400000000000000" pitchFamily="34" charset="-122"/>
                <a:ea typeface="PingFang SC" panose="020B0400000000000000" pitchFamily="34" charset="-122"/>
              </a:rPr>
              <a:t>北京市</a:t>
            </a:r>
            <a:endParaRPr kumimoji="1" lang="en-US" altLang="zh-CN" sz="12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ctr"/>
            <a:r>
              <a:rPr kumimoji="1" lang="zh-CN" altLang="en-US" sz="1200" dirty="0">
                <a:latin typeface="PingFang SC" panose="020B0400000000000000" pitchFamily="34" charset="-122"/>
                <a:ea typeface="PingFang SC" panose="020B0400000000000000" pitchFamily="34" charset="-122"/>
              </a:rPr>
              <a:t>阿里中间件研发组</a:t>
            </a:r>
            <a:endParaRPr kumimoji="1" lang="en-US" altLang="zh-CN" sz="12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ctr"/>
            <a:r>
              <a:rPr kumimoji="1" lang="en-US" altLang="zh-CN" sz="1200" dirty="0">
                <a:latin typeface="PingFang SC" panose="020B0400000000000000" pitchFamily="34" charset="-122"/>
                <a:ea typeface="PingFang SC" panose="020B0400000000000000" pitchFamily="34" charset="-122"/>
              </a:rPr>
              <a:t>Java</a:t>
            </a:r>
            <a:r>
              <a:rPr kumimoji="1" lang="zh-CN" altLang="en-US" sz="1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架构师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E88065E5-B43A-EEAA-BF57-6AB36959648A}"/>
              </a:ext>
            </a:extLst>
          </p:cNvPr>
          <p:cNvGrpSpPr/>
          <p:nvPr/>
        </p:nvGrpSpPr>
        <p:grpSpPr>
          <a:xfrm>
            <a:off x="0" y="2196023"/>
            <a:ext cx="6858001" cy="408222"/>
            <a:chOff x="0" y="4967089"/>
            <a:chExt cx="6858001" cy="408222"/>
          </a:xfrm>
        </p:grpSpPr>
        <p:sp>
          <p:nvSpPr>
            <p:cNvPr id="42" name="圆角矩形 41">
              <a:extLst>
                <a:ext uri="{FF2B5EF4-FFF2-40B4-BE49-F238E27FC236}">
                  <a16:creationId xmlns:a16="http://schemas.microsoft.com/office/drawing/2014/main" id="{7DBE4905-4070-9CD7-6C6D-C08C69F99ABE}"/>
                </a:ext>
              </a:extLst>
            </p:cNvPr>
            <p:cNvSpPr/>
            <p:nvPr/>
          </p:nvSpPr>
          <p:spPr>
            <a:xfrm>
              <a:off x="0" y="4967089"/>
              <a:ext cx="45719" cy="408222"/>
            </a:xfrm>
            <a:prstGeom prst="roundRect">
              <a:avLst>
                <a:gd name="adj" fmla="val 0"/>
              </a:avLst>
            </a:prstGeom>
            <a:solidFill>
              <a:srgbClr val="0889EC"/>
            </a:solidFill>
            <a:ln>
              <a:solidFill>
                <a:srgbClr val="0889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圆角矩形 42">
              <a:extLst>
                <a:ext uri="{FF2B5EF4-FFF2-40B4-BE49-F238E27FC236}">
                  <a16:creationId xmlns:a16="http://schemas.microsoft.com/office/drawing/2014/main" id="{386F3099-ECAA-796D-F6EB-25188C6330C1}"/>
                </a:ext>
              </a:extLst>
            </p:cNvPr>
            <p:cNvSpPr/>
            <p:nvPr/>
          </p:nvSpPr>
          <p:spPr>
            <a:xfrm>
              <a:off x="84910" y="4967089"/>
              <a:ext cx="45719" cy="408222"/>
            </a:xfrm>
            <a:prstGeom prst="roundRect">
              <a:avLst>
                <a:gd name="adj" fmla="val 0"/>
              </a:avLst>
            </a:prstGeom>
            <a:solidFill>
              <a:srgbClr val="0889EC"/>
            </a:solidFill>
            <a:ln>
              <a:solidFill>
                <a:srgbClr val="0889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圆角矩形 43">
              <a:extLst>
                <a:ext uri="{FF2B5EF4-FFF2-40B4-BE49-F238E27FC236}">
                  <a16:creationId xmlns:a16="http://schemas.microsoft.com/office/drawing/2014/main" id="{C2344531-8D7D-8BB0-DDF5-02E70E6D6915}"/>
                </a:ext>
              </a:extLst>
            </p:cNvPr>
            <p:cNvSpPr/>
            <p:nvPr/>
          </p:nvSpPr>
          <p:spPr>
            <a:xfrm>
              <a:off x="181305" y="4967089"/>
              <a:ext cx="1437490" cy="408222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zh-CN" altLang="en-US" sz="1600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项目经历</a:t>
              </a:r>
            </a:p>
          </p:txBody>
        </p:sp>
        <p:sp>
          <p:nvSpPr>
            <p:cNvPr id="45" name="圆角矩形 44">
              <a:extLst>
                <a:ext uri="{FF2B5EF4-FFF2-40B4-BE49-F238E27FC236}">
                  <a16:creationId xmlns:a16="http://schemas.microsoft.com/office/drawing/2014/main" id="{A3E3F88F-8E1C-103D-9E89-9EF818B8AEA0}"/>
                </a:ext>
              </a:extLst>
            </p:cNvPr>
            <p:cNvSpPr/>
            <p:nvPr/>
          </p:nvSpPr>
          <p:spPr>
            <a:xfrm>
              <a:off x="1618795" y="4967089"/>
              <a:ext cx="5239206" cy="40822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48" name="图片 47">
            <a:extLst>
              <a:ext uri="{FF2B5EF4-FFF2-40B4-BE49-F238E27FC236}">
                <a16:creationId xmlns:a16="http://schemas.microsoft.com/office/drawing/2014/main" id="{04372934-5DB9-0CF0-12F8-F18F52619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09" y="2196023"/>
            <a:ext cx="408222" cy="408222"/>
          </a:xfrm>
          <a:prstGeom prst="rect">
            <a:avLst/>
          </a:prstGeom>
        </p:spPr>
      </p:pic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606997DA-42DF-350E-6746-0C9AAC9F1751}"/>
              </a:ext>
            </a:extLst>
          </p:cNvPr>
          <p:cNvCxnSpPr>
            <a:cxnSpLocks/>
          </p:cNvCxnSpPr>
          <p:nvPr/>
        </p:nvCxnSpPr>
        <p:spPr>
          <a:xfrm>
            <a:off x="924938" y="2776152"/>
            <a:ext cx="0" cy="4646994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20831274-884E-6586-ADEA-46023DE1FB64}"/>
              </a:ext>
            </a:extLst>
          </p:cNvPr>
          <p:cNvSpPr txBox="1"/>
          <p:nvPr/>
        </p:nvSpPr>
        <p:spPr>
          <a:xfrm>
            <a:off x="218909" y="2798792"/>
            <a:ext cx="706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200" dirty="0"/>
              <a:t>2015.09</a:t>
            </a:r>
          </a:p>
          <a:p>
            <a:pPr algn="r"/>
            <a:r>
              <a:rPr kumimoji="1" lang="en-US" altLang="zh-CN" sz="1200" dirty="0"/>
              <a:t>2018.04</a:t>
            </a:r>
            <a:endParaRPr kumimoji="1" lang="zh-CN" altLang="en-US" sz="12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42DC125-D2E6-9FF1-F833-2E2B49EFDF14}"/>
              </a:ext>
            </a:extLst>
          </p:cNvPr>
          <p:cNvSpPr txBox="1"/>
          <p:nvPr/>
        </p:nvSpPr>
        <p:spPr>
          <a:xfrm>
            <a:off x="924937" y="3670458"/>
            <a:ext cx="829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项目描述：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5A286E36-1985-029B-68C5-E04D043366C3}"/>
              </a:ext>
            </a:extLst>
          </p:cNvPr>
          <p:cNvSpPr txBox="1"/>
          <p:nvPr/>
        </p:nvSpPr>
        <p:spPr>
          <a:xfrm>
            <a:off x="924937" y="4939807"/>
            <a:ext cx="829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我的职责：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2339CAA-9B9D-BD46-667E-F2A66A5B222B}"/>
              </a:ext>
            </a:extLst>
          </p:cNvPr>
          <p:cNvSpPr txBox="1"/>
          <p:nvPr/>
        </p:nvSpPr>
        <p:spPr>
          <a:xfrm>
            <a:off x="924938" y="2845808"/>
            <a:ext cx="5933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项目名称：</a:t>
            </a:r>
            <a:r>
              <a:rPr kumimoji="1" lang="zh-CN" altLang="en-US" sz="1200" dirty="0">
                <a:latin typeface="PingFang SC" panose="020B0400000000000000" pitchFamily="34" charset="-122"/>
                <a:ea typeface="PingFang SC" panose="020B0400000000000000" pitchFamily="34" charset="-122"/>
              </a:rPr>
              <a:t>营销活动平台 </a:t>
            </a:r>
            <a:r>
              <a:rPr kumimoji="1" lang="en-US" altLang="zh-CN" sz="1200" dirty="0">
                <a:latin typeface="PingFang SC" panose="020B0400000000000000" pitchFamily="34" charset="-122"/>
                <a:ea typeface="PingFang SC" panose="020B0400000000000000" pitchFamily="34" charset="-122"/>
              </a:rPr>
              <a:t>–</a:t>
            </a:r>
            <a:r>
              <a:rPr kumimoji="1" lang="zh-CN" altLang="en-US" sz="1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200" dirty="0">
                <a:latin typeface="PingFang SC" panose="020B0400000000000000" pitchFamily="34" charset="-122"/>
                <a:ea typeface="PingFang SC" panose="020B0400000000000000" pitchFamily="34" charset="-122"/>
              </a:rPr>
              <a:t>Lottery</a:t>
            </a:r>
            <a:r>
              <a:rPr kumimoji="1" lang="zh-CN" altLang="en-US" sz="1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微服务抽奖系统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C9DF352-05BA-FE84-7159-37E98FA98AA1}"/>
              </a:ext>
            </a:extLst>
          </p:cNvPr>
          <p:cNvSpPr txBox="1"/>
          <p:nvPr/>
        </p:nvSpPr>
        <p:spPr>
          <a:xfrm>
            <a:off x="924939" y="3122807"/>
            <a:ext cx="5933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系统架构：</a:t>
            </a:r>
            <a:r>
              <a:rPr kumimoji="1" lang="zh-CN" altLang="en-US" sz="1200" dirty="0">
                <a:latin typeface="PingFang SC" panose="020B0400000000000000" pitchFamily="34" charset="-122"/>
                <a:ea typeface="PingFang SC" panose="020B0400000000000000" pitchFamily="34" charset="-122"/>
              </a:rPr>
              <a:t>以 </a:t>
            </a:r>
            <a:r>
              <a:rPr kumimoji="1" lang="en-US" altLang="zh-CN" sz="1200" dirty="0">
                <a:latin typeface="PingFang SC" panose="020B0400000000000000" pitchFamily="34" charset="-122"/>
                <a:ea typeface="PingFang SC" panose="020B0400000000000000" pitchFamily="34" charset="-122"/>
              </a:rPr>
              <a:t>DDD</a:t>
            </a:r>
            <a:r>
              <a:rPr kumimoji="1" lang="zh-CN" altLang="en-US" sz="1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领域驱动设计开发，微服务拆分的分布式系统架构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186B1B27-1F97-4662-20BB-F3893B6E8EFC}"/>
              </a:ext>
            </a:extLst>
          </p:cNvPr>
          <p:cNvSpPr txBox="1"/>
          <p:nvPr/>
        </p:nvSpPr>
        <p:spPr>
          <a:xfrm>
            <a:off x="924940" y="3398956"/>
            <a:ext cx="5933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核心技术：</a:t>
            </a:r>
            <a:r>
              <a:rPr kumimoji="1" lang="en-US" altLang="zh-CN" sz="1200" dirty="0">
                <a:latin typeface="PingFang SC" panose="020B0400000000000000" pitchFamily="34" charset="-122"/>
                <a:ea typeface="PingFang SC" panose="020B0400000000000000" pitchFamily="34" charset="-122"/>
              </a:rPr>
              <a:t>SpringBoot</a:t>
            </a:r>
            <a:r>
              <a:rPr kumimoji="1" lang="zh-CN" altLang="en-US" sz="1200" dirty="0">
                <a:latin typeface="PingFang SC" panose="020B0400000000000000" pitchFamily="34" charset="-122"/>
                <a:ea typeface="PingFang SC" panose="020B0400000000000000" pitchFamily="34" charset="-122"/>
              </a:rPr>
              <a:t>、</a:t>
            </a:r>
            <a:r>
              <a:rPr kumimoji="1" lang="en-US" altLang="zh-CN" sz="1200" dirty="0">
                <a:latin typeface="PingFang SC" panose="020B0400000000000000" pitchFamily="34" charset="-122"/>
                <a:ea typeface="PingFang SC" panose="020B0400000000000000" pitchFamily="34" charset="-122"/>
              </a:rPr>
              <a:t>Mybatis</a:t>
            </a:r>
            <a:r>
              <a:rPr kumimoji="1" lang="zh-CN" altLang="en-US" sz="1200" dirty="0">
                <a:latin typeface="PingFang SC" panose="020B0400000000000000" pitchFamily="34" charset="-122"/>
                <a:ea typeface="PingFang SC" panose="020B0400000000000000" pitchFamily="34" charset="-122"/>
              </a:rPr>
              <a:t>、</a:t>
            </a:r>
            <a:r>
              <a:rPr kumimoji="1" lang="en-US" altLang="zh-CN" sz="1200" dirty="0">
                <a:latin typeface="PingFang SC" panose="020B0400000000000000" pitchFamily="34" charset="-122"/>
                <a:ea typeface="PingFang SC" panose="020B0400000000000000" pitchFamily="34" charset="-122"/>
              </a:rPr>
              <a:t>Dubbo</a:t>
            </a:r>
            <a:r>
              <a:rPr kumimoji="1" lang="zh-CN" altLang="en-US" sz="1200" dirty="0">
                <a:latin typeface="PingFang SC" panose="020B0400000000000000" pitchFamily="34" charset="-122"/>
                <a:ea typeface="PingFang SC" panose="020B0400000000000000" pitchFamily="34" charset="-122"/>
              </a:rPr>
              <a:t>、</a:t>
            </a:r>
            <a:r>
              <a:rPr kumimoji="1" lang="en-US" altLang="zh-CN" sz="1200" dirty="0">
                <a:latin typeface="PingFang SC" panose="020B0400000000000000" pitchFamily="34" charset="-122"/>
                <a:ea typeface="PingFang SC" panose="020B0400000000000000" pitchFamily="34" charset="-122"/>
              </a:rPr>
              <a:t>MQ</a:t>
            </a:r>
            <a:r>
              <a:rPr kumimoji="1" lang="zh-CN" altLang="en-US" sz="1200" dirty="0">
                <a:latin typeface="PingFang SC" panose="020B0400000000000000" pitchFamily="34" charset="-122"/>
                <a:ea typeface="PingFang SC" panose="020B0400000000000000" pitchFamily="34" charset="-122"/>
              </a:rPr>
              <a:t>、</a:t>
            </a:r>
            <a:r>
              <a:rPr kumimoji="1" lang="en-US" altLang="zh-CN" sz="1200" dirty="0">
                <a:latin typeface="PingFang SC" panose="020B0400000000000000" pitchFamily="34" charset="-122"/>
                <a:ea typeface="PingFang SC" panose="020B0400000000000000" pitchFamily="34" charset="-122"/>
              </a:rPr>
              <a:t>MySQL</a:t>
            </a:r>
            <a:r>
              <a:rPr kumimoji="1" lang="zh-CN" altLang="en-US" sz="1200" dirty="0">
                <a:latin typeface="PingFang SC" panose="020B0400000000000000" pitchFamily="34" charset="-122"/>
                <a:ea typeface="PingFang SC" panose="020B0400000000000000" pitchFamily="34" charset="-122"/>
              </a:rPr>
              <a:t>、</a:t>
            </a:r>
            <a:r>
              <a:rPr kumimoji="1" lang="en-US" altLang="zh-CN" sz="1200" dirty="0">
                <a:latin typeface="PingFang SC" panose="020B0400000000000000" pitchFamily="34" charset="-122"/>
                <a:ea typeface="PingFang SC" panose="020B0400000000000000" pitchFamily="34" charset="-122"/>
              </a:rPr>
              <a:t>XDB-Router</a:t>
            </a:r>
            <a:r>
              <a:rPr kumimoji="1" lang="zh-CN" altLang="en-US" sz="1200" dirty="0">
                <a:latin typeface="PingFang SC" panose="020B0400000000000000" pitchFamily="34" charset="-122"/>
                <a:ea typeface="PingFang SC" panose="020B0400000000000000" pitchFamily="34" charset="-122"/>
              </a:rPr>
              <a:t>、</a:t>
            </a:r>
            <a:r>
              <a:rPr kumimoji="1" lang="en-US" altLang="zh-CN" sz="1200" dirty="0">
                <a:latin typeface="PingFang SC" panose="020B0400000000000000" pitchFamily="34" charset="-122"/>
                <a:ea typeface="PingFang SC" panose="020B0400000000000000" pitchFamily="34" charset="-122"/>
              </a:rPr>
              <a:t>ES</a:t>
            </a:r>
            <a:r>
              <a:rPr kumimoji="1" lang="zh-CN" altLang="en-US" sz="1200" dirty="0">
                <a:latin typeface="PingFang SC" panose="020B0400000000000000" pitchFamily="34" charset="-122"/>
                <a:ea typeface="PingFang SC" panose="020B0400000000000000" pitchFamily="34" charset="-122"/>
              </a:rPr>
              <a:t>、</a:t>
            </a:r>
            <a:r>
              <a:rPr kumimoji="1" lang="en-US" altLang="zh-CN" sz="1200" dirty="0">
                <a:latin typeface="PingFang SC" panose="020B0400000000000000" pitchFamily="34" charset="-122"/>
                <a:ea typeface="PingFang SC" panose="020B0400000000000000" pitchFamily="34" charset="-122"/>
              </a:rPr>
              <a:t>ZK</a:t>
            </a:r>
            <a:endParaRPr kumimoji="1" lang="zh-CN" altLang="en-US" sz="12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52F8F0F7-41D1-56E2-F98F-64289E90557F}"/>
              </a:ext>
            </a:extLst>
          </p:cNvPr>
          <p:cNvCxnSpPr>
            <a:cxnSpLocks/>
          </p:cNvCxnSpPr>
          <p:nvPr/>
        </p:nvCxnSpPr>
        <p:spPr>
          <a:xfrm>
            <a:off x="0" y="7578810"/>
            <a:ext cx="689795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图片 78">
            <a:extLst>
              <a:ext uri="{FF2B5EF4-FFF2-40B4-BE49-F238E27FC236}">
                <a16:creationId xmlns:a16="http://schemas.microsoft.com/office/drawing/2014/main" id="{6913E0C4-1BB7-B9DE-42D7-CBE1DF283D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73" y="7132011"/>
            <a:ext cx="307450" cy="307450"/>
          </a:xfrm>
          <a:prstGeom prst="rect">
            <a:avLst/>
          </a:prstGeom>
        </p:spPr>
      </p:pic>
      <p:sp>
        <p:nvSpPr>
          <p:cNvPr id="82" name="文本框 81">
            <a:extLst>
              <a:ext uri="{FF2B5EF4-FFF2-40B4-BE49-F238E27FC236}">
                <a16:creationId xmlns:a16="http://schemas.microsoft.com/office/drawing/2014/main" id="{A66CC641-8EB5-9299-7370-B1EEA58BD61A}"/>
              </a:ext>
            </a:extLst>
          </p:cNvPr>
          <p:cNvSpPr txBox="1"/>
          <p:nvPr/>
        </p:nvSpPr>
        <p:spPr>
          <a:xfrm>
            <a:off x="1688761" y="3684865"/>
            <a:ext cx="5167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Lottery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抽奖系统，是营销活动平台中的一个重要微服务，用于满足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C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端人群拉新、促活、留存的系统。系统根据微服务的界限上下文，运用抽象、分治和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DDD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知识，拆解服务边界、凝练领域服务功能。以围绕抽奖服务，解耦功能流程，建设领域服务，包括：规则引擎、抽奖策略、活动玩法、奖品发放等。来满足业务产品快速迭代上线的诉求，减低研发持续投入成本，提升交付效率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BC7F72CA-2414-9238-9B0E-F9FB6E47A0B6}"/>
              </a:ext>
            </a:extLst>
          </p:cNvPr>
          <p:cNvSpPr txBox="1"/>
          <p:nvPr/>
        </p:nvSpPr>
        <p:spPr>
          <a:xfrm>
            <a:off x="1720995" y="4930156"/>
            <a:ext cx="513558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构建以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DDD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分层结构的处理方式，搭建整个抽奖系统架构。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171450" indent="-171450">
              <a:buFont typeface="Wingdings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运用设计原则和工厂、代理、模板、组合、策略等设计模式的综合使用，搭建和开发方便维护和易于迭代的系统工程。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171450" indent="-171450">
              <a:buFont typeface="Wingdings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鉴于系统内有较多的规则策略过滤，包括：准入、人群、风控、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A/BTest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等诉求，以适合系统规模可快速开发和使用的方式，搭建去中心化的量化人群规则引擎组件，通过业务诉求对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Logic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的扩展和内置引擎执行器的使用，完成自由组合的人群过滤服务。降低共性功能重复开发所带来的成本问题，提供研发效率。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171450" indent="-171450">
              <a:buFont typeface="Wingdings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应实际秒杀峰值场景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TPS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5000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~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8000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的诉求，开发统一路由组件，不仅可以满足差异化不同字段的分库和分表组合，以及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Redis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库存分片和秒杀滑动库存分块，开发统一路由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XDB-Router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的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SpringBoot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Starter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技术组件。此套组件经历数次大促活动场景，支持横向扩展，可以满足业务规模的快速增长。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85" name="直线连接符 84">
            <a:extLst>
              <a:ext uri="{FF2B5EF4-FFF2-40B4-BE49-F238E27FC236}">
                <a16:creationId xmlns:a16="http://schemas.microsoft.com/office/drawing/2014/main" id="{D0FECB54-B970-81B7-305F-6EC9B40FC3EC}"/>
              </a:ext>
            </a:extLst>
          </p:cNvPr>
          <p:cNvCxnSpPr>
            <a:cxnSpLocks/>
          </p:cNvCxnSpPr>
          <p:nvPr/>
        </p:nvCxnSpPr>
        <p:spPr>
          <a:xfrm>
            <a:off x="924938" y="7671158"/>
            <a:ext cx="0" cy="2234842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FD944E63-1724-9BC5-6169-F06A037DB13C}"/>
              </a:ext>
            </a:extLst>
          </p:cNvPr>
          <p:cNvSpPr txBox="1"/>
          <p:nvPr/>
        </p:nvSpPr>
        <p:spPr>
          <a:xfrm>
            <a:off x="218909" y="7693798"/>
            <a:ext cx="706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200" dirty="0"/>
              <a:t>2020.01</a:t>
            </a:r>
          </a:p>
          <a:p>
            <a:pPr algn="r"/>
            <a:r>
              <a:rPr kumimoji="1" lang="en-US" altLang="zh-CN" sz="1200" dirty="0"/>
              <a:t>2021.04</a:t>
            </a:r>
            <a:endParaRPr kumimoji="1" lang="zh-CN" altLang="en-US" sz="1200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BA7C29AC-DDDB-347A-9AE6-6F5E67E1E404}"/>
              </a:ext>
            </a:extLst>
          </p:cNvPr>
          <p:cNvSpPr txBox="1"/>
          <p:nvPr/>
        </p:nvSpPr>
        <p:spPr>
          <a:xfrm>
            <a:off x="924937" y="8565464"/>
            <a:ext cx="829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项目描述：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16860300-B55E-A071-7638-57CD36E4052D}"/>
              </a:ext>
            </a:extLst>
          </p:cNvPr>
          <p:cNvSpPr txBox="1"/>
          <p:nvPr/>
        </p:nvSpPr>
        <p:spPr>
          <a:xfrm>
            <a:off x="924938" y="7740814"/>
            <a:ext cx="5933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项目名称：</a:t>
            </a:r>
            <a:r>
              <a:rPr kumimoji="1" lang="zh-CN" altLang="en-US" sz="1200" dirty="0">
                <a:latin typeface="PingFang SC" panose="020B0400000000000000" pitchFamily="34" charset="-122"/>
                <a:ea typeface="PingFang SC" panose="020B0400000000000000" pitchFamily="34" charset="-122"/>
              </a:rPr>
              <a:t>自动化</a:t>
            </a:r>
            <a:r>
              <a:rPr kumimoji="1" lang="en-US" altLang="zh-CN" sz="1200" dirty="0">
                <a:latin typeface="PingFang SC" panose="020B0400000000000000" pitchFamily="34" charset="-122"/>
                <a:ea typeface="PingFang SC" panose="020B0400000000000000" pitchFamily="34" charset="-122"/>
              </a:rPr>
              <a:t>API</a:t>
            </a:r>
            <a:r>
              <a:rPr kumimoji="1" lang="zh-CN" altLang="en-US" sz="1200" dirty="0">
                <a:latin typeface="PingFang SC" panose="020B0400000000000000" pitchFamily="34" charset="-122"/>
                <a:ea typeface="PingFang SC" panose="020B0400000000000000" pitchFamily="34" charset="-122"/>
              </a:rPr>
              <a:t>提取和交付质量分析服务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8D48BEB9-B285-FA8E-9EA4-0268882ED9FC}"/>
              </a:ext>
            </a:extLst>
          </p:cNvPr>
          <p:cNvSpPr txBox="1"/>
          <p:nvPr/>
        </p:nvSpPr>
        <p:spPr>
          <a:xfrm>
            <a:off x="924939" y="8017813"/>
            <a:ext cx="5933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系统架构：</a:t>
            </a:r>
            <a:r>
              <a:rPr kumimoji="1" lang="zh-CN" altLang="en-US" sz="1200" dirty="0">
                <a:latin typeface="PingFang SC" panose="020B0400000000000000" pitchFamily="34" charset="-122"/>
                <a:ea typeface="PingFang SC" panose="020B0400000000000000" pitchFamily="34" charset="-122"/>
              </a:rPr>
              <a:t>基于 </a:t>
            </a:r>
            <a:r>
              <a:rPr kumimoji="1" lang="en-US" altLang="zh-CN" sz="1200" dirty="0">
                <a:latin typeface="PingFang SC" panose="020B0400000000000000" pitchFamily="34" charset="-122"/>
                <a:ea typeface="PingFang SC" panose="020B0400000000000000" pitchFamily="34" charset="-122"/>
              </a:rPr>
              <a:t>IDEA</a:t>
            </a:r>
            <a:r>
              <a:rPr kumimoji="1" lang="zh-CN" altLang="en-US" sz="1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200" dirty="0">
                <a:latin typeface="PingFang SC" panose="020B0400000000000000" pitchFamily="34" charset="-122"/>
                <a:ea typeface="PingFang SC" panose="020B0400000000000000" pitchFamily="34" charset="-122"/>
              </a:rPr>
              <a:t>Plugin</a:t>
            </a:r>
            <a:r>
              <a:rPr kumimoji="1" lang="zh-CN" altLang="en-US" sz="1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插件开发与 </a:t>
            </a:r>
            <a:r>
              <a:rPr kumimoji="1" lang="en-US" altLang="zh-CN" sz="1200" dirty="0">
                <a:latin typeface="PingFang SC" panose="020B0400000000000000" pitchFamily="34" charset="-122"/>
                <a:ea typeface="PingFang SC" panose="020B0400000000000000" pitchFamily="34" charset="-122"/>
              </a:rPr>
              <a:t>ASM</a:t>
            </a:r>
            <a:r>
              <a:rPr kumimoji="1" lang="zh-CN" altLang="en-US" sz="1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字节码增强技术，采集工程运行信息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106C825B-F2B6-1598-026C-0F2F1B9DA2A2}"/>
              </a:ext>
            </a:extLst>
          </p:cNvPr>
          <p:cNvSpPr txBox="1"/>
          <p:nvPr/>
        </p:nvSpPr>
        <p:spPr>
          <a:xfrm>
            <a:off x="924940" y="8293962"/>
            <a:ext cx="5933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核心技术：</a:t>
            </a:r>
            <a:r>
              <a:rPr kumimoji="1" lang="en-US" altLang="zh-CN" sz="1200" dirty="0">
                <a:latin typeface="PingFang SC" panose="020B0400000000000000" pitchFamily="34" charset="-122"/>
                <a:ea typeface="PingFang SC" panose="020B0400000000000000" pitchFamily="34" charset="-122"/>
              </a:rPr>
              <a:t>IDEA</a:t>
            </a:r>
            <a:r>
              <a:rPr kumimoji="1" lang="zh-CN" altLang="en-US" sz="1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200" dirty="0">
                <a:latin typeface="PingFang SC" panose="020B0400000000000000" pitchFamily="34" charset="-122"/>
                <a:ea typeface="PingFang SC" panose="020B0400000000000000" pitchFamily="34" charset="-122"/>
              </a:rPr>
              <a:t>Plugin</a:t>
            </a:r>
            <a:r>
              <a:rPr kumimoji="1" lang="zh-CN" altLang="en-US" sz="1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200" dirty="0">
                <a:latin typeface="PingFang SC" panose="020B0400000000000000" pitchFamily="34" charset="-122"/>
                <a:ea typeface="PingFang SC" panose="020B0400000000000000" pitchFamily="34" charset="-122"/>
              </a:rPr>
              <a:t>SDK</a:t>
            </a:r>
            <a:r>
              <a:rPr kumimoji="1" lang="zh-CN" altLang="en-US" sz="1200" dirty="0">
                <a:latin typeface="PingFang SC" panose="020B0400000000000000" pitchFamily="34" charset="-122"/>
                <a:ea typeface="PingFang SC" panose="020B0400000000000000" pitchFamily="34" charset="-122"/>
              </a:rPr>
              <a:t>、</a:t>
            </a:r>
            <a:r>
              <a:rPr kumimoji="1" lang="en-US" altLang="zh-CN" sz="1200" dirty="0">
                <a:latin typeface="PingFang SC" panose="020B0400000000000000" pitchFamily="34" charset="-122"/>
                <a:ea typeface="PingFang SC" panose="020B0400000000000000" pitchFamily="34" charset="-122"/>
              </a:rPr>
              <a:t>ASM</a:t>
            </a:r>
            <a:r>
              <a:rPr kumimoji="1" lang="zh-CN" altLang="en-US" sz="1200" dirty="0">
                <a:latin typeface="PingFang SC" panose="020B0400000000000000" pitchFamily="34" charset="-122"/>
                <a:ea typeface="PingFang SC" panose="020B0400000000000000" pitchFamily="34" charset="-122"/>
              </a:rPr>
              <a:t>、</a:t>
            </a:r>
            <a:r>
              <a:rPr kumimoji="1" lang="en-US" altLang="zh-CN" sz="1200" dirty="0">
                <a:latin typeface="PingFang SC" panose="020B0400000000000000" pitchFamily="34" charset="-122"/>
                <a:ea typeface="PingFang SC" panose="020B0400000000000000" pitchFamily="34" charset="-122"/>
              </a:rPr>
              <a:t>Swing</a:t>
            </a:r>
            <a:r>
              <a:rPr kumimoji="1" lang="zh-CN" altLang="en-US" sz="1200" dirty="0">
                <a:latin typeface="PingFang SC" panose="020B0400000000000000" pitchFamily="34" charset="-122"/>
                <a:ea typeface="PingFang SC" panose="020B0400000000000000" pitchFamily="34" charset="-122"/>
              </a:rPr>
              <a:t>、</a:t>
            </a:r>
            <a:r>
              <a:rPr kumimoji="1" lang="en-US" altLang="zh-CN" sz="1200" dirty="0">
                <a:latin typeface="PingFang SC" panose="020B0400000000000000" pitchFamily="34" charset="-122"/>
                <a:ea typeface="PingFang SC" panose="020B0400000000000000" pitchFamily="34" charset="-122"/>
              </a:rPr>
              <a:t>MySQL</a:t>
            </a:r>
            <a:r>
              <a:rPr kumimoji="1" lang="zh-CN" altLang="en-US" sz="1200" dirty="0">
                <a:latin typeface="PingFang SC" panose="020B0400000000000000" pitchFamily="34" charset="-122"/>
                <a:ea typeface="PingFang SC" panose="020B0400000000000000" pitchFamily="34" charset="-122"/>
              </a:rPr>
              <a:t>、</a:t>
            </a:r>
            <a:r>
              <a:rPr kumimoji="1" lang="en-US" altLang="zh-CN" sz="1200" dirty="0">
                <a:latin typeface="PingFang SC" panose="020B0400000000000000" pitchFamily="34" charset="-122"/>
                <a:ea typeface="PingFang SC" panose="020B0400000000000000" pitchFamily="34" charset="-122"/>
              </a:rPr>
              <a:t>SpringBoot</a:t>
            </a:r>
            <a:r>
              <a:rPr kumimoji="1" lang="zh-CN" altLang="en-US" sz="1200" dirty="0">
                <a:latin typeface="PingFang SC" panose="020B0400000000000000" pitchFamily="34" charset="-122"/>
                <a:ea typeface="PingFang SC" panose="020B0400000000000000" pitchFamily="34" charset="-122"/>
              </a:rPr>
              <a:t>、</a:t>
            </a:r>
            <a:r>
              <a:rPr kumimoji="1" lang="en-US" altLang="zh-CN" sz="1200" dirty="0">
                <a:latin typeface="PingFang SC" panose="020B0400000000000000" pitchFamily="34" charset="-122"/>
                <a:ea typeface="PingFang SC" panose="020B0400000000000000" pitchFamily="34" charset="-122"/>
              </a:rPr>
              <a:t>TTL</a:t>
            </a:r>
            <a:endParaRPr kumimoji="1" lang="zh-CN" altLang="en-US" sz="12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91C453AC-21E2-8600-0658-0AC5A6A6C547}"/>
              </a:ext>
            </a:extLst>
          </p:cNvPr>
          <p:cNvSpPr txBox="1"/>
          <p:nvPr/>
        </p:nvSpPr>
        <p:spPr>
          <a:xfrm>
            <a:off x="1688761" y="8579871"/>
            <a:ext cx="5167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这是一款用于帮助研发与测试，建立起标准可调试的动态自动化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API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服务，提升交付质量的系统。插件以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IntelliJ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IDEA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为底座，通过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SDK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的方式结合字节码增强技术，采集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IntelliJ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IDEA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单元测试运行时的接口信息，包括：工程名称、开发分支、开发人员、接口名称、出参、入参、异常、耗时等，并把这些通过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Socket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回传到数据中心，处理为整个工程接口的全地图，让整个工程从开发、调试、提测到交付都成透明化，提高整体的交付质量。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3736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53B4475A-2AA8-FE36-8246-5332C469D8B1}"/>
              </a:ext>
            </a:extLst>
          </p:cNvPr>
          <p:cNvCxnSpPr>
            <a:cxnSpLocks/>
          </p:cNvCxnSpPr>
          <p:nvPr/>
        </p:nvCxnSpPr>
        <p:spPr>
          <a:xfrm>
            <a:off x="908520" y="-8722"/>
            <a:ext cx="0" cy="1842809"/>
          </a:xfrm>
          <a:prstGeom prst="line">
            <a:avLst/>
          </a:prstGeom>
          <a:ln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100B778B-B257-240D-D982-035C0B2B2FE8}"/>
              </a:ext>
            </a:extLst>
          </p:cNvPr>
          <p:cNvSpPr txBox="1"/>
          <p:nvPr/>
        </p:nvSpPr>
        <p:spPr>
          <a:xfrm>
            <a:off x="908520" y="89412"/>
            <a:ext cx="829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我的职责：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B542F03-151C-9283-2763-D5FE943ADB45}"/>
              </a:ext>
            </a:extLst>
          </p:cNvPr>
          <p:cNvSpPr txBox="1"/>
          <p:nvPr/>
        </p:nvSpPr>
        <p:spPr>
          <a:xfrm>
            <a:off x="1704578" y="79761"/>
            <a:ext cx="51355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以架构师的职责调研如何降低每次开发到提测阶段，所需要人工编写接口文档的成本。以及通过什么方式无侵入式的处理接口文档的生产和维护。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171450" indent="-171450">
              <a:buFont typeface="Wingdings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通过对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ASM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Javassist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Byte-Buddy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等字节码框架的调研和测试，找到符合当前场景所需要的字节码增强框架，其中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Byte-Buddy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上手难度更小，更易于后续其他研发共同开发。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171450" indent="-171450">
              <a:buFont typeface="Wingdings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运用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IDEA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Plugin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SDK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插件的开发技术，拦截运行动作，插入字节码增强组件包，将采集信息回传到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API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数据中心进行分析、处理和提供最终的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API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文档。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293A31BC-4998-56B5-30B5-39D46BE68EDB}"/>
              </a:ext>
            </a:extLst>
          </p:cNvPr>
          <p:cNvCxnSpPr>
            <a:cxnSpLocks/>
          </p:cNvCxnSpPr>
          <p:nvPr/>
        </p:nvCxnSpPr>
        <p:spPr>
          <a:xfrm>
            <a:off x="908521" y="2085272"/>
            <a:ext cx="0" cy="3538999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8C629899-BBBB-70D9-7BD9-E227A4FFD6B1}"/>
              </a:ext>
            </a:extLst>
          </p:cNvPr>
          <p:cNvSpPr txBox="1"/>
          <p:nvPr/>
        </p:nvSpPr>
        <p:spPr>
          <a:xfrm>
            <a:off x="202492" y="2107912"/>
            <a:ext cx="706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200" dirty="0"/>
              <a:t>2022.01</a:t>
            </a:r>
          </a:p>
          <a:p>
            <a:pPr algn="r"/>
            <a:r>
              <a:rPr kumimoji="1" lang="zh-CN" altLang="en-US" sz="1200" dirty="0"/>
              <a:t>至今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45F8195-0EDE-6CA3-02F4-2902757E8321}"/>
              </a:ext>
            </a:extLst>
          </p:cNvPr>
          <p:cNvSpPr txBox="1"/>
          <p:nvPr/>
        </p:nvSpPr>
        <p:spPr>
          <a:xfrm>
            <a:off x="908520" y="2979578"/>
            <a:ext cx="829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项目描述：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592BD34-BFB0-4713-A8FC-413B342D2AB1}"/>
              </a:ext>
            </a:extLst>
          </p:cNvPr>
          <p:cNvSpPr txBox="1"/>
          <p:nvPr/>
        </p:nvSpPr>
        <p:spPr>
          <a:xfrm>
            <a:off x="908520" y="4248927"/>
            <a:ext cx="829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我的职责：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D9738A6-7789-9EBD-D5A0-AB2B0CCC9905}"/>
              </a:ext>
            </a:extLst>
          </p:cNvPr>
          <p:cNvSpPr txBox="1"/>
          <p:nvPr/>
        </p:nvSpPr>
        <p:spPr>
          <a:xfrm>
            <a:off x="908521" y="2154928"/>
            <a:ext cx="5933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项目名称：</a:t>
            </a:r>
            <a:r>
              <a:rPr kumimoji="1" lang="en-US" altLang="zh-CN" sz="1200" dirty="0">
                <a:latin typeface="PingFang SC" panose="020B0400000000000000" pitchFamily="34" charset="-122"/>
                <a:ea typeface="PingFang SC" panose="020B0400000000000000" pitchFamily="34" charset="-122"/>
              </a:rPr>
              <a:t>ES-ORM</a:t>
            </a:r>
            <a:r>
              <a:rPr kumimoji="1" lang="zh-CN" altLang="en-US" sz="1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框架开发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2A6F060-E04C-C2C1-7F1F-D265BB1D1BC7}"/>
              </a:ext>
            </a:extLst>
          </p:cNvPr>
          <p:cNvSpPr txBox="1"/>
          <p:nvPr/>
        </p:nvSpPr>
        <p:spPr>
          <a:xfrm>
            <a:off x="908522" y="2431927"/>
            <a:ext cx="5933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系统架构：</a:t>
            </a:r>
            <a:r>
              <a:rPr kumimoji="1" lang="zh-CN" altLang="en-US" sz="1200" dirty="0">
                <a:latin typeface="PingFang SC" panose="020B0400000000000000" pitchFamily="34" charset="-122"/>
                <a:ea typeface="PingFang SC" panose="020B0400000000000000" pitchFamily="34" charset="-122"/>
              </a:rPr>
              <a:t>技术迁移 </a:t>
            </a:r>
            <a:r>
              <a:rPr kumimoji="1" lang="en-US" altLang="zh-CN" sz="1200" dirty="0">
                <a:latin typeface="PingFang SC" panose="020B0400000000000000" pitchFamily="34" charset="-122"/>
                <a:ea typeface="PingFang SC" panose="020B0400000000000000" pitchFamily="34" charset="-122"/>
              </a:rPr>
              <a:t>ORM</a:t>
            </a:r>
            <a:r>
              <a:rPr kumimoji="1" lang="zh-CN" altLang="en-US" sz="1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开发到 </a:t>
            </a:r>
            <a:r>
              <a:rPr kumimoji="1" lang="en-US" altLang="zh-CN" sz="1200" dirty="0">
                <a:latin typeface="PingFang SC" panose="020B0400000000000000" pitchFamily="34" charset="-122"/>
                <a:ea typeface="PingFang SC" panose="020B0400000000000000" pitchFamily="34" charset="-122"/>
              </a:rPr>
              <a:t>ES</a:t>
            </a:r>
            <a:r>
              <a:rPr kumimoji="1" lang="zh-CN" altLang="en-US" sz="1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使用上，建设 </a:t>
            </a:r>
            <a:r>
              <a:rPr kumimoji="1" lang="en-US" altLang="zh-CN" sz="1200" dirty="0">
                <a:latin typeface="PingFang SC" panose="020B0400000000000000" pitchFamily="34" charset="-122"/>
                <a:ea typeface="PingFang SC" panose="020B0400000000000000" pitchFamily="34" charset="-122"/>
              </a:rPr>
              <a:t>SpringBoot</a:t>
            </a:r>
            <a:r>
              <a:rPr kumimoji="1" lang="zh-CN" altLang="en-US" sz="1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200" dirty="0">
                <a:latin typeface="PingFang SC" panose="020B0400000000000000" pitchFamily="34" charset="-122"/>
                <a:ea typeface="PingFang SC" panose="020B0400000000000000" pitchFamily="34" charset="-122"/>
              </a:rPr>
              <a:t>Starter</a:t>
            </a:r>
            <a:endParaRPr kumimoji="1" lang="zh-CN" altLang="en-US" sz="12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D42332B-76DD-8A5D-6CDF-6FF76EDE7C61}"/>
              </a:ext>
            </a:extLst>
          </p:cNvPr>
          <p:cNvSpPr txBox="1"/>
          <p:nvPr/>
        </p:nvSpPr>
        <p:spPr>
          <a:xfrm>
            <a:off x="908523" y="2708076"/>
            <a:ext cx="5933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核心技术：</a:t>
            </a:r>
            <a:r>
              <a:rPr kumimoji="1" lang="en-US" altLang="zh-CN" sz="1200" dirty="0">
                <a:latin typeface="PingFang SC" panose="020B0400000000000000" pitchFamily="34" charset="-122"/>
                <a:ea typeface="PingFang SC" panose="020B0400000000000000" pitchFamily="34" charset="-122"/>
              </a:rPr>
              <a:t>SpringBoot</a:t>
            </a:r>
            <a:r>
              <a:rPr kumimoji="1" lang="zh-CN" altLang="en-US" sz="1200" dirty="0">
                <a:latin typeface="PingFang SC" panose="020B0400000000000000" pitchFamily="34" charset="-122"/>
                <a:ea typeface="PingFang SC" panose="020B0400000000000000" pitchFamily="34" charset="-122"/>
              </a:rPr>
              <a:t>、</a:t>
            </a:r>
            <a:r>
              <a:rPr kumimoji="1" lang="en-US" altLang="zh-CN" sz="1200" dirty="0">
                <a:latin typeface="PingFang SC" panose="020B0400000000000000" pitchFamily="34" charset="-122"/>
                <a:ea typeface="PingFang SC" panose="020B0400000000000000" pitchFamily="34" charset="-122"/>
              </a:rPr>
              <a:t>ES</a:t>
            </a:r>
            <a:r>
              <a:rPr kumimoji="1" lang="zh-CN" altLang="en-US" sz="1200" dirty="0">
                <a:latin typeface="PingFang SC" panose="020B0400000000000000" pitchFamily="34" charset="-122"/>
                <a:ea typeface="PingFang SC" panose="020B0400000000000000" pitchFamily="34" charset="-122"/>
              </a:rPr>
              <a:t>、</a:t>
            </a:r>
            <a:r>
              <a:rPr kumimoji="1" lang="en-US" altLang="zh-CN" sz="1200" dirty="0">
                <a:latin typeface="PingFang SC" panose="020B0400000000000000" pitchFamily="34" charset="-122"/>
                <a:ea typeface="PingFang SC" panose="020B0400000000000000" pitchFamily="34" charset="-122"/>
              </a:rPr>
              <a:t>Mybatis</a:t>
            </a:r>
            <a:r>
              <a:rPr kumimoji="1" lang="zh-CN" altLang="en-US" sz="1200" dirty="0">
                <a:latin typeface="PingFang SC" panose="020B0400000000000000" pitchFamily="34" charset="-122"/>
                <a:ea typeface="PingFang SC" panose="020B0400000000000000" pitchFamily="34" charset="-122"/>
              </a:rPr>
              <a:t>、</a:t>
            </a:r>
            <a:r>
              <a:rPr kumimoji="1" lang="en-US" altLang="zh-CN" sz="1200" dirty="0">
                <a:latin typeface="PingFang SC" panose="020B0400000000000000" pitchFamily="34" charset="-122"/>
                <a:ea typeface="PingFang SC" panose="020B0400000000000000" pitchFamily="34" charset="-122"/>
              </a:rPr>
              <a:t>dom4j</a:t>
            </a:r>
            <a:r>
              <a:rPr kumimoji="1" lang="zh-CN" altLang="en-US" sz="1200" dirty="0">
                <a:latin typeface="PingFang SC" panose="020B0400000000000000" pitchFamily="34" charset="-122"/>
                <a:ea typeface="PingFang SC" panose="020B0400000000000000" pitchFamily="34" charset="-122"/>
              </a:rPr>
              <a:t>、</a:t>
            </a:r>
            <a:r>
              <a:rPr kumimoji="1" lang="en-US" altLang="zh-CN" sz="1200" dirty="0">
                <a:latin typeface="PingFang SC" panose="020B0400000000000000" pitchFamily="34" charset="-122"/>
                <a:ea typeface="PingFang SC" panose="020B0400000000000000" pitchFamily="34" charset="-122"/>
              </a:rPr>
              <a:t>x-pack-jdbc</a:t>
            </a:r>
            <a:endParaRPr kumimoji="1" lang="zh-CN" altLang="en-US" sz="12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9A4560C6-41CF-CCA9-03D5-A20901782014}"/>
              </a:ext>
            </a:extLst>
          </p:cNvPr>
          <p:cNvCxnSpPr>
            <a:cxnSpLocks/>
          </p:cNvCxnSpPr>
          <p:nvPr/>
        </p:nvCxnSpPr>
        <p:spPr>
          <a:xfrm>
            <a:off x="0" y="1950170"/>
            <a:ext cx="689795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B7A7E30-6F69-8E76-9ED6-6DF3B4C148B6}"/>
              </a:ext>
            </a:extLst>
          </p:cNvPr>
          <p:cNvSpPr txBox="1"/>
          <p:nvPr/>
        </p:nvSpPr>
        <p:spPr>
          <a:xfrm>
            <a:off x="1672344" y="2993985"/>
            <a:ext cx="5167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开发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ES-ORM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框架，降低研发使用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ES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数据查询硬编码方式的维护和迭代成本。通过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ORM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框架对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XML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和注解配置的方式，解析和映射语句处理器，代理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IESDAO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接口为具体的处理对象，并把对象通过扫描符合的路径和注解运用 </a:t>
            </a:r>
            <a:r>
              <a:rPr lang="e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BeanDefinitionRegistryPostProcessor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把代理对象注册到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Spring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Bean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容器中进行统一管理和使用，最终完成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ORM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框架的数据查询和封装操作。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93EC8F3-A38B-9841-603F-8A9E444BC30D}"/>
              </a:ext>
            </a:extLst>
          </p:cNvPr>
          <p:cNvSpPr txBox="1"/>
          <p:nvPr/>
        </p:nvSpPr>
        <p:spPr>
          <a:xfrm>
            <a:off x="1704578" y="4239276"/>
            <a:ext cx="51355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负责组内的脚手架和提效工具的建设，对系统中通用共性的功能进行摘取凝练成统一的组件进行使用。这其中不只包括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ES-ORM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框架，还包括缓存组件、秒杀组件、服务治理、全链路监控等。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171450" indent="-171450">
              <a:buFont typeface="Wingdings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对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ES-ORM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框架功能模块进行拆解和实现，分为；解析入口、数据源、代理层、绑定层、执行模块、异常处理、缓存服务等。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171450" indent="-171450">
              <a:buFont typeface="Wingdings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分阶段功能验证和使用，逐步本地化，将内部的服务通过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SPI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的机制进行包装整合，允许组内其他场景诉求的扩展。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94DE4CB6-A1C3-43DF-75DC-E64864A44B2E}"/>
              </a:ext>
            </a:extLst>
          </p:cNvPr>
          <p:cNvGrpSpPr/>
          <p:nvPr/>
        </p:nvGrpSpPr>
        <p:grpSpPr>
          <a:xfrm>
            <a:off x="0" y="5834820"/>
            <a:ext cx="6858001" cy="408222"/>
            <a:chOff x="0" y="4967089"/>
            <a:chExt cx="6858001" cy="408222"/>
          </a:xfrm>
        </p:grpSpPr>
        <p:sp>
          <p:nvSpPr>
            <p:cNvPr id="43" name="圆角矩形 42">
              <a:extLst>
                <a:ext uri="{FF2B5EF4-FFF2-40B4-BE49-F238E27FC236}">
                  <a16:creationId xmlns:a16="http://schemas.microsoft.com/office/drawing/2014/main" id="{57418BCA-E59F-8B19-51F4-B503BD8DD25F}"/>
                </a:ext>
              </a:extLst>
            </p:cNvPr>
            <p:cNvSpPr/>
            <p:nvPr/>
          </p:nvSpPr>
          <p:spPr>
            <a:xfrm>
              <a:off x="0" y="4967089"/>
              <a:ext cx="45719" cy="408222"/>
            </a:xfrm>
            <a:prstGeom prst="roundRect">
              <a:avLst>
                <a:gd name="adj" fmla="val 0"/>
              </a:avLst>
            </a:prstGeom>
            <a:solidFill>
              <a:srgbClr val="0889EC"/>
            </a:solidFill>
            <a:ln>
              <a:solidFill>
                <a:srgbClr val="0889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圆角矩形 43">
              <a:extLst>
                <a:ext uri="{FF2B5EF4-FFF2-40B4-BE49-F238E27FC236}">
                  <a16:creationId xmlns:a16="http://schemas.microsoft.com/office/drawing/2014/main" id="{51273CC7-E09C-3D61-1143-7A1E198613B5}"/>
                </a:ext>
              </a:extLst>
            </p:cNvPr>
            <p:cNvSpPr/>
            <p:nvPr/>
          </p:nvSpPr>
          <p:spPr>
            <a:xfrm>
              <a:off x="84910" y="4967089"/>
              <a:ext cx="45719" cy="408222"/>
            </a:xfrm>
            <a:prstGeom prst="roundRect">
              <a:avLst>
                <a:gd name="adj" fmla="val 0"/>
              </a:avLst>
            </a:prstGeom>
            <a:solidFill>
              <a:srgbClr val="0889EC"/>
            </a:solidFill>
            <a:ln>
              <a:solidFill>
                <a:srgbClr val="0889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圆角矩形 44">
              <a:extLst>
                <a:ext uri="{FF2B5EF4-FFF2-40B4-BE49-F238E27FC236}">
                  <a16:creationId xmlns:a16="http://schemas.microsoft.com/office/drawing/2014/main" id="{925B1578-B402-C44A-9E9D-B600CD04BFE2}"/>
                </a:ext>
              </a:extLst>
            </p:cNvPr>
            <p:cNvSpPr/>
            <p:nvPr/>
          </p:nvSpPr>
          <p:spPr>
            <a:xfrm>
              <a:off x="181305" y="4967089"/>
              <a:ext cx="1437490" cy="408222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zh-CN" altLang="en-US" sz="1600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自我评价</a:t>
              </a:r>
            </a:p>
          </p:txBody>
        </p:sp>
        <p:sp>
          <p:nvSpPr>
            <p:cNvPr id="46" name="圆角矩形 45">
              <a:extLst>
                <a:ext uri="{FF2B5EF4-FFF2-40B4-BE49-F238E27FC236}">
                  <a16:creationId xmlns:a16="http://schemas.microsoft.com/office/drawing/2014/main" id="{68DA7CB0-6876-FD18-1075-C0C10CD4D812}"/>
                </a:ext>
              </a:extLst>
            </p:cNvPr>
            <p:cNvSpPr/>
            <p:nvPr/>
          </p:nvSpPr>
          <p:spPr>
            <a:xfrm>
              <a:off x="1618795" y="4967089"/>
              <a:ext cx="5239206" cy="40822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2" name="文本框 51">
            <a:extLst>
              <a:ext uri="{FF2B5EF4-FFF2-40B4-BE49-F238E27FC236}">
                <a16:creationId xmlns:a16="http://schemas.microsoft.com/office/drawing/2014/main" id="{E3A57541-4FC4-58A2-768A-18D19F47C044}"/>
              </a:ext>
            </a:extLst>
          </p:cNvPr>
          <p:cNvSpPr txBox="1"/>
          <p:nvPr/>
        </p:nvSpPr>
        <p:spPr>
          <a:xfrm>
            <a:off x="555507" y="6398283"/>
            <a:ext cx="618057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思维能力强、逻辑清晰、善于总结和提炼，保持良好的自学能力，对新技术敏感，能够快速提取可落地的技术方案运用到实际项目开发中。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171450" lvl="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具有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立体化思维，能够在原有独立完成中小型项目技术上形成多层次、组件化分拆和解耦的能力，能创造性的完成大中型复杂项目的基本设计和核心逻辑开发。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具备独立完成复杂工作、指导他人的能力，能够组织干系人对问题进行研究、分解、并完成中型项目的方案设计与实施，并成提供良好的交付物。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能够带领团队完成复杂和大型项目的设计、开发与交付，能够对团队内外进行专业的技术支持和指导，具备解决非纯技术类复杂事务的协调能力和沟通能力。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7E74AF45-B300-8175-FCC7-D0C0673C4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91" y="1526637"/>
            <a:ext cx="307450" cy="307450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2030A036-561B-3C9B-E541-F19E99E3D8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91" y="5321721"/>
            <a:ext cx="307450" cy="307450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ECC713B3-2E15-FFAD-AE07-4B4A02E75C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91" y="5879351"/>
            <a:ext cx="343371" cy="343371"/>
          </a:xfrm>
          <a:prstGeom prst="rect">
            <a:avLst/>
          </a:prstGeom>
        </p:spPr>
      </p:pic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5951A038-625F-56A0-8AC7-D72487161315}"/>
              </a:ext>
            </a:extLst>
          </p:cNvPr>
          <p:cNvCxnSpPr>
            <a:cxnSpLocks/>
          </p:cNvCxnSpPr>
          <p:nvPr/>
        </p:nvCxnSpPr>
        <p:spPr>
          <a:xfrm>
            <a:off x="-19978" y="8062363"/>
            <a:ext cx="689795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6C3AE5E2-214C-77BF-A08E-221D8DAD5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503" y="8108530"/>
            <a:ext cx="1327821" cy="132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54E4BD4-95D0-37A7-BE57-D8A43D297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462" y="8108530"/>
            <a:ext cx="1327813" cy="132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文本框 58">
            <a:extLst>
              <a:ext uri="{FF2B5EF4-FFF2-40B4-BE49-F238E27FC236}">
                <a16:creationId xmlns:a16="http://schemas.microsoft.com/office/drawing/2014/main" id="{C4C2B0B5-5CE3-E182-FA58-296AC34B76FF}"/>
              </a:ext>
            </a:extLst>
          </p:cNvPr>
          <p:cNvSpPr txBox="1"/>
          <p:nvPr/>
        </p:nvSpPr>
        <p:spPr>
          <a:xfrm>
            <a:off x="1854122" y="9415103"/>
            <a:ext cx="14205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900" dirty="0">
                <a:latin typeface="Wawati SC" pitchFamily="82" charset="-122"/>
                <a:ea typeface="Wawati SC" pitchFamily="82" charset="-122"/>
              </a:rPr>
              <a:t>公众号：</a:t>
            </a:r>
            <a:r>
              <a:rPr kumimoji="1" lang="en-US" altLang="zh-CN" sz="900" dirty="0">
                <a:latin typeface="Wawati SC" pitchFamily="82" charset="-122"/>
                <a:ea typeface="Wawati SC" pitchFamily="82" charset="-122"/>
              </a:rPr>
              <a:t>bugstack</a:t>
            </a:r>
            <a:r>
              <a:rPr kumimoji="1" lang="zh-CN" altLang="en-US" sz="900" dirty="0">
                <a:latin typeface="Wawati SC" pitchFamily="82" charset="-122"/>
                <a:ea typeface="Wawati SC" pitchFamily="82" charset="-122"/>
              </a:rPr>
              <a:t>虫洞栈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05D0328-0F37-134F-6327-348097725EF6}"/>
              </a:ext>
            </a:extLst>
          </p:cNvPr>
          <p:cNvSpPr txBox="1"/>
          <p:nvPr/>
        </p:nvSpPr>
        <p:spPr>
          <a:xfrm>
            <a:off x="3598145" y="9415103"/>
            <a:ext cx="13484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900" dirty="0">
                <a:latin typeface="Wawati SC" pitchFamily="82" charset="-122"/>
                <a:ea typeface="Wawati SC" pitchFamily="82" charset="-122"/>
              </a:rPr>
              <a:t>小傅哥，微信：</a:t>
            </a:r>
            <a:r>
              <a:rPr kumimoji="1" lang="en-US" altLang="zh-CN" sz="900" dirty="0">
                <a:latin typeface="Wawati SC" pitchFamily="82" charset="-122"/>
                <a:ea typeface="Wawati SC" pitchFamily="82" charset="-122"/>
              </a:rPr>
              <a:t>fustack</a:t>
            </a:r>
            <a:endParaRPr kumimoji="1" lang="zh-CN" altLang="en-US" sz="900" dirty="0">
              <a:latin typeface="Wawati SC" pitchFamily="82" charset="-122"/>
              <a:ea typeface="Wawati SC" pitchFamily="82" charset="-122"/>
            </a:endParaRPr>
          </a:p>
        </p:txBody>
      </p:sp>
      <p:sp>
        <p:nvSpPr>
          <p:cNvPr id="63" name="同侧圆角矩形 62">
            <a:extLst>
              <a:ext uri="{FF2B5EF4-FFF2-40B4-BE49-F238E27FC236}">
                <a16:creationId xmlns:a16="http://schemas.microsoft.com/office/drawing/2014/main" id="{C143E3E6-B1EF-5DCB-EEB8-1C76F9D38677}"/>
              </a:ext>
            </a:extLst>
          </p:cNvPr>
          <p:cNvSpPr/>
          <p:nvPr/>
        </p:nvSpPr>
        <p:spPr>
          <a:xfrm>
            <a:off x="3608" y="9645935"/>
            <a:ext cx="6854392" cy="281307"/>
          </a:xfrm>
          <a:prstGeom prst="round2SameRect">
            <a:avLst>
              <a:gd name="adj1" fmla="val 6044"/>
              <a:gd name="adj2" fmla="val 0"/>
            </a:avLst>
          </a:prstGeom>
          <a:solidFill>
            <a:srgbClr val="04499E"/>
          </a:solidFill>
          <a:ln>
            <a:solidFill>
              <a:srgbClr val="0449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FFFF00"/>
                </a:solidFill>
                <a:latin typeface="Wawati SC" pitchFamily="82" charset="-122"/>
                <a:ea typeface="Wawati SC" pitchFamily="82" charset="-122"/>
              </a:rPr>
              <a:t>获取模板和项目资料</a:t>
            </a:r>
            <a:r>
              <a:rPr lang="zh-CN" altLang="en-US" sz="1600" dirty="0">
                <a:solidFill>
                  <a:schemeClr val="bg1"/>
                </a:solidFill>
                <a:latin typeface="Wawati SC" pitchFamily="82" charset="-122"/>
                <a:ea typeface="Wawati SC" pitchFamily="82" charset="-122"/>
              </a:rPr>
              <a:t>，关注微信公众号：</a:t>
            </a:r>
            <a:r>
              <a:rPr lang="en-US" altLang="zh-CN" sz="1600" dirty="0">
                <a:solidFill>
                  <a:srgbClr val="FFC000"/>
                </a:solidFill>
                <a:latin typeface="Wawati SC" pitchFamily="82" charset="-122"/>
                <a:ea typeface="Wawati SC" pitchFamily="82" charset="-122"/>
              </a:rPr>
              <a:t>bugstack</a:t>
            </a:r>
            <a:r>
              <a:rPr lang="zh-CN" altLang="en-US" sz="1600" dirty="0">
                <a:solidFill>
                  <a:srgbClr val="FFC000"/>
                </a:solidFill>
                <a:latin typeface="Wawati SC" pitchFamily="82" charset="-122"/>
                <a:ea typeface="Wawati SC" pitchFamily="82" charset="-122"/>
              </a:rPr>
              <a:t>虫洞栈</a:t>
            </a:r>
            <a:r>
              <a:rPr lang="zh-CN" altLang="en-US" sz="1600" dirty="0">
                <a:solidFill>
                  <a:schemeClr val="bg1"/>
                </a:solidFill>
                <a:latin typeface="Wawati SC" pitchFamily="82" charset="-122"/>
                <a:ea typeface="Wawati SC" pitchFamily="82" charset="-122"/>
              </a:rPr>
              <a:t> 回复：</a:t>
            </a:r>
            <a:r>
              <a:rPr lang="zh-CN" altLang="en-US" sz="1600" dirty="0">
                <a:solidFill>
                  <a:srgbClr val="FFC000"/>
                </a:solidFill>
                <a:latin typeface="Wawati SC" pitchFamily="82" charset="-122"/>
                <a:ea typeface="Wawati SC" pitchFamily="82" charset="-122"/>
              </a:rPr>
              <a:t>简历</a:t>
            </a:r>
          </a:p>
        </p:txBody>
      </p:sp>
    </p:spTree>
    <p:extLst>
      <p:ext uri="{BB962C8B-B14F-4D97-AF65-F5344CB8AC3E}">
        <p14:creationId xmlns:p14="http://schemas.microsoft.com/office/powerpoint/2010/main" val="1628481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紫罗兰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1710</TotalTime>
  <Words>1630</Words>
  <Application>Microsoft Macintosh PowerPoint</Application>
  <PresentationFormat>A4 纸张(210x297 毫米)</PresentationFormat>
  <Paragraphs>97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等线</vt:lpstr>
      <vt:lpstr>PingFang SC</vt:lpstr>
      <vt:lpstr>Wawati SC</vt:lpstr>
      <vt:lpstr>Arial</vt:lpstr>
      <vt:lpstr>Calibri</vt:lpstr>
      <vt:lpstr>Calibri Light</vt:lpstr>
      <vt:lpstr>Wingdings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付政委</dc:creator>
  <cp:lastModifiedBy>Microsoft Office User</cp:lastModifiedBy>
  <cp:revision>616</cp:revision>
  <dcterms:created xsi:type="dcterms:W3CDTF">2022-04-16T06:21:11Z</dcterms:created>
  <dcterms:modified xsi:type="dcterms:W3CDTF">2022-05-08T07:35:44Z</dcterms:modified>
</cp:coreProperties>
</file>