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68B"/>
    <a:srgbClr val="FAFAFA"/>
    <a:srgbClr val="FFFFFF"/>
    <a:srgbClr val="04499E"/>
    <a:srgbClr val="F8FCFC"/>
    <a:srgbClr val="0889E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9" autoAdjust="0"/>
    <p:restoredTop sz="95846" autoAdjust="0"/>
  </p:normalViewPr>
  <p:slideViewPr>
    <p:cSldViewPr snapToGrid="0">
      <p:cViewPr>
        <p:scale>
          <a:sx n="105" d="100"/>
          <a:sy n="105" d="100"/>
        </p:scale>
        <p:origin x="3584" y="37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AE901-6633-4CD9-9632-3600882FF9FE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74AE-A2D1-479E-B5B8-C94470671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3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C74AE-A2D1-479E-B5B8-C94470671B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7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0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9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9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5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5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4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CCE0-7367-4BD1-B6C8-BDBDF017F951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C98-AE30-4DF3-8D85-708DE5E59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fuzhengwei/vo2dt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m.jd.com/1381121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t.zsxq.com/10FbNYBu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>
            <a:extLst>
              <a:ext uri="{FF2B5EF4-FFF2-40B4-BE49-F238E27FC236}">
                <a16:creationId xmlns:a16="http://schemas.microsoft.com/office/drawing/2014/main" id="{1D01C528-E2FF-B2AC-08F6-A84C1F568906}"/>
              </a:ext>
            </a:extLst>
          </p:cNvPr>
          <p:cNvSpPr/>
          <p:nvPr/>
        </p:nvSpPr>
        <p:spPr>
          <a:xfrm>
            <a:off x="251792" y="0"/>
            <a:ext cx="652506" cy="2344496"/>
          </a:xfrm>
          <a:prstGeom prst="round2SameRect">
            <a:avLst>
              <a:gd name="adj1" fmla="val 0"/>
              <a:gd name="adj2" fmla="val 1504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99A7C5-49C6-BEB8-7740-4E2B61153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3" y="0"/>
            <a:ext cx="388664" cy="388664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888461AB-8788-1D0F-B2FF-69ACBD276E8F}"/>
              </a:ext>
            </a:extLst>
          </p:cNvPr>
          <p:cNvSpPr/>
          <p:nvPr/>
        </p:nvSpPr>
        <p:spPr>
          <a:xfrm>
            <a:off x="365007" y="2122727"/>
            <a:ext cx="443869" cy="457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8172A0-D3C0-CEE3-CD6B-528AAD28B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41117"/>
              </p:ext>
            </p:extLst>
          </p:nvPr>
        </p:nvGraphicFramePr>
        <p:xfrm>
          <a:off x="1084155" y="176629"/>
          <a:ext cx="26920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66">
                  <a:extLst>
                    <a:ext uri="{9D8B030D-6E8A-4147-A177-3AD203B41FA5}">
                      <a16:colId xmlns:a16="http://schemas.microsoft.com/office/drawing/2014/main" val="376014671"/>
                    </a:ext>
                  </a:extLst>
                </a:gridCol>
                <a:gridCol w="2030721">
                  <a:extLst>
                    <a:ext uri="{9D8B030D-6E8A-4147-A177-3AD203B41FA5}">
                      <a16:colId xmlns:a16="http://schemas.microsoft.com/office/drawing/2014/main" val="147168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nlo" panose="020B0609030804020204" pitchFamily="49" charset="0"/>
                        </a:rPr>
                        <a:t>姓名</a:t>
                      </a:r>
                    </a:p>
                  </a:txBody>
                  <a:tcP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nlo" panose="020B0609030804020204" pitchFamily="49" charset="0"/>
                        </a:rPr>
                        <a:t>小傅哥</a:t>
                      </a:r>
                    </a:p>
                  </a:txBody>
                  <a:tcPr>
                    <a:solidFill>
                      <a:srgbClr val="F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05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nlo" panose="020B0609030804020204" pitchFamily="49" charset="0"/>
                        </a:rPr>
                        <a:t>性别</a:t>
                      </a:r>
                    </a:p>
                  </a:txBody>
                  <a:tcP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nlo" panose="020B0609030804020204" pitchFamily="49" charset="0"/>
                        </a:rPr>
                        <a:t>男</a:t>
                      </a:r>
                    </a:p>
                  </a:txBody>
                  <a:tcPr>
                    <a:solidFill>
                      <a:srgbClr val="F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1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nlo" panose="020B0609030804020204" pitchFamily="49" charset="0"/>
                        </a:rPr>
                        <a:t>年龄</a:t>
                      </a:r>
                    </a:p>
                  </a:txBody>
                  <a:tcP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Menlo" panose="020B0609030804020204" pitchFamily="49" charset="0"/>
                        </a:rPr>
                        <a:t>22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rgbClr val="F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913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A467B44-E350-C050-45AD-F7E10786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15749"/>
              </p:ext>
            </p:extLst>
          </p:nvPr>
        </p:nvGraphicFramePr>
        <p:xfrm>
          <a:off x="3956099" y="190002"/>
          <a:ext cx="26920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66">
                  <a:extLst>
                    <a:ext uri="{9D8B030D-6E8A-4147-A177-3AD203B41FA5}">
                      <a16:colId xmlns:a16="http://schemas.microsoft.com/office/drawing/2014/main" val="376014671"/>
                    </a:ext>
                  </a:extLst>
                </a:gridCol>
                <a:gridCol w="2030721">
                  <a:extLst>
                    <a:ext uri="{9D8B030D-6E8A-4147-A177-3AD203B41FA5}">
                      <a16:colId xmlns:a16="http://schemas.microsoft.com/office/drawing/2014/main" val="147168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学校</a:t>
                      </a:r>
                    </a:p>
                  </a:txBody>
                  <a:tcP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吉林大学</a:t>
                      </a:r>
                    </a:p>
                  </a:txBody>
                  <a:tcPr>
                    <a:solidFill>
                      <a:srgbClr val="F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05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电话</a:t>
                      </a:r>
                    </a:p>
                  </a:txBody>
                  <a:tcP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13521408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</a:t>
                      </a:r>
                    </a:p>
                  </a:txBody>
                  <a:tcPr>
                    <a:solidFill>
                      <a:srgbClr val="F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1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邮箱</a:t>
                      </a:r>
                    </a:p>
                  </a:txBody>
                  <a:tcPr>
                    <a:solidFill>
                      <a:srgbClr val="F8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1841721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@qq.com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F8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2913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4110717-0593-934D-7085-C16D72669159}"/>
              </a:ext>
            </a:extLst>
          </p:cNvPr>
          <p:cNvSpPr txBox="1"/>
          <p:nvPr/>
        </p:nvSpPr>
        <p:spPr>
          <a:xfrm>
            <a:off x="1084155" y="1412433"/>
            <a:ext cx="5564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大三实习期间，参与公司的项目开发，发觉到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get/set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设置值是一个非常频繁的操作。所以个人基于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IntelliJ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Plugin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插件技术，开发了 </a:t>
            </a:r>
            <a:r>
              <a:rPr kumimoji="1" lang="en-US" altLang="zh-CN" sz="1200" b="1" dirty="0">
                <a:solidFill>
                  <a:srgbClr val="0D56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vo2dto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插件，减轻人力对此类事项的开发成本。现插件已发布到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IntelliJ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Plugin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插件市场，</a:t>
            </a:r>
            <a:r>
              <a:rPr kumimoji="1" lang="zh-CN" altLang="en-US" sz="1200" b="1" dirty="0">
                <a:solidFill>
                  <a:srgbClr val="0D56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获得了 </a:t>
            </a:r>
            <a:r>
              <a:rPr kumimoji="1" lang="en-US" altLang="zh-CN" sz="1200" b="1" dirty="0">
                <a:solidFill>
                  <a:srgbClr val="0D56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6.7k</a:t>
            </a:r>
            <a:r>
              <a:rPr kumimoji="1" lang="zh-CN" altLang="en-US" sz="1200" b="1" dirty="0">
                <a:solidFill>
                  <a:srgbClr val="0D56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的下载量</a:t>
            </a:r>
            <a:r>
              <a:rPr kumimoji="1" lang="zh-CN" altLang="en-US" sz="1200" dirty="0">
                <a:solidFill>
                  <a:srgbClr val="04499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地址：</a:t>
            </a:r>
            <a:r>
              <a:rPr kumimoji="1" lang="en" altLang="zh-CN" sz="1200" dirty="0">
                <a:solidFill>
                  <a:srgbClr val="0D56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https://github.com/fuzhengwei/vo2dto</a:t>
            </a:r>
            <a:endParaRPr kumimoji="1" lang="zh-CN" altLang="en-US" sz="1200" dirty="0">
              <a:solidFill>
                <a:srgbClr val="0D568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28537F-F39D-C55A-7D07-EE730821BEB1}"/>
              </a:ext>
            </a:extLst>
          </p:cNvPr>
          <p:cNvSpPr txBox="1"/>
          <p:nvPr/>
        </p:nvSpPr>
        <p:spPr>
          <a:xfrm>
            <a:off x="347211" y="632448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b="1" dirty="0">
                <a:solidFill>
                  <a:srgbClr val="F8FCFC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我 的 信 息</a:t>
            </a:r>
          </a:p>
        </p:txBody>
      </p:sp>
      <p:sp>
        <p:nvSpPr>
          <p:cNvPr id="15" name="同侧圆角矩形 14">
            <a:extLst>
              <a:ext uri="{FF2B5EF4-FFF2-40B4-BE49-F238E27FC236}">
                <a16:creationId xmlns:a16="http://schemas.microsoft.com/office/drawing/2014/main" id="{8CEF5F0F-D86B-BBC2-B9E1-ECB1BC45FC9E}"/>
              </a:ext>
            </a:extLst>
          </p:cNvPr>
          <p:cNvSpPr/>
          <p:nvPr/>
        </p:nvSpPr>
        <p:spPr>
          <a:xfrm rot="16200000">
            <a:off x="340665" y="2656693"/>
            <a:ext cx="474766" cy="652506"/>
          </a:xfrm>
          <a:prstGeom prst="round2SameRect">
            <a:avLst>
              <a:gd name="adj1" fmla="val 12394"/>
              <a:gd name="adj2" fmla="val 0"/>
            </a:avLst>
          </a:prstGeom>
          <a:solidFill>
            <a:srgbClr val="0D568B"/>
          </a:solidFill>
          <a:ln>
            <a:solidFill>
              <a:srgbClr val="0449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DC6B31-7C3E-B531-166E-2FC15FEBB800}"/>
              </a:ext>
            </a:extLst>
          </p:cNvPr>
          <p:cNvSpPr/>
          <p:nvPr/>
        </p:nvSpPr>
        <p:spPr>
          <a:xfrm>
            <a:off x="904298" y="2745563"/>
            <a:ext cx="5662269" cy="47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5F13FB-DE91-97A7-9C09-0FFFDE9C4E2D}"/>
              </a:ext>
            </a:extLst>
          </p:cNvPr>
          <p:cNvSpPr/>
          <p:nvPr/>
        </p:nvSpPr>
        <p:spPr>
          <a:xfrm flipH="1">
            <a:off x="6566568" y="2745563"/>
            <a:ext cx="81618" cy="474766"/>
          </a:xfrm>
          <a:prstGeom prst="rect">
            <a:avLst/>
          </a:prstGeom>
          <a:solidFill>
            <a:srgbClr val="0D568B"/>
          </a:solidFill>
          <a:ln>
            <a:solidFill>
              <a:srgbClr val="0D56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70DD4A6-30DE-97E8-8293-9011424C7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4" y="2796074"/>
            <a:ext cx="373743" cy="3737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B504646-F4E2-456F-EEEB-0CFE554F1CFD}"/>
              </a:ext>
            </a:extLst>
          </p:cNvPr>
          <p:cNvSpPr txBox="1"/>
          <p:nvPr/>
        </p:nvSpPr>
        <p:spPr>
          <a:xfrm>
            <a:off x="904296" y="279827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D56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教育经历</a:t>
            </a:r>
          </a:p>
        </p:txBody>
      </p: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12857B61-BB80-44CE-822D-8041F15E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12055"/>
              </p:ext>
            </p:extLst>
          </p:nvPr>
        </p:nvGraphicFramePr>
        <p:xfrm>
          <a:off x="251792" y="3326973"/>
          <a:ext cx="6396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217">
                  <a:extLst>
                    <a:ext uri="{9D8B030D-6E8A-4147-A177-3AD203B41FA5}">
                      <a16:colId xmlns:a16="http://schemas.microsoft.com/office/drawing/2014/main" val="4101405050"/>
                    </a:ext>
                  </a:extLst>
                </a:gridCol>
                <a:gridCol w="2023177">
                  <a:extLst>
                    <a:ext uri="{9D8B030D-6E8A-4147-A177-3AD203B41FA5}">
                      <a16:colId xmlns:a16="http://schemas.microsoft.com/office/drawing/2014/main" val="2827556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吉林大学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本科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软件工程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7218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1A5438F-3310-F946-3A68-24E6CD65B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11835"/>
              </p:ext>
            </p:extLst>
          </p:nvPr>
        </p:nvGraphicFramePr>
        <p:xfrm>
          <a:off x="251792" y="3785516"/>
          <a:ext cx="639639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6394">
                  <a:extLst>
                    <a:ext uri="{9D8B030D-6E8A-4147-A177-3AD203B41FA5}">
                      <a16:colId xmlns:a16="http://schemas.microsoft.com/office/drawing/2014/main" val="4101405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GPA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：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3.80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4.0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专业前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10%)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2021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年荣获二等奖学金、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2022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年荣获一等奖学金。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年荣获大学生“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创新创业奖项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”，国家立项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吉林省蓝桥杯一等奖、阿里云字节码监控设计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入围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强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主修课程：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语言程序设计、数据结构与算法、计算机网络、离散数学、计算机控制系统、微机与单片机原理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72183"/>
                  </a:ext>
                </a:extLst>
              </a:tr>
            </a:tbl>
          </a:graphicData>
        </a:graphic>
      </p:graphicFrame>
      <p:sp>
        <p:nvSpPr>
          <p:cNvPr id="23" name="同侧圆角矩形 22">
            <a:extLst>
              <a:ext uri="{FF2B5EF4-FFF2-40B4-BE49-F238E27FC236}">
                <a16:creationId xmlns:a16="http://schemas.microsoft.com/office/drawing/2014/main" id="{6F816447-5291-3DE9-2806-C56A3ABE2F5E}"/>
              </a:ext>
            </a:extLst>
          </p:cNvPr>
          <p:cNvSpPr/>
          <p:nvPr/>
        </p:nvSpPr>
        <p:spPr>
          <a:xfrm rot="16200000">
            <a:off x="340663" y="5104057"/>
            <a:ext cx="474766" cy="652506"/>
          </a:xfrm>
          <a:prstGeom prst="round2SameRect">
            <a:avLst>
              <a:gd name="adj1" fmla="val 12394"/>
              <a:gd name="adj2" fmla="val 0"/>
            </a:avLst>
          </a:prstGeom>
          <a:solidFill>
            <a:srgbClr val="0D568B"/>
          </a:solidFill>
          <a:ln>
            <a:solidFill>
              <a:srgbClr val="0449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507B8F1-1D11-AEC6-D0F5-2AED6BFA0C70}"/>
              </a:ext>
            </a:extLst>
          </p:cNvPr>
          <p:cNvSpPr/>
          <p:nvPr/>
        </p:nvSpPr>
        <p:spPr>
          <a:xfrm>
            <a:off x="904296" y="5192927"/>
            <a:ext cx="5662269" cy="47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A66A41-594B-8A7A-D25B-C9CEA37CD0B4}"/>
              </a:ext>
            </a:extLst>
          </p:cNvPr>
          <p:cNvSpPr/>
          <p:nvPr/>
        </p:nvSpPr>
        <p:spPr>
          <a:xfrm flipH="1">
            <a:off x="6566566" y="5192927"/>
            <a:ext cx="81618" cy="474766"/>
          </a:xfrm>
          <a:prstGeom prst="rect">
            <a:avLst/>
          </a:prstGeom>
          <a:solidFill>
            <a:srgbClr val="0D568B"/>
          </a:solidFill>
          <a:ln>
            <a:solidFill>
              <a:srgbClr val="0D56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B0B5C4-6030-54E0-A51A-C7FF598812E5}"/>
              </a:ext>
            </a:extLst>
          </p:cNvPr>
          <p:cNvSpPr txBox="1"/>
          <p:nvPr/>
        </p:nvSpPr>
        <p:spPr>
          <a:xfrm>
            <a:off x="904294" y="52456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D56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实习经历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666DA7C-83A2-0D58-580E-A794439E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77561"/>
              </p:ext>
            </p:extLst>
          </p:nvPr>
        </p:nvGraphicFramePr>
        <p:xfrm>
          <a:off x="251792" y="6328631"/>
          <a:ext cx="639639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6394">
                  <a:extLst>
                    <a:ext uri="{9D8B030D-6E8A-4147-A177-3AD203B41FA5}">
                      <a16:colId xmlns:a16="http://schemas.microsoft.com/office/drawing/2014/main" val="4101405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实习期间参与核心项目</a:t>
                      </a:r>
                      <a:r>
                        <a:rPr lang="zh-CN" altLang="en-US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开发</a:t>
                      </a:r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1</a:t>
                      </a:r>
                      <a:r>
                        <a:rPr lang="zh-CN" altLang="en-US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个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、日常业务功能类</a:t>
                      </a:r>
                      <a:r>
                        <a:rPr lang="zh-CN" altLang="en-US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开发</a:t>
                      </a:r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17</a:t>
                      </a:r>
                      <a:r>
                        <a:rPr lang="zh-CN" altLang="en-US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个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、链路监控系统低代码服务配置</a:t>
                      </a:r>
                      <a:r>
                        <a:rPr lang="zh-CN" altLang="en-US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使用</a:t>
                      </a:r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4</a:t>
                      </a:r>
                      <a:r>
                        <a:rPr lang="zh-CN" altLang="en-US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个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。在此期间积累了丰富的、标准的、体系的，业务流程开发经验和相关技术实践运用的能力。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同时在技术架构方面，</a:t>
                      </a:r>
                      <a:r>
                        <a:rPr lang="zh-CN" altLang="en-US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因公司使用了 </a:t>
                      </a:r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DDD</a:t>
                      </a:r>
                      <a:r>
                        <a:rPr lang="zh-CN" altLang="en-US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 架构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，为此个人也深度学习和掌握了相关架构的工程设计、模块分层、充血设计、实体对象、聚合对象、依赖倒置等相关的技术知识。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此外实习期间因完成核心项目的部分模块实现，经组内架构师指导，运用了设计模式构建出，复用性较高的代码实现方式。得到组内领导的高度认可，</a:t>
                      </a:r>
                      <a:r>
                        <a:rPr lang="zh-CN" altLang="en-US" sz="14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荣获最佳实习生成长奖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。京东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E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卡，奖金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2500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元。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72183"/>
                  </a:ext>
                </a:extLst>
              </a:tr>
            </a:tbl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CE229FBB-47BC-D07C-3906-273AA7F8F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3" y="5262671"/>
            <a:ext cx="352304" cy="352304"/>
          </a:xfrm>
          <a:prstGeom prst="rect">
            <a:avLst/>
          </a:prstGeom>
        </p:spPr>
      </p:pic>
      <p:graphicFrame>
        <p:nvGraphicFramePr>
          <p:cNvPr id="33" name="表格 21">
            <a:extLst>
              <a:ext uri="{FF2B5EF4-FFF2-40B4-BE49-F238E27FC236}">
                <a16:creationId xmlns:a16="http://schemas.microsoft.com/office/drawing/2014/main" id="{A95E0BC8-E953-2DF3-467A-29FFDEB9F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17248"/>
              </p:ext>
            </p:extLst>
          </p:nvPr>
        </p:nvGraphicFramePr>
        <p:xfrm>
          <a:off x="251792" y="5812742"/>
          <a:ext cx="6396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3217">
                  <a:extLst>
                    <a:ext uri="{9D8B030D-6E8A-4147-A177-3AD203B41FA5}">
                      <a16:colId xmlns:a16="http://schemas.microsoft.com/office/drawing/2014/main" val="4101405050"/>
                    </a:ext>
                  </a:extLst>
                </a:gridCol>
                <a:gridCol w="2023177">
                  <a:extLst>
                    <a:ext uri="{9D8B030D-6E8A-4147-A177-3AD203B41FA5}">
                      <a16:colId xmlns:a16="http://schemas.microsoft.com/office/drawing/2014/main" val="2827556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****科技技术有限公司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Java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后端实习生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至今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72183"/>
                  </a:ext>
                </a:extLst>
              </a:tr>
            </a:tbl>
          </a:graphicData>
        </a:graphic>
      </p:graphicFrame>
      <p:sp>
        <p:nvSpPr>
          <p:cNvPr id="34" name="同侧圆角矩形 33">
            <a:extLst>
              <a:ext uri="{FF2B5EF4-FFF2-40B4-BE49-F238E27FC236}">
                <a16:creationId xmlns:a16="http://schemas.microsoft.com/office/drawing/2014/main" id="{EC1157D1-F87D-3EA4-BD6E-A4CF43378B51}"/>
              </a:ext>
            </a:extLst>
          </p:cNvPr>
          <p:cNvSpPr/>
          <p:nvPr/>
        </p:nvSpPr>
        <p:spPr>
          <a:xfrm rot="16200000">
            <a:off x="340663" y="8394926"/>
            <a:ext cx="474766" cy="652506"/>
          </a:xfrm>
          <a:prstGeom prst="round2SameRect">
            <a:avLst>
              <a:gd name="adj1" fmla="val 12394"/>
              <a:gd name="adj2" fmla="val 0"/>
            </a:avLst>
          </a:prstGeom>
          <a:solidFill>
            <a:srgbClr val="0D568B"/>
          </a:solidFill>
          <a:ln>
            <a:solidFill>
              <a:srgbClr val="0449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6820BA8-67B9-DEAD-756E-6EBA7B8F5CC6}"/>
              </a:ext>
            </a:extLst>
          </p:cNvPr>
          <p:cNvSpPr/>
          <p:nvPr/>
        </p:nvSpPr>
        <p:spPr>
          <a:xfrm>
            <a:off x="904296" y="8483796"/>
            <a:ext cx="5662269" cy="47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374567-6869-6B92-D2CF-3D4C1532B158}"/>
              </a:ext>
            </a:extLst>
          </p:cNvPr>
          <p:cNvSpPr/>
          <p:nvPr/>
        </p:nvSpPr>
        <p:spPr>
          <a:xfrm flipH="1">
            <a:off x="6566566" y="8483796"/>
            <a:ext cx="81618" cy="474766"/>
          </a:xfrm>
          <a:prstGeom prst="rect">
            <a:avLst/>
          </a:prstGeom>
          <a:solidFill>
            <a:srgbClr val="0D568B"/>
          </a:solidFill>
          <a:ln>
            <a:solidFill>
              <a:srgbClr val="0D56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DB0A73-1137-3EE1-13F5-1FC09E79F2F9}"/>
              </a:ext>
            </a:extLst>
          </p:cNvPr>
          <p:cNvSpPr txBox="1"/>
          <p:nvPr/>
        </p:nvSpPr>
        <p:spPr>
          <a:xfrm>
            <a:off x="904294" y="8536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D56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专业技能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694D7F0-9B99-C56E-7C13-A5AD1347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9" y="8581920"/>
            <a:ext cx="276627" cy="276627"/>
          </a:xfrm>
          <a:prstGeom prst="rect">
            <a:avLst/>
          </a:prstGeom>
        </p:spPr>
      </p:pic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A981B26-61A6-B7DD-054F-0973CB069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00731"/>
              </p:ext>
            </p:extLst>
          </p:nvPr>
        </p:nvGraphicFramePr>
        <p:xfrm>
          <a:off x="251792" y="9150251"/>
          <a:ext cx="639639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6394">
                  <a:extLst>
                    <a:ext uri="{9D8B030D-6E8A-4147-A177-3AD203B41FA5}">
                      <a16:colId xmlns:a16="http://schemas.microsoft.com/office/drawing/2014/main" val="4101405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熟练掌握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Java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核心知识、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JUC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HashMap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、斐波那契散列等，具备良好的面向对象编程思想。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zh-CN" sz="14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7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4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FAE8ED1-9CED-9AF4-427B-7C7A718D0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43626"/>
              </p:ext>
            </p:extLst>
          </p:nvPr>
        </p:nvGraphicFramePr>
        <p:xfrm>
          <a:off x="251792" y="144966"/>
          <a:ext cx="6396394" cy="381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6394">
                  <a:extLst>
                    <a:ext uri="{9D8B030D-6E8A-4147-A177-3AD203B41FA5}">
                      <a16:colId xmlns:a16="http://schemas.microsoft.com/office/drawing/2014/main" val="4101405050"/>
                    </a:ext>
                  </a:extLst>
                </a:gridCol>
              </a:tblGrid>
              <a:tr h="38137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熟练掌握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Java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设计模式，如工厂、代理、组合、策略等设计模式，并善用设计原则构建可复用代码。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深入理解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JVM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底层原理，熟悉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JVM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各类垃圾收集器的使用及核心参数的调优，具备一定的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JVM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调优能力。</a:t>
                      </a:r>
                      <a:endParaRPr lang="en-US" altLang="zh-CN" sz="14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深入学习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Spring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核心流程模块，如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IOC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AOP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、依赖倒置等，</a:t>
                      </a:r>
                      <a:r>
                        <a:rPr lang="zh-CN" altLang="en-US" sz="14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掌握</a:t>
                      </a:r>
                      <a:r>
                        <a:rPr lang="en-US" altLang="zh-CN" sz="14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Spring</a:t>
                      </a:r>
                      <a:r>
                        <a:rPr lang="zh-CN" altLang="en-US" sz="14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解决复杂场景所需的分治、抽象和知识（设计模式、设计原则），能从核心原理上解决</a:t>
                      </a:r>
                      <a:r>
                        <a:rPr lang="en-US" altLang="zh-CN" sz="14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Spring</a:t>
                      </a:r>
                      <a:r>
                        <a:rPr lang="zh-CN" altLang="en-US" sz="14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场景问题。</a:t>
                      </a:r>
                      <a:endParaRPr lang="en-US" altLang="zh-CN" sz="1400" b="1" i="0" u="sng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深入学习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MyBatis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核心流程模块，</a:t>
                      </a:r>
                      <a:r>
                        <a:rPr lang="zh-CN" altLang="en-US" sz="14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包括会话、反射、代理、事务和插件，熟练掌握 </a:t>
                      </a:r>
                      <a:r>
                        <a:rPr lang="en-US" altLang="zh-CN" sz="14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ORM </a:t>
                      </a:r>
                      <a:r>
                        <a:rPr lang="zh-CN" altLang="en-US" sz="14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框架的设计思想、实现方式和应用价值。</a:t>
                      </a:r>
                      <a:endParaRPr lang="en-US" altLang="zh-CN" sz="1400" b="1" i="0" u="sng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熟悉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Dubbo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Zookeeper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等分布式服务协调与治理等技术。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熟练掌握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MySql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，掌握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MySQL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主从同步，读写分离技术以及集群的搭建，具备一定的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SQL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调优能力。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深入理解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Redis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线程模型，熟练掌握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Redis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的核心数据结构的使用场景，熟悉各种缓存高并发的使用场景，比如缓存雪崩，缓存穿透等。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熟悉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RabbitMQ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Kafka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等常用的消息中间件进行消息的异步数据处理。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了解分布式搜索引擎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ElasticSearch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，并能基于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ELK+Kafka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搭建分布式日志收集系统，以及 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x-pack-</a:t>
                      </a:r>
                      <a:r>
                        <a:rPr lang="en-US" altLang="zh-CN" sz="1400" b="0" i="0" dirty="0" err="1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jdbc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 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的扩展使用。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72183"/>
                  </a:ext>
                </a:extLst>
              </a:tr>
            </a:tbl>
          </a:graphicData>
        </a:graphic>
      </p:graphicFrame>
      <p:sp>
        <p:nvSpPr>
          <p:cNvPr id="15" name="同侧圆角矩形 14">
            <a:extLst>
              <a:ext uri="{FF2B5EF4-FFF2-40B4-BE49-F238E27FC236}">
                <a16:creationId xmlns:a16="http://schemas.microsoft.com/office/drawing/2014/main" id="{BECF56E4-5FDB-DBAF-6A95-EF95A5905798}"/>
              </a:ext>
            </a:extLst>
          </p:cNvPr>
          <p:cNvSpPr/>
          <p:nvPr/>
        </p:nvSpPr>
        <p:spPr>
          <a:xfrm rot="16200000">
            <a:off x="340665" y="4012496"/>
            <a:ext cx="474766" cy="652506"/>
          </a:xfrm>
          <a:prstGeom prst="round2SameRect">
            <a:avLst>
              <a:gd name="adj1" fmla="val 12394"/>
              <a:gd name="adj2" fmla="val 0"/>
            </a:avLst>
          </a:prstGeom>
          <a:solidFill>
            <a:srgbClr val="0D568B"/>
          </a:solidFill>
          <a:ln>
            <a:solidFill>
              <a:srgbClr val="0449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E81750-2C11-E297-B4C2-C96F77795226}"/>
              </a:ext>
            </a:extLst>
          </p:cNvPr>
          <p:cNvSpPr/>
          <p:nvPr/>
        </p:nvSpPr>
        <p:spPr>
          <a:xfrm>
            <a:off x="904298" y="4101366"/>
            <a:ext cx="5662269" cy="47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7FC793-4031-B91B-ACBD-69D75E152241}"/>
              </a:ext>
            </a:extLst>
          </p:cNvPr>
          <p:cNvSpPr/>
          <p:nvPr/>
        </p:nvSpPr>
        <p:spPr>
          <a:xfrm flipH="1">
            <a:off x="6566568" y="4101366"/>
            <a:ext cx="81618" cy="474766"/>
          </a:xfrm>
          <a:prstGeom prst="rect">
            <a:avLst/>
          </a:prstGeom>
          <a:solidFill>
            <a:srgbClr val="0D568B"/>
          </a:solidFill>
          <a:ln>
            <a:solidFill>
              <a:srgbClr val="0D56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82E6C5-53AB-7244-946C-668991377134}"/>
              </a:ext>
            </a:extLst>
          </p:cNvPr>
          <p:cNvSpPr txBox="1"/>
          <p:nvPr/>
        </p:nvSpPr>
        <p:spPr>
          <a:xfrm>
            <a:off x="904296" y="41540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D56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项目经验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04AB9DC-D2EB-563F-E224-8CED83B70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5" y="4178611"/>
            <a:ext cx="369333" cy="369333"/>
          </a:xfrm>
          <a:prstGeom prst="rect">
            <a:avLst/>
          </a:prstGeom>
        </p:spPr>
      </p:pic>
      <p:graphicFrame>
        <p:nvGraphicFramePr>
          <p:cNvPr id="23" name="表格 24">
            <a:extLst>
              <a:ext uri="{FF2B5EF4-FFF2-40B4-BE49-F238E27FC236}">
                <a16:creationId xmlns:a16="http://schemas.microsoft.com/office/drawing/2014/main" id="{911AB97C-175B-2FA2-5BD4-EABD85046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07992"/>
              </p:ext>
            </p:extLst>
          </p:nvPr>
        </p:nvGraphicFramePr>
        <p:xfrm>
          <a:off x="251791" y="4718815"/>
          <a:ext cx="6396394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58">
                  <a:extLst>
                    <a:ext uri="{9D8B030D-6E8A-4147-A177-3AD203B41FA5}">
                      <a16:colId xmlns:a16="http://schemas.microsoft.com/office/drawing/2014/main" val="622964424"/>
                    </a:ext>
                  </a:extLst>
                </a:gridCol>
                <a:gridCol w="5287736">
                  <a:extLst>
                    <a:ext uri="{9D8B030D-6E8A-4147-A177-3AD203B41FA5}">
                      <a16:colId xmlns:a16="http://schemas.microsoft.com/office/drawing/2014/main" val="249400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项目名称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营销活动平台，微服务之一，抽奖服务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8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系统架构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以 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DDD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领域驱动设计开发，微服务拆分的分布式系统架构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1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核心技术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SpringBoot</a:t>
                      </a:r>
                      <a:r>
                        <a:rPr lang="zh-CN" altLang="e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MyBatis</a:t>
                      </a:r>
                      <a:r>
                        <a:rPr lang="zh-CN" altLang="e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Dubbo</a:t>
                      </a:r>
                      <a:r>
                        <a:rPr lang="zh-CN" altLang="e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MQ</a:t>
                      </a:r>
                      <a:r>
                        <a:rPr lang="zh-CN" altLang="e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altLang="e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XDB-Router</a:t>
                      </a:r>
                      <a:r>
                        <a:rPr lang="zh-CN" altLang="e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ES</a:t>
                      </a:r>
                      <a:r>
                        <a:rPr lang="zh-CN" altLang="e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ZK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1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项目描述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抽奖系统是营销平台的重要微服务之一，可以满足 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C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端人群的需求，例如拉新、促活、留存等。</a:t>
                      </a:r>
                      <a:r>
                        <a:rPr lang="zh-CN" altLang="en-US" sz="1200" b="1" i="0" u="sng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该系统运用抽象、分治和 </a:t>
                      </a:r>
                      <a:r>
                        <a:rPr lang="en" altLang="zh-CN" sz="1200" b="1" i="0" u="sng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DDD </a:t>
                      </a:r>
                      <a:r>
                        <a:rPr lang="zh-CN" altLang="en-US" sz="1200" b="1" i="0" u="sng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知识，拆解服务边界，凝练领域服务功能。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围绕抽奖服务建设领域服务，包括规则引擎、抽奖策略、活动玩法、奖品发放等。这可以满足业务产品快速迭代上线的需求，同时减少研发成本，提高交付效率。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21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核心职责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构建以 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DDD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分层结构的处理方式，搭建整个抽奖系统架构。运用设计原则和工厂、代理、模板、组合、策略等设计模式的综合使用，搭建易于维护和迭代的系统工程。</a:t>
                      </a:r>
                      <a:endParaRPr lang="en-US" altLang="zh-CN" sz="12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运用模板、策略、工厂三个设计模式，定义抽奖过程标准和实现对应的多类型抽奖的服务模块。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因活动秒杀的并发场景，将秒杀从最开始的数据库行级锁优化为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Redis Key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加锁，又从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Redis Key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的独占锁，优化为滑块锁。优化后整体秒杀有了非常可观的性能提升。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解耦抽奖流程，把抽奖和发奖用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MQ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消息串联起来，避免一个流程太长，导致用户一直等待。</a:t>
                      </a:r>
                      <a:endParaRPr lang="en-US" altLang="zh-CN" sz="12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鉴于系统内有较多的规则策略过滤，包括准入、人群、风控、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A/BTest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等需求，为适应系统规模可快速开发和使用的方式，搭建了去中心化的量化人群规则引擎组件。</a:t>
                      </a:r>
                      <a:r>
                        <a:rPr lang="zh-CN" altLang="en-US" sz="12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通过业务需求对逻辑的扩展和内置引擎执行器的使用，完成自由组合的人群过滤服务。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这降低了共性功能重复开发所带来的成本问题，并提高了研发效率。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1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73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4">
            <a:extLst>
              <a:ext uri="{FF2B5EF4-FFF2-40B4-BE49-F238E27FC236}">
                <a16:creationId xmlns:a16="http://schemas.microsoft.com/office/drawing/2014/main" id="{3FCA8AFD-2604-658C-D0A2-A6200FF47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27744"/>
              </p:ext>
            </p:extLst>
          </p:nvPr>
        </p:nvGraphicFramePr>
        <p:xfrm>
          <a:off x="230803" y="91059"/>
          <a:ext cx="6396394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58">
                  <a:extLst>
                    <a:ext uri="{9D8B030D-6E8A-4147-A177-3AD203B41FA5}">
                      <a16:colId xmlns:a16="http://schemas.microsoft.com/office/drawing/2014/main" val="622964424"/>
                    </a:ext>
                  </a:extLst>
                </a:gridCol>
                <a:gridCol w="5287736">
                  <a:extLst>
                    <a:ext uri="{9D8B030D-6E8A-4147-A177-3AD203B41FA5}">
                      <a16:colId xmlns:a16="http://schemas.microsoft.com/office/drawing/2014/main" val="249400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项目名称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API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网关，统一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服务中心，泛化调用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RPC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接口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8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系统架构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微服务架构设计、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SpringBoot Starter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组件设计、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DDD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领域驱动设计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1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核心技术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SpringBoot</a:t>
                      </a:r>
                      <a:r>
                        <a:rPr lang="zh-CN" altLang="e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SpringBoot Starter</a:t>
                      </a:r>
                      <a:r>
                        <a:rPr lang="zh-CN" altLang="e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Netty</a:t>
                      </a:r>
                      <a:r>
                        <a:rPr lang="zh-CN" altLang="e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NGINX</a:t>
                      </a:r>
                      <a:r>
                        <a:rPr lang="zh-CN" altLang="e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SHIRO</a:t>
                      </a:r>
                      <a:r>
                        <a:rPr lang="zh-CN" altLang="e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JWT</a:t>
                      </a:r>
                      <a:r>
                        <a:rPr lang="zh-CN" altLang="e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Redis</a:t>
                      </a:r>
                      <a:r>
                        <a:rPr lang="zh-CN" altLang="e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负载均衡、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Rate Limiter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1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项目描述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API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网关系统用于统一管理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RPC</a:t>
                      </a:r>
                      <a:r>
                        <a:rPr lang="zh-CN" altLang="e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Dubbo</a:t>
                      </a:r>
                      <a:r>
                        <a:rPr lang="zh-CN" altLang="e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）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通信接口，通过协议解析和泛化调用统一对外提供</a:t>
                      </a:r>
                      <a:r>
                        <a:rPr lang="en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cs typeface="+mn-cs"/>
                        </a:rPr>
                        <a:t>服务的系统。这套系统是微服务架构设计，分为核心通信、启动引擎、注册中心、管理平台以及上报接口服务。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21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核心职责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构建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API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网关整体核心架构分层设计，拆分出</a:t>
                      </a:r>
                      <a:r>
                        <a:rPr lang="zh-CN" altLang="en-US" sz="12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核心通信、服务助手、启动引擎、注册中心、上报服务、管理后台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，这样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6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个工程模块。便于后续的高效迭代和维护工作。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分治处理会话流程，将复杂的会话流程划分为多个阶段，以提高处理效率；将连接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(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RPC\HTTP\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其他</a:t>
                      </a:r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)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抽象为数据源，为数据的读取和写入提供支持；实现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HTTP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请求参数解析，确保请求参数的正确处理；</a:t>
                      </a:r>
                      <a:endParaRPr lang="en-US" altLang="zh-CN" sz="12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设计并实现服务发现组件搭建和注册网关连接、服务配置拉取和组件使用验证、核心通信组件管理和处理服务映射、订阅服务注册消息驱动网关映射、</a:t>
                      </a:r>
                      <a:r>
                        <a:rPr lang="zh-CN" altLang="en-US" sz="12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网关</a:t>
                      </a:r>
                      <a:r>
                        <a:rPr lang="en" altLang="zh-CN" sz="12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Nginx</a:t>
                      </a:r>
                      <a:r>
                        <a:rPr lang="zh-CN" altLang="en-US" sz="12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负载模型配置、动态负载算力节点动态负载功能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。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10450"/>
                  </a:ext>
                </a:extLst>
              </a:tr>
            </a:tbl>
          </a:graphicData>
        </a:graphic>
      </p:graphicFrame>
      <p:graphicFrame>
        <p:nvGraphicFramePr>
          <p:cNvPr id="3" name="表格 24">
            <a:extLst>
              <a:ext uri="{FF2B5EF4-FFF2-40B4-BE49-F238E27FC236}">
                <a16:creationId xmlns:a16="http://schemas.microsoft.com/office/drawing/2014/main" id="{4370EDFC-DA33-5120-25B3-C68E97D10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22965"/>
              </p:ext>
            </p:extLst>
          </p:nvPr>
        </p:nvGraphicFramePr>
        <p:xfrm>
          <a:off x="230803" y="3689350"/>
          <a:ext cx="6396394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58">
                  <a:extLst>
                    <a:ext uri="{9D8B030D-6E8A-4147-A177-3AD203B41FA5}">
                      <a16:colId xmlns:a16="http://schemas.microsoft.com/office/drawing/2014/main" val="622964424"/>
                    </a:ext>
                  </a:extLst>
                </a:gridCol>
                <a:gridCol w="5287736">
                  <a:extLst>
                    <a:ext uri="{9D8B030D-6E8A-4147-A177-3AD203B41FA5}">
                      <a16:colId xmlns:a16="http://schemas.microsoft.com/office/drawing/2014/main" val="249400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项目名称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手写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MyBatis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–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ORM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源码学习项目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68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系统架构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Object Relational Mapping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1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项目描述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MyBatis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是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Java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应用编程开发中，非常常用的技术框架。需要较深入的学习和使用，具备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MyBatis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插件开发能力，解决日常场景问题。才能更好更高效的工作。为此，</a:t>
                      </a:r>
                      <a:r>
                        <a:rPr lang="zh-CN" altLang="en-US" sz="1200" b="1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深度学习了</a:t>
                      </a:r>
                      <a:r>
                        <a:rPr lang="en-US" altLang="zh-CN" sz="1200" b="1" i="0" u="none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《</a:t>
                      </a: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手写</a:t>
                      </a:r>
                      <a:r>
                        <a:rPr lang="en" altLang="zh-CN" sz="1200" b="1" i="0" u="none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MyBatis</a:t>
                      </a:r>
                      <a:r>
                        <a:rPr lang="zh-CN" altLang="en" sz="1200" b="1" i="0" u="none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：</a:t>
                      </a:r>
                      <a:r>
                        <a:rPr lang="zh-CN" altLang="en-US" sz="1200" b="1" i="0" u="none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渐进式源码实践</a:t>
                      </a:r>
                      <a:r>
                        <a:rPr lang="en-US" altLang="zh-CN" sz="1200" b="1" i="0" u="none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》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，完整实现了一个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MyBatis ORM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框架。技术积累颇深，提高了设计思维和编码能力。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21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核心职责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首先学习到为什么日常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MyBatis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时，可以仅提供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IDao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接口，就可以关联对应配置的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SQL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语句，完成数据库操作。这是因为做了代理与映射，封装调用逻辑到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SqlSession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会话功能实现中。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掌握了数</a:t>
                      </a:r>
                      <a:r>
                        <a:rPr lang="en-US" altLang="zh-CN" sz="12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10</a:t>
                      </a:r>
                      <a:r>
                        <a:rPr lang="zh-CN" altLang="en-US" sz="12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种设计模式的运用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，其中感触最大的是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MyBatis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如何管理多边服务的设计。如创建会话模型，统一调度执行器使用和数据的封装，并把这些复杂的操作，通过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SqlSessionFactory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工厂统一对外提供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SqlSession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服务。</a:t>
                      </a:r>
                      <a:endParaRPr lang="en-US" altLang="zh-CN" sz="1200" b="0" i="0" dirty="0">
                        <a:solidFill>
                          <a:schemeClr val="tx1"/>
                        </a:solidFill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除此之外，还有一级缓存、二级缓存的装饰器模式使用，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MyBatis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开发后与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Spring</a:t>
                      </a:r>
                      <a:r>
                        <a:rPr lang="zh-CN" altLang="e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、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SpringBoot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整合的实现，让我对 </a:t>
                      </a:r>
                      <a:r>
                        <a:rPr lang="en" altLang="zh-CN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MyBatis </a:t>
                      </a:r>
                      <a:r>
                        <a:rPr lang="zh-CN" altLang="en-US" sz="1200" b="0" i="0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的全体系开发流程和对应的技术整合，已经非常清晰，</a:t>
                      </a:r>
                      <a:r>
                        <a:rPr lang="zh-CN" altLang="en-US" sz="1200" b="1" i="0" u="sng" dirty="0">
                          <a:solidFill>
                            <a:schemeClr val="tx1"/>
                          </a:solidFill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便于以后应用和从根上快速排查解决问题，并给出合理的技术方案。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10450"/>
                  </a:ext>
                </a:extLst>
              </a:tr>
            </a:tbl>
          </a:graphicData>
        </a:graphic>
      </p:graphicFrame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03070459-C8FB-54D1-FB3D-90837E7434BD}"/>
              </a:ext>
            </a:extLst>
          </p:cNvPr>
          <p:cNvSpPr/>
          <p:nvPr/>
        </p:nvSpPr>
        <p:spPr>
          <a:xfrm rot="16200000">
            <a:off x="319676" y="7342998"/>
            <a:ext cx="474766" cy="652506"/>
          </a:xfrm>
          <a:prstGeom prst="round2SameRect">
            <a:avLst>
              <a:gd name="adj1" fmla="val 12394"/>
              <a:gd name="adj2" fmla="val 0"/>
            </a:avLst>
          </a:prstGeom>
          <a:solidFill>
            <a:srgbClr val="0D568B"/>
          </a:solidFill>
          <a:ln>
            <a:solidFill>
              <a:srgbClr val="0449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D4385F-E33C-FA4C-D935-F53863E8F28F}"/>
              </a:ext>
            </a:extLst>
          </p:cNvPr>
          <p:cNvSpPr/>
          <p:nvPr/>
        </p:nvSpPr>
        <p:spPr>
          <a:xfrm>
            <a:off x="883309" y="7431868"/>
            <a:ext cx="5662269" cy="47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D6C7CD-4311-8F38-024C-8C0F5C7BE609}"/>
              </a:ext>
            </a:extLst>
          </p:cNvPr>
          <p:cNvSpPr/>
          <p:nvPr/>
        </p:nvSpPr>
        <p:spPr>
          <a:xfrm flipH="1">
            <a:off x="6545579" y="7431868"/>
            <a:ext cx="81618" cy="474766"/>
          </a:xfrm>
          <a:prstGeom prst="rect">
            <a:avLst/>
          </a:prstGeom>
          <a:solidFill>
            <a:srgbClr val="0D568B"/>
          </a:solidFill>
          <a:ln>
            <a:solidFill>
              <a:srgbClr val="0D56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13F5F4-AFE1-1541-6D5E-0FB35825342C}"/>
              </a:ext>
            </a:extLst>
          </p:cNvPr>
          <p:cNvSpPr txBox="1"/>
          <p:nvPr/>
        </p:nvSpPr>
        <p:spPr>
          <a:xfrm>
            <a:off x="883307" y="74845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D568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自我评价</a:t>
            </a:r>
            <a:endParaRPr kumimoji="1" lang="zh-CN" altLang="en-US" b="1" baseline="-25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AC07667-8826-0584-EE1A-D94BCE2BC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83872"/>
              </p:ext>
            </p:extLst>
          </p:nvPr>
        </p:nvGraphicFramePr>
        <p:xfrm>
          <a:off x="230803" y="8024059"/>
          <a:ext cx="639639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6394">
                  <a:extLst>
                    <a:ext uri="{9D8B030D-6E8A-4147-A177-3AD203B41FA5}">
                      <a16:colId xmlns:a16="http://schemas.microsoft.com/office/drawing/2014/main" val="4101405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思维能力强、逻辑清晰、善于总结和提炼，保持良好的自学能力，对新技术敏感，能够快速提取可落地的技术方案运用到实际项目开发中。</a:t>
                      </a:r>
                      <a:endPara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pPr marL="171450" lvl="0" indent="-17145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具有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立体化思维，能够在原有独立完成中小型项目技术上形成多层次、组件化分拆和解耦的能力，能创造性的完成大中型复杂项目的基本设计和核心逻辑开发。</a:t>
                      </a:r>
                      <a:endPara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pPr marL="171450" indent="-17145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具备独立完成复杂工作、指导他人的能力，能够组织干系人对问题进行研究、分解、并完成中型项目的方案设计与实施，并成提供良好的交付物。</a:t>
                      </a:r>
                      <a:endPara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pPr marL="171450" indent="-171450" defTabSz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能够带领团队完成复杂和大型项目的设计、开发与交付，能够对团队内外进行专业的技术支持和指导，具备解决非纯技术类复杂事务的协调能力和沟通能力。</a:t>
                      </a:r>
                      <a:endParaRPr lang="zh-CN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72183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862EB35-FAC0-41E9-79F5-6F0AD82E79C1}"/>
              </a:ext>
            </a:extLst>
          </p:cNvPr>
          <p:cNvSpPr txBox="1"/>
          <p:nvPr/>
        </p:nvSpPr>
        <p:spPr>
          <a:xfrm>
            <a:off x="230803" y="9621072"/>
            <a:ext cx="63963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🌶</a:t>
            </a:r>
            <a:r>
              <a:rPr kumimoji="1" lang="zh-CN" altLang="en-US" sz="1050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此简历项目内容，均来自小傅哥的星球</a:t>
            </a:r>
            <a:r>
              <a:rPr kumimoji="1" lang="en-US" altLang="zh-CN" sz="1050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kumimoji="1" lang="zh-CN" altLang="en-US" sz="1050" b="1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码农会锁</a:t>
            </a:r>
            <a:r>
              <a:rPr kumimoji="1" lang="en-US" altLang="zh-CN" sz="1050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kumimoji="1" lang="zh-CN" altLang="en-US" sz="1050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。欢迎加入学习：</a:t>
            </a:r>
            <a:r>
              <a:rPr kumimoji="1" lang="en" altLang="zh-CN" sz="1050" dirty="0">
                <a:solidFill>
                  <a:schemeClr val="tx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https://t.zsxq.com/10FbNYBur</a:t>
            </a:r>
            <a:endParaRPr kumimoji="1" lang="zh-CN" altLang="en-US" sz="1050" dirty="0">
              <a:solidFill>
                <a:schemeClr val="tx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F10C802-AC0C-C14A-3074-B68336C53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6" y="7434954"/>
            <a:ext cx="391160" cy="39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8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2294</TotalTime>
  <Words>1747</Words>
  <Application>Microsoft Macintosh PowerPoint</Application>
  <PresentationFormat>A4 纸张(210x297 毫米)</PresentationFormat>
  <Paragraphs>82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Microsoft YaHei</vt:lpstr>
      <vt:lpstr>Microsoft YaHei Light</vt:lpstr>
      <vt:lpstr>PingFang SC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付政委</dc:creator>
  <cp:lastModifiedBy>Microsoft Office User</cp:lastModifiedBy>
  <cp:revision>794</cp:revision>
  <dcterms:created xsi:type="dcterms:W3CDTF">2022-04-16T06:21:11Z</dcterms:created>
  <dcterms:modified xsi:type="dcterms:W3CDTF">2023-07-24T12:30:58Z</dcterms:modified>
</cp:coreProperties>
</file>