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9" r:id="rId3"/>
    <p:sldId id="356" r:id="rId4"/>
    <p:sldId id="350" r:id="rId5"/>
    <p:sldId id="353" r:id="rId6"/>
    <p:sldId id="354" r:id="rId7"/>
    <p:sldId id="355" r:id="rId8"/>
    <p:sldId id="341" r:id="rId9"/>
    <p:sldId id="342" r:id="rId10"/>
    <p:sldId id="357" r:id="rId11"/>
    <p:sldId id="352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ong" initials="zhong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723" autoAdjust="0"/>
    <p:restoredTop sz="88868" autoAdjust="0"/>
  </p:normalViewPr>
  <p:slideViewPr>
    <p:cSldViewPr>
      <p:cViewPr varScale="1">
        <p:scale>
          <a:sx n="66" d="100"/>
          <a:sy n="66" d="100"/>
        </p:scale>
        <p:origin x="-10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98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安维思电子科技有限公司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57E573-5A6F-42D8-8F78-1C5E50041E09}" type="datetimeFigureOut">
              <a:rPr lang="zh-CN" altLang="en-US"/>
              <a:pPr>
                <a:defRPr/>
              </a:pPr>
              <a:t>2012/5/9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299DAB7-399F-4BB3-9F7E-8A61A44EF8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安维思电子科技有限公司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1DEF0FF-A3AA-486A-8D63-434475A17B0F}" type="datetimeFigureOut">
              <a:rPr lang="zh-CN" altLang="en-US"/>
              <a:pPr>
                <a:defRPr/>
              </a:pPr>
              <a:t>2012/5/9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2A573EE-5A16-4666-AD77-A1A7B29530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6D7C0C-2735-46DF-93DF-B90E3028554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  <p:sp>
        <p:nvSpPr>
          <p:cNvPr id="16388" name="页眉占位符 4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安维思电子科技有限公司</a:t>
            </a:r>
          </a:p>
        </p:txBody>
      </p:sp>
      <p:sp>
        <p:nvSpPr>
          <p:cNvPr id="16389" name="日期占位符 5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7AD953-708E-4086-997C-255EB08F8651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2012/5/9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1295400"/>
            <a:ext cx="91424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>
            <a:spLocks noChangeArrowheads="1"/>
          </p:cNvSpPr>
          <p:nvPr/>
        </p:nvSpPr>
        <p:spPr bwMode="gray">
          <a:xfrm>
            <a:off x="0" y="5410200"/>
            <a:ext cx="9144000" cy="1447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b="0">
              <a:latin typeface="Times" pitchFamily="18" charset="0"/>
              <a:ea typeface="宋体" pitchFamily="2" charset="-122"/>
            </a:endParaRPr>
          </a:p>
        </p:txBody>
      </p:sp>
      <p:sp>
        <p:nvSpPr>
          <p:cNvPr id="6" name="Rectangle 43"/>
          <p:cNvSpPr>
            <a:spLocks noChangeArrowheads="1"/>
          </p:cNvSpPr>
          <p:nvPr/>
        </p:nvSpPr>
        <p:spPr bwMode="gray">
          <a:xfrm>
            <a:off x="6553200" y="5410200"/>
            <a:ext cx="2590800" cy="1447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b="0">
              <a:latin typeface="Times" pitchFamily="18" charset="0"/>
              <a:ea typeface="宋体" pitchFamily="2" charset="-122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gray">
          <a:xfrm>
            <a:off x="0" y="4495800"/>
            <a:ext cx="5486400" cy="914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b="0">
              <a:latin typeface="Times" pitchFamily="18" charset="0"/>
              <a:ea typeface="宋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457200" y="1295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304800" y="1447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gray">
          <a:xfrm>
            <a:off x="152400" y="12954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gray">
          <a:xfrm>
            <a:off x="762000" y="12954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b="0">
              <a:solidFill>
                <a:srgbClr val="FF0000"/>
              </a:solidFill>
              <a:latin typeface="Times" pitchFamily="18" charset="0"/>
              <a:ea typeface="宋体" pitchFamily="2" charset="-122"/>
            </a:endParaRP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gray">
          <a:xfrm>
            <a:off x="0" y="1295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gray">
          <a:xfrm>
            <a:off x="609600" y="11430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gray">
          <a:xfrm>
            <a:off x="8839200" y="9906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b="0">
              <a:latin typeface="Times" pitchFamily="18" charset="0"/>
              <a:ea typeface="宋体" pitchFamily="2" charset="-122"/>
            </a:endParaRP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gray">
          <a:xfrm>
            <a:off x="8839200" y="990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defRPr/>
            </a:pPr>
            <a:fld id="{929FBBFB-0556-4C8B-A9C5-1839211BA833}" type="slidenum">
              <a:rPr lang="zh-CN" altLang="en-GB" sz="1000" b="0">
                <a:solidFill>
                  <a:schemeClr val="bg1"/>
                </a:solidFill>
                <a:ea typeface="宋体" pitchFamily="2" charset="-122"/>
              </a:rPr>
              <a:pPr algn="ctr">
                <a:defRPr/>
              </a:pPr>
              <a:t>‹#›</a:t>
            </a:fld>
            <a:endParaRPr lang="en-GB" altLang="zh-CN" sz="1000" b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AutoShape 46"/>
          <p:cNvSpPr>
            <a:spLocks noChangeArrowheads="1"/>
          </p:cNvSpPr>
          <p:nvPr/>
        </p:nvSpPr>
        <p:spPr bwMode="gray">
          <a:xfrm>
            <a:off x="3810000" y="4495800"/>
            <a:ext cx="2743200" cy="914400"/>
          </a:xfrm>
          <a:prstGeom prst="roundRect">
            <a:avLst>
              <a:gd name="adj" fmla="val 18861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gray">
          <a:xfrm>
            <a:off x="3810000" y="4976813"/>
            <a:ext cx="2743200" cy="4333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b="0">
              <a:latin typeface="Times" pitchFamily="18" charset="0"/>
              <a:ea typeface="宋体" pitchFamily="2" charset="-122"/>
            </a:endParaRPr>
          </a:p>
        </p:txBody>
      </p:sp>
      <p:sp>
        <p:nvSpPr>
          <p:cNvPr id="18" name="Text Box 53"/>
          <p:cNvSpPr txBox="1">
            <a:spLocks noChangeArrowheads="1"/>
          </p:cNvSpPr>
          <p:nvPr/>
        </p:nvSpPr>
        <p:spPr bwMode="auto">
          <a:xfrm>
            <a:off x="6804025" y="5661025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>
                <a:solidFill>
                  <a:schemeClr val="bg1"/>
                </a:solidFill>
                <a:ea typeface="宋体" pitchFamily="2" charset="-122"/>
              </a:rPr>
              <a:t>AVTrace</a:t>
            </a:r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6924675" y="6135688"/>
            <a:ext cx="1947863" cy="2905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zh-CN" sz="1300">
                <a:solidFill>
                  <a:schemeClr val="bg1"/>
                </a:solidFill>
                <a:latin typeface="Emblem" pitchFamily="2" charset="0"/>
                <a:ea typeface="宋体" pitchFamily="2" charset="-122"/>
              </a:rPr>
              <a:t>Surveillance Solutions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2300" y="5562600"/>
            <a:ext cx="5638800" cy="381000"/>
          </a:xfrm>
        </p:spPr>
        <p:txBody>
          <a:bodyPr/>
          <a:lstStyle>
            <a:lvl1pPr marL="0" indent="0" algn="r">
              <a:buFontTx/>
              <a:buNone/>
              <a:defRPr sz="1600"/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2300" y="4495800"/>
            <a:ext cx="5638800" cy="914400"/>
          </a:xfrm>
        </p:spPr>
        <p:txBody>
          <a:bodyPr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5426075" y="6096000"/>
            <a:ext cx="1006475" cy="244475"/>
          </a:xfrm>
        </p:spPr>
        <p:txBody>
          <a:bodyPr wrap="none" anchor="t">
            <a:spAutoFit/>
          </a:bodyPr>
          <a:lstStyle>
            <a:lvl1pPr>
              <a:defRPr sz="1600"/>
            </a:lvl1pPr>
          </a:lstStyle>
          <a:p>
            <a:pPr>
              <a:defRPr/>
            </a:pPr>
            <a:fld id="{4848C610-2238-4FD5-9D7E-D0FC4C1DDD96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757E4-ACFC-448C-BCE7-75BA049C759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A58D0-C301-4907-9079-AA90DD876887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613DB-7E34-41FE-B33F-3C0EA82B5E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60ECE-2F3B-46E2-9D07-0EAF0C0E41BC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24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38862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862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792CF-BD0B-4F69-8437-1B5EF8586AA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F39E0-E3AB-4202-B94F-76418C9655AC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28600"/>
            <a:ext cx="7924800" cy="6172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792CF-BD0B-4F69-8437-1B5EF8586AA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D0BB6-C8D0-48C5-84F3-9FDB934D5B98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1157D-707B-4BA5-A95D-6CB8623116C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9F1EE-3C98-4BD0-9D11-B37444777FCF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4DFB3-39CF-407A-BA74-A3DF675147F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83653-CBAF-49A4-A1BB-2BEDA22C7C94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18E3C-088A-4EF4-9047-9EE09523233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41FCA-6690-4375-B645-53161CFA08C7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EAE9F-0077-4DAB-B3B2-D52175738A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0FA48-94C9-43FF-977F-AF10FEE83986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07426-A4C7-4A85-9C19-0483F00D693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31A51-7417-4501-81E6-951D183E4468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C596B-1CEE-4836-977E-C265793D2D3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4A7F6-CA80-48FC-81AD-FDB5D7DBC1ED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605E7-9E9B-4A22-ADD3-D14681F1DFC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DC809-1DBD-427C-8026-844563B78C00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6246D-88CD-4833-B68C-765F50C3F5F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1B320-B7EF-45C3-BCC6-7516B618A1E7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9600" y="228600"/>
            <a:ext cx="792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95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altLang="zh-CN" smtClean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gray">
          <a:xfrm>
            <a:off x="0" y="12954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gray">
          <a:xfrm>
            <a:off x="0" y="1752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8839200" y="5715000"/>
            <a:ext cx="304800" cy="1143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b="0">
              <a:latin typeface="Times" pitchFamily="18" charset="0"/>
              <a:ea typeface="宋体" pitchFamily="2" charset="-122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8839200" y="1295400"/>
            <a:ext cx="304800" cy="4419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b="0">
              <a:latin typeface="Times" pitchFamily="18" charset="0"/>
              <a:ea typeface="宋体" pitchFamily="2" charset="-122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gray">
          <a:xfrm>
            <a:off x="8839200" y="9906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b="0">
              <a:latin typeface="Times" pitchFamily="18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839200" y="990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BA792CF-BD0B-4F69-8437-1B5EF8586AA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 rot="-5400000">
            <a:off x="7544594" y="3963194"/>
            <a:ext cx="2895600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 rot="-5400000">
            <a:off x="8381207" y="1905793"/>
            <a:ext cx="12192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0DB8F0F-4F5F-4409-B41C-83239B6A1C06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152400" y="14478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gray">
          <a:xfrm>
            <a:off x="0" y="2057400"/>
            <a:ext cx="152400" cy="1524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76" name="Text Box 52"/>
          <p:cNvSpPr txBox="1">
            <a:spLocks noChangeArrowheads="1"/>
          </p:cNvSpPr>
          <p:nvPr/>
        </p:nvSpPr>
        <p:spPr bwMode="auto">
          <a:xfrm flipV="1">
            <a:off x="8782050" y="5489575"/>
            <a:ext cx="4286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chemeClr val="bg1"/>
                </a:solidFill>
                <a:ea typeface="宋体" pitchFamily="2" charset="-122"/>
              </a:rPr>
              <a:t>AVTrace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1717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1717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1717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17171"/>
          </a:solidFill>
          <a:latin typeface="Arial" charset="0"/>
        </a:defRPr>
      </a:lvl9pPr>
    </p:titleStyle>
    <p:bodyStyle>
      <a:lvl1pPr marL="304800" indent="-304800" algn="l" rtl="0" eaLnBrk="1" fontAlgn="base" hangingPunct="1">
        <a:lnSpc>
          <a:spcPct val="120000"/>
        </a:lnSpc>
        <a:spcBef>
          <a:spcPts val="300"/>
        </a:spcBef>
        <a:spcAft>
          <a:spcPts val="300"/>
        </a:spcAft>
        <a:buClr>
          <a:srgbClr val="FF0000"/>
        </a:buClr>
        <a:buChar char="&gt;"/>
        <a:defRPr sz="2000">
          <a:solidFill>
            <a:srgbClr val="0000FF"/>
          </a:solidFill>
          <a:latin typeface="+mn-lt"/>
          <a:ea typeface="+mn-ea"/>
          <a:cs typeface="+mn-cs"/>
        </a:defRPr>
      </a:lvl1pPr>
      <a:lvl2pPr marL="762000" indent="-2667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FF0000"/>
        </a:buClr>
        <a:buChar char="&gt;"/>
        <a:defRPr sz="2000">
          <a:solidFill>
            <a:srgbClr val="0000FF"/>
          </a:solidFill>
          <a:latin typeface="+mn-lt"/>
        </a:defRPr>
      </a:lvl2pPr>
      <a:lvl3pPr marL="1219200" indent="-2667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&gt;"/>
        <a:defRPr sz="1600">
          <a:solidFill>
            <a:srgbClr val="0000FF"/>
          </a:solidFill>
          <a:latin typeface="+mn-lt"/>
        </a:defRPr>
      </a:lvl3pPr>
      <a:lvl4pPr marL="1663700" indent="-254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&gt;"/>
        <a:defRPr sz="1400">
          <a:solidFill>
            <a:srgbClr val="0000FF"/>
          </a:solidFill>
          <a:latin typeface="+mn-lt"/>
        </a:defRPr>
      </a:lvl4pPr>
      <a:lvl5pPr marL="2133600" indent="-2794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&gt;"/>
        <a:defRPr sz="1400">
          <a:solidFill>
            <a:srgbClr val="0000FF"/>
          </a:solidFill>
          <a:latin typeface="+mn-lt"/>
        </a:defRPr>
      </a:lvl5pPr>
      <a:lvl6pPr marL="2590800" indent="-2794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buClr>
          <a:srgbClr val="FF0000"/>
        </a:buClr>
        <a:buChar char="&gt;"/>
        <a:defRPr sz="1200">
          <a:solidFill>
            <a:schemeClr val="tx1"/>
          </a:solidFill>
          <a:latin typeface="+mn-lt"/>
        </a:defRPr>
      </a:lvl6pPr>
      <a:lvl7pPr marL="3048000" indent="-2794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buClr>
          <a:srgbClr val="FF0000"/>
        </a:buClr>
        <a:buChar char="&gt;"/>
        <a:defRPr sz="1200">
          <a:solidFill>
            <a:schemeClr val="tx1"/>
          </a:solidFill>
          <a:latin typeface="+mn-lt"/>
        </a:defRPr>
      </a:lvl7pPr>
      <a:lvl8pPr marL="3505200" indent="-2794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buClr>
          <a:srgbClr val="FF0000"/>
        </a:buClr>
        <a:buChar char="&gt;"/>
        <a:defRPr sz="1200">
          <a:solidFill>
            <a:schemeClr val="tx1"/>
          </a:solidFill>
          <a:latin typeface="+mn-lt"/>
        </a:defRPr>
      </a:lvl8pPr>
      <a:lvl9pPr marL="3962400" indent="-2794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buClr>
          <a:srgbClr val="FF0000"/>
        </a:buClr>
        <a:buChar char="&gt;"/>
        <a:defRPr sz="1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495800"/>
            <a:ext cx="635795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/>
              <a:t>AVTrace</a:t>
            </a:r>
            <a:r>
              <a:rPr lang="zh-CN" altLang="en-US" sz="3600" dirty="0" smtClean="0"/>
              <a:t>视频摘要检索（</a:t>
            </a:r>
            <a:r>
              <a:rPr lang="en-US" altLang="zh-CN" sz="3600" dirty="0" smtClean="0"/>
              <a:t>IVC)</a:t>
            </a:r>
            <a:r>
              <a:rPr lang="zh-CN" altLang="en-US" sz="3600" b="1" dirty="0" smtClean="0"/>
              <a:t>系统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162437-5984-4BD6-9F11-E82C6B5163F5}" type="datetime1">
              <a:rPr lang="zh-CN" altLang="en-US" smtClean="0"/>
              <a:pPr>
                <a:defRPr/>
              </a:pPr>
              <a:t>2012/5/9</a:t>
            </a:fld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IVC</a:t>
            </a:r>
            <a:r>
              <a:rPr lang="zh-CN" altLang="en-US" dirty="0" smtClean="0"/>
              <a:t>主要优势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分析速度快（</a:t>
            </a:r>
            <a:r>
              <a:rPr lang="en-US" altLang="zh-CN" dirty="0" smtClean="0"/>
              <a:t>10:1</a:t>
            </a:r>
            <a:r>
              <a:rPr lang="zh-CN" altLang="en-US" dirty="0" smtClean="0"/>
              <a:t>可以达到实时出结果）无需等待</a:t>
            </a:r>
            <a:endParaRPr lang="en-US" altLang="zh-CN" dirty="0" smtClean="0"/>
          </a:p>
          <a:p>
            <a:r>
              <a:rPr lang="zh-CN" altLang="en-US" dirty="0" smtClean="0"/>
              <a:t>可以对物体进行分类</a:t>
            </a:r>
            <a:endParaRPr lang="en-US" altLang="zh-CN" dirty="0" smtClean="0"/>
          </a:p>
          <a:p>
            <a:r>
              <a:rPr lang="zh-CN" altLang="en-US" dirty="0" smtClean="0"/>
              <a:t>集成了多种行为分析功能，提高了检索的效果</a:t>
            </a:r>
            <a:endParaRPr lang="en-US" altLang="zh-CN" dirty="0" smtClean="0"/>
          </a:p>
          <a:p>
            <a:r>
              <a:rPr lang="zh-CN" altLang="en-US" dirty="0" smtClean="0"/>
              <a:t>一次分析，多次检索</a:t>
            </a:r>
            <a:endParaRPr lang="en-US" altLang="zh-CN" dirty="0" smtClean="0"/>
          </a:p>
          <a:p>
            <a:r>
              <a:rPr lang="zh-CN" altLang="en-US" dirty="0" smtClean="0"/>
              <a:t>事件驱动方式</a:t>
            </a:r>
            <a:endParaRPr lang="en-US" altLang="zh-CN" dirty="0" smtClean="0"/>
          </a:p>
          <a:p>
            <a:r>
              <a:rPr lang="zh-CN" altLang="en-US" dirty="0" smtClean="0"/>
              <a:t>不会出现漏检的情况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1157D-707B-4BA5-A95D-6CB8623116C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809F1EE-3C98-4BD0-9D11-B37444777FCF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zh-CN" altLang="en-US" sz="2400" dirty="0" smtClean="0"/>
              <a:t>公安行业：    关键道路、卡口视频智能摘要；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交通行业：    重点路段、收费闸口视频智能摘要；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监狱看守所：重点监舍、人员交接班视频智能摘要；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大型展会：    场馆，出入口视频智能摘要；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电信行业：    相关网点、基站、机房视频智能摘要；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电力行业：    相关变电站、电力设备视频智能摘要；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智能小区：    出入口、电梯、通道、家居安防视频智能  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                      </a:t>
            </a:r>
            <a:r>
              <a:rPr lang="zh-CN" altLang="en-US" sz="2400" dirty="0" smtClean="0"/>
              <a:t>摘要；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金融行业：    重点区域、服务大厅视频智能摘要；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大型超市：    对货架，通道、出入口视频智能摘要；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大型制造业：制作车间、流程环节视频智能摘要；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智慧城市：    全方位的智能视频解决方案等。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1157D-707B-4BA5-A95D-6CB8623116C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809F1EE-3C98-4BD0-9D11-B37444777FCF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海量视频带来的问题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问题及需求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发生事件时，如何从几千小时的录像中找到需要的片段？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如何在很短时间内找到关键证据？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海量视频如何分类存储、节省资源？</a:t>
            </a:r>
            <a:endParaRPr lang="zh-CN" altLang="en-US" sz="2400" dirty="0" smtClean="0">
              <a:solidFill>
                <a:schemeClr val="tx1"/>
              </a:solidFill>
              <a:latin typeface="Arial" charset="0"/>
            </a:endParaRPr>
          </a:p>
          <a:p>
            <a:pPr lvl="1"/>
            <a:r>
              <a:rPr lang="zh-CN" altLang="en-US" sz="2400" dirty="0" smtClean="0"/>
              <a:t>投入大量的视频监控设备，监控质量如何保证？</a:t>
            </a:r>
            <a:endParaRPr lang="zh-CN" altLang="en-US" sz="2400" dirty="0" smtClean="0">
              <a:solidFill>
                <a:schemeClr val="tx1"/>
              </a:solidFill>
              <a:latin typeface="Arial" charset="0"/>
            </a:endParaRPr>
          </a:p>
          <a:p>
            <a:pPr lvl="1"/>
            <a:r>
              <a:rPr lang="zh-CN" altLang="en-US" sz="2400" dirty="0" smtClean="0"/>
              <a:t>异常情况如何及时自动报警？</a:t>
            </a:r>
            <a:endParaRPr lang="zh-CN" altLang="en-US" sz="2400" dirty="0" smtClean="0">
              <a:solidFill>
                <a:schemeClr val="tx1"/>
              </a:solidFill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 bwMode="gray">
          <a:xfrm>
            <a:off x="785786" y="4714884"/>
            <a:ext cx="709858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视频摘要检索技术</a:t>
            </a:r>
            <a:r>
              <a:rPr lang="zh-CN" altLang="en-US" sz="32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（</a:t>
            </a:r>
            <a:r>
              <a:rPr lang="en-US" altLang="zh-CN" sz="32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IVC</a:t>
            </a:r>
            <a:r>
              <a:rPr lang="zh-CN" altLang="en-US" sz="32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）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帮你解决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3714744" y="5572140"/>
            <a:ext cx="978408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85786" y="5572140"/>
            <a:ext cx="2500330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  <a:latin typeface="Arial" charset="0"/>
              </a:rPr>
              <a:t>小时原始视频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000628" y="5572140"/>
            <a:ext cx="2500330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chemeClr val="tx1"/>
                </a:solidFill>
                <a:latin typeface="Arial" charset="0"/>
              </a:rPr>
              <a:t>几分钟摘要视频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IVC</a:t>
            </a:r>
            <a:r>
              <a:rPr lang="zh-CN" altLang="en-US" dirty="0" smtClean="0"/>
              <a:t>工作机制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变速播放摘要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有事件时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倍速（可调）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无事件时</a:t>
            </a:r>
            <a:r>
              <a:rPr lang="en-US" altLang="zh-CN" dirty="0" smtClean="0"/>
              <a:t>32</a:t>
            </a:r>
            <a:r>
              <a:rPr lang="zh-CN" altLang="en-US" dirty="0" smtClean="0"/>
              <a:t>倍速（可调）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无事件时也保留关键帧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无论密度多高，任然有效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无法保证压缩比例，压缩比和视频原始视频相关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1157D-707B-4BA5-A95D-6CB8623116C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809F1EE-3C98-4BD0-9D11-B37444777FCF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IVC</a:t>
            </a:r>
            <a:r>
              <a:rPr lang="zh-CN" altLang="en-US" dirty="0" smtClean="0"/>
              <a:t>主要功能特点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200" dirty="0" smtClean="0"/>
              <a:t>通过浓缩视频，可以在短短几分钟内查看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个小时所记录的视频录像。</a:t>
            </a:r>
            <a:endParaRPr lang="en-US" altLang="zh-CN" sz="2200" dirty="0" smtClean="0"/>
          </a:p>
          <a:p>
            <a:pPr>
              <a:spcAft>
                <a:spcPts val="600"/>
              </a:spcAft>
            </a:pPr>
            <a:r>
              <a:rPr lang="zh-CN" altLang="en-US" sz="2200" dirty="0" smtClean="0"/>
              <a:t>以大于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倍速完成视频的快速分析检索，实时显示事件  摘要。现场“浓缩”，无需再等待漫长的分析，“即看即得”。既可以现场浓缩，又可以生成“摘要视频”文件。</a:t>
            </a:r>
            <a:endParaRPr lang="en-US" altLang="zh-CN" sz="2200" dirty="0" smtClean="0"/>
          </a:p>
          <a:p>
            <a:pPr>
              <a:spcAft>
                <a:spcPts val="600"/>
              </a:spcAft>
            </a:pPr>
            <a:r>
              <a:rPr lang="zh-CN" altLang="en-US" sz="2200" dirty="0" smtClean="0"/>
              <a:t>将来可实现与主流的</a:t>
            </a:r>
            <a:r>
              <a:rPr lang="en-US" altLang="zh-CN" sz="2200" dirty="0" smtClean="0"/>
              <a:t>DVR/NVR</a:t>
            </a:r>
            <a:r>
              <a:rPr lang="zh-CN" altLang="en-US" sz="2200" dirty="0" smtClean="0"/>
              <a:t>系统无缝对接。</a:t>
            </a:r>
            <a:endParaRPr lang="en-US" altLang="zh-CN" sz="2200" dirty="0" smtClean="0"/>
          </a:p>
          <a:p>
            <a:pPr>
              <a:spcAft>
                <a:spcPts val="600"/>
              </a:spcAft>
            </a:pPr>
            <a:r>
              <a:rPr lang="zh-CN" altLang="en-US" sz="2200" dirty="0" smtClean="0"/>
              <a:t>内置多种“行为分析”功能，多种条件分类检索。</a:t>
            </a:r>
            <a:endParaRPr lang="en-US" altLang="zh-CN" sz="2200" dirty="0" smtClean="0"/>
          </a:p>
          <a:p>
            <a:pPr>
              <a:spcAft>
                <a:spcPts val="600"/>
              </a:spcAft>
            </a:pPr>
            <a:r>
              <a:rPr lang="zh-CN" altLang="en-US" sz="2200" dirty="0" smtClean="0"/>
              <a:t>先进友好的用户界面，实现快速查看和视频索引的功能。</a:t>
            </a:r>
            <a:endParaRPr lang="en-US" altLang="zh-CN" sz="2200" dirty="0" smtClean="0"/>
          </a:p>
          <a:p>
            <a:pPr>
              <a:spcAft>
                <a:spcPts val="600"/>
              </a:spcAft>
            </a:pPr>
            <a:r>
              <a:rPr lang="zh-CN" altLang="en-US" sz="2200" dirty="0" smtClean="0"/>
              <a:t>查询导航，追踪视频剪辑的对象，回溯到原始录像。</a:t>
            </a:r>
            <a:endParaRPr lang="en-US" altLang="zh-CN" sz="2200" dirty="0" smtClean="0"/>
          </a:p>
          <a:p>
            <a:pPr>
              <a:spcAft>
                <a:spcPts val="600"/>
              </a:spcAft>
            </a:pPr>
            <a:r>
              <a:rPr lang="zh-CN" altLang="en-US" sz="2200" dirty="0" smtClean="0"/>
              <a:t>多种形式的视频回放，用户可选择摘要回放的密度和速度</a:t>
            </a:r>
            <a:endParaRPr lang="en-US" altLang="zh-CN" sz="2200" dirty="0" smtClean="0"/>
          </a:p>
          <a:p>
            <a:pPr>
              <a:spcAft>
                <a:spcPts val="600"/>
              </a:spcAft>
            </a:pPr>
            <a:r>
              <a:rPr lang="zh-CN" altLang="en-US" sz="2200" dirty="0" smtClean="0"/>
              <a:t>将检索出来的视频摘要以</a:t>
            </a:r>
            <a:r>
              <a:rPr lang="en-US" altLang="zh-CN" sz="2200" dirty="0" smtClean="0"/>
              <a:t>AVI</a:t>
            </a:r>
            <a:r>
              <a:rPr lang="zh-CN" altLang="en-US" sz="2200" dirty="0" smtClean="0"/>
              <a:t>文件的形式导出，便于归档</a:t>
            </a:r>
            <a:r>
              <a:rPr lang="zh-CN" altLang="en-US" sz="2200" dirty="0" smtClean="0"/>
              <a:t>。</a:t>
            </a: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实时录像视频摘要检索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1157D-707B-4BA5-A95D-6CB8623116C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809F1EE-3C98-4BD0-9D11-B37444777FCF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8565" y="1052513"/>
            <a:ext cx="8143875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线形标注 2 19"/>
          <p:cNvSpPr/>
          <p:nvPr/>
        </p:nvSpPr>
        <p:spPr bwMode="auto">
          <a:xfrm>
            <a:off x="4499992" y="548680"/>
            <a:ext cx="1133484" cy="357190"/>
          </a:xfrm>
          <a:prstGeom prst="borderCallout2">
            <a:avLst>
              <a:gd name="adj1" fmla="val 105560"/>
              <a:gd name="adj2" fmla="val 50244"/>
              <a:gd name="adj3" fmla="val 167990"/>
              <a:gd name="adj4" fmla="val 49298"/>
              <a:gd name="adj5" fmla="val 437577"/>
              <a:gd name="adj6" fmla="val -1054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原始视频</a:t>
            </a:r>
          </a:p>
        </p:txBody>
      </p:sp>
      <p:sp>
        <p:nvSpPr>
          <p:cNvPr id="22" name="线形标注 2 21"/>
          <p:cNvSpPr/>
          <p:nvPr/>
        </p:nvSpPr>
        <p:spPr bwMode="auto">
          <a:xfrm>
            <a:off x="571472" y="6215082"/>
            <a:ext cx="1428760" cy="357190"/>
          </a:xfrm>
          <a:prstGeom prst="borderCallout2">
            <a:avLst>
              <a:gd name="adj1" fmla="val 2496"/>
              <a:gd name="adj2" fmla="val 51168"/>
              <a:gd name="adj3" fmla="val -37770"/>
              <a:gd name="adj4" fmla="val 49114"/>
              <a:gd name="adj5" fmla="val -166772"/>
              <a:gd name="adj6" fmla="val 259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行为分析功能</a:t>
            </a:r>
          </a:p>
        </p:txBody>
      </p:sp>
      <p:sp>
        <p:nvSpPr>
          <p:cNvPr id="23" name="线形标注 2 22"/>
          <p:cNvSpPr/>
          <p:nvPr/>
        </p:nvSpPr>
        <p:spPr bwMode="auto">
          <a:xfrm>
            <a:off x="5929322" y="6143644"/>
            <a:ext cx="2071702" cy="642918"/>
          </a:xfrm>
          <a:prstGeom prst="borderCallout2">
            <a:avLst>
              <a:gd name="adj1" fmla="val 2496"/>
              <a:gd name="adj2" fmla="val 51168"/>
              <a:gd name="adj3" fmla="val -37770"/>
              <a:gd name="adj4" fmla="val 49114"/>
              <a:gd name="adj5" fmla="val -122813"/>
              <a:gd name="adj6" fmla="val 285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事件摘要快照列表，点击可回放事件视频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事件视频回放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1157D-707B-4BA5-A95D-6CB8623116C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809F1EE-3C98-4BD0-9D11-B37444777FCF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712" y="1196752"/>
            <a:ext cx="52863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5615" y="1556792"/>
            <a:ext cx="6311429" cy="4072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分析后多次按条件分类检索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1157D-707B-4BA5-A95D-6CB8623116C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809F1EE-3C98-4BD0-9D11-B37444777FCF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  <p:sp>
        <p:nvSpPr>
          <p:cNvPr id="8" name="线形标注 2 7"/>
          <p:cNvSpPr/>
          <p:nvPr/>
        </p:nvSpPr>
        <p:spPr bwMode="auto">
          <a:xfrm>
            <a:off x="1619672" y="980728"/>
            <a:ext cx="1656184" cy="357190"/>
          </a:xfrm>
          <a:prstGeom prst="borderCallout2">
            <a:avLst>
              <a:gd name="adj1" fmla="val 105560"/>
              <a:gd name="adj2" fmla="val 50244"/>
              <a:gd name="adj3" fmla="val 167990"/>
              <a:gd name="adj4" fmla="val 49298"/>
              <a:gd name="adj5" fmla="val 302374"/>
              <a:gd name="adj6" fmla="val 456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/>
              <a:t>各种检索条件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线形标注 2 9"/>
          <p:cNvSpPr/>
          <p:nvPr/>
        </p:nvSpPr>
        <p:spPr bwMode="auto">
          <a:xfrm>
            <a:off x="5214942" y="6000768"/>
            <a:ext cx="2643206" cy="642942"/>
          </a:xfrm>
          <a:prstGeom prst="borderCallout2">
            <a:avLst>
              <a:gd name="adj1" fmla="val 2496"/>
              <a:gd name="adj2" fmla="val 51168"/>
              <a:gd name="adj3" fmla="val -37770"/>
              <a:gd name="adj4" fmla="val 49114"/>
              <a:gd name="adj5" fmla="val -215370"/>
              <a:gd name="adj6" fmla="val -553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检索结果：事件摘要快照列表，点击可回放事件视频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系统处理流程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1157D-707B-4BA5-A95D-6CB8623116C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809F1EE-3C98-4BD0-9D11-B37444777FCF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428992" y="1428736"/>
            <a:ext cx="1857388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场景背景建模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428992" y="2428868"/>
            <a:ext cx="1857388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目标检测跟踪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2143108" y="5500702"/>
            <a:ext cx="1857388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视频拼接合成</a:t>
            </a:r>
          </a:p>
        </p:txBody>
      </p:sp>
      <p:sp>
        <p:nvSpPr>
          <p:cNvPr id="15" name="下箭头 14"/>
          <p:cNvSpPr/>
          <p:nvPr/>
        </p:nvSpPr>
        <p:spPr bwMode="auto">
          <a:xfrm flipH="1">
            <a:off x="4286248" y="1857364"/>
            <a:ext cx="71438" cy="54978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下箭头 15"/>
          <p:cNvSpPr/>
          <p:nvPr/>
        </p:nvSpPr>
        <p:spPr bwMode="auto">
          <a:xfrm flipH="1">
            <a:off x="4286248" y="2857496"/>
            <a:ext cx="71438" cy="54978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714876" y="5500702"/>
            <a:ext cx="1500198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事件检索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3428992" y="3429000"/>
            <a:ext cx="1857388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目标行为分析</a:t>
            </a:r>
          </a:p>
        </p:txBody>
      </p:sp>
      <p:sp>
        <p:nvSpPr>
          <p:cNvPr id="28" name="下箭头 27"/>
          <p:cNvSpPr/>
          <p:nvPr/>
        </p:nvSpPr>
        <p:spPr bwMode="auto">
          <a:xfrm flipH="1">
            <a:off x="4286248" y="3879352"/>
            <a:ext cx="71438" cy="54978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下箭头 28"/>
          <p:cNvSpPr/>
          <p:nvPr/>
        </p:nvSpPr>
        <p:spPr bwMode="auto">
          <a:xfrm flipH="1">
            <a:off x="3643306" y="4929198"/>
            <a:ext cx="71438" cy="54978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下箭头 29"/>
          <p:cNvSpPr/>
          <p:nvPr/>
        </p:nvSpPr>
        <p:spPr bwMode="auto">
          <a:xfrm flipH="1">
            <a:off x="5000628" y="4929198"/>
            <a:ext cx="71438" cy="54978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428992" y="4429132"/>
            <a:ext cx="1857388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事件提取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应用模式（单机版）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1157D-707B-4BA5-A95D-6CB8623116C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安维思电子科技有限公司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809F1EE-3C98-4BD0-9D11-B37444777FCF}" type="datetime1">
              <a:rPr lang="zh-CN" altLang="en-US" smtClean="0"/>
              <a:pPr>
                <a:defRPr/>
              </a:pPr>
              <a:t>2012/5/9</a:t>
            </a:fld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3728052" y="2740766"/>
            <a:ext cx="1420012" cy="40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 rot="10800000" flipV="1">
            <a:off x="3419872" y="3429000"/>
            <a:ext cx="1800200" cy="1072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2051" name="Picture 3" descr="C:\Users\nick\Pictures\dvr1-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4437112"/>
            <a:ext cx="2705819" cy="813148"/>
          </a:xfrm>
          <a:prstGeom prst="rect">
            <a:avLst/>
          </a:prstGeom>
          <a:noFill/>
        </p:spPr>
      </p:pic>
      <p:pic>
        <p:nvPicPr>
          <p:cNvPr id="20" name="Picture 34" descr="CVSS-4U-侧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556792"/>
            <a:ext cx="2627313" cy="211455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547664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存储服务器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530120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DVR</a:t>
            </a:r>
            <a:endParaRPr lang="zh-CN" altLang="en-US" dirty="0"/>
          </a:p>
        </p:txBody>
      </p:sp>
      <p:pic>
        <p:nvPicPr>
          <p:cNvPr id="2052" name="Picture 4" descr="C:\Users\nick\Pictures\H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8024" y="4581128"/>
            <a:ext cx="1768971" cy="1451935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5076056" y="6093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视频文件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 bwMode="auto">
          <a:xfrm rot="5400000">
            <a:off x="5076056" y="4077072"/>
            <a:ext cx="108012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32" name="Picture 129" descr="图片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128" y="1916832"/>
            <a:ext cx="1944216" cy="163086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5940152" y="357301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IVC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公司模版">
  <a:themeElements>
    <a:clrScheme name="telindus_broadband_b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lindus_broadband_bu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lindus_broadband_b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indus_broadband_b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indus_broadband_b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indus_broadband_b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indus_broadband_b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indus_broadband_b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indus_broadband_b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indus_broadband_b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indus_broadband_b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indus_broadband_b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indus_broadband_b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indus_broadband_b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公司模版</Template>
  <TotalTime>3561</TotalTime>
  <Words>609</Words>
  <Application>Microsoft Office PowerPoint</Application>
  <PresentationFormat>全屏显示(4:3)</PresentationFormat>
  <Paragraphs>97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公司模版</vt:lpstr>
      <vt:lpstr>AVTrace视频摘要检索（IVC)系统</vt:lpstr>
      <vt:lpstr>海量视频带来的问题</vt:lpstr>
      <vt:lpstr>IVC工作机制</vt:lpstr>
      <vt:lpstr>IVC主要功能特点</vt:lpstr>
      <vt:lpstr>实时录像视频摘要检索</vt:lpstr>
      <vt:lpstr>事件视频回放</vt:lpstr>
      <vt:lpstr>分析后多次按条件分类检索</vt:lpstr>
      <vt:lpstr>系统处理流程</vt:lpstr>
      <vt:lpstr>应用模式（单机版）</vt:lpstr>
      <vt:lpstr>IVC主要优势</vt:lpstr>
      <vt:lpstr>应用场景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Chn.Hon</dc:creator>
  <cp:lastModifiedBy>nick</cp:lastModifiedBy>
  <cp:revision>296</cp:revision>
  <dcterms:created xsi:type="dcterms:W3CDTF">2011-06-21T14:30:19Z</dcterms:created>
  <dcterms:modified xsi:type="dcterms:W3CDTF">2012-05-09T04:10:32Z</dcterms:modified>
</cp:coreProperties>
</file>