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83" r:id="rId2"/>
    <p:sldId id="258" r:id="rId3"/>
    <p:sldId id="262" r:id="rId4"/>
    <p:sldId id="263" r:id="rId5"/>
    <p:sldId id="264" r:id="rId6"/>
    <p:sldId id="266" r:id="rId7"/>
    <p:sldId id="276" r:id="rId8"/>
    <p:sldId id="268" r:id="rId9"/>
    <p:sldId id="288" r:id="rId10"/>
    <p:sldId id="287" r:id="rId11"/>
    <p:sldId id="286" r:id="rId12"/>
    <p:sldId id="267" r:id="rId13"/>
    <p:sldId id="269" r:id="rId14"/>
    <p:sldId id="272" r:id="rId15"/>
    <p:sldId id="270" r:id="rId16"/>
    <p:sldId id="271" r:id="rId17"/>
    <p:sldId id="275" r:id="rId18"/>
    <p:sldId id="274" r:id="rId19"/>
    <p:sldId id="277" r:id="rId20"/>
    <p:sldId id="261" r:id="rId21"/>
    <p:sldId id="265" r:id="rId22"/>
    <p:sldId id="278" r:id="rId23"/>
    <p:sldId id="279" r:id="rId24"/>
    <p:sldId id="280" r:id="rId25"/>
    <p:sldId id="281" r:id="rId26"/>
    <p:sldId id="289" r:id="rId27"/>
    <p:sldId id="282" r:id="rId28"/>
    <p:sldId id="260" r:id="rId29"/>
    <p:sldId id="284" r:id="rId30"/>
    <p:sldId id="285" r:id="rId31"/>
    <p:sldId id="259" r:id="rId3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0966" autoAdjust="0"/>
  </p:normalViewPr>
  <p:slideViewPr>
    <p:cSldViewPr snapToGrid="0">
      <p:cViewPr varScale="1">
        <p:scale>
          <a:sx n="74" d="100"/>
          <a:sy n="74" d="100"/>
        </p:scale>
        <p:origin x="11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49420-DC36-48BA-B3F5-5CD22C2DCFF8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0D8D10-6145-404E-ADDC-53A3836EA3EC}">
      <dgm:prSet phldrT="[Text]"/>
      <dgm:spPr/>
      <dgm:t>
        <a:bodyPr/>
        <a:lstStyle/>
        <a:p>
          <a:r>
            <a:rPr lang="en-US" dirty="0" smtClean="0"/>
            <a:t>JavaScript, really?</a:t>
          </a:r>
          <a:endParaRPr lang="en-US" dirty="0"/>
        </a:p>
      </dgm:t>
    </dgm:pt>
    <dgm:pt modelId="{FD7A997E-9015-41C1-83DE-9DDE9B922813}" type="parTrans" cxnId="{4ED2CB9B-0B18-4195-B56E-9769D3A8252D}">
      <dgm:prSet/>
      <dgm:spPr/>
      <dgm:t>
        <a:bodyPr/>
        <a:lstStyle/>
        <a:p>
          <a:endParaRPr lang="en-US"/>
        </a:p>
      </dgm:t>
    </dgm:pt>
    <dgm:pt modelId="{B2C4E30C-D96F-4CEA-807F-B6F4D39CDF3E}" type="sibTrans" cxnId="{4ED2CB9B-0B18-4195-B56E-9769D3A8252D}">
      <dgm:prSet/>
      <dgm:spPr/>
      <dgm:t>
        <a:bodyPr/>
        <a:lstStyle/>
        <a:p>
          <a:endParaRPr lang="en-US"/>
        </a:p>
      </dgm:t>
    </dgm:pt>
    <dgm:pt modelId="{71C8956C-D5BC-482C-8886-486329C6A79D}">
      <dgm:prSet phldrT="[Text]"/>
      <dgm:spPr/>
      <dgm:t>
        <a:bodyPr/>
        <a:lstStyle/>
        <a:p>
          <a:r>
            <a:rPr lang="en-US" dirty="0" smtClean="0"/>
            <a:t>50 views?</a:t>
          </a:r>
          <a:endParaRPr lang="en-US" dirty="0"/>
        </a:p>
      </dgm:t>
    </dgm:pt>
    <dgm:pt modelId="{3D759B3E-006D-445B-9BED-4630C5DE0346}" type="parTrans" cxnId="{9AB9737E-7D9A-455E-80CE-493A11885C15}">
      <dgm:prSet/>
      <dgm:spPr/>
      <dgm:t>
        <a:bodyPr/>
        <a:lstStyle/>
        <a:p>
          <a:endParaRPr lang="en-US"/>
        </a:p>
      </dgm:t>
    </dgm:pt>
    <dgm:pt modelId="{7AB273ED-3610-4D6D-8347-58741129E988}" type="sibTrans" cxnId="{9AB9737E-7D9A-455E-80CE-493A11885C15}">
      <dgm:prSet/>
      <dgm:spPr/>
      <dgm:t>
        <a:bodyPr/>
        <a:lstStyle/>
        <a:p>
          <a:endParaRPr lang="en-US"/>
        </a:p>
      </dgm:t>
    </dgm:pt>
    <dgm:pt modelId="{12C9F938-3EC8-4121-8123-B9C8C79BB331}">
      <dgm:prSet phldrT="[Text]"/>
      <dgm:spPr/>
      <dgm:t>
        <a:bodyPr/>
        <a:lstStyle/>
        <a:p>
          <a:r>
            <a:rPr lang="en-US" dirty="0" smtClean="0"/>
            <a:t>Testing?</a:t>
          </a:r>
          <a:endParaRPr lang="en-US" dirty="0"/>
        </a:p>
      </dgm:t>
    </dgm:pt>
    <dgm:pt modelId="{8F4941EE-5168-4E07-BAEE-B4C5EFA38B3C}" type="parTrans" cxnId="{368533A3-0B30-4B0D-AEA7-AFCA9251BB17}">
      <dgm:prSet/>
      <dgm:spPr/>
      <dgm:t>
        <a:bodyPr/>
        <a:lstStyle/>
        <a:p>
          <a:endParaRPr lang="en-US"/>
        </a:p>
      </dgm:t>
    </dgm:pt>
    <dgm:pt modelId="{E56A01C6-E565-4A7C-A9E7-F28D0D60CFC1}" type="sibTrans" cxnId="{368533A3-0B30-4B0D-AEA7-AFCA9251BB17}">
      <dgm:prSet/>
      <dgm:spPr/>
      <dgm:t>
        <a:bodyPr/>
        <a:lstStyle/>
        <a:p>
          <a:endParaRPr lang="en-US"/>
        </a:p>
      </dgm:t>
    </dgm:pt>
    <dgm:pt modelId="{B9408E5A-8702-48BB-AE81-6B9679DBA3C4}" type="pres">
      <dgm:prSet presAssocID="{65A49420-DC36-48BA-B3F5-5CD22C2DCFF8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70D9250-5A10-4063-81D0-9A98971D7A9E}" type="pres">
      <dgm:prSet presAssocID="{6B0D8D10-6145-404E-ADDC-53A3836EA3EC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252B4D97-B354-4550-A80C-4EF5F53846F4}" type="pres">
      <dgm:prSet presAssocID="{6B0D8D10-6145-404E-ADDC-53A3836EA3EC}" presName="Accent1" presStyleLbl="node1" presStyleIdx="0" presStyleCnt="13"/>
      <dgm:spPr/>
    </dgm:pt>
    <dgm:pt modelId="{61750DAF-3621-48BE-805B-9F49D6A01944}" type="pres">
      <dgm:prSet presAssocID="{6B0D8D10-6145-404E-ADDC-53A3836EA3EC}" presName="Accent2" presStyleLbl="node1" presStyleIdx="1" presStyleCnt="13"/>
      <dgm:spPr/>
    </dgm:pt>
    <dgm:pt modelId="{5A6867BC-D5CB-4402-B227-7E311DC219FD}" type="pres">
      <dgm:prSet presAssocID="{6B0D8D10-6145-404E-ADDC-53A3836EA3EC}" presName="Accent3" presStyleLbl="node1" presStyleIdx="2" presStyleCnt="13"/>
      <dgm:spPr/>
    </dgm:pt>
    <dgm:pt modelId="{1D508268-2069-4714-9B3C-FFB321983745}" type="pres">
      <dgm:prSet presAssocID="{6B0D8D10-6145-404E-ADDC-53A3836EA3EC}" presName="Accent4" presStyleLbl="node1" presStyleIdx="3" presStyleCnt="13"/>
      <dgm:spPr/>
    </dgm:pt>
    <dgm:pt modelId="{B7C90E8F-A7AE-49CD-A6DE-2C1E911AA581}" type="pres">
      <dgm:prSet presAssocID="{6B0D8D10-6145-404E-ADDC-53A3836EA3EC}" presName="Accent5" presStyleLbl="node1" presStyleIdx="4" presStyleCnt="13"/>
      <dgm:spPr/>
    </dgm:pt>
    <dgm:pt modelId="{54635043-058A-496E-B09D-9CC0EC6A8BD2}" type="pres">
      <dgm:prSet presAssocID="{6B0D8D10-6145-404E-ADDC-53A3836EA3EC}" presName="Accent6" presStyleLbl="node1" presStyleIdx="5" presStyleCnt="13"/>
      <dgm:spPr/>
    </dgm:pt>
    <dgm:pt modelId="{1D25A52C-531A-4E86-B251-F8A4183D3C3F}" type="pres">
      <dgm:prSet presAssocID="{71C8956C-D5BC-482C-8886-486329C6A79D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0381DB7-33B5-4417-B8F8-153C9DE825E0}" type="pres">
      <dgm:prSet presAssocID="{71C8956C-D5BC-482C-8886-486329C6A79D}" presName="Accent7" presStyleCnt="0"/>
      <dgm:spPr/>
    </dgm:pt>
    <dgm:pt modelId="{13D424B5-44D0-45D4-8514-0DE49FB62CAF}" type="pres">
      <dgm:prSet presAssocID="{71C8956C-D5BC-482C-8886-486329C6A79D}" presName="AccentHold1" presStyleLbl="node1" presStyleIdx="7" presStyleCnt="13"/>
      <dgm:spPr/>
    </dgm:pt>
    <dgm:pt modelId="{AFE64B45-8B30-46EF-8037-8BCAC755FE92}" type="pres">
      <dgm:prSet presAssocID="{71C8956C-D5BC-482C-8886-486329C6A79D}" presName="Accent8" presStyleCnt="0"/>
      <dgm:spPr/>
    </dgm:pt>
    <dgm:pt modelId="{6C16D221-9C2B-4248-A383-602004D40A31}" type="pres">
      <dgm:prSet presAssocID="{71C8956C-D5BC-482C-8886-486329C6A79D}" presName="AccentHold2" presStyleLbl="node1" presStyleIdx="8" presStyleCnt="13"/>
      <dgm:spPr/>
    </dgm:pt>
    <dgm:pt modelId="{F473DA50-DDB9-4972-A38D-BBEC0AB0987A}" type="pres">
      <dgm:prSet presAssocID="{12C9F938-3EC8-4121-8123-B9C8C79BB331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3F33EF3-C83B-474A-87B8-F2382C0EBA22}" type="pres">
      <dgm:prSet presAssocID="{12C9F938-3EC8-4121-8123-B9C8C79BB331}" presName="Accent9" presStyleCnt="0"/>
      <dgm:spPr/>
    </dgm:pt>
    <dgm:pt modelId="{471C3B63-0568-4F02-A4B6-46D838C737DE}" type="pres">
      <dgm:prSet presAssocID="{12C9F938-3EC8-4121-8123-B9C8C79BB331}" presName="AccentHold1" presStyleLbl="node1" presStyleIdx="10" presStyleCnt="13"/>
      <dgm:spPr/>
    </dgm:pt>
    <dgm:pt modelId="{D5B03A4E-9897-4A8F-80D0-D32AF721CB65}" type="pres">
      <dgm:prSet presAssocID="{12C9F938-3EC8-4121-8123-B9C8C79BB331}" presName="Accent10" presStyleCnt="0"/>
      <dgm:spPr/>
    </dgm:pt>
    <dgm:pt modelId="{3F57B3C2-05F7-4981-A23B-138FE367FF53}" type="pres">
      <dgm:prSet presAssocID="{12C9F938-3EC8-4121-8123-B9C8C79BB331}" presName="AccentHold2" presStyleLbl="node1" presStyleIdx="11" presStyleCnt="13"/>
      <dgm:spPr/>
    </dgm:pt>
    <dgm:pt modelId="{E0748F12-3955-40A8-9468-9C55D7B154E5}" type="pres">
      <dgm:prSet presAssocID="{12C9F938-3EC8-4121-8123-B9C8C79BB331}" presName="Accent11" presStyleCnt="0"/>
      <dgm:spPr/>
    </dgm:pt>
    <dgm:pt modelId="{3ACDDC44-9339-4C21-9796-EB09820CE85D}" type="pres">
      <dgm:prSet presAssocID="{12C9F938-3EC8-4121-8123-B9C8C79BB331}" presName="AccentHold3" presStyleLbl="node1" presStyleIdx="12" presStyleCnt="13"/>
      <dgm:spPr/>
    </dgm:pt>
  </dgm:ptLst>
  <dgm:cxnLst>
    <dgm:cxn modelId="{9AB9737E-7D9A-455E-80CE-493A11885C15}" srcId="{6B0D8D10-6145-404E-ADDC-53A3836EA3EC}" destId="{71C8956C-D5BC-482C-8886-486329C6A79D}" srcOrd="0" destOrd="0" parTransId="{3D759B3E-006D-445B-9BED-4630C5DE0346}" sibTransId="{7AB273ED-3610-4D6D-8347-58741129E988}"/>
    <dgm:cxn modelId="{4ED2CB9B-0B18-4195-B56E-9769D3A8252D}" srcId="{65A49420-DC36-48BA-B3F5-5CD22C2DCFF8}" destId="{6B0D8D10-6145-404E-ADDC-53A3836EA3EC}" srcOrd="0" destOrd="0" parTransId="{FD7A997E-9015-41C1-83DE-9DDE9B922813}" sibTransId="{B2C4E30C-D96F-4CEA-807F-B6F4D39CDF3E}"/>
    <dgm:cxn modelId="{709D1645-B51A-4EC6-875B-1B5D307CF9E4}" type="presOf" srcId="{71C8956C-D5BC-482C-8886-486329C6A79D}" destId="{1D25A52C-531A-4E86-B251-F8A4183D3C3F}" srcOrd="0" destOrd="0" presId="urn:microsoft.com/office/officeart/2009/3/layout/CircleRelationship"/>
    <dgm:cxn modelId="{543D9968-094C-4910-B727-1A736B72848A}" type="presOf" srcId="{12C9F938-3EC8-4121-8123-B9C8C79BB331}" destId="{F473DA50-DDB9-4972-A38D-BBEC0AB0987A}" srcOrd="0" destOrd="0" presId="urn:microsoft.com/office/officeart/2009/3/layout/CircleRelationship"/>
    <dgm:cxn modelId="{DFEF1523-E7D8-4C95-B999-17F4D7EAE556}" type="presOf" srcId="{6B0D8D10-6145-404E-ADDC-53A3836EA3EC}" destId="{170D9250-5A10-4063-81D0-9A98971D7A9E}" srcOrd="0" destOrd="0" presId="urn:microsoft.com/office/officeart/2009/3/layout/CircleRelationship"/>
    <dgm:cxn modelId="{368533A3-0B30-4B0D-AEA7-AFCA9251BB17}" srcId="{6B0D8D10-6145-404E-ADDC-53A3836EA3EC}" destId="{12C9F938-3EC8-4121-8123-B9C8C79BB331}" srcOrd="1" destOrd="0" parTransId="{8F4941EE-5168-4E07-BAEE-B4C5EFA38B3C}" sibTransId="{E56A01C6-E565-4A7C-A9E7-F28D0D60CFC1}"/>
    <dgm:cxn modelId="{CC8493BB-EFD4-4691-ABDA-D8D4A1BCB984}" type="presOf" srcId="{65A49420-DC36-48BA-B3F5-5CD22C2DCFF8}" destId="{B9408E5A-8702-48BB-AE81-6B9679DBA3C4}" srcOrd="0" destOrd="0" presId="urn:microsoft.com/office/officeart/2009/3/layout/CircleRelationship"/>
    <dgm:cxn modelId="{4262B7B0-EC85-4040-B0E7-D95394BEC67F}" type="presParOf" srcId="{B9408E5A-8702-48BB-AE81-6B9679DBA3C4}" destId="{170D9250-5A10-4063-81D0-9A98971D7A9E}" srcOrd="0" destOrd="0" presId="urn:microsoft.com/office/officeart/2009/3/layout/CircleRelationship"/>
    <dgm:cxn modelId="{1A4DCB3A-970C-4A3E-84FF-18DF893E53B3}" type="presParOf" srcId="{B9408E5A-8702-48BB-AE81-6B9679DBA3C4}" destId="{252B4D97-B354-4550-A80C-4EF5F53846F4}" srcOrd="1" destOrd="0" presId="urn:microsoft.com/office/officeart/2009/3/layout/CircleRelationship"/>
    <dgm:cxn modelId="{A8F294F0-CCFF-4942-9CAA-95D908564985}" type="presParOf" srcId="{B9408E5A-8702-48BB-AE81-6B9679DBA3C4}" destId="{61750DAF-3621-48BE-805B-9F49D6A01944}" srcOrd="2" destOrd="0" presId="urn:microsoft.com/office/officeart/2009/3/layout/CircleRelationship"/>
    <dgm:cxn modelId="{70F6CDA7-B72E-434A-B31B-3E46FC9D4E12}" type="presParOf" srcId="{B9408E5A-8702-48BB-AE81-6B9679DBA3C4}" destId="{5A6867BC-D5CB-4402-B227-7E311DC219FD}" srcOrd="3" destOrd="0" presId="urn:microsoft.com/office/officeart/2009/3/layout/CircleRelationship"/>
    <dgm:cxn modelId="{DE1A0AE9-F766-4A3A-BF96-526C565B78DF}" type="presParOf" srcId="{B9408E5A-8702-48BB-AE81-6B9679DBA3C4}" destId="{1D508268-2069-4714-9B3C-FFB321983745}" srcOrd="4" destOrd="0" presId="urn:microsoft.com/office/officeart/2009/3/layout/CircleRelationship"/>
    <dgm:cxn modelId="{18FBAE8B-8355-4FD1-81E4-877C3490A960}" type="presParOf" srcId="{B9408E5A-8702-48BB-AE81-6B9679DBA3C4}" destId="{B7C90E8F-A7AE-49CD-A6DE-2C1E911AA581}" srcOrd="5" destOrd="0" presId="urn:microsoft.com/office/officeart/2009/3/layout/CircleRelationship"/>
    <dgm:cxn modelId="{149D0ECD-6374-462E-B292-6EC9582B8CA0}" type="presParOf" srcId="{B9408E5A-8702-48BB-AE81-6B9679DBA3C4}" destId="{54635043-058A-496E-B09D-9CC0EC6A8BD2}" srcOrd="6" destOrd="0" presId="urn:microsoft.com/office/officeart/2009/3/layout/CircleRelationship"/>
    <dgm:cxn modelId="{FC8A0BC4-CB0D-4379-BDAC-5C727AEB7767}" type="presParOf" srcId="{B9408E5A-8702-48BB-AE81-6B9679DBA3C4}" destId="{1D25A52C-531A-4E86-B251-F8A4183D3C3F}" srcOrd="7" destOrd="0" presId="urn:microsoft.com/office/officeart/2009/3/layout/CircleRelationship"/>
    <dgm:cxn modelId="{5B773B70-D65B-4DBA-9418-14EB32238DDB}" type="presParOf" srcId="{B9408E5A-8702-48BB-AE81-6B9679DBA3C4}" destId="{A0381DB7-33B5-4417-B8F8-153C9DE825E0}" srcOrd="8" destOrd="0" presId="urn:microsoft.com/office/officeart/2009/3/layout/CircleRelationship"/>
    <dgm:cxn modelId="{72B8BBE6-1944-4416-94CB-0814C2187A39}" type="presParOf" srcId="{A0381DB7-33B5-4417-B8F8-153C9DE825E0}" destId="{13D424B5-44D0-45D4-8514-0DE49FB62CAF}" srcOrd="0" destOrd="0" presId="urn:microsoft.com/office/officeart/2009/3/layout/CircleRelationship"/>
    <dgm:cxn modelId="{96367863-91FD-45DA-9718-B47326A91863}" type="presParOf" srcId="{B9408E5A-8702-48BB-AE81-6B9679DBA3C4}" destId="{AFE64B45-8B30-46EF-8037-8BCAC755FE92}" srcOrd="9" destOrd="0" presId="urn:microsoft.com/office/officeart/2009/3/layout/CircleRelationship"/>
    <dgm:cxn modelId="{6A528579-E1A9-4398-B412-0066724D3C4A}" type="presParOf" srcId="{AFE64B45-8B30-46EF-8037-8BCAC755FE92}" destId="{6C16D221-9C2B-4248-A383-602004D40A31}" srcOrd="0" destOrd="0" presId="urn:microsoft.com/office/officeart/2009/3/layout/CircleRelationship"/>
    <dgm:cxn modelId="{936CF706-2BAF-494C-8F4D-FCEDFAB20C1D}" type="presParOf" srcId="{B9408E5A-8702-48BB-AE81-6B9679DBA3C4}" destId="{F473DA50-DDB9-4972-A38D-BBEC0AB0987A}" srcOrd="10" destOrd="0" presId="urn:microsoft.com/office/officeart/2009/3/layout/CircleRelationship"/>
    <dgm:cxn modelId="{F1AA7619-F5E0-4ED6-9A68-DD376AA2BDF2}" type="presParOf" srcId="{B9408E5A-8702-48BB-AE81-6B9679DBA3C4}" destId="{23F33EF3-C83B-474A-87B8-F2382C0EBA22}" srcOrd="11" destOrd="0" presId="urn:microsoft.com/office/officeart/2009/3/layout/CircleRelationship"/>
    <dgm:cxn modelId="{BC6972A8-5BEC-466B-ACF4-938FEAEC3E9B}" type="presParOf" srcId="{23F33EF3-C83B-474A-87B8-F2382C0EBA22}" destId="{471C3B63-0568-4F02-A4B6-46D838C737DE}" srcOrd="0" destOrd="0" presId="urn:microsoft.com/office/officeart/2009/3/layout/CircleRelationship"/>
    <dgm:cxn modelId="{CE61598A-0C58-4C1E-A007-437DF2B474E1}" type="presParOf" srcId="{B9408E5A-8702-48BB-AE81-6B9679DBA3C4}" destId="{D5B03A4E-9897-4A8F-80D0-D32AF721CB65}" srcOrd="12" destOrd="0" presId="urn:microsoft.com/office/officeart/2009/3/layout/CircleRelationship"/>
    <dgm:cxn modelId="{00D91102-AC3D-4F05-A641-595E20B0EF20}" type="presParOf" srcId="{D5B03A4E-9897-4A8F-80D0-D32AF721CB65}" destId="{3F57B3C2-05F7-4981-A23B-138FE367FF53}" srcOrd="0" destOrd="0" presId="urn:microsoft.com/office/officeart/2009/3/layout/CircleRelationship"/>
    <dgm:cxn modelId="{EA5DB68F-7F5A-4DD2-BFE3-DA17C25D45AF}" type="presParOf" srcId="{B9408E5A-8702-48BB-AE81-6B9679DBA3C4}" destId="{E0748F12-3955-40A8-9468-9C55D7B154E5}" srcOrd="13" destOrd="0" presId="urn:microsoft.com/office/officeart/2009/3/layout/CircleRelationship"/>
    <dgm:cxn modelId="{328D9F4D-D237-4B22-B401-A5DF2481E5D0}" type="presParOf" srcId="{E0748F12-3955-40A8-9468-9C55D7B154E5}" destId="{3ACDDC44-9339-4C21-9796-EB09820CE85D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D9250-5A10-4063-81D0-9A98971D7A9E}">
      <dsp:nvSpPr>
        <dsp:cNvPr id="0" name=""/>
        <dsp:cNvSpPr/>
      </dsp:nvSpPr>
      <dsp:spPr>
        <a:xfrm>
          <a:off x="1532940" y="355685"/>
          <a:ext cx="4370425" cy="43703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JavaScript, really?</a:t>
          </a:r>
          <a:endParaRPr lang="en-US" sz="2500" kern="1200" dirty="0"/>
        </a:p>
      </dsp:txBody>
      <dsp:txXfrm>
        <a:off x="2172974" y="995705"/>
        <a:ext cx="3090357" cy="3090291"/>
      </dsp:txXfrm>
    </dsp:sp>
    <dsp:sp modelId="{252B4D97-B354-4550-A80C-4EF5F53846F4}">
      <dsp:nvSpPr>
        <dsp:cNvPr id="0" name=""/>
        <dsp:cNvSpPr/>
      </dsp:nvSpPr>
      <dsp:spPr>
        <a:xfrm>
          <a:off x="4026611" y="156569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50DAF-3621-48BE-805B-9F49D6A01944}">
      <dsp:nvSpPr>
        <dsp:cNvPr id="0" name=""/>
        <dsp:cNvSpPr/>
      </dsp:nvSpPr>
      <dsp:spPr>
        <a:xfrm>
          <a:off x="2875686" y="440130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867BC-D5CB-4402-B227-7E311DC219FD}">
      <dsp:nvSpPr>
        <dsp:cNvPr id="0" name=""/>
        <dsp:cNvSpPr/>
      </dsp:nvSpPr>
      <dsp:spPr>
        <a:xfrm>
          <a:off x="6184595" y="212934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08268-2069-4714-9B3C-FFB321983745}">
      <dsp:nvSpPr>
        <dsp:cNvPr id="0" name=""/>
        <dsp:cNvSpPr/>
      </dsp:nvSpPr>
      <dsp:spPr>
        <a:xfrm>
          <a:off x="4500473" y="4776051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90E8F-A7AE-49CD-A6DE-2C1E911AA581}">
      <dsp:nvSpPr>
        <dsp:cNvPr id="0" name=""/>
        <dsp:cNvSpPr/>
      </dsp:nvSpPr>
      <dsp:spPr>
        <a:xfrm>
          <a:off x="2975660" y="847347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35043-058A-496E-B09D-9CC0EC6A8BD2}">
      <dsp:nvSpPr>
        <dsp:cNvPr id="0" name=""/>
        <dsp:cNvSpPr/>
      </dsp:nvSpPr>
      <dsp:spPr>
        <a:xfrm>
          <a:off x="1866188" y="2862499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5A52C-531A-4E86-B251-F8A4183D3C3F}">
      <dsp:nvSpPr>
        <dsp:cNvPr id="0" name=""/>
        <dsp:cNvSpPr/>
      </dsp:nvSpPr>
      <dsp:spPr>
        <a:xfrm>
          <a:off x="167436" y="1144489"/>
          <a:ext cx="1776780" cy="1776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50 views?</a:t>
          </a:r>
          <a:endParaRPr lang="en-US" sz="2500" kern="1200" dirty="0"/>
        </a:p>
      </dsp:txBody>
      <dsp:txXfrm>
        <a:off x="427639" y="1404609"/>
        <a:ext cx="1256374" cy="1255973"/>
      </dsp:txXfrm>
    </dsp:sp>
    <dsp:sp modelId="{13D424B5-44D0-45D4-8514-0DE49FB62CAF}">
      <dsp:nvSpPr>
        <dsp:cNvPr id="0" name=""/>
        <dsp:cNvSpPr/>
      </dsp:nvSpPr>
      <dsp:spPr>
        <a:xfrm>
          <a:off x="3534867" y="862664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6D221-9C2B-4248-A383-602004D40A31}">
      <dsp:nvSpPr>
        <dsp:cNvPr id="0" name=""/>
        <dsp:cNvSpPr/>
      </dsp:nvSpPr>
      <dsp:spPr>
        <a:xfrm>
          <a:off x="334060" y="3441466"/>
          <a:ext cx="878636" cy="878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3DA50-DDB9-4972-A38D-BBEC0AB0987A}">
      <dsp:nvSpPr>
        <dsp:cNvPr id="0" name=""/>
        <dsp:cNvSpPr/>
      </dsp:nvSpPr>
      <dsp:spPr>
        <a:xfrm>
          <a:off x="6351219" y="308714"/>
          <a:ext cx="1776780" cy="1776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Testing?</a:t>
          </a:r>
          <a:endParaRPr lang="en-US" sz="2500" kern="1200" dirty="0"/>
        </a:p>
      </dsp:txBody>
      <dsp:txXfrm>
        <a:off x="6611422" y="568834"/>
        <a:ext cx="1256374" cy="1255973"/>
      </dsp:txXfrm>
    </dsp:sp>
    <dsp:sp modelId="{471C3B63-0568-4F02-A4B6-46D838C737DE}">
      <dsp:nvSpPr>
        <dsp:cNvPr id="0" name=""/>
        <dsp:cNvSpPr/>
      </dsp:nvSpPr>
      <dsp:spPr>
        <a:xfrm>
          <a:off x="5558739" y="1535062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7B3C2-05F7-4981-A23B-138FE367FF53}">
      <dsp:nvSpPr>
        <dsp:cNvPr id="0" name=""/>
        <dsp:cNvSpPr/>
      </dsp:nvSpPr>
      <dsp:spPr>
        <a:xfrm>
          <a:off x="0" y="4487078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DDC44-9339-4C21-9796-EB09820CE85D}">
      <dsp:nvSpPr>
        <dsp:cNvPr id="0" name=""/>
        <dsp:cNvSpPr/>
      </dsp:nvSpPr>
      <dsp:spPr>
        <a:xfrm>
          <a:off x="3509670" y="398571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F6A9-8B04-41E2-92C4-236324773295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C0181-78E8-4623-BAB3-3C1FE25B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2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931C6-697E-4EDF-B84E-FB5200EEFA29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D3B17-36C1-4CEB-8E22-C8851770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logic can get mixed up with business logic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There’s a need to clearly separate business logic from display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7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 and rich by default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Server rendering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side rendering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bandwidth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Gracefully handle semi connected states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Designers/BAs can design views ahead, while development catches up and hooks up binding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9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Durandal</a:t>
            </a:r>
            <a:r>
              <a:rPr lang="en-US" dirty="0" smtClean="0"/>
              <a:t> is alternative</a:t>
            </a:r>
          </a:p>
          <a:p>
            <a:pPr lvl="1"/>
            <a:r>
              <a:rPr lang="en-US" dirty="0" smtClean="0"/>
              <a:t>Convention based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HotTowel</a:t>
            </a:r>
            <a:r>
              <a:rPr lang="en-US" dirty="0" smtClean="0"/>
              <a:t> SPA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59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Breeze: accelerator, delay decisions until the last possible moment (query)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OData behind it, don’t need Breeze to write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(show actual URLs) JSON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not: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-lite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risks: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dataservice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9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Majority of the client can be tested by just faking the JSON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3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5885" y="4367213"/>
            <a:ext cx="3534833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619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nd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5885" y="4367213"/>
            <a:ext cx="3534833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 end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599" y="0"/>
            <a:ext cx="105706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5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72"/>
                </a:solidFill>
                <a:latin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600201"/>
            <a:ext cx="9753600" cy="4114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72"/>
                </a:solidFill>
                <a:latin typeface="Calibri"/>
              </a:defRPr>
            </a:lvl1pPr>
            <a:lvl2pPr>
              <a:defRPr sz="2400">
                <a:solidFill>
                  <a:srgbClr val="000072"/>
                </a:solidFill>
                <a:latin typeface="Calibri"/>
              </a:defRPr>
            </a:lvl2pPr>
            <a:lvl3pPr>
              <a:defRPr sz="2000">
                <a:solidFill>
                  <a:srgbClr val="000072"/>
                </a:solidFill>
                <a:latin typeface="Calibri"/>
              </a:defRPr>
            </a:lvl3pPr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735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1451" y="6405563"/>
            <a:ext cx="2643716" cy="18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12192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9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papa.net/howmanyistoomany/" TargetMode="External"/><Relationship Id="rId7" Type="http://schemas.openxmlformats.org/officeDocument/2006/relationships/hyperlink" Target="http://jqwidgets.com/" TargetMode="External"/><Relationship Id="rId2" Type="http://schemas.openxmlformats.org/officeDocument/2006/relationships/hyperlink" Target="http://www.johnpapa.net/spajs04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oilerplatejs.org/" TargetMode="External"/><Relationship Id="rId5" Type="http://schemas.openxmlformats.org/officeDocument/2006/relationships/hyperlink" Target="http://msdn.microsoft.com/en-us/magazine/jj863129.aspx" TargetMode="External"/><Relationship Id="rId4" Type="http://schemas.openxmlformats.org/officeDocument/2006/relationships/hyperlink" Target="http://www.johnpapa.net/kolite1-1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akeupandcode.com/" TargetMode="External"/><Relationship Id="rId7" Type="http://schemas.openxmlformats.org/officeDocument/2006/relationships/hyperlink" Target="http://deceivingarts.com/blog" TargetMode="External"/><Relationship Id="rId2" Type="http://schemas.openxmlformats.org/officeDocument/2006/relationships/hyperlink" Target="mailto:shahed.chowdhuri@excella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doguhan.uluca@excella.com" TargetMode="External"/><Relationship Id="rId5" Type="http://schemas.openxmlformats.org/officeDocument/2006/relationships/hyperlink" Target="http://about.me/sahiltalwar" TargetMode="External"/><Relationship Id="rId4" Type="http://schemas.openxmlformats.org/officeDocument/2006/relationships/hyperlink" Target="mailto:sahil.talwar@excella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cellaco" TargetMode="External"/><Relationship Id="rId2" Type="http://schemas.openxmlformats.org/officeDocument/2006/relationships/hyperlink" Target="https://github.com/duluca/LeanEnterpriseArchitecture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1" y="220980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+mn-lt"/>
              </a:rPr>
              <a:t>Presentation Layer</a:t>
            </a:r>
            <a:endParaRPr lang="en-US" sz="6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8447" y="2594425"/>
            <a:ext cx="3747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Doguhan</a:t>
            </a:r>
          </a:p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Uluca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000" y="3240756"/>
            <a:ext cx="809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MVVM for the Web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49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768551"/>
          </a:xfrm>
        </p:spPr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287" y="1043189"/>
            <a:ext cx="4070798" cy="55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8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742793"/>
          </a:xfrm>
        </p:spPr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66" y="1350329"/>
            <a:ext cx="3628668" cy="436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6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581151"/>
            <a:ext cx="9753600" cy="4114800"/>
          </a:xfrm>
        </p:spPr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Lazy load resources</a:t>
            </a:r>
          </a:p>
          <a:p>
            <a:r>
              <a:rPr lang="en-US" dirty="0" smtClean="0"/>
              <a:t>Based on Boilerplate.js</a:t>
            </a:r>
          </a:p>
          <a:p>
            <a:pPr lvl="1"/>
            <a:r>
              <a:rPr lang="en-US" dirty="0" smtClean="0"/>
              <a:t>Thin</a:t>
            </a:r>
          </a:p>
          <a:p>
            <a:pPr lvl="1"/>
            <a:r>
              <a:rPr lang="en-US" dirty="0" smtClean="0"/>
              <a:t>Full control</a:t>
            </a:r>
          </a:p>
          <a:p>
            <a:pPr lvl="1"/>
            <a:r>
              <a:rPr lang="en-US" dirty="0" smtClean="0"/>
              <a:t>Configuration based</a:t>
            </a:r>
          </a:p>
          <a:p>
            <a:pPr lvl="1"/>
            <a:r>
              <a:rPr lang="en-US" dirty="0" smtClean="0"/>
              <a:t>Takes over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544" t="12070" r="4296" b="16997"/>
          <a:stretch/>
        </p:blipFill>
        <p:spPr>
          <a:xfrm>
            <a:off x="5834129" y="1001333"/>
            <a:ext cx="4584880" cy="56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581151"/>
            <a:ext cx="9753600" cy="4114800"/>
          </a:xfrm>
        </p:spPr>
        <p:txBody>
          <a:bodyPr/>
          <a:lstStyle/>
          <a:p>
            <a:r>
              <a:rPr lang="en-US" dirty="0" smtClean="0"/>
              <a:t>“use strict”;</a:t>
            </a:r>
          </a:p>
          <a:p>
            <a:endParaRPr lang="en-US" dirty="0"/>
          </a:p>
          <a:p>
            <a:r>
              <a:rPr lang="en-US" dirty="0" smtClean="0"/>
              <a:t>Q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promises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Require.js</a:t>
            </a:r>
            <a:endParaRPr lang="en-US" dirty="0"/>
          </a:p>
          <a:p>
            <a:pPr lvl="1"/>
            <a:r>
              <a:rPr lang="en-US" dirty="0"/>
              <a:t>Revealing Module Pattern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0" y="1581151"/>
            <a:ext cx="644744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-136" b="4516"/>
          <a:stretch/>
        </p:blipFill>
        <p:spPr>
          <a:xfrm>
            <a:off x="1600200" y="0"/>
            <a:ext cx="9010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581151"/>
            <a:ext cx="9753600" cy="4114800"/>
          </a:xfrm>
        </p:spPr>
        <p:txBody>
          <a:bodyPr/>
          <a:lstStyle/>
          <a:p>
            <a:r>
              <a:rPr lang="en-US" dirty="0" smtClean="0"/>
              <a:t>Knockout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4" y="2457451"/>
            <a:ext cx="11389311" cy="18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jQWidgets</a:t>
            </a:r>
            <a:endParaRPr lang="en-US" dirty="0"/>
          </a:p>
          <a:p>
            <a:pPr lvl="1"/>
            <a:r>
              <a:rPr lang="en-US" dirty="0"/>
              <a:t>Affordable</a:t>
            </a:r>
          </a:p>
          <a:p>
            <a:pPr lvl="1"/>
            <a:r>
              <a:rPr lang="en-US" dirty="0"/>
              <a:t>Tested with Knockout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4" y="1272086"/>
            <a:ext cx="5984876" cy="46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2.gstatic.com/images?q=tbn:ANd9GcRMCsQWHgmtKeFn2h-3wr_vf9R6euNNPtJsJ_s1xH-spwyrxjNG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5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8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304947"/>
            <a:ext cx="10668000" cy="2713261"/>
          </a:xfrm>
        </p:spPr>
        <p:txBody>
          <a:bodyPr/>
          <a:lstStyle/>
          <a:p>
            <a:r>
              <a:rPr lang="en-US" sz="13800" dirty="0" smtClean="0"/>
              <a:t>We have the technology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8021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tie this to the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Error Logging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50" y="1224618"/>
            <a:ext cx="10707580" cy="41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a Breeze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600" dirty="0" smtClean="0"/>
              <a:t>“</a:t>
            </a:r>
            <a:r>
              <a:rPr lang="en-US" sz="6600" b="1" dirty="0"/>
              <a:t>1/4 the code, about 1/4 the time, and </a:t>
            </a:r>
            <a:r>
              <a:rPr lang="en-US" sz="6600" b="1" dirty="0" smtClean="0"/>
              <a:t>more </a:t>
            </a:r>
            <a:r>
              <a:rPr lang="en-US" sz="6600" b="1" dirty="0"/>
              <a:t>value. Does that interest you</a:t>
            </a:r>
            <a:r>
              <a:rPr lang="en-US" sz="6600" b="1" dirty="0" smtClean="0"/>
              <a:t>?” </a:t>
            </a:r>
          </a:p>
          <a:p>
            <a:pPr marL="0" indent="0">
              <a:buNone/>
            </a:pPr>
            <a:r>
              <a:rPr lang="en-US" b="1" dirty="0" smtClean="0"/>
              <a:t>–John Papa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095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Breeze?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2" y="1417638"/>
            <a:ext cx="11676635" cy="39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661987"/>
            <a:ext cx="11848277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781174"/>
            <a:ext cx="11941818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Authenticate and Authorize</a:t>
            </a:r>
          </a:p>
          <a:p>
            <a:pPr lvl="1"/>
            <a:r>
              <a:rPr lang="en-US" dirty="0" err="1" smtClean="0"/>
              <a:t>WebApi</a:t>
            </a:r>
            <a:endParaRPr lang="en-US" dirty="0" smtClean="0"/>
          </a:p>
          <a:p>
            <a:pPr lvl="1"/>
            <a:r>
              <a:rPr lang="en-US" dirty="0" smtClean="0"/>
              <a:t>Client</a:t>
            </a:r>
          </a:p>
          <a:p>
            <a:r>
              <a:rPr lang="en-US" dirty="0" smtClean="0"/>
              <a:t>Anti-forgery token</a:t>
            </a:r>
          </a:p>
          <a:p>
            <a:pPr lvl="1"/>
            <a:r>
              <a:rPr lang="en-US" dirty="0" err="1" smtClean="0"/>
              <a:t>Mvc</a:t>
            </a:r>
            <a:endParaRPr lang="en-US" dirty="0" smtClean="0"/>
          </a:p>
          <a:p>
            <a:pPr lvl="1"/>
            <a:r>
              <a:rPr lang="en-US" dirty="0" smtClean="0"/>
              <a:t>Breeze</a:t>
            </a:r>
          </a:p>
          <a:p>
            <a:r>
              <a:rPr lang="en-US" dirty="0" smtClean="0"/>
              <a:t>Encryption? Go for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</a:p>
          <a:p>
            <a:pPr lvl="1"/>
            <a:r>
              <a:rPr lang="en-US" dirty="0" err="1" smtClean="0"/>
              <a:t>Elmah</a:t>
            </a:r>
            <a:endParaRPr lang="en-US" dirty="0" smtClean="0"/>
          </a:p>
          <a:p>
            <a:pPr lvl="1"/>
            <a:r>
              <a:rPr lang="en-US" dirty="0" err="1" smtClean="0"/>
              <a:t>Nlog</a:t>
            </a:r>
            <a:endParaRPr lang="en-US" dirty="0" smtClean="0"/>
          </a:p>
          <a:p>
            <a:r>
              <a:rPr lang="en-US" dirty="0" smtClean="0"/>
              <a:t>Client side</a:t>
            </a:r>
          </a:p>
          <a:p>
            <a:pPr lvl="1"/>
            <a:r>
              <a:rPr lang="en-US" dirty="0" smtClean="0"/>
              <a:t>Basic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Full featured (with Toastr.js)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48" y="3867150"/>
            <a:ext cx="8172904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742793"/>
          </a:xfrm>
        </p:spPr>
        <p:txBody>
          <a:bodyPr/>
          <a:lstStyle/>
          <a:p>
            <a:r>
              <a:rPr lang="en-US" dirty="0" smtClean="0"/>
              <a:t>Error Logging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3" y="1564245"/>
            <a:ext cx="11740435" cy="3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4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err="1" smtClean="0"/>
              <a:t>Qunit</a:t>
            </a:r>
            <a:endParaRPr lang="en-US" dirty="0" smtClean="0"/>
          </a:p>
          <a:p>
            <a:pPr lvl="1"/>
            <a:r>
              <a:rPr lang="en-US" dirty="0" err="1" smtClean="0"/>
              <a:t>PhantomJS</a:t>
            </a:r>
            <a:r>
              <a:rPr lang="en-US" dirty="0" smtClean="0"/>
              <a:t> (for </a:t>
            </a:r>
            <a:r>
              <a:rPr lang="en-US" dirty="0" err="1" smtClean="0"/>
              <a:t>TeamCity</a:t>
            </a:r>
            <a:r>
              <a:rPr lang="en-US" dirty="0" smtClean="0"/>
              <a:t> integration)</a:t>
            </a:r>
          </a:p>
          <a:p>
            <a:r>
              <a:rPr lang="en-US" dirty="0" smtClean="0"/>
              <a:t>AAT</a:t>
            </a:r>
          </a:p>
          <a:p>
            <a:pPr lvl="1"/>
            <a:r>
              <a:rPr lang="en-US" dirty="0" err="1" smtClean="0"/>
              <a:t>SpecFlow</a:t>
            </a:r>
            <a:r>
              <a:rPr lang="en-US" dirty="0" smtClean="0"/>
              <a:t> (gherkin)</a:t>
            </a:r>
          </a:p>
          <a:p>
            <a:pPr lvl="1"/>
            <a:r>
              <a:rPr lang="en-US" dirty="0" smtClean="0"/>
              <a:t>Selenium (instrumentation) with Chrome Driver</a:t>
            </a:r>
          </a:p>
          <a:p>
            <a:pPr lvl="1"/>
            <a:r>
              <a:rPr lang="en-US" dirty="0" smtClean="0"/>
              <a:t>Simpler Fake pipeline</a:t>
            </a:r>
          </a:p>
        </p:txBody>
      </p:sp>
    </p:spTree>
    <p:extLst>
      <p:ext uri="{BB962C8B-B14F-4D97-AF65-F5344CB8AC3E}">
        <p14:creationId xmlns:p14="http://schemas.microsoft.com/office/powerpoint/2010/main" val="34850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639762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819150"/>
            <a:ext cx="9753600" cy="5810250"/>
          </a:xfrm>
        </p:spPr>
        <p:txBody>
          <a:bodyPr/>
          <a:lstStyle/>
          <a:p>
            <a:r>
              <a:rPr lang="en-US" dirty="0" smtClean="0"/>
              <a:t>John Papa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http://www.johnpapa.net/spajs04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http://www.johnpapa.net/howmanyistoomany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4"/>
              </a:rPr>
              <a:t>http://www.johnpapa.net/kolite1-1/</a:t>
            </a:r>
            <a:endParaRPr lang="en-US" dirty="0" smtClean="0"/>
          </a:p>
          <a:p>
            <a:r>
              <a:rPr lang="en-US" dirty="0" smtClean="0"/>
              <a:t>Julie </a:t>
            </a:r>
            <a:r>
              <a:rPr lang="en-US" dirty="0" err="1" smtClean="0"/>
              <a:t>Lerman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Pain-Free Data Access in JavaScript--Yes, JavaScript</a:t>
            </a:r>
          </a:p>
          <a:p>
            <a:pPr marL="400050" lvl="1" indent="0">
              <a:buNone/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msdn.microsoft.com/en-us/magazine/jj863129.aspx</a:t>
            </a:r>
            <a:endParaRPr lang="en-US" dirty="0" smtClean="0"/>
          </a:p>
          <a:p>
            <a:r>
              <a:rPr lang="en-US" dirty="0" smtClean="0"/>
              <a:t>Boilerplate.js</a:t>
            </a:r>
          </a:p>
          <a:p>
            <a:pPr marL="400050" lvl="1" indent="0">
              <a:buNone/>
            </a:pPr>
            <a:r>
              <a:rPr lang="en-US" dirty="0">
                <a:hlinkClick r:id="rId6"/>
              </a:rPr>
              <a:t>http://boilerplatejs.org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jQWidgets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hlinkClick r:id="rId7"/>
              </a:rPr>
              <a:t>http://jqwidgets.com/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1"/>
            <a:ext cx="97536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Shahed Chowdhuri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2"/>
              </a:rPr>
              <a:t>shahed.chowdhuri@excella.com</a:t>
            </a:r>
            <a:endParaRPr lang="en-US" sz="2000" dirty="0" smtClean="0"/>
          </a:p>
          <a:p>
            <a:r>
              <a:rPr lang="en-US" sz="2000" dirty="0" smtClean="0"/>
              <a:t>Twitter: @</a:t>
            </a:r>
            <a:r>
              <a:rPr lang="en-US" sz="2000" dirty="0" err="1" smtClean="0"/>
              <a:t>shahedc</a:t>
            </a:r>
            <a:endParaRPr lang="en-US" sz="2000" dirty="0" smtClean="0"/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3"/>
              </a:rPr>
              <a:t>http://WakeUpAndCode.com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27200" y="2667000"/>
            <a:ext cx="9753600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000" b="1" dirty="0" smtClean="0"/>
              <a:t>Sahil Talwar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4"/>
              </a:rPr>
              <a:t>sahil.talwar@excella.com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Twitter: @sahiltalwar88</a:t>
            </a:r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5"/>
              </a:rPr>
              <a:t>http://about.me/sahiltalwar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27200" y="4267200"/>
            <a:ext cx="9753600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000" b="1" dirty="0" smtClean="0"/>
              <a:t>Doguhan Uluca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6"/>
              </a:rPr>
              <a:t>doguhan.uluca@excella.com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Twitter: @</a:t>
            </a:r>
            <a:r>
              <a:rPr lang="en-US" sz="2000" dirty="0" err="1" smtClean="0"/>
              <a:t>duluca</a:t>
            </a:r>
            <a:endParaRPr lang="en-US" sz="2000" dirty="0" smtClean="0"/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7"/>
              </a:rPr>
              <a:t>http://DeceivingArts.com/blog</a:t>
            </a:r>
            <a:r>
              <a:rPr 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95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0897" y="1417638"/>
            <a:ext cx="10569903" cy="37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600201"/>
            <a:ext cx="9753600" cy="15775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github.com/duluca/LeanEnterpriseArchitecture</a:t>
            </a:r>
            <a:r>
              <a:rPr lang="en-US" dirty="0" smtClean="0"/>
              <a:t>  </a:t>
            </a:r>
          </a:p>
          <a:p>
            <a:pPr marL="0" indent="0" algn="ctr">
              <a:buNone/>
            </a:pPr>
            <a:r>
              <a:rPr lang="en-US" dirty="0" smtClean="0"/>
              <a:t>or</a:t>
            </a:r>
          </a:p>
          <a:p>
            <a:pPr marL="0" indent="0" algn="ctr">
              <a:buNone/>
            </a:pPr>
            <a:r>
              <a:rPr lang="en-US" dirty="0" smtClean="0"/>
              <a:t>goo.gl/xAii7</a:t>
            </a:r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27200" y="3463706"/>
            <a:ext cx="9753600" cy="15775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smtClean="0"/>
              <a:t>Work in progress</a:t>
            </a:r>
          </a:p>
          <a:p>
            <a:r>
              <a:rPr lang="en-US" kern="0" dirty="0" smtClean="0"/>
              <a:t>Will </a:t>
            </a:r>
            <a:r>
              <a:rPr lang="en-US" kern="0" dirty="0"/>
              <a:t>move to </a:t>
            </a:r>
            <a:r>
              <a:rPr lang="en-US" kern="0" dirty="0">
                <a:hlinkClick r:id="rId3"/>
              </a:rPr>
              <a:t>https</a:t>
            </a:r>
            <a:r>
              <a:rPr lang="en-US" kern="0">
                <a:hlinkClick r:id="rId3"/>
              </a:rPr>
              <a:t>://</a:t>
            </a:r>
            <a:r>
              <a:rPr lang="en-US" kern="0" smtClean="0">
                <a:hlinkClick r:id="rId3"/>
              </a:rPr>
              <a:t>github.com/excellaco</a:t>
            </a:r>
            <a:r>
              <a:rPr lang="en-US" kern="0" smtClean="0"/>
              <a:t> </a:t>
            </a:r>
            <a:endParaRPr lang="en-US" kern="0" dirty="0" smtClean="0"/>
          </a:p>
          <a:p>
            <a:r>
              <a:rPr lang="en-US" kern="0" dirty="0" smtClean="0"/>
              <a:t>It’s open source – feel free to submit pull requests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79658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050" y="1304946"/>
            <a:ext cx="5911850" cy="2713261"/>
          </a:xfrm>
        </p:spPr>
        <p:txBody>
          <a:bodyPr/>
          <a:lstStyle/>
          <a:p>
            <a:r>
              <a:rPr lang="en-US" sz="16600" dirty="0" smtClean="0"/>
              <a:t>How</a:t>
            </a:r>
            <a:endParaRPr lang="en-US" sz="16600" dirty="0"/>
          </a:p>
        </p:txBody>
      </p:sp>
      <p:pic>
        <p:nvPicPr>
          <p:cNvPr id="2050" name="Picture 2" descr="http://www.coachwithjeremy.com/blog/wp-content/uploads/2009/04/how-to-cold-cal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889926"/>
            <a:ext cx="25241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9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488"/>
            <a:ext cx="10668000" cy="4554940"/>
          </a:xfrm>
        </p:spPr>
        <p:txBody>
          <a:bodyPr/>
          <a:lstStyle/>
          <a:p>
            <a:r>
              <a:rPr lang="en-US" sz="11500" dirty="0" smtClean="0"/>
              <a:t>SPA</a:t>
            </a:r>
            <a:r>
              <a:rPr lang="en-US" sz="9600" dirty="0" smtClean="0"/>
              <a:t>JQuery</a:t>
            </a:r>
            <a:r>
              <a:rPr lang="en-US" sz="8800" dirty="0" smtClean="0"/>
              <a:t>Knockout</a:t>
            </a:r>
            <a:r>
              <a:rPr lang="en-US" sz="8000" dirty="0" smtClean="0"/>
              <a:t>Angular</a:t>
            </a:r>
            <a:r>
              <a:rPr lang="en-US" sz="7200" dirty="0" smtClean="0"/>
              <a:t>Backbone</a:t>
            </a:r>
            <a:r>
              <a:rPr lang="en-US" sz="6600" dirty="0" smtClean="0"/>
              <a:t>NodeJs</a:t>
            </a:r>
            <a:r>
              <a:rPr lang="en-US" sz="6000" dirty="0" smtClean="0"/>
              <a:t>TwitterBootsrap</a:t>
            </a:r>
            <a:r>
              <a:rPr lang="en-US" sz="5400" dirty="0" smtClean="0"/>
              <a:t>MongoDB</a:t>
            </a:r>
            <a:r>
              <a:rPr lang="en-US" sz="4800" dirty="0" smtClean="0"/>
              <a:t>Breeze</a:t>
            </a:r>
            <a:r>
              <a:rPr lang="en-US" dirty="0" smtClean="0"/>
              <a:t>CSS</a:t>
            </a:r>
            <a:r>
              <a:rPr lang="en-US" sz="4000" dirty="0" smtClean="0"/>
              <a:t>ThisPlugin</a:t>
            </a:r>
            <a:r>
              <a:rPr lang="en-US" sz="3600" dirty="0" smtClean="0"/>
              <a:t>ThatPlugin</a:t>
            </a:r>
            <a:r>
              <a:rPr lang="en-US" sz="2800" dirty="0" smtClean="0"/>
              <a:t>Json</a:t>
            </a:r>
            <a:r>
              <a:rPr lang="en-US" sz="2400" dirty="0" smtClean="0"/>
              <a:t>Require</a:t>
            </a:r>
            <a:r>
              <a:rPr lang="en-US" sz="2000" dirty="0" smtClean="0"/>
              <a:t>Q</a:t>
            </a:r>
            <a:r>
              <a:rPr lang="en-US" sz="1800" dirty="0" smtClean="0"/>
              <a:t>(</a:t>
            </a:r>
            <a:r>
              <a:rPr lang="en-US" sz="1800" dirty="0" err="1" smtClean="0"/>
              <a:t>YeahThat’sAThing</a:t>
            </a:r>
            <a:r>
              <a:rPr lang="en-US" sz="1800" dirty="0" smtClean="0"/>
              <a:t>)</a:t>
            </a:r>
            <a:r>
              <a:rPr lang="en-US" sz="1600" dirty="0" err="1" smtClean="0"/>
              <a:t>CanYouReadThisAtTheBack?</a:t>
            </a:r>
            <a:r>
              <a:rPr lang="en-US" sz="1400" dirty="0" err="1" smtClean="0"/>
              <a:t>Yup</a:t>
            </a:r>
            <a:r>
              <a:rPr lang="en-US" sz="1400" dirty="0" smtClean="0"/>
              <a:t>, </a:t>
            </a:r>
            <a:r>
              <a:rPr lang="en-US" sz="1400" dirty="0" err="1" smtClean="0"/>
              <a:t>ALotOfStuff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69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1852803"/>
              </p:ext>
            </p:extLst>
          </p:nvPr>
        </p:nvGraphicFramePr>
        <p:xfrm>
          <a:off x="2379729" y="5136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5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304947"/>
            <a:ext cx="10668000" cy="2713261"/>
          </a:xfrm>
        </p:spPr>
        <p:txBody>
          <a:bodyPr/>
          <a:lstStyle/>
          <a:p>
            <a:r>
              <a:rPr lang="en-US" sz="16600" dirty="0" smtClean="0"/>
              <a:t>Is it ready?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1954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g.thesun.co.uk/multimedia/archive/01515/Backwards_runner_151578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-176873"/>
            <a:ext cx="5067300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691277"/>
          </a:xfrm>
        </p:spPr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445" y="965915"/>
            <a:ext cx="4095549" cy="48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3040"/>
      </p:ext>
    </p:extLst>
  </p:cSld>
  <p:clrMapOvr>
    <a:masterClrMapping/>
  </p:clrMapOvr>
</p:sld>
</file>

<file path=ppt/theme/theme1.xml><?xml version="1.0" encoding="utf-8"?>
<a:theme xmlns:a="http://schemas.openxmlformats.org/drawingml/2006/main" name="Excella">
  <a:themeElements>
    <a:clrScheme name="Custom 3">
      <a:dk1>
        <a:srgbClr val="238A81"/>
      </a:dk1>
      <a:lt1>
        <a:srgbClr val="FFFFFF"/>
      </a:lt1>
      <a:dk2>
        <a:srgbClr val="000000"/>
      </a:dk2>
      <a:lt2>
        <a:srgbClr val="C1E1DE"/>
      </a:lt2>
      <a:accent1>
        <a:srgbClr val="191E72"/>
      </a:accent1>
      <a:accent2>
        <a:srgbClr val="430A7F"/>
      </a:accent2>
      <a:accent3>
        <a:srgbClr val="A7A614"/>
      </a:accent3>
      <a:accent4>
        <a:srgbClr val="582D10"/>
      </a:accent4>
      <a:accent5>
        <a:srgbClr val="A8206C"/>
      </a:accent5>
      <a:accent6>
        <a:srgbClr val="781C22"/>
      </a:accent6>
      <a:hlink>
        <a:srgbClr val="009999"/>
      </a:hlink>
      <a:folHlink>
        <a:srgbClr val="2648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xcella" id="{9A5F6432-036B-4B94-AD11-BE20D0494622}" vid="{7466CE9E-D5DB-4024-BB33-EA4F022184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Excella</Template>
  <TotalTime>362</TotalTime>
  <Words>414</Words>
  <Application>Microsoft Office PowerPoint</Application>
  <PresentationFormat>Widescreen</PresentationFormat>
  <Paragraphs>128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ＭＳ Ｐゴシック</vt:lpstr>
      <vt:lpstr>Arial</vt:lpstr>
      <vt:lpstr>Calibri</vt:lpstr>
      <vt:lpstr>Excella</vt:lpstr>
      <vt:lpstr>PowerPoint Presentation</vt:lpstr>
      <vt:lpstr>ASP.NET MVC</vt:lpstr>
      <vt:lpstr>MVVM</vt:lpstr>
      <vt:lpstr>How</vt:lpstr>
      <vt:lpstr>SPAJQueryKnockoutAngularBackboneNodeJsTwitterBootsrapMongoDBBreezeCSSThisPluginThatPluginJsonRequireQ(YeahThat’sAThing)CanYouReadThisAtTheBack?Yup, ALotOfStuff</vt:lpstr>
      <vt:lpstr>PowerPoint Presentation</vt:lpstr>
      <vt:lpstr>Is it ready?</vt:lpstr>
      <vt:lpstr>PowerPoint Presentation</vt:lpstr>
      <vt:lpstr>Project Structure</vt:lpstr>
      <vt:lpstr>Project Structure</vt:lpstr>
      <vt:lpstr>Project Structure</vt:lpstr>
      <vt:lpstr>Scalable Framework</vt:lpstr>
      <vt:lpstr>Taming JavaScript</vt:lpstr>
      <vt:lpstr>PowerPoint Presentation</vt:lpstr>
      <vt:lpstr>Binding</vt:lpstr>
      <vt:lpstr>UI Toolkit</vt:lpstr>
      <vt:lpstr>PowerPoint Presentation</vt:lpstr>
      <vt:lpstr>We have the technology</vt:lpstr>
      <vt:lpstr>Let’s tie this to the backend</vt:lpstr>
      <vt:lpstr>Data In a Breeze</vt:lpstr>
      <vt:lpstr>What about Breeze?</vt:lpstr>
      <vt:lpstr>PowerPoint Presentation</vt:lpstr>
      <vt:lpstr>PowerPoint Presentation</vt:lpstr>
      <vt:lpstr>Security</vt:lpstr>
      <vt:lpstr>Error Logging</vt:lpstr>
      <vt:lpstr>Error Logging</vt:lpstr>
      <vt:lpstr>Testing</vt:lpstr>
      <vt:lpstr>Resources</vt:lpstr>
      <vt:lpstr>About Us</vt:lpstr>
      <vt:lpstr>Get Lean</vt:lpstr>
      <vt:lpstr>PowerPoint Presentation</vt:lpstr>
    </vt:vector>
  </TitlesOfParts>
  <Company>NRECA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Doguhan Uluca</dc:creator>
  <cp:lastModifiedBy>Doguhan Uluca</cp:lastModifiedBy>
  <cp:revision>25</cp:revision>
  <dcterms:created xsi:type="dcterms:W3CDTF">2013-04-16T02:38:01Z</dcterms:created>
  <dcterms:modified xsi:type="dcterms:W3CDTF">2013-04-20T19:15:54Z</dcterms:modified>
</cp:coreProperties>
</file>