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64" r:id="rId7"/>
    <p:sldId id="266" r:id="rId8"/>
    <p:sldId id="265" r:id="rId9"/>
    <p:sldId id="267" r:id="rId10"/>
    <p:sldId id="268" r:id="rId11"/>
    <p:sldId id="263" r:id="rId12"/>
    <p:sldId id="258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1"/>
    <p:restoredTop sz="94629"/>
  </p:normalViewPr>
  <p:slideViewPr>
    <p:cSldViewPr snapToGrid="0" snapToObjects="1">
      <p:cViewPr varScale="1">
        <p:scale>
          <a:sx n="111" d="100"/>
          <a:sy n="111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A82A0-EBE1-FA4F-9295-8F94D542539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83BD-7E32-4E48-8282-23A8B1E6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F56E-F800-744D-9B09-3646FEDC8959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6513-18D4-284C-8010-DE0DBBD51B4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F47E-306F-2047-8C63-4B688DEFE88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08C2-0CC5-894F-8205-B7590C358744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62BE-4DD9-CB47-B8E0-2A3E20F4AE1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CB4F-E345-174D-B55F-AD85FACED714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F134-5D18-D84B-8038-9BB54E89462C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31B8-FD10-694A-A1AE-12136A1ABC7B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3340-119D-1A45-BFA7-4112993D84A5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88B-29CA-3949-961E-F8FB06477CE6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E31B-EF05-A346-92DC-EA40B864B1DB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Doguhan Uluca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DD02-A785-7943-B333-24DA15971A50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Doguhan Uluca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3474-8BEC-6E4F-9381-1B42B16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radar/fa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radar/f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radar/fa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1835"/>
            <a:ext cx="9144000" cy="928128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Innovation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Doguhan Uluca</a:t>
            </a:r>
          </a:p>
        </p:txBody>
      </p:sp>
    </p:spTree>
    <p:extLst>
      <p:ext uri="{BB962C8B-B14F-4D97-AF65-F5344CB8AC3E}">
        <p14:creationId xmlns:p14="http://schemas.microsoft.com/office/powerpoint/2010/main" val="21197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12192000" cy="42336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D5C20B-BC06-4980-BB4A-E9C65035DD01}"/>
              </a:ext>
            </a:extLst>
          </p:cNvPr>
          <p:cNvSpPr txBox="1">
            <a:spLocks/>
          </p:cNvSpPr>
          <p:nvPr/>
        </p:nvSpPr>
        <p:spPr>
          <a:xfrm>
            <a:off x="-357815" y="-11863"/>
            <a:ext cx="5369268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39816-F02A-4ECE-B38C-FA019022304C}"/>
              </a:ext>
            </a:extLst>
          </p:cNvPr>
          <p:cNvSpPr/>
          <p:nvPr/>
        </p:nvSpPr>
        <p:spPr>
          <a:xfrm>
            <a:off x="226826" y="68881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n w="0"/>
              </a:rPr>
              <a:t>Example Artifact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31930-3F36-49D7-8455-CAAAD1502689}"/>
              </a:ext>
            </a:extLst>
          </p:cNvPr>
          <p:cNvSpPr/>
          <p:nvPr/>
        </p:nvSpPr>
        <p:spPr>
          <a:xfrm>
            <a:off x="242483" y="93766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Adoption Journey Stage: </a:t>
            </a:r>
            <a:r>
              <a:rPr lang="en-US" sz="1600" dirty="0">
                <a:ln w="0"/>
              </a:rPr>
              <a:t>Trial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3AEB2-0A90-4E7D-A571-01F5966314B4}"/>
              </a:ext>
            </a:extLst>
          </p:cNvPr>
          <p:cNvSpPr/>
          <p:nvPr/>
        </p:nvSpPr>
        <p:spPr>
          <a:xfrm>
            <a:off x="226826" y="115405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Technology/Pattern/Practice: </a:t>
            </a:r>
            <a:r>
              <a:rPr lang="en-US" sz="1600" dirty="0">
                <a:ln w="0"/>
              </a:rPr>
              <a:t>MEAN Stack</a:t>
            </a:r>
          </a:p>
        </p:txBody>
      </p:sp>
    </p:spTree>
    <p:extLst>
      <p:ext uri="{BB962C8B-B14F-4D97-AF65-F5344CB8AC3E}">
        <p14:creationId xmlns:p14="http://schemas.microsoft.com/office/powerpoint/2010/main" val="40574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226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43F691-7D99-40E6-A2B0-4D30399CC4E5}"/>
              </a:ext>
            </a:extLst>
          </p:cNvPr>
          <p:cNvSpPr txBox="1">
            <a:spLocks/>
          </p:cNvSpPr>
          <p:nvPr/>
        </p:nvSpPr>
        <p:spPr>
          <a:xfrm>
            <a:off x="6822732" y="-181140"/>
            <a:ext cx="5369268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38727-7919-4BF9-A010-9B390696C55A}"/>
              </a:ext>
            </a:extLst>
          </p:cNvPr>
          <p:cNvSpPr/>
          <p:nvPr/>
        </p:nvSpPr>
        <p:spPr>
          <a:xfrm>
            <a:off x="7407373" y="378633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n w="0"/>
              </a:rPr>
              <a:t>Example Artifact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43212-EAB0-4065-9D02-34311527FBC6}"/>
              </a:ext>
            </a:extLst>
          </p:cNvPr>
          <p:cNvSpPr/>
          <p:nvPr/>
        </p:nvSpPr>
        <p:spPr>
          <a:xfrm>
            <a:off x="9331343" y="378633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Adoption Journey Stage: </a:t>
            </a:r>
            <a:r>
              <a:rPr lang="en-US" sz="1600" dirty="0">
                <a:ln w="0"/>
              </a:rPr>
              <a:t>Adopt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CD638-EE35-41D3-BE57-18528CE8F1E9}"/>
              </a:ext>
            </a:extLst>
          </p:cNvPr>
          <p:cNvSpPr/>
          <p:nvPr/>
        </p:nvSpPr>
        <p:spPr>
          <a:xfrm>
            <a:off x="7407373" y="611790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Technology/Pattern/Practice: </a:t>
            </a:r>
            <a:r>
              <a:rPr lang="en-US" sz="1600" dirty="0">
                <a:ln w="0"/>
              </a:rPr>
              <a:t>MEAN Stack</a:t>
            </a:r>
          </a:p>
        </p:txBody>
      </p:sp>
    </p:spTree>
    <p:extLst>
      <p:ext uri="{BB962C8B-B14F-4D97-AF65-F5344CB8AC3E}">
        <p14:creationId xmlns:p14="http://schemas.microsoft.com/office/powerpoint/2010/main" val="6362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and Adopt New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Innovation Framework</a:t>
            </a:r>
          </a:p>
          <a:p>
            <a:r>
              <a:rPr lang="en-US" dirty="0"/>
              <a:t>Collaborative Innovation Framework with Example Artifacts</a:t>
            </a:r>
          </a:p>
          <a:p>
            <a:r>
              <a:rPr lang="en-US" dirty="0"/>
              <a:t>Cone of Adoption</a:t>
            </a:r>
          </a:p>
          <a:p>
            <a:r>
              <a:rPr lang="en-US" dirty="0"/>
              <a:t>Sample Artifact Maps</a:t>
            </a:r>
          </a:p>
        </p:txBody>
      </p:sp>
    </p:spTree>
    <p:extLst>
      <p:ext uri="{BB962C8B-B14F-4D97-AF65-F5344CB8AC3E}">
        <p14:creationId xmlns:p14="http://schemas.microsoft.com/office/powerpoint/2010/main" val="6198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and Adopt New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building a content strategy</a:t>
            </a:r>
          </a:p>
          <a:p>
            <a:r>
              <a:rPr lang="en-US" dirty="0"/>
              <a:t>The artifact maps included are a concrete example of how a content-sphere should grow as it moves from assess to adopt phases</a:t>
            </a:r>
          </a:p>
          <a:p>
            <a:r>
              <a:rPr lang="en-US" dirty="0"/>
              <a:t>Teach people to be more strategic in their content creation</a:t>
            </a:r>
          </a:p>
          <a:p>
            <a:r>
              <a:rPr lang="en-US" dirty="0"/>
              <a:t>Create a ‘To-Do’ artifact map for large campaigns and execute it over a period of months/years</a:t>
            </a:r>
          </a:p>
        </p:txBody>
      </p:sp>
    </p:spTree>
    <p:extLst>
      <p:ext uri="{BB962C8B-B14F-4D97-AF65-F5344CB8AC3E}">
        <p14:creationId xmlns:p14="http://schemas.microsoft.com/office/powerpoint/2010/main" val="2121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10845145" y="3238155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 Radar</a:t>
            </a:r>
            <a:r>
              <a:rPr lang="en-US" b="1" baseline="30000" dirty="0"/>
              <a:t>1</a:t>
            </a:r>
            <a:r>
              <a:rPr lang="en-US" b="1" dirty="0"/>
              <a:t> Rings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814" y="6488668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sz="1400" dirty="0" err="1"/>
              <a:t>ThoughtWorks</a:t>
            </a:r>
            <a:r>
              <a:rPr lang="en-US" sz="1400" dirty="0"/>
              <a:t>® Tech Radar FAQ: </a:t>
            </a:r>
            <a:r>
              <a:rPr lang="en-US" sz="1400" dirty="0">
                <a:hlinkClick r:id="rId2"/>
              </a:rPr>
              <a:t>https://www.thoughtworks.com/radar/faq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983" y="4432879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experimental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08" y="46473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phase-out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84870" y="944526"/>
            <a:ext cx="606256" cy="5354186"/>
            <a:chOff x="3184870" y="944526"/>
            <a:chExt cx="606256" cy="5354186"/>
          </a:xfrm>
        </p:grpSpPr>
        <p:sp>
          <p:nvSpPr>
            <p:cNvPr id="12" name="TextBox 11"/>
            <p:cNvSpPr txBox="1"/>
            <p:nvPr/>
          </p:nvSpPr>
          <p:spPr>
            <a:xfrm>
              <a:off x="3184870" y="94452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1386" y="5929380"/>
              <a:ext cx="5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low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518983" y="4066016"/>
            <a:ext cx="11201961" cy="551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                  TRIAL                   ADOPT                      HOLD/RETIRE</a:t>
            </a:r>
          </a:p>
        </p:txBody>
      </p:sp>
      <p:sp>
        <p:nvSpPr>
          <p:cNvPr id="5" name="Up-Down Arrow 4"/>
          <p:cNvSpPr/>
          <p:nvPr/>
        </p:nvSpPr>
        <p:spPr>
          <a:xfrm>
            <a:off x="7251190" y="489121"/>
            <a:ext cx="419100" cy="60510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0290" y="489121"/>
            <a:ext cx="16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audience</a:t>
            </a:r>
          </a:p>
          <a:p>
            <a:r>
              <a:rPr lang="en-US" dirty="0"/>
              <a:t>Mature</a:t>
            </a:r>
          </a:p>
          <a:p>
            <a:r>
              <a:rPr lang="en-US" dirty="0"/>
              <a:t>High quality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70289" y="5513881"/>
            <a:ext cx="152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 audience</a:t>
            </a:r>
          </a:p>
          <a:p>
            <a:r>
              <a:rPr lang="en-US" dirty="0"/>
              <a:t>Niche</a:t>
            </a:r>
          </a:p>
          <a:p>
            <a:r>
              <a:rPr lang="en-US" dirty="0"/>
              <a:t>Prototype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68ACC4-AD01-4FA2-A388-AAE7FF0306A1}"/>
              </a:ext>
            </a:extLst>
          </p:cNvPr>
          <p:cNvSpPr txBox="1"/>
          <p:nvPr/>
        </p:nvSpPr>
        <p:spPr>
          <a:xfrm>
            <a:off x="112429" y="48190"/>
            <a:ext cx="614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1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8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Thought Leadership Framework with ideas of what kind of artifact may be appropriate of a given </a:t>
            </a:r>
            <a:r>
              <a:rPr lang="en-US"/>
              <a:t>phase on the x-axis</a:t>
            </a:r>
            <a:r>
              <a:rPr lang="en-US" dirty="0"/>
              <a:t>, and how visible that </a:t>
            </a:r>
            <a:r>
              <a:rPr lang="en-US"/>
              <a:t>artifact is to outside observers on the y-axis.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10845145" y="3238155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 Radar</a:t>
            </a:r>
            <a:r>
              <a:rPr lang="en-US" b="1" baseline="30000" dirty="0"/>
              <a:t>1</a:t>
            </a:r>
            <a:r>
              <a:rPr lang="en-US" b="1" dirty="0"/>
              <a:t> Rings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814" y="6488668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sz="1400" dirty="0" err="1"/>
              <a:t>ThoughtWorks</a:t>
            </a:r>
            <a:r>
              <a:rPr lang="en-US" sz="1400" dirty="0"/>
              <a:t>® Tech Radar FAQ: </a:t>
            </a:r>
            <a:r>
              <a:rPr lang="en-US" sz="1400" dirty="0">
                <a:hlinkClick r:id="rId2"/>
              </a:rPr>
              <a:t>https://www.thoughtworks.com/radar/faq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983" y="4432879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experimental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20632" y="447267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phase-out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357815" y="-11863"/>
            <a:ext cx="5369268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18983" y="4066016"/>
            <a:ext cx="11201961" cy="5515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ASSESS		TRIAL			ADOPT			HOLD/RETIRE</a:t>
            </a:r>
          </a:p>
        </p:txBody>
      </p:sp>
      <p:sp>
        <p:nvSpPr>
          <p:cNvPr id="5" name="Up-Down Arrow 4"/>
          <p:cNvSpPr/>
          <p:nvPr/>
        </p:nvSpPr>
        <p:spPr>
          <a:xfrm>
            <a:off x="7886182" y="478186"/>
            <a:ext cx="419100" cy="605103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5318" y="499659"/>
            <a:ext cx="16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Broad audience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Mature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quality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89912" y="5674101"/>
            <a:ext cx="152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 audience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Niche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0591" y="3522107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Hypothesis</a:t>
            </a:r>
          </a:p>
          <a:p>
            <a:pPr algn="ctr"/>
            <a:r>
              <a:rPr lang="en-US" sz="1200" dirty="0"/>
              <a:t>Blog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4337" y="5643201"/>
            <a:ext cx="966991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Hello, World! POC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67480" y="2945563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Trial vs Adopt Blog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609265" y="2563343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Brownbag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309742" y="2003471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Meetup Talk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41767" y="4617545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Guide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623565" y="5558694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Rationale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49476" y="5138508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Prototype App Code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428673" y="3538387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Prototype App Demo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47460" y="743225"/>
            <a:ext cx="886559" cy="40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Showcase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5604180" y="1231858"/>
            <a:ext cx="886559" cy="40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Store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81546" y="1213572"/>
            <a:ext cx="997933" cy="40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Conference Talk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6581546" y="2497760"/>
            <a:ext cx="997933" cy="40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YouTube Video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065171" y="1822556"/>
            <a:ext cx="942246" cy="38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Public Training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68604" y="3681030"/>
            <a:ext cx="794224" cy="41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ExcellaU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5446814" y="2510536"/>
            <a:ext cx="997933" cy="40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White Paper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502209" y="4597351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Technical Rationale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5496826" y="5145854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 Deep Dive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530091" y="5127852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npm Package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65171" y="3090966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Great UX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46467" y="4597351"/>
            <a:ext cx="923555" cy="39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DockerHub Image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468824" y="6178523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Kanban Board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5496825" y="5652963"/>
            <a:ext cx="875569" cy="41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530091" y="6117354"/>
            <a:ext cx="911831" cy="5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High Quality Source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6541394" y="5605426"/>
            <a:ext cx="911831" cy="42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CI/CD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8300379" y="4625678"/>
            <a:ext cx="1121409" cy="669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Productivity Comparison </a:t>
            </a:r>
            <a:r>
              <a:rPr lang="en-US" sz="1200" dirty="0"/>
              <a:t>vs Adopt Tech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520705" y="5031007"/>
            <a:ext cx="1121409" cy="669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Comparison vs Adopt Tech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727121" y="2710910"/>
            <a:ext cx="919578" cy="44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Hold vs Adopt Blog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744678" y="2040973"/>
            <a:ext cx="933284" cy="547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Hold vs Adopt Brownbag</a:t>
            </a:r>
            <a:endParaRPr lang="en-US" sz="1200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290911" y="2787808"/>
            <a:ext cx="0" cy="370086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H="1">
            <a:off x="5272763" y="916265"/>
            <a:ext cx="35254" cy="549339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B0776791-E67A-4853-B240-95E86AF86099}"/>
              </a:ext>
            </a:extLst>
          </p:cNvPr>
          <p:cNvSpPr txBox="1">
            <a:spLocks/>
          </p:cNvSpPr>
          <p:nvPr/>
        </p:nvSpPr>
        <p:spPr>
          <a:xfrm>
            <a:off x="235087" y="934270"/>
            <a:ext cx="3938051" cy="4116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n w="0"/>
                <a:latin typeface="+mn-lt"/>
              </a:rPr>
              <a:t>Artifact-driven Adoption Journey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A7C98-03CE-448D-8386-338066188839}"/>
              </a:ext>
            </a:extLst>
          </p:cNvPr>
          <p:cNvSpPr/>
          <p:nvPr/>
        </p:nvSpPr>
        <p:spPr>
          <a:xfrm>
            <a:off x="226826" y="68881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</a:rPr>
              <a:t>Adopting technologies, patterns and practices via an</a:t>
            </a:r>
          </a:p>
        </p:txBody>
      </p:sp>
    </p:spTree>
    <p:extLst>
      <p:ext uri="{BB962C8B-B14F-4D97-AF65-F5344CB8AC3E}">
        <p14:creationId xmlns:p14="http://schemas.microsoft.com/office/powerpoint/2010/main" val="167105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5814" y="6488668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ThoughtWorks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® Tech Radar FAQ: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https://www.thoughtworks.com/radar/faq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89912" y="5674101"/>
            <a:ext cx="152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 audience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Niche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0845145" y="3238155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Tech Radar</a:t>
            </a:r>
            <a:r>
              <a:rPr lang="en-US" b="1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Rings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983" y="4432879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experimental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20632" y="447267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phase-out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318" y="499659"/>
            <a:ext cx="16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Broad audience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Mature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quality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684716-B416-6E4B-991A-A2E3672F9DB9}"/>
              </a:ext>
            </a:extLst>
          </p:cNvPr>
          <p:cNvGrpSpPr/>
          <p:nvPr/>
        </p:nvGrpSpPr>
        <p:grpSpPr>
          <a:xfrm>
            <a:off x="518983" y="478186"/>
            <a:ext cx="11201961" cy="6173214"/>
            <a:chOff x="518983" y="478186"/>
            <a:chExt cx="11201961" cy="6173214"/>
          </a:xfrm>
          <a:solidFill>
            <a:schemeClr val="bg1">
              <a:lumMod val="75000"/>
            </a:schemeClr>
          </a:solidFill>
        </p:grpSpPr>
        <p:sp>
          <p:nvSpPr>
            <p:cNvPr id="2" name="Right Arrow 1"/>
            <p:cNvSpPr/>
            <p:nvPr/>
          </p:nvSpPr>
          <p:spPr>
            <a:xfrm>
              <a:off x="518983" y="4066016"/>
              <a:ext cx="11201961" cy="551529"/>
            </a:xfrm>
            <a:prstGeom prst="right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	ASSESS		TRIAL			ADOPT			HOLD/RETIRE</a:t>
              </a:r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7886182" y="478186"/>
              <a:ext cx="419100" cy="6051034"/>
            </a:xfrm>
            <a:prstGeom prst="up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20591" y="3522107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Hypothesis</a:t>
              </a:r>
            </a:p>
            <a:p>
              <a:pPr algn="ctr"/>
              <a:r>
                <a:rPr lang="en-US" sz="1200" dirty="0"/>
                <a:t>Blog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4337" y="5643201"/>
              <a:ext cx="966991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Hello, World! POC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67480" y="2945563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Trial vs Adopt Blog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09265" y="2563343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Brownbag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09742" y="2003471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Meetup Talk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541767" y="4617545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 To Guide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23565" y="5558694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Rationale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49476" y="5138508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Prototype App Code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28673" y="3538387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Prototype App Demo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47460" y="743225"/>
              <a:ext cx="886559" cy="4026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Showcase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604180" y="1231858"/>
              <a:ext cx="886559" cy="4026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 Store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81546" y="1213572"/>
              <a:ext cx="997933" cy="4026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Conference Talk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81546" y="2497760"/>
              <a:ext cx="997933" cy="4026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YouTube Video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065171" y="1822556"/>
              <a:ext cx="942246" cy="3828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Public Training</a:t>
              </a:r>
              <a:endParaRPr lang="en-US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068604" y="3681030"/>
              <a:ext cx="794224" cy="4136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ExcellaU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46814" y="2510536"/>
              <a:ext cx="997933" cy="4026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White Paper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502209" y="4597351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Technical Rationale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6826" y="5145854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Technical Deep Dive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30091" y="5127852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npm Package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65171" y="3090966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Great UX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546467" y="4597351"/>
              <a:ext cx="923555" cy="3930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DockerHub Image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68824" y="6178523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Kanban Board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496825" y="5652963"/>
              <a:ext cx="875569" cy="418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 Backlog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30091" y="6117354"/>
              <a:ext cx="911831" cy="53404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High Quality Source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541394" y="5605426"/>
              <a:ext cx="911831" cy="4299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CI/CD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300379" y="4625678"/>
              <a:ext cx="1121409" cy="6697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Productivity Comparison vs Adopt Tech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520705" y="5031007"/>
              <a:ext cx="1121409" cy="6697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Performance Comparison vs Adopt Tech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727121" y="2710910"/>
              <a:ext cx="919578" cy="4489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Hold vs Adopt Blog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744678" y="2040973"/>
              <a:ext cx="933284" cy="54700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Hold vs Adopt Brownbag</a:t>
              </a:r>
              <a:endParaRPr lang="en-US" sz="1200" dirty="0"/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290911" y="2900362"/>
              <a:ext cx="0" cy="358830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5290305" y="1099823"/>
              <a:ext cx="20824" cy="5419385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314781" y="4593001"/>
            <a:ext cx="2010846" cy="1790586"/>
          </a:xfrm>
          <a:prstGeom prst="ellipse">
            <a:avLst/>
          </a:prstGeom>
          <a:solidFill>
            <a:schemeClr val="bg2">
              <a:lumMod val="25000"/>
              <a:alpha val="67000"/>
            </a:schemeClr>
          </a:solidFill>
          <a:ln>
            <a:solidFill>
              <a:schemeClr val="accent1">
                <a:shade val="5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Minimal time &amp; effort</a:t>
            </a:r>
          </a:p>
          <a:p>
            <a:pPr algn="ctr"/>
            <a:r>
              <a:rPr lang="en-US" i="1" dirty="0"/>
              <a:t>Solo or pairs</a:t>
            </a:r>
          </a:p>
        </p:txBody>
      </p:sp>
      <p:sp>
        <p:nvSpPr>
          <p:cNvPr id="52" name="Oval 51"/>
          <p:cNvSpPr/>
          <p:nvPr/>
        </p:nvSpPr>
        <p:spPr>
          <a:xfrm>
            <a:off x="2758585" y="2660895"/>
            <a:ext cx="2234242" cy="3637817"/>
          </a:xfrm>
          <a:prstGeom prst="ellipse">
            <a:avLst/>
          </a:prstGeom>
          <a:solidFill>
            <a:schemeClr val="bg2">
              <a:lumMod val="25000"/>
              <a:alpha val="67000"/>
            </a:schemeClr>
          </a:solidFill>
          <a:ln>
            <a:solidFill>
              <a:schemeClr val="accent1">
                <a:shade val="5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Medium time &amp; effort</a:t>
            </a:r>
          </a:p>
          <a:p>
            <a:pPr algn="ctr"/>
            <a:r>
              <a:rPr lang="en-US" i="1" dirty="0"/>
              <a:t>Many individuals &amp; small teams</a:t>
            </a:r>
          </a:p>
        </p:txBody>
      </p:sp>
      <p:sp>
        <p:nvSpPr>
          <p:cNvPr id="53" name="Oval 52"/>
          <p:cNvSpPr/>
          <p:nvPr/>
        </p:nvSpPr>
        <p:spPr>
          <a:xfrm>
            <a:off x="5279488" y="743226"/>
            <a:ext cx="2756804" cy="5908174"/>
          </a:xfrm>
          <a:prstGeom prst="ellipse">
            <a:avLst/>
          </a:prstGeom>
          <a:solidFill>
            <a:schemeClr val="bg2">
              <a:lumMod val="25000"/>
              <a:alpha val="67000"/>
            </a:schemeClr>
          </a:solidFill>
          <a:ln>
            <a:solidFill>
              <a:schemeClr val="accent1">
                <a:shade val="5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Major effort with daily focus</a:t>
            </a:r>
          </a:p>
          <a:p>
            <a:pPr algn="ctr"/>
            <a:r>
              <a:rPr lang="en-US" i="1" dirty="0"/>
              <a:t>Actively used, well understood, documented and supported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4781" y="6387016"/>
            <a:ext cx="7688469" cy="2643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231570" y="309736"/>
            <a:ext cx="6288287" cy="38047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 rot="19740736">
            <a:off x="1991781" y="1834559"/>
            <a:ext cx="2233575" cy="5378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n w="0"/>
                <a:latin typeface="+mn-lt"/>
              </a:rPr>
              <a:t>Cone of Adoption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3A0986F8-1EB8-4936-949F-A2D70907CDE5}"/>
              </a:ext>
            </a:extLst>
          </p:cNvPr>
          <p:cNvSpPr txBox="1">
            <a:spLocks/>
          </p:cNvSpPr>
          <p:nvPr/>
        </p:nvSpPr>
        <p:spPr>
          <a:xfrm>
            <a:off x="-357815" y="-11863"/>
            <a:ext cx="5369268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50E578-9743-4DF2-941E-9E0716C947BB}"/>
              </a:ext>
            </a:extLst>
          </p:cNvPr>
          <p:cNvSpPr/>
          <p:nvPr/>
        </p:nvSpPr>
        <p:spPr>
          <a:xfrm>
            <a:off x="226826" y="688814"/>
            <a:ext cx="470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</a:rPr>
              <a:t>Cone of Adoption provides guidance on amount of time &amp; effort that is ideal to spend at each step of your adoption journey</a:t>
            </a:r>
          </a:p>
        </p:txBody>
      </p:sp>
    </p:spTree>
    <p:extLst>
      <p:ext uri="{BB962C8B-B14F-4D97-AF65-F5344CB8AC3E}">
        <p14:creationId xmlns:p14="http://schemas.microsoft.com/office/powerpoint/2010/main" val="18550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Map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i="1" dirty="0"/>
              <a:t>Assess </a:t>
            </a:r>
            <a:r>
              <a:rPr lang="en-US" dirty="0"/>
              <a:t>Artifact Map (discovery)</a:t>
            </a:r>
          </a:p>
          <a:p>
            <a:r>
              <a:rPr lang="en-US" dirty="0"/>
              <a:t>Sample </a:t>
            </a:r>
            <a:r>
              <a:rPr lang="en-US" i="1" dirty="0"/>
              <a:t>Trial</a:t>
            </a:r>
            <a:r>
              <a:rPr lang="en-US" dirty="0"/>
              <a:t> Artifact Map (prototyping, gaining confidence)</a:t>
            </a:r>
          </a:p>
          <a:p>
            <a:r>
              <a:rPr lang="en-US" dirty="0"/>
              <a:t>Sample </a:t>
            </a:r>
            <a:r>
              <a:rPr lang="en-US" i="1" dirty="0"/>
              <a:t>Adopt/Hold/Retire</a:t>
            </a:r>
            <a:r>
              <a:rPr lang="en-US" dirty="0"/>
              <a:t> Artifact Map (mature)</a:t>
            </a:r>
          </a:p>
        </p:txBody>
      </p:sp>
    </p:spTree>
    <p:extLst>
      <p:ext uri="{BB962C8B-B14F-4D97-AF65-F5344CB8AC3E}">
        <p14:creationId xmlns:p14="http://schemas.microsoft.com/office/powerpoint/2010/main" val="20913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12192000" cy="31717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6535B8-B0F0-484E-9332-85C1EADAE9C0}"/>
              </a:ext>
            </a:extLst>
          </p:cNvPr>
          <p:cNvSpPr txBox="1">
            <a:spLocks/>
          </p:cNvSpPr>
          <p:nvPr/>
        </p:nvSpPr>
        <p:spPr>
          <a:xfrm>
            <a:off x="-357815" y="-11863"/>
            <a:ext cx="5369268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Collaborative Innovation Framework™</a:t>
            </a:r>
            <a:endParaRPr 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A1C54-9A7F-464A-8E79-843FB6D97A23}"/>
              </a:ext>
            </a:extLst>
          </p:cNvPr>
          <p:cNvSpPr/>
          <p:nvPr/>
        </p:nvSpPr>
        <p:spPr>
          <a:xfrm>
            <a:off x="226826" y="68881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n w="0"/>
              </a:rPr>
              <a:t>Example Artifact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6E953-E582-4B28-9A53-EA50EA59C288}"/>
              </a:ext>
            </a:extLst>
          </p:cNvPr>
          <p:cNvSpPr/>
          <p:nvPr/>
        </p:nvSpPr>
        <p:spPr>
          <a:xfrm>
            <a:off x="242483" y="93766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Adoption Journey Stage: </a:t>
            </a:r>
            <a:r>
              <a:rPr lang="en-US" sz="1600" dirty="0">
                <a:ln w="0"/>
              </a:rPr>
              <a:t>Assess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44214-D0F5-48FA-93E6-B1E07D8DE1B1}"/>
              </a:ext>
            </a:extLst>
          </p:cNvPr>
          <p:cNvSpPr/>
          <p:nvPr/>
        </p:nvSpPr>
        <p:spPr>
          <a:xfrm>
            <a:off x="226826" y="1154054"/>
            <a:ext cx="470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n w="0"/>
              </a:rPr>
              <a:t>Technology/Pattern/Practice: </a:t>
            </a:r>
            <a:r>
              <a:rPr lang="en-US" sz="1600" dirty="0">
                <a:ln w="0"/>
              </a:rPr>
              <a:t>MEAN Stack</a:t>
            </a:r>
          </a:p>
        </p:txBody>
      </p:sp>
    </p:spTree>
    <p:extLst>
      <p:ext uri="{BB962C8B-B14F-4D97-AF65-F5344CB8AC3E}">
        <p14:creationId xmlns:p14="http://schemas.microsoft.com/office/powerpoint/2010/main" val="182424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DF21C9E05424BA0AC0023F9B32E9E" ma:contentTypeVersion="8" ma:contentTypeDescription="Create a new document." ma:contentTypeScope="" ma:versionID="52401f7dacc3adce4ed2754fa1b260a4">
  <xsd:schema xmlns:xsd="http://www.w3.org/2001/XMLSchema" xmlns:xs="http://www.w3.org/2001/XMLSchema" xmlns:p="http://schemas.microsoft.com/office/2006/metadata/properties" xmlns:ns2="a99e3a93-56c5-4b7b-afd6-d465c33dc873" xmlns:ns3="a2f9c9ef-96a1-420d-8893-9c903827427d" xmlns:ns4="946284d9-6a88-4c44-9325-bee974f1c1b8" targetNamespace="http://schemas.microsoft.com/office/2006/metadata/properties" ma:root="true" ma:fieldsID="fbf1999de5bb68ace77620b83b7c0a1c" ns2:_="" ns3:_="" ns4:_="">
    <xsd:import namespace="a99e3a93-56c5-4b7b-afd6-d465c33dc873"/>
    <xsd:import namespace="a2f9c9ef-96a1-420d-8893-9c903827427d"/>
    <xsd:import namespace="946284d9-6a88-4c44-9325-bee974f1c1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e3a93-56c5-4b7b-afd6-d465c33dc8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9c9ef-96a1-420d-8893-9c903827427d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284d9-6a88-4c44-9325-bee974f1c1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46D66-714E-4DF0-9A2C-B3376532E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9e3a93-56c5-4b7b-afd6-d465c33dc873"/>
    <ds:schemaRef ds:uri="a2f9c9ef-96a1-420d-8893-9c903827427d"/>
    <ds:schemaRef ds:uri="946284d9-6a88-4c44-9325-bee974f1c1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2B022-F639-4988-B0A0-24AF760404F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46284d9-6a88-4c44-9325-bee974f1c1b8"/>
    <ds:schemaRef ds:uri="a2f9c9ef-96a1-420d-8893-9c903827427d"/>
    <ds:schemaRef ds:uri="http://purl.org/dc/elements/1.1/"/>
    <ds:schemaRef ds:uri="http://schemas.microsoft.com/office/2006/metadata/properties"/>
    <ds:schemaRef ds:uri="a99e3a93-56c5-4b7b-afd6-d465c33dc87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A5FD07-4C1F-447D-98B4-A355C25A61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585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Collaborative Innovation </vt:lpstr>
      <vt:lpstr>How to Assess and Adopt New Capabilities</vt:lpstr>
      <vt:lpstr>How to Assess and Adopt New Capabilities</vt:lpstr>
      <vt:lpstr>PowerPoint Presentation</vt:lpstr>
      <vt:lpstr>Exercise</vt:lpstr>
      <vt:lpstr>PowerPoint Presentation</vt:lpstr>
      <vt:lpstr>PowerPoint Presentation</vt:lpstr>
      <vt:lpstr>Artifact Map Evolution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Doguhan Uluca</dc:creator>
  <cp:lastModifiedBy>Doguhan Uluca</cp:lastModifiedBy>
  <cp:revision>102</cp:revision>
  <cp:lastPrinted>2019-04-08T04:33:18Z</cp:lastPrinted>
  <dcterms:created xsi:type="dcterms:W3CDTF">2017-08-22T18:09:39Z</dcterms:created>
  <dcterms:modified xsi:type="dcterms:W3CDTF">2021-03-23T18:41:51Z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0x010100638DF21C9E05424BA0AC0023F9B32E9E</vt:lpwstr>
  </property>
</Properties>
</file>