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Fira Code Light"/>
      <p:regular r:id="rId37"/>
      <p:bold r:id="rId38"/>
    </p:embeddedFont>
    <p:embeddedFont>
      <p:font typeface="Bebas Neue"/>
      <p:regular r:id="rId39"/>
    </p:embeddedFont>
    <p:embeddedFont>
      <p:font typeface="Fira Code"/>
      <p:regular r:id="rId40"/>
      <p:bold r:id="rId41"/>
    </p:embeddedFont>
    <p:embeddedFont>
      <p:font typeface="Oswald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5CDAD4-A55E-4142-BE85-9C2702D2540E}">
  <a:tblStyle styleId="{3F5CDAD4-A55E-4142-BE85-9C2702D254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Code-regular.fntdata"/><Relationship Id="rId20" Type="http://schemas.openxmlformats.org/officeDocument/2006/relationships/slide" Target="slides/slide15.xml"/><Relationship Id="rId42" Type="http://schemas.openxmlformats.org/officeDocument/2006/relationships/font" Target="fonts/Oswald-regular.fntdata"/><Relationship Id="rId41" Type="http://schemas.openxmlformats.org/officeDocument/2006/relationships/font" Target="fonts/FiraCode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Oswal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FiraCodeLight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BebasNeue-regular.fntdata"/><Relationship Id="rId16" Type="http://schemas.openxmlformats.org/officeDocument/2006/relationships/slide" Target="slides/slide11.xml"/><Relationship Id="rId38" Type="http://schemas.openxmlformats.org/officeDocument/2006/relationships/font" Target="fonts/FiraCode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9d68ab4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9d68ab4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17a63a01e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117a63a01e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196dc31ab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196dc31ab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17720010b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117720010b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17720010b5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17720010b5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196dc31a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196dc31a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196dc31ab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1196dc31ab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117720010b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117720010b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117720010b5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117720010b5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1196dc31ab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1196dc31ab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196dc31ab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1196dc31ab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f65840171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f65840171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117720010b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117720010b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117720010b5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117720010b5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196dc31ab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196dc31ab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196dc31ab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1196dc31ab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1196dc31ab9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1196dc31ab9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196dc31ab9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196dc31ab9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11989c9025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11989c9025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f63248dfcf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f63248dfcf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117a63a01e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117a63a01e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1196dc31ab9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1196dc31ab9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f65840171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f65840171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fb17d5872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fb17d5872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fad8134eea_0_2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fad8134eea_0_2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f65840171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f65840171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f658401715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f658401715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17a63a01e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17a63a01e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196dc31ab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196dc31ab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17720010b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17720010b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17720010b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17720010b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"/>
          <p:cNvSpPr txBox="1"/>
          <p:nvPr>
            <p:ph hasCustomPrompt="1" type="title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/>
          <p:nvPr>
            <p:ph idx="1" type="subTitle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3" name="Google Shape;103;p1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04" name="Google Shape;104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" name="Google Shape;106;p1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7" name="Google Shape;107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13"/>
          <p:cNvSpPr txBox="1"/>
          <p:nvPr>
            <p:ph hasCustomPrompt="1"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3" type="title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p13"/>
          <p:cNvSpPr txBox="1"/>
          <p:nvPr>
            <p:ph hasCustomPrompt="1"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6" type="title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13"/>
          <p:cNvSpPr txBox="1"/>
          <p:nvPr>
            <p:ph hasCustomPrompt="1"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13"/>
          <p:cNvSpPr txBox="1"/>
          <p:nvPr>
            <p:ph hasCustomPrompt="1"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/>
          <p:nvPr>
            <p:ph idx="14" type="subTitle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 txBox="1"/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4" name="Google Shape;134;p14"/>
          <p:cNvSpPr txBox="1"/>
          <p:nvPr>
            <p:ph idx="1" type="subTitle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35" name="Google Shape;135;p1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6" name="Google Shape;136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" name="Google Shape;137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" name="Google Shape;138;p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39" name="Google Shape;139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" name="Google Shape;140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 txBox="1"/>
          <p:nvPr>
            <p:ph idx="1" type="subTitle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5" name="Google Shape;145;p1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46" name="Google Shape;146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" name="Google Shape;147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Google Shape;148;p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49" name="Google Shape;149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subTitle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5" name="Google Shape;155;p1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56" name="Google Shape;156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" name="Google Shape;157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" name="Google Shape;158;p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59" name="Google Shape;159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" type="subTitle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 txBox="1"/>
          <p:nvPr>
            <p:ph idx="1" type="subTitle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8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5" name="Google Shape;175;p18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3" type="subTitle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5" type="subTitle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6" type="subTitle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7" type="subTitle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81" name="Google Shape;181;p1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3" name="Google Shape;183;p1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" name="Google Shape;184;p1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85" name="Google Shape;185;p1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1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 txBox="1"/>
          <p:nvPr>
            <p:ph idx="1" type="subTitle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9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19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3" type="subTitle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5" type="subTitle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95" name="Google Shape;195;p1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96" name="Google Shape;196;p1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7" name="Google Shape;197;p1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" name="Google Shape;198;p1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99" name="Google Shape;199;p1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" name="Google Shape;200;p1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 txBox="1"/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6" name="Google Shape;206;p20"/>
          <p:cNvSpPr txBox="1"/>
          <p:nvPr>
            <p:ph idx="1" type="subTitle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2" type="title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8" name="Google Shape;208;p20"/>
          <p:cNvSpPr txBox="1"/>
          <p:nvPr>
            <p:ph idx="3" type="subTitle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idx="4" type="title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0" name="Google Shape;210;p20"/>
          <p:cNvSpPr txBox="1"/>
          <p:nvPr>
            <p:ph idx="5" type="subTitle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6"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12" name="Google Shape;212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" name="Google Shape;23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 txBox="1"/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1" name="Google Shape;221;p21"/>
          <p:cNvSpPr txBox="1"/>
          <p:nvPr>
            <p:ph idx="1" type="subTitle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1"/>
          <p:cNvSpPr txBox="1"/>
          <p:nvPr>
            <p:ph idx="2" type="title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3" name="Google Shape;223;p21"/>
          <p:cNvSpPr txBox="1"/>
          <p:nvPr>
            <p:ph idx="3" type="subTitle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1"/>
          <p:cNvSpPr txBox="1"/>
          <p:nvPr>
            <p:ph idx="4" type="title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" name="Google Shape;225;p21"/>
          <p:cNvSpPr txBox="1"/>
          <p:nvPr>
            <p:ph idx="5" type="subTitle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6" type="title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21"/>
          <p:cNvSpPr txBox="1"/>
          <p:nvPr>
            <p:ph idx="7" type="subTitle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9" name="Google Shape;229;p2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0" name="Google Shape;230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1" name="Google Shape;231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" name="Google Shape;232;p2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3" name="Google Shape;233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4" name="Google Shape;234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 txBox="1"/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8" name="Google Shape;238;p22"/>
          <p:cNvSpPr txBox="1"/>
          <p:nvPr>
            <p:ph idx="1" type="subTitle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2"/>
          <p:cNvSpPr txBox="1"/>
          <p:nvPr>
            <p:ph idx="2" type="title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0" name="Google Shape;240;p22"/>
          <p:cNvSpPr txBox="1"/>
          <p:nvPr>
            <p:ph idx="3" type="subTitle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2"/>
          <p:cNvSpPr txBox="1"/>
          <p:nvPr>
            <p:ph idx="4" type="title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" name="Google Shape;242;p22"/>
          <p:cNvSpPr txBox="1"/>
          <p:nvPr>
            <p:ph idx="5" type="subTitle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2"/>
          <p:cNvSpPr txBox="1"/>
          <p:nvPr>
            <p:ph idx="6" type="title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4" name="Google Shape;244;p22"/>
          <p:cNvSpPr txBox="1"/>
          <p:nvPr>
            <p:ph idx="7" type="subTitle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2"/>
          <p:cNvSpPr txBox="1"/>
          <p:nvPr>
            <p:ph idx="8" type="title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22"/>
          <p:cNvSpPr txBox="1"/>
          <p:nvPr>
            <p:ph idx="9" type="subTitle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2"/>
          <p:cNvSpPr txBox="1"/>
          <p:nvPr>
            <p:ph idx="13" type="title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8" name="Google Shape;248;p22"/>
          <p:cNvSpPr txBox="1"/>
          <p:nvPr>
            <p:ph idx="14" type="subTitle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0" name="Google Shape;250;p2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51" name="Google Shape;251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2" name="Google Shape;252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3" name="Google Shape;253;p2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54" name="Google Shape;254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5" name="Google Shape;255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 txBox="1"/>
          <p:nvPr>
            <p:ph hasCustomPrompt="1" type="title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9" name="Google Shape;259;p23"/>
          <p:cNvSpPr txBox="1"/>
          <p:nvPr>
            <p:ph idx="1" type="subTitle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3"/>
          <p:cNvSpPr txBox="1"/>
          <p:nvPr>
            <p:ph hasCustomPrompt="1" idx="2" type="title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1" name="Google Shape;261;p23"/>
          <p:cNvSpPr txBox="1"/>
          <p:nvPr>
            <p:ph idx="3" type="subTitle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3"/>
          <p:cNvSpPr txBox="1"/>
          <p:nvPr>
            <p:ph hasCustomPrompt="1" idx="4" type="title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3" name="Google Shape;263;p23"/>
          <p:cNvSpPr txBox="1"/>
          <p:nvPr>
            <p:ph idx="5" type="subTitle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4" name="Google Shape;264;p2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65" name="Google Shape;265;p2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6" name="Google Shape;266;p2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Google Shape;267;p2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68" name="Google Shape;268;p2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9" name="Google Shape;269;p2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"/>
          <p:cNvSpPr txBox="1"/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3" name="Google Shape;273;p24"/>
          <p:cNvSpPr txBox="1"/>
          <p:nvPr>
            <p:ph idx="1" type="subTitle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4" name="Google Shape;274;p24"/>
          <p:cNvSpPr txBox="1"/>
          <p:nvPr>
            <p:ph idx="2" type="subTitle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5" name="Google Shape;275;p24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76" name="Google Shape;276;p2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8" name="Google Shape;278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9" name="Google Shape;279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4" name="Google Shape;294;p25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8" name="Google Shape;318;p26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1" name="Google Shape;341;p27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fmla="val 28586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rect b="b" l="l" r="r" t="t"/>
              <a:pathLst>
                <a:path extrusionOk="0" h="8234" w="8321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  <a:defRPr sz="11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2" type="subTitle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3" type="subTitle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7" name="Google Shape;47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6" name="Google Shape;56;p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" name="Google Shape;5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indent="-279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indent="-279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indent="-2794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indent="-2730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indent="-2730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indent="-2667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grpSp>
        <p:nvGrpSpPr>
          <p:cNvPr id="66" name="Google Shape;66;p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7" name="Google Shape;67;p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" name="Google Shape;68;p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0" name="Google Shape;70;p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75" name="Google Shape;75;p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6" name="Google Shape;76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" name="Google Shape;77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Google Shape;78;p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9" name="Google Shape;79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" name="Google Shape;80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9"/>
          <p:cNvSpPr txBox="1"/>
          <p:nvPr>
            <p:ph idx="1" type="subTitle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3" name="Google Shape;93;p1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94" name="Google Shape;94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" name="Google Shape;95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97" name="Google Shape;97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31.xml"/><Relationship Id="rId6" Type="http://schemas.openxmlformats.org/officeDocument/2006/relationships/slide" Target="/ppt/slides/slide30.xml"/><Relationship Id="rId7" Type="http://schemas.openxmlformats.org/officeDocument/2006/relationships/hyperlink" Target="https://github.com/dulumanandrada/Structuri-de-dat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slide" Target="/ppt/slides/slide31.xml"/><Relationship Id="rId8" Type="http://schemas.openxmlformats.org/officeDocument/2006/relationships/slide" Target="/ppt/slides/slide3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9" Type="http://schemas.openxmlformats.org/officeDocument/2006/relationships/image" Target="../media/image9.png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slide" Target="/ppt/slides/slide31.xml"/><Relationship Id="rId8" Type="http://schemas.openxmlformats.org/officeDocument/2006/relationships/slide" Target="/ppt/slides/slide30.xml"/><Relationship Id="rId10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31.xml"/><Relationship Id="rId7" Type="http://schemas.openxmlformats.org/officeDocument/2006/relationships/slide" Target="/ppt/slides/slide30.xml"/><Relationship Id="rId8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31.xml"/><Relationship Id="rId7" Type="http://schemas.openxmlformats.org/officeDocument/2006/relationships/slide" Target="/ppt/slides/slide30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slide" Target="/ppt/slides/slide31.xml"/><Relationship Id="rId8" Type="http://schemas.openxmlformats.org/officeDocument/2006/relationships/slide" Target="/ppt/slides/slide30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9" Type="http://schemas.openxmlformats.org/officeDocument/2006/relationships/image" Target="../media/image9.png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slide" Target="/ppt/slides/slide31.xml"/><Relationship Id="rId8" Type="http://schemas.openxmlformats.org/officeDocument/2006/relationships/slide" Target="/ppt/slides/slide30.xml"/><Relationship Id="rId10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31.xml"/><Relationship Id="rId7" Type="http://schemas.openxmlformats.org/officeDocument/2006/relationships/slide" Target="/ppt/slides/slide30.xml"/><Relationship Id="rId8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31.xml"/><Relationship Id="rId7" Type="http://schemas.openxmlformats.org/officeDocument/2006/relationships/slide" Target="/ppt/slides/slide30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slide" Target="/ppt/slides/slide31.xml"/><Relationship Id="rId8" Type="http://schemas.openxmlformats.org/officeDocument/2006/relationships/slide" Target="/ppt/slides/slide30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9" Type="http://schemas.openxmlformats.org/officeDocument/2006/relationships/image" Target="../media/image9.png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slide" Target="/ppt/slides/slide31.xml"/><Relationship Id="rId8" Type="http://schemas.openxmlformats.org/officeDocument/2006/relationships/slide" Target="/ppt/slides/slide30.xml"/><Relationship Id="rId10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31.xml"/><Relationship Id="rId7" Type="http://schemas.openxmlformats.org/officeDocument/2006/relationships/slide" Target="/ppt/slides/slide30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31.xml"/><Relationship Id="rId7" Type="http://schemas.openxmlformats.org/officeDocument/2006/relationships/slide" Target="/ppt/slides/slide30.xml"/><Relationship Id="rId8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31.xml"/><Relationship Id="rId7" Type="http://schemas.openxmlformats.org/officeDocument/2006/relationships/slide" Target="/ppt/slides/slide30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slide" Target="/ppt/slides/slide31.xml"/><Relationship Id="rId8" Type="http://schemas.openxmlformats.org/officeDocument/2006/relationships/slide" Target="/ppt/slides/slide30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9" Type="http://schemas.openxmlformats.org/officeDocument/2006/relationships/image" Target="../media/image9.png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slide" Target="/ppt/slides/slide31.xml"/><Relationship Id="rId8" Type="http://schemas.openxmlformats.org/officeDocument/2006/relationships/slide" Target="/ppt/slides/slide30.xml"/><Relationship Id="rId10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31.xml"/><Relationship Id="rId7" Type="http://schemas.openxmlformats.org/officeDocument/2006/relationships/slide" Target="/ppt/slides/slide30.xml"/><Relationship Id="rId8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31.xml"/><Relationship Id="rId7" Type="http://schemas.openxmlformats.org/officeDocument/2006/relationships/slide" Target="/ppt/slides/slide30.xml"/><Relationship Id="rId8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31.xml"/><Relationship Id="rId7" Type="http://schemas.openxmlformats.org/officeDocument/2006/relationships/slide" Target="/ppt/slides/slide30.xml"/><Relationship Id="rId8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31.xml"/><Relationship Id="rId7" Type="http://schemas.openxmlformats.org/officeDocument/2006/relationships/slide" Target="/ppt/slides/slide30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31.xml"/><Relationship Id="rId7" Type="http://schemas.openxmlformats.org/officeDocument/2006/relationships/slide" Target="/ppt/slides/slide30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31.xml"/><Relationship Id="rId7" Type="http://schemas.openxmlformats.org/officeDocument/2006/relationships/slide" Target="/ppt/slides/slide3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31.xml"/><Relationship Id="rId7" Type="http://schemas.openxmlformats.org/officeDocument/2006/relationships/slide" Target="/ppt/slides/slide30.xml"/><Relationship Id="rId8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geeksforgeeks.org/" TargetMode="External"/><Relationship Id="rId4" Type="http://schemas.openxmlformats.org/officeDocument/2006/relationships/slide" Target="/ppt/slides/slide2.xml"/><Relationship Id="rId9" Type="http://schemas.openxmlformats.org/officeDocument/2006/relationships/slide" Target="/ppt/slides/slide31.xml"/><Relationship Id="rId5" Type="http://schemas.openxmlformats.org/officeDocument/2006/relationships/hyperlink" Target="https://www.programiz.com/" TargetMode="External"/><Relationship Id="rId6" Type="http://schemas.openxmlformats.org/officeDocument/2006/relationships/hyperlink" Target="https://en.wikipedia.org/wiki/Radix_sort" TargetMode="External"/><Relationship Id="rId7" Type="http://schemas.openxmlformats.org/officeDocument/2006/relationships/hyperlink" Target="https://en.wikipedia.org/wiki/Shellsort" TargetMode="External"/><Relationship Id="rId8" Type="http://schemas.openxmlformats.org/officeDocument/2006/relationships/slide" Target="/ppt/slides/slide2.xml"/><Relationship Id="rId11" Type="http://schemas.openxmlformats.org/officeDocument/2006/relationships/slide" Target="/ppt/slides/slide1.xml"/><Relationship Id="rId10" Type="http://schemas.openxmlformats.org/officeDocument/2006/relationships/slide" Target="/ppt/slides/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9" Type="http://schemas.openxmlformats.org/officeDocument/2006/relationships/image" Target="../media/image6.png"/><Relationship Id="rId5" Type="http://schemas.openxmlformats.org/officeDocument/2006/relationships/slide" Target="/ppt/slides/slide31.xml"/><Relationship Id="rId6" Type="http://schemas.openxmlformats.org/officeDocument/2006/relationships/slide" Target="/ppt/slides/slide30.xml"/><Relationship Id="rId7" Type="http://schemas.openxmlformats.org/officeDocument/2006/relationships/slide" Target="/ppt/slides/slide1.xml"/><Relationship Id="rId8" Type="http://schemas.openxmlformats.org/officeDocument/2006/relationships/image" Target="../media/image4.png"/><Relationship Id="rId11" Type="http://schemas.openxmlformats.org/officeDocument/2006/relationships/image" Target="../media/image15.png"/><Relationship Id="rId10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31.xml"/><Relationship Id="rId7" Type="http://schemas.openxmlformats.org/officeDocument/2006/relationships/slide" Target="/ppt/slides/slide3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31.xml"/><Relationship Id="rId7" Type="http://schemas.openxmlformats.org/officeDocument/2006/relationships/slide" Target="/ppt/slides/slide3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slide" Target="/ppt/slides/slide31.xml"/><Relationship Id="rId8" Type="http://schemas.openxmlformats.org/officeDocument/2006/relationships/slide" Target="/ppt/slides/slide3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9" Type="http://schemas.openxmlformats.org/officeDocument/2006/relationships/image" Target="../media/image9.png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slide" Target="/ppt/slides/slide31.xml"/><Relationship Id="rId8" Type="http://schemas.openxmlformats.org/officeDocument/2006/relationships/slide" Target="/ppt/slides/slide30.xml"/><Relationship Id="rId10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31.xml"/><Relationship Id="rId7" Type="http://schemas.openxmlformats.org/officeDocument/2006/relationships/slide" Target="/ppt/slides/slide30.xml"/><Relationship Id="rId8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31.xml"/><Relationship Id="rId7" Type="http://schemas.openxmlformats.org/officeDocument/2006/relationships/slide" Target="/ppt/slides/slide30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 txBox="1"/>
          <p:nvPr>
            <p:ph idx="1" type="subTitle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 Duluman Andrada-Georgiana</a:t>
            </a:r>
            <a:endParaRPr/>
          </a:p>
        </p:txBody>
      </p:sp>
      <p:sp>
        <p:nvSpPr>
          <p:cNvPr id="392" name="Google Shape;392;p28"/>
          <p:cNvSpPr txBox="1"/>
          <p:nvPr>
            <p:ph idx="1" type="subTitle"/>
          </p:nvPr>
        </p:nvSpPr>
        <p:spPr>
          <a:xfrm>
            <a:off x="796200" y="109800"/>
            <a:ext cx="15945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3" name="Google Shape;393;p28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/ALGORITMI DE SORTARE</a:t>
            </a:r>
            <a:r>
              <a:rPr lang="en"/>
              <a:t> </a:t>
            </a:r>
            <a:endParaRPr/>
          </a:p>
        </p:txBody>
      </p:sp>
      <p:grpSp>
        <p:nvGrpSpPr>
          <p:cNvPr id="394" name="Google Shape;394;p28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395" name="Google Shape;395;p28"/>
            <p:cNvSpPr/>
            <p:nvPr/>
          </p:nvSpPr>
          <p:spPr>
            <a:xfrm>
              <a:off x="6273950" y="3298356"/>
              <a:ext cx="426300" cy="396873"/>
            </a:xfrm>
            <a:custGeom>
              <a:rect b="b" l="l" r="r" t="t"/>
              <a:pathLst>
                <a:path extrusionOk="0" h="15982" w="17167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154104" y="3665446"/>
              <a:ext cx="666008" cy="37249"/>
            </a:xfrm>
            <a:custGeom>
              <a:rect b="b" l="l" r="r" t="t"/>
              <a:pathLst>
                <a:path extrusionOk="0" h="1500" w="2682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6273950" y="3303326"/>
              <a:ext cx="426300" cy="126596"/>
            </a:xfrm>
            <a:custGeom>
              <a:rect b="b" l="l" r="r" t="t"/>
              <a:pathLst>
                <a:path extrusionOk="0" h="5098" w="17167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375029" y="3097292"/>
              <a:ext cx="2224098" cy="218476"/>
            </a:xfrm>
            <a:custGeom>
              <a:rect b="b" l="l" r="r" t="t"/>
              <a:pathLst>
                <a:path extrusionOk="0" h="8798" w="89564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5375029" y="1818088"/>
              <a:ext cx="2224161" cy="1289166"/>
            </a:xfrm>
            <a:custGeom>
              <a:rect b="b" l="l" r="r" t="t"/>
              <a:pathLst>
                <a:path extrusionOk="0" h="51913" w="89564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5434356" y="1871380"/>
              <a:ext cx="2105483" cy="1171978"/>
            </a:xfrm>
            <a:custGeom>
              <a:rect b="b" l="l" r="r" t="t"/>
              <a:pathLst>
                <a:path extrusionOk="0" h="47194" w="84785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527258" y="1968354"/>
              <a:ext cx="677425" cy="476599"/>
            </a:xfrm>
            <a:custGeom>
              <a:rect b="b" l="l" r="r" t="t"/>
              <a:pathLst>
                <a:path extrusionOk="0" h="19192" w="27279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5527258" y="2497898"/>
              <a:ext cx="1407769" cy="476698"/>
            </a:xfrm>
            <a:custGeom>
              <a:rect b="b" l="l" r="r" t="t"/>
              <a:pathLst>
                <a:path extrusionOk="0" h="19196" w="56689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6257635" y="1968354"/>
              <a:ext cx="677400" cy="476599"/>
            </a:xfrm>
            <a:custGeom>
              <a:rect b="b" l="l" r="r" t="t"/>
              <a:pathLst>
                <a:path extrusionOk="0" h="19192" w="27278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7002489" y="1968354"/>
              <a:ext cx="479554" cy="221338"/>
            </a:xfrm>
            <a:custGeom>
              <a:rect b="b" l="l" r="r" t="t"/>
              <a:pathLst>
                <a:path extrusionOk="0" h="8913" w="19311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7002489" y="2241370"/>
              <a:ext cx="479554" cy="733225"/>
            </a:xfrm>
            <a:custGeom>
              <a:rect b="b" l="l" r="r" t="t"/>
              <a:pathLst>
                <a:path extrusionOk="0" h="29526" w="19311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28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07" name="Google Shape;407;p28"/>
            <p:cNvSpPr/>
            <p:nvPr/>
          </p:nvSpPr>
          <p:spPr>
            <a:xfrm>
              <a:off x="7542675" y="1392460"/>
              <a:ext cx="879178" cy="692069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8" name="Google Shape;408;p28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09" name="Google Shape;409;p28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8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8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3" name="Google Shape;413;p2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14" name="Google Shape;414;p2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2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2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7" name="Google Shape;417;p28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18" name="Google Shape;418;p28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28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24" name="Google Shape;424;p2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5" name="Google Shape;425;p2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26" name="Google Shape;426;p2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7" name="Google Shape;427;p2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28" name="Google Shape;428;p2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9" name="Google Shape;429;p2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30" name="Google Shape;430;p2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31" name="Google Shape;431;p2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2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433" name="Google Shape;433;p28">
            <a:hlinkClick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34" name="Google Shape;434;p28"/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5" name="Google Shape;435;p28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8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8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8">
            <a:hlinkClick action="ppaction://hlinksldjump" r:id="rId6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28"/>
          <p:cNvGrpSpPr/>
          <p:nvPr/>
        </p:nvGrpSpPr>
        <p:grpSpPr>
          <a:xfrm>
            <a:off x="7218543" y="2447341"/>
            <a:ext cx="795355" cy="626099"/>
            <a:chOff x="7383596" y="3153624"/>
            <a:chExt cx="409007" cy="405688"/>
          </a:xfrm>
        </p:grpSpPr>
        <p:sp>
          <p:nvSpPr>
            <p:cNvPr id="440" name="Google Shape;440;p28"/>
            <p:cNvSpPr/>
            <p:nvPr/>
          </p:nvSpPr>
          <p:spPr>
            <a:xfrm>
              <a:off x="7461135" y="3341222"/>
              <a:ext cx="253904" cy="132601"/>
            </a:xfrm>
            <a:custGeom>
              <a:rect b="b" l="l" r="r" t="t"/>
              <a:pathLst>
                <a:path extrusionOk="0" h="4636" w="8877">
                  <a:moveTo>
                    <a:pt x="4056" y="0"/>
                  </a:moveTo>
                  <a:lnTo>
                    <a:pt x="4056" y="1924"/>
                  </a:lnTo>
                  <a:lnTo>
                    <a:pt x="1" y="1924"/>
                  </a:lnTo>
                  <a:lnTo>
                    <a:pt x="1" y="4635"/>
                  </a:lnTo>
                  <a:lnTo>
                    <a:pt x="858" y="4635"/>
                  </a:lnTo>
                  <a:lnTo>
                    <a:pt x="858" y="2804"/>
                  </a:lnTo>
                  <a:lnTo>
                    <a:pt x="7996" y="2804"/>
                  </a:lnTo>
                  <a:lnTo>
                    <a:pt x="7996" y="4635"/>
                  </a:lnTo>
                  <a:lnTo>
                    <a:pt x="8877" y="4635"/>
                  </a:lnTo>
                  <a:lnTo>
                    <a:pt x="8877" y="1924"/>
                  </a:lnTo>
                  <a:lnTo>
                    <a:pt x="4821" y="1924"/>
                  </a:lnTo>
                  <a:lnTo>
                    <a:pt x="48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7383596" y="3459861"/>
              <a:ext cx="179652" cy="99451"/>
            </a:xfrm>
            <a:custGeom>
              <a:rect b="b" l="l" r="r" t="t"/>
              <a:pathLst>
                <a:path extrusionOk="0" h="3477" w="6281">
                  <a:moveTo>
                    <a:pt x="0" y="1"/>
                  </a:moveTo>
                  <a:lnTo>
                    <a:pt x="0" y="3477"/>
                  </a:lnTo>
                  <a:lnTo>
                    <a:pt x="6281" y="3477"/>
                  </a:lnTo>
                  <a:lnTo>
                    <a:pt x="62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7612923" y="3459861"/>
              <a:ext cx="179681" cy="99451"/>
            </a:xfrm>
            <a:custGeom>
              <a:rect b="b" l="l" r="r" t="t"/>
              <a:pathLst>
                <a:path extrusionOk="0" h="3477" w="6282">
                  <a:moveTo>
                    <a:pt x="1" y="1"/>
                  </a:moveTo>
                  <a:lnTo>
                    <a:pt x="1" y="3477"/>
                  </a:lnTo>
                  <a:lnTo>
                    <a:pt x="6281" y="3477"/>
                  </a:lnTo>
                  <a:lnTo>
                    <a:pt x="62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7422037" y="3498960"/>
              <a:ext cx="102111" cy="21910"/>
            </a:xfrm>
            <a:custGeom>
              <a:rect b="b" l="l" r="r" t="t"/>
              <a:pathLst>
                <a:path extrusionOk="0" h="766" w="3570">
                  <a:moveTo>
                    <a:pt x="0" y="1"/>
                  </a:moveTo>
                  <a:lnTo>
                    <a:pt x="0" y="766"/>
                  </a:lnTo>
                  <a:lnTo>
                    <a:pt x="3569" y="766"/>
                  </a:lnTo>
                  <a:lnTo>
                    <a:pt x="35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7651363" y="3498960"/>
              <a:ext cx="102111" cy="21910"/>
            </a:xfrm>
            <a:custGeom>
              <a:rect b="b" l="l" r="r" t="t"/>
              <a:pathLst>
                <a:path extrusionOk="0" h="766" w="3570">
                  <a:moveTo>
                    <a:pt x="1" y="1"/>
                  </a:moveTo>
                  <a:lnTo>
                    <a:pt x="1" y="766"/>
                  </a:lnTo>
                  <a:lnTo>
                    <a:pt x="3570" y="766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7571165" y="3167553"/>
              <a:ext cx="184972" cy="190264"/>
            </a:xfrm>
            <a:custGeom>
              <a:rect b="b" l="l" r="r" t="t"/>
              <a:pathLst>
                <a:path extrusionOk="0" h="6652" w="6467">
                  <a:moveTo>
                    <a:pt x="580" y="0"/>
                  </a:moveTo>
                  <a:lnTo>
                    <a:pt x="1" y="3569"/>
                  </a:lnTo>
                  <a:lnTo>
                    <a:pt x="580" y="6652"/>
                  </a:lnTo>
                  <a:lnTo>
                    <a:pt x="4636" y="6652"/>
                  </a:lnTo>
                  <a:cubicBezTo>
                    <a:pt x="5702" y="6652"/>
                    <a:pt x="6467" y="5794"/>
                    <a:pt x="6467" y="4821"/>
                  </a:cubicBezTo>
                  <a:cubicBezTo>
                    <a:pt x="6467" y="3755"/>
                    <a:pt x="5702" y="2990"/>
                    <a:pt x="4636" y="2990"/>
                  </a:cubicBezTo>
                  <a:cubicBezTo>
                    <a:pt x="4636" y="1831"/>
                    <a:pt x="3686" y="858"/>
                    <a:pt x="2527" y="858"/>
                  </a:cubicBezTo>
                  <a:cubicBezTo>
                    <a:pt x="2133" y="858"/>
                    <a:pt x="1832" y="951"/>
                    <a:pt x="1461" y="1159"/>
                  </a:cubicBezTo>
                  <a:cubicBezTo>
                    <a:pt x="1252" y="673"/>
                    <a:pt x="974" y="279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7419377" y="3153624"/>
              <a:ext cx="168412" cy="204193"/>
            </a:xfrm>
            <a:custGeom>
              <a:rect b="b" l="l" r="r" t="t"/>
              <a:pathLst>
                <a:path extrusionOk="0" h="7139" w="5888">
                  <a:moveTo>
                    <a:pt x="4242" y="1"/>
                  </a:moveTo>
                  <a:cubicBezTo>
                    <a:pt x="2712" y="1"/>
                    <a:pt x="1461" y="1252"/>
                    <a:pt x="1461" y="2805"/>
                  </a:cubicBezTo>
                  <a:cubicBezTo>
                    <a:pt x="1461" y="2990"/>
                    <a:pt x="1461" y="3268"/>
                    <a:pt x="1553" y="3477"/>
                  </a:cubicBezTo>
                  <a:cubicBezTo>
                    <a:pt x="673" y="3662"/>
                    <a:pt x="1" y="4334"/>
                    <a:pt x="1" y="5308"/>
                  </a:cubicBezTo>
                  <a:cubicBezTo>
                    <a:pt x="1" y="6281"/>
                    <a:pt x="765" y="7139"/>
                    <a:pt x="1832" y="7139"/>
                  </a:cubicBezTo>
                  <a:lnTo>
                    <a:pt x="5887" y="7139"/>
                  </a:lnTo>
                  <a:lnTo>
                    <a:pt x="5887" y="487"/>
                  </a:lnTo>
                  <a:cubicBezTo>
                    <a:pt x="5400" y="186"/>
                    <a:pt x="4821" y="1"/>
                    <a:pt x="4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28"/>
          <p:cNvGrpSpPr/>
          <p:nvPr/>
        </p:nvGrpSpPr>
        <p:grpSpPr>
          <a:xfrm>
            <a:off x="4892059" y="2989659"/>
            <a:ext cx="838117" cy="626085"/>
            <a:chOff x="8245271" y="1357987"/>
            <a:chExt cx="409037" cy="356642"/>
          </a:xfrm>
        </p:grpSpPr>
        <p:sp>
          <p:nvSpPr>
            <p:cNvPr id="448" name="Google Shape;448;p28"/>
            <p:cNvSpPr/>
            <p:nvPr/>
          </p:nvSpPr>
          <p:spPr>
            <a:xfrm>
              <a:off x="8432868" y="1444163"/>
              <a:ext cx="221441" cy="270465"/>
            </a:xfrm>
            <a:custGeom>
              <a:rect b="b" l="l" r="r" t="t"/>
              <a:pathLst>
                <a:path extrusionOk="0" h="9456" w="7742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8245271" y="1444163"/>
              <a:ext cx="204193" cy="270465"/>
            </a:xfrm>
            <a:custGeom>
              <a:rect b="b" l="l" r="r" t="t"/>
              <a:pathLst>
                <a:path extrusionOk="0" h="9456" w="7139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8432868" y="1357987"/>
              <a:ext cx="221441" cy="99479"/>
            </a:xfrm>
            <a:custGeom>
              <a:rect b="b" l="l" r="r" t="t"/>
              <a:pathLst>
                <a:path extrusionOk="0" h="3478" w="7742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8245271" y="1357987"/>
              <a:ext cx="204193" cy="99479"/>
            </a:xfrm>
            <a:custGeom>
              <a:rect b="b" l="l" r="r" t="t"/>
              <a:pathLst>
                <a:path extrusionOk="0" h="3478" w="7139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8283740" y="1397114"/>
              <a:ext cx="25199" cy="21881"/>
            </a:xfrm>
            <a:custGeom>
              <a:rect b="b" l="l" r="r" t="t"/>
              <a:pathLst>
                <a:path extrusionOk="0" h="765" w="881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8333450" y="1397114"/>
              <a:ext cx="27859" cy="21881"/>
            </a:xfrm>
            <a:custGeom>
              <a:rect b="b" l="l" r="r" t="t"/>
              <a:pathLst>
                <a:path extrusionOk="0" h="765" w="974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8385819" y="1397114"/>
              <a:ext cx="25199" cy="21881"/>
            </a:xfrm>
            <a:custGeom>
              <a:rect b="b" l="l" r="r" t="t"/>
              <a:pathLst>
                <a:path extrusionOk="0" h="765" w="881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8333450" y="1510462"/>
              <a:ext cx="77570" cy="151822"/>
            </a:xfrm>
            <a:custGeom>
              <a:rect b="b" l="l" r="r" t="t"/>
              <a:pathLst>
                <a:path extrusionOk="0" h="5308" w="2712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8488555" y="1510462"/>
              <a:ext cx="76912" cy="151822"/>
            </a:xfrm>
            <a:custGeom>
              <a:rect b="b" l="l" r="r" t="t"/>
              <a:pathLst>
                <a:path extrusionOk="0" h="5308" w="2689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8438846" y="1510462"/>
              <a:ext cx="21881" cy="151822"/>
            </a:xfrm>
            <a:custGeom>
              <a:rect b="b" l="l" r="r" t="t"/>
              <a:pathLst>
                <a:path extrusionOk="0" h="5308" w="765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p28"/>
          <p:cNvSpPr txBox="1"/>
          <p:nvPr/>
        </p:nvSpPr>
        <p:spPr>
          <a:xfrm>
            <a:off x="1902500" y="3791650"/>
            <a:ext cx="707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Fira Code Light"/>
                <a:ea typeface="Fira Code Light"/>
                <a:cs typeface="Fira Code Light"/>
                <a:sym typeface="Fira Code Light"/>
                <a:hlinkClick r:id="rId7"/>
              </a:rPr>
              <a:t>https://github.com/dulumanandrada/Structuri-de-date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7"/>
          <p:cNvSpPr txBox="1"/>
          <p:nvPr>
            <p:ph idx="1" type="subTitle"/>
          </p:nvPr>
        </p:nvSpPr>
        <p:spPr>
          <a:xfrm>
            <a:off x="796200" y="109800"/>
            <a:ext cx="22281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42" name="Google Shape;742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3" name="Google Shape;743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46" name="Google Shape;746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47" name="Google Shape;747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8" name="Google Shape;748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49" name="Google Shape;749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50" name="Google Shape;750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1" name="Google Shape;751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2" name="Google Shape;752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53" name="Google Shape;753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4" name="Google Shape;754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56" name="Google Shape;756;p37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7" name="Google Shape;757;p37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7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/Complexitate</a:t>
            </a:r>
            <a:endParaRPr/>
          </a:p>
        </p:txBody>
      </p:sp>
      <p:sp>
        <p:nvSpPr>
          <p:cNvPr id="759" name="Google Shape;759;p37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60" name="Google Shape;760;p37"/>
          <p:cNvGraphicFramePr/>
          <p:nvPr/>
        </p:nvGraphicFramePr>
        <p:xfrm>
          <a:off x="690700" y="2038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{3F5CDAD4-A55E-4142-BE85-9C2702D2540E}</a:tableStyleId>
              </a:tblPr>
              <a:tblGrid>
                <a:gridCol w="2500950"/>
                <a:gridCol w="1721500"/>
                <a:gridCol w="1804675"/>
                <a:gridCol w="1804675"/>
              </a:tblGrid>
              <a:tr h="66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Gap de forma puterilor ale lui 2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18287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Best case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O(N * logN)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O(1)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18287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Worst case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O(N * N)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66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Metoda lui Pratt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(2</a:t>
                      </a:r>
                      <a:r>
                        <a:rPr baseline="30000"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</a:t>
                      </a:r>
                      <a:r>
                        <a:rPr baseline="30000"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q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18287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Best case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O(N * logN)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O(1)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18287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Worst case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 * log</a:t>
                      </a:r>
                      <a:r>
                        <a:rPr baseline="30000"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761" name="Google Shape;761;p37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7">
            <a:hlinkClick action="ppaction://hlinksldjump" r:id="rId7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7">
            <a:hlinkClick action="ppaction://hlinksldjump" r:id="rId8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4" name="Google Shape;764;p3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65" name="Google Shape;765;p3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8" name="Google Shape;768;p37"/>
          <p:cNvSpPr txBox="1"/>
          <p:nvPr/>
        </p:nvSpPr>
        <p:spPr>
          <a:xfrm>
            <a:off x="4875850" y="1414650"/>
            <a:ext cx="1694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/TIMP</a:t>
            </a:r>
            <a:endParaRPr b="1" sz="20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9" name="Google Shape;769;p37"/>
          <p:cNvSpPr txBox="1"/>
          <p:nvPr/>
        </p:nvSpPr>
        <p:spPr>
          <a:xfrm>
            <a:off x="6664575" y="1414650"/>
            <a:ext cx="1694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/MEMORIE</a:t>
            </a:r>
            <a:endParaRPr b="1" sz="20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8"/>
          <p:cNvSpPr txBox="1"/>
          <p:nvPr>
            <p:ph idx="1" type="subTitle"/>
          </p:nvPr>
        </p:nvSpPr>
        <p:spPr>
          <a:xfrm>
            <a:off x="796200" y="109800"/>
            <a:ext cx="22281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75" name="Google Shape;775;p3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76" name="Google Shape;776;p3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7" name="Google Shape;777;p3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8" name="Google Shape;778;p3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79" name="Google Shape;779;p3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80" name="Google Shape;780;p3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1" name="Google Shape;781;p3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82" name="Google Shape;782;p3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83" name="Google Shape;783;p3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84" name="Google Shape;784;p3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85" name="Google Shape;785;p3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86" name="Google Shape;786;p3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87" name="Google Shape;787;p3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9" name="Google Shape;789;p38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0" name="Google Shape;790;p38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8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8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8">
            <a:hlinkClick action="ppaction://hlinksldjump" r:id="rId7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8">
            <a:hlinkClick action="ppaction://hlinksldjump" r:id="rId8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5" name="Google Shape;795;p38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96" name="Google Shape;796;p38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99" name="Google Shape;799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6575" y="1795125"/>
            <a:ext cx="2977715" cy="20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96690" y="1128750"/>
            <a:ext cx="4206791" cy="34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9"/>
          <p:cNvSpPr txBox="1"/>
          <p:nvPr>
            <p:ph idx="1" type="subTitle"/>
          </p:nvPr>
        </p:nvSpPr>
        <p:spPr>
          <a:xfrm>
            <a:off x="796200" y="109800"/>
            <a:ext cx="19686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06" name="Google Shape;806;p3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07" name="Google Shape;807;p3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8" name="Google Shape;808;p3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Google Shape;809;p3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10" name="Google Shape;810;p3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11" name="Google Shape;811;p3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2" name="Google Shape;812;p3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13" name="Google Shape;813;p3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4" name="Google Shape;814;p3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15" name="Google Shape;815;p3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16" name="Google Shape;816;p3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17" name="Google Shape;817;p3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18" name="Google Shape;818;p3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0" name="Google Shape;820;p39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1" name="Google Shape;821;p39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/MERGE SORT</a:t>
            </a:r>
            <a:endParaRPr/>
          </a:p>
        </p:txBody>
      </p:sp>
      <p:sp>
        <p:nvSpPr>
          <p:cNvPr id="822" name="Google Shape;822;p39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/03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23" name="Google Shape;823;p39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&gt;ALGORITMUL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&gt;TIMPUL DE EXECUTARE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&gt;MEMORIA NECESARĂ</a:t>
            </a:r>
            <a:endParaRPr/>
          </a:p>
        </p:txBody>
      </p:sp>
      <p:sp>
        <p:nvSpPr>
          <p:cNvPr id="824" name="Google Shape;824;p39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5" name="Google Shape;825;p39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26" name="Google Shape;826;p39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9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9">
            <a:hlinkClick action="ppaction://hlinksldjump" r:id="rId7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9" name="Google Shape;829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06900" y="1031588"/>
            <a:ext cx="3080325" cy="30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0"/>
          <p:cNvSpPr txBox="1"/>
          <p:nvPr>
            <p:ph idx="1" type="subTitle"/>
          </p:nvPr>
        </p:nvSpPr>
        <p:spPr>
          <a:xfrm>
            <a:off x="796200" y="109800"/>
            <a:ext cx="19929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35" name="Google Shape;835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36" name="Google Shape;836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Google Shape;837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8" name="Google Shape;838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39" name="Google Shape;839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40" name="Google Shape;840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1" name="Google Shape;841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42" name="Google Shape;842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43" name="Google Shape;843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44" name="Google Shape;844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45" name="Google Shape;845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46" name="Google Shape;846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47" name="Google Shape;847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9" name="Google Shape;849;p40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0" name="Google Shape;850;p4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/MERGE SORT - ALGORITM</a:t>
            </a:r>
            <a:endParaRPr/>
          </a:p>
        </p:txBody>
      </p:sp>
      <p:sp>
        <p:nvSpPr>
          <p:cNvPr id="851" name="Google Shape;851;p40"/>
          <p:cNvSpPr txBox="1"/>
          <p:nvPr>
            <p:ph idx="1" type="body"/>
          </p:nvPr>
        </p:nvSpPr>
        <p:spPr>
          <a:xfrm>
            <a:off x="844500" y="1208175"/>
            <a:ext cx="3574500" cy="22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</a:t>
            </a:r>
            <a:r>
              <a:rPr lang="en">
                <a:solidFill>
                  <a:schemeClr val="accent2"/>
                </a:solidFill>
              </a:rPr>
              <a:t>MergeSort</a:t>
            </a:r>
            <a:r>
              <a:rPr lang="en"/>
              <a:t>(int v[], int st, int dr)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if(st &lt; dr)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int mijl = st + (dr - st) / 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MergeSort(v, st, mijl);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MergeSort(v, mijl+1, dr);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40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40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40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40">
            <a:hlinkClick action="ppaction://hlinksldjump" r:id="rId7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6" name="Google Shape;856;p4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57" name="Google Shape;857;p4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0" name="Google Shape;860;p40"/>
          <p:cNvSpPr txBox="1"/>
          <p:nvPr/>
        </p:nvSpPr>
        <p:spPr>
          <a:xfrm>
            <a:off x="4358700" y="1664525"/>
            <a:ext cx="4185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int i = st, j = mijl + 1, k = 0;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while(i &lt;= mijl &amp;&amp; j &lt;= dr)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    if(v[i] &lt; v[j])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        AUX[++k] = v[i++];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    else 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        AUX[++k] = v[j++];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while(i &lt;= mijl)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    AUX[++k] = v[i++];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while(j &lt;= dr)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    AUX[++k] = v[j++];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for(i = st, j = 1; i &lt;= dr; i++, j++)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    v[i] = AUX[j];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}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1"/>
          <p:cNvSpPr txBox="1"/>
          <p:nvPr>
            <p:ph idx="1" type="subTitle"/>
          </p:nvPr>
        </p:nvSpPr>
        <p:spPr>
          <a:xfrm>
            <a:off x="796200" y="109800"/>
            <a:ext cx="22281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66" name="Google Shape;866;p4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67" name="Google Shape;867;p4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8" name="Google Shape;868;p4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9" name="Google Shape;869;p4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0" name="Google Shape;870;p4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71" name="Google Shape;871;p4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2" name="Google Shape;872;p4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73" name="Google Shape;873;p4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74" name="Google Shape;874;p4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75" name="Google Shape;875;p4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6" name="Google Shape;876;p4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77" name="Google Shape;877;p4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78" name="Google Shape;878;p4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4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0" name="Google Shape;880;p41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1" name="Google Shape;881;p41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41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/Complexitate</a:t>
            </a:r>
            <a:endParaRPr/>
          </a:p>
        </p:txBody>
      </p:sp>
      <p:sp>
        <p:nvSpPr>
          <p:cNvPr id="883" name="Google Shape;883;p41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84" name="Google Shape;884;p41"/>
          <p:cNvGraphicFramePr/>
          <p:nvPr/>
        </p:nvGraphicFramePr>
        <p:xfrm>
          <a:off x="2375150" y="1845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{3F5CDAD4-A55E-4142-BE85-9C2702D2540E}</a:tableStyleId>
              </a:tblPr>
              <a:tblGrid>
                <a:gridCol w="2001650"/>
                <a:gridCol w="2098350"/>
                <a:gridCol w="2098350"/>
              </a:tblGrid>
              <a:tr h="98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Best case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O(N * logN)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O(N)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Worst case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O(N * logN)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88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Average case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O(N * logN)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885" name="Google Shape;885;p41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41">
            <a:hlinkClick action="ppaction://hlinksldjump" r:id="rId7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41">
            <a:hlinkClick action="ppaction://hlinksldjump" r:id="rId8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8" name="Google Shape;888;p41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89" name="Google Shape;889;p41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1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1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2" name="Google Shape;892;p41"/>
          <p:cNvSpPr txBox="1"/>
          <p:nvPr/>
        </p:nvSpPr>
        <p:spPr>
          <a:xfrm>
            <a:off x="4875850" y="1414650"/>
            <a:ext cx="1694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/TIMP</a:t>
            </a:r>
            <a:endParaRPr b="1" sz="20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3" name="Google Shape;893;p41"/>
          <p:cNvSpPr txBox="1"/>
          <p:nvPr/>
        </p:nvSpPr>
        <p:spPr>
          <a:xfrm>
            <a:off x="6664575" y="1414650"/>
            <a:ext cx="1694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/MEMORIE</a:t>
            </a:r>
            <a:endParaRPr b="1" sz="20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2"/>
          <p:cNvSpPr txBox="1"/>
          <p:nvPr>
            <p:ph idx="1" type="subTitle"/>
          </p:nvPr>
        </p:nvSpPr>
        <p:spPr>
          <a:xfrm>
            <a:off x="796200" y="109800"/>
            <a:ext cx="22281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99" name="Google Shape;89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00" name="Google Shape;90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1" name="Google Shape;90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2" name="Google Shape;90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03" name="Google Shape;90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04" name="Google Shape;90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5" name="Google Shape;90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06" name="Google Shape;90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07" name="Google Shape;90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08" name="Google Shape;90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09" name="Google Shape;90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10" name="Google Shape;91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11" name="Google Shape;91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13" name="Google Shape;913;p42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4" name="Google Shape;914;p42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42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42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42">
            <a:hlinkClick action="ppaction://hlinksldjump" r:id="rId7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42">
            <a:hlinkClick action="ppaction://hlinksldjump" r:id="rId8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9" name="Google Shape;919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20" name="Google Shape;92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23" name="Google Shape;923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6575" y="1795125"/>
            <a:ext cx="2977715" cy="20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86961" y="1175763"/>
            <a:ext cx="4155439" cy="343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3"/>
          <p:cNvSpPr txBox="1"/>
          <p:nvPr>
            <p:ph idx="1" type="subTitle"/>
          </p:nvPr>
        </p:nvSpPr>
        <p:spPr>
          <a:xfrm>
            <a:off x="796200" y="109800"/>
            <a:ext cx="19686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30" name="Google Shape;930;p4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31" name="Google Shape;931;p4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2" name="Google Shape;932;p4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3" name="Google Shape;933;p4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34" name="Google Shape;934;p4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35" name="Google Shape;935;p4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6" name="Google Shape;936;p4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37" name="Google Shape;937;p4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38" name="Google Shape;938;p4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39" name="Google Shape;939;p4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40" name="Google Shape;940;p4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41" name="Google Shape;941;p4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42" name="Google Shape;942;p4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4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44" name="Google Shape;944;p43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5" name="Google Shape;945;p43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/QUICK SORT</a:t>
            </a:r>
            <a:endParaRPr/>
          </a:p>
        </p:txBody>
      </p:sp>
      <p:sp>
        <p:nvSpPr>
          <p:cNvPr id="946" name="Google Shape;946;p43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/04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47" name="Google Shape;947;p43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&gt;ALGORITMUL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&gt;TIMPUL DE EXECUTARE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&gt;MEMORIA NECESARĂ</a:t>
            </a:r>
            <a:endParaRPr/>
          </a:p>
        </p:txBody>
      </p:sp>
      <p:sp>
        <p:nvSpPr>
          <p:cNvPr id="948" name="Google Shape;948;p43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9" name="Google Shape;949;p43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50" name="Google Shape;950;p43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43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43">
            <a:hlinkClick action="ppaction://hlinksldjump" r:id="rId7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3" name="Google Shape;953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78225" y="1002300"/>
            <a:ext cx="3138925" cy="31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4"/>
          <p:cNvSpPr txBox="1"/>
          <p:nvPr>
            <p:ph idx="1" type="subTitle"/>
          </p:nvPr>
        </p:nvSpPr>
        <p:spPr>
          <a:xfrm>
            <a:off x="796200" y="109800"/>
            <a:ext cx="19929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59" name="Google Shape;959;p4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60" name="Google Shape;960;p4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4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4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63" name="Google Shape;963;p4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64" name="Google Shape;964;p4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5" name="Google Shape;965;p4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66" name="Google Shape;966;p4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67" name="Google Shape;967;p4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68" name="Google Shape;968;p4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69" name="Google Shape;969;p4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70" name="Google Shape;970;p4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71" name="Google Shape;971;p4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4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73" name="Google Shape;973;p44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4" name="Google Shape;974;p4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/QUICK SORT - ALGORITM</a:t>
            </a:r>
            <a:endParaRPr/>
          </a:p>
        </p:txBody>
      </p:sp>
      <p:sp>
        <p:nvSpPr>
          <p:cNvPr id="975" name="Google Shape;975;p44"/>
          <p:cNvSpPr txBox="1"/>
          <p:nvPr>
            <p:ph idx="1" type="body"/>
          </p:nvPr>
        </p:nvSpPr>
        <p:spPr>
          <a:xfrm>
            <a:off x="856575" y="1328125"/>
            <a:ext cx="4045500" cy="19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</a:t>
            </a:r>
            <a:r>
              <a:rPr lang="en">
                <a:solidFill>
                  <a:schemeClr val="accent3"/>
                </a:solidFill>
              </a:rPr>
              <a:t>QuickSort</a:t>
            </a:r>
            <a:r>
              <a:rPr lang="en"/>
              <a:t>(int v[], int st, int dr)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int i, j, 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if(st &lt; dr)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int m = st + (dr - st) / 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int aux = v[st];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v[st] = v[m];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v[m] = aux;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76" name="Google Shape;976;p44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44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44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44">
            <a:hlinkClick action="ppaction://hlinksldjump" r:id="rId7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0" name="Google Shape;980;p4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81" name="Google Shape;981;p4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4" name="Google Shape;984;p44"/>
          <p:cNvSpPr txBox="1"/>
          <p:nvPr/>
        </p:nvSpPr>
        <p:spPr>
          <a:xfrm>
            <a:off x="4636400" y="1542775"/>
            <a:ext cx="3618600" cy="3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i = st; j = dr; d = 0;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while(i &lt; j)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{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    if(v[i] &gt; v[j])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    {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        aux = v[i];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        v[i] = v[j];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        v[j] = aux;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        d = 1 - d;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    }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    i += d;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    j -= 1 - d;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}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QuickSort(v, st, i-1);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QuickSort(v, i+1, dr);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}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5"/>
          <p:cNvSpPr txBox="1"/>
          <p:nvPr>
            <p:ph idx="1" type="subTitle"/>
          </p:nvPr>
        </p:nvSpPr>
        <p:spPr>
          <a:xfrm>
            <a:off x="796200" y="109800"/>
            <a:ext cx="22281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90" name="Google Shape;990;p4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1" name="Google Shape;991;p4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2" name="Google Shape;992;p4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3" name="Google Shape;993;p4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94" name="Google Shape;994;p4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5" name="Google Shape;995;p4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6" name="Google Shape;996;p4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7" name="Google Shape;997;p4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98" name="Google Shape;998;p4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9" name="Google Shape;999;p4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0" name="Google Shape;1000;p4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01" name="Google Shape;1001;p4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2" name="Google Shape;1002;p4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4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04" name="Google Shape;1004;p45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05" name="Google Shape;1005;p45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45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/Complexitate</a:t>
            </a:r>
            <a:endParaRPr/>
          </a:p>
        </p:txBody>
      </p:sp>
      <p:sp>
        <p:nvSpPr>
          <p:cNvPr id="1007" name="Google Shape;1007;p45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08" name="Google Shape;1008;p45"/>
          <p:cNvGraphicFramePr/>
          <p:nvPr/>
        </p:nvGraphicFramePr>
        <p:xfrm>
          <a:off x="2375150" y="1845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{3F5CDAD4-A55E-4142-BE85-9C2702D2540E}</a:tableStyleId>
              </a:tblPr>
              <a:tblGrid>
                <a:gridCol w="2001650"/>
                <a:gridCol w="2098350"/>
                <a:gridCol w="2098350"/>
              </a:tblGrid>
              <a:tr h="98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Best case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O(N * logN)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O(logN)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Worst case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O(N * N)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88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Average case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O(N * logN)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1009" name="Google Shape;1009;p45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45">
            <a:hlinkClick action="ppaction://hlinksldjump" r:id="rId7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45">
            <a:hlinkClick action="ppaction://hlinksldjump" r:id="rId8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2" name="Google Shape;1012;p4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13" name="Google Shape;1013;p4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6" name="Google Shape;1016;p45"/>
          <p:cNvSpPr txBox="1"/>
          <p:nvPr/>
        </p:nvSpPr>
        <p:spPr>
          <a:xfrm>
            <a:off x="4875850" y="1414650"/>
            <a:ext cx="1694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/TIMP</a:t>
            </a:r>
            <a:endParaRPr b="1" sz="20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17" name="Google Shape;1017;p45"/>
          <p:cNvSpPr txBox="1"/>
          <p:nvPr/>
        </p:nvSpPr>
        <p:spPr>
          <a:xfrm>
            <a:off x="6664575" y="1414650"/>
            <a:ext cx="1694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/MEMORIE</a:t>
            </a:r>
            <a:endParaRPr b="1" sz="20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46"/>
          <p:cNvSpPr txBox="1"/>
          <p:nvPr>
            <p:ph idx="1" type="subTitle"/>
          </p:nvPr>
        </p:nvSpPr>
        <p:spPr>
          <a:xfrm>
            <a:off x="796200" y="109800"/>
            <a:ext cx="22281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023" name="Google Shape;1023;p4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24" name="Google Shape;1024;p4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5" name="Google Shape;1025;p4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6" name="Google Shape;1026;p4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7" name="Google Shape;1027;p4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28" name="Google Shape;1028;p4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9" name="Google Shape;1029;p4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30" name="Google Shape;1030;p4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1" name="Google Shape;1031;p4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32" name="Google Shape;1032;p4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33" name="Google Shape;1033;p4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34" name="Google Shape;1034;p4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35" name="Google Shape;1035;p4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4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37" name="Google Shape;1037;p46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8" name="Google Shape;1038;p46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46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46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46">
            <a:hlinkClick action="ppaction://hlinksldjump" r:id="rId7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46">
            <a:hlinkClick action="ppaction://hlinksldjump" r:id="rId8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3" name="Google Shape;1043;p46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44" name="Google Shape;1044;p46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47" name="Google Shape;1047;p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6575" y="1795125"/>
            <a:ext cx="2977715" cy="20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Google Shape;1048;p4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77700" y="1160750"/>
            <a:ext cx="4185999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9"/>
          <p:cNvSpPr txBox="1"/>
          <p:nvPr>
            <p:ph type="title"/>
          </p:nvPr>
        </p:nvSpPr>
        <p:spPr>
          <a:xfrm>
            <a:off x="2138625" y="1404863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/RADIX SORT</a:t>
            </a:r>
            <a:endParaRPr/>
          </a:p>
        </p:txBody>
      </p:sp>
      <p:sp>
        <p:nvSpPr>
          <p:cNvPr id="464" name="Google Shape;464;p29"/>
          <p:cNvSpPr txBox="1"/>
          <p:nvPr>
            <p:ph idx="2" type="title"/>
          </p:nvPr>
        </p:nvSpPr>
        <p:spPr>
          <a:xfrm>
            <a:off x="1235625" y="145222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465" name="Google Shape;465;p29"/>
          <p:cNvSpPr txBox="1"/>
          <p:nvPr>
            <p:ph idx="3" type="title"/>
          </p:nvPr>
        </p:nvSpPr>
        <p:spPr>
          <a:xfrm>
            <a:off x="2138625" y="2466950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</a:t>
            </a:r>
            <a:r>
              <a:rPr lang="en"/>
              <a:t>SHELL SORT</a:t>
            </a:r>
            <a:endParaRPr/>
          </a:p>
        </p:txBody>
      </p:sp>
      <p:sp>
        <p:nvSpPr>
          <p:cNvPr id="466" name="Google Shape;466;p29"/>
          <p:cNvSpPr txBox="1"/>
          <p:nvPr>
            <p:ph idx="4" type="title"/>
          </p:nvPr>
        </p:nvSpPr>
        <p:spPr>
          <a:xfrm>
            <a:off x="1247700" y="245391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467" name="Google Shape;467;p29"/>
          <p:cNvSpPr txBox="1"/>
          <p:nvPr>
            <p:ph idx="6" type="title"/>
          </p:nvPr>
        </p:nvSpPr>
        <p:spPr>
          <a:xfrm>
            <a:off x="2138625" y="3529013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</a:t>
            </a:r>
            <a:r>
              <a:rPr lang="en"/>
              <a:t>MERGE SORT</a:t>
            </a:r>
            <a:endParaRPr/>
          </a:p>
        </p:txBody>
      </p:sp>
      <p:sp>
        <p:nvSpPr>
          <p:cNvPr id="468" name="Google Shape;468;p29"/>
          <p:cNvSpPr txBox="1"/>
          <p:nvPr>
            <p:ph idx="7" type="title"/>
          </p:nvPr>
        </p:nvSpPr>
        <p:spPr>
          <a:xfrm>
            <a:off x="1235625" y="352902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/03</a:t>
            </a:r>
            <a:endParaRPr/>
          </a:p>
        </p:txBody>
      </p:sp>
      <p:sp>
        <p:nvSpPr>
          <p:cNvPr id="469" name="Google Shape;469;p29"/>
          <p:cNvSpPr txBox="1"/>
          <p:nvPr>
            <p:ph idx="9" type="title"/>
          </p:nvPr>
        </p:nvSpPr>
        <p:spPr>
          <a:xfrm>
            <a:off x="5571975" y="1404863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</a:t>
            </a:r>
            <a:r>
              <a:rPr lang="en"/>
              <a:t>QUICK SORT</a:t>
            </a:r>
            <a:endParaRPr/>
          </a:p>
        </p:txBody>
      </p:sp>
      <p:sp>
        <p:nvSpPr>
          <p:cNvPr id="470" name="Google Shape;470;p29"/>
          <p:cNvSpPr txBox="1"/>
          <p:nvPr>
            <p:ph idx="13" type="title"/>
          </p:nvPr>
        </p:nvSpPr>
        <p:spPr>
          <a:xfrm>
            <a:off x="4735575" y="145222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/04</a:t>
            </a:r>
            <a:endParaRPr/>
          </a:p>
        </p:txBody>
      </p:sp>
      <p:sp>
        <p:nvSpPr>
          <p:cNvPr id="471" name="Google Shape;471;p29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/CUPRINS</a:t>
            </a:r>
            <a:endParaRPr/>
          </a:p>
        </p:txBody>
      </p:sp>
      <p:sp>
        <p:nvSpPr>
          <p:cNvPr id="472" name="Google Shape;472;p29"/>
          <p:cNvSpPr txBox="1"/>
          <p:nvPr>
            <p:ph idx="1" type="subTitle"/>
          </p:nvPr>
        </p:nvSpPr>
        <p:spPr>
          <a:xfrm>
            <a:off x="796200" y="109800"/>
            <a:ext cx="1739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73" name="Google Shape;473;p2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74" name="Google Shape;474;p2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2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2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7" name="Google Shape;477;p2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8" name="Google Shape;478;p2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9" name="Google Shape;479;p2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80" name="Google Shape;480;p2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1" name="Google Shape;481;p2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82" name="Google Shape;482;p2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3" name="Google Shape;483;p2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84" name="Google Shape;484;p2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85" name="Google Shape;485;p2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7" name="Google Shape;487;p29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88" name="Google Shape;488;p29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89" name="Google Shape;489;p29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9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9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9">
            <a:hlinkClick action="ppaction://hlinksldjump" r:id="rId7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3" name="Google Shape;493;p2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94" name="Google Shape;494;p2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29"/>
          <p:cNvSpPr txBox="1"/>
          <p:nvPr/>
        </p:nvSpPr>
        <p:spPr>
          <a:xfrm>
            <a:off x="4735575" y="2385825"/>
            <a:ext cx="83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/05</a:t>
            </a:r>
            <a:endParaRPr/>
          </a:p>
        </p:txBody>
      </p:sp>
      <p:sp>
        <p:nvSpPr>
          <p:cNvPr id="498" name="Google Shape;498;p29"/>
          <p:cNvSpPr txBox="1"/>
          <p:nvPr/>
        </p:nvSpPr>
        <p:spPr>
          <a:xfrm>
            <a:off x="4707075" y="3455625"/>
            <a:ext cx="89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/06</a:t>
            </a:r>
            <a:endParaRPr/>
          </a:p>
        </p:txBody>
      </p:sp>
      <p:sp>
        <p:nvSpPr>
          <p:cNvPr id="499" name="Google Shape;499;p29"/>
          <p:cNvSpPr txBox="1"/>
          <p:nvPr/>
        </p:nvSpPr>
        <p:spPr>
          <a:xfrm>
            <a:off x="5600475" y="2475800"/>
            <a:ext cx="184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/COUNT SORT</a:t>
            </a:r>
            <a:endParaRPr/>
          </a:p>
        </p:txBody>
      </p:sp>
      <p:sp>
        <p:nvSpPr>
          <p:cNvPr id="500" name="Google Shape;500;p29"/>
          <p:cNvSpPr txBox="1"/>
          <p:nvPr/>
        </p:nvSpPr>
        <p:spPr>
          <a:xfrm>
            <a:off x="5571975" y="3378675"/>
            <a:ext cx="173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/ANALIZA ALGORITMILOR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7"/>
          <p:cNvSpPr txBox="1"/>
          <p:nvPr>
            <p:ph idx="1" type="subTitle"/>
          </p:nvPr>
        </p:nvSpPr>
        <p:spPr>
          <a:xfrm>
            <a:off x="796200" y="109800"/>
            <a:ext cx="19686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054" name="Google Shape;1054;p4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55" name="Google Shape;1055;p4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Google Shape;1056;p4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4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58" name="Google Shape;1058;p4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59" name="Google Shape;1059;p4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0" name="Google Shape;1060;p4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61" name="Google Shape;1061;p4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62" name="Google Shape;1062;p4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63" name="Google Shape;1063;p4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64" name="Google Shape;1064;p4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65" name="Google Shape;1065;p4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66" name="Google Shape;1066;p4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4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8" name="Google Shape;1068;p47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69" name="Google Shape;1069;p47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/COUNT SORT</a:t>
            </a:r>
            <a:endParaRPr/>
          </a:p>
        </p:txBody>
      </p:sp>
      <p:sp>
        <p:nvSpPr>
          <p:cNvPr id="1070" name="Google Shape;1070;p47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/05</a:t>
            </a:r>
            <a:endParaRPr/>
          </a:p>
        </p:txBody>
      </p:sp>
      <p:sp>
        <p:nvSpPr>
          <p:cNvPr id="1071" name="Google Shape;1071;p47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&gt;ALGORITMUL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&gt;TIMPUL DE EXECUTARE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&gt;MEMORIA NECESARĂ</a:t>
            </a:r>
            <a:endParaRPr/>
          </a:p>
        </p:txBody>
      </p:sp>
      <p:sp>
        <p:nvSpPr>
          <p:cNvPr id="1072" name="Google Shape;1072;p47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3" name="Google Shape;1073;p47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74" name="Google Shape;1074;p47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47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47">
            <a:hlinkClick action="ppaction://hlinksldjump" r:id="rId7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7" name="Google Shape;1077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71025" y="1031575"/>
            <a:ext cx="3080325" cy="30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48"/>
          <p:cNvSpPr txBox="1"/>
          <p:nvPr>
            <p:ph idx="1" type="subTitle"/>
          </p:nvPr>
        </p:nvSpPr>
        <p:spPr>
          <a:xfrm>
            <a:off x="796200" y="109800"/>
            <a:ext cx="19929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083" name="Google Shape;1083;p4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84" name="Google Shape;1084;p4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5" name="Google Shape;1085;p4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6" name="Google Shape;1086;p4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87" name="Google Shape;1087;p4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88" name="Google Shape;1088;p4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9" name="Google Shape;1089;p4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90" name="Google Shape;1090;p4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91" name="Google Shape;1091;p4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92" name="Google Shape;1092;p4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93" name="Google Shape;1093;p4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94" name="Google Shape;1094;p4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95" name="Google Shape;1095;p4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4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97" name="Google Shape;1097;p48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8" name="Google Shape;1098;p4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/COUNT SORT - ALGORITM</a:t>
            </a:r>
            <a:endParaRPr/>
          </a:p>
        </p:txBody>
      </p:sp>
      <p:sp>
        <p:nvSpPr>
          <p:cNvPr id="1099" name="Google Shape;1099;p48"/>
          <p:cNvSpPr txBox="1"/>
          <p:nvPr>
            <p:ph idx="1" type="body"/>
          </p:nvPr>
        </p:nvSpPr>
        <p:spPr>
          <a:xfrm>
            <a:off x="880700" y="1185150"/>
            <a:ext cx="3695400" cy="35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</a:t>
            </a:r>
            <a:r>
              <a:rPr lang="en">
                <a:solidFill>
                  <a:schemeClr val="lt2"/>
                </a:solidFill>
              </a:rPr>
              <a:t>CountSort</a:t>
            </a:r>
            <a:r>
              <a:rPr lang="en"/>
              <a:t>(int v[], int 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int vmax = detMax(v, n);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int i;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for(i = 0; i &lt; n; i ++)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F[v[i]]++;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for(i = 1; i &lt;= vmax; i++)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F[i] += F[i-1];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for(i = n - 1; i &gt;= 0; i --)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AUX[F[v[i]] - 1] = v[i];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F[v[i]] --;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for(i = 0; i &lt; n; i ++)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v[i] = AUX[i];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100" name="Google Shape;1100;p48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48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48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48">
            <a:hlinkClick action="ppaction://hlinksldjump" r:id="rId7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4" name="Google Shape;1104;p48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05" name="Google Shape;1105;p48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9"/>
          <p:cNvSpPr txBox="1"/>
          <p:nvPr>
            <p:ph idx="1" type="subTitle"/>
          </p:nvPr>
        </p:nvSpPr>
        <p:spPr>
          <a:xfrm>
            <a:off x="796200" y="109800"/>
            <a:ext cx="22281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113" name="Google Shape;1113;p4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14" name="Google Shape;1114;p4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5" name="Google Shape;1115;p4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6" name="Google Shape;1116;p4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17" name="Google Shape;1117;p4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18" name="Google Shape;1118;p4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9" name="Google Shape;1119;p4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20" name="Google Shape;1120;p4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21" name="Google Shape;1121;p4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22" name="Google Shape;1122;p4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23" name="Google Shape;1123;p4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24" name="Google Shape;1124;p4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25" name="Google Shape;1125;p4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4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27" name="Google Shape;1127;p49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8" name="Google Shape;1128;p49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49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/Complexitate</a:t>
            </a:r>
            <a:endParaRPr/>
          </a:p>
        </p:txBody>
      </p:sp>
      <p:sp>
        <p:nvSpPr>
          <p:cNvPr id="1130" name="Google Shape;1130;p49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31" name="Google Shape;1131;p49"/>
          <p:cNvGraphicFramePr/>
          <p:nvPr/>
        </p:nvGraphicFramePr>
        <p:xfrm>
          <a:off x="2375150" y="1845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{3F5CDAD4-A55E-4142-BE85-9C2702D2540E}</a:tableStyleId>
              </a:tblPr>
              <a:tblGrid>
                <a:gridCol w="2001650"/>
                <a:gridCol w="2098350"/>
                <a:gridCol w="2098350"/>
              </a:tblGrid>
              <a:tr h="98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Best case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O(N)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O(MAXN)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Worst case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O(N)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1132" name="Google Shape;1132;p49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49">
            <a:hlinkClick action="ppaction://hlinksldjump" r:id="rId7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49">
            <a:hlinkClick action="ppaction://hlinksldjump" r:id="rId8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5" name="Google Shape;1135;p4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36" name="Google Shape;1136;p4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9" name="Google Shape;1139;p49"/>
          <p:cNvSpPr txBox="1"/>
          <p:nvPr/>
        </p:nvSpPr>
        <p:spPr>
          <a:xfrm>
            <a:off x="4875850" y="1414650"/>
            <a:ext cx="1694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/TIMP</a:t>
            </a:r>
            <a:endParaRPr b="1" sz="20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40" name="Google Shape;1140;p49"/>
          <p:cNvSpPr txBox="1"/>
          <p:nvPr/>
        </p:nvSpPr>
        <p:spPr>
          <a:xfrm>
            <a:off x="6664575" y="1414650"/>
            <a:ext cx="1694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/MEMORIE</a:t>
            </a:r>
            <a:endParaRPr b="1" sz="20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50"/>
          <p:cNvSpPr txBox="1"/>
          <p:nvPr>
            <p:ph idx="1" type="subTitle"/>
          </p:nvPr>
        </p:nvSpPr>
        <p:spPr>
          <a:xfrm>
            <a:off x="796200" y="109800"/>
            <a:ext cx="22281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146" name="Google Shape;1146;p5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47" name="Google Shape;1147;p5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8" name="Google Shape;1148;p5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9" name="Google Shape;1149;p5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50" name="Google Shape;1150;p5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51" name="Google Shape;1151;p5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2" name="Google Shape;1152;p5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53" name="Google Shape;1153;p5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54" name="Google Shape;1154;p5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55" name="Google Shape;1155;p5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56" name="Google Shape;1156;p5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57" name="Google Shape;1157;p5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58" name="Google Shape;1158;p5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5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60" name="Google Shape;1160;p50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1" name="Google Shape;1161;p50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50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50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50">
            <a:hlinkClick action="ppaction://hlinksldjump" r:id="rId7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50">
            <a:hlinkClick action="ppaction://hlinksldjump" r:id="rId8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6" name="Google Shape;1166;p5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67" name="Google Shape;1167;p5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70" name="Google Shape;1170;p5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6575" y="1795125"/>
            <a:ext cx="2977715" cy="20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1" name="Google Shape;1171;p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99900" y="1171400"/>
            <a:ext cx="4153125" cy="34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51"/>
          <p:cNvSpPr txBox="1"/>
          <p:nvPr>
            <p:ph idx="1" type="subTitle"/>
          </p:nvPr>
        </p:nvSpPr>
        <p:spPr>
          <a:xfrm>
            <a:off x="796200" y="109800"/>
            <a:ext cx="19686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177" name="Google Shape;1177;p5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78" name="Google Shape;1178;p5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9" name="Google Shape;1179;p5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0" name="Google Shape;1180;p5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81" name="Google Shape;1181;p5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82" name="Google Shape;1182;p5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3" name="Google Shape;1183;p5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84" name="Google Shape;1184;p5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85" name="Google Shape;1185;p5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86" name="Google Shape;1186;p5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87" name="Google Shape;1187;p5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88" name="Google Shape;1188;p5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89" name="Google Shape;1189;p5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5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1" name="Google Shape;1191;p51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92" name="Google Shape;1192;p51"/>
          <p:cNvSpPr txBox="1"/>
          <p:nvPr>
            <p:ph type="title"/>
          </p:nvPr>
        </p:nvSpPr>
        <p:spPr>
          <a:xfrm>
            <a:off x="948600" y="1893800"/>
            <a:ext cx="41295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/ANALIZA ALGORITMILOR</a:t>
            </a:r>
            <a:endParaRPr/>
          </a:p>
        </p:txBody>
      </p:sp>
      <p:sp>
        <p:nvSpPr>
          <p:cNvPr id="1193" name="Google Shape;1193;p51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/06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94" name="Google Shape;1194;p51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&gt;TABEL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&gt;CONCLUZIA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&gt;OBSERVAȚII</a:t>
            </a:r>
            <a:endParaRPr/>
          </a:p>
        </p:txBody>
      </p:sp>
      <p:sp>
        <p:nvSpPr>
          <p:cNvPr id="1195" name="Google Shape;1195;p51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6" name="Google Shape;1196;p51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97" name="Google Shape;1197;p51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51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51">
            <a:hlinkClick action="ppaction://hlinksldjump" r:id="rId7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0" name="Google Shape;1200;p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71025" y="1031575"/>
            <a:ext cx="3080325" cy="30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52"/>
          <p:cNvSpPr txBox="1"/>
          <p:nvPr>
            <p:ph idx="1" type="subTitle"/>
          </p:nvPr>
        </p:nvSpPr>
        <p:spPr>
          <a:xfrm>
            <a:off x="796200" y="109800"/>
            <a:ext cx="19686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06" name="Google Shape;1206;p5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07" name="Google Shape;1207;p5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8" name="Google Shape;1208;p5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9" name="Google Shape;1209;p5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10" name="Google Shape;1210;p5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11" name="Google Shape;1211;p5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2" name="Google Shape;1212;p5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13" name="Google Shape;1213;p5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14" name="Google Shape;1214;p5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15" name="Google Shape;1215;p5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16" name="Google Shape;1216;p5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217" name="Google Shape;1217;p5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18" name="Google Shape;1218;p5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5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20" name="Google Shape;1220;p52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21" name="Google Shape;1221;p52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52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52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52">
            <a:hlinkClick action="ppaction://hlinksldjump" r:id="rId7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52"/>
          <p:cNvSpPr txBox="1"/>
          <p:nvPr>
            <p:ph type="title"/>
          </p:nvPr>
        </p:nvSpPr>
        <p:spPr>
          <a:xfrm flipH="1">
            <a:off x="1898850" y="189025"/>
            <a:ext cx="400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/TABEL COMPLEXITATE</a:t>
            </a:r>
            <a:endParaRPr sz="3000"/>
          </a:p>
        </p:txBody>
      </p:sp>
      <p:pic>
        <p:nvPicPr>
          <p:cNvPr id="1226" name="Google Shape;1226;p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0750" y="859612"/>
            <a:ext cx="7562501" cy="34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53"/>
          <p:cNvSpPr txBox="1"/>
          <p:nvPr>
            <p:ph idx="1" type="subTitle"/>
          </p:nvPr>
        </p:nvSpPr>
        <p:spPr>
          <a:xfrm>
            <a:off x="796200" y="109800"/>
            <a:ext cx="19686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32" name="Google Shape;1232;p5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33" name="Google Shape;1233;p5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4" name="Google Shape;1234;p5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5" name="Google Shape;1235;p5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36" name="Google Shape;1236;p5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37" name="Google Shape;1237;p5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8" name="Google Shape;1238;p5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39" name="Google Shape;1239;p5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40" name="Google Shape;1240;p5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41" name="Google Shape;1241;p5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42" name="Google Shape;1242;p5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243" name="Google Shape;1243;p5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44" name="Google Shape;1244;p5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5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46" name="Google Shape;1246;p53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7" name="Google Shape;1247;p53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53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53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53">
            <a:hlinkClick action="ppaction://hlinksldjump" r:id="rId7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53"/>
          <p:cNvSpPr txBox="1"/>
          <p:nvPr>
            <p:ph type="title"/>
          </p:nvPr>
        </p:nvSpPr>
        <p:spPr>
          <a:xfrm flipH="1">
            <a:off x="1898850" y="189025"/>
            <a:ext cx="400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/TABEL TIMP EXECUTARE</a:t>
            </a:r>
            <a:endParaRPr sz="3000"/>
          </a:p>
        </p:txBody>
      </p:sp>
      <p:pic>
        <p:nvPicPr>
          <p:cNvPr id="1252" name="Google Shape;1252;p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5200" y="834463"/>
            <a:ext cx="7673612" cy="3474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7" name="Google Shape;1257;p54"/>
          <p:cNvGrpSpPr/>
          <p:nvPr/>
        </p:nvGrpSpPr>
        <p:grpSpPr>
          <a:xfrm>
            <a:off x="966240" y="1638993"/>
            <a:ext cx="737100" cy="737100"/>
            <a:chOff x="991075" y="1881675"/>
            <a:chExt cx="737100" cy="737100"/>
          </a:xfrm>
        </p:grpSpPr>
        <p:sp>
          <p:nvSpPr>
            <p:cNvPr id="1258" name="Google Shape;1258;p54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54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54"/>
          <p:cNvGrpSpPr/>
          <p:nvPr/>
        </p:nvGrpSpPr>
        <p:grpSpPr>
          <a:xfrm>
            <a:off x="3547346" y="1638993"/>
            <a:ext cx="737100" cy="737100"/>
            <a:chOff x="991075" y="1881675"/>
            <a:chExt cx="737100" cy="737100"/>
          </a:xfrm>
        </p:grpSpPr>
        <p:sp>
          <p:nvSpPr>
            <p:cNvPr id="1261" name="Google Shape;1261;p54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54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3" name="Google Shape;1263;p54"/>
          <p:cNvGrpSpPr/>
          <p:nvPr/>
        </p:nvGrpSpPr>
        <p:grpSpPr>
          <a:xfrm>
            <a:off x="6149176" y="1639018"/>
            <a:ext cx="737100" cy="737100"/>
            <a:chOff x="991075" y="1881675"/>
            <a:chExt cx="737100" cy="737100"/>
          </a:xfrm>
        </p:grpSpPr>
        <p:sp>
          <p:nvSpPr>
            <p:cNvPr id="1264" name="Google Shape;1264;p54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54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6" name="Google Shape;1266;p54"/>
          <p:cNvSpPr txBox="1"/>
          <p:nvPr>
            <p:ph idx="1" type="subTitle"/>
          </p:nvPr>
        </p:nvSpPr>
        <p:spPr>
          <a:xfrm>
            <a:off x="796200" y="109800"/>
            <a:ext cx="19299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67" name="Google Shape;1267;p5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68" name="Google Shape;1268;p5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9" name="Google Shape;1269;p5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0" name="Google Shape;1270;p5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71" name="Google Shape;1271;p5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72" name="Google Shape;1272;p5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73" name="Google Shape;1273;p5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4" name="Google Shape;1274;p5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75" name="Google Shape;1275;p5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76" name="Google Shape;1276;p5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77" name="Google Shape;1277;p5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278" name="Google Shape;1278;p5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79" name="Google Shape;1279;p5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5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81" name="Google Shape;1281;p54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2" name="Google Shape;1282;p54"/>
          <p:cNvSpPr txBox="1"/>
          <p:nvPr>
            <p:ph idx="6"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</a:t>
            </a:r>
            <a:r>
              <a:rPr lang="en"/>
              <a:t>CONCLUZIA</a:t>
            </a:r>
            <a:endParaRPr/>
          </a:p>
        </p:txBody>
      </p:sp>
      <p:sp>
        <p:nvSpPr>
          <p:cNvPr id="1283" name="Google Shape;1283;p54"/>
          <p:cNvSpPr txBox="1"/>
          <p:nvPr>
            <p:ph type="title"/>
          </p:nvPr>
        </p:nvSpPr>
        <p:spPr>
          <a:xfrm>
            <a:off x="891995" y="24657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/RADIX SORT MSD</a:t>
            </a:r>
            <a:endParaRPr/>
          </a:p>
        </p:txBody>
      </p:sp>
      <p:sp>
        <p:nvSpPr>
          <p:cNvPr id="1284" name="Google Shape;1284;p54"/>
          <p:cNvSpPr txBox="1"/>
          <p:nvPr>
            <p:ph idx="1" type="subTitle"/>
          </p:nvPr>
        </p:nvSpPr>
        <p:spPr>
          <a:xfrm>
            <a:off x="892000" y="3023150"/>
            <a:ext cx="2409300" cy="137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-sortarea șirurilor de caractere cu dimensiune variabilă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-recursivitatea necesită memorie suplimentară.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&lt;stabil&gt;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&lt;prin numarare&gt;</a:t>
            </a:r>
            <a:endParaRPr/>
          </a:p>
        </p:txBody>
      </p:sp>
      <p:sp>
        <p:nvSpPr>
          <p:cNvPr id="1285" name="Google Shape;1285;p54"/>
          <p:cNvSpPr txBox="1"/>
          <p:nvPr>
            <p:ph idx="2" type="title"/>
          </p:nvPr>
        </p:nvSpPr>
        <p:spPr>
          <a:xfrm>
            <a:off x="3481675" y="2465763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/RADIX SORT LSD</a:t>
            </a:r>
            <a:endParaRPr/>
          </a:p>
        </p:txBody>
      </p:sp>
      <p:sp>
        <p:nvSpPr>
          <p:cNvPr id="1286" name="Google Shape;1286;p54"/>
          <p:cNvSpPr txBox="1"/>
          <p:nvPr>
            <p:ph idx="3" type="subTitle"/>
          </p:nvPr>
        </p:nvSpPr>
        <p:spPr>
          <a:xfrm>
            <a:off x="3483900" y="3023125"/>
            <a:ext cx="2522100" cy="9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-este mai rapid față de MSD când primește un input de dimensiuni mici(&lt;</a:t>
            </a:r>
            <a:r>
              <a:rPr lang="en"/>
              <a:t>10</a:t>
            </a:r>
            <a:r>
              <a:rPr baseline="30000" lang="en"/>
              <a:t>8</a:t>
            </a:r>
            <a:r>
              <a:rPr lang="en"/>
              <a:t>)</a:t>
            </a:r>
            <a:endParaRPr baseline="3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&lt;stabil&gt;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&lt;prin numarare&gt;</a:t>
            </a:r>
            <a:endParaRPr/>
          </a:p>
        </p:txBody>
      </p:sp>
      <p:sp>
        <p:nvSpPr>
          <p:cNvPr id="1287" name="Google Shape;1287;p54"/>
          <p:cNvSpPr txBox="1"/>
          <p:nvPr>
            <p:ph idx="4" type="title"/>
          </p:nvPr>
        </p:nvSpPr>
        <p:spPr>
          <a:xfrm>
            <a:off x="6071355" y="2465788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/SHELL SORT</a:t>
            </a:r>
            <a:endParaRPr/>
          </a:p>
        </p:txBody>
      </p:sp>
      <p:sp>
        <p:nvSpPr>
          <p:cNvPr id="1288" name="Google Shape;1288;p54"/>
          <p:cNvSpPr txBox="1"/>
          <p:nvPr>
            <p:ph idx="5" type="subTitle"/>
          </p:nvPr>
        </p:nvSpPr>
        <p:spPr>
          <a:xfrm>
            <a:off x="6071350" y="3023150"/>
            <a:ext cx="2458500" cy="9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-folosim când elemente consecutive sunt îndepărtate -&gt; reduce distanța dintre ele.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&lt;instabil&gt;</a:t>
            </a:r>
            <a:endParaRPr/>
          </a:p>
        </p:txBody>
      </p:sp>
      <p:grpSp>
        <p:nvGrpSpPr>
          <p:cNvPr id="1289" name="Google Shape;1289;p54"/>
          <p:cNvGrpSpPr/>
          <p:nvPr/>
        </p:nvGrpSpPr>
        <p:grpSpPr>
          <a:xfrm>
            <a:off x="3711400" y="1829222"/>
            <a:ext cx="409009" cy="356642"/>
            <a:chOff x="4367550" y="2156499"/>
            <a:chExt cx="409009" cy="356642"/>
          </a:xfrm>
        </p:grpSpPr>
        <p:sp>
          <p:nvSpPr>
            <p:cNvPr id="1290" name="Google Shape;1290;p54"/>
            <p:cNvSpPr/>
            <p:nvPr/>
          </p:nvSpPr>
          <p:spPr>
            <a:xfrm>
              <a:off x="4555118" y="2242676"/>
              <a:ext cx="221441" cy="270465"/>
            </a:xfrm>
            <a:custGeom>
              <a:rect b="b" l="l" r="r" t="t"/>
              <a:pathLst>
                <a:path extrusionOk="0" h="9456" w="7742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54"/>
            <p:cNvSpPr/>
            <p:nvPr/>
          </p:nvSpPr>
          <p:spPr>
            <a:xfrm>
              <a:off x="4367550" y="2242676"/>
              <a:ext cx="204193" cy="270465"/>
            </a:xfrm>
            <a:custGeom>
              <a:rect b="b" l="l" r="r" t="t"/>
              <a:pathLst>
                <a:path extrusionOk="0" h="9456" w="7139">
                  <a:moveTo>
                    <a:pt x="7138" y="1"/>
                  </a:moveTo>
                  <a:lnTo>
                    <a:pt x="0" y="464"/>
                  </a:lnTo>
                  <a:lnTo>
                    <a:pt x="0" y="9456"/>
                  </a:lnTo>
                  <a:lnTo>
                    <a:pt x="7138" y="9456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4"/>
            <p:cNvSpPr/>
            <p:nvPr/>
          </p:nvSpPr>
          <p:spPr>
            <a:xfrm>
              <a:off x="4555118" y="2156499"/>
              <a:ext cx="221441" cy="99479"/>
            </a:xfrm>
            <a:custGeom>
              <a:rect b="b" l="l" r="r" t="t"/>
              <a:pathLst>
                <a:path extrusionOk="0" h="3478" w="7742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4"/>
            <p:cNvSpPr/>
            <p:nvPr/>
          </p:nvSpPr>
          <p:spPr>
            <a:xfrm>
              <a:off x="4367550" y="2156499"/>
              <a:ext cx="204193" cy="99479"/>
            </a:xfrm>
            <a:custGeom>
              <a:rect b="b" l="l" r="r" t="t"/>
              <a:pathLst>
                <a:path extrusionOk="0" h="3478" w="7139">
                  <a:moveTo>
                    <a:pt x="0" y="1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4"/>
            <p:cNvSpPr/>
            <p:nvPr/>
          </p:nvSpPr>
          <p:spPr>
            <a:xfrm>
              <a:off x="4405991" y="2195626"/>
              <a:ext cx="25227" cy="21881"/>
            </a:xfrm>
            <a:custGeom>
              <a:rect b="b" l="l" r="r" t="t"/>
              <a:pathLst>
                <a:path extrusionOk="0" h="765" w="882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4"/>
            <p:cNvSpPr/>
            <p:nvPr/>
          </p:nvSpPr>
          <p:spPr>
            <a:xfrm>
              <a:off x="4455700" y="2195626"/>
              <a:ext cx="27859" cy="21881"/>
            </a:xfrm>
            <a:custGeom>
              <a:rect b="b" l="l" r="r" t="t"/>
              <a:pathLst>
                <a:path extrusionOk="0" h="765" w="974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54"/>
            <p:cNvSpPr/>
            <p:nvPr/>
          </p:nvSpPr>
          <p:spPr>
            <a:xfrm>
              <a:off x="4508069" y="2195626"/>
              <a:ext cx="25227" cy="21881"/>
            </a:xfrm>
            <a:custGeom>
              <a:rect b="b" l="l" r="r" t="t"/>
              <a:pathLst>
                <a:path extrusionOk="0" h="765" w="882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54"/>
            <p:cNvSpPr/>
            <p:nvPr/>
          </p:nvSpPr>
          <p:spPr>
            <a:xfrm>
              <a:off x="4555118" y="2333486"/>
              <a:ext cx="143871" cy="102111"/>
            </a:xfrm>
            <a:custGeom>
              <a:rect b="b" l="l" r="r" t="t"/>
              <a:pathLst>
                <a:path extrusionOk="0" h="3570" w="503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5030" y="3569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54"/>
            <p:cNvSpPr/>
            <p:nvPr/>
          </p:nvSpPr>
          <p:spPr>
            <a:xfrm>
              <a:off x="4445089" y="2333486"/>
              <a:ext cx="126652" cy="102111"/>
            </a:xfrm>
            <a:custGeom>
              <a:rect b="b" l="l" r="r" t="t"/>
              <a:pathLst>
                <a:path extrusionOk="0" h="3570" w="4428">
                  <a:moveTo>
                    <a:pt x="1" y="0"/>
                  </a:moveTo>
                  <a:lnTo>
                    <a:pt x="1" y="3569"/>
                  </a:lnTo>
                  <a:lnTo>
                    <a:pt x="4427" y="3569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4"/>
            <p:cNvSpPr/>
            <p:nvPr/>
          </p:nvSpPr>
          <p:spPr>
            <a:xfrm>
              <a:off x="4483529" y="2371926"/>
              <a:ext cx="24570" cy="25227"/>
            </a:xfrm>
            <a:custGeom>
              <a:rect b="b" l="l" r="r" t="t"/>
              <a:pathLst>
                <a:path extrusionOk="0" h="882" w="859">
                  <a:moveTo>
                    <a:pt x="1" y="1"/>
                  </a:moveTo>
                  <a:lnTo>
                    <a:pt x="1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54"/>
            <p:cNvSpPr/>
            <p:nvPr/>
          </p:nvSpPr>
          <p:spPr>
            <a:xfrm>
              <a:off x="4533267" y="2371926"/>
              <a:ext cx="24541" cy="25227"/>
            </a:xfrm>
            <a:custGeom>
              <a:rect b="b" l="l" r="r" t="t"/>
              <a:pathLst>
                <a:path extrusionOk="0" h="882" w="858">
                  <a:moveTo>
                    <a:pt x="0" y="1"/>
                  </a:moveTo>
                  <a:lnTo>
                    <a:pt x="0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54"/>
            <p:cNvSpPr/>
            <p:nvPr/>
          </p:nvSpPr>
          <p:spPr>
            <a:xfrm>
              <a:off x="4585608" y="2371926"/>
              <a:ext cx="25227" cy="25227"/>
            </a:xfrm>
            <a:custGeom>
              <a:rect b="b" l="l" r="r" t="t"/>
              <a:pathLst>
                <a:path extrusionOk="0" h="882" w="882">
                  <a:moveTo>
                    <a:pt x="1" y="1"/>
                  </a:moveTo>
                  <a:lnTo>
                    <a:pt x="1" y="881"/>
                  </a:lnTo>
                  <a:lnTo>
                    <a:pt x="882" y="881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54"/>
            <p:cNvSpPr/>
            <p:nvPr/>
          </p:nvSpPr>
          <p:spPr>
            <a:xfrm>
              <a:off x="4635345" y="237192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3" name="Google Shape;1303;p54"/>
          <p:cNvGrpSpPr/>
          <p:nvPr/>
        </p:nvGrpSpPr>
        <p:grpSpPr>
          <a:xfrm>
            <a:off x="6313214" y="1829247"/>
            <a:ext cx="409037" cy="356642"/>
            <a:chOff x="8245271" y="1357987"/>
            <a:chExt cx="409037" cy="356642"/>
          </a:xfrm>
        </p:grpSpPr>
        <p:sp>
          <p:nvSpPr>
            <p:cNvPr id="1304" name="Google Shape;1304;p54"/>
            <p:cNvSpPr/>
            <p:nvPr/>
          </p:nvSpPr>
          <p:spPr>
            <a:xfrm>
              <a:off x="8432868" y="1444163"/>
              <a:ext cx="221441" cy="270465"/>
            </a:xfrm>
            <a:custGeom>
              <a:rect b="b" l="l" r="r" t="t"/>
              <a:pathLst>
                <a:path extrusionOk="0" h="9456" w="7742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4"/>
            <p:cNvSpPr/>
            <p:nvPr/>
          </p:nvSpPr>
          <p:spPr>
            <a:xfrm>
              <a:off x="8245271" y="1444163"/>
              <a:ext cx="204193" cy="270465"/>
            </a:xfrm>
            <a:custGeom>
              <a:rect b="b" l="l" r="r" t="t"/>
              <a:pathLst>
                <a:path extrusionOk="0" h="9456" w="7139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4"/>
            <p:cNvSpPr/>
            <p:nvPr/>
          </p:nvSpPr>
          <p:spPr>
            <a:xfrm>
              <a:off x="8432868" y="1357987"/>
              <a:ext cx="221441" cy="99479"/>
            </a:xfrm>
            <a:custGeom>
              <a:rect b="b" l="l" r="r" t="t"/>
              <a:pathLst>
                <a:path extrusionOk="0" h="3478" w="7742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54"/>
            <p:cNvSpPr/>
            <p:nvPr/>
          </p:nvSpPr>
          <p:spPr>
            <a:xfrm>
              <a:off x="8245271" y="1357987"/>
              <a:ext cx="204193" cy="99479"/>
            </a:xfrm>
            <a:custGeom>
              <a:rect b="b" l="l" r="r" t="t"/>
              <a:pathLst>
                <a:path extrusionOk="0" h="3478" w="7139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54"/>
            <p:cNvSpPr/>
            <p:nvPr/>
          </p:nvSpPr>
          <p:spPr>
            <a:xfrm>
              <a:off x="8283740" y="1397114"/>
              <a:ext cx="25199" cy="21881"/>
            </a:xfrm>
            <a:custGeom>
              <a:rect b="b" l="l" r="r" t="t"/>
              <a:pathLst>
                <a:path extrusionOk="0" h="765" w="881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4"/>
            <p:cNvSpPr/>
            <p:nvPr/>
          </p:nvSpPr>
          <p:spPr>
            <a:xfrm>
              <a:off x="8333450" y="1397114"/>
              <a:ext cx="27859" cy="21881"/>
            </a:xfrm>
            <a:custGeom>
              <a:rect b="b" l="l" r="r" t="t"/>
              <a:pathLst>
                <a:path extrusionOk="0" h="765" w="974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54"/>
            <p:cNvSpPr/>
            <p:nvPr/>
          </p:nvSpPr>
          <p:spPr>
            <a:xfrm>
              <a:off x="8385819" y="1397114"/>
              <a:ext cx="25199" cy="21881"/>
            </a:xfrm>
            <a:custGeom>
              <a:rect b="b" l="l" r="r" t="t"/>
              <a:pathLst>
                <a:path extrusionOk="0" h="765" w="881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4"/>
            <p:cNvSpPr/>
            <p:nvPr/>
          </p:nvSpPr>
          <p:spPr>
            <a:xfrm>
              <a:off x="8333450" y="1510462"/>
              <a:ext cx="77570" cy="151822"/>
            </a:xfrm>
            <a:custGeom>
              <a:rect b="b" l="l" r="r" t="t"/>
              <a:pathLst>
                <a:path extrusionOk="0" h="5308" w="2712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54"/>
            <p:cNvSpPr/>
            <p:nvPr/>
          </p:nvSpPr>
          <p:spPr>
            <a:xfrm>
              <a:off x="8488555" y="1510462"/>
              <a:ext cx="76912" cy="151822"/>
            </a:xfrm>
            <a:custGeom>
              <a:rect b="b" l="l" r="r" t="t"/>
              <a:pathLst>
                <a:path extrusionOk="0" h="5308" w="2689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54"/>
            <p:cNvSpPr/>
            <p:nvPr/>
          </p:nvSpPr>
          <p:spPr>
            <a:xfrm>
              <a:off x="8438846" y="1510462"/>
              <a:ext cx="21881" cy="151822"/>
            </a:xfrm>
            <a:custGeom>
              <a:rect b="b" l="l" r="r" t="t"/>
              <a:pathLst>
                <a:path extrusionOk="0" h="5308" w="765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4" name="Google Shape;1314;p54"/>
          <p:cNvGrpSpPr/>
          <p:nvPr/>
        </p:nvGrpSpPr>
        <p:grpSpPr>
          <a:xfrm>
            <a:off x="1130288" y="1832203"/>
            <a:ext cx="408999" cy="350681"/>
            <a:chOff x="3159447" y="1439568"/>
            <a:chExt cx="385957" cy="330924"/>
          </a:xfrm>
        </p:grpSpPr>
        <p:sp>
          <p:nvSpPr>
            <p:cNvPr id="1315" name="Google Shape;1315;p54"/>
            <p:cNvSpPr/>
            <p:nvPr/>
          </p:nvSpPr>
          <p:spPr>
            <a:xfrm>
              <a:off x="3336474" y="1439568"/>
              <a:ext cx="208930" cy="221453"/>
            </a:xfrm>
            <a:custGeom>
              <a:rect b="b" l="l" r="r" t="t"/>
              <a:pathLst>
                <a:path extrusionOk="0" h="8205" w="7741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54"/>
            <p:cNvSpPr/>
            <p:nvPr/>
          </p:nvSpPr>
          <p:spPr>
            <a:xfrm>
              <a:off x="3159447" y="1439568"/>
              <a:ext cx="192682" cy="221453"/>
            </a:xfrm>
            <a:custGeom>
              <a:rect b="b" l="l" r="r" t="t"/>
              <a:pathLst>
                <a:path extrusionOk="0" h="8205" w="7139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54"/>
            <p:cNvSpPr/>
            <p:nvPr/>
          </p:nvSpPr>
          <p:spPr>
            <a:xfrm>
              <a:off x="3336474" y="1694785"/>
              <a:ext cx="78190" cy="62563"/>
            </a:xfrm>
            <a:custGeom>
              <a:rect b="b" l="l" r="r" t="t"/>
              <a:pathLst>
                <a:path extrusionOk="0" h="2318" w="2897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54"/>
            <p:cNvSpPr/>
            <p:nvPr/>
          </p:nvSpPr>
          <p:spPr>
            <a:xfrm>
              <a:off x="3289538" y="1694785"/>
              <a:ext cx="62590" cy="62563"/>
            </a:xfrm>
            <a:custGeom>
              <a:rect b="b" l="l" r="r" t="t"/>
              <a:pathLst>
                <a:path extrusionOk="0" h="2318" w="2319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54"/>
            <p:cNvSpPr/>
            <p:nvPr/>
          </p:nvSpPr>
          <p:spPr>
            <a:xfrm>
              <a:off x="3344598" y="1746687"/>
              <a:ext cx="106988" cy="23805"/>
            </a:xfrm>
            <a:custGeom>
              <a:rect b="b" l="l" r="r" t="t"/>
              <a:pathLst>
                <a:path extrusionOk="0" h="882" w="3964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54"/>
            <p:cNvSpPr/>
            <p:nvPr/>
          </p:nvSpPr>
          <p:spPr>
            <a:xfrm>
              <a:off x="3253264" y="1746687"/>
              <a:ext cx="98864" cy="23805"/>
            </a:xfrm>
            <a:custGeom>
              <a:rect b="b" l="l" r="r" t="t"/>
              <a:pathLst>
                <a:path extrusionOk="0" h="882" w="3663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54"/>
            <p:cNvSpPr/>
            <p:nvPr/>
          </p:nvSpPr>
          <p:spPr>
            <a:xfrm>
              <a:off x="3336474" y="1647850"/>
              <a:ext cx="208930" cy="62590"/>
            </a:xfrm>
            <a:custGeom>
              <a:rect b="b" l="l" r="r" t="t"/>
              <a:pathLst>
                <a:path extrusionOk="0" h="2319" w="7741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54"/>
            <p:cNvSpPr/>
            <p:nvPr/>
          </p:nvSpPr>
          <p:spPr>
            <a:xfrm>
              <a:off x="3159447" y="1647850"/>
              <a:ext cx="192682" cy="62590"/>
            </a:xfrm>
            <a:custGeom>
              <a:rect b="b" l="l" r="r" t="t"/>
              <a:pathLst>
                <a:path extrusionOk="0" h="2319" w="7139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54"/>
            <p:cNvSpPr/>
            <p:nvPr/>
          </p:nvSpPr>
          <p:spPr>
            <a:xfrm>
              <a:off x="3365245" y="1533385"/>
              <a:ext cx="143263" cy="23184"/>
            </a:xfrm>
            <a:custGeom>
              <a:rect b="b" l="l" r="r" t="t"/>
              <a:pathLst>
                <a:path extrusionOk="0" h="859" w="5308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54"/>
            <p:cNvSpPr/>
            <p:nvPr/>
          </p:nvSpPr>
          <p:spPr>
            <a:xfrm>
              <a:off x="3195721" y="1533385"/>
              <a:ext cx="143263" cy="23184"/>
            </a:xfrm>
            <a:custGeom>
              <a:rect b="b" l="l" r="r" t="t"/>
              <a:pathLst>
                <a:path extrusionOk="0" h="859" w="5308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4"/>
            <p:cNvSpPr/>
            <p:nvPr/>
          </p:nvSpPr>
          <p:spPr>
            <a:xfrm>
              <a:off x="3195721" y="1486476"/>
              <a:ext cx="46936" cy="23184"/>
            </a:xfrm>
            <a:custGeom>
              <a:rect b="b" l="l" r="r" t="t"/>
              <a:pathLst>
                <a:path extrusionOk="0" h="859" w="1739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4"/>
            <p:cNvSpPr/>
            <p:nvPr/>
          </p:nvSpPr>
          <p:spPr>
            <a:xfrm>
              <a:off x="3461573" y="1486476"/>
              <a:ext cx="46936" cy="23184"/>
            </a:xfrm>
            <a:custGeom>
              <a:rect b="b" l="l" r="r" t="t"/>
              <a:pathLst>
                <a:path extrusionOk="0" h="859" w="1739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54"/>
            <p:cNvSpPr/>
            <p:nvPr/>
          </p:nvSpPr>
          <p:spPr>
            <a:xfrm>
              <a:off x="3195721" y="1582804"/>
              <a:ext cx="46936" cy="20674"/>
            </a:xfrm>
            <a:custGeom>
              <a:rect b="b" l="l" r="r" t="t"/>
              <a:pathLst>
                <a:path extrusionOk="0" h="766" w="1739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54"/>
            <p:cNvSpPr/>
            <p:nvPr/>
          </p:nvSpPr>
          <p:spPr>
            <a:xfrm>
              <a:off x="3461573" y="1582804"/>
              <a:ext cx="46936" cy="20674"/>
            </a:xfrm>
            <a:custGeom>
              <a:rect b="b" l="l" r="r" t="t"/>
              <a:pathLst>
                <a:path extrusionOk="0" h="766" w="1739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54"/>
            <p:cNvSpPr/>
            <p:nvPr/>
          </p:nvSpPr>
          <p:spPr>
            <a:xfrm>
              <a:off x="3344598" y="1486476"/>
              <a:ext cx="91334" cy="23184"/>
            </a:xfrm>
            <a:custGeom>
              <a:rect b="b" l="l" r="r" t="t"/>
              <a:pathLst>
                <a:path extrusionOk="0" h="859" w="3384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54"/>
            <p:cNvSpPr/>
            <p:nvPr/>
          </p:nvSpPr>
          <p:spPr>
            <a:xfrm>
              <a:off x="3344598" y="1582804"/>
              <a:ext cx="91334" cy="20674"/>
            </a:xfrm>
            <a:custGeom>
              <a:rect b="b" l="l" r="r" t="t"/>
              <a:pathLst>
                <a:path extrusionOk="0" h="766" w="3384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54"/>
            <p:cNvSpPr/>
            <p:nvPr/>
          </p:nvSpPr>
          <p:spPr>
            <a:xfrm>
              <a:off x="3268918" y="1486476"/>
              <a:ext cx="83210" cy="23184"/>
            </a:xfrm>
            <a:custGeom>
              <a:rect b="b" l="l" r="r" t="t"/>
              <a:pathLst>
                <a:path extrusionOk="0" h="859" w="3083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54"/>
            <p:cNvSpPr/>
            <p:nvPr/>
          </p:nvSpPr>
          <p:spPr>
            <a:xfrm>
              <a:off x="3268918" y="1582804"/>
              <a:ext cx="83210" cy="20674"/>
            </a:xfrm>
            <a:custGeom>
              <a:rect b="b" l="l" r="r" t="t"/>
              <a:pathLst>
                <a:path extrusionOk="0" h="766" w="3083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3" name="Google Shape;1333;p54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54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54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54">
            <a:hlinkClick action="ppaction://hlinksldjump" r:id="rId7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7" name="Google Shape;1337;p5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338" name="Google Shape;1338;p5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5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5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5" name="Google Shape;1345;p55"/>
          <p:cNvGrpSpPr/>
          <p:nvPr/>
        </p:nvGrpSpPr>
        <p:grpSpPr>
          <a:xfrm>
            <a:off x="966240" y="1638993"/>
            <a:ext cx="737100" cy="737100"/>
            <a:chOff x="991075" y="1881675"/>
            <a:chExt cx="737100" cy="737100"/>
          </a:xfrm>
        </p:grpSpPr>
        <p:sp>
          <p:nvSpPr>
            <p:cNvPr id="1346" name="Google Shape;1346;p55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55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55"/>
          <p:cNvGrpSpPr/>
          <p:nvPr/>
        </p:nvGrpSpPr>
        <p:grpSpPr>
          <a:xfrm>
            <a:off x="3547346" y="1638993"/>
            <a:ext cx="737100" cy="737100"/>
            <a:chOff x="991075" y="1881675"/>
            <a:chExt cx="737100" cy="737100"/>
          </a:xfrm>
        </p:grpSpPr>
        <p:sp>
          <p:nvSpPr>
            <p:cNvPr id="1349" name="Google Shape;1349;p55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55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1" name="Google Shape;1351;p55"/>
          <p:cNvGrpSpPr/>
          <p:nvPr/>
        </p:nvGrpSpPr>
        <p:grpSpPr>
          <a:xfrm>
            <a:off x="6149176" y="1639018"/>
            <a:ext cx="737100" cy="737100"/>
            <a:chOff x="991075" y="1881675"/>
            <a:chExt cx="737100" cy="737100"/>
          </a:xfrm>
        </p:grpSpPr>
        <p:sp>
          <p:nvSpPr>
            <p:cNvPr id="1352" name="Google Shape;1352;p55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55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4" name="Google Shape;1354;p55"/>
          <p:cNvSpPr txBox="1"/>
          <p:nvPr>
            <p:ph idx="1" type="subTitle"/>
          </p:nvPr>
        </p:nvSpPr>
        <p:spPr>
          <a:xfrm>
            <a:off x="796200" y="109800"/>
            <a:ext cx="19299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355" name="Google Shape;1355;p5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356" name="Google Shape;1356;p5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7" name="Google Shape;1357;p5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8" name="Google Shape;1358;p5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59" name="Google Shape;1359;p5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360" name="Google Shape;1360;p5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1" name="Google Shape;1361;p5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362" name="Google Shape;1362;p5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63" name="Google Shape;1363;p5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364" name="Google Shape;1364;p5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5" name="Google Shape;1365;p5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366" name="Google Shape;1366;p5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367" name="Google Shape;1367;p5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5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69" name="Google Shape;1369;p55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0" name="Google Shape;1370;p55"/>
          <p:cNvSpPr txBox="1"/>
          <p:nvPr>
            <p:ph idx="6"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/CONCLUZIA</a:t>
            </a:r>
            <a:endParaRPr/>
          </a:p>
        </p:txBody>
      </p:sp>
      <p:sp>
        <p:nvSpPr>
          <p:cNvPr id="1371" name="Google Shape;1371;p55"/>
          <p:cNvSpPr txBox="1"/>
          <p:nvPr>
            <p:ph type="title"/>
          </p:nvPr>
        </p:nvSpPr>
        <p:spPr>
          <a:xfrm>
            <a:off x="891995" y="2369163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/MERGE SORT</a:t>
            </a:r>
            <a:endParaRPr/>
          </a:p>
        </p:txBody>
      </p:sp>
      <p:sp>
        <p:nvSpPr>
          <p:cNvPr id="1372" name="Google Shape;1372;p55"/>
          <p:cNvSpPr txBox="1"/>
          <p:nvPr>
            <p:ph idx="1" type="subTitle"/>
          </p:nvPr>
        </p:nvSpPr>
        <p:spPr>
          <a:xfrm>
            <a:off x="892000" y="3023150"/>
            <a:ext cx="2313300" cy="137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-funcționează pe orice fel de date, indiferent de dimensiune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-necesită memorie suplimentară.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&lt;stabil&gt;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&lt;prin comparare&gt;</a:t>
            </a:r>
            <a:endParaRPr/>
          </a:p>
        </p:txBody>
      </p:sp>
      <p:sp>
        <p:nvSpPr>
          <p:cNvPr id="1373" name="Google Shape;1373;p55"/>
          <p:cNvSpPr txBox="1"/>
          <p:nvPr>
            <p:ph idx="2" type="title"/>
          </p:nvPr>
        </p:nvSpPr>
        <p:spPr>
          <a:xfrm>
            <a:off x="3483900" y="2370638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/QUICK SORT</a:t>
            </a:r>
            <a:endParaRPr/>
          </a:p>
        </p:txBody>
      </p:sp>
      <p:sp>
        <p:nvSpPr>
          <p:cNvPr id="1374" name="Google Shape;1374;p55"/>
          <p:cNvSpPr txBox="1"/>
          <p:nvPr>
            <p:ph idx="3" type="subTitle"/>
          </p:nvPr>
        </p:nvSpPr>
        <p:spPr>
          <a:xfrm>
            <a:off x="3483900" y="3023125"/>
            <a:ext cx="2415600" cy="12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-nu merge pe date foarte mari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-este mai rapid decât Merge în cazul datelor de mici dimensiuni.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&lt;instabil&gt;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&lt;prin comparare&gt;</a:t>
            </a:r>
            <a:endParaRPr/>
          </a:p>
        </p:txBody>
      </p:sp>
      <p:sp>
        <p:nvSpPr>
          <p:cNvPr id="1375" name="Google Shape;1375;p55"/>
          <p:cNvSpPr txBox="1"/>
          <p:nvPr>
            <p:ph idx="4" type="title"/>
          </p:nvPr>
        </p:nvSpPr>
        <p:spPr>
          <a:xfrm>
            <a:off x="6075805" y="2337450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/COUNTING SORT</a:t>
            </a:r>
            <a:endParaRPr/>
          </a:p>
        </p:txBody>
      </p:sp>
      <p:sp>
        <p:nvSpPr>
          <p:cNvPr id="1376" name="Google Shape;1376;p55"/>
          <p:cNvSpPr txBox="1"/>
          <p:nvPr>
            <p:ph idx="5" type="subTitle"/>
          </p:nvPr>
        </p:nvSpPr>
        <p:spPr>
          <a:xfrm>
            <a:off x="6075800" y="2956701"/>
            <a:ext cx="2176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-folosim când MAXN (valoarea max din listă) nu este foarte mare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-eficient ca timp, nu ca și memorie.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&lt;stabil&gt;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&lt;prin numarare&gt;</a:t>
            </a:r>
            <a:endParaRPr/>
          </a:p>
        </p:txBody>
      </p:sp>
      <p:grpSp>
        <p:nvGrpSpPr>
          <p:cNvPr id="1377" name="Google Shape;1377;p55"/>
          <p:cNvGrpSpPr/>
          <p:nvPr/>
        </p:nvGrpSpPr>
        <p:grpSpPr>
          <a:xfrm>
            <a:off x="3711400" y="1829222"/>
            <a:ext cx="409009" cy="356642"/>
            <a:chOff x="4367550" y="2156499"/>
            <a:chExt cx="409009" cy="356642"/>
          </a:xfrm>
        </p:grpSpPr>
        <p:sp>
          <p:nvSpPr>
            <p:cNvPr id="1378" name="Google Shape;1378;p55"/>
            <p:cNvSpPr/>
            <p:nvPr/>
          </p:nvSpPr>
          <p:spPr>
            <a:xfrm>
              <a:off x="4555118" y="2242676"/>
              <a:ext cx="221441" cy="270465"/>
            </a:xfrm>
            <a:custGeom>
              <a:rect b="b" l="l" r="r" t="t"/>
              <a:pathLst>
                <a:path extrusionOk="0" h="9456" w="7742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55"/>
            <p:cNvSpPr/>
            <p:nvPr/>
          </p:nvSpPr>
          <p:spPr>
            <a:xfrm>
              <a:off x="4367550" y="2242676"/>
              <a:ext cx="204193" cy="270465"/>
            </a:xfrm>
            <a:custGeom>
              <a:rect b="b" l="l" r="r" t="t"/>
              <a:pathLst>
                <a:path extrusionOk="0" h="9456" w="7139">
                  <a:moveTo>
                    <a:pt x="7138" y="1"/>
                  </a:moveTo>
                  <a:lnTo>
                    <a:pt x="0" y="464"/>
                  </a:lnTo>
                  <a:lnTo>
                    <a:pt x="0" y="9456"/>
                  </a:lnTo>
                  <a:lnTo>
                    <a:pt x="7138" y="9456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55"/>
            <p:cNvSpPr/>
            <p:nvPr/>
          </p:nvSpPr>
          <p:spPr>
            <a:xfrm>
              <a:off x="4555118" y="2156499"/>
              <a:ext cx="221441" cy="99479"/>
            </a:xfrm>
            <a:custGeom>
              <a:rect b="b" l="l" r="r" t="t"/>
              <a:pathLst>
                <a:path extrusionOk="0" h="3478" w="7742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55"/>
            <p:cNvSpPr/>
            <p:nvPr/>
          </p:nvSpPr>
          <p:spPr>
            <a:xfrm>
              <a:off x="4367550" y="2156499"/>
              <a:ext cx="204193" cy="99479"/>
            </a:xfrm>
            <a:custGeom>
              <a:rect b="b" l="l" r="r" t="t"/>
              <a:pathLst>
                <a:path extrusionOk="0" h="3478" w="7139">
                  <a:moveTo>
                    <a:pt x="0" y="1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55"/>
            <p:cNvSpPr/>
            <p:nvPr/>
          </p:nvSpPr>
          <p:spPr>
            <a:xfrm>
              <a:off x="4405991" y="2195626"/>
              <a:ext cx="25227" cy="21881"/>
            </a:xfrm>
            <a:custGeom>
              <a:rect b="b" l="l" r="r" t="t"/>
              <a:pathLst>
                <a:path extrusionOk="0" h="765" w="882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55"/>
            <p:cNvSpPr/>
            <p:nvPr/>
          </p:nvSpPr>
          <p:spPr>
            <a:xfrm>
              <a:off x="4455700" y="2195626"/>
              <a:ext cx="27859" cy="21881"/>
            </a:xfrm>
            <a:custGeom>
              <a:rect b="b" l="l" r="r" t="t"/>
              <a:pathLst>
                <a:path extrusionOk="0" h="765" w="974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55"/>
            <p:cNvSpPr/>
            <p:nvPr/>
          </p:nvSpPr>
          <p:spPr>
            <a:xfrm>
              <a:off x="4508069" y="2195626"/>
              <a:ext cx="25227" cy="21881"/>
            </a:xfrm>
            <a:custGeom>
              <a:rect b="b" l="l" r="r" t="t"/>
              <a:pathLst>
                <a:path extrusionOk="0" h="765" w="882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55"/>
            <p:cNvSpPr/>
            <p:nvPr/>
          </p:nvSpPr>
          <p:spPr>
            <a:xfrm>
              <a:off x="4555118" y="2333486"/>
              <a:ext cx="143871" cy="102111"/>
            </a:xfrm>
            <a:custGeom>
              <a:rect b="b" l="l" r="r" t="t"/>
              <a:pathLst>
                <a:path extrusionOk="0" h="3570" w="503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5030" y="3569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55"/>
            <p:cNvSpPr/>
            <p:nvPr/>
          </p:nvSpPr>
          <p:spPr>
            <a:xfrm>
              <a:off x="4445089" y="2333486"/>
              <a:ext cx="126652" cy="102111"/>
            </a:xfrm>
            <a:custGeom>
              <a:rect b="b" l="l" r="r" t="t"/>
              <a:pathLst>
                <a:path extrusionOk="0" h="3570" w="4428">
                  <a:moveTo>
                    <a:pt x="1" y="0"/>
                  </a:moveTo>
                  <a:lnTo>
                    <a:pt x="1" y="3569"/>
                  </a:lnTo>
                  <a:lnTo>
                    <a:pt x="4427" y="3569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55"/>
            <p:cNvSpPr/>
            <p:nvPr/>
          </p:nvSpPr>
          <p:spPr>
            <a:xfrm>
              <a:off x="4483529" y="2371926"/>
              <a:ext cx="24570" cy="25227"/>
            </a:xfrm>
            <a:custGeom>
              <a:rect b="b" l="l" r="r" t="t"/>
              <a:pathLst>
                <a:path extrusionOk="0" h="882" w="859">
                  <a:moveTo>
                    <a:pt x="1" y="1"/>
                  </a:moveTo>
                  <a:lnTo>
                    <a:pt x="1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55"/>
            <p:cNvSpPr/>
            <p:nvPr/>
          </p:nvSpPr>
          <p:spPr>
            <a:xfrm>
              <a:off x="4533267" y="2371926"/>
              <a:ext cx="24541" cy="25227"/>
            </a:xfrm>
            <a:custGeom>
              <a:rect b="b" l="l" r="r" t="t"/>
              <a:pathLst>
                <a:path extrusionOk="0" h="882" w="858">
                  <a:moveTo>
                    <a:pt x="0" y="1"/>
                  </a:moveTo>
                  <a:lnTo>
                    <a:pt x="0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55"/>
            <p:cNvSpPr/>
            <p:nvPr/>
          </p:nvSpPr>
          <p:spPr>
            <a:xfrm>
              <a:off x="4585608" y="2371926"/>
              <a:ext cx="25227" cy="25227"/>
            </a:xfrm>
            <a:custGeom>
              <a:rect b="b" l="l" r="r" t="t"/>
              <a:pathLst>
                <a:path extrusionOk="0" h="882" w="882">
                  <a:moveTo>
                    <a:pt x="1" y="1"/>
                  </a:moveTo>
                  <a:lnTo>
                    <a:pt x="1" y="881"/>
                  </a:lnTo>
                  <a:lnTo>
                    <a:pt x="882" y="881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55"/>
            <p:cNvSpPr/>
            <p:nvPr/>
          </p:nvSpPr>
          <p:spPr>
            <a:xfrm>
              <a:off x="4635345" y="237192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1" name="Google Shape;1391;p55"/>
          <p:cNvGrpSpPr/>
          <p:nvPr/>
        </p:nvGrpSpPr>
        <p:grpSpPr>
          <a:xfrm>
            <a:off x="6313214" y="1829247"/>
            <a:ext cx="409037" cy="356642"/>
            <a:chOff x="8245271" y="1357987"/>
            <a:chExt cx="409037" cy="356642"/>
          </a:xfrm>
        </p:grpSpPr>
        <p:sp>
          <p:nvSpPr>
            <p:cNvPr id="1392" name="Google Shape;1392;p55"/>
            <p:cNvSpPr/>
            <p:nvPr/>
          </p:nvSpPr>
          <p:spPr>
            <a:xfrm>
              <a:off x="8432868" y="1444163"/>
              <a:ext cx="221441" cy="270465"/>
            </a:xfrm>
            <a:custGeom>
              <a:rect b="b" l="l" r="r" t="t"/>
              <a:pathLst>
                <a:path extrusionOk="0" h="9456" w="7742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55"/>
            <p:cNvSpPr/>
            <p:nvPr/>
          </p:nvSpPr>
          <p:spPr>
            <a:xfrm>
              <a:off x="8245271" y="1444163"/>
              <a:ext cx="204193" cy="270465"/>
            </a:xfrm>
            <a:custGeom>
              <a:rect b="b" l="l" r="r" t="t"/>
              <a:pathLst>
                <a:path extrusionOk="0" h="9456" w="7139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55"/>
            <p:cNvSpPr/>
            <p:nvPr/>
          </p:nvSpPr>
          <p:spPr>
            <a:xfrm>
              <a:off x="8432868" y="1357987"/>
              <a:ext cx="221441" cy="99479"/>
            </a:xfrm>
            <a:custGeom>
              <a:rect b="b" l="l" r="r" t="t"/>
              <a:pathLst>
                <a:path extrusionOk="0" h="3478" w="7742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55"/>
            <p:cNvSpPr/>
            <p:nvPr/>
          </p:nvSpPr>
          <p:spPr>
            <a:xfrm>
              <a:off x="8245271" y="1357987"/>
              <a:ext cx="204193" cy="99479"/>
            </a:xfrm>
            <a:custGeom>
              <a:rect b="b" l="l" r="r" t="t"/>
              <a:pathLst>
                <a:path extrusionOk="0" h="3478" w="7139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55"/>
            <p:cNvSpPr/>
            <p:nvPr/>
          </p:nvSpPr>
          <p:spPr>
            <a:xfrm>
              <a:off x="8283740" y="1397114"/>
              <a:ext cx="25199" cy="21881"/>
            </a:xfrm>
            <a:custGeom>
              <a:rect b="b" l="l" r="r" t="t"/>
              <a:pathLst>
                <a:path extrusionOk="0" h="765" w="881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55"/>
            <p:cNvSpPr/>
            <p:nvPr/>
          </p:nvSpPr>
          <p:spPr>
            <a:xfrm>
              <a:off x="8333450" y="1397114"/>
              <a:ext cx="27859" cy="21881"/>
            </a:xfrm>
            <a:custGeom>
              <a:rect b="b" l="l" r="r" t="t"/>
              <a:pathLst>
                <a:path extrusionOk="0" h="765" w="974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55"/>
            <p:cNvSpPr/>
            <p:nvPr/>
          </p:nvSpPr>
          <p:spPr>
            <a:xfrm>
              <a:off x="8385819" y="1397114"/>
              <a:ext cx="25199" cy="21881"/>
            </a:xfrm>
            <a:custGeom>
              <a:rect b="b" l="l" r="r" t="t"/>
              <a:pathLst>
                <a:path extrusionOk="0" h="765" w="881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55"/>
            <p:cNvSpPr/>
            <p:nvPr/>
          </p:nvSpPr>
          <p:spPr>
            <a:xfrm>
              <a:off x="8333450" y="1510462"/>
              <a:ext cx="77570" cy="151822"/>
            </a:xfrm>
            <a:custGeom>
              <a:rect b="b" l="l" r="r" t="t"/>
              <a:pathLst>
                <a:path extrusionOk="0" h="5308" w="2712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55"/>
            <p:cNvSpPr/>
            <p:nvPr/>
          </p:nvSpPr>
          <p:spPr>
            <a:xfrm>
              <a:off x="8488555" y="1510462"/>
              <a:ext cx="76912" cy="151822"/>
            </a:xfrm>
            <a:custGeom>
              <a:rect b="b" l="l" r="r" t="t"/>
              <a:pathLst>
                <a:path extrusionOk="0" h="5308" w="2689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55"/>
            <p:cNvSpPr/>
            <p:nvPr/>
          </p:nvSpPr>
          <p:spPr>
            <a:xfrm>
              <a:off x="8438846" y="1510462"/>
              <a:ext cx="21881" cy="151822"/>
            </a:xfrm>
            <a:custGeom>
              <a:rect b="b" l="l" r="r" t="t"/>
              <a:pathLst>
                <a:path extrusionOk="0" h="5308" w="765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2" name="Google Shape;1402;p55"/>
          <p:cNvGrpSpPr/>
          <p:nvPr/>
        </p:nvGrpSpPr>
        <p:grpSpPr>
          <a:xfrm>
            <a:off x="1130288" y="1832203"/>
            <a:ext cx="408999" cy="350681"/>
            <a:chOff x="3159447" y="1439568"/>
            <a:chExt cx="385957" cy="330924"/>
          </a:xfrm>
        </p:grpSpPr>
        <p:sp>
          <p:nvSpPr>
            <p:cNvPr id="1403" name="Google Shape;1403;p55"/>
            <p:cNvSpPr/>
            <p:nvPr/>
          </p:nvSpPr>
          <p:spPr>
            <a:xfrm>
              <a:off x="3336474" y="1439568"/>
              <a:ext cx="208930" cy="221453"/>
            </a:xfrm>
            <a:custGeom>
              <a:rect b="b" l="l" r="r" t="t"/>
              <a:pathLst>
                <a:path extrusionOk="0" h="8205" w="7741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5"/>
            <p:cNvSpPr/>
            <p:nvPr/>
          </p:nvSpPr>
          <p:spPr>
            <a:xfrm>
              <a:off x="3159447" y="1439568"/>
              <a:ext cx="192682" cy="221453"/>
            </a:xfrm>
            <a:custGeom>
              <a:rect b="b" l="l" r="r" t="t"/>
              <a:pathLst>
                <a:path extrusionOk="0" h="8205" w="7139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5"/>
            <p:cNvSpPr/>
            <p:nvPr/>
          </p:nvSpPr>
          <p:spPr>
            <a:xfrm>
              <a:off x="3336474" y="1694785"/>
              <a:ext cx="78190" cy="62563"/>
            </a:xfrm>
            <a:custGeom>
              <a:rect b="b" l="l" r="r" t="t"/>
              <a:pathLst>
                <a:path extrusionOk="0" h="2318" w="2897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5"/>
            <p:cNvSpPr/>
            <p:nvPr/>
          </p:nvSpPr>
          <p:spPr>
            <a:xfrm>
              <a:off x="3289538" y="1694785"/>
              <a:ext cx="62590" cy="62563"/>
            </a:xfrm>
            <a:custGeom>
              <a:rect b="b" l="l" r="r" t="t"/>
              <a:pathLst>
                <a:path extrusionOk="0" h="2318" w="2319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5"/>
            <p:cNvSpPr/>
            <p:nvPr/>
          </p:nvSpPr>
          <p:spPr>
            <a:xfrm>
              <a:off x="3344598" y="1746687"/>
              <a:ext cx="106988" cy="23805"/>
            </a:xfrm>
            <a:custGeom>
              <a:rect b="b" l="l" r="r" t="t"/>
              <a:pathLst>
                <a:path extrusionOk="0" h="882" w="3964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55"/>
            <p:cNvSpPr/>
            <p:nvPr/>
          </p:nvSpPr>
          <p:spPr>
            <a:xfrm>
              <a:off x="3253264" y="1746687"/>
              <a:ext cx="98864" cy="23805"/>
            </a:xfrm>
            <a:custGeom>
              <a:rect b="b" l="l" r="r" t="t"/>
              <a:pathLst>
                <a:path extrusionOk="0" h="882" w="3663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55"/>
            <p:cNvSpPr/>
            <p:nvPr/>
          </p:nvSpPr>
          <p:spPr>
            <a:xfrm>
              <a:off x="3336474" y="1647850"/>
              <a:ext cx="208930" cy="62590"/>
            </a:xfrm>
            <a:custGeom>
              <a:rect b="b" l="l" r="r" t="t"/>
              <a:pathLst>
                <a:path extrusionOk="0" h="2319" w="7741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5"/>
            <p:cNvSpPr/>
            <p:nvPr/>
          </p:nvSpPr>
          <p:spPr>
            <a:xfrm>
              <a:off x="3159447" y="1647850"/>
              <a:ext cx="192682" cy="62590"/>
            </a:xfrm>
            <a:custGeom>
              <a:rect b="b" l="l" r="r" t="t"/>
              <a:pathLst>
                <a:path extrusionOk="0" h="2319" w="7139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5"/>
            <p:cNvSpPr/>
            <p:nvPr/>
          </p:nvSpPr>
          <p:spPr>
            <a:xfrm>
              <a:off x="3365245" y="1533385"/>
              <a:ext cx="143263" cy="23184"/>
            </a:xfrm>
            <a:custGeom>
              <a:rect b="b" l="l" r="r" t="t"/>
              <a:pathLst>
                <a:path extrusionOk="0" h="859" w="5308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5"/>
            <p:cNvSpPr/>
            <p:nvPr/>
          </p:nvSpPr>
          <p:spPr>
            <a:xfrm>
              <a:off x="3195721" y="1533385"/>
              <a:ext cx="143263" cy="23184"/>
            </a:xfrm>
            <a:custGeom>
              <a:rect b="b" l="l" r="r" t="t"/>
              <a:pathLst>
                <a:path extrusionOk="0" h="859" w="5308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5"/>
            <p:cNvSpPr/>
            <p:nvPr/>
          </p:nvSpPr>
          <p:spPr>
            <a:xfrm>
              <a:off x="3195721" y="1486476"/>
              <a:ext cx="46936" cy="23184"/>
            </a:xfrm>
            <a:custGeom>
              <a:rect b="b" l="l" r="r" t="t"/>
              <a:pathLst>
                <a:path extrusionOk="0" h="859" w="1739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5"/>
            <p:cNvSpPr/>
            <p:nvPr/>
          </p:nvSpPr>
          <p:spPr>
            <a:xfrm>
              <a:off x="3461573" y="1486476"/>
              <a:ext cx="46936" cy="23184"/>
            </a:xfrm>
            <a:custGeom>
              <a:rect b="b" l="l" r="r" t="t"/>
              <a:pathLst>
                <a:path extrusionOk="0" h="859" w="1739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55"/>
            <p:cNvSpPr/>
            <p:nvPr/>
          </p:nvSpPr>
          <p:spPr>
            <a:xfrm>
              <a:off x="3195721" y="1582804"/>
              <a:ext cx="46936" cy="20674"/>
            </a:xfrm>
            <a:custGeom>
              <a:rect b="b" l="l" r="r" t="t"/>
              <a:pathLst>
                <a:path extrusionOk="0" h="766" w="1739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5"/>
            <p:cNvSpPr/>
            <p:nvPr/>
          </p:nvSpPr>
          <p:spPr>
            <a:xfrm>
              <a:off x="3461573" y="1582804"/>
              <a:ext cx="46936" cy="20674"/>
            </a:xfrm>
            <a:custGeom>
              <a:rect b="b" l="l" r="r" t="t"/>
              <a:pathLst>
                <a:path extrusionOk="0" h="766" w="1739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5"/>
            <p:cNvSpPr/>
            <p:nvPr/>
          </p:nvSpPr>
          <p:spPr>
            <a:xfrm>
              <a:off x="3344598" y="1486476"/>
              <a:ext cx="91334" cy="23184"/>
            </a:xfrm>
            <a:custGeom>
              <a:rect b="b" l="l" r="r" t="t"/>
              <a:pathLst>
                <a:path extrusionOk="0" h="859" w="3384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5"/>
            <p:cNvSpPr/>
            <p:nvPr/>
          </p:nvSpPr>
          <p:spPr>
            <a:xfrm>
              <a:off x="3344598" y="1582804"/>
              <a:ext cx="91334" cy="20674"/>
            </a:xfrm>
            <a:custGeom>
              <a:rect b="b" l="l" r="r" t="t"/>
              <a:pathLst>
                <a:path extrusionOk="0" h="766" w="3384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5"/>
            <p:cNvSpPr/>
            <p:nvPr/>
          </p:nvSpPr>
          <p:spPr>
            <a:xfrm>
              <a:off x="3268918" y="1486476"/>
              <a:ext cx="83210" cy="23184"/>
            </a:xfrm>
            <a:custGeom>
              <a:rect b="b" l="l" r="r" t="t"/>
              <a:pathLst>
                <a:path extrusionOk="0" h="859" w="3083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5"/>
            <p:cNvSpPr/>
            <p:nvPr/>
          </p:nvSpPr>
          <p:spPr>
            <a:xfrm>
              <a:off x="3268918" y="1582804"/>
              <a:ext cx="83210" cy="20674"/>
            </a:xfrm>
            <a:custGeom>
              <a:rect b="b" l="l" r="r" t="t"/>
              <a:pathLst>
                <a:path extrusionOk="0" h="766" w="3083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1" name="Google Shape;1421;p55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55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55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55">
            <a:hlinkClick action="ppaction://hlinksldjump" r:id="rId7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5" name="Google Shape;1425;p5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426" name="Google Shape;1426;p5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5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56"/>
          <p:cNvSpPr txBox="1"/>
          <p:nvPr>
            <p:ph idx="1" type="subTitle"/>
          </p:nvPr>
        </p:nvSpPr>
        <p:spPr>
          <a:xfrm>
            <a:off x="796200" y="109800"/>
            <a:ext cx="19686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434" name="Google Shape;1434;p5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435" name="Google Shape;1435;p5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6" name="Google Shape;1436;p5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7" name="Google Shape;1437;p5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38" name="Google Shape;1438;p5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439" name="Google Shape;1439;p5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0" name="Google Shape;1440;p5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441" name="Google Shape;1441;p5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42" name="Google Shape;1442;p5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443" name="Google Shape;1443;p5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44" name="Google Shape;1444;p5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445" name="Google Shape;1445;p5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446" name="Google Shape;1446;p5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5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48" name="Google Shape;1448;p56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49" name="Google Shape;1449;p56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56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56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56">
            <a:hlinkClick action="ppaction://hlinksldjump" r:id="rId7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56"/>
          <p:cNvSpPr txBox="1"/>
          <p:nvPr>
            <p:ph type="title"/>
          </p:nvPr>
        </p:nvSpPr>
        <p:spPr>
          <a:xfrm>
            <a:off x="2232225" y="109800"/>
            <a:ext cx="2219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/OBSERVAȚII</a:t>
            </a:r>
            <a:endParaRPr sz="3000"/>
          </a:p>
        </p:txBody>
      </p:sp>
      <p:sp>
        <p:nvSpPr>
          <p:cNvPr id="1454" name="Google Shape;1454;p56"/>
          <p:cNvSpPr txBox="1"/>
          <p:nvPr/>
        </p:nvSpPr>
        <p:spPr>
          <a:xfrm>
            <a:off x="1215900" y="1272300"/>
            <a:ext cx="67122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-pentru un set de numere de dimensiune mare, dar cu valori mici -&gt; </a:t>
            </a:r>
            <a:r>
              <a:rPr lang="en" sz="16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CountSort</a:t>
            </a:r>
            <a:endParaRPr sz="16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-în cazul în care se dorește a nu se folosi memorie suplimentară (in-place sort) -&gt; </a:t>
            </a:r>
            <a:r>
              <a:rPr lang="en" sz="16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QuickSort</a:t>
            </a: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endParaRPr sz="16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-pentru un set de numere de mari dimensiuni, unde valorile consecutive se află la o distanță mare -&gt; </a:t>
            </a:r>
            <a:r>
              <a:rPr lang="en" sz="16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ShellSort</a:t>
            </a:r>
            <a:endParaRPr sz="16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-când avem de sortat date în ordine lexicografică (șiruri de caractere) -&gt; </a:t>
            </a:r>
            <a:r>
              <a:rPr lang="en" sz="16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RadixSort</a:t>
            </a:r>
            <a:endParaRPr sz="16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-în cazul unor linked lists, pentr că nu e necasară alocarea unei memorii suplimentare -&gt; </a:t>
            </a:r>
            <a:r>
              <a:rPr lang="en" sz="16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MergeSort</a:t>
            </a:r>
            <a:endParaRPr sz="16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0"/>
          <p:cNvSpPr txBox="1"/>
          <p:nvPr>
            <p:ph idx="1" type="subTitle"/>
          </p:nvPr>
        </p:nvSpPr>
        <p:spPr>
          <a:xfrm>
            <a:off x="796200" y="109800"/>
            <a:ext cx="19686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06" name="Google Shape;506;p3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07" name="Google Shape;507;p3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3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3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0" name="Google Shape;510;p3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11" name="Google Shape;511;p3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2" name="Google Shape;512;p3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13" name="Google Shape;513;p3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14" name="Google Shape;514;p3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15" name="Google Shape;515;p3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6" name="Google Shape;516;p3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17" name="Google Shape;517;p3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18" name="Google Shape;518;p3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0" name="Google Shape;520;p30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1" name="Google Shape;521;p30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/RADIX SORT</a:t>
            </a:r>
            <a:endParaRPr/>
          </a:p>
        </p:txBody>
      </p:sp>
      <p:sp>
        <p:nvSpPr>
          <p:cNvPr id="522" name="Google Shape;522;p30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23" name="Google Shape;523;p30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&gt;ALGORITMUL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&gt;TIMPUL DE EXECUTARE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&gt;MEMORIA NECESARĂ</a:t>
            </a:r>
            <a:endParaRPr/>
          </a:p>
        </p:txBody>
      </p:sp>
      <p:sp>
        <p:nvSpPr>
          <p:cNvPr id="524" name="Google Shape;524;p30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5" name="Google Shape;525;p30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26" name="Google Shape;526;p30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0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0">
            <a:hlinkClick action="ppaction://hlinksldjump" r:id="rId7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9" name="Google Shape;529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71025" y="1031575"/>
            <a:ext cx="3080325" cy="30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57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/RESURSE</a:t>
            </a:r>
            <a:endParaRPr/>
          </a:p>
        </p:txBody>
      </p:sp>
      <p:sp>
        <p:nvSpPr>
          <p:cNvPr id="1460" name="Google Shape;1460;p57"/>
          <p:cNvSpPr txBox="1"/>
          <p:nvPr>
            <p:ph idx="3" type="subTitle"/>
          </p:nvPr>
        </p:nvSpPr>
        <p:spPr>
          <a:xfrm>
            <a:off x="719975" y="1856352"/>
            <a:ext cx="49662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</a:t>
            </a:r>
            <a:endParaRPr/>
          </a:p>
        </p:txBody>
      </p:sp>
      <p:grpSp>
        <p:nvGrpSpPr>
          <p:cNvPr id="1461" name="Google Shape;1461;p5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462" name="Google Shape;1462;p5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3" name="Google Shape;1463;p5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4" name="Google Shape;1464;p5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65" name="Google Shape;1465;p5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466" name="Google Shape;1466;p5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7" name="Google Shape;1467;p5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468" name="Google Shape;1468;p5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69" name="Google Shape;1469;p5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470" name="Google Shape;1470;p5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71" name="Google Shape;1471;p5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472" name="Google Shape;1472;p5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473" name="Google Shape;1473;p5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5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75" name="Google Shape;1475;p57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57"/>
          <p:cNvSpPr txBox="1"/>
          <p:nvPr>
            <p:ph idx="2" type="subTitle"/>
          </p:nvPr>
        </p:nvSpPr>
        <p:spPr>
          <a:xfrm>
            <a:off x="719975" y="1384340"/>
            <a:ext cx="4966200" cy="4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/GEEKS FOR GEEKS</a:t>
            </a:r>
            <a:endParaRPr/>
          </a:p>
        </p:txBody>
      </p:sp>
      <p:sp>
        <p:nvSpPr>
          <p:cNvPr id="1477" name="Google Shape;1477;p57"/>
          <p:cNvSpPr txBox="1"/>
          <p:nvPr>
            <p:ph idx="4" type="subTitle"/>
          </p:nvPr>
        </p:nvSpPr>
        <p:spPr>
          <a:xfrm>
            <a:off x="4777325" y="2362350"/>
            <a:ext cx="2451900" cy="4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/PROGRAMIZ</a:t>
            </a:r>
            <a:endParaRPr/>
          </a:p>
        </p:txBody>
      </p:sp>
      <p:sp>
        <p:nvSpPr>
          <p:cNvPr id="1478" name="Google Shape;1478;p57"/>
          <p:cNvSpPr txBox="1"/>
          <p:nvPr>
            <p:ph idx="5" type="subTitle"/>
          </p:nvPr>
        </p:nvSpPr>
        <p:spPr>
          <a:xfrm>
            <a:off x="4915746" y="2781150"/>
            <a:ext cx="34863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https://www.programiz.com/</a:t>
            </a:r>
            <a:endParaRPr/>
          </a:p>
        </p:txBody>
      </p:sp>
      <p:sp>
        <p:nvSpPr>
          <p:cNvPr id="1479" name="Google Shape;1479;p57"/>
          <p:cNvSpPr txBox="1"/>
          <p:nvPr>
            <p:ph idx="6" type="subTitle"/>
          </p:nvPr>
        </p:nvSpPr>
        <p:spPr>
          <a:xfrm>
            <a:off x="796200" y="2904813"/>
            <a:ext cx="2738100" cy="4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/WIKIPEDIA</a:t>
            </a:r>
            <a:endParaRPr/>
          </a:p>
        </p:txBody>
      </p:sp>
      <p:sp>
        <p:nvSpPr>
          <p:cNvPr id="1480" name="Google Shape;1480;p57"/>
          <p:cNvSpPr txBox="1"/>
          <p:nvPr>
            <p:ph idx="7" type="subTitle"/>
          </p:nvPr>
        </p:nvSpPr>
        <p:spPr>
          <a:xfrm>
            <a:off x="720000" y="3455700"/>
            <a:ext cx="60102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https://en.wikipedia.org/wiki/Radix_sort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https://en.wikipedia.org/wiki/Shellsort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57">
            <a:hlinkClick action="ppaction://hlinksldjump" r:id="rId8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57">
            <a:hlinkClick action="ppaction://hlinksldjump" r:id="rId9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57">
            <a:hlinkClick action="ppaction://hlinksldjump" r:id="rId10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57"/>
          <p:cNvSpPr txBox="1"/>
          <p:nvPr/>
        </p:nvSpPr>
        <p:spPr>
          <a:xfrm>
            <a:off x="796200" y="109800"/>
            <a:ext cx="24519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rgbClr val="E2E2E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5" name="Google Shape;1485;p57">
            <a:hlinkClick action="ppaction://hlinksldjump" r:id="rId11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rgbClr val="E2E2E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58"/>
          <p:cNvSpPr/>
          <p:nvPr/>
        </p:nvSpPr>
        <p:spPr>
          <a:xfrm>
            <a:off x="1648762" y="2954550"/>
            <a:ext cx="535200" cy="535200"/>
          </a:xfrm>
          <a:prstGeom prst="ellipse">
            <a:avLst/>
          </a:prstGeom>
          <a:solidFill>
            <a:srgbClr val="1E1E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58"/>
          <p:cNvSpPr/>
          <p:nvPr/>
        </p:nvSpPr>
        <p:spPr>
          <a:xfrm>
            <a:off x="2249575" y="2954550"/>
            <a:ext cx="535200" cy="535200"/>
          </a:xfrm>
          <a:prstGeom prst="ellipse">
            <a:avLst/>
          </a:prstGeom>
          <a:solidFill>
            <a:srgbClr val="1E1E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58"/>
          <p:cNvSpPr/>
          <p:nvPr/>
        </p:nvSpPr>
        <p:spPr>
          <a:xfrm>
            <a:off x="1047950" y="2954550"/>
            <a:ext cx="535200" cy="535200"/>
          </a:xfrm>
          <a:prstGeom prst="ellipse">
            <a:avLst/>
          </a:prstGeom>
          <a:solidFill>
            <a:srgbClr val="1E1E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3" name="Google Shape;1493;p5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494" name="Google Shape;1494;p5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5" name="Google Shape;1495;p5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6" name="Google Shape;1496;p5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97" name="Google Shape;1497;p5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498" name="Google Shape;1498;p5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9" name="Google Shape;1499;p5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500" name="Google Shape;1500;p5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01" name="Google Shape;1501;p5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502" name="Google Shape;1502;p5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03" name="Google Shape;1503;p5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504" name="Google Shape;1504;p5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505" name="Google Shape;1505;p5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5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07" name="Google Shape;1507;p58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58"/>
          <p:cNvSpPr txBox="1"/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/THANKS!</a:t>
            </a:r>
            <a:endParaRPr/>
          </a:p>
        </p:txBody>
      </p:sp>
      <p:sp>
        <p:nvSpPr>
          <p:cNvPr id="1509" name="Google Shape;1509;p58"/>
          <p:cNvSpPr txBox="1"/>
          <p:nvPr>
            <p:ph idx="1" type="subTitle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/</a:t>
            </a:r>
            <a:r>
              <a:rPr lang="en"/>
              <a:t>DO YOU HAVE ANY QUESTIONS?</a:t>
            </a:r>
            <a:endParaRPr/>
          </a:p>
        </p:txBody>
      </p:sp>
      <p:sp>
        <p:nvSpPr>
          <p:cNvPr id="1510" name="Google Shape;1510;p58"/>
          <p:cNvSpPr txBox="1"/>
          <p:nvPr>
            <p:ph idx="2" type="subTitle"/>
          </p:nvPr>
        </p:nvSpPr>
        <p:spPr>
          <a:xfrm>
            <a:off x="948600" y="2264775"/>
            <a:ext cx="2554200" cy="6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andrada-georgiana.duluman@s.unibuc.ro</a:t>
            </a:r>
            <a:endParaRPr/>
          </a:p>
        </p:txBody>
      </p:sp>
      <p:cxnSp>
        <p:nvCxnSpPr>
          <p:cNvPr id="1511" name="Google Shape;1511;p58"/>
          <p:cNvCxnSpPr/>
          <p:nvPr/>
        </p:nvCxnSpPr>
        <p:spPr>
          <a:xfrm>
            <a:off x="4441163" y="1377213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12" name="Google Shape;1512;p58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58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58">
            <a:hlinkClick action="ppaction://hlinksldjump" r:id="rId6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58"/>
          <p:cNvSpPr txBox="1"/>
          <p:nvPr/>
        </p:nvSpPr>
        <p:spPr>
          <a:xfrm>
            <a:off x="796200" y="109800"/>
            <a:ext cx="20877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rgbClr val="E2E2E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16" name="Google Shape;1516;p58">
            <a:hlinkClick action="ppaction://hlinksldjump" r:id="rId7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rgbClr val="E2E2E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17" name="Google Shape;1517;p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88275" y="2993250"/>
            <a:ext cx="457800" cy="4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8" name="Google Shape;1518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08137" y="3013925"/>
            <a:ext cx="416450" cy="4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9" name="Google Shape;1519;p5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34588" y="3041188"/>
            <a:ext cx="361925" cy="3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0" name="Google Shape;1520;p5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39075" y="661525"/>
            <a:ext cx="3647775" cy="36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 txBox="1"/>
          <p:nvPr>
            <p:ph idx="1" type="subTitle"/>
          </p:nvPr>
        </p:nvSpPr>
        <p:spPr>
          <a:xfrm>
            <a:off x="796200" y="109800"/>
            <a:ext cx="19929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35" name="Google Shape;535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36" name="Google Shape;536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39" name="Google Shape;539;p3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40" name="Google Shape;540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1" name="Google Shape;541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42" name="Google Shape;542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43" name="Google Shape;543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44" name="Google Shape;544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5" name="Google Shape;545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46" name="Google Shape;546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47" name="Google Shape;547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9" name="Google Shape;549;p31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0" name="Google Shape;550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/RADIX SORT - ALGORITM</a:t>
            </a:r>
            <a:endParaRPr/>
          </a:p>
        </p:txBody>
      </p:sp>
      <p:sp>
        <p:nvSpPr>
          <p:cNvPr id="551" name="Google Shape;551;p31"/>
          <p:cNvSpPr txBox="1"/>
          <p:nvPr>
            <p:ph idx="1" type="body"/>
          </p:nvPr>
        </p:nvSpPr>
        <p:spPr>
          <a:xfrm>
            <a:off x="796200" y="1161000"/>
            <a:ext cx="4552500" cy="35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countsort(int v[], int n, int exp)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int aux[n];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int i, f[10] = {0};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for(i = 0; i &lt; n; i ++)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f[(v[i] / exp) % 10] ++;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for(i = 1; i &lt; 10; i++)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f[i] += f[i-1];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for(i = n - 1; i &gt;= 0; i --)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aux[f[(v[i] / exp) % 10] -1] = v[i];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f[(v[i] / exp) % 10] --;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for(i = 0; i &lt; n; i ++)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v[i] = aux[i];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1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1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1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1">
            <a:hlinkClick action="ppaction://hlinksldjump" r:id="rId7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6" name="Google Shape;556;p31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57" name="Google Shape;557;p31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31"/>
          <p:cNvSpPr txBox="1"/>
          <p:nvPr/>
        </p:nvSpPr>
        <p:spPr>
          <a:xfrm>
            <a:off x="4353875" y="1692850"/>
            <a:ext cx="41463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void </a:t>
            </a: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RadixSort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(int v[], int n)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int vmax = detMax(v, n);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for(int exp = 1; vmax / exp &gt; 0; exp *= 10)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countsort(v, n, exp);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2"/>
          <p:cNvGrpSpPr/>
          <p:nvPr/>
        </p:nvGrpSpPr>
        <p:grpSpPr>
          <a:xfrm>
            <a:off x="1225496" y="1519877"/>
            <a:ext cx="737100" cy="737100"/>
            <a:chOff x="991075" y="1881675"/>
            <a:chExt cx="737100" cy="737100"/>
          </a:xfrm>
        </p:grpSpPr>
        <p:sp>
          <p:nvSpPr>
            <p:cNvPr id="566" name="Google Shape;566;p3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" name="Google Shape;568;p32"/>
          <p:cNvSpPr txBox="1"/>
          <p:nvPr>
            <p:ph idx="2" type="subTitle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/LEAST SIGNIFICANT DIGIT</a:t>
            </a:r>
            <a:endParaRPr/>
          </a:p>
        </p:txBody>
      </p:sp>
      <p:grpSp>
        <p:nvGrpSpPr>
          <p:cNvPr id="569" name="Google Shape;569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70" name="Google Shape;570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73" name="Google Shape;573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74" name="Google Shape;574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5" name="Google Shape;575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76" name="Google Shape;576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7" name="Google Shape;577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78" name="Google Shape;578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79" name="Google Shape;579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80" name="Google Shape;580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81" name="Google Shape;581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3" name="Google Shape;583;p32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/>
              <a:t>SORTARE.CPP</a:t>
            </a:r>
            <a:endParaRPr b="0" sz="1000">
              <a:solidFill>
                <a:schemeClr val="dk2"/>
              </a:solidFill>
            </a:endParaRPr>
          </a:p>
        </p:txBody>
      </p:sp>
      <p:sp>
        <p:nvSpPr>
          <p:cNvPr id="584" name="Google Shape;584;p32"/>
          <p:cNvSpPr txBox="1"/>
          <p:nvPr>
            <p:ph idx="3" type="subTitle"/>
          </p:nvPr>
        </p:nvSpPr>
        <p:spPr>
          <a:xfrm>
            <a:off x="1149300" y="2927650"/>
            <a:ext cx="2944500" cy="15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-parcurge cifrele numărului de la stânga la dreapta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-separă numerele în ”compartimente” în funcție de cifra curentă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-folosește recursivitatea pentru a sorta fiecare ”compartiment” la rândul său.</a:t>
            </a:r>
            <a:endParaRPr sz="1100"/>
          </a:p>
        </p:txBody>
      </p:sp>
      <p:sp>
        <p:nvSpPr>
          <p:cNvPr id="585" name="Google Shape;585;p32"/>
          <p:cNvSpPr txBox="1"/>
          <p:nvPr>
            <p:ph idx="1" type="subTitle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/MOST SIGNIFICANT DIGIT</a:t>
            </a:r>
            <a:endParaRPr/>
          </a:p>
        </p:txBody>
      </p:sp>
      <p:sp>
        <p:nvSpPr>
          <p:cNvPr id="586" name="Google Shape;586;p32"/>
          <p:cNvSpPr txBox="1"/>
          <p:nvPr>
            <p:ph idx="4" type="subTitle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-parcurge cifrele numărului de la dreapta la stânga (începând cu cifra unităților)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-sortează pentru fiecare cifră vectorul.</a:t>
            </a:r>
            <a:endParaRPr sz="1100"/>
          </a:p>
        </p:txBody>
      </p:sp>
      <p:sp>
        <p:nvSpPr>
          <p:cNvPr id="587" name="Google Shape;587;p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/RADIX SORT - MSD &amp; LSD</a:t>
            </a:r>
            <a:endParaRPr/>
          </a:p>
        </p:txBody>
      </p:sp>
      <p:grpSp>
        <p:nvGrpSpPr>
          <p:cNvPr id="588" name="Google Shape;588;p32"/>
          <p:cNvGrpSpPr/>
          <p:nvPr/>
        </p:nvGrpSpPr>
        <p:grpSpPr>
          <a:xfrm>
            <a:off x="1389545" y="1683928"/>
            <a:ext cx="409009" cy="409016"/>
            <a:chOff x="3075107" y="3758147"/>
            <a:chExt cx="409009" cy="409016"/>
          </a:xfrm>
        </p:grpSpPr>
        <p:sp>
          <p:nvSpPr>
            <p:cNvPr id="589" name="Google Shape;589;p32"/>
            <p:cNvSpPr/>
            <p:nvPr/>
          </p:nvSpPr>
          <p:spPr>
            <a:xfrm>
              <a:off x="3262704" y="3888056"/>
              <a:ext cx="91499" cy="146531"/>
            </a:xfrm>
            <a:custGeom>
              <a:rect b="b" l="l" r="r" t="t"/>
              <a:pathLst>
                <a:path extrusionOk="0" h="5123" w="3199">
                  <a:moveTo>
                    <a:pt x="579" y="1"/>
                  </a:moveTo>
                  <a:lnTo>
                    <a:pt x="0" y="2619"/>
                  </a:lnTo>
                  <a:lnTo>
                    <a:pt x="579" y="5122"/>
                  </a:lnTo>
                  <a:cubicBezTo>
                    <a:pt x="2040" y="5122"/>
                    <a:pt x="3198" y="4056"/>
                    <a:pt x="3198" y="2619"/>
                  </a:cubicBezTo>
                  <a:cubicBezTo>
                    <a:pt x="3198" y="1159"/>
                    <a:pt x="2040" y="1"/>
                    <a:pt x="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3205015" y="3888056"/>
              <a:ext cx="74281" cy="146531"/>
            </a:xfrm>
            <a:custGeom>
              <a:rect b="b" l="l" r="r" t="t"/>
              <a:pathLst>
                <a:path extrusionOk="0" h="5123" w="2597">
                  <a:moveTo>
                    <a:pt x="2596" y="1"/>
                  </a:moveTo>
                  <a:cubicBezTo>
                    <a:pt x="1160" y="1"/>
                    <a:pt x="1" y="1159"/>
                    <a:pt x="1" y="2619"/>
                  </a:cubicBezTo>
                  <a:cubicBezTo>
                    <a:pt x="1" y="4056"/>
                    <a:pt x="1160" y="5122"/>
                    <a:pt x="2596" y="5122"/>
                  </a:cubicBezTo>
                  <a:lnTo>
                    <a:pt x="25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3262704" y="3758147"/>
              <a:ext cx="221412" cy="409016"/>
            </a:xfrm>
            <a:custGeom>
              <a:rect b="b" l="l" r="r" t="t"/>
              <a:pathLst>
                <a:path extrusionOk="0" h="14300" w="7741">
                  <a:moveTo>
                    <a:pt x="579" y="0"/>
                  </a:moveTo>
                  <a:lnTo>
                    <a:pt x="0" y="2225"/>
                  </a:lnTo>
                  <a:lnTo>
                    <a:pt x="579" y="3778"/>
                  </a:lnTo>
                  <a:cubicBezTo>
                    <a:pt x="2410" y="3778"/>
                    <a:pt x="3963" y="5215"/>
                    <a:pt x="3963" y="7161"/>
                  </a:cubicBezTo>
                  <a:cubicBezTo>
                    <a:pt x="3963" y="8992"/>
                    <a:pt x="2410" y="10522"/>
                    <a:pt x="579" y="10522"/>
                  </a:cubicBezTo>
                  <a:lnTo>
                    <a:pt x="0" y="11982"/>
                  </a:lnTo>
                  <a:lnTo>
                    <a:pt x="579" y="14299"/>
                  </a:lnTo>
                  <a:lnTo>
                    <a:pt x="1738" y="14299"/>
                  </a:lnTo>
                  <a:lnTo>
                    <a:pt x="2132" y="12955"/>
                  </a:lnTo>
                  <a:cubicBezTo>
                    <a:pt x="2712" y="12839"/>
                    <a:pt x="3198" y="12654"/>
                    <a:pt x="3569" y="12376"/>
                  </a:cubicBezTo>
                  <a:lnTo>
                    <a:pt x="4728" y="13048"/>
                  </a:lnTo>
                  <a:lnTo>
                    <a:pt x="6466" y="11310"/>
                  </a:lnTo>
                  <a:lnTo>
                    <a:pt x="5794" y="10151"/>
                  </a:lnTo>
                  <a:cubicBezTo>
                    <a:pt x="6095" y="9664"/>
                    <a:pt x="6281" y="9178"/>
                    <a:pt x="6373" y="8691"/>
                  </a:cubicBezTo>
                  <a:lnTo>
                    <a:pt x="7741" y="8320"/>
                  </a:lnTo>
                  <a:lnTo>
                    <a:pt x="7741" y="6003"/>
                  </a:lnTo>
                  <a:lnTo>
                    <a:pt x="6373" y="5609"/>
                  </a:lnTo>
                  <a:cubicBezTo>
                    <a:pt x="6281" y="5029"/>
                    <a:pt x="6095" y="4543"/>
                    <a:pt x="5794" y="4149"/>
                  </a:cubicBezTo>
                  <a:lnTo>
                    <a:pt x="6466" y="2990"/>
                  </a:lnTo>
                  <a:lnTo>
                    <a:pt x="4728" y="1252"/>
                  </a:lnTo>
                  <a:lnTo>
                    <a:pt x="3569" y="1947"/>
                  </a:lnTo>
                  <a:cubicBezTo>
                    <a:pt x="3198" y="1646"/>
                    <a:pt x="2712" y="1460"/>
                    <a:pt x="2132" y="1368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3075107" y="3758147"/>
              <a:ext cx="204193" cy="409016"/>
            </a:xfrm>
            <a:custGeom>
              <a:rect b="b" l="l" r="r" t="t"/>
              <a:pathLst>
                <a:path extrusionOk="0" h="14300" w="7139">
                  <a:moveTo>
                    <a:pt x="5980" y="0"/>
                  </a:moveTo>
                  <a:lnTo>
                    <a:pt x="5609" y="1368"/>
                  </a:lnTo>
                  <a:cubicBezTo>
                    <a:pt x="5030" y="1460"/>
                    <a:pt x="4636" y="1646"/>
                    <a:pt x="4149" y="1947"/>
                  </a:cubicBezTo>
                  <a:lnTo>
                    <a:pt x="2990" y="1252"/>
                  </a:lnTo>
                  <a:lnTo>
                    <a:pt x="1252" y="2990"/>
                  </a:lnTo>
                  <a:lnTo>
                    <a:pt x="1924" y="4149"/>
                  </a:lnTo>
                  <a:cubicBezTo>
                    <a:pt x="1646" y="4543"/>
                    <a:pt x="1437" y="5029"/>
                    <a:pt x="1345" y="5609"/>
                  </a:cubicBezTo>
                  <a:lnTo>
                    <a:pt x="1" y="6003"/>
                  </a:lnTo>
                  <a:lnTo>
                    <a:pt x="1" y="8320"/>
                  </a:lnTo>
                  <a:lnTo>
                    <a:pt x="1345" y="8691"/>
                  </a:lnTo>
                  <a:cubicBezTo>
                    <a:pt x="1437" y="9178"/>
                    <a:pt x="1646" y="9664"/>
                    <a:pt x="1924" y="10151"/>
                  </a:cubicBezTo>
                  <a:lnTo>
                    <a:pt x="1252" y="11310"/>
                  </a:lnTo>
                  <a:lnTo>
                    <a:pt x="2990" y="13048"/>
                  </a:lnTo>
                  <a:lnTo>
                    <a:pt x="4149" y="12376"/>
                  </a:lnTo>
                  <a:cubicBezTo>
                    <a:pt x="4636" y="12654"/>
                    <a:pt x="5030" y="12839"/>
                    <a:pt x="5609" y="12955"/>
                  </a:cubicBezTo>
                  <a:lnTo>
                    <a:pt x="5980" y="14299"/>
                  </a:lnTo>
                  <a:lnTo>
                    <a:pt x="7138" y="14299"/>
                  </a:lnTo>
                  <a:lnTo>
                    <a:pt x="7138" y="10522"/>
                  </a:lnTo>
                  <a:cubicBezTo>
                    <a:pt x="5308" y="10522"/>
                    <a:pt x="3755" y="8992"/>
                    <a:pt x="3755" y="7161"/>
                  </a:cubicBezTo>
                  <a:cubicBezTo>
                    <a:pt x="3755" y="5215"/>
                    <a:pt x="5308" y="3778"/>
                    <a:pt x="7138" y="3778"/>
                  </a:cubicBez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32"/>
          <p:cNvGrpSpPr/>
          <p:nvPr/>
        </p:nvGrpSpPr>
        <p:grpSpPr>
          <a:xfrm>
            <a:off x="5126408" y="1519877"/>
            <a:ext cx="737100" cy="737100"/>
            <a:chOff x="991075" y="1881675"/>
            <a:chExt cx="737100" cy="737100"/>
          </a:xfrm>
        </p:grpSpPr>
        <p:sp>
          <p:nvSpPr>
            <p:cNvPr id="594" name="Google Shape;594;p3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p32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2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2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2">
            <a:hlinkClick action="ppaction://hlinksldjump" r:id="rId7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0" name="Google Shape;600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01" name="Google Shape;601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4" name="Google Shape;604;p32"/>
          <p:cNvSpPr txBox="1"/>
          <p:nvPr/>
        </p:nvSpPr>
        <p:spPr>
          <a:xfrm>
            <a:off x="796200" y="109800"/>
            <a:ext cx="2560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rgbClr val="E2E2E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05" name="Google Shape;605;p32"/>
          <p:cNvGrpSpPr/>
          <p:nvPr/>
        </p:nvGrpSpPr>
        <p:grpSpPr>
          <a:xfrm>
            <a:off x="5290442" y="1683929"/>
            <a:ext cx="409009" cy="409026"/>
            <a:chOff x="1351729" y="1937970"/>
            <a:chExt cx="409009" cy="406384"/>
          </a:xfrm>
        </p:grpSpPr>
        <p:sp>
          <p:nvSpPr>
            <p:cNvPr id="606" name="Google Shape;606;p32"/>
            <p:cNvSpPr/>
            <p:nvPr/>
          </p:nvSpPr>
          <p:spPr>
            <a:xfrm>
              <a:off x="1539297" y="1937970"/>
              <a:ext cx="221441" cy="406384"/>
            </a:xfrm>
            <a:custGeom>
              <a:rect b="b" l="l" r="r" t="t"/>
              <a:pathLst>
                <a:path extrusionOk="0" h="14208" w="7742">
                  <a:moveTo>
                    <a:pt x="580" y="1"/>
                  </a:moveTo>
                  <a:lnTo>
                    <a:pt x="1" y="7162"/>
                  </a:lnTo>
                  <a:lnTo>
                    <a:pt x="580" y="14207"/>
                  </a:lnTo>
                  <a:lnTo>
                    <a:pt x="2040" y="14207"/>
                  </a:lnTo>
                  <a:lnTo>
                    <a:pt x="2040" y="13141"/>
                  </a:lnTo>
                  <a:cubicBezTo>
                    <a:pt x="2712" y="12956"/>
                    <a:pt x="3291" y="12747"/>
                    <a:pt x="3871" y="12376"/>
                  </a:cubicBezTo>
                  <a:lnTo>
                    <a:pt x="4636" y="13141"/>
                  </a:lnTo>
                  <a:lnTo>
                    <a:pt x="6675" y="11125"/>
                  </a:lnTo>
                  <a:lnTo>
                    <a:pt x="5794" y="10337"/>
                  </a:lnTo>
                  <a:cubicBezTo>
                    <a:pt x="6188" y="9850"/>
                    <a:pt x="6466" y="9178"/>
                    <a:pt x="6582" y="8506"/>
                  </a:cubicBezTo>
                  <a:lnTo>
                    <a:pt x="7741" y="8506"/>
                  </a:lnTo>
                  <a:lnTo>
                    <a:pt x="7741" y="5702"/>
                  </a:lnTo>
                  <a:lnTo>
                    <a:pt x="6582" y="5702"/>
                  </a:lnTo>
                  <a:cubicBezTo>
                    <a:pt x="6466" y="5030"/>
                    <a:pt x="6188" y="4450"/>
                    <a:pt x="5794" y="3871"/>
                  </a:cubicBezTo>
                  <a:lnTo>
                    <a:pt x="6675" y="3106"/>
                  </a:lnTo>
                  <a:lnTo>
                    <a:pt x="4636" y="1067"/>
                  </a:lnTo>
                  <a:lnTo>
                    <a:pt x="3871" y="1855"/>
                  </a:lnTo>
                  <a:cubicBezTo>
                    <a:pt x="3291" y="1554"/>
                    <a:pt x="2712" y="1275"/>
                    <a:pt x="2040" y="1067"/>
                  </a:cubicBezTo>
                  <a:lnTo>
                    <a:pt x="2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1351729" y="1937970"/>
              <a:ext cx="204165" cy="406384"/>
            </a:xfrm>
            <a:custGeom>
              <a:rect b="b" l="l" r="r" t="t"/>
              <a:pathLst>
                <a:path extrusionOk="0" h="14208" w="7138">
                  <a:moveTo>
                    <a:pt x="5701" y="1"/>
                  </a:moveTo>
                  <a:lnTo>
                    <a:pt x="5701" y="1067"/>
                  </a:lnTo>
                  <a:cubicBezTo>
                    <a:pt x="5122" y="1275"/>
                    <a:pt x="4450" y="1554"/>
                    <a:pt x="3870" y="1855"/>
                  </a:cubicBezTo>
                  <a:lnTo>
                    <a:pt x="3082" y="1067"/>
                  </a:lnTo>
                  <a:lnTo>
                    <a:pt x="1159" y="3106"/>
                  </a:lnTo>
                  <a:lnTo>
                    <a:pt x="1924" y="3871"/>
                  </a:lnTo>
                  <a:cubicBezTo>
                    <a:pt x="1553" y="4450"/>
                    <a:pt x="1251" y="5030"/>
                    <a:pt x="1159" y="5702"/>
                  </a:cubicBezTo>
                  <a:lnTo>
                    <a:pt x="0" y="5702"/>
                  </a:lnTo>
                  <a:lnTo>
                    <a:pt x="0" y="8506"/>
                  </a:lnTo>
                  <a:lnTo>
                    <a:pt x="1159" y="8506"/>
                  </a:lnTo>
                  <a:cubicBezTo>
                    <a:pt x="1251" y="9178"/>
                    <a:pt x="1553" y="9850"/>
                    <a:pt x="1924" y="10337"/>
                  </a:cubicBezTo>
                  <a:lnTo>
                    <a:pt x="1159" y="11125"/>
                  </a:lnTo>
                  <a:lnTo>
                    <a:pt x="3082" y="13141"/>
                  </a:lnTo>
                  <a:lnTo>
                    <a:pt x="3870" y="12376"/>
                  </a:lnTo>
                  <a:cubicBezTo>
                    <a:pt x="4450" y="12747"/>
                    <a:pt x="5122" y="12956"/>
                    <a:pt x="5701" y="13141"/>
                  </a:cubicBezTo>
                  <a:lnTo>
                    <a:pt x="5701" y="14207"/>
                  </a:lnTo>
                  <a:lnTo>
                    <a:pt x="7138" y="1420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1439878" y="2065247"/>
              <a:ext cx="77570" cy="151822"/>
            </a:xfrm>
            <a:custGeom>
              <a:rect b="b" l="l" r="r" t="t"/>
              <a:pathLst>
                <a:path extrusionOk="0" h="5308" w="2712">
                  <a:moveTo>
                    <a:pt x="2040" y="0"/>
                  </a:moveTo>
                  <a:lnTo>
                    <a:pt x="0" y="2712"/>
                  </a:lnTo>
                  <a:lnTo>
                    <a:pt x="2040" y="5308"/>
                  </a:lnTo>
                  <a:lnTo>
                    <a:pt x="2712" y="4821"/>
                  </a:lnTo>
                  <a:lnTo>
                    <a:pt x="1066" y="2712"/>
                  </a:lnTo>
                  <a:lnTo>
                    <a:pt x="2712" y="580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1594984" y="2065247"/>
              <a:ext cx="76912" cy="151822"/>
            </a:xfrm>
            <a:custGeom>
              <a:rect b="b" l="l" r="r" t="t"/>
              <a:pathLst>
                <a:path extrusionOk="0" h="5308" w="2689">
                  <a:moveTo>
                    <a:pt x="672" y="0"/>
                  </a:moveTo>
                  <a:lnTo>
                    <a:pt x="0" y="580"/>
                  </a:lnTo>
                  <a:lnTo>
                    <a:pt x="1623" y="2712"/>
                  </a:lnTo>
                  <a:lnTo>
                    <a:pt x="0" y="4821"/>
                  </a:lnTo>
                  <a:lnTo>
                    <a:pt x="672" y="5308"/>
                  </a:lnTo>
                  <a:lnTo>
                    <a:pt x="2689" y="2712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1545275" y="2065247"/>
              <a:ext cx="21881" cy="151822"/>
            </a:xfrm>
            <a:custGeom>
              <a:rect b="b" l="l" r="r" t="t"/>
              <a:pathLst>
                <a:path extrusionOk="0" h="5308" w="765">
                  <a:moveTo>
                    <a:pt x="0" y="0"/>
                  </a:moveTo>
                  <a:lnTo>
                    <a:pt x="0" y="5308"/>
                  </a:lnTo>
                  <a:lnTo>
                    <a:pt x="765" y="5308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1" name="Google Shape;611;p32"/>
          <p:cNvSpPr txBox="1"/>
          <p:nvPr/>
        </p:nvSpPr>
        <p:spPr>
          <a:xfrm>
            <a:off x="6103200" y="1489025"/>
            <a:ext cx="2320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&gt; mai ușor de implementat pentru ca nu folosește recursivitate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12" name="Google Shape;612;p32"/>
          <p:cNvSpPr txBox="1"/>
          <p:nvPr/>
        </p:nvSpPr>
        <p:spPr>
          <a:xfrm>
            <a:off x="2166000" y="1542063"/>
            <a:ext cx="1927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&gt; mai eficient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&gt; poate fi folosit și pentru strings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3"/>
          <p:cNvSpPr txBox="1"/>
          <p:nvPr>
            <p:ph idx="1" type="subTitle"/>
          </p:nvPr>
        </p:nvSpPr>
        <p:spPr>
          <a:xfrm>
            <a:off x="796200" y="109800"/>
            <a:ext cx="22281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18" name="Google Shape;618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19" name="Google Shape;619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22" name="Google Shape;622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23" name="Google Shape;623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4" name="Google Shape;624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25" name="Google Shape;625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6" name="Google Shape;626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27" name="Google Shape;627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28" name="Google Shape;628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29" name="Google Shape;629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30" name="Google Shape;630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32" name="Google Shape;632;p33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3" name="Google Shape;633;p33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3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/Complexitate</a:t>
            </a:r>
            <a:endParaRPr/>
          </a:p>
        </p:txBody>
      </p:sp>
      <p:sp>
        <p:nvSpPr>
          <p:cNvPr id="635" name="Google Shape;635;p33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36" name="Google Shape;636;p33"/>
          <p:cNvGraphicFramePr/>
          <p:nvPr/>
        </p:nvGraphicFramePr>
        <p:xfrm>
          <a:off x="690700" y="2038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{3F5CDAD4-A55E-4142-BE85-9C2702D2540E}</a:tableStyleId>
              </a:tblPr>
              <a:tblGrid>
                <a:gridCol w="2500950"/>
                <a:gridCol w="1721500"/>
                <a:gridCol w="1804675"/>
                <a:gridCol w="1804675"/>
              </a:tblGrid>
              <a:tr h="66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Most significant digit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18287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Best case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O(N)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O(N + B)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18287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Worst case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O(N * MAXN)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66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Least significant digit</a:t>
                      </a:r>
                      <a:endParaRPr b="1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18287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Best case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O(N * MAXN)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O(N + MAXN * B)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18287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Worst case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O(N * MAXN)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637" name="Google Shape;637;p33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3">
            <a:hlinkClick action="ppaction://hlinksldjump" r:id="rId7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3">
            <a:hlinkClick action="ppaction://hlinksldjump" r:id="rId8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0" name="Google Shape;640;p33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41" name="Google Shape;641;p3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Google Shape;644;p33"/>
          <p:cNvSpPr txBox="1"/>
          <p:nvPr/>
        </p:nvSpPr>
        <p:spPr>
          <a:xfrm>
            <a:off x="4875850" y="1414650"/>
            <a:ext cx="1694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/TIMP</a:t>
            </a:r>
            <a:endParaRPr b="1" sz="20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5" name="Google Shape;645;p33"/>
          <p:cNvSpPr txBox="1"/>
          <p:nvPr/>
        </p:nvSpPr>
        <p:spPr>
          <a:xfrm>
            <a:off x="6664575" y="1414650"/>
            <a:ext cx="1694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/MEMORIE</a:t>
            </a:r>
            <a:endParaRPr b="1" sz="20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4"/>
          <p:cNvSpPr txBox="1"/>
          <p:nvPr>
            <p:ph idx="1" type="subTitle"/>
          </p:nvPr>
        </p:nvSpPr>
        <p:spPr>
          <a:xfrm>
            <a:off x="796200" y="109800"/>
            <a:ext cx="22281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51" name="Google Shape;651;p3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52" name="Google Shape;652;p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55" name="Google Shape;655;p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56" name="Google Shape;656;p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7" name="Google Shape;657;p3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58" name="Google Shape;658;p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59" name="Google Shape;659;p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60" name="Google Shape;660;p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1" name="Google Shape;661;p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62" name="Google Shape;662;p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63" name="Google Shape;663;p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5" name="Google Shape;665;p34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6" name="Google Shape;666;p34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4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4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4">
            <a:hlinkClick action="ppaction://hlinksldjump" r:id="rId7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4">
            <a:hlinkClick action="ppaction://hlinksldjump" r:id="rId8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1" name="Google Shape;671;p3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72" name="Google Shape;672;p3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75" name="Google Shape;675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6575" y="1767525"/>
            <a:ext cx="2977715" cy="20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34"/>
          <p:cNvSpPr txBox="1"/>
          <p:nvPr/>
        </p:nvSpPr>
        <p:spPr>
          <a:xfrm>
            <a:off x="1978950" y="4000000"/>
            <a:ext cx="51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2"/>
                </a:highlight>
              </a:rPr>
              <a:t>Pentru set de numere &gt; 10</a:t>
            </a:r>
            <a:r>
              <a:rPr baseline="30000" lang="en">
                <a:highlight>
                  <a:schemeClr val="dk2"/>
                </a:highlight>
              </a:rPr>
              <a:t>6 </a:t>
            </a:r>
            <a:r>
              <a:rPr lang="en">
                <a:highlight>
                  <a:schemeClr val="dk2"/>
                </a:highlight>
              </a:rPr>
              <a:t>apare eroare “segmentation fault”</a:t>
            </a:r>
            <a:endParaRPr baseline="30000">
              <a:highlight>
                <a:schemeClr val="dk2"/>
              </a:highlight>
            </a:endParaRPr>
          </a:p>
        </p:txBody>
      </p:sp>
      <p:pic>
        <p:nvPicPr>
          <p:cNvPr id="677" name="Google Shape;677;p34"/>
          <p:cNvPicPr preferRelativeResize="0"/>
          <p:nvPr/>
        </p:nvPicPr>
        <p:blipFill rotWithShape="1">
          <a:blip r:embed="rId10">
            <a:alphaModFix/>
          </a:blip>
          <a:srcRect b="25071" l="0" r="0" t="0"/>
          <a:stretch/>
        </p:blipFill>
        <p:spPr>
          <a:xfrm>
            <a:off x="4198625" y="1320238"/>
            <a:ext cx="4044351" cy="2503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/>
          <p:nvPr>
            <p:ph idx="1" type="subTitle"/>
          </p:nvPr>
        </p:nvSpPr>
        <p:spPr>
          <a:xfrm>
            <a:off x="796200" y="109800"/>
            <a:ext cx="19686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83" name="Google Shape;683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84" name="Google Shape;684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6" name="Google Shape;686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87" name="Google Shape;687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88" name="Google Shape;688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9" name="Google Shape;689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90" name="Google Shape;690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1" name="Google Shape;691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92" name="Google Shape;692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3" name="Google Shape;693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94" name="Google Shape;694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95" name="Google Shape;695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7" name="Google Shape;697;p35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8" name="Google Shape;698;p35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/SHELL SORT</a:t>
            </a:r>
            <a:endParaRPr/>
          </a:p>
        </p:txBody>
      </p:sp>
      <p:sp>
        <p:nvSpPr>
          <p:cNvPr id="699" name="Google Shape;699;p35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/02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00" name="Google Shape;700;p35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&gt;ALGORITMUL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&gt;TIMPUL DE EXECUTARE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&gt;MEMORIA NECESARĂ</a:t>
            </a:r>
            <a:endParaRPr/>
          </a:p>
        </p:txBody>
      </p:sp>
      <p:sp>
        <p:nvSpPr>
          <p:cNvPr id="701" name="Google Shape;701;p35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2" name="Google Shape;702;p35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03" name="Google Shape;703;p35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5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5">
            <a:hlinkClick action="ppaction://hlinksldjump" r:id="rId7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6" name="Google Shape;706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78225" y="1031588"/>
            <a:ext cx="3080325" cy="30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6"/>
          <p:cNvSpPr txBox="1"/>
          <p:nvPr>
            <p:ph idx="1" type="subTitle"/>
          </p:nvPr>
        </p:nvSpPr>
        <p:spPr>
          <a:xfrm>
            <a:off x="796200" y="109800"/>
            <a:ext cx="19929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12" name="Google Shape;712;p3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13" name="Google Shape;713;p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6" name="Google Shape;716;p3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17" name="Google Shape;717;p3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8" name="Google Shape;718;p3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19" name="Google Shape;719;p3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20" name="Google Shape;720;p3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21" name="Google Shape;721;p3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2" name="Google Shape;722;p3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23" name="Google Shape;723;p3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24" name="Google Shape;724;p3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26" name="Google Shape;726;p36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7" name="Google Shape;727;p3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/SHELL SORT - ALGORITM</a:t>
            </a:r>
            <a:endParaRPr/>
          </a:p>
        </p:txBody>
      </p:sp>
      <p:sp>
        <p:nvSpPr>
          <p:cNvPr id="728" name="Google Shape;728;p36"/>
          <p:cNvSpPr txBox="1"/>
          <p:nvPr>
            <p:ph idx="1" type="body"/>
          </p:nvPr>
        </p:nvSpPr>
        <p:spPr>
          <a:xfrm>
            <a:off x="796200" y="1161000"/>
            <a:ext cx="5506500" cy="35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</a:t>
            </a:r>
            <a:r>
              <a:rPr lang="en">
                <a:solidFill>
                  <a:schemeClr val="accent1"/>
                </a:solidFill>
              </a:rPr>
              <a:t>ShellSort</a:t>
            </a:r>
            <a:r>
              <a:rPr lang="en"/>
              <a:t>(int v[], int 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for(int gap = n/2; gap &gt; 0; gap /= 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for(int i = gap; i &lt; n; i++)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int aux = v[i];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int j;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for(j = i; j &gt;= gap &amp;&amp; v[j - gap] &gt; aux; j -= gap)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v[j] = v[j - gap];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v[j] = aux;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729" name="Google Shape;729;p36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6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6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6">
            <a:hlinkClick action="ppaction://hlinksldjump" r:id="rId7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3" name="Google Shape;733;p36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34" name="Google Shape;734;p36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