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94584" autoAdjust="0"/>
  </p:normalViewPr>
  <p:slideViewPr>
    <p:cSldViewPr>
      <p:cViewPr varScale="1">
        <p:scale>
          <a:sx n="100" d="100"/>
          <a:sy n="100" d="100"/>
        </p:scale>
        <p:origin x="-2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pPr/>
              <a:t>2013/6/30</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项目申报</a:t>
            </a:r>
            <a:r>
              <a:rPr lang="zh-CN" altLang="en-US" dirty="0" smtClean="0"/>
              <a:t>管理超级管理员端</a:t>
            </a:r>
            <a:endParaRPr lang="zh-CN" altLang="en-US" dirty="0"/>
          </a:p>
        </p:txBody>
      </p:sp>
      <p:sp>
        <p:nvSpPr>
          <p:cNvPr id="3" name="副标题 2"/>
          <p:cNvSpPr>
            <a:spLocks noGrp="1"/>
          </p:cNvSpPr>
          <p:nvPr>
            <p:ph type="subTitle" idx="1"/>
          </p:nvPr>
        </p:nvSpPr>
        <p:spPr/>
        <p:txBody>
          <a:bodyPr/>
          <a:lstStyle/>
          <a:p>
            <a:r>
              <a:rPr lang="zh-CN" altLang="en-US" dirty="0" smtClean="0"/>
              <a:t>使用说明文档</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五、申请验收的项目</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 y="1340768"/>
            <a:ext cx="9144000" cy="2390775"/>
          </a:xfrm>
          <a:prstGeom prst="rect">
            <a:avLst/>
          </a:prstGeom>
          <a:noFill/>
          <a:ln w="9525">
            <a:noFill/>
            <a:miter lim="800000"/>
            <a:headEnd/>
            <a:tailEnd/>
          </a:ln>
        </p:spPr>
      </p:pic>
      <p:sp>
        <p:nvSpPr>
          <p:cNvPr id="5" name="TextBox 4"/>
          <p:cNvSpPr txBox="1"/>
          <p:nvPr/>
        </p:nvSpPr>
        <p:spPr>
          <a:xfrm>
            <a:off x="107504" y="3933056"/>
            <a:ext cx="8280920" cy="2031325"/>
          </a:xfrm>
          <a:prstGeom prst="rect">
            <a:avLst/>
          </a:prstGeom>
          <a:noFill/>
        </p:spPr>
        <p:txBody>
          <a:bodyPr wrap="square" rtlCol="0">
            <a:spAutoFit/>
          </a:bodyPr>
          <a:lstStyle/>
          <a:p>
            <a:r>
              <a:rPr lang="zh-CN" altLang="en-US" dirty="0" smtClean="0"/>
              <a:t>在列表中，同样是可以看到项目的具体信息、承建单位的信息等。</a:t>
            </a:r>
            <a:endParaRPr lang="en-US" altLang="zh-CN" dirty="0" smtClean="0"/>
          </a:p>
          <a:p>
            <a:endParaRPr lang="en-US" altLang="zh-CN" dirty="0" smtClean="0"/>
          </a:p>
          <a:p>
            <a:r>
              <a:rPr lang="zh-CN" altLang="en-US" dirty="0" smtClean="0"/>
              <a:t>点击</a:t>
            </a:r>
            <a:r>
              <a:rPr lang="en-US" altLang="zh-CN" dirty="0" smtClean="0"/>
              <a:t>&lt;</a:t>
            </a:r>
            <a:r>
              <a:rPr lang="zh-CN" altLang="en-US" dirty="0" smtClean="0"/>
              <a:t>项目名称</a:t>
            </a:r>
            <a:r>
              <a:rPr lang="en-US" altLang="zh-CN" dirty="0" smtClean="0"/>
              <a:t>&gt;</a:t>
            </a:r>
            <a:r>
              <a:rPr lang="zh-CN" altLang="en-US" dirty="0" smtClean="0"/>
              <a:t>可以看到项目申报时填写的信息、企业和区管会上传的项目申报文件以及在项目进行中企业上传的进度汇报文件。文件均可供下载。</a:t>
            </a:r>
            <a:endParaRPr lang="en-US" altLang="zh-CN" dirty="0" smtClean="0"/>
          </a:p>
          <a:p>
            <a:endParaRPr lang="en-US" altLang="zh-CN" dirty="0" smtClean="0"/>
          </a:p>
          <a:p>
            <a:r>
              <a:rPr lang="zh-CN" altLang="en-US" dirty="0" smtClean="0"/>
              <a:t>点击</a:t>
            </a:r>
            <a:r>
              <a:rPr lang="en-US" altLang="zh-CN" dirty="0" smtClean="0"/>
              <a:t>&lt;</a:t>
            </a:r>
            <a:r>
              <a:rPr lang="zh-CN" altLang="en-US" dirty="0" smtClean="0"/>
              <a:t>更改状态</a:t>
            </a:r>
            <a:r>
              <a:rPr lang="en-US" altLang="zh-CN" dirty="0" smtClean="0"/>
              <a:t>&gt;,</a:t>
            </a:r>
            <a:r>
              <a:rPr lang="zh-CN" altLang="en-US" dirty="0" smtClean="0"/>
              <a:t>可以决定是否通过该验收并给出批复语。</a:t>
            </a:r>
            <a:endParaRPr lang="en-US" altLang="zh-CN" dirty="0" smtClean="0"/>
          </a:p>
          <a:p>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六、项目进度查看</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0" y="1340768"/>
            <a:ext cx="8867775" cy="2105025"/>
          </a:xfrm>
          <a:prstGeom prst="rect">
            <a:avLst/>
          </a:prstGeom>
          <a:noFill/>
          <a:ln w="9525">
            <a:noFill/>
            <a:miter lim="800000"/>
            <a:headEnd/>
            <a:tailEnd/>
          </a:ln>
        </p:spPr>
      </p:pic>
      <p:sp>
        <p:nvSpPr>
          <p:cNvPr id="5" name="TextBox 4"/>
          <p:cNvSpPr txBox="1"/>
          <p:nvPr/>
        </p:nvSpPr>
        <p:spPr>
          <a:xfrm>
            <a:off x="0" y="3717032"/>
            <a:ext cx="8964488" cy="1754326"/>
          </a:xfrm>
          <a:prstGeom prst="rect">
            <a:avLst/>
          </a:prstGeom>
          <a:noFill/>
        </p:spPr>
        <p:txBody>
          <a:bodyPr wrap="square" rtlCol="0">
            <a:spAutoFit/>
          </a:bodyPr>
          <a:lstStyle/>
          <a:p>
            <a:r>
              <a:rPr lang="zh-CN" altLang="en-US" dirty="0" smtClean="0"/>
              <a:t>该页面将列出所有通过审核并推进中的项目，从中可以看到最新进度及最新进度报告时间。</a:t>
            </a:r>
            <a:endParaRPr lang="en-US" altLang="zh-CN" dirty="0" smtClean="0"/>
          </a:p>
          <a:p>
            <a:r>
              <a:rPr lang="zh-CN" altLang="en-US" dirty="0" smtClean="0"/>
              <a:t>同时，也可以查看承建企业的所有信息。</a:t>
            </a:r>
            <a:endParaRPr lang="en-US" altLang="zh-CN" dirty="0" smtClean="0"/>
          </a:p>
          <a:p>
            <a:endParaRPr lang="en-US" altLang="zh-CN" dirty="0" smtClean="0"/>
          </a:p>
          <a:p>
            <a:r>
              <a:rPr lang="zh-CN" altLang="en-US" dirty="0" smtClean="0"/>
              <a:t>点击项目名称，进入项目信息页面，在底部将会提供项目进度文件的下载。</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3491880" cy="369332"/>
          </a:xfrm>
          <a:prstGeom prst="rect">
            <a:avLst/>
          </a:prstGeom>
          <a:noFill/>
        </p:spPr>
        <p:txBody>
          <a:bodyPr wrap="square" rtlCol="0">
            <a:spAutoFit/>
          </a:bodyPr>
          <a:lstStyle/>
          <a:p>
            <a:r>
              <a:rPr lang="zh-CN" altLang="en-US" dirty="0" smtClean="0"/>
              <a:t>项目进度报告的下载</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 y="980728"/>
            <a:ext cx="9144000" cy="3219450"/>
          </a:xfrm>
          <a:prstGeom prst="rect">
            <a:avLst/>
          </a:prstGeom>
          <a:noFill/>
          <a:ln w="9525">
            <a:noFill/>
            <a:miter lim="800000"/>
            <a:headEnd/>
            <a:tailEnd/>
          </a:ln>
        </p:spPr>
      </p:pic>
      <p:sp>
        <p:nvSpPr>
          <p:cNvPr id="6" name="TextBox 5"/>
          <p:cNvSpPr txBox="1"/>
          <p:nvPr/>
        </p:nvSpPr>
        <p:spPr>
          <a:xfrm>
            <a:off x="0" y="4437112"/>
            <a:ext cx="9036496" cy="646331"/>
          </a:xfrm>
          <a:prstGeom prst="rect">
            <a:avLst/>
          </a:prstGeom>
          <a:noFill/>
        </p:spPr>
        <p:txBody>
          <a:bodyPr wrap="square" rtlCol="0">
            <a:spAutoFit/>
          </a:bodyPr>
          <a:lstStyle/>
          <a:p>
            <a:r>
              <a:rPr lang="zh-CN" altLang="en-US" dirty="0" smtClean="0"/>
              <a:t>在项目信息的底部，提供企业用户上传所有进度报告文件的列表并提供下载、上传时间的等信息。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七、密码修改</a:t>
            </a:r>
            <a:endParaRPr lang="zh-CN" altLang="en-US" dirty="0"/>
          </a:p>
        </p:txBody>
      </p:sp>
      <p:pic>
        <p:nvPicPr>
          <p:cNvPr id="12291" name="Picture 3"/>
          <p:cNvPicPr>
            <a:picLocks noChangeAspect="1" noChangeArrowheads="1"/>
          </p:cNvPicPr>
          <p:nvPr/>
        </p:nvPicPr>
        <p:blipFill>
          <a:blip r:embed="rId2" cstate="print"/>
          <a:srcRect/>
          <a:stretch>
            <a:fillRect/>
          </a:stretch>
        </p:blipFill>
        <p:spPr bwMode="auto">
          <a:xfrm>
            <a:off x="251520" y="1556792"/>
            <a:ext cx="4124325" cy="3600450"/>
          </a:xfrm>
          <a:prstGeom prst="rect">
            <a:avLst/>
          </a:prstGeom>
          <a:noFill/>
          <a:ln w="9525">
            <a:noFill/>
            <a:miter lim="800000"/>
            <a:headEnd/>
            <a:tailEnd/>
          </a:ln>
        </p:spPr>
      </p:pic>
      <p:pic>
        <p:nvPicPr>
          <p:cNvPr id="12292" name="Picture 4"/>
          <p:cNvPicPr>
            <a:picLocks noChangeAspect="1" noChangeArrowheads="1"/>
          </p:cNvPicPr>
          <p:nvPr/>
        </p:nvPicPr>
        <p:blipFill>
          <a:blip r:embed="rId3" cstate="print"/>
          <a:srcRect/>
          <a:stretch>
            <a:fillRect/>
          </a:stretch>
        </p:blipFill>
        <p:spPr bwMode="auto">
          <a:xfrm>
            <a:off x="4644008" y="1556792"/>
            <a:ext cx="4295775" cy="3438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zh-CN" altLang="en-US" dirty="0" smtClean="0"/>
              <a:t>、</a:t>
            </a:r>
            <a:r>
              <a:rPr lang="zh-CN" altLang="en-US" dirty="0" smtClean="0"/>
              <a:t>项目的查询统计</a:t>
            </a:r>
            <a:endParaRPr lang="zh-CN" altLang="en-US" dirty="0"/>
          </a:p>
        </p:txBody>
      </p:sp>
      <p:sp>
        <p:nvSpPr>
          <p:cNvPr id="4" name="TextBox 3"/>
          <p:cNvSpPr txBox="1"/>
          <p:nvPr/>
        </p:nvSpPr>
        <p:spPr>
          <a:xfrm>
            <a:off x="251520" y="1340768"/>
            <a:ext cx="8640960" cy="369332"/>
          </a:xfrm>
          <a:prstGeom prst="rect">
            <a:avLst/>
          </a:prstGeom>
          <a:noFill/>
        </p:spPr>
        <p:txBody>
          <a:bodyPr wrap="square" rtlCol="0">
            <a:spAutoFit/>
          </a:bodyPr>
          <a:lstStyle/>
          <a:p>
            <a:r>
              <a:rPr lang="zh-CN" altLang="en-US" dirty="0" smtClean="0"/>
              <a:t>根据条件，筛选出指定的项目。这些条件之间是“与”的关系，也即要求同时满足</a:t>
            </a:r>
            <a:endParaRPr lang="zh-CN" altLang="en-US" dirty="0"/>
          </a:p>
        </p:txBody>
      </p:sp>
      <p:sp>
        <p:nvSpPr>
          <p:cNvPr id="5" name="TextBox 4"/>
          <p:cNvSpPr txBox="1"/>
          <p:nvPr/>
        </p:nvSpPr>
        <p:spPr>
          <a:xfrm>
            <a:off x="323528" y="1916832"/>
            <a:ext cx="1872208" cy="369332"/>
          </a:xfrm>
          <a:prstGeom prst="rect">
            <a:avLst/>
          </a:prstGeom>
          <a:noFill/>
        </p:spPr>
        <p:txBody>
          <a:bodyPr wrap="square" rtlCol="0">
            <a:spAutoFit/>
          </a:bodyPr>
          <a:lstStyle/>
          <a:p>
            <a:r>
              <a:rPr lang="zh-CN" altLang="en-US" dirty="0" smtClean="0"/>
              <a:t>限定条件主要有：</a:t>
            </a:r>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323528" y="2492896"/>
            <a:ext cx="2228850" cy="1333500"/>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2627784" y="2492896"/>
            <a:ext cx="2181225" cy="3695700"/>
          </a:xfrm>
          <a:prstGeom prst="rect">
            <a:avLst/>
          </a:prstGeom>
          <a:noFill/>
          <a:ln w="9525">
            <a:noFill/>
            <a:miter lim="800000"/>
            <a:headEnd/>
            <a:tailEnd/>
          </a:ln>
        </p:spPr>
      </p:pic>
      <p:pic>
        <p:nvPicPr>
          <p:cNvPr id="29700" name="Picture 4"/>
          <p:cNvPicPr>
            <a:picLocks noChangeAspect="1" noChangeArrowheads="1"/>
          </p:cNvPicPr>
          <p:nvPr/>
        </p:nvPicPr>
        <p:blipFill>
          <a:blip r:embed="rId4" cstate="print"/>
          <a:srcRect/>
          <a:stretch>
            <a:fillRect/>
          </a:stretch>
        </p:blipFill>
        <p:spPr bwMode="auto">
          <a:xfrm>
            <a:off x="5004048" y="2564904"/>
            <a:ext cx="2181225" cy="1657350"/>
          </a:xfrm>
          <a:prstGeom prst="rect">
            <a:avLst/>
          </a:prstGeom>
          <a:noFill/>
          <a:ln w="9525">
            <a:noFill/>
            <a:miter lim="800000"/>
            <a:headEnd/>
            <a:tailEnd/>
          </a:ln>
        </p:spPr>
      </p:pic>
      <p:pic>
        <p:nvPicPr>
          <p:cNvPr id="29701" name="Picture 5"/>
          <p:cNvPicPr>
            <a:picLocks noChangeAspect="1" noChangeArrowheads="1"/>
          </p:cNvPicPr>
          <p:nvPr/>
        </p:nvPicPr>
        <p:blipFill>
          <a:blip r:embed="rId5" cstate="print"/>
          <a:srcRect/>
          <a:stretch>
            <a:fillRect/>
          </a:stretch>
        </p:blipFill>
        <p:spPr bwMode="auto">
          <a:xfrm>
            <a:off x="251520" y="4005064"/>
            <a:ext cx="2362200" cy="1247775"/>
          </a:xfrm>
          <a:prstGeom prst="rect">
            <a:avLst/>
          </a:prstGeom>
          <a:noFill/>
          <a:ln w="9525">
            <a:noFill/>
            <a:miter lim="800000"/>
            <a:headEnd/>
            <a:tailEnd/>
          </a:ln>
        </p:spPr>
      </p:pic>
      <p:pic>
        <p:nvPicPr>
          <p:cNvPr id="29702" name="Picture 6"/>
          <p:cNvPicPr>
            <a:picLocks noChangeAspect="1" noChangeArrowheads="1"/>
          </p:cNvPicPr>
          <p:nvPr/>
        </p:nvPicPr>
        <p:blipFill>
          <a:blip r:embed="rId6" cstate="print"/>
          <a:srcRect/>
          <a:stretch>
            <a:fillRect/>
          </a:stretch>
        </p:blipFill>
        <p:spPr bwMode="auto">
          <a:xfrm>
            <a:off x="4860032" y="4437112"/>
            <a:ext cx="2171700" cy="1609725"/>
          </a:xfrm>
          <a:prstGeom prst="rect">
            <a:avLst/>
          </a:prstGeom>
          <a:noFill/>
          <a:ln w="9525">
            <a:noFill/>
            <a:miter lim="800000"/>
            <a:headEnd/>
            <a:tailEnd/>
          </a:ln>
        </p:spPr>
      </p:pic>
      <p:pic>
        <p:nvPicPr>
          <p:cNvPr id="29703" name="Picture 7"/>
          <p:cNvPicPr>
            <a:picLocks noChangeAspect="1" noChangeArrowheads="1"/>
          </p:cNvPicPr>
          <p:nvPr/>
        </p:nvPicPr>
        <p:blipFill>
          <a:blip r:embed="rId7" cstate="print"/>
          <a:srcRect/>
          <a:stretch>
            <a:fillRect/>
          </a:stretch>
        </p:blipFill>
        <p:spPr bwMode="auto">
          <a:xfrm>
            <a:off x="7164288" y="2708920"/>
            <a:ext cx="1872208" cy="1571625"/>
          </a:xfrm>
          <a:prstGeom prst="rect">
            <a:avLst/>
          </a:prstGeom>
          <a:noFill/>
          <a:ln w="9525">
            <a:noFill/>
            <a:miter lim="800000"/>
            <a:headEnd/>
            <a:tailEnd/>
          </a:ln>
        </p:spPr>
      </p:pic>
      <p:pic>
        <p:nvPicPr>
          <p:cNvPr id="29704" name="Picture 8"/>
          <p:cNvPicPr>
            <a:picLocks noChangeAspect="1" noChangeArrowheads="1"/>
          </p:cNvPicPr>
          <p:nvPr/>
        </p:nvPicPr>
        <p:blipFill>
          <a:blip r:embed="rId8" cstate="print"/>
          <a:srcRect/>
          <a:stretch>
            <a:fillRect/>
          </a:stretch>
        </p:blipFill>
        <p:spPr bwMode="auto">
          <a:xfrm>
            <a:off x="7164288" y="4653136"/>
            <a:ext cx="1979712" cy="1371600"/>
          </a:xfrm>
          <a:prstGeom prst="rect">
            <a:avLst/>
          </a:prstGeom>
          <a:noFill/>
          <a:ln w="9525">
            <a:noFill/>
            <a:miter lim="800000"/>
            <a:headEnd/>
            <a:tailEnd/>
          </a:ln>
        </p:spPr>
      </p:pic>
      <p:sp>
        <p:nvSpPr>
          <p:cNvPr id="13" name="TextBox 12"/>
          <p:cNvSpPr txBox="1"/>
          <p:nvPr/>
        </p:nvSpPr>
        <p:spPr>
          <a:xfrm>
            <a:off x="251520" y="6381328"/>
            <a:ext cx="7776864" cy="369332"/>
          </a:xfrm>
          <a:prstGeom prst="rect">
            <a:avLst/>
          </a:prstGeom>
          <a:noFill/>
        </p:spPr>
        <p:txBody>
          <a:bodyPr wrap="square" rtlCol="0">
            <a:spAutoFit/>
          </a:bodyPr>
          <a:lstStyle/>
          <a:p>
            <a:r>
              <a:rPr lang="zh-CN" altLang="en-US" dirty="0" smtClean="0"/>
              <a:t>默认所有的条件为</a:t>
            </a:r>
            <a:r>
              <a:rPr lang="zh-CN" altLang="en-US" dirty="0" smtClean="0">
                <a:solidFill>
                  <a:srgbClr val="FF0000"/>
                </a:solidFill>
              </a:rPr>
              <a:t>不关心</a:t>
            </a:r>
            <a:r>
              <a:rPr lang="zh-CN" altLang="en-US" dirty="0" smtClean="0"/>
              <a:t>，按照需求更改为需要的条件即可</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3528392" cy="369332"/>
          </a:xfrm>
          <a:prstGeom prst="rect">
            <a:avLst/>
          </a:prstGeom>
          <a:noFill/>
        </p:spPr>
        <p:txBody>
          <a:bodyPr wrap="square" rtlCol="0">
            <a:spAutoFit/>
          </a:bodyPr>
          <a:lstStyle/>
          <a:p>
            <a:r>
              <a:rPr lang="zh-CN" altLang="en-US" dirty="0" smtClean="0"/>
              <a:t>查询统计的结果</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0" y="692697"/>
            <a:ext cx="9125403" cy="4608512"/>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107504" y="5445224"/>
            <a:ext cx="5962650" cy="695325"/>
          </a:xfrm>
          <a:prstGeom prst="rect">
            <a:avLst/>
          </a:prstGeom>
          <a:noFill/>
          <a:ln w="9525">
            <a:noFill/>
            <a:miter lim="800000"/>
            <a:headEnd/>
            <a:tailEnd/>
          </a:ln>
        </p:spPr>
      </p:pic>
      <p:sp>
        <p:nvSpPr>
          <p:cNvPr id="7" name="TextBox 6"/>
          <p:cNvSpPr txBox="1"/>
          <p:nvPr/>
        </p:nvSpPr>
        <p:spPr>
          <a:xfrm>
            <a:off x="395536" y="6165304"/>
            <a:ext cx="7128792" cy="369332"/>
          </a:xfrm>
          <a:prstGeom prst="rect">
            <a:avLst/>
          </a:prstGeom>
          <a:noFill/>
        </p:spPr>
        <p:txBody>
          <a:bodyPr wrap="square" rtlCol="0">
            <a:spAutoFit/>
          </a:bodyPr>
          <a:lstStyle/>
          <a:p>
            <a:r>
              <a:rPr lang="zh-CN" altLang="en-US" dirty="0" smtClean="0"/>
              <a:t>点击导出</a:t>
            </a:r>
            <a:r>
              <a:rPr lang="en-US" altLang="zh-CN" dirty="0" smtClean="0"/>
              <a:t>EXCEL</a:t>
            </a:r>
            <a:r>
              <a:rPr lang="zh-CN" altLang="en-US" dirty="0" smtClean="0"/>
              <a:t>，浏览器将下载这次查询统计结果的</a:t>
            </a:r>
            <a:r>
              <a:rPr lang="en-US" altLang="zh-CN" dirty="0" smtClean="0"/>
              <a:t>EXCEL</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4896544" cy="369332"/>
          </a:xfrm>
          <a:prstGeom prst="rect">
            <a:avLst/>
          </a:prstGeom>
          <a:noFill/>
        </p:spPr>
        <p:txBody>
          <a:bodyPr wrap="square" rtlCol="0">
            <a:spAutoFit/>
          </a:bodyPr>
          <a:lstStyle/>
          <a:p>
            <a:r>
              <a:rPr lang="zh-CN" altLang="en-US" dirty="0" smtClean="0"/>
              <a:t>项目查询统计导出的</a:t>
            </a:r>
            <a:r>
              <a:rPr lang="en-US" altLang="zh-CN" dirty="0" smtClean="0"/>
              <a:t>EXCEL</a:t>
            </a:r>
            <a:r>
              <a:rPr lang="zh-CN" altLang="en-US" dirty="0" smtClean="0"/>
              <a:t>文件样本</a:t>
            </a:r>
            <a:endParaRPr lang="zh-CN" altLang="en-US" dirty="0"/>
          </a:p>
        </p:txBody>
      </p:sp>
      <p:pic>
        <p:nvPicPr>
          <p:cNvPr id="31746" name="Picture 2"/>
          <p:cNvPicPr>
            <a:picLocks noChangeAspect="1" noChangeArrowheads="1"/>
          </p:cNvPicPr>
          <p:nvPr/>
        </p:nvPicPr>
        <p:blipFill>
          <a:blip r:embed="rId2" cstate="print"/>
          <a:srcRect/>
          <a:stretch>
            <a:fillRect/>
          </a:stretch>
        </p:blipFill>
        <p:spPr bwMode="auto">
          <a:xfrm>
            <a:off x="4283968" y="260648"/>
            <a:ext cx="2152650" cy="419100"/>
          </a:xfrm>
          <a:prstGeom prst="rect">
            <a:avLst/>
          </a:prstGeom>
          <a:noFill/>
          <a:ln w="9525">
            <a:noFill/>
            <a:miter lim="800000"/>
            <a:headEnd/>
            <a:tailEnd/>
          </a:ln>
        </p:spPr>
      </p:pic>
      <p:pic>
        <p:nvPicPr>
          <p:cNvPr id="31748" name="Picture 4"/>
          <p:cNvPicPr>
            <a:picLocks noChangeAspect="1" noChangeArrowheads="1"/>
          </p:cNvPicPr>
          <p:nvPr/>
        </p:nvPicPr>
        <p:blipFill>
          <a:blip r:embed="rId3" cstate="print"/>
          <a:srcRect/>
          <a:stretch>
            <a:fillRect/>
          </a:stretch>
        </p:blipFill>
        <p:spPr bwMode="auto">
          <a:xfrm>
            <a:off x="0" y="908720"/>
            <a:ext cx="6381750" cy="1123950"/>
          </a:xfrm>
          <a:prstGeom prst="rect">
            <a:avLst/>
          </a:prstGeom>
          <a:noFill/>
          <a:ln w="9525">
            <a:noFill/>
            <a:miter lim="800000"/>
            <a:headEnd/>
            <a:tailEnd/>
          </a:ln>
        </p:spPr>
      </p:pic>
      <p:pic>
        <p:nvPicPr>
          <p:cNvPr id="31749" name="Picture 5"/>
          <p:cNvPicPr>
            <a:picLocks noChangeAspect="1" noChangeArrowheads="1"/>
          </p:cNvPicPr>
          <p:nvPr/>
        </p:nvPicPr>
        <p:blipFill>
          <a:blip r:embed="rId4" cstate="print"/>
          <a:srcRect/>
          <a:stretch>
            <a:fillRect/>
          </a:stretch>
        </p:blipFill>
        <p:spPr bwMode="auto">
          <a:xfrm>
            <a:off x="0" y="2348880"/>
            <a:ext cx="8486775" cy="1209675"/>
          </a:xfrm>
          <a:prstGeom prst="rect">
            <a:avLst/>
          </a:prstGeom>
          <a:noFill/>
          <a:ln w="9525">
            <a:noFill/>
            <a:miter lim="800000"/>
            <a:headEnd/>
            <a:tailEnd/>
          </a:ln>
        </p:spPr>
      </p:pic>
      <p:sp>
        <p:nvSpPr>
          <p:cNvPr id="9" name="TextBox 8"/>
          <p:cNvSpPr txBox="1"/>
          <p:nvPr/>
        </p:nvSpPr>
        <p:spPr>
          <a:xfrm>
            <a:off x="179512" y="4581128"/>
            <a:ext cx="5400600" cy="369332"/>
          </a:xfrm>
          <a:prstGeom prst="rect">
            <a:avLst/>
          </a:prstGeom>
          <a:noFill/>
        </p:spPr>
        <p:txBody>
          <a:bodyPr wrap="square" rtlCol="0">
            <a:spAutoFit/>
          </a:bodyPr>
          <a:lstStyle/>
          <a:p>
            <a:r>
              <a:rPr lang="zh-CN" altLang="en-US" dirty="0" smtClean="0"/>
              <a:t>在该文件中，可以看到项目想关的所有具体信息。</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a:t>
            </a:r>
            <a:r>
              <a:rPr lang="zh-CN" altLang="en-US" dirty="0" smtClean="0"/>
              <a:t>、</a:t>
            </a:r>
            <a:r>
              <a:rPr lang="zh-CN" altLang="en-US" dirty="0" smtClean="0"/>
              <a:t>示范企业的查询统计</a:t>
            </a:r>
            <a:endParaRPr lang="zh-CN" altLang="en-US" dirty="0"/>
          </a:p>
        </p:txBody>
      </p:sp>
      <p:sp>
        <p:nvSpPr>
          <p:cNvPr id="4" name="TextBox 3"/>
          <p:cNvSpPr txBox="1"/>
          <p:nvPr/>
        </p:nvSpPr>
        <p:spPr>
          <a:xfrm>
            <a:off x="323528" y="1412776"/>
            <a:ext cx="4536504" cy="369332"/>
          </a:xfrm>
          <a:prstGeom prst="rect">
            <a:avLst/>
          </a:prstGeom>
          <a:noFill/>
        </p:spPr>
        <p:txBody>
          <a:bodyPr wrap="square" rtlCol="0">
            <a:spAutoFit/>
          </a:bodyPr>
          <a:lstStyle/>
          <a:p>
            <a:r>
              <a:rPr lang="zh-CN" altLang="en-US" dirty="0" smtClean="0"/>
              <a:t>操作与项目的查询统计类似</a:t>
            </a:r>
            <a:endParaRPr lang="zh-CN" altLang="en-US" dirty="0"/>
          </a:p>
        </p:txBody>
      </p:sp>
      <p:pic>
        <p:nvPicPr>
          <p:cNvPr id="32770" name="Picture 2"/>
          <p:cNvPicPr>
            <a:picLocks noChangeAspect="1" noChangeArrowheads="1"/>
          </p:cNvPicPr>
          <p:nvPr/>
        </p:nvPicPr>
        <p:blipFill>
          <a:blip r:embed="rId2" cstate="print"/>
          <a:srcRect/>
          <a:stretch>
            <a:fillRect/>
          </a:stretch>
        </p:blipFill>
        <p:spPr bwMode="auto">
          <a:xfrm>
            <a:off x="395536" y="1916832"/>
            <a:ext cx="2228850" cy="1466850"/>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3131840" y="1844824"/>
            <a:ext cx="2390775" cy="3657600"/>
          </a:xfrm>
          <a:prstGeom prst="rect">
            <a:avLst/>
          </a:prstGeom>
          <a:noFill/>
          <a:ln w="9525">
            <a:noFill/>
            <a:miter lim="800000"/>
            <a:headEnd/>
            <a:tailEnd/>
          </a:ln>
        </p:spPr>
      </p:pic>
      <p:pic>
        <p:nvPicPr>
          <p:cNvPr id="32772" name="Picture 4"/>
          <p:cNvPicPr>
            <a:picLocks noChangeAspect="1" noChangeArrowheads="1"/>
          </p:cNvPicPr>
          <p:nvPr/>
        </p:nvPicPr>
        <p:blipFill>
          <a:blip r:embed="rId4" cstate="print"/>
          <a:srcRect/>
          <a:stretch>
            <a:fillRect/>
          </a:stretch>
        </p:blipFill>
        <p:spPr bwMode="auto">
          <a:xfrm>
            <a:off x="5868144" y="1916832"/>
            <a:ext cx="2266950"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3960440" cy="369332"/>
          </a:xfrm>
          <a:prstGeom prst="rect">
            <a:avLst/>
          </a:prstGeom>
          <a:noFill/>
        </p:spPr>
        <p:txBody>
          <a:bodyPr wrap="square" rtlCol="0">
            <a:spAutoFit/>
          </a:bodyPr>
          <a:lstStyle/>
          <a:p>
            <a:r>
              <a:rPr lang="zh-CN" altLang="en-US" dirty="0" smtClean="0"/>
              <a:t>示范企业查询统计的结果</a:t>
            </a:r>
            <a:endParaRPr lang="zh-CN" altLang="en-US" dirty="0"/>
          </a:p>
        </p:txBody>
      </p:sp>
      <p:pic>
        <p:nvPicPr>
          <p:cNvPr id="33794" name="Picture 2"/>
          <p:cNvPicPr>
            <a:picLocks noChangeAspect="1" noChangeArrowheads="1"/>
          </p:cNvPicPr>
          <p:nvPr/>
        </p:nvPicPr>
        <p:blipFill>
          <a:blip r:embed="rId2" cstate="print"/>
          <a:srcRect/>
          <a:stretch>
            <a:fillRect/>
          </a:stretch>
        </p:blipFill>
        <p:spPr bwMode="auto">
          <a:xfrm>
            <a:off x="0" y="620688"/>
            <a:ext cx="9143999" cy="4391025"/>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0" y="5373216"/>
            <a:ext cx="2705100" cy="742950"/>
          </a:xfrm>
          <a:prstGeom prst="rect">
            <a:avLst/>
          </a:prstGeom>
          <a:noFill/>
          <a:ln w="9525">
            <a:noFill/>
            <a:miter lim="800000"/>
            <a:headEnd/>
            <a:tailEnd/>
          </a:ln>
        </p:spPr>
      </p:pic>
      <p:sp>
        <p:nvSpPr>
          <p:cNvPr id="7" name="TextBox 6"/>
          <p:cNvSpPr txBox="1"/>
          <p:nvPr/>
        </p:nvSpPr>
        <p:spPr>
          <a:xfrm>
            <a:off x="2771800" y="5517232"/>
            <a:ext cx="4896544" cy="369332"/>
          </a:xfrm>
          <a:prstGeom prst="rect">
            <a:avLst/>
          </a:prstGeom>
          <a:noFill/>
        </p:spPr>
        <p:txBody>
          <a:bodyPr wrap="square" rtlCol="0">
            <a:spAutoFit/>
          </a:bodyPr>
          <a:lstStyle/>
          <a:p>
            <a:r>
              <a:rPr lang="zh-CN" altLang="en-US" dirty="0" smtClean="0"/>
              <a:t>功能已经在项目查询统计中示出，不再赘述</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a:t>
            </a:r>
            <a:r>
              <a:rPr lang="zh-CN" altLang="en-US" dirty="0" smtClean="0"/>
              <a:t>消息查看及发送</a:t>
            </a:r>
            <a:endParaRPr lang="zh-CN" altLang="en-US" dirty="0"/>
          </a:p>
        </p:txBody>
      </p:sp>
      <p:pic>
        <p:nvPicPr>
          <p:cNvPr id="37890" name="Picture 2"/>
          <p:cNvPicPr>
            <a:picLocks noChangeAspect="1" noChangeArrowheads="1"/>
          </p:cNvPicPr>
          <p:nvPr/>
        </p:nvPicPr>
        <p:blipFill>
          <a:blip r:embed="rId2" cstate="print"/>
          <a:srcRect/>
          <a:stretch>
            <a:fillRect/>
          </a:stretch>
        </p:blipFill>
        <p:spPr bwMode="auto">
          <a:xfrm>
            <a:off x="0" y="1196752"/>
            <a:ext cx="9144000" cy="2390775"/>
          </a:xfrm>
          <a:prstGeom prst="rect">
            <a:avLst/>
          </a:prstGeom>
          <a:noFill/>
          <a:ln w="9525">
            <a:noFill/>
            <a:miter lim="800000"/>
            <a:headEnd/>
            <a:tailEnd/>
          </a:ln>
        </p:spPr>
      </p:pic>
      <p:sp>
        <p:nvSpPr>
          <p:cNvPr id="6" name="TextBox 5"/>
          <p:cNvSpPr txBox="1"/>
          <p:nvPr/>
        </p:nvSpPr>
        <p:spPr>
          <a:xfrm>
            <a:off x="251520" y="3645024"/>
            <a:ext cx="3672408" cy="369332"/>
          </a:xfrm>
          <a:prstGeom prst="rect">
            <a:avLst/>
          </a:prstGeom>
          <a:noFill/>
        </p:spPr>
        <p:txBody>
          <a:bodyPr wrap="square" rtlCol="0">
            <a:spAutoFit/>
          </a:bodyPr>
          <a:lstStyle/>
          <a:p>
            <a:r>
              <a:rPr lang="zh-CN" altLang="en-US" dirty="0" smtClean="0"/>
              <a:t>点击消息标题，将看到消息正文</a:t>
            </a:r>
            <a:endParaRPr lang="zh-CN" altLang="en-US" dirty="0"/>
          </a:p>
        </p:txBody>
      </p:sp>
      <p:pic>
        <p:nvPicPr>
          <p:cNvPr id="37891" name="Picture 3"/>
          <p:cNvPicPr>
            <a:picLocks noChangeAspect="1" noChangeArrowheads="1"/>
          </p:cNvPicPr>
          <p:nvPr/>
        </p:nvPicPr>
        <p:blipFill>
          <a:blip r:embed="rId3" cstate="print"/>
          <a:srcRect/>
          <a:stretch>
            <a:fillRect/>
          </a:stretch>
        </p:blipFill>
        <p:spPr bwMode="auto">
          <a:xfrm>
            <a:off x="251520" y="4077072"/>
            <a:ext cx="8784976" cy="1704975"/>
          </a:xfrm>
          <a:prstGeom prst="rect">
            <a:avLst/>
          </a:prstGeom>
          <a:noFill/>
          <a:ln w="9525">
            <a:noFill/>
            <a:miter lim="800000"/>
            <a:headEnd/>
            <a:tailEnd/>
          </a:ln>
        </p:spPr>
      </p:pic>
      <p:sp>
        <p:nvSpPr>
          <p:cNvPr id="8" name="TextBox 7"/>
          <p:cNvSpPr txBox="1"/>
          <p:nvPr/>
        </p:nvSpPr>
        <p:spPr>
          <a:xfrm>
            <a:off x="251520" y="6165304"/>
            <a:ext cx="8712968" cy="369332"/>
          </a:xfrm>
          <a:prstGeom prst="rect">
            <a:avLst/>
          </a:prstGeom>
          <a:noFill/>
        </p:spPr>
        <p:txBody>
          <a:bodyPr wrap="square" rtlCol="0">
            <a:spAutoFit/>
          </a:bodyPr>
          <a:lstStyle/>
          <a:p>
            <a:r>
              <a:rPr lang="zh-CN" altLang="en-US" dirty="0" smtClean="0"/>
              <a:t>在列表的右边，可以选择将消息删除或者标志为已读，发往所有人的消息，无权删除</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一、管理员帐号密码及登录</a:t>
            </a:r>
            <a:endParaRPr lang="zh-CN" altLang="en-US" dirty="0"/>
          </a:p>
        </p:txBody>
      </p:sp>
      <p:sp>
        <p:nvSpPr>
          <p:cNvPr id="3" name="内容占位符 2"/>
          <p:cNvSpPr>
            <a:spLocks noGrp="1"/>
          </p:cNvSpPr>
          <p:nvPr>
            <p:ph idx="1"/>
          </p:nvPr>
        </p:nvSpPr>
        <p:spPr>
          <a:xfrm>
            <a:off x="304800" y="1554163"/>
            <a:ext cx="8686800" cy="1370782"/>
          </a:xfrm>
        </p:spPr>
        <p:txBody>
          <a:bodyPr>
            <a:normAutofit fontScale="92500"/>
          </a:bodyPr>
          <a:lstStyle/>
          <a:p>
            <a:pPr>
              <a:buNone/>
            </a:pPr>
            <a:r>
              <a:rPr lang="en-US" altLang="zh-CN" dirty="0" smtClean="0"/>
              <a:t>		</a:t>
            </a:r>
            <a:r>
              <a:rPr lang="zh-CN" altLang="en-US" dirty="0" smtClean="0"/>
              <a:t>超级管理员用户名密码在系统安装时</a:t>
            </a:r>
            <a:r>
              <a:rPr lang="zh-CN" altLang="en-US" dirty="0" smtClean="0">
                <a:solidFill>
                  <a:srgbClr val="FF0000"/>
                </a:solidFill>
              </a:rPr>
              <a:t>由技术人员根据要求给定</a:t>
            </a:r>
            <a:r>
              <a:rPr lang="zh-CN" altLang="en-US" dirty="0" smtClean="0"/>
              <a:t>。帐号登录后可以修改密码。</a:t>
            </a:r>
            <a:endParaRPr lang="en-US" altLang="zh-CN" dirty="0" smtClean="0"/>
          </a:p>
          <a:p>
            <a:pPr>
              <a:buNone/>
            </a:pPr>
            <a:endParaRPr lang="zh-CN" altLang="en-US" dirty="0"/>
          </a:p>
        </p:txBody>
      </p:sp>
      <p:sp>
        <p:nvSpPr>
          <p:cNvPr id="4" name="TextBox 3"/>
          <p:cNvSpPr txBox="1"/>
          <p:nvPr/>
        </p:nvSpPr>
        <p:spPr>
          <a:xfrm>
            <a:off x="683568" y="3140968"/>
            <a:ext cx="7704856" cy="369332"/>
          </a:xfrm>
          <a:prstGeom prst="rect">
            <a:avLst/>
          </a:prstGeom>
          <a:noFill/>
        </p:spPr>
        <p:txBody>
          <a:bodyPr wrap="square" rtlCol="0">
            <a:spAutoFit/>
          </a:bodyPr>
          <a:lstStyle/>
          <a:p>
            <a:r>
              <a:rPr lang="zh-CN" altLang="en-US" dirty="0" smtClean="0"/>
              <a:t>在首页中选择超级管理员登录将进入如下登录页面</a:t>
            </a:r>
            <a:r>
              <a:rPr lang="en-US" altLang="zh-CN" dirty="0" smtClean="0"/>
              <a:t>:</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683568" y="3609975"/>
            <a:ext cx="3838575" cy="3248025"/>
          </a:xfrm>
          <a:prstGeom prst="rect">
            <a:avLst/>
          </a:prstGeom>
          <a:noFill/>
          <a:ln w="9525">
            <a:noFill/>
            <a:miter lim="800000"/>
            <a:headEnd/>
            <a:tailEnd/>
          </a:ln>
        </p:spPr>
      </p:pic>
      <p:sp>
        <p:nvSpPr>
          <p:cNvPr id="7" name="TextBox 6"/>
          <p:cNvSpPr txBox="1"/>
          <p:nvPr/>
        </p:nvSpPr>
        <p:spPr>
          <a:xfrm>
            <a:off x="5076056" y="3717032"/>
            <a:ext cx="3456384" cy="1200329"/>
          </a:xfrm>
          <a:prstGeom prst="rect">
            <a:avLst/>
          </a:prstGeom>
          <a:noFill/>
        </p:spPr>
        <p:txBody>
          <a:bodyPr wrap="square" rtlCol="0">
            <a:spAutoFit/>
          </a:bodyPr>
          <a:lstStyle/>
          <a:p>
            <a:r>
              <a:rPr lang="zh-CN" altLang="en-US" dirty="0" smtClean="0"/>
              <a:t>信息有误时将给出错误提示。</a:t>
            </a:r>
            <a:endParaRPr lang="en-US" altLang="zh-CN" dirty="0" smtClean="0"/>
          </a:p>
          <a:p>
            <a:endParaRPr lang="en-US" altLang="zh-CN" dirty="0" smtClean="0"/>
          </a:p>
          <a:p>
            <a:r>
              <a:rPr lang="zh-CN" altLang="en-US" dirty="0" smtClean="0"/>
              <a:t>信息正确的话，将跳入管理员端主页面</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04664"/>
            <a:ext cx="3240360" cy="369332"/>
          </a:xfrm>
          <a:prstGeom prst="rect">
            <a:avLst/>
          </a:prstGeom>
          <a:noFill/>
        </p:spPr>
        <p:txBody>
          <a:bodyPr wrap="square" rtlCol="0">
            <a:spAutoFit/>
          </a:bodyPr>
          <a:lstStyle/>
          <a:p>
            <a:r>
              <a:rPr lang="zh-CN" altLang="en-US" dirty="0" smtClean="0"/>
              <a:t>发送消息</a:t>
            </a:r>
            <a:endParaRPr lang="zh-CN" altLang="en-US" dirty="0"/>
          </a:p>
        </p:txBody>
      </p:sp>
      <p:pic>
        <p:nvPicPr>
          <p:cNvPr id="38914" name="Picture 2"/>
          <p:cNvPicPr>
            <a:picLocks noChangeAspect="1" noChangeArrowheads="1"/>
          </p:cNvPicPr>
          <p:nvPr/>
        </p:nvPicPr>
        <p:blipFill>
          <a:blip r:embed="rId2" cstate="print"/>
          <a:srcRect/>
          <a:stretch>
            <a:fillRect/>
          </a:stretch>
        </p:blipFill>
        <p:spPr bwMode="auto">
          <a:xfrm>
            <a:off x="0" y="764704"/>
            <a:ext cx="8982075" cy="3686175"/>
          </a:xfrm>
          <a:prstGeom prst="rect">
            <a:avLst/>
          </a:prstGeom>
          <a:noFill/>
          <a:ln w="9525">
            <a:noFill/>
            <a:miter lim="800000"/>
            <a:headEnd/>
            <a:tailEnd/>
          </a:ln>
        </p:spPr>
      </p:pic>
      <p:sp>
        <p:nvSpPr>
          <p:cNvPr id="6" name="TextBox 5"/>
          <p:cNvSpPr txBox="1"/>
          <p:nvPr/>
        </p:nvSpPr>
        <p:spPr>
          <a:xfrm>
            <a:off x="179512" y="4653136"/>
            <a:ext cx="6336704" cy="369332"/>
          </a:xfrm>
          <a:prstGeom prst="rect">
            <a:avLst/>
          </a:prstGeom>
          <a:noFill/>
        </p:spPr>
        <p:txBody>
          <a:bodyPr wrap="square" rtlCol="0">
            <a:spAutoFit/>
          </a:bodyPr>
          <a:lstStyle/>
          <a:p>
            <a:r>
              <a:rPr lang="zh-CN" altLang="en-US" dirty="0" smtClean="0"/>
              <a:t>请仅发往需要接收消息的人，避免消息泛滥。</a:t>
            </a:r>
            <a:endParaRPr lang="zh-CN" altLang="en-US" dirty="0"/>
          </a:p>
        </p:txBody>
      </p:sp>
      <p:pic>
        <p:nvPicPr>
          <p:cNvPr id="38915" name="Picture 3"/>
          <p:cNvPicPr>
            <a:picLocks noChangeAspect="1" noChangeArrowheads="1"/>
          </p:cNvPicPr>
          <p:nvPr/>
        </p:nvPicPr>
        <p:blipFill>
          <a:blip r:embed="rId3" cstate="print"/>
          <a:srcRect/>
          <a:stretch>
            <a:fillRect/>
          </a:stretch>
        </p:blipFill>
        <p:spPr bwMode="auto">
          <a:xfrm>
            <a:off x="0" y="5410200"/>
            <a:ext cx="3829050" cy="1447800"/>
          </a:xfrm>
          <a:prstGeom prst="rect">
            <a:avLst/>
          </a:prstGeom>
          <a:noFill/>
          <a:ln w="9525">
            <a:noFill/>
            <a:miter lim="800000"/>
            <a:headEnd/>
            <a:tailEnd/>
          </a:ln>
        </p:spPr>
      </p:pic>
      <p:sp>
        <p:nvSpPr>
          <p:cNvPr id="8" name="TextBox 7"/>
          <p:cNvSpPr txBox="1"/>
          <p:nvPr/>
        </p:nvSpPr>
        <p:spPr>
          <a:xfrm>
            <a:off x="3779912" y="6237312"/>
            <a:ext cx="3312368" cy="369332"/>
          </a:xfrm>
          <a:prstGeom prst="rect">
            <a:avLst/>
          </a:prstGeom>
          <a:noFill/>
        </p:spPr>
        <p:txBody>
          <a:bodyPr wrap="square" rtlCol="0">
            <a:spAutoFit/>
          </a:bodyPr>
          <a:lstStyle/>
          <a:p>
            <a:r>
              <a:rPr lang="zh-CN" altLang="en-US" dirty="0" smtClean="0"/>
              <a:t>消息发送成功的提示</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十一、区县管理员账户管理</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0" y="1340768"/>
            <a:ext cx="9144000" cy="3676650"/>
          </a:xfrm>
          <a:prstGeom prst="rect">
            <a:avLst/>
          </a:prstGeom>
          <a:noFill/>
          <a:ln w="9525">
            <a:noFill/>
            <a:miter lim="800000"/>
            <a:headEnd/>
            <a:tailEnd/>
          </a:ln>
        </p:spPr>
      </p:pic>
      <p:sp>
        <p:nvSpPr>
          <p:cNvPr id="5" name="TextBox 4"/>
          <p:cNvSpPr txBox="1"/>
          <p:nvPr/>
        </p:nvSpPr>
        <p:spPr>
          <a:xfrm>
            <a:off x="179512" y="5229200"/>
            <a:ext cx="6048672" cy="646331"/>
          </a:xfrm>
          <a:prstGeom prst="rect">
            <a:avLst/>
          </a:prstGeom>
          <a:noFill/>
        </p:spPr>
        <p:txBody>
          <a:bodyPr wrap="square" rtlCol="0">
            <a:spAutoFit/>
          </a:bodyPr>
          <a:lstStyle/>
          <a:p>
            <a:r>
              <a:rPr lang="zh-CN" altLang="en-US" dirty="0" smtClean="0"/>
              <a:t>点击</a:t>
            </a:r>
            <a:r>
              <a:rPr lang="en-US" altLang="zh-CN" dirty="0" smtClean="0"/>
              <a:t>X</a:t>
            </a:r>
            <a:r>
              <a:rPr lang="zh-CN" altLang="en-US" dirty="0" smtClean="0"/>
              <a:t>状图标将删除该用户帐号。</a:t>
            </a:r>
            <a:endParaRPr lang="en-US" altLang="zh-CN" dirty="0" smtClean="0"/>
          </a:p>
          <a:p>
            <a:r>
              <a:rPr lang="zh-CN" altLang="en-US" dirty="0" smtClean="0"/>
              <a:t>点击笔状图标可以对该帐号的信息进行修改</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07504" y="0"/>
            <a:ext cx="5972175" cy="4524375"/>
          </a:xfrm>
          <a:prstGeom prst="rect">
            <a:avLst/>
          </a:prstGeom>
          <a:noFill/>
          <a:ln w="9525">
            <a:noFill/>
            <a:miter lim="800000"/>
            <a:headEnd/>
            <a:tailEnd/>
          </a:ln>
        </p:spPr>
      </p:pic>
      <p:sp>
        <p:nvSpPr>
          <p:cNvPr id="5" name="TextBox 4"/>
          <p:cNvSpPr txBox="1"/>
          <p:nvPr/>
        </p:nvSpPr>
        <p:spPr>
          <a:xfrm>
            <a:off x="251520" y="4725144"/>
            <a:ext cx="7056784" cy="369332"/>
          </a:xfrm>
          <a:prstGeom prst="rect">
            <a:avLst/>
          </a:prstGeom>
          <a:noFill/>
        </p:spPr>
        <p:txBody>
          <a:bodyPr wrap="square" rtlCol="0">
            <a:spAutoFit/>
          </a:bodyPr>
          <a:lstStyle/>
          <a:p>
            <a:r>
              <a:rPr lang="zh-CN" altLang="en-US" dirty="0" smtClean="0"/>
              <a:t>可以对用户名、密码以及该用户管辖的区域进行更改。</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2656"/>
            <a:ext cx="3384376" cy="369332"/>
          </a:xfrm>
          <a:prstGeom prst="rect">
            <a:avLst/>
          </a:prstGeom>
          <a:noFill/>
        </p:spPr>
        <p:txBody>
          <a:bodyPr wrap="square" rtlCol="0">
            <a:spAutoFit/>
          </a:bodyPr>
          <a:lstStyle/>
          <a:p>
            <a:r>
              <a:rPr lang="zh-CN" altLang="en-US" dirty="0" smtClean="0"/>
              <a:t>新增区县管理员账户</a:t>
            </a:r>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323528" y="1124744"/>
            <a:ext cx="4905375" cy="3248025"/>
          </a:xfrm>
          <a:prstGeom prst="rect">
            <a:avLst/>
          </a:prstGeom>
          <a:noFill/>
          <a:ln w="9525">
            <a:noFill/>
            <a:miter lim="800000"/>
            <a:headEnd/>
            <a:tailEnd/>
          </a:ln>
        </p:spPr>
      </p:pic>
      <p:sp>
        <p:nvSpPr>
          <p:cNvPr id="6" name="TextBox 5"/>
          <p:cNvSpPr txBox="1"/>
          <p:nvPr/>
        </p:nvSpPr>
        <p:spPr>
          <a:xfrm>
            <a:off x="5364088" y="1196752"/>
            <a:ext cx="3528392" cy="2308324"/>
          </a:xfrm>
          <a:prstGeom prst="rect">
            <a:avLst/>
          </a:prstGeom>
          <a:noFill/>
        </p:spPr>
        <p:txBody>
          <a:bodyPr wrap="square" rtlCol="0">
            <a:spAutoFit/>
          </a:bodyPr>
          <a:lstStyle/>
          <a:p>
            <a:r>
              <a:rPr lang="zh-CN" altLang="en-US" dirty="0" smtClean="0">
                <a:solidFill>
                  <a:srgbClr val="FF0000"/>
                </a:solidFill>
              </a:rPr>
              <a:t>负责区域是重要信息。</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请在下拉列表中选择正确的该帐号的负责区域。</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该负责将用于确定这个帐号对哪些企业的项目申请及示范企业申请具有上传支撑材料的权限。</a:t>
            </a:r>
            <a:endParaRPr lang="zh-CN" altLang="en-US" dirty="0">
              <a:solidFill>
                <a:srgbClr val="FF0000"/>
              </a:solidFill>
            </a:endParaRPr>
          </a:p>
        </p:txBody>
      </p:sp>
      <p:sp>
        <p:nvSpPr>
          <p:cNvPr id="8" name="TextBox 7"/>
          <p:cNvSpPr txBox="1"/>
          <p:nvPr/>
        </p:nvSpPr>
        <p:spPr>
          <a:xfrm>
            <a:off x="251520" y="4581128"/>
            <a:ext cx="8064896" cy="369332"/>
          </a:xfrm>
          <a:prstGeom prst="rect">
            <a:avLst/>
          </a:prstGeom>
          <a:noFill/>
        </p:spPr>
        <p:txBody>
          <a:bodyPr wrap="square" rtlCol="0">
            <a:spAutoFit/>
          </a:bodyPr>
          <a:lstStyle/>
          <a:p>
            <a:r>
              <a:rPr lang="zh-CN" altLang="en-US" dirty="0" smtClean="0"/>
              <a:t>点击添加按钮后，该账户将会被启用。</a:t>
            </a:r>
            <a:endParaRPr lang="zh-CN" altLang="en-US" dirty="0"/>
          </a:p>
        </p:txBody>
      </p:sp>
      <p:pic>
        <p:nvPicPr>
          <p:cNvPr id="15364" name="Picture 4"/>
          <p:cNvPicPr>
            <a:picLocks noChangeAspect="1" noChangeArrowheads="1"/>
          </p:cNvPicPr>
          <p:nvPr/>
        </p:nvPicPr>
        <p:blipFill>
          <a:blip r:embed="rId3" cstate="print"/>
          <a:srcRect/>
          <a:stretch>
            <a:fillRect/>
          </a:stretch>
        </p:blipFill>
        <p:spPr bwMode="auto">
          <a:xfrm>
            <a:off x="0" y="5229200"/>
            <a:ext cx="9144000" cy="8572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十二、审批注册的企业用户</a:t>
            </a:r>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1" y="1052736"/>
            <a:ext cx="9143999" cy="4924425"/>
          </a:xfrm>
          <a:prstGeom prst="rect">
            <a:avLst/>
          </a:prstGeom>
          <a:noFill/>
          <a:ln w="9525">
            <a:noFill/>
            <a:miter lim="800000"/>
            <a:headEnd/>
            <a:tailEnd/>
          </a:ln>
        </p:spPr>
      </p:pic>
      <p:sp>
        <p:nvSpPr>
          <p:cNvPr id="5" name="TextBox 4"/>
          <p:cNvSpPr txBox="1"/>
          <p:nvPr/>
        </p:nvSpPr>
        <p:spPr>
          <a:xfrm>
            <a:off x="0" y="6165304"/>
            <a:ext cx="9144000" cy="369332"/>
          </a:xfrm>
          <a:prstGeom prst="rect">
            <a:avLst/>
          </a:prstGeom>
          <a:noFill/>
        </p:spPr>
        <p:txBody>
          <a:bodyPr wrap="square" rtlCol="0">
            <a:spAutoFit/>
          </a:bodyPr>
          <a:lstStyle/>
          <a:p>
            <a:r>
              <a:rPr lang="zh-CN" altLang="en-US" dirty="0" smtClean="0"/>
              <a:t>点击单位名称</a:t>
            </a:r>
            <a:r>
              <a:rPr lang="en-US" altLang="zh-CN" dirty="0" smtClean="0"/>
              <a:t>&lt;</a:t>
            </a:r>
            <a:r>
              <a:rPr lang="zh-CN" altLang="en-US" dirty="0" smtClean="0"/>
              <a:t>如上面的测试审核用户</a:t>
            </a:r>
            <a:r>
              <a:rPr lang="en-US" altLang="zh-CN" dirty="0" smtClean="0"/>
              <a:t>&gt;,</a:t>
            </a:r>
            <a:r>
              <a:rPr lang="zh-CN" altLang="en-US" dirty="0" smtClean="0"/>
              <a:t>将可以看到该用户填写的注册信息。</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323528" y="1124744"/>
            <a:ext cx="4667250" cy="5438775"/>
          </a:xfrm>
          <a:prstGeom prst="rect">
            <a:avLst/>
          </a:prstGeom>
          <a:noFill/>
          <a:ln w="9525">
            <a:noFill/>
            <a:miter lim="800000"/>
            <a:headEnd/>
            <a:tailEnd/>
          </a:ln>
        </p:spPr>
      </p:pic>
      <p:sp>
        <p:nvSpPr>
          <p:cNvPr id="5" name="TextBox 4"/>
          <p:cNvSpPr txBox="1"/>
          <p:nvPr/>
        </p:nvSpPr>
        <p:spPr>
          <a:xfrm>
            <a:off x="323528" y="620688"/>
            <a:ext cx="3024336" cy="369332"/>
          </a:xfrm>
          <a:prstGeom prst="rect">
            <a:avLst/>
          </a:prstGeom>
          <a:noFill/>
        </p:spPr>
        <p:txBody>
          <a:bodyPr wrap="square" rtlCol="0">
            <a:spAutoFit/>
          </a:bodyPr>
          <a:lstStyle/>
          <a:p>
            <a:r>
              <a:rPr lang="zh-CN" altLang="en-US" dirty="0" smtClean="0"/>
              <a:t>账户信息查看</a:t>
            </a:r>
            <a:endParaRPr lang="zh-CN" altLang="en-US" dirty="0"/>
          </a:p>
        </p:txBody>
      </p:sp>
      <p:sp>
        <p:nvSpPr>
          <p:cNvPr id="7" name="TextBox 6"/>
          <p:cNvSpPr txBox="1"/>
          <p:nvPr/>
        </p:nvSpPr>
        <p:spPr>
          <a:xfrm>
            <a:off x="5148064" y="1196752"/>
            <a:ext cx="3672408" cy="646331"/>
          </a:xfrm>
          <a:prstGeom prst="rect">
            <a:avLst/>
          </a:prstGeom>
          <a:noFill/>
        </p:spPr>
        <p:txBody>
          <a:bodyPr wrap="square" rtlCol="0">
            <a:spAutoFit/>
          </a:bodyPr>
          <a:lstStyle/>
          <a:p>
            <a:r>
              <a:rPr lang="zh-CN" altLang="en-US" dirty="0" smtClean="0"/>
              <a:t>核实这些信息后，做出接受或者删除该账户的决定。</a:t>
            </a:r>
            <a:endParaRPr lang="zh-CN" altLang="en-US" dirty="0"/>
          </a:p>
        </p:txBody>
      </p:sp>
      <p:pic>
        <p:nvPicPr>
          <p:cNvPr id="17411" name="Picture 3"/>
          <p:cNvPicPr>
            <a:picLocks noChangeAspect="1" noChangeArrowheads="1"/>
          </p:cNvPicPr>
          <p:nvPr/>
        </p:nvPicPr>
        <p:blipFill>
          <a:blip r:embed="rId3" cstate="print"/>
          <a:srcRect/>
          <a:stretch>
            <a:fillRect/>
          </a:stretch>
        </p:blipFill>
        <p:spPr bwMode="auto">
          <a:xfrm>
            <a:off x="6444208" y="1988840"/>
            <a:ext cx="1638300" cy="8477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十三、功能开关</a:t>
            </a:r>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0" y="1340768"/>
            <a:ext cx="8964488" cy="177165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251520" y="3068960"/>
            <a:ext cx="3248025" cy="3535313"/>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3563888" y="3212976"/>
            <a:ext cx="3133725" cy="3419475"/>
          </a:xfrm>
          <a:prstGeom prst="rect">
            <a:avLst/>
          </a:prstGeom>
          <a:noFill/>
          <a:ln w="9525">
            <a:noFill/>
            <a:miter lim="800000"/>
            <a:headEnd/>
            <a:tailEnd/>
          </a:ln>
        </p:spPr>
      </p:pic>
      <p:pic>
        <p:nvPicPr>
          <p:cNvPr id="18437" name="Picture 5"/>
          <p:cNvPicPr>
            <a:picLocks noChangeAspect="1" noChangeArrowheads="1"/>
          </p:cNvPicPr>
          <p:nvPr/>
        </p:nvPicPr>
        <p:blipFill>
          <a:blip r:embed="rId5" cstate="print"/>
          <a:srcRect/>
          <a:stretch>
            <a:fillRect/>
          </a:stretch>
        </p:blipFill>
        <p:spPr bwMode="auto">
          <a:xfrm>
            <a:off x="7020272" y="3933056"/>
            <a:ext cx="1181100" cy="723900"/>
          </a:xfrm>
          <a:prstGeom prst="rect">
            <a:avLst/>
          </a:prstGeom>
          <a:noFill/>
          <a:ln w="9525">
            <a:noFill/>
            <a:miter lim="800000"/>
            <a:headEnd/>
            <a:tailEnd/>
          </a:ln>
        </p:spPr>
      </p:pic>
      <p:sp>
        <p:nvSpPr>
          <p:cNvPr id="8" name="TextBox 7"/>
          <p:cNvSpPr txBox="1"/>
          <p:nvPr/>
        </p:nvSpPr>
        <p:spPr>
          <a:xfrm>
            <a:off x="6948264" y="5229200"/>
            <a:ext cx="1944216" cy="1200329"/>
          </a:xfrm>
          <a:prstGeom prst="rect">
            <a:avLst/>
          </a:prstGeom>
          <a:noFill/>
        </p:spPr>
        <p:txBody>
          <a:bodyPr wrap="square" rtlCol="0">
            <a:spAutoFit/>
          </a:bodyPr>
          <a:lstStyle/>
          <a:p>
            <a:r>
              <a:rPr lang="zh-CN" altLang="en-US" dirty="0" smtClean="0"/>
              <a:t>修改完成后点击下方的确定按钮，将更新系统权限信息。即时生效</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十四、日志文件下载</a:t>
            </a:r>
            <a:endParaRPr lang="zh-CN" altLang="en-US" dirty="0"/>
          </a:p>
        </p:txBody>
      </p:sp>
      <p:sp>
        <p:nvSpPr>
          <p:cNvPr id="3" name="内容占位符 2"/>
          <p:cNvSpPr>
            <a:spLocks noGrp="1"/>
          </p:cNvSpPr>
          <p:nvPr>
            <p:ph idx="1"/>
          </p:nvPr>
        </p:nvSpPr>
        <p:spPr>
          <a:xfrm>
            <a:off x="304800" y="1554163"/>
            <a:ext cx="8587680" cy="794718"/>
          </a:xfrm>
        </p:spPr>
        <p:txBody>
          <a:bodyPr/>
          <a:lstStyle/>
          <a:p>
            <a:pPr>
              <a:buNone/>
            </a:pPr>
            <a:r>
              <a:rPr lang="zh-CN" altLang="en-US" dirty="0" smtClean="0"/>
              <a:t>点击左侧的</a:t>
            </a:r>
            <a:r>
              <a:rPr lang="en-US" altLang="zh-CN" dirty="0" smtClean="0"/>
              <a:t>&lt;</a:t>
            </a:r>
            <a:r>
              <a:rPr lang="zh-CN" altLang="en-US" dirty="0" smtClean="0"/>
              <a:t>日志文件查看导出</a:t>
            </a:r>
            <a:r>
              <a:rPr lang="en-US" altLang="zh-CN" dirty="0" smtClean="0"/>
              <a:t>&gt;</a:t>
            </a:r>
            <a:r>
              <a:rPr lang="zh-CN" altLang="en-US" dirty="0" smtClean="0"/>
              <a:t>，将提示下载</a:t>
            </a:r>
            <a:endParaRPr lang="zh-CN" altLang="en-US" dirty="0"/>
          </a:p>
        </p:txBody>
      </p:sp>
      <p:pic>
        <p:nvPicPr>
          <p:cNvPr id="19459" name="Picture 3"/>
          <p:cNvPicPr>
            <a:picLocks noChangeAspect="1" noChangeArrowheads="1"/>
          </p:cNvPicPr>
          <p:nvPr/>
        </p:nvPicPr>
        <p:blipFill>
          <a:blip r:embed="rId2" cstate="print"/>
          <a:srcRect/>
          <a:stretch>
            <a:fillRect/>
          </a:stretch>
        </p:blipFill>
        <p:spPr bwMode="auto">
          <a:xfrm>
            <a:off x="395536" y="2348880"/>
            <a:ext cx="4476750" cy="2124075"/>
          </a:xfrm>
          <a:prstGeom prst="rect">
            <a:avLst/>
          </a:prstGeom>
          <a:noFill/>
          <a:ln w="9525">
            <a:noFill/>
            <a:miter lim="800000"/>
            <a:headEnd/>
            <a:tailEnd/>
          </a:ln>
        </p:spPr>
      </p:pic>
      <p:sp>
        <p:nvSpPr>
          <p:cNvPr id="6" name="TextBox 5"/>
          <p:cNvSpPr txBox="1"/>
          <p:nvPr/>
        </p:nvSpPr>
        <p:spPr>
          <a:xfrm>
            <a:off x="467544" y="4797152"/>
            <a:ext cx="7992888" cy="369332"/>
          </a:xfrm>
          <a:prstGeom prst="rect">
            <a:avLst/>
          </a:prstGeom>
          <a:noFill/>
        </p:spPr>
        <p:txBody>
          <a:bodyPr wrap="square" rtlCol="0">
            <a:spAutoFit/>
          </a:bodyPr>
          <a:lstStyle/>
          <a:p>
            <a:r>
              <a:rPr lang="zh-CN" altLang="en-US" dirty="0" smtClean="0"/>
              <a:t>这是一个记录有所有用户操作信息的</a:t>
            </a:r>
            <a:r>
              <a:rPr lang="en-US" altLang="zh-CN" dirty="0" smtClean="0"/>
              <a:t>excel</a:t>
            </a:r>
            <a:r>
              <a:rPr lang="zh-CN" altLang="en-US" dirty="0" smtClean="0"/>
              <a:t>文件。</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196752"/>
            <a:ext cx="7992888" cy="646331"/>
          </a:xfrm>
          <a:prstGeom prst="rect">
            <a:avLst/>
          </a:prstGeom>
          <a:noFill/>
        </p:spPr>
        <p:txBody>
          <a:bodyPr wrap="square" rtlCol="0">
            <a:spAutoFit/>
          </a:bodyPr>
          <a:lstStyle/>
          <a:p>
            <a:r>
              <a:rPr lang="zh-CN" altLang="en-US" dirty="0" smtClean="0"/>
              <a:t>日志文件中记录有事件编号、操作时间、用户</a:t>
            </a:r>
            <a:r>
              <a:rPr lang="en-US" altLang="zh-CN" dirty="0" smtClean="0"/>
              <a:t>ID</a:t>
            </a:r>
            <a:r>
              <a:rPr lang="zh-CN" altLang="en-US" dirty="0" smtClean="0"/>
              <a:t>、用户种类、主机</a:t>
            </a:r>
            <a:r>
              <a:rPr lang="en-US" altLang="zh-CN" dirty="0" smtClean="0"/>
              <a:t>IP</a:t>
            </a:r>
            <a:r>
              <a:rPr lang="zh-CN" altLang="en-US" dirty="0" smtClean="0"/>
              <a:t>以及具体的事件。</a:t>
            </a:r>
            <a:endParaRPr lang="zh-CN" altLang="en-US" dirty="0"/>
          </a:p>
        </p:txBody>
      </p:sp>
      <p:pic>
        <p:nvPicPr>
          <p:cNvPr id="20483" name="Picture 3"/>
          <p:cNvPicPr>
            <a:picLocks noChangeAspect="1" noChangeArrowheads="1"/>
          </p:cNvPicPr>
          <p:nvPr/>
        </p:nvPicPr>
        <p:blipFill>
          <a:blip r:embed="rId2" cstate="print"/>
          <a:srcRect/>
          <a:stretch>
            <a:fillRect/>
          </a:stretch>
        </p:blipFill>
        <p:spPr bwMode="auto">
          <a:xfrm>
            <a:off x="251520" y="2348880"/>
            <a:ext cx="8601075" cy="34385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十五、备份数据库</a:t>
            </a:r>
            <a:endParaRPr lang="zh-CN" altLang="en-US" dirty="0"/>
          </a:p>
        </p:txBody>
      </p:sp>
      <p:sp>
        <p:nvSpPr>
          <p:cNvPr id="4" name="内容占位符 2"/>
          <p:cNvSpPr>
            <a:spLocks noGrp="1"/>
          </p:cNvSpPr>
          <p:nvPr>
            <p:ph idx="1"/>
          </p:nvPr>
        </p:nvSpPr>
        <p:spPr>
          <a:xfrm>
            <a:off x="304800" y="1554163"/>
            <a:ext cx="8587680" cy="794718"/>
          </a:xfrm>
        </p:spPr>
        <p:txBody>
          <a:bodyPr/>
          <a:lstStyle/>
          <a:p>
            <a:pPr>
              <a:buNone/>
            </a:pPr>
            <a:r>
              <a:rPr lang="zh-CN" altLang="en-US" dirty="0" smtClean="0"/>
              <a:t>点击左侧的</a:t>
            </a:r>
            <a:r>
              <a:rPr lang="en-US" altLang="zh-CN" dirty="0" smtClean="0"/>
              <a:t>&lt;</a:t>
            </a:r>
            <a:r>
              <a:rPr lang="zh-CN" altLang="en-US" dirty="0" smtClean="0"/>
              <a:t>备份数据库</a:t>
            </a:r>
            <a:r>
              <a:rPr lang="en-US" altLang="zh-CN" dirty="0" smtClean="0"/>
              <a:t>&gt;</a:t>
            </a:r>
            <a:r>
              <a:rPr lang="zh-CN" altLang="en-US" dirty="0" smtClean="0"/>
              <a:t>，将提示下载文件</a:t>
            </a:r>
            <a:endParaRPr lang="zh-CN" altLang="en-US" dirty="0"/>
          </a:p>
        </p:txBody>
      </p:sp>
      <p:pic>
        <p:nvPicPr>
          <p:cNvPr id="21506" name="Picture 2"/>
          <p:cNvPicPr>
            <a:picLocks noChangeAspect="1" noChangeArrowheads="1"/>
          </p:cNvPicPr>
          <p:nvPr/>
        </p:nvPicPr>
        <p:blipFill>
          <a:blip r:embed="rId2" cstate="print"/>
          <a:srcRect/>
          <a:stretch>
            <a:fillRect/>
          </a:stretch>
        </p:blipFill>
        <p:spPr bwMode="auto">
          <a:xfrm>
            <a:off x="467544" y="2348880"/>
            <a:ext cx="4476750" cy="2124075"/>
          </a:xfrm>
          <a:prstGeom prst="rect">
            <a:avLst/>
          </a:prstGeom>
          <a:noFill/>
          <a:ln w="9525">
            <a:noFill/>
            <a:miter lim="800000"/>
            <a:headEnd/>
            <a:tailEnd/>
          </a:ln>
        </p:spPr>
      </p:pic>
      <p:sp>
        <p:nvSpPr>
          <p:cNvPr id="6" name="TextBox 5"/>
          <p:cNvSpPr txBox="1"/>
          <p:nvPr/>
        </p:nvSpPr>
        <p:spPr>
          <a:xfrm>
            <a:off x="467544" y="4869160"/>
            <a:ext cx="7848872" cy="646331"/>
          </a:xfrm>
          <a:prstGeom prst="rect">
            <a:avLst/>
          </a:prstGeom>
          <a:noFill/>
        </p:spPr>
        <p:txBody>
          <a:bodyPr wrap="square" rtlCol="0">
            <a:spAutoFit/>
          </a:bodyPr>
          <a:lstStyle/>
          <a:p>
            <a:r>
              <a:rPr lang="zh-CN" altLang="en-US" dirty="0" smtClean="0"/>
              <a:t>文件名为日期</a:t>
            </a:r>
            <a:r>
              <a:rPr lang="en-US" altLang="zh-CN" dirty="0" smtClean="0"/>
              <a:t>_</a:t>
            </a:r>
            <a:r>
              <a:rPr lang="zh-CN" altLang="en-US" dirty="0" smtClean="0"/>
              <a:t>时间</a:t>
            </a:r>
            <a:r>
              <a:rPr lang="en-US" altLang="zh-CN" dirty="0" smtClean="0"/>
              <a:t>_</a:t>
            </a:r>
            <a:r>
              <a:rPr lang="zh-CN" altLang="en-US" dirty="0" smtClean="0"/>
              <a:t>数据库名</a:t>
            </a:r>
            <a:r>
              <a:rPr lang="en-US" altLang="zh-CN" dirty="0" smtClean="0"/>
              <a:t>.</a:t>
            </a:r>
            <a:r>
              <a:rPr lang="en-US" altLang="zh-CN" dirty="0" err="1" smtClean="0"/>
              <a:t>sql</a:t>
            </a:r>
            <a:r>
              <a:rPr lang="zh-CN" altLang="en-US" dirty="0" smtClean="0"/>
              <a:t>的文件。</a:t>
            </a:r>
            <a:endParaRPr lang="en-US" altLang="zh-CN" dirty="0" smtClean="0"/>
          </a:p>
          <a:p>
            <a:r>
              <a:rPr lang="zh-CN" altLang="en-US" dirty="0" smtClean="0"/>
              <a:t>该文件存有系统所有信息，请勿扩散。主要用于系统故障恢复。</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二、主界面简介</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24745"/>
            <a:ext cx="9144000" cy="573325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十六、</a:t>
            </a:r>
            <a:r>
              <a:rPr lang="zh-CN" altLang="en-US" dirty="0" smtClean="0"/>
              <a:t>结束语</a:t>
            </a:r>
            <a:endParaRPr lang="zh-CN" altLang="en-US" dirty="0"/>
          </a:p>
        </p:txBody>
      </p:sp>
      <p:sp>
        <p:nvSpPr>
          <p:cNvPr id="4" name="TextBox 3"/>
          <p:cNvSpPr txBox="1"/>
          <p:nvPr/>
        </p:nvSpPr>
        <p:spPr>
          <a:xfrm>
            <a:off x="1979712" y="2564904"/>
            <a:ext cx="5256584" cy="369332"/>
          </a:xfrm>
          <a:prstGeom prst="rect">
            <a:avLst/>
          </a:prstGeom>
          <a:noFill/>
        </p:spPr>
        <p:txBody>
          <a:bodyPr wrap="square" rtlCol="0">
            <a:spAutoFit/>
          </a:bodyPr>
          <a:lstStyle/>
          <a:p>
            <a:r>
              <a:rPr lang="zh-CN" altLang="en-US" dirty="0" smtClean="0"/>
              <a:t>                            感谢您的时间，再见！</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9512" y="1124744"/>
            <a:ext cx="2238375" cy="5400675"/>
          </a:xfrm>
          <a:prstGeom prst="rect">
            <a:avLst/>
          </a:prstGeom>
          <a:noFill/>
          <a:ln w="9525">
            <a:noFill/>
            <a:miter lim="800000"/>
            <a:headEnd/>
            <a:tailEnd/>
          </a:ln>
        </p:spPr>
      </p:pic>
      <p:sp>
        <p:nvSpPr>
          <p:cNvPr id="5" name="TextBox 4"/>
          <p:cNvSpPr txBox="1"/>
          <p:nvPr/>
        </p:nvSpPr>
        <p:spPr>
          <a:xfrm>
            <a:off x="2555776" y="1196752"/>
            <a:ext cx="6264696" cy="5078313"/>
          </a:xfrm>
          <a:prstGeom prst="rect">
            <a:avLst/>
          </a:prstGeom>
          <a:noFill/>
        </p:spPr>
        <p:txBody>
          <a:bodyPr wrap="square" rtlCol="0">
            <a:spAutoFit/>
          </a:bodyPr>
          <a:lstStyle/>
          <a:p>
            <a:r>
              <a:rPr lang="zh-CN" altLang="en-US" dirty="0" smtClean="0"/>
              <a:t>审批</a:t>
            </a:r>
            <a:r>
              <a:rPr lang="en-US" altLang="zh-CN" dirty="0" smtClean="0"/>
              <a:t>:</a:t>
            </a:r>
            <a:r>
              <a:rPr lang="zh-CN" altLang="en-US" dirty="0" smtClean="0"/>
              <a:t>下有 新的示范企业申请、新的项目申报、新的项目验收申请，点击可进度相应页面执行通过或拒绝等操作。</a:t>
            </a:r>
            <a:endParaRPr lang="en-US" altLang="zh-CN" dirty="0" smtClean="0"/>
          </a:p>
          <a:p>
            <a:endParaRPr lang="en-US" altLang="zh-CN" dirty="0" smtClean="0"/>
          </a:p>
          <a:p>
            <a:endParaRPr lang="en-US" altLang="zh-CN" dirty="0" smtClean="0"/>
          </a:p>
          <a:p>
            <a:r>
              <a:rPr lang="zh-CN" altLang="en-US" dirty="0" smtClean="0"/>
              <a:t>项目进度查看</a:t>
            </a:r>
            <a:r>
              <a:rPr lang="en-US" altLang="zh-CN" dirty="0" smtClean="0"/>
              <a:t>:</a:t>
            </a:r>
            <a:r>
              <a:rPr lang="zh-CN" altLang="en-US" dirty="0" smtClean="0"/>
              <a:t>进入推进的中项目列表并查看最新的项目报告，下载在项目报告文件等。</a:t>
            </a:r>
            <a:endParaRPr lang="en-US" altLang="zh-CN" dirty="0" smtClean="0"/>
          </a:p>
          <a:p>
            <a:endParaRPr lang="en-US" altLang="zh-CN" dirty="0" smtClean="0"/>
          </a:p>
          <a:p>
            <a:r>
              <a:rPr lang="zh-CN" altLang="en-US" dirty="0" smtClean="0"/>
              <a:t>项目查询统计、示范企业查询统计</a:t>
            </a:r>
            <a:r>
              <a:rPr lang="en-US" altLang="zh-CN" dirty="0" smtClean="0"/>
              <a:t>:</a:t>
            </a:r>
            <a:r>
              <a:rPr lang="zh-CN" altLang="en-US" dirty="0" smtClean="0"/>
              <a:t>根据限定的条件，搜索出相关的信息、显示出来并提供</a:t>
            </a:r>
            <a:r>
              <a:rPr lang="en-US" altLang="zh-CN" dirty="0" smtClean="0"/>
              <a:t>excel</a:t>
            </a:r>
            <a:r>
              <a:rPr lang="zh-CN" altLang="en-US" dirty="0" smtClean="0"/>
              <a:t>格式文件的下载。</a:t>
            </a:r>
            <a:endParaRPr lang="en-US" altLang="zh-CN" dirty="0" smtClean="0"/>
          </a:p>
          <a:p>
            <a:endParaRPr lang="en-US" altLang="zh-CN" dirty="0" smtClean="0"/>
          </a:p>
          <a:p>
            <a:r>
              <a:rPr lang="zh-CN" altLang="en-US" dirty="0" smtClean="0"/>
              <a:t>区县管理部门</a:t>
            </a:r>
            <a:r>
              <a:rPr lang="en-US" altLang="zh-CN" dirty="0" smtClean="0"/>
              <a:t>:</a:t>
            </a:r>
            <a:r>
              <a:rPr lang="zh-CN" altLang="en-US" dirty="0" smtClean="0"/>
              <a:t> 查看、新增、删除区县管理委员会的账户。</a:t>
            </a:r>
            <a:endParaRPr lang="en-US" altLang="zh-CN" dirty="0" smtClean="0"/>
          </a:p>
          <a:p>
            <a:r>
              <a:rPr lang="zh-CN" altLang="en-US" dirty="0" smtClean="0"/>
              <a:t>审批注册用户</a:t>
            </a:r>
            <a:r>
              <a:rPr lang="en-US" altLang="zh-CN" dirty="0" smtClean="0"/>
              <a:t>: </a:t>
            </a:r>
            <a:r>
              <a:rPr lang="zh-CN" altLang="en-US" dirty="0" smtClean="0"/>
              <a:t>查看企业用户的注册信息，决定账户是否启用。</a:t>
            </a:r>
            <a:endParaRPr lang="en-US" altLang="zh-CN" dirty="0" smtClean="0"/>
          </a:p>
          <a:p>
            <a:r>
              <a:rPr lang="zh-CN" altLang="en-US" dirty="0" smtClean="0"/>
              <a:t>消息</a:t>
            </a:r>
            <a:r>
              <a:rPr lang="en-US" altLang="zh-CN" dirty="0" smtClean="0"/>
              <a:t>: </a:t>
            </a:r>
            <a:r>
              <a:rPr lang="zh-CN" altLang="en-US" dirty="0" smtClean="0"/>
              <a:t>查看发往管理员的消息。</a:t>
            </a:r>
            <a:endParaRPr lang="en-US" altLang="zh-CN" dirty="0" smtClean="0"/>
          </a:p>
          <a:p>
            <a:r>
              <a:rPr lang="zh-CN" altLang="en-US" dirty="0" smtClean="0"/>
              <a:t>功能开关</a:t>
            </a:r>
            <a:r>
              <a:rPr lang="en-US" altLang="zh-CN" dirty="0" smtClean="0"/>
              <a:t>: </a:t>
            </a:r>
            <a:r>
              <a:rPr lang="zh-CN" altLang="en-US" dirty="0" smtClean="0"/>
              <a:t>决定企业、区县管理员账户的某些操作是否开启。</a:t>
            </a:r>
            <a:endParaRPr lang="en-US" altLang="zh-CN" dirty="0" smtClean="0"/>
          </a:p>
          <a:p>
            <a:endParaRPr lang="en-US" altLang="zh-CN" dirty="0" smtClean="0"/>
          </a:p>
          <a:p>
            <a:r>
              <a:rPr lang="zh-CN" altLang="en-US" dirty="0" smtClean="0"/>
              <a:t>帮助</a:t>
            </a:r>
            <a:r>
              <a:rPr lang="en-US" altLang="zh-CN" dirty="0" smtClean="0"/>
              <a:t>:</a:t>
            </a:r>
            <a:r>
              <a:rPr lang="zh-CN" altLang="en-US" dirty="0" smtClean="0"/>
              <a:t>进入帮助文件下载页面。</a:t>
            </a:r>
            <a:endParaRPr lang="en-US" altLang="zh-CN" dirty="0" smtClean="0"/>
          </a:p>
          <a:p>
            <a:r>
              <a:rPr lang="zh-CN" altLang="en-US" dirty="0" smtClean="0"/>
              <a:t>日志查看并导出</a:t>
            </a:r>
            <a:r>
              <a:rPr lang="en-US" altLang="zh-CN" dirty="0" smtClean="0"/>
              <a:t>:</a:t>
            </a:r>
            <a:r>
              <a:rPr lang="zh-CN" altLang="en-US" dirty="0" smtClean="0"/>
              <a:t>导出</a:t>
            </a:r>
            <a:r>
              <a:rPr lang="en-US" altLang="zh-CN" dirty="0" smtClean="0"/>
              <a:t>excel</a:t>
            </a:r>
            <a:r>
              <a:rPr lang="zh-CN" altLang="en-US" dirty="0" smtClean="0"/>
              <a:t>格式的用户操作日志文件。</a:t>
            </a:r>
            <a:endParaRPr lang="en-US" altLang="zh-CN" dirty="0" smtClean="0"/>
          </a:p>
          <a:p>
            <a:r>
              <a:rPr lang="zh-CN" altLang="en-US" dirty="0" smtClean="0"/>
              <a:t>备份数据库</a:t>
            </a:r>
            <a:r>
              <a:rPr lang="en-US" altLang="zh-CN" dirty="0" smtClean="0"/>
              <a:t>: </a:t>
            </a:r>
            <a:r>
              <a:rPr lang="zh-CN" altLang="en-US" dirty="0" smtClean="0"/>
              <a:t>数据库信息导出为</a:t>
            </a:r>
            <a:r>
              <a:rPr lang="en-US" altLang="zh-CN" dirty="0" smtClean="0"/>
              <a:t>SQL</a:t>
            </a:r>
            <a:r>
              <a:rPr lang="zh-CN" altLang="en-US" dirty="0" smtClean="0"/>
              <a:t>脚本，用于故障恢复。</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三、示范企业申请的审批</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251520" y="1268760"/>
            <a:ext cx="8748464" cy="1724025"/>
          </a:xfrm>
          <a:prstGeom prst="rect">
            <a:avLst/>
          </a:prstGeom>
          <a:noFill/>
          <a:ln w="9525">
            <a:noFill/>
            <a:miter lim="800000"/>
            <a:headEnd/>
            <a:tailEnd/>
          </a:ln>
        </p:spPr>
      </p:pic>
      <p:sp>
        <p:nvSpPr>
          <p:cNvPr id="6" name="TextBox 5"/>
          <p:cNvSpPr txBox="1"/>
          <p:nvPr/>
        </p:nvSpPr>
        <p:spPr>
          <a:xfrm>
            <a:off x="107504" y="3284984"/>
            <a:ext cx="9036496" cy="1200329"/>
          </a:xfrm>
          <a:prstGeom prst="rect">
            <a:avLst/>
          </a:prstGeom>
          <a:noFill/>
        </p:spPr>
        <p:txBody>
          <a:bodyPr wrap="square" rtlCol="0">
            <a:spAutoFit/>
          </a:bodyPr>
          <a:lstStyle/>
          <a:p>
            <a:r>
              <a:rPr lang="zh-CN" altLang="en-US" dirty="0" smtClean="0"/>
              <a:t>点击</a:t>
            </a:r>
            <a:r>
              <a:rPr lang="en-US" altLang="zh-CN" dirty="0" smtClean="0"/>
              <a:t>&lt;</a:t>
            </a:r>
            <a:r>
              <a:rPr lang="zh-CN" altLang="en-US" dirty="0" smtClean="0"/>
              <a:t>申请企业</a:t>
            </a:r>
            <a:r>
              <a:rPr lang="en-US" altLang="zh-CN" dirty="0" smtClean="0"/>
              <a:t>&gt;</a:t>
            </a:r>
            <a:r>
              <a:rPr lang="zh-CN" altLang="en-US" dirty="0" smtClean="0"/>
              <a:t>可以查看企业的所有注册信息。</a:t>
            </a:r>
            <a:endParaRPr lang="en-US" altLang="zh-CN" dirty="0" smtClean="0"/>
          </a:p>
          <a:p>
            <a:r>
              <a:rPr lang="zh-CN" altLang="en-US" dirty="0" smtClean="0"/>
              <a:t>点击</a:t>
            </a:r>
            <a:r>
              <a:rPr lang="en-US" altLang="zh-CN" dirty="0" smtClean="0"/>
              <a:t>&lt;</a:t>
            </a:r>
            <a:r>
              <a:rPr lang="zh-CN" altLang="en-US" dirty="0" smtClean="0"/>
              <a:t>查看申请信息</a:t>
            </a:r>
            <a:r>
              <a:rPr lang="en-US" altLang="zh-CN" dirty="0" smtClean="0"/>
              <a:t>&gt;</a:t>
            </a:r>
            <a:r>
              <a:rPr lang="zh-CN" altLang="en-US" dirty="0" smtClean="0"/>
              <a:t>可以查看申请时填写的信息并且下载申请文件。</a:t>
            </a:r>
            <a:endParaRPr lang="en-US" altLang="zh-CN" dirty="0" smtClean="0"/>
          </a:p>
          <a:p>
            <a:r>
              <a:rPr lang="zh-CN" altLang="en-US" dirty="0" smtClean="0"/>
              <a:t>点击</a:t>
            </a:r>
            <a:r>
              <a:rPr lang="en-US" altLang="zh-CN" dirty="0" smtClean="0"/>
              <a:t>&lt;</a:t>
            </a:r>
            <a:r>
              <a:rPr lang="zh-CN" altLang="en-US" dirty="0" smtClean="0"/>
              <a:t>删除申请</a:t>
            </a:r>
            <a:r>
              <a:rPr lang="en-US" altLang="zh-CN" dirty="0" smtClean="0"/>
              <a:t>&gt;</a:t>
            </a:r>
            <a:r>
              <a:rPr lang="zh-CN" altLang="en-US" dirty="0" smtClean="0"/>
              <a:t>将会删除该示范企业的申请信息。</a:t>
            </a:r>
            <a:endParaRPr lang="en-US" altLang="zh-CN" dirty="0" smtClean="0"/>
          </a:p>
          <a:p>
            <a:r>
              <a:rPr lang="zh-CN" altLang="en-US" dirty="0" smtClean="0"/>
              <a:t>点击</a:t>
            </a:r>
            <a:r>
              <a:rPr lang="en-US" altLang="zh-CN" dirty="0" smtClean="0"/>
              <a:t>&lt;</a:t>
            </a:r>
            <a:r>
              <a:rPr lang="zh-CN" altLang="en-US" dirty="0" smtClean="0"/>
              <a:t>更改状态</a:t>
            </a:r>
            <a:r>
              <a:rPr lang="en-US" altLang="zh-CN" dirty="0" smtClean="0"/>
              <a:t>&gt;</a:t>
            </a:r>
            <a:r>
              <a:rPr lang="zh-CN" altLang="en-US" dirty="0" smtClean="0"/>
              <a:t>将弹出如下页面：</a:t>
            </a:r>
            <a:endParaRPr lang="zh-CN" altLang="en-US" dirty="0"/>
          </a:p>
        </p:txBody>
      </p:sp>
      <p:pic>
        <p:nvPicPr>
          <p:cNvPr id="4100" name="Picture 4"/>
          <p:cNvPicPr>
            <a:picLocks noChangeAspect="1" noChangeArrowheads="1"/>
          </p:cNvPicPr>
          <p:nvPr/>
        </p:nvPicPr>
        <p:blipFill>
          <a:blip r:embed="rId3" cstate="print"/>
          <a:srcRect/>
          <a:stretch>
            <a:fillRect/>
          </a:stretch>
        </p:blipFill>
        <p:spPr bwMode="auto">
          <a:xfrm>
            <a:off x="179512" y="4543425"/>
            <a:ext cx="3609975" cy="2314575"/>
          </a:xfrm>
          <a:prstGeom prst="rect">
            <a:avLst/>
          </a:prstGeom>
          <a:noFill/>
          <a:ln w="9525">
            <a:noFill/>
            <a:miter lim="800000"/>
            <a:headEnd/>
            <a:tailEnd/>
          </a:ln>
        </p:spPr>
      </p:pic>
      <p:sp>
        <p:nvSpPr>
          <p:cNvPr id="8" name="TextBox 7"/>
          <p:cNvSpPr txBox="1"/>
          <p:nvPr/>
        </p:nvSpPr>
        <p:spPr>
          <a:xfrm>
            <a:off x="3995936" y="4653136"/>
            <a:ext cx="4680520" cy="1477328"/>
          </a:xfrm>
          <a:prstGeom prst="rect">
            <a:avLst/>
          </a:prstGeom>
          <a:noFill/>
        </p:spPr>
        <p:txBody>
          <a:bodyPr wrap="square" rtlCol="0">
            <a:spAutoFit/>
          </a:bodyPr>
          <a:lstStyle/>
          <a:p>
            <a:r>
              <a:rPr lang="zh-CN" altLang="en-US" dirty="0" smtClean="0"/>
              <a:t>选择通过或者拒绝，并在其下填写批复语，如</a:t>
            </a:r>
            <a:r>
              <a:rPr lang="en-US" altLang="zh-CN" dirty="0" smtClean="0"/>
              <a:t>”</a:t>
            </a:r>
            <a:r>
              <a:rPr lang="zh-CN" altLang="en-US" dirty="0" smtClean="0"/>
              <a:t>材料不足</a:t>
            </a:r>
            <a:r>
              <a:rPr lang="en-US" altLang="zh-CN" dirty="0" smtClean="0"/>
              <a:t>”</a:t>
            </a:r>
            <a:r>
              <a:rPr lang="zh-CN" altLang="en-US" dirty="0" smtClean="0"/>
              <a:t>、</a:t>
            </a:r>
            <a:r>
              <a:rPr lang="en-US" altLang="zh-CN" dirty="0" smtClean="0"/>
              <a:t>”</a:t>
            </a:r>
            <a:r>
              <a:rPr lang="zh-CN" altLang="en-US" dirty="0" smtClean="0"/>
              <a:t>未达标准</a:t>
            </a:r>
            <a:r>
              <a:rPr lang="en-US" altLang="zh-CN" dirty="0" smtClean="0"/>
              <a:t>”</a:t>
            </a:r>
            <a:r>
              <a:rPr lang="zh-CN" altLang="en-US" dirty="0" smtClean="0"/>
              <a:t>等信息。</a:t>
            </a:r>
            <a:endParaRPr lang="en-US" altLang="zh-CN" dirty="0" smtClean="0"/>
          </a:p>
          <a:p>
            <a:r>
              <a:rPr lang="zh-CN" altLang="en-US" dirty="0" smtClean="0"/>
              <a:t>填写该申请的企业将看到通过或者拒绝的状态，并可以根据批复语做出修改后重新提交申请。</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四、新项目申报的审批</a:t>
            </a:r>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0" y="1124744"/>
            <a:ext cx="9144000" cy="2733675"/>
          </a:xfrm>
          <a:prstGeom prst="rect">
            <a:avLst/>
          </a:prstGeom>
          <a:noFill/>
          <a:ln w="9525">
            <a:noFill/>
            <a:miter lim="800000"/>
            <a:headEnd/>
            <a:tailEnd/>
          </a:ln>
        </p:spPr>
      </p:pic>
      <p:sp>
        <p:nvSpPr>
          <p:cNvPr id="6" name="TextBox 5"/>
          <p:cNvSpPr txBox="1"/>
          <p:nvPr/>
        </p:nvSpPr>
        <p:spPr>
          <a:xfrm>
            <a:off x="179512" y="4005064"/>
            <a:ext cx="8712968" cy="923330"/>
          </a:xfrm>
          <a:prstGeom prst="rect">
            <a:avLst/>
          </a:prstGeom>
          <a:noFill/>
        </p:spPr>
        <p:txBody>
          <a:bodyPr wrap="square" rtlCol="0">
            <a:spAutoFit/>
          </a:bodyPr>
          <a:lstStyle/>
          <a:p>
            <a:r>
              <a:rPr lang="zh-CN" altLang="en-US" dirty="0" smtClean="0"/>
              <a:t>点击</a:t>
            </a:r>
            <a:r>
              <a:rPr lang="en-US" altLang="zh-CN" dirty="0" smtClean="0"/>
              <a:t>&lt;</a:t>
            </a:r>
            <a:r>
              <a:rPr lang="zh-CN" altLang="en-US" dirty="0" smtClean="0"/>
              <a:t>承建单位</a:t>
            </a:r>
            <a:r>
              <a:rPr lang="en-US" altLang="zh-CN" dirty="0" smtClean="0"/>
              <a:t>&gt;</a:t>
            </a:r>
            <a:r>
              <a:rPr lang="zh-CN" altLang="en-US" dirty="0" smtClean="0"/>
              <a:t>，可以查看申请项目的企业信息。</a:t>
            </a:r>
            <a:endParaRPr lang="en-US" altLang="zh-CN" dirty="0" smtClean="0"/>
          </a:p>
          <a:p>
            <a:r>
              <a:rPr lang="zh-CN" altLang="en-US" dirty="0" smtClean="0"/>
              <a:t>点击</a:t>
            </a:r>
            <a:r>
              <a:rPr lang="en-US" altLang="zh-CN" dirty="0" smtClean="0"/>
              <a:t>&lt;</a:t>
            </a:r>
            <a:r>
              <a:rPr lang="zh-CN" altLang="en-US" dirty="0" smtClean="0"/>
              <a:t>删除项目</a:t>
            </a:r>
            <a:r>
              <a:rPr lang="en-US" altLang="zh-CN" dirty="0" smtClean="0"/>
              <a:t>&gt;</a:t>
            </a:r>
            <a:r>
              <a:rPr lang="zh-CN" altLang="en-US" dirty="0" smtClean="0"/>
              <a:t>，该项目申请信息将会被删除。</a:t>
            </a:r>
            <a:endParaRPr lang="en-US" altLang="zh-CN" dirty="0" smtClean="0"/>
          </a:p>
          <a:p>
            <a:r>
              <a:rPr lang="zh-CN" altLang="en-US" dirty="0" smtClean="0"/>
              <a:t>点击</a:t>
            </a:r>
            <a:r>
              <a:rPr lang="en-US" altLang="zh-CN" dirty="0" smtClean="0"/>
              <a:t>&lt;</a:t>
            </a:r>
            <a:r>
              <a:rPr lang="zh-CN" altLang="en-US" dirty="0" smtClean="0"/>
              <a:t>项目名称</a:t>
            </a:r>
            <a:r>
              <a:rPr lang="en-US" altLang="zh-CN" dirty="0" smtClean="0"/>
              <a:t>&gt;</a:t>
            </a:r>
            <a:r>
              <a:rPr lang="zh-CN" altLang="en-US" dirty="0" smtClean="0"/>
              <a:t>，可以查看该项目的所有信息并下载企业上传的申报文件。</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 y="-1"/>
            <a:ext cx="9143999" cy="685800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964488" cy="369332"/>
          </a:xfrm>
          <a:prstGeom prst="rect">
            <a:avLst/>
          </a:prstGeom>
          <a:noFill/>
        </p:spPr>
        <p:txBody>
          <a:bodyPr wrap="square" rtlCol="0">
            <a:spAutoFit/>
          </a:bodyPr>
          <a:lstStyle/>
          <a:p>
            <a:r>
              <a:rPr lang="zh-CN" altLang="en-US" dirty="0" smtClean="0"/>
              <a:t>查看企业的申请信息后，点击</a:t>
            </a:r>
            <a:r>
              <a:rPr lang="en-US" altLang="zh-CN" dirty="0" smtClean="0"/>
              <a:t>&lt;</a:t>
            </a:r>
            <a:r>
              <a:rPr lang="zh-CN" altLang="en-US" dirty="0" smtClean="0"/>
              <a:t>修改状态</a:t>
            </a:r>
            <a:r>
              <a:rPr lang="en-US" altLang="zh-CN" dirty="0" smtClean="0"/>
              <a:t>&gt;</a:t>
            </a:r>
            <a:r>
              <a:rPr lang="zh-CN" altLang="en-US" dirty="0" smtClean="0"/>
              <a:t>，决定是否通过该申请或者打回</a:t>
            </a:r>
            <a:endParaRPr lang="zh-CN" altLang="en-US" dirty="0"/>
          </a:p>
        </p:txBody>
      </p:sp>
      <p:sp>
        <p:nvSpPr>
          <p:cNvPr id="7" name="TextBox 6"/>
          <p:cNvSpPr txBox="1"/>
          <p:nvPr/>
        </p:nvSpPr>
        <p:spPr>
          <a:xfrm>
            <a:off x="251520" y="4149080"/>
            <a:ext cx="7704856" cy="369332"/>
          </a:xfrm>
          <a:prstGeom prst="rect">
            <a:avLst/>
          </a:prstGeom>
          <a:noFill/>
        </p:spPr>
        <p:txBody>
          <a:bodyPr wrap="square" rtlCol="0">
            <a:spAutoFit/>
          </a:bodyPr>
          <a:lstStyle/>
          <a:p>
            <a:r>
              <a:rPr lang="zh-CN" altLang="en-US" dirty="0" smtClean="0"/>
              <a:t>企业用户将看到返回的结果。</a:t>
            </a:r>
            <a:endParaRPr lang="zh-CN" altLang="en-US" dirty="0"/>
          </a:p>
        </p:txBody>
      </p:sp>
      <p:pic>
        <p:nvPicPr>
          <p:cNvPr id="8196" name="Picture 4"/>
          <p:cNvPicPr>
            <a:picLocks noChangeAspect="1" noChangeArrowheads="1"/>
          </p:cNvPicPr>
          <p:nvPr/>
        </p:nvPicPr>
        <p:blipFill>
          <a:blip r:embed="rId2" cstate="print"/>
          <a:srcRect/>
          <a:stretch>
            <a:fillRect/>
          </a:stretch>
        </p:blipFill>
        <p:spPr bwMode="auto">
          <a:xfrm>
            <a:off x="5148064" y="1268760"/>
            <a:ext cx="3733800" cy="2495550"/>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611560" y="1268760"/>
            <a:ext cx="3648075" cy="26098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91</TotalTime>
  <Words>1072</Words>
  <Application>Microsoft Office PowerPoint</Application>
  <PresentationFormat>全屏显示(4:3)</PresentationFormat>
  <Paragraphs>96</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跋涉</vt:lpstr>
      <vt:lpstr>项目申报管理超级管理员端</vt:lpstr>
      <vt:lpstr>一、管理员帐号密码及登录</vt:lpstr>
      <vt:lpstr>二、主界面简介</vt:lpstr>
      <vt:lpstr>幻灯片 4</vt:lpstr>
      <vt:lpstr>三、示范企业申请的审批</vt:lpstr>
      <vt:lpstr>四、新项目申报的审批</vt:lpstr>
      <vt:lpstr>幻灯片 7</vt:lpstr>
      <vt:lpstr>幻灯片 8</vt:lpstr>
      <vt:lpstr>幻灯片 9</vt:lpstr>
      <vt:lpstr>五、申请验收的项目</vt:lpstr>
      <vt:lpstr>六、项目进度查看</vt:lpstr>
      <vt:lpstr>幻灯片 12</vt:lpstr>
      <vt:lpstr>七、密码修改</vt:lpstr>
      <vt:lpstr>八、项目的查询统计</vt:lpstr>
      <vt:lpstr>幻灯片 15</vt:lpstr>
      <vt:lpstr>幻灯片 16</vt:lpstr>
      <vt:lpstr>九、示范企业的查询统计</vt:lpstr>
      <vt:lpstr>幻灯片 18</vt:lpstr>
      <vt:lpstr>十、消息查看及发送</vt:lpstr>
      <vt:lpstr>幻灯片 20</vt:lpstr>
      <vt:lpstr>十一、区县管理员账户管理</vt:lpstr>
      <vt:lpstr>幻灯片 22</vt:lpstr>
      <vt:lpstr>幻灯片 23</vt:lpstr>
      <vt:lpstr>十二、审批注册的企业用户</vt:lpstr>
      <vt:lpstr>幻灯片 25</vt:lpstr>
      <vt:lpstr>十三、功能开关</vt:lpstr>
      <vt:lpstr>十四、日志文件下载</vt:lpstr>
      <vt:lpstr>幻灯片 28</vt:lpstr>
      <vt:lpstr>十五、备份数据库</vt:lpstr>
      <vt:lpstr>十六、结束语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项目申报管理系统企业端</dc:title>
  <dc:creator>XIEPAN</dc:creator>
  <cp:lastModifiedBy>XIEPAN</cp:lastModifiedBy>
  <cp:revision>70</cp:revision>
  <dcterms:created xsi:type="dcterms:W3CDTF">2013-06-30T12:26:34Z</dcterms:created>
  <dcterms:modified xsi:type="dcterms:W3CDTF">2013-06-30T13:58:59Z</dcterms:modified>
</cp:coreProperties>
</file>