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79AC2-2FEB-499E-B452-E35A3E6BDB90}" type="datetimeFigureOut">
              <a:rPr lang="zh-CN" altLang="en-US" smtClean="0"/>
              <a:t>2013/6/30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F90C2-9234-42A5-872B-8AA069CE13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F90C2-9234-42A5-872B-8AA069CE1355}"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A01ECD-58CA-48DB-B657-BC18A1EE2B18}"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646F6CDC-1D9B-4526-B4DD-80D4884170BB}" type="datetimeFigureOut">
              <a:rPr lang="zh-CN" altLang="en-US" smtClean="0"/>
              <a:t>2013/6/30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A01ECD-58CA-48DB-B657-BC18A1EE2B1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646F6CDC-1D9B-4526-B4DD-80D4884170BB}" type="datetimeFigureOut">
              <a:rPr lang="zh-CN" altLang="en-US" smtClean="0"/>
              <a:t>2013/6/30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2A01ECD-58CA-48DB-B657-BC18A1EE2B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项目申报管理系统企业端</a:t>
            </a:r>
            <a:endParaRPr lang="zh-CN" altLang="en-US" dirty="0"/>
          </a:p>
        </p:txBody>
      </p:sp>
      <p:sp>
        <p:nvSpPr>
          <p:cNvPr id="3" name="副标题 2"/>
          <p:cNvSpPr>
            <a:spLocks noGrp="1"/>
          </p:cNvSpPr>
          <p:nvPr>
            <p:ph type="subTitle" idx="1"/>
          </p:nvPr>
        </p:nvSpPr>
        <p:spPr/>
        <p:txBody>
          <a:bodyPr/>
          <a:lstStyle/>
          <a:p>
            <a:r>
              <a:rPr lang="zh-CN" altLang="en-US" dirty="0" smtClean="0"/>
              <a:t>使用说明文档</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四、左侧功能按钮</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467544" y="1556792"/>
            <a:ext cx="2295525" cy="4019550"/>
          </a:xfrm>
          <a:prstGeom prst="rect">
            <a:avLst/>
          </a:prstGeom>
          <a:noFill/>
          <a:ln w="9525">
            <a:noFill/>
            <a:miter lim="800000"/>
            <a:headEnd/>
            <a:tailEnd/>
          </a:ln>
        </p:spPr>
      </p:pic>
      <p:sp>
        <p:nvSpPr>
          <p:cNvPr id="5" name="TextBox 4"/>
          <p:cNvSpPr txBox="1"/>
          <p:nvPr/>
        </p:nvSpPr>
        <p:spPr>
          <a:xfrm>
            <a:off x="3707904" y="1556792"/>
            <a:ext cx="4248472" cy="923330"/>
          </a:xfrm>
          <a:prstGeom prst="rect">
            <a:avLst/>
          </a:prstGeom>
          <a:noFill/>
        </p:spPr>
        <p:txBody>
          <a:bodyPr wrap="square" rtlCol="0">
            <a:spAutoFit/>
          </a:bodyPr>
          <a:lstStyle/>
          <a:p>
            <a:r>
              <a:rPr lang="zh-CN" altLang="en-US" dirty="0" smtClean="0"/>
              <a:t>在主页面的左侧，提供功能选项卡，点击相应的选项，页面的右半部分将跳转到相应的页面。</a:t>
            </a:r>
            <a:endParaRPr lang="zh-CN" altLang="en-US" dirty="0"/>
          </a:p>
        </p:txBody>
      </p:sp>
      <p:sp>
        <p:nvSpPr>
          <p:cNvPr id="6" name="TextBox 5"/>
          <p:cNvSpPr txBox="1"/>
          <p:nvPr/>
        </p:nvSpPr>
        <p:spPr>
          <a:xfrm>
            <a:off x="3347864" y="2708920"/>
            <a:ext cx="4608512" cy="646331"/>
          </a:xfrm>
          <a:prstGeom prst="rect">
            <a:avLst/>
          </a:prstGeom>
          <a:noFill/>
        </p:spPr>
        <p:txBody>
          <a:bodyPr wrap="square" rtlCol="0">
            <a:spAutoFit/>
          </a:bodyPr>
          <a:lstStyle/>
          <a:p>
            <a:r>
              <a:rPr lang="zh-CN" altLang="en-US" dirty="0" smtClean="0">
                <a:solidFill>
                  <a:srgbClr val="FF0000"/>
                </a:solidFill>
              </a:rPr>
              <a:t>消息</a:t>
            </a:r>
            <a:r>
              <a:rPr lang="zh-CN" altLang="en-US" dirty="0" smtClean="0"/>
              <a:t>选项右边的数字表示有多少条发往本用户的</a:t>
            </a:r>
            <a:r>
              <a:rPr lang="zh-CN" altLang="en-US" dirty="0" smtClean="0">
                <a:solidFill>
                  <a:srgbClr val="FF0000"/>
                </a:solidFill>
              </a:rPr>
              <a:t>未读消息</a:t>
            </a:r>
            <a:r>
              <a:rPr lang="zh-CN" altLang="en-US" dirty="0" smtClean="0"/>
              <a:t>。</a:t>
            </a:r>
            <a:endParaRPr lang="zh-CN" altLang="en-US" dirty="0"/>
          </a:p>
        </p:txBody>
      </p:sp>
      <p:sp>
        <p:nvSpPr>
          <p:cNvPr id="7" name="TextBox 6"/>
          <p:cNvSpPr txBox="1"/>
          <p:nvPr/>
        </p:nvSpPr>
        <p:spPr>
          <a:xfrm>
            <a:off x="3419872" y="3501008"/>
            <a:ext cx="4608512" cy="369332"/>
          </a:xfrm>
          <a:prstGeom prst="rect">
            <a:avLst/>
          </a:prstGeom>
          <a:noFill/>
        </p:spPr>
        <p:txBody>
          <a:bodyPr wrap="square" rtlCol="0">
            <a:spAutoFit/>
          </a:bodyPr>
          <a:lstStyle/>
          <a:p>
            <a:r>
              <a:rPr lang="zh-CN" altLang="en-US" dirty="0" smtClean="0">
                <a:solidFill>
                  <a:srgbClr val="FF0000"/>
                </a:solidFill>
              </a:rPr>
              <a:t>帮助页面</a:t>
            </a:r>
            <a:r>
              <a:rPr lang="zh-CN" altLang="en-US" dirty="0" smtClean="0"/>
              <a:t>中提供使用说明文件的下载。</a:t>
            </a:r>
            <a:endParaRPr lang="zh-CN" altLang="en-US" dirty="0"/>
          </a:p>
        </p:txBody>
      </p:sp>
      <p:sp>
        <p:nvSpPr>
          <p:cNvPr id="8" name="TextBox 7"/>
          <p:cNvSpPr txBox="1"/>
          <p:nvPr/>
        </p:nvSpPr>
        <p:spPr>
          <a:xfrm>
            <a:off x="3419872" y="4221088"/>
            <a:ext cx="4392488" cy="646331"/>
          </a:xfrm>
          <a:prstGeom prst="rect">
            <a:avLst/>
          </a:prstGeom>
          <a:noFill/>
        </p:spPr>
        <p:txBody>
          <a:bodyPr wrap="square" rtlCol="0">
            <a:spAutoFit/>
          </a:bodyPr>
          <a:lstStyle/>
          <a:p>
            <a:r>
              <a:rPr lang="zh-CN" altLang="en-US" dirty="0" smtClean="0">
                <a:solidFill>
                  <a:srgbClr val="FF0000"/>
                </a:solidFill>
              </a:rPr>
              <a:t>账户管理页面</a:t>
            </a:r>
            <a:r>
              <a:rPr lang="zh-CN" altLang="en-US" dirty="0" smtClean="0"/>
              <a:t>中提供本用户帐号的注册信息查看已经用户密码的修改。</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五、新项目申报</a:t>
            </a:r>
            <a:endParaRPr lang="zh-CN" altLang="en-US" dirty="0"/>
          </a:p>
        </p:txBody>
      </p:sp>
      <p:pic>
        <p:nvPicPr>
          <p:cNvPr id="10243" name="Picture 3"/>
          <p:cNvPicPr>
            <a:picLocks noChangeAspect="1" noChangeArrowheads="1"/>
          </p:cNvPicPr>
          <p:nvPr/>
        </p:nvPicPr>
        <p:blipFill>
          <a:blip r:embed="rId2" cstate="print"/>
          <a:srcRect/>
          <a:stretch>
            <a:fillRect/>
          </a:stretch>
        </p:blipFill>
        <p:spPr bwMode="auto">
          <a:xfrm>
            <a:off x="251520" y="1268760"/>
            <a:ext cx="6648450" cy="3476625"/>
          </a:xfrm>
          <a:prstGeom prst="rect">
            <a:avLst/>
          </a:prstGeom>
          <a:noFill/>
          <a:ln w="9525">
            <a:noFill/>
            <a:miter lim="800000"/>
            <a:headEnd/>
            <a:tailEnd/>
          </a:ln>
        </p:spPr>
      </p:pic>
      <p:sp>
        <p:nvSpPr>
          <p:cNvPr id="6" name="TextBox 5"/>
          <p:cNvSpPr txBox="1"/>
          <p:nvPr/>
        </p:nvSpPr>
        <p:spPr>
          <a:xfrm>
            <a:off x="611560" y="5013176"/>
            <a:ext cx="7344816" cy="369332"/>
          </a:xfrm>
          <a:prstGeom prst="rect">
            <a:avLst/>
          </a:prstGeom>
          <a:noFill/>
        </p:spPr>
        <p:txBody>
          <a:bodyPr wrap="square" rtlCol="0">
            <a:spAutoFit/>
          </a:bodyPr>
          <a:lstStyle/>
          <a:p>
            <a:r>
              <a:rPr lang="zh-CN" altLang="en-US" dirty="0" smtClean="0"/>
              <a:t>首先选择项目建设的起始时间以及结束时间。点击对应的日期即可。</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cstate="print"/>
          <a:srcRect/>
          <a:stretch>
            <a:fillRect/>
          </a:stretch>
        </p:blipFill>
        <p:spPr bwMode="auto">
          <a:xfrm>
            <a:off x="395536" y="332656"/>
            <a:ext cx="3419475" cy="1704975"/>
          </a:xfrm>
          <a:prstGeom prst="rect">
            <a:avLst/>
          </a:prstGeom>
          <a:noFill/>
          <a:ln w="9525">
            <a:noFill/>
            <a:miter lim="800000"/>
            <a:headEnd/>
            <a:tailEnd/>
          </a:ln>
        </p:spPr>
      </p:pic>
      <p:pic>
        <p:nvPicPr>
          <p:cNvPr id="11269" name="Picture 5" descr="C:\Users\XIEPAN\Desktop\QQ图片20130630110009.jpg"/>
          <p:cNvPicPr>
            <a:picLocks noChangeAspect="1" noChangeArrowheads="1"/>
          </p:cNvPicPr>
          <p:nvPr/>
        </p:nvPicPr>
        <p:blipFill>
          <a:blip r:embed="rId3" cstate="print"/>
          <a:srcRect/>
          <a:stretch>
            <a:fillRect/>
          </a:stretch>
        </p:blipFill>
        <p:spPr bwMode="auto">
          <a:xfrm>
            <a:off x="251520" y="2348880"/>
            <a:ext cx="8372475" cy="38195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cstate="print"/>
          <a:srcRect/>
          <a:stretch>
            <a:fillRect/>
          </a:stretch>
        </p:blipFill>
        <p:spPr bwMode="auto">
          <a:xfrm>
            <a:off x="251520" y="332656"/>
            <a:ext cx="8467725" cy="2838450"/>
          </a:xfrm>
          <a:prstGeom prst="rect">
            <a:avLst/>
          </a:prstGeom>
          <a:noFill/>
          <a:ln w="9525">
            <a:noFill/>
            <a:miter lim="800000"/>
            <a:headEnd/>
            <a:tailEnd/>
          </a:ln>
        </p:spPr>
      </p:pic>
      <p:pic>
        <p:nvPicPr>
          <p:cNvPr id="12293" name="Picture 5"/>
          <p:cNvPicPr>
            <a:picLocks noChangeAspect="1" noChangeArrowheads="1"/>
          </p:cNvPicPr>
          <p:nvPr/>
        </p:nvPicPr>
        <p:blipFill>
          <a:blip r:embed="rId3" cstate="print"/>
          <a:srcRect/>
          <a:stretch>
            <a:fillRect/>
          </a:stretch>
        </p:blipFill>
        <p:spPr bwMode="auto">
          <a:xfrm>
            <a:off x="251520" y="3356992"/>
            <a:ext cx="8743950"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5400600" cy="369332"/>
          </a:xfrm>
          <a:prstGeom prst="rect">
            <a:avLst/>
          </a:prstGeom>
          <a:noFill/>
        </p:spPr>
        <p:txBody>
          <a:bodyPr wrap="square" rtlCol="0">
            <a:spAutoFit/>
          </a:bodyPr>
          <a:lstStyle/>
          <a:p>
            <a:r>
              <a:rPr lang="zh-CN" altLang="en-US" dirty="0" smtClean="0"/>
              <a:t>点击保存申请后，进入项目申报材料上传页面</a:t>
            </a:r>
            <a:endParaRPr lang="zh-CN" altLang="en-US" dirty="0"/>
          </a:p>
        </p:txBody>
      </p:sp>
      <p:pic>
        <p:nvPicPr>
          <p:cNvPr id="13315" name="Picture 3"/>
          <p:cNvPicPr>
            <a:picLocks noChangeAspect="1" noChangeArrowheads="1"/>
          </p:cNvPicPr>
          <p:nvPr/>
        </p:nvPicPr>
        <p:blipFill>
          <a:blip r:embed="rId2" cstate="print"/>
          <a:srcRect/>
          <a:stretch>
            <a:fillRect/>
          </a:stretch>
        </p:blipFill>
        <p:spPr bwMode="auto">
          <a:xfrm>
            <a:off x="179512" y="836712"/>
            <a:ext cx="7724775" cy="3562350"/>
          </a:xfrm>
          <a:prstGeom prst="rect">
            <a:avLst/>
          </a:prstGeom>
          <a:noFill/>
          <a:ln w="9525">
            <a:noFill/>
            <a:miter lim="800000"/>
            <a:headEnd/>
            <a:tailEnd/>
          </a:ln>
        </p:spPr>
      </p:pic>
      <p:sp>
        <p:nvSpPr>
          <p:cNvPr id="7" name="TextBox 6"/>
          <p:cNvSpPr txBox="1"/>
          <p:nvPr/>
        </p:nvSpPr>
        <p:spPr>
          <a:xfrm>
            <a:off x="467544" y="4509120"/>
            <a:ext cx="6840760" cy="1477328"/>
          </a:xfrm>
          <a:prstGeom prst="rect">
            <a:avLst/>
          </a:prstGeom>
          <a:noFill/>
        </p:spPr>
        <p:txBody>
          <a:bodyPr wrap="square" rtlCol="0">
            <a:spAutoFit/>
          </a:bodyPr>
          <a:lstStyle/>
          <a:p>
            <a:r>
              <a:rPr lang="zh-CN" altLang="en-US" dirty="0" smtClean="0"/>
              <a:t>允许的文件类型有</a:t>
            </a:r>
            <a:r>
              <a:rPr lang="en-US" altLang="zh-CN" dirty="0" smtClean="0"/>
              <a:t>:</a:t>
            </a:r>
          </a:p>
          <a:p>
            <a:r>
              <a:rPr lang="en-US" altLang="zh-CN" dirty="0" smtClean="0"/>
              <a:t>"</a:t>
            </a:r>
            <a:r>
              <a:rPr lang="en-US" altLang="zh-CN" dirty="0" err="1" smtClean="0"/>
              <a:t>rar","zip","jpg","png","gif","doc","docx","ppt","pptx",'pdf</a:t>
            </a:r>
            <a:r>
              <a:rPr lang="en-US" altLang="zh-CN" dirty="0" smtClean="0"/>
              <a:t>‘</a:t>
            </a:r>
          </a:p>
          <a:p>
            <a:endParaRPr lang="en-US" altLang="zh-CN" dirty="0" smtClean="0"/>
          </a:p>
          <a:p>
            <a:r>
              <a:rPr lang="zh-CN" altLang="en-US" dirty="0" smtClean="0"/>
              <a:t>较小的文件尽量打包后再上传。</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88640"/>
            <a:ext cx="3528392" cy="369332"/>
          </a:xfrm>
          <a:prstGeom prst="rect">
            <a:avLst/>
          </a:prstGeom>
          <a:noFill/>
        </p:spPr>
        <p:txBody>
          <a:bodyPr wrap="square" rtlCol="0">
            <a:spAutoFit/>
          </a:bodyPr>
          <a:lstStyle/>
          <a:p>
            <a:r>
              <a:rPr lang="zh-CN" altLang="en-US" dirty="0" smtClean="0"/>
              <a:t>选择上报渠道以及处理方式</a:t>
            </a:r>
            <a:r>
              <a:rPr lang="en-US" altLang="zh-CN" dirty="0" smtClean="0"/>
              <a:t>:</a:t>
            </a:r>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0" y="476672"/>
            <a:ext cx="9115425" cy="3371850"/>
          </a:xfrm>
          <a:prstGeom prst="rect">
            <a:avLst/>
          </a:prstGeom>
          <a:noFill/>
          <a:ln w="9525">
            <a:noFill/>
            <a:miter lim="800000"/>
            <a:headEnd/>
            <a:tailEnd/>
          </a:ln>
        </p:spPr>
      </p:pic>
      <p:sp>
        <p:nvSpPr>
          <p:cNvPr id="6" name="TextBox 5"/>
          <p:cNvSpPr txBox="1"/>
          <p:nvPr/>
        </p:nvSpPr>
        <p:spPr>
          <a:xfrm>
            <a:off x="251520" y="3933056"/>
            <a:ext cx="8280920" cy="1477328"/>
          </a:xfrm>
          <a:prstGeom prst="rect">
            <a:avLst/>
          </a:prstGeom>
          <a:noFill/>
        </p:spPr>
        <p:txBody>
          <a:bodyPr wrap="square" rtlCol="0">
            <a:spAutoFit/>
          </a:bodyPr>
          <a:lstStyle/>
          <a:p>
            <a:r>
              <a:rPr lang="zh-CN" altLang="en-US" dirty="0" smtClean="0">
                <a:solidFill>
                  <a:srgbClr val="FF0000"/>
                </a:solidFill>
              </a:rPr>
              <a:t>提交项目</a:t>
            </a:r>
            <a:r>
              <a:rPr lang="zh-CN" altLang="en-US" dirty="0" smtClean="0"/>
              <a:t>后，项目将不能再更改，管理员将看到项目申报信息。</a:t>
            </a:r>
            <a:endParaRPr lang="en-US" altLang="zh-CN" dirty="0" smtClean="0"/>
          </a:p>
          <a:p>
            <a:endParaRPr lang="en-US" altLang="zh-CN" dirty="0" smtClean="0"/>
          </a:p>
          <a:p>
            <a:r>
              <a:rPr lang="zh-CN" altLang="en-US" dirty="0">
                <a:solidFill>
                  <a:srgbClr val="FF0000"/>
                </a:solidFill>
              </a:rPr>
              <a:t>存</a:t>
            </a:r>
            <a:r>
              <a:rPr lang="zh-CN" altLang="en-US" dirty="0" smtClean="0">
                <a:solidFill>
                  <a:srgbClr val="FF0000"/>
                </a:solidFill>
              </a:rPr>
              <a:t>为草稿</a:t>
            </a:r>
            <a:r>
              <a:rPr lang="zh-CN" altLang="en-US" dirty="0" smtClean="0"/>
              <a:t>的话，可以在草稿箱中看到该项目并且进行编辑。</a:t>
            </a:r>
            <a:endParaRPr lang="en-US" altLang="zh-CN" dirty="0" smtClean="0"/>
          </a:p>
          <a:p>
            <a:endParaRPr lang="en-US" altLang="zh-CN" dirty="0"/>
          </a:p>
          <a:p>
            <a:r>
              <a:rPr lang="zh-CN" altLang="en-US" dirty="0" smtClean="0"/>
              <a:t>编辑过程中，上述三个步骤</a:t>
            </a:r>
            <a:r>
              <a:rPr lang="zh-CN" altLang="en-US" dirty="0" smtClean="0">
                <a:solidFill>
                  <a:srgbClr val="FF0000"/>
                </a:solidFill>
              </a:rPr>
              <a:t>不能中断</a:t>
            </a:r>
            <a:r>
              <a:rPr lang="zh-CN" altLang="en-US" dirty="0" smtClean="0"/>
              <a:t>跳往其他页面，否则填写的信息将丢弃处理。</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04664"/>
            <a:ext cx="6984776" cy="646331"/>
          </a:xfrm>
          <a:prstGeom prst="rect">
            <a:avLst/>
          </a:prstGeom>
          <a:noFill/>
        </p:spPr>
        <p:txBody>
          <a:bodyPr wrap="square" rtlCol="0">
            <a:spAutoFit/>
          </a:bodyPr>
          <a:lstStyle/>
          <a:p>
            <a:r>
              <a:rPr lang="zh-CN" altLang="en-US" dirty="0" smtClean="0"/>
              <a:t>点击提交后，将在</a:t>
            </a:r>
            <a:r>
              <a:rPr lang="en-US" altLang="zh-CN" dirty="0" smtClean="0"/>
              <a:t>&lt;</a:t>
            </a:r>
            <a:r>
              <a:rPr lang="zh-CN" altLang="en-US" dirty="0" smtClean="0"/>
              <a:t>查看历史</a:t>
            </a:r>
            <a:r>
              <a:rPr lang="zh-CN" altLang="en-US" dirty="0"/>
              <a:t>项目</a:t>
            </a:r>
            <a:r>
              <a:rPr lang="en-US" altLang="zh-CN" dirty="0" smtClean="0"/>
              <a:t>&gt;</a:t>
            </a:r>
            <a:r>
              <a:rPr lang="zh-CN" altLang="en-US" dirty="0" smtClean="0"/>
              <a:t>中看到该项目信息，分类为</a:t>
            </a:r>
            <a:r>
              <a:rPr lang="zh-CN" altLang="en-US" dirty="0" smtClean="0">
                <a:solidFill>
                  <a:srgbClr val="FF0000"/>
                </a:solidFill>
              </a:rPr>
              <a:t>等待管理员审核</a:t>
            </a:r>
            <a:r>
              <a:rPr lang="zh-CN" altLang="en-US" dirty="0" smtClean="0"/>
              <a:t>。</a:t>
            </a:r>
            <a:endParaRPr lang="zh-CN" altLang="en-US" dirty="0"/>
          </a:p>
        </p:txBody>
      </p:sp>
      <p:pic>
        <p:nvPicPr>
          <p:cNvPr id="15363" name="Picture 3"/>
          <p:cNvPicPr>
            <a:picLocks noChangeAspect="1" noChangeArrowheads="1"/>
          </p:cNvPicPr>
          <p:nvPr/>
        </p:nvPicPr>
        <p:blipFill>
          <a:blip r:embed="rId2" cstate="print"/>
          <a:srcRect/>
          <a:stretch>
            <a:fillRect/>
          </a:stretch>
        </p:blipFill>
        <p:spPr bwMode="auto">
          <a:xfrm>
            <a:off x="395536" y="1268760"/>
            <a:ext cx="7410450" cy="1762125"/>
          </a:xfrm>
          <a:prstGeom prst="rect">
            <a:avLst/>
          </a:prstGeom>
          <a:noFill/>
          <a:ln w="9525">
            <a:noFill/>
            <a:miter lim="800000"/>
            <a:headEnd/>
            <a:tailEnd/>
          </a:ln>
        </p:spPr>
      </p:pic>
      <p:sp>
        <p:nvSpPr>
          <p:cNvPr id="7" name="TextBox 6"/>
          <p:cNvSpPr txBox="1"/>
          <p:nvPr/>
        </p:nvSpPr>
        <p:spPr>
          <a:xfrm>
            <a:off x="467544" y="3573016"/>
            <a:ext cx="7416824" cy="369332"/>
          </a:xfrm>
          <a:prstGeom prst="rect">
            <a:avLst/>
          </a:prstGeom>
          <a:noFill/>
        </p:spPr>
        <p:txBody>
          <a:bodyPr wrap="square" rtlCol="0">
            <a:spAutoFit/>
          </a:bodyPr>
          <a:lstStyle/>
          <a:p>
            <a:r>
              <a:rPr lang="zh-CN" altLang="en-US" dirty="0" smtClean="0"/>
              <a:t>点击项目名称，将可以查看项目的所有具体信息。</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8784976" cy="369332"/>
          </a:xfrm>
          <a:prstGeom prst="rect">
            <a:avLst/>
          </a:prstGeom>
          <a:noFill/>
        </p:spPr>
        <p:txBody>
          <a:bodyPr wrap="square" rtlCol="0">
            <a:spAutoFit/>
          </a:bodyPr>
          <a:lstStyle/>
          <a:p>
            <a:r>
              <a:rPr lang="zh-CN" altLang="en-US" dirty="0" smtClean="0"/>
              <a:t>点击存为草稿后，将在草稿箱看到该项目并继续进行编辑以及支持文件的上传</a:t>
            </a:r>
            <a:endParaRPr lang="zh-CN" altLang="en-US" dirty="0"/>
          </a:p>
        </p:txBody>
      </p:sp>
      <p:pic>
        <p:nvPicPr>
          <p:cNvPr id="16386" name="Picture 2"/>
          <p:cNvPicPr>
            <a:picLocks noChangeAspect="1" noChangeArrowheads="1"/>
          </p:cNvPicPr>
          <p:nvPr/>
        </p:nvPicPr>
        <p:blipFill>
          <a:blip r:embed="rId2" cstate="print"/>
          <a:srcRect/>
          <a:stretch>
            <a:fillRect/>
          </a:stretch>
        </p:blipFill>
        <p:spPr bwMode="auto">
          <a:xfrm>
            <a:off x="0" y="1844824"/>
            <a:ext cx="91440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六、查看历史项目</a:t>
            </a:r>
            <a:endParaRPr lang="zh-CN" altLang="en-US" dirty="0"/>
          </a:p>
        </p:txBody>
      </p:sp>
      <p:sp>
        <p:nvSpPr>
          <p:cNvPr id="4" name="TextBox 3"/>
          <p:cNvSpPr txBox="1"/>
          <p:nvPr/>
        </p:nvSpPr>
        <p:spPr>
          <a:xfrm>
            <a:off x="179512" y="1340768"/>
            <a:ext cx="4104456" cy="369332"/>
          </a:xfrm>
          <a:prstGeom prst="rect">
            <a:avLst/>
          </a:prstGeom>
          <a:noFill/>
        </p:spPr>
        <p:txBody>
          <a:bodyPr wrap="square" rtlCol="0">
            <a:spAutoFit/>
          </a:bodyPr>
          <a:lstStyle/>
          <a:p>
            <a:r>
              <a:rPr lang="en-US" altLang="zh-CN" dirty="0" smtClean="0"/>
              <a:t>1.</a:t>
            </a:r>
            <a:r>
              <a:rPr lang="zh-CN" altLang="en-US" dirty="0" smtClean="0"/>
              <a:t>审核未通过，管理员打回的项目</a:t>
            </a:r>
            <a:endParaRPr lang="zh-CN" altLang="en-US" dirty="0"/>
          </a:p>
        </p:txBody>
      </p:sp>
      <p:pic>
        <p:nvPicPr>
          <p:cNvPr id="17410" name="Picture 2"/>
          <p:cNvPicPr>
            <a:picLocks noChangeAspect="1" noChangeArrowheads="1"/>
          </p:cNvPicPr>
          <p:nvPr/>
        </p:nvPicPr>
        <p:blipFill>
          <a:blip r:embed="rId2" cstate="print"/>
          <a:srcRect/>
          <a:stretch>
            <a:fillRect/>
          </a:stretch>
        </p:blipFill>
        <p:spPr bwMode="auto">
          <a:xfrm>
            <a:off x="0" y="1772816"/>
            <a:ext cx="9036496" cy="2152650"/>
          </a:xfrm>
          <a:prstGeom prst="rect">
            <a:avLst/>
          </a:prstGeom>
          <a:noFill/>
          <a:ln w="9525">
            <a:noFill/>
            <a:miter lim="800000"/>
            <a:headEnd/>
            <a:tailEnd/>
          </a:ln>
        </p:spPr>
      </p:pic>
      <p:sp>
        <p:nvSpPr>
          <p:cNvPr id="6" name="TextBox 5"/>
          <p:cNvSpPr txBox="1"/>
          <p:nvPr/>
        </p:nvSpPr>
        <p:spPr>
          <a:xfrm>
            <a:off x="251520" y="4005064"/>
            <a:ext cx="7920880" cy="369332"/>
          </a:xfrm>
          <a:prstGeom prst="rect">
            <a:avLst/>
          </a:prstGeom>
          <a:noFill/>
        </p:spPr>
        <p:txBody>
          <a:bodyPr wrap="square" rtlCol="0">
            <a:spAutoFit/>
          </a:bodyPr>
          <a:lstStyle/>
          <a:p>
            <a:r>
              <a:rPr lang="zh-CN" altLang="en-US" dirty="0" smtClean="0"/>
              <a:t>点击该项目，针对管理员的批复进行信息更改补充后再提交审核。</a:t>
            </a:r>
            <a:endParaRPr lang="zh-CN" altLang="en-US" dirty="0"/>
          </a:p>
        </p:txBody>
      </p:sp>
      <p:sp>
        <p:nvSpPr>
          <p:cNvPr id="7" name="TextBox 6"/>
          <p:cNvSpPr txBox="1"/>
          <p:nvPr/>
        </p:nvSpPr>
        <p:spPr>
          <a:xfrm>
            <a:off x="323528" y="4941168"/>
            <a:ext cx="4104456" cy="369332"/>
          </a:xfrm>
          <a:prstGeom prst="rect">
            <a:avLst/>
          </a:prstGeom>
          <a:noFill/>
        </p:spPr>
        <p:txBody>
          <a:bodyPr wrap="square" rtlCol="0">
            <a:spAutoFit/>
          </a:bodyPr>
          <a:lstStyle/>
          <a:p>
            <a:r>
              <a:rPr lang="en-US" altLang="zh-CN" dirty="0" smtClean="0"/>
              <a:t>2.</a:t>
            </a:r>
            <a:r>
              <a:rPr lang="zh-CN" altLang="en-US" dirty="0" smtClean="0"/>
              <a:t>等待管理员审核的项目</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48680"/>
            <a:ext cx="4104456" cy="369332"/>
          </a:xfrm>
          <a:prstGeom prst="rect">
            <a:avLst/>
          </a:prstGeom>
          <a:noFill/>
        </p:spPr>
        <p:txBody>
          <a:bodyPr wrap="square" rtlCol="0">
            <a:spAutoFit/>
          </a:bodyPr>
          <a:lstStyle/>
          <a:p>
            <a:r>
              <a:rPr lang="en-US" altLang="zh-CN" dirty="0"/>
              <a:t>3</a:t>
            </a:r>
            <a:r>
              <a:rPr lang="en-US" altLang="zh-CN" dirty="0" smtClean="0"/>
              <a:t>.</a:t>
            </a:r>
            <a:r>
              <a:rPr lang="zh-CN" altLang="en-US" dirty="0" smtClean="0"/>
              <a:t>审核通过的项目</a:t>
            </a:r>
            <a:endParaRPr lang="zh-CN" altLang="en-US" dirty="0"/>
          </a:p>
        </p:txBody>
      </p:sp>
      <p:pic>
        <p:nvPicPr>
          <p:cNvPr id="18434" name="Picture 2"/>
          <p:cNvPicPr>
            <a:picLocks noChangeAspect="1" noChangeArrowheads="1"/>
          </p:cNvPicPr>
          <p:nvPr/>
        </p:nvPicPr>
        <p:blipFill>
          <a:blip r:embed="rId2" cstate="print"/>
          <a:srcRect/>
          <a:stretch>
            <a:fillRect/>
          </a:stretch>
        </p:blipFill>
        <p:spPr bwMode="auto">
          <a:xfrm>
            <a:off x="0" y="1052736"/>
            <a:ext cx="8572500" cy="2152650"/>
          </a:xfrm>
          <a:prstGeom prst="rect">
            <a:avLst/>
          </a:prstGeom>
          <a:noFill/>
          <a:ln w="9525">
            <a:noFill/>
            <a:miter lim="800000"/>
            <a:headEnd/>
            <a:tailEnd/>
          </a:ln>
        </p:spPr>
      </p:pic>
      <p:sp>
        <p:nvSpPr>
          <p:cNvPr id="7" name="TextBox 6"/>
          <p:cNvSpPr txBox="1"/>
          <p:nvPr/>
        </p:nvSpPr>
        <p:spPr>
          <a:xfrm>
            <a:off x="323528" y="3284984"/>
            <a:ext cx="8208912" cy="369332"/>
          </a:xfrm>
          <a:prstGeom prst="rect">
            <a:avLst/>
          </a:prstGeom>
          <a:noFill/>
        </p:spPr>
        <p:txBody>
          <a:bodyPr wrap="square" rtlCol="0">
            <a:spAutoFit/>
          </a:bodyPr>
          <a:lstStyle/>
          <a:p>
            <a:r>
              <a:rPr lang="zh-CN" altLang="en-US" dirty="0" smtClean="0"/>
              <a:t>审核通过的项目可以进行进度的报告、进度报告文件的上传以及申请验收。</a:t>
            </a:r>
            <a:endParaRPr lang="zh-CN" altLang="en-US" dirty="0"/>
          </a:p>
        </p:txBody>
      </p:sp>
      <p:sp>
        <p:nvSpPr>
          <p:cNvPr id="9" name="TextBox 8"/>
          <p:cNvSpPr txBox="1"/>
          <p:nvPr/>
        </p:nvSpPr>
        <p:spPr>
          <a:xfrm>
            <a:off x="179512" y="3861048"/>
            <a:ext cx="4824536" cy="369332"/>
          </a:xfrm>
          <a:prstGeom prst="rect">
            <a:avLst/>
          </a:prstGeom>
          <a:noFill/>
        </p:spPr>
        <p:txBody>
          <a:bodyPr wrap="square" rtlCol="0">
            <a:spAutoFit/>
          </a:bodyPr>
          <a:lstStyle/>
          <a:p>
            <a:r>
              <a:rPr lang="en-US" altLang="zh-CN" dirty="0" smtClean="0"/>
              <a:t>4.</a:t>
            </a:r>
            <a:r>
              <a:rPr lang="zh-CN" altLang="en-US" dirty="0" smtClean="0"/>
              <a:t>申请验收的项目</a:t>
            </a:r>
            <a:endParaRPr lang="zh-CN" altLang="en-US" dirty="0"/>
          </a:p>
        </p:txBody>
      </p:sp>
      <p:sp>
        <p:nvSpPr>
          <p:cNvPr id="10" name="TextBox 9"/>
          <p:cNvSpPr txBox="1"/>
          <p:nvPr/>
        </p:nvSpPr>
        <p:spPr>
          <a:xfrm>
            <a:off x="179512" y="4797152"/>
            <a:ext cx="4824536" cy="369332"/>
          </a:xfrm>
          <a:prstGeom prst="rect">
            <a:avLst/>
          </a:prstGeom>
          <a:noFill/>
        </p:spPr>
        <p:txBody>
          <a:bodyPr wrap="square" rtlCol="0">
            <a:spAutoFit/>
          </a:bodyPr>
          <a:lstStyle/>
          <a:p>
            <a:r>
              <a:rPr lang="en-US" altLang="zh-CN" dirty="0"/>
              <a:t>5</a:t>
            </a:r>
            <a:r>
              <a:rPr lang="en-US" altLang="zh-CN" dirty="0" smtClean="0"/>
              <a:t>.</a:t>
            </a:r>
            <a:r>
              <a:rPr lang="zh-CN" altLang="en-US" dirty="0" smtClean="0"/>
              <a:t>验收未通过的项目</a:t>
            </a:r>
            <a:endParaRPr lang="zh-CN" altLang="en-US" dirty="0"/>
          </a:p>
        </p:txBody>
      </p:sp>
      <p:sp>
        <p:nvSpPr>
          <p:cNvPr id="11" name="TextBox 10"/>
          <p:cNvSpPr txBox="1"/>
          <p:nvPr/>
        </p:nvSpPr>
        <p:spPr>
          <a:xfrm>
            <a:off x="179512" y="5733256"/>
            <a:ext cx="4824536" cy="369332"/>
          </a:xfrm>
          <a:prstGeom prst="rect">
            <a:avLst/>
          </a:prstGeom>
          <a:noFill/>
        </p:spPr>
        <p:txBody>
          <a:bodyPr wrap="square" rtlCol="0">
            <a:spAutoFit/>
          </a:bodyPr>
          <a:lstStyle/>
          <a:p>
            <a:r>
              <a:rPr lang="en-US" altLang="zh-CN" dirty="0" smtClean="0"/>
              <a:t>6.</a:t>
            </a:r>
            <a:r>
              <a:rPr lang="zh-CN" altLang="en-US" dirty="0" smtClean="0"/>
              <a:t>验收完成的项目</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一、帐号注册</a:t>
            </a:r>
            <a:endParaRPr lang="zh-CN" altLang="en-US" dirty="0"/>
          </a:p>
        </p:txBody>
      </p:sp>
      <p:sp>
        <p:nvSpPr>
          <p:cNvPr id="3" name="内容占位符 2"/>
          <p:cNvSpPr>
            <a:spLocks noGrp="1"/>
          </p:cNvSpPr>
          <p:nvPr>
            <p:ph idx="1"/>
          </p:nvPr>
        </p:nvSpPr>
        <p:spPr>
          <a:xfrm>
            <a:off x="457200" y="1600201"/>
            <a:ext cx="8229600" cy="1612776"/>
          </a:xfrm>
        </p:spPr>
        <p:txBody>
          <a:bodyPr/>
          <a:lstStyle/>
          <a:p>
            <a:r>
              <a:rPr lang="zh-CN" altLang="en-US" dirty="0" smtClean="0"/>
              <a:t>在首页中选择</a:t>
            </a:r>
            <a:r>
              <a:rPr lang="en-US" altLang="zh-CN" dirty="0" smtClean="0"/>
              <a:t>&lt;</a:t>
            </a:r>
            <a:r>
              <a:rPr lang="zh-CN" altLang="en-US" dirty="0" smtClean="0"/>
              <a:t>企业用户注册</a:t>
            </a:r>
            <a:r>
              <a:rPr lang="en-US" altLang="zh-CN" dirty="0" smtClean="0"/>
              <a:t>&gt;</a:t>
            </a:r>
            <a:r>
              <a:rPr lang="zh-CN" altLang="en-US" dirty="0" smtClean="0"/>
              <a:t>或者在企业用户登录页面中选择</a:t>
            </a:r>
            <a:r>
              <a:rPr lang="en-US" altLang="zh-CN" dirty="0" smtClean="0"/>
              <a:t>&lt;</a:t>
            </a:r>
            <a:r>
              <a:rPr lang="zh-CN" altLang="en-US" dirty="0" smtClean="0"/>
              <a:t>用户注册</a:t>
            </a:r>
            <a:r>
              <a:rPr lang="en-US" altLang="zh-CN" dirty="0" smtClean="0"/>
              <a:t>&gt;</a:t>
            </a:r>
            <a:r>
              <a:rPr lang="zh-CN" altLang="en-US" dirty="0" smtClean="0"/>
              <a:t>将跳转到企业用户注册页面。</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27584" y="3501008"/>
            <a:ext cx="4410075" cy="2324100"/>
          </a:xfrm>
          <a:prstGeom prst="rect">
            <a:avLst/>
          </a:prstGeom>
          <a:noFill/>
          <a:ln w="9525">
            <a:noFill/>
            <a:miter lim="800000"/>
            <a:headEnd/>
            <a:tailEnd/>
          </a:ln>
        </p:spPr>
      </p:pic>
      <p:sp>
        <p:nvSpPr>
          <p:cNvPr id="5" name="TextBox 4"/>
          <p:cNvSpPr txBox="1"/>
          <p:nvPr/>
        </p:nvSpPr>
        <p:spPr>
          <a:xfrm>
            <a:off x="5508104" y="3573016"/>
            <a:ext cx="3096344" cy="2031325"/>
          </a:xfrm>
          <a:prstGeom prst="rect">
            <a:avLst/>
          </a:prstGeom>
          <a:noFill/>
        </p:spPr>
        <p:txBody>
          <a:bodyPr wrap="square" rtlCol="0">
            <a:spAutoFit/>
          </a:bodyPr>
          <a:lstStyle/>
          <a:p>
            <a:r>
              <a:rPr lang="zh-CN" altLang="en-US" dirty="0" smtClean="0">
                <a:solidFill>
                  <a:srgbClr val="FF0000"/>
                </a:solidFill>
              </a:rPr>
              <a:t>单位名称</a:t>
            </a:r>
            <a:r>
              <a:rPr lang="zh-CN" altLang="en-US" dirty="0" smtClean="0"/>
              <a:t>也就是登录使用的用户名，可以有汉字，如</a:t>
            </a:r>
            <a:r>
              <a:rPr lang="en-US" altLang="zh-CN" dirty="0" smtClean="0"/>
              <a:t>”</a:t>
            </a:r>
            <a:r>
              <a:rPr lang="zh-CN" altLang="en-US" dirty="0" smtClean="0"/>
              <a:t>陕西第一建筑可以有限公司</a:t>
            </a:r>
            <a:r>
              <a:rPr lang="en-US" altLang="zh-CN" dirty="0" smtClean="0"/>
              <a:t>”</a:t>
            </a:r>
            <a:r>
              <a:rPr lang="zh-CN" altLang="en-US" dirty="0" smtClean="0"/>
              <a:t>。</a:t>
            </a:r>
            <a:endParaRPr lang="en-US" altLang="zh-CN" dirty="0" smtClean="0"/>
          </a:p>
          <a:p>
            <a:endParaRPr lang="en-US" altLang="zh-CN" dirty="0" smtClean="0"/>
          </a:p>
          <a:p>
            <a:r>
              <a:rPr lang="zh-CN" altLang="en-US" dirty="0" smtClean="0"/>
              <a:t>出于安全考虑，</a:t>
            </a:r>
            <a:r>
              <a:rPr lang="zh-CN" altLang="en-US" dirty="0" smtClean="0">
                <a:solidFill>
                  <a:srgbClr val="FF0000"/>
                </a:solidFill>
              </a:rPr>
              <a:t>密码</a:t>
            </a:r>
            <a:r>
              <a:rPr lang="zh-CN" altLang="en-US" dirty="0" smtClean="0"/>
              <a:t>请填写六位以上，且尽量避免使用过于简单的密码。</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七、项目进度汇报</a:t>
            </a:r>
            <a:endParaRPr lang="zh-CN" altLang="en-US" dirty="0"/>
          </a:p>
        </p:txBody>
      </p:sp>
      <p:sp>
        <p:nvSpPr>
          <p:cNvPr id="7" name="TextBox 6"/>
          <p:cNvSpPr txBox="1"/>
          <p:nvPr/>
        </p:nvSpPr>
        <p:spPr>
          <a:xfrm>
            <a:off x="0" y="1340768"/>
            <a:ext cx="5436096" cy="369332"/>
          </a:xfrm>
          <a:prstGeom prst="rect">
            <a:avLst/>
          </a:prstGeom>
          <a:noFill/>
        </p:spPr>
        <p:txBody>
          <a:bodyPr wrap="square" rtlCol="0">
            <a:spAutoFit/>
          </a:bodyPr>
          <a:lstStyle/>
          <a:p>
            <a:r>
              <a:rPr lang="zh-CN" altLang="en-US" dirty="0" smtClean="0"/>
              <a:t>通过审核的项目将在</a:t>
            </a:r>
            <a:r>
              <a:rPr lang="en-US" altLang="zh-CN" dirty="0" smtClean="0"/>
              <a:t>&lt;</a:t>
            </a:r>
            <a:r>
              <a:rPr lang="zh-CN" altLang="en-US" dirty="0" smtClean="0"/>
              <a:t>项目进度</a:t>
            </a:r>
            <a:r>
              <a:rPr lang="en-US" altLang="zh-CN" dirty="0" smtClean="0"/>
              <a:t>&gt;</a:t>
            </a:r>
            <a:r>
              <a:rPr lang="zh-CN" altLang="en-US" dirty="0" smtClean="0"/>
              <a:t>页面中显示</a:t>
            </a:r>
            <a:endParaRPr lang="zh-CN" altLang="en-US" dirty="0"/>
          </a:p>
        </p:txBody>
      </p:sp>
      <p:pic>
        <p:nvPicPr>
          <p:cNvPr id="19460" name="Picture 4" descr="C:\Users\XIEPAN\Desktop\QQ图片20130630114011.jpg"/>
          <p:cNvPicPr>
            <a:picLocks noChangeAspect="1" noChangeArrowheads="1"/>
          </p:cNvPicPr>
          <p:nvPr/>
        </p:nvPicPr>
        <p:blipFill>
          <a:blip r:embed="rId2" cstate="print"/>
          <a:srcRect/>
          <a:stretch>
            <a:fillRect/>
          </a:stretch>
        </p:blipFill>
        <p:spPr bwMode="auto">
          <a:xfrm>
            <a:off x="0" y="1772816"/>
            <a:ext cx="9062789" cy="32194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6336704" cy="369332"/>
          </a:xfrm>
          <a:prstGeom prst="rect">
            <a:avLst/>
          </a:prstGeom>
          <a:noFill/>
        </p:spPr>
        <p:txBody>
          <a:bodyPr wrap="square" rtlCol="0">
            <a:spAutoFit/>
          </a:bodyPr>
          <a:lstStyle/>
          <a:p>
            <a:r>
              <a:rPr lang="zh-CN" altLang="en-US" dirty="0" smtClean="0"/>
              <a:t>点击笔状图标，填写最新的项目进度，请保持文</a:t>
            </a:r>
            <a:r>
              <a:rPr lang="zh-CN" altLang="en-US" dirty="0"/>
              <a:t>字</a:t>
            </a:r>
            <a:r>
              <a:rPr lang="zh-CN" altLang="en-US" dirty="0" smtClean="0"/>
              <a:t>精简</a:t>
            </a:r>
            <a:endParaRPr lang="zh-CN" altLang="en-US" dirty="0"/>
          </a:p>
        </p:txBody>
      </p:sp>
      <p:pic>
        <p:nvPicPr>
          <p:cNvPr id="20482" name="Picture 2"/>
          <p:cNvPicPr>
            <a:picLocks noChangeAspect="1" noChangeArrowheads="1"/>
          </p:cNvPicPr>
          <p:nvPr/>
        </p:nvPicPr>
        <p:blipFill>
          <a:blip r:embed="rId2" cstate="print"/>
          <a:srcRect/>
          <a:stretch>
            <a:fillRect/>
          </a:stretch>
        </p:blipFill>
        <p:spPr bwMode="auto">
          <a:xfrm>
            <a:off x="323528" y="908720"/>
            <a:ext cx="5705475" cy="321945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0" y="4524375"/>
            <a:ext cx="9220200" cy="2333625"/>
          </a:xfrm>
          <a:prstGeom prst="rect">
            <a:avLst/>
          </a:prstGeom>
          <a:noFill/>
          <a:ln w="9525">
            <a:noFill/>
            <a:miter lim="800000"/>
            <a:headEnd/>
            <a:tailEnd/>
          </a:ln>
        </p:spPr>
      </p:pic>
      <p:sp>
        <p:nvSpPr>
          <p:cNvPr id="7" name="TextBox 6"/>
          <p:cNvSpPr txBox="1"/>
          <p:nvPr/>
        </p:nvSpPr>
        <p:spPr>
          <a:xfrm>
            <a:off x="6372200" y="1196752"/>
            <a:ext cx="2088232" cy="646331"/>
          </a:xfrm>
          <a:prstGeom prst="rect">
            <a:avLst/>
          </a:prstGeom>
          <a:noFill/>
        </p:spPr>
        <p:txBody>
          <a:bodyPr wrap="square" rtlCol="0">
            <a:spAutoFit/>
          </a:bodyPr>
          <a:lstStyle/>
          <a:p>
            <a:r>
              <a:rPr lang="zh-CN" altLang="en-US" dirty="0" smtClean="0"/>
              <a:t>如填写</a:t>
            </a:r>
            <a:r>
              <a:rPr lang="en-US" altLang="zh-CN" dirty="0" smtClean="0"/>
              <a:t>:</a:t>
            </a:r>
          </a:p>
          <a:p>
            <a:r>
              <a:rPr lang="en-US" altLang="zh-CN" dirty="0" smtClean="0"/>
              <a:t>”</a:t>
            </a:r>
            <a:r>
              <a:rPr lang="zh-CN" altLang="en-US" dirty="0" smtClean="0"/>
              <a:t>完成百分之十</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3384376" cy="369332"/>
          </a:xfrm>
          <a:prstGeom prst="rect">
            <a:avLst/>
          </a:prstGeom>
          <a:noFill/>
        </p:spPr>
        <p:txBody>
          <a:bodyPr wrap="square" rtlCol="0">
            <a:spAutoFit/>
          </a:bodyPr>
          <a:lstStyle/>
          <a:p>
            <a:r>
              <a:rPr lang="zh-CN" altLang="en-US" dirty="0" smtClean="0"/>
              <a:t>提交项目进度报告</a:t>
            </a:r>
            <a:endParaRPr lang="zh-CN" altLang="en-US" dirty="0"/>
          </a:p>
        </p:txBody>
      </p:sp>
      <p:pic>
        <p:nvPicPr>
          <p:cNvPr id="21507" name="Picture 3"/>
          <p:cNvPicPr>
            <a:picLocks noChangeAspect="1" noChangeArrowheads="1"/>
          </p:cNvPicPr>
          <p:nvPr/>
        </p:nvPicPr>
        <p:blipFill>
          <a:blip r:embed="rId2" cstate="print"/>
          <a:srcRect/>
          <a:stretch>
            <a:fillRect/>
          </a:stretch>
        </p:blipFill>
        <p:spPr bwMode="auto">
          <a:xfrm>
            <a:off x="122932" y="692696"/>
            <a:ext cx="9021068" cy="5076825"/>
          </a:xfrm>
          <a:prstGeom prst="rect">
            <a:avLst/>
          </a:prstGeom>
          <a:noFill/>
          <a:ln w="9525">
            <a:noFill/>
            <a:miter lim="800000"/>
            <a:headEnd/>
            <a:tailEnd/>
          </a:ln>
        </p:spPr>
      </p:pic>
      <p:sp>
        <p:nvSpPr>
          <p:cNvPr id="7" name="TextBox 6"/>
          <p:cNvSpPr txBox="1"/>
          <p:nvPr/>
        </p:nvSpPr>
        <p:spPr>
          <a:xfrm>
            <a:off x="323528" y="5949280"/>
            <a:ext cx="8136904" cy="369332"/>
          </a:xfrm>
          <a:prstGeom prst="rect">
            <a:avLst/>
          </a:prstGeom>
          <a:noFill/>
        </p:spPr>
        <p:txBody>
          <a:bodyPr wrap="square" rtlCol="0">
            <a:spAutoFit/>
          </a:bodyPr>
          <a:lstStyle/>
          <a:p>
            <a:r>
              <a:rPr lang="zh-CN" altLang="en-US" dirty="0" smtClean="0"/>
              <a:t>上传完成后，点击完成即可。之后在项目信息中，将列出所有的进度文件</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0" y="1123950"/>
            <a:ext cx="9163050" cy="5734050"/>
          </a:xfrm>
          <a:prstGeom prst="rect">
            <a:avLst/>
          </a:prstGeom>
          <a:noFill/>
          <a:ln w="9525">
            <a:noFill/>
            <a:miter lim="800000"/>
            <a:headEnd/>
            <a:tailEnd/>
          </a:ln>
        </p:spPr>
      </p:pic>
      <p:sp>
        <p:nvSpPr>
          <p:cNvPr id="5" name="TextBox 4"/>
          <p:cNvSpPr txBox="1"/>
          <p:nvPr/>
        </p:nvSpPr>
        <p:spPr>
          <a:xfrm>
            <a:off x="179512" y="332656"/>
            <a:ext cx="7776864" cy="369332"/>
          </a:xfrm>
          <a:prstGeom prst="rect">
            <a:avLst/>
          </a:prstGeom>
          <a:noFill/>
        </p:spPr>
        <p:txBody>
          <a:bodyPr wrap="square" rtlCol="0">
            <a:spAutoFit/>
          </a:bodyPr>
          <a:lstStyle/>
          <a:p>
            <a:r>
              <a:rPr lang="zh-CN" altLang="en-US" dirty="0" smtClean="0"/>
              <a:t>上传进度报告文件后，在项目信息中将列出文件列表，可下载、删除等</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八、申请项目验收</a:t>
            </a:r>
            <a:endParaRPr lang="zh-CN" altLang="en-US" dirty="0"/>
          </a:p>
        </p:txBody>
      </p:sp>
      <p:pic>
        <p:nvPicPr>
          <p:cNvPr id="23555" name="Picture 3"/>
          <p:cNvPicPr>
            <a:picLocks noChangeAspect="1" noChangeArrowheads="1"/>
          </p:cNvPicPr>
          <p:nvPr/>
        </p:nvPicPr>
        <p:blipFill>
          <a:blip r:embed="rId2" cstate="print"/>
          <a:srcRect/>
          <a:stretch>
            <a:fillRect/>
          </a:stretch>
        </p:blipFill>
        <p:spPr bwMode="auto">
          <a:xfrm>
            <a:off x="0" y="1268760"/>
            <a:ext cx="8734425" cy="1743075"/>
          </a:xfrm>
          <a:prstGeom prst="rect">
            <a:avLst/>
          </a:prstGeom>
          <a:noFill/>
          <a:ln w="9525">
            <a:noFill/>
            <a:miter lim="800000"/>
            <a:headEnd/>
            <a:tailEnd/>
          </a:ln>
        </p:spPr>
      </p:pic>
      <p:sp>
        <p:nvSpPr>
          <p:cNvPr id="6" name="TextBox 5"/>
          <p:cNvSpPr txBox="1"/>
          <p:nvPr/>
        </p:nvSpPr>
        <p:spPr>
          <a:xfrm>
            <a:off x="0" y="2996952"/>
            <a:ext cx="6732240" cy="369332"/>
          </a:xfrm>
          <a:prstGeom prst="rect">
            <a:avLst/>
          </a:prstGeom>
          <a:noFill/>
        </p:spPr>
        <p:txBody>
          <a:bodyPr wrap="square" rtlCol="0">
            <a:spAutoFit/>
          </a:bodyPr>
          <a:lstStyle/>
          <a:p>
            <a:r>
              <a:rPr lang="zh-CN" altLang="en-US" dirty="0" smtClean="0"/>
              <a:t>点击申请验收，项目状态将分类将变成申请验收</a:t>
            </a:r>
            <a:endParaRPr lang="zh-CN" altLang="en-US" dirty="0"/>
          </a:p>
        </p:txBody>
      </p:sp>
      <p:pic>
        <p:nvPicPr>
          <p:cNvPr id="23556" name="Picture 4"/>
          <p:cNvPicPr>
            <a:picLocks noChangeAspect="1" noChangeArrowheads="1"/>
          </p:cNvPicPr>
          <p:nvPr/>
        </p:nvPicPr>
        <p:blipFill>
          <a:blip r:embed="rId3" cstate="print"/>
          <a:srcRect/>
          <a:stretch>
            <a:fillRect/>
          </a:stretch>
        </p:blipFill>
        <p:spPr bwMode="auto">
          <a:xfrm>
            <a:off x="0" y="3501008"/>
            <a:ext cx="879157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7632848" cy="923330"/>
          </a:xfrm>
          <a:prstGeom prst="rect">
            <a:avLst/>
          </a:prstGeom>
          <a:noFill/>
        </p:spPr>
        <p:txBody>
          <a:bodyPr wrap="square" rtlCol="0">
            <a:spAutoFit/>
          </a:bodyPr>
          <a:lstStyle/>
          <a:p>
            <a:r>
              <a:rPr lang="zh-CN" altLang="en-US" dirty="0" smtClean="0"/>
              <a:t>管理员看到验收申请后，将做出是否通过验收的决定。</a:t>
            </a:r>
            <a:endParaRPr lang="en-US" altLang="zh-CN" dirty="0" smtClean="0"/>
          </a:p>
          <a:p>
            <a:endParaRPr lang="en-US" altLang="zh-CN" dirty="0" smtClean="0"/>
          </a:p>
          <a:p>
            <a:r>
              <a:rPr lang="zh-CN" altLang="en-US" dirty="0" smtClean="0"/>
              <a:t>在</a:t>
            </a:r>
            <a:r>
              <a:rPr lang="en-US" altLang="zh-CN" dirty="0" smtClean="0"/>
              <a:t>&lt;</a:t>
            </a:r>
            <a:r>
              <a:rPr lang="zh-CN" altLang="en-US" dirty="0" smtClean="0"/>
              <a:t>查看历史项目</a:t>
            </a:r>
            <a:r>
              <a:rPr lang="en-US" altLang="zh-CN" dirty="0" smtClean="0"/>
              <a:t>&gt;</a:t>
            </a:r>
            <a:r>
              <a:rPr lang="zh-CN" altLang="en-US" dirty="0" smtClean="0"/>
              <a:t>中查看 </a:t>
            </a:r>
            <a:r>
              <a:rPr lang="zh-CN" altLang="en-US" dirty="0" smtClean="0">
                <a:solidFill>
                  <a:srgbClr val="FF0000"/>
                </a:solidFill>
              </a:rPr>
              <a:t>验收未通过的项目</a:t>
            </a:r>
            <a:endParaRPr lang="zh-CN" altLang="en-US" dirty="0">
              <a:solidFill>
                <a:srgbClr val="FF0000"/>
              </a:solidFill>
            </a:endParaRPr>
          </a:p>
        </p:txBody>
      </p:sp>
      <p:pic>
        <p:nvPicPr>
          <p:cNvPr id="24578" name="Picture 2"/>
          <p:cNvPicPr>
            <a:picLocks noChangeAspect="1" noChangeArrowheads="1"/>
          </p:cNvPicPr>
          <p:nvPr/>
        </p:nvPicPr>
        <p:blipFill>
          <a:blip r:embed="rId2" cstate="print"/>
          <a:srcRect/>
          <a:stretch>
            <a:fillRect/>
          </a:stretch>
        </p:blipFill>
        <p:spPr bwMode="auto">
          <a:xfrm>
            <a:off x="0" y="1268760"/>
            <a:ext cx="9001125" cy="2171700"/>
          </a:xfrm>
          <a:prstGeom prst="rect">
            <a:avLst/>
          </a:prstGeom>
          <a:noFill/>
          <a:ln w="9525">
            <a:noFill/>
            <a:miter lim="800000"/>
            <a:headEnd/>
            <a:tailEnd/>
          </a:ln>
        </p:spPr>
      </p:pic>
      <p:sp>
        <p:nvSpPr>
          <p:cNvPr id="6" name="TextBox 5"/>
          <p:cNvSpPr txBox="1"/>
          <p:nvPr/>
        </p:nvSpPr>
        <p:spPr>
          <a:xfrm>
            <a:off x="179512" y="3573016"/>
            <a:ext cx="8424936" cy="369332"/>
          </a:xfrm>
          <a:prstGeom prst="rect">
            <a:avLst/>
          </a:prstGeom>
          <a:noFill/>
        </p:spPr>
        <p:txBody>
          <a:bodyPr wrap="square" rtlCol="0">
            <a:spAutoFit/>
          </a:bodyPr>
          <a:lstStyle/>
          <a:p>
            <a:r>
              <a:rPr lang="zh-CN" altLang="en-US" dirty="0" smtClean="0"/>
              <a:t>验收失败的项目可以在</a:t>
            </a:r>
            <a:r>
              <a:rPr lang="en-US" altLang="zh-CN" dirty="0" smtClean="0"/>
              <a:t>&lt;</a:t>
            </a:r>
            <a:r>
              <a:rPr lang="zh-CN" altLang="en-US" dirty="0" smtClean="0"/>
              <a:t>项目进度</a:t>
            </a:r>
            <a:r>
              <a:rPr lang="en-US" altLang="zh-CN" dirty="0" smtClean="0"/>
              <a:t>&gt;</a:t>
            </a:r>
            <a:r>
              <a:rPr lang="zh-CN" altLang="en-US" dirty="0" smtClean="0"/>
              <a:t>中补充进度或者进度文件并再次申请验收。</a:t>
            </a:r>
            <a:endParaRPr lang="zh-CN" altLang="en-US" dirty="0"/>
          </a:p>
        </p:txBody>
      </p:sp>
      <p:sp>
        <p:nvSpPr>
          <p:cNvPr id="7" name="TextBox 6"/>
          <p:cNvSpPr txBox="1"/>
          <p:nvPr/>
        </p:nvSpPr>
        <p:spPr>
          <a:xfrm>
            <a:off x="179512" y="4365104"/>
            <a:ext cx="3888432" cy="369332"/>
          </a:xfrm>
          <a:prstGeom prst="rect">
            <a:avLst/>
          </a:prstGeom>
          <a:noFill/>
        </p:spPr>
        <p:txBody>
          <a:bodyPr wrap="square" rtlCol="0">
            <a:spAutoFit/>
          </a:bodyPr>
          <a:lstStyle/>
          <a:p>
            <a:r>
              <a:rPr lang="zh-CN" altLang="en-US" dirty="0" smtClean="0"/>
              <a:t>通过验收的项目</a:t>
            </a:r>
            <a:endParaRPr lang="zh-CN" altLang="en-US" dirty="0"/>
          </a:p>
        </p:txBody>
      </p:sp>
      <p:pic>
        <p:nvPicPr>
          <p:cNvPr id="24579" name="Picture 3"/>
          <p:cNvPicPr>
            <a:picLocks noChangeAspect="1" noChangeArrowheads="1"/>
          </p:cNvPicPr>
          <p:nvPr/>
        </p:nvPicPr>
        <p:blipFill>
          <a:blip r:embed="rId3" cstate="print"/>
          <a:srcRect/>
          <a:stretch>
            <a:fillRect/>
          </a:stretch>
        </p:blipFill>
        <p:spPr bwMode="auto">
          <a:xfrm>
            <a:off x="0" y="4762500"/>
            <a:ext cx="91440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九、示范企业申请</a:t>
            </a:r>
            <a:endParaRPr lang="zh-CN" altLang="en-US" dirty="0"/>
          </a:p>
        </p:txBody>
      </p:sp>
      <p:sp>
        <p:nvSpPr>
          <p:cNvPr id="4" name="TextBox 3"/>
          <p:cNvSpPr txBox="1"/>
          <p:nvPr/>
        </p:nvSpPr>
        <p:spPr>
          <a:xfrm>
            <a:off x="179512" y="1412776"/>
            <a:ext cx="6696744" cy="369332"/>
          </a:xfrm>
          <a:prstGeom prst="rect">
            <a:avLst/>
          </a:prstGeom>
          <a:noFill/>
        </p:spPr>
        <p:txBody>
          <a:bodyPr wrap="square" rtlCol="0">
            <a:spAutoFit/>
          </a:bodyPr>
          <a:lstStyle/>
          <a:p>
            <a:r>
              <a:rPr lang="en-US" altLang="zh-CN" dirty="0" smtClean="0"/>
              <a:t>1.</a:t>
            </a:r>
            <a:r>
              <a:rPr lang="zh-CN" altLang="en-US" dirty="0" smtClean="0"/>
              <a:t>填写基本信息</a:t>
            </a:r>
            <a:r>
              <a:rPr lang="en-US" altLang="zh-CN" dirty="0" smtClean="0"/>
              <a:t>(</a:t>
            </a:r>
            <a:r>
              <a:rPr lang="zh-CN" altLang="en-US" dirty="0" smtClean="0"/>
              <a:t>大部分信息由注册时填写，不允许修改</a:t>
            </a:r>
            <a:r>
              <a:rPr lang="en-US" altLang="zh-CN" dirty="0" smtClean="0"/>
              <a:t>)</a:t>
            </a:r>
            <a:endParaRPr lang="zh-CN" altLang="en-US" dirty="0"/>
          </a:p>
        </p:txBody>
      </p:sp>
      <p:pic>
        <p:nvPicPr>
          <p:cNvPr id="25602" name="Picture 2" descr="C:\Users\XIEPAN\Desktop\QQ图片20130630155733.jpg"/>
          <p:cNvPicPr>
            <a:picLocks noChangeAspect="1" noChangeArrowheads="1"/>
          </p:cNvPicPr>
          <p:nvPr/>
        </p:nvPicPr>
        <p:blipFill>
          <a:blip r:embed="rId2" cstate="print"/>
          <a:srcRect/>
          <a:stretch>
            <a:fillRect/>
          </a:stretch>
        </p:blipFill>
        <p:spPr bwMode="auto">
          <a:xfrm>
            <a:off x="361950" y="1844824"/>
            <a:ext cx="8782050" cy="46101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632"/>
            <a:ext cx="2915816" cy="369332"/>
          </a:xfrm>
          <a:prstGeom prst="rect">
            <a:avLst/>
          </a:prstGeom>
          <a:noFill/>
        </p:spPr>
        <p:txBody>
          <a:bodyPr wrap="square" rtlCol="0">
            <a:spAutoFit/>
          </a:bodyPr>
          <a:lstStyle/>
          <a:p>
            <a:r>
              <a:rPr lang="zh-CN" altLang="en-US" dirty="0" smtClean="0"/>
              <a:t>企业自我推荐文本及文件</a:t>
            </a:r>
            <a:endParaRPr lang="zh-CN" altLang="en-US" dirty="0"/>
          </a:p>
        </p:txBody>
      </p:sp>
      <p:pic>
        <p:nvPicPr>
          <p:cNvPr id="26626" name="Picture 2"/>
          <p:cNvPicPr>
            <a:picLocks noChangeAspect="1" noChangeArrowheads="1"/>
          </p:cNvPicPr>
          <p:nvPr/>
        </p:nvPicPr>
        <p:blipFill>
          <a:blip r:embed="rId2" cstate="print"/>
          <a:srcRect/>
          <a:stretch>
            <a:fillRect/>
          </a:stretch>
        </p:blipFill>
        <p:spPr bwMode="auto">
          <a:xfrm>
            <a:off x="0" y="548680"/>
            <a:ext cx="9058275" cy="4772025"/>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179512" y="5445224"/>
            <a:ext cx="2581275" cy="971550"/>
          </a:xfrm>
          <a:prstGeom prst="rect">
            <a:avLst/>
          </a:prstGeom>
          <a:noFill/>
          <a:ln w="9525">
            <a:noFill/>
            <a:miter lim="800000"/>
            <a:headEnd/>
            <a:tailEnd/>
          </a:ln>
        </p:spPr>
      </p:pic>
      <p:sp>
        <p:nvSpPr>
          <p:cNvPr id="7" name="TextBox 6"/>
          <p:cNvSpPr txBox="1"/>
          <p:nvPr/>
        </p:nvSpPr>
        <p:spPr>
          <a:xfrm>
            <a:off x="3419872" y="4869160"/>
            <a:ext cx="4824536" cy="1477328"/>
          </a:xfrm>
          <a:prstGeom prst="rect">
            <a:avLst/>
          </a:prstGeom>
          <a:noFill/>
        </p:spPr>
        <p:txBody>
          <a:bodyPr wrap="square" rtlCol="0">
            <a:spAutoFit/>
          </a:bodyPr>
          <a:lstStyle/>
          <a:p>
            <a:r>
              <a:rPr lang="zh-CN" altLang="en-US" dirty="0" smtClean="0"/>
              <a:t>点击</a:t>
            </a:r>
            <a:r>
              <a:rPr lang="zh-CN" altLang="en-US" dirty="0" smtClean="0">
                <a:solidFill>
                  <a:srgbClr val="FF0000"/>
                </a:solidFill>
              </a:rPr>
              <a:t>存为草稿</a:t>
            </a:r>
            <a:r>
              <a:rPr lang="zh-CN" altLang="en-US" dirty="0" smtClean="0"/>
              <a:t>后，可以在草稿箱中找到本次填写的信息并且进行编辑。</a:t>
            </a:r>
            <a:endParaRPr lang="en-US" altLang="zh-CN" dirty="0" smtClean="0"/>
          </a:p>
          <a:p>
            <a:endParaRPr lang="en-US" altLang="zh-CN" dirty="0"/>
          </a:p>
          <a:p>
            <a:r>
              <a:rPr lang="zh-CN" altLang="en-US" dirty="0" smtClean="0"/>
              <a:t>点击</a:t>
            </a:r>
            <a:r>
              <a:rPr lang="zh-CN" altLang="en-US" dirty="0" smtClean="0">
                <a:solidFill>
                  <a:srgbClr val="FF0000"/>
                </a:solidFill>
              </a:rPr>
              <a:t>提交申请</a:t>
            </a:r>
            <a:r>
              <a:rPr lang="zh-CN" altLang="en-US" dirty="0" smtClean="0"/>
              <a:t>之后，管理员将看到该申请并做出批复。</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0648"/>
            <a:ext cx="4932040" cy="369332"/>
          </a:xfrm>
          <a:prstGeom prst="rect">
            <a:avLst/>
          </a:prstGeom>
          <a:noFill/>
        </p:spPr>
        <p:txBody>
          <a:bodyPr wrap="square" rtlCol="0">
            <a:spAutoFit/>
          </a:bodyPr>
          <a:lstStyle/>
          <a:p>
            <a:r>
              <a:rPr lang="zh-CN" altLang="en-US" dirty="0" smtClean="0"/>
              <a:t>选定草稿箱中的申请，可再次进行编辑</a:t>
            </a:r>
            <a:endParaRPr lang="zh-CN" altLang="en-US" dirty="0"/>
          </a:p>
        </p:txBody>
      </p:sp>
      <p:pic>
        <p:nvPicPr>
          <p:cNvPr id="27651" name="Picture 3"/>
          <p:cNvPicPr>
            <a:picLocks noChangeAspect="1" noChangeArrowheads="1"/>
          </p:cNvPicPr>
          <p:nvPr/>
        </p:nvPicPr>
        <p:blipFill>
          <a:blip r:embed="rId2" cstate="print"/>
          <a:srcRect/>
          <a:stretch>
            <a:fillRect/>
          </a:stretch>
        </p:blipFill>
        <p:spPr bwMode="auto">
          <a:xfrm>
            <a:off x="0" y="764704"/>
            <a:ext cx="9067800" cy="1581150"/>
          </a:xfrm>
          <a:prstGeom prst="rect">
            <a:avLst/>
          </a:prstGeom>
          <a:noFill/>
          <a:ln w="9525">
            <a:noFill/>
            <a:miter lim="800000"/>
            <a:headEnd/>
            <a:tailEnd/>
          </a:ln>
        </p:spPr>
      </p:pic>
      <p:sp>
        <p:nvSpPr>
          <p:cNvPr id="7" name="TextBox 6"/>
          <p:cNvSpPr txBox="1"/>
          <p:nvPr/>
        </p:nvSpPr>
        <p:spPr>
          <a:xfrm>
            <a:off x="107504" y="2708920"/>
            <a:ext cx="4104456" cy="369332"/>
          </a:xfrm>
          <a:prstGeom prst="rect">
            <a:avLst/>
          </a:prstGeom>
          <a:noFill/>
        </p:spPr>
        <p:txBody>
          <a:bodyPr wrap="square" rtlCol="0">
            <a:spAutoFit/>
          </a:bodyPr>
          <a:lstStyle/>
          <a:p>
            <a:r>
              <a:rPr lang="zh-CN" altLang="en-US" dirty="0" smtClean="0"/>
              <a:t>编辑完成后，点击提交即可。</a:t>
            </a:r>
            <a:endParaRPr lang="zh-CN" altLang="en-US" dirty="0"/>
          </a:p>
        </p:txBody>
      </p:sp>
      <p:pic>
        <p:nvPicPr>
          <p:cNvPr id="27652" name="Picture 4"/>
          <p:cNvPicPr>
            <a:picLocks noChangeAspect="1" noChangeArrowheads="1"/>
          </p:cNvPicPr>
          <p:nvPr/>
        </p:nvPicPr>
        <p:blipFill>
          <a:blip r:embed="rId3" cstate="print"/>
          <a:srcRect/>
          <a:stretch>
            <a:fillRect/>
          </a:stretch>
        </p:blipFill>
        <p:spPr bwMode="auto">
          <a:xfrm>
            <a:off x="0" y="3212976"/>
            <a:ext cx="9010650" cy="1790700"/>
          </a:xfrm>
          <a:prstGeom prst="rect">
            <a:avLst/>
          </a:prstGeom>
          <a:noFill/>
          <a:ln w="9525">
            <a:noFill/>
            <a:miter lim="800000"/>
            <a:headEnd/>
            <a:tailEnd/>
          </a:ln>
        </p:spPr>
      </p:pic>
      <p:sp>
        <p:nvSpPr>
          <p:cNvPr id="9" name="TextBox 8"/>
          <p:cNvSpPr txBox="1"/>
          <p:nvPr/>
        </p:nvSpPr>
        <p:spPr>
          <a:xfrm>
            <a:off x="0" y="5301208"/>
            <a:ext cx="7956376" cy="646331"/>
          </a:xfrm>
          <a:prstGeom prst="rect">
            <a:avLst/>
          </a:prstGeom>
          <a:noFill/>
        </p:spPr>
        <p:txBody>
          <a:bodyPr wrap="square" rtlCol="0">
            <a:spAutoFit/>
          </a:bodyPr>
          <a:lstStyle/>
          <a:p>
            <a:r>
              <a:rPr lang="zh-CN" altLang="en-US" dirty="0" smtClean="0"/>
              <a:t>点击查看申请信息，可以看到详细的申请信息，并下载企业自我推荐材料，但是不允许再行编辑。</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8"/>
            <a:ext cx="8712968" cy="369332"/>
          </a:xfrm>
          <a:prstGeom prst="rect">
            <a:avLst/>
          </a:prstGeom>
          <a:noFill/>
        </p:spPr>
        <p:txBody>
          <a:bodyPr wrap="square" rtlCol="0">
            <a:spAutoFit/>
          </a:bodyPr>
          <a:lstStyle/>
          <a:p>
            <a:r>
              <a:rPr lang="zh-CN" altLang="en-US" dirty="0" smtClean="0"/>
              <a:t>管理员将看到所提交的所有信息及文件，并做出申请是否接受或者拒绝的决定</a:t>
            </a:r>
            <a:endParaRPr lang="zh-CN" altLang="en-US" dirty="0"/>
          </a:p>
        </p:txBody>
      </p:sp>
      <p:pic>
        <p:nvPicPr>
          <p:cNvPr id="28675" name="Picture 3"/>
          <p:cNvPicPr>
            <a:picLocks noChangeAspect="1" noChangeArrowheads="1"/>
          </p:cNvPicPr>
          <p:nvPr/>
        </p:nvPicPr>
        <p:blipFill>
          <a:blip r:embed="rId2" cstate="print"/>
          <a:srcRect/>
          <a:stretch>
            <a:fillRect/>
          </a:stretch>
        </p:blipFill>
        <p:spPr bwMode="auto">
          <a:xfrm>
            <a:off x="251520" y="836712"/>
            <a:ext cx="8048625" cy="2228850"/>
          </a:xfrm>
          <a:prstGeom prst="rect">
            <a:avLst/>
          </a:prstGeom>
          <a:noFill/>
          <a:ln w="9525">
            <a:noFill/>
            <a:miter lim="800000"/>
            <a:headEnd/>
            <a:tailEnd/>
          </a:ln>
        </p:spPr>
      </p:pic>
      <p:pic>
        <p:nvPicPr>
          <p:cNvPr id="28676" name="Picture 4"/>
          <p:cNvPicPr>
            <a:picLocks noChangeAspect="1" noChangeArrowheads="1"/>
          </p:cNvPicPr>
          <p:nvPr/>
        </p:nvPicPr>
        <p:blipFill>
          <a:blip r:embed="rId3" cstate="print"/>
          <a:srcRect/>
          <a:stretch>
            <a:fillRect/>
          </a:stretch>
        </p:blipFill>
        <p:spPr bwMode="auto">
          <a:xfrm>
            <a:off x="323528" y="3501008"/>
            <a:ext cx="8448675" cy="1466850"/>
          </a:xfrm>
          <a:prstGeom prst="rect">
            <a:avLst/>
          </a:prstGeom>
          <a:noFill/>
          <a:ln w="9525">
            <a:noFill/>
            <a:miter lim="800000"/>
            <a:headEnd/>
            <a:tailEnd/>
          </a:ln>
        </p:spPr>
      </p:pic>
      <p:sp>
        <p:nvSpPr>
          <p:cNvPr id="8" name="TextBox 7"/>
          <p:cNvSpPr txBox="1"/>
          <p:nvPr/>
        </p:nvSpPr>
        <p:spPr>
          <a:xfrm>
            <a:off x="395536" y="5301208"/>
            <a:ext cx="7704856" cy="646331"/>
          </a:xfrm>
          <a:prstGeom prst="rect">
            <a:avLst/>
          </a:prstGeom>
          <a:noFill/>
        </p:spPr>
        <p:txBody>
          <a:bodyPr wrap="square" rtlCol="0">
            <a:spAutoFit/>
          </a:bodyPr>
          <a:lstStyle/>
          <a:p>
            <a:r>
              <a:rPr lang="zh-CN" altLang="en-US" dirty="0" smtClean="0"/>
              <a:t>企业可以根据需要以及管理员打回申请的原因，增补材料及信息后进行新的申请。</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0" y="764704"/>
            <a:ext cx="3960440" cy="2585323"/>
          </a:xfrm>
          <a:prstGeom prst="rect">
            <a:avLst/>
          </a:prstGeom>
          <a:noFill/>
        </p:spPr>
        <p:txBody>
          <a:bodyPr wrap="square" rtlCol="0">
            <a:spAutoFit/>
          </a:bodyPr>
          <a:lstStyle/>
          <a:p>
            <a:r>
              <a:rPr lang="zh-CN" altLang="en-US" dirty="0" smtClean="0">
                <a:solidFill>
                  <a:srgbClr val="FF0000"/>
                </a:solidFill>
              </a:rPr>
              <a:t>电子邮件</a:t>
            </a:r>
            <a:r>
              <a:rPr lang="zh-CN" altLang="en-US" dirty="0" smtClean="0"/>
              <a:t>请填写公司常用的电子邮件，用于密码找回等。</a:t>
            </a:r>
            <a:endParaRPr lang="en-US" altLang="zh-CN" dirty="0" smtClean="0"/>
          </a:p>
          <a:p>
            <a:r>
              <a:rPr lang="zh-CN" altLang="en-US" dirty="0" smtClean="0"/>
              <a:t>单位地址由两部分构成，</a:t>
            </a:r>
            <a:r>
              <a:rPr lang="zh-CN" altLang="en-US" dirty="0" smtClean="0">
                <a:solidFill>
                  <a:srgbClr val="FF0000"/>
                </a:solidFill>
              </a:rPr>
              <a:t>市区县地址</a:t>
            </a:r>
            <a:r>
              <a:rPr lang="en-US" altLang="zh-CN" dirty="0" smtClean="0">
                <a:solidFill>
                  <a:srgbClr val="FF0000"/>
                </a:solidFill>
              </a:rPr>
              <a:t>+</a:t>
            </a:r>
            <a:r>
              <a:rPr lang="zh-CN" altLang="en-US" dirty="0" smtClean="0">
                <a:solidFill>
                  <a:srgbClr val="FF0000"/>
                </a:solidFill>
              </a:rPr>
              <a:t>详细地址</a:t>
            </a:r>
            <a:r>
              <a:rPr lang="zh-CN" altLang="en-US" dirty="0" smtClean="0"/>
              <a:t>。市区县地址采用下拉列表选择的方式，这个地址用于判断主管单位，填错将导致主管部门无法为项目申报或者示范企业申请补充支撑材料。详细地址即具体的街道地址。</a:t>
            </a:r>
            <a:endParaRPr lang="en-US" altLang="zh-CN" dirty="0" smtClean="0"/>
          </a:p>
          <a:p>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251520" y="764704"/>
            <a:ext cx="3857625" cy="34099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804248" y="3789040"/>
            <a:ext cx="2009775" cy="2533650"/>
          </a:xfrm>
          <a:prstGeom prst="rect">
            <a:avLst/>
          </a:prstGeom>
          <a:noFill/>
          <a:ln w="9525">
            <a:noFill/>
            <a:miter lim="800000"/>
            <a:headEnd/>
            <a:tailEnd/>
          </a:ln>
        </p:spPr>
      </p:pic>
      <p:sp>
        <p:nvSpPr>
          <p:cNvPr id="8" name="TextBox 7"/>
          <p:cNvSpPr txBox="1"/>
          <p:nvPr/>
        </p:nvSpPr>
        <p:spPr>
          <a:xfrm>
            <a:off x="251520" y="4437112"/>
            <a:ext cx="5472608" cy="646331"/>
          </a:xfrm>
          <a:prstGeom prst="rect">
            <a:avLst/>
          </a:prstGeom>
          <a:noFill/>
        </p:spPr>
        <p:txBody>
          <a:bodyPr wrap="square" rtlCol="0">
            <a:spAutoFit/>
          </a:bodyPr>
          <a:lstStyle/>
          <a:p>
            <a:r>
              <a:rPr lang="zh-CN" altLang="en-US" dirty="0" smtClean="0"/>
              <a:t>职工人数、邮编、企业办公电话、法人代表等，请据实填写，不允许为空。</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十、项目的查询统计</a:t>
            </a:r>
            <a:endParaRPr lang="zh-CN" altLang="en-US" dirty="0"/>
          </a:p>
        </p:txBody>
      </p:sp>
      <p:sp>
        <p:nvSpPr>
          <p:cNvPr id="4" name="TextBox 3"/>
          <p:cNvSpPr txBox="1"/>
          <p:nvPr/>
        </p:nvSpPr>
        <p:spPr>
          <a:xfrm>
            <a:off x="251520" y="1340768"/>
            <a:ext cx="8640960" cy="369332"/>
          </a:xfrm>
          <a:prstGeom prst="rect">
            <a:avLst/>
          </a:prstGeom>
          <a:noFill/>
        </p:spPr>
        <p:txBody>
          <a:bodyPr wrap="square" rtlCol="0">
            <a:spAutoFit/>
          </a:bodyPr>
          <a:lstStyle/>
          <a:p>
            <a:r>
              <a:rPr lang="zh-CN" altLang="en-US" dirty="0" smtClean="0"/>
              <a:t>根据条件，筛选出指定的项目。这些条件之间是“与”的关系，也即要求同时满足</a:t>
            </a:r>
            <a:endParaRPr lang="zh-CN" altLang="en-US" dirty="0"/>
          </a:p>
        </p:txBody>
      </p:sp>
      <p:sp>
        <p:nvSpPr>
          <p:cNvPr id="5" name="TextBox 4"/>
          <p:cNvSpPr txBox="1"/>
          <p:nvPr/>
        </p:nvSpPr>
        <p:spPr>
          <a:xfrm>
            <a:off x="323528" y="1916832"/>
            <a:ext cx="1872208" cy="369332"/>
          </a:xfrm>
          <a:prstGeom prst="rect">
            <a:avLst/>
          </a:prstGeom>
          <a:noFill/>
        </p:spPr>
        <p:txBody>
          <a:bodyPr wrap="square" rtlCol="0">
            <a:spAutoFit/>
          </a:bodyPr>
          <a:lstStyle/>
          <a:p>
            <a:r>
              <a:rPr lang="zh-CN" altLang="en-US" dirty="0" smtClean="0"/>
              <a:t>限定条件主要有：</a:t>
            </a:r>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323528" y="2492896"/>
            <a:ext cx="2228850" cy="1333500"/>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2627784" y="2492896"/>
            <a:ext cx="2181225" cy="3695700"/>
          </a:xfrm>
          <a:prstGeom prst="rect">
            <a:avLst/>
          </a:prstGeom>
          <a:noFill/>
          <a:ln w="9525">
            <a:noFill/>
            <a:miter lim="800000"/>
            <a:headEnd/>
            <a:tailEnd/>
          </a:ln>
        </p:spPr>
      </p:pic>
      <p:pic>
        <p:nvPicPr>
          <p:cNvPr id="29700" name="Picture 4"/>
          <p:cNvPicPr>
            <a:picLocks noChangeAspect="1" noChangeArrowheads="1"/>
          </p:cNvPicPr>
          <p:nvPr/>
        </p:nvPicPr>
        <p:blipFill>
          <a:blip r:embed="rId4" cstate="print"/>
          <a:srcRect/>
          <a:stretch>
            <a:fillRect/>
          </a:stretch>
        </p:blipFill>
        <p:spPr bwMode="auto">
          <a:xfrm>
            <a:off x="5004048" y="2564904"/>
            <a:ext cx="2181225" cy="1657350"/>
          </a:xfrm>
          <a:prstGeom prst="rect">
            <a:avLst/>
          </a:prstGeom>
          <a:noFill/>
          <a:ln w="9525">
            <a:noFill/>
            <a:miter lim="800000"/>
            <a:headEnd/>
            <a:tailEnd/>
          </a:ln>
        </p:spPr>
      </p:pic>
      <p:pic>
        <p:nvPicPr>
          <p:cNvPr id="29701" name="Picture 5"/>
          <p:cNvPicPr>
            <a:picLocks noChangeAspect="1" noChangeArrowheads="1"/>
          </p:cNvPicPr>
          <p:nvPr/>
        </p:nvPicPr>
        <p:blipFill>
          <a:blip r:embed="rId5" cstate="print"/>
          <a:srcRect/>
          <a:stretch>
            <a:fillRect/>
          </a:stretch>
        </p:blipFill>
        <p:spPr bwMode="auto">
          <a:xfrm>
            <a:off x="251520" y="4005064"/>
            <a:ext cx="2362200" cy="1247775"/>
          </a:xfrm>
          <a:prstGeom prst="rect">
            <a:avLst/>
          </a:prstGeom>
          <a:noFill/>
          <a:ln w="9525">
            <a:noFill/>
            <a:miter lim="800000"/>
            <a:headEnd/>
            <a:tailEnd/>
          </a:ln>
        </p:spPr>
      </p:pic>
      <p:pic>
        <p:nvPicPr>
          <p:cNvPr id="29702" name="Picture 6"/>
          <p:cNvPicPr>
            <a:picLocks noChangeAspect="1" noChangeArrowheads="1"/>
          </p:cNvPicPr>
          <p:nvPr/>
        </p:nvPicPr>
        <p:blipFill>
          <a:blip r:embed="rId6" cstate="print"/>
          <a:srcRect/>
          <a:stretch>
            <a:fillRect/>
          </a:stretch>
        </p:blipFill>
        <p:spPr bwMode="auto">
          <a:xfrm>
            <a:off x="4860032" y="4437112"/>
            <a:ext cx="2171700" cy="1609725"/>
          </a:xfrm>
          <a:prstGeom prst="rect">
            <a:avLst/>
          </a:prstGeom>
          <a:noFill/>
          <a:ln w="9525">
            <a:noFill/>
            <a:miter lim="800000"/>
            <a:headEnd/>
            <a:tailEnd/>
          </a:ln>
        </p:spPr>
      </p:pic>
      <p:pic>
        <p:nvPicPr>
          <p:cNvPr id="29703" name="Picture 7"/>
          <p:cNvPicPr>
            <a:picLocks noChangeAspect="1" noChangeArrowheads="1"/>
          </p:cNvPicPr>
          <p:nvPr/>
        </p:nvPicPr>
        <p:blipFill>
          <a:blip r:embed="rId7" cstate="print"/>
          <a:srcRect/>
          <a:stretch>
            <a:fillRect/>
          </a:stretch>
        </p:blipFill>
        <p:spPr bwMode="auto">
          <a:xfrm>
            <a:off x="7164288" y="2708920"/>
            <a:ext cx="1872208" cy="1571625"/>
          </a:xfrm>
          <a:prstGeom prst="rect">
            <a:avLst/>
          </a:prstGeom>
          <a:noFill/>
          <a:ln w="9525">
            <a:noFill/>
            <a:miter lim="800000"/>
            <a:headEnd/>
            <a:tailEnd/>
          </a:ln>
        </p:spPr>
      </p:pic>
      <p:pic>
        <p:nvPicPr>
          <p:cNvPr id="29704" name="Picture 8"/>
          <p:cNvPicPr>
            <a:picLocks noChangeAspect="1" noChangeArrowheads="1"/>
          </p:cNvPicPr>
          <p:nvPr/>
        </p:nvPicPr>
        <p:blipFill>
          <a:blip r:embed="rId8" cstate="print"/>
          <a:srcRect/>
          <a:stretch>
            <a:fillRect/>
          </a:stretch>
        </p:blipFill>
        <p:spPr bwMode="auto">
          <a:xfrm>
            <a:off x="7164288" y="4653136"/>
            <a:ext cx="1979712" cy="1371600"/>
          </a:xfrm>
          <a:prstGeom prst="rect">
            <a:avLst/>
          </a:prstGeom>
          <a:noFill/>
          <a:ln w="9525">
            <a:noFill/>
            <a:miter lim="800000"/>
            <a:headEnd/>
            <a:tailEnd/>
          </a:ln>
        </p:spPr>
      </p:pic>
      <p:sp>
        <p:nvSpPr>
          <p:cNvPr id="13" name="TextBox 12"/>
          <p:cNvSpPr txBox="1"/>
          <p:nvPr/>
        </p:nvSpPr>
        <p:spPr>
          <a:xfrm>
            <a:off x="251520" y="6381328"/>
            <a:ext cx="7776864" cy="369332"/>
          </a:xfrm>
          <a:prstGeom prst="rect">
            <a:avLst/>
          </a:prstGeom>
          <a:noFill/>
        </p:spPr>
        <p:txBody>
          <a:bodyPr wrap="square" rtlCol="0">
            <a:spAutoFit/>
          </a:bodyPr>
          <a:lstStyle/>
          <a:p>
            <a:r>
              <a:rPr lang="zh-CN" altLang="en-US" dirty="0" smtClean="0"/>
              <a:t>默认所有的条件为</a:t>
            </a:r>
            <a:r>
              <a:rPr lang="zh-CN" altLang="en-US" dirty="0" smtClean="0">
                <a:solidFill>
                  <a:srgbClr val="FF0000"/>
                </a:solidFill>
              </a:rPr>
              <a:t>不关心</a:t>
            </a:r>
            <a:r>
              <a:rPr lang="zh-CN" altLang="en-US" dirty="0" smtClean="0"/>
              <a:t>，按照需求更改为需要的条件即可</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3528392" cy="369332"/>
          </a:xfrm>
          <a:prstGeom prst="rect">
            <a:avLst/>
          </a:prstGeom>
          <a:noFill/>
        </p:spPr>
        <p:txBody>
          <a:bodyPr wrap="square" rtlCol="0">
            <a:spAutoFit/>
          </a:bodyPr>
          <a:lstStyle/>
          <a:p>
            <a:r>
              <a:rPr lang="zh-CN" altLang="en-US" dirty="0" smtClean="0"/>
              <a:t>查询统计的结果</a:t>
            </a:r>
            <a:endParaRPr lang="zh-CN" altLang="en-US" dirty="0"/>
          </a:p>
        </p:txBody>
      </p:sp>
      <p:pic>
        <p:nvPicPr>
          <p:cNvPr id="30722" name="Picture 2"/>
          <p:cNvPicPr>
            <a:picLocks noChangeAspect="1" noChangeArrowheads="1"/>
          </p:cNvPicPr>
          <p:nvPr/>
        </p:nvPicPr>
        <p:blipFill>
          <a:blip r:embed="rId2" cstate="print"/>
          <a:srcRect/>
          <a:stretch>
            <a:fillRect/>
          </a:stretch>
        </p:blipFill>
        <p:spPr bwMode="auto">
          <a:xfrm>
            <a:off x="0" y="692697"/>
            <a:ext cx="9125403" cy="4608512"/>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251520" y="5301208"/>
            <a:ext cx="5962650" cy="695325"/>
          </a:xfrm>
          <a:prstGeom prst="rect">
            <a:avLst/>
          </a:prstGeom>
          <a:noFill/>
          <a:ln w="9525">
            <a:noFill/>
            <a:miter lim="800000"/>
            <a:headEnd/>
            <a:tailEnd/>
          </a:ln>
        </p:spPr>
      </p:pic>
      <p:sp>
        <p:nvSpPr>
          <p:cNvPr id="7" name="TextBox 6"/>
          <p:cNvSpPr txBox="1"/>
          <p:nvPr/>
        </p:nvSpPr>
        <p:spPr>
          <a:xfrm>
            <a:off x="395536" y="6165304"/>
            <a:ext cx="7128792" cy="369332"/>
          </a:xfrm>
          <a:prstGeom prst="rect">
            <a:avLst/>
          </a:prstGeom>
          <a:noFill/>
        </p:spPr>
        <p:txBody>
          <a:bodyPr wrap="square" rtlCol="0">
            <a:spAutoFit/>
          </a:bodyPr>
          <a:lstStyle/>
          <a:p>
            <a:r>
              <a:rPr lang="zh-CN" altLang="en-US" dirty="0" smtClean="0"/>
              <a:t>点击导出</a:t>
            </a:r>
            <a:r>
              <a:rPr lang="en-US" altLang="zh-CN" dirty="0" smtClean="0"/>
              <a:t>EXCEL</a:t>
            </a:r>
            <a:r>
              <a:rPr lang="zh-CN" altLang="en-US" dirty="0" smtClean="0"/>
              <a:t>，浏览器将下载这次查询统计结果的</a:t>
            </a:r>
            <a:r>
              <a:rPr lang="en-US" altLang="zh-CN" dirty="0" smtClean="0"/>
              <a:t>EXCEL</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4896544" cy="369332"/>
          </a:xfrm>
          <a:prstGeom prst="rect">
            <a:avLst/>
          </a:prstGeom>
          <a:noFill/>
        </p:spPr>
        <p:txBody>
          <a:bodyPr wrap="square" rtlCol="0">
            <a:spAutoFit/>
          </a:bodyPr>
          <a:lstStyle/>
          <a:p>
            <a:r>
              <a:rPr lang="zh-CN" altLang="en-US" dirty="0" smtClean="0"/>
              <a:t>项目查询统计导出的</a:t>
            </a:r>
            <a:r>
              <a:rPr lang="en-US" altLang="zh-CN" dirty="0" smtClean="0"/>
              <a:t>EXCEL</a:t>
            </a:r>
            <a:r>
              <a:rPr lang="zh-CN" altLang="en-US" dirty="0" smtClean="0"/>
              <a:t>文件样本</a:t>
            </a:r>
            <a:endParaRPr lang="zh-CN" altLang="en-US" dirty="0"/>
          </a:p>
        </p:txBody>
      </p:sp>
      <p:pic>
        <p:nvPicPr>
          <p:cNvPr id="31746" name="Picture 2"/>
          <p:cNvPicPr>
            <a:picLocks noChangeAspect="1" noChangeArrowheads="1"/>
          </p:cNvPicPr>
          <p:nvPr/>
        </p:nvPicPr>
        <p:blipFill>
          <a:blip r:embed="rId2" cstate="print"/>
          <a:srcRect/>
          <a:stretch>
            <a:fillRect/>
          </a:stretch>
        </p:blipFill>
        <p:spPr bwMode="auto">
          <a:xfrm>
            <a:off x="4283968" y="260648"/>
            <a:ext cx="2152650" cy="419100"/>
          </a:xfrm>
          <a:prstGeom prst="rect">
            <a:avLst/>
          </a:prstGeom>
          <a:noFill/>
          <a:ln w="9525">
            <a:noFill/>
            <a:miter lim="800000"/>
            <a:headEnd/>
            <a:tailEnd/>
          </a:ln>
        </p:spPr>
      </p:pic>
      <p:pic>
        <p:nvPicPr>
          <p:cNvPr id="31748" name="Picture 4"/>
          <p:cNvPicPr>
            <a:picLocks noChangeAspect="1" noChangeArrowheads="1"/>
          </p:cNvPicPr>
          <p:nvPr/>
        </p:nvPicPr>
        <p:blipFill>
          <a:blip r:embed="rId3" cstate="print"/>
          <a:srcRect/>
          <a:stretch>
            <a:fillRect/>
          </a:stretch>
        </p:blipFill>
        <p:spPr bwMode="auto">
          <a:xfrm>
            <a:off x="0" y="908720"/>
            <a:ext cx="6381750" cy="1123950"/>
          </a:xfrm>
          <a:prstGeom prst="rect">
            <a:avLst/>
          </a:prstGeom>
          <a:noFill/>
          <a:ln w="9525">
            <a:noFill/>
            <a:miter lim="800000"/>
            <a:headEnd/>
            <a:tailEnd/>
          </a:ln>
        </p:spPr>
      </p:pic>
      <p:pic>
        <p:nvPicPr>
          <p:cNvPr id="31749" name="Picture 5"/>
          <p:cNvPicPr>
            <a:picLocks noChangeAspect="1" noChangeArrowheads="1"/>
          </p:cNvPicPr>
          <p:nvPr/>
        </p:nvPicPr>
        <p:blipFill>
          <a:blip r:embed="rId4" cstate="print"/>
          <a:srcRect/>
          <a:stretch>
            <a:fillRect/>
          </a:stretch>
        </p:blipFill>
        <p:spPr bwMode="auto">
          <a:xfrm>
            <a:off x="0" y="2348880"/>
            <a:ext cx="8486775" cy="1209675"/>
          </a:xfrm>
          <a:prstGeom prst="rect">
            <a:avLst/>
          </a:prstGeom>
          <a:noFill/>
          <a:ln w="9525">
            <a:noFill/>
            <a:miter lim="800000"/>
            <a:headEnd/>
            <a:tailEnd/>
          </a:ln>
        </p:spPr>
      </p:pic>
      <p:sp>
        <p:nvSpPr>
          <p:cNvPr id="9" name="TextBox 8"/>
          <p:cNvSpPr txBox="1"/>
          <p:nvPr/>
        </p:nvSpPr>
        <p:spPr>
          <a:xfrm>
            <a:off x="179512" y="4581128"/>
            <a:ext cx="5400600" cy="369332"/>
          </a:xfrm>
          <a:prstGeom prst="rect">
            <a:avLst/>
          </a:prstGeom>
          <a:noFill/>
        </p:spPr>
        <p:txBody>
          <a:bodyPr wrap="square" rtlCol="0">
            <a:spAutoFit/>
          </a:bodyPr>
          <a:lstStyle/>
          <a:p>
            <a:r>
              <a:rPr lang="zh-CN" altLang="en-US" dirty="0" smtClean="0"/>
              <a:t>在该文件中，可以看到项目想关的所有具体信息。</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十一、示范企业的查询统计</a:t>
            </a:r>
            <a:endParaRPr lang="zh-CN" altLang="en-US" dirty="0"/>
          </a:p>
        </p:txBody>
      </p:sp>
      <p:sp>
        <p:nvSpPr>
          <p:cNvPr id="4" name="TextBox 3"/>
          <p:cNvSpPr txBox="1"/>
          <p:nvPr/>
        </p:nvSpPr>
        <p:spPr>
          <a:xfrm>
            <a:off x="323528" y="1412776"/>
            <a:ext cx="4536504" cy="369332"/>
          </a:xfrm>
          <a:prstGeom prst="rect">
            <a:avLst/>
          </a:prstGeom>
          <a:noFill/>
        </p:spPr>
        <p:txBody>
          <a:bodyPr wrap="square" rtlCol="0">
            <a:spAutoFit/>
          </a:bodyPr>
          <a:lstStyle/>
          <a:p>
            <a:r>
              <a:rPr lang="zh-CN" altLang="en-US" dirty="0" smtClean="0"/>
              <a:t>操作与项目的查询统计类似</a:t>
            </a:r>
            <a:endParaRPr lang="zh-CN" altLang="en-US" dirty="0"/>
          </a:p>
        </p:txBody>
      </p:sp>
      <p:pic>
        <p:nvPicPr>
          <p:cNvPr id="32770" name="Picture 2"/>
          <p:cNvPicPr>
            <a:picLocks noChangeAspect="1" noChangeArrowheads="1"/>
          </p:cNvPicPr>
          <p:nvPr/>
        </p:nvPicPr>
        <p:blipFill>
          <a:blip r:embed="rId2" cstate="print"/>
          <a:srcRect/>
          <a:stretch>
            <a:fillRect/>
          </a:stretch>
        </p:blipFill>
        <p:spPr bwMode="auto">
          <a:xfrm>
            <a:off x="395536" y="1916832"/>
            <a:ext cx="2228850" cy="1466850"/>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3131840" y="1844824"/>
            <a:ext cx="2390775" cy="3657600"/>
          </a:xfrm>
          <a:prstGeom prst="rect">
            <a:avLst/>
          </a:prstGeom>
          <a:noFill/>
          <a:ln w="9525">
            <a:noFill/>
            <a:miter lim="800000"/>
            <a:headEnd/>
            <a:tailEnd/>
          </a:ln>
        </p:spPr>
      </p:pic>
      <p:pic>
        <p:nvPicPr>
          <p:cNvPr id="32772" name="Picture 4"/>
          <p:cNvPicPr>
            <a:picLocks noChangeAspect="1" noChangeArrowheads="1"/>
          </p:cNvPicPr>
          <p:nvPr/>
        </p:nvPicPr>
        <p:blipFill>
          <a:blip r:embed="rId4" cstate="print"/>
          <a:srcRect/>
          <a:stretch>
            <a:fillRect/>
          </a:stretch>
        </p:blipFill>
        <p:spPr bwMode="auto">
          <a:xfrm>
            <a:off x="5868144" y="1916832"/>
            <a:ext cx="2266950"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6632"/>
            <a:ext cx="3960440" cy="369332"/>
          </a:xfrm>
          <a:prstGeom prst="rect">
            <a:avLst/>
          </a:prstGeom>
          <a:noFill/>
        </p:spPr>
        <p:txBody>
          <a:bodyPr wrap="square" rtlCol="0">
            <a:spAutoFit/>
          </a:bodyPr>
          <a:lstStyle/>
          <a:p>
            <a:r>
              <a:rPr lang="zh-CN" altLang="en-US" dirty="0" smtClean="0"/>
              <a:t>示范企业查询统计的结果</a:t>
            </a:r>
            <a:endParaRPr lang="zh-CN" altLang="en-US" dirty="0"/>
          </a:p>
        </p:txBody>
      </p:sp>
      <p:pic>
        <p:nvPicPr>
          <p:cNvPr id="33794" name="Picture 2"/>
          <p:cNvPicPr>
            <a:picLocks noChangeAspect="1" noChangeArrowheads="1"/>
          </p:cNvPicPr>
          <p:nvPr/>
        </p:nvPicPr>
        <p:blipFill>
          <a:blip r:embed="rId2" cstate="print"/>
          <a:srcRect/>
          <a:stretch>
            <a:fillRect/>
          </a:stretch>
        </p:blipFill>
        <p:spPr bwMode="auto">
          <a:xfrm>
            <a:off x="0" y="620688"/>
            <a:ext cx="9143999" cy="4391025"/>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0" y="5373216"/>
            <a:ext cx="2705100" cy="742950"/>
          </a:xfrm>
          <a:prstGeom prst="rect">
            <a:avLst/>
          </a:prstGeom>
          <a:noFill/>
          <a:ln w="9525">
            <a:noFill/>
            <a:miter lim="800000"/>
            <a:headEnd/>
            <a:tailEnd/>
          </a:ln>
        </p:spPr>
      </p:pic>
      <p:sp>
        <p:nvSpPr>
          <p:cNvPr id="7" name="TextBox 6"/>
          <p:cNvSpPr txBox="1"/>
          <p:nvPr/>
        </p:nvSpPr>
        <p:spPr>
          <a:xfrm>
            <a:off x="2771800" y="5517232"/>
            <a:ext cx="4896544" cy="369332"/>
          </a:xfrm>
          <a:prstGeom prst="rect">
            <a:avLst/>
          </a:prstGeom>
          <a:noFill/>
        </p:spPr>
        <p:txBody>
          <a:bodyPr wrap="square" rtlCol="0">
            <a:spAutoFit/>
          </a:bodyPr>
          <a:lstStyle/>
          <a:p>
            <a:r>
              <a:rPr lang="zh-CN" altLang="en-US" dirty="0" smtClean="0"/>
              <a:t>功能已经在项目查询统计中示出，不再赘述</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十二、用户帐号维护</a:t>
            </a:r>
            <a:endParaRPr lang="zh-CN" altLang="en-US" dirty="0"/>
          </a:p>
        </p:txBody>
      </p:sp>
      <p:sp>
        <p:nvSpPr>
          <p:cNvPr id="4" name="TextBox 3"/>
          <p:cNvSpPr txBox="1"/>
          <p:nvPr/>
        </p:nvSpPr>
        <p:spPr>
          <a:xfrm>
            <a:off x="323528" y="1484784"/>
            <a:ext cx="3024336" cy="369332"/>
          </a:xfrm>
          <a:prstGeom prst="rect">
            <a:avLst/>
          </a:prstGeom>
          <a:noFill/>
        </p:spPr>
        <p:txBody>
          <a:bodyPr wrap="square" rtlCol="0">
            <a:spAutoFit/>
          </a:bodyPr>
          <a:lstStyle/>
          <a:p>
            <a:r>
              <a:rPr lang="zh-CN" altLang="en-US" dirty="0" smtClean="0"/>
              <a:t>查看帐号注册信息</a:t>
            </a:r>
            <a:endParaRPr lang="zh-CN" altLang="en-US" dirty="0"/>
          </a:p>
        </p:txBody>
      </p:sp>
      <p:pic>
        <p:nvPicPr>
          <p:cNvPr id="34818" name="Picture 2"/>
          <p:cNvPicPr>
            <a:picLocks noChangeAspect="1" noChangeArrowheads="1"/>
          </p:cNvPicPr>
          <p:nvPr/>
        </p:nvPicPr>
        <p:blipFill>
          <a:blip r:embed="rId2" cstate="print"/>
          <a:srcRect/>
          <a:stretch>
            <a:fillRect/>
          </a:stretch>
        </p:blipFill>
        <p:spPr bwMode="auto">
          <a:xfrm>
            <a:off x="4067944" y="1466850"/>
            <a:ext cx="4448175" cy="539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04664"/>
            <a:ext cx="1512168" cy="369332"/>
          </a:xfrm>
          <a:prstGeom prst="rect">
            <a:avLst/>
          </a:prstGeom>
          <a:noFill/>
        </p:spPr>
        <p:txBody>
          <a:bodyPr wrap="square" rtlCol="0">
            <a:spAutoFit/>
          </a:bodyPr>
          <a:lstStyle/>
          <a:p>
            <a:r>
              <a:rPr lang="zh-CN" altLang="en-US" dirty="0" smtClean="0"/>
              <a:t>密码修改</a:t>
            </a:r>
            <a:endParaRPr lang="zh-CN" altLang="en-US" dirty="0"/>
          </a:p>
        </p:txBody>
      </p:sp>
      <p:pic>
        <p:nvPicPr>
          <p:cNvPr id="35843" name="Picture 3"/>
          <p:cNvPicPr>
            <a:picLocks noChangeAspect="1" noChangeArrowheads="1"/>
          </p:cNvPicPr>
          <p:nvPr/>
        </p:nvPicPr>
        <p:blipFill>
          <a:blip r:embed="rId2" cstate="print"/>
          <a:srcRect/>
          <a:stretch>
            <a:fillRect/>
          </a:stretch>
        </p:blipFill>
        <p:spPr bwMode="auto">
          <a:xfrm>
            <a:off x="179512" y="1052736"/>
            <a:ext cx="3314700" cy="2943225"/>
          </a:xfrm>
          <a:prstGeom prst="rect">
            <a:avLst/>
          </a:prstGeom>
          <a:noFill/>
          <a:ln w="9525">
            <a:noFill/>
            <a:miter lim="800000"/>
            <a:headEnd/>
            <a:tailEnd/>
          </a:ln>
        </p:spPr>
      </p:pic>
      <p:sp>
        <p:nvSpPr>
          <p:cNvPr id="7" name="TextBox 6"/>
          <p:cNvSpPr txBox="1"/>
          <p:nvPr/>
        </p:nvSpPr>
        <p:spPr>
          <a:xfrm>
            <a:off x="5220072" y="404664"/>
            <a:ext cx="1728192" cy="369332"/>
          </a:xfrm>
          <a:prstGeom prst="rect">
            <a:avLst/>
          </a:prstGeom>
          <a:noFill/>
        </p:spPr>
        <p:txBody>
          <a:bodyPr wrap="square" rtlCol="0">
            <a:spAutoFit/>
          </a:bodyPr>
          <a:lstStyle/>
          <a:p>
            <a:r>
              <a:rPr lang="zh-CN" altLang="en-US" dirty="0" smtClean="0"/>
              <a:t>成功修改密码</a:t>
            </a:r>
            <a:endParaRPr lang="zh-CN" altLang="en-US" dirty="0"/>
          </a:p>
        </p:txBody>
      </p:sp>
      <p:pic>
        <p:nvPicPr>
          <p:cNvPr id="35844" name="Picture 4"/>
          <p:cNvPicPr>
            <a:picLocks noChangeAspect="1" noChangeArrowheads="1"/>
          </p:cNvPicPr>
          <p:nvPr/>
        </p:nvPicPr>
        <p:blipFill>
          <a:blip r:embed="rId3" cstate="print"/>
          <a:srcRect/>
          <a:stretch>
            <a:fillRect/>
          </a:stretch>
        </p:blipFill>
        <p:spPr bwMode="auto">
          <a:xfrm>
            <a:off x="4716016" y="980728"/>
            <a:ext cx="3810000" cy="379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十三、无权限访问时的页面</a:t>
            </a:r>
            <a:endParaRPr lang="zh-CN" altLang="en-US" dirty="0"/>
          </a:p>
        </p:txBody>
      </p:sp>
      <p:sp>
        <p:nvSpPr>
          <p:cNvPr id="4" name="TextBox 3"/>
          <p:cNvSpPr txBox="1"/>
          <p:nvPr/>
        </p:nvSpPr>
        <p:spPr>
          <a:xfrm>
            <a:off x="323528" y="1556792"/>
            <a:ext cx="7632848" cy="923330"/>
          </a:xfrm>
          <a:prstGeom prst="rect">
            <a:avLst/>
          </a:prstGeom>
          <a:noFill/>
        </p:spPr>
        <p:txBody>
          <a:bodyPr wrap="square" rtlCol="0">
            <a:spAutoFit/>
          </a:bodyPr>
          <a:lstStyle/>
          <a:p>
            <a:r>
              <a:rPr lang="zh-CN" altLang="en-US" dirty="0"/>
              <a:t>企业</a:t>
            </a:r>
            <a:r>
              <a:rPr lang="zh-CN" altLang="en-US" dirty="0" smtClean="0"/>
              <a:t>端用户的操作收到管理员的限制，</a:t>
            </a:r>
            <a:r>
              <a:rPr lang="zh-CN" altLang="en-US" dirty="0" smtClean="0">
                <a:solidFill>
                  <a:srgbClr val="FF0000"/>
                </a:solidFill>
              </a:rPr>
              <a:t>管理员将决定什么时间开放什么操作</a:t>
            </a:r>
            <a:r>
              <a:rPr lang="zh-CN" altLang="en-US" dirty="0" smtClean="0"/>
              <a:t>。如果操作时管理员并没有允许该操作的进行，将出现错误。请联系管理员或者耐心等待。</a:t>
            </a:r>
            <a:endParaRPr lang="zh-CN" altLang="en-US" dirty="0"/>
          </a:p>
        </p:txBody>
      </p:sp>
      <p:pic>
        <p:nvPicPr>
          <p:cNvPr id="36867" name="Picture 3"/>
          <p:cNvPicPr>
            <a:picLocks noChangeAspect="1" noChangeArrowheads="1"/>
          </p:cNvPicPr>
          <p:nvPr/>
        </p:nvPicPr>
        <p:blipFill>
          <a:blip r:embed="rId2" cstate="print"/>
          <a:srcRect/>
          <a:stretch>
            <a:fillRect/>
          </a:stretch>
        </p:blipFill>
        <p:spPr bwMode="auto">
          <a:xfrm>
            <a:off x="179512" y="2708920"/>
            <a:ext cx="8964488" cy="2152650"/>
          </a:xfrm>
          <a:prstGeom prst="rect">
            <a:avLst/>
          </a:prstGeom>
          <a:noFill/>
          <a:ln w="9525">
            <a:noFill/>
            <a:miter lim="800000"/>
            <a:headEnd/>
            <a:tailEnd/>
          </a:ln>
        </p:spPr>
      </p:pic>
      <p:sp>
        <p:nvSpPr>
          <p:cNvPr id="7" name="TextBox 6"/>
          <p:cNvSpPr txBox="1"/>
          <p:nvPr/>
        </p:nvSpPr>
        <p:spPr>
          <a:xfrm>
            <a:off x="251520" y="5229200"/>
            <a:ext cx="8496944" cy="646331"/>
          </a:xfrm>
          <a:prstGeom prst="rect">
            <a:avLst/>
          </a:prstGeom>
          <a:noFill/>
        </p:spPr>
        <p:txBody>
          <a:bodyPr wrap="square" rtlCol="0">
            <a:spAutoFit/>
          </a:bodyPr>
          <a:lstStyle/>
          <a:p>
            <a:r>
              <a:rPr lang="zh-CN" altLang="en-US" dirty="0" smtClean="0"/>
              <a:t>主要受控的操作有</a:t>
            </a:r>
            <a:r>
              <a:rPr lang="en-US" altLang="zh-CN" dirty="0" smtClean="0"/>
              <a:t>:</a:t>
            </a:r>
          </a:p>
          <a:p>
            <a:r>
              <a:rPr lang="zh-CN" altLang="en-US" dirty="0" smtClean="0"/>
              <a:t>登录、注册、新项目申报、示范企业申请、项目统计查询、示范企业查询</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十四、消息查看及发送</a:t>
            </a:r>
            <a:endParaRPr lang="zh-CN" altLang="en-US" dirty="0"/>
          </a:p>
        </p:txBody>
      </p:sp>
      <p:pic>
        <p:nvPicPr>
          <p:cNvPr id="37890" name="Picture 2"/>
          <p:cNvPicPr>
            <a:picLocks noChangeAspect="1" noChangeArrowheads="1"/>
          </p:cNvPicPr>
          <p:nvPr/>
        </p:nvPicPr>
        <p:blipFill>
          <a:blip r:embed="rId2" cstate="print"/>
          <a:srcRect/>
          <a:stretch>
            <a:fillRect/>
          </a:stretch>
        </p:blipFill>
        <p:spPr bwMode="auto">
          <a:xfrm>
            <a:off x="0" y="1196752"/>
            <a:ext cx="9144000" cy="2390775"/>
          </a:xfrm>
          <a:prstGeom prst="rect">
            <a:avLst/>
          </a:prstGeom>
          <a:noFill/>
          <a:ln w="9525">
            <a:noFill/>
            <a:miter lim="800000"/>
            <a:headEnd/>
            <a:tailEnd/>
          </a:ln>
        </p:spPr>
      </p:pic>
      <p:sp>
        <p:nvSpPr>
          <p:cNvPr id="6" name="TextBox 5"/>
          <p:cNvSpPr txBox="1"/>
          <p:nvPr/>
        </p:nvSpPr>
        <p:spPr>
          <a:xfrm>
            <a:off x="251520" y="3645024"/>
            <a:ext cx="3672408" cy="369332"/>
          </a:xfrm>
          <a:prstGeom prst="rect">
            <a:avLst/>
          </a:prstGeom>
          <a:noFill/>
        </p:spPr>
        <p:txBody>
          <a:bodyPr wrap="square" rtlCol="0">
            <a:spAutoFit/>
          </a:bodyPr>
          <a:lstStyle/>
          <a:p>
            <a:r>
              <a:rPr lang="zh-CN" altLang="en-US" dirty="0" smtClean="0"/>
              <a:t>点击消息标题，将看到消息正文</a:t>
            </a:r>
            <a:endParaRPr lang="zh-CN" altLang="en-US" dirty="0"/>
          </a:p>
        </p:txBody>
      </p:sp>
      <p:pic>
        <p:nvPicPr>
          <p:cNvPr id="37891" name="Picture 3"/>
          <p:cNvPicPr>
            <a:picLocks noChangeAspect="1" noChangeArrowheads="1"/>
          </p:cNvPicPr>
          <p:nvPr/>
        </p:nvPicPr>
        <p:blipFill>
          <a:blip r:embed="rId3" cstate="print"/>
          <a:srcRect/>
          <a:stretch>
            <a:fillRect/>
          </a:stretch>
        </p:blipFill>
        <p:spPr bwMode="auto">
          <a:xfrm>
            <a:off x="251520" y="4077072"/>
            <a:ext cx="8784976" cy="1704975"/>
          </a:xfrm>
          <a:prstGeom prst="rect">
            <a:avLst/>
          </a:prstGeom>
          <a:noFill/>
          <a:ln w="9525">
            <a:noFill/>
            <a:miter lim="800000"/>
            <a:headEnd/>
            <a:tailEnd/>
          </a:ln>
        </p:spPr>
      </p:pic>
      <p:sp>
        <p:nvSpPr>
          <p:cNvPr id="8" name="TextBox 7"/>
          <p:cNvSpPr txBox="1"/>
          <p:nvPr/>
        </p:nvSpPr>
        <p:spPr>
          <a:xfrm>
            <a:off x="251520" y="6165304"/>
            <a:ext cx="8712968" cy="369332"/>
          </a:xfrm>
          <a:prstGeom prst="rect">
            <a:avLst/>
          </a:prstGeom>
          <a:noFill/>
        </p:spPr>
        <p:txBody>
          <a:bodyPr wrap="square" rtlCol="0">
            <a:spAutoFit/>
          </a:bodyPr>
          <a:lstStyle/>
          <a:p>
            <a:r>
              <a:rPr lang="zh-CN" altLang="en-US" dirty="0" smtClean="0"/>
              <a:t>在列表的右边，可以选择将消息删除或者标志为已读，发往所有人的消息，无权删除</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04664"/>
            <a:ext cx="3240360" cy="369332"/>
          </a:xfrm>
          <a:prstGeom prst="rect">
            <a:avLst/>
          </a:prstGeom>
          <a:noFill/>
        </p:spPr>
        <p:txBody>
          <a:bodyPr wrap="square" rtlCol="0">
            <a:spAutoFit/>
          </a:bodyPr>
          <a:lstStyle/>
          <a:p>
            <a:r>
              <a:rPr lang="zh-CN" altLang="en-US" dirty="0" smtClean="0"/>
              <a:t>发送消息</a:t>
            </a:r>
            <a:endParaRPr lang="zh-CN" altLang="en-US" dirty="0"/>
          </a:p>
        </p:txBody>
      </p:sp>
      <p:pic>
        <p:nvPicPr>
          <p:cNvPr id="38914" name="Picture 2"/>
          <p:cNvPicPr>
            <a:picLocks noChangeAspect="1" noChangeArrowheads="1"/>
          </p:cNvPicPr>
          <p:nvPr/>
        </p:nvPicPr>
        <p:blipFill>
          <a:blip r:embed="rId2" cstate="print"/>
          <a:srcRect/>
          <a:stretch>
            <a:fillRect/>
          </a:stretch>
        </p:blipFill>
        <p:spPr bwMode="auto">
          <a:xfrm>
            <a:off x="0" y="764704"/>
            <a:ext cx="8982075" cy="3686175"/>
          </a:xfrm>
          <a:prstGeom prst="rect">
            <a:avLst/>
          </a:prstGeom>
          <a:noFill/>
          <a:ln w="9525">
            <a:noFill/>
            <a:miter lim="800000"/>
            <a:headEnd/>
            <a:tailEnd/>
          </a:ln>
        </p:spPr>
      </p:pic>
      <p:sp>
        <p:nvSpPr>
          <p:cNvPr id="6" name="TextBox 5"/>
          <p:cNvSpPr txBox="1"/>
          <p:nvPr/>
        </p:nvSpPr>
        <p:spPr>
          <a:xfrm>
            <a:off x="179512" y="4653136"/>
            <a:ext cx="6336704" cy="369332"/>
          </a:xfrm>
          <a:prstGeom prst="rect">
            <a:avLst/>
          </a:prstGeom>
          <a:noFill/>
        </p:spPr>
        <p:txBody>
          <a:bodyPr wrap="square" rtlCol="0">
            <a:spAutoFit/>
          </a:bodyPr>
          <a:lstStyle/>
          <a:p>
            <a:r>
              <a:rPr lang="zh-CN" altLang="en-US" dirty="0" smtClean="0"/>
              <a:t>请仅发往需要接收消息的人，避免消息泛滥。</a:t>
            </a:r>
            <a:endParaRPr lang="zh-CN" altLang="en-US" dirty="0"/>
          </a:p>
        </p:txBody>
      </p:sp>
      <p:pic>
        <p:nvPicPr>
          <p:cNvPr id="38915" name="Picture 3"/>
          <p:cNvPicPr>
            <a:picLocks noChangeAspect="1" noChangeArrowheads="1"/>
          </p:cNvPicPr>
          <p:nvPr/>
        </p:nvPicPr>
        <p:blipFill>
          <a:blip r:embed="rId3" cstate="print"/>
          <a:srcRect/>
          <a:stretch>
            <a:fillRect/>
          </a:stretch>
        </p:blipFill>
        <p:spPr bwMode="auto">
          <a:xfrm>
            <a:off x="0" y="5410200"/>
            <a:ext cx="3829050" cy="1447800"/>
          </a:xfrm>
          <a:prstGeom prst="rect">
            <a:avLst/>
          </a:prstGeom>
          <a:noFill/>
          <a:ln w="9525">
            <a:noFill/>
            <a:miter lim="800000"/>
            <a:headEnd/>
            <a:tailEnd/>
          </a:ln>
        </p:spPr>
      </p:pic>
      <p:sp>
        <p:nvSpPr>
          <p:cNvPr id="8" name="TextBox 7"/>
          <p:cNvSpPr txBox="1"/>
          <p:nvPr/>
        </p:nvSpPr>
        <p:spPr>
          <a:xfrm>
            <a:off x="3779912" y="6237312"/>
            <a:ext cx="3312368" cy="369332"/>
          </a:xfrm>
          <a:prstGeom prst="rect">
            <a:avLst/>
          </a:prstGeom>
          <a:noFill/>
        </p:spPr>
        <p:txBody>
          <a:bodyPr wrap="square" rtlCol="0">
            <a:spAutoFit/>
          </a:bodyPr>
          <a:lstStyle/>
          <a:p>
            <a:r>
              <a:rPr lang="zh-CN" altLang="en-US" dirty="0" smtClean="0"/>
              <a:t>消息发送成功的提示</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6" y="188640"/>
            <a:ext cx="3781425" cy="6438900"/>
          </a:xfrm>
          <a:prstGeom prst="rect">
            <a:avLst/>
          </a:prstGeom>
          <a:noFill/>
          <a:ln w="9525">
            <a:noFill/>
            <a:miter lim="800000"/>
            <a:headEnd/>
            <a:tailEnd/>
          </a:ln>
        </p:spPr>
      </p:pic>
      <p:sp>
        <p:nvSpPr>
          <p:cNvPr id="5" name="TextBox 4"/>
          <p:cNvSpPr txBox="1"/>
          <p:nvPr/>
        </p:nvSpPr>
        <p:spPr>
          <a:xfrm>
            <a:off x="4427984" y="404664"/>
            <a:ext cx="4536504" cy="4247317"/>
          </a:xfrm>
          <a:prstGeom prst="rect">
            <a:avLst/>
          </a:prstGeom>
          <a:noFill/>
        </p:spPr>
        <p:txBody>
          <a:bodyPr wrap="square" rtlCol="0">
            <a:spAutoFit/>
          </a:bodyPr>
          <a:lstStyle/>
          <a:p>
            <a:r>
              <a:rPr lang="zh-CN" altLang="en-US" dirty="0" smtClean="0">
                <a:solidFill>
                  <a:srgbClr val="FF0000"/>
                </a:solidFill>
              </a:rPr>
              <a:t>联系人信息以及传真、工商注册编号等</a:t>
            </a:r>
            <a:r>
              <a:rPr lang="zh-CN" altLang="en-US" dirty="0" smtClean="0"/>
              <a:t>用于管理员联系企业。请保证这些信息真实有效，因为使用帐号需要经过</a:t>
            </a:r>
            <a:r>
              <a:rPr lang="zh-CN" altLang="en-US" dirty="0" smtClean="0">
                <a:solidFill>
                  <a:srgbClr val="FF0000"/>
                </a:solidFill>
              </a:rPr>
              <a:t>管理员审核</a:t>
            </a:r>
            <a:r>
              <a:rPr lang="zh-CN" altLang="en-US" dirty="0" smtClean="0"/>
              <a:t>方能使用。</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填写企业信息完成之后，填写正确的验证码后点击提交。</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十五、结束语</a:t>
            </a:r>
            <a:endParaRPr lang="zh-CN" altLang="en-US" dirty="0"/>
          </a:p>
        </p:txBody>
      </p:sp>
      <p:sp>
        <p:nvSpPr>
          <p:cNvPr id="4" name="TextBox 3"/>
          <p:cNvSpPr txBox="1"/>
          <p:nvPr/>
        </p:nvSpPr>
        <p:spPr>
          <a:xfrm>
            <a:off x="1979712" y="2564904"/>
            <a:ext cx="5256584" cy="369332"/>
          </a:xfrm>
          <a:prstGeom prst="rect">
            <a:avLst/>
          </a:prstGeom>
          <a:noFill/>
        </p:spPr>
        <p:txBody>
          <a:bodyPr wrap="square" rtlCol="0">
            <a:spAutoFit/>
          </a:bodyPr>
          <a:lstStyle/>
          <a:p>
            <a:r>
              <a:rPr lang="zh-CN" altLang="en-US" dirty="0" smtClean="0"/>
              <a:t>                            感谢您的时间，再见！</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0" y="908720"/>
            <a:ext cx="8582025" cy="2124075"/>
          </a:xfrm>
          <a:prstGeom prst="rect">
            <a:avLst/>
          </a:prstGeom>
          <a:noFill/>
          <a:ln w="9525">
            <a:noFill/>
            <a:miter lim="800000"/>
            <a:headEnd/>
            <a:tailEnd/>
          </a:ln>
        </p:spPr>
      </p:pic>
      <p:sp>
        <p:nvSpPr>
          <p:cNvPr id="6" name="TextBox 5"/>
          <p:cNvSpPr txBox="1"/>
          <p:nvPr/>
        </p:nvSpPr>
        <p:spPr>
          <a:xfrm>
            <a:off x="179512" y="260648"/>
            <a:ext cx="2880320" cy="369332"/>
          </a:xfrm>
          <a:prstGeom prst="rect">
            <a:avLst/>
          </a:prstGeom>
          <a:noFill/>
        </p:spPr>
        <p:txBody>
          <a:bodyPr wrap="square" rtlCol="0">
            <a:spAutoFit/>
          </a:bodyPr>
          <a:lstStyle/>
          <a:p>
            <a:r>
              <a:rPr lang="zh-CN" altLang="en-US" dirty="0" smtClean="0"/>
              <a:t>提交后错误情况示例</a:t>
            </a:r>
            <a:r>
              <a:rPr lang="en-US" altLang="zh-CN" dirty="0" smtClean="0"/>
              <a:t>:</a:t>
            </a:r>
            <a:endParaRPr lang="zh-CN" altLang="en-US" dirty="0"/>
          </a:p>
        </p:txBody>
      </p:sp>
      <p:sp>
        <p:nvSpPr>
          <p:cNvPr id="7" name="TextBox 6"/>
          <p:cNvSpPr txBox="1"/>
          <p:nvPr/>
        </p:nvSpPr>
        <p:spPr>
          <a:xfrm>
            <a:off x="251520" y="3429000"/>
            <a:ext cx="2880320" cy="369332"/>
          </a:xfrm>
          <a:prstGeom prst="rect">
            <a:avLst/>
          </a:prstGeom>
          <a:noFill/>
        </p:spPr>
        <p:txBody>
          <a:bodyPr wrap="square" rtlCol="0">
            <a:spAutoFit/>
          </a:bodyPr>
          <a:lstStyle/>
          <a:p>
            <a:r>
              <a:rPr lang="zh-CN" altLang="en-US" dirty="0" smtClean="0"/>
              <a:t>帐号申请成功示例</a:t>
            </a:r>
            <a:r>
              <a:rPr lang="en-US" altLang="zh-CN" dirty="0" smtClean="0"/>
              <a:t>:</a:t>
            </a:r>
            <a:endParaRPr lang="zh-CN" altLang="en-US" dirty="0"/>
          </a:p>
        </p:txBody>
      </p:sp>
      <p:pic>
        <p:nvPicPr>
          <p:cNvPr id="4101" name="Picture 5"/>
          <p:cNvPicPr>
            <a:picLocks noChangeAspect="1" noChangeArrowheads="1"/>
          </p:cNvPicPr>
          <p:nvPr/>
        </p:nvPicPr>
        <p:blipFill>
          <a:blip r:embed="rId3" cstate="print"/>
          <a:srcRect/>
          <a:stretch>
            <a:fillRect/>
          </a:stretch>
        </p:blipFill>
        <p:spPr bwMode="auto">
          <a:xfrm>
            <a:off x="179512" y="4005064"/>
            <a:ext cx="8315325" cy="265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二、用户登录</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51520" y="1412776"/>
            <a:ext cx="5181600" cy="3543300"/>
          </a:xfrm>
          <a:prstGeom prst="rect">
            <a:avLst/>
          </a:prstGeom>
          <a:noFill/>
          <a:ln w="9525">
            <a:noFill/>
            <a:miter lim="800000"/>
            <a:headEnd/>
            <a:tailEnd/>
          </a:ln>
        </p:spPr>
      </p:pic>
      <p:sp>
        <p:nvSpPr>
          <p:cNvPr id="5" name="TextBox 4"/>
          <p:cNvSpPr txBox="1"/>
          <p:nvPr/>
        </p:nvSpPr>
        <p:spPr>
          <a:xfrm>
            <a:off x="4860032" y="1700808"/>
            <a:ext cx="3600400" cy="646331"/>
          </a:xfrm>
          <a:prstGeom prst="rect">
            <a:avLst/>
          </a:prstGeom>
          <a:noFill/>
        </p:spPr>
        <p:txBody>
          <a:bodyPr wrap="square" rtlCol="0">
            <a:spAutoFit/>
          </a:bodyPr>
          <a:lstStyle/>
          <a:p>
            <a:r>
              <a:rPr lang="zh-CN" altLang="en-US" dirty="0" smtClean="0"/>
              <a:t>填写正确的用户名密码以及验证码之后点击提交即可。</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32656"/>
            <a:ext cx="2880320" cy="369332"/>
          </a:xfrm>
          <a:prstGeom prst="rect">
            <a:avLst/>
          </a:prstGeom>
          <a:noFill/>
        </p:spPr>
        <p:txBody>
          <a:bodyPr wrap="square" rtlCol="0">
            <a:spAutoFit/>
          </a:bodyPr>
          <a:lstStyle/>
          <a:p>
            <a:r>
              <a:rPr lang="zh-CN" altLang="en-US" dirty="0" smtClean="0"/>
              <a:t>登录失败</a:t>
            </a:r>
            <a:r>
              <a:rPr lang="en-US" altLang="zh-CN" dirty="0" smtClean="0"/>
              <a:t>1</a:t>
            </a:r>
            <a:r>
              <a:rPr lang="zh-CN" altLang="en-US" dirty="0" smtClean="0"/>
              <a:t>：</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619672" y="1556792"/>
            <a:ext cx="5629275" cy="2638425"/>
          </a:xfrm>
          <a:prstGeom prst="rect">
            <a:avLst/>
          </a:prstGeom>
          <a:noFill/>
          <a:ln w="9525">
            <a:noFill/>
            <a:miter lim="800000"/>
            <a:headEnd/>
            <a:tailEnd/>
          </a:ln>
        </p:spPr>
      </p:pic>
      <p:sp>
        <p:nvSpPr>
          <p:cNvPr id="6" name="TextBox 5"/>
          <p:cNvSpPr txBox="1"/>
          <p:nvPr/>
        </p:nvSpPr>
        <p:spPr>
          <a:xfrm>
            <a:off x="323528" y="4293096"/>
            <a:ext cx="8136904" cy="369332"/>
          </a:xfrm>
          <a:prstGeom prst="rect">
            <a:avLst/>
          </a:prstGeom>
          <a:noFill/>
        </p:spPr>
        <p:txBody>
          <a:bodyPr wrap="square" rtlCol="0">
            <a:spAutoFit/>
          </a:bodyPr>
          <a:lstStyle/>
          <a:p>
            <a:r>
              <a:rPr lang="zh-CN" altLang="en-US" dirty="0" smtClean="0"/>
              <a:t>这表示帐号申请之后并没有通过管理员的审核，请耐心等待或者联系管理员。</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8"/>
            <a:ext cx="2592288" cy="369332"/>
          </a:xfrm>
          <a:prstGeom prst="rect">
            <a:avLst/>
          </a:prstGeom>
          <a:noFill/>
        </p:spPr>
        <p:txBody>
          <a:bodyPr wrap="square" rtlCol="0">
            <a:spAutoFit/>
          </a:bodyPr>
          <a:lstStyle/>
          <a:p>
            <a:r>
              <a:rPr lang="zh-CN" altLang="en-US" dirty="0" smtClean="0"/>
              <a:t>登录失败</a:t>
            </a:r>
            <a:r>
              <a:rPr lang="en-US" altLang="zh-CN" dirty="0" smtClean="0"/>
              <a:t>2</a:t>
            </a:r>
            <a:r>
              <a:rPr lang="zh-CN" altLang="en-US" dirty="0" smtClean="0"/>
              <a:t>：</a:t>
            </a:r>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251520" y="1556792"/>
            <a:ext cx="4286250" cy="2876550"/>
          </a:xfrm>
          <a:prstGeom prst="rect">
            <a:avLst/>
          </a:prstGeom>
          <a:noFill/>
          <a:ln w="9525">
            <a:noFill/>
            <a:miter lim="800000"/>
            <a:headEnd/>
            <a:tailEnd/>
          </a:ln>
        </p:spPr>
      </p:pic>
      <p:sp>
        <p:nvSpPr>
          <p:cNvPr id="6" name="TextBox 5"/>
          <p:cNvSpPr txBox="1"/>
          <p:nvPr/>
        </p:nvSpPr>
        <p:spPr>
          <a:xfrm>
            <a:off x="5436096" y="332656"/>
            <a:ext cx="1944216" cy="369332"/>
          </a:xfrm>
          <a:prstGeom prst="rect">
            <a:avLst/>
          </a:prstGeom>
          <a:noFill/>
        </p:spPr>
        <p:txBody>
          <a:bodyPr wrap="square" rtlCol="0">
            <a:spAutoFit/>
          </a:bodyPr>
          <a:lstStyle/>
          <a:p>
            <a:r>
              <a:rPr lang="zh-CN" altLang="en-US" dirty="0" smtClean="0"/>
              <a:t>登录失败</a:t>
            </a:r>
            <a:r>
              <a:rPr lang="en-US" altLang="zh-CN" dirty="0" smtClean="0"/>
              <a:t>3</a:t>
            </a:r>
            <a:r>
              <a:rPr lang="zh-CN" altLang="en-US" dirty="0" smtClean="0"/>
              <a:t>：</a:t>
            </a:r>
            <a:endParaRPr lang="zh-CN" altLang="en-US" dirty="0"/>
          </a:p>
        </p:txBody>
      </p:sp>
      <p:pic>
        <p:nvPicPr>
          <p:cNvPr id="7171" name="Picture 3"/>
          <p:cNvPicPr>
            <a:picLocks noChangeAspect="1" noChangeArrowheads="1"/>
          </p:cNvPicPr>
          <p:nvPr/>
        </p:nvPicPr>
        <p:blipFill>
          <a:blip r:embed="rId4" cstate="print"/>
          <a:srcRect/>
          <a:stretch>
            <a:fillRect/>
          </a:stretch>
        </p:blipFill>
        <p:spPr bwMode="auto">
          <a:xfrm>
            <a:off x="5220072" y="1628800"/>
            <a:ext cx="2905125" cy="2981325"/>
          </a:xfrm>
          <a:prstGeom prst="rect">
            <a:avLst/>
          </a:prstGeom>
          <a:noFill/>
          <a:ln w="9525">
            <a:noFill/>
            <a:miter lim="800000"/>
            <a:headEnd/>
            <a:tailEnd/>
          </a:ln>
        </p:spPr>
      </p:pic>
      <p:sp>
        <p:nvSpPr>
          <p:cNvPr id="8" name="TextBox 7"/>
          <p:cNvSpPr txBox="1"/>
          <p:nvPr/>
        </p:nvSpPr>
        <p:spPr>
          <a:xfrm>
            <a:off x="395536" y="4797152"/>
            <a:ext cx="6840760" cy="369332"/>
          </a:xfrm>
          <a:prstGeom prst="rect">
            <a:avLst/>
          </a:prstGeom>
          <a:noFill/>
        </p:spPr>
        <p:txBody>
          <a:bodyPr wrap="square" rtlCol="0">
            <a:spAutoFit/>
          </a:bodyPr>
          <a:lstStyle/>
          <a:p>
            <a:r>
              <a:rPr lang="zh-CN" altLang="en-US" dirty="0" smtClean="0"/>
              <a:t>请根据错误提示更正信息就可以成功登录，进入主页面。</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三、用户主界面</a:t>
            </a:r>
            <a:endParaRPr lang="zh-CN" altLang="en-US" dirty="0"/>
          </a:p>
        </p:txBody>
      </p:sp>
      <p:pic>
        <p:nvPicPr>
          <p:cNvPr id="8195" name="Picture 3"/>
          <p:cNvPicPr>
            <a:picLocks noChangeAspect="1" noChangeArrowheads="1"/>
          </p:cNvPicPr>
          <p:nvPr/>
        </p:nvPicPr>
        <p:blipFill>
          <a:blip r:embed="rId2" cstate="print"/>
          <a:srcRect/>
          <a:stretch>
            <a:fillRect/>
          </a:stretch>
        </p:blipFill>
        <p:spPr bwMode="auto">
          <a:xfrm>
            <a:off x="1187624" y="1196752"/>
            <a:ext cx="7513586" cy="541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417</TotalTime>
  <Words>1247</Words>
  <Application>Microsoft Office PowerPoint</Application>
  <PresentationFormat>全屏显示(4:3)</PresentationFormat>
  <Paragraphs>115</Paragraphs>
  <Slides>40</Slides>
  <Notes>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龙腾四海</vt:lpstr>
      <vt:lpstr>项目申报管理系统企业端</vt:lpstr>
      <vt:lpstr>一、帐号注册</vt:lpstr>
      <vt:lpstr>幻灯片 3</vt:lpstr>
      <vt:lpstr>幻灯片 4</vt:lpstr>
      <vt:lpstr>幻灯片 5</vt:lpstr>
      <vt:lpstr>二、用户登录</vt:lpstr>
      <vt:lpstr>幻灯片 7</vt:lpstr>
      <vt:lpstr>幻灯片 8</vt:lpstr>
      <vt:lpstr>三、用户主界面</vt:lpstr>
      <vt:lpstr>四、左侧功能按钮</vt:lpstr>
      <vt:lpstr>五、新项目申报</vt:lpstr>
      <vt:lpstr>幻灯片 12</vt:lpstr>
      <vt:lpstr>幻灯片 13</vt:lpstr>
      <vt:lpstr>幻灯片 14</vt:lpstr>
      <vt:lpstr>幻灯片 15</vt:lpstr>
      <vt:lpstr>幻灯片 16</vt:lpstr>
      <vt:lpstr>幻灯片 17</vt:lpstr>
      <vt:lpstr>六、查看历史项目</vt:lpstr>
      <vt:lpstr>幻灯片 19</vt:lpstr>
      <vt:lpstr>七、项目进度汇报</vt:lpstr>
      <vt:lpstr>幻灯片 21</vt:lpstr>
      <vt:lpstr>幻灯片 22</vt:lpstr>
      <vt:lpstr>幻灯片 23</vt:lpstr>
      <vt:lpstr>八、申请项目验收</vt:lpstr>
      <vt:lpstr>幻灯片 25</vt:lpstr>
      <vt:lpstr>九、示范企业申请</vt:lpstr>
      <vt:lpstr>幻灯片 27</vt:lpstr>
      <vt:lpstr>幻灯片 28</vt:lpstr>
      <vt:lpstr>幻灯片 29</vt:lpstr>
      <vt:lpstr>十、项目的查询统计</vt:lpstr>
      <vt:lpstr>幻灯片 31</vt:lpstr>
      <vt:lpstr>幻灯片 32</vt:lpstr>
      <vt:lpstr>十一、示范企业的查询统计</vt:lpstr>
      <vt:lpstr>幻灯片 34</vt:lpstr>
      <vt:lpstr>十二、用户帐号维护</vt:lpstr>
      <vt:lpstr>幻灯片 36</vt:lpstr>
      <vt:lpstr>十三、无权限访问时的页面</vt:lpstr>
      <vt:lpstr>十四、消息查看及发送</vt:lpstr>
      <vt:lpstr>幻灯片 39</vt:lpstr>
      <vt:lpstr>十五、结束语</vt:lpstr>
    </vt:vector>
  </TitlesOfParts>
  <Company>MacroXJTU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项目申报管理系统企业端</dc:title>
  <dc:creator>XIEPAN</dc:creator>
  <cp:lastModifiedBy>XIEPAN</cp:lastModifiedBy>
  <cp:revision>104</cp:revision>
  <dcterms:created xsi:type="dcterms:W3CDTF">2013-06-30T02:01:45Z</dcterms:created>
  <dcterms:modified xsi:type="dcterms:W3CDTF">2013-06-30T08:59:38Z</dcterms:modified>
</cp:coreProperties>
</file>