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7d5d42b3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7d5d42b3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7d5d42b3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7d5d42b3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7d5d42b3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7d5d42b3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7d5d42b3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7d5d42b3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7d5d42b3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7d5d42b3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7d5d42b3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7d5d42b3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7d5d42b3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7d5d42b3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7d5d42b3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7d5d42b3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7d5d42b3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7d5d42b3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7d5d42b3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7d5d42b3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286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a:t>
            </a:r>
            <a:r>
              <a:rPr lang="en"/>
              <a:t>UIViewController Lifecycle</a:t>
            </a:r>
            <a:endParaRPr/>
          </a:p>
        </p:txBody>
      </p:sp>
      <p:sp>
        <p:nvSpPr>
          <p:cNvPr id="55" name="Google Shape;55;p13"/>
          <p:cNvSpPr txBox="1"/>
          <p:nvPr>
            <p:ph idx="1" type="subTitle"/>
          </p:nvPr>
        </p:nvSpPr>
        <p:spPr>
          <a:xfrm>
            <a:off x="311700" y="1862575"/>
            <a:ext cx="8520600" cy="792600"/>
          </a:xfrm>
          <a:prstGeom prst="rect">
            <a:avLst/>
          </a:prstGeom>
        </p:spPr>
        <p:txBody>
          <a:bodyPr anchorCtr="0" anchor="t" bIns="91425" lIns="91425" spcFirstLastPara="1" rIns="91425" wrap="square" tIns="91425">
            <a:noAutofit/>
          </a:bodyPr>
          <a:lstStyle/>
          <a:p>
            <a:pPr indent="-342900" lvl="0" marL="749300" rtl="0" algn="l">
              <a:lnSpc>
                <a:spcPct val="115000"/>
              </a:lnSpc>
              <a:spcBef>
                <a:spcPts val="0"/>
              </a:spcBef>
              <a:spcAft>
                <a:spcPts val="0"/>
              </a:spcAft>
              <a:buClr>
                <a:srgbClr val="242729"/>
              </a:buClr>
              <a:buSzPts val="1800"/>
              <a:buChar char="●"/>
            </a:pPr>
            <a:r>
              <a:rPr b="1" lang="en" sz="1800">
                <a:solidFill>
                  <a:srgbClr val="242729"/>
                </a:solidFill>
                <a:latin typeface="Courier New"/>
                <a:ea typeface="Courier New"/>
                <a:cs typeface="Courier New"/>
                <a:sym typeface="Courier New"/>
              </a:rPr>
              <a:t>loadView()</a:t>
            </a:r>
            <a:endParaRPr b="1" sz="2100">
              <a:solidFill>
                <a:srgbClr val="242729"/>
              </a:solidFill>
              <a:latin typeface="Courier New"/>
              <a:ea typeface="Courier New"/>
              <a:cs typeface="Courier New"/>
              <a:sym typeface="Courier New"/>
            </a:endParaRPr>
          </a:p>
          <a:p>
            <a:pPr indent="-342900" lvl="0" marL="749300" rtl="0" algn="l">
              <a:lnSpc>
                <a:spcPct val="115000"/>
              </a:lnSpc>
              <a:spcBef>
                <a:spcPts val="0"/>
              </a:spcBef>
              <a:spcAft>
                <a:spcPts val="0"/>
              </a:spcAft>
              <a:buClr>
                <a:srgbClr val="242729"/>
              </a:buClr>
              <a:buSzPts val="1800"/>
              <a:buChar char="●"/>
            </a:pPr>
            <a:r>
              <a:rPr b="1" lang="en" sz="1800">
                <a:solidFill>
                  <a:srgbClr val="242729"/>
                </a:solidFill>
                <a:latin typeface="Courier New"/>
                <a:ea typeface="Courier New"/>
                <a:cs typeface="Courier New"/>
                <a:sym typeface="Courier New"/>
              </a:rPr>
              <a:t>loadViewIfNeeded()</a:t>
            </a:r>
            <a:endParaRPr b="1" sz="1800">
              <a:solidFill>
                <a:srgbClr val="242729"/>
              </a:solidFill>
              <a:latin typeface="Courier New"/>
              <a:ea typeface="Courier New"/>
              <a:cs typeface="Courier New"/>
              <a:sym typeface="Courier New"/>
            </a:endParaRPr>
          </a:p>
          <a:p>
            <a:pPr indent="-342900" lvl="0" marL="749300" rtl="0" algn="l">
              <a:lnSpc>
                <a:spcPct val="115000"/>
              </a:lnSpc>
              <a:spcBef>
                <a:spcPts val="0"/>
              </a:spcBef>
              <a:spcAft>
                <a:spcPts val="0"/>
              </a:spcAft>
              <a:buClr>
                <a:srgbClr val="242729"/>
              </a:buClr>
              <a:buSzPts val="1800"/>
              <a:buChar char="●"/>
            </a:pPr>
            <a:r>
              <a:rPr b="1" lang="en" sz="1800">
                <a:solidFill>
                  <a:srgbClr val="242729"/>
                </a:solidFill>
                <a:latin typeface="Courier New"/>
                <a:ea typeface="Courier New"/>
                <a:cs typeface="Courier New"/>
                <a:sym typeface="Courier New"/>
              </a:rPr>
              <a:t>viewDidLoad()</a:t>
            </a:r>
            <a:endParaRPr b="1" sz="1800">
              <a:solidFill>
                <a:srgbClr val="242729"/>
              </a:solidFill>
              <a:latin typeface="Courier New"/>
              <a:ea typeface="Courier New"/>
              <a:cs typeface="Courier New"/>
              <a:sym typeface="Courier New"/>
            </a:endParaRPr>
          </a:p>
          <a:p>
            <a:pPr indent="-342900" lvl="0" marL="749300" rtl="0" algn="l">
              <a:lnSpc>
                <a:spcPct val="115000"/>
              </a:lnSpc>
              <a:spcBef>
                <a:spcPts val="0"/>
              </a:spcBef>
              <a:spcAft>
                <a:spcPts val="0"/>
              </a:spcAft>
              <a:buClr>
                <a:srgbClr val="242729"/>
              </a:buClr>
              <a:buSzPts val="1800"/>
              <a:buChar char="●"/>
            </a:pPr>
            <a:r>
              <a:rPr b="1" lang="en" sz="1800">
                <a:solidFill>
                  <a:srgbClr val="242729"/>
                </a:solidFill>
                <a:latin typeface="Courier New"/>
                <a:ea typeface="Courier New"/>
                <a:cs typeface="Courier New"/>
                <a:sym typeface="Courier New"/>
              </a:rPr>
              <a:t>viewWillAppear(_ animated: Bool)</a:t>
            </a:r>
            <a:endParaRPr b="1" sz="1800">
              <a:solidFill>
                <a:srgbClr val="242729"/>
              </a:solidFill>
              <a:latin typeface="Courier New"/>
              <a:ea typeface="Courier New"/>
              <a:cs typeface="Courier New"/>
              <a:sym typeface="Courier New"/>
            </a:endParaRPr>
          </a:p>
          <a:p>
            <a:pPr indent="-342900" lvl="0" marL="749300" rtl="0" algn="l">
              <a:lnSpc>
                <a:spcPct val="115000"/>
              </a:lnSpc>
              <a:spcBef>
                <a:spcPts val="0"/>
              </a:spcBef>
              <a:spcAft>
                <a:spcPts val="0"/>
              </a:spcAft>
              <a:buClr>
                <a:srgbClr val="242729"/>
              </a:buClr>
              <a:buSzPts val="1800"/>
              <a:buChar char="●"/>
            </a:pPr>
            <a:r>
              <a:rPr b="1" lang="en" sz="1800">
                <a:solidFill>
                  <a:srgbClr val="242729"/>
                </a:solidFill>
                <a:latin typeface="Courier New"/>
                <a:ea typeface="Courier New"/>
                <a:cs typeface="Courier New"/>
                <a:sym typeface="Courier New"/>
              </a:rPr>
              <a:t>viewWillLayoutSubviews()</a:t>
            </a:r>
            <a:endParaRPr b="1" sz="1800">
              <a:solidFill>
                <a:srgbClr val="242729"/>
              </a:solidFill>
              <a:latin typeface="Courier New"/>
              <a:ea typeface="Courier New"/>
              <a:cs typeface="Courier New"/>
              <a:sym typeface="Courier New"/>
            </a:endParaRPr>
          </a:p>
          <a:p>
            <a:pPr indent="-342900" lvl="0" marL="749300" rtl="0" algn="l">
              <a:lnSpc>
                <a:spcPct val="115000"/>
              </a:lnSpc>
              <a:spcBef>
                <a:spcPts val="0"/>
              </a:spcBef>
              <a:spcAft>
                <a:spcPts val="0"/>
              </a:spcAft>
              <a:buClr>
                <a:srgbClr val="242729"/>
              </a:buClr>
              <a:buSzPts val="1800"/>
              <a:buChar char="●"/>
            </a:pPr>
            <a:r>
              <a:rPr b="1" lang="en" sz="1800">
                <a:solidFill>
                  <a:srgbClr val="242729"/>
                </a:solidFill>
                <a:latin typeface="Courier New"/>
                <a:ea typeface="Courier New"/>
                <a:cs typeface="Courier New"/>
                <a:sym typeface="Courier New"/>
              </a:rPr>
              <a:t>viewDidLayoutSubviews()</a:t>
            </a:r>
            <a:endParaRPr b="1" sz="1800">
              <a:solidFill>
                <a:srgbClr val="242729"/>
              </a:solidFill>
              <a:latin typeface="Courier New"/>
              <a:ea typeface="Courier New"/>
              <a:cs typeface="Courier New"/>
              <a:sym typeface="Courier New"/>
            </a:endParaRPr>
          </a:p>
          <a:p>
            <a:pPr indent="-342900" lvl="0" marL="749300" rtl="0" algn="l">
              <a:lnSpc>
                <a:spcPct val="115000"/>
              </a:lnSpc>
              <a:spcBef>
                <a:spcPts val="0"/>
              </a:spcBef>
              <a:spcAft>
                <a:spcPts val="0"/>
              </a:spcAft>
              <a:buClr>
                <a:srgbClr val="242729"/>
              </a:buClr>
              <a:buSzPts val="1800"/>
              <a:buChar char="●"/>
            </a:pPr>
            <a:r>
              <a:rPr b="1" lang="en" sz="1800">
                <a:solidFill>
                  <a:srgbClr val="242729"/>
                </a:solidFill>
                <a:latin typeface="Courier New"/>
                <a:ea typeface="Courier New"/>
                <a:cs typeface="Courier New"/>
                <a:sym typeface="Courier New"/>
              </a:rPr>
              <a:t>viewDidAppear(_ animated: Bool)</a:t>
            </a:r>
            <a:endParaRPr b="1" sz="1800">
              <a:solidFill>
                <a:srgbClr val="242729"/>
              </a:solidFill>
              <a:latin typeface="Courier New"/>
              <a:ea typeface="Courier New"/>
              <a:cs typeface="Courier New"/>
              <a:sym typeface="Courier New"/>
            </a:endParaRPr>
          </a:p>
          <a:p>
            <a:pPr indent="-342900" lvl="0" marL="749300" rtl="0" algn="l">
              <a:lnSpc>
                <a:spcPct val="115000"/>
              </a:lnSpc>
              <a:spcBef>
                <a:spcPts val="0"/>
              </a:spcBef>
              <a:spcAft>
                <a:spcPts val="0"/>
              </a:spcAft>
              <a:buClr>
                <a:srgbClr val="242729"/>
              </a:buClr>
              <a:buSzPts val="1800"/>
              <a:buChar char="●"/>
            </a:pPr>
            <a:r>
              <a:rPr b="1" lang="en" sz="1800">
                <a:solidFill>
                  <a:srgbClr val="242729"/>
                </a:solidFill>
                <a:latin typeface="Courier New"/>
                <a:ea typeface="Courier New"/>
                <a:cs typeface="Courier New"/>
                <a:sym typeface="Courier New"/>
              </a:rPr>
              <a:t>viewWillDisappear(_ animated: Bool)</a:t>
            </a:r>
            <a:endParaRPr b="1" sz="1800">
              <a:solidFill>
                <a:srgbClr val="242729"/>
              </a:solidFill>
              <a:latin typeface="Courier New"/>
              <a:ea typeface="Courier New"/>
              <a:cs typeface="Courier New"/>
              <a:sym typeface="Courier New"/>
            </a:endParaRPr>
          </a:p>
          <a:p>
            <a:pPr indent="-342900" lvl="0" marL="749300" rtl="0" algn="l">
              <a:lnSpc>
                <a:spcPct val="115000"/>
              </a:lnSpc>
              <a:spcBef>
                <a:spcPts val="0"/>
              </a:spcBef>
              <a:spcAft>
                <a:spcPts val="0"/>
              </a:spcAft>
              <a:buClr>
                <a:srgbClr val="242729"/>
              </a:buClr>
              <a:buSzPts val="1800"/>
              <a:buChar char="●"/>
            </a:pPr>
            <a:r>
              <a:rPr b="1" lang="en" sz="1800">
                <a:solidFill>
                  <a:srgbClr val="242729"/>
                </a:solidFill>
                <a:latin typeface="Courier New"/>
                <a:ea typeface="Courier New"/>
                <a:cs typeface="Courier New"/>
                <a:sym typeface="Courier New"/>
              </a:rPr>
              <a:t>viewDidDisappear(_ animated: Bool)</a:t>
            </a:r>
            <a:endParaRPr b="1" sz="1800">
              <a:solidFill>
                <a:srgbClr val="242729"/>
              </a:solidFill>
              <a:latin typeface="Courier New"/>
              <a:ea typeface="Courier New"/>
              <a:cs typeface="Courier New"/>
              <a:sym typeface="Courier New"/>
            </a:endParaRPr>
          </a:p>
          <a:p>
            <a:pPr indent="0" lvl="0" marL="0" rtl="0" algn="l">
              <a:spcBef>
                <a:spcPts val="3300"/>
              </a:spcBef>
              <a:spcAft>
                <a:spcPts val="0"/>
              </a:spcAft>
              <a:buNone/>
            </a:pPr>
            <a:r>
              <a:t/>
            </a:r>
            <a:endParaRPr b="1" sz="3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242729"/>
                </a:solidFill>
                <a:latin typeface="Courier New"/>
                <a:ea typeface="Courier New"/>
                <a:cs typeface="Courier New"/>
                <a:sym typeface="Courier New"/>
              </a:rPr>
              <a:t>viewDidDisappear(_ animated: Bool)</a:t>
            </a:r>
            <a:endParaRPr b="1" sz="1800">
              <a:solidFill>
                <a:srgbClr val="242729"/>
              </a:solidFill>
              <a:latin typeface="Courier New"/>
              <a:ea typeface="Courier New"/>
              <a:cs typeface="Courier New"/>
              <a:sym typeface="Courier New"/>
            </a:endParaRPr>
          </a:p>
          <a:p>
            <a:pPr indent="0" lvl="0" marL="0" rtl="0" algn="l">
              <a:spcBef>
                <a:spcPts val="330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242729"/>
                </a:solidFill>
                <a:highlight>
                  <a:srgbClr val="FFFFFF"/>
                </a:highlight>
              </a:rPr>
              <a:t>This is the last step of the lifecycle that anyone can address as this event fires just after the view of presented </a:t>
            </a:r>
            <a:r>
              <a:rPr lang="en">
                <a:solidFill>
                  <a:srgbClr val="242729"/>
                </a:solidFill>
                <a:latin typeface="Courier New"/>
                <a:ea typeface="Courier New"/>
                <a:cs typeface="Courier New"/>
                <a:sym typeface="Courier New"/>
              </a:rPr>
              <a:t>viewController</a:t>
            </a:r>
            <a:r>
              <a:rPr lang="en">
                <a:solidFill>
                  <a:srgbClr val="242729"/>
                </a:solidFill>
                <a:highlight>
                  <a:srgbClr val="FFFFFF"/>
                </a:highlight>
              </a:rPr>
              <a:t> has been disappeared, dismissed, covered or hidden.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an answer* </a:t>
            </a:r>
            <a:r>
              <a:rPr lang="en"/>
              <a:t>on Stackoverflow.com from author onCompletion:</a:t>
            </a:r>
            <a:endParaRPr/>
          </a:p>
          <a:p>
            <a:pPr indent="0" lvl="0" marL="0" rtl="0" algn="l">
              <a:spcBef>
                <a:spcPts val="1600"/>
              </a:spcBef>
              <a:spcAft>
                <a:spcPts val="1600"/>
              </a:spcAft>
              <a:buNone/>
            </a:pPr>
            <a:r>
              <a:rPr lang="en"/>
              <a:t>*</a:t>
            </a:r>
            <a:r>
              <a:rPr lang="en"/>
              <a:t>https://stackoverflow.com/questions/5562938/looking-to-understand-the-ios-uiviewcontroller-lifecycle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4100"/>
              </a:spcAft>
              <a:buNone/>
            </a:pPr>
            <a:r>
              <a:rPr b="1" lang="en" sz="1800">
                <a:solidFill>
                  <a:srgbClr val="242729"/>
                </a:solidFill>
                <a:latin typeface="Courier New"/>
                <a:ea typeface="Courier New"/>
                <a:cs typeface="Courier New"/>
                <a:sym typeface="Courier New"/>
              </a:rPr>
              <a:t>loadView()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242729"/>
                </a:solidFill>
                <a:highlight>
                  <a:srgbClr val="FFFFFF"/>
                </a:highlight>
              </a:rPr>
              <a:t>The views are created and loaded into the memory </a:t>
            </a:r>
            <a:r>
              <a:rPr lang="en">
                <a:solidFill>
                  <a:srgbClr val="242729"/>
                </a:solidFill>
                <a:highlight>
                  <a:srgbClr val="FFFFFF"/>
                </a:highlight>
              </a:rPr>
              <a:t>during</a:t>
            </a:r>
            <a:r>
              <a:rPr lang="en">
                <a:solidFill>
                  <a:srgbClr val="242729"/>
                </a:solidFill>
                <a:highlight>
                  <a:srgbClr val="FFFFFF"/>
                </a:highlight>
              </a:rPr>
              <a:t> this event. It is a good idea to create views </a:t>
            </a:r>
            <a:r>
              <a:rPr lang="en">
                <a:solidFill>
                  <a:srgbClr val="242729"/>
                </a:solidFill>
                <a:highlight>
                  <a:srgbClr val="FFFFFF"/>
                </a:highlight>
              </a:rPr>
              <a:t>programmatically</a:t>
            </a:r>
            <a:r>
              <a:rPr lang="en">
                <a:solidFill>
                  <a:srgbClr val="242729"/>
                </a:solidFill>
                <a:highlight>
                  <a:srgbClr val="FFFFFF"/>
                </a:highlight>
              </a:rPr>
              <a:t> here in this method. The views may be loaded from the nib file or may be initialized with empty UIView if the null was found.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4100"/>
              </a:spcAft>
              <a:buNone/>
            </a:pPr>
            <a:r>
              <a:rPr b="1" lang="en" sz="1800">
                <a:solidFill>
                  <a:srgbClr val="242729"/>
                </a:solidFill>
                <a:latin typeface="Courier New"/>
                <a:ea typeface="Courier New"/>
                <a:cs typeface="Courier New"/>
                <a:sym typeface="Courier New"/>
              </a:rPr>
              <a:t>loadViewIfNeeded()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242729"/>
                </a:solidFill>
                <a:highlight>
                  <a:srgbClr val="FFFFFF"/>
                </a:highlight>
              </a:rPr>
              <a:t>If the loadView() was not successful, this method will come into play to load the view again, but is available with iOS at least 9.0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4100"/>
              </a:spcAft>
              <a:buNone/>
            </a:pPr>
            <a:r>
              <a:rPr b="1" lang="en" sz="1800">
                <a:solidFill>
                  <a:srgbClr val="242729"/>
                </a:solidFill>
                <a:latin typeface="Courier New"/>
                <a:ea typeface="Courier New"/>
                <a:cs typeface="Courier New"/>
                <a:sym typeface="Courier New"/>
              </a:rPr>
              <a:t>viewDidLoad()</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is called after the view is loaded into the memory, therefore it is a good place to initialize objects needed for the view controller. Bounds for the view are yet to be defined.</a:t>
            </a:r>
            <a:endParaRPr>
              <a:solidFill>
                <a:schemeClr val="dk1"/>
              </a:solidFill>
            </a:endParaRPr>
          </a:p>
          <a:p>
            <a:pPr indent="0" lvl="0" marL="0" rtl="0" algn="l">
              <a:spcBef>
                <a:spcPts val="17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4100"/>
              </a:spcAft>
              <a:buNone/>
            </a:pPr>
            <a:r>
              <a:rPr b="1" lang="en" sz="1800">
                <a:solidFill>
                  <a:srgbClr val="242729"/>
                </a:solidFill>
                <a:latin typeface="Courier New"/>
                <a:ea typeface="Courier New"/>
                <a:cs typeface="Courier New"/>
                <a:sym typeface="Courier New"/>
              </a:rPr>
              <a:t>viewWillAppear(_ animated: Bool)</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242729"/>
                </a:solidFill>
                <a:highlight>
                  <a:srgbClr val="FFFFFF"/>
                </a:highlight>
              </a:rPr>
              <a:t>This event notifies the </a:t>
            </a:r>
            <a:r>
              <a:rPr lang="en">
                <a:solidFill>
                  <a:srgbClr val="242729"/>
                </a:solidFill>
                <a:latin typeface="Courier New"/>
                <a:ea typeface="Courier New"/>
                <a:cs typeface="Courier New"/>
                <a:sym typeface="Courier New"/>
              </a:rPr>
              <a:t>viewController</a:t>
            </a:r>
            <a:r>
              <a:rPr lang="en">
                <a:solidFill>
                  <a:srgbClr val="242729"/>
                </a:solidFill>
                <a:highlight>
                  <a:srgbClr val="FFFFFF"/>
                </a:highlight>
              </a:rPr>
              <a:t> whenever the view appears on the screen. In this step the view has bounds that are defined but the orientation is not 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4100"/>
              </a:spcAft>
              <a:buNone/>
            </a:pPr>
            <a:r>
              <a:rPr b="1" lang="en" sz="1800">
                <a:solidFill>
                  <a:srgbClr val="242729"/>
                </a:solidFill>
                <a:latin typeface="Courier New"/>
                <a:ea typeface="Courier New"/>
                <a:cs typeface="Courier New"/>
                <a:sym typeface="Courier New"/>
              </a:rPr>
              <a:t>viewWillLayoutSubviews()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242729"/>
                </a:solidFill>
                <a:highlight>
                  <a:srgbClr val="FFFFFF"/>
                </a:highlight>
              </a:rPr>
              <a:t>This is the first step in the lifecycle where the Bounds are finalised. If you are not using constraints or Auto Layout you probably want to update the subviews here. You need to have iOS 5.0 or above toe make use of this method.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4100"/>
              </a:spcAft>
              <a:buNone/>
            </a:pPr>
            <a:r>
              <a:rPr b="1" lang="en" sz="1800">
                <a:solidFill>
                  <a:srgbClr val="242729"/>
                </a:solidFill>
                <a:latin typeface="Courier New"/>
                <a:ea typeface="Courier New"/>
                <a:cs typeface="Courier New"/>
                <a:sym typeface="Courier New"/>
              </a:rPr>
              <a:t>viewDidLayoutSubviews()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242729"/>
                </a:solidFill>
                <a:highlight>
                  <a:srgbClr val="FFFFFF"/>
                </a:highlight>
              </a:rPr>
              <a:t>This event notifies the view controller that the subviews have been setup. It is a good place to make any changes to the subviews after they have been set. It is also available with iOS 5.0 or above.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4100"/>
              </a:spcAft>
              <a:buNone/>
            </a:pPr>
            <a:r>
              <a:rPr b="1" lang="en" sz="1800">
                <a:solidFill>
                  <a:srgbClr val="242729"/>
                </a:solidFill>
                <a:latin typeface="Courier New"/>
                <a:ea typeface="Courier New"/>
                <a:cs typeface="Courier New"/>
                <a:sym typeface="Courier New"/>
              </a:rPr>
              <a:t>viewDidAppear(_ animated: Bool)</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242729"/>
                </a:solidFill>
                <a:highlight>
                  <a:srgbClr val="FFFFFF"/>
                </a:highlight>
              </a:rPr>
              <a:t>The </a:t>
            </a:r>
            <a:r>
              <a:rPr lang="en">
                <a:solidFill>
                  <a:srgbClr val="242729"/>
                </a:solidFill>
                <a:latin typeface="Courier New"/>
                <a:ea typeface="Courier New"/>
                <a:cs typeface="Courier New"/>
                <a:sym typeface="Courier New"/>
              </a:rPr>
              <a:t>viewDidAppear</a:t>
            </a:r>
            <a:r>
              <a:rPr lang="en">
                <a:solidFill>
                  <a:srgbClr val="242729"/>
                </a:solidFill>
                <a:highlight>
                  <a:srgbClr val="FFFFFF"/>
                </a:highlight>
              </a:rPr>
              <a:t> gets called after the view is presented on the screen. It is a good idea to fetch the data </a:t>
            </a:r>
            <a:r>
              <a:rPr lang="en">
                <a:solidFill>
                  <a:srgbClr val="242729"/>
                </a:solidFill>
                <a:highlight>
                  <a:srgbClr val="FFFFFF"/>
                </a:highlight>
              </a:rPr>
              <a:t>from</a:t>
            </a:r>
            <a:r>
              <a:rPr lang="en">
                <a:solidFill>
                  <a:srgbClr val="242729"/>
                </a:solidFill>
                <a:highlight>
                  <a:srgbClr val="FFFFFF"/>
                </a:highlight>
              </a:rPr>
              <a:t> backend service or database here in this method.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242729"/>
                </a:solidFill>
                <a:latin typeface="Courier New"/>
                <a:ea typeface="Courier New"/>
                <a:cs typeface="Courier New"/>
                <a:sym typeface="Courier New"/>
              </a:rPr>
              <a:t>viewWillDisappear(_ animated: Bool)</a:t>
            </a:r>
            <a:endParaRPr b="1" sz="1800">
              <a:solidFill>
                <a:srgbClr val="242729"/>
              </a:solidFill>
              <a:latin typeface="Courier New"/>
              <a:ea typeface="Courier New"/>
              <a:cs typeface="Courier New"/>
              <a:sym typeface="Courier New"/>
            </a:endParaRPr>
          </a:p>
          <a:p>
            <a:pPr indent="0" lvl="0" marL="0" rtl="0" algn="l">
              <a:spcBef>
                <a:spcPts val="4100"/>
              </a:spcBef>
              <a:spcAft>
                <a:spcPts val="0"/>
              </a:spcAft>
              <a:buNone/>
            </a:pPr>
            <a:r>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700"/>
              </a:spcAft>
              <a:buNone/>
            </a:pPr>
            <a:r>
              <a:rPr lang="en">
                <a:solidFill>
                  <a:schemeClr val="dk1"/>
                </a:solidFill>
              </a:rPr>
              <a:t>The </a:t>
            </a:r>
            <a:r>
              <a:rPr lang="en">
                <a:solidFill>
                  <a:schemeClr val="dk1"/>
                </a:solidFill>
                <a:latin typeface="Courier New"/>
                <a:ea typeface="Courier New"/>
                <a:cs typeface="Courier New"/>
                <a:sym typeface="Courier New"/>
              </a:rPr>
              <a:t>viewWillDisappear</a:t>
            </a:r>
            <a:r>
              <a:rPr lang="en">
                <a:solidFill>
                  <a:schemeClr val="dk1"/>
                </a:solidFill>
              </a:rPr>
              <a:t> event is invoked when the view of presented </a:t>
            </a:r>
            <a:r>
              <a:rPr lang="en">
                <a:solidFill>
                  <a:schemeClr val="dk1"/>
                </a:solidFill>
                <a:latin typeface="Courier New"/>
                <a:ea typeface="Courier New"/>
                <a:cs typeface="Courier New"/>
                <a:sym typeface="Courier New"/>
              </a:rPr>
              <a:t>viewController</a:t>
            </a:r>
            <a:r>
              <a:rPr lang="en">
                <a:solidFill>
                  <a:schemeClr val="dk1"/>
                </a:solidFill>
              </a:rPr>
              <a:t> is about to disappear, dismiss, cover or hide behind other </a:t>
            </a:r>
            <a:r>
              <a:rPr lang="en">
                <a:solidFill>
                  <a:schemeClr val="dk1"/>
                </a:solidFill>
                <a:latin typeface="Courier New"/>
                <a:ea typeface="Courier New"/>
                <a:cs typeface="Courier New"/>
                <a:sym typeface="Courier New"/>
              </a:rPr>
              <a:t>viewController</a:t>
            </a:r>
            <a:r>
              <a:rPr lang="en">
                <a:solidFill>
                  <a:schemeClr val="dk1"/>
                </a:solidFill>
              </a:rPr>
              <a:t>. This is a good place where you can restrict your network calls, invalidate timer or release objects which is bound to that </a:t>
            </a:r>
            <a:r>
              <a:rPr lang="en">
                <a:solidFill>
                  <a:schemeClr val="dk1"/>
                </a:solidFill>
                <a:latin typeface="Courier New"/>
                <a:ea typeface="Courier New"/>
                <a:cs typeface="Courier New"/>
                <a:sym typeface="Courier New"/>
              </a:rPr>
              <a:t>viewController</a:t>
            </a:r>
            <a:r>
              <a:rPr lang="en">
                <a:solidFill>
                  <a:schemeClr val="dk1"/>
                </a:solidFill>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