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5E2D8C0-4FAA-8B41-AE0C-CCAEE83F32D9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60" autoAdjust="0"/>
  </p:normalViewPr>
  <p:slideViewPr>
    <p:cSldViewPr snapToGrid="0" snapToObjects="1">
      <p:cViewPr>
        <p:scale>
          <a:sx n="99" d="100"/>
          <a:sy n="99" d="100"/>
        </p:scale>
        <p:origin x="-120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E969-8CC4-0348-9A78-1831EF78BBC3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163F-E8B7-1146-8195-72C8A54B1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295" y="217459"/>
            <a:ext cx="851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Motivations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Create a website providing stocks market forecast and recommendations for individual/small investors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4594" y="783497"/>
            <a:ext cx="6448122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Sources: IEX, Wharton, Yahoo, Google, Alpaca, </a:t>
            </a:r>
            <a:r>
              <a:rPr lang="en-US" sz="1400" dirty="0" err="1" smtClean="0"/>
              <a:t>Finviz</a:t>
            </a:r>
            <a:r>
              <a:rPr lang="en-US" sz="1400" dirty="0" smtClean="0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Reorganization: by symbol, by time, by type, by feature;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Calibration of symbols and time; feature engineering; database connection.</a:t>
            </a:r>
            <a:endParaRPr lang="en-US" sz="1400" dirty="0"/>
          </a:p>
          <a:p>
            <a:endParaRPr lang="en-US" sz="800" b="1" dirty="0" smtClean="0"/>
          </a:p>
          <a:p>
            <a:r>
              <a:rPr lang="en-US" sz="1400" b="1" dirty="0" smtClean="0"/>
              <a:t>Model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Implement; training; tuning; back-tests; ensembles; signal generating.</a:t>
            </a:r>
          </a:p>
          <a:p>
            <a:endParaRPr lang="en-US" sz="800" dirty="0"/>
          </a:p>
          <a:p>
            <a:r>
              <a:rPr lang="en-US" sz="1400" b="1" dirty="0" smtClean="0"/>
              <a:t>Trade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ML/DL strategy; Long-short strategy; technical analysis; fundamental analysis;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Profit-risk metric evaluation; paper-trading; strategy evaluation.</a:t>
            </a:r>
          </a:p>
          <a:p>
            <a:endParaRPr lang="en-US" sz="800" dirty="0" smtClean="0"/>
          </a:p>
          <a:p>
            <a:r>
              <a:rPr lang="en-US" sz="1400" b="1" dirty="0" smtClean="0"/>
              <a:t>Web</a:t>
            </a:r>
            <a:endParaRPr lang="en-US" sz="1400" b="1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Visualization: current &amp; historical; heat map; candle; filter; tables;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Forecast: daily to monthly; probability heat map; sectors outlook;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Blogs: ML/DL, technical, fundamental analysis; one blog per week;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Show cases: paper trading results with comments;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Security and robustness tests; Ads; user accounts administration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96851" y="1215986"/>
            <a:ext cx="457200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96851" y="1999474"/>
            <a:ext cx="457200" cy="4572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12662" y="1999474"/>
            <a:ext cx="457200" cy="457200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12662" y="1215986"/>
            <a:ext cx="457200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6"/>
            <a:endCxn id="9" idx="2"/>
          </p:cNvCxnSpPr>
          <p:nvPr/>
        </p:nvCxnSpPr>
        <p:spPr>
          <a:xfrm>
            <a:off x="1154051" y="1444586"/>
            <a:ext cx="358611" cy="0"/>
          </a:xfrm>
          <a:prstGeom prst="straightConnector1">
            <a:avLst/>
          </a:prstGeom>
          <a:ln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>
            <a:off x="925451" y="1673186"/>
            <a:ext cx="0" cy="326288"/>
          </a:xfrm>
          <a:prstGeom prst="straightConnector1">
            <a:avLst/>
          </a:prstGeom>
          <a:ln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1154051" y="2228074"/>
            <a:ext cx="358611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7"/>
            <a:endCxn id="9" idx="3"/>
          </p:cNvCxnSpPr>
          <p:nvPr/>
        </p:nvCxnSpPr>
        <p:spPr>
          <a:xfrm flipV="1">
            <a:off x="1087096" y="1606231"/>
            <a:ext cx="492521" cy="46019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9" idx="4"/>
          </p:cNvCxnSpPr>
          <p:nvPr/>
        </p:nvCxnSpPr>
        <p:spPr>
          <a:xfrm flipV="1">
            <a:off x="1741262" y="1673186"/>
            <a:ext cx="0" cy="326288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8" idx="1"/>
          </p:cNvCxnSpPr>
          <p:nvPr/>
        </p:nvCxnSpPr>
        <p:spPr>
          <a:xfrm>
            <a:off x="1087096" y="1606231"/>
            <a:ext cx="492521" cy="460198"/>
          </a:xfrm>
          <a:prstGeom prst="straightConnector1">
            <a:avLst/>
          </a:prstGeom>
          <a:ln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7673" y="2558913"/>
            <a:ext cx="889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D: data</a:t>
            </a:r>
          </a:p>
          <a:p>
            <a:r>
              <a:rPr lang="en-US" sz="1400" dirty="0" smtClean="0">
                <a:solidFill>
                  <a:srgbClr val="3366FF"/>
                </a:solidFill>
              </a:rPr>
              <a:t>M: model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T: trade</a:t>
            </a:r>
          </a:p>
          <a:p>
            <a:r>
              <a:rPr lang="en-US" sz="1400" dirty="0" smtClean="0">
                <a:solidFill>
                  <a:schemeClr val="accent4"/>
                </a:solidFill>
              </a:rPr>
              <a:t>W: web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73824" y="6288663"/>
            <a:ext cx="845094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221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470877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61523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94608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74682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45602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46693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29660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92792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7088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41076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058639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13617" y="6205107"/>
            <a:ext cx="0" cy="7337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1793" y="6261029"/>
            <a:ext cx="865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           4              8             12           16            20           24           28            32            36            40            42           48    W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98908" y="5900723"/>
            <a:ext cx="129338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1221" y="6095109"/>
            <a:ext cx="64438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93127" y="5930393"/>
            <a:ext cx="743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Wharton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32252" y="5752366"/>
            <a:ext cx="378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IEX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270096" y="5705334"/>
            <a:ext cx="1294498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8908" y="5316978"/>
            <a:ext cx="671188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70096" y="5112506"/>
            <a:ext cx="1920239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891790" y="6095109"/>
            <a:ext cx="65718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91129" y="593284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Alpaca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548978" y="5900723"/>
            <a:ext cx="128016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77185" y="5749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</a:rPr>
              <a:t>Yahoo, Google</a:t>
            </a:r>
          </a:p>
          <a:p>
            <a:r>
              <a:rPr lang="en-US" sz="1200" dirty="0" err="1" smtClean="0">
                <a:solidFill>
                  <a:schemeClr val="accent2"/>
                </a:solidFill>
              </a:rPr>
              <a:t>Finviz</a:t>
            </a:r>
            <a:endParaRPr lang="en-US" sz="1200" dirty="0">
              <a:solidFill>
                <a:schemeClr val="accent2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174682" y="6086841"/>
            <a:ext cx="657188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548978" y="5500462"/>
            <a:ext cx="1282892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91001" y="5330474"/>
            <a:ext cx="1044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Paper-trading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01624" y="5548433"/>
            <a:ext cx="590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Model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829138" y="5697429"/>
            <a:ext cx="641739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13253" y="553793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Show cases</a:t>
            </a:r>
            <a:endParaRPr lang="en-US" sz="1200" dirty="0">
              <a:solidFill>
                <a:schemeClr val="accent4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3185177" y="5292173"/>
            <a:ext cx="641362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14117" y="5164169"/>
            <a:ext cx="592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Set-up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38087" y="4963510"/>
            <a:ext cx="976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Visualization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98175" y="514100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Blogs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5663198" y="4884557"/>
            <a:ext cx="183673" cy="18288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290406" y="4573738"/>
            <a:ext cx="968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Web publish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6966802" y="4909409"/>
            <a:ext cx="183673" cy="18288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814421" y="45985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+</a:t>
            </a:r>
            <a:r>
              <a:rPr lang="en-US" sz="1200" dirty="0" smtClean="0">
                <a:solidFill>
                  <a:schemeClr val="accent4"/>
                </a:solidFill>
              </a:rPr>
              <a:t>Ads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269686" y="4888417"/>
            <a:ext cx="183673" cy="18288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942016" y="4580748"/>
            <a:ext cx="83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+Premium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66259" y="4466620"/>
            <a:ext cx="828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Timeline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4422323" y="5292173"/>
            <a:ext cx="1318753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694676" y="512817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/>
                </a:solidFill>
              </a:rPr>
              <a:t>Tests</a:t>
            </a:r>
            <a:endParaRPr 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1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222</Words>
  <Application>Microsoft Macintosh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Haiyang Yu</dc:creator>
  <cp:lastModifiedBy>Haiyang Yu</cp:lastModifiedBy>
  <cp:revision>281</cp:revision>
  <dcterms:created xsi:type="dcterms:W3CDTF">2018-03-18T19:34:53Z</dcterms:created>
  <dcterms:modified xsi:type="dcterms:W3CDTF">2019-04-29T23:40:16Z</dcterms:modified>
</cp:coreProperties>
</file>