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4" r:id="rId2"/>
    <p:sldId id="263" r:id="rId3"/>
    <p:sldId id="265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B5E2D8C0-4FAA-8B41-AE0C-CCAEE83F32D9}">
          <p14:sldIdLst>
            <p14:sldId id="264"/>
            <p14:sldId id="263"/>
            <p14:sldId id="26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65" autoAdjust="0"/>
    <p:restoredTop sz="99660" autoAdjust="0"/>
  </p:normalViewPr>
  <p:slideViewPr>
    <p:cSldViewPr snapToGrid="0" snapToObjects="1">
      <p:cViewPr>
        <p:scale>
          <a:sx n="103" d="100"/>
          <a:sy n="103" d="100"/>
        </p:scale>
        <p:origin x="-1200" y="-1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FE969-8CC4-0348-9A78-1831EF78BBC3}" type="datetimeFigureOut">
              <a:rPr lang="en-US" smtClean="0"/>
              <a:t>5/10/19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4163F-E8B7-1146-8195-72C8A54B1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660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FE969-8CC4-0348-9A78-1831EF78BBC3}" type="datetimeFigureOut">
              <a:rPr lang="en-US" smtClean="0"/>
              <a:t>5/10/19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4163F-E8B7-1146-8195-72C8A54B1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004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FE969-8CC4-0348-9A78-1831EF78BBC3}" type="datetimeFigureOut">
              <a:rPr lang="en-US" smtClean="0"/>
              <a:t>5/10/19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4163F-E8B7-1146-8195-72C8A54B1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517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FE969-8CC4-0348-9A78-1831EF78BBC3}" type="datetimeFigureOut">
              <a:rPr lang="en-US" smtClean="0"/>
              <a:t>5/10/19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4163F-E8B7-1146-8195-72C8A54B1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61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FE969-8CC4-0348-9A78-1831EF78BBC3}" type="datetimeFigureOut">
              <a:rPr lang="en-US" smtClean="0"/>
              <a:t>5/10/19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4163F-E8B7-1146-8195-72C8A54B1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804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FE969-8CC4-0348-9A78-1831EF78BBC3}" type="datetimeFigureOut">
              <a:rPr lang="en-US" smtClean="0"/>
              <a:t>5/10/19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4163F-E8B7-1146-8195-72C8A54B1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230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FE969-8CC4-0348-9A78-1831EF78BBC3}" type="datetimeFigureOut">
              <a:rPr lang="en-US" smtClean="0"/>
              <a:t>5/10/19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4163F-E8B7-1146-8195-72C8A54B1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34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FE969-8CC4-0348-9A78-1831EF78BBC3}" type="datetimeFigureOut">
              <a:rPr lang="en-US" smtClean="0"/>
              <a:t>5/10/19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4163F-E8B7-1146-8195-72C8A54B1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892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FE969-8CC4-0348-9A78-1831EF78BBC3}" type="datetimeFigureOut">
              <a:rPr lang="en-US" smtClean="0"/>
              <a:t>5/10/19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4163F-E8B7-1146-8195-72C8A54B1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529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FE969-8CC4-0348-9A78-1831EF78BBC3}" type="datetimeFigureOut">
              <a:rPr lang="en-US" smtClean="0"/>
              <a:t>5/10/19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4163F-E8B7-1146-8195-72C8A54B1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204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FE969-8CC4-0348-9A78-1831EF78BBC3}" type="datetimeFigureOut">
              <a:rPr lang="en-US" smtClean="0"/>
              <a:t>5/10/19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4163F-E8B7-1146-8195-72C8A54B1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49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FE969-8CC4-0348-9A78-1831EF78BBC3}" type="datetimeFigureOut">
              <a:rPr lang="en-US" smtClean="0"/>
              <a:t>5/10/19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F4163F-E8B7-1146-8195-72C8A54B1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400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940" y="1098802"/>
            <a:ext cx="8595360" cy="480803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6728" y="155075"/>
            <a:ext cx="441659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600" dirty="0" smtClean="0"/>
              <a:t>We choose the </a:t>
            </a:r>
            <a:r>
              <a:rPr lang="en-US" sz="1600" i="1" dirty="0" smtClean="0"/>
              <a:t>classic</a:t>
            </a:r>
            <a:r>
              <a:rPr lang="en-US" sz="1600" dirty="0" smtClean="0"/>
              <a:t> webpage structure</a:t>
            </a:r>
          </a:p>
          <a:p>
            <a:pPr marL="285750" indent="-285750">
              <a:buFontTx/>
              <a:buChar char="-"/>
            </a:pPr>
            <a:r>
              <a:rPr lang="en-US" sz="1600" dirty="0" smtClean="0"/>
              <a:t>Flexible on different platforms (PC, Pad, Phone)</a:t>
            </a:r>
            <a:endParaRPr lang="en-US" sz="1600" dirty="0"/>
          </a:p>
        </p:txBody>
      </p:sp>
      <p:sp>
        <p:nvSpPr>
          <p:cNvPr id="2" name="Rectangle 1"/>
          <p:cNvSpPr/>
          <p:nvPr/>
        </p:nvSpPr>
        <p:spPr>
          <a:xfrm>
            <a:off x="3486002" y="1445567"/>
            <a:ext cx="1519292" cy="526889"/>
          </a:xfrm>
          <a:prstGeom prst="rect">
            <a:avLst/>
          </a:prstGeom>
          <a:solidFill>
            <a:srgbClr val="B3A2C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174957" y="1445567"/>
            <a:ext cx="3337374" cy="526889"/>
          </a:xfrm>
          <a:prstGeom prst="rect">
            <a:avLst/>
          </a:prstGeom>
          <a:pattFill prst="openDmnd">
            <a:fgClr>
              <a:schemeClr val="bg2">
                <a:lumMod val="50000"/>
              </a:schemeClr>
            </a:fgClr>
            <a:bgClr>
              <a:schemeClr val="bg1"/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486003" y="2070816"/>
            <a:ext cx="5026328" cy="212369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486002" y="2381547"/>
            <a:ext cx="3296839" cy="1577865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985516" y="2381546"/>
            <a:ext cx="1526815" cy="604158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985516" y="3103625"/>
            <a:ext cx="1526815" cy="1685446"/>
          </a:xfrm>
          <a:prstGeom prst="rect">
            <a:avLst/>
          </a:prstGeom>
          <a:pattFill prst="openDmnd">
            <a:fgClr>
              <a:schemeClr val="bg2">
                <a:lumMod val="50000"/>
              </a:schemeClr>
            </a:fgClr>
            <a:bgClr>
              <a:schemeClr val="bg1"/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486002" y="4407647"/>
            <a:ext cx="3296839" cy="388471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486002" y="4049060"/>
            <a:ext cx="3296839" cy="298823"/>
          </a:xfrm>
          <a:prstGeom prst="rect">
            <a:avLst/>
          </a:prstGeom>
          <a:pattFill prst="openDmnd">
            <a:fgClr>
              <a:schemeClr val="bg2">
                <a:lumMod val="50000"/>
              </a:schemeClr>
            </a:fgClr>
            <a:bgClr>
              <a:schemeClr val="bg1"/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367996" y="4084438"/>
            <a:ext cx="467067" cy="179785"/>
          </a:xfrm>
          <a:prstGeom prst="rect">
            <a:avLst/>
          </a:prstGeom>
          <a:solidFill>
            <a:srgbClr val="B3A2C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983934" y="4084437"/>
            <a:ext cx="684190" cy="179785"/>
          </a:xfrm>
          <a:prstGeom prst="rect">
            <a:avLst/>
          </a:prstGeom>
          <a:pattFill prst="openDmnd">
            <a:fgClr>
              <a:schemeClr val="bg2">
                <a:lumMod val="50000"/>
              </a:schemeClr>
            </a:fgClr>
            <a:bgClr>
              <a:schemeClr val="bg1"/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367996" y="4301462"/>
            <a:ext cx="1300128" cy="106185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373931" y="4450518"/>
            <a:ext cx="625082" cy="73995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367997" y="5232569"/>
            <a:ext cx="1300128" cy="191728"/>
          </a:xfrm>
          <a:prstGeom prst="rect">
            <a:avLst/>
          </a:prstGeom>
          <a:pattFill prst="openDmnd">
            <a:fgClr>
              <a:schemeClr val="bg2">
                <a:lumMod val="50000"/>
              </a:schemeClr>
            </a:fgClr>
            <a:bgClr>
              <a:schemeClr val="bg1"/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367997" y="5468155"/>
            <a:ext cx="1300128" cy="237306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040316" y="4450518"/>
            <a:ext cx="625082" cy="73995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337715" y="4937017"/>
            <a:ext cx="205888" cy="82147"/>
          </a:xfrm>
          <a:prstGeom prst="rect">
            <a:avLst/>
          </a:prstGeom>
          <a:solidFill>
            <a:srgbClr val="B3A2C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589879" y="4937017"/>
            <a:ext cx="281759" cy="82147"/>
          </a:xfrm>
          <a:prstGeom prst="rect">
            <a:avLst/>
          </a:prstGeom>
          <a:pattFill prst="openDmnd">
            <a:fgClr>
              <a:schemeClr val="bg2">
                <a:lumMod val="50000"/>
              </a:schemeClr>
            </a:fgClr>
            <a:bgClr>
              <a:schemeClr val="bg1"/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337715" y="5042109"/>
            <a:ext cx="533923" cy="56723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337715" y="5126917"/>
            <a:ext cx="533923" cy="440558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337715" y="5588171"/>
            <a:ext cx="533923" cy="82406"/>
          </a:xfrm>
          <a:prstGeom prst="rect">
            <a:avLst/>
          </a:prstGeom>
          <a:pattFill prst="openDmnd">
            <a:fgClr>
              <a:schemeClr val="bg2">
                <a:lumMod val="50000"/>
              </a:schemeClr>
            </a:fgClr>
            <a:bgClr>
              <a:schemeClr val="bg1"/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337715" y="5686554"/>
            <a:ext cx="533923" cy="120157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954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webpage_classic_structur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2103" y="877971"/>
            <a:ext cx="5171908" cy="563506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587863" y="1782956"/>
            <a:ext cx="869997" cy="340338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 smtClean="0">
                <a:solidFill>
                  <a:srgbClr val="FF0000"/>
                </a:solidFill>
                <a:latin typeface="Consolas"/>
                <a:cs typeface="Consolas"/>
              </a:rPr>
              <a:t>A</a:t>
            </a:r>
            <a:r>
              <a:rPr lang="en-US" sz="1400" b="1" dirty="0" err="1" smtClean="0">
                <a:solidFill>
                  <a:srgbClr val="008000"/>
                </a:solidFill>
                <a:latin typeface="Consolas"/>
                <a:cs typeface="Consolas"/>
              </a:rPr>
              <a:t>phant</a:t>
            </a:r>
            <a:r>
              <a:rPr lang="en-US" sz="1400" b="1" dirty="0" err="1" smtClean="0">
                <a:solidFill>
                  <a:srgbClr val="0000FF"/>
                </a:solidFill>
                <a:latin typeface="Consolas"/>
                <a:cs typeface="Consolas"/>
              </a:rPr>
              <a:t>I</a:t>
            </a:r>
            <a:endParaRPr lang="en-US" sz="1400" b="1" dirty="0">
              <a:latin typeface="Consolas"/>
              <a:cs typeface="Consola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686485" y="1597367"/>
            <a:ext cx="2576694" cy="572648"/>
          </a:xfrm>
          <a:prstGeom prst="rect">
            <a:avLst/>
          </a:prstGeom>
          <a:pattFill prst="openDmnd">
            <a:fgClr>
              <a:schemeClr val="accent3"/>
            </a:fgClr>
            <a:bgClr>
              <a:schemeClr val="bg1"/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0000"/>
                </a:solidFill>
              </a:rPr>
              <a:t>A</a:t>
            </a:r>
            <a:r>
              <a:rPr lang="en-US" sz="1400" dirty="0" smtClean="0">
                <a:solidFill>
                  <a:srgbClr val="000000"/>
                </a:solidFill>
              </a:rPr>
              <a:t>ds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458805" y="3575019"/>
            <a:ext cx="841264" cy="1809487"/>
          </a:xfrm>
          <a:prstGeom prst="rect">
            <a:avLst/>
          </a:prstGeom>
          <a:pattFill prst="openDmnd">
            <a:fgClr>
              <a:schemeClr val="accent3"/>
            </a:fgClr>
            <a:bgClr>
              <a:schemeClr val="bg1"/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0000"/>
                </a:solidFill>
              </a:rPr>
              <a:t>A</a:t>
            </a:r>
            <a:r>
              <a:rPr lang="en-US" sz="1400" dirty="0" smtClean="0">
                <a:solidFill>
                  <a:srgbClr val="000000"/>
                </a:solidFill>
              </a:rPr>
              <a:t>ds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692043" y="4066501"/>
            <a:ext cx="2369418" cy="251965"/>
          </a:xfrm>
          <a:prstGeom prst="rect">
            <a:avLst/>
          </a:prstGeom>
          <a:pattFill prst="openDmnd">
            <a:fgClr>
              <a:schemeClr val="accent3"/>
            </a:fgClr>
            <a:bgClr>
              <a:schemeClr val="bg1"/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0000"/>
                </a:solidFill>
              </a:rPr>
              <a:t>A</a:t>
            </a:r>
            <a:r>
              <a:rPr lang="en-US" sz="1400" dirty="0" smtClean="0">
                <a:solidFill>
                  <a:srgbClr val="000000"/>
                </a:solidFill>
              </a:rPr>
              <a:t>ds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9" name="Rounded Rectangular Callout 8"/>
          <p:cNvSpPr/>
          <p:nvPr/>
        </p:nvSpPr>
        <p:spPr>
          <a:xfrm>
            <a:off x="230927" y="880238"/>
            <a:ext cx="3476707" cy="2579554"/>
          </a:xfrm>
          <a:prstGeom prst="wedgeRoundRectCallout">
            <a:avLst>
              <a:gd name="adj1" fmla="val 75368"/>
              <a:gd name="adj2" fmla="val 42057"/>
              <a:gd name="adj3" fmla="val 16667"/>
            </a:avLst>
          </a:prstGeom>
          <a:noFill/>
          <a:ln w="3175" cap="sq" cmpd="sng">
            <a:beve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ular Callout 10"/>
          <p:cNvSpPr/>
          <p:nvPr/>
        </p:nvSpPr>
        <p:spPr>
          <a:xfrm>
            <a:off x="230927" y="3872108"/>
            <a:ext cx="3476707" cy="2579554"/>
          </a:xfrm>
          <a:prstGeom prst="wedgeRoundRectCallout">
            <a:avLst>
              <a:gd name="adj1" fmla="val 75368"/>
              <a:gd name="adj2" fmla="val 948"/>
              <a:gd name="adj3" fmla="val 16667"/>
            </a:avLst>
          </a:prstGeom>
          <a:noFill/>
          <a:ln w="3175" cap="sq" cmpd="sng">
            <a:beve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945061" y="5577148"/>
            <a:ext cx="31571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rgbClr val="0000FF"/>
                </a:solidFill>
              </a:rPr>
              <a:t>About </a:t>
            </a:r>
            <a:r>
              <a:rPr lang="en-US" sz="1100" dirty="0" smtClean="0">
                <a:solidFill>
                  <a:srgbClr val="0000FF"/>
                </a:solidFill>
                <a:latin typeface="Wingdings"/>
                <a:ea typeface="Wingdings"/>
                <a:cs typeface="Wingdings"/>
                <a:sym typeface="Wingdings"/>
              </a:rPr>
              <a:t></a:t>
            </a:r>
            <a:r>
              <a:rPr lang="en-US" sz="1100" dirty="0">
                <a:solidFill>
                  <a:srgbClr val="0000FF"/>
                </a:solidFill>
                <a:sym typeface="Wingdings"/>
              </a:rPr>
              <a:t> </a:t>
            </a:r>
            <a:r>
              <a:rPr lang="en-US" sz="1100" dirty="0" smtClean="0">
                <a:solidFill>
                  <a:srgbClr val="0000FF"/>
                </a:solidFill>
                <a:sym typeface="Wingdings"/>
              </a:rPr>
              <a:t>Advertise </a:t>
            </a:r>
            <a:r>
              <a:rPr lang="en-US" sz="1100" dirty="0" smtClean="0">
                <a:solidFill>
                  <a:srgbClr val="0000FF"/>
                </a:solidFill>
                <a:latin typeface="Wingdings"/>
                <a:ea typeface="Wingdings"/>
                <a:cs typeface="Wingdings"/>
                <a:sym typeface="Wingdings"/>
              </a:rPr>
              <a:t></a:t>
            </a:r>
            <a:r>
              <a:rPr lang="en-US" sz="1100" dirty="0" smtClean="0">
                <a:solidFill>
                  <a:srgbClr val="0000FF"/>
                </a:solidFill>
                <a:sym typeface="Wingdings"/>
              </a:rPr>
              <a:t> Contact </a:t>
            </a:r>
            <a:r>
              <a:rPr lang="en-US" sz="1100" dirty="0" smtClean="0">
                <a:solidFill>
                  <a:srgbClr val="0000FF"/>
                </a:solidFill>
                <a:latin typeface="Wingdings"/>
                <a:ea typeface="Wingdings"/>
                <a:cs typeface="Wingdings"/>
                <a:sym typeface="Wingdings"/>
              </a:rPr>
              <a:t></a:t>
            </a:r>
            <a:r>
              <a:rPr lang="en-US" sz="1100" dirty="0" smtClean="0">
                <a:solidFill>
                  <a:srgbClr val="0000FF"/>
                </a:solidFill>
                <a:sym typeface="Wingdings"/>
              </a:rPr>
              <a:t> Privacy </a:t>
            </a:r>
            <a:r>
              <a:rPr lang="en-US" sz="1100" dirty="0">
                <a:solidFill>
                  <a:srgbClr val="0000FF"/>
                </a:solidFill>
                <a:latin typeface="Wingdings"/>
                <a:ea typeface="Wingdings"/>
                <a:cs typeface="Wingdings"/>
                <a:sym typeface="Wingdings"/>
              </a:rPr>
              <a:t></a:t>
            </a:r>
            <a:r>
              <a:rPr lang="en-US" sz="1100" dirty="0">
                <a:solidFill>
                  <a:srgbClr val="0000FF"/>
                </a:solidFill>
                <a:sym typeface="Wingdings"/>
              </a:rPr>
              <a:t> </a:t>
            </a:r>
            <a:r>
              <a:rPr lang="en-US" sz="1100" dirty="0" smtClean="0">
                <a:solidFill>
                  <a:srgbClr val="0000FF"/>
                </a:solidFill>
                <a:sym typeface="Wingdings"/>
              </a:rPr>
              <a:t>Help</a:t>
            </a:r>
            <a:endParaRPr lang="en-US" sz="1100" dirty="0">
              <a:solidFill>
                <a:srgbClr val="0000FF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067526" y="2211950"/>
            <a:ext cx="31571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00FF"/>
                </a:solidFill>
              </a:rPr>
              <a:t>Home</a:t>
            </a:r>
            <a:r>
              <a:rPr lang="en-US" sz="1200" dirty="0" smtClean="0">
                <a:solidFill>
                  <a:schemeClr val="accent5"/>
                </a:solidFill>
              </a:rPr>
              <a:t> </a:t>
            </a:r>
            <a:r>
              <a:rPr lang="en-US" sz="1200" dirty="0" smtClean="0"/>
              <a:t>|</a:t>
            </a:r>
            <a:r>
              <a:rPr lang="en-US" sz="1200" dirty="0" smtClean="0">
                <a:solidFill>
                  <a:schemeClr val="accent5"/>
                </a:solidFill>
              </a:rPr>
              <a:t> </a:t>
            </a:r>
            <a:r>
              <a:rPr lang="en-US" sz="1200" dirty="0" smtClean="0">
                <a:solidFill>
                  <a:schemeClr val="accent5"/>
                </a:solidFill>
              </a:rPr>
              <a:t>Outlooks </a:t>
            </a:r>
            <a:r>
              <a:rPr lang="en-US" sz="1200" dirty="0" smtClean="0">
                <a:solidFill>
                  <a:srgbClr val="000000"/>
                </a:solidFill>
              </a:rPr>
              <a:t>|</a:t>
            </a:r>
            <a:r>
              <a:rPr lang="en-US" sz="1200" dirty="0" smtClean="0">
                <a:solidFill>
                  <a:schemeClr val="accent5"/>
                </a:solidFill>
              </a:rPr>
              <a:t> Blogs </a:t>
            </a:r>
            <a:r>
              <a:rPr lang="en-US" sz="1200" dirty="0" smtClean="0">
                <a:solidFill>
                  <a:srgbClr val="000000"/>
                </a:solidFill>
              </a:rPr>
              <a:t>|</a:t>
            </a:r>
            <a:r>
              <a:rPr lang="en-US" sz="1200" dirty="0" smtClean="0">
                <a:solidFill>
                  <a:schemeClr val="accent5"/>
                </a:solidFill>
              </a:rPr>
              <a:t> </a:t>
            </a:r>
            <a:r>
              <a:rPr lang="en-US" sz="1200" dirty="0" smtClean="0">
                <a:solidFill>
                  <a:schemeClr val="accent5"/>
                </a:solidFill>
              </a:rPr>
              <a:t>Shows</a:t>
            </a:r>
            <a:endParaRPr lang="en-US" sz="1200" dirty="0">
              <a:solidFill>
                <a:schemeClr val="accent5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869921" y="244060"/>
            <a:ext cx="1257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Home page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413120" y="3033280"/>
            <a:ext cx="9290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u="sng" dirty="0" smtClean="0">
                <a:solidFill>
                  <a:schemeClr val="accent5"/>
                </a:solidFill>
                <a:uFill>
                  <a:solidFill>
                    <a:schemeClr val="accent5">
                      <a:lumMod val="75000"/>
                    </a:schemeClr>
                  </a:solidFill>
                </a:uFill>
              </a:rPr>
              <a:t>- Show paper trading cases</a:t>
            </a:r>
            <a:endParaRPr lang="en-US" sz="1100" u="sng" dirty="0">
              <a:solidFill>
                <a:schemeClr val="accent5"/>
              </a:solidFill>
              <a:uFill>
                <a:solidFill>
                  <a:schemeClr val="accent5">
                    <a:lumMod val="75000"/>
                  </a:schemeClr>
                </a:solidFill>
              </a:u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46389" y="949247"/>
            <a:ext cx="309183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Market Outlook</a:t>
            </a:r>
          </a:p>
          <a:p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72047" y="1231458"/>
            <a:ext cx="3207297" cy="1938992"/>
          </a:xfrm>
          <a:prstGeom prst="rect">
            <a:avLst/>
          </a:prstGeom>
          <a:noFill/>
          <a:ln w="6350" cmpd="sng">
            <a:solidFill>
              <a:schemeClr val="tx1"/>
            </a:solidFill>
            <a:prstDash val="dash"/>
          </a:ln>
          <a:effectLst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				</a:t>
            </a:r>
            <a:r>
              <a:rPr lang="en-US" sz="1200" dirty="0" smtClean="0">
                <a:latin typeface="Wingdings"/>
                <a:ea typeface="Wingdings"/>
                <a:cs typeface="Wingdings"/>
                <a:sym typeface="Wingdings"/>
              </a:rPr>
              <a:t></a:t>
            </a:r>
            <a:r>
              <a:rPr lang="en-US" sz="1200" dirty="0" smtClean="0"/>
              <a:t> </a:t>
            </a:r>
            <a:r>
              <a:rPr lang="en-US" sz="1200" u="sng" dirty="0" smtClean="0"/>
              <a:t>Daily outlook</a:t>
            </a:r>
            <a:endParaRPr lang="en-US" sz="1200" u="sng" dirty="0" smtClean="0"/>
          </a:p>
          <a:p>
            <a:endParaRPr lang="en-US" sz="1200" dirty="0" smtClean="0"/>
          </a:p>
          <a:p>
            <a:r>
              <a:rPr lang="en-US" sz="1200" dirty="0"/>
              <a:t>	</a:t>
            </a:r>
            <a:r>
              <a:rPr lang="en-US" sz="1200" dirty="0" smtClean="0"/>
              <a:t>			</a:t>
            </a:r>
            <a:r>
              <a:rPr lang="en-US" sz="1200" dirty="0" smtClean="0">
                <a:latin typeface="Wingdings"/>
                <a:ea typeface="Wingdings"/>
                <a:cs typeface="Wingdings"/>
                <a:sym typeface="Wingdings"/>
              </a:rPr>
              <a:t></a:t>
            </a:r>
            <a:r>
              <a:rPr lang="en-US" sz="1200" dirty="0" smtClean="0"/>
              <a:t> </a:t>
            </a:r>
            <a:r>
              <a:rPr lang="en-US" sz="1200" u="sng" dirty="0" smtClean="0"/>
              <a:t>Weekly outlook</a:t>
            </a:r>
          </a:p>
          <a:p>
            <a:endParaRPr lang="en-US" sz="1200" dirty="0" smtClean="0"/>
          </a:p>
          <a:p>
            <a:r>
              <a:rPr lang="en-US" sz="1200" dirty="0"/>
              <a:t>	</a:t>
            </a:r>
            <a:r>
              <a:rPr lang="en-US" sz="1200" dirty="0" smtClean="0"/>
              <a:t>			</a:t>
            </a:r>
            <a:r>
              <a:rPr lang="en-US" sz="1200" dirty="0" smtClean="0">
                <a:latin typeface="Wingdings"/>
                <a:ea typeface="Wingdings"/>
                <a:cs typeface="Wingdings"/>
                <a:sym typeface="Wingdings"/>
              </a:rPr>
              <a:t></a:t>
            </a:r>
            <a:r>
              <a:rPr lang="en-US" sz="1200" dirty="0" smtClean="0"/>
              <a:t> </a:t>
            </a:r>
            <a:r>
              <a:rPr lang="en-US" sz="1200" u="sng" dirty="0" smtClean="0"/>
              <a:t>Monthly </a:t>
            </a:r>
            <a:r>
              <a:rPr lang="en-US" sz="1200" u="sng" dirty="0" smtClean="0"/>
              <a:t>outlook</a:t>
            </a:r>
          </a:p>
          <a:p>
            <a:endParaRPr lang="en-US" sz="1200" dirty="0" smtClean="0"/>
          </a:p>
          <a:p>
            <a:r>
              <a:rPr lang="en-US" sz="1200" dirty="0"/>
              <a:t>	</a:t>
            </a:r>
            <a:r>
              <a:rPr lang="en-US" sz="1200" dirty="0" smtClean="0"/>
              <a:t>			</a:t>
            </a:r>
            <a:r>
              <a:rPr lang="en-US" sz="1200" dirty="0">
                <a:latin typeface="Wingdings"/>
                <a:ea typeface="Wingdings"/>
                <a:cs typeface="Wingdings"/>
                <a:sym typeface="Wingdings"/>
              </a:rPr>
              <a:t></a:t>
            </a:r>
            <a:r>
              <a:rPr lang="en-US" sz="1200" dirty="0"/>
              <a:t> </a:t>
            </a:r>
            <a:r>
              <a:rPr lang="en-US" sz="1200" u="sng" dirty="0" smtClean="0"/>
              <a:t>Market matrix</a:t>
            </a:r>
            <a:endParaRPr lang="en-US" sz="1200" u="sng" dirty="0" smtClean="0"/>
          </a:p>
          <a:p>
            <a:endParaRPr lang="en-US" sz="1200" dirty="0" smtClean="0">
              <a:latin typeface="Wingdings"/>
              <a:ea typeface="Wingdings"/>
              <a:cs typeface="Wingdings"/>
              <a:sym typeface="Wingdings"/>
            </a:endParaRPr>
          </a:p>
          <a:p>
            <a:r>
              <a:rPr lang="en-US" sz="1200" dirty="0" smtClean="0">
                <a:latin typeface="Wingdings"/>
                <a:ea typeface="Wingdings"/>
                <a:cs typeface="Wingdings"/>
                <a:sym typeface="Wingdings"/>
              </a:rPr>
              <a:t>				</a:t>
            </a:r>
            <a:r>
              <a:rPr lang="en-US" sz="1200" dirty="0" smtClean="0"/>
              <a:t> </a:t>
            </a:r>
            <a:r>
              <a:rPr lang="en-US" sz="1200" u="sng" dirty="0" smtClean="0"/>
              <a:t>Sector highlight</a:t>
            </a:r>
          </a:p>
          <a:p>
            <a:endParaRPr lang="en-US" sz="1200" dirty="0"/>
          </a:p>
        </p:txBody>
      </p:sp>
      <p:pic>
        <p:nvPicPr>
          <p:cNvPr id="5" name="Picture 4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445144" y="1297370"/>
            <a:ext cx="1775182" cy="1809128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346389" y="3962870"/>
            <a:ext cx="309183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Today’s Blog</a:t>
            </a:r>
            <a:endParaRPr lang="en-US" sz="1200" b="1" dirty="0" smtClean="0"/>
          </a:p>
          <a:p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72047" y="4245081"/>
            <a:ext cx="3207297" cy="1923604"/>
          </a:xfrm>
          <a:prstGeom prst="rect">
            <a:avLst/>
          </a:prstGeom>
          <a:noFill/>
          <a:ln w="6350" cmpd="sng">
            <a:solidFill>
              <a:schemeClr val="tx1"/>
            </a:solidFill>
            <a:prstDash val="dash"/>
          </a:ln>
          <a:effectLst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           Why AAPL </a:t>
            </a:r>
            <a:r>
              <a:rPr lang="en-US" sz="1400" dirty="0" smtClean="0"/>
              <a:t>becomes</a:t>
            </a:r>
            <a:r>
              <a:rPr lang="en-US" sz="1400" dirty="0" smtClean="0"/>
              <a:t> one of the top 	5 must picked stocks?</a:t>
            </a:r>
          </a:p>
          <a:p>
            <a:endParaRPr lang="en-US" sz="700" dirty="0" smtClean="0"/>
          </a:p>
          <a:p>
            <a:pPr marL="171450" indent="-171450">
              <a:buFontTx/>
              <a:buChar char="-"/>
            </a:pP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Trade 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talks between </a:t>
            </a:r>
            <a:endParaRPr lang="en-US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China 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and 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U.S. ended on</a:t>
            </a:r>
          </a:p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Friday 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without a 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deal</a:t>
            </a:r>
            <a:r>
              <a:rPr lang="mr-IN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…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171450" indent="-171450">
              <a:buFontTx/>
              <a:buChar char="-"/>
            </a:pP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Stock markets fell in </a:t>
            </a:r>
            <a:endParaRPr lang="en-US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early 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morning trading, </a:t>
            </a:r>
            <a:endParaRPr lang="en-US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with 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 S&amp;P 500 down </a:t>
            </a:r>
            <a:endParaRPr lang="en-US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more 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than 1 percent </a:t>
            </a:r>
            <a:r>
              <a:rPr lang="mr-IN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…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" name="Picture 9" descr="Screen Shot 2019-05-10 at 9.00.25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144" y="4323488"/>
            <a:ext cx="388763" cy="415031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4692043" y="5258523"/>
            <a:ext cx="2369418" cy="251965"/>
          </a:xfrm>
          <a:prstGeom prst="rect">
            <a:avLst/>
          </a:prstGeom>
          <a:pattFill prst="openDmnd">
            <a:fgClr>
              <a:schemeClr val="accent3"/>
            </a:fgClr>
            <a:bgClr>
              <a:schemeClr val="bg1"/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0000"/>
                </a:solidFill>
              </a:rPr>
              <a:t>A</a:t>
            </a:r>
            <a:r>
              <a:rPr lang="en-US" sz="1400" dirty="0" smtClean="0">
                <a:solidFill>
                  <a:srgbClr val="000000"/>
                </a:solidFill>
              </a:rPr>
              <a:t>ds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103878" y="4969040"/>
            <a:ext cx="1423407" cy="946427"/>
          </a:xfrm>
          <a:prstGeom prst="rect">
            <a:avLst/>
          </a:prstGeom>
          <a:noFill/>
          <a:ln w="31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>
            <a:stCxn id="12" idx="0"/>
            <a:endCxn id="12" idx="2"/>
          </p:cNvCxnSpPr>
          <p:nvPr/>
        </p:nvCxnSpPr>
        <p:spPr>
          <a:xfrm>
            <a:off x="2815582" y="4969040"/>
            <a:ext cx="0" cy="946427"/>
          </a:xfrm>
          <a:prstGeom prst="line">
            <a:avLst/>
          </a:prstGeom>
          <a:ln w="3175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4" name="Picture 23" descr="Screen Shot 2019-05-10 at 9.17.51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417" y="6199473"/>
            <a:ext cx="1248189" cy="222607"/>
          </a:xfrm>
          <a:prstGeom prst="rect">
            <a:avLst/>
          </a:prstGeom>
        </p:spPr>
      </p:pic>
      <p:sp>
        <p:nvSpPr>
          <p:cNvPr id="29" name="Freeform 28"/>
          <p:cNvSpPr/>
          <p:nvPr/>
        </p:nvSpPr>
        <p:spPr>
          <a:xfrm>
            <a:off x="2103879" y="5408341"/>
            <a:ext cx="707516" cy="272586"/>
          </a:xfrm>
          <a:custGeom>
            <a:avLst/>
            <a:gdLst>
              <a:gd name="connsiteX0" fmla="*/ 0 w 662879"/>
              <a:gd name="connsiteY0" fmla="*/ 272586 h 272586"/>
              <a:gd name="connsiteX1" fmla="*/ 12391 w 662879"/>
              <a:gd name="connsiteY1" fmla="*/ 229220 h 272586"/>
              <a:gd name="connsiteX2" fmla="*/ 61952 w 662879"/>
              <a:gd name="connsiteY2" fmla="*/ 154879 h 272586"/>
              <a:gd name="connsiteX3" fmla="*/ 86732 w 662879"/>
              <a:gd name="connsiteY3" fmla="*/ 123903 h 272586"/>
              <a:gd name="connsiteX4" fmla="*/ 111513 w 662879"/>
              <a:gd name="connsiteY4" fmla="*/ 154879 h 272586"/>
              <a:gd name="connsiteX5" fmla="*/ 161074 w 662879"/>
              <a:gd name="connsiteY5" fmla="*/ 148683 h 272586"/>
              <a:gd name="connsiteX6" fmla="*/ 173464 w 662879"/>
              <a:gd name="connsiteY6" fmla="*/ 130098 h 272586"/>
              <a:gd name="connsiteX7" fmla="*/ 210635 w 662879"/>
              <a:gd name="connsiteY7" fmla="*/ 105318 h 272586"/>
              <a:gd name="connsiteX8" fmla="*/ 223025 w 662879"/>
              <a:gd name="connsiteY8" fmla="*/ 92927 h 272586"/>
              <a:gd name="connsiteX9" fmla="*/ 235415 w 662879"/>
              <a:gd name="connsiteY9" fmla="*/ 105318 h 272586"/>
              <a:gd name="connsiteX10" fmla="*/ 254000 w 662879"/>
              <a:gd name="connsiteY10" fmla="*/ 92927 h 272586"/>
              <a:gd name="connsiteX11" fmla="*/ 272586 w 662879"/>
              <a:gd name="connsiteY11" fmla="*/ 86732 h 272586"/>
              <a:gd name="connsiteX12" fmla="*/ 309757 w 662879"/>
              <a:gd name="connsiteY12" fmla="*/ 49561 h 272586"/>
              <a:gd name="connsiteX13" fmla="*/ 328342 w 662879"/>
              <a:gd name="connsiteY13" fmla="*/ 24781 h 272586"/>
              <a:gd name="connsiteX14" fmla="*/ 334537 w 662879"/>
              <a:gd name="connsiteY14" fmla="*/ 43366 h 272586"/>
              <a:gd name="connsiteX15" fmla="*/ 353122 w 662879"/>
              <a:gd name="connsiteY15" fmla="*/ 6196 h 272586"/>
              <a:gd name="connsiteX16" fmla="*/ 365513 w 662879"/>
              <a:gd name="connsiteY16" fmla="*/ 24781 h 272586"/>
              <a:gd name="connsiteX17" fmla="*/ 371708 w 662879"/>
              <a:gd name="connsiteY17" fmla="*/ 43366 h 272586"/>
              <a:gd name="connsiteX18" fmla="*/ 390293 w 662879"/>
              <a:gd name="connsiteY18" fmla="*/ 49561 h 272586"/>
              <a:gd name="connsiteX19" fmla="*/ 415074 w 662879"/>
              <a:gd name="connsiteY19" fmla="*/ 0 h 272586"/>
              <a:gd name="connsiteX20" fmla="*/ 439854 w 662879"/>
              <a:gd name="connsiteY20" fmla="*/ 12391 h 272586"/>
              <a:gd name="connsiteX21" fmla="*/ 452244 w 662879"/>
              <a:gd name="connsiteY21" fmla="*/ 30976 h 272586"/>
              <a:gd name="connsiteX22" fmla="*/ 501805 w 662879"/>
              <a:gd name="connsiteY22" fmla="*/ 74342 h 272586"/>
              <a:gd name="connsiteX23" fmla="*/ 520391 w 662879"/>
              <a:gd name="connsiteY23" fmla="*/ 68147 h 272586"/>
              <a:gd name="connsiteX24" fmla="*/ 526586 w 662879"/>
              <a:gd name="connsiteY24" fmla="*/ 49561 h 272586"/>
              <a:gd name="connsiteX25" fmla="*/ 538976 w 662879"/>
              <a:gd name="connsiteY25" fmla="*/ 30976 h 272586"/>
              <a:gd name="connsiteX26" fmla="*/ 569952 w 662879"/>
              <a:gd name="connsiteY26" fmla="*/ 55757 h 272586"/>
              <a:gd name="connsiteX27" fmla="*/ 594732 w 662879"/>
              <a:gd name="connsiteY27" fmla="*/ 86732 h 272586"/>
              <a:gd name="connsiteX28" fmla="*/ 619513 w 662879"/>
              <a:gd name="connsiteY28" fmla="*/ 117708 h 272586"/>
              <a:gd name="connsiteX29" fmla="*/ 638098 w 662879"/>
              <a:gd name="connsiteY29" fmla="*/ 123903 h 272586"/>
              <a:gd name="connsiteX30" fmla="*/ 662879 w 662879"/>
              <a:gd name="connsiteY30" fmla="*/ 111513 h 272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662879" h="272586">
                <a:moveTo>
                  <a:pt x="0" y="272586"/>
                </a:moveTo>
                <a:cubicBezTo>
                  <a:pt x="4130" y="258131"/>
                  <a:pt x="5389" y="242524"/>
                  <a:pt x="12391" y="229220"/>
                </a:cubicBezTo>
                <a:cubicBezTo>
                  <a:pt x="26262" y="202865"/>
                  <a:pt x="40894" y="175939"/>
                  <a:pt x="61952" y="154879"/>
                </a:cubicBezTo>
                <a:cubicBezTo>
                  <a:pt x="79607" y="137223"/>
                  <a:pt x="71102" y="147348"/>
                  <a:pt x="86732" y="123903"/>
                </a:cubicBezTo>
                <a:cubicBezTo>
                  <a:pt x="87895" y="125647"/>
                  <a:pt x="105207" y="154248"/>
                  <a:pt x="111513" y="154879"/>
                </a:cubicBezTo>
                <a:cubicBezTo>
                  <a:pt x="128079" y="156536"/>
                  <a:pt x="144554" y="150748"/>
                  <a:pt x="161074" y="148683"/>
                </a:cubicBezTo>
                <a:cubicBezTo>
                  <a:pt x="165204" y="142488"/>
                  <a:pt x="167861" y="135001"/>
                  <a:pt x="173464" y="130098"/>
                </a:cubicBezTo>
                <a:cubicBezTo>
                  <a:pt x="184671" y="120292"/>
                  <a:pt x="200106" y="115848"/>
                  <a:pt x="210635" y="105318"/>
                </a:cubicBezTo>
                <a:lnTo>
                  <a:pt x="223025" y="92927"/>
                </a:lnTo>
                <a:cubicBezTo>
                  <a:pt x="227155" y="97057"/>
                  <a:pt x="229574" y="105318"/>
                  <a:pt x="235415" y="105318"/>
                </a:cubicBezTo>
                <a:cubicBezTo>
                  <a:pt x="242861" y="105318"/>
                  <a:pt x="247340" y="96257"/>
                  <a:pt x="254000" y="92927"/>
                </a:cubicBezTo>
                <a:cubicBezTo>
                  <a:pt x="259841" y="90006"/>
                  <a:pt x="266391" y="88797"/>
                  <a:pt x="272586" y="86732"/>
                </a:cubicBezTo>
                <a:cubicBezTo>
                  <a:pt x="301785" y="42933"/>
                  <a:pt x="263652" y="95666"/>
                  <a:pt x="309757" y="49561"/>
                </a:cubicBezTo>
                <a:cubicBezTo>
                  <a:pt x="317058" y="42260"/>
                  <a:pt x="322147" y="33041"/>
                  <a:pt x="328342" y="24781"/>
                </a:cubicBezTo>
                <a:cubicBezTo>
                  <a:pt x="330407" y="30976"/>
                  <a:pt x="328007" y="43366"/>
                  <a:pt x="334537" y="43366"/>
                </a:cubicBezTo>
                <a:cubicBezTo>
                  <a:pt x="342543" y="43366"/>
                  <a:pt x="351594" y="10779"/>
                  <a:pt x="353122" y="6196"/>
                </a:cubicBezTo>
                <a:cubicBezTo>
                  <a:pt x="357252" y="12391"/>
                  <a:pt x="362183" y="18121"/>
                  <a:pt x="365513" y="24781"/>
                </a:cubicBezTo>
                <a:cubicBezTo>
                  <a:pt x="368433" y="30622"/>
                  <a:pt x="367091" y="38749"/>
                  <a:pt x="371708" y="43366"/>
                </a:cubicBezTo>
                <a:cubicBezTo>
                  <a:pt x="376325" y="47983"/>
                  <a:pt x="384098" y="47496"/>
                  <a:pt x="390293" y="49561"/>
                </a:cubicBezTo>
                <a:cubicBezTo>
                  <a:pt x="404530" y="6850"/>
                  <a:pt x="393448" y="21626"/>
                  <a:pt x="415074" y="0"/>
                </a:cubicBezTo>
                <a:cubicBezTo>
                  <a:pt x="430323" y="45750"/>
                  <a:pt x="408085" y="-317"/>
                  <a:pt x="439854" y="12391"/>
                </a:cubicBezTo>
                <a:cubicBezTo>
                  <a:pt x="446767" y="15156"/>
                  <a:pt x="447341" y="25373"/>
                  <a:pt x="452244" y="30976"/>
                </a:cubicBezTo>
                <a:cubicBezTo>
                  <a:pt x="477613" y="59969"/>
                  <a:pt x="476614" y="57548"/>
                  <a:pt x="501805" y="74342"/>
                </a:cubicBezTo>
                <a:cubicBezTo>
                  <a:pt x="508000" y="72277"/>
                  <a:pt x="515773" y="72765"/>
                  <a:pt x="520391" y="68147"/>
                </a:cubicBezTo>
                <a:cubicBezTo>
                  <a:pt x="525009" y="63529"/>
                  <a:pt x="523666" y="55402"/>
                  <a:pt x="526586" y="49561"/>
                </a:cubicBezTo>
                <a:cubicBezTo>
                  <a:pt x="529916" y="42902"/>
                  <a:pt x="534846" y="37171"/>
                  <a:pt x="538976" y="30976"/>
                </a:cubicBezTo>
                <a:cubicBezTo>
                  <a:pt x="547418" y="36604"/>
                  <a:pt x="564067" y="45948"/>
                  <a:pt x="569952" y="55757"/>
                </a:cubicBezTo>
                <a:cubicBezTo>
                  <a:pt x="589901" y="89005"/>
                  <a:pt x="557716" y="62054"/>
                  <a:pt x="594732" y="86732"/>
                </a:cubicBezTo>
                <a:cubicBezTo>
                  <a:pt x="600361" y="95176"/>
                  <a:pt x="609702" y="111822"/>
                  <a:pt x="619513" y="117708"/>
                </a:cubicBezTo>
                <a:cubicBezTo>
                  <a:pt x="625113" y="121068"/>
                  <a:pt x="631903" y="121838"/>
                  <a:pt x="638098" y="123903"/>
                </a:cubicBezTo>
                <a:cubicBezTo>
                  <a:pt x="658401" y="110367"/>
                  <a:pt x="649238" y="111513"/>
                  <a:pt x="662879" y="111513"/>
                </a:cubicBezTo>
              </a:path>
            </a:pathLst>
          </a:custGeom>
          <a:ln w="12700" cmpd="sng"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1909482" y="5864678"/>
            <a:ext cx="112757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 smtClean="0"/>
              <a:t>Apr 10        Apr 20         May 10</a:t>
            </a:r>
            <a:endParaRPr lang="en-US" sz="600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3055568" y="4969040"/>
            <a:ext cx="0" cy="946427"/>
          </a:xfrm>
          <a:prstGeom prst="line">
            <a:avLst/>
          </a:prstGeom>
          <a:ln w="3175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3288809" y="4969040"/>
            <a:ext cx="0" cy="946427"/>
          </a:xfrm>
          <a:prstGeom prst="line">
            <a:avLst/>
          </a:prstGeom>
          <a:ln w="3175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760744" y="4779767"/>
            <a:ext cx="85151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" dirty="0" smtClean="0"/>
              <a:t>1day     5day    10day</a:t>
            </a:r>
            <a:endParaRPr lang="en-US" sz="600" dirty="0"/>
          </a:p>
        </p:txBody>
      </p:sp>
      <p:sp>
        <p:nvSpPr>
          <p:cNvPr id="34" name="Up Arrow 33"/>
          <p:cNvSpPr/>
          <p:nvPr/>
        </p:nvSpPr>
        <p:spPr>
          <a:xfrm>
            <a:off x="2868781" y="5341933"/>
            <a:ext cx="148111" cy="168555"/>
          </a:xfrm>
          <a:prstGeom prst="upArrow">
            <a:avLst/>
          </a:prstGeom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Up Arrow 35"/>
          <p:cNvSpPr/>
          <p:nvPr/>
        </p:nvSpPr>
        <p:spPr>
          <a:xfrm flipV="1">
            <a:off x="3357895" y="5425172"/>
            <a:ext cx="95037" cy="126346"/>
          </a:xfrm>
          <a:prstGeom prst="upArrow">
            <a:avLst/>
          </a:prstGeom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2107127" y="5838758"/>
            <a:ext cx="45719" cy="76709"/>
          </a:xfrm>
          <a:prstGeom prst="rect">
            <a:avLst/>
          </a:prstGeom>
          <a:solidFill>
            <a:srgbClr val="3366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2152846" y="5794648"/>
            <a:ext cx="45719" cy="120820"/>
          </a:xfrm>
          <a:prstGeom prst="rect">
            <a:avLst/>
          </a:prstGeom>
          <a:solidFill>
            <a:srgbClr val="3366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2193921" y="5818135"/>
            <a:ext cx="45719" cy="97332"/>
          </a:xfrm>
          <a:prstGeom prst="rect">
            <a:avLst/>
          </a:prstGeom>
          <a:solidFill>
            <a:srgbClr val="3366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2239640" y="5762165"/>
            <a:ext cx="45719" cy="153302"/>
          </a:xfrm>
          <a:prstGeom prst="rect">
            <a:avLst/>
          </a:prstGeom>
          <a:solidFill>
            <a:srgbClr val="3366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2282386" y="5774169"/>
            <a:ext cx="45719" cy="141300"/>
          </a:xfrm>
          <a:prstGeom prst="rect">
            <a:avLst/>
          </a:prstGeom>
          <a:solidFill>
            <a:srgbClr val="3366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2323461" y="5801637"/>
            <a:ext cx="45719" cy="113831"/>
          </a:xfrm>
          <a:prstGeom prst="rect">
            <a:avLst/>
          </a:prstGeom>
          <a:solidFill>
            <a:srgbClr val="3366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2369180" y="5736180"/>
            <a:ext cx="45719" cy="179288"/>
          </a:xfrm>
          <a:prstGeom prst="rect">
            <a:avLst/>
          </a:prstGeom>
          <a:solidFill>
            <a:srgbClr val="3366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2413213" y="5762164"/>
            <a:ext cx="45719" cy="153302"/>
          </a:xfrm>
          <a:prstGeom prst="rect">
            <a:avLst/>
          </a:prstGeom>
          <a:solidFill>
            <a:srgbClr val="3366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2455959" y="5774168"/>
            <a:ext cx="45719" cy="141300"/>
          </a:xfrm>
          <a:prstGeom prst="rect">
            <a:avLst/>
          </a:prstGeom>
          <a:solidFill>
            <a:srgbClr val="3366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2497034" y="5801636"/>
            <a:ext cx="45719" cy="113831"/>
          </a:xfrm>
          <a:prstGeom prst="rect">
            <a:avLst/>
          </a:prstGeom>
          <a:solidFill>
            <a:srgbClr val="3366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2542753" y="5736179"/>
            <a:ext cx="45719" cy="179288"/>
          </a:xfrm>
          <a:prstGeom prst="rect">
            <a:avLst/>
          </a:prstGeom>
          <a:solidFill>
            <a:srgbClr val="3366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2584198" y="5825687"/>
            <a:ext cx="45719" cy="88880"/>
          </a:xfrm>
          <a:prstGeom prst="rect">
            <a:avLst/>
          </a:prstGeom>
          <a:solidFill>
            <a:srgbClr val="3366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2625273" y="5842965"/>
            <a:ext cx="45719" cy="71601"/>
          </a:xfrm>
          <a:prstGeom prst="rect">
            <a:avLst/>
          </a:prstGeom>
          <a:solidFill>
            <a:srgbClr val="3366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2670992" y="5801790"/>
            <a:ext cx="45719" cy="112775"/>
          </a:xfrm>
          <a:prstGeom prst="rect">
            <a:avLst/>
          </a:prstGeom>
          <a:solidFill>
            <a:srgbClr val="3366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2715025" y="5818134"/>
            <a:ext cx="45719" cy="96429"/>
          </a:xfrm>
          <a:prstGeom prst="rect">
            <a:avLst/>
          </a:prstGeom>
          <a:solidFill>
            <a:srgbClr val="3366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2760744" y="5774170"/>
            <a:ext cx="45719" cy="140394"/>
          </a:xfrm>
          <a:prstGeom prst="rect">
            <a:avLst/>
          </a:prstGeom>
          <a:solidFill>
            <a:srgbClr val="3366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&quot;No&quot; Symbol 60"/>
          <p:cNvSpPr/>
          <p:nvPr/>
        </p:nvSpPr>
        <p:spPr>
          <a:xfrm rot="8154766">
            <a:off x="3110115" y="5387875"/>
            <a:ext cx="128016" cy="128016"/>
          </a:xfrm>
          <a:prstGeom prst="noSmoking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5290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445143" y="1853040"/>
            <a:ext cx="3149521" cy="261500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0730" y="2119997"/>
            <a:ext cx="887181" cy="887181"/>
          </a:xfrm>
          <a:prstGeom prst="rect">
            <a:avLst/>
          </a:prstGeom>
        </p:spPr>
      </p:pic>
      <p:pic>
        <p:nvPicPr>
          <p:cNvPr id="38" name="Picture 37" descr="Screen Shot 2019-05-10 at 9.41.44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2225" y="1231815"/>
            <a:ext cx="4267200" cy="3543300"/>
          </a:xfrm>
          <a:prstGeom prst="rect">
            <a:avLst/>
          </a:prstGeom>
        </p:spPr>
      </p:pic>
      <p:cxnSp>
        <p:nvCxnSpPr>
          <p:cNvPr id="40" name="Straight Connector 39"/>
          <p:cNvCxnSpPr/>
          <p:nvPr/>
        </p:nvCxnSpPr>
        <p:spPr>
          <a:xfrm flipH="1">
            <a:off x="2860486" y="1853040"/>
            <a:ext cx="1602860" cy="56344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 flipV="1">
            <a:off x="2860486" y="2416482"/>
            <a:ext cx="1602860" cy="19479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8" name="Picture 4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5770" y="2945533"/>
            <a:ext cx="887181" cy="887181"/>
          </a:xfrm>
          <a:prstGeom prst="rect">
            <a:avLst/>
          </a:prstGeom>
        </p:spPr>
      </p:pic>
      <p:sp>
        <p:nvSpPr>
          <p:cNvPr id="49" name="Rounded Rectangular Callout 48"/>
          <p:cNvSpPr/>
          <p:nvPr/>
        </p:nvSpPr>
        <p:spPr>
          <a:xfrm>
            <a:off x="4408875" y="896324"/>
            <a:ext cx="2434100" cy="1520158"/>
          </a:xfrm>
          <a:prstGeom prst="wedgeRoundRectCallout">
            <a:avLst>
              <a:gd name="adj1" fmla="val -13886"/>
              <a:gd name="adj2" fmla="val 99795"/>
              <a:gd name="adj3" fmla="val 16667"/>
            </a:avLst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89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89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Apple Inc.</a:t>
            </a:r>
          </a:p>
          <a:p>
            <a:r>
              <a:rPr lang="en-US" dirty="0" smtClean="0"/>
              <a:t>NASDAQ: AAPL</a:t>
            </a:r>
          </a:p>
          <a:p>
            <a:r>
              <a:rPr lang="en-US" dirty="0" smtClean="0"/>
              <a:t>197.18</a:t>
            </a:r>
            <a:r>
              <a:rPr lang="en-US" sz="1600" dirty="0" smtClean="0">
                <a:solidFill>
                  <a:srgbClr val="008000"/>
                </a:solidFill>
              </a:rPr>
              <a:t> (+1.2%)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Volume: 231K</a:t>
            </a:r>
          </a:p>
          <a:p>
            <a:r>
              <a:rPr lang="mr-IN" sz="1600" dirty="0" smtClean="0">
                <a:solidFill>
                  <a:schemeClr val="bg1"/>
                </a:solidFill>
              </a:rPr>
              <a:t>…</a:t>
            </a:r>
            <a:endParaRPr lang="en-US" sz="16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70656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1788</TotalTime>
  <Words>82</Words>
  <Application>Microsoft Macintosh PowerPoint</Application>
  <PresentationFormat>On-screen Show (4:3)</PresentationFormat>
  <Paragraphs>38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>Stony Brook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Haiyang Yu</dc:creator>
  <cp:lastModifiedBy>Haiyang Yu</cp:lastModifiedBy>
  <cp:revision>417</cp:revision>
  <dcterms:created xsi:type="dcterms:W3CDTF">2018-03-18T19:34:53Z</dcterms:created>
  <dcterms:modified xsi:type="dcterms:W3CDTF">2019-05-11T01:49:44Z</dcterms:modified>
</cp:coreProperties>
</file>