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0" r:id="rId6"/>
    <p:sldId id="261" r:id="rId7"/>
    <p:sldId id="266" r:id="rId8"/>
    <p:sldId id="263" r:id="rId9"/>
    <p:sldId id="267" r:id="rId10"/>
    <p:sldId id="264" r:id="rId11"/>
    <p:sldId id="271" r:id="rId12"/>
    <p:sldId id="262" r:id="rId13"/>
    <p:sldId id="272" r:id="rId14"/>
    <p:sldId id="273" r:id="rId15"/>
    <p:sldId id="276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58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B2E6-F2D6-4617-8D5B-51AE35E8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F5659-A542-4CDD-95AE-F1E6BDD7D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93086" y="1578285"/>
            <a:ext cx="2664296" cy="37014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56754" y="809401"/>
            <a:ext cx="1703314" cy="16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5169" y="1359883"/>
            <a:ext cx="1349037" cy="1349037"/>
          </a:xfrm>
          <a:prstGeom prst="rect">
            <a:avLst/>
          </a:prstGeom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59496" y="4457356"/>
            <a:ext cx="2010111" cy="814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74725" y="4457356"/>
            <a:ext cx="2012602" cy="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41865" y="4457356"/>
            <a:ext cx="2010111" cy="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05592" y="4457356"/>
            <a:ext cx="2012602" cy="81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59496" y="3174558"/>
            <a:ext cx="6262856" cy="110750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9496" y="4725144"/>
            <a:ext cx="6262856" cy="5576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17213" r="5372" b="14120"/>
          <a:stretch>
            <a:fillRect/>
          </a:stretch>
        </p:blipFill>
        <p:spPr>
          <a:xfrm>
            <a:off x="8018161" y="2936077"/>
            <a:ext cx="2614343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679223" y="4590081"/>
            <a:ext cx="872294" cy="872294"/>
            <a:chOff x="1991544" y="5076986"/>
            <a:chExt cx="872294" cy="872294"/>
          </a:xfrm>
        </p:grpSpPr>
        <p:sp>
          <p:nvSpPr>
            <p:cNvPr id="11" name="椭圆 10"/>
            <p:cNvSpPr/>
            <p:nvPr/>
          </p:nvSpPr>
          <p:spPr>
            <a:xfrm>
              <a:off x="1991544" y="5076986"/>
              <a:ext cx="872294" cy="872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064" y="5194506"/>
              <a:ext cx="637254" cy="63725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979621" y="4590081"/>
            <a:ext cx="872294" cy="872294"/>
            <a:chOff x="2863838" y="4640839"/>
            <a:chExt cx="872294" cy="872294"/>
          </a:xfrm>
        </p:grpSpPr>
        <p:sp>
          <p:nvSpPr>
            <p:cNvPr id="15" name="椭圆 14"/>
            <p:cNvSpPr/>
            <p:nvPr/>
          </p:nvSpPr>
          <p:spPr>
            <a:xfrm>
              <a:off x="2863838" y="4640839"/>
              <a:ext cx="872294" cy="872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366" y="4729367"/>
              <a:ext cx="695238" cy="695238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280019" y="4594634"/>
            <a:ext cx="872294" cy="872294"/>
            <a:chOff x="4164236" y="4645392"/>
            <a:chExt cx="872294" cy="872294"/>
          </a:xfrm>
        </p:grpSpPr>
        <p:sp>
          <p:nvSpPr>
            <p:cNvPr id="18" name="椭圆 17"/>
            <p:cNvSpPr/>
            <p:nvPr/>
          </p:nvSpPr>
          <p:spPr>
            <a:xfrm>
              <a:off x="4164236" y="4645392"/>
              <a:ext cx="872294" cy="872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60" y="4758359"/>
              <a:ext cx="666246" cy="66624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580417" y="4594634"/>
            <a:ext cx="872294" cy="872294"/>
            <a:chOff x="5464634" y="4645392"/>
            <a:chExt cx="872294" cy="872294"/>
          </a:xfrm>
        </p:grpSpPr>
        <p:sp>
          <p:nvSpPr>
            <p:cNvPr id="21" name="椭圆 20"/>
            <p:cNvSpPr/>
            <p:nvPr/>
          </p:nvSpPr>
          <p:spPr>
            <a:xfrm>
              <a:off x="5464634" y="4645392"/>
              <a:ext cx="872294" cy="872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298" y="4768999"/>
              <a:ext cx="644965" cy="644965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2769" y="1991275"/>
            <a:ext cx="2815431" cy="28154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63440" y="3042507"/>
            <a:ext cx="7568406" cy="1092112"/>
          </a:xfrm>
        </p:spPr>
        <p:txBody>
          <a:bodyPr rIns="9000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63440" y="1412776"/>
            <a:ext cx="7568406" cy="1569713"/>
          </a:xfrm>
        </p:spPr>
        <p:txBody>
          <a:bodyPr rIns="90000" anchor="b">
            <a:normAutofit/>
          </a:bodyPr>
          <a:lstStyle>
            <a:lvl1pPr marL="0" indent="0" algn="l">
              <a:buNone/>
              <a:defRPr sz="72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0746" y="1412776"/>
            <a:ext cx="1753878" cy="1439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4"/>
          <a:stretch>
            <a:fillRect/>
          </a:stretch>
        </p:blipFill>
        <p:spPr>
          <a:xfrm>
            <a:off x="1447397" y="0"/>
            <a:ext cx="9297206" cy="25382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38400" y="2780928"/>
            <a:ext cx="7315200" cy="1901627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8.xml"/><Relationship Id="rId5" Type="http://schemas.openxmlformats.org/officeDocument/2006/relationships/image" Target="../media/image14.jpeg"/><Relationship Id="rId4" Type="http://schemas.openxmlformats.org/officeDocument/2006/relationships/tags" Target="../tags/tag67.xml"/><Relationship Id="rId3" Type="http://schemas.openxmlformats.org/officeDocument/2006/relationships/image" Target="../media/image10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7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71.xml"/><Relationship Id="rId3" Type="http://schemas.openxmlformats.org/officeDocument/2006/relationships/image" Target="../media/image10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7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tags" Target="../tags/tag75.xml"/><Relationship Id="rId3" Type="http://schemas.openxmlformats.org/officeDocument/2006/relationships/image" Target="../media/image10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8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79.xml"/><Relationship Id="rId3" Type="http://schemas.openxmlformats.org/officeDocument/2006/relationships/image" Target="../media/image10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tags" Target="../tags/tag83.xml"/><Relationship Id="rId3" Type="http://schemas.openxmlformats.org/officeDocument/2006/relationships/image" Target="../media/image10.png"/><Relationship Id="rId2" Type="http://schemas.openxmlformats.org/officeDocument/2006/relationships/tags" Target="../tags/tag82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88.xml"/><Relationship Id="rId5" Type="http://schemas.openxmlformats.org/officeDocument/2006/relationships/image" Target="../media/image25.jpeg"/><Relationship Id="rId4" Type="http://schemas.openxmlformats.org/officeDocument/2006/relationships/tags" Target="../tags/tag87.xml"/><Relationship Id="rId3" Type="http://schemas.openxmlformats.org/officeDocument/2006/relationships/image" Target="../media/image10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9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tags" Target="../tags/tag91.xml"/><Relationship Id="rId3" Type="http://schemas.openxmlformats.org/officeDocument/2006/relationships/image" Target="../media/image10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9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tags" Target="../tags/tag95.xml"/><Relationship Id="rId3" Type="http://schemas.openxmlformats.org/officeDocument/2006/relationships/image" Target="../media/image10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00.xml"/><Relationship Id="rId5" Type="http://schemas.openxmlformats.org/officeDocument/2006/relationships/image" Target="../media/image30.png"/><Relationship Id="rId4" Type="http://schemas.openxmlformats.org/officeDocument/2006/relationships/tags" Target="../tags/tag99.xml"/><Relationship Id="rId3" Type="http://schemas.openxmlformats.org/officeDocument/2006/relationships/image" Target="../media/image10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10.png"/><Relationship Id="rId3" Type="http://schemas.openxmlformats.org/officeDocument/2006/relationships/tags" Target="../tags/tag105.xml"/><Relationship Id="rId2" Type="http://schemas.openxmlformats.org/officeDocument/2006/relationships/image" Target="../media/image31.jpeg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tags" Target="../tags/tag26.xml"/><Relationship Id="rId4" Type="http://schemas.openxmlformats.org/officeDocument/2006/relationships/image" Target="../media/image10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image" Target="../media/image10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7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2.xml"/><Relationship Id="rId6" Type="http://schemas.openxmlformats.org/officeDocument/2006/relationships/image" Target="../media/image13.png"/><Relationship Id="rId5" Type="http://schemas.openxmlformats.org/officeDocument/2006/relationships/tags" Target="../tags/tag41.xml"/><Relationship Id="rId4" Type="http://schemas.openxmlformats.org/officeDocument/2006/relationships/image" Target="../media/image10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61.xml"/><Relationship Id="rId2" Type="http://schemas.openxmlformats.org/officeDocument/2006/relationships/tags" Target="../tags/tag44.xml"/><Relationship Id="rId19" Type="http://schemas.openxmlformats.org/officeDocument/2006/relationships/tags" Target="../tags/tag60.xml"/><Relationship Id="rId18" Type="http://schemas.openxmlformats.org/officeDocument/2006/relationships/image" Target="../media/image10.png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559496" y="1484784"/>
            <a:ext cx="4608512" cy="168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>
              <a:lnSpc>
                <a:spcPct val="120000"/>
              </a:lnSpc>
            </a:pPr>
            <a:endParaRPr lang="zh-CN" altLang="en-US" sz="8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CI/CD</a:t>
            </a:r>
            <a:r>
              <a:rPr lang="zh-CN" altLang="en-US">
                <a:sym typeface="+mn-lt"/>
              </a:rPr>
              <a:t>的环境搭建</a:t>
            </a:r>
            <a:endParaRPr lang="zh-CN" altLang="en-US">
              <a:sym typeface="+mn-lt"/>
            </a:endParaRPr>
          </a:p>
        </p:txBody>
      </p:sp>
      <p:sp>
        <p:nvSpPr>
          <p:cNvPr id="19" name="副标题 1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小组成员： 张伯宁 </a:t>
            </a:r>
            <a:r>
              <a:rPr lang="zh-CN" altLang="en-US">
                <a:sym typeface="+mn-lt"/>
              </a:rPr>
              <a:t>李凌荟</a:t>
            </a:r>
            <a:endParaRPr lang="zh-CN" altLang="en-US"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5243195" y="1809750"/>
            <a:ext cx="5419090" cy="4049395"/>
          </a:xfrm>
        </p:spPr>
        <p:txBody>
          <a:bodyPr/>
          <a:lstStyle/>
          <a:p>
            <a:r>
              <a:rPr lang="en-US" altLang="zh-CN" sz="2800" dirty="0">
                <a:sym typeface="+mn-lt"/>
              </a:rPr>
              <a:t>基于Java开发的一种持续集成工具，用于监控持续重复的工作，旨在提供一个开放易用的软件平台，使软件的持续集成变成可能。</a:t>
            </a:r>
            <a:endParaRPr lang="en-US" altLang="zh-CN" sz="28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CI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6" name="图片 5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65" y="1422400"/>
            <a:ext cx="4439285" cy="2600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42620" y="991870"/>
            <a:ext cx="11349990" cy="568706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ym typeface="+mn-lt"/>
              </a:rPr>
              <a:t>1.</a:t>
            </a:r>
            <a:r>
              <a:rPr lang="zh-CN" altLang="en-US" sz="1800" dirty="0">
                <a:sym typeface="+mn-lt"/>
              </a:rPr>
              <a:t>从</a:t>
            </a:r>
            <a:r>
              <a:rPr lang="en-US" altLang="zh-CN" sz="1800" dirty="0">
                <a:sym typeface="+mn-lt"/>
              </a:rPr>
              <a:t>Jenkins官方网站https://jenkins.io/下载最新的war包</a:t>
            </a:r>
            <a:endParaRPr lang="en-US" altLang="zh-CN" sz="1800" dirty="0">
              <a:sym typeface="+mn-lt"/>
            </a:endParaRPr>
          </a:p>
          <a:p>
            <a:r>
              <a:rPr lang="en-US" altLang="zh-CN" sz="1800" dirty="0">
                <a:sym typeface="+mn-lt"/>
              </a:rPr>
              <a:t>2.</a:t>
            </a:r>
            <a:r>
              <a:rPr lang="zh-CN" altLang="en-US" sz="1800" dirty="0">
                <a:sym typeface="+mn-lt"/>
              </a:rPr>
              <a:t>构建一个</a:t>
            </a:r>
            <a:r>
              <a:rPr lang="en-US" altLang="zh-CN" sz="1800" dirty="0">
                <a:sym typeface="+mn-lt"/>
              </a:rPr>
              <a:t>Maven</a:t>
            </a:r>
            <a:r>
              <a:rPr lang="zh-CN" altLang="en-US" sz="1800" dirty="0">
                <a:sym typeface="+mn-lt"/>
              </a:rPr>
              <a:t>项目</a:t>
            </a:r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pPr algn="l"/>
            <a:r>
              <a:rPr lang="zh-CN" altLang="en-US" sz="1800" dirty="0">
                <a:sym typeface="+mn-lt"/>
              </a:rPr>
              <a:t>       </a:t>
            </a:r>
            <a:endParaRPr lang="zh-CN" altLang="en-US" sz="1800">
              <a:latin typeface="+mn-ea"/>
            </a:endParaRPr>
          </a:p>
          <a:p>
            <a:endParaRPr lang="en-US" altLang="zh-CN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CI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25" y="2004695"/>
            <a:ext cx="3028950" cy="15646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rcRect r="11097" b="24609"/>
          <a:stretch>
            <a:fillRect/>
          </a:stretch>
        </p:blipFill>
        <p:spPr>
          <a:xfrm>
            <a:off x="642620" y="3867150"/>
            <a:ext cx="4931410" cy="27197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68365" y="4140200"/>
            <a:ext cx="4028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配置构建触发器，定时检查版本库，发现有新的提交就触发构建。这种方式对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git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SVN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等所有版本管理系统都是通用的。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>
                <a:latin typeface="+mn-ea"/>
              </a:rPr>
              <a:t>* * * * *表示每分钟检查一次</a:t>
            </a:r>
            <a:endParaRPr lang="en-US" altLang="zh-CN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22420" y="2004695"/>
            <a:ext cx="394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ym typeface="+mn-lt"/>
              </a:rPr>
              <a:t>3.</a:t>
            </a:r>
            <a:r>
              <a:rPr lang="zh-CN" altLang="en-US" dirty="0">
                <a:sym typeface="+mn-lt"/>
              </a:rPr>
              <a:t>添加仓库</a:t>
            </a:r>
            <a:r>
              <a:rPr lang="en-US" altLang="zh-CN" dirty="0">
                <a:sym typeface="+mn-lt"/>
              </a:rPr>
              <a:t>URL</a:t>
            </a:r>
            <a:r>
              <a:rPr lang="zh-CN" altLang="en-US" dirty="0">
                <a:sym typeface="+mn-lt"/>
              </a:rPr>
              <a:t>，Credentials中添加用户名/口令，或者使用SSH Key   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42620" y="991870"/>
            <a:ext cx="9937750" cy="5653405"/>
          </a:xfrm>
        </p:spPr>
        <p:txBody>
          <a:bodyPr>
            <a:normAutofit lnSpcReduction="20000"/>
          </a:bodyPr>
          <a:lstStyle/>
          <a:p>
            <a:r>
              <a:rPr lang="en-US" altLang="zh-CN" dirty="0">
                <a:latin typeface="+mn-ea"/>
                <a:sym typeface="+mn-lt"/>
              </a:rPr>
              <a:t>4.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github配置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webhook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，每当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master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分支发生变动，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merge pull request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或有新的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commit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，就会将信息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push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jenkins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平台上，并自动构建</a:t>
            </a:r>
            <a:r>
              <a:rPr lang="zh-CN" altLang="en-US" sz="1600" dirty="0">
                <a:latin typeface="+mn-ea"/>
                <a:sym typeface="+mn-lt"/>
              </a:rPr>
              <a:t>                                                                                                                                </a:t>
            </a:r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r>
              <a:rPr lang="en-US" altLang="zh-CN" dirty="0">
                <a:latin typeface="+mn-ea"/>
                <a:sym typeface="+mn-lt"/>
              </a:rPr>
              <a:t>5.</a:t>
            </a:r>
            <a:r>
              <a:rPr lang="zh-CN" altLang="en-US" dirty="0">
                <a:latin typeface="+mn-ea"/>
                <a:sym typeface="+mn-lt"/>
              </a:rPr>
              <a:t>配置</a:t>
            </a:r>
            <a:r>
              <a:rPr lang="en-US" altLang="zh-CN" dirty="0">
                <a:latin typeface="+mn-ea"/>
                <a:sym typeface="+mn-lt"/>
              </a:rPr>
              <a:t>github plugin</a:t>
            </a:r>
            <a:endParaRPr lang="en-US" altLang="zh-CN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latin typeface="+mn-ea"/>
              <a:sym typeface="+mn-lt"/>
            </a:endParaRPr>
          </a:p>
          <a:p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+mn-ea"/>
            </a:endParaRPr>
          </a:p>
          <a:p>
            <a:endParaRPr lang="zh-CN" altLang="en-US" sz="1600" dirty="0">
              <a:latin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CI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" y="1689100"/>
            <a:ext cx="8188325" cy="1682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20" y="3935730"/>
            <a:ext cx="7266940" cy="27997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42620" y="991870"/>
            <a:ext cx="9937750" cy="565340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ym typeface="+mn-lt"/>
              </a:rPr>
              <a:t>5.</a:t>
            </a:r>
            <a:r>
              <a:rPr lang="zh-CN" altLang="en-US" sz="2400" dirty="0">
                <a:sym typeface="+mn-lt"/>
              </a:rPr>
              <a:t>集成成果</a:t>
            </a:r>
            <a:endParaRPr lang="zh-CN" altLang="en-US" sz="24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CI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65" y="1236980"/>
            <a:ext cx="4495800" cy="51638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" y="1686560"/>
            <a:ext cx="3625215" cy="42646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42620" y="991870"/>
            <a:ext cx="8525510" cy="5653405"/>
          </a:xfrm>
        </p:spPr>
        <p:txBody>
          <a:bodyPr>
            <a:normAutofit lnSpcReduction="20000"/>
          </a:bodyPr>
          <a:lstStyle/>
          <a:p>
            <a:r>
              <a:rPr lang="zh-CN" altLang="en-US" sz="1600" dirty="0">
                <a:sym typeface="+mn-lt"/>
              </a:rPr>
              <a:t>                                                                                                                                    </a:t>
            </a:r>
            <a:endParaRPr lang="zh-CN" altLang="en-US" sz="1600" dirty="0">
              <a:sym typeface="+mn-lt"/>
            </a:endParaRPr>
          </a:p>
          <a:p>
            <a:endParaRPr lang="en-US" altLang="zh-CN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ym typeface="+mn-lt"/>
            </a:endParaRPr>
          </a:p>
          <a:p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方正颜宋简体_中" panose="02000000000000000000" pitchFamily="2" charset="-122"/>
              <a:sym typeface="+mn-ea"/>
            </a:endParaRPr>
          </a:p>
          <a:p>
            <a:endParaRPr lang="zh-CN" altLang="en-US" sz="16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CI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搭建：问题总结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60" y="1151255"/>
            <a:ext cx="1038225" cy="933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6285" y="1151255"/>
            <a:ext cx="899350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JDK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版本问题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Jenkins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对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JDK8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以上的版本存在不兼容的问题，重新安装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JDK8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并在全局系统配置中更改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JDK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配置之后问题解决。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Jenkins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功能扩展插件配置遗漏问题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由于使用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Github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故需安装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it plugin、github plugin，建立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Maven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项目需配置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Maven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相关的插件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Poll SCM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的时间间隔问题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开始设置的时间间隔过长，导致构建迟迟没有启动，误以为没有发生构建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Maven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JDK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的安装问题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Maven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JDK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点击自动安装可能会无效，直接填写本地安装的路径即可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65" y="2618740"/>
            <a:ext cx="933450" cy="981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765" y="4170045"/>
            <a:ext cx="962025" cy="866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060" y="5470525"/>
            <a:ext cx="942975" cy="10001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5243195" y="1809750"/>
            <a:ext cx="5419090" cy="4049395"/>
          </a:xfrm>
        </p:spPr>
        <p:txBody>
          <a:bodyPr/>
          <a:lstStyle/>
          <a:p>
            <a:r>
              <a:rPr lang="en-US" altLang="zh-CN" sz="2800" dirty="0">
                <a:sym typeface="+mn-lt"/>
              </a:rPr>
              <a:t>国外的云平台</a:t>
            </a:r>
            <a:endParaRPr lang="en-US" altLang="zh-CN" sz="2800" dirty="0">
              <a:sym typeface="+mn-lt"/>
            </a:endParaRPr>
          </a:p>
          <a:p>
            <a:r>
              <a:rPr lang="en-US" altLang="zh-CN" sz="2800" dirty="0">
                <a:sym typeface="+mn-lt"/>
              </a:rPr>
              <a:t>—— 国内的云平台</a:t>
            </a:r>
            <a:r>
              <a:rPr lang="zh-CN" altLang="en-US" sz="2800" dirty="0">
                <a:sym typeface="+mn-lt"/>
              </a:rPr>
              <a:t>的缺陷：</a:t>
            </a:r>
            <a:r>
              <a:rPr lang="en-US" altLang="zh-CN" sz="2800" dirty="0">
                <a:sym typeface="+mn-lt"/>
              </a:rPr>
              <a:t>文档不完善</a:t>
            </a:r>
            <a:r>
              <a:rPr lang="zh-CN" altLang="en-US" sz="2800" dirty="0">
                <a:sym typeface="+mn-lt"/>
              </a:rPr>
              <a:t>、</a:t>
            </a:r>
            <a:r>
              <a:rPr lang="en-US" altLang="zh-CN" sz="2800" dirty="0">
                <a:sym typeface="+mn-lt"/>
              </a:rPr>
              <a:t>限制较多。</a:t>
            </a:r>
            <a:endParaRPr lang="en-US" altLang="zh-CN" sz="28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CD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3" name="图片 2" descr="u=2168665466,3877876536&amp;fm=27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0" y="2068195"/>
            <a:ext cx="4761865" cy="1590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42620" y="991870"/>
            <a:ext cx="11349990" cy="568706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ym typeface="+mn-lt"/>
              </a:rPr>
              <a:t>1.</a:t>
            </a:r>
            <a:r>
              <a:rPr sz="1800" dirty="0">
                <a:sym typeface="+mn-lt"/>
              </a:rPr>
              <a:t>使用heroku工具并进行登录</a:t>
            </a:r>
            <a:r>
              <a:rPr lang="zh-CN" sz="1800" dirty="0">
                <a:sym typeface="+mn-lt"/>
              </a:rPr>
              <a:t>，如果在当前本地项目根目录下会自动识别出github账号，例如小组使用的dumbledorebryant@sjtu.edu.cn</a:t>
            </a:r>
            <a:endParaRPr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  <a:p>
            <a:r>
              <a:rPr lang="en-US" altLang="zh-CN" sz="1800" dirty="0">
                <a:sym typeface="+mn-lt"/>
              </a:rPr>
              <a:t>2.</a:t>
            </a:r>
            <a:r>
              <a:rPr sz="1800" dirty="0">
                <a:sym typeface="+mn-lt"/>
              </a:rPr>
              <a:t>在heroku服务器上远程创建仓库</a:t>
            </a:r>
            <a:r>
              <a:rPr lang="zh-CN" sz="1800" dirty="0">
                <a:sym typeface="+mn-lt"/>
              </a:rPr>
              <a:t>，注意不能重名(可能"hello"已经被其他人在注册过了)，生成之后会返回两个网址，第一个网址就是我们接下来要用heroku open打开的页面</a:t>
            </a:r>
            <a:endParaRPr lang="zh-CN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pPr algn="l"/>
            <a:endParaRPr lang="zh-CN" altLang="en-US" sz="1800">
              <a:latin typeface="+mn-ea"/>
            </a:endParaRPr>
          </a:p>
          <a:p>
            <a:endParaRPr lang="en-US" altLang="zh-CN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CD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3" name="图片 2" descr="GRHA~AX6JEOCR_H09D%XH}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1788795"/>
            <a:ext cx="416179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50" y="4037330"/>
            <a:ext cx="7524115" cy="1495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42620" y="991870"/>
            <a:ext cx="11349990" cy="568706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ym typeface="+mn-lt"/>
              </a:rPr>
              <a:t>3.将所在项目push到master</a:t>
            </a:r>
            <a:r>
              <a:rPr lang="zh-CN" altLang="en-US" sz="1800" dirty="0">
                <a:sym typeface="+mn-lt"/>
              </a:rPr>
              <a:t>，push的过程会进行压缩 compressing objects</a:t>
            </a:r>
            <a:endParaRPr lang="zh-CN" altLang="en-US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  <a:p>
            <a:r>
              <a:rPr lang="en-US" altLang="zh-CN" sz="1800" dirty="0">
                <a:sym typeface="+mn-lt"/>
              </a:rPr>
              <a:t>4.</a:t>
            </a:r>
            <a:r>
              <a:rPr sz="1800" dirty="0">
                <a:sym typeface="+mn-lt"/>
              </a:rPr>
              <a:t>push到远端服务器之后的结果</a:t>
            </a:r>
            <a:endParaRPr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pPr algn="l"/>
            <a:endParaRPr lang="zh-CN" altLang="en-US" sz="1800">
              <a:latin typeface="+mn-ea"/>
            </a:endParaRPr>
          </a:p>
          <a:p>
            <a:endParaRPr lang="en-US" altLang="zh-CN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CD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6" name="图片 5" descr="U[5XO_1]U9K6P}_H4H47HH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1414145"/>
            <a:ext cx="5962015" cy="1295400"/>
          </a:xfrm>
          <a:prstGeom prst="rect">
            <a:avLst/>
          </a:prstGeom>
        </p:spPr>
      </p:pic>
      <p:pic>
        <p:nvPicPr>
          <p:cNvPr id="7" name="图片 6" descr="M1GUJ%NM244SN%$K_G_JB]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80" y="3314700"/>
            <a:ext cx="6743065" cy="18097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42620" y="991870"/>
            <a:ext cx="11349990" cy="568706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ym typeface="+mn-lt"/>
              </a:rPr>
              <a:t>5.</a:t>
            </a:r>
            <a:r>
              <a:rPr sz="1800" dirty="0">
                <a:sym typeface="+mn-lt"/>
              </a:rPr>
              <a:t>用heroku open命令即可打开项目的网页</a:t>
            </a:r>
            <a:r>
              <a:rPr lang="zh-CN" sz="1800" dirty="0">
                <a:sym typeface="+mn-lt"/>
              </a:rPr>
              <a:t>，最终heroku open之后弹出的页面，结果正确</a:t>
            </a:r>
            <a:endParaRPr lang="zh-CN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  <a:p>
            <a:endParaRPr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pPr algn="l"/>
            <a:endParaRPr lang="zh-CN" altLang="en-US" sz="1800">
              <a:latin typeface="+mn-ea"/>
            </a:endParaRPr>
          </a:p>
          <a:p>
            <a:endParaRPr lang="en-US" altLang="zh-CN" sz="1800" dirty="0">
              <a:sym typeface="+mn-lt"/>
            </a:endParaRPr>
          </a:p>
          <a:p>
            <a:endParaRPr lang="zh-CN" altLang="en-US" sz="1800" dirty="0">
              <a:sym typeface="+mn-lt"/>
            </a:endParaRPr>
          </a:p>
          <a:p>
            <a:endParaRPr lang="en-US" altLang="zh-CN" sz="18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4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CD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搭建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3" name="图片 2" descr="4C3OC7OETR3DWPY2Y$~J(Z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60" y="1713230"/>
            <a:ext cx="8028305" cy="2618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PART 03</a:t>
            </a:r>
            <a:endParaRPr lang="en-US" altLang="zh-CN">
              <a:sym typeface="+mn-l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+mn-lt"/>
              </a:rPr>
              <a:t>思考与反思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 spd="slow" advTm="433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57175" y="785813"/>
            <a:ext cx="1201738" cy="621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6800"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rPr>
              <a:t>目录</a:t>
            </a:r>
            <a:endParaRPr lang="zh-CN" altLang="en-US" sz="3200" b="1">
              <a:solidFill>
                <a:schemeClr val="bg1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58913" y="803946"/>
            <a:ext cx="1900236" cy="58477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>
                <a:latin typeface="+mn-lt"/>
                <a:ea typeface="+mn-ea"/>
                <a:sym typeface="+mn-lt"/>
              </a:rPr>
              <a:t>content</a:t>
            </a:r>
            <a:endParaRPr lang="en-US" altLang="zh-CN" sz="3200" b="1">
              <a:latin typeface="+mn-lt"/>
              <a:ea typeface="+mn-ea"/>
              <a:sym typeface="+mn-lt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3473762" y="2103541"/>
            <a:ext cx="5244477" cy="685800"/>
            <a:chOff x="3473762" y="1244600"/>
            <a:chExt cx="5244477" cy="685800"/>
          </a:xfrm>
        </p:grpSpPr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4569078" y="1244600"/>
              <a:ext cx="4149161" cy="685800"/>
            </a:xfrm>
            <a:custGeom>
              <a:avLst/>
              <a:gdLst>
                <a:gd name="connsiteX0" fmla="*/ 0 w 4149161"/>
                <a:gd name="connsiteY0" fmla="*/ 0 h 685800"/>
                <a:gd name="connsiteX1" fmla="*/ 4149161 w 4149161"/>
                <a:gd name="connsiteY1" fmla="*/ 0 h 685800"/>
                <a:gd name="connsiteX2" fmla="*/ 4149161 w 4149161"/>
                <a:gd name="connsiteY2" fmla="*/ 685800 h 685800"/>
                <a:gd name="connsiteX3" fmla="*/ 0 w 4149161"/>
                <a:gd name="connsiteY3" fmla="*/ 685800 h 685800"/>
                <a:gd name="connsiteX4" fmla="*/ 342900 w 4149161"/>
                <a:gd name="connsiteY4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161" h="685800">
                  <a:moveTo>
                    <a:pt x="0" y="0"/>
                  </a:moveTo>
                  <a:lnTo>
                    <a:pt x="4149161" y="0"/>
                  </a:lnTo>
                  <a:lnTo>
                    <a:pt x="4149161" y="685800"/>
                  </a:lnTo>
                  <a:lnTo>
                    <a:pt x="0" y="685800"/>
                  </a:lnTo>
                  <a:lnTo>
                    <a:pt x="342900" y="342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sym typeface="+mn-lt"/>
                </a:rPr>
                <a:t>CI/CD</a:t>
              </a:r>
              <a:r>
                <a:rPr lang="zh-CN" altLang="en-US" sz="2400" b="1" dirty="0">
                  <a:solidFill>
                    <a:schemeClr val="bg1"/>
                  </a:solidFill>
                  <a:sym typeface="+mn-lt"/>
                </a:rPr>
                <a:t>简介</a:t>
              </a:r>
              <a:endParaRPr lang="zh-CN" altLang="en-US" sz="24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5"/>
              </p:custDataLst>
            </p:nvPr>
          </p:nvSpPr>
          <p:spPr>
            <a:xfrm>
              <a:off x="3473762" y="1244600"/>
              <a:ext cx="1295342" cy="685800"/>
            </a:xfrm>
            <a:custGeom>
              <a:avLst/>
              <a:gdLst>
                <a:gd name="connsiteX0" fmla="*/ 0 w 1295342"/>
                <a:gd name="connsiteY0" fmla="*/ 0 h 685800"/>
                <a:gd name="connsiteX1" fmla="*/ 952442 w 1295342"/>
                <a:gd name="connsiteY1" fmla="*/ 0 h 685800"/>
                <a:gd name="connsiteX2" fmla="*/ 1295342 w 1295342"/>
                <a:gd name="connsiteY2" fmla="*/ 342900 h 685800"/>
                <a:gd name="connsiteX3" fmla="*/ 952442 w 1295342"/>
                <a:gd name="connsiteY3" fmla="*/ 685800 h 685800"/>
                <a:gd name="connsiteX4" fmla="*/ 0 w 1295342"/>
                <a:gd name="connsiteY4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42" h="685800">
                  <a:moveTo>
                    <a:pt x="0" y="0"/>
                  </a:moveTo>
                  <a:lnTo>
                    <a:pt x="952442" y="0"/>
                  </a:lnTo>
                  <a:lnTo>
                    <a:pt x="1295342" y="342900"/>
                  </a:lnTo>
                  <a:lnTo>
                    <a:pt x="952442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28800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3473762" y="3285488"/>
            <a:ext cx="5244477" cy="685800"/>
            <a:chOff x="3473762" y="2124166"/>
            <a:chExt cx="5244477" cy="685800"/>
          </a:xfrm>
          <a:solidFill>
            <a:schemeClr val="accent2"/>
          </a:solidFill>
        </p:grpSpPr>
        <p:sp>
          <p:nvSpPr>
            <p:cNvPr id="10" name="任意多边形 9"/>
            <p:cNvSpPr/>
            <p:nvPr>
              <p:custDataLst>
                <p:tags r:id="rId7"/>
              </p:custDataLst>
            </p:nvPr>
          </p:nvSpPr>
          <p:spPr>
            <a:xfrm>
              <a:off x="4569078" y="2124166"/>
              <a:ext cx="4149161" cy="685800"/>
            </a:xfrm>
            <a:custGeom>
              <a:avLst/>
              <a:gdLst>
                <a:gd name="connsiteX0" fmla="*/ 0 w 4149161"/>
                <a:gd name="connsiteY0" fmla="*/ 0 h 685800"/>
                <a:gd name="connsiteX1" fmla="*/ 4149161 w 4149161"/>
                <a:gd name="connsiteY1" fmla="*/ 0 h 685800"/>
                <a:gd name="connsiteX2" fmla="*/ 4149161 w 4149161"/>
                <a:gd name="connsiteY2" fmla="*/ 685800 h 685800"/>
                <a:gd name="connsiteX3" fmla="*/ 0 w 4149161"/>
                <a:gd name="connsiteY3" fmla="*/ 685800 h 685800"/>
                <a:gd name="connsiteX4" fmla="*/ 342900 w 4149161"/>
                <a:gd name="connsiteY4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161" h="685800">
                  <a:moveTo>
                    <a:pt x="0" y="0"/>
                  </a:moveTo>
                  <a:lnTo>
                    <a:pt x="4149161" y="0"/>
                  </a:lnTo>
                  <a:lnTo>
                    <a:pt x="4149161" y="685800"/>
                  </a:lnTo>
                  <a:lnTo>
                    <a:pt x="0" y="685800"/>
                  </a:lnTo>
                  <a:lnTo>
                    <a:pt x="342900" y="3429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sym typeface="+mn-lt"/>
                </a:rPr>
                <a:t>CI/CD</a:t>
              </a:r>
              <a:r>
                <a:rPr lang="zh-CN" altLang="en-US" sz="2400" b="1" dirty="0">
                  <a:solidFill>
                    <a:schemeClr val="bg1"/>
                  </a:solidFill>
                  <a:sym typeface="+mn-lt"/>
                </a:rPr>
                <a:t>搭建</a:t>
              </a:r>
              <a:endParaRPr lang="zh-CN" altLang="en-US" sz="24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8"/>
              </p:custDataLst>
            </p:nvPr>
          </p:nvSpPr>
          <p:spPr>
            <a:xfrm>
              <a:off x="3473762" y="2124166"/>
              <a:ext cx="1295342" cy="685800"/>
            </a:xfrm>
            <a:custGeom>
              <a:avLst/>
              <a:gdLst>
                <a:gd name="connsiteX0" fmla="*/ 0 w 1295342"/>
                <a:gd name="connsiteY0" fmla="*/ 0 h 685800"/>
                <a:gd name="connsiteX1" fmla="*/ 952442 w 1295342"/>
                <a:gd name="connsiteY1" fmla="*/ 0 h 685800"/>
                <a:gd name="connsiteX2" fmla="*/ 1295342 w 1295342"/>
                <a:gd name="connsiteY2" fmla="*/ 342900 h 685800"/>
                <a:gd name="connsiteX3" fmla="*/ 952442 w 1295342"/>
                <a:gd name="connsiteY3" fmla="*/ 685800 h 685800"/>
                <a:gd name="connsiteX4" fmla="*/ 0 w 1295342"/>
                <a:gd name="connsiteY4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42" h="685800">
                  <a:moveTo>
                    <a:pt x="0" y="0"/>
                  </a:moveTo>
                  <a:lnTo>
                    <a:pt x="952442" y="0"/>
                  </a:lnTo>
                  <a:lnTo>
                    <a:pt x="1295342" y="342900"/>
                  </a:lnTo>
                  <a:lnTo>
                    <a:pt x="952442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28800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3473762" y="4467435"/>
            <a:ext cx="5244477" cy="685800"/>
            <a:chOff x="3473762" y="3003732"/>
            <a:chExt cx="5244477" cy="685800"/>
          </a:xfrm>
          <a:solidFill>
            <a:schemeClr val="accent3"/>
          </a:solidFill>
        </p:grpSpPr>
        <p:sp>
          <p:nvSpPr>
            <p:cNvPr id="13" name="任意多边形 12"/>
            <p:cNvSpPr/>
            <p:nvPr>
              <p:custDataLst>
                <p:tags r:id="rId10"/>
              </p:custDataLst>
            </p:nvPr>
          </p:nvSpPr>
          <p:spPr>
            <a:xfrm>
              <a:off x="4569078" y="3003732"/>
              <a:ext cx="4149161" cy="685800"/>
            </a:xfrm>
            <a:custGeom>
              <a:avLst/>
              <a:gdLst>
                <a:gd name="connsiteX0" fmla="*/ 0 w 4149161"/>
                <a:gd name="connsiteY0" fmla="*/ 0 h 685800"/>
                <a:gd name="connsiteX1" fmla="*/ 4149161 w 4149161"/>
                <a:gd name="connsiteY1" fmla="*/ 0 h 685800"/>
                <a:gd name="connsiteX2" fmla="*/ 4149161 w 4149161"/>
                <a:gd name="connsiteY2" fmla="*/ 685800 h 685800"/>
                <a:gd name="connsiteX3" fmla="*/ 0 w 4149161"/>
                <a:gd name="connsiteY3" fmla="*/ 685800 h 685800"/>
                <a:gd name="connsiteX4" fmla="*/ 342900 w 4149161"/>
                <a:gd name="connsiteY4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161" h="685800">
                  <a:moveTo>
                    <a:pt x="0" y="0"/>
                  </a:moveTo>
                  <a:lnTo>
                    <a:pt x="4149161" y="0"/>
                  </a:lnTo>
                  <a:lnTo>
                    <a:pt x="4149161" y="685800"/>
                  </a:lnTo>
                  <a:lnTo>
                    <a:pt x="0" y="685800"/>
                  </a:lnTo>
                  <a:lnTo>
                    <a:pt x="342900" y="3429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sym typeface="+mn-lt"/>
                </a:rPr>
                <a:t>思考与反思</a:t>
              </a:r>
              <a:endParaRPr lang="zh-CN" altLang="en-US" sz="24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14" name="任意多边形 13"/>
            <p:cNvSpPr/>
            <p:nvPr>
              <p:custDataLst>
                <p:tags r:id="rId11"/>
              </p:custDataLst>
            </p:nvPr>
          </p:nvSpPr>
          <p:spPr>
            <a:xfrm>
              <a:off x="3473762" y="3003732"/>
              <a:ext cx="1295342" cy="685800"/>
            </a:xfrm>
            <a:custGeom>
              <a:avLst/>
              <a:gdLst>
                <a:gd name="connsiteX0" fmla="*/ 0 w 1295342"/>
                <a:gd name="connsiteY0" fmla="*/ 0 h 685800"/>
                <a:gd name="connsiteX1" fmla="*/ 952442 w 1295342"/>
                <a:gd name="connsiteY1" fmla="*/ 0 h 685800"/>
                <a:gd name="connsiteX2" fmla="*/ 1295342 w 1295342"/>
                <a:gd name="connsiteY2" fmla="*/ 342900 h 685800"/>
                <a:gd name="connsiteX3" fmla="*/ 952442 w 1295342"/>
                <a:gd name="connsiteY3" fmla="*/ 685800 h 685800"/>
                <a:gd name="connsiteX4" fmla="*/ 0 w 1295342"/>
                <a:gd name="connsiteY4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42" h="685800">
                  <a:moveTo>
                    <a:pt x="0" y="0"/>
                  </a:moveTo>
                  <a:lnTo>
                    <a:pt x="952442" y="0"/>
                  </a:lnTo>
                  <a:lnTo>
                    <a:pt x="1295342" y="342900"/>
                  </a:lnTo>
                  <a:lnTo>
                    <a:pt x="952442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28800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sym typeface="+mn-lt"/>
              </a:endParaRPr>
            </a:p>
          </p:txBody>
        </p:sp>
      </p:grp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207645" y="974725"/>
            <a:ext cx="4164965" cy="55276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如果没有 CI/CD， 我们的前端从开发到提测工作流程可能如下：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sym typeface="+mn-lt"/>
              </a:rPr>
              <a:t>本地机器上写代码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sym typeface="+mn-lt"/>
              </a:rPr>
              <a:t>在命令行输入 npm run unit，查看单元测试结果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sym typeface="+mn-lt"/>
              </a:rPr>
              <a:t>提交代码，push 到 git 远程仓库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sym typeface="+mn-lt"/>
              </a:rPr>
              <a:t>登录测试服务器，拉取代码，执行 npm run build，构建项目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sym typeface="+mn-lt"/>
              </a:rPr>
              <a:t>如果测试服务器是基于 pm2 的 proxy server，还需要重启 server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endParaRPr lang="en-US" altLang="zh-CN" sz="14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endParaRPr lang="en-US" altLang="zh-CN" sz="14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endParaRPr lang="en-US" altLang="zh-CN" sz="3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endParaRPr lang="en-US" altLang="zh-CN" sz="1300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pic>
        <p:nvPicPr>
          <p:cNvPr id="7" name="图片 6" descr="timg"/>
          <p:cNvPicPr>
            <a:picLocks noChangeAspect="1"/>
          </p:cNvPicPr>
          <p:nvPr/>
        </p:nvPicPr>
        <p:blipFill>
          <a:blip r:embed="rId2"/>
          <a:srcRect l="16085" t="19414" r="17270" b="22728"/>
          <a:stretch>
            <a:fillRect/>
          </a:stretch>
        </p:blipFill>
        <p:spPr>
          <a:xfrm>
            <a:off x="4225925" y="1951990"/>
            <a:ext cx="3112135" cy="2792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19950" y="1151255"/>
            <a:ext cx="440944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引入 CI/CD 以后，整个流程变成：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algn="l"/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lt"/>
              </a:rPr>
              <a:t>本地机器上写代码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lt"/>
              </a:rPr>
              <a:t>提交代码，push 到 git 远程仓库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lt"/>
              </a:rPr>
              <a:t>git hook 触发 jenkins 的构建 job （自动）jenkins job 中拉取项目代码，运行 npm run unit 和 npm run build，如果失败，发送邮件通知相关人。（自动）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lt"/>
              </a:rPr>
              <a:t>部署脚本 （自动）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algn="l"/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algn="l"/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algn="l"/>
            <a:endParaRPr lang="en-US" altLang="zh-CN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algn="l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总结与反思</a:t>
            </a:r>
            <a:endParaRPr lang="zh-CN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PART 01</a:t>
            </a:r>
            <a:endParaRPr lang="en-US" altLang="zh-CN">
              <a:sym typeface="+mn-l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lt"/>
              </a:rPr>
              <a:t>CI/CD</a:t>
            </a:r>
            <a:r>
              <a:rPr lang="zh-CN" altLang="en-US" dirty="0">
                <a:sym typeface="+mn-lt"/>
              </a:rPr>
              <a:t>简介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 spd="slow" advTm="433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 fontScale="80000"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持续集成Continuous Integration </a:t>
            </a: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3573780" y="3669665"/>
            <a:ext cx="7494270" cy="17926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sym typeface="+mn-lt"/>
              </a:rPr>
              <a:t>持续集成是一种软件开发实践，</a:t>
            </a:r>
            <a:r>
              <a:rPr lang="zh-CN" altLang="en-US" dirty="0">
                <a:sym typeface="+mn-lt"/>
              </a:rPr>
              <a:t>对于开发人员的每一次代码提交，都通过自动化的构建（包括编译，发布，自动化测试）来验证，让开发团队在持续的基础 上收到反馈并进行改进</a:t>
            </a:r>
            <a:endParaRPr lang="zh-CN" altLang="en-US" dirty="0">
              <a:latin typeface="+mn-lt"/>
              <a:ea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4" name="思想气泡: 云 3"/>
          <p:cNvSpPr/>
          <p:nvPr>
            <p:custDataLst>
              <p:tags r:id="rId5"/>
            </p:custDataLst>
          </p:nvPr>
        </p:nvSpPr>
        <p:spPr>
          <a:xfrm>
            <a:off x="1138243" y="3673477"/>
            <a:ext cx="1757909" cy="1177799"/>
          </a:xfrm>
          <a:prstGeom prst="cloud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4455" y="40779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什么是</a:t>
            </a:r>
            <a:r>
              <a:rPr lang="en-US" altLang="zh-CN"/>
              <a:t>CI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7" name="图片 6" descr="310906-ca697d1797cb0c7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235" y="1219200"/>
            <a:ext cx="9972040" cy="19088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32">
        <p14:gallery dir="l"/>
      </p:transition>
    </mc:Choice>
    <mc:Fallback>
      <p:transition spd="slow" advTm="49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4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 fontScale="80000"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持续集成Continuous Integration </a:t>
            </a: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3" name="TextBox 12"/>
          <p:cNvSpPr txBox="1"/>
          <p:nvPr>
            <p:custDataLst>
              <p:tags r:id="rId2"/>
            </p:custDataLst>
          </p:nvPr>
        </p:nvSpPr>
        <p:spPr>
          <a:xfrm>
            <a:off x="2804795" y="1307465"/>
            <a:ext cx="8714740" cy="5285740"/>
          </a:xfrm>
          <a:prstGeom prst="rect">
            <a:avLst/>
          </a:prstGeom>
          <a:noFill/>
        </p:spPr>
        <p:txBody>
          <a:bodyPr wrap="square" lIns="91398" tIns="45699" rIns="91398" bIns="45699" rtlCol="0">
            <a:noAutofit/>
          </a:bodyPr>
          <a:lstStyle>
            <a:defPPr>
              <a:defRPr lang="zh-CN"/>
            </a:defPPr>
            <a:lvl1pPr algn="just"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+mn-lt"/>
              </a:rPr>
              <a:t>具有版本控制功能的代码库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     eg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svn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, 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it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+mn-lt"/>
              </a:rPr>
              <a:t>构建工具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eg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：Java中的Maven、Gradle、Ant，前端中的Grunt、Gulp等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+mn-lt"/>
              </a:rPr>
              <a:t>测试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     代码提交前：在本地运行单元测试，通过测试后再提交代码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     构建完成后：运行全部测试（单元测试，功能测试，端到端测试）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     △ 测试必须全部通过，否则代码不能进入主干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产品不能发布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     △ 测试覆盖率尽可能高（包含代码覆盖率和功能覆盖率）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+mn-lt"/>
              </a:rPr>
              <a:t>CI工具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将整个CI过程管理起来并自动化，结果可视化</a:t>
            </a:r>
            <a:endParaRPr lang="zh-CN" altLang="en-US" sz="20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eg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Jenkins，专为Github开源项目提供的Travis</a:t>
            </a:r>
            <a:endParaRPr lang="en-US" altLang="zh-CN" sz="20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18" name="思想气泡: 云 17"/>
          <p:cNvSpPr/>
          <p:nvPr>
            <p:custDataLst>
              <p:tags r:id="rId5"/>
            </p:custDataLst>
          </p:nvPr>
        </p:nvSpPr>
        <p:spPr>
          <a:xfrm>
            <a:off x="595952" y="1432231"/>
            <a:ext cx="1757909" cy="1177799"/>
          </a:xfrm>
          <a:prstGeom prst="cloud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465" y="183705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CI</a:t>
            </a:r>
            <a:r>
              <a:rPr lang="zh-CN" altLang="en-US"/>
              <a:t>需要什么？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32">
        <p14:gallery dir="l"/>
      </p:transition>
    </mc:Choice>
    <mc:Fallback>
      <p:transition spd="slow" advTm="49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4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 fontScale="80000"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持续集成Continuous Integration </a:t>
            </a: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808355" y="4389755"/>
            <a:ext cx="3898900" cy="1562100"/>
          </a:xfrm>
          <a:prstGeom prst="rect">
            <a:avLst/>
          </a:prstGeom>
          <a:noFill/>
        </p:spPr>
        <p:txBody>
          <a:bodyPr wrap="square" lIns="91398" tIns="45699" rIns="91398" bIns="45699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sym typeface="+mn-lt"/>
              </a:rPr>
              <a:t>Martin Fowler</a:t>
            </a:r>
            <a:endParaRPr lang="zh-CN" altLang="en-US" dirty="0">
              <a:latin typeface="+mn-lt"/>
              <a:ea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sym typeface="+mn-lt"/>
              </a:rPr>
              <a:t>被开发软件的开发者们尊为“教父” 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sp>
        <p:nvSpPr>
          <p:cNvPr id="13" name="TextBox 12"/>
          <p:cNvSpPr txBox="1"/>
          <p:nvPr>
            <p:custDataLst>
              <p:tags r:id="rId3"/>
            </p:custDataLst>
          </p:nvPr>
        </p:nvSpPr>
        <p:spPr>
          <a:xfrm>
            <a:off x="5349240" y="1792605"/>
            <a:ext cx="5403215" cy="3014980"/>
          </a:xfrm>
          <a:prstGeom prst="rect">
            <a:avLst/>
          </a:prstGeom>
          <a:noFill/>
        </p:spPr>
        <p:txBody>
          <a:bodyPr wrap="square" lIns="91398" tIns="45699" rIns="91398" bIns="45699" rtlCol="0">
            <a:normAutofit/>
          </a:bodyPr>
          <a:lstStyle>
            <a:defPPr>
              <a:defRPr lang="zh-CN"/>
            </a:defPPr>
            <a:lvl1pPr algn="just"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32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"持续集成并不能消除Bug，而是让它们非常容易发现和改正。"</a:t>
            </a:r>
            <a:endParaRPr lang="en-US" altLang="zh-CN" sz="32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pic>
        <p:nvPicPr>
          <p:cNvPr id="2" name="图片 1" descr="timg"/>
          <p:cNvPicPr>
            <a:picLocks noChangeAspect="1"/>
          </p:cNvPicPr>
          <p:nvPr/>
        </p:nvPicPr>
        <p:blipFill>
          <a:blip r:embed="rId6"/>
          <a:srcRect t="21054" r="12911" b="15550"/>
          <a:stretch>
            <a:fillRect/>
          </a:stretch>
        </p:blipFill>
        <p:spPr>
          <a:xfrm>
            <a:off x="0" y="1354455"/>
            <a:ext cx="4925695" cy="27571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32">
        <p14:gallery dir="l"/>
      </p:transition>
    </mc:Choice>
    <mc:Fallback>
      <p:transition spd="slow" advTm="49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4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4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 fontScale="80000"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持续部署Continuous Deployment </a:t>
            </a: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3573780" y="3669665"/>
            <a:ext cx="7494270" cy="17926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ym typeface="+mn-lt"/>
              </a:rPr>
              <a:t>持续部署是指当交付的代码通过评审之后，自动部署到生产环境中，它是持续交付的最高阶段。</a:t>
            </a:r>
            <a:endParaRPr lang="zh-CN" altLang="en-US" sz="2400" dirty="0"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4" name="思想气泡: 云 3"/>
          <p:cNvSpPr/>
          <p:nvPr>
            <p:custDataLst>
              <p:tags r:id="rId5"/>
            </p:custDataLst>
          </p:nvPr>
        </p:nvSpPr>
        <p:spPr>
          <a:xfrm>
            <a:off x="1138243" y="3673477"/>
            <a:ext cx="1757909" cy="1177799"/>
          </a:xfrm>
          <a:prstGeom prst="cloud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4455" y="407797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什么是</a:t>
            </a:r>
            <a:r>
              <a:rPr lang="en-US" altLang="zh-CN"/>
              <a:t>CR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2" name="图片 1" descr="310906-381d5820ca96d92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660" y="1151255"/>
            <a:ext cx="9089390" cy="17399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32">
        <p14:gallery dir="l"/>
      </p:transition>
    </mc:Choice>
    <mc:Fallback>
      <p:transition spd="slow" advTm="49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99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268836" y="1719141"/>
            <a:ext cx="1984132" cy="2919872"/>
            <a:chOff x="1124740" y="1396091"/>
            <a:chExt cx="1984132" cy="2919872"/>
          </a:xfrm>
        </p:grpSpPr>
        <p:sp>
          <p:nvSpPr>
            <p:cNvPr id="19" name="任意多边形 18"/>
            <p:cNvSpPr/>
            <p:nvPr>
              <p:custDataLst>
                <p:tags r:id="rId2"/>
              </p:custDataLst>
            </p:nvPr>
          </p:nvSpPr>
          <p:spPr>
            <a:xfrm>
              <a:off x="1124740" y="1647254"/>
              <a:ext cx="1984132" cy="919051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0" rIns="252000" bIns="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ym typeface="+mn-lt"/>
                </a:rPr>
                <a:t>减少风险</a:t>
              </a:r>
              <a:endParaRPr lang="en-US" altLang="zh-CN" sz="200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3"/>
              </p:custDataLst>
            </p:nvPr>
          </p:nvSpPr>
          <p:spPr>
            <a:xfrm>
              <a:off x="1362015" y="1396091"/>
              <a:ext cx="451530" cy="45153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7500" lnSpcReduction="2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sym typeface="+mn-lt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4"/>
              </p:custDataLst>
            </p:nvPr>
          </p:nvSpPr>
          <p:spPr>
            <a:xfrm>
              <a:off x="1124740" y="2891854"/>
              <a:ext cx="1984132" cy="142410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+mn-lt"/>
                  <a:ea typeface="+mn-ea"/>
                  <a:sym typeface="+mn-lt"/>
                </a:rPr>
                <a:t>快速发现问题（逻辑错误、bug等）</a:t>
              </a:r>
              <a:endParaRPr lang="zh-CN" altLang="en-US" sz="2000" dirty="0"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>
            <a:off x="3800318" y="1719141"/>
            <a:ext cx="2538095" cy="3790315"/>
            <a:chOff x="2575481" y="1396091"/>
            <a:chExt cx="2538095" cy="3790315"/>
          </a:xfrm>
        </p:grpSpPr>
        <p:sp>
          <p:nvSpPr>
            <p:cNvPr id="23" name="任意多边形 22"/>
            <p:cNvSpPr/>
            <p:nvPr>
              <p:custDataLst>
                <p:tags r:id="rId6"/>
              </p:custDataLst>
            </p:nvPr>
          </p:nvSpPr>
          <p:spPr>
            <a:xfrm>
              <a:off x="2761536" y="1647254"/>
              <a:ext cx="1984132" cy="919051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0" rIns="252000" bIns="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+mn-lt"/>
                </a:rPr>
                <a:t>减少重复过程</a:t>
              </a:r>
              <a:endParaRPr lang="en-US" altLang="zh-CN" sz="200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7"/>
              </p:custDataLst>
            </p:nvPr>
          </p:nvSpPr>
          <p:spPr>
            <a:xfrm>
              <a:off x="2998811" y="1396091"/>
              <a:ext cx="451530" cy="45153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7500" lnSpcReduction="2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sym typeface="+mn-lt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8"/>
              </p:custDataLst>
            </p:nvPr>
          </p:nvSpPr>
          <p:spPr>
            <a:xfrm>
              <a:off x="2575481" y="2892151"/>
              <a:ext cx="2538095" cy="229425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+mn-lt"/>
                  <a:ea typeface="+mn-ea"/>
                  <a:sym typeface="+mn-lt"/>
                </a:rPr>
                <a:t>节省时间、费用和工作量，通过自动化的持续集成可以将重复的动作自动化</a:t>
              </a:r>
              <a:endParaRPr lang="zh-CN" altLang="en-US" sz="2000" dirty="0"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9"/>
            </p:custDataLst>
          </p:nvPr>
        </p:nvGrpSpPr>
        <p:grpSpPr>
          <a:xfrm>
            <a:off x="6524758" y="1719141"/>
            <a:ext cx="1984132" cy="2919872"/>
            <a:chOff x="4398332" y="1396091"/>
            <a:chExt cx="1984132" cy="2919872"/>
          </a:xfrm>
        </p:grpSpPr>
        <p:sp>
          <p:nvSpPr>
            <p:cNvPr id="26" name="任意多边形 25"/>
            <p:cNvSpPr/>
            <p:nvPr>
              <p:custDataLst>
                <p:tags r:id="rId10"/>
              </p:custDataLst>
            </p:nvPr>
          </p:nvSpPr>
          <p:spPr>
            <a:xfrm>
              <a:off x="4398332" y="1647254"/>
              <a:ext cx="1984132" cy="919051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0" rIns="252000" bIns="0" numCol="1" spcCol="0" rtlCol="0" fromWordArt="0" anchor="ctr" anchorCtr="0" forceAA="0" compatLnSpc="1">
              <a:normAutofit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0" dirty="0"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ym typeface="+mn-lt"/>
                </a:rPr>
                <a:t>快速迭代</a:t>
              </a:r>
              <a:endParaRPr lang="en-US" altLang="zh-CN" sz="200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200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1"/>
              </p:custDataLst>
            </p:nvPr>
          </p:nvSpPr>
          <p:spPr>
            <a:xfrm>
              <a:off x="4635607" y="1396091"/>
              <a:ext cx="451530" cy="45153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3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7500" lnSpcReduction="2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sym typeface="+mn-lt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2"/>
              </p:custDataLst>
            </p:nvPr>
          </p:nvSpPr>
          <p:spPr>
            <a:xfrm>
              <a:off x="4398332" y="2891854"/>
              <a:ext cx="1984132" cy="142410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ym typeface="+mn-lt"/>
                </a:rPr>
                <a:t>产品保持质量，建立团队对开发产品的信心</a:t>
              </a:r>
              <a:endParaRPr lang="zh-CN" altLang="en-US" sz="2000" dirty="0">
                <a:latin typeface="+mn-lt"/>
                <a:ea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2000" dirty="0"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3"/>
            </p:custDataLst>
          </p:nvPr>
        </p:nvGrpSpPr>
        <p:grpSpPr>
          <a:xfrm>
            <a:off x="9101000" y="1719141"/>
            <a:ext cx="1984132" cy="2919872"/>
            <a:chOff x="6035128" y="1396091"/>
            <a:chExt cx="1984132" cy="2919872"/>
          </a:xfrm>
        </p:grpSpPr>
        <p:sp>
          <p:nvSpPr>
            <p:cNvPr id="29" name="任意多边形 28"/>
            <p:cNvSpPr/>
            <p:nvPr>
              <p:custDataLst>
                <p:tags r:id="rId14"/>
              </p:custDataLst>
            </p:nvPr>
          </p:nvSpPr>
          <p:spPr>
            <a:xfrm>
              <a:off x="6035128" y="1647254"/>
              <a:ext cx="1984132" cy="919051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0" rIns="252000" bIns="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+mn-lt"/>
                </a:rPr>
                <a:t>提交</a:t>
              </a:r>
              <a:r>
                <a:rPr lang="zh-CN" altLang="en-US" sz="200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+mn-lt"/>
                </a:rPr>
                <a:t>可部署软件</a:t>
              </a:r>
              <a:endParaRPr lang="en-US" altLang="zh-CN" sz="200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15"/>
              </p:custDataLst>
            </p:nvPr>
          </p:nvSpPr>
          <p:spPr>
            <a:xfrm>
              <a:off x="6272403" y="1396091"/>
              <a:ext cx="451530" cy="45153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4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7500" lnSpcReduction="200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>
                  <a:solidFill>
                    <a:schemeClr val="tx1"/>
                  </a:solidFill>
                  <a:sym typeface="+mn-lt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16"/>
              </p:custDataLst>
            </p:nvPr>
          </p:nvSpPr>
          <p:spPr>
            <a:xfrm>
              <a:off x="6035128" y="2891854"/>
              <a:ext cx="1984132" cy="142410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ym typeface="+mn-lt"/>
                </a:rPr>
                <a:t>任何时间、任何地点生成可部署的软件</a:t>
              </a:r>
              <a:endParaRPr lang="zh-CN" altLang="en-US" sz="2000" dirty="0">
                <a:latin typeface="+mn-lt"/>
                <a:ea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0" y="247234"/>
            <a:ext cx="904262" cy="904262"/>
          </a:xfrm>
          <a:prstGeom prst="rect">
            <a:avLst/>
          </a:prstGeom>
        </p:spPr>
      </p:pic>
      <p:sp>
        <p:nvSpPr>
          <p:cNvPr id="55" name="TextBox 54"/>
          <p:cNvSpPr txBox="1"/>
          <p:nvPr>
            <p:custDataLst>
              <p:tags r:id="rId19"/>
            </p:custDataLst>
          </p:nvPr>
        </p:nvSpPr>
        <p:spPr>
          <a:xfrm>
            <a:off x="1498157" y="247235"/>
            <a:ext cx="5974331" cy="904261"/>
          </a:xfrm>
          <a:prstGeom prst="rect">
            <a:avLst/>
          </a:prstGeom>
          <a:noFill/>
        </p:spPr>
        <p:txBody>
          <a:bodyPr wrap="square" lIns="91398" tIns="45699" rIns="91398" bIns="45699" rtlCol="0" anchor="ctr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CI/CD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的优点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 </a:t>
            </a: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PART 02</a:t>
            </a:r>
            <a:endParaRPr lang="en-US" altLang="zh-CN">
              <a:sym typeface="+mn-l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lt"/>
              </a:rPr>
              <a:t>CI/CD</a:t>
            </a:r>
            <a:r>
              <a:rPr lang="zh-CN" altLang="en-US" dirty="0">
                <a:sym typeface="+mn-lt"/>
              </a:rPr>
              <a:t>搭建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 spd="slow" advTm="4330">
    <p:push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8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8*i*2"/>
  <p:tag name="KSO_WM_TEMPLATE_CATEGORY" val="custom"/>
  <p:tag name="KSO_WM_TEMPLATE_INDEX" val="20184582"/>
  <p:tag name="KSO_WM_UNIT_INDEX" val="2"/>
</p:tagLst>
</file>

<file path=ppt/tags/tag100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e"/>
  <p:tag name="KSO_WM_UNIT_INDEX" val="1"/>
  <p:tag name="KSO_WM_UNIT_ID" val="custom20184582_12*e*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2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2"/>
  <p:tag name="KSO_WM_SLIDE_INDEX" val="12"/>
  <p:tag name="KSO_WM_SLIDE_ITEM_CNT" val="1"/>
  <p:tag name="KSO_WM_SLIDE_LAYOUT" val="a_e"/>
  <p:tag name="KSO_WM_SLIDE_LAYOUT_CNT" val="1_1"/>
  <p:tag name="KSO_WM_SLIDE_TYPE" val="title"/>
  <p:tag name="KSO_WM_BEAUTIFY_FLAG" val="#wm#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107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20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欣赏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20"/>
  <p:tag name="KSO_WM_SLIDE_INDEX" val="20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1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l_h_f"/>
  <p:tag name="KSO_WM_UNIT_INDEX" val="1_1_1"/>
  <p:tag name="KSO_WM_UNIT_ID" val="custom20184582_8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82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4582_8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8*i*7"/>
  <p:tag name="KSO_WM_TEMPLATE_CATEGORY" val="custom"/>
  <p:tag name="KSO_WM_TEMPLATE_INDEX" val="20184582"/>
  <p:tag name="KSO_WM_UNIT_INDEX" val="7"/>
</p:tagLst>
</file>

<file path=ppt/tags/tag14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l_h_f"/>
  <p:tag name="KSO_WM_UNIT_INDEX" val="1_2_1"/>
  <p:tag name="KSO_WM_UNIT_ID" val="custom20184582_8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582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4582_8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8*i*12"/>
  <p:tag name="KSO_WM_TEMPLATE_CATEGORY" val="custom"/>
  <p:tag name="KSO_WM_TEMPLATE_INDEX" val="20184582"/>
  <p:tag name="KSO_WM_UNIT_INDEX" val="12"/>
</p:tagLst>
</file>

<file path=ppt/tags/tag17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l_h_f"/>
  <p:tag name="KSO_WM_UNIT_INDEX" val="1_3_1"/>
  <p:tag name="KSO_WM_UNIT_ID" val="custom20184582_8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82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4582_8*l_h_i*1_3_1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SLIDE_ITEM_CNT" val="3"/>
  <p:tag name="KSO_WM_SLIDE_LAYOUT" val="a_b_l"/>
  <p:tag name="KSO_WM_SLIDE_LAYOUT_CNT" val="1_1_1"/>
  <p:tag name="KSO_WM_SLIDE_TYPE" val="contents"/>
  <p:tag name="KSO_WM_BEAUTIFY_FLAG" val="#wm#"/>
  <p:tag name="KSO_WM_TEMPLATE_CATEGORY" val="custom"/>
  <p:tag name="KSO_WM_TEMPLATE_INDEX" val="20184582"/>
  <p:tag name="KSO_WM_SLIDE_ID" val="custom20184582_8"/>
  <p:tag name="KSO_WM_SLIDE_INDEX" val="8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82"/>
</p:tagLst>
</file>

<file path=ppt/tags/tag20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e"/>
  <p:tag name="KSO_WM_UNIT_INDEX" val="1"/>
  <p:tag name="KSO_WM_UNIT_ID" val="custom20184582_12*e*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21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2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2"/>
  <p:tag name="KSO_WM_SLIDE_INDEX" val="12"/>
  <p:tag name="KSO_WM_SLIDE_ITEM_CNT" val="1"/>
  <p:tag name="KSO_WM_SLIDE_LAYOUT" val="a_e"/>
  <p:tag name="KSO_WM_SLIDE_LAYOUT_CNT" val="1_1"/>
  <p:tag name="KSO_WM_SLIDE_TYPE" val="title"/>
  <p:tag name="KSO_WM_BEAUTIFY_FLAG" val="#wm#"/>
</p:tagLst>
</file>

<file path=ppt/tags/tag23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4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l_h_f"/>
  <p:tag name="KSO_WM_UNIT_INDEX" val="1_1_1"/>
  <p:tag name="KSO_WM_UNIT_ID" val="custom20184582_13*l_h_f*1_1_1"/>
  <p:tag name="KSO_WM_UNIT_LAYERLEVEL" val="1_1_1"/>
  <p:tag name="KSO_WM_UNIT_VALUE" val="124"/>
  <p:tag name="KSO_WM_UNIT_HIGHLIGHT" val="0"/>
  <p:tag name="KSO_WM_UNIT_COMPATIBLE" val="0"/>
  <p:tag name="KSO_WM_UNIT_CLEAR" val="0"/>
  <p:tag name="KSO_WM_UNIT_PRESET_TEXT_INDEX" val="2"/>
  <p:tag name="KSO_WM_UNIT_PRESET_TEXT_LEN" val="100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26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l_h_i"/>
  <p:tag name="KSO_WM_UNIT_INDEX" val="1_1_1"/>
  <p:tag name="KSO_WM_UNIT_ID" val="custom20184582_13*l_h_i*1_1_1"/>
  <p:tag name="KSO_WM_UNIT_LAYERLEVEL" val="1_1_1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3"/>
  <p:tag name="KSO_WM_SLIDE_INDEX" val="13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88*159"/>
  <p:tag name="KSO_WM_SLIDE_SIZE" val="782*276"/>
  <p:tag name="KSO_WM_DIAGRAM_GROUP_CODE" val="l1-2"/>
</p:tagLst>
</file>

<file path=ppt/tags/tag28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9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l_h_f"/>
  <p:tag name="KSO_WM_UNIT_INDEX" val="1_2_1"/>
  <p:tag name="KSO_WM_UNIT_ID" val="custom20184582_13*l_h_f*1_2_1"/>
  <p:tag name="KSO_WM_UNIT_LAYERLEVEL" val="1_1_1"/>
  <p:tag name="KSO_WM_UNIT_VALUE" val="124"/>
  <p:tag name="KSO_WM_UNIT_HIGHLIGHT" val="0"/>
  <p:tag name="KSO_WM_UNIT_COMPATIBLE" val="0"/>
  <p:tag name="KSO_WM_UNIT_CLEAR" val="0"/>
  <p:tag name="KSO_WM_UNIT_PRESET_TEXT_INDEX" val="2"/>
  <p:tag name="KSO_WM_UNIT_PRESET_TEXT_LEN" val="100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TEMPLATE_THUMBS_INDEX" val="1、6、12、14、4、5、13、2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31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l_h_i"/>
  <p:tag name="KSO_WM_UNIT_INDEX" val="1_2_1"/>
  <p:tag name="KSO_WM_UNIT_ID" val="custom20184582_13*l_h_i*1_2_1"/>
  <p:tag name="KSO_WM_UNIT_LAYERLEVEL" val="1_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3"/>
  <p:tag name="KSO_WM_SLIDE_INDEX" val="13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88*159"/>
  <p:tag name="KSO_WM_SLIDE_SIZE" val="782*276"/>
  <p:tag name="KSO_WM_DIAGRAM_GROUP_CODE" val="l1-2"/>
</p:tagLst>
</file>

<file path=ppt/tags/tag33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34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l_h_f"/>
  <p:tag name="KSO_WM_UNIT_INDEX" val="1_1_1"/>
  <p:tag name="KSO_WM_UNIT_ID" val="custom20184582_13*l_h_f*1_1_1"/>
  <p:tag name="KSO_WM_UNIT_LAYERLEVEL" val="1_1_1"/>
  <p:tag name="KSO_WM_UNIT_VALUE" val="124"/>
  <p:tag name="KSO_WM_UNIT_HIGHLIGHT" val="0"/>
  <p:tag name="KSO_WM_UNIT_COMPATIBLE" val="0"/>
  <p:tag name="KSO_WM_UNIT_CLEAR" val="0"/>
  <p:tag name="KSO_WM_UNIT_PRESET_TEXT_INDEX" val="2"/>
  <p:tag name="KSO_WM_UNIT_PRESET_TEXT_LEN" val="100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l_h_f"/>
  <p:tag name="KSO_WM_UNIT_INDEX" val="1_2_1"/>
  <p:tag name="KSO_WM_UNIT_ID" val="custom20184582_13*l_h_f*1_2_1"/>
  <p:tag name="KSO_WM_UNIT_LAYERLEVEL" val="1_1_1"/>
  <p:tag name="KSO_WM_UNIT_VALUE" val="124"/>
  <p:tag name="KSO_WM_UNIT_HIGHLIGHT" val="0"/>
  <p:tag name="KSO_WM_UNIT_COMPATIBLE" val="0"/>
  <p:tag name="KSO_WM_UNIT_CLEAR" val="0"/>
  <p:tag name="KSO_WM_UNIT_PRESET_TEXT_INDEX" val="2"/>
  <p:tag name="KSO_WM_UNIT_PRESET_TEXT_LEN" val="100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37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3"/>
  <p:tag name="KSO_WM_SLIDE_INDEX" val="13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88*159"/>
  <p:tag name="KSO_WM_SLIDE_SIZE" val="782*276"/>
  <p:tag name="KSO_WM_DIAGRAM_GROUP_CODE" val="l1-2"/>
</p:tagLst>
</file>

<file path=ppt/tags/tag38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39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l_h_f"/>
  <p:tag name="KSO_WM_UNIT_INDEX" val="1_1_1"/>
  <p:tag name="KSO_WM_UNIT_ID" val="custom20184582_13*l_h_f*1_1_1"/>
  <p:tag name="KSO_WM_UNIT_LAYERLEVEL" val="1_1_1"/>
  <p:tag name="KSO_WM_UNIT_VALUE" val="124"/>
  <p:tag name="KSO_WM_UNIT_HIGHLIGHT" val="0"/>
  <p:tag name="KSO_WM_UNIT_COMPATIBLE" val="0"/>
  <p:tag name="KSO_WM_UNIT_CLEAR" val="0"/>
  <p:tag name="KSO_WM_UNIT_PRESET_TEXT_INDEX" val="2"/>
  <p:tag name="KSO_WM_UNIT_PRESET_TEXT_LEN" val="100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*i*2"/>
  <p:tag name="KSO_WM_TEMPLATE_CATEGORY" val="custom"/>
  <p:tag name="KSO_WM_TEMPLATE_INDEX" val="20184582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41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l_h_i"/>
  <p:tag name="KSO_WM_UNIT_INDEX" val="1_1_1"/>
  <p:tag name="KSO_WM_UNIT_ID" val="custom20184582_13*l_h_i*1_1_1"/>
  <p:tag name="KSO_WM_UNIT_LAYERLEVEL" val="1_1_1"/>
  <p:tag name="KSO_WM_BEAUTIFY_FLAG" val="#wm#"/>
  <p:tag name="KSO_WM_DIAGRAM_GROUP_CODE" val="l1-2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3"/>
  <p:tag name="KSO_WM_SLIDE_INDEX" val="13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88*159"/>
  <p:tag name="KSO_WM_SLIDE_SIZE" val="782*276"/>
  <p:tag name="KSO_WM_DIAGRAM_GROUP_CODE" val="l1-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7*i*0"/>
  <p:tag name="KSO_WM_TEMPLATE_CATEGORY" val="custom"/>
  <p:tag name="KSO_WM_TEMPLATE_INDEX" val="20184582"/>
  <p:tag name="KSO_WM_UNIT_INDEX" val="0"/>
</p:tagLst>
</file>

<file path=ppt/tags/tag44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h_a"/>
  <p:tag name="KSO_WM_UNIT_INDEX" val="1_1_1"/>
  <p:tag name="KSO_WM_UNIT_ID" val="custom20184582_17*m_h_a*1_1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i"/>
  <p:tag name="KSO_WM_UNIT_INDEX" val="1_1"/>
  <p:tag name="KSO_WM_UNIT_ID" val="custom20184582_17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h_f"/>
  <p:tag name="KSO_WM_UNIT_INDEX" val="1_1_1"/>
  <p:tag name="KSO_WM_UNIT_ID" val="custom20184582_17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7*i*7"/>
  <p:tag name="KSO_WM_TEMPLATE_CATEGORY" val="custom"/>
  <p:tag name="KSO_WM_TEMPLATE_INDEX" val="20184582"/>
  <p:tag name="KSO_WM_UNIT_INDEX" val="7"/>
</p:tagLst>
</file>

<file path=ppt/tags/tag48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h_a"/>
  <p:tag name="KSO_WM_UNIT_INDEX" val="1_2_1"/>
  <p:tag name="KSO_WM_UNIT_ID" val="custom20184582_17*m_h_a*1_2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i"/>
  <p:tag name="KSO_WM_UNIT_INDEX" val="1_2"/>
  <p:tag name="KSO_WM_UNIT_ID" val="custom20184582_17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个人述职报告"/>
</p:tagLst>
</file>

<file path=ppt/tags/tag50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h_f"/>
  <p:tag name="KSO_WM_UNIT_INDEX" val="1_2_1"/>
  <p:tag name="KSO_WM_UNIT_ID" val="custom20184582_17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7*i*14"/>
  <p:tag name="KSO_WM_TEMPLATE_CATEGORY" val="custom"/>
  <p:tag name="KSO_WM_TEMPLATE_INDEX" val="20184582"/>
  <p:tag name="KSO_WM_UNIT_INDEX" val="14"/>
</p:tagLst>
</file>

<file path=ppt/tags/tag52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h_a"/>
  <p:tag name="KSO_WM_UNIT_INDEX" val="1_3_1"/>
  <p:tag name="KSO_WM_UNIT_ID" val="custom20184582_17*m_h_a*1_3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i"/>
  <p:tag name="KSO_WM_UNIT_INDEX" val="1_3"/>
  <p:tag name="KSO_WM_UNIT_ID" val="custom20184582_17*m_i*1_3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h_f"/>
  <p:tag name="KSO_WM_UNIT_INDEX" val="1_3_1"/>
  <p:tag name="KSO_WM_UNIT_ID" val="custom20184582_17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7*i*21"/>
  <p:tag name="KSO_WM_TEMPLATE_CATEGORY" val="custom"/>
  <p:tag name="KSO_WM_TEMPLATE_INDEX" val="20184582"/>
  <p:tag name="KSO_WM_UNIT_INDEX" val="21"/>
</p:tagLst>
</file>

<file path=ppt/tags/tag56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h_a"/>
  <p:tag name="KSO_WM_UNIT_INDEX" val="1_4_1"/>
  <p:tag name="KSO_WM_UNIT_ID" val="custom20184582_17*m_h_a*1_4_1"/>
  <p:tag name="KSO_WM_UNIT_CLEAR" val="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PRESET_TEXT" val="LOREM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i"/>
  <p:tag name="KSO_WM_UNIT_INDEX" val="1_4"/>
  <p:tag name="KSO_WM_UNIT_ID" val="custom20184582_17*m_i*1_4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m_h_f"/>
  <p:tag name="KSO_WM_UNIT_INDEX" val="1_4_1"/>
  <p:tag name="KSO_WM_UNIT_ID" val="custom20184582_17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6.xml><?xml version="1.0" encoding="utf-8"?>
<p:tagLst xmlns:p="http://schemas.openxmlformats.org/presentationml/2006/main">
  <p:tag name="KSO_WM_TEMPLATE_CATEGORY" val="custom"/>
  <p:tag name="KSO_WM_TEMPLATE_INDEX" val="20184582"/>
  <p:tag name="KSO_WM_UNIT_TYPE" val="b"/>
  <p:tag name="KSO_WM_UNIT_INDEX" val="1"/>
  <p:tag name="KSO_WM_UNIT_ID" val="custom20184582_1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汇报人：稻壳云"/>
</p:tagLst>
</file>

<file path=ppt/tags/tag60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61.xml><?xml version="1.0" encoding="utf-8"?>
<p:tagLst xmlns:p="http://schemas.openxmlformats.org/presentationml/2006/main">
  <p:tag name="KSO_WM_SLIDE_ID" val="custom20184582_17"/>
  <p:tag name="KSO_WM_SLIDE_INDEX" val="17"/>
  <p:tag name="KSO_WM_SLIDE_ITEM_CNT" val="4"/>
  <p:tag name="KSO_WM_SLIDE_LAYOUT" val="g_m"/>
  <p:tag name="KSO_WM_SLIDE_LAYOUT_CNT" val="1_1"/>
  <p:tag name="KSO_WM_SLIDE_TYPE" val="text"/>
  <p:tag name="KSO_WM_BEAUTIFY_FLAG" val="#wm#"/>
  <p:tag name="KSO_WM_SLIDE_POSITION" val="99*135"/>
  <p:tag name="KSO_WM_SLIDE_SIZE" val="773*351"/>
  <p:tag name="KSO_WM_TEMPLATE_CATEGORY" val="custom"/>
  <p:tag name="KSO_WM_TEMPLATE_INDEX" val="20184582"/>
  <p:tag name="KSO_WM_TAG_VERSION" val="1.0"/>
  <p:tag name="KSO_WM_DIAGRAM_GROUP_CODE" val="m1-1"/>
</p:tagLst>
</file>

<file path=ppt/tags/tag62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UNIT_TYPE" val="e"/>
  <p:tag name="KSO_WM_UNIT_INDEX" val="1"/>
  <p:tag name="KSO_WM_UNIT_ID" val="custom20184582_12*e*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63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2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64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2"/>
  <p:tag name="KSO_WM_SLIDE_INDEX" val="12"/>
  <p:tag name="KSO_WM_SLIDE_ITEM_CNT" val="1"/>
  <p:tag name="KSO_WM_SLIDE_LAYOUT" val="a_e"/>
  <p:tag name="KSO_WM_SLIDE_LAYOUT_CNT" val="1_1"/>
  <p:tag name="KSO_WM_SLIDE_TYPE" val="title"/>
  <p:tag name="KSO_WM_BEAUTIFY_FLAG" val="#wm#"/>
</p:tagLst>
</file>

<file path=ppt/tags/tag65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67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68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69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7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SLIDE_ID" val="custom2018458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2、14、4、5、13、20、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71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72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73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75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76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77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79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8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DIAGRAM_GROUP_CODE" val="l1_1"/>
  <p:tag name="KSO_WM_UNIT_ID" val="custom20184582_8*a*1"/>
  <p:tag name="KSO_WM_UNIT_PRESET_TEXT" val="目录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81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83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84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85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87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88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89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9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b"/>
  <p:tag name="KSO_WM_UNIT_INDEX" val="1"/>
  <p:tag name="KSO_WM_UNIT_CLEAR" val="1"/>
  <p:tag name="KSO_WM_UNIT_LAYERLEVEL" val="1"/>
  <p:tag name="KSO_WM_UNIT_VALUE" val="4"/>
  <p:tag name="KSO_WM_UNIT_ISCONTENTSTITLE" val="1"/>
  <p:tag name="KSO_WM_UNIT_HIGHLIGHT" val="0"/>
  <p:tag name="KSO_WM_UNIT_COMPATIBLE" val="0"/>
  <p:tag name="KSO_WM_DIAGRAM_GROUP_CODE" val="l1_1"/>
  <p:tag name="KSO_WM_UNIT_ID" val="custom20184582_8*b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91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92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93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95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96.xml><?xml version="1.0" encoding="utf-8"?>
<p:tagLst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582_4"/>
  <p:tag name="KSO_WM_TAG_VERSION" val="1.0"/>
  <p:tag name="KSO_WM_TEMPLATE_INDEX" val="20184582"/>
  <p:tag name="KSO_WM_TEMPLATE_CATEGORY" val="custom"/>
</p:tagLst>
</file>

<file path=ppt/tags/tag97.xml><?xml version="1.0" encoding="utf-8"?>
<p:tagLst xmlns:p="http://schemas.openxmlformats.org/presentationml/2006/main">
  <p:tag name="KSO_WM_TEMPLATE_CATEGORY" val="custom"/>
  <p:tag name="KSO_WM_TEMPLATE_INDEX" val="20184582"/>
  <p:tag name="KSO_WM_TAG_VERSION" val="1.0"/>
  <p:tag name="KSO_WM_BEAUTIFY_FLAG" val="#wm#"/>
  <p:tag name="KSO_WM_UNIT_TYPE" val="f"/>
  <p:tag name="KSO_WM_UNIT_INDEX" val="1"/>
  <p:tag name="KSO_WM_UNIT_ID" val="custom201845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6"/>
  <p:tag name="KSO_WM_UNIT_PRESET_TEXT_LEN" val="100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2_13*i*3"/>
  <p:tag name="KSO_WM_TEMPLATE_CATEGORY" val="custom"/>
  <p:tag name="KSO_WM_TEMPLATE_INDEX" val="20184582"/>
  <p:tag name="KSO_WM_UNIT_INDEX" val="3"/>
</p:tagLst>
</file>

<file path=ppt/tags/tag99.xml><?xml version="1.0" encoding="utf-8"?>
<p:tagLst xmlns:p="http://schemas.openxmlformats.org/presentationml/2006/main">
  <p:tag name="KSO_WM_TEMPLATE_CATEGORY" val="custom"/>
  <p:tag name="KSO_WM_TEMPLATE_INDEX" val="20184582"/>
  <p:tag name="KSO_WM_UNIT_TYPE" val="a"/>
  <p:tag name="KSO_WM_UNIT_INDEX" val="1"/>
  <p:tag name="KSO_WM_UNIT_ID" val="custom20184582_13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自定义 371">
      <a:dk1>
        <a:sysClr val="windowText" lastClr="000000"/>
      </a:dk1>
      <a:lt1>
        <a:sysClr val="window" lastClr="FFFFFF"/>
      </a:lt1>
      <a:dk2>
        <a:srgbClr val="444D26"/>
      </a:dk2>
      <a:lt2>
        <a:srgbClr val="FFFEEF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4de34vli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演示</Application>
  <PresentationFormat>宽屏</PresentationFormat>
  <Paragraphs>259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方正卡通简体</vt:lpstr>
      <vt:lpstr>Wingdings</vt:lpstr>
      <vt:lpstr>Times New Roman</vt:lpstr>
      <vt:lpstr>方正颜宋简体_中</vt:lpstr>
      <vt:lpstr>仿宋</vt:lpstr>
      <vt:lpstr>Adobe 繁黑體 Std B</vt:lpstr>
      <vt:lpstr>Adobe 明體 Std L</vt:lpstr>
      <vt:lpstr>1_Office 主题​​</vt:lpstr>
      <vt:lpstr>个人述职报告</vt:lpstr>
      <vt:lpstr>PowerPoint 演示文稿</vt:lpstr>
      <vt:lpstr>请在此输入您的标题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请在此输入您的标题</vt:lpstr>
      <vt:lpstr>请在此输入您的标题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请在此输入您的标题</vt:lpstr>
      <vt:lpstr>请在此输入您的标题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Vermouth</cp:lastModifiedBy>
  <cp:revision>2</cp:revision>
  <dcterms:created xsi:type="dcterms:W3CDTF">2018-05-22T12:16:05Z</dcterms:created>
  <dcterms:modified xsi:type="dcterms:W3CDTF">2018-05-22T15:18:35Z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