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37"/>
    <a:srgbClr val="9C3A59"/>
    <a:srgbClr val="FF69B4"/>
    <a:srgbClr val="D696A8"/>
    <a:srgbClr val="DDF5FF"/>
    <a:srgbClr val="94DDF9"/>
    <a:srgbClr val="DCAABB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/>
    <p:restoredTop sz="94719"/>
  </p:normalViewPr>
  <p:slideViewPr>
    <p:cSldViewPr snapToGrid="0">
      <p:cViewPr>
        <p:scale>
          <a:sx n="130" d="100"/>
          <a:sy n="130" d="100"/>
        </p:scale>
        <p:origin x="5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E2F05-1C77-35A0-DB5A-608FC2C33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D3A082-324C-B227-5A82-9C90244E8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1A0FA6-1820-FB22-833A-88EA9C2C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CD748-B911-A1AF-1C53-D3D49A52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BCECCA-10F5-0D08-F0B9-CEBF345B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29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F4CD5-890D-A441-637C-B09C6581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32F248-0450-05E0-2071-CD29FF124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EB8B4A-6CA3-1902-8A67-8E9EF21C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1F31E6-C414-5FFD-48DC-F7EB3FDB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FD981-92A7-526A-5325-67601253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76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646A32-33C0-4798-BED3-968BC023C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A87F23-3997-597D-AD0F-BBFF5FF57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921F32-6805-2EE4-8136-C7DD684C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7E3D27-C9AA-D661-6E50-78FC00AA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B17028-F2FB-0F8E-E54A-AAD54B7E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13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D2AD2-BBE7-C52E-E0E7-4677DC6F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6C5FF-613B-E0F6-6439-56AD90AF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C10C3B-FF36-575D-4752-E3FF95EF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ADBD8B-348E-9150-CF6C-BEA1761E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537931-D6AE-4807-3071-14FA70FD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85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12DFE-BB10-6CD7-975D-C2886709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6E9FA8-5230-FC57-BD76-AE5C0437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F612D3-F576-FDFC-4288-27A7DCD3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69027-F94E-2E3A-F230-8332977A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64E294-B019-51CC-51F2-D90C347B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91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32EA9-EEAC-3B56-0FE8-06697E4B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0BF6BC-3082-AEFB-62C1-461FAB338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CAA41-BD86-DF0A-650D-E03C37AD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425663-202D-D2A0-539D-09BB007D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94FCE-DC46-5E7C-2EE8-8556129C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886D9B-4404-A4D3-061A-83F94A4C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0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1B3FF-455C-4769-E7D6-CEE4DF1C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866559-27C1-EBD4-DA0B-7EF6BF65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95DD61-0B5B-DB16-D61D-B9EE688C0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808427-8E5D-3165-793A-1830004A5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D0DE92-3AD4-6BFA-5556-347C8155A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A261BB-3CBC-2443-6E96-DE64693F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50C44D-FCD9-E0CB-4CBE-3B362E7D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6C7B65-121D-2DD1-9D4A-E7160CE8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CB620-16FD-CDA4-CF0D-8B323432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9FF39-EC51-3FC5-558C-FC8DA1E1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8BC6E7-7A86-1FD8-F5F0-2F930C2E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48A2A6-6522-0A46-642F-916AF553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54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BF26E3-5046-74AF-4DEC-790B80D0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C7DC49-63EC-D48C-7DEF-01FB2375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318E9B-0E26-8A15-EED8-2D181878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60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F6419-11D2-AA3F-4AA9-B44D4AF1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09552-F8B9-ACA8-FFB8-97297F4A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0304D5-C1D0-DC30-647E-CF2530C6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FC57A6-5AF6-140C-72A1-DCC63F98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549EA0-13CD-D994-551E-C57480C3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A3A8FD-CCA5-6152-03AC-B398C758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65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B4CF6-2F29-171F-C861-899746C3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474415-3577-0220-3123-B1107A031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B365D8-B655-A51E-79FA-9CBFC3195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99BF6B-4D42-6CCE-9375-2431A3B8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E600-7D10-B848-8791-7397D140E46A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C8645E-B2DC-BBE6-3AB5-AC6C68A2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5D9323-3B10-284E-B3D9-BFC551D0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41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99F39A-35CC-1589-DA20-A84ED8FA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0330B9-971F-3245-C641-E3BE7409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C5AC91-C665-D228-69B3-47B7CBCE4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E600-7D10-B848-8791-7397D140E46A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ECCF67-9E29-3730-19FD-93F676C7A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A86621-A64B-61E8-9BD6-5494C0626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F7B3A-990A-C149-A531-E95EFB8D1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6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C2AEFE9-FDCD-9C60-1BAE-D5B55AD62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549" y="2413000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9DC70B8-EF76-0B2C-6583-087EF8EF002E}"/>
              </a:ext>
            </a:extLst>
          </p:cNvPr>
          <p:cNvSpPr txBox="1"/>
          <p:nvPr/>
        </p:nvSpPr>
        <p:spPr>
          <a:xfrm>
            <a:off x="4903549" y="3167390"/>
            <a:ext cx="4508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Tech Challenge (Data Science)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1C6B1A-C11E-CE25-F094-944A2283F640}"/>
              </a:ext>
            </a:extLst>
          </p:cNvPr>
          <p:cNvSpPr txBox="1"/>
          <p:nvPr/>
        </p:nvSpPr>
        <p:spPr>
          <a:xfrm>
            <a:off x="9763433" y="6488668"/>
            <a:ext cx="242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Laetitia V. - 09/11/2022</a:t>
            </a:r>
          </a:p>
        </p:txBody>
      </p:sp>
    </p:spTree>
    <p:extLst>
      <p:ext uri="{BB962C8B-B14F-4D97-AF65-F5344CB8AC3E}">
        <p14:creationId xmlns:p14="http://schemas.microsoft.com/office/powerpoint/2010/main" val="311220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5AE3629-72A0-15B5-2DC2-4B3D5A954101}"/>
              </a:ext>
            </a:extLst>
          </p:cNvPr>
          <p:cNvSpPr txBox="1"/>
          <p:nvPr/>
        </p:nvSpPr>
        <p:spPr>
          <a:xfrm>
            <a:off x="2377578" y="-5401"/>
            <a:ext cx="743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Analyse des ventes des produits - 2019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5DC66D6-DAFB-C765-DA82-E04EEC2B27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778" b="86528" l="26204" r="81944">
                        <a14:foregroundMark x1="28796" y1="45694" x2="26204" y2="46667"/>
                        <a14:foregroundMark x1="47870" y1="20139" x2="47963" y2="17222"/>
                        <a14:foregroundMark x1="52500" y1="19306" x2="51667" y2="16111"/>
                        <a14:foregroundMark x1="69444" y1="59028" x2="72130" y2="56944"/>
                        <a14:foregroundMark x1="60000" y1="76389" x2="50648" y2="86528"/>
                        <a14:foregroundMark x1="46481" y1="21250" x2="50370" y2="15278"/>
                        <a14:foregroundMark x1="73241" y1="53750" x2="73241" y2="53750"/>
                        <a14:foregroundMark x1="42593" y1="18056" x2="42222" y2="14167"/>
                        <a14:foregroundMark x1="53426" y1="16528" x2="54630" y2="14583"/>
                        <a14:foregroundMark x1="51852" y1="14583" x2="45278" y2="15417"/>
                        <a14:foregroundMark x1="45278" y1="15417" x2="45185" y2="15139"/>
                        <a14:foregroundMark x1="45741" y1="14167" x2="54907" y2="15556"/>
                        <a14:foregroundMark x1="54907" y1="15556" x2="56481" y2="15556"/>
                        <a14:foregroundMark x1="51481" y1="14167" x2="53519" y2="15000"/>
                        <a14:foregroundMark x1="52407" y1="14167" x2="44630" y2="13194"/>
                        <a14:foregroundMark x1="44630" y1="13194" x2="54167" y2="15000"/>
                        <a14:foregroundMark x1="54167" y1="15000" x2="55463" y2="14722"/>
                        <a14:foregroundMark x1="62500" y1="17778" x2="56574" y2="13472"/>
                        <a14:foregroundMark x1="56574" y1="13472" x2="42315" y2="12778"/>
                        <a14:foregroundMark x1="42315" y1="12778" x2="40093" y2="23333"/>
                        <a14:foregroundMark x1="40093" y1="23333" x2="70556" y2="15833"/>
                        <a14:foregroundMark x1="70556" y1="15833" x2="70926" y2="14722"/>
                        <a14:foregroundMark x1="38796" y1="16250" x2="31852" y2="20556"/>
                        <a14:foregroundMark x1="31852" y1="20556" x2="24074" y2="40139"/>
                        <a14:foregroundMark x1="24074" y1="40139" x2="23056" y2="71250"/>
                        <a14:foregroundMark x1="23056" y1="71250" x2="34167" y2="87361"/>
                        <a14:foregroundMark x1="34167" y1="87361" x2="55000" y2="90972"/>
                        <a14:foregroundMark x1="55000" y1="90972" x2="61944" y2="88611"/>
                        <a14:foregroundMark x1="61944" y1="88611" x2="74195" y2="76292"/>
                        <a14:foregroundMark x1="82122" y1="51268" x2="82064" y2="47884"/>
                        <a14:foregroundMark x1="76023" y1="32954" x2="63889" y2="16806"/>
                        <a14:foregroundMark x1="81108" y1="39721" x2="79929" y2="38152"/>
                        <a14:backgroundMark x1="81296" y1="51667" x2="81852" y2="54167"/>
                        <a14:backgroundMark x1="81667" y1="53611" x2="82222" y2="42500"/>
                        <a14:backgroundMark x1="82222" y1="42500" x2="81944" y2="40694"/>
                        <a14:backgroundMark x1="83056" y1="39028" x2="80278" y2="48056"/>
                        <a14:backgroundMark x1="80278" y1="48056" x2="81019" y2="71250"/>
                        <a14:backgroundMark x1="81019" y1="71250" x2="84722" y2="62500"/>
                        <a14:backgroundMark x1="84722" y1="62500" x2="81389" y2="36667"/>
                        <a14:backgroundMark x1="79537" y1="33194" x2="76111" y2="46250"/>
                        <a14:backgroundMark x1="76111" y1="46250" x2="75833" y2="69167"/>
                        <a14:backgroundMark x1="75833" y1="69167" x2="82593" y2="68194"/>
                        <a14:backgroundMark x1="82593" y1="68194" x2="83796" y2="32083"/>
                        <a14:backgroundMark x1="83796" y1="32083" x2="80093" y2="32778"/>
                        <a14:backgroundMark x1="77593" y1="32361" x2="77685" y2="42639"/>
                        <a14:backgroundMark x1="77685" y1="42639" x2="78148" y2="42778"/>
                        <a14:backgroundMark x1="80370" y1="46944" x2="80741" y2="60139"/>
                        <a14:backgroundMark x1="80741" y1="60139" x2="84167" y2="70139"/>
                        <a14:backgroundMark x1="84167" y1="70139" x2="84167" y2="70833"/>
                        <a14:backgroundMark x1="80833" y1="71528" x2="73889" y2="73889"/>
                        <a14:backgroundMark x1="73889" y1="73889" x2="80833" y2="76806"/>
                        <a14:backgroundMark x1="80833" y1="76806" x2="81852" y2="68611"/>
                      </a14:backgroundRemoval>
                    </a14:imgEffect>
                  </a14:imgLayer>
                </a14:imgProps>
              </a:ext>
            </a:extLst>
          </a:blip>
          <a:srcRect l="23308" t="9199" r="24297" b="10104"/>
          <a:stretch/>
        </p:blipFill>
        <p:spPr>
          <a:xfrm>
            <a:off x="472271" y="1738045"/>
            <a:ext cx="3785190" cy="3886578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C0F236EE-67B3-791B-3730-F0C4BCD9DF00}"/>
              </a:ext>
            </a:extLst>
          </p:cNvPr>
          <p:cNvGrpSpPr/>
          <p:nvPr/>
        </p:nvGrpSpPr>
        <p:grpSpPr>
          <a:xfrm>
            <a:off x="374640" y="2039816"/>
            <a:ext cx="512286" cy="291402"/>
            <a:chOff x="284205" y="2371411"/>
            <a:chExt cx="512286" cy="291402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1DE4705-72CD-7D41-2D36-FE602ABDE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587" b="19609" l="94958" r="99440"/>
                      </a14:imgEffect>
                    </a14:imgLayer>
                  </a14:imgProps>
                </a:ext>
              </a:extLst>
            </a:blip>
            <a:srcRect l="94398" t="17334" r="-194" b="80138"/>
            <a:stretch/>
          </p:blipFill>
          <p:spPr>
            <a:xfrm>
              <a:off x="381836" y="2371411"/>
              <a:ext cx="414655" cy="120580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C8FCC29-0A69-079B-76AF-F25A6E761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4111" b="16977" l="93613" r="98249">
                          <a14:foregroundMark x1="95185" y1="16389" x2="95093" y2="15278"/>
                        </a14:backgroundRemoval>
                      </a14:imgEffect>
                    </a14:imgLayer>
                  </a14:imgProps>
                </a:ext>
              </a:extLst>
            </a:blip>
            <a:srcRect l="93033" t="13753" r="1171" b="82665"/>
            <a:stretch/>
          </p:blipFill>
          <p:spPr>
            <a:xfrm>
              <a:off x="284205" y="2491991"/>
              <a:ext cx="414654" cy="170822"/>
            </a:xfrm>
            <a:prstGeom prst="rect">
              <a:avLst/>
            </a:prstGeom>
          </p:spPr>
        </p:pic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C50097C3-FB76-9828-DAA5-46426807ABA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460" b="3230"/>
          <a:stretch/>
        </p:blipFill>
        <p:spPr>
          <a:xfrm>
            <a:off x="5807805" y="3240268"/>
            <a:ext cx="6285550" cy="353288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7E2711F-0940-A90F-B416-6F7AD9D270CF}"/>
              </a:ext>
            </a:extLst>
          </p:cNvPr>
          <p:cNvSpPr txBox="1"/>
          <p:nvPr/>
        </p:nvSpPr>
        <p:spPr>
          <a:xfrm>
            <a:off x="1195154" y="1368713"/>
            <a:ext cx="233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Répartition des ventes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B3911D5-4B62-7F06-7175-F6DEC9CA8FA2}"/>
              </a:ext>
            </a:extLst>
          </p:cNvPr>
          <p:cNvSpPr txBox="1"/>
          <p:nvPr/>
        </p:nvSpPr>
        <p:spPr>
          <a:xfrm>
            <a:off x="7792510" y="2654016"/>
            <a:ext cx="19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Ventes mensuelles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2506DE-48FC-D676-90C7-5DFDEF724D9C}"/>
              </a:ext>
            </a:extLst>
          </p:cNvPr>
          <p:cNvSpPr txBox="1"/>
          <p:nvPr/>
        </p:nvSpPr>
        <p:spPr>
          <a:xfrm>
            <a:off x="472271" y="4457448"/>
            <a:ext cx="3882821" cy="646331"/>
          </a:xfrm>
          <a:prstGeom prst="rect">
            <a:avLst/>
          </a:prstGeom>
          <a:solidFill>
            <a:schemeClr val="bg1">
              <a:alpha val="58068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Le produit B* se vend mieux que le produit A en terme de volume.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9AB1642-CE7F-1C21-7CE9-6A02C3A83A36}"/>
              </a:ext>
            </a:extLst>
          </p:cNvPr>
          <p:cNvSpPr txBox="1"/>
          <p:nvPr/>
        </p:nvSpPr>
        <p:spPr>
          <a:xfrm>
            <a:off x="5609321" y="1161774"/>
            <a:ext cx="4167963" cy="646331"/>
          </a:xfrm>
          <a:prstGeom prst="rect">
            <a:avLst/>
          </a:prstGeom>
          <a:solidFill>
            <a:srgbClr val="00B0F0">
              <a:alpha val="31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Le produit A est un produit dont les ventes se font plutôt à la saison froide...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F4BA88D-CD24-DC57-143E-8E2DCCB04BA9}"/>
              </a:ext>
            </a:extLst>
          </p:cNvPr>
          <p:cNvSpPr txBox="1"/>
          <p:nvPr/>
        </p:nvSpPr>
        <p:spPr>
          <a:xfrm>
            <a:off x="8563052" y="1966965"/>
            <a:ext cx="3530303" cy="369332"/>
          </a:xfrm>
          <a:prstGeom prst="rect">
            <a:avLst/>
          </a:prstGeom>
          <a:solidFill>
            <a:srgbClr val="FF69B4">
              <a:alpha val="37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...et le produit B le reste de l’année.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F0DC31E-C171-7437-53A0-908BA5E3AA19}"/>
              </a:ext>
            </a:extLst>
          </p:cNvPr>
          <p:cNvSpPr txBox="1"/>
          <p:nvPr/>
        </p:nvSpPr>
        <p:spPr>
          <a:xfrm>
            <a:off x="555214" y="1969666"/>
            <a:ext cx="266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</a:t>
            </a:r>
          </a:p>
          <a:p>
            <a:r>
              <a:rPr lang="fr-FR" sz="1100" dirty="0"/>
              <a:t>B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164920C-F339-A120-95C6-C8F0D16580E5}"/>
              </a:ext>
            </a:extLst>
          </p:cNvPr>
          <p:cNvSpPr txBox="1"/>
          <p:nvPr/>
        </p:nvSpPr>
        <p:spPr>
          <a:xfrm>
            <a:off x="0" y="6524991"/>
            <a:ext cx="49039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/>
              <a:t>* Il manque des données pour 23 jours de l’année 2019. Une imputation par moyenne a été réalisée. </a:t>
            </a:r>
          </a:p>
        </p:txBody>
      </p:sp>
    </p:spTree>
    <p:extLst>
      <p:ext uri="{BB962C8B-B14F-4D97-AF65-F5344CB8AC3E}">
        <p14:creationId xmlns:p14="http://schemas.microsoft.com/office/powerpoint/2010/main" val="192628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6AF81FF-D9D6-7EF9-69B2-9D2DD9174C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13" b="92394" l="4267" r="97467">
                        <a14:foregroundMark x1="14133" y1="34663" x2="5733" y2="34663"/>
                        <a14:foregroundMark x1="5733" y1="34663" x2="5733" y2="34663"/>
                        <a14:foregroundMark x1="7467" y1="32668" x2="4588" y2="32780"/>
                        <a14:foregroundMark x1="33600" y1="50249" x2="30533" y2="61222"/>
                        <a14:foregroundMark x1="16533" y1="33167" x2="6400" y2="33416"/>
                        <a14:foregroundMark x1="6400" y1="33416" x2="6267" y2="35910"/>
                        <a14:foregroundMark x1="46667" y1="16459" x2="49467" y2="8853"/>
                        <a14:foregroundMark x1="69867" y1="33541" x2="80400" y2="69950"/>
                        <a14:foregroundMark x1="80400" y1="69950" x2="90000" y2="73940"/>
                        <a14:foregroundMark x1="90000" y1="73940" x2="98133" y2="80673"/>
                        <a14:foregroundMark x1="98133" y1="80673" x2="96400" y2="87781"/>
                        <a14:foregroundMark x1="96400" y1="87781" x2="90133" y2="92269"/>
                        <a14:foregroundMark x1="90133" y1="92269" x2="89467" y2="84165"/>
                        <a14:foregroundMark x1="89467" y1="84165" x2="91467" y2="79426"/>
                        <a14:foregroundMark x1="89333" y1="80923" x2="94000" y2="86409"/>
                        <a14:foregroundMark x1="94000" y1="86409" x2="87600" y2="86534"/>
                        <a14:foregroundMark x1="89467" y1="86534" x2="89333" y2="87406"/>
                        <a14:foregroundMark x1="57333" y1="76060" x2="65067" y2="76933"/>
                        <a14:foregroundMark x1="65067" y1="76933" x2="58133" y2="74190"/>
                        <a14:foregroundMark x1="58133" y1="74190" x2="57867" y2="74813"/>
                        <a14:foregroundMark x1="60267" y1="73566" x2="66933" y2="77681"/>
                        <a14:foregroundMark x1="66933" y1="77681" x2="68267" y2="76808"/>
                        <a14:foregroundMark x1="38400" y1="10100" x2="28933" y2="17082"/>
                        <a14:foregroundMark x1="28933" y1="17082" x2="19867" y2="19950"/>
                        <a14:foregroundMark x1="19867" y1="19950" x2="12000" y2="18703"/>
                        <a14:foregroundMark x1="12000" y1="18703" x2="2842" y2="29715"/>
                        <a14:foregroundMark x1="3077" y1="36250" x2="3200" y2="38155"/>
                        <a14:foregroundMark x1="2667" y1="29925" x2="2710" y2="30586"/>
                        <a14:foregroundMark x1="3200" y1="38155" x2="18800" y2="47132"/>
                        <a14:foregroundMark x1="18800" y1="47132" x2="27200" y2="50374"/>
                        <a14:foregroundMark x1="27200" y1="50374" x2="28933" y2="57731"/>
                        <a14:foregroundMark x1="28933" y1="57731" x2="22933" y2="63716"/>
                        <a14:foregroundMark x1="22933" y1="63716" x2="17200" y2="53865"/>
                        <a14:foregroundMark x1="17200" y1="53865" x2="18000" y2="45761"/>
                        <a14:foregroundMark x1="18000" y1="45761" x2="14800" y2="53865"/>
                        <a14:foregroundMark x1="14800" y1="53865" x2="15467" y2="70075"/>
                        <a14:foregroundMark x1="15467" y1="70075" x2="19467" y2="78055"/>
                        <a14:foregroundMark x1="19467" y1="78055" x2="44800" y2="84913"/>
                        <a14:foregroundMark x1="44800" y1="84913" x2="60933" y2="83791"/>
                        <a14:foregroundMark x1="60933" y1="83791" x2="80400" y2="76185"/>
                        <a14:foregroundMark x1="80400" y1="76185" x2="86267" y2="70948"/>
                        <a14:foregroundMark x1="86267" y1="70948" x2="82800" y2="63342"/>
                        <a14:foregroundMark x1="82800" y1="63342" x2="86533" y2="28429"/>
                        <a14:foregroundMark x1="86533" y1="28429" x2="79067" y2="23815"/>
                        <a14:foregroundMark x1="79067" y1="23815" x2="64533" y2="20574"/>
                        <a14:foregroundMark x1="64533" y1="20574" x2="64000" y2="13217"/>
                        <a14:foregroundMark x1="64000" y1="13217" x2="56133" y2="4613"/>
                        <a14:foregroundMark x1="56133" y1="4613" x2="46933" y2="1746"/>
                        <a14:foregroundMark x1="46933" y1="1746" x2="39600" y2="4738"/>
                        <a14:foregroundMark x1="39600" y1="4738" x2="36133" y2="11097"/>
                        <a14:foregroundMark x1="36133" y1="11097" x2="35867" y2="11845"/>
                        <a14:foregroundMark x1="62133" y1="12095" x2="66133" y2="16958"/>
                        <a14:foregroundMark x1="24533" y1="25935" x2="14133" y2="27182"/>
                        <a14:foregroundMark x1="72133" y1="73317" x2="62533" y2="79052"/>
                        <a14:foregroundMark x1="85333" y1="77681" x2="82533" y2="85411"/>
                        <a14:foregroundMark x1="82533" y1="85411" x2="83867" y2="93890"/>
                        <a14:foregroundMark x1="83867" y1="93890" x2="91067" y2="96010"/>
                        <a14:foregroundMark x1="91067" y1="96010" x2="97467" y2="92394"/>
                        <a14:foregroundMark x1="97467" y1="92394" x2="94267" y2="87531"/>
                        <a14:foregroundMark x1="46133" y1="86160" x2="53333" y2="90399"/>
                        <a14:foregroundMark x1="53333" y1="90399" x2="57333" y2="83292"/>
                        <a14:foregroundMark x1="57333" y1="83292" x2="56800" y2="82918"/>
                        <a14:foregroundMark x1="52933" y1="87905" x2="41600" y2="89027"/>
                        <a14:foregroundMark x1="41600" y1="89027" x2="32800" y2="87656"/>
                        <a14:foregroundMark x1="32800" y1="87656" x2="25333" y2="84165"/>
                        <a14:foregroundMark x1="25333" y1="84165" x2="20133" y2="78554"/>
                        <a14:foregroundMark x1="20133" y1="78554" x2="27200" y2="73317"/>
                        <a14:foregroundMark x1="27200" y1="73317" x2="27467" y2="72569"/>
                        <a14:foregroundMark x1="84667" y1="27930" x2="92267" y2="27805"/>
                        <a14:foregroundMark x1="92267" y1="27805" x2="89333" y2="32045"/>
                        <a14:backgroundMark x1="267" y1="32045" x2="1333" y2="31671"/>
                        <a14:backgroundMark x1="800" y1="31297" x2="2133" y2="31546"/>
                        <a14:backgroundMark x1="2000" y1="30673" x2="2800" y2="362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0157" y="413538"/>
            <a:ext cx="6206157" cy="66364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FB91A0B-FFEF-73F9-9132-484FAA2E36C7}"/>
              </a:ext>
            </a:extLst>
          </p:cNvPr>
          <p:cNvSpPr txBox="1"/>
          <p:nvPr/>
        </p:nvSpPr>
        <p:spPr>
          <a:xfrm>
            <a:off x="7206010" y="3046741"/>
            <a:ext cx="4149507" cy="2215991"/>
          </a:xfrm>
          <a:prstGeom prst="rect">
            <a:avLst/>
          </a:prstGeom>
          <a:solidFill>
            <a:schemeClr val="bg1">
              <a:alpha val="6604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En se basant sur </a:t>
            </a:r>
            <a:r>
              <a:rPr lang="fr-FR" sz="2400" dirty="0">
                <a:solidFill>
                  <a:schemeClr val="accent1"/>
                </a:solidFill>
              </a:rPr>
              <a:t>la force des vents</a:t>
            </a:r>
            <a:r>
              <a:rPr lang="fr-FR" dirty="0"/>
              <a:t>, il y a de fortes probabilités que le fichier soit celui lié aux ventes du magasin </a:t>
            </a:r>
            <a:r>
              <a:rPr lang="fr-FR" sz="2400" dirty="0">
                <a:solidFill>
                  <a:schemeClr val="accent1"/>
                </a:solidFill>
              </a:rPr>
              <a:t>marseillais :</a:t>
            </a:r>
            <a:endParaRPr lang="fr-FR" dirty="0">
              <a:solidFill>
                <a:schemeClr val="accent1"/>
              </a:solidFill>
            </a:endParaRPr>
          </a:p>
          <a:p>
            <a:pPr algn="just"/>
            <a:endParaRPr lang="fr-FR" dirty="0">
              <a:solidFill>
                <a:schemeClr val="accent1"/>
              </a:solidFill>
            </a:endParaRPr>
          </a:p>
          <a:p>
            <a:pPr algn="just"/>
            <a:r>
              <a:rPr lang="fr-FR" dirty="0"/>
              <a:t>les ventes des produits baissent lorsque le vent souffle plus fort.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4A05A66-1587-FAAD-E9A9-9FDDB7951D30}"/>
              </a:ext>
            </a:extLst>
          </p:cNvPr>
          <p:cNvSpPr txBox="1"/>
          <p:nvPr/>
        </p:nvSpPr>
        <p:spPr>
          <a:xfrm>
            <a:off x="2167421" y="-5401"/>
            <a:ext cx="8487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A quelle ville appartient le fichier de ventes?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69916A1-618B-61E1-B442-60FADEDD33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93030" y="1809119"/>
            <a:ext cx="1399781" cy="291714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A5C9B27-A8B2-95C7-DA50-6198DB2F0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796" y="1059869"/>
            <a:ext cx="2327787" cy="232778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667AB2E-4B20-99C8-06ED-B2DA569CC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955471">
            <a:off x="4527334" y="3999003"/>
            <a:ext cx="2328427" cy="2439635"/>
          </a:xfrm>
          <a:prstGeom prst="rect">
            <a:avLst/>
          </a:prstGeom>
        </p:spPr>
      </p:pic>
      <p:sp>
        <p:nvSpPr>
          <p:cNvPr id="24" name="Forme en L 23">
            <a:extLst>
              <a:ext uri="{FF2B5EF4-FFF2-40B4-BE49-F238E27FC236}">
                <a16:creationId xmlns:a16="http://schemas.microsoft.com/office/drawing/2014/main" id="{B821F162-F66B-6925-E95E-078CF2F84E66}"/>
              </a:ext>
            </a:extLst>
          </p:cNvPr>
          <p:cNvSpPr/>
          <p:nvPr/>
        </p:nvSpPr>
        <p:spPr>
          <a:xfrm>
            <a:off x="7176493" y="4219670"/>
            <a:ext cx="1502605" cy="211047"/>
          </a:xfrm>
          <a:prstGeom prst="corner">
            <a:avLst>
              <a:gd name="adj1" fmla="val 46314"/>
              <a:gd name="adj2" fmla="val 48157"/>
            </a:avLst>
          </a:prstGeom>
          <a:solidFill>
            <a:srgbClr val="C8C837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2567DD09-D9F5-7BC4-A51F-F013335E8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3885" y="4743819"/>
            <a:ext cx="1472412" cy="147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1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350154F-A9B0-2B0E-82D6-CE2F9B8FB7AF}"/>
              </a:ext>
            </a:extLst>
          </p:cNvPr>
          <p:cNvSpPr txBox="1"/>
          <p:nvPr/>
        </p:nvSpPr>
        <p:spPr>
          <a:xfrm>
            <a:off x="3915563" y="-5401"/>
            <a:ext cx="4360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La météo et les ventes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4469FD-9B4A-10C0-DC60-FF2F7053B66A}"/>
              </a:ext>
            </a:extLst>
          </p:cNvPr>
          <p:cNvSpPr txBox="1"/>
          <p:nvPr/>
        </p:nvSpPr>
        <p:spPr>
          <a:xfrm>
            <a:off x="452283" y="1473379"/>
            <a:ext cx="4925960" cy="92333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</a:rPr>
              <a:t>On observe un lien entre les ventes et la météo.</a:t>
            </a:r>
          </a:p>
          <a:p>
            <a:pPr algn="just"/>
            <a:r>
              <a:rPr lang="fr-FR" dirty="0">
                <a:solidFill>
                  <a:schemeClr val="bg1"/>
                </a:solidFill>
              </a:rPr>
              <a:t>Lorsque la météo est qualifiée d’idéale, le produit B se vend le mieux alors que le A non.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52D872-514E-7E91-25EA-C6465DCF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226" y="2217349"/>
            <a:ext cx="6636774" cy="4424516"/>
          </a:xfrm>
          <a:prstGeom prst="rect">
            <a:avLst/>
          </a:prstGeom>
        </p:spPr>
      </p:pic>
      <p:pic>
        <p:nvPicPr>
          <p:cNvPr id="2050" name="Picture 2" descr="meteo">
            <a:extLst>
              <a:ext uri="{FF2B5EF4-FFF2-40B4-BE49-F238E27FC236}">
                <a16:creationId xmlns:a16="http://schemas.microsoft.com/office/drawing/2014/main" id="{E4343ACA-578E-7D41-8C11-E542E8DB1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0" b="89458" l="6667" r="90000">
                        <a14:foregroundMark x1="10000" y1="54819" x2="7667" y2="53916"/>
                        <a14:foregroundMark x1="8000" y1="57831" x2="6667" y2="58434"/>
                        <a14:backgroundMark x1="4667" y1="6325" x2="11667" y2="16867"/>
                        <a14:backgroundMark x1="11667" y1="16867" x2="16500" y2="19880"/>
                        <a14:backgroundMark x1="57333" y1="14759" x2="65667" y2="12349"/>
                        <a14:backgroundMark x1="65667" y1="12349" x2="68833" y2="12651"/>
                        <a14:backgroundMark x1="7667" y1="53916" x2="7000" y2="539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70" t="10885" r="9290" b="14493"/>
          <a:stretch/>
        </p:blipFill>
        <p:spPr bwMode="auto">
          <a:xfrm>
            <a:off x="452282" y="3061904"/>
            <a:ext cx="4513007" cy="220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7918AA8-00A6-1BF9-CCBF-37632E72ACC9}"/>
              </a:ext>
            </a:extLst>
          </p:cNvPr>
          <p:cNvSpPr txBox="1"/>
          <p:nvPr/>
        </p:nvSpPr>
        <p:spPr>
          <a:xfrm>
            <a:off x="452282" y="5936542"/>
            <a:ext cx="4925961" cy="646331"/>
          </a:xfrm>
          <a:prstGeom prst="rect">
            <a:avLst/>
          </a:prstGeom>
          <a:solidFill>
            <a:schemeClr val="accent1">
              <a:alpha val="75323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</a:rPr>
              <a:t>La tendance s’inverse au fur et à mesure que la météo se dégrade.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3E1663-9B08-EEF4-D343-B20669A0088B}"/>
              </a:ext>
            </a:extLst>
          </p:cNvPr>
          <p:cNvSpPr txBox="1"/>
          <p:nvPr/>
        </p:nvSpPr>
        <p:spPr>
          <a:xfrm>
            <a:off x="6469626" y="1473379"/>
            <a:ext cx="41000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Ce sont les températures qui influent le plus sur les ventes.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30F18B5-AD7B-0488-54A0-DDFD896B0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498134">
            <a:off x="10475176" y="983285"/>
            <a:ext cx="1626518" cy="16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0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73D8BC6-F4F5-1851-8CA2-C976FCB1308C}"/>
              </a:ext>
            </a:extLst>
          </p:cNvPr>
          <p:cNvSpPr txBox="1"/>
          <p:nvPr/>
        </p:nvSpPr>
        <p:spPr>
          <a:xfrm>
            <a:off x="3915563" y="-5401"/>
            <a:ext cx="4088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Prévision des ventes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14E86CE-B903-89AD-4AFE-0081DF51AF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54" b="96861" l="667" r="99500">
                        <a14:foregroundMark x1="15500" y1="25336" x2="13167" y2="36099"/>
                        <a14:foregroundMark x1="13167" y1="36099" x2="333" y2="45067"/>
                        <a14:foregroundMark x1="333" y1="45067" x2="6000" y2="54933"/>
                        <a14:foregroundMark x1="6000" y1="54933" x2="12833" y2="50224"/>
                        <a14:foregroundMark x1="12833" y1="50224" x2="19000" y2="49103"/>
                        <a14:foregroundMark x1="19000" y1="49103" x2="29333" y2="50897"/>
                        <a14:foregroundMark x1="18667" y1="49327" x2="3333" y2="50897"/>
                        <a14:foregroundMark x1="667" y1="50224" x2="3167" y2="55157"/>
                        <a14:foregroundMark x1="4500" y1="52915" x2="4333" y2="56054"/>
                        <a14:foregroundMark x1="24833" y1="26457" x2="28333" y2="17713"/>
                        <a14:foregroundMark x1="28333" y1="17713" x2="25000" y2="10538"/>
                        <a14:foregroundMark x1="25000" y1="10538" x2="32667" y2="6502"/>
                        <a14:foregroundMark x1="32667" y1="6502" x2="33333" y2="8296"/>
                        <a14:foregroundMark x1="33500" y1="7623" x2="40500" y2="15695"/>
                        <a14:foregroundMark x1="40500" y1="15695" x2="40167" y2="16816"/>
                        <a14:foregroundMark x1="36333" y1="19058" x2="37167" y2="30269"/>
                        <a14:foregroundMark x1="37167" y1="30269" x2="39000" y2="32063"/>
                        <a14:foregroundMark x1="34000" y1="28251" x2="30000" y2="33408"/>
                        <a14:foregroundMark x1="30833" y1="68834" x2="28167" y2="71749"/>
                        <a14:foregroundMark x1="26000" y1="82511" x2="11833" y2="86771"/>
                        <a14:foregroundMark x1="11833" y1="86771" x2="16667" y2="93498"/>
                        <a14:foregroundMark x1="16667" y1="93498" x2="23167" y2="92601"/>
                        <a14:foregroundMark x1="23167" y1="92601" x2="45500" y2="97309"/>
                        <a14:foregroundMark x1="45500" y1="97309" x2="48000" y2="88789"/>
                        <a14:foregroundMark x1="48000" y1="88789" x2="42833" y2="79148"/>
                        <a14:foregroundMark x1="42833" y1="79148" x2="20833" y2="83632"/>
                        <a14:foregroundMark x1="54000" y1="74439" x2="74000" y2="60090"/>
                        <a14:foregroundMark x1="75333" y1="47309" x2="76167" y2="60314"/>
                        <a14:foregroundMark x1="76167" y1="60314" x2="81000" y2="75112"/>
                        <a14:foregroundMark x1="49500" y1="24215" x2="66667" y2="29372"/>
                        <a14:foregroundMark x1="57167" y1="18386" x2="63833" y2="23767"/>
                        <a14:foregroundMark x1="63833" y1="23767" x2="66167" y2="24439"/>
                        <a14:foregroundMark x1="66833" y1="14350" x2="69667" y2="25112"/>
                        <a14:foregroundMark x1="69667" y1="25112" x2="73000" y2="31390"/>
                        <a14:foregroundMark x1="79667" y1="17937" x2="72167" y2="41256"/>
                        <a14:foregroundMark x1="72167" y1="41256" x2="72167" y2="41704"/>
                        <a14:foregroundMark x1="83000" y1="24215" x2="83167" y2="36099"/>
                        <a14:foregroundMark x1="83167" y1="36099" x2="88000" y2="44843"/>
                        <a14:foregroundMark x1="88000" y1="44843" x2="88500" y2="45291"/>
                        <a14:foregroundMark x1="62833" y1="10538" x2="74000" y2="7399"/>
                        <a14:foregroundMark x1="80167" y1="9193" x2="86667" y2="12556"/>
                        <a14:foregroundMark x1="86667" y1="12556" x2="95667" y2="13453"/>
                        <a14:foregroundMark x1="94667" y1="7848" x2="90667" y2="22870"/>
                        <a14:foregroundMark x1="94167" y1="10538" x2="97500" y2="9641"/>
                        <a14:foregroundMark x1="63167" y1="8969" x2="53500" y2="16816"/>
                        <a14:foregroundMark x1="54500" y1="9193" x2="49000" y2="15247"/>
                        <a14:foregroundMark x1="49000" y1="15247" x2="47333" y2="18834"/>
                        <a14:foregroundMark x1="55833" y1="8072" x2="49500" y2="11435"/>
                        <a14:foregroundMark x1="49500" y1="11435" x2="48000" y2="13004"/>
                        <a14:foregroundMark x1="57000" y1="7848" x2="49000" y2="11659"/>
                        <a14:foregroundMark x1="53667" y1="7623" x2="47833" y2="10987"/>
                        <a14:foregroundMark x1="47833" y1="10987" x2="44000" y2="16816"/>
                        <a14:foregroundMark x1="81500" y1="54036" x2="82167" y2="64126"/>
                        <a14:foregroundMark x1="82167" y1="64126" x2="80167" y2="72422"/>
                        <a14:foregroundMark x1="80167" y1="72422" x2="80333" y2="91704"/>
                        <a14:foregroundMark x1="80333" y1="91704" x2="57833" y2="77578"/>
                        <a14:foregroundMark x1="57833" y1="77578" x2="51667" y2="80269"/>
                        <a14:foregroundMark x1="51667" y1="80269" x2="52500" y2="79148"/>
                        <a14:foregroundMark x1="94667" y1="38341" x2="97167" y2="39686"/>
                        <a14:foregroundMark x1="93500" y1="39910" x2="98667" y2="39910"/>
                        <a14:foregroundMark x1="95333" y1="45964" x2="99500" y2="45964"/>
                        <a14:foregroundMark x1="93500" y1="50673" x2="98333" y2="51794"/>
                        <a14:foregroundMark x1="93833" y1="56054" x2="98500" y2="55605"/>
                        <a14:foregroundMark x1="92833" y1="58072" x2="88500" y2="60762"/>
                        <a14:foregroundMark x1="87833" y1="60538" x2="94500" y2="59193"/>
                        <a14:foregroundMark x1="94500" y1="59193" x2="96000" y2="56502"/>
                      </a14:backgroundRemoval>
                    </a14:imgEffect>
                  </a14:imgLayer>
                </a14:imgProps>
              </a:ext>
            </a:extLst>
          </a:blip>
          <a:srcRect l="1424" t="3266" r="1936" b="3692"/>
          <a:stretch/>
        </p:blipFill>
        <p:spPr>
          <a:xfrm>
            <a:off x="4542835" y="1278194"/>
            <a:ext cx="7364030" cy="527009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7C70B9E-3ADF-F0A2-EE28-28AB071153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95" t="11100" r="9235" b="10797"/>
          <a:stretch/>
        </p:blipFill>
        <p:spPr>
          <a:xfrm>
            <a:off x="285135" y="1278194"/>
            <a:ext cx="4502842" cy="245544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151D26FD-36F8-C5F4-DF07-C3AADD7E291D}"/>
              </a:ext>
            </a:extLst>
          </p:cNvPr>
          <p:cNvSpPr txBox="1"/>
          <p:nvPr/>
        </p:nvSpPr>
        <p:spPr>
          <a:xfrm>
            <a:off x="820827" y="4857124"/>
            <a:ext cx="343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 retrouve la tendance saisonnière des produits!</a:t>
            </a:r>
          </a:p>
        </p:txBody>
      </p:sp>
    </p:spTree>
    <p:extLst>
      <p:ext uri="{BB962C8B-B14F-4D97-AF65-F5344CB8AC3E}">
        <p14:creationId xmlns:p14="http://schemas.microsoft.com/office/powerpoint/2010/main" val="119878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73D8BC6-F4F5-1851-8CA2-C976FCB1308C}"/>
              </a:ext>
            </a:extLst>
          </p:cNvPr>
          <p:cNvSpPr txBox="1"/>
          <p:nvPr/>
        </p:nvSpPr>
        <p:spPr>
          <a:xfrm>
            <a:off x="3995598" y="-2409"/>
            <a:ext cx="4088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Prévision des ventes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7212C0C-3894-12A8-462B-23DAB6336D7D}"/>
              </a:ext>
            </a:extLst>
          </p:cNvPr>
          <p:cNvSpPr txBox="1"/>
          <p:nvPr/>
        </p:nvSpPr>
        <p:spPr>
          <a:xfrm>
            <a:off x="815031" y="1139120"/>
            <a:ext cx="3839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</a:t>
            </a:r>
            <a:r>
              <a:rPr lang="fr-FR" sz="2000" b="1" dirty="0">
                <a:solidFill>
                  <a:srgbClr val="00B0F0"/>
                </a:solidFill>
              </a:rPr>
              <a:t>produit A</a:t>
            </a:r>
            <a:r>
              <a:rPr lang="fr-FR" dirty="0"/>
              <a:t> s’est vendu en moyenne à </a:t>
            </a:r>
            <a:r>
              <a:rPr lang="fr-FR" sz="2000" dirty="0">
                <a:solidFill>
                  <a:srgbClr val="00B0F0"/>
                </a:solidFill>
              </a:rPr>
              <a:t>65 unités / jour </a:t>
            </a:r>
            <a:r>
              <a:rPr lang="fr-FR" dirty="0"/>
              <a:t>en juin 2019.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F4B546B-1CFE-936B-92D8-602FBF32C72D}"/>
              </a:ext>
            </a:extLst>
          </p:cNvPr>
          <p:cNvSpPr txBox="1"/>
          <p:nvPr/>
        </p:nvSpPr>
        <p:spPr>
          <a:xfrm>
            <a:off x="4335134" y="1674979"/>
            <a:ext cx="5459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la même période, le </a:t>
            </a:r>
            <a:r>
              <a:rPr lang="fr-FR" sz="2400" b="1" dirty="0">
                <a:solidFill>
                  <a:srgbClr val="FF69B4"/>
                </a:solidFill>
              </a:rPr>
              <a:t>produit B </a:t>
            </a:r>
            <a:r>
              <a:rPr lang="fr-FR" dirty="0"/>
              <a:t>a connu une vente moyenne journalière de </a:t>
            </a:r>
            <a:r>
              <a:rPr lang="fr-FR" sz="2400" dirty="0">
                <a:solidFill>
                  <a:srgbClr val="FF69B4"/>
                </a:solidFill>
              </a:rPr>
              <a:t>165</a:t>
            </a:r>
            <a:r>
              <a:rPr lang="fr-FR" dirty="0"/>
              <a:t> exemplaires.</a:t>
            </a:r>
          </a:p>
        </p:txBody>
      </p:sp>
      <p:grpSp>
        <p:nvGrpSpPr>
          <p:cNvPr id="3083" name="Groupe 3082">
            <a:extLst>
              <a:ext uri="{FF2B5EF4-FFF2-40B4-BE49-F238E27FC236}">
                <a16:creationId xmlns:a16="http://schemas.microsoft.com/office/drawing/2014/main" id="{86241672-FAED-1439-EBF6-2CB6B5861D12}"/>
              </a:ext>
            </a:extLst>
          </p:cNvPr>
          <p:cNvGrpSpPr/>
          <p:nvPr/>
        </p:nvGrpSpPr>
        <p:grpSpPr>
          <a:xfrm>
            <a:off x="470294" y="3293562"/>
            <a:ext cx="8750095" cy="2541448"/>
            <a:chOff x="1883196" y="965912"/>
            <a:chExt cx="8750095" cy="2541448"/>
          </a:xfrm>
        </p:grpSpPr>
        <p:sp>
          <p:nvSpPr>
            <p:cNvPr id="3082" name="Rectangle : coins arrondis 3081">
              <a:extLst>
                <a:ext uri="{FF2B5EF4-FFF2-40B4-BE49-F238E27FC236}">
                  <a16:creationId xmlns:a16="http://schemas.microsoft.com/office/drawing/2014/main" id="{CCAB490A-606B-A6C6-7CF1-9D06F46B795D}"/>
                </a:ext>
              </a:extLst>
            </p:cNvPr>
            <p:cNvSpPr/>
            <p:nvPr/>
          </p:nvSpPr>
          <p:spPr>
            <a:xfrm>
              <a:off x="1883196" y="965912"/>
              <a:ext cx="8750095" cy="2541448"/>
            </a:xfrm>
            <a:prstGeom prst="roundRect">
              <a:avLst/>
            </a:prstGeom>
            <a:gradFill>
              <a:gsLst>
                <a:gs pos="68000">
                  <a:srgbClr val="94DDF9"/>
                </a:gs>
                <a:gs pos="100000">
                  <a:srgbClr val="DDF5FF"/>
                </a:gs>
                <a:gs pos="0">
                  <a:srgbClr val="00B0F0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087EFDDB-827D-91A3-A162-5EB677D48595}"/>
                </a:ext>
              </a:extLst>
            </p:cNvPr>
            <p:cNvSpPr txBox="1"/>
            <p:nvPr/>
          </p:nvSpPr>
          <p:spPr>
            <a:xfrm>
              <a:off x="2207218" y="121901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21/06/21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D513ACE-B2DF-9778-7824-B1C5530CF56F}"/>
                </a:ext>
              </a:extLst>
            </p:cNvPr>
            <p:cNvSpPr txBox="1"/>
            <p:nvPr/>
          </p:nvSpPr>
          <p:spPr>
            <a:xfrm>
              <a:off x="3415276" y="1219016"/>
              <a:ext cx="10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22/06/21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23AE3B3-123A-F6D5-8B87-5BEE31D289C6}"/>
                </a:ext>
              </a:extLst>
            </p:cNvPr>
            <p:cNvSpPr txBox="1"/>
            <p:nvPr/>
          </p:nvSpPr>
          <p:spPr>
            <a:xfrm>
              <a:off x="4581656" y="1223379"/>
              <a:ext cx="10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23/06/21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09230D3-E50E-52A2-9033-D2FFE1AB6D96}"/>
                </a:ext>
              </a:extLst>
            </p:cNvPr>
            <p:cNvSpPr txBox="1"/>
            <p:nvPr/>
          </p:nvSpPr>
          <p:spPr>
            <a:xfrm>
              <a:off x="5748036" y="1230483"/>
              <a:ext cx="10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24/06/21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815FC4E-7E23-2669-5372-A06001D0F613}"/>
                </a:ext>
              </a:extLst>
            </p:cNvPr>
            <p:cNvSpPr txBox="1"/>
            <p:nvPr/>
          </p:nvSpPr>
          <p:spPr>
            <a:xfrm>
              <a:off x="6914262" y="1230483"/>
              <a:ext cx="10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25/06/21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0817439-00CA-C4A3-15A4-0B9A5A28C172}"/>
                </a:ext>
              </a:extLst>
            </p:cNvPr>
            <p:cNvSpPr txBox="1"/>
            <p:nvPr/>
          </p:nvSpPr>
          <p:spPr>
            <a:xfrm>
              <a:off x="8080488" y="1219016"/>
              <a:ext cx="10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26/06/21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9DB641B-EE82-4423-AB65-6F7B16A2F870}"/>
                </a:ext>
              </a:extLst>
            </p:cNvPr>
            <p:cNvSpPr txBox="1"/>
            <p:nvPr/>
          </p:nvSpPr>
          <p:spPr>
            <a:xfrm>
              <a:off x="9276979" y="1219016"/>
              <a:ext cx="10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27/06/21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E4B5CEBC-E404-7083-EBB7-96CAF5F85DF6}"/>
                </a:ext>
              </a:extLst>
            </p:cNvPr>
            <p:cNvSpPr txBox="1"/>
            <p:nvPr/>
          </p:nvSpPr>
          <p:spPr>
            <a:xfrm>
              <a:off x="1893290" y="1588348"/>
              <a:ext cx="31771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A</a:t>
              </a: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endParaRPr lang="fr-FR" dirty="0">
                <a:solidFill>
                  <a:schemeClr val="bg1"/>
                </a:solidFill>
              </a:endParaRPr>
            </a:p>
            <a:p>
              <a:r>
                <a:rPr lang="fr-FR" dirty="0">
                  <a:solidFill>
                    <a:schemeClr val="bg1"/>
                  </a:solidFill>
                </a:rPr>
                <a:t>B</a:t>
              </a:r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A730DF85-10A5-1B4A-17F2-D313C558F4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50" t="35927" r="83172" b="52358"/>
            <a:stretch/>
          </p:blipFill>
          <p:spPr>
            <a:xfrm>
              <a:off x="2558097" y="1613179"/>
              <a:ext cx="418799" cy="436833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91535FDC-1459-3D29-C5F7-16A1971264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905" t="68268" r="40412" b="17906"/>
            <a:stretch/>
          </p:blipFill>
          <p:spPr>
            <a:xfrm>
              <a:off x="8330297" y="2359427"/>
              <a:ext cx="580541" cy="515506"/>
            </a:xfrm>
            <a:prstGeom prst="rect">
              <a:avLst/>
            </a:prstGeom>
          </p:spPr>
        </p:pic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3DE5122A-D52A-F5B2-39DF-21E7B847C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21" t="66291" r="60159" b="18191"/>
            <a:stretch/>
          </p:blipFill>
          <p:spPr>
            <a:xfrm>
              <a:off x="5981180" y="1572806"/>
              <a:ext cx="600302" cy="578619"/>
            </a:xfrm>
            <a:prstGeom prst="rect">
              <a:avLst/>
            </a:prstGeom>
          </p:spPr>
        </p:pic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089C76E5-67D1-AD8F-00CD-63BF38ED6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50" t="35927" r="83172" b="52358"/>
            <a:stretch/>
          </p:blipFill>
          <p:spPr>
            <a:xfrm>
              <a:off x="3707746" y="2377632"/>
              <a:ext cx="418799" cy="436833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378D4AC5-13A1-FA11-F5B9-F7B5C6036F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50" t="35927" r="83172" b="52358"/>
            <a:stretch/>
          </p:blipFill>
          <p:spPr>
            <a:xfrm>
              <a:off x="4921027" y="2381048"/>
              <a:ext cx="418799" cy="436833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5D4ACA01-4EA5-423D-63E1-BD563496C8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50" t="35927" r="83172" b="52358"/>
            <a:stretch/>
          </p:blipFill>
          <p:spPr>
            <a:xfrm>
              <a:off x="6071795" y="2377633"/>
              <a:ext cx="418799" cy="436833"/>
            </a:xfrm>
            <a:prstGeom prst="rect">
              <a:avLst/>
            </a:prstGeom>
          </p:spPr>
        </p:pic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CAD23FAE-99D3-0A30-9BB9-43BF830CCE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50" t="35927" r="83172" b="52358"/>
            <a:stretch/>
          </p:blipFill>
          <p:spPr>
            <a:xfrm>
              <a:off x="8404247" y="1628239"/>
              <a:ext cx="418799" cy="436833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AC22E8EE-5682-3DF8-83FF-9965ED970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50" t="35927" r="83172" b="52358"/>
            <a:stretch/>
          </p:blipFill>
          <p:spPr>
            <a:xfrm>
              <a:off x="9600738" y="1613179"/>
              <a:ext cx="418799" cy="436833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B1A2BF0D-0CA2-CACF-0970-10ABB2FD2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997" t="34391" r="2345" b="51784"/>
            <a:stretch/>
          </p:blipFill>
          <p:spPr>
            <a:xfrm>
              <a:off x="7164376" y="2329108"/>
              <a:ext cx="579777" cy="515505"/>
            </a:xfrm>
            <a:prstGeom prst="rect">
              <a:avLst/>
            </a:prstGeom>
          </p:spPr>
        </p:pic>
        <p:pic>
          <p:nvPicPr>
            <p:cNvPr id="51" name="Image 50">
              <a:extLst>
                <a:ext uri="{FF2B5EF4-FFF2-40B4-BE49-F238E27FC236}">
                  <a16:creationId xmlns:a16="http://schemas.microsoft.com/office/drawing/2014/main" id="{DE91500E-38AA-64D5-ECBA-D795EE34D9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205" r="80681" b="34947"/>
            <a:stretch/>
          </p:blipFill>
          <p:spPr>
            <a:xfrm>
              <a:off x="3619510" y="1630893"/>
              <a:ext cx="600302" cy="479097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982C3B1-F1ED-F800-4B8F-E2F0A4397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205" r="80681" b="34947"/>
            <a:stretch/>
          </p:blipFill>
          <p:spPr>
            <a:xfrm>
              <a:off x="4865075" y="1634281"/>
              <a:ext cx="600302" cy="479097"/>
            </a:xfrm>
            <a:prstGeom prst="rect">
              <a:avLst/>
            </a:prstGeom>
          </p:spPr>
        </p:pic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6FA9D15D-E7A6-8E47-98A0-FED4A38B3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205" r="80681" b="34947"/>
            <a:stretch/>
          </p:blipFill>
          <p:spPr>
            <a:xfrm>
              <a:off x="2460338" y="2395836"/>
              <a:ext cx="600302" cy="479097"/>
            </a:xfrm>
            <a:prstGeom prst="rect">
              <a:avLst/>
            </a:prstGeom>
          </p:spPr>
        </p:pic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068979AF-D07E-D8DC-FE4A-390F0552E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205" r="80681" b="34947"/>
            <a:stretch/>
          </p:blipFill>
          <p:spPr>
            <a:xfrm>
              <a:off x="7150817" y="1630892"/>
              <a:ext cx="600302" cy="479097"/>
            </a:xfrm>
            <a:prstGeom prst="rect">
              <a:avLst/>
            </a:prstGeom>
          </p:spPr>
        </p:pic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D2CDAA2-4CD1-39DF-9823-0D405F5411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205" r="80681" b="34947"/>
            <a:stretch/>
          </p:blipFill>
          <p:spPr>
            <a:xfrm>
              <a:off x="9509986" y="2365516"/>
              <a:ext cx="600302" cy="479097"/>
            </a:xfrm>
            <a:prstGeom prst="rect">
              <a:avLst/>
            </a:prstGeom>
          </p:spPr>
        </p:pic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81281E79-13E6-6440-4DAF-FB2F8CCCB22C}"/>
                </a:ext>
              </a:extLst>
            </p:cNvPr>
            <p:cNvSpPr txBox="1"/>
            <p:nvPr/>
          </p:nvSpPr>
          <p:spPr>
            <a:xfrm>
              <a:off x="1883997" y="1880427"/>
              <a:ext cx="957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</a:rPr>
                <a:t>Indice de confiance 3.5/5 </a:t>
              </a:r>
            </a:p>
          </p:txBody>
        </p:sp>
        <p:sp>
          <p:nvSpPr>
            <p:cNvPr id="3072" name="ZoneTexte 3071">
              <a:extLst>
                <a:ext uri="{FF2B5EF4-FFF2-40B4-BE49-F238E27FC236}">
                  <a16:creationId xmlns:a16="http://schemas.microsoft.com/office/drawing/2014/main" id="{798BC4D1-B9F6-132D-28BA-E571D8CF967A}"/>
                </a:ext>
              </a:extLst>
            </p:cNvPr>
            <p:cNvSpPr txBox="1"/>
            <p:nvPr/>
          </p:nvSpPr>
          <p:spPr>
            <a:xfrm>
              <a:off x="1883196" y="2693893"/>
              <a:ext cx="957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</a:rPr>
                <a:t>Indice de confiance 4/5 </a:t>
              </a:r>
            </a:p>
          </p:txBody>
        </p:sp>
        <p:cxnSp>
          <p:nvCxnSpPr>
            <p:cNvPr id="3076" name="Connecteur droit 3075">
              <a:extLst>
                <a:ext uri="{FF2B5EF4-FFF2-40B4-BE49-F238E27FC236}">
                  <a16:creationId xmlns:a16="http://schemas.microsoft.com/office/drawing/2014/main" id="{1066DBC1-9CB7-0B58-B675-749A1DB242DA}"/>
                </a:ext>
              </a:extLst>
            </p:cNvPr>
            <p:cNvCxnSpPr/>
            <p:nvPr/>
          </p:nvCxnSpPr>
          <p:spPr>
            <a:xfrm>
              <a:off x="3315214" y="1663333"/>
              <a:ext cx="0" cy="146500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7" name="Connecteur droit 3076">
              <a:extLst>
                <a:ext uri="{FF2B5EF4-FFF2-40B4-BE49-F238E27FC236}">
                  <a16:creationId xmlns:a16="http://schemas.microsoft.com/office/drawing/2014/main" id="{DA2B0586-DEF9-E7A6-FD1B-411319B9D4BE}"/>
                </a:ext>
              </a:extLst>
            </p:cNvPr>
            <p:cNvCxnSpPr/>
            <p:nvPr/>
          </p:nvCxnSpPr>
          <p:spPr>
            <a:xfrm>
              <a:off x="4568474" y="1663333"/>
              <a:ext cx="0" cy="146500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8" name="Connecteur droit 3077">
              <a:extLst>
                <a:ext uri="{FF2B5EF4-FFF2-40B4-BE49-F238E27FC236}">
                  <a16:creationId xmlns:a16="http://schemas.microsoft.com/office/drawing/2014/main" id="{849D0390-8070-B6A1-05AF-B6867AB81465}"/>
                </a:ext>
              </a:extLst>
            </p:cNvPr>
            <p:cNvCxnSpPr/>
            <p:nvPr/>
          </p:nvCxnSpPr>
          <p:spPr>
            <a:xfrm>
              <a:off x="5664465" y="1663333"/>
              <a:ext cx="0" cy="146500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9" name="Connecteur droit 3078">
              <a:extLst>
                <a:ext uri="{FF2B5EF4-FFF2-40B4-BE49-F238E27FC236}">
                  <a16:creationId xmlns:a16="http://schemas.microsoft.com/office/drawing/2014/main" id="{234CD5D0-1C27-3EF4-D3F7-11AA61861ABB}"/>
                </a:ext>
              </a:extLst>
            </p:cNvPr>
            <p:cNvCxnSpPr/>
            <p:nvPr/>
          </p:nvCxnSpPr>
          <p:spPr>
            <a:xfrm>
              <a:off x="6814354" y="1645129"/>
              <a:ext cx="0" cy="146500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0" name="Connecteur droit 3079">
              <a:extLst>
                <a:ext uri="{FF2B5EF4-FFF2-40B4-BE49-F238E27FC236}">
                  <a16:creationId xmlns:a16="http://schemas.microsoft.com/office/drawing/2014/main" id="{3766B61F-5A15-7F28-C198-69447F210591}"/>
                </a:ext>
              </a:extLst>
            </p:cNvPr>
            <p:cNvCxnSpPr/>
            <p:nvPr/>
          </p:nvCxnSpPr>
          <p:spPr>
            <a:xfrm>
              <a:off x="8006904" y="1645129"/>
              <a:ext cx="0" cy="146500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Connecteur droit 3080">
              <a:extLst>
                <a:ext uri="{FF2B5EF4-FFF2-40B4-BE49-F238E27FC236}">
                  <a16:creationId xmlns:a16="http://schemas.microsoft.com/office/drawing/2014/main" id="{523F9803-470E-AA81-4A74-611517D86849}"/>
                </a:ext>
              </a:extLst>
            </p:cNvPr>
            <p:cNvCxnSpPr/>
            <p:nvPr/>
          </p:nvCxnSpPr>
          <p:spPr>
            <a:xfrm>
              <a:off x="9173130" y="1635003"/>
              <a:ext cx="0" cy="146500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85" name="Image 3084">
            <a:extLst>
              <a:ext uri="{FF2B5EF4-FFF2-40B4-BE49-F238E27FC236}">
                <a16:creationId xmlns:a16="http://schemas.microsoft.com/office/drawing/2014/main" id="{01D2CB41-E50D-E410-411E-FDB3A597C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389" y="1906519"/>
            <a:ext cx="3158704" cy="495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84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263</Words>
  <Application>Microsoft Macintosh PowerPoint</Application>
  <PresentationFormat>Grand écran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 V</dc:creator>
  <cp:lastModifiedBy>L V</cp:lastModifiedBy>
  <cp:revision>4</cp:revision>
  <dcterms:created xsi:type="dcterms:W3CDTF">2022-11-07T21:35:23Z</dcterms:created>
  <dcterms:modified xsi:type="dcterms:W3CDTF">2022-11-08T17:24:16Z</dcterms:modified>
</cp:coreProperties>
</file>