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6.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7.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8.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9.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0.xml" ContentType="application/vnd.openxmlformats-officedocument.theme+xml"/>
  <Override PartName="/ppt/theme/themeOverride1.xml" ContentType="application/vnd.openxmlformats-officedocument.themeOverrid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11.xml" ContentType="application/vnd.openxmlformats-officedocument.theme+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6" r:id="rId5"/>
    <p:sldMasterId id="2147483692" r:id="rId6"/>
    <p:sldMasterId id="2147483725" r:id="rId7"/>
    <p:sldMasterId id="2147483748" r:id="rId8"/>
    <p:sldMasterId id="2147483770" r:id="rId9"/>
    <p:sldMasterId id="2147483793" r:id="rId10"/>
    <p:sldMasterId id="2147483802" r:id="rId11"/>
    <p:sldMasterId id="2147483824" r:id="rId12"/>
    <p:sldMasterId id="2147483847" r:id="rId13"/>
    <p:sldMasterId id="2147483874" r:id="rId14"/>
    <p:sldMasterId id="2147483921" r:id="rId15"/>
  </p:sldMasterIdLst>
  <p:notesMasterIdLst>
    <p:notesMasterId r:id="rId55"/>
  </p:notesMasterIdLst>
  <p:sldIdLst>
    <p:sldId id="403" r:id="rId16"/>
    <p:sldId id="399" r:id="rId17"/>
    <p:sldId id="264" r:id="rId18"/>
    <p:sldId id="259" r:id="rId19"/>
    <p:sldId id="410" r:id="rId20"/>
    <p:sldId id="411" r:id="rId21"/>
    <p:sldId id="412" r:id="rId22"/>
    <p:sldId id="262" r:id="rId23"/>
    <p:sldId id="266" r:id="rId24"/>
    <p:sldId id="274" r:id="rId25"/>
    <p:sldId id="290" r:id="rId26"/>
    <p:sldId id="295" r:id="rId27"/>
    <p:sldId id="331" r:id="rId28"/>
    <p:sldId id="332" r:id="rId29"/>
    <p:sldId id="339" r:id="rId30"/>
    <p:sldId id="328" r:id="rId31"/>
    <p:sldId id="313" r:id="rId32"/>
    <p:sldId id="314" r:id="rId33"/>
    <p:sldId id="315" r:id="rId34"/>
    <p:sldId id="316" r:id="rId35"/>
    <p:sldId id="317" r:id="rId36"/>
    <p:sldId id="318" r:id="rId37"/>
    <p:sldId id="319" r:id="rId38"/>
    <p:sldId id="280" r:id="rId39"/>
    <p:sldId id="320" r:id="rId40"/>
    <p:sldId id="321" r:id="rId41"/>
    <p:sldId id="301" r:id="rId42"/>
    <p:sldId id="442" r:id="rId43"/>
    <p:sldId id="443" r:id="rId44"/>
    <p:sldId id="444" r:id="rId45"/>
    <p:sldId id="445" r:id="rId46"/>
    <p:sldId id="322" r:id="rId47"/>
    <p:sldId id="323" r:id="rId48"/>
    <p:sldId id="300" r:id="rId49"/>
    <p:sldId id="304" r:id="rId50"/>
    <p:sldId id="305" r:id="rId51"/>
    <p:sldId id="306"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ends &amp; Building Blocks" id="{E721F68A-8597-482B-8DF2-E7B2549A84A8}">
          <p14:sldIdLst>
            <p14:sldId id="403"/>
            <p14:sldId id="399"/>
            <p14:sldId id="264"/>
            <p14:sldId id="259"/>
            <p14:sldId id="410"/>
            <p14:sldId id="411"/>
            <p14:sldId id="412"/>
            <p14:sldId id="262"/>
            <p14:sldId id="266"/>
          </p14:sldIdLst>
        </p14:section>
        <p14:section name="Migration to Cloud" id="{423309BD-D8C5-4658-870B-234AB37A588C}">
          <p14:sldIdLst>
            <p14:sldId id="274"/>
            <p14:sldId id="290"/>
            <p14:sldId id="295"/>
            <p14:sldId id="331"/>
            <p14:sldId id="332"/>
            <p14:sldId id="339"/>
            <p14:sldId id="328"/>
          </p14:sldIdLst>
        </p14:section>
        <p14:section name="ADFS" id="{CBABC3D0-86EC-4A28-8FC9-79F96BA256F3}">
          <p14:sldIdLst>
            <p14:sldId id="313"/>
            <p14:sldId id="314"/>
            <p14:sldId id="315"/>
            <p14:sldId id="316"/>
            <p14:sldId id="317"/>
            <p14:sldId id="318"/>
            <p14:sldId id="319"/>
            <p14:sldId id="280"/>
            <p14:sldId id="320"/>
            <p14:sldId id="321"/>
            <p14:sldId id="301"/>
            <p14:sldId id="442"/>
            <p14:sldId id="443"/>
            <p14:sldId id="444"/>
            <p14:sldId id="445"/>
            <p14:sldId id="322"/>
            <p14:sldId id="323"/>
            <p14:sldId id="300"/>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779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7" autoAdjust="0"/>
    <p:restoredTop sz="76118" autoAdjust="0"/>
  </p:normalViewPr>
  <p:slideViewPr>
    <p:cSldViewPr snapToGrid="0">
      <p:cViewPr varScale="1">
        <p:scale>
          <a:sx n="62" d="100"/>
          <a:sy n="62" d="100"/>
        </p:scale>
        <p:origin x="1197" y="39"/>
      </p:cViewPr>
      <p:guideLst/>
    </p:cSldViewPr>
  </p:slideViewPr>
  <p:outlineViewPr>
    <p:cViewPr>
      <p:scale>
        <a:sx n="33" d="100"/>
        <a:sy n="33" d="100"/>
      </p:scale>
      <p:origin x="0" y="-62745"/>
    </p:cViewPr>
  </p:outlineViewPr>
  <p:notesTextViewPr>
    <p:cViewPr>
      <p:scale>
        <a:sx n="1" d="1"/>
        <a:sy n="1" d="1"/>
      </p:scale>
      <p:origin x="0" y="0"/>
    </p:cViewPr>
  </p:notesTextViewPr>
  <p:sorterViewPr>
    <p:cViewPr>
      <p:scale>
        <a:sx n="90" d="100"/>
        <a:sy n="90" d="100"/>
      </p:scale>
      <p:origin x="0" y="-14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6482F-940C-4C85-B355-30F91FF1258B}"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A44E0-6ABB-4CBD-8351-69864DC90CE7}" type="slidenum">
              <a:rPr lang="en-US" smtClean="0"/>
              <a:t>‹#›</a:t>
            </a:fld>
            <a:endParaRPr lang="en-US"/>
          </a:p>
        </p:txBody>
      </p:sp>
    </p:spTree>
    <p:extLst>
      <p:ext uri="{BB962C8B-B14F-4D97-AF65-F5344CB8AC3E}">
        <p14:creationId xmlns:p14="http://schemas.microsoft.com/office/powerpoint/2010/main" val="34462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SaaS in more detail.</a:t>
            </a:r>
            <a:endParaRPr lang="en-US" b="0" dirty="0" smtClean="0"/>
          </a:p>
          <a:p>
            <a:endParaRPr lang="en-US" b="1" dirty="0" smtClean="0"/>
          </a:p>
          <a:p>
            <a:r>
              <a:rPr lang="en-US" b="1" dirty="0" smtClean="0"/>
              <a:t>Speaking Points:</a:t>
            </a:r>
          </a:p>
          <a:p>
            <a:pPr marL="171450" indent="-171450">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1450" indent="-171450">
              <a:buFont typeface="Arial" pitchFamily="34" charset="0"/>
              <a:buChar char="•"/>
            </a:pPr>
            <a:r>
              <a:rPr lang="en-US" baseline="0" dirty="0" smtClean="0"/>
              <a:t>Packaged Software</a:t>
            </a:r>
          </a:p>
          <a:p>
            <a:pPr marL="384431" lvl="1" indent="-171450">
              <a:buFont typeface="Arial" pitchFamily="34" charset="0"/>
              <a:buChar char="•"/>
            </a:pPr>
            <a:r>
              <a:rPr lang="en-US" baseline="0" dirty="0" smtClean="0"/>
              <a:t>With packaged software a customer would be responsible for managing the entire stack – ranging from the network connectivity to the applications.  </a:t>
            </a:r>
          </a:p>
          <a:p>
            <a:pPr marL="171450" indent="-171450">
              <a:buFont typeface="Arial" pitchFamily="34" charset="0"/>
              <a:buChar char="•"/>
            </a:pPr>
            <a:r>
              <a:rPr lang="en-US" baseline="0" dirty="0" err="1" smtClean="0"/>
              <a:t>IaaS</a:t>
            </a:r>
            <a:endParaRPr lang="en-US" baseline="0" dirty="0" smtClean="0"/>
          </a:p>
          <a:p>
            <a:pPr marL="384431" lvl="1" indent="-171450">
              <a:buFont typeface="Arial" pitchFamily="34" charset="0"/>
              <a:buChar char="•"/>
            </a:pPr>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84431" lvl="1" indent="-171450">
              <a:buFont typeface="Arial" pitchFamily="34" charset="0"/>
              <a:buChar char="•"/>
            </a:pPr>
            <a:r>
              <a:rPr lang="en-US" baseline="0" dirty="0" smtClean="0"/>
              <a:t>Very few actually provide an OS</a:t>
            </a:r>
          </a:p>
          <a:p>
            <a:pPr marL="384431" lvl="1" indent="-171450">
              <a:buFont typeface="Arial" pitchFamily="34" charset="0"/>
              <a:buChar char="•"/>
            </a:pPr>
            <a:r>
              <a:rPr lang="en-US" baseline="0" dirty="0" smtClean="0"/>
              <a:t>The customer is still responsible for managing the OS through the Applications.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This was one of the earliest and primary use cases for Amazon Web Services Elastic Cloud Compute (EC2).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Developers were able to readily provision virtual machines (AMIs) on EC2, develop and test solutions and, often, run the results ‘in production’. </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The only requirement was a credit card to pay for the services.</a:t>
            </a:r>
          </a:p>
          <a:p>
            <a:pPr marL="171450" indent="-171450">
              <a:buFont typeface="Arial" pitchFamily="34" charset="0"/>
              <a:buChar char="•"/>
            </a:pPr>
            <a:r>
              <a:rPr lang="en-US" baseline="0" dirty="0" err="1" smtClean="0"/>
              <a:t>PaaS</a:t>
            </a:r>
            <a:endParaRPr lang="en-US" baseline="0" dirty="0" smtClean="0"/>
          </a:p>
          <a:p>
            <a:pPr marL="384431" lvl="1" indent="-171450">
              <a:buFont typeface="Arial" pitchFamily="34" charset="0"/>
              <a:buChar char="•"/>
            </a:pPr>
            <a:r>
              <a:rPr lang="en-US" baseline="0" dirty="0" smtClean="0"/>
              <a:t>With Platform as a Service, everything from the network connectivity through the runtime is provided and managed by the platform vendor.  </a:t>
            </a:r>
          </a:p>
          <a:p>
            <a:pPr marL="384431" lvl="1" indent="-171450">
              <a:buFont typeface="Arial" pitchFamily="34" charset="0"/>
              <a:buChar char="•"/>
            </a:pPr>
            <a:r>
              <a:rPr lang="en-US" baseline="0" dirty="0" smtClean="0"/>
              <a:t>The Windows Azure best fits in this category today.  </a:t>
            </a:r>
          </a:p>
          <a:p>
            <a:pPr marL="384431" lvl="1" indent="-171450">
              <a:buFont typeface="Arial" pitchFamily="34" charset="0"/>
              <a:buChar char="•"/>
            </a:pPr>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84431" lvl="1" indent="-171450">
              <a:buFont typeface="Arial" pitchFamily="34" charset="0"/>
              <a:buChar char="•"/>
            </a:pPr>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84431" lvl="1" indent="-171450" algn="l">
              <a:buFont typeface="Arial" pitchFamily="34" charset="0"/>
              <a:buChar char="•"/>
            </a:pPr>
            <a:r>
              <a:rPr lang="en-US" baseline="0" dirty="0" smtClean="0"/>
              <a:t>With </a:t>
            </a:r>
            <a:r>
              <a:rPr lang="en-US" baseline="0" dirty="0" err="1" smtClean="0"/>
              <a:t>PaaS</a:t>
            </a:r>
            <a:r>
              <a:rPr lang="en-US" baseline="0" dirty="0" smtClean="0"/>
              <a:t>, the developer can, almost immediately, begin creating the business logic for an application. </a:t>
            </a:r>
          </a:p>
          <a:p>
            <a:pPr marL="384431" lvl="1" indent="-171450" algn="l">
              <a:buFont typeface="Arial" pitchFamily="34" charset="0"/>
              <a:buChar char="•"/>
            </a:pPr>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1450" indent="-171450">
              <a:buFont typeface="Arial" pitchFamily="34" charset="0"/>
              <a:buChar char="•"/>
            </a:pPr>
            <a:r>
              <a:rPr lang="en-US" baseline="0" dirty="0" smtClean="0"/>
              <a:t>SaaS</a:t>
            </a:r>
          </a:p>
          <a:p>
            <a:pPr marL="384431" lvl="1" indent="-171450">
              <a:buFont typeface="Arial" pitchFamily="34" charset="0"/>
              <a:buChar char="•"/>
            </a:pPr>
            <a:r>
              <a:rPr lang="en-US" dirty="0" smtClean="0"/>
              <a:t>Finally, with SaaS,</a:t>
            </a:r>
            <a:r>
              <a:rPr lang="en-US" baseline="0" dirty="0" smtClean="0"/>
              <a:t> a vendor provides the application and abstracts you from all of the underlying components.   </a:t>
            </a:r>
            <a:endParaRPr lang="en-US" dirty="0" smtClean="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4286512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Segoe UI Light" pitchFamily="34" charset="0"/>
                <a:ea typeface="+mn-ea"/>
                <a:cs typeface="+mn-cs"/>
              </a:rPr>
              <a:t>Let us now understand the Windows Azure storage system and some of its salient features.</a:t>
            </a:r>
          </a:p>
          <a:p>
            <a:endParaRPr lang="en-US" sz="1000" kern="1200" dirty="0" smtClean="0">
              <a:solidFill>
                <a:schemeClr val="tx1"/>
              </a:solidFill>
              <a:effectLst/>
              <a:latin typeface="Segoe UI Light" pitchFamily="34" charset="0"/>
              <a:ea typeface="+mn-ea"/>
              <a:cs typeface="+mn-cs"/>
            </a:endParaRPr>
          </a:p>
          <a:p>
            <a:r>
              <a:rPr lang="en-US" sz="1000" kern="1200" dirty="0" smtClean="0">
                <a:solidFill>
                  <a:schemeClr val="tx1"/>
                </a:solidFill>
                <a:effectLst/>
                <a:latin typeface="Segoe UI Light" pitchFamily="34" charset="0"/>
                <a:ea typeface="+mn-ea"/>
                <a:cs typeface="+mn-cs"/>
              </a:rPr>
              <a:t>Treat Windows Azure as a giant “hard drive”. Why do we call it a giant? Windows Azure Storage has </a:t>
            </a:r>
            <a:r>
              <a:rPr lang="en-US" sz="1000" b="1" kern="1200" dirty="0" smtClean="0">
                <a:solidFill>
                  <a:schemeClr val="tx1"/>
                </a:solidFill>
                <a:effectLst/>
                <a:latin typeface="Segoe UI Light" pitchFamily="34" charset="0"/>
                <a:ea typeface="+mn-ea"/>
                <a:cs typeface="+mn-cs"/>
              </a:rPr>
              <a:t>over 4 trillion objects</a:t>
            </a:r>
            <a:r>
              <a:rPr lang="en-US" sz="1000" kern="1200" dirty="0" smtClean="0">
                <a:solidFill>
                  <a:schemeClr val="tx1"/>
                </a:solidFill>
                <a:effectLst/>
                <a:latin typeface="Segoe UI Light" pitchFamily="34" charset="0"/>
                <a:ea typeface="+mn-ea"/>
                <a:cs typeface="+mn-cs"/>
              </a:rPr>
              <a:t>, processes an average of </a:t>
            </a:r>
            <a:r>
              <a:rPr lang="en-US" sz="1000" b="1" kern="1200" dirty="0" smtClean="0">
                <a:solidFill>
                  <a:schemeClr val="tx1"/>
                </a:solidFill>
                <a:effectLst/>
                <a:latin typeface="Segoe UI Light" pitchFamily="34" charset="0"/>
                <a:ea typeface="+mn-ea"/>
                <a:cs typeface="+mn-cs"/>
              </a:rPr>
              <a:t>270,000 requests per second</a:t>
            </a:r>
            <a:r>
              <a:rPr lang="en-US" sz="1000" kern="1200" dirty="0" smtClean="0">
                <a:solidFill>
                  <a:schemeClr val="tx1"/>
                </a:solidFill>
                <a:effectLst/>
                <a:latin typeface="Segoe UI Light" pitchFamily="34" charset="0"/>
                <a:ea typeface="+mn-ea"/>
                <a:cs typeface="+mn-cs"/>
              </a:rPr>
              <a:t>, and reaches peaks of </a:t>
            </a:r>
            <a:r>
              <a:rPr lang="en-US" sz="1000" b="1" kern="1200" dirty="0" smtClean="0">
                <a:solidFill>
                  <a:schemeClr val="tx1"/>
                </a:solidFill>
                <a:effectLst/>
                <a:latin typeface="Segoe UI Light" pitchFamily="34" charset="0"/>
                <a:ea typeface="+mn-ea"/>
                <a:cs typeface="+mn-cs"/>
              </a:rPr>
              <a:t>880k requests per second</a:t>
            </a:r>
            <a:r>
              <a:rPr lang="en-US" sz="1000" kern="1200" dirty="0" smtClean="0">
                <a:solidFill>
                  <a:schemeClr val="tx1"/>
                </a:solidFill>
                <a:effectLst/>
                <a:latin typeface="Segoe UI Light" pitchFamily="34" charset="0"/>
                <a:ea typeface="+mn-ea"/>
                <a:cs typeface="+mn-cs"/>
              </a:rPr>
              <a:t>! </a:t>
            </a:r>
          </a:p>
          <a:p>
            <a:endParaRPr lang="en-US" sz="1000" kern="1200" dirty="0" smtClean="0">
              <a:solidFill>
                <a:schemeClr val="tx1"/>
              </a:solidFill>
              <a:effectLst/>
              <a:latin typeface="Segoe UI Light" pitchFamily="34" charset="0"/>
              <a:ea typeface="+mn-ea"/>
              <a:cs typeface="+mn-cs"/>
            </a:endParaRPr>
          </a:p>
          <a:p>
            <a:r>
              <a:rPr lang="en-US" sz="1000" b="0" i="0" kern="1200" dirty="0" smtClean="0">
                <a:solidFill>
                  <a:schemeClr val="tx1"/>
                </a:solidFill>
                <a:effectLst/>
                <a:latin typeface="Segoe UI Light" pitchFamily="34" charset="0"/>
                <a:ea typeface="+mn-ea"/>
                <a:cs typeface="+mn-cs"/>
              </a:rPr>
              <a:t>Windows Azure Blob</a:t>
            </a:r>
            <a:r>
              <a:rPr lang="en-US" sz="1000" b="0" i="0" kern="1200" baseline="0" dirty="0" smtClean="0">
                <a:solidFill>
                  <a:schemeClr val="tx1"/>
                </a:solidFill>
                <a:effectLst/>
                <a:latin typeface="Segoe UI Light" pitchFamily="34" charset="0"/>
                <a:ea typeface="+mn-ea"/>
                <a:cs typeface="+mn-cs"/>
              </a:rPr>
              <a:t> storage is actually the top most rated by </a:t>
            </a:r>
            <a:r>
              <a:rPr lang="en-US" sz="1000" b="0" i="0" kern="1200" baseline="0" dirty="0" err="1" smtClean="0">
                <a:solidFill>
                  <a:schemeClr val="tx1"/>
                </a:solidFill>
                <a:effectLst/>
                <a:latin typeface="Segoe UI Light" pitchFamily="34" charset="0"/>
                <a:ea typeface="+mn-ea"/>
                <a:cs typeface="+mn-cs"/>
              </a:rPr>
              <a:t>Nasuni</a:t>
            </a:r>
            <a:r>
              <a:rPr lang="en-US" sz="1000" b="0" i="0" kern="1200" baseline="0" dirty="0" smtClean="0">
                <a:solidFill>
                  <a:schemeClr val="tx1"/>
                </a:solidFill>
                <a:effectLst/>
                <a:latin typeface="Segoe UI Light" pitchFamily="34" charset="0"/>
                <a:ea typeface="+mn-ea"/>
                <a:cs typeface="+mn-cs"/>
              </a:rPr>
              <a:t> Cloud storage report. This ranking is based on a number of factors like read/write speeds, availability and performance metrics.</a:t>
            </a:r>
            <a:endParaRPr lang="en-US" sz="1000" b="0" i="0" kern="1200" dirty="0" smtClean="0">
              <a:solidFill>
                <a:schemeClr val="tx1"/>
              </a:solidFill>
              <a:effectLst/>
              <a:latin typeface="Segoe UI Light" pitchFamily="34" charset="0"/>
              <a:ea typeface="+mn-ea"/>
              <a:cs typeface="+mn-cs"/>
            </a:endParaRPr>
          </a:p>
          <a:p>
            <a:endParaRPr lang="en-US" dirty="0">
              <a:effectLst/>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E9C9E2-4F66-4727-BFFF-194B4CCF1B92}"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90099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084106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on premises infrastructure, your cloud infrastructure will need name resolution.</a:t>
            </a:r>
            <a:r>
              <a:rPr lang="en-US" baseline="0" dirty="0" smtClean="0"/>
              <a:t>  You can use Azure DNS for name resolution which is particularly helpful when you are running Platform as a service or applications on Azure.  Name resolution is easy in Azure since it is built into the platform.  However, you need to consider that there are two types of resolution.  There is resolution for “internal servers” (your 192.168. or 10.10 addresses) and external name resolution www.xxxx.com.  For Internal Host Name resolution, the boundary for a network is a cloud service.  This means that if you have multiple cloud services, even if they are on the same network, Azure internal host name resolution will not work using Azure DNS.  Often when you configure servers that need to communicate with each other using host names, they will be on the same cloud service anyway.  If you do need to have name resolution across cloud services, you can simply stand up your own DNS servers.  You can integrate with your on premises DNS, stand up a dedicated DNS for your cloud network or even use a hybrid approach.  In any case, you can make sure you have redundancy and reliability throughout.</a:t>
            </a:r>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12</a:t>
            </a:fld>
            <a:endParaRPr lang="en-US"/>
          </a:p>
        </p:txBody>
      </p:sp>
    </p:spTree>
    <p:extLst>
      <p:ext uri="{BB962C8B-B14F-4D97-AF65-F5344CB8AC3E}">
        <p14:creationId xmlns:p14="http://schemas.microsoft.com/office/powerpoint/2010/main" val="399083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4013" y="696913"/>
            <a:ext cx="6197600"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 </a:t>
            </a:r>
            <a:r>
              <a:rPr lang="en-NZ" dirty="0" smtClean="0"/>
              <a:t>Explain availability</a:t>
            </a:r>
            <a:r>
              <a:rPr lang="en-NZ" baseline="0" dirty="0" smtClean="0"/>
              <a:t> sets</a:t>
            </a:r>
          </a:p>
          <a:p>
            <a:endParaRPr lang="en-NZ" baseline="0" dirty="0" smtClean="0"/>
          </a:p>
          <a:p>
            <a:r>
              <a:rPr lang="en-NZ" b="1" baseline="0" dirty="0" smtClean="0"/>
              <a:t>Key Talking Points:</a:t>
            </a:r>
            <a:endParaRPr lang="en-NZ" b="1" dirty="0" smtClean="0"/>
          </a:p>
          <a:p>
            <a:pPr marL="285750" indent="-285750">
              <a:buFont typeface="Arial" panose="020B0604020202020204" pitchFamily="34" charset="0"/>
              <a:buChar char="•"/>
            </a:pPr>
            <a:r>
              <a:rPr lang="en-NZ" dirty="0" smtClean="0"/>
              <a:t>Availability sets</a:t>
            </a:r>
            <a:r>
              <a:rPr lang="en-NZ" baseline="0" dirty="0" smtClean="0"/>
              <a:t> tell the Fabric Controller to place VMs in the same set on different racks for faults and in separate upgrade domains for updates. </a:t>
            </a:r>
          </a:p>
          <a:p>
            <a:pPr marL="285750" indent="-285750">
              <a:buFont typeface="Arial" panose="020B0604020202020204" pitchFamily="34" charset="0"/>
              <a:buChar char="•"/>
            </a:pPr>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55616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 </a:t>
            </a:r>
            <a:r>
              <a:rPr lang="en-US" dirty="0" smtClean="0"/>
              <a:t>Discuss</a:t>
            </a:r>
            <a:r>
              <a:rPr lang="en-US" baseline="0" dirty="0" smtClean="0"/>
              <a:t> how to achieve an SLA of 99.95% for VMs</a:t>
            </a:r>
          </a:p>
          <a:p>
            <a:endParaRPr lang="en-US" baseline="0" dirty="0" smtClean="0"/>
          </a:p>
          <a:p>
            <a:r>
              <a:rPr lang="en-US" b="1" baseline="0" dirty="0" smtClean="0"/>
              <a:t>Key Talking Points:</a:t>
            </a:r>
          </a:p>
          <a:p>
            <a:pPr marL="285750" indent="-285750">
              <a:buFont typeface="Arial" panose="020B0604020202020204" pitchFamily="34" charset="0"/>
              <a:buChar char="•"/>
            </a:pPr>
            <a:r>
              <a:rPr lang="en-US" b="0" baseline="0" dirty="0" smtClean="0"/>
              <a:t>Configuring at least two VMs performing the same workload in the same availability set provides a 99.95% SLA</a:t>
            </a:r>
          </a:p>
          <a:p>
            <a:pPr marL="285750" indent="-285750">
              <a:buFont typeface="Arial" panose="020B0604020202020204" pitchFamily="34" charset="0"/>
              <a:buChar char="•"/>
            </a:pPr>
            <a:r>
              <a:rPr lang="en-US" b="0" baseline="0" smtClean="0"/>
              <a:t>Virtual </a:t>
            </a:r>
            <a:r>
              <a:rPr lang="en-US" b="0" baseline="0" dirty="0" smtClean="0"/>
              <a:t>Network SLA = 99.9%</a:t>
            </a:r>
          </a:p>
          <a:p>
            <a:pPr marL="285750" indent="-285750">
              <a:buFont typeface="Arial" panose="020B0604020202020204" pitchFamily="34" charset="0"/>
              <a:buChar char="•"/>
            </a:pPr>
            <a:r>
              <a:rPr lang="en-US" b="0" baseline="0" dirty="0" smtClean="0"/>
              <a:t>VMs in same availability set are automatically placed in separate upgrade and failure domains ( racks ) within a datacenter.</a:t>
            </a:r>
          </a:p>
          <a:p>
            <a:pPr marL="285750" indent="-285750">
              <a:buFont typeface="Arial" panose="020B0604020202020204" pitchFamily="34" charset="0"/>
              <a:buChar char="•"/>
            </a:pPr>
            <a:r>
              <a:rPr lang="en-US" b="0" baseline="0" dirty="0" smtClean="0"/>
              <a:t>Azure SLA is more granular than competition – mapped to availability of specific infrastructure components that are hosting VMs, instead of generically mapped to edge of a datacenter region</a:t>
            </a:r>
          </a:p>
          <a:p>
            <a:pPr marL="285750" indent="-285750">
              <a:buFont typeface="Arial" panose="020B0604020202020204" pitchFamily="34" charset="0"/>
              <a:buChar char="•"/>
            </a:pPr>
            <a:r>
              <a:rPr lang="en-US" b="0" baseline="0" dirty="0" smtClean="0"/>
              <a:t>SLA for VM’s based on monthly availability instead of annual availability ( most of competition ).</a:t>
            </a:r>
          </a:p>
          <a:p>
            <a:pPr marL="285750" indent="-285750">
              <a:buFont typeface="Arial" panose="020B0604020202020204" pitchFamily="34" charset="0"/>
              <a:buChar char="•"/>
            </a:pPr>
            <a:r>
              <a:rPr lang="en-US" b="0" dirty="0" smtClean="0"/>
              <a:t>Complete SLA for VMs available at http://www.microsoft.com/en-us/download/details.aspx?id=38427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308932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 </a:t>
            </a:r>
            <a:r>
              <a:rPr lang="en-US" b="0" baseline="0" dirty="0" smtClean="0"/>
              <a:t>Introduce Hybrid Cross-Premises Scenario with Site-to-Site VPN support.</a:t>
            </a:r>
          </a:p>
          <a:p>
            <a:endParaRPr lang="en-US" b="0" baseline="0" dirty="0" smtClean="0"/>
          </a:p>
          <a:p>
            <a:r>
              <a:rPr lang="en-US" b="1" baseline="0" dirty="0" smtClean="0"/>
              <a:t>Limit: </a:t>
            </a:r>
            <a:r>
              <a:rPr lang="en-US" b="0" baseline="0" dirty="0" smtClean="0"/>
              <a:t>Only 1 Site-to-Site VPN Tunnel per Virtual Network</a:t>
            </a:r>
          </a:p>
          <a:p>
            <a:endParaRPr lang="en-US" b="0" baseline="0" dirty="0" smtClean="0"/>
          </a:p>
          <a:p>
            <a:r>
              <a:rPr lang="en-US" b="1" baseline="0" dirty="0" smtClean="0"/>
              <a:t>Availability: </a:t>
            </a:r>
            <a:r>
              <a:rPr lang="en-US" b="0" baseline="0" dirty="0" smtClean="0"/>
              <a:t>HSRP or VRRP can be used for a redundant pair of on-premises VPN devices.  </a:t>
            </a:r>
          </a:p>
          <a:p>
            <a:endParaRPr lang="en-US" b="1" dirty="0" smtClean="0"/>
          </a:p>
          <a:p>
            <a:r>
              <a:rPr lang="en-US" b="1" dirty="0" smtClean="0"/>
              <a:t>List of compatible ( tested ) on-premises VPN Gateways: </a:t>
            </a:r>
            <a:r>
              <a:rPr lang="en-US" dirty="0" smtClean="0"/>
              <a:t>http://msdn.microsoft.com/en-us/library/windowsazure/jj156075.aspx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153330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977271-ECE5-4812-A79D-0C8F6032CADD}"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5127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biggest challenges to creating a single user identity for each user is to </a:t>
            </a:r>
            <a:r>
              <a:rPr lang="en-US" b="1" dirty="0" smtClean="0"/>
              <a:t>get all the various identity attributes together and consistent</a:t>
            </a:r>
            <a:r>
              <a:rPr lang="en-US" dirty="0" smtClean="0"/>
              <a:t> across an environment.</a:t>
            </a:r>
          </a:p>
          <a:p>
            <a:r>
              <a:rPr lang="en-US" b="1" dirty="0" smtClean="0"/>
              <a:t>[BUILD]</a:t>
            </a:r>
          </a:p>
          <a:p>
            <a:r>
              <a:rPr lang="en-US" dirty="0" smtClean="0"/>
              <a:t>Many</a:t>
            </a:r>
            <a:r>
              <a:rPr lang="en-US" baseline="0" dirty="0" smtClean="0"/>
              <a:t> items maintain some aspect of who we are, and require some knowledge of who we are to determine what kind of access we will have.</a:t>
            </a:r>
          </a:p>
          <a:p>
            <a:r>
              <a:rPr lang="en-US" b="1" dirty="0" smtClean="0"/>
              <a:t>[BUILD]</a:t>
            </a:r>
          </a:p>
          <a:p>
            <a:r>
              <a:rPr lang="en-US" dirty="0" smtClean="0"/>
              <a:t>One option to manage identities locally for all of your users and their needs is </a:t>
            </a:r>
            <a:r>
              <a:rPr lang="en-US" b="1" dirty="0" smtClean="0"/>
              <a:t>Forefront Identity Manager</a:t>
            </a:r>
            <a:r>
              <a:rPr lang="en-US" dirty="0" smtClean="0"/>
              <a:t>.  FIM provides an extensible sync engine that can bring together all the attributes from the various locations into a single view of the user and keep them up to date as they</a:t>
            </a:r>
            <a:r>
              <a:rPr lang="en-US" baseline="0" dirty="0" smtClean="0"/>
              <a:t> change across a number of identity directories.</a:t>
            </a:r>
          </a:p>
        </p:txBody>
      </p:sp>
      <p:sp>
        <p:nvSpPr>
          <p:cNvPr id="4" name="Date Placeholder 3"/>
          <p:cNvSpPr>
            <a:spLocks noGrp="1"/>
          </p:cNvSpPr>
          <p:nvPr>
            <p:ph type="dt" idx="10"/>
          </p:nvPr>
        </p:nvSpPr>
        <p:spPr/>
        <p:txBody>
          <a:bodyPr/>
          <a:lstStyle/>
          <a:p>
            <a:fld id="{7FEEDBE2-F352-4F07-8C95-AC77F8E48FB5}" type="datetime1">
              <a:rPr lang="en-US" smtClean="0">
                <a:solidFill>
                  <a:prstClr val="black"/>
                </a:solidFill>
              </a:rPr>
              <a:pPr/>
              <a:t>10/15/2015</a:t>
            </a:fld>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20215"/>
            <a:r>
              <a:rPr lang="en-US" sz="18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pPr defTabSz="920215"/>
            <a:r>
              <a:rPr lang="en-US" sz="18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800">
                <a:solidFill>
                  <a:srgbClr val="000000"/>
                </a:solidFill>
                <a:latin typeface="Segoe UI" pitchFamily="34" charset="0"/>
              </a:rPr>
            </a:br>
            <a:r>
              <a:rPr lang="en-US" sz="1800">
                <a:solidFill>
                  <a:srgbClr val="000000"/>
                </a:solidFill>
                <a:latin typeface="Segoe UI" pitchFamily="34" charset="0"/>
              </a:rPr>
              <a:t>MICROSOFT MAKES NO WARRANTIES, EXPRESS, IMPLIED OR STATUTORY, AS TO THE INFORMATION IN THIS PRESENTATION.</a:t>
            </a:r>
            <a:endParaRPr lang="en-US" sz="1800" dirty="0">
              <a:solidFill>
                <a:srgbClr val="000000"/>
              </a:solidFill>
              <a:latin typeface="Segoe UI" pitchFamily="34" charset="0"/>
            </a:endParaRPr>
          </a:p>
        </p:txBody>
      </p:sp>
      <p:sp>
        <p:nvSpPr>
          <p:cNvPr id="6" name="Slide Number Placeholder 5"/>
          <p:cNvSpPr>
            <a:spLocks noGrp="1"/>
          </p:cNvSpPr>
          <p:nvPr>
            <p:ph type="sldNum" sz="quarter" idx="12"/>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512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243" eaLnBrk="0" hangingPunct="0">
              <a:defRPr sz="2300" b="1">
                <a:solidFill>
                  <a:schemeClr val="tx1"/>
                </a:solidFill>
                <a:latin typeface="Arial" charset="0"/>
                <a:ea typeface="ＭＳ Ｐゴシック" pitchFamily="34" charset="-128"/>
              </a:defRPr>
            </a:lvl1pPr>
            <a:lvl2pPr marL="707198" indent="-272000" defTabSz="917243" eaLnBrk="0" hangingPunct="0">
              <a:defRPr sz="2300" b="1">
                <a:solidFill>
                  <a:schemeClr val="tx1"/>
                </a:solidFill>
                <a:latin typeface="Arial" charset="0"/>
                <a:ea typeface="ＭＳ Ｐゴシック" pitchFamily="34" charset="-128"/>
              </a:defRPr>
            </a:lvl2pPr>
            <a:lvl3pPr marL="1087997" indent="-217600" defTabSz="917243" eaLnBrk="0" hangingPunct="0">
              <a:defRPr sz="2300" b="1">
                <a:solidFill>
                  <a:schemeClr val="tx1"/>
                </a:solidFill>
                <a:latin typeface="Arial" charset="0"/>
                <a:ea typeface="ＭＳ Ｐゴシック" pitchFamily="34" charset="-128"/>
              </a:defRPr>
            </a:lvl3pPr>
            <a:lvl4pPr marL="1523195" indent="-217600" defTabSz="917243" eaLnBrk="0" hangingPunct="0">
              <a:defRPr sz="2300" b="1">
                <a:solidFill>
                  <a:schemeClr val="tx1"/>
                </a:solidFill>
                <a:latin typeface="Arial" charset="0"/>
                <a:ea typeface="ＭＳ Ｐゴシック" pitchFamily="34" charset="-128"/>
              </a:defRPr>
            </a:lvl4pPr>
            <a:lvl5pPr marL="1958395" indent="-217600" defTabSz="917243" eaLnBrk="0" hangingPunct="0">
              <a:defRPr sz="2300" b="1">
                <a:solidFill>
                  <a:schemeClr val="tx1"/>
                </a:solidFill>
                <a:latin typeface="Arial" charset="0"/>
                <a:ea typeface="ＭＳ Ｐゴシック" pitchFamily="34" charset="-128"/>
              </a:defRPr>
            </a:lvl5pPr>
            <a:lvl6pPr marL="2393594" indent="-217600" defTabSz="917243" eaLnBrk="0" fontAlgn="base" hangingPunct="0">
              <a:spcBef>
                <a:spcPct val="0"/>
              </a:spcBef>
              <a:spcAft>
                <a:spcPct val="0"/>
              </a:spcAft>
              <a:defRPr sz="2300" b="1">
                <a:solidFill>
                  <a:schemeClr val="tx1"/>
                </a:solidFill>
                <a:latin typeface="Arial" charset="0"/>
                <a:ea typeface="ＭＳ Ｐゴシック" pitchFamily="34" charset="-128"/>
              </a:defRPr>
            </a:lvl6pPr>
            <a:lvl7pPr marL="2828793" indent="-217600" defTabSz="917243" eaLnBrk="0" fontAlgn="base" hangingPunct="0">
              <a:spcBef>
                <a:spcPct val="0"/>
              </a:spcBef>
              <a:spcAft>
                <a:spcPct val="0"/>
              </a:spcAft>
              <a:defRPr sz="2300" b="1">
                <a:solidFill>
                  <a:schemeClr val="tx1"/>
                </a:solidFill>
                <a:latin typeface="Arial" charset="0"/>
                <a:ea typeface="ＭＳ Ｐゴシック" pitchFamily="34" charset="-128"/>
              </a:defRPr>
            </a:lvl7pPr>
            <a:lvl8pPr marL="3263992" indent="-217600" defTabSz="917243" eaLnBrk="0" fontAlgn="base" hangingPunct="0">
              <a:spcBef>
                <a:spcPct val="0"/>
              </a:spcBef>
              <a:spcAft>
                <a:spcPct val="0"/>
              </a:spcAft>
              <a:defRPr sz="2300" b="1">
                <a:solidFill>
                  <a:schemeClr val="tx1"/>
                </a:solidFill>
                <a:latin typeface="Arial" charset="0"/>
                <a:ea typeface="ＭＳ Ｐゴシック" pitchFamily="34" charset="-128"/>
              </a:defRPr>
            </a:lvl8pPr>
            <a:lvl9pPr marL="3699191" indent="-217600" defTabSz="917243" eaLnBrk="0" fontAlgn="base" hangingPunct="0">
              <a:spcBef>
                <a:spcPct val="0"/>
              </a:spcBef>
              <a:spcAft>
                <a:spcPct val="0"/>
              </a:spcAft>
              <a:defRPr sz="2300" b="1">
                <a:solidFill>
                  <a:schemeClr val="tx1"/>
                </a:solidFill>
                <a:latin typeface="Arial" charset="0"/>
                <a:ea typeface="ＭＳ Ｐゴシック" pitchFamily="34" charset="-128"/>
              </a:defRPr>
            </a:lvl9pPr>
          </a:lstStyle>
          <a:p>
            <a:fld id="{2BC3CD57-03CC-4190-A97A-2FD4B4B29114}" type="slidenum">
              <a:rPr lang="en-US" sz="1200" b="0">
                <a:solidFill>
                  <a:prstClr val="black"/>
                </a:solidFill>
              </a:rPr>
              <a:pPr/>
              <a:t>19</a:t>
            </a:fld>
            <a:endParaRPr lang="en-US" sz="1200" b="0">
              <a:solidFill>
                <a:prstClr val="black"/>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main point is…</a:t>
            </a:r>
            <a:endParaRPr lang="en-US" dirty="0"/>
          </a:p>
        </p:txBody>
      </p:sp>
    </p:spTree>
    <p:extLst>
      <p:ext uri="{BB962C8B-B14F-4D97-AF65-F5344CB8AC3E}">
        <p14:creationId xmlns:p14="http://schemas.microsoft.com/office/powerpoint/2010/main" val="151532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a:t>
            </a:r>
            <a:r>
              <a:rPr lang="en-US" baseline="0" dirty="0" smtClean="0"/>
              <a:t> a little more of a deeper drill-down of those options, plus one other.</a:t>
            </a:r>
            <a:endParaRPr lang="en-US" dirty="0" smtClean="0"/>
          </a:p>
          <a:p>
            <a:endParaRPr lang="en-US" dirty="0" smtClean="0"/>
          </a:p>
          <a:p>
            <a:r>
              <a:rPr lang="en-US" dirty="0" smtClean="0"/>
              <a:t>There are 3 primary scenarios for user</a:t>
            </a:r>
            <a:r>
              <a:rPr lang="en-US" baseline="0" dirty="0" smtClean="0"/>
              <a:t> identities across on-premises and in the cloud, plus B2B.</a:t>
            </a:r>
          </a:p>
          <a:p>
            <a:endParaRPr lang="en-US" baseline="0" dirty="0" smtClean="0"/>
          </a:p>
          <a:p>
            <a:endParaRPr lang="en-US" dirty="0" smtClean="0"/>
          </a:p>
          <a:p>
            <a:pPr marL="230063" indent="-230063" defTabSz="938712">
              <a:lnSpc>
                <a:spcPct val="90000"/>
              </a:lnSpc>
              <a:spcAft>
                <a:spcPts val="342"/>
              </a:spcAft>
              <a:buFont typeface="+mj-lt"/>
              <a:buAutoNum type="arabicPeriod"/>
              <a:defRPr/>
            </a:pPr>
            <a:r>
              <a:rPr lang="en-US" sz="900" b="1" dirty="0">
                <a:solidFill>
                  <a:srgbClr val="008272"/>
                </a:solidFill>
              </a:rPr>
              <a:t>Cloud identity </a:t>
            </a:r>
            <a:r>
              <a:rPr lang="en-US" sz="900" dirty="0">
                <a:solidFill>
                  <a:srgbClr val="969696">
                    <a:lumMod val="50000"/>
                  </a:srgbClr>
                </a:solidFill>
              </a:rPr>
              <a:t>provides a solution where all identity including passwords reside in the cloud.  In this scenario, authentication happens in the cloud.</a:t>
            </a:r>
          </a:p>
          <a:p>
            <a:pPr marL="230063" indent="-230063" defTabSz="938712">
              <a:lnSpc>
                <a:spcPct val="90000"/>
              </a:lnSpc>
              <a:spcAft>
                <a:spcPts val="342"/>
              </a:spcAft>
              <a:buFont typeface="+mj-lt"/>
              <a:buAutoNum type="arabicPeriod"/>
              <a:defRPr/>
            </a:pPr>
            <a:r>
              <a:rPr lang="en-US" sz="900" b="1" dirty="0">
                <a:solidFill>
                  <a:srgbClr val="008272"/>
                </a:solidFill>
              </a:rPr>
              <a:t>Identity sync </a:t>
            </a:r>
            <a:r>
              <a:rPr lang="en-US" sz="900" dirty="0">
                <a:solidFill>
                  <a:srgbClr val="969696">
                    <a:lumMod val="50000"/>
                  </a:srgbClr>
                </a:solidFill>
              </a:rPr>
              <a:t>enables customers to bridge their existing identity into the cloud, passwords are in sync between on-premises and in the cloud, and therefore authentication can occur in either location (depending on what resource is accessed)</a:t>
            </a:r>
          </a:p>
          <a:p>
            <a:pPr marL="230063" indent="-230063" defTabSz="938712">
              <a:lnSpc>
                <a:spcPct val="90000"/>
              </a:lnSpc>
              <a:spcAft>
                <a:spcPts val="342"/>
              </a:spcAft>
              <a:buFont typeface="+mj-lt"/>
              <a:buAutoNum type="arabicPeriod"/>
              <a:defRPr/>
            </a:pPr>
            <a:r>
              <a:rPr lang="en-US" sz="900" b="1" dirty="0">
                <a:solidFill>
                  <a:srgbClr val="008272"/>
                </a:solidFill>
              </a:rPr>
              <a:t>Federated identity </a:t>
            </a:r>
            <a:r>
              <a:rPr lang="en-US" sz="900" dirty="0">
                <a:solidFill>
                  <a:srgbClr val="969696">
                    <a:lumMod val="50000"/>
                  </a:srgbClr>
                </a:solidFill>
              </a:rPr>
              <a:t>allows customers to retain all authentication on-premises, passwords are only stored on-premises and all authentication is passed back through AD FS to AD.</a:t>
            </a:r>
          </a:p>
          <a:p>
            <a:pPr marL="230063" indent="-230063" defTabSz="938712">
              <a:lnSpc>
                <a:spcPct val="90000"/>
              </a:lnSpc>
              <a:spcAft>
                <a:spcPts val="342"/>
              </a:spcAft>
              <a:buFont typeface="+mj-lt"/>
              <a:buAutoNum type="arabicPeriod"/>
              <a:defRPr/>
            </a:pPr>
            <a:r>
              <a:rPr lang="en-US" sz="900" b="1" dirty="0">
                <a:solidFill>
                  <a:srgbClr val="008272"/>
                </a:solidFill>
              </a:rPr>
              <a:t>B2B federated identity </a:t>
            </a:r>
            <a:r>
              <a:rPr lang="en-US" sz="900" dirty="0">
                <a:solidFill>
                  <a:srgbClr val="969696">
                    <a:lumMod val="50000"/>
                  </a:srgbClr>
                </a:solidFill>
              </a:rPr>
              <a:t>allows customers to securely share and collaborate with each other, with each side delegating access to the others resources.</a:t>
            </a:r>
          </a:p>
          <a:p>
            <a:endParaRPr lang="en-US" dirty="0" smtClean="0"/>
          </a:p>
          <a:p>
            <a:endParaRPr lang="en-US" dirty="0"/>
          </a:p>
        </p:txBody>
      </p:sp>
      <p:sp>
        <p:nvSpPr>
          <p:cNvPr id="4" name="Date Placeholder 3"/>
          <p:cNvSpPr>
            <a:spLocks noGrp="1"/>
          </p:cNvSpPr>
          <p:nvPr>
            <p:ph type="dt" idx="10"/>
          </p:nvPr>
        </p:nvSpPr>
        <p:spPr/>
        <p:txBody>
          <a:bodyPr/>
          <a:lstStyle/>
          <a:p>
            <a:fld id="{7FEEDBE2-F352-4F07-8C95-AC77F8E48FB5}" type="datetime1">
              <a:rPr lang="en-US" smtClean="0">
                <a:solidFill>
                  <a:prstClr val="black"/>
                </a:solidFill>
              </a:rPr>
              <a:pPr/>
              <a:t>10/15/2015</a:t>
            </a:fld>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20215"/>
            <a:r>
              <a:rPr lang="en-US" sz="18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pPr defTabSz="920215"/>
            <a:r>
              <a:rPr lang="en-US" sz="18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800">
                <a:solidFill>
                  <a:srgbClr val="000000"/>
                </a:solidFill>
                <a:latin typeface="Segoe UI" pitchFamily="34" charset="0"/>
              </a:rPr>
            </a:br>
            <a:r>
              <a:rPr lang="en-US" sz="1800">
                <a:solidFill>
                  <a:srgbClr val="000000"/>
                </a:solidFill>
                <a:latin typeface="Segoe UI" pitchFamily="34" charset="0"/>
              </a:rPr>
              <a:t>MICROSOFT MAKES NO WARRANTIES, EXPRESS, IMPLIED OR STATUTORY, AS TO THE INFORMATION IN THIS PRESENTATION.</a:t>
            </a:r>
            <a:endParaRPr lang="en-US" sz="1800" dirty="0">
              <a:solidFill>
                <a:srgbClr val="000000"/>
              </a:solidFill>
              <a:latin typeface="Segoe UI" pitchFamily="34" charset="0"/>
            </a:endParaRPr>
          </a:p>
        </p:txBody>
      </p:sp>
      <p:sp>
        <p:nvSpPr>
          <p:cNvPr id="6" name="Slide Number Placeholder 5"/>
          <p:cNvSpPr>
            <a:spLocks noGrp="1"/>
          </p:cNvSpPr>
          <p:nvPr>
            <p:ph type="sldNum" sz="quarter" idx="12"/>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6114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http://www.gartner.com/newsroom/id/2819918</a:t>
            </a:r>
          </a:p>
          <a:p>
            <a:endParaRPr lang="en-US" dirty="0"/>
          </a:p>
        </p:txBody>
      </p:sp>
      <p:sp>
        <p:nvSpPr>
          <p:cNvPr id="4" name="Slide Number Placeholder 3"/>
          <p:cNvSpPr>
            <a:spLocks noGrp="1"/>
          </p:cNvSpPr>
          <p:nvPr>
            <p:ph type="sldNum" sz="quarter" idx="10"/>
          </p:nvPr>
        </p:nvSpPr>
        <p:spPr/>
        <p:txBody>
          <a:bodyPr/>
          <a:lstStyle/>
          <a:p>
            <a:fld id="{C4CFC189-1325-45DD-B8CC-E1969B85FDB1}" type="slidenum">
              <a:rPr lang="en-US" smtClean="0"/>
              <a:t>2</a:t>
            </a:fld>
            <a:endParaRPr lang="en-US"/>
          </a:p>
        </p:txBody>
      </p:sp>
    </p:spTree>
    <p:extLst>
      <p:ext uri="{BB962C8B-B14F-4D97-AF65-F5344CB8AC3E}">
        <p14:creationId xmlns:p14="http://schemas.microsoft.com/office/powerpoint/2010/main" val="470258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Azure Active Directory is many more things than just a directory.</a:t>
            </a:r>
          </a:p>
          <a:p>
            <a:endParaRPr lang="en-US" sz="1000" dirty="0">
              <a:latin typeface="Segoe UI Light" pitchFamily="34" charset="0"/>
            </a:endParaRPr>
          </a:p>
          <a:p>
            <a:r>
              <a:rPr lang="en-US" sz="1000" dirty="0">
                <a:latin typeface="Segoe UI Light" pitchFamily="34" charset="0"/>
              </a:rPr>
              <a:t>Of course it offers directory services. Office 365 is the most visible example of a cloud app based on Azure AD for directory services.</a:t>
            </a:r>
          </a:p>
          <a:p>
            <a:r>
              <a:rPr lang="en-US" dirty="0" smtClean="0"/>
              <a:t>Basically because of Office 365 we are processing </a:t>
            </a:r>
            <a:r>
              <a:rPr lang="en-US" b="1" dirty="0" smtClean="0"/>
              <a:t>more than 12 Billion authentications/week</a:t>
            </a:r>
            <a:r>
              <a:rPr lang="en-US" b="1" baseline="0" dirty="0" smtClean="0"/>
              <a:t> </a:t>
            </a:r>
            <a:r>
              <a:rPr lang="en-US" dirty="0" smtClean="0"/>
              <a:t>. This is a real testament to the level of scale we can handle! You might also be interested to learn that </a:t>
            </a:r>
            <a:r>
              <a:rPr lang="en-US" b="1" dirty="0" smtClean="0"/>
              <a:t>more than 1.4 million business, schools, government agencies and non-profits </a:t>
            </a:r>
            <a:r>
              <a:rPr lang="en-US" dirty="0" smtClean="0"/>
              <a:t>are now using Azure AD in conjunction with their Microsoft cloud service subscriptions.</a:t>
            </a:r>
          </a:p>
          <a:p>
            <a:endParaRPr lang="en-US" dirty="0" smtClean="0"/>
          </a:p>
          <a:p>
            <a:r>
              <a:rPr lang="en-US" dirty="0" smtClean="0"/>
              <a:t>And maybe even more amazing is that we now have </a:t>
            </a:r>
            <a:r>
              <a:rPr lang="en-US" b="1" dirty="0" smtClean="0"/>
              <a:t>over 290 million user accounts </a:t>
            </a:r>
            <a:r>
              <a:rPr lang="en-US" dirty="0" smtClean="0"/>
              <a:t>in Azure AD from companies and organizations in 127 countries around the world. It is a good thing we're building so many data centers world wide – it looks like we're going to need them!</a:t>
            </a:r>
          </a:p>
          <a:p>
            <a:endParaRPr lang="en-US" dirty="0" smtClean="0"/>
          </a:p>
          <a:p>
            <a:r>
              <a:rPr lang="en-US" dirty="0" smtClean="0"/>
              <a:t>Azure AD Premium includes every feature of the free tier plus a very reach set of features we are going to present in this session.</a:t>
            </a:r>
          </a:p>
          <a:p>
            <a:r>
              <a:rPr lang="en-US" sz="1000" dirty="0">
                <a:latin typeface="Segoe UI Light" pitchFamily="34" charset="0"/>
              </a:rPr>
              <a:t> </a:t>
            </a:r>
          </a:p>
          <a:p>
            <a:endParaRPr lang="en-US" sz="1000" dirty="0">
              <a:latin typeface="Segoe UI Light" pitchFamily="34" charset="0"/>
            </a:endParaRPr>
          </a:p>
          <a:p>
            <a:endParaRPr lang="en-US" sz="1000" dirty="0">
              <a:latin typeface="Segoe UI Light" pitchFamily="34" charset="0"/>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56975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949" fontAlgn="base">
              <a:lnSpc>
                <a:spcPct val="90000"/>
              </a:lnSpc>
              <a:spcBef>
                <a:spcPct val="0"/>
              </a:spcBef>
              <a:spcAft>
                <a:spcPts val="1208"/>
              </a:spcAft>
              <a:defRPr/>
            </a:pPr>
            <a:r>
              <a:rPr lang="en-US" dirty="0" smtClean="0"/>
              <a:t>&lt;understanding Sync</a:t>
            </a:r>
            <a:r>
              <a:rPr lang="en-US" baseline="0" dirty="0" smtClean="0"/>
              <a:t> and Federation&gt;</a:t>
            </a:r>
          </a:p>
          <a:p>
            <a:pPr defTabSz="919949" fontAlgn="base">
              <a:lnSpc>
                <a:spcPct val="90000"/>
              </a:lnSpc>
              <a:spcBef>
                <a:spcPct val="0"/>
              </a:spcBef>
              <a:spcAft>
                <a:spcPts val="1208"/>
              </a:spcAft>
              <a:defRPr/>
            </a:pPr>
            <a:endParaRPr lang="en-US" baseline="0" dirty="0" smtClean="0"/>
          </a:p>
          <a:p>
            <a:pPr defTabSz="919949" fontAlgn="base">
              <a:lnSpc>
                <a:spcPct val="90000"/>
              </a:lnSpc>
              <a:spcBef>
                <a:spcPct val="0"/>
              </a:spcBef>
              <a:spcAft>
                <a:spcPts val="1208"/>
              </a:spcAft>
              <a:defRPr/>
            </a:pPr>
            <a:r>
              <a:rPr lang="en-US" baseline="0" dirty="0" smtClean="0"/>
              <a:t>When it comes to creating that single identity across on-premises and in the cloud you have options around sync and federation.  The key question here is, </a:t>
            </a:r>
            <a:r>
              <a:rPr lang="en-US" b="1" baseline="0" dirty="0" smtClean="0"/>
              <a:t>where do you want passwords stored</a:t>
            </a:r>
            <a:r>
              <a:rPr lang="en-US" baseline="0" dirty="0" smtClean="0"/>
              <a:t>?</a:t>
            </a:r>
          </a:p>
          <a:p>
            <a:pPr defTabSz="919949" fontAlgn="base">
              <a:lnSpc>
                <a:spcPct val="90000"/>
              </a:lnSpc>
              <a:spcBef>
                <a:spcPct val="0"/>
              </a:spcBef>
              <a:spcAft>
                <a:spcPts val="1208"/>
              </a:spcAft>
              <a:defRPr/>
            </a:pPr>
            <a:endParaRPr lang="en-US" baseline="0" dirty="0" smtClean="0"/>
          </a:p>
          <a:p>
            <a:pPr defTabSz="919949" fontAlgn="base">
              <a:lnSpc>
                <a:spcPct val="90000"/>
              </a:lnSpc>
              <a:spcBef>
                <a:spcPct val="0"/>
              </a:spcBef>
              <a:spcAft>
                <a:spcPts val="1208"/>
              </a:spcAft>
              <a:defRPr/>
            </a:pPr>
            <a:r>
              <a:rPr lang="en-US" sz="900" b="1" dirty="0">
                <a:latin typeface="Segoe UI Light" pitchFamily="34" charset="0"/>
              </a:rPr>
              <a:t>[BUILD]</a:t>
            </a:r>
          </a:p>
          <a:p>
            <a:pPr defTabSz="919949" fontAlgn="base">
              <a:lnSpc>
                <a:spcPct val="90000"/>
              </a:lnSpc>
              <a:spcBef>
                <a:spcPct val="0"/>
              </a:spcBef>
              <a:spcAft>
                <a:spcPts val="1208"/>
              </a:spcAft>
              <a:defRPr/>
            </a:pPr>
            <a:r>
              <a:rPr lang="en-US" dirty="0" smtClean="0"/>
              <a:t>In the Sync model, identity information is kept in sync between the 2 locations, including passwords. Authentication can occur against either directory.</a:t>
            </a:r>
          </a:p>
          <a:p>
            <a:pPr defTabSz="919949" fontAlgn="base">
              <a:lnSpc>
                <a:spcPct val="90000"/>
              </a:lnSpc>
              <a:spcBef>
                <a:spcPct val="0"/>
              </a:spcBef>
              <a:spcAft>
                <a:spcPts val="1208"/>
              </a:spcAft>
              <a:defRPr/>
            </a:pPr>
            <a:r>
              <a:rPr lang="en-US" sz="900" b="1" dirty="0">
                <a:latin typeface="Segoe UI Light" pitchFamily="34" charset="0"/>
              </a:rPr>
              <a:t>[BUILD]</a:t>
            </a:r>
          </a:p>
          <a:p>
            <a:pPr defTabSz="919949" fontAlgn="base">
              <a:lnSpc>
                <a:spcPct val="90000"/>
              </a:lnSpc>
              <a:spcBef>
                <a:spcPct val="0"/>
              </a:spcBef>
              <a:spcAft>
                <a:spcPts val="1208"/>
              </a:spcAft>
              <a:defRPr/>
            </a:pPr>
            <a:r>
              <a:rPr lang="en-US" dirty="0" smtClean="0"/>
              <a:t>In the Federation model, identity</a:t>
            </a:r>
            <a:r>
              <a:rPr lang="en-US" baseline="0" dirty="0" smtClean="0"/>
              <a:t> information is kept in sync, but passwords are not.  All authentication is passed back to on-premises AD to validation. </a:t>
            </a:r>
            <a:endParaRPr lang="en-US"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199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99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61331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 with Azure AD Premium is the</a:t>
            </a:r>
            <a:r>
              <a:rPr lang="en-US" baseline="0" dirty="0" smtClean="0"/>
              <a:t> ability to sync disparate on-premises directories direct to Azure AD.  We have a new sync engine, </a:t>
            </a:r>
            <a:r>
              <a:rPr lang="en-US" b="1" baseline="0" dirty="0" smtClean="0"/>
              <a:t>Azure Active Directory Sync Services (Azure AD Sync) </a:t>
            </a:r>
            <a:r>
              <a:rPr lang="en-US" baseline="0" dirty="0" smtClean="0"/>
              <a:t>that is available in April 2014 as a Preview with a GA later in Summer 2014.</a:t>
            </a:r>
          </a:p>
          <a:p>
            <a:endParaRPr lang="en-US" baseline="0" dirty="0" smtClean="0"/>
          </a:p>
          <a:p>
            <a:r>
              <a:rPr lang="en-US" baseline="0" dirty="0" smtClean="0"/>
              <a:t>NOTE FROM KEVIN:</a:t>
            </a:r>
            <a:br>
              <a:rPr lang="en-US" baseline="0" dirty="0" smtClean="0"/>
            </a:br>
            <a:r>
              <a:rPr lang="en-US" baseline="0" dirty="0" smtClean="0"/>
              <a:t>the most recent FAQ states that GA will happen “Q3CY14”, so it may be GA before we do the first of these Camps.</a:t>
            </a:r>
          </a:p>
          <a:p>
            <a:endParaRPr lang="en-US" dirty="0" smtClean="0"/>
          </a:p>
          <a:p>
            <a:r>
              <a:rPr lang="en-US" dirty="0" smtClean="0"/>
              <a:t>FAQ: http://social.technet.microsoft.com/wiki/contents/articles/24053.aadsync-frequently-asked-questions.aspx</a:t>
            </a:r>
          </a:p>
          <a:p>
            <a:endParaRPr lang="en-US" dirty="0"/>
          </a:p>
        </p:txBody>
      </p:sp>
      <p:sp>
        <p:nvSpPr>
          <p:cNvPr id="4" name="Date Placeholder 3"/>
          <p:cNvSpPr>
            <a:spLocks noGrp="1"/>
          </p:cNvSpPr>
          <p:nvPr>
            <p:ph type="dt" idx="10"/>
          </p:nvPr>
        </p:nvSpPr>
        <p:spPr/>
        <p:txBody>
          <a:bodyPr/>
          <a:lstStyle/>
          <a:p>
            <a:fld id="{7FEEDBE2-F352-4F07-8C95-AC77F8E48FB5}" type="datetime1">
              <a:rPr lang="en-US" smtClean="0">
                <a:solidFill>
                  <a:prstClr val="black"/>
                </a:solidFill>
              </a:rPr>
              <a:pPr/>
              <a:t>10/15/2015</a:t>
            </a:fld>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20215"/>
            <a:r>
              <a:rPr lang="en-US" sz="18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pPr defTabSz="920215"/>
            <a:r>
              <a:rPr lang="en-US" sz="18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800">
                <a:solidFill>
                  <a:srgbClr val="000000"/>
                </a:solidFill>
                <a:latin typeface="Segoe UI" pitchFamily="34" charset="0"/>
              </a:rPr>
            </a:br>
            <a:r>
              <a:rPr lang="en-US" sz="1800">
                <a:solidFill>
                  <a:srgbClr val="000000"/>
                </a:solidFill>
                <a:latin typeface="Segoe UI" pitchFamily="34" charset="0"/>
              </a:rPr>
              <a:t>MICROSOFT MAKES NO WARRANTIES, EXPRESS, IMPLIED OR STATUTORY, AS TO THE INFORMATION IN THIS PRESENTATION.</a:t>
            </a:r>
            <a:endParaRPr lang="en-US" sz="1800" dirty="0">
              <a:solidFill>
                <a:srgbClr val="000000"/>
              </a:solidFill>
              <a:latin typeface="Segoe UI" pitchFamily="34" charset="0"/>
            </a:endParaRPr>
          </a:p>
        </p:txBody>
      </p:sp>
      <p:sp>
        <p:nvSpPr>
          <p:cNvPr id="6" name="Slide Number Placeholder 5"/>
          <p:cNvSpPr>
            <a:spLocks noGrp="1"/>
          </p:cNvSpPr>
          <p:nvPr>
            <p:ph type="sldNum" sz="quarter" idx="12"/>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458315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Extend and Synch. – Connect Hybrid Infrastructure Services with a Single Identity</a:t>
            </a:r>
            <a:endParaRPr lang="en-US" dirty="0"/>
          </a:p>
          <a:p>
            <a:endParaRPr lang="en-US" dirty="0"/>
          </a:p>
          <a:p>
            <a:r>
              <a:rPr lang="en-US" dirty="0"/>
              <a:t>The next  scenario we’ll discuss is in the context of Office 365 and Windows Server Active Directory, which is used by 90% of enterprises worldwide.  You’ll see how Active Directory in Virtual Machines can bring hybrid scenarios to life. This is possible not only when you run Active Directory and its components – such as federation services and </a:t>
            </a:r>
            <a:r>
              <a:rPr lang="en-US" dirty="0" err="1" smtClean="0"/>
              <a:t>DirSync</a:t>
            </a:r>
            <a:r>
              <a:rPr lang="en-US" dirty="0" smtClean="0"/>
              <a:t> </a:t>
            </a:r>
            <a:r>
              <a:rPr lang="en-US" dirty="0"/>
              <a:t>- in Windows Azure Virtual Machines.  For your SharePoint farms, with SQL Server apps talking back to on-premises, you’ll also want to connect back to your corporate identity store this way. </a:t>
            </a:r>
          </a:p>
          <a:p>
            <a:endParaRPr lang="en-US" dirty="0"/>
          </a:p>
          <a:p>
            <a:r>
              <a:rPr lang="en-US" dirty="0"/>
              <a:t>When you sign up for Office 365, you get virtually anywhere access to familiar Office tools, plus enterprise-grade email, conferencing, and a lot more.  If you’re like most customers, you might want to synch on-premises identity with Office 365. By simply running Active Directory in Virtual Machines, synching with ADFS on-premises and connecting through Virtual Network, you can set up single sign-on capabilities. </a:t>
            </a:r>
          </a:p>
          <a:p>
            <a:endParaRPr lang="en-US" dirty="0"/>
          </a:p>
          <a:p>
            <a:r>
              <a:rPr lang="en-US" dirty="0"/>
              <a:t>This model also applies for applications running in Windows Azure Virtual Machines. When those applications need to authenticate with on-premises identities, you just connect to on-premises Active Directory to federate identities. With Windows Azure Infrastructure Services, it’s easy to build hybrid environments that take advantage of what you already have, while enabling new capabilities in the cloud. </a:t>
            </a: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8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8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AC6A9FE-A1DE-47AF-8A4A-D1158C469C45}"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595154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slide you can see all the available features in the free</a:t>
            </a:r>
            <a:r>
              <a:rPr lang="en-US" sz="1200" kern="1200" baseline="0" dirty="0" smtClean="0">
                <a:solidFill>
                  <a:schemeClr val="tx1"/>
                </a:solidFill>
                <a:effectLst/>
                <a:latin typeface="+mn-lt"/>
                <a:ea typeface="+mn-ea"/>
                <a:cs typeface="+mn-cs"/>
              </a:rPr>
              <a:t> and premium Azure AD Offerings.</a:t>
            </a:r>
          </a:p>
          <a:p>
            <a:r>
              <a:rPr lang="en-US" sz="1200" kern="1200" baseline="0" dirty="0" smtClean="0">
                <a:solidFill>
                  <a:schemeClr val="tx1"/>
                </a:solidFill>
                <a:effectLst/>
                <a:latin typeface="+mn-lt"/>
                <a:ea typeface="+mn-ea"/>
                <a:cs typeface="+mn-cs"/>
              </a:rPr>
              <a:t>In the free offering each user can have up to 10 SaaS apps in his access panel </a:t>
            </a:r>
          </a:p>
          <a:p>
            <a:r>
              <a:rPr lang="en-US" sz="1200" kern="1200" baseline="0" dirty="0" smtClean="0">
                <a:solidFill>
                  <a:schemeClr val="tx1"/>
                </a:solidFill>
                <a:effectLst/>
                <a:latin typeface="+mn-lt"/>
                <a:ea typeface="+mn-ea"/>
                <a:cs typeface="+mn-cs"/>
              </a:rPr>
              <a:t>The Free Azure AD tenant can go up to 500,000 user accounts</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FIM</a:t>
            </a:r>
            <a:r>
              <a:rPr lang="en-US" sz="1200" kern="1200" baseline="0" dirty="0" smtClean="0">
                <a:solidFill>
                  <a:schemeClr val="tx1"/>
                </a:solidFill>
                <a:effectLst/>
                <a:latin typeface="+mn-lt"/>
                <a:ea typeface="+mn-ea"/>
                <a:cs typeface="+mn-cs"/>
              </a:rPr>
              <a:t> server user rights : Unlimited number of FIM servers and a FIM CAL for every Azure AD Premium subscriber/user</a:t>
            </a:r>
          </a:p>
          <a:p>
            <a:endParaRPr lang="en-US"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defTabSz="914363">
              <a:defRPr/>
            </a:pPr>
            <a:r>
              <a:rPr lang="en-US" smtClean="0">
                <a:solidFill>
                  <a:prstClr val="black"/>
                </a:solidFill>
                <a:latin typeface="Segoe UI" pitchFamily="34" charset="0"/>
              </a:rPr>
              <a:t>Build 2012</a:t>
            </a: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a:xfrm>
            <a:off x="0" y="8743537"/>
            <a:ext cx="5920740" cy="358289"/>
          </a:xfrm>
          <a:prstGeom prst="rect">
            <a:avLst/>
          </a:prstGeom>
        </p:spPr>
        <p:txBody>
          <a:bodyPr/>
          <a:lstStyle/>
          <a:p>
            <a:pPr defTabSz="932933" eaLnBrk="0" hangingPunct="0">
              <a:defRPr/>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defRPr/>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14363">
              <a:defRPr/>
            </a:pPr>
            <a:fld id="{BCD7D7CF-1DAD-47F1-BB48-5088D3BD3085}" type="datetime1">
              <a:rPr lang="en-US" smtClean="0">
                <a:solidFill>
                  <a:prstClr val="black"/>
                </a:solidFill>
                <a:latin typeface="Segoe UI" pitchFamily="34" charset="0"/>
              </a:rPr>
              <a:pPr defTabSz="914363">
                <a:defRPr/>
              </a:pPr>
              <a:t>10/15/2015</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14363">
              <a:defRPr/>
            </a:pPr>
            <a:fld id="{B4008EB6-D09E-4580-8CD6-DDB14511944F}" type="slidenum">
              <a:rPr lang="en-US" smtClean="0">
                <a:solidFill>
                  <a:prstClr val="black"/>
                </a:solidFill>
                <a:latin typeface="Segoe UI" pitchFamily="34" charset="0"/>
              </a:rPr>
              <a:pPr defTabSz="914363">
                <a:defRPr/>
              </a:pPr>
              <a:t>25</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195430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8471">
              <a:lnSpc>
                <a:spcPct val="90000"/>
              </a:lnSpc>
              <a:spcAft>
                <a:spcPts val="342"/>
              </a:spcAft>
              <a:defRPr/>
            </a:pPr>
            <a:r>
              <a:rPr lang="en-US" dirty="0" smtClean="0"/>
              <a:t>Azure Multi-Factor Authentication i</a:t>
            </a:r>
            <a:r>
              <a:rPr lang="en-US" baseline="0" dirty="0" smtClean="0"/>
              <a:t>s trusted by thousands of enterprise customers, healthcare organizations, banking and financial services companies, as well as government agencies at the state, local and federal level. </a:t>
            </a:r>
          </a:p>
          <a:p>
            <a:pPr defTabSz="938471">
              <a:lnSpc>
                <a:spcPct val="90000"/>
              </a:lnSpc>
              <a:spcAft>
                <a:spcPts val="342"/>
              </a:spcAft>
              <a:defRPr/>
            </a:pPr>
            <a:endParaRPr lang="en-US" baseline="0" dirty="0" smtClean="0"/>
          </a:p>
          <a:p>
            <a:pPr defTabSz="938471">
              <a:lnSpc>
                <a:spcPct val="90000"/>
              </a:lnSpc>
              <a:spcAft>
                <a:spcPts val="342"/>
              </a:spcAft>
              <a:defRPr/>
            </a:pPr>
            <a:r>
              <a:rPr lang="en-US" baseline="0" dirty="0" smtClean="0"/>
              <a:t>The service authenticates </a:t>
            </a:r>
            <a:r>
              <a:rPr lang="en-US" b="1" baseline="0" dirty="0" smtClean="0"/>
              <a:t>millions</a:t>
            </a:r>
            <a:r>
              <a:rPr lang="en-US" baseline="0" dirty="0" smtClean="0"/>
              <a:t> of logins and financial transactions around the globe each month.  It is battle tested and enterprise-ready. </a:t>
            </a:r>
          </a:p>
          <a:p>
            <a:pPr defTabSz="938471">
              <a:lnSpc>
                <a:spcPct val="90000"/>
              </a:lnSpc>
              <a:spcAft>
                <a:spcPts val="342"/>
              </a:spcAft>
              <a:defRPr/>
            </a:pPr>
            <a:endParaRPr lang="en-US" baseline="0" dirty="0" smtClean="0"/>
          </a:p>
          <a:p>
            <a:pPr defTabSz="938471">
              <a:lnSpc>
                <a:spcPct val="90000"/>
              </a:lnSpc>
              <a:spcAft>
                <a:spcPts val="342"/>
              </a:spcAft>
              <a:defRPr/>
            </a:pPr>
            <a:r>
              <a:rPr lang="en-US" baseline="0" dirty="0" smtClean="0"/>
              <a:t>While Multi-Factor Authentication is part of the Azure family and is powered by a cloud service, it is </a:t>
            </a:r>
            <a:r>
              <a:rPr lang="en-US" b="1" baseline="0" dirty="0" smtClean="0"/>
              <a:t>often deployed to secure on-premises applications</a:t>
            </a:r>
            <a:r>
              <a:rPr lang="en-US" baseline="0" dirty="0" smtClean="0"/>
              <a:t> in conjunction with an on-premises directory like Windows Server Active Directory. </a:t>
            </a:r>
          </a:p>
          <a:p>
            <a:pPr defTabSz="938471">
              <a:lnSpc>
                <a:spcPct val="90000"/>
              </a:lnSpc>
              <a:spcAft>
                <a:spcPts val="342"/>
              </a:spcAft>
              <a:defRPr/>
            </a:pPr>
            <a:r>
              <a:rPr lang="en-US" baseline="0" dirty="0" smtClean="0"/>
              <a:t>It supports </a:t>
            </a:r>
            <a:r>
              <a:rPr lang="en-US" b="1" baseline="0" dirty="0" smtClean="0"/>
              <a:t>on-premises, cloud, </a:t>
            </a:r>
            <a:r>
              <a:rPr lang="en-US" b="0" baseline="0" dirty="0" smtClean="0"/>
              <a:t>and</a:t>
            </a:r>
            <a:r>
              <a:rPr lang="en-US" b="1" baseline="0" dirty="0" smtClean="0"/>
              <a:t> hybrid scenarios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773237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6BE5AE4-1BC9-41B9-A703-DE65D4C3FDBE}"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4049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489803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B6D57CE-07EB-4556-A205-9F8211B777E5}"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945304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B6D57CE-07EB-4556-A205-9F8211B777E5}"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61326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kern="1200" dirty="0" smtClean="0">
                <a:solidFill>
                  <a:schemeClr val="tx1"/>
                </a:solidFill>
                <a:effectLst/>
                <a:latin typeface="Segoe UI Light" pitchFamily="34" charset="0"/>
                <a:ea typeface="+mn-ea"/>
                <a:cs typeface="+mn-cs"/>
              </a:rPr>
              <a:t>On-premises AND Cloud</a:t>
            </a:r>
            <a:r>
              <a:rPr lang="en-US" sz="1000" kern="1200" dirty="0" smtClean="0">
                <a:solidFill>
                  <a:schemeClr val="tx1"/>
                </a:solidFill>
                <a:effectLst/>
                <a:latin typeface="Segoe UI Light" pitchFamily="34" charset="0"/>
                <a:ea typeface="+mn-ea"/>
                <a:cs typeface="+mn-cs"/>
              </a:rPr>
              <a:t>: We believe in a world where you’re integrating public cloud with your on-premises infrastructure, and using each where it makes sense, in conjunction with each other. </a:t>
            </a:r>
            <a:r>
              <a:rPr lang="en-US" sz="1000" b="1" kern="1200" dirty="0" smtClean="0">
                <a:solidFill>
                  <a:schemeClr val="tx1"/>
                </a:solidFill>
                <a:effectLst/>
                <a:latin typeface="Segoe UI Light" pitchFamily="34" charset="0"/>
                <a:ea typeface="+mn-ea"/>
                <a:cs typeface="+mn-cs"/>
              </a:rPr>
              <a:t>Think </a:t>
            </a:r>
            <a:r>
              <a:rPr lang="en-US" sz="1000" b="1" i="1" kern="1200" dirty="0" smtClean="0">
                <a:solidFill>
                  <a:schemeClr val="tx1"/>
                </a:solidFill>
                <a:effectLst/>
                <a:latin typeface="Segoe UI Light" pitchFamily="34" charset="0"/>
                <a:ea typeface="+mn-ea"/>
                <a:cs typeface="+mn-cs"/>
              </a:rPr>
              <a:t>and</a:t>
            </a:r>
            <a:r>
              <a:rPr lang="en-US" sz="1000" b="1" kern="1200" dirty="0" smtClean="0">
                <a:solidFill>
                  <a:schemeClr val="tx1"/>
                </a:solidFill>
                <a:effectLst/>
                <a:latin typeface="Segoe UI Light" pitchFamily="34" charset="0"/>
                <a:ea typeface="+mn-ea"/>
                <a:cs typeface="+mn-cs"/>
              </a:rPr>
              <a:t>, not </a:t>
            </a:r>
            <a:r>
              <a:rPr lang="en-US" sz="1000" b="1" i="1" kern="1200" dirty="0" smtClean="0">
                <a:solidFill>
                  <a:schemeClr val="tx1"/>
                </a:solidFill>
                <a:effectLst/>
                <a:latin typeface="Segoe UI Light" pitchFamily="34" charset="0"/>
                <a:ea typeface="+mn-ea"/>
                <a:cs typeface="+mn-cs"/>
              </a:rPr>
              <a:t>or</a:t>
            </a:r>
            <a:r>
              <a:rPr lang="en-US" sz="1000" kern="1200" dirty="0" smtClean="0">
                <a:solidFill>
                  <a:schemeClr val="tx1"/>
                </a:solidFill>
                <a:effectLst/>
                <a:latin typeface="Segoe UI Light" pitchFamily="34" charset="0"/>
                <a:ea typeface="+mn-ea"/>
                <a:cs typeface="+mn-cs"/>
              </a:rPr>
              <a:t>. It’s not an on-premises OR cloud proposition – it’s an AND proposition. And when we say integration, we mean true integration – across infrastructure, apps, identity, and databases. This is what we call </a:t>
            </a:r>
            <a:r>
              <a:rPr lang="en-US" sz="1000" i="1" kern="1200" dirty="0" smtClean="0">
                <a:solidFill>
                  <a:schemeClr val="tx1"/>
                </a:solidFill>
                <a:effectLst/>
                <a:latin typeface="Segoe UI Light" pitchFamily="34" charset="0"/>
                <a:ea typeface="+mn-ea"/>
                <a:cs typeface="+mn-cs"/>
              </a:rPr>
              <a:t>hybrid</a:t>
            </a:r>
            <a:r>
              <a:rPr lang="en-US" sz="1000" kern="1200" dirty="0" smtClean="0">
                <a:solidFill>
                  <a:schemeClr val="tx1"/>
                </a:solidFill>
                <a:effectLst/>
                <a:latin typeface="Segoe UI Light" pitchFamily="34" charset="0"/>
                <a:ea typeface="+mn-ea"/>
                <a:cs typeface="+mn-cs"/>
              </a:rPr>
              <a:t>. </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b="1" kern="1200" dirty="0" smtClean="0">
                <a:solidFill>
                  <a:schemeClr val="tx1"/>
                </a:solidFill>
                <a:effectLst/>
                <a:latin typeface="Segoe UI Light" pitchFamily="34" charset="0"/>
                <a:ea typeface="+mn-ea"/>
                <a:cs typeface="+mn-cs"/>
              </a:rPr>
              <a:t>Microsoft is</a:t>
            </a:r>
            <a:r>
              <a:rPr lang="en-US" sz="1000" b="1" kern="1200" baseline="0" dirty="0" smtClean="0">
                <a:solidFill>
                  <a:schemeClr val="tx1"/>
                </a:solidFill>
                <a:effectLst/>
                <a:latin typeface="Segoe UI Light" pitchFamily="34" charset="0"/>
                <a:ea typeface="+mn-ea"/>
                <a:cs typeface="+mn-cs"/>
              </a:rPr>
              <a:t> the only company </a:t>
            </a:r>
            <a:r>
              <a:rPr lang="en-US" sz="1000" kern="1200" baseline="0" dirty="0" smtClean="0">
                <a:solidFill>
                  <a:schemeClr val="tx1"/>
                </a:solidFill>
                <a:effectLst/>
                <a:latin typeface="Segoe UI Light" pitchFamily="34" charset="0"/>
                <a:ea typeface="+mn-ea"/>
                <a:cs typeface="+mn-cs"/>
              </a:rPr>
              <a:t>which has the necessary assets across virtualization, identity, data platform , development and management to provide a consistent experiences across on-premises, our cloud and 3</a:t>
            </a:r>
            <a:r>
              <a:rPr lang="en-US" sz="1000" kern="1200" baseline="30000" dirty="0" smtClean="0">
                <a:solidFill>
                  <a:schemeClr val="tx1"/>
                </a:solidFill>
                <a:effectLst/>
                <a:latin typeface="Segoe UI Light" pitchFamily="34" charset="0"/>
                <a:ea typeface="+mn-ea"/>
                <a:cs typeface="+mn-cs"/>
              </a:rPr>
              <a:t>rd</a:t>
            </a:r>
            <a:r>
              <a:rPr lang="en-US" sz="1000" kern="1200" baseline="0" dirty="0" smtClean="0">
                <a:solidFill>
                  <a:schemeClr val="tx1"/>
                </a:solidFill>
                <a:effectLst/>
                <a:latin typeface="Segoe UI Light" pitchFamily="34" charset="0"/>
                <a:ea typeface="+mn-ea"/>
                <a:cs typeface="+mn-cs"/>
              </a:rPr>
              <a:t> party service providers. This vision and strategy - called “Cloud OS” – is what we aim to deliver for our customers. If you choose look at other Cloud vendors  that provide public OR private cloud offerings (Amazon, VMware, or Google), you have to cobble together disparate offerings and you will not get a seamless experience. </a:t>
            </a:r>
            <a:endParaRPr lang="en-US" sz="10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A7327B1-EA79-42BA-8B82-860D37DAB89B}"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81733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600"/>
              </a:spcAft>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208E0A0-24B1-414B-B494-C23A17DBAD96}"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9198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Multi-Factor Authentication offers the additional security you demand using the phones your users already carry. Multiple phone-based authentication methods are available, allowing users to choose the one that works best for them. And, support for multiple methods ensures additional authentication is always available.</a:t>
            </a:r>
          </a:p>
          <a:p>
            <a:pPr marL="172547" indent="-172547">
              <a:buFont typeface="Arial" panose="020B0604020202020204" pitchFamily="34" charset="0"/>
              <a:buChar char="•"/>
            </a:pPr>
            <a:r>
              <a:rPr lang="en-US" sz="1000" b="1" dirty="0">
                <a:latin typeface="Segoe UI Light" pitchFamily="34" charset="0"/>
              </a:rPr>
              <a:t>Multi-Factor Authentication apps</a:t>
            </a:r>
            <a:r>
              <a:rPr lang="en-US" sz="1000" dirty="0">
                <a:latin typeface="Segoe UI Light" pitchFamily="34" charset="0"/>
              </a:rPr>
              <a:t> are available for Windows Phone, </a:t>
            </a:r>
            <a:r>
              <a:rPr lang="en-US" sz="1000" dirty="0" err="1">
                <a:latin typeface="Segoe UI Light" pitchFamily="34" charset="0"/>
              </a:rPr>
              <a:t>iOS</a:t>
            </a:r>
            <a:r>
              <a:rPr lang="en-US" sz="1000" dirty="0">
                <a:latin typeface="Segoe UI Light" pitchFamily="34" charset="0"/>
              </a:rPr>
              <a:t> phones and tablets, and Android devices. Users download the free app from the device store and activate it using a code provided during set up. When the user signs in, a notification is pushed to the app on their mobile device. The user taps to approve or deny the authentication request. Cell or Wi-Fi access is required. For offline authentication, the app works like a software token to generate a one-time passcode that is entered during sign in. The one-time-passcode method is comparable to software or soft tokens solutions offered by vendors like RSA and </a:t>
            </a:r>
            <a:r>
              <a:rPr lang="en-US" sz="1000" dirty="0" err="1">
                <a:latin typeface="Segoe UI Light" pitchFamily="34" charset="0"/>
              </a:rPr>
              <a:t>Gemalto</a:t>
            </a:r>
            <a:r>
              <a:rPr lang="en-US" sz="1000" dirty="0">
                <a:latin typeface="Segoe UI Light" pitchFamily="34" charset="0"/>
              </a:rPr>
              <a:t>.</a:t>
            </a:r>
          </a:p>
          <a:p>
            <a:pPr marL="172547" indent="-172547">
              <a:buFont typeface="Arial" panose="020B0604020202020204" pitchFamily="34" charset="0"/>
              <a:buChar char="•"/>
            </a:pPr>
            <a:r>
              <a:rPr lang="en-US" sz="1000" b="1" dirty="0">
                <a:latin typeface="Segoe UI Light" pitchFamily="34" charset="0"/>
              </a:rPr>
              <a:t>Automated phone calls</a:t>
            </a:r>
            <a:r>
              <a:rPr lang="en-US" sz="1000" dirty="0">
                <a:latin typeface="Segoe UI Light" pitchFamily="34" charset="0"/>
              </a:rPr>
              <a:t> are placed by the Multi-Factor Authentication service to any phone, landline or mobile. The user simply answers the call and presses # on the phone keypad to complete their sign in.</a:t>
            </a:r>
          </a:p>
          <a:p>
            <a:pPr marL="172547" indent="-172547">
              <a:buFont typeface="Arial" panose="020B0604020202020204" pitchFamily="34" charset="0"/>
              <a:buChar char="•"/>
            </a:pPr>
            <a:r>
              <a:rPr lang="en-US" sz="1000" b="1" dirty="0">
                <a:latin typeface="Segoe UI Light" pitchFamily="34" charset="0"/>
              </a:rPr>
              <a:t>Text messages</a:t>
            </a:r>
            <a:r>
              <a:rPr lang="en-US" sz="1000" dirty="0">
                <a:latin typeface="Segoe UI Light" pitchFamily="34" charset="0"/>
              </a:rPr>
              <a:t> are sent by the Multi-Factor Authentication service to any mobile phone. The text message contains a one-time passcode. The user is prompted to either reply to the text message with the passcode or enter the passcode into the sign in screen.</a:t>
            </a:r>
          </a:p>
          <a:p>
            <a:pPr defTabSz="938471">
              <a:lnSpc>
                <a:spcPct val="90000"/>
              </a:lnSpc>
              <a:spcAft>
                <a:spcPts val="342"/>
              </a:spcAft>
              <a:defRPr/>
            </a:pPr>
            <a:endParaRPr lang="en-US" sz="1000" dirty="0">
              <a:latin typeface="Segoe UI Light" pitchFamily="34" charset="0"/>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3890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890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334CA4-0776-4EDD-A4B7-C3035D83D489}"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707679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8471">
              <a:lnSpc>
                <a:spcPct val="90000"/>
              </a:lnSpc>
              <a:spcAft>
                <a:spcPts val="342"/>
              </a:spcAft>
              <a:defRPr/>
            </a:pPr>
            <a:r>
              <a:rPr lang="en-US" sz="1000" dirty="0">
                <a:latin typeface="Segoe UI Light" pitchFamily="34" charset="0"/>
              </a:rPr>
              <a:t>The user signs in from any device using their existing account credentials.  If the user is signing into an on-premises application, the Multi-Factor Server that is installed at the customer’s site intercepts the authentication request. </a:t>
            </a:r>
          </a:p>
          <a:p>
            <a:pPr marL="230063" indent="-230063" defTabSz="938471">
              <a:lnSpc>
                <a:spcPct val="90000"/>
              </a:lnSpc>
              <a:spcAft>
                <a:spcPts val="342"/>
              </a:spcAft>
              <a:buFont typeface="+mj-lt"/>
              <a:buAutoNum type="arabicPeriod"/>
              <a:defRPr/>
            </a:pPr>
            <a:r>
              <a:rPr lang="en-US" sz="1000" dirty="0">
                <a:latin typeface="Segoe UI Light" pitchFamily="34" charset="0"/>
              </a:rPr>
              <a:t>First it </a:t>
            </a:r>
            <a:r>
              <a:rPr lang="en-US" sz="1000" b="1" dirty="0">
                <a:latin typeface="Segoe UI Light" pitchFamily="34" charset="0"/>
              </a:rPr>
              <a:t>checks the username and password against the user directory</a:t>
            </a:r>
            <a:r>
              <a:rPr lang="en-US" sz="1000" dirty="0">
                <a:latin typeface="Segoe UI Light" pitchFamily="34" charset="0"/>
              </a:rPr>
              <a:t>.  </a:t>
            </a:r>
          </a:p>
          <a:p>
            <a:pPr marL="230063" indent="-230063" defTabSz="938471">
              <a:lnSpc>
                <a:spcPct val="90000"/>
              </a:lnSpc>
              <a:spcAft>
                <a:spcPts val="342"/>
              </a:spcAft>
              <a:buFont typeface="+mj-lt"/>
              <a:buAutoNum type="arabicPeriod"/>
              <a:defRPr/>
            </a:pPr>
            <a:r>
              <a:rPr lang="en-US" sz="1000" dirty="0">
                <a:latin typeface="Segoe UI Light" pitchFamily="34" charset="0"/>
              </a:rPr>
              <a:t>If the correct credentials are entered, </a:t>
            </a:r>
            <a:r>
              <a:rPr lang="en-US" sz="1000" b="1" dirty="0">
                <a:latin typeface="Segoe UI Light" pitchFamily="34" charset="0"/>
              </a:rPr>
              <a:t>a request is sent to the Multi-Factor Authentication cloud service.</a:t>
            </a:r>
            <a:r>
              <a:rPr lang="en-US" sz="1000" dirty="0">
                <a:latin typeface="Segoe UI Light" pitchFamily="34" charset="0"/>
              </a:rPr>
              <a:t>  </a:t>
            </a:r>
          </a:p>
          <a:p>
            <a:pPr marL="230063" indent="-230063" defTabSz="938471">
              <a:lnSpc>
                <a:spcPct val="90000"/>
              </a:lnSpc>
              <a:spcAft>
                <a:spcPts val="342"/>
              </a:spcAft>
              <a:buFont typeface="+mj-lt"/>
              <a:buAutoNum type="arabicPeriod"/>
              <a:defRPr/>
            </a:pPr>
            <a:r>
              <a:rPr lang="en-US" sz="1000" dirty="0">
                <a:latin typeface="Segoe UI Light" pitchFamily="34" charset="0"/>
              </a:rPr>
              <a:t>The service sends the </a:t>
            </a:r>
            <a:r>
              <a:rPr lang="en-US" sz="1000" b="1" dirty="0">
                <a:latin typeface="Segoe UI Light" pitchFamily="34" charset="0"/>
              </a:rPr>
              <a:t>authentication request to the user’s phone</a:t>
            </a:r>
            <a:r>
              <a:rPr lang="en-US" sz="1000" dirty="0">
                <a:latin typeface="Segoe UI Light" pitchFamily="34" charset="0"/>
              </a:rPr>
              <a:t>. </a:t>
            </a:r>
          </a:p>
          <a:p>
            <a:pPr defTabSz="938471">
              <a:lnSpc>
                <a:spcPct val="90000"/>
              </a:lnSpc>
              <a:spcAft>
                <a:spcPts val="342"/>
              </a:spcAft>
              <a:defRPr/>
            </a:pPr>
            <a:endParaRPr lang="en-US" sz="1000" dirty="0">
              <a:latin typeface="Segoe UI Light" pitchFamily="34" charset="0"/>
            </a:endParaRPr>
          </a:p>
          <a:p>
            <a:pPr defTabSz="938471">
              <a:lnSpc>
                <a:spcPct val="90000"/>
              </a:lnSpc>
              <a:spcAft>
                <a:spcPts val="342"/>
              </a:spcAft>
              <a:defRPr/>
            </a:pPr>
            <a:r>
              <a:rPr lang="en-US" sz="1000" b="1" i="1" dirty="0">
                <a:latin typeface="Segoe UI Light" pitchFamily="34" charset="0"/>
              </a:rPr>
              <a:t>[click]</a:t>
            </a:r>
            <a:r>
              <a:rPr lang="en-US" sz="1000" dirty="0">
                <a:latin typeface="Segoe UI Light" pitchFamily="34" charset="0"/>
              </a:rPr>
              <a:t> Once the user has authenticated, they are instantly signed into the application. </a:t>
            </a:r>
          </a:p>
          <a:p>
            <a:pPr defTabSz="938471">
              <a:lnSpc>
                <a:spcPct val="90000"/>
              </a:lnSpc>
              <a:spcAft>
                <a:spcPts val="342"/>
              </a:spcAft>
              <a:defRPr/>
            </a:pPr>
            <a:endParaRPr lang="en-US" sz="1000" b="1" i="1" dirty="0">
              <a:latin typeface="Segoe UI Light" pitchFamily="34" charset="0"/>
            </a:endParaRPr>
          </a:p>
          <a:p>
            <a:pPr defTabSz="938471">
              <a:lnSpc>
                <a:spcPct val="90000"/>
              </a:lnSpc>
              <a:spcAft>
                <a:spcPts val="342"/>
              </a:spcAft>
              <a:defRPr/>
            </a:pPr>
            <a:r>
              <a:rPr lang="en-US" sz="1000" b="1" i="1" dirty="0">
                <a:latin typeface="Segoe UI Light" pitchFamily="34" charset="0"/>
              </a:rPr>
              <a:t>[click] </a:t>
            </a:r>
            <a:r>
              <a:rPr lang="en-US" sz="1000" dirty="0">
                <a:latin typeface="Segoe UI Light" pitchFamily="34" charset="0"/>
              </a:rPr>
              <a:t>The are a number of ways to configure the service to secure cloud apps. </a:t>
            </a:r>
          </a:p>
          <a:p>
            <a:pPr defTabSz="938471">
              <a:lnSpc>
                <a:spcPct val="90000"/>
              </a:lnSpc>
              <a:spcAft>
                <a:spcPts val="342"/>
              </a:spcAft>
              <a:defRPr/>
            </a:pPr>
            <a:r>
              <a:rPr lang="en-US" sz="1000" dirty="0">
                <a:latin typeface="Segoe UI Light" pitchFamily="34" charset="0"/>
              </a:rPr>
              <a:t>First, the </a:t>
            </a:r>
            <a:r>
              <a:rPr lang="en-US" sz="1000" b="1" dirty="0">
                <a:latin typeface="Segoe UI Light" pitchFamily="34" charset="0"/>
              </a:rPr>
              <a:t>on-premises multi-factor server </a:t>
            </a:r>
            <a:r>
              <a:rPr lang="en-US" sz="1000" dirty="0">
                <a:latin typeface="Segoe UI Light" pitchFamily="34" charset="0"/>
              </a:rPr>
              <a:t>can be used with </a:t>
            </a:r>
            <a:r>
              <a:rPr lang="en-US" sz="1000" b="1" dirty="0">
                <a:latin typeface="Segoe UI Light" pitchFamily="34" charset="0"/>
              </a:rPr>
              <a:t>Active Directory Federation Services </a:t>
            </a:r>
            <a:r>
              <a:rPr lang="en-US" sz="1000" dirty="0">
                <a:latin typeface="Segoe UI Light" pitchFamily="34" charset="0"/>
              </a:rPr>
              <a:t>or another SAML application for single sign-on to cloud applications. </a:t>
            </a:r>
          </a:p>
          <a:p>
            <a:pPr defTabSz="938471">
              <a:lnSpc>
                <a:spcPct val="90000"/>
              </a:lnSpc>
              <a:spcAft>
                <a:spcPts val="342"/>
              </a:spcAft>
              <a:defRPr/>
            </a:pPr>
            <a:endParaRPr lang="en-US" sz="1000" b="1" i="1" dirty="0">
              <a:latin typeface="Segoe UI Light" pitchFamily="34" charset="0"/>
            </a:endParaRPr>
          </a:p>
          <a:p>
            <a:pPr defTabSz="938471">
              <a:lnSpc>
                <a:spcPct val="90000"/>
              </a:lnSpc>
              <a:spcAft>
                <a:spcPts val="342"/>
              </a:spcAft>
              <a:defRPr/>
            </a:pPr>
            <a:r>
              <a:rPr lang="en-US" sz="1000" b="1" i="1" dirty="0">
                <a:latin typeface="Segoe UI Light" pitchFamily="34" charset="0"/>
              </a:rPr>
              <a:t>[click] </a:t>
            </a:r>
            <a:r>
              <a:rPr lang="en-US" sz="1000" dirty="0">
                <a:latin typeface="Segoe UI Light" pitchFamily="34" charset="0"/>
              </a:rPr>
              <a:t>For apps that use </a:t>
            </a:r>
            <a:r>
              <a:rPr lang="en-US" sz="1000" b="1" dirty="0">
                <a:latin typeface="Segoe UI Light" pitchFamily="34" charset="0"/>
              </a:rPr>
              <a:t>Azure Active Directory</a:t>
            </a:r>
            <a:r>
              <a:rPr lang="en-US" sz="1000" dirty="0">
                <a:latin typeface="Segoe UI Light" pitchFamily="34" charset="0"/>
              </a:rPr>
              <a:t>, the directory can call the Multi-Factor Authentication cloud service directly. </a:t>
            </a:r>
          </a:p>
          <a:p>
            <a:pPr defTabSz="938471">
              <a:lnSpc>
                <a:spcPct val="90000"/>
              </a:lnSpc>
              <a:spcAft>
                <a:spcPts val="342"/>
              </a:spcAft>
              <a:defRPr/>
            </a:pPr>
            <a:endParaRPr lang="en-US" sz="1000" b="1" i="1" dirty="0">
              <a:latin typeface="Segoe UI Light" pitchFamily="34" charset="0"/>
            </a:endParaRPr>
          </a:p>
          <a:p>
            <a:pPr defTabSz="938471">
              <a:lnSpc>
                <a:spcPct val="90000"/>
              </a:lnSpc>
              <a:spcAft>
                <a:spcPts val="342"/>
              </a:spcAft>
              <a:defRPr/>
            </a:pPr>
            <a:r>
              <a:rPr lang="en-US" sz="1000" b="1" i="1" dirty="0">
                <a:latin typeface="Segoe UI Light" pitchFamily="34" charset="0"/>
              </a:rPr>
              <a:t>[click] </a:t>
            </a:r>
            <a:r>
              <a:rPr lang="en-US" sz="1000" dirty="0">
                <a:latin typeface="Segoe UI Light" pitchFamily="34" charset="0"/>
              </a:rPr>
              <a:t>Or </a:t>
            </a:r>
            <a:r>
              <a:rPr lang="en-US" sz="1000" b="1" dirty="0">
                <a:latin typeface="Segoe UI Light" pitchFamily="34" charset="0"/>
              </a:rPr>
              <a:t>developers</a:t>
            </a:r>
            <a:r>
              <a:rPr lang="en-US" sz="1000" dirty="0">
                <a:latin typeface="Segoe UI Light" pitchFamily="34" charset="0"/>
              </a:rPr>
              <a:t> can build multi-factor into their custom apps using one of the </a:t>
            </a:r>
            <a:r>
              <a:rPr lang="en-US" sz="1000" b="1" dirty="0">
                <a:latin typeface="Segoe UI Light" pitchFamily="34" charset="0"/>
              </a:rPr>
              <a:t>Software Development Kits</a:t>
            </a:r>
            <a:r>
              <a:rPr lang="en-US" sz="1000" dirty="0">
                <a:latin typeface="Segoe UI Light" pitchFamily="34" charset="0"/>
              </a:rPr>
              <a:t>.</a:t>
            </a:r>
          </a:p>
          <a:p>
            <a:pPr defTabSz="938471">
              <a:lnSpc>
                <a:spcPct val="90000"/>
              </a:lnSpc>
              <a:spcAft>
                <a:spcPts val="342"/>
              </a:spcAf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a:xfrm>
            <a:off x="0" y="8824803"/>
            <a:ext cx="5936844" cy="361619"/>
          </a:xfrm>
          <a:prstGeom prst="rect">
            <a:avLst/>
          </a:prstGeom>
        </p:spPr>
        <p:txBody>
          <a:bodyPr/>
          <a:lstStyle/>
          <a:p>
            <a:pPr defTabSz="9199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994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B71B57-8311-41D2-A2FE-9B491958F17B}"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664758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10" eaLnBrk="0" hangingPunct="0">
              <a:defRPr sz="2300" b="1">
                <a:solidFill>
                  <a:schemeClr val="tx1"/>
                </a:solidFill>
                <a:latin typeface="Arial" charset="0"/>
                <a:ea typeface="ＭＳ Ｐゴシック" pitchFamily="34" charset="-128"/>
              </a:defRPr>
            </a:lvl1pPr>
            <a:lvl2pPr marL="702701" indent="-270270" defTabSz="911410" eaLnBrk="0" hangingPunct="0">
              <a:defRPr sz="2300" b="1">
                <a:solidFill>
                  <a:schemeClr val="tx1"/>
                </a:solidFill>
                <a:latin typeface="Arial" charset="0"/>
                <a:ea typeface="ＭＳ Ｐゴシック" pitchFamily="34" charset="-128"/>
              </a:defRPr>
            </a:lvl2pPr>
            <a:lvl3pPr marL="1081078" indent="-216216" defTabSz="911410" eaLnBrk="0" hangingPunct="0">
              <a:defRPr sz="2300" b="1">
                <a:solidFill>
                  <a:schemeClr val="tx1"/>
                </a:solidFill>
                <a:latin typeface="Arial" charset="0"/>
                <a:ea typeface="ＭＳ Ｐゴシック" pitchFamily="34" charset="-128"/>
              </a:defRPr>
            </a:lvl3pPr>
            <a:lvl4pPr marL="1513509" indent="-216216" defTabSz="911410" eaLnBrk="0" hangingPunct="0">
              <a:defRPr sz="2300" b="1">
                <a:solidFill>
                  <a:schemeClr val="tx1"/>
                </a:solidFill>
                <a:latin typeface="Arial" charset="0"/>
                <a:ea typeface="ＭＳ Ｐゴシック" pitchFamily="34" charset="-128"/>
              </a:defRPr>
            </a:lvl4pPr>
            <a:lvl5pPr marL="1945941" indent="-216216" defTabSz="911410" eaLnBrk="0" hangingPunct="0">
              <a:defRPr sz="2300" b="1">
                <a:solidFill>
                  <a:schemeClr val="tx1"/>
                </a:solidFill>
                <a:latin typeface="Arial" charset="0"/>
                <a:ea typeface="ＭＳ Ｐゴシック" pitchFamily="34" charset="-128"/>
              </a:defRPr>
            </a:lvl5pPr>
            <a:lvl6pPr marL="2378372" indent="-216216" defTabSz="911410" eaLnBrk="0" fontAlgn="base" hangingPunct="0">
              <a:spcBef>
                <a:spcPct val="0"/>
              </a:spcBef>
              <a:spcAft>
                <a:spcPct val="0"/>
              </a:spcAft>
              <a:defRPr sz="2300" b="1">
                <a:solidFill>
                  <a:schemeClr val="tx1"/>
                </a:solidFill>
                <a:latin typeface="Arial" charset="0"/>
                <a:ea typeface="ＭＳ Ｐゴシック" pitchFamily="34" charset="-128"/>
              </a:defRPr>
            </a:lvl6pPr>
            <a:lvl7pPr marL="2810804" indent="-216216" defTabSz="911410" eaLnBrk="0" fontAlgn="base" hangingPunct="0">
              <a:spcBef>
                <a:spcPct val="0"/>
              </a:spcBef>
              <a:spcAft>
                <a:spcPct val="0"/>
              </a:spcAft>
              <a:defRPr sz="2300" b="1">
                <a:solidFill>
                  <a:schemeClr val="tx1"/>
                </a:solidFill>
                <a:latin typeface="Arial" charset="0"/>
                <a:ea typeface="ＭＳ Ｐゴシック" pitchFamily="34" charset="-128"/>
              </a:defRPr>
            </a:lvl7pPr>
            <a:lvl8pPr marL="3243235" indent="-216216" defTabSz="911410" eaLnBrk="0" fontAlgn="base" hangingPunct="0">
              <a:spcBef>
                <a:spcPct val="0"/>
              </a:spcBef>
              <a:spcAft>
                <a:spcPct val="0"/>
              </a:spcAft>
              <a:defRPr sz="2300" b="1">
                <a:solidFill>
                  <a:schemeClr val="tx1"/>
                </a:solidFill>
                <a:latin typeface="Arial" charset="0"/>
                <a:ea typeface="ＭＳ Ｐゴシック" pitchFamily="34" charset="-128"/>
              </a:defRPr>
            </a:lvl8pPr>
            <a:lvl9pPr marL="3675667" indent="-216216" defTabSz="911410" eaLnBrk="0" fontAlgn="base" hangingPunct="0">
              <a:spcBef>
                <a:spcPct val="0"/>
              </a:spcBef>
              <a:spcAft>
                <a:spcPct val="0"/>
              </a:spcAft>
              <a:defRPr sz="2300" b="1">
                <a:solidFill>
                  <a:schemeClr val="tx1"/>
                </a:solidFill>
                <a:latin typeface="Arial" charset="0"/>
                <a:ea typeface="ＭＳ Ｐゴシック" pitchFamily="34" charset="-128"/>
              </a:defRPr>
            </a:lvl9pPr>
          </a:lstStyle>
          <a:p>
            <a:fld id="{2BC3CD57-03CC-4190-A97A-2FD4B4B29114}" type="slidenum">
              <a:rPr lang="en-US" sz="1200" b="0">
                <a:solidFill>
                  <a:prstClr val="black"/>
                </a:solidFill>
              </a:rPr>
              <a:pPr/>
              <a:t>34</a:t>
            </a:fld>
            <a:endParaRPr lang="en-US" sz="1200" b="0">
              <a:solidFill>
                <a:prstClr val="black"/>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781743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5F10E5F-23A4-4902-93A2-D41A957E910B}"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83533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CD7D7CF-1DAD-47F1-BB48-5088D3BD3085}"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13802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explain</a:t>
            </a:r>
            <a:r>
              <a:rPr lang="en-US" baseline="0" dirty="0" smtClean="0"/>
              <a:t> this diagram.</a:t>
            </a:r>
          </a:p>
          <a:p>
            <a:endParaRPr lang="en-US" baseline="0" dirty="0" smtClean="0"/>
          </a:p>
          <a:p>
            <a:pPr marL="228600" indent="-228600">
              <a:buAutoNum type="arabicPeriod"/>
            </a:pPr>
            <a:r>
              <a:rPr lang="en-US" baseline="0" dirty="0" smtClean="0"/>
              <a:t>User logs on normally, but experiences a delay in authentication.</a:t>
            </a:r>
          </a:p>
          <a:p>
            <a:pPr marL="228600" indent="-228600">
              <a:buAutoNum type="arabicPeriod"/>
            </a:pPr>
            <a:r>
              <a:rPr lang="en-US" baseline="0" dirty="0" smtClean="0"/>
              <a:t>Request is bounced to the MFA server which actually sends it back to the NPS server to validate the user credentials.  MFA orchestrates both username/password and token/pin.  </a:t>
            </a:r>
          </a:p>
          <a:p>
            <a:pPr marL="228600" indent="-228600">
              <a:buAutoNum type="arabicPeriod"/>
            </a:pPr>
            <a:r>
              <a:rPr lang="en-US" baseline="0" dirty="0" smtClean="0"/>
              <a:t>Username/password is forwarded to NPS for AD authentication.</a:t>
            </a:r>
          </a:p>
          <a:p>
            <a:pPr marL="228600" indent="-228600">
              <a:buAutoNum type="arabicPeriod"/>
            </a:pPr>
            <a:r>
              <a:rPr lang="en-US" baseline="0" dirty="0" smtClean="0"/>
              <a:t>AD authentication takes place.</a:t>
            </a:r>
          </a:p>
          <a:p>
            <a:pPr marL="228600" indent="-228600">
              <a:buAutoNum type="arabicPeriod"/>
            </a:pPr>
            <a:r>
              <a:rPr lang="en-US" baseline="0" dirty="0" smtClean="0"/>
              <a:t>Authentication = valid is returned to MFA server.  MFA server then send request to Azure to validate token/pin.  This is outside this diagram, but the user will receive whatever secondary authentication method is configured, such as text or voice.</a:t>
            </a:r>
          </a:p>
          <a:p>
            <a:pPr marL="228600" indent="-228600">
              <a:buAutoNum type="arabicPeriod"/>
            </a:pPr>
            <a:r>
              <a:rPr lang="en-US" baseline="0" dirty="0" smtClean="0"/>
              <a:t>Result returned to RD Gateway</a:t>
            </a:r>
          </a:p>
          <a:p>
            <a:pPr marL="228600" indent="-228600">
              <a:buAutoNum type="arabicPeriod"/>
            </a:pPr>
            <a:r>
              <a:rPr lang="en-US" baseline="0" dirty="0" smtClean="0"/>
              <a:t>User logon rejected or allowed </a:t>
            </a:r>
            <a:r>
              <a:rPr lang="en-US" baseline="0" smtClean="0"/>
              <a:t>to proceed.</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71707E5-4118-4277-9E30-148EE220CC39}" type="slidenum">
              <a:rPr lang="en-US" altLang="en-US" smtClean="0"/>
              <a:pPr/>
              <a:t>39</a:t>
            </a:fld>
            <a:endParaRPr lang="en-US" altLang="en-US"/>
          </a:p>
        </p:txBody>
      </p:sp>
    </p:spTree>
    <p:extLst>
      <p:ext uri="{BB962C8B-B14F-4D97-AF65-F5344CB8AC3E}">
        <p14:creationId xmlns:p14="http://schemas.microsoft.com/office/powerpoint/2010/main" val="190876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2813" rtl="0" eaLnBrk="1" fontAlgn="base" latinLnBrk="0" hangingPunct="1">
              <a:lnSpc>
                <a:spcPct val="90000"/>
              </a:lnSpc>
              <a:spcBef>
                <a:spcPct val="30000"/>
              </a:spcBef>
              <a:spcAft>
                <a:spcPts val="338"/>
              </a:spcAft>
              <a:buClrTx/>
              <a:buSzTx/>
              <a:buFontTx/>
              <a:buNone/>
              <a:tabLst/>
              <a:defRPr/>
            </a:pPr>
            <a:r>
              <a:rPr lang="en-US" sz="1000" dirty="0" smtClean="0"/>
              <a:t>You can use this to explain all the Azure building blocks – the compute services at the top and then the other blocks of services – data, networking, Apps…. YOUR CHOICE…  We</a:t>
            </a:r>
            <a:r>
              <a:rPr lang="en-US" sz="1000" baseline="0" dirty="0" smtClean="0"/>
              <a:t> want to articulate that Azure is a bunch of services that can be used as “Building Blocks” to technology solutions.  If you would like to do that without this eye chart, Your Choice </a:t>
            </a:r>
            <a:r>
              <a:rPr lang="en-US" sz="1000" baseline="0" dirty="0" smtClean="0">
                <a:sym typeface="Wingdings" panose="05000000000000000000" pitchFamily="2" charset="2"/>
              </a:rPr>
              <a:t></a:t>
            </a:r>
            <a:endParaRPr lang="en-US" sz="1000" dirty="0" smtClean="0"/>
          </a:p>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1104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Segoe UI Light" pitchFamily="34" charset="0"/>
                <a:ea typeface="+mn-ea"/>
                <a:cs typeface="+mn-cs"/>
              </a:rPr>
              <a:t>Windows Azure is a broad stack of services that runs in our datacenters globally. </a:t>
            </a:r>
          </a:p>
          <a:p>
            <a:endParaRPr lang="en-US" sz="1000" kern="1200" dirty="0" smtClean="0">
              <a:solidFill>
                <a:schemeClr val="tx1"/>
              </a:solidFill>
              <a:effectLst/>
              <a:latin typeface="Segoe UI Light" pitchFamily="34" charset="0"/>
              <a:ea typeface="+mn-ea"/>
              <a:cs typeface="+mn-cs"/>
            </a:endParaRPr>
          </a:p>
          <a:p>
            <a:r>
              <a:rPr lang="en-US" sz="1000" kern="1200" dirty="0" smtClean="0">
                <a:solidFill>
                  <a:schemeClr val="tx1"/>
                </a:solidFill>
                <a:effectLst/>
                <a:latin typeface="Segoe UI Light" pitchFamily="34" charset="0"/>
                <a:ea typeface="+mn-ea"/>
                <a:cs typeface="+mn-cs"/>
              </a:rPr>
              <a:t>Think of the different services as </a:t>
            </a:r>
            <a:r>
              <a:rPr lang="en-US" sz="1000" i="1" kern="1200" dirty="0" smtClean="0">
                <a:solidFill>
                  <a:schemeClr val="tx1"/>
                </a:solidFill>
                <a:effectLst/>
                <a:latin typeface="Segoe UI Light" pitchFamily="34" charset="0"/>
                <a:ea typeface="+mn-ea"/>
                <a:cs typeface="+mn-cs"/>
              </a:rPr>
              <a:t>building blocks.</a:t>
            </a:r>
            <a:r>
              <a:rPr lang="en-US" sz="1000" kern="1200" dirty="0" smtClean="0">
                <a:solidFill>
                  <a:schemeClr val="tx1"/>
                </a:solidFill>
                <a:effectLst/>
                <a:latin typeface="Segoe UI Light" pitchFamily="34" charset="0"/>
                <a:ea typeface="+mn-ea"/>
                <a:cs typeface="+mn-cs"/>
              </a:rPr>
              <a:t> These services can be categorized</a:t>
            </a:r>
            <a:r>
              <a:rPr lang="en-US" sz="1000" kern="1200" baseline="0" dirty="0" smtClean="0">
                <a:solidFill>
                  <a:schemeClr val="tx1"/>
                </a:solidFill>
                <a:effectLst/>
                <a:latin typeface="Segoe UI Light" pitchFamily="34" charset="0"/>
                <a:ea typeface="+mn-ea"/>
                <a:cs typeface="+mn-cs"/>
              </a:rPr>
              <a:t> into three classes – </a:t>
            </a:r>
          </a:p>
          <a:p>
            <a:r>
              <a:rPr lang="en-US" sz="1000" b="1" kern="1200" baseline="0" dirty="0" smtClean="0">
                <a:solidFill>
                  <a:schemeClr val="tx1"/>
                </a:solidFill>
                <a:effectLst/>
                <a:latin typeface="Segoe UI Light" pitchFamily="34" charset="0"/>
                <a:ea typeface="+mn-ea"/>
                <a:cs typeface="+mn-cs"/>
              </a:rPr>
              <a:t>Infrastructure services </a:t>
            </a:r>
            <a:r>
              <a:rPr lang="en-US" sz="1000" kern="1200" baseline="0" dirty="0" smtClean="0">
                <a:solidFill>
                  <a:schemeClr val="tx1"/>
                </a:solidFill>
                <a:effectLst/>
                <a:latin typeface="Segoe UI Light" pitchFamily="34" charset="0"/>
                <a:ea typeface="+mn-ea"/>
                <a:cs typeface="+mn-cs"/>
              </a:rPr>
              <a:t>which are lower level building blocks, </a:t>
            </a:r>
          </a:p>
          <a:p>
            <a:r>
              <a:rPr lang="en-US" sz="1000" b="1" kern="1200" baseline="0" dirty="0" smtClean="0">
                <a:solidFill>
                  <a:schemeClr val="tx1"/>
                </a:solidFill>
                <a:effectLst/>
                <a:latin typeface="Segoe UI Light" pitchFamily="34" charset="0"/>
                <a:ea typeface="+mn-ea"/>
                <a:cs typeface="+mn-cs"/>
              </a:rPr>
              <a:t>Data services </a:t>
            </a:r>
            <a:r>
              <a:rPr lang="en-US" sz="1000" kern="1200" baseline="0" dirty="0" smtClean="0">
                <a:solidFill>
                  <a:schemeClr val="tx1"/>
                </a:solidFill>
                <a:effectLst/>
                <a:latin typeface="Segoe UI Light" pitchFamily="34" charset="0"/>
                <a:ea typeface="+mn-ea"/>
                <a:cs typeface="+mn-cs"/>
              </a:rPr>
              <a:t>that provide storage and data management capabilities to apps, and </a:t>
            </a:r>
          </a:p>
          <a:p>
            <a:r>
              <a:rPr lang="en-US" sz="1000" b="1" kern="1200" baseline="0" dirty="0" smtClean="0">
                <a:solidFill>
                  <a:schemeClr val="tx1"/>
                </a:solidFill>
                <a:effectLst/>
                <a:latin typeface="Segoe UI Light" pitchFamily="34" charset="0"/>
                <a:ea typeface="+mn-ea"/>
                <a:cs typeface="+mn-cs"/>
              </a:rPr>
              <a:t>App services</a:t>
            </a:r>
            <a:r>
              <a:rPr lang="en-US" sz="1000" kern="1200" baseline="0" dirty="0" smtClean="0">
                <a:solidFill>
                  <a:schemeClr val="tx1"/>
                </a:solidFill>
                <a:effectLst/>
                <a:latin typeface="Segoe UI Light" pitchFamily="34" charset="0"/>
                <a:ea typeface="+mn-ea"/>
                <a:cs typeface="+mn-cs"/>
              </a:rPr>
              <a:t> which provide different capabilities to rapidly develop apps, scale and run apps at a global scale.</a:t>
            </a:r>
            <a:endParaRPr lang="en-US" sz="1000" kern="1200" dirty="0" smtClean="0">
              <a:solidFill>
                <a:schemeClr val="tx1"/>
              </a:solidFill>
              <a:effectLst/>
              <a:latin typeface="Segoe UI Light" pitchFamily="34" charset="0"/>
              <a:ea typeface="+mn-ea"/>
              <a:cs typeface="+mn-cs"/>
            </a:endParaRPr>
          </a:p>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76418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Segoe UI Light" pitchFamily="34" charset="0"/>
                <a:ea typeface="+mn-ea"/>
                <a:cs typeface="+mn-cs"/>
              </a:rPr>
              <a:t>You can use these blocks or</a:t>
            </a:r>
            <a:r>
              <a:rPr lang="en-US" sz="1000" kern="1200" baseline="0" dirty="0" smtClean="0">
                <a:solidFill>
                  <a:schemeClr val="tx1"/>
                </a:solidFill>
                <a:effectLst/>
                <a:latin typeface="Segoe UI Light" pitchFamily="34" charset="0"/>
                <a:ea typeface="+mn-ea"/>
                <a:cs typeface="+mn-cs"/>
              </a:rPr>
              <a:t> puzzle pieces </a:t>
            </a:r>
            <a:r>
              <a:rPr lang="en-US" sz="1000" kern="1200" dirty="0" smtClean="0">
                <a:solidFill>
                  <a:schemeClr val="tx1"/>
                </a:solidFill>
                <a:effectLst/>
                <a:latin typeface="Segoe UI Light" pitchFamily="34" charset="0"/>
                <a:ea typeface="+mn-ea"/>
                <a:cs typeface="+mn-cs"/>
              </a:rPr>
              <a:t>to rapidly build apps, and then choose an Azure datacenter to run the app. Windows Azure takes care of the underlying management, and provides your app the scale it needs. </a:t>
            </a:r>
          </a:p>
          <a:p>
            <a:endParaRPr lang="en-US" sz="1000" kern="1200" dirty="0" smtClean="0">
              <a:solidFill>
                <a:schemeClr val="tx1"/>
              </a:solidFill>
              <a:effectLst/>
              <a:latin typeface="Segoe UI Light" pitchFamily="34" charset="0"/>
              <a:ea typeface="+mn-ea"/>
              <a:cs typeface="+mn-cs"/>
            </a:endParaRPr>
          </a:p>
          <a:p>
            <a:r>
              <a:rPr lang="en-US" sz="1000" kern="1200" dirty="0" smtClean="0">
                <a:solidFill>
                  <a:schemeClr val="tx1"/>
                </a:solidFill>
                <a:effectLst/>
                <a:latin typeface="Segoe UI Light" pitchFamily="34" charset="0"/>
                <a:ea typeface="+mn-ea"/>
                <a:cs typeface="+mn-cs"/>
              </a:rPr>
              <a:t>This approach is what industry experts call a </a:t>
            </a:r>
            <a:r>
              <a:rPr lang="en-US" sz="1000" b="1" kern="1200" dirty="0" smtClean="0">
                <a:solidFill>
                  <a:schemeClr val="tx1"/>
                </a:solidFill>
                <a:effectLst/>
                <a:latin typeface="Segoe UI Light" pitchFamily="34" charset="0"/>
                <a:ea typeface="+mn-ea"/>
                <a:cs typeface="+mn-cs"/>
              </a:rPr>
              <a:t>Platform as a Service</a:t>
            </a:r>
            <a:r>
              <a:rPr lang="en-US" sz="1000" kern="1200" dirty="0" smtClean="0">
                <a:solidFill>
                  <a:schemeClr val="tx1"/>
                </a:solidFill>
                <a:effectLst/>
                <a:latin typeface="Segoe UI Light" pitchFamily="34" charset="0"/>
                <a:ea typeface="+mn-ea"/>
                <a:cs typeface="+mn-cs"/>
              </a:rPr>
              <a:t>. </a:t>
            </a:r>
          </a:p>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5413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Segoe UI Light" pitchFamily="34" charset="0"/>
                <a:ea typeface="+mn-ea"/>
                <a:cs typeface="+mn-cs"/>
              </a:rPr>
              <a:t>But that is not all that you can do with Azure. Windows Azure also provides infrastructure services which allow for more hands on configuration and management similar the servers you have today. However, they’re hosted in Microsoft datacenters letting you use Azure as if you were operating your own datacenter in the Cloud. For example, you can provision VMs, give them private IP addresses, and connect to them using a VPN from your on-premises environment. Most importantly, this lets Windows Azure mimic your on-premises datacenter and run your current apps with little or no change without the expense of having to own servers of racks, cooling and building costs. Furthermore, you</a:t>
            </a:r>
            <a:r>
              <a:rPr lang="en-US" sz="1000" kern="1200" baseline="0" dirty="0" smtClean="0">
                <a:solidFill>
                  <a:schemeClr val="tx1"/>
                </a:solidFill>
                <a:effectLst/>
                <a:latin typeface="Segoe UI Light" pitchFamily="34" charset="0"/>
                <a:ea typeface="+mn-ea"/>
                <a:cs typeface="+mn-cs"/>
              </a:rPr>
              <a:t> can connect the “datacenter” you build in the Cloud to your on-premises  datacenter so the datacenter in the Cloud becomes an extension to your on-premises infrastructure. </a:t>
            </a:r>
          </a:p>
          <a:p>
            <a:endParaRPr lang="en-US" sz="1000" kern="1200" baseline="0" dirty="0" smtClean="0">
              <a:solidFill>
                <a:schemeClr val="tx1"/>
              </a:solidFill>
              <a:effectLst/>
              <a:latin typeface="Segoe UI Light" pitchFamily="34" charset="0"/>
              <a:ea typeface="+mn-ea"/>
              <a:cs typeface="+mn-cs"/>
            </a:endParaRPr>
          </a:p>
          <a:p>
            <a:r>
              <a:rPr lang="en-US" sz="1000" kern="1200" dirty="0" smtClean="0">
                <a:solidFill>
                  <a:schemeClr val="tx1"/>
                </a:solidFill>
                <a:effectLst/>
                <a:latin typeface="Segoe UI Light" pitchFamily="34" charset="0"/>
                <a:ea typeface="+mn-ea"/>
                <a:cs typeface="+mn-cs"/>
              </a:rPr>
              <a:t>These “building blocks” lets Windows Azure to be used as an </a:t>
            </a:r>
            <a:r>
              <a:rPr lang="en-US" sz="1000" b="1" kern="1200" dirty="0" smtClean="0">
                <a:solidFill>
                  <a:schemeClr val="tx1"/>
                </a:solidFill>
                <a:effectLst/>
                <a:latin typeface="Segoe UI Light" pitchFamily="34" charset="0"/>
                <a:ea typeface="+mn-ea"/>
                <a:cs typeface="+mn-cs"/>
              </a:rPr>
              <a:t>Infrastructure-a- a-service</a:t>
            </a:r>
            <a:r>
              <a:rPr lang="en-US" sz="1000" kern="1200" dirty="0" smtClean="0">
                <a:solidFill>
                  <a:schemeClr val="tx1"/>
                </a:solidFill>
                <a:effectLst/>
                <a:latin typeface="Segoe UI Light" pitchFamily="34" charset="0"/>
                <a:ea typeface="+mn-ea"/>
                <a:cs typeface="+mn-cs"/>
              </a:rPr>
              <a:t>.</a:t>
            </a:r>
          </a:p>
          <a:p>
            <a:endParaRPr lang="en-US" sz="1000" kern="1200" dirty="0" smtClean="0">
              <a:solidFill>
                <a:schemeClr val="tx1"/>
              </a:solidFill>
              <a:effectLst/>
              <a:latin typeface="Segoe UI Light" pitchFamily="34" charset="0"/>
              <a:ea typeface="+mn-ea"/>
              <a:cs typeface="+mn-cs"/>
            </a:endParaRPr>
          </a:p>
          <a:p>
            <a:r>
              <a:rPr lang="en-US" sz="1000" b="1" kern="1200" dirty="0" smtClean="0">
                <a:solidFill>
                  <a:schemeClr val="tx1"/>
                </a:solidFill>
                <a:effectLst/>
                <a:latin typeface="Segoe UI Light" pitchFamily="34" charset="0"/>
                <a:ea typeface="+mn-ea"/>
                <a:cs typeface="+mn-cs"/>
              </a:rPr>
              <a:t>So, you see Windows Azure offers </a:t>
            </a:r>
            <a:r>
              <a:rPr lang="en-US" sz="1000" b="1" kern="1200" dirty="0" err="1" smtClean="0">
                <a:solidFill>
                  <a:schemeClr val="tx1"/>
                </a:solidFill>
                <a:effectLst/>
                <a:latin typeface="Segoe UI Light" pitchFamily="34" charset="0"/>
                <a:ea typeface="+mn-ea"/>
                <a:cs typeface="+mn-cs"/>
              </a:rPr>
              <a:t>IaaS</a:t>
            </a:r>
            <a:r>
              <a:rPr lang="en-US" sz="1000" b="1" kern="1200" dirty="0" smtClean="0">
                <a:solidFill>
                  <a:schemeClr val="tx1"/>
                </a:solidFill>
                <a:effectLst/>
                <a:latin typeface="Segoe UI Light" pitchFamily="34" charset="0"/>
                <a:ea typeface="+mn-ea"/>
                <a:cs typeface="+mn-cs"/>
              </a:rPr>
              <a:t> +</a:t>
            </a:r>
            <a:r>
              <a:rPr lang="en-US" sz="1000" b="1" kern="1200" dirty="0" err="1" smtClean="0">
                <a:solidFill>
                  <a:schemeClr val="tx1"/>
                </a:solidFill>
                <a:effectLst/>
                <a:latin typeface="Segoe UI Light" pitchFamily="34" charset="0"/>
                <a:ea typeface="+mn-ea"/>
                <a:cs typeface="+mn-cs"/>
              </a:rPr>
              <a:t>PaaS</a:t>
            </a:r>
            <a:r>
              <a:rPr lang="en-US" sz="1000" b="1" kern="1200" dirty="0" smtClean="0">
                <a:solidFill>
                  <a:schemeClr val="tx1"/>
                </a:solidFill>
                <a:effectLst/>
                <a:latin typeface="Segoe UI Light" pitchFamily="34" charset="0"/>
                <a:ea typeface="+mn-ea"/>
                <a:cs typeface="+mn-cs"/>
              </a:rPr>
              <a:t> in one platform. </a:t>
            </a:r>
            <a:r>
              <a:rPr lang="en-US" sz="1000" b="1" kern="1200" dirty="0" err="1" smtClean="0">
                <a:solidFill>
                  <a:schemeClr val="tx1"/>
                </a:solidFill>
                <a:effectLst/>
                <a:latin typeface="Segoe UI Light" pitchFamily="34" charset="0"/>
                <a:ea typeface="+mn-ea"/>
                <a:cs typeface="+mn-cs"/>
              </a:rPr>
              <a:t>IaaS</a:t>
            </a:r>
            <a:r>
              <a:rPr lang="en-US" sz="1000" b="1" kern="1200" dirty="0" smtClean="0">
                <a:solidFill>
                  <a:schemeClr val="tx1"/>
                </a:solidFill>
                <a:effectLst/>
                <a:latin typeface="Segoe UI Light" pitchFamily="34" charset="0"/>
                <a:ea typeface="+mn-ea"/>
                <a:cs typeface="+mn-cs"/>
              </a:rPr>
              <a:t> provides flexibility, </a:t>
            </a:r>
            <a:r>
              <a:rPr lang="en-US" sz="1000" b="1" kern="1200" dirty="0" err="1" smtClean="0">
                <a:solidFill>
                  <a:schemeClr val="tx1"/>
                </a:solidFill>
                <a:effectLst/>
                <a:latin typeface="Segoe UI Light" pitchFamily="34" charset="0"/>
                <a:ea typeface="+mn-ea"/>
                <a:cs typeface="+mn-cs"/>
              </a:rPr>
              <a:t>PaaS</a:t>
            </a:r>
            <a:r>
              <a:rPr lang="en-US" sz="1000" b="1" kern="1200" dirty="0" smtClean="0">
                <a:solidFill>
                  <a:schemeClr val="tx1"/>
                </a:solidFill>
                <a:effectLst/>
                <a:latin typeface="Segoe UI Light" pitchFamily="34" charset="0"/>
                <a:ea typeface="+mn-ea"/>
                <a:cs typeface="+mn-cs"/>
              </a:rPr>
              <a:t> eliminates complexity. Use </a:t>
            </a:r>
            <a:r>
              <a:rPr lang="en-US" sz="1000" b="1" kern="1200" dirty="0" err="1" smtClean="0">
                <a:solidFill>
                  <a:schemeClr val="tx1"/>
                </a:solidFill>
                <a:effectLst/>
                <a:latin typeface="Segoe UI Light" pitchFamily="34" charset="0"/>
                <a:ea typeface="+mn-ea"/>
                <a:cs typeface="+mn-cs"/>
              </a:rPr>
              <a:t>PaaS</a:t>
            </a:r>
            <a:r>
              <a:rPr lang="en-US" sz="1000" b="1" kern="1200" dirty="0" smtClean="0">
                <a:solidFill>
                  <a:schemeClr val="tx1"/>
                </a:solidFill>
                <a:effectLst/>
                <a:latin typeface="Segoe UI Light" pitchFamily="34" charset="0"/>
                <a:ea typeface="+mn-ea"/>
                <a:cs typeface="+mn-cs"/>
              </a:rPr>
              <a:t> where you can, use </a:t>
            </a:r>
            <a:r>
              <a:rPr lang="en-US" sz="1000" b="1" kern="1200" dirty="0" err="1" smtClean="0">
                <a:solidFill>
                  <a:schemeClr val="tx1"/>
                </a:solidFill>
                <a:effectLst/>
                <a:latin typeface="Segoe UI Light" pitchFamily="34" charset="0"/>
                <a:ea typeface="+mn-ea"/>
                <a:cs typeface="+mn-cs"/>
              </a:rPr>
              <a:t>IaaS</a:t>
            </a:r>
            <a:r>
              <a:rPr lang="en-US" sz="1000" b="1" kern="1200" dirty="0" smtClean="0">
                <a:solidFill>
                  <a:schemeClr val="tx1"/>
                </a:solidFill>
                <a:effectLst/>
                <a:latin typeface="Segoe UI Light" pitchFamily="34" charset="0"/>
                <a:ea typeface="+mn-ea"/>
                <a:cs typeface="+mn-cs"/>
              </a:rPr>
              <a:t> where you need. With Azure, you can use both together or independently, and build</a:t>
            </a:r>
            <a:r>
              <a:rPr lang="en-US" sz="1000" b="1" kern="1200" baseline="0" dirty="0" smtClean="0">
                <a:solidFill>
                  <a:schemeClr val="tx1"/>
                </a:solidFill>
                <a:effectLst/>
                <a:latin typeface="Segoe UI Light" pitchFamily="34" charset="0"/>
                <a:ea typeface="+mn-ea"/>
                <a:cs typeface="+mn-cs"/>
              </a:rPr>
              <a:t> apps of the future</a:t>
            </a:r>
            <a:r>
              <a:rPr lang="en-US" sz="1000" b="1" kern="1200" dirty="0" smtClean="0">
                <a:solidFill>
                  <a:schemeClr val="tx1"/>
                </a:solidFill>
                <a:effectLst/>
                <a:latin typeface="Segoe UI Light" pitchFamily="34" charset="0"/>
                <a:ea typeface="+mn-ea"/>
                <a:cs typeface="+mn-cs"/>
              </a:rPr>
              <a:t>. That uniquely differentiates us. </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10/15/2015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0246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dirty="0" smtClean="0"/>
              <a:t>Describe the various computing patterns that</a:t>
            </a:r>
            <a:r>
              <a:rPr lang="en-US" baseline="0" dirty="0" smtClean="0"/>
              <a:t> are good for Cloud Computing</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dirty="0" smtClean="0"/>
              <a:t>There</a:t>
            </a:r>
            <a:r>
              <a:rPr lang="en-US" baseline="0" dirty="0" smtClean="0"/>
              <a:t> are numerous terms and definitions floating around in the industry for “the cloud”, “cloud computing”, “cloud services”, etc.</a:t>
            </a:r>
          </a:p>
          <a:p>
            <a:pPr marL="171450" indent="-171450">
              <a:buFont typeface="Arial" pitchFamily="34" charset="0"/>
              <a:buChar char="•"/>
            </a:pPr>
            <a:r>
              <a:rPr lang="en-US" baseline="0" dirty="0" smtClean="0"/>
              <a:t>Microsoft thinks of the cloud as simply an approach to computing that enables applications to be delivered at scale for a variety of workloads and client devices.</a:t>
            </a:r>
            <a:endParaRPr lang="en-US" dirty="0" smtClean="0"/>
          </a:p>
          <a:p>
            <a:pPr marL="171450" indent="-171450">
              <a:buFont typeface="Arial" pitchFamily="34" charset="0"/>
              <a:buChar char="•"/>
            </a:pPr>
            <a:r>
              <a:rPr lang="en-US" dirty="0" smtClean="0"/>
              <a:t>The cloud can help deliver IT as a standardized service…freeing you up to focus on your business</a:t>
            </a:r>
          </a:p>
          <a:p>
            <a:pPr marL="285750" indent="-285750">
              <a:buFont typeface="Arial" panose="020B0604020202020204" pitchFamily="34" charset="0"/>
              <a:buChar char="•"/>
            </a:pPr>
            <a:r>
              <a:rPr lang="en-US" dirty="0" smtClean="0"/>
              <a:t>Cover the workloads</a:t>
            </a:r>
            <a:r>
              <a:rPr lang="en-US" baseline="0" dirty="0" smtClean="0"/>
              <a:t> in the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89036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57418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1.xml"/><Relationship Id="rId4" Type="http://schemas.openxmlformats.org/officeDocument/2006/relationships/image" Target="../media/image7.png"/></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2.xml"/><Relationship Id="rId4" Type="http://schemas.openxmlformats.org/officeDocument/2006/relationships/image" Target="../media/image15.emf"/></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g"/><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99787F-C452-417B-9AC0-3D94BCDDF49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59459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9787F-C452-417B-9AC0-3D94BCDDF49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19592135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412025040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46236780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51052671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46226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2"/>
            <a:ext cx="9860674" cy="1793881"/>
          </a:xfrm>
          <a:noFill/>
        </p:spPr>
        <p:txBody>
          <a:bodyPr lIns="182880" tIns="146304" rIns="182880" bIns="146304">
            <a:noAutofit/>
          </a:bodyPr>
          <a:lstStyle>
            <a:lvl1pPr marL="0" indent="0">
              <a:spcBef>
                <a:spcPts val="0"/>
              </a:spcBef>
              <a:buNone/>
              <a:defRPr sz="3527"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647922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50036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6343800"/>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334034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1" y="1411553"/>
            <a:ext cx="11176001"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537" rtl="0" eaLnBrk="1" latinLnBrk="0" hangingPunct="1">
              <a:lnSpc>
                <a:spcPct val="90000"/>
              </a:lnSpc>
              <a:spcBef>
                <a:spcPct val="20000"/>
              </a:spcBef>
              <a:buClr>
                <a:srgbClr val="777777"/>
              </a:buClr>
              <a:buSzPct val="100000"/>
              <a:buFont typeface="Segoe" pitchFamily="34" charset="0"/>
              <a:buChar char="−"/>
              <a:defRPr lang="en-US" sz="2799" kern="1200" dirty="0" smtClean="0">
                <a:solidFill>
                  <a:schemeClr val="bg1">
                    <a:lumMod val="75000"/>
                  </a:schemeClr>
                </a:solidFill>
                <a:latin typeface="+mn-lt"/>
                <a:ea typeface="+mn-ea"/>
                <a:cs typeface="+mn-cs"/>
              </a:defRPr>
            </a:lvl2pPr>
            <a:lvl3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3pPr>
            <a:lvl4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4pPr>
            <a:lvl5pPr algn="l" defTabSz="906537" rtl="0" eaLnBrk="1" latinLnBrk="0" hangingPunct="1">
              <a:lnSpc>
                <a:spcPct val="90000"/>
              </a:lnSpc>
              <a:spcBef>
                <a:spcPct val="20000"/>
              </a:spcBef>
              <a:buClr>
                <a:srgbClr val="777777"/>
              </a:buClr>
              <a:buSzPct val="100000"/>
              <a:buFont typeface="Segoe" pitchFamily="34" charset="0"/>
              <a:buChar char="−"/>
              <a:defRPr lang="en-US" sz="2399" kern="1200" dirty="0">
                <a:solidFill>
                  <a:schemeClr val="bg1">
                    <a:lumMod val="7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8615194"/>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08001" y="1412875"/>
            <a:ext cx="11176001" cy="21848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59571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9787F-C452-417B-9AC0-3D94BCDDF49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12487668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EFEFEF"/>
              </a:solidFill>
            </a:endParaRPr>
          </a:p>
        </p:txBody>
      </p:sp>
      <p:sp>
        <p:nvSpPr>
          <p:cNvPr id="2" name="Title 1"/>
          <p:cNvSpPr>
            <a:spLocks noGrp="1"/>
          </p:cNvSpPr>
          <p:nvPr>
            <p:ph type="title" hasCustomPrompt="1"/>
          </p:nvPr>
        </p:nvSpPr>
        <p:spPr>
          <a:xfrm>
            <a:off x="5647788" y="1187622"/>
            <a:ext cx="6274974" cy="2136525"/>
          </a:xfrm>
        </p:spPr>
        <p:txBody>
          <a:bodyPr wrap="square" anchor="t" anchorCtr="0">
            <a:spAutoFit/>
          </a:bodyPr>
          <a:lstStyle>
            <a:lvl1pPr>
              <a:defRPr sz="7055"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7788" y="3877277"/>
            <a:ext cx="6274974" cy="618952"/>
          </a:xfrm>
        </p:spPr>
        <p:txBody>
          <a:bodyPr wrap="square">
            <a:spAutoFit/>
          </a:bodyPr>
          <a:lstStyle>
            <a:lvl1pPr marL="0" indent="0">
              <a:spcBef>
                <a:spcPts val="0"/>
              </a:spcBef>
              <a:buNone/>
              <a:defRPr sz="3135"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70985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17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lang="en-US" sz="5399"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21792640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432388"/>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0690467"/>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7238258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239080"/>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730"/>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647356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730"/>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27118696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325795"/>
          </a:xfrm>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6"/>
            <a:ext cx="8964248" cy="651525"/>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22992942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9" name="Title 1"/>
          <p:cNvSpPr>
            <a:spLocks noGrp="1"/>
          </p:cNvSpPr>
          <p:nvPr>
            <p:ph type="title" hasCustomPrompt="1"/>
          </p:nvPr>
        </p:nvSpPr>
        <p:spPr>
          <a:xfrm>
            <a:off x="269304" y="291069"/>
            <a:ext cx="5378485" cy="1793104"/>
          </a:xfrm>
          <a:noFill/>
        </p:spPr>
        <p:txBody>
          <a:bodyPr lIns="182880" tIns="146304" rIns="182880" bIns="146304" anchor="t" anchorCtr="0"/>
          <a:lstStyle>
            <a:lvl1pPr>
              <a:defRPr sz="4703"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157019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83651265"/>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321393650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862764"/>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75843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Tree>
    <p:extLst>
      <p:ext uri="{BB962C8B-B14F-4D97-AF65-F5344CB8AC3E}">
        <p14:creationId xmlns:p14="http://schemas.microsoft.com/office/powerpoint/2010/main" val="2945025144"/>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3"/>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38364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50" y="4056270"/>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50"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6927358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2547249235"/>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595265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4209281675"/>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36518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30000" y="6478324"/>
            <a:ext cx="762000"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a:xfrm>
            <a:off x="3048000" y="6477873"/>
            <a:ext cx="8381999" cy="380127"/>
          </a:xfrm>
          <a:prstGeom prst="rect">
            <a:avLst/>
          </a:prstGeom>
        </p:spPr>
        <p:txBody>
          <a:bodyPr/>
          <a:lstStyle/>
          <a:p>
            <a:endParaRPr lang="en-US" dirty="0">
              <a:solidFill>
                <a:srgbClr val="505050"/>
              </a:solidFill>
            </a:endParaRPr>
          </a:p>
        </p:txBody>
      </p:sp>
      <p:sp>
        <p:nvSpPr>
          <p:cNvPr id="3" name="Slide Number Placeholder 2"/>
          <p:cNvSpPr>
            <a:spLocks noGrp="1"/>
          </p:cNvSpPr>
          <p:nvPr>
            <p:ph type="sldNum" sz="quarter" idx="16"/>
          </p:nvPr>
        </p:nvSpPr>
        <p:spPr>
          <a:xfrm>
            <a:off x="11430002" y="6477875"/>
            <a:ext cx="761998" cy="380126"/>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737114640"/>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421726269"/>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33913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371498941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90400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2"/>
            <a:ext cx="9860674" cy="1793881"/>
          </a:xfrm>
          <a:noFill/>
        </p:spPr>
        <p:txBody>
          <a:bodyPr lIns="182880" tIns="146304" rIns="182880" bIns="146304">
            <a:noAutofit/>
          </a:bodyPr>
          <a:lstStyle>
            <a:lvl1pPr marL="0" indent="0">
              <a:spcBef>
                <a:spcPts val="0"/>
              </a:spcBef>
              <a:buNone/>
              <a:defRPr sz="3527"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9273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070934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9649924"/>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12715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1" y="1411553"/>
            <a:ext cx="11176001"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537" rtl="0" eaLnBrk="1" latinLnBrk="0" hangingPunct="1">
              <a:lnSpc>
                <a:spcPct val="90000"/>
              </a:lnSpc>
              <a:spcBef>
                <a:spcPct val="20000"/>
              </a:spcBef>
              <a:buClr>
                <a:srgbClr val="777777"/>
              </a:buClr>
              <a:buSzPct val="100000"/>
              <a:buFont typeface="Segoe" pitchFamily="34" charset="0"/>
              <a:buChar char="−"/>
              <a:defRPr lang="en-US" sz="2799" kern="1200" dirty="0" smtClean="0">
                <a:solidFill>
                  <a:schemeClr val="bg1">
                    <a:lumMod val="75000"/>
                  </a:schemeClr>
                </a:solidFill>
                <a:latin typeface="+mn-lt"/>
                <a:ea typeface="+mn-ea"/>
                <a:cs typeface="+mn-cs"/>
              </a:defRPr>
            </a:lvl2pPr>
            <a:lvl3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3pPr>
            <a:lvl4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4pPr>
            <a:lvl5pPr algn="l" defTabSz="906537" rtl="0" eaLnBrk="1" latinLnBrk="0" hangingPunct="1">
              <a:lnSpc>
                <a:spcPct val="90000"/>
              </a:lnSpc>
              <a:spcBef>
                <a:spcPct val="20000"/>
              </a:spcBef>
              <a:buClr>
                <a:srgbClr val="777777"/>
              </a:buClr>
              <a:buSzPct val="100000"/>
              <a:buFont typeface="Segoe" pitchFamily="34" charset="0"/>
              <a:buChar char="−"/>
              <a:defRPr lang="en-US" sz="2399" kern="1200" dirty="0">
                <a:solidFill>
                  <a:schemeClr val="bg1">
                    <a:lumMod val="7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8702746"/>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08001" y="1412875"/>
            <a:ext cx="11176001" cy="21848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1601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84" y="223512"/>
            <a:ext cx="5046120" cy="908431"/>
          </a:xfrm>
          <a:prstGeom prst="rect">
            <a:avLst/>
          </a:prstGeom>
        </p:spPr>
      </p:pic>
    </p:spTree>
    <p:extLst>
      <p:ext uri="{BB962C8B-B14F-4D97-AF65-F5344CB8AC3E}">
        <p14:creationId xmlns:p14="http://schemas.microsoft.com/office/powerpoint/2010/main" val="2927784854"/>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2"/>
            <a:ext cx="12192000" cy="727571"/>
          </a:xfrm>
        </p:spPr>
        <p:txBody>
          <a:bodyPr/>
          <a:lstStyle>
            <a:lvl1pPr marL="0" indent="0">
              <a:buNone/>
              <a:defRPr/>
            </a:lvl1pPr>
          </a:lstStyle>
          <a:p>
            <a:endParaRPr lang="en-US"/>
          </a:p>
        </p:txBody>
      </p:sp>
      <p:sp>
        <p:nvSpPr>
          <p:cNvPr id="9" name="Title 1"/>
          <p:cNvSpPr>
            <a:spLocks noGrp="1"/>
          </p:cNvSpPr>
          <p:nvPr>
            <p:ph type="title" hasCustomPrompt="1"/>
          </p:nvPr>
        </p:nvSpPr>
        <p:spPr>
          <a:xfrm>
            <a:off x="269303" y="291069"/>
            <a:ext cx="5378486" cy="1793104"/>
          </a:xfrm>
          <a:noFill/>
        </p:spPr>
        <p:txBody>
          <a:bodyPr lIns="182880" tIns="146304" rIns="182880" bIns="146304" anchor="t" anchorCtr="0"/>
          <a:lstStyle>
            <a:lvl1pPr>
              <a:defRPr sz="4703"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340893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2"/>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100890399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76912"/>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074256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Tree>
    <p:extLst>
      <p:ext uri="{BB962C8B-B14F-4D97-AF65-F5344CB8AC3E}">
        <p14:creationId xmlns:p14="http://schemas.microsoft.com/office/powerpoint/2010/main" val="863344375"/>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4"/>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defRPr/>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defRPr/>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defRPr/>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defRPr/>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2436614"/>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49" y="4056270"/>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77784354"/>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5"/>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2546471"/>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216818555"/>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0417687"/>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5"/>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2546471"/>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415516862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94881411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3644652"/>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1647187111"/>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4251748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8964560" cy="5379279"/>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4152847965"/>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9842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3"/>
            <a:ext cx="9860674" cy="1793881"/>
          </a:xfrm>
          <a:noFill/>
        </p:spPr>
        <p:txBody>
          <a:bodyPr lIns="182880" tIns="146304" rIns="182880" bIns="146304">
            <a:noAutofit/>
          </a:bodyPr>
          <a:lstStyle>
            <a:lvl1pPr marL="0" indent="0">
              <a:spcBef>
                <a:spcPts val="0"/>
              </a:spcBef>
              <a:buNone/>
              <a:defRPr sz="3527"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55990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23297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35921142"/>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25680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1" y="1411553"/>
            <a:ext cx="11176000"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537" rtl="0" eaLnBrk="1" latinLnBrk="0" hangingPunct="1">
              <a:lnSpc>
                <a:spcPct val="90000"/>
              </a:lnSpc>
              <a:spcBef>
                <a:spcPct val="20000"/>
              </a:spcBef>
              <a:buClr>
                <a:srgbClr val="777777"/>
              </a:buClr>
              <a:buSzPct val="100000"/>
              <a:buFont typeface="Segoe" pitchFamily="34" charset="0"/>
              <a:buChar char="−"/>
              <a:defRPr lang="en-US" sz="2799" kern="1200" dirty="0" smtClean="0">
                <a:solidFill>
                  <a:schemeClr val="bg1">
                    <a:lumMod val="75000"/>
                  </a:schemeClr>
                </a:solidFill>
                <a:latin typeface="+mn-lt"/>
                <a:ea typeface="+mn-ea"/>
                <a:cs typeface="+mn-cs"/>
              </a:defRPr>
            </a:lvl2pPr>
            <a:lvl3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3pPr>
            <a:lvl4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4pPr>
            <a:lvl5pPr algn="l" defTabSz="906537" rtl="0" eaLnBrk="1" latinLnBrk="0" hangingPunct="1">
              <a:lnSpc>
                <a:spcPct val="90000"/>
              </a:lnSpc>
              <a:spcBef>
                <a:spcPct val="20000"/>
              </a:spcBef>
              <a:buClr>
                <a:srgbClr val="777777"/>
              </a:buClr>
              <a:buSzPct val="100000"/>
              <a:buFont typeface="Segoe" pitchFamily="34" charset="0"/>
              <a:buChar char="−"/>
              <a:defRPr lang="en-US" sz="2399" kern="1200" dirty="0">
                <a:solidFill>
                  <a:schemeClr val="bg1">
                    <a:lumMod val="7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8441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1777721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1"/>
            <a:ext cx="12191378"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defRPr/>
            </a:pPr>
            <a:endParaRPr lang="en-US" sz="1764">
              <a:solidFill>
                <a:srgbClr val="EFEFEF"/>
              </a:solidFill>
            </a:endParaRPr>
          </a:p>
        </p:txBody>
      </p:sp>
      <p:sp>
        <p:nvSpPr>
          <p:cNvPr id="2" name="Title 1"/>
          <p:cNvSpPr>
            <a:spLocks noGrp="1"/>
          </p:cNvSpPr>
          <p:nvPr>
            <p:ph type="title" hasCustomPrompt="1"/>
          </p:nvPr>
        </p:nvSpPr>
        <p:spPr>
          <a:xfrm>
            <a:off x="5647788" y="1187623"/>
            <a:ext cx="6274974" cy="2136525"/>
          </a:xfrm>
        </p:spPr>
        <p:txBody>
          <a:bodyPr wrap="square" anchor="t" anchorCtr="0">
            <a:spAutoFit/>
          </a:bodyPr>
          <a:lstStyle>
            <a:lvl1pPr>
              <a:defRPr sz="7055"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7788" y="3877277"/>
            <a:ext cx="6274974" cy="618952"/>
          </a:xfrm>
        </p:spPr>
        <p:txBody>
          <a:bodyPr wrap="square">
            <a:spAutoFit/>
          </a:bodyPr>
          <a:lstStyle>
            <a:lvl1pPr marL="0" indent="0">
              <a:spcBef>
                <a:spcPts val="0"/>
              </a:spcBef>
              <a:buNone/>
              <a:defRPr sz="3135"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473985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173">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40" y="1187621"/>
            <a:ext cx="11151917" cy="1988558"/>
          </a:xfrm>
          <a:prstGeom prst="rect">
            <a:avLst/>
          </a:prstGeom>
        </p:spPr>
        <p:txBody>
          <a:bodyPr>
            <a:spAutoFit/>
          </a:bodyPr>
          <a:lstStyle>
            <a:lvl1pPr marL="0" indent="0">
              <a:spcBef>
                <a:spcPts val="2399"/>
              </a:spcBef>
              <a:buNone/>
              <a:defRPr sz="3919">
                <a:gradFill>
                  <a:gsLst>
                    <a:gs pos="100000">
                      <a:schemeClr val="tx2"/>
                    </a:gs>
                    <a:gs pos="0">
                      <a:schemeClr val="tx2"/>
                    </a:gs>
                  </a:gsLst>
                  <a:lin ang="5400000" scaled="0"/>
                </a:gradFill>
                <a:latin typeface="+mj-lt"/>
              </a:defRPr>
            </a:lvl1pPr>
            <a:lvl2pPr marL="0" indent="0">
              <a:buNone/>
              <a:defRPr sz="1960" spc="-50" baseline="0">
                <a:gradFill>
                  <a:gsLst>
                    <a:gs pos="100000">
                      <a:schemeClr val="tx1"/>
                    </a:gs>
                    <a:gs pos="6000">
                      <a:schemeClr val="tx1"/>
                    </a:gs>
                  </a:gsLst>
                  <a:lin ang="5400000" scaled="0"/>
                </a:gradFill>
              </a:defRPr>
            </a:lvl2pPr>
            <a:lvl3pPr marL="231684" indent="0">
              <a:buNone/>
              <a:defRPr sz="1960" spc="-50" baseline="0">
                <a:gradFill>
                  <a:gsLst>
                    <a:gs pos="100000">
                      <a:schemeClr val="tx1"/>
                    </a:gs>
                    <a:gs pos="6000">
                      <a:schemeClr val="tx1"/>
                    </a:gs>
                  </a:gsLst>
                  <a:lin ang="5400000" scaled="0"/>
                </a:gradFill>
              </a:defRPr>
            </a:lvl3pPr>
            <a:lvl4pPr marL="457021" indent="0">
              <a:buNone/>
              <a:defRPr sz="1764" spc="-50" baseline="0">
                <a:gradFill>
                  <a:gsLst>
                    <a:gs pos="100000">
                      <a:schemeClr val="tx1"/>
                    </a:gs>
                    <a:gs pos="6000">
                      <a:schemeClr val="tx1"/>
                    </a:gs>
                  </a:gsLst>
                  <a:lin ang="5400000" scaled="0"/>
                </a:gradFill>
              </a:defRPr>
            </a:lvl4pPr>
            <a:lvl5pPr marL="693466" indent="0">
              <a:buNone/>
              <a:defRPr sz="1764"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69240" y="286381"/>
            <a:ext cx="11151917" cy="927940"/>
          </a:xfrm>
        </p:spPr>
        <p:txBody>
          <a:bodyPr>
            <a:spAutoFit/>
          </a:bodyPr>
          <a:lstStyle/>
          <a:p>
            <a:r>
              <a:rPr lang="en-US" dirty="0" smtClean="0"/>
              <a:t>Click to edit master title style</a:t>
            </a:r>
            <a:endParaRPr lang="en-US" dirty="0"/>
          </a:p>
        </p:txBody>
      </p:sp>
    </p:spTree>
    <p:extLst>
      <p:ext uri="{BB962C8B-B14F-4D97-AF65-F5344CB8AC3E}">
        <p14:creationId xmlns:p14="http://schemas.microsoft.com/office/powerpoint/2010/main" val="4138653285"/>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80725"/>
            <a:ext cx="11155093" cy="1172373"/>
          </a:xfrm>
        </p:spPr>
        <p:txBody>
          <a:bodyPr anchor="b" anchorCtr="0">
            <a:spAutoFit/>
          </a:bodyPr>
          <a:lstStyle>
            <a:lvl1pPr>
              <a:defRPr sz="7058" spc="-150"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239" y="4773829"/>
            <a:ext cx="11155093" cy="724246"/>
          </a:xfrm>
        </p:spPr>
        <p:txBody>
          <a:bodyPr>
            <a:spAutoFit/>
          </a:bodyPr>
          <a:lstStyle>
            <a:lvl1pPr marL="0" indent="0">
              <a:spcBef>
                <a:spcPts val="0"/>
              </a:spcBef>
              <a:buNone/>
              <a:defRPr sz="3137" spc="-70"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59740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133"/>
            <a:endParaRPr lang="en-US" sz="1765">
              <a:solidFill>
                <a:srgbClr val="EFEFEF"/>
              </a:solidFill>
            </a:endParaRPr>
          </a:p>
        </p:txBody>
      </p:sp>
      <p:sp>
        <p:nvSpPr>
          <p:cNvPr id="2" name="Title 1"/>
          <p:cNvSpPr>
            <a:spLocks noGrp="1"/>
          </p:cNvSpPr>
          <p:nvPr>
            <p:ph type="title" hasCustomPrompt="1"/>
          </p:nvPr>
        </p:nvSpPr>
        <p:spPr>
          <a:xfrm>
            <a:off x="5647788" y="1187621"/>
            <a:ext cx="6274974" cy="2136525"/>
          </a:xfrm>
        </p:spPr>
        <p:txBody>
          <a:bodyPr wrap="square" anchor="t" anchorCtr="0">
            <a:spAutoFit/>
          </a:bodyPr>
          <a:lstStyle>
            <a:lvl1pPr>
              <a:defRPr sz="7058"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7788" y="3877277"/>
            <a:ext cx="6274974" cy="724246"/>
          </a:xfrm>
        </p:spPr>
        <p:txBody>
          <a:bodyPr wrap="square">
            <a:spAutoFit/>
          </a:bodyPr>
          <a:lstStyle>
            <a:lvl1pPr marL="0" indent="0">
              <a:spcBef>
                <a:spcPts val="0"/>
              </a:spcBef>
              <a:buNone/>
              <a:defRPr sz="3137"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
        <p:nvSpPr>
          <p:cNvPr id="17" name="Freeform 5"/>
          <p:cNvSpPr>
            <a:spLocks noEditPoints="1"/>
          </p:cNvSpPr>
          <p:nvPr userDrawn="1"/>
        </p:nvSpPr>
        <p:spPr bwMode="black">
          <a:xfrm>
            <a:off x="1702838" y="1570215"/>
            <a:ext cx="3001964" cy="462315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w="10795" cap="flat" cmpd="sng" algn="ctr">
            <a:noFill/>
            <a:prstDash val="solid"/>
            <a:headEnd type="none" w="med" len="med"/>
            <a:tailEnd type="none" w="med" len="med"/>
          </a:ln>
          <a:effectLst/>
          <a:ex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smtClean="0">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2645434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173">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81250"/>
            <a:ext cx="11155093" cy="1172373"/>
          </a:xfrm>
        </p:spPr>
        <p:txBody>
          <a:bodyPr anchor="b" anchorCtr="0">
            <a:spAutoFit/>
          </a:bodyPr>
          <a:lstStyle>
            <a:lvl1pPr>
              <a:defRPr sz="7058"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238" y="4773829"/>
            <a:ext cx="11155093" cy="724246"/>
          </a:xfrm>
        </p:spPr>
        <p:txBody>
          <a:bodyPr>
            <a:spAutoFit/>
          </a:bodyPr>
          <a:lstStyle>
            <a:lvl1pPr marL="0" indent="0">
              <a:spcBef>
                <a:spcPts val="0"/>
              </a:spcBef>
              <a:buNone/>
              <a:defRPr sz="3137"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45436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4360"/>
          </a:xfrm>
        </p:spPr>
        <p:txBody>
          <a:bodyPr>
            <a:spAutoFit/>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269239" y="1187621"/>
            <a:ext cx="11151917" cy="2193862"/>
          </a:xfrm>
          <a:prstGeom prst="rect">
            <a:avLst/>
          </a:prstGeom>
        </p:spPr>
        <p:txBody>
          <a:bodyPr>
            <a:spAutoFit/>
          </a:bodyPr>
          <a:lstStyle>
            <a:lvl1pPr marL="284164" indent="-284164">
              <a:buFont typeface="Wingdings" pitchFamily="2" charset="2"/>
              <a:buChar char=""/>
              <a:defRPr sz="3921"/>
            </a:lvl1pPr>
            <a:lvl2pPr marL="517527" indent="-233364">
              <a:buFont typeface="Wingdings" pitchFamily="2" charset="2"/>
              <a:buChar char=""/>
              <a:defRPr sz="2353" spc="-50" baseline="0">
                <a:latin typeface="+mn-lt"/>
              </a:defRPr>
            </a:lvl2pPr>
            <a:lvl3pPr marL="741366" indent="-223839">
              <a:buFont typeface="Wingdings" pitchFamily="2" charset="2"/>
              <a:buChar char=""/>
              <a:tabLst/>
              <a:defRPr sz="1961" spc="-50" baseline="0">
                <a:latin typeface="+mn-lt"/>
              </a:defRPr>
            </a:lvl3pPr>
            <a:lvl4pPr marL="914403" indent="-173039">
              <a:buFont typeface="Wingdings" pitchFamily="2" charset="2"/>
              <a:buChar char=""/>
              <a:defRPr sz="1765" spc="-50" baseline="0">
                <a:latin typeface="+mn-lt"/>
              </a:defRPr>
            </a:lvl4pPr>
            <a:lvl5pPr marL="1087443" indent="-173039">
              <a:buFont typeface="Wingdings" pitchFamily="2" charset="2"/>
              <a:buChar char=""/>
              <a:tabLst/>
              <a:defRPr sz="1765"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7697401"/>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39" y="1187621"/>
            <a:ext cx="11151917" cy="2094277"/>
          </a:xfrm>
          <a:prstGeom prst="rect">
            <a:avLst/>
          </a:prstGeom>
        </p:spPr>
        <p:txBody>
          <a:bodyPr>
            <a:spAutoFit/>
          </a:bodyPr>
          <a:lstStyle>
            <a:lvl1pPr marL="0" indent="0">
              <a:spcBef>
                <a:spcPts val="2400"/>
              </a:spcBef>
              <a:buNone/>
              <a:defRPr sz="3921">
                <a:gradFill>
                  <a:gsLst>
                    <a:gs pos="100000">
                      <a:schemeClr val="tx2"/>
                    </a:gs>
                    <a:gs pos="0">
                      <a:schemeClr val="tx2"/>
                    </a:gs>
                  </a:gsLst>
                  <a:lin ang="5400000" scaled="0"/>
                </a:gradFill>
                <a:latin typeface="+mj-lt"/>
              </a:defRPr>
            </a:lvl1pPr>
            <a:lvl2pPr marL="0" indent="0">
              <a:buNone/>
              <a:defRPr sz="1961" spc="-50" baseline="0">
                <a:gradFill>
                  <a:gsLst>
                    <a:gs pos="100000">
                      <a:schemeClr val="tx1"/>
                    </a:gs>
                    <a:gs pos="6000">
                      <a:schemeClr val="tx1"/>
                    </a:gs>
                  </a:gsLst>
                  <a:lin ang="5400000" scaled="0"/>
                </a:gradFill>
              </a:defRPr>
            </a:lvl2pPr>
            <a:lvl3pPr marL="231776" indent="0">
              <a:buNone/>
              <a:defRPr sz="1961" spc="-50" baseline="0">
                <a:gradFill>
                  <a:gsLst>
                    <a:gs pos="100000">
                      <a:schemeClr val="tx1"/>
                    </a:gs>
                    <a:gs pos="6000">
                      <a:schemeClr val="tx1"/>
                    </a:gs>
                  </a:gsLst>
                  <a:lin ang="5400000" scaled="0"/>
                </a:gradFill>
              </a:defRPr>
            </a:lvl3pPr>
            <a:lvl4pPr marL="457202" indent="0">
              <a:buNone/>
              <a:defRPr sz="1765" spc="-50" baseline="0">
                <a:gradFill>
                  <a:gsLst>
                    <a:gs pos="100000">
                      <a:schemeClr val="tx1"/>
                    </a:gs>
                    <a:gs pos="6000">
                      <a:schemeClr val="tx1"/>
                    </a:gs>
                  </a:gsLst>
                  <a:lin ang="5400000" scaled="0"/>
                </a:gradFill>
              </a:defRPr>
            </a:lvl4pPr>
            <a:lvl5pPr marL="693741" indent="0">
              <a:buNone/>
              <a:defRPr sz="1765"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69239" y="286381"/>
            <a:ext cx="11151917" cy="927940"/>
          </a:xfrm>
        </p:spPr>
        <p:txBody>
          <a:bodyPr>
            <a:spAutoFit/>
          </a:bodyPr>
          <a:lstStyle/>
          <a:p>
            <a:r>
              <a:rPr lang="en-US" dirty="0" smtClean="0"/>
              <a:t>Click to edit master title style</a:t>
            </a:r>
            <a:endParaRPr lang="en-US" dirty="0"/>
          </a:p>
        </p:txBody>
      </p:sp>
    </p:spTree>
    <p:extLst>
      <p:ext uri="{BB962C8B-B14F-4D97-AF65-F5344CB8AC3E}">
        <p14:creationId xmlns:p14="http://schemas.microsoft.com/office/powerpoint/2010/main" val="3301707314"/>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39" y="1187621"/>
            <a:ext cx="11151917" cy="2094277"/>
          </a:xfrm>
          <a:prstGeom prst="rect">
            <a:avLst/>
          </a:prstGeom>
        </p:spPr>
        <p:txBody>
          <a:bodyPr>
            <a:spAutoFit/>
          </a:bodyPr>
          <a:lstStyle>
            <a:lvl1pPr marL="0" indent="0">
              <a:spcBef>
                <a:spcPts val="2400"/>
              </a:spcBef>
              <a:buNone/>
              <a:defRPr sz="3921">
                <a:gradFill>
                  <a:gsLst>
                    <a:gs pos="100000">
                      <a:schemeClr val="tx1"/>
                    </a:gs>
                    <a:gs pos="0">
                      <a:schemeClr val="tx1"/>
                    </a:gs>
                  </a:gsLst>
                  <a:lin ang="5400000" scaled="0"/>
                </a:gradFill>
                <a:latin typeface="+mj-lt"/>
              </a:defRPr>
            </a:lvl1pPr>
            <a:lvl2pPr marL="0" indent="0">
              <a:buNone/>
              <a:defRPr sz="1961" spc="-50" baseline="0">
                <a:gradFill>
                  <a:gsLst>
                    <a:gs pos="100000">
                      <a:schemeClr val="tx1"/>
                    </a:gs>
                    <a:gs pos="0">
                      <a:schemeClr val="tx1"/>
                    </a:gs>
                  </a:gsLst>
                  <a:lin ang="5400000" scaled="0"/>
                </a:gradFill>
              </a:defRPr>
            </a:lvl2pPr>
            <a:lvl3pPr marL="231776" indent="0">
              <a:buNone/>
              <a:defRPr sz="1961" spc="-50" baseline="0">
                <a:gradFill>
                  <a:gsLst>
                    <a:gs pos="100000">
                      <a:schemeClr val="tx1"/>
                    </a:gs>
                    <a:gs pos="0">
                      <a:schemeClr val="tx1"/>
                    </a:gs>
                  </a:gsLst>
                  <a:lin ang="5400000" scaled="0"/>
                </a:gradFill>
              </a:defRPr>
            </a:lvl3pPr>
            <a:lvl4pPr marL="457202" indent="0">
              <a:buNone/>
              <a:defRPr sz="1765" spc="-50" baseline="0">
                <a:gradFill>
                  <a:gsLst>
                    <a:gs pos="100000">
                      <a:schemeClr val="tx1"/>
                    </a:gs>
                    <a:gs pos="0">
                      <a:schemeClr val="tx1"/>
                    </a:gs>
                  </a:gsLst>
                  <a:lin ang="5400000" scaled="0"/>
                </a:gradFill>
              </a:defRPr>
            </a:lvl4pPr>
            <a:lvl5pPr marL="693741" indent="0">
              <a:buNone/>
              <a:defRPr sz="1765"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32615968"/>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69239" y="1187621"/>
            <a:ext cx="5369641" cy="2703851"/>
          </a:xfrm>
        </p:spPr>
        <p:txBody>
          <a:bodyPr wrap="square">
            <a:spAutoFit/>
          </a:bodyPr>
          <a:lstStyle>
            <a:lvl1pPr marL="292101" indent="-292101">
              <a:spcBef>
                <a:spcPts val="1200"/>
              </a:spcBef>
              <a:buClr>
                <a:schemeClr val="tx1"/>
              </a:buClr>
              <a:buFont typeface="Wingdings" pitchFamily="2" charset="2"/>
              <a:buChar char=""/>
              <a:defRPr/>
            </a:lvl1pPr>
            <a:lvl2pPr marL="520702" indent="-228601">
              <a:defRPr sz="2353" spc="-50" baseline="0"/>
            </a:lvl2pPr>
            <a:lvl3pPr marL="685803" indent="-165101">
              <a:tabLst/>
              <a:defRPr sz="1961" spc="-50" baseline="0"/>
            </a:lvl3pPr>
            <a:lvl4pPr marL="863603" indent="-177801">
              <a:defRPr sz="1765" spc="-50" baseline="0"/>
            </a:lvl4pPr>
            <a:lvl5pPr marL="1028704" indent="-165101">
              <a:tabLst/>
              <a:defRPr sz="1765"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5638880" y="1187621"/>
            <a:ext cx="5387457" cy="2703851"/>
          </a:xfrm>
        </p:spPr>
        <p:txBody>
          <a:bodyPr wrap="square">
            <a:spAutoFit/>
          </a:bodyPr>
          <a:lstStyle>
            <a:lvl1pPr marL="339726" indent="-339726">
              <a:spcBef>
                <a:spcPts val="1200"/>
              </a:spcBef>
              <a:buFont typeface="Wingdings" pitchFamily="2" charset="2"/>
              <a:buChar char=""/>
              <a:defRPr lang="en-US" sz="3921" kern="1200" spc="-70" baseline="0" dirty="0" smtClean="0">
                <a:gradFill>
                  <a:gsLst>
                    <a:gs pos="1250">
                      <a:schemeClr val="tx1"/>
                    </a:gs>
                    <a:gs pos="100000">
                      <a:schemeClr val="tx1"/>
                    </a:gs>
                  </a:gsLst>
                  <a:lin ang="5400000" scaled="0"/>
                </a:gradFill>
                <a:latin typeface="+mj-lt"/>
                <a:ea typeface="+mn-ea"/>
                <a:cs typeface="+mn-cs"/>
              </a:defRPr>
            </a:lvl1pPr>
            <a:lvl2pPr marL="635003" indent="-342901">
              <a:defRPr lang="en-US" sz="2353" kern="1200" spc="-50" baseline="0" dirty="0" smtClean="0">
                <a:gradFill>
                  <a:gsLst>
                    <a:gs pos="1250">
                      <a:schemeClr val="tx1"/>
                    </a:gs>
                    <a:gs pos="100000">
                      <a:schemeClr val="tx1"/>
                    </a:gs>
                  </a:gsLst>
                  <a:lin ang="5400000" scaled="0"/>
                </a:gradFill>
                <a:latin typeface="+mn-lt"/>
                <a:ea typeface="+mn-ea"/>
                <a:cs typeface="+mn-cs"/>
              </a:defRPr>
            </a:lvl2pPr>
            <a:lvl3pPr marL="863603" indent="-342901">
              <a:defRPr lang="en-US" sz="1961" kern="1200" spc="-50" baseline="0" dirty="0" smtClean="0">
                <a:gradFill>
                  <a:gsLst>
                    <a:gs pos="1250">
                      <a:schemeClr val="tx1"/>
                    </a:gs>
                    <a:gs pos="100000">
                      <a:schemeClr val="tx1"/>
                    </a:gs>
                  </a:gsLst>
                  <a:lin ang="5400000" scaled="0"/>
                </a:gradFill>
                <a:latin typeface="+mn-lt"/>
                <a:ea typeface="+mn-ea"/>
                <a:cs typeface="+mn-cs"/>
              </a:defRPr>
            </a:lvl3pPr>
            <a:lvl4pPr marL="1028704" indent="-342901">
              <a:defRPr lang="en-US" sz="1765" kern="1200" spc="-50" baseline="0" dirty="0" smtClean="0">
                <a:gradFill>
                  <a:gsLst>
                    <a:gs pos="1250">
                      <a:schemeClr val="tx1"/>
                    </a:gs>
                    <a:gs pos="100000">
                      <a:schemeClr val="tx1"/>
                    </a:gs>
                  </a:gsLst>
                  <a:lin ang="5400000" scaled="0"/>
                </a:gradFill>
                <a:latin typeface="+mn-lt"/>
                <a:ea typeface="+mn-ea"/>
                <a:cs typeface="+mn-cs"/>
              </a:defRPr>
            </a:lvl4pPr>
            <a:lvl5pPr marL="1206505" indent="-342901">
              <a:defRPr lang="en-US" sz="1765" kern="1200" spc="-50" baseline="0" dirty="0">
                <a:gradFill>
                  <a:gsLst>
                    <a:gs pos="1250">
                      <a:schemeClr val="tx1"/>
                    </a:gs>
                    <a:gs pos="100000">
                      <a:schemeClr val="tx1"/>
                    </a:gs>
                  </a:gsLst>
                  <a:lin ang="5400000" scaled="0"/>
                </a:gradFill>
                <a:latin typeface="+mn-lt"/>
                <a:ea typeface="+mn-ea"/>
                <a:cs typeface="+mn-cs"/>
              </a:defRPr>
            </a:lvl5pPr>
          </a:lstStyle>
          <a:p>
            <a:pPr marL="292101" marR="0" lvl="0" indent="-292101" algn="l" defTabSz="91436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2" marR="0" lvl="1" indent="-2286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3" marR="0" lvl="2" indent="-1651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3" marR="0" lvl="3" indent="-1778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4" marR="0" lvl="4" indent="-165101" algn="l" defTabSz="914367"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3287595355"/>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69239" y="1187621"/>
            <a:ext cx="5378549" cy="2697815"/>
          </a:xfrm>
        </p:spPr>
        <p:txBody>
          <a:bodyPr>
            <a:spAutoFit/>
          </a:bodyPr>
          <a:lstStyle>
            <a:lvl1pPr marL="0" indent="0">
              <a:spcBef>
                <a:spcPts val="1200"/>
              </a:spcBef>
              <a:buNone/>
              <a:defRPr sz="3921">
                <a:gradFill>
                  <a:gsLst>
                    <a:gs pos="100000">
                      <a:schemeClr val="tx2"/>
                    </a:gs>
                    <a:gs pos="0">
                      <a:schemeClr val="tx2"/>
                    </a:gs>
                  </a:gsLst>
                  <a:lin ang="5400000" scaled="0"/>
                </a:gradFill>
                <a:latin typeface="+mj-lt"/>
              </a:defRPr>
            </a:lvl1pPr>
            <a:lvl2pPr marL="0" indent="0">
              <a:buNone/>
              <a:defRPr sz="1961" spc="-50" baseline="0"/>
            </a:lvl2pPr>
            <a:lvl3pPr marL="233364" indent="0">
              <a:buNone/>
              <a:defRPr sz="1961" spc="-50" baseline="0"/>
            </a:lvl3pPr>
            <a:lvl4pPr marL="457202" indent="0">
              <a:buNone/>
              <a:defRPr sz="1765" spc="-50" baseline="0"/>
            </a:lvl4pPr>
            <a:lvl5pPr marL="693741" indent="0">
              <a:buNone/>
              <a:defRPr sz="1765"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647788" y="1187621"/>
            <a:ext cx="5396366" cy="2642775"/>
          </a:xfrm>
        </p:spPr>
        <p:txBody>
          <a:bodyPr>
            <a:spAutoFit/>
          </a:bodyPr>
          <a:lstStyle>
            <a:lvl1pPr marL="0" indent="0">
              <a:spcBef>
                <a:spcPts val="1200"/>
              </a:spcBef>
              <a:buNone/>
              <a:defRPr lang="en-US" sz="392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250">
                      <a:schemeClr val="tx1"/>
                    </a:gs>
                    <a:gs pos="100000">
                      <a:schemeClr val="tx1"/>
                    </a:gs>
                  </a:gsLst>
                  <a:lin ang="5400000" scaled="0"/>
                </a:gradFill>
                <a:latin typeface="+mn-lt"/>
                <a:ea typeface="+mn-ea"/>
                <a:cs typeface="+mn-cs"/>
              </a:defRPr>
            </a:lvl2pPr>
            <a:lvl3pPr marL="233364"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250">
                      <a:schemeClr val="tx1"/>
                    </a:gs>
                    <a:gs pos="100000">
                      <a:schemeClr val="tx1"/>
                    </a:gs>
                  </a:gsLst>
                  <a:lin ang="5400000" scaled="0"/>
                </a:gradFill>
                <a:latin typeface="+mn-lt"/>
                <a:ea typeface="+mn-ea"/>
                <a:cs typeface="+mn-cs"/>
              </a:defRPr>
            </a:lvl3pPr>
            <a:lvl4pPr marL="4603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smtClean="0">
                <a:gradFill>
                  <a:gsLst>
                    <a:gs pos="1250">
                      <a:schemeClr val="tx1"/>
                    </a:gs>
                    <a:gs pos="100000">
                      <a:schemeClr val="tx1"/>
                    </a:gs>
                  </a:gsLst>
                  <a:lin ang="5400000" scaled="0"/>
                </a:gradFill>
                <a:latin typeface="+mn-lt"/>
                <a:ea typeface="+mn-ea"/>
                <a:cs typeface="+mn-cs"/>
              </a:defRPr>
            </a:lvl4pPr>
            <a:lvl5pPr marL="6873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424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4372718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1"/>
            <a:ext cx="11151917" cy="927940"/>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69239" y="1187621"/>
            <a:ext cx="5378549" cy="2637462"/>
          </a:xfrm>
        </p:spPr>
        <p:txBody>
          <a:bodyPr>
            <a:spAutoFit/>
          </a:bodyPr>
          <a:lstStyle>
            <a:lvl1pPr marL="0" indent="0">
              <a:spcBef>
                <a:spcPts val="1200"/>
              </a:spcBef>
              <a:buNone/>
              <a:defRPr sz="3921">
                <a:gradFill>
                  <a:gsLst>
                    <a:gs pos="1000">
                      <a:schemeClr val="tx1"/>
                    </a:gs>
                    <a:gs pos="98000">
                      <a:schemeClr val="tx1"/>
                    </a:gs>
                  </a:gsLst>
                  <a:lin ang="5400000" scaled="0"/>
                </a:gradFill>
                <a:latin typeface="+mj-lt"/>
              </a:defRPr>
            </a:lvl1pPr>
            <a:lvl2pPr marL="0" indent="0">
              <a:buNone/>
              <a:defRPr sz="1961" spc="-50" baseline="0">
                <a:gradFill>
                  <a:gsLst>
                    <a:gs pos="1000">
                      <a:schemeClr val="tx1"/>
                    </a:gs>
                    <a:gs pos="98000">
                      <a:schemeClr val="tx1"/>
                    </a:gs>
                  </a:gsLst>
                  <a:lin ang="5400000" scaled="0"/>
                </a:gradFill>
              </a:defRPr>
            </a:lvl2pPr>
            <a:lvl3pPr marL="233364" indent="0">
              <a:buNone/>
              <a:defRPr sz="1961" spc="-50" baseline="0">
                <a:gradFill>
                  <a:gsLst>
                    <a:gs pos="1000">
                      <a:schemeClr val="tx1"/>
                    </a:gs>
                    <a:gs pos="98000">
                      <a:schemeClr val="tx1"/>
                    </a:gs>
                  </a:gsLst>
                  <a:lin ang="5400000" scaled="0"/>
                </a:gradFill>
              </a:defRPr>
            </a:lvl3pPr>
            <a:lvl4pPr marL="457202" indent="0">
              <a:buNone/>
              <a:defRPr sz="1765" spc="-50" baseline="0">
                <a:gradFill>
                  <a:gsLst>
                    <a:gs pos="1000">
                      <a:schemeClr val="tx1"/>
                    </a:gs>
                    <a:gs pos="98000">
                      <a:schemeClr val="tx1"/>
                    </a:gs>
                  </a:gsLst>
                  <a:lin ang="5400000" scaled="0"/>
                </a:gradFill>
              </a:defRPr>
            </a:lvl4pPr>
            <a:lvl5pPr marL="693741" indent="0">
              <a:buNone/>
              <a:defRPr sz="1765"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647788" y="1187621"/>
            <a:ext cx="5396366" cy="2637462"/>
          </a:xfrm>
        </p:spPr>
        <p:txBody>
          <a:bodyPr>
            <a:spAutoFit/>
          </a:bodyPr>
          <a:lstStyle>
            <a:lvl1pPr marL="0" indent="0">
              <a:spcBef>
                <a:spcPts val="1200"/>
              </a:spcBef>
              <a:buNone/>
              <a:defRPr lang="en-US" sz="3921"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000">
                      <a:schemeClr val="tx1"/>
                    </a:gs>
                    <a:gs pos="98000">
                      <a:schemeClr val="tx1"/>
                    </a:gs>
                  </a:gsLst>
                  <a:lin ang="5400000" scaled="0"/>
                </a:gradFill>
                <a:latin typeface="+mn-lt"/>
                <a:ea typeface="+mn-ea"/>
                <a:cs typeface="+mn-cs"/>
              </a:defRPr>
            </a:lvl2pPr>
            <a:lvl3pPr marL="233364"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50" baseline="0" dirty="0" smtClean="0">
                <a:gradFill>
                  <a:gsLst>
                    <a:gs pos="1000">
                      <a:schemeClr val="tx1"/>
                    </a:gs>
                    <a:gs pos="98000">
                      <a:schemeClr val="tx1"/>
                    </a:gs>
                  </a:gsLst>
                  <a:lin ang="5400000" scaled="0"/>
                </a:gradFill>
                <a:latin typeface="+mn-lt"/>
                <a:ea typeface="+mn-ea"/>
                <a:cs typeface="+mn-cs"/>
              </a:defRPr>
            </a:lvl3pPr>
            <a:lvl4pPr marL="4603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smtClean="0">
                <a:gradFill>
                  <a:gsLst>
                    <a:gs pos="1000">
                      <a:schemeClr val="tx1"/>
                    </a:gs>
                    <a:gs pos="98000">
                      <a:schemeClr val="tx1"/>
                    </a:gs>
                  </a:gsLst>
                  <a:lin ang="5400000" scaled="0"/>
                </a:gradFill>
                <a:latin typeface="+mn-lt"/>
                <a:ea typeface="+mn-ea"/>
                <a:cs typeface="+mn-cs"/>
              </a:defRPr>
            </a:lvl4pPr>
            <a:lvl5pPr marL="6873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765"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0012019"/>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914367" rtl="0" eaLnBrk="1" latinLnBrk="0" hangingPunct="1">
              <a:lnSpc>
                <a:spcPct val="90000"/>
              </a:lnSpc>
              <a:spcBef>
                <a:spcPct val="0"/>
              </a:spcBef>
              <a:buNone/>
              <a:defRPr lang="en-US" sz="5294" b="0" kern="1200" cap="none" spc="-100"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22989609"/>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610794"/>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txBox="1">
            <a:spLocks/>
          </p:cNvSpPr>
          <p:nvPr userDrawn="1"/>
        </p:nvSpPr>
        <p:spPr>
          <a:xfrm>
            <a:off x="269239" y="308191"/>
            <a:ext cx="11151917" cy="927940"/>
          </a:xfrm>
          <a:prstGeom prst="rect">
            <a:avLst/>
          </a:prstGeom>
        </p:spPr>
        <p:txBody>
          <a:bodyPr lIns="143428" tIns="89642" rIns="143428" bIns="89642"/>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294">
                <a:gradFill>
                  <a:gsLst>
                    <a:gs pos="1250">
                      <a:srgbClr val="505050"/>
                    </a:gs>
                    <a:gs pos="100000">
                      <a:srgbClr val="505050"/>
                    </a:gs>
                  </a:gsLst>
                  <a:lin ang="5400000" scaled="0"/>
                </a:gradFill>
              </a:rPr>
              <a:t>Cloud, an ‘evolution’ for IT</a:t>
            </a:r>
          </a:p>
        </p:txBody>
      </p:sp>
    </p:spTree>
    <p:extLst>
      <p:ext uri="{BB962C8B-B14F-4D97-AF65-F5344CB8AC3E}">
        <p14:creationId xmlns:p14="http://schemas.microsoft.com/office/powerpoint/2010/main" val="3793138758"/>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69239" y="1187621"/>
            <a:ext cx="11155093" cy="2463945"/>
          </a:xfrm>
        </p:spPr>
        <p:txBody>
          <a:bodyPr>
            <a:spAutoFit/>
          </a:bodyPr>
          <a:lstStyle>
            <a:lvl1pPr marL="0" indent="0">
              <a:buNone/>
              <a:defRPr sz="3235">
                <a:gradFill>
                  <a:gsLst>
                    <a:gs pos="1250">
                      <a:schemeClr val="tx1"/>
                    </a:gs>
                    <a:gs pos="100000">
                      <a:schemeClr val="tx1"/>
                    </a:gs>
                  </a:gsLst>
                  <a:lin ang="5400000" scaled="0"/>
                </a:gradFill>
                <a:latin typeface="Consolas" pitchFamily="49" charset="0"/>
                <a:cs typeface="Consolas" pitchFamily="49" charset="0"/>
              </a:defRPr>
            </a:lvl1pPr>
            <a:lvl2pPr marL="339726" indent="0">
              <a:buNone/>
              <a:defRPr>
                <a:gradFill>
                  <a:gsLst>
                    <a:gs pos="1250">
                      <a:schemeClr val="tx1"/>
                    </a:gs>
                    <a:gs pos="100000">
                      <a:schemeClr val="tx1"/>
                    </a:gs>
                  </a:gsLst>
                  <a:lin ang="5400000" scaled="0"/>
                </a:gradFill>
                <a:latin typeface="Consolas" pitchFamily="49" charset="0"/>
                <a:cs typeface="Consolas" pitchFamily="49" charset="0"/>
              </a:defRPr>
            </a:lvl2pPr>
            <a:lvl3pPr marL="573090" indent="0">
              <a:buNone/>
              <a:defRPr>
                <a:gradFill>
                  <a:gsLst>
                    <a:gs pos="1250">
                      <a:schemeClr val="tx1"/>
                    </a:gs>
                    <a:gs pos="100000">
                      <a:schemeClr val="tx1"/>
                    </a:gs>
                  </a:gsLst>
                  <a:lin ang="5400000" scaled="0"/>
                </a:gradFill>
                <a:latin typeface="Consolas" pitchFamily="49" charset="0"/>
                <a:cs typeface="Consolas" pitchFamily="49" charset="0"/>
              </a:defRPr>
            </a:lvl3pPr>
            <a:lvl4pPr marL="798516" indent="0">
              <a:buNone/>
              <a:defRPr>
                <a:gradFill>
                  <a:gsLst>
                    <a:gs pos="1250">
                      <a:schemeClr val="tx1"/>
                    </a:gs>
                    <a:gs pos="100000">
                      <a:schemeClr val="tx1"/>
                    </a:gs>
                  </a:gsLst>
                  <a:lin ang="5400000" scaled="0"/>
                </a:gradFill>
                <a:latin typeface="Consolas" pitchFamily="49" charset="0"/>
                <a:cs typeface="Consolas" pitchFamily="49" charset="0"/>
              </a:defRPr>
            </a:lvl4pPr>
            <a:lvl5pPr marL="1030292"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209871"/>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914360"/>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269239" y="1187621"/>
            <a:ext cx="11151917" cy="2504683"/>
          </a:xfrm>
          <a:prstGeom prst="rect">
            <a:avLst/>
          </a:prstGeom>
        </p:spPr>
        <p:txBody>
          <a:bodyPr>
            <a:spAutoFit/>
          </a:bodyPr>
          <a:lstStyle>
            <a:lvl1pPr marL="342901" indent="-342901">
              <a:buClr>
                <a:srgbClr val="FFFFFF"/>
              </a:buClr>
              <a:buSzPct val="90000"/>
              <a:buFont typeface="Arial" pitchFamily="34" charset="0"/>
              <a:buChar char="•"/>
              <a:defRPr sz="3529">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3" indent="-285752">
              <a:buClr>
                <a:srgbClr val="FFFFFF"/>
              </a:buClr>
              <a:buSzPct val="90000"/>
              <a:buFont typeface="Arial" pitchFamily="34" charset="0"/>
              <a:buChar char="•"/>
              <a:defRPr sz="3137">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3" indent="-285752">
              <a:buClr>
                <a:srgbClr val="FFFFFF"/>
              </a:buClr>
              <a:buSzPct val="90000"/>
              <a:buFont typeface="Arial" pitchFamily="34" charset="0"/>
              <a:buChar char="•"/>
              <a:defRPr sz="2745">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4" indent="-228601">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5" indent="-228601">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971671040"/>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8714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5631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229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6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15486457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78975" y="1545619"/>
            <a:ext cx="11833364" cy="358620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59" tIns="143407" rIns="179259" bIns="143407"/>
          <a:lstStyle/>
          <a:p>
            <a:pPr algn="ctr" defTabSz="913922">
              <a:lnSpc>
                <a:spcPct val="90000"/>
              </a:lnSpc>
              <a:defRPr/>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449770" y="471627"/>
            <a:ext cx="1702585" cy="36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303" y="2081645"/>
            <a:ext cx="8964185" cy="999056"/>
          </a:xfrm>
          <a:noFill/>
        </p:spPr>
        <p:txBody>
          <a:bodyPr anchorCtr="0"/>
          <a:lstStyle>
            <a:lvl1pPr>
              <a:defRPr sz="5880" spc="-98"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76683" y="3697964"/>
            <a:ext cx="8964185" cy="1793105"/>
          </a:xfrm>
          <a:noFill/>
        </p:spPr>
        <p:txBody>
          <a:bodyPr tIns="109728" bIns="109728">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76667620"/>
      </p:ext>
    </p:extLst>
  </p:cSld>
  <p:clrMapOvr>
    <a:masterClrMapping/>
  </p:clrMapOvr>
  <p:transition spd="slow"/>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_Onl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968554"/>
          </a:xfrm>
        </p:spPr>
        <p:txBody>
          <a:bodyPr/>
          <a:lstStyle>
            <a:lvl1pPr>
              <a:defRPr sz="5685">
                <a:gradFill>
                  <a:gsLst>
                    <a:gs pos="6195">
                      <a:schemeClr val="tx1"/>
                    </a:gs>
                    <a:gs pos="26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616371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917880"/>
          </a:xfrm>
        </p:spPr>
        <p:txBody>
          <a:bodyPr/>
          <a:lstStyle/>
          <a:p>
            <a:r>
              <a:rPr lang="en-US" smtClean="0"/>
              <a:t>Click to edit Master title style</a:t>
            </a:r>
            <a:endParaRPr lang="en-US"/>
          </a:p>
        </p:txBody>
      </p:sp>
    </p:spTree>
    <p:extLst>
      <p:ext uri="{BB962C8B-B14F-4D97-AF65-F5344CB8AC3E}">
        <p14:creationId xmlns:p14="http://schemas.microsoft.com/office/powerpoint/2010/main" val="2387657412"/>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442360"/>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971"/>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9609794"/>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875363140"/>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87147777"/>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461566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29371501"/>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1059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24560705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78369957"/>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090287430"/>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750868982"/>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785464466"/>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76432055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23547637"/>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684865639"/>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62423381"/>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53521313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7189814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9787F-C452-417B-9AC0-3D94BCDDF49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2766688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0734212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103015096"/>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560691"/>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777656764"/>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gradFill flip="none" rotWithShape="1">
            <a:gsLst>
              <a:gs pos="0">
                <a:srgbClr val="000000">
                  <a:alpha val="65000"/>
                </a:srgbClr>
              </a:gs>
              <a:gs pos="24000">
                <a:srgbClr val="000000">
                  <a:alpha val="0"/>
                </a:srgbClr>
              </a:gs>
              <a:gs pos="100000">
                <a:srgbClr val="000000">
                  <a:alpha val="0"/>
                </a:srgbClr>
              </a:gs>
            </a:gsLst>
            <a:lin ang="189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smtClean="0">
              <a:gradFill>
                <a:gsLst>
                  <a:gs pos="0">
                    <a:srgbClr val="FFFFFF"/>
                  </a:gs>
                  <a:gs pos="100000">
                    <a:srgbClr val="FFFFFF"/>
                  </a:gs>
                </a:gsLst>
                <a:lin ang="5400000" scaled="0"/>
              </a:gra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351" y="5990599"/>
            <a:ext cx="1844505" cy="397334"/>
          </a:xfrm>
          <a:prstGeom prst="rect">
            <a:avLst/>
          </a:prstGeom>
        </p:spPr>
      </p:pic>
      <p:pic>
        <p:nvPicPr>
          <p:cNvPr id="5" name="Picture 4"/>
          <p:cNvPicPr>
            <a:picLocks noChangeAspect="1"/>
          </p:cNvPicPr>
          <p:nvPr userDrawn="1"/>
        </p:nvPicPr>
        <p:blipFill>
          <a:blip r:embed="rId4"/>
          <a:stretch>
            <a:fillRect/>
          </a:stretch>
        </p:blipFill>
        <p:spPr>
          <a:xfrm>
            <a:off x="457351" y="470068"/>
            <a:ext cx="8776137" cy="1261191"/>
          </a:xfrm>
          <a:prstGeom prst="rect">
            <a:avLst/>
          </a:prstGeom>
        </p:spPr>
      </p:pic>
      <p:sp>
        <p:nvSpPr>
          <p:cNvPr id="2" name="TextBox 1"/>
          <p:cNvSpPr txBox="1"/>
          <p:nvPr userDrawn="1"/>
        </p:nvSpPr>
        <p:spPr>
          <a:xfrm>
            <a:off x="2260641" y="1875996"/>
            <a:ext cx="3986462" cy="887000"/>
          </a:xfrm>
          <a:prstGeom prst="rect">
            <a:avLst/>
          </a:prstGeom>
          <a:noFill/>
        </p:spPr>
        <p:txBody>
          <a:bodyPr wrap="none" lIns="179285" tIns="143428" rIns="179285" bIns="143428" rtlCol="0">
            <a:spAutoFit/>
          </a:bodyPr>
          <a:lstStyle/>
          <a:p>
            <a:pPr defTabSz="914367">
              <a:lnSpc>
                <a:spcPct val="90000"/>
              </a:lnSpc>
              <a:spcAft>
                <a:spcPts val="588"/>
              </a:spcAft>
            </a:pPr>
            <a:r>
              <a:rPr lang="en-US" sz="4313" dirty="0" smtClean="0">
                <a:gradFill>
                  <a:gsLst>
                    <a:gs pos="3941">
                      <a:srgbClr val="969696"/>
                    </a:gs>
                    <a:gs pos="100000">
                      <a:srgbClr val="969696"/>
                    </a:gs>
                  </a:gsLst>
                  <a:lin ang="5400000" scaled="0"/>
                </a:gradFill>
                <a:latin typeface="Segoe UI Light"/>
              </a:rPr>
              <a:t>22–24 July 2013</a:t>
            </a:r>
          </a:p>
        </p:txBody>
      </p:sp>
    </p:spTree>
    <p:extLst>
      <p:ext uri="{BB962C8B-B14F-4D97-AF65-F5344CB8AC3E}">
        <p14:creationId xmlns:p14="http://schemas.microsoft.com/office/powerpoint/2010/main" val="1644722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6" name="Text Placeholder 5"/>
          <p:cNvSpPr>
            <a:spLocks noGrp="1"/>
          </p:cNvSpPr>
          <p:nvPr>
            <p:ph type="body" sz="quarter" idx="13" hasCustomPrompt="1"/>
          </p:nvPr>
        </p:nvSpPr>
        <p:spPr>
          <a:xfrm>
            <a:off x="9233488" y="348646"/>
            <a:ext cx="2689274" cy="506780"/>
          </a:xfrm>
        </p:spPr>
        <p:txBody>
          <a:bodyPr/>
          <a:lstStyle>
            <a:lvl1pPr marL="0" indent="0" algn="r">
              <a:buNone/>
              <a:defRPr sz="2353"/>
            </a:lvl1pPr>
          </a:lstStyle>
          <a:p>
            <a:pPr lvl="0"/>
            <a:r>
              <a:rPr lang="en-US" dirty="0" smtClean="0"/>
              <a:t>Session Code</a:t>
            </a:r>
            <a:endParaRPr lang="en-US" dirty="0"/>
          </a:p>
        </p:txBody>
      </p:sp>
    </p:spTree>
    <p:extLst>
      <p:ext uri="{BB962C8B-B14F-4D97-AF65-F5344CB8AC3E}">
        <p14:creationId xmlns:p14="http://schemas.microsoft.com/office/powerpoint/2010/main" val="3292972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84186"/>
            <a:ext cx="9860610"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20" y="471123"/>
            <a:ext cx="2507462" cy="537211"/>
          </a:xfrm>
          <a:prstGeom prst="rect">
            <a:avLst/>
          </a:prstGeom>
        </p:spPr>
      </p:pic>
      <p:sp>
        <p:nvSpPr>
          <p:cNvPr id="3" name="Text Placeholder 2"/>
          <p:cNvSpPr>
            <a:spLocks noGrp="1"/>
          </p:cNvSpPr>
          <p:nvPr>
            <p:ph type="body" sz="quarter" idx="13" hasCustomPrompt="1"/>
          </p:nvPr>
        </p:nvSpPr>
        <p:spPr>
          <a:xfrm>
            <a:off x="9233488" y="356871"/>
            <a:ext cx="2689274" cy="506972"/>
          </a:xfrm>
        </p:spPr>
        <p:txBody>
          <a:bodyPr/>
          <a:lstStyle>
            <a:lvl1pPr marL="0" indent="0" algn="r">
              <a:buNone/>
              <a:defRPr sz="2353"/>
            </a:lvl1pPr>
          </a:lstStyle>
          <a:p>
            <a:pPr lvl="0"/>
            <a:r>
              <a:rPr lang="en-US" dirty="0" smtClean="0"/>
              <a:t>Session Code</a:t>
            </a:r>
            <a:endParaRPr lang="en-US" dirty="0"/>
          </a:p>
        </p:txBody>
      </p:sp>
    </p:spTree>
    <p:extLst>
      <p:ext uri="{BB962C8B-B14F-4D97-AF65-F5344CB8AC3E}">
        <p14:creationId xmlns:p14="http://schemas.microsoft.com/office/powerpoint/2010/main" val="1652740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Slide 4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auto">
          <a:xfrm>
            <a:off x="0" y="0"/>
            <a:ext cx="12192000" cy="6858000"/>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smtClean="0">
              <a:gradFill>
                <a:gsLst>
                  <a:gs pos="0">
                    <a:srgbClr val="FFFFFF"/>
                  </a:gs>
                  <a:gs pos="100000">
                    <a:srgbClr val="FFFFFF"/>
                  </a:gs>
                </a:gsLst>
                <a:lin ang="5400000" scaled="0"/>
              </a:gradFill>
            </a:endParaRPr>
          </a:p>
        </p:txBody>
      </p:sp>
      <p:sp>
        <p:nvSpPr>
          <p:cNvPr id="19" name="Rectangle 18"/>
          <p:cNvSpPr/>
          <p:nvPr userDrawn="1"/>
        </p:nvSpPr>
        <p:spPr bwMode="gray">
          <a:xfrm>
            <a:off x="269302" y="1187621"/>
            <a:ext cx="7171399"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7607"/>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40" y="3875706"/>
            <a:ext cx="7171399" cy="1794661"/>
          </a:xfrm>
          <a:noFill/>
        </p:spPr>
        <p:txBody>
          <a:bodyPr lIns="182880" tIns="146304" rIns="182880" bIns="146304">
            <a:noAutofit/>
          </a:bodyPr>
          <a:lstStyle>
            <a:lvl1pPr marL="0" indent="0">
              <a:spcBef>
                <a:spcPts val="0"/>
              </a:spcBef>
              <a:buNone/>
              <a:defRPr sz="3529"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899283" y="470067"/>
            <a:ext cx="1844505" cy="397334"/>
          </a:xfrm>
          <a:prstGeom prst="rect">
            <a:avLst/>
          </a:prstGeom>
        </p:spPr>
      </p:pic>
      <p:sp>
        <p:nvSpPr>
          <p:cNvPr id="3" name="Text Placeholder 2"/>
          <p:cNvSpPr>
            <a:spLocks noGrp="1"/>
          </p:cNvSpPr>
          <p:nvPr>
            <p:ph type="body" sz="quarter" idx="13" hasCustomPrompt="1"/>
          </p:nvPr>
        </p:nvSpPr>
        <p:spPr>
          <a:xfrm>
            <a:off x="269239" y="360430"/>
            <a:ext cx="2689274" cy="506972"/>
          </a:xfrm>
        </p:spPr>
        <p:txBody>
          <a:bodyPr/>
          <a:lstStyle>
            <a:lvl1pPr marL="0" indent="0">
              <a:buNone/>
              <a:defRPr sz="2353">
                <a:gradFill>
                  <a:gsLst>
                    <a:gs pos="5419">
                      <a:srgbClr val="FFFFFF"/>
                    </a:gs>
                    <a:gs pos="100000">
                      <a:srgbClr val="FFFFFF"/>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46763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15:clr>
            <a:srgbClr val="FBAE40"/>
          </p15:clr>
        </p15:guide>
        <p15:guide id="5" pos="7546">
          <p15:clr>
            <a:srgbClr val="C35EA4"/>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084047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27659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292330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62389025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7054558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890505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18108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848924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9873885"/>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750511"/>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071287"/>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971"/>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4670723"/>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6921897"/>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236730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77075413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2983892"/>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659451"/>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565639"/>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535376"/>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0480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0455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2641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7642051"/>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06079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275240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526469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4294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rgbClr val="00188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2897" y="1768476"/>
            <a:ext cx="11231365"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lvl="0"/>
            <a:r>
              <a:rPr lang="en-US" smtClean="0"/>
              <a:t>Click to edit Master text styles</a:t>
            </a:r>
          </a:p>
        </p:txBody>
      </p:sp>
      <p:sp>
        <p:nvSpPr>
          <p:cNvPr id="4" name="Text Placeholder 8"/>
          <p:cNvSpPr>
            <a:spLocks noGrp="1"/>
          </p:cNvSpPr>
          <p:nvPr>
            <p:ph type="body" sz="quarter" idx="11"/>
          </p:nvPr>
        </p:nvSpPr>
        <p:spPr>
          <a:xfrm>
            <a:off x="512897"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1482852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3868463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787395"/>
          </a:xfrm>
        </p:spPr>
        <p:txBody>
          <a:bodyPr/>
          <a:lstStyle>
            <a:lvl1pPr>
              <a:defRPr sz="5685">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7" cy="1680268"/>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42655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3083383"/>
            <a:ext cx="11155093" cy="1069716"/>
          </a:xfrm>
        </p:spPr>
        <p:txBody>
          <a:bodyPr anchor="b" anchorCtr="0">
            <a:spAutoFit/>
          </a:bodyPr>
          <a:lstStyle>
            <a:lvl1pPr>
              <a:defRPr sz="7057" spc="-150"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239" y="4773829"/>
            <a:ext cx="11155093" cy="526619"/>
          </a:xfrm>
        </p:spPr>
        <p:txBody>
          <a:bodyPr>
            <a:spAutoFit/>
          </a:bodyPr>
          <a:lstStyle>
            <a:lvl1pPr marL="0" indent="0">
              <a:spcBef>
                <a:spcPts val="0"/>
              </a:spcBef>
              <a:buNone/>
              <a:defRPr sz="3136" spc="-70"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8581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99787F-C452-417B-9AC0-3D94BCDDF498}" type="datetimeFigureOut">
              <a:rPr lang="en-US" smtClean="0"/>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2574159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5854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926975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56644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06761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159781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2571456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6170931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039385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126656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6383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99787F-C452-417B-9AC0-3D94BCDDF49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2863468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77859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rgbClr val="00188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2897" y="1768476"/>
            <a:ext cx="11231365"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lvl="0"/>
            <a:r>
              <a:rPr lang="en-US" smtClean="0"/>
              <a:t>Click to edit Master text styles</a:t>
            </a:r>
          </a:p>
        </p:txBody>
      </p:sp>
      <p:sp>
        <p:nvSpPr>
          <p:cNvPr id="4" name="Text Placeholder 8"/>
          <p:cNvSpPr>
            <a:spLocks noGrp="1"/>
          </p:cNvSpPr>
          <p:nvPr>
            <p:ph type="body" sz="quarter" idx="11"/>
          </p:nvPr>
        </p:nvSpPr>
        <p:spPr>
          <a:xfrm>
            <a:off x="512897" y="3219165"/>
            <a:ext cx="7515594"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39771400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2333963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3083383"/>
            <a:ext cx="11155093" cy="1069716"/>
          </a:xfrm>
        </p:spPr>
        <p:txBody>
          <a:bodyPr anchor="b" anchorCtr="0">
            <a:spAutoFit/>
          </a:bodyPr>
          <a:lstStyle>
            <a:lvl1pPr>
              <a:defRPr sz="7057" spc="-150"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239" y="4773829"/>
            <a:ext cx="11155093" cy="526619"/>
          </a:xfrm>
        </p:spPr>
        <p:txBody>
          <a:bodyPr>
            <a:spAutoFit/>
          </a:bodyPr>
          <a:lstStyle>
            <a:lvl1pPr marL="0" indent="0">
              <a:spcBef>
                <a:spcPts val="0"/>
              </a:spcBef>
              <a:buNone/>
              <a:defRPr sz="3136" spc="-70"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63181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9" name="Title 1"/>
          <p:cNvSpPr>
            <a:spLocks noGrp="1"/>
          </p:cNvSpPr>
          <p:nvPr>
            <p:ph type="title" hasCustomPrompt="1"/>
          </p:nvPr>
        </p:nvSpPr>
        <p:spPr>
          <a:xfrm>
            <a:off x="269304" y="291069"/>
            <a:ext cx="5378485" cy="1793104"/>
          </a:xfrm>
          <a:noFill/>
        </p:spPr>
        <p:txBody>
          <a:bodyPr lIns="182880" tIns="146304" rIns="182880" bIns="146304" anchor="t" anchorCtr="0"/>
          <a:lstStyle>
            <a:lvl1pPr>
              <a:defRPr sz="4703"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441113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10138766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84346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541256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Tree>
    <p:extLst>
      <p:ext uri="{BB962C8B-B14F-4D97-AF65-F5344CB8AC3E}">
        <p14:creationId xmlns:p14="http://schemas.microsoft.com/office/powerpoint/2010/main" val="2369644232"/>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3"/>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7807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99787F-C452-417B-9AC0-3D94BCDDF498}" type="datetimeFigureOut">
              <a:rPr lang="en-US" smtClean="0"/>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41247882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50" y="4056270"/>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50"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59533831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365901479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247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169788601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617059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20555562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459037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74463359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77712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2"/>
            <a:ext cx="9860674" cy="1793881"/>
          </a:xfrm>
          <a:noFill/>
        </p:spPr>
        <p:txBody>
          <a:bodyPr lIns="182880" tIns="146304" rIns="182880" bIns="146304">
            <a:noAutofit/>
          </a:bodyPr>
          <a:lstStyle>
            <a:lvl1pPr marL="0" indent="0">
              <a:spcBef>
                <a:spcPts val="0"/>
              </a:spcBef>
              <a:buNone/>
              <a:defRPr sz="3527"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02254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99787F-C452-417B-9AC0-3D94BCDDF498}" type="datetimeFigureOut">
              <a:rPr lang="en-US" smtClean="0"/>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2611554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01649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8225498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752692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1" y="1411553"/>
            <a:ext cx="11176001"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537" rtl="0" eaLnBrk="1" latinLnBrk="0" hangingPunct="1">
              <a:lnSpc>
                <a:spcPct val="90000"/>
              </a:lnSpc>
              <a:spcBef>
                <a:spcPct val="20000"/>
              </a:spcBef>
              <a:buClr>
                <a:srgbClr val="777777"/>
              </a:buClr>
              <a:buSzPct val="100000"/>
              <a:buFont typeface="Segoe" pitchFamily="34" charset="0"/>
              <a:buChar char="−"/>
              <a:defRPr lang="en-US" sz="2799" kern="1200" dirty="0" smtClean="0">
                <a:solidFill>
                  <a:schemeClr val="bg1">
                    <a:lumMod val="75000"/>
                  </a:schemeClr>
                </a:solidFill>
                <a:latin typeface="+mn-lt"/>
                <a:ea typeface="+mn-ea"/>
                <a:cs typeface="+mn-cs"/>
              </a:defRPr>
            </a:lvl2pPr>
            <a:lvl3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3pPr>
            <a:lvl4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4pPr>
            <a:lvl5pPr algn="l" defTabSz="906537" rtl="0" eaLnBrk="1" latinLnBrk="0" hangingPunct="1">
              <a:lnSpc>
                <a:spcPct val="90000"/>
              </a:lnSpc>
              <a:spcBef>
                <a:spcPct val="20000"/>
              </a:spcBef>
              <a:buClr>
                <a:srgbClr val="777777"/>
              </a:buClr>
              <a:buSzPct val="100000"/>
              <a:buFont typeface="Segoe" pitchFamily="34" charset="0"/>
              <a:buChar char="−"/>
              <a:defRPr lang="en-US" sz="2399" kern="1200" dirty="0">
                <a:solidFill>
                  <a:schemeClr val="bg1">
                    <a:lumMod val="7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37303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3" y="0"/>
            <a:ext cx="12191377"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EFEFEF"/>
              </a:solidFill>
            </a:endParaRPr>
          </a:p>
        </p:txBody>
      </p:sp>
      <p:sp>
        <p:nvSpPr>
          <p:cNvPr id="2" name="Title 1"/>
          <p:cNvSpPr>
            <a:spLocks noGrp="1"/>
          </p:cNvSpPr>
          <p:nvPr>
            <p:ph type="title" hasCustomPrompt="1"/>
          </p:nvPr>
        </p:nvSpPr>
        <p:spPr>
          <a:xfrm>
            <a:off x="5647788" y="1187622"/>
            <a:ext cx="6274974" cy="2136525"/>
          </a:xfrm>
        </p:spPr>
        <p:txBody>
          <a:bodyPr wrap="square" anchor="t" anchorCtr="0">
            <a:spAutoFit/>
          </a:bodyPr>
          <a:lstStyle>
            <a:lvl1pPr>
              <a:defRPr sz="7055"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7788" y="3877277"/>
            <a:ext cx="6274974" cy="618952"/>
          </a:xfrm>
        </p:spPr>
        <p:txBody>
          <a:bodyPr wrap="square">
            <a:spAutoFit/>
          </a:bodyPr>
          <a:lstStyle>
            <a:lvl1pPr marL="0" indent="0">
              <a:spcBef>
                <a:spcPts val="0"/>
              </a:spcBef>
              <a:buNone/>
              <a:defRPr sz="3135"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26274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17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40" y="1187621"/>
            <a:ext cx="11151917" cy="1988558"/>
          </a:xfrm>
          <a:prstGeom prst="rect">
            <a:avLst/>
          </a:prstGeom>
        </p:spPr>
        <p:txBody>
          <a:bodyPr>
            <a:spAutoFit/>
          </a:bodyPr>
          <a:lstStyle>
            <a:lvl1pPr marL="0" indent="0">
              <a:spcBef>
                <a:spcPts val="2399"/>
              </a:spcBef>
              <a:buNone/>
              <a:defRPr sz="3919">
                <a:gradFill>
                  <a:gsLst>
                    <a:gs pos="100000">
                      <a:schemeClr val="tx2"/>
                    </a:gs>
                    <a:gs pos="0">
                      <a:schemeClr val="tx2"/>
                    </a:gs>
                  </a:gsLst>
                  <a:lin ang="5400000" scaled="0"/>
                </a:gradFill>
                <a:latin typeface="+mj-lt"/>
              </a:defRPr>
            </a:lvl1pPr>
            <a:lvl2pPr marL="0" indent="0">
              <a:buNone/>
              <a:defRPr sz="1960" spc="-50" baseline="0">
                <a:gradFill>
                  <a:gsLst>
                    <a:gs pos="100000">
                      <a:schemeClr val="tx1"/>
                    </a:gs>
                    <a:gs pos="6000">
                      <a:schemeClr val="tx1"/>
                    </a:gs>
                  </a:gsLst>
                  <a:lin ang="5400000" scaled="0"/>
                </a:gradFill>
              </a:defRPr>
            </a:lvl2pPr>
            <a:lvl3pPr marL="231684" indent="0">
              <a:buNone/>
              <a:defRPr sz="1960" spc="-50" baseline="0">
                <a:gradFill>
                  <a:gsLst>
                    <a:gs pos="100000">
                      <a:schemeClr val="tx1"/>
                    </a:gs>
                    <a:gs pos="6000">
                      <a:schemeClr val="tx1"/>
                    </a:gs>
                  </a:gsLst>
                  <a:lin ang="5400000" scaled="0"/>
                </a:gradFill>
              </a:defRPr>
            </a:lvl3pPr>
            <a:lvl4pPr marL="457021" indent="0">
              <a:buNone/>
              <a:defRPr sz="1764" spc="-50" baseline="0">
                <a:gradFill>
                  <a:gsLst>
                    <a:gs pos="100000">
                      <a:schemeClr val="tx1"/>
                    </a:gs>
                    <a:gs pos="6000">
                      <a:schemeClr val="tx1"/>
                    </a:gs>
                  </a:gsLst>
                  <a:lin ang="5400000" scaled="0"/>
                </a:gradFill>
              </a:defRPr>
            </a:lvl4pPr>
            <a:lvl5pPr marL="693466" indent="0">
              <a:buNone/>
              <a:defRPr sz="1764"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69240" y="286381"/>
            <a:ext cx="11151917" cy="927940"/>
          </a:xfrm>
        </p:spPr>
        <p:txBody>
          <a:bodyPr>
            <a:spAutoFit/>
          </a:bodyPr>
          <a:lstStyle/>
          <a:p>
            <a:r>
              <a:rPr lang="en-US" dirty="0" smtClean="0"/>
              <a:t>Click to edit master title style</a:t>
            </a:r>
            <a:endParaRPr lang="en-US" dirty="0"/>
          </a:p>
        </p:txBody>
      </p:sp>
    </p:spTree>
    <p:extLst>
      <p:ext uri="{BB962C8B-B14F-4D97-AF65-F5344CB8AC3E}">
        <p14:creationId xmlns:p14="http://schemas.microsoft.com/office/powerpoint/2010/main" val="342714864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3106066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5684922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9" name="Title 1"/>
          <p:cNvSpPr>
            <a:spLocks noGrp="1"/>
          </p:cNvSpPr>
          <p:nvPr>
            <p:ph type="title" hasCustomPrompt="1"/>
          </p:nvPr>
        </p:nvSpPr>
        <p:spPr>
          <a:xfrm>
            <a:off x="269304" y="291069"/>
            <a:ext cx="5378485" cy="1793104"/>
          </a:xfrm>
          <a:noFill/>
        </p:spPr>
        <p:txBody>
          <a:bodyPr lIns="182880" tIns="146304" rIns="182880" bIns="146304" anchor="t" anchorCtr="0"/>
          <a:lstStyle>
            <a:lvl1pPr>
              <a:defRPr sz="4703"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1393088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29149231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9787F-C452-417B-9AC0-3D94BCDDF498}" type="datetimeFigureOut">
              <a:rPr lang="en-US" smtClean="0"/>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2174827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2531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3060176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Tree>
    <p:extLst>
      <p:ext uri="{BB962C8B-B14F-4D97-AF65-F5344CB8AC3E}">
        <p14:creationId xmlns:p14="http://schemas.microsoft.com/office/powerpoint/2010/main" val="274582467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3"/>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770144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50" y="4056270"/>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50"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93201438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218102845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656047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41143794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4804403"/>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307306910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9787F-C452-417B-9AC0-3D94BCDDF49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14890421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3"/>
            </a:lvl1pPr>
            <a:lvl2pPr>
              <a:defRPr sz="3527"/>
            </a:lvl2pPr>
            <a:lvl3pPr>
              <a:defRPr sz="3527"/>
            </a:lvl3pPr>
            <a:lvl4pPr>
              <a:defRPr sz="3527"/>
            </a:lvl4pPr>
            <a:lvl5pPr>
              <a:defRPr sz="3527"/>
            </a:lvl5pPr>
          </a:lstStyle>
          <a:p>
            <a:pPr lvl="0"/>
            <a:r>
              <a:rPr lang="en-US" dirty="0" smtClean="0"/>
              <a:t>Click to edit Master text styles</a:t>
            </a:r>
          </a:p>
        </p:txBody>
      </p:sp>
    </p:spTree>
    <p:extLst>
      <p:ext uri="{BB962C8B-B14F-4D97-AF65-F5344CB8AC3E}">
        <p14:creationId xmlns:p14="http://schemas.microsoft.com/office/powerpoint/2010/main" val="24913247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308739594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02756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2"/>
            <a:ext cx="9860674" cy="1793881"/>
          </a:xfrm>
          <a:noFill/>
        </p:spPr>
        <p:txBody>
          <a:bodyPr lIns="182880" tIns="146304" rIns="182880" bIns="146304">
            <a:noAutofit/>
          </a:bodyPr>
          <a:lstStyle>
            <a:lvl1pPr marL="0" indent="0">
              <a:spcBef>
                <a:spcPts val="0"/>
              </a:spcBef>
              <a:buNone/>
              <a:defRPr sz="3527"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91728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488401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6704915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558418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1" y="1411553"/>
            <a:ext cx="11176001" cy="2417234"/>
          </a:xfrm>
        </p:spPr>
        <p:txBody>
          <a:bodyPr/>
          <a:lstStyle>
            <a:lvl1pPr>
              <a:lnSpc>
                <a:spcPct val="90000"/>
              </a:lnSpc>
              <a:buSzPct val="100000"/>
              <a:buFont typeface="Arial" pitchFamily="34" charset="0"/>
              <a:buChar char="•"/>
              <a:defRPr>
                <a:solidFill>
                  <a:schemeClr val="bg1">
                    <a:lumMod val="75000"/>
                  </a:schemeClr>
                </a:solidFill>
              </a:defRPr>
            </a:lvl1pPr>
            <a:lvl2pPr algn="l" defTabSz="906537" rtl="0" eaLnBrk="1" latinLnBrk="0" hangingPunct="1">
              <a:lnSpc>
                <a:spcPct val="90000"/>
              </a:lnSpc>
              <a:spcBef>
                <a:spcPct val="20000"/>
              </a:spcBef>
              <a:buClr>
                <a:srgbClr val="777777"/>
              </a:buClr>
              <a:buSzPct val="100000"/>
              <a:buFont typeface="Segoe" pitchFamily="34" charset="0"/>
              <a:buChar char="−"/>
              <a:defRPr lang="en-US" sz="2799" kern="1200" dirty="0" smtClean="0">
                <a:solidFill>
                  <a:schemeClr val="bg1">
                    <a:lumMod val="75000"/>
                  </a:schemeClr>
                </a:solidFill>
                <a:latin typeface="+mn-lt"/>
                <a:ea typeface="+mn-ea"/>
                <a:cs typeface="+mn-cs"/>
              </a:defRPr>
            </a:lvl2pPr>
            <a:lvl3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3pPr>
            <a:lvl4pPr algn="l" defTabSz="906537" rtl="0" eaLnBrk="1" latinLnBrk="0" hangingPunct="1">
              <a:lnSpc>
                <a:spcPct val="90000"/>
              </a:lnSpc>
              <a:spcBef>
                <a:spcPct val="20000"/>
              </a:spcBef>
              <a:buClr>
                <a:srgbClr val="777777"/>
              </a:buClr>
              <a:buSzPct val="100000"/>
              <a:buFont typeface="Segoe" pitchFamily="34" charset="0"/>
              <a:buChar char="−"/>
              <a:defRPr lang="en-US" sz="2399" kern="1200" dirty="0" smtClean="0">
                <a:solidFill>
                  <a:schemeClr val="bg1">
                    <a:lumMod val="75000"/>
                  </a:schemeClr>
                </a:solidFill>
                <a:latin typeface="+mn-lt"/>
                <a:ea typeface="+mn-ea"/>
                <a:cs typeface="+mn-cs"/>
              </a:defRPr>
            </a:lvl4pPr>
            <a:lvl5pPr algn="l" defTabSz="906537" rtl="0" eaLnBrk="1" latinLnBrk="0" hangingPunct="1">
              <a:lnSpc>
                <a:spcPct val="90000"/>
              </a:lnSpc>
              <a:spcBef>
                <a:spcPct val="20000"/>
              </a:spcBef>
              <a:buClr>
                <a:srgbClr val="777777"/>
              </a:buClr>
              <a:buSzPct val="100000"/>
              <a:buFont typeface="Segoe" pitchFamily="34" charset="0"/>
              <a:buChar char="−"/>
              <a:defRPr lang="en-US" sz="2399" kern="1200" dirty="0">
                <a:solidFill>
                  <a:schemeClr val="bg1">
                    <a:lumMod val="7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940957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08001" y="1412875"/>
            <a:ext cx="11176001" cy="21848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01778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9" name="Title 1"/>
          <p:cNvSpPr>
            <a:spLocks noGrp="1"/>
          </p:cNvSpPr>
          <p:nvPr>
            <p:ph type="title" hasCustomPrompt="1"/>
          </p:nvPr>
        </p:nvSpPr>
        <p:spPr>
          <a:xfrm>
            <a:off x="269304" y="291069"/>
            <a:ext cx="5378485" cy="1793104"/>
          </a:xfrm>
          <a:noFill/>
        </p:spPr>
        <p:txBody>
          <a:bodyPr lIns="182880" tIns="146304" rIns="182880" bIns="146304" anchor="t" anchorCtr="0"/>
          <a:lstStyle>
            <a:lvl1pPr>
              <a:defRPr sz="4703"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980584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9787F-C452-417B-9AC0-3D94BCDDF498}" type="datetimeFigureOut">
              <a:rPr lang="en-US" smtClean="0"/>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DC884-0787-438E-A7C9-E02BDBF08A08}" type="slidenum">
              <a:rPr lang="en-US" smtClean="0"/>
              <a:t>‹#›</a:t>
            </a:fld>
            <a:endParaRPr lang="en-US"/>
          </a:p>
        </p:txBody>
      </p:sp>
    </p:spTree>
    <p:extLst>
      <p:ext uri="{BB962C8B-B14F-4D97-AF65-F5344CB8AC3E}">
        <p14:creationId xmlns:p14="http://schemas.microsoft.com/office/powerpoint/2010/main" val="6864484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3"/>
            </a:lvl1pPr>
          </a:lstStyle>
          <a:p>
            <a:r>
              <a:rPr lang="en-US" dirty="0" smtClean="0"/>
              <a:t>Click to edit Master title style</a:t>
            </a:r>
            <a:endParaRPr lang="en-US" dirty="0"/>
          </a:p>
        </p:txBody>
      </p:sp>
    </p:spTree>
    <p:extLst>
      <p:ext uri="{BB962C8B-B14F-4D97-AF65-F5344CB8AC3E}">
        <p14:creationId xmlns:p14="http://schemas.microsoft.com/office/powerpoint/2010/main" val="34026252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79150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351710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Tree>
    <p:extLst>
      <p:ext uri="{BB962C8B-B14F-4D97-AF65-F5344CB8AC3E}">
        <p14:creationId xmlns:p14="http://schemas.microsoft.com/office/powerpoint/2010/main" val="305641534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3"/>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330239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50" y="4056270"/>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2"/>
            <a:ext cx="2688994" cy="2510662"/>
          </a:xfrm>
          <a:prstGeom prst="rect">
            <a:avLst/>
          </a:prstGeom>
          <a:solidFill>
            <a:schemeClr val="accent3">
              <a:lumMod val="50000"/>
            </a:schemeClr>
          </a:solidFill>
        </p:spPr>
        <p:txBody>
          <a:bodyPr lIns="182880" tIns="146304" rIns="182880" bIns="146304">
            <a:noAutofit/>
          </a:bodyPr>
          <a:lstStyle>
            <a:lvl1pPr marL="0" indent="0">
              <a:lnSpc>
                <a:spcPts val="1411"/>
              </a:lnSpc>
              <a:spcBef>
                <a:spcPts val="0"/>
              </a:spcBef>
              <a:spcAft>
                <a:spcPts val="588"/>
              </a:spcAft>
              <a:buFontTx/>
              <a:buNone/>
              <a:defRPr sz="1175" b="0">
                <a:gradFill>
                  <a:gsLst>
                    <a:gs pos="15929">
                      <a:schemeClr val="tx1"/>
                    </a:gs>
                    <a:gs pos="41000">
                      <a:schemeClr val="tx1"/>
                    </a:gs>
                  </a:gsLst>
                  <a:lin ang="5400000" scaled="0"/>
                </a:gradFill>
                <a:latin typeface="+mn-lt"/>
                <a:cs typeface="Segoe Pro"/>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50"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5979" indent="0">
              <a:buFontTx/>
              <a:buNone/>
              <a:defRPr/>
            </a:lvl2pPr>
            <a:lvl3pPr marL="559964" indent="0">
              <a:buFontTx/>
              <a:buNone/>
              <a:defRPr/>
            </a:lvl3pPr>
            <a:lvl4pPr marL="783951" indent="0">
              <a:buFontTx/>
              <a:buNone/>
              <a:defRPr/>
            </a:lvl4pPr>
            <a:lvl5pPr marL="1007936"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90662569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3557859373"/>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33847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4"/>
            <a:ext cx="11653834" cy="1793071"/>
          </a:xfrm>
        </p:spPr>
        <p:txBody>
          <a:bodyPr/>
          <a:lstStyle>
            <a:lvl1pPr>
              <a:defRPr sz="5684">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smtClean="0"/>
              <a:t>Click to edit Master text styles</a:t>
            </a:r>
          </a:p>
        </p:txBody>
      </p:sp>
    </p:spTree>
    <p:extLst>
      <p:ext uri="{BB962C8B-B14F-4D97-AF65-F5344CB8AC3E}">
        <p14:creationId xmlns:p14="http://schemas.microsoft.com/office/powerpoint/2010/main" val="190425273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9"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552828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theme" Target="../theme/theme10.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18" Type="http://schemas.openxmlformats.org/officeDocument/2006/relationships/slideLayout" Target="../slideLayouts/slideLayout202.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17" Type="http://schemas.openxmlformats.org/officeDocument/2006/relationships/slideLayout" Target="../slideLayouts/slideLayout201.xml"/><Relationship Id="rId2" Type="http://schemas.openxmlformats.org/officeDocument/2006/relationships/slideLayout" Target="../slideLayouts/slideLayout186.xml"/><Relationship Id="rId16" Type="http://schemas.openxmlformats.org/officeDocument/2006/relationships/slideLayout" Target="../slideLayouts/slideLayout200.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10" Type="http://schemas.openxmlformats.org/officeDocument/2006/relationships/slideLayout" Target="../slideLayouts/slideLayout194.xml"/><Relationship Id="rId19" Type="http://schemas.openxmlformats.org/officeDocument/2006/relationships/theme" Target="../theme/theme11.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0.xml"/><Relationship Id="rId13" Type="http://schemas.openxmlformats.org/officeDocument/2006/relationships/slideLayout" Target="../slideLayouts/slideLayout215.xml"/><Relationship Id="rId18" Type="http://schemas.openxmlformats.org/officeDocument/2006/relationships/slideLayout" Target="../slideLayouts/slideLayout220.xml"/><Relationship Id="rId26" Type="http://schemas.openxmlformats.org/officeDocument/2006/relationships/slideLayout" Target="../slideLayouts/slideLayout228.xml"/><Relationship Id="rId3" Type="http://schemas.openxmlformats.org/officeDocument/2006/relationships/slideLayout" Target="../slideLayouts/slideLayout205.xml"/><Relationship Id="rId21" Type="http://schemas.openxmlformats.org/officeDocument/2006/relationships/slideLayout" Target="../slideLayouts/slideLayout223.xml"/><Relationship Id="rId7" Type="http://schemas.openxmlformats.org/officeDocument/2006/relationships/slideLayout" Target="../slideLayouts/slideLayout209.xml"/><Relationship Id="rId12" Type="http://schemas.openxmlformats.org/officeDocument/2006/relationships/slideLayout" Target="../slideLayouts/slideLayout214.xml"/><Relationship Id="rId17" Type="http://schemas.openxmlformats.org/officeDocument/2006/relationships/slideLayout" Target="../slideLayouts/slideLayout219.xml"/><Relationship Id="rId25" Type="http://schemas.openxmlformats.org/officeDocument/2006/relationships/slideLayout" Target="../slideLayouts/slideLayout227.xml"/><Relationship Id="rId2" Type="http://schemas.openxmlformats.org/officeDocument/2006/relationships/slideLayout" Target="../slideLayouts/slideLayout204.xml"/><Relationship Id="rId16" Type="http://schemas.openxmlformats.org/officeDocument/2006/relationships/slideLayout" Target="../slideLayouts/slideLayout218.xml"/><Relationship Id="rId20" Type="http://schemas.openxmlformats.org/officeDocument/2006/relationships/slideLayout" Target="../slideLayouts/slideLayout222.xml"/><Relationship Id="rId1" Type="http://schemas.openxmlformats.org/officeDocument/2006/relationships/slideLayout" Target="../slideLayouts/slideLayout203.xml"/><Relationship Id="rId6" Type="http://schemas.openxmlformats.org/officeDocument/2006/relationships/slideLayout" Target="../slideLayouts/slideLayout208.xml"/><Relationship Id="rId11" Type="http://schemas.openxmlformats.org/officeDocument/2006/relationships/slideLayout" Target="../slideLayouts/slideLayout213.xml"/><Relationship Id="rId24" Type="http://schemas.openxmlformats.org/officeDocument/2006/relationships/slideLayout" Target="../slideLayouts/slideLayout226.xml"/><Relationship Id="rId5" Type="http://schemas.openxmlformats.org/officeDocument/2006/relationships/slideLayout" Target="../slideLayouts/slideLayout207.xml"/><Relationship Id="rId15" Type="http://schemas.openxmlformats.org/officeDocument/2006/relationships/slideLayout" Target="../slideLayouts/slideLayout217.xml"/><Relationship Id="rId23" Type="http://schemas.openxmlformats.org/officeDocument/2006/relationships/slideLayout" Target="../slideLayouts/slideLayout225.xml"/><Relationship Id="rId10" Type="http://schemas.openxmlformats.org/officeDocument/2006/relationships/slideLayout" Target="../slideLayouts/slideLayout212.xml"/><Relationship Id="rId19" Type="http://schemas.openxmlformats.org/officeDocument/2006/relationships/slideLayout" Target="../slideLayouts/slideLayout221.xml"/><Relationship Id="rId4" Type="http://schemas.openxmlformats.org/officeDocument/2006/relationships/slideLayout" Target="../slideLayouts/slideLayout206.xml"/><Relationship Id="rId9" Type="http://schemas.openxmlformats.org/officeDocument/2006/relationships/slideLayout" Target="../slideLayouts/slideLayout211.xml"/><Relationship Id="rId14" Type="http://schemas.openxmlformats.org/officeDocument/2006/relationships/slideLayout" Target="../slideLayouts/slideLayout216.xml"/><Relationship Id="rId22" Type="http://schemas.openxmlformats.org/officeDocument/2006/relationships/slideLayout" Target="../slideLayouts/slideLayout224.xml"/><Relationship Id="rId27"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theme" Target="../theme/theme6.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21" Type="http://schemas.openxmlformats.org/officeDocument/2006/relationships/slideLayout" Target="../slideLayouts/slideLayout139.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21" Type="http://schemas.openxmlformats.org/officeDocument/2006/relationships/slideLayout" Target="../slideLayouts/slideLayout160.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slideLayout" Target="../slideLayouts/slideLayout159.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23" Type="http://schemas.openxmlformats.org/officeDocument/2006/relationships/theme" Target="../theme/theme9.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 Id="rId22" Type="http://schemas.openxmlformats.org/officeDocument/2006/relationships/slideLayout" Target="../slideLayouts/slideLayout1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9787F-C452-417B-9AC0-3D94BCDDF498}" type="datetimeFigureOut">
              <a:rPr lang="en-US" smtClean="0"/>
              <a:t>10/15/2015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DC884-0787-438E-A7C9-E02BDBF08A08}" type="slidenum">
              <a:rPr lang="en-US" smtClean="0"/>
              <a:t>‹#›</a:t>
            </a:fld>
            <a:endParaRPr lang="en-US"/>
          </a:p>
        </p:txBody>
      </p:sp>
    </p:spTree>
    <p:extLst>
      <p:ext uri="{BB962C8B-B14F-4D97-AF65-F5344CB8AC3E}">
        <p14:creationId xmlns:p14="http://schemas.microsoft.com/office/powerpoint/2010/main" val="199183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4" r:id="rId12"/>
    <p:sldLayoutId id="2147483903" r:id="rId13"/>
    <p:sldLayoutId id="214748390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86381"/>
            <a:ext cx="11151917" cy="927940"/>
          </a:xfrm>
          <a:prstGeom prst="rect">
            <a:avLst/>
          </a:prstGeom>
        </p:spPr>
        <p:txBody>
          <a:bodyPr vert="horz" wrap="square" lIns="146304" tIns="91440" rIns="146304" bIns="9144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66063" y="1187621"/>
            <a:ext cx="11155093" cy="2559002"/>
          </a:xfrm>
          <a:prstGeom prst="rect">
            <a:avLst/>
          </a:prstGeom>
        </p:spPr>
        <p:txBody>
          <a:bodyPr vert="horz" lIns="182880" tIns="146304" rIns="182880" bIns="146304"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425056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6" r:id="rId18"/>
    <p:sldLayoutId id="2147483867" r:id="rId19"/>
    <p:sldLayoutId id="2147483868" r:id="rId20"/>
    <p:sldLayoutId id="2147483869" r:id="rId21"/>
    <p:sldLayoutId id="2147483870" r:id="rId22"/>
    <p:sldLayoutId id="2147483871" r:id="rId23"/>
  </p:sldLayoutIdLst>
  <p:transition>
    <p:fade/>
  </p:transition>
  <p:timing>
    <p:tnLst>
      <p:par>
        <p:cTn id="1" dur="indefinite" restart="never" nodeType="tmRoot"/>
      </p:par>
    </p:tnLst>
  </p:timing>
  <p:hf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6" marR="0" indent="-339726"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70" baseline="0">
          <a:gradFill>
            <a:gsLst>
              <a:gs pos="1250">
                <a:schemeClr val="tx1"/>
              </a:gs>
              <a:gs pos="100000">
                <a:schemeClr val="tx1"/>
              </a:gs>
            </a:gsLst>
            <a:lin ang="5400000" scaled="0"/>
          </a:gradFill>
          <a:latin typeface="+mj-lt"/>
          <a:ea typeface="+mn-ea"/>
          <a:cs typeface="+mn-cs"/>
        </a:defRPr>
      </a:lvl1pPr>
      <a:lvl2pPr marL="573090" marR="0" indent="-233364" algn="l" defTabSz="914367" rtl="0" eaLnBrk="1" fontAlgn="auto" latinLnBrk="0" hangingPunct="1">
        <a:lnSpc>
          <a:spcPct val="90000"/>
        </a:lnSpc>
        <a:spcBef>
          <a:spcPct val="20000"/>
        </a:spcBef>
        <a:spcAft>
          <a:spcPts val="0"/>
        </a:spcAft>
        <a:buClrTx/>
        <a:buSzPct val="90000"/>
        <a:buFont typeface="Wingdings"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798516"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798516" algn="l"/>
        </a:tabLst>
        <a:defRPr sz="2745" kern="1200" spc="0" baseline="0">
          <a:gradFill>
            <a:gsLst>
              <a:gs pos="1250">
                <a:schemeClr val="tx1"/>
              </a:gs>
              <a:gs pos="100000">
                <a:schemeClr val="tx1"/>
              </a:gs>
            </a:gsLst>
            <a:lin ang="5400000" scaled="0"/>
          </a:gradFill>
          <a:latin typeface="+mn-lt"/>
          <a:ea typeface="+mn-ea"/>
          <a:cs typeface="+mn-cs"/>
        </a:defRPr>
      </a:lvl3pPr>
      <a:lvl4pPr marL="1030292" marR="0" indent="-231776" algn="l" defTabSz="914367" rtl="0" eaLnBrk="1" fontAlgn="auto" latinLnBrk="0" hangingPunct="1">
        <a:lnSpc>
          <a:spcPct val="90000"/>
        </a:lnSpc>
        <a:spcBef>
          <a:spcPct val="20000"/>
        </a:spcBef>
        <a:spcAft>
          <a:spcPts val="0"/>
        </a:spcAft>
        <a:buClrTx/>
        <a:buSzPct val="90000"/>
        <a:buFont typeface="Wingdings"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255718" marR="0" indent="-225426" algn="l" defTabSz="914367" rtl="0" eaLnBrk="1" fontAlgn="auto" latinLnBrk="0" hangingPunct="1">
        <a:lnSpc>
          <a:spcPct val="90000"/>
        </a:lnSpc>
        <a:spcBef>
          <a:spcPct val="20000"/>
        </a:spcBef>
        <a:spcAft>
          <a:spcPts val="0"/>
        </a:spcAft>
        <a:buClrTx/>
        <a:buSzPct val="90000"/>
        <a:buFont typeface="Wingdings" pitchFamily="2" charset="2"/>
        <a:buChar char=""/>
        <a:tabLst>
          <a:tab pos="1255718" algn="l"/>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185056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1632415"/>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 id="2147483940" r:id="rId19"/>
    <p:sldLayoutId id="2147483941" r:id="rId20"/>
    <p:sldLayoutId id="2147483942" r:id="rId21"/>
    <p:sldLayoutId id="2147483943" r:id="rId22"/>
    <p:sldLayoutId id="2147483944" r:id="rId23"/>
    <p:sldLayoutId id="2147483945" r:id="rId24"/>
    <p:sldLayoutId id="2147483946" r:id="rId25"/>
    <p:sldLayoutId id="2147483947"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302823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4FA81-5DBE-4342-A15D-2CE319843FD8}" type="datetimeFigureOut">
              <a:rPr lang="en-US" smtClean="0">
                <a:solidFill>
                  <a:srgbClr val="000000">
                    <a:tint val="75000"/>
                  </a:srgbClr>
                </a:solidFill>
              </a:rPr>
              <a:pPr/>
              <a:t>10/15/2015</a:t>
            </a:fld>
            <a:endParaRPr lang="en-US">
              <a:solidFill>
                <a:srgbClr val="000000">
                  <a:tint val="7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22A3C-F7B9-4C36-84C1-9999F57972B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402071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935445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948" r:id="rId23"/>
    <p:sldLayoutId id="2147483949" r:id="rId24"/>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8826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1462824"/>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803526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Lst>
  <p:transition>
    <p:fade/>
  </p:transition>
  <p:txStyles>
    <p:titleStyle>
      <a:lvl1pPr algn="l" defTabSz="914188" rtl="0" eaLnBrk="1" latinLnBrk="0" hangingPunct="1">
        <a:lnSpc>
          <a:spcPct val="90000"/>
        </a:lnSpc>
        <a:spcBef>
          <a:spcPct val="0"/>
        </a:spcBef>
        <a:buNone/>
        <a:defRPr lang="en-US" sz="5399"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09" indent="-346009" algn="l" defTabSz="914188"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117" indent="-284109" algn="l" defTabSz="914188" rtl="0" eaLnBrk="1" latinLnBrk="0" hangingPunct="1">
        <a:lnSpc>
          <a:spcPct val="90000"/>
        </a:lnSpc>
        <a:spcBef>
          <a:spcPct val="20000"/>
        </a:spcBef>
        <a:buClrTx/>
        <a:buSzPct val="90000"/>
        <a:buFont typeface="Arial" pitchFamily="34" charset="0"/>
        <a:buChar char="•"/>
        <a:tabLst>
          <a:tab pos="630117"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225" indent="-284109" algn="l" defTabSz="914188" rtl="0" eaLnBrk="1" latinLnBrk="0" hangingPunct="1">
        <a:lnSpc>
          <a:spcPct val="90000"/>
        </a:lnSpc>
        <a:spcBef>
          <a:spcPct val="20000"/>
        </a:spcBef>
        <a:buClrTx/>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440" indent="-223795" algn="l" defTabSz="914188" rtl="0" eaLnBrk="1" latinLnBrk="0" hangingPunct="1">
        <a:lnSpc>
          <a:spcPct val="90000"/>
        </a:lnSpc>
        <a:spcBef>
          <a:spcPct val="20000"/>
        </a:spcBef>
        <a:buClrTx/>
        <a:buSzPct val="90000"/>
        <a:buFont typeface="Arial" pitchFamily="34" charset="0"/>
        <a:buChar char="•"/>
        <a:tabLst>
          <a:tab pos="914225"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584" indent="-230144" algn="l" defTabSz="914188" rtl="0" eaLnBrk="1" latinLnBrk="0" hangingPunct="1">
        <a:lnSpc>
          <a:spcPct val="90000"/>
        </a:lnSpc>
        <a:spcBef>
          <a:spcPct val="20000"/>
        </a:spcBef>
        <a:buClrTx/>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3164247"/>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4"/>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6752239"/>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7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70.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notesSlide" Target="../notesSlides/notesSlide14.xml"/><Relationship Id="rId4" Type="http://schemas.openxmlformats.org/officeDocument/2006/relationships/slideLayout" Target="../slideLayouts/slideLayout172.xml"/></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emf"/><Relationship Id="rId2" Type="http://schemas.openxmlformats.org/officeDocument/2006/relationships/image" Target="../media/image71.png"/><Relationship Id="rId1" Type="http://schemas.openxmlformats.org/officeDocument/2006/relationships/slideLayout" Target="../slideLayouts/slideLayout171.xml"/><Relationship Id="rId6" Type="http://schemas.openxmlformats.org/officeDocument/2006/relationships/image" Target="../media/image75.emf"/><Relationship Id="rId5" Type="http://schemas.openxmlformats.org/officeDocument/2006/relationships/image" Target="../media/image74.emf"/><Relationship Id="rId10" Type="http://schemas.openxmlformats.org/officeDocument/2006/relationships/image" Target="../media/image79.png"/><Relationship Id="rId4" Type="http://schemas.openxmlformats.org/officeDocument/2006/relationships/image" Target="../media/image73.emf"/><Relationship Id="rId9" Type="http://schemas.openxmlformats.org/officeDocument/2006/relationships/image" Target="../media/image78.emf"/></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17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20.xml"/><Relationship Id="rId7" Type="http://schemas.openxmlformats.org/officeDocument/2006/relationships/slideLayout" Target="../slideLayouts/slideLayout8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86.png"/><Relationship Id="rId5" Type="http://schemas.openxmlformats.org/officeDocument/2006/relationships/tags" Target="../tags/tag22.xml"/><Relationship Id="rId10" Type="http://schemas.openxmlformats.org/officeDocument/2006/relationships/image" Target="../media/image85.png"/><Relationship Id="rId4" Type="http://schemas.openxmlformats.org/officeDocument/2006/relationships/tags" Target="../tags/tag21.xml"/><Relationship Id="rId9" Type="http://schemas.openxmlformats.org/officeDocument/2006/relationships/image" Target="../media/image84.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18.xml"/><Relationship Id="rId1" Type="http://schemas.openxmlformats.org/officeDocument/2006/relationships/slideLayout" Target="../slideLayouts/slideLayout71.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notesSlide" Target="../notesSlides/notesSlide19.xml"/><Relationship Id="rId1" Type="http://schemas.openxmlformats.org/officeDocument/2006/relationships/slideLayout" Target="../slideLayouts/slideLayout10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85.png"/></Relationships>
</file>

<file path=ppt/slides/_rels/slide2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1.xml"/><Relationship Id="rId1" Type="http://schemas.openxmlformats.org/officeDocument/2006/relationships/slideLayout" Target="../slideLayouts/slideLayout118.xml"/><Relationship Id="rId5" Type="http://schemas.openxmlformats.org/officeDocument/2006/relationships/image" Target="../media/image97.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26.xml"/><Relationship Id="rId7" Type="http://schemas.openxmlformats.org/officeDocument/2006/relationships/slideLayout" Target="../slideLayouts/slideLayout133.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97.png"/><Relationship Id="rId5" Type="http://schemas.openxmlformats.org/officeDocument/2006/relationships/tags" Target="../tags/tag28.xml"/><Relationship Id="rId10" Type="http://schemas.openxmlformats.org/officeDocument/2006/relationships/image" Target="../media/image85.png"/><Relationship Id="rId4" Type="http://schemas.openxmlformats.org/officeDocument/2006/relationships/tags" Target="../tags/tag27.xml"/><Relationship Id="rId9" Type="http://schemas.openxmlformats.org/officeDocument/2006/relationships/image" Target="../media/image95.png"/></Relationships>
</file>

<file path=ppt/slides/_rels/slide24.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100.png"/><Relationship Id="rId7" Type="http://schemas.openxmlformats.org/officeDocument/2006/relationships/image" Target="../media/image104.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4.xml"/></Relationships>
</file>

<file path=ppt/slides/_rels/slide2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6.png"/><Relationship Id="rId7" Type="http://schemas.openxmlformats.org/officeDocument/2006/relationships/image" Target="../media/image109.png"/><Relationship Id="rId2" Type="http://schemas.openxmlformats.org/officeDocument/2006/relationships/notesSlide" Target="../notesSlides/notesSlide32.xml"/><Relationship Id="rId1" Type="http://schemas.openxmlformats.org/officeDocument/2006/relationships/slideLayout" Target="../slideLayouts/slideLayout54.xml"/><Relationship Id="rId6" Type="http://schemas.openxmlformats.org/officeDocument/2006/relationships/image" Target="../media/image90.png"/><Relationship Id="rId11" Type="http://schemas.openxmlformats.org/officeDocument/2006/relationships/image" Target="../media/image85.png"/><Relationship Id="rId5" Type="http://schemas.openxmlformats.org/officeDocument/2006/relationships/image" Target="../media/image108.png"/><Relationship Id="rId10" Type="http://schemas.openxmlformats.org/officeDocument/2006/relationships/image" Target="../media/image112.png"/><Relationship Id="rId4" Type="http://schemas.openxmlformats.org/officeDocument/2006/relationships/image" Target="../media/image107.png"/><Relationship Id="rId9" Type="http://schemas.openxmlformats.org/officeDocument/2006/relationships/image" Target="../media/image111.png"/></Relationships>
</file>

<file path=ppt/slides/_rels/slide34.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3.png"/><Relationship Id="rId7" Type="http://schemas.openxmlformats.org/officeDocument/2006/relationships/image" Target="../media/image116.png"/><Relationship Id="rId2" Type="http://schemas.openxmlformats.org/officeDocument/2006/relationships/notesSlide" Target="../notesSlides/notesSlide33.xml"/><Relationship Id="rId1" Type="http://schemas.openxmlformats.org/officeDocument/2006/relationships/slideLayout" Target="../slideLayouts/slideLayout35.xml"/><Relationship Id="rId6" Type="http://schemas.openxmlformats.org/officeDocument/2006/relationships/image" Target="../media/image90.png"/><Relationship Id="rId5" Type="http://schemas.openxmlformats.org/officeDocument/2006/relationships/image" Target="../media/image115.png"/><Relationship Id="rId10" Type="http://schemas.openxmlformats.org/officeDocument/2006/relationships/image" Target="../media/image94.png"/><Relationship Id="rId4" Type="http://schemas.openxmlformats.org/officeDocument/2006/relationships/image" Target="../media/image114.png"/><Relationship Id="rId9"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118.JPG"/><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4.png"/><Relationship Id="rId26" Type="http://schemas.openxmlformats.org/officeDocument/2006/relationships/image" Target="../media/image58.png"/><Relationship Id="rId3" Type="http://schemas.openxmlformats.org/officeDocument/2006/relationships/image" Target="../media/image41.png"/><Relationship Id="rId21" Type="http://schemas.microsoft.com/office/2007/relationships/hdphoto" Target="../media/hdphoto7.wdp"/><Relationship Id="rId34" Type="http://schemas.microsoft.com/office/2007/relationships/hdphoto" Target="../media/hdphoto12.wdp"/><Relationship Id="rId7" Type="http://schemas.openxmlformats.org/officeDocument/2006/relationships/image" Target="../media/image45.png"/><Relationship Id="rId12" Type="http://schemas.openxmlformats.org/officeDocument/2006/relationships/image" Target="../media/image50.png"/><Relationship Id="rId17" Type="http://schemas.microsoft.com/office/2007/relationships/hdphoto" Target="../media/hdphoto5.wdp"/><Relationship Id="rId25" Type="http://schemas.microsoft.com/office/2007/relationships/hdphoto" Target="../media/hdphoto9.wdp"/><Relationship Id="rId33" Type="http://schemas.openxmlformats.org/officeDocument/2006/relationships/image" Target="../media/image63.png"/><Relationship Id="rId38" Type="http://schemas.microsoft.com/office/2007/relationships/hdphoto" Target="../media/hdphoto14.wdp"/><Relationship Id="rId2" Type="http://schemas.openxmlformats.org/officeDocument/2006/relationships/notesSlide" Target="../notesSlides/notesSlide5.xml"/><Relationship Id="rId16" Type="http://schemas.openxmlformats.org/officeDocument/2006/relationships/image" Target="../media/image53.png"/><Relationship Id="rId20" Type="http://schemas.openxmlformats.org/officeDocument/2006/relationships/image" Target="../media/image55.png"/><Relationship Id="rId29" Type="http://schemas.microsoft.com/office/2007/relationships/hdphoto" Target="../media/hdphoto11.wdp"/><Relationship Id="rId1" Type="http://schemas.openxmlformats.org/officeDocument/2006/relationships/slideLayout" Target="../slideLayouts/slideLayout14.xml"/><Relationship Id="rId6" Type="http://schemas.openxmlformats.org/officeDocument/2006/relationships/image" Target="../media/image44.emf"/><Relationship Id="rId11" Type="http://schemas.openxmlformats.org/officeDocument/2006/relationships/image" Target="../media/image49.emf"/><Relationship Id="rId24" Type="http://schemas.openxmlformats.org/officeDocument/2006/relationships/image" Target="../media/image57.png"/><Relationship Id="rId32" Type="http://schemas.openxmlformats.org/officeDocument/2006/relationships/image" Target="../media/image62.png"/><Relationship Id="rId37" Type="http://schemas.openxmlformats.org/officeDocument/2006/relationships/image" Target="../media/image65.png"/><Relationship Id="rId5" Type="http://schemas.openxmlformats.org/officeDocument/2006/relationships/image" Target="../media/image43.png"/><Relationship Id="rId15" Type="http://schemas.microsoft.com/office/2007/relationships/hdphoto" Target="../media/hdphoto4.wdp"/><Relationship Id="rId23" Type="http://schemas.microsoft.com/office/2007/relationships/hdphoto" Target="../media/hdphoto8.wdp"/><Relationship Id="rId28" Type="http://schemas.openxmlformats.org/officeDocument/2006/relationships/image" Target="../media/image59.png"/><Relationship Id="rId36" Type="http://schemas.microsoft.com/office/2007/relationships/hdphoto" Target="../media/hdphoto13.wdp"/><Relationship Id="rId10" Type="http://schemas.openxmlformats.org/officeDocument/2006/relationships/image" Target="../media/image48.png"/><Relationship Id="rId19" Type="http://schemas.microsoft.com/office/2007/relationships/hdphoto" Target="../media/hdphoto6.wdp"/><Relationship Id="rId31" Type="http://schemas.openxmlformats.org/officeDocument/2006/relationships/image" Target="../media/image61.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56.png"/><Relationship Id="rId27" Type="http://schemas.microsoft.com/office/2007/relationships/hdphoto" Target="../media/hdphoto10.wdp"/><Relationship Id="rId30" Type="http://schemas.openxmlformats.org/officeDocument/2006/relationships/image" Target="../media/image60.png"/><Relationship Id="rId35" Type="http://schemas.openxmlformats.org/officeDocument/2006/relationships/image" Target="../media/image64.png"/></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microsoft.com/office/2007/relationships/hdphoto" Target="../media/hdphoto5.wdp"/><Relationship Id="rId3" Type="http://schemas.openxmlformats.org/officeDocument/2006/relationships/image" Target="../media/image41.png"/><Relationship Id="rId21" Type="http://schemas.openxmlformats.org/officeDocument/2006/relationships/image" Target="../media/image58.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3.png"/><Relationship Id="rId2" Type="http://schemas.openxmlformats.org/officeDocument/2006/relationships/notesSlide" Target="../notesSlides/notesSlide6.xml"/><Relationship Id="rId16" Type="http://schemas.openxmlformats.org/officeDocument/2006/relationships/image" Target="../media/image62.png"/><Relationship Id="rId20" Type="http://schemas.microsoft.com/office/2007/relationships/hdphoto" Target="../media/hdphoto7.wdp"/><Relationship Id="rId1" Type="http://schemas.openxmlformats.org/officeDocument/2006/relationships/slideLayout" Target="../slideLayouts/slideLayout14.xml"/><Relationship Id="rId6" Type="http://schemas.openxmlformats.org/officeDocument/2006/relationships/image" Target="../media/image44.emf"/><Relationship Id="rId11" Type="http://schemas.openxmlformats.org/officeDocument/2006/relationships/image" Target="../media/image49.emf"/><Relationship Id="rId5" Type="http://schemas.openxmlformats.org/officeDocument/2006/relationships/image" Target="../media/image43.png"/><Relationship Id="rId15" Type="http://schemas.openxmlformats.org/officeDocument/2006/relationships/image" Target="../media/image61.png"/><Relationship Id="rId10" Type="http://schemas.openxmlformats.org/officeDocument/2006/relationships/image" Target="../media/image48.png"/><Relationship Id="rId19" Type="http://schemas.openxmlformats.org/officeDocument/2006/relationships/image" Target="../media/image55.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60.png"/><Relationship Id="rId22" Type="http://schemas.microsoft.com/office/2007/relationships/hdphoto" Target="../media/hdphoto10.wdp"/></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1.png"/><Relationship Id="rId17" Type="http://schemas.openxmlformats.org/officeDocument/2006/relationships/image" Target="../media/image46.png"/><Relationship Id="rId2" Type="http://schemas.openxmlformats.org/officeDocument/2006/relationships/notesSlide" Target="../notesSlides/notesSlide7.xml"/><Relationship Id="rId16" Type="http://schemas.openxmlformats.org/officeDocument/2006/relationships/image" Target="../media/image66.png"/><Relationship Id="rId1" Type="http://schemas.openxmlformats.org/officeDocument/2006/relationships/slideLayout" Target="../slideLayouts/slideLayout14.xml"/><Relationship Id="rId6" Type="http://schemas.openxmlformats.org/officeDocument/2006/relationships/image" Target="../media/image44.emf"/><Relationship Id="rId11" Type="http://schemas.openxmlformats.org/officeDocument/2006/relationships/image" Target="../media/image50.png"/><Relationship Id="rId5" Type="http://schemas.openxmlformats.org/officeDocument/2006/relationships/image" Target="../media/image43.png"/><Relationship Id="rId15" Type="http://schemas.openxmlformats.org/officeDocument/2006/relationships/image" Target="../media/image62.png"/><Relationship Id="rId10" Type="http://schemas.openxmlformats.org/officeDocument/2006/relationships/image" Target="../media/image49.emf"/><Relationship Id="rId4" Type="http://schemas.openxmlformats.org/officeDocument/2006/relationships/image" Target="../media/image42.png"/><Relationship Id="rId9" Type="http://schemas.openxmlformats.org/officeDocument/2006/relationships/image" Target="../media/image48.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hdphoto" Target="../media/hdphoto16.wdp"/><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microsoft.com/office/2007/relationships/hdphoto" Target="../media/hdphoto15.wdp"/><Relationship Id="rId5" Type="http://schemas.openxmlformats.org/officeDocument/2006/relationships/image" Target="../media/image48.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796911" y="2440809"/>
            <a:ext cx="302896" cy="3620741"/>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2" name="Title 1"/>
          <p:cNvSpPr>
            <a:spLocks noGrp="1"/>
          </p:cNvSpPr>
          <p:nvPr>
            <p:ph type="title"/>
          </p:nvPr>
        </p:nvSpPr>
        <p:spPr>
          <a:xfrm>
            <a:off x="270759" y="74221"/>
            <a:ext cx="11652805" cy="879681"/>
          </a:xfrm>
        </p:spPr>
        <p:txBody>
          <a:bodyPr/>
          <a:lstStyle/>
          <a:p>
            <a:r>
              <a:rPr lang="en-US" sz="4800" dirty="0"/>
              <a:t>What is Cloud?</a:t>
            </a:r>
            <a:endParaRPr lang="en-US" sz="4800" dirty="0">
              <a:solidFill>
                <a:schemeClr val="accent2">
                  <a:alpha val="99000"/>
                </a:schemeClr>
              </a:solidFill>
            </a:endParaRPr>
          </a:p>
        </p:txBody>
      </p:sp>
      <p:grpSp>
        <p:nvGrpSpPr>
          <p:cNvPr id="4" name="Group 3"/>
          <p:cNvGrpSpPr/>
          <p:nvPr/>
        </p:nvGrpSpPr>
        <p:grpSpPr>
          <a:xfrm>
            <a:off x="484736" y="1538808"/>
            <a:ext cx="2427913" cy="4497741"/>
            <a:chOff x="855665" y="1876063"/>
            <a:chExt cx="2427913" cy="4497741"/>
          </a:xfrm>
        </p:grpSpPr>
        <p:sp>
          <p:nvSpPr>
            <p:cNvPr id="124" name="Rectangle 123"/>
            <p:cNvSpPr/>
            <p:nvPr/>
          </p:nvSpPr>
          <p:spPr>
            <a:xfrm>
              <a:off x="1058318" y="1876063"/>
              <a:ext cx="2225260"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On-Premises</a:t>
              </a:r>
            </a:p>
            <a:p>
              <a:pPr marL="0" lvl="1" defTabSz="1218836" fontAlgn="base">
                <a:spcAft>
                  <a:spcPct val="0"/>
                </a:spcAft>
              </a:pPr>
              <a:r>
                <a:rPr lang="en-US" sz="1600" dirty="0">
                  <a:solidFill>
                    <a:srgbClr val="595959">
                      <a:alpha val="99000"/>
                    </a:srgbClr>
                  </a:solidFill>
                  <a:ea typeface="Kozuka Gothic Pro R" pitchFamily="34" charset="-128"/>
                </a:rPr>
                <a:t>( </a:t>
              </a:r>
              <a:r>
                <a:rPr lang="en-US" sz="2000" b="1" dirty="0">
                  <a:solidFill>
                    <a:srgbClr val="595959">
                      <a:alpha val="99000"/>
                    </a:srgbClr>
                  </a:solidFill>
                  <a:ea typeface="Kozuka Gothic Pro R" pitchFamily="34" charset="-128"/>
                </a:rPr>
                <a:t>Private Cloud </a:t>
              </a:r>
              <a:r>
                <a:rPr lang="en-US" sz="1600" dirty="0" smtClean="0">
                  <a:solidFill>
                    <a:srgbClr val="595959">
                      <a:alpha val="99000"/>
                    </a:srgbClr>
                  </a:solidFill>
                  <a:ea typeface="Kozuka Gothic Pro R" pitchFamily="34" charset="-128"/>
                </a:rPr>
                <a:t>)</a:t>
              </a:r>
            </a:p>
            <a:p>
              <a:pPr marL="0" lvl="1" defTabSz="1218836" fontAlgn="base">
                <a:spcAft>
                  <a:spcPct val="0"/>
                </a:spcAft>
              </a:pPr>
              <a:r>
                <a:rPr lang="en-US" sz="1600" dirty="0" smtClean="0">
                  <a:solidFill>
                    <a:srgbClr val="595959">
                      <a:alpha val="99000"/>
                    </a:srgbClr>
                  </a:solidFill>
                  <a:ea typeface="Kozuka Gothic Pro R" pitchFamily="34" charset="-128"/>
                </a:rPr>
                <a:t>Packaged Software</a:t>
              </a:r>
              <a:endParaRPr lang="en-US" sz="1600" dirty="0">
                <a:solidFill>
                  <a:srgbClr val="595959">
                    <a:alpha val="99000"/>
                  </a:srgbClr>
                </a:solidFill>
                <a:ea typeface="Kozuka Gothic Pro R" pitchFamily="34" charset="-128"/>
              </a:endParaRPr>
            </a:p>
          </p:txBody>
        </p:sp>
        <p:sp>
          <p:nvSpPr>
            <p:cNvPr id="128" name="Rectangle 127"/>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29" name="Rectangle 128"/>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Compute</a:t>
              </a:r>
            </a:p>
          </p:txBody>
        </p:sp>
        <p:sp>
          <p:nvSpPr>
            <p:cNvPr id="130" name="Rectangle 129"/>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31" name="Rectangle 130"/>
            <p:cNvSpPr/>
            <p:nvPr/>
          </p:nvSpPr>
          <p:spPr>
            <a:xfrm>
              <a:off x="1396458" y="461728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 Machine</a:t>
              </a:r>
            </a:p>
          </p:txBody>
        </p:sp>
        <p:sp>
          <p:nvSpPr>
            <p:cNvPr id="132" name="Rectangle 131"/>
            <p:cNvSpPr/>
            <p:nvPr/>
          </p:nvSpPr>
          <p:spPr>
            <a:xfrm>
              <a:off x="1396458" y="416246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Operating System</a:t>
              </a:r>
            </a:p>
          </p:txBody>
        </p:sp>
        <p:sp>
          <p:nvSpPr>
            <p:cNvPr id="134" name="Rectangle 133"/>
            <p:cNvSpPr/>
            <p:nvPr/>
          </p:nvSpPr>
          <p:spPr>
            <a:xfrm>
              <a:off x="1396458" y="325282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5" name="Rectangle 134"/>
            <p:cNvSpPr/>
            <p:nvPr/>
          </p:nvSpPr>
          <p:spPr>
            <a:xfrm>
              <a:off x="1396458" y="279800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 &amp; Access</a:t>
              </a:r>
            </a:p>
          </p:txBody>
        </p:sp>
        <p:sp>
          <p:nvSpPr>
            <p:cNvPr id="136" name="Rectangle 135"/>
            <p:cNvSpPr/>
            <p:nvPr/>
          </p:nvSpPr>
          <p:spPr>
            <a:xfrm>
              <a:off x="1396458" y="370764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423926"/>
              <a:ext cx="400110" cy="1864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Provision &amp; Manage</a:t>
              </a:r>
            </a:p>
          </p:txBody>
        </p:sp>
      </p:grpSp>
      <p:sp>
        <p:nvSpPr>
          <p:cNvPr id="138" name="Rectangle 137"/>
          <p:cNvSpPr/>
          <p:nvPr/>
        </p:nvSpPr>
        <p:spPr>
          <a:xfrm>
            <a:off x="4069661" y="1511658"/>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 as a Service )</a:t>
            </a:r>
          </a:p>
        </p:txBody>
      </p:sp>
      <p:grpSp>
        <p:nvGrpSpPr>
          <p:cNvPr id="5" name="Group 4"/>
          <p:cNvGrpSpPr/>
          <p:nvPr/>
        </p:nvGrpSpPr>
        <p:grpSpPr>
          <a:xfrm>
            <a:off x="4099806" y="2460754"/>
            <a:ext cx="1645145" cy="3575799"/>
            <a:chOff x="4410447" y="2460753"/>
            <a:chExt cx="1645145" cy="3575799"/>
          </a:xfrm>
        </p:grpSpPr>
        <p:sp>
          <p:nvSpPr>
            <p:cNvPr id="144" name="Rectangle 143"/>
            <p:cNvSpPr/>
            <p:nvPr/>
          </p:nvSpPr>
          <p:spPr>
            <a:xfrm>
              <a:off x="4410447" y="5200735"/>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5" name="Rectangle 144"/>
            <p:cNvSpPr/>
            <p:nvPr/>
          </p:nvSpPr>
          <p:spPr>
            <a:xfrm>
              <a:off x="4410447" y="4745916"/>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Compute</a:t>
              </a:r>
            </a:p>
          </p:txBody>
        </p:sp>
        <p:sp>
          <p:nvSpPr>
            <p:cNvPr id="146" name="Rectangle 145"/>
            <p:cNvSpPr/>
            <p:nvPr/>
          </p:nvSpPr>
          <p:spPr>
            <a:xfrm>
              <a:off x="4410447" y="565555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7" name="Rectangle 146"/>
            <p:cNvSpPr/>
            <p:nvPr/>
          </p:nvSpPr>
          <p:spPr>
            <a:xfrm>
              <a:off x="4410447" y="428002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 Machine</a:t>
              </a:r>
            </a:p>
          </p:txBody>
        </p:sp>
        <p:sp>
          <p:nvSpPr>
            <p:cNvPr id="148" name="Rectangle 147"/>
            <p:cNvSpPr/>
            <p:nvPr/>
          </p:nvSpPr>
          <p:spPr>
            <a:xfrm>
              <a:off x="4410447" y="3825210"/>
              <a:ext cx="1645145" cy="381000"/>
            </a:xfrm>
            <a:prstGeom prst="rect">
              <a:avLst/>
            </a:prstGeom>
            <a:solidFill>
              <a:schemeClr val="accent1"/>
            </a:solidFill>
            <a:ln w="9525" cap="flat" cmpd="sng" algn="ctr">
              <a:solidFill>
                <a:srgbClr val="FFC000"/>
              </a:solid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Operating System</a:t>
              </a:r>
            </a:p>
          </p:txBody>
        </p:sp>
        <p:sp>
          <p:nvSpPr>
            <p:cNvPr id="150" name="Rectangle 149"/>
            <p:cNvSpPr/>
            <p:nvPr/>
          </p:nvSpPr>
          <p:spPr>
            <a:xfrm>
              <a:off x="4410447" y="291557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1" name="Rectangle 150"/>
            <p:cNvSpPr/>
            <p:nvPr/>
          </p:nvSpPr>
          <p:spPr>
            <a:xfrm>
              <a:off x="4410447" y="246075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 &amp; Access</a:t>
              </a:r>
            </a:p>
          </p:txBody>
        </p:sp>
        <p:sp>
          <p:nvSpPr>
            <p:cNvPr id="152" name="Rectangle 151"/>
            <p:cNvSpPr/>
            <p:nvPr/>
          </p:nvSpPr>
          <p:spPr>
            <a:xfrm>
              <a:off x="4410447" y="337039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grpSp>
      <p:sp>
        <p:nvSpPr>
          <p:cNvPr id="140" name="Left Brace 139"/>
          <p:cNvSpPr/>
          <p:nvPr/>
        </p:nvSpPr>
        <p:spPr>
          <a:xfrm flipH="1">
            <a:off x="5747277" y="4724823"/>
            <a:ext cx="228600" cy="1325319"/>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045816" y="4380879"/>
            <a:ext cx="615553" cy="1873524"/>
          </a:xfrm>
          <a:prstGeom prst="rect">
            <a:avLst/>
          </a:prstGeom>
          <a:noFill/>
        </p:spPr>
        <p:txBody>
          <a:bodyPr vert="eaVert"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Physical Fabric Managed by Vendor</a:t>
            </a:r>
          </a:p>
        </p:txBody>
      </p:sp>
      <p:sp>
        <p:nvSpPr>
          <p:cNvPr id="142" name="Left Brace 141"/>
          <p:cNvSpPr/>
          <p:nvPr/>
        </p:nvSpPr>
        <p:spPr>
          <a:xfrm>
            <a:off x="3898337" y="2447306"/>
            <a:ext cx="179434"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143" name="TextBox 58"/>
          <p:cNvSpPr txBox="1"/>
          <p:nvPr/>
        </p:nvSpPr>
        <p:spPr>
          <a:xfrm>
            <a:off x="3486068" y="2611053"/>
            <a:ext cx="400110" cy="1864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Provision &amp; Manage</a:t>
            </a:r>
          </a:p>
        </p:txBody>
      </p:sp>
      <p:sp>
        <p:nvSpPr>
          <p:cNvPr id="154" name="Rectangle 153"/>
          <p:cNvSpPr/>
          <p:nvPr/>
        </p:nvSpPr>
        <p:spPr>
          <a:xfrm>
            <a:off x="7101499" y="15016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 as a Service )</a:t>
            </a:r>
          </a:p>
        </p:txBody>
      </p:sp>
      <p:sp>
        <p:nvSpPr>
          <p:cNvPr id="155" name="Left Brace 154"/>
          <p:cNvSpPr/>
          <p:nvPr/>
        </p:nvSpPr>
        <p:spPr>
          <a:xfrm flipH="1">
            <a:off x="8827500" y="3370388"/>
            <a:ext cx="182529" cy="2666161"/>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981493" y="3363075"/>
            <a:ext cx="400110" cy="262456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Provisioned &amp; Managed by Vendor</a:t>
            </a:r>
          </a:p>
        </p:txBody>
      </p:sp>
      <p:sp>
        <p:nvSpPr>
          <p:cNvPr id="157" name="Left Brace 156"/>
          <p:cNvSpPr/>
          <p:nvPr/>
        </p:nvSpPr>
        <p:spPr>
          <a:xfrm>
            <a:off x="7018172" y="2441702"/>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158" name="TextBox 60"/>
          <p:cNvSpPr txBox="1"/>
          <p:nvPr/>
        </p:nvSpPr>
        <p:spPr>
          <a:xfrm>
            <a:off x="6675183" y="2366818"/>
            <a:ext cx="400110" cy="991169"/>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9" name="Group 8"/>
          <p:cNvGrpSpPr/>
          <p:nvPr/>
        </p:nvGrpSpPr>
        <p:grpSpPr>
          <a:xfrm>
            <a:off x="7179999" y="2460753"/>
            <a:ext cx="1638240" cy="3575799"/>
            <a:chOff x="6966542" y="2460752"/>
            <a:chExt cx="1638240" cy="3575799"/>
          </a:xfrm>
        </p:grpSpPr>
        <p:sp>
          <p:nvSpPr>
            <p:cNvPr id="160" name="Rectangle 159"/>
            <p:cNvSpPr/>
            <p:nvPr/>
          </p:nvSpPr>
          <p:spPr>
            <a:xfrm>
              <a:off x="6966542" y="520073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61" name="Rectangle 160"/>
            <p:cNvSpPr/>
            <p:nvPr/>
          </p:nvSpPr>
          <p:spPr>
            <a:xfrm>
              <a:off x="6966542" y="474591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Compute</a:t>
              </a:r>
            </a:p>
          </p:txBody>
        </p:sp>
        <p:sp>
          <p:nvSpPr>
            <p:cNvPr id="162" name="Rectangle 161"/>
            <p:cNvSpPr/>
            <p:nvPr/>
          </p:nvSpPr>
          <p:spPr>
            <a:xfrm>
              <a:off x="6966542" y="565555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63" name="Rectangle 162"/>
            <p:cNvSpPr/>
            <p:nvPr/>
          </p:nvSpPr>
          <p:spPr>
            <a:xfrm>
              <a:off x="6966542" y="428002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 Machine</a:t>
              </a:r>
            </a:p>
          </p:txBody>
        </p:sp>
        <p:sp>
          <p:nvSpPr>
            <p:cNvPr id="164" name="Rectangle 163"/>
            <p:cNvSpPr/>
            <p:nvPr/>
          </p:nvSpPr>
          <p:spPr>
            <a:xfrm>
              <a:off x="6966542" y="382520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Operating System</a:t>
              </a:r>
            </a:p>
          </p:txBody>
        </p:sp>
        <p:sp>
          <p:nvSpPr>
            <p:cNvPr id="166" name="Rectangle 165"/>
            <p:cNvSpPr/>
            <p:nvPr/>
          </p:nvSpPr>
          <p:spPr>
            <a:xfrm>
              <a:off x="6966542" y="2460752"/>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 &amp; Access</a:t>
              </a:r>
            </a:p>
          </p:txBody>
        </p:sp>
        <p:sp>
          <p:nvSpPr>
            <p:cNvPr id="167" name="Rectangle 166"/>
            <p:cNvSpPr/>
            <p:nvPr/>
          </p:nvSpPr>
          <p:spPr>
            <a:xfrm>
              <a:off x="6966542" y="33703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966542" y="2915571"/>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grpSp>
      <p:sp>
        <p:nvSpPr>
          <p:cNvPr id="170" name="Rectangle 169"/>
          <p:cNvSpPr/>
          <p:nvPr/>
        </p:nvSpPr>
        <p:spPr>
          <a:xfrm>
            <a:off x="9581659" y="1501610"/>
            <a:ext cx="212319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 as a Service )</a:t>
            </a:r>
          </a:p>
        </p:txBody>
      </p:sp>
      <p:sp>
        <p:nvSpPr>
          <p:cNvPr id="172" name="TextBox 64"/>
          <p:cNvSpPr txBox="1"/>
          <p:nvPr/>
        </p:nvSpPr>
        <p:spPr>
          <a:xfrm flipH="1">
            <a:off x="11599578" y="3133214"/>
            <a:ext cx="400110" cy="262456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Provisioned &amp; Managed by Vendor</a:t>
            </a:r>
          </a:p>
        </p:txBody>
      </p:sp>
      <p:grpSp>
        <p:nvGrpSpPr>
          <p:cNvPr id="11" name="Group 10"/>
          <p:cNvGrpSpPr/>
          <p:nvPr/>
        </p:nvGrpSpPr>
        <p:grpSpPr>
          <a:xfrm>
            <a:off x="9736567" y="2460750"/>
            <a:ext cx="1638240" cy="3575799"/>
            <a:chOff x="9523110" y="2460749"/>
            <a:chExt cx="1638240" cy="3575799"/>
          </a:xfrm>
        </p:grpSpPr>
        <p:sp>
          <p:nvSpPr>
            <p:cNvPr id="174" name="Rectangle 173"/>
            <p:cNvSpPr/>
            <p:nvPr/>
          </p:nvSpPr>
          <p:spPr>
            <a:xfrm>
              <a:off x="9523110" y="520073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75" name="Rectangle 174"/>
            <p:cNvSpPr/>
            <p:nvPr/>
          </p:nvSpPr>
          <p:spPr>
            <a:xfrm>
              <a:off x="9523110" y="474591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Compute</a:t>
              </a:r>
            </a:p>
          </p:txBody>
        </p:sp>
        <p:sp>
          <p:nvSpPr>
            <p:cNvPr id="177" name="Rectangle 176"/>
            <p:cNvSpPr/>
            <p:nvPr/>
          </p:nvSpPr>
          <p:spPr>
            <a:xfrm>
              <a:off x="9523110" y="428002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 Machine</a:t>
              </a:r>
            </a:p>
          </p:txBody>
        </p:sp>
        <p:sp>
          <p:nvSpPr>
            <p:cNvPr id="178" name="Rectangle 177"/>
            <p:cNvSpPr/>
            <p:nvPr/>
          </p:nvSpPr>
          <p:spPr>
            <a:xfrm>
              <a:off x="9523110" y="3825206"/>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Operating System</a:t>
              </a:r>
            </a:p>
          </p:txBody>
        </p:sp>
        <p:sp>
          <p:nvSpPr>
            <p:cNvPr id="180" name="Rectangle 179"/>
            <p:cNvSpPr/>
            <p:nvPr/>
          </p:nvSpPr>
          <p:spPr>
            <a:xfrm>
              <a:off x="9523110" y="2460749"/>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 &amp; Access</a:t>
              </a:r>
            </a:p>
          </p:txBody>
        </p:sp>
        <p:sp>
          <p:nvSpPr>
            <p:cNvPr id="181" name="Rectangle 180"/>
            <p:cNvSpPr/>
            <p:nvPr/>
          </p:nvSpPr>
          <p:spPr>
            <a:xfrm>
              <a:off x="9523110" y="33703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523110" y="29155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76" name="Rectangle 175"/>
            <p:cNvSpPr/>
            <p:nvPr/>
          </p:nvSpPr>
          <p:spPr>
            <a:xfrm>
              <a:off x="9523110" y="565554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grpSp>
      <p:sp>
        <p:nvSpPr>
          <p:cNvPr id="64" name="Left Brace 63"/>
          <p:cNvSpPr/>
          <p:nvPr/>
        </p:nvSpPr>
        <p:spPr>
          <a:xfrm flipH="1">
            <a:off x="11393332" y="2861103"/>
            <a:ext cx="206246" cy="3213707"/>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67" name="Rectangle 66"/>
          <p:cNvSpPr/>
          <p:nvPr/>
        </p:nvSpPr>
        <p:spPr bwMode="auto">
          <a:xfrm flipH="1">
            <a:off x="252797" y="1244462"/>
            <a:ext cx="2529882"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TextBox 58"/>
          <p:cNvSpPr txBox="1"/>
          <p:nvPr/>
        </p:nvSpPr>
        <p:spPr>
          <a:xfrm>
            <a:off x="3349061" y="4743253"/>
            <a:ext cx="615553" cy="114877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Provision</a:t>
            </a:r>
            <a:br>
              <a:rPr lang="en-US" sz="1400" dirty="0">
                <a:solidFill>
                  <a:srgbClr val="595959">
                    <a:alpha val="99000"/>
                  </a:srgbClr>
                </a:solidFill>
                <a:ea typeface="Kozuka Gothic Pro R" pitchFamily="34" charset="-128"/>
              </a:rPr>
            </a:br>
            <a:r>
              <a:rPr lang="en-US" sz="1400" dirty="0">
                <a:solidFill>
                  <a:srgbClr val="595959">
                    <a:alpha val="99000"/>
                  </a:srgbClr>
                </a:solidFill>
                <a:ea typeface="Kozuka Gothic Pro R" pitchFamily="34" charset="-128"/>
              </a:rPr>
              <a:t>Cloud Services</a:t>
            </a:r>
          </a:p>
        </p:txBody>
      </p:sp>
      <p:sp>
        <p:nvSpPr>
          <p:cNvPr id="8" name="Left Bracket 7"/>
          <p:cNvSpPr/>
          <p:nvPr/>
        </p:nvSpPr>
        <p:spPr>
          <a:xfrm>
            <a:off x="3973845" y="4724823"/>
            <a:ext cx="95815" cy="1333645"/>
          </a:xfrm>
          <a:prstGeom prst="leftBracket">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3875470" y="5364535"/>
            <a:ext cx="107679"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Left Brace 78"/>
          <p:cNvSpPr/>
          <p:nvPr/>
        </p:nvSpPr>
        <p:spPr>
          <a:xfrm>
            <a:off x="9533760" y="2413083"/>
            <a:ext cx="184282" cy="47386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dirty="0">
              <a:solidFill>
                <a:srgbClr val="FFFFFF"/>
              </a:solidFill>
              <a:latin typeface="Segoe UI"/>
              <a:ea typeface="Segoe UI" pitchFamily="34" charset="0"/>
              <a:cs typeface="Segoe UI" pitchFamily="34" charset="0"/>
            </a:endParaRPr>
          </a:p>
        </p:txBody>
      </p:sp>
      <p:sp>
        <p:nvSpPr>
          <p:cNvPr id="80" name="TextBox 60"/>
          <p:cNvSpPr txBox="1"/>
          <p:nvPr/>
        </p:nvSpPr>
        <p:spPr>
          <a:xfrm>
            <a:off x="9181548" y="2142710"/>
            <a:ext cx="400110" cy="991169"/>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76" name="Rectangle 75"/>
          <p:cNvSpPr/>
          <p:nvPr/>
        </p:nvSpPr>
        <p:spPr bwMode="auto">
          <a:xfrm>
            <a:off x="4069660" y="6384326"/>
            <a:ext cx="1668386" cy="4810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dirty="0">
                <a:gradFill>
                  <a:gsLst>
                    <a:gs pos="0">
                      <a:srgbClr val="FFFFFF"/>
                    </a:gs>
                    <a:gs pos="100000">
                      <a:srgbClr val="FFFFFF"/>
                    </a:gs>
                  </a:gsLst>
                  <a:lin ang="5400000" scaled="0"/>
                </a:gradFill>
              </a:rPr>
              <a:t>Host</a:t>
            </a:r>
          </a:p>
        </p:txBody>
      </p:sp>
      <p:sp>
        <p:nvSpPr>
          <p:cNvPr id="77" name="Rectangle 76"/>
          <p:cNvSpPr/>
          <p:nvPr/>
        </p:nvSpPr>
        <p:spPr bwMode="auto">
          <a:xfrm>
            <a:off x="7149853" y="6376920"/>
            <a:ext cx="1668386" cy="4810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dirty="0">
                <a:gradFill>
                  <a:gsLst>
                    <a:gs pos="0">
                      <a:srgbClr val="FFFFFF"/>
                    </a:gs>
                    <a:gs pos="100000">
                      <a:srgbClr val="FFFFFF"/>
                    </a:gs>
                  </a:gsLst>
                  <a:lin ang="5400000" scaled="0"/>
                </a:gradFill>
              </a:rPr>
              <a:t>Develop</a:t>
            </a:r>
          </a:p>
        </p:txBody>
      </p:sp>
      <p:sp>
        <p:nvSpPr>
          <p:cNvPr id="78" name="Rectangle 77"/>
          <p:cNvSpPr/>
          <p:nvPr/>
        </p:nvSpPr>
        <p:spPr bwMode="auto">
          <a:xfrm>
            <a:off x="9718042" y="6376920"/>
            <a:ext cx="1668386" cy="4810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r>
              <a:rPr lang="en-US" dirty="0">
                <a:gradFill>
                  <a:gsLst>
                    <a:gs pos="0">
                      <a:srgbClr val="FFFFFF"/>
                    </a:gs>
                    <a:gs pos="100000">
                      <a:srgbClr val="FFFFFF"/>
                    </a:gs>
                  </a:gsLst>
                  <a:lin ang="5400000" scaled="0"/>
                </a:gradFill>
              </a:rPr>
              <a:t>Consume</a:t>
            </a:r>
          </a:p>
        </p:txBody>
      </p:sp>
      <p:pic>
        <p:nvPicPr>
          <p:cNvPr id="113" name="Picture 11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1025671" y="1870720"/>
            <a:ext cx="1041040" cy="290290"/>
          </a:xfrm>
          <a:prstGeom prst="rect">
            <a:avLst/>
          </a:prstGeom>
        </p:spPr>
      </p:pic>
      <p:pic>
        <p:nvPicPr>
          <p:cNvPr id="116" name="Picture 115"/>
          <p:cNvPicPr>
            <a:picLocks noChangeAspect="1"/>
          </p:cNvPicPr>
          <p:nvPr/>
        </p:nvPicPr>
        <p:blipFill rotWithShape="1">
          <a:blip r:embed="rId5" cstate="print">
            <a:extLst>
              <a:ext uri="{28A0092B-C50C-407E-A947-70E740481C1C}">
                <a14:useLocalDpi xmlns:a14="http://schemas.microsoft.com/office/drawing/2010/main" val="0"/>
              </a:ext>
            </a:extLst>
          </a:blip>
          <a:srcRect l="-1481"/>
          <a:stretch/>
        </p:blipFill>
        <p:spPr>
          <a:xfrm>
            <a:off x="11386428" y="2181608"/>
            <a:ext cx="685924" cy="344206"/>
          </a:xfrm>
          <a:prstGeom prst="rect">
            <a:avLst/>
          </a:prstGeom>
        </p:spPr>
      </p:pic>
      <p:pic>
        <p:nvPicPr>
          <p:cNvPr id="118"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5672" y="1512664"/>
            <a:ext cx="1049863" cy="337309"/>
          </a:xfrm>
          <a:prstGeom prst="rect">
            <a:avLst/>
          </a:prstGeom>
          <a:solidFill>
            <a:schemeClr val="bg1"/>
          </a:solidFill>
        </p:spPr>
      </p:pic>
      <p:pic>
        <p:nvPicPr>
          <p:cNvPr id="120" name="Picture 119"/>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41551" y="167399"/>
            <a:ext cx="3153377" cy="759526"/>
          </a:xfrm>
          <a:prstGeom prst="rect">
            <a:avLst/>
          </a:prstGeom>
        </p:spPr>
      </p:pic>
      <p:grpSp>
        <p:nvGrpSpPr>
          <p:cNvPr id="15" name="Group 14"/>
          <p:cNvGrpSpPr/>
          <p:nvPr/>
        </p:nvGrpSpPr>
        <p:grpSpPr>
          <a:xfrm>
            <a:off x="2923363" y="860108"/>
            <a:ext cx="9211569" cy="5435096"/>
            <a:chOff x="2890798" y="860108"/>
            <a:chExt cx="9241866" cy="5435096"/>
          </a:xfrm>
        </p:grpSpPr>
        <p:sp>
          <p:nvSpPr>
            <p:cNvPr id="123" name="Rectangle 122"/>
            <p:cNvSpPr/>
            <p:nvPr/>
          </p:nvSpPr>
          <p:spPr>
            <a:xfrm>
              <a:off x="2890798" y="1092714"/>
              <a:ext cx="9241866" cy="5202490"/>
            </a:xfrm>
            <a:prstGeom prst="rect">
              <a:avLst/>
            </a:prstGeom>
            <a:solidFill>
              <a:schemeClr val="bg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fontAlgn="base">
                <a:spcBef>
                  <a:spcPct val="0"/>
                </a:spcBef>
                <a:spcAft>
                  <a:spcPct val="0"/>
                </a:spcAft>
              </a:pPr>
              <a:endParaRPr lang="en-US">
                <a:solidFill>
                  <a:prstClr val="white"/>
                </a:solidFill>
              </a:endParaRPr>
            </a:p>
          </p:txBody>
        </p:sp>
        <p:sp>
          <p:nvSpPr>
            <p:cNvPr id="125" name="Rectangle 124"/>
            <p:cNvSpPr/>
            <p:nvPr/>
          </p:nvSpPr>
          <p:spPr>
            <a:xfrm>
              <a:off x="5122324" y="929082"/>
              <a:ext cx="4472390" cy="294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fontAlgn="base">
                <a:spcBef>
                  <a:spcPct val="0"/>
                </a:spcBef>
                <a:spcAft>
                  <a:spcPct val="0"/>
                </a:spcAft>
              </a:pPr>
              <a:endParaRPr lang="en-US">
                <a:solidFill>
                  <a:prstClr val="white"/>
                </a:solidFill>
              </a:endParaRPr>
            </a:p>
          </p:txBody>
        </p:sp>
        <p:sp>
          <p:nvSpPr>
            <p:cNvPr id="126" name="TextBox 125"/>
            <p:cNvSpPr txBox="1"/>
            <p:nvPr/>
          </p:nvSpPr>
          <p:spPr>
            <a:xfrm>
              <a:off x="5214112" y="860108"/>
              <a:ext cx="4066256" cy="369332"/>
            </a:xfrm>
            <a:prstGeom prst="rect">
              <a:avLst/>
            </a:prstGeom>
            <a:noFill/>
          </p:spPr>
          <p:txBody>
            <a:bodyPr wrap="square" rtlCol="0">
              <a:spAutoFit/>
            </a:bodyPr>
            <a:lstStyle/>
            <a:p>
              <a:pPr algn="ctr" defTabSz="914210" fontAlgn="base">
                <a:spcBef>
                  <a:spcPct val="0"/>
                </a:spcBef>
                <a:spcAft>
                  <a:spcPct val="0"/>
                </a:spcAft>
              </a:pPr>
              <a:r>
                <a:rPr lang="en-US" b="1" dirty="0">
                  <a:solidFill>
                    <a:prstClr val="black"/>
                  </a:solidFill>
                  <a:latin typeface="Arial" charset="0"/>
                </a:rPr>
                <a:t>Public Cloud</a:t>
              </a:r>
            </a:p>
          </p:txBody>
        </p:sp>
      </p:grpSp>
      <p:pic>
        <p:nvPicPr>
          <p:cNvPr id="82" name="Picture 11" descr="Cloud 512x512.png"/>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2989460" y="1117844"/>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534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wipe(down)">
                                      <p:cBhvr>
                                        <p:cTn id="11" dur="500"/>
                                        <p:tgtEl>
                                          <p:spTgt spid="14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wipe(down)">
                                      <p:cBhvr>
                                        <p:cTn id="14" dur="500"/>
                                        <p:tgtEl>
                                          <p:spTgt spid="140"/>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down)">
                                      <p:cBhvr>
                                        <p:cTn id="22" dur="500"/>
                                        <p:tgtEl>
                                          <p:spTgt spid="69"/>
                                        </p:tgtEl>
                                      </p:cBhvr>
                                    </p:animEffect>
                                  </p:childTnLst>
                                </p:cTn>
                              </p:par>
                              <p:par>
                                <p:cTn id="23" presetID="16" presetClass="entr" presetSubtype="2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2"/>
                                        </p:tgtEl>
                                        <p:attrNameLst>
                                          <p:attrName>style.visibility</p:attrName>
                                        </p:attrNameLst>
                                      </p:cBhvr>
                                      <p:to>
                                        <p:strVal val="visible"/>
                                      </p:to>
                                    </p:set>
                                    <p:animEffect transition="in" filter="wipe(down)">
                                      <p:cBhvr>
                                        <p:cTn id="33" dur="500"/>
                                        <p:tgtEl>
                                          <p:spTgt spid="14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wipe(down)">
                                      <p:cBhvr>
                                        <p:cTn id="36" dur="500"/>
                                        <p:tgtEl>
                                          <p:spTgt spid="1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6"/>
                                        </p:tgtEl>
                                        <p:attrNameLst>
                                          <p:attrName>style.visibility</p:attrName>
                                        </p:attrNameLst>
                                      </p:cBhvr>
                                      <p:to>
                                        <p:strVal val="visible"/>
                                      </p:to>
                                    </p:set>
                                    <p:animEffect transition="in" filter="wipe(down)">
                                      <p:cBhvr>
                                        <p:cTn id="41" dur="500"/>
                                        <p:tgtEl>
                                          <p:spTgt spid="15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55"/>
                                        </p:tgtEl>
                                        <p:attrNameLst>
                                          <p:attrName>style.visibility</p:attrName>
                                        </p:attrNameLst>
                                      </p:cBhvr>
                                      <p:to>
                                        <p:strVal val="visible"/>
                                      </p:to>
                                    </p:set>
                                    <p:animEffect transition="in" filter="wipe(down)">
                                      <p:cBhvr>
                                        <p:cTn id="44" dur="500"/>
                                        <p:tgtEl>
                                          <p:spTgt spid="155"/>
                                        </p:tgtEl>
                                      </p:cBhvr>
                                    </p:animEffect>
                                  </p:childTnLst>
                                </p:cTn>
                              </p:par>
                              <p:par>
                                <p:cTn id="45" presetID="2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wipe(down)">
                                      <p:cBhvr>
                                        <p:cTn id="52" dur="500"/>
                                        <p:tgtEl>
                                          <p:spTgt spid="15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wipe(down)">
                                      <p:cBhvr>
                                        <p:cTn id="55" dur="500"/>
                                        <p:tgtEl>
                                          <p:spTgt spid="1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72"/>
                                        </p:tgtEl>
                                        <p:attrNameLst>
                                          <p:attrName>style.visibility</p:attrName>
                                        </p:attrNameLst>
                                      </p:cBhvr>
                                      <p:to>
                                        <p:strVal val="visible"/>
                                      </p:to>
                                    </p:set>
                                    <p:animEffect transition="in" filter="wipe(down)">
                                      <p:cBhvr>
                                        <p:cTn id="60" dur="500"/>
                                        <p:tgtEl>
                                          <p:spTgt spid="17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down)">
                                      <p:cBhvr>
                                        <p:cTn id="63" dur="500"/>
                                        <p:tgtEl>
                                          <p:spTgt spid="64"/>
                                        </p:tgtEl>
                                      </p:cBhvr>
                                    </p:animEffect>
                                  </p:childTnLst>
                                </p:cTn>
                              </p:par>
                              <p:par>
                                <p:cTn id="64" presetID="22" presetClass="entr" presetSubtype="4"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wipe(down)">
                                      <p:cBhvr>
                                        <p:cTn id="71" dur="500"/>
                                        <p:tgtEl>
                                          <p:spTgt spid="7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wipe(down)">
                                      <p:cBhvr>
                                        <p:cTn id="7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p:bldP spid="142" grpId="0" animBg="1"/>
      <p:bldP spid="143" grpId="0"/>
      <p:bldP spid="155" grpId="0" animBg="1"/>
      <p:bldP spid="156" grpId="0"/>
      <p:bldP spid="157" grpId="0" animBg="1"/>
      <p:bldP spid="158" grpId="0"/>
      <p:bldP spid="172" grpId="0"/>
      <p:bldP spid="64" grpId="0" animBg="1"/>
      <p:bldP spid="69" grpId="0"/>
      <p:bldP spid="8" grpId="0" animBg="1"/>
      <p:bldP spid="79" grpId="0" animBg="1"/>
      <p:bldP spid="8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ChangeAspect="1"/>
          </p:cNvGrpSpPr>
          <p:nvPr/>
        </p:nvGrpSpPr>
        <p:grpSpPr>
          <a:xfrm>
            <a:off x="8243028" y="1244037"/>
            <a:ext cx="3775741" cy="1836948"/>
            <a:chOff x="4965149" y="1453916"/>
            <a:chExt cx="7414023" cy="4082634"/>
          </a:xfrm>
        </p:grpSpPr>
        <p:sp>
          <p:nvSpPr>
            <p:cNvPr id="10" name="Freeform 128"/>
            <p:cNvSpPr>
              <a:spLocks noChangeAspect="1"/>
            </p:cNvSpPr>
            <p:nvPr/>
          </p:nvSpPr>
          <p:spPr bwMode="black">
            <a:xfrm>
              <a:off x="4965149" y="1453916"/>
              <a:ext cx="7414023" cy="408263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11" name="Freeform 79"/>
            <p:cNvSpPr>
              <a:spLocks noEditPoints="1"/>
            </p:cNvSpPr>
            <p:nvPr/>
          </p:nvSpPr>
          <p:spPr bwMode="black">
            <a:xfrm>
              <a:off x="7790054" y="2500711"/>
              <a:ext cx="1958183" cy="25795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0666" tIns="40334" rIns="80666" bIns="40334" numCol="1" anchor="t" anchorCtr="0" compatLnSpc="1">
              <a:prstTxWarp prst="textNoShape">
                <a:avLst/>
              </a:prstTxWarp>
            </a:bodyPr>
            <a:lstStyle/>
            <a:p>
              <a:pPr defTabSz="913946"/>
              <a:endParaRPr lang="en-US" sz="1568" dirty="0">
                <a:solidFill>
                  <a:srgbClr val="505050"/>
                </a:solidFill>
              </a:endParaRPr>
            </a:p>
          </p:txBody>
        </p:sp>
      </p:grpSp>
      <p:grpSp>
        <p:nvGrpSpPr>
          <p:cNvPr id="3" name="Group 2"/>
          <p:cNvGrpSpPr/>
          <p:nvPr/>
        </p:nvGrpSpPr>
        <p:grpSpPr>
          <a:xfrm>
            <a:off x="4651756" y="1572518"/>
            <a:ext cx="7266386" cy="3959991"/>
            <a:chOff x="4744649" y="1560875"/>
            <a:chExt cx="7414023" cy="4082634"/>
          </a:xfrm>
        </p:grpSpPr>
        <p:sp>
          <p:nvSpPr>
            <p:cNvPr id="4" name="Freeform 128"/>
            <p:cNvSpPr>
              <a:spLocks noChangeAspect="1"/>
            </p:cNvSpPr>
            <p:nvPr/>
          </p:nvSpPr>
          <p:spPr bwMode="black">
            <a:xfrm>
              <a:off x="4744649" y="1560875"/>
              <a:ext cx="7414023" cy="408263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5" name="Freeform 79"/>
            <p:cNvSpPr>
              <a:spLocks noEditPoints="1"/>
            </p:cNvSpPr>
            <p:nvPr/>
          </p:nvSpPr>
          <p:spPr bwMode="black">
            <a:xfrm>
              <a:off x="7790054" y="2750285"/>
              <a:ext cx="1958183" cy="257956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80666" tIns="40334" rIns="80666" bIns="40334" numCol="1" anchor="t" anchorCtr="0" compatLnSpc="1">
              <a:prstTxWarp prst="textNoShape">
                <a:avLst/>
              </a:prstTxWarp>
            </a:bodyPr>
            <a:lstStyle/>
            <a:p>
              <a:pPr defTabSz="913946"/>
              <a:endParaRPr lang="en-US" sz="1568" dirty="0">
                <a:solidFill>
                  <a:srgbClr val="505050"/>
                </a:solidFill>
              </a:endParaRPr>
            </a:p>
          </p:txBody>
        </p:sp>
      </p:grpSp>
      <p:sp>
        <p:nvSpPr>
          <p:cNvPr id="13" name="TextBox 12"/>
          <p:cNvSpPr txBox="1"/>
          <p:nvPr/>
        </p:nvSpPr>
        <p:spPr>
          <a:xfrm>
            <a:off x="454834" y="1952898"/>
            <a:ext cx="4027711" cy="2989809"/>
          </a:xfrm>
          <a:prstGeom prst="rect">
            <a:avLst/>
          </a:prstGeom>
          <a:noFill/>
        </p:spPr>
        <p:txBody>
          <a:bodyPr wrap="square" lIns="179238" tIns="143391" rIns="179238" bIns="143391" rtlCol="0">
            <a:spAutoFit/>
          </a:bodyPr>
          <a:lstStyle/>
          <a:p>
            <a:pPr defTabSz="895908" fontAlgn="base">
              <a:lnSpc>
                <a:spcPct val="90000"/>
              </a:lnSpc>
              <a:spcBef>
                <a:spcPct val="0"/>
              </a:spcBef>
              <a:spcAft>
                <a:spcPct val="0"/>
              </a:spcAft>
            </a:pPr>
            <a:r>
              <a:rPr lang="en-US" sz="2744" spc="-49" dirty="0">
                <a:gradFill>
                  <a:gsLst>
                    <a:gs pos="36283">
                      <a:srgbClr val="00188F"/>
                    </a:gs>
                    <a:gs pos="28000">
                      <a:srgbClr val="00188F"/>
                    </a:gs>
                  </a:gsLst>
                  <a:lin ang="5400000" scaled="0"/>
                </a:gradFill>
                <a:latin typeface="Segoe UI Light"/>
              </a:rPr>
              <a:t>Microsoft Azure Storage</a:t>
            </a:r>
          </a:p>
          <a:p>
            <a:pPr defTabSz="895908" fontAlgn="base">
              <a:lnSpc>
                <a:spcPct val="90000"/>
              </a:lnSpc>
              <a:spcBef>
                <a:spcPct val="0"/>
              </a:spcBef>
              <a:spcAft>
                <a:spcPct val="0"/>
              </a:spcAft>
            </a:pPr>
            <a:endParaRPr lang="en-US" sz="2352" spc="-49" dirty="0">
              <a:gradFill>
                <a:gsLst>
                  <a:gs pos="36283">
                    <a:srgbClr val="00188F"/>
                  </a:gs>
                  <a:gs pos="28000">
                    <a:srgbClr val="00188F"/>
                  </a:gs>
                </a:gsLst>
                <a:lin ang="5400000" scaled="0"/>
              </a:gradFill>
              <a:latin typeface="Segoe UI Light"/>
            </a:endParaRPr>
          </a:p>
          <a:p>
            <a:pPr defTabSz="895908" fontAlgn="base">
              <a:lnSpc>
                <a:spcPct val="90000"/>
              </a:lnSpc>
              <a:spcBef>
                <a:spcPct val="0"/>
              </a:spcBef>
              <a:spcAft>
                <a:spcPct val="0"/>
              </a:spcAft>
            </a:pPr>
            <a:r>
              <a:rPr lang="en-US" sz="7200" spc="-49" dirty="0" smtClean="0">
                <a:gradFill>
                  <a:gsLst>
                    <a:gs pos="36283">
                      <a:srgbClr val="00188F"/>
                    </a:gs>
                    <a:gs pos="28000">
                      <a:srgbClr val="00188F"/>
                    </a:gs>
                  </a:gsLst>
                  <a:lin ang="5400000" scaled="0"/>
                </a:gradFill>
                <a:latin typeface="Segoe UI Light"/>
              </a:rPr>
              <a:t>35 </a:t>
            </a:r>
            <a:r>
              <a:rPr lang="en-US" sz="7200" spc="-49" dirty="0">
                <a:gradFill>
                  <a:gsLst>
                    <a:gs pos="36283">
                      <a:srgbClr val="00188F"/>
                    </a:gs>
                    <a:gs pos="28000">
                      <a:srgbClr val="00188F"/>
                    </a:gs>
                  </a:gsLst>
                  <a:lin ang="5400000" scaled="0"/>
                </a:gradFill>
                <a:latin typeface="Segoe UI Light"/>
              </a:rPr>
              <a:t>Trillion Objects</a:t>
            </a:r>
          </a:p>
        </p:txBody>
      </p:sp>
      <p:sp>
        <p:nvSpPr>
          <p:cNvPr id="2" name="TextBox 1"/>
          <p:cNvSpPr txBox="1"/>
          <p:nvPr/>
        </p:nvSpPr>
        <p:spPr>
          <a:xfrm>
            <a:off x="270757" y="5857885"/>
            <a:ext cx="11919656" cy="853663"/>
          </a:xfrm>
          <a:prstGeom prst="rect">
            <a:avLst/>
          </a:prstGeom>
          <a:noFill/>
        </p:spPr>
        <p:txBody>
          <a:bodyPr wrap="square" lIns="179238" tIns="143391" rIns="0" bIns="143391" rtlCol="0">
            <a:spAutoFit/>
          </a:bodyPr>
          <a:lstStyle/>
          <a:p>
            <a:pPr defTabSz="913946">
              <a:lnSpc>
                <a:spcPct val="90000"/>
              </a:lnSpc>
              <a:spcAft>
                <a:spcPts val="588"/>
              </a:spcAft>
            </a:pPr>
            <a:r>
              <a:rPr lang="en-US" sz="1960" spc="-49" dirty="0">
                <a:gradFill>
                  <a:gsLst>
                    <a:gs pos="2917">
                      <a:srgbClr val="00188F"/>
                    </a:gs>
                    <a:gs pos="95000">
                      <a:srgbClr val="00188F"/>
                    </a:gs>
                  </a:gsLst>
                  <a:lin ang="5400000" scaled="0"/>
                </a:gradFill>
              </a:rPr>
              <a:t>“Azure Blob storage has taken a significant step ahead of last year’s leader Amazon S3, to take the top spot” </a:t>
            </a:r>
          </a:p>
          <a:p>
            <a:pPr defTabSz="913946">
              <a:lnSpc>
                <a:spcPct val="90000"/>
              </a:lnSpc>
            </a:pPr>
            <a:r>
              <a:rPr lang="en-US" sz="1568" i="1" spc="-49" dirty="0">
                <a:gradFill>
                  <a:gsLst>
                    <a:gs pos="2917">
                      <a:srgbClr val="00188F"/>
                    </a:gs>
                    <a:gs pos="95000">
                      <a:srgbClr val="00188F"/>
                    </a:gs>
                  </a:gsLst>
                  <a:lin ang="5400000" scaled="0"/>
                </a:gradFill>
                <a:latin typeface="Segoe UI Light"/>
              </a:rPr>
              <a:t>								                  </a:t>
            </a:r>
            <a:r>
              <a:rPr lang="en-US" sz="1568" spc="-49" dirty="0">
                <a:gradFill>
                  <a:gsLst>
                    <a:gs pos="2917">
                      <a:srgbClr val="00188F"/>
                    </a:gs>
                    <a:gs pos="95000">
                      <a:srgbClr val="00188F"/>
                    </a:gs>
                  </a:gsLst>
                  <a:lin ang="5400000" scaled="0"/>
                </a:gradFill>
              </a:rPr>
              <a:t>– </a:t>
            </a:r>
            <a:r>
              <a:rPr lang="en-US" sz="1568" spc="-49" dirty="0" err="1">
                <a:gradFill>
                  <a:gsLst>
                    <a:gs pos="2917">
                      <a:srgbClr val="00188F"/>
                    </a:gs>
                    <a:gs pos="95000">
                      <a:srgbClr val="00188F"/>
                    </a:gs>
                  </a:gsLst>
                  <a:lin ang="5400000" scaled="0"/>
                </a:gradFill>
              </a:rPr>
              <a:t>Nasuni</a:t>
            </a:r>
            <a:r>
              <a:rPr lang="en-US" sz="1568" spc="-49" dirty="0">
                <a:gradFill>
                  <a:gsLst>
                    <a:gs pos="2917">
                      <a:srgbClr val="00188F"/>
                    </a:gs>
                    <a:gs pos="95000">
                      <a:srgbClr val="00188F"/>
                    </a:gs>
                  </a:gsLst>
                  <a:lin ang="5400000" scaled="0"/>
                </a:gradFill>
              </a:rPr>
              <a:t> 2013 Cloud Storage Report</a:t>
            </a:r>
          </a:p>
        </p:txBody>
      </p:sp>
      <p:sp>
        <p:nvSpPr>
          <p:cNvPr id="8" name="Title 7"/>
          <p:cNvSpPr>
            <a:spLocks noGrp="1"/>
          </p:cNvSpPr>
          <p:nvPr>
            <p:ph type="title"/>
          </p:nvPr>
        </p:nvSpPr>
        <p:spPr/>
        <p:txBody>
          <a:bodyPr/>
          <a:lstStyle/>
          <a:p>
            <a:r>
              <a:rPr lang="en-US" dirty="0" smtClean="0"/>
              <a:t>Storage Scale</a:t>
            </a:r>
            <a:endParaRPr lang="en-US" dirty="0"/>
          </a:p>
        </p:txBody>
      </p:sp>
    </p:spTree>
    <p:extLst>
      <p:ext uri="{BB962C8B-B14F-4D97-AF65-F5344CB8AC3E}">
        <p14:creationId xmlns:p14="http://schemas.microsoft.com/office/powerpoint/2010/main" val="1186143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6000" decel="64000" fill="hold" nodeType="afterEffect">
                                  <p:stCondLst>
                                    <p:cond delay="0"/>
                                  </p:stCondLst>
                                  <p:childTnLst>
                                    <p:animMotion origin="layout" path="M -2.3998E-6 -4.65729E-6 L -0.1422 0.21039 " pathEditMode="relative" rAng="0" ptsTypes="AA">
                                      <p:cBhvr>
                                        <p:cTn id="6" dur="500" fill="hold"/>
                                        <p:tgtEl>
                                          <p:spTgt spid="9"/>
                                        </p:tgtEl>
                                        <p:attrNameLst>
                                          <p:attrName>ppt_x</p:attrName>
                                          <p:attrName>ppt_y</p:attrName>
                                        </p:attrNameLst>
                                      </p:cBhvr>
                                      <p:rCtr x="-7059" y="10826"/>
                                    </p:animMotion>
                                  </p:childTnLst>
                                </p:cTn>
                              </p:par>
                              <p:par>
                                <p:cTn id="7" presetID="6" presetClass="emph" presetSubtype="0" accel="36000" decel="64000" fill="hold" nodeType="withEffect">
                                  <p:stCondLst>
                                    <p:cond delay="0"/>
                                  </p:stCondLst>
                                  <p:childTnLst>
                                    <p:animScale>
                                      <p:cBhvr>
                                        <p:cTn id="8" dur="500" fill="hold"/>
                                        <p:tgtEl>
                                          <p:spTgt spid="9"/>
                                        </p:tgtEl>
                                      </p:cBhvr>
                                      <p:by x="192310" y="192310"/>
                                    </p:animScale>
                                  </p:childTnLst>
                                </p:cTn>
                              </p:par>
                              <p:par>
                                <p:cTn id="9" presetID="1" presetClass="entr" presetSubtype="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xit" presetSubtype="0" fill="hold" nodeType="withEffect">
                                  <p:stCondLst>
                                    <p:cond delay="500"/>
                                  </p:stCondLst>
                                  <p:childTnLst>
                                    <p:set>
                                      <p:cBhvr>
                                        <p:cTn id="12" dur="1" fill="hold">
                                          <p:stCondLst>
                                            <p:cond delay="0"/>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99796"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bg2">
                    <a:lumMod val="25000"/>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2729"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6001"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a:xfrm>
            <a:off x="2430291" y="273403"/>
            <a:ext cx="11149013" cy="747897"/>
          </a:xfrm>
        </p:spPr>
        <p:txBody>
          <a:bodyPr>
            <a:normAutofit fontScale="90000"/>
          </a:bodyPr>
          <a:lstStyle/>
          <a:p>
            <a:r>
              <a:rPr lang="en-US" dirty="0" smtClean="0">
                <a:solidFill>
                  <a:schemeClr val="bg1"/>
                </a:solidFill>
              </a:rPr>
              <a:t>How Microsoft Azure Drives Works</a:t>
            </a:r>
            <a:endParaRPr lang="en-US" dirty="0">
              <a:solidFill>
                <a:schemeClr val="bg1"/>
              </a:solidFill>
            </a:endParaRPr>
          </a:p>
        </p:txBody>
      </p:sp>
      <p:sp>
        <p:nvSpPr>
          <p:cNvPr id="17" name="Content Placeholder 2"/>
          <p:cNvSpPr>
            <a:spLocks noGrp="1"/>
          </p:cNvSpPr>
          <p:nvPr>
            <p:ph type="body" sz="quarter" idx="10"/>
          </p:nvPr>
        </p:nvSpPr>
        <p:spPr>
          <a:xfrm>
            <a:off x="6096001" y="1447800"/>
            <a:ext cx="5573712" cy="2400657"/>
          </a:xfrm>
        </p:spPr>
        <p:txBody>
          <a:bodyPr>
            <a:normAutofit lnSpcReduction="10000"/>
          </a:bodyPr>
          <a:lstStyle/>
          <a:p>
            <a:r>
              <a:rPr lang="en-US" sz="2000" dirty="0">
                <a:latin typeface="+mj-lt"/>
              </a:rPr>
              <a:t>Drive is a formatted page blob stored in blob service</a:t>
            </a:r>
          </a:p>
          <a:p>
            <a:r>
              <a:rPr lang="en-US" sz="2000" dirty="0">
                <a:latin typeface="+mj-lt"/>
              </a:rPr>
              <a:t>Mount obtains a blob lease </a:t>
            </a:r>
          </a:p>
          <a:p>
            <a:r>
              <a:rPr lang="en-US" sz="2000" dirty="0">
                <a:latin typeface="+mj-lt"/>
              </a:rPr>
              <a:t>Mount specifies amount of local storage for cache</a:t>
            </a:r>
          </a:p>
          <a:p>
            <a:r>
              <a:rPr lang="en-US" sz="2000" dirty="0">
                <a:latin typeface="+mj-lt"/>
              </a:rPr>
              <a:t>NTFS flushed/</a:t>
            </a:r>
            <a:r>
              <a:rPr lang="en-US" sz="2000" dirty="0" err="1">
                <a:latin typeface="+mj-lt"/>
              </a:rPr>
              <a:t>unbuffered</a:t>
            </a:r>
            <a:r>
              <a:rPr lang="en-US" sz="2000" dirty="0">
                <a:latin typeface="+mj-lt"/>
              </a:rPr>
              <a:t> writes commit to blob store before returning to app</a:t>
            </a:r>
          </a:p>
          <a:p>
            <a:r>
              <a:rPr lang="en-US" sz="2000" dirty="0">
                <a:latin typeface="+mj-lt"/>
              </a:rPr>
              <a:t>NTFS reads can be served from local cache or from blob store (cache miss)</a:t>
            </a:r>
          </a:p>
        </p:txBody>
      </p:sp>
      <p:sp>
        <p:nvSpPr>
          <p:cNvPr id="6" name="Rectangle 5"/>
          <p:cNvSpPr/>
          <p:nvPr/>
        </p:nvSpPr>
        <p:spPr bwMode="auto">
          <a:xfrm>
            <a:off x="6906886" y="5360277"/>
            <a:ext cx="1471449" cy="1082565"/>
          </a:xfrm>
          <a:prstGeom prst="rect">
            <a:avLst/>
          </a:prstGeom>
          <a:solidFill>
            <a:srgbClr val="00188F"/>
          </a:solidFill>
          <a:ln>
            <a:solidFill>
              <a:schemeClr val="bg2">
                <a:lumMod val="2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DemoBlob</a:t>
            </a:r>
          </a:p>
        </p:txBody>
      </p:sp>
      <p:cxnSp>
        <p:nvCxnSpPr>
          <p:cNvPr id="12" name="Straight Connector 11"/>
          <p:cNvCxnSpPr/>
          <p:nvPr/>
        </p:nvCxnSpPr>
        <p:spPr>
          <a:xfrm>
            <a:off x="918447"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8116" y="2976527"/>
            <a:ext cx="258084" cy="276999"/>
          </a:xfrm>
          <a:prstGeom prst="rect">
            <a:avLst/>
          </a:prstGeom>
          <a:noFill/>
        </p:spPr>
        <p:txBody>
          <a:bodyPr wrap="none" lIns="0" tIns="0" rIns="0" bIns="0" rtlCol="0">
            <a:spAutoFit/>
          </a:bodyPr>
          <a:lstStyle/>
          <a:p>
            <a:r>
              <a:rPr lang="en-US" dirty="0">
                <a:solidFill>
                  <a:schemeClr val="bg2">
                    <a:lumMod val="25000"/>
                    <a:alpha val="99000"/>
                  </a:schemeClr>
                </a:solidFill>
              </a:rPr>
              <a:t>OS</a:t>
            </a:r>
          </a:p>
        </p:txBody>
      </p:sp>
      <p:sp>
        <p:nvSpPr>
          <p:cNvPr id="16" name="Rectangle 15"/>
          <p:cNvSpPr/>
          <p:nvPr/>
        </p:nvSpPr>
        <p:spPr bwMode="auto">
          <a:xfrm>
            <a:off x="2255980" y="1990643"/>
            <a:ext cx="2027877" cy="542167"/>
          </a:xfrm>
          <a:prstGeom prst="rect">
            <a:avLst/>
          </a:prstGeom>
          <a:solidFill>
            <a:srgbClr val="00188F"/>
          </a:solidFill>
          <a:ln>
            <a:solidFill>
              <a:schemeClr val="bg2">
                <a:lumMod val="2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a:solidFill>
                  <a:schemeClr val="bg1">
                    <a:alpha val="99000"/>
                  </a:schemeClr>
                </a:solidFill>
              </a:rPr>
              <a:t>Application</a:t>
            </a:r>
          </a:p>
        </p:txBody>
      </p:sp>
      <p:sp>
        <p:nvSpPr>
          <p:cNvPr id="22" name="Flowchart: Magnetic Disk 21"/>
          <p:cNvSpPr/>
          <p:nvPr/>
        </p:nvSpPr>
        <p:spPr bwMode="auto">
          <a:xfrm>
            <a:off x="2471712" y="2751293"/>
            <a:ext cx="1639560" cy="962952"/>
          </a:xfrm>
          <a:prstGeom prst="flowChartMagneticDisk">
            <a:avLst/>
          </a:prstGeom>
          <a:ln>
            <a:solidFill>
              <a:schemeClr val="bg2">
                <a:lumMod val="2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9181" y="2533602"/>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001416" y="3717781"/>
            <a:ext cx="4723634" cy="2051241"/>
            <a:chOff x="1618410" y="2787941"/>
            <a:chExt cx="3543649" cy="20512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44310" y="2787941"/>
              <a:ext cx="2117749" cy="2051241"/>
            </a:xfrm>
            <a:prstGeom prst="straightConnector1">
              <a:avLst/>
            </a:prstGeom>
            <a:ln w="28575">
              <a:solidFill>
                <a:schemeClr val="bg2">
                  <a:lumMod val="25000"/>
                </a:schemeClr>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6544" y="3520967"/>
            <a:ext cx="365996" cy="266109"/>
          </a:xfrm>
          <a:prstGeom prst="straightConnector1">
            <a:avLst/>
          </a:prstGeom>
          <a:ln w="28575">
            <a:solidFill>
              <a:schemeClr val="bg2">
                <a:lumMod val="25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5869" y="2540901"/>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80209" y="3752193"/>
            <a:ext cx="3121572" cy="2312276"/>
          </a:xfrm>
          <a:prstGeom prst="straightConnector1">
            <a:avLst/>
          </a:prstGeom>
          <a:ln w="28575">
            <a:solidFill>
              <a:schemeClr val="bg2">
                <a:lumMod val="25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21092" y="2540346"/>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9905" y="3531476"/>
            <a:ext cx="2890346" cy="2028496"/>
          </a:xfrm>
          <a:prstGeom prst="straightConnector1">
            <a:avLst/>
          </a:prstGeom>
          <a:ln w="28575">
            <a:solidFill>
              <a:schemeClr val="bg2">
                <a:lumMod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2836" y="3752194"/>
            <a:ext cx="531953" cy="374749"/>
          </a:xfrm>
          <a:prstGeom prst="straightConnector1">
            <a:avLst/>
          </a:prstGeom>
          <a:ln w="28575">
            <a:solidFill>
              <a:schemeClr val="bg2">
                <a:lumMod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7961"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4870" y="4385873"/>
            <a:ext cx="1979120" cy="707886"/>
          </a:xfrm>
          <a:prstGeom prst="rect">
            <a:avLst/>
          </a:prstGeom>
        </p:spPr>
        <p:txBody>
          <a:bodyPr wrap="square">
            <a:spAutoFit/>
          </a:bodyPr>
          <a:lstStyle/>
          <a:p>
            <a:pPr defTabSz="914061" fontAlgn="base">
              <a:spcBef>
                <a:spcPct val="0"/>
              </a:spcBef>
              <a:spcAft>
                <a:spcPct val="0"/>
              </a:spcAft>
            </a:pPr>
            <a:r>
              <a:rPr lang="en-US" sz="2000" spc="-51" dirty="0">
                <a:gradFill>
                  <a:gsLst>
                    <a:gs pos="0">
                      <a:srgbClr val="595959"/>
                    </a:gs>
                    <a:gs pos="86000">
                      <a:srgbClr val="595959"/>
                    </a:gs>
                  </a:gsLst>
                  <a:lin ang="5400000" scaled="0"/>
                </a:gradFill>
                <a:latin typeface="+mj-lt"/>
              </a:rPr>
              <a:t>Windows Azure </a:t>
            </a:r>
            <a:br>
              <a:rPr lang="en-US" sz="2000" spc="-51" dirty="0">
                <a:gradFill>
                  <a:gsLst>
                    <a:gs pos="0">
                      <a:srgbClr val="595959"/>
                    </a:gs>
                    <a:gs pos="86000">
                      <a:srgbClr val="595959"/>
                    </a:gs>
                  </a:gsLst>
                  <a:lin ang="5400000" scaled="0"/>
                </a:gradFill>
                <a:latin typeface="+mj-lt"/>
              </a:rPr>
            </a:br>
            <a:r>
              <a:rPr lang="en-US" sz="2000" spc="-51" dirty="0">
                <a:gradFill>
                  <a:gsLst>
                    <a:gs pos="0">
                      <a:srgbClr val="595959"/>
                    </a:gs>
                    <a:gs pos="86000">
                      <a:srgbClr val="595959"/>
                    </a:gs>
                  </a:gsLst>
                  <a:lin ang="5400000" scaled="0"/>
                </a:gradFill>
                <a:latin typeface="+mj-lt"/>
              </a:rPr>
              <a:t>Blob Service</a:t>
            </a:r>
          </a:p>
        </p:txBody>
      </p:sp>
      <p:grpSp>
        <p:nvGrpSpPr>
          <p:cNvPr id="28" name="Group 27"/>
          <p:cNvGrpSpPr/>
          <p:nvPr/>
        </p:nvGrpSpPr>
        <p:grpSpPr>
          <a:xfrm>
            <a:off x="1265553" y="3775334"/>
            <a:ext cx="1163929" cy="1035665"/>
            <a:chOff x="3996654" y="5236271"/>
            <a:chExt cx="1163929" cy="1035665"/>
          </a:xfrm>
          <a:solidFill>
            <a:srgbClr val="00188F"/>
          </a:solidFill>
        </p:grpSpPr>
        <p:sp>
          <p:nvSpPr>
            <p:cNvPr id="39" name="TextBox 38"/>
            <p:cNvSpPr txBox="1"/>
            <p:nvPr/>
          </p:nvSpPr>
          <p:spPr>
            <a:xfrm>
              <a:off x="3996654" y="6025715"/>
              <a:ext cx="1163929" cy="246221"/>
            </a:xfrm>
            <a:prstGeom prst="rect">
              <a:avLst/>
            </a:prstGeom>
            <a:grpFill/>
            <a:ln>
              <a:solidFill>
                <a:schemeClr val="bg2">
                  <a:lumMod val="25000"/>
                </a:schemeClr>
              </a:solidFill>
            </a:ln>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solidFill>
                <a:schemeClr val="bg2">
                  <a:lumMod val="25000"/>
                </a:schemeClr>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4177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20" y="356117"/>
            <a:ext cx="8566150" cy="747713"/>
          </a:xfrm>
          <a:prstGeom prst="rect">
            <a:avLst/>
          </a:prstGeom>
        </p:spPr>
        <p:txBody>
          <a:bodyPr vert="horz" wrap="square" lIns="0" tIns="0" rIns="0" bIns="0" numCol="1" anchor="t" anchorCtr="0" compatLnSpc="1">
            <a:prstTxWarp prst="textNoShape">
              <a:avLst/>
            </a:prstTxWarp>
            <a:spAutoFit/>
          </a:bodyPr>
          <a:lstStyle>
            <a:lvl1pPr algn="l" defTabSz="912813" rtl="0" fontAlgn="base">
              <a:lnSpc>
                <a:spcPct val="90000"/>
              </a:lnSpc>
              <a:spcBef>
                <a:spcPct val="0"/>
              </a:spcBef>
              <a:spcAft>
                <a:spcPct val="0"/>
              </a:spcAft>
              <a:defRPr lang="en-US" sz="5400" kern="1200" spc="-100" baseline="0" dirty="0">
                <a:ln w="3175">
                  <a:noFill/>
                </a:ln>
                <a:solidFill>
                  <a:srgbClr val="FFC000"/>
                </a:solidFill>
                <a:latin typeface="Segoe UI Light" pitchFamily="34" charset="0"/>
                <a:ea typeface="ＭＳ Ｐゴシック" panose="020B0600070205080204" pitchFamily="34" charset="-128"/>
                <a:cs typeface="Arial" charset="0"/>
              </a:defRPr>
            </a:lvl1pPr>
            <a:lvl2pPr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2pPr>
            <a:lvl3pPr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3pPr>
            <a:lvl4pPr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4pPr>
            <a:lvl5pPr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5pPr>
            <a:lvl6pPr marL="457200"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6pPr>
            <a:lvl7pPr marL="914400"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7pPr>
            <a:lvl8pPr marL="1371600"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8pPr>
            <a:lvl9pPr marL="1828800" algn="l" defTabSz="912813" rtl="0" fontAlgn="base">
              <a:lnSpc>
                <a:spcPct val="90000"/>
              </a:lnSpc>
              <a:spcBef>
                <a:spcPct val="0"/>
              </a:spcBef>
              <a:spcAft>
                <a:spcPct val="0"/>
              </a:spcAft>
              <a:defRPr sz="5400">
                <a:solidFill>
                  <a:schemeClr val="tx1"/>
                </a:solidFill>
                <a:latin typeface="Segoe UI Light" panose="020B0502040204020203" pitchFamily="34" charset="0"/>
                <a:ea typeface="ＭＳ Ｐゴシック" panose="020B0600070205080204" pitchFamily="34" charset="-128"/>
              </a:defRPr>
            </a:lvl9pPr>
          </a:lstStyle>
          <a:p>
            <a:r>
              <a:rPr lang="en-US" dirty="0">
                <a:solidFill>
                  <a:schemeClr val="tx1"/>
                </a:solidFill>
              </a:rPr>
              <a:t>DNS Scenarios</a:t>
            </a:r>
          </a:p>
        </p:txBody>
      </p:sp>
      <p:sp>
        <p:nvSpPr>
          <p:cNvPr id="5" name="Rectangle 4"/>
          <p:cNvSpPr/>
          <p:nvPr/>
        </p:nvSpPr>
        <p:spPr bwMode="auto">
          <a:xfrm>
            <a:off x="6328449" y="1226168"/>
            <a:ext cx="5293858" cy="551353"/>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a:gradFill>
                  <a:gsLst>
                    <a:gs pos="0">
                      <a:srgbClr val="FFFFFF"/>
                    </a:gs>
                    <a:gs pos="100000">
                      <a:srgbClr val="FFFFFF"/>
                    </a:gs>
                  </a:gsLst>
                  <a:lin ang="5400000" scaled="0"/>
                </a:gradFill>
              </a:rPr>
              <a:t>Windows Azure DNS Scenarios</a:t>
            </a:r>
          </a:p>
        </p:txBody>
      </p:sp>
      <p:sp>
        <p:nvSpPr>
          <p:cNvPr id="6" name="Rectangle 5"/>
          <p:cNvSpPr/>
          <p:nvPr/>
        </p:nvSpPr>
        <p:spPr bwMode="auto">
          <a:xfrm>
            <a:off x="541826" y="4016123"/>
            <a:ext cx="5293858" cy="551353"/>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a:gradFill>
                  <a:gsLst>
                    <a:gs pos="0">
                      <a:srgbClr val="FFFFFF"/>
                    </a:gs>
                    <a:gs pos="100000">
                      <a:srgbClr val="FFFFFF"/>
                    </a:gs>
                  </a:gsLst>
                  <a:lin ang="5400000" scaled="0"/>
                </a:gradFill>
              </a:rPr>
              <a:t>Use your own DNS Scenarios</a:t>
            </a:r>
          </a:p>
        </p:txBody>
      </p:sp>
      <p:sp>
        <p:nvSpPr>
          <p:cNvPr id="7" name="Rectangle 6"/>
          <p:cNvSpPr/>
          <p:nvPr/>
        </p:nvSpPr>
        <p:spPr bwMode="auto">
          <a:xfrm>
            <a:off x="6328449" y="1777523"/>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VMs</a:t>
            </a:r>
          </a:p>
        </p:txBody>
      </p:sp>
      <p:sp>
        <p:nvSpPr>
          <p:cNvPr id="8" name="Rectangle 7"/>
          <p:cNvSpPr/>
          <p:nvPr/>
        </p:nvSpPr>
        <p:spPr bwMode="auto">
          <a:xfrm>
            <a:off x="541826" y="4567476"/>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a:solidFill>
                  <a:schemeClr val="tx2">
                    <a:lumMod val="50000"/>
                    <a:alpha val="99000"/>
                  </a:schemeClr>
                </a:solidFill>
              </a:rPr>
              <a:t>. Hybrid connectivity with on-premise (DNS on-premise)</a:t>
            </a:r>
          </a:p>
        </p:txBody>
      </p:sp>
      <p:sp>
        <p:nvSpPr>
          <p:cNvPr id="9" name="Rectangle 8"/>
          <p:cNvSpPr/>
          <p:nvPr/>
        </p:nvSpPr>
        <p:spPr bwMode="auto">
          <a:xfrm>
            <a:off x="6328449" y="446587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a:solidFill>
                  <a:schemeClr val="tx2">
                    <a:lumMod val="50000"/>
                    <a:alpha val="99000"/>
                  </a:schemeClr>
                </a:solidFill>
              </a:rPr>
              <a:t>. SharePoint with custom DNS (VM)</a:t>
            </a:r>
          </a:p>
        </p:txBody>
      </p:sp>
      <p:sp>
        <p:nvSpPr>
          <p:cNvPr id="10" name="Freeform 53"/>
          <p:cNvSpPr>
            <a:spLocks noEditPoints="1"/>
          </p:cNvSpPr>
          <p:nvPr/>
        </p:nvSpPr>
        <p:spPr bwMode="black">
          <a:xfrm>
            <a:off x="6492032" y="2591594"/>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051A92"/>
          </a:solidFill>
          <a:ln>
            <a:noFill/>
          </a:ln>
          <a:extLst/>
        </p:spPr>
        <p:txBody>
          <a:bodyPr vert="horz" wrap="square" lIns="91432" tIns="45717" rIns="91432" bIns="45717" numCol="1" anchor="t" anchorCtr="0" compatLnSpc="1">
            <a:prstTxWarp prst="textNoShape">
              <a:avLst/>
            </a:prstTxWarp>
          </a:bodyPr>
          <a:lstStyle/>
          <a:p>
            <a:endParaRPr lang="en-US" dirty="0"/>
          </a:p>
        </p:txBody>
      </p:sp>
      <p:grpSp>
        <p:nvGrpSpPr>
          <p:cNvPr id="11" name="Group 10"/>
          <p:cNvGrpSpPr/>
          <p:nvPr/>
        </p:nvGrpSpPr>
        <p:grpSpPr>
          <a:xfrm>
            <a:off x="7753065" y="2400393"/>
            <a:ext cx="914400" cy="1252807"/>
            <a:chOff x="1889125" y="2338073"/>
            <a:chExt cx="914400" cy="1252807"/>
          </a:xfrm>
          <a:solidFill>
            <a:srgbClr val="051A92"/>
          </a:solidFill>
        </p:grpSpPr>
        <p:sp>
          <p:nvSpPr>
            <p:cNvPr id="12" name="Rectangle 11"/>
            <p:cNvSpPr/>
            <p:nvPr/>
          </p:nvSpPr>
          <p:spPr bwMode="auto">
            <a:xfrm>
              <a:off x="1889125" y="2338073"/>
              <a:ext cx="914400" cy="125280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 VM</a:t>
              </a:r>
            </a:p>
          </p:txBody>
        </p:sp>
        <p:sp>
          <p:nvSpPr>
            <p:cNvPr id="13" name="Rectangle 12"/>
            <p:cNvSpPr/>
            <p:nvPr/>
          </p:nvSpPr>
          <p:spPr bwMode="auto">
            <a:xfrm>
              <a:off x="1924731" y="2438399"/>
              <a:ext cx="843189" cy="6737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SQL Reporting Service</a:t>
              </a:r>
            </a:p>
          </p:txBody>
        </p:sp>
      </p:grpSp>
      <p:grpSp>
        <p:nvGrpSpPr>
          <p:cNvPr id="14" name="Group 13"/>
          <p:cNvGrpSpPr/>
          <p:nvPr/>
        </p:nvGrpSpPr>
        <p:grpSpPr>
          <a:xfrm>
            <a:off x="9157234" y="2400393"/>
            <a:ext cx="914400" cy="1252807"/>
            <a:chOff x="1889125" y="2338073"/>
            <a:chExt cx="914400" cy="1252807"/>
          </a:xfrm>
          <a:solidFill>
            <a:srgbClr val="051A92"/>
          </a:solidFill>
        </p:grpSpPr>
        <p:sp>
          <p:nvSpPr>
            <p:cNvPr id="15" name="Rectangle 14"/>
            <p:cNvSpPr/>
            <p:nvPr/>
          </p:nvSpPr>
          <p:spPr bwMode="auto">
            <a:xfrm>
              <a:off x="1889125" y="2338073"/>
              <a:ext cx="914400" cy="125280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 VM</a:t>
              </a:r>
            </a:p>
          </p:txBody>
        </p:sp>
        <p:sp>
          <p:nvSpPr>
            <p:cNvPr id="16" name="Rectangle 15"/>
            <p:cNvSpPr/>
            <p:nvPr/>
          </p:nvSpPr>
          <p:spPr bwMode="auto">
            <a:xfrm>
              <a:off x="1924731" y="2438399"/>
              <a:ext cx="843189" cy="6737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SQL Analysis Service</a:t>
              </a:r>
            </a:p>
          </p:txBody>
        </p:sp>
      </p:grpSp>
      <p:grpSp>
        <p:nvGrpSpPr>
          <p:cNvPr id="17" name="Group 16"/>
          <p:cNvGrpSpPr/>
          <p:nvPr/>
        </p:nvGrpSpPr>
        <p:grpSpPr>
          <a:xfrm>
            <a:off x="10561403" y="2400393"/>
            <a:ext cx="914400" cy="1252807"/>
            <a:chOff x="1889125" y="2338073"/>
            <a:chExt cx="914400" cy="1252807"/>
          </a:xfrm>
          <a:solidFill>
            <a:srgbClr val="051A92"/>
          </a:solidFill>
        </p:grpSpPr>
        <p:sp>
          <p:nvSpPr>
            <p:cNvPr id="18" name="Rectangle 17"/>
            <p:cNvSpPr/>
            <p:nvPr/>
          </p:nvSpPr>
          <p:spPr bwMode="auto">
            <a:xfrm>
              <a:off x="1889125" y="2338073"/>
              <a:ext cx="914400" cy="125280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 VM</a:t>
              </a:r>
            </a:p>
          </p:txBody>
        </p:sp>
        <p:sp>
          <p:nvSpPr>
            <p:cNvPr id="19" name="Flowchart: Magnetic Disk 18"/>
            <p:cNvSpPr/>
            <p:nvPr/>
          </p:nvSpPr>
          <p:spPr bwMode="auto">
            <a:xfrm>
              <a:off x="1924731" y="2438399"/>
              <a:ext cx="843189" cy="673736"/>
            </a:xfrm>
            <a:prstGeom prst="flowChartMagneticDisk">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SQL </a:t>
              </a:r>
              <a:br>
                <a:rPr lang="en-US" sz="1200" dirty="0">
                  <a:solidFill>
                    <a:schemeClr val="bg1"/>
                  </a:solidFill>
                </a:rPr>
              </a:br>
              <a:r>
                <a:rPr lang="en-US" sz="1200" dirty="0">
                  <a:solidFill>
                    <a:schemeClr val="bg1"/>
                  </a:solidFill>
                </a:rPr>
                <a:t>Service</a:t>
              </a:r>
            </a:p>
          </p:txBody>
        </p:sp>
      </p:grpSp>
      <p:cxnSp>
        <p:nvCxnSpPr>
          <p:cNvPr id="20" name="Straight Arrow Connector 19"/>
          <p:cNvCxnSpPr/>
          <p:nvPr/>
        </p:nvCxnSpPr>
        <p:spPr>
          <a:xfrm flipH="1">
            <a:off x="7281526" y="3026793"/>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650089" y="3026793"/>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0071635" y="3026793"/>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705057" y="4993697"/>
            <a:ext cx="1626791" cy="1736664"/>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24" name="Rectangle 23"/>
          <p:cNvSpPr/>
          <p:nvPr/>
        </p:nvSpPr>
        <p:spPr bwMode="auto">
          <a:xfrm>
            <a:off x="882137" y="5078342"/>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25" name="Rectangle 24"/>
          <p:cNvSpPr/>
          <p:nvPr/>
        </p:nvSpPr>
        <p:spPr bwMode="auto">
          <a:xfrm>
            <a:off x="882133" y="5594030"/>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26" name="Flowchart: Magnetic Disk 25"/>
          <p:cNvSpPr/>
          <p:nvPr/>
        </p:nvSpPr>
        <p:spPr bwMode="auto">
          <a:xfrm>
            <a:off x="882135" y="6109716"/>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27" name="Straight Arrow Connector 26"/>
          <p:cNvCxnSpPr/>
          <p:nvPr/>
        </p:nvCxnSpPr>
        <p:spPr>
          <a:xfrm flipH="1" flipV="1">
            <a:off x="1518454" y="534860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518455" y="586346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9" name="Freeform 128"/>
          <p:cNvSpPr>
            <a:spLocks noChangeAspect="1"/>
          </p:cNvSpPr>
          <p:nvPr/>
        </p:nvSpPr>
        <p:spPr bwMode="black">
          <a:xfrm>
            <a:off x="3229238" y="497310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lumMod val="60000"/>
              <a:lumOff val="40000"/>
            </a:schemeClr>
          </a:solidFill>
          <a:ln>
            <a:noFill/>
          </a:ln>
          <a:extLst/>
        </p:spPr>
        <p:txBody>
          <a:bodyPr vert="horz" wrap="square" lIns="91432" tIns="45717" rIns="91432" bIns="45717" numCol="1" anchor="t" anchorCtr="0" compatLnSpc="1">
            <a:prstTxWarp prst="textNoShape">
              <a:avLst/>
            </a:prstTxWarp>
          </a:bodyPr>
          <a:lstStyle/>
          <a:p>
            <a:endParaRPr lang="en-US" dirty="0"/>
          </a:p>
        </p:txBody>
      </p:sp>
      <p:sp>
        <p:nvSpPr>
          <p:cNvPr id="30" name="Freeform 53"/>
          <p:cNvSpPr>
            <a:spLocks noEditPoints="1"/>
          </p:cNvSpPr>
          <p:nvPr/>
        </p:nvSpPr>
        <p:spPr bwMode="black">
          <a:xfrm>
            <a:off x="2655324" y="5001940"/>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051A92"/>
          </a:solidFill>
          <a:ln>
            <a:noFill/>
          </a:ln>
          <a:extLst/>
        </p:spPr>
        <p:txBody>
          <a:bodyPr vert="horz" wrap="square" lIns="91432" tIns="45717" rIns="91432" bIns="45717" numCol="1" anchor="t" anchorCtr="0" compatLnSpc="1">
            <a:prstTxWarp prst="textNoShape">
              <a:avLst/>
            </a:prstTxWarp>
          </a:bodyPr>
          <a:lstStyle/>
          <a:p>
            <a:endParaRPr lang="en-US" dirty="0"/>
          </a:p>
        </p:txBody>
      </p:sp>
      <p:sp>
        <p:nvSpPr>
          <p:cNvPr id="31" name="Rectangular Callout 30"/>
          <p:cNvSpPr/>
          <p:nvPr/>
        </p:nvSpPr>
        <p:spPr bwMode="auto">
          <a:xfrm>
            <a:off x="3953818" y="6392160"/>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32" name="Rectangle 31"/>
          <p:cNvSpPr/>
          <p:nvPr/>
        </p:nvSpPr>
        <p:spPr bwMode="auto">
          <a:xfrm>
            <a:off x="3953818" y="4993699"/>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33" name="Rectangle 32"/>
          <p:cNvSpPr/>
          <p:nvPr/>
        </p:nvSpPr>
        <p:spPr bwMode="auto">
          <a:xfrm>
            <a:off x="4026752" y="5800138"/>
            <a:ext cx="1237706" cy="27026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34" name="Rectangle 33"/>
          <p:cNvSpPr/>
          <p:nvPr/>
        </p:nvSpPr>
        <p:spPr>
          <a:xfrm>
            <a:off x="4026752" y="555761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35" name="Rectangle 34"/>
          <p:cNvSpPr/>
          <p:nvPr/>
        </p:nvSpPr>
        <p:spPr bwMode="auto">
          <a:xfrm>
            <a:off x="4026752" y="5215889"/>
            <a:ext cx="1237706" cy="27026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36" name="Rectangle 35"/>
          <p:cNvSpPr/>
          <p:nvPr/>
        </p:nvSpPr>
        <p:spPr>
          <a:xfrm>
            <a:off x="4026752" y="5093432"/>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37" name="Straight Arrow Connector 36"/>
          <p:cNvCxnSpPr/>
          <p:nvPr/>
        </p:nvCxnSpPr>
        <p:spPr>
          <a:xfrm flipV="1">
            <a:off x="4927924" y="5486151"/>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3229240" y="547131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2240141" y="608524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40" name="Freeform 128"/>
          <p:cNvSpPr>
            <a:spLocks noChangeAspect="1"/>
          </p:cNvSpPr>
          <p:nvPr/>
        </p:nvSpPr>
        <p:spPr bwMode="black">
          <a:xfrm>
            <a:off x="7305079" y="4906240"/>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lumMod val="60000"/>
              <a:lumOff val="40000"/>
            </a:schemeClr>
          </a:solidFill>
          <a:ln>
            <a:noFill/>
          </a:ln>
          <a:extLst/>
        </p:spPr>
        <p:txBody>
          <a:bodyPr vert="horz" wrap="square" lIns="91432" tIns="45717" rIns="91432" bIns="45717" numCol="1" anchor="t" anchorCtr="0" compatLnSpc="1">
            <a:prstTxWarp prst="textNoShape">
              <a:avLst/>
            </a:prstTxWarp>
          </a:bodyPr>
          <a:lstStyle/>
          <a:p>
            <a:endParaRPr lang="en-US" dirty="0"/>
          </a:p>
        </p:txBody>
      </p:sp>
      <p:grpSp>
        <p:nvGrpSpPr>
          <p:cNvPr id="41" name="Group 40"/>
          <p:cNvGrpSpPr/>
          <p:nvPr/>
        </p:nvGrpSpPr>
        <p:grpSpPr>
          <a:xfrm>
            <a:off x="6491677" y="5563160"/>
            <a:ext cx="605568" cy="1079747"/>
            <a:chOff x="765542" y="4542715"/>
            <a:chExt cx="605567" cy="1079746"/>
          </a:xfrm>
          <a:solidFill>
            <a:srgbClr val="00188F"/>
          </a:solidFill>
        </p:grpSpPr>
        <p:grpSp>
          <p:nvGrpSpPr>
            <p:cNvPr id="42" name="Group 41"/>
            <p:cNvGrpSpPr/>
            <p:nvPr/>
          </p:nvGrpSpPr>
          <p:grpSpPr>
            <a:xfrm>
              <a:off x="813433" y="4542715"/>
              <a:ext cx="509785" cy="856592"/>
              <a:chOff x="570090" y="4803979"/>
              <a:chExt cx="509785" cy="856592"/>
            </a:xfrm>
            <a:grpFill/>
          </p:grpSpPr>
          <p:sp>
            <p:nvSpPr>
              <p:cNvPr id="44"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dirty="0"/>
              </a:p>
            </p:txBody>
          </p:sp>
        </p:grpSp>
        <p:sp>
          <p:nvSpPr>
            <p:cNvPr id="43" name="Rectangle 42"/>
            <p:cNvSpPr/>
            <p:nvPr/>
          </p:nvSpPr>
          <p:spPr bwMode="auto">
            <a:xfrm>
              <a:off x="765542" y="5410186"/>
              <a:ext cx="605567" cy="21227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46" name="Straight Arrow Connector 45"/>
          <p:cNvCxnSpPr/>
          <p:nvPr/>
        </p:nvCxnSpPr>
        <p:spPr>
          <a:xfrm flipH="1">
            <a:off x="7097244" y="5910101"/>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8124196" y="6027705"/>
            <a:ext cx="725419" cy="435251"/>
            <a:chOff x="8164285" y="5522317"/>
            <a:chExt cx="914400" cy="548640"/>
          </a:xfrm>
        </p:grpSpPr>
        <p:sp>
          <p:nvSpPr>
            <p:cNvPr id="48" name="Rectangle 4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 VM Role</a:t>
              </a:r>
            </a:p>
          </p:txBody>
        </p:sp>
        <p:sp>
          <p:nvSpPr>
            <p:cNvPr id="49" name="Rectangle 48"/>
            <p:cNvSpPr/>
            <p:nvPr/>
          </p:nvSpPr>
          <p:spPr bwMode="auto">
            <a:xfrm>
              <a:off x="8211750" y="5560753"/>
              <a:ext cx="819471" cy="315244"/>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FrontEnd</a:t>
              </a:r>
            </a:p>
          </p:txBody>
        </p:sp>
      </p:grpSp>
      <p:grpSp>
        <p:nvGrpSpPr>
          <p:cNvPr id="50" name="Group 49"/>
          <p:cNvGrpSpPr/>
          <p:nvPr/>
        </p:nvGrpSpPr>
        <p:grpSpPr>
          <a:xfrm>
            <a:off x="8124196" y="5238025"/>
            <a:ext cx="725419" cy="435251"/>
            <a:chOff x="8164285" y="5522317"/>
            <a:chExt cx="914400" cy="548640"/>
          </a:xfrm>
        </p:grpSpPr>
        <p:sp>
          <p:nvSpPr>
            <p:cNvPr id="51" name="Rectangle 5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 VM Role</a:t>
              </a:r>
            </a:p>
          </p:txBody>
        </p:sp>
        <p:sp>
          <p:nvSpPr>
            <p:cNvPr id="52" name="Rectangle 51"/>
            <p:cNvSpPr/>
            <p:nvPr/>
          </p:nvSpPr>
          <p:spPr bwMode="auto">
            <a:xfrm>
              <a:off x="8211750" y="5560753"/>
              <a:ext cx="819471" cy="315244"/>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FrontEnd</a:t>
              </a:r>
            </a:p>
          </p:txBody>
        </p:sp>
      </p:grpSp>
      <p:grpSp>
        <p:nvGrpSpPr>
          <p:cNvPr id="53" name="Group 52"/>
          <p:cNvGrpSpPr/>
          <p:nvPr/>
        </p:nvGrpSpPr>
        <p:grpSpPr>
          <a:xfrm>
            <a:off x="9260489" y="6166825"/>
            <a:ext cx="725419" cy="435251"/>
            <a:chOff x="9439431" y="5720416"/>
            <a:chExt cx="725419" cy="435251"/>
          </a:xfrm>
          <a:solidFill>
            <a:srgbClr val="051A92"/>
          </a:solidFill>
        </p:grpSpPr>
        <p:grpSp>
          <p:nvGrpSpPr>
            <p:cNvPr id="54" name="Group 53"/>
            <p:cNvGrpSpPr/>
            <p:nvPr/>
          </p:nvGrpSpPr>
          <p:grpSpPr>
            <a:xfrm>
              <a:off x="9439431" y="5720416"/>
              <a:ext cx="725419" cy="435251"/>
              <a:chOff x="8164285" y="5522317"/>
              <a:chExt cx="914400" cy="548640"/>
            </a:xfrm>
            <a:grpFill/>
          </p:grpSpPr>
          <p:sp>
            <p:nvSpPr>
              <p:cNvPr id="56" name="Rectangle 55"/>
              <p:cNvSpPr/>
              <p:nvPr/>
            </p:nvSpPr>
            <p:spPr bwMode="auto">
              <a:xfrm>
                <a:off x="8164285" y="5522317"/>
                <a:ext cx="914400" cy="54864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 VM Role</a:t>
                </a:r>
              </a:p>
            </p:txBody>
          </p:sp>
          <p:sp>
            <p:nvSpPr>
              <p:cNvPr id="57" name="Rectangle 56"/>
              <p:cNvSpPr/>
              <p:nvPr/>
            </p:nvSpPr>
            <p:spPr bwMode="auto">
              <a:xfrm>
                <a:off x="8211750" y="5560753"/>
                <a:ext cx="819471" cy="10825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Indes</a:t>
                </a:r>
              </a:p>
            </p:txBody>
          </p:sp>
        </p:grpSp>
        <p:sp>
          <p:nvSpPr>
            <p:cNvPr id="55" name="Flowchart: Magnetic Disk 54"/>
            <p:cNvSpPr/>
            <p:nvPr/>
          </p:nvSpPr>
          <p:spPr bwMode="auto">
            <a:xfrm>
              <a:off x="9477086" y="5846618"/>
              <a:ext cx="650109" cy="168266"/>
            </a:xfrm>
            <a:prstGeom prst="flowChartMagneticDisk">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58" name="Group 57"/>
          <p:cNvGrpSpPr/>
          <p:nvPr/>
        </p:nvGrpSpPr>
        <p:grpSpPr>
          <a:xfrm>
            <a:off x="9219757" y="4942671"/>
            <a:ext cx="725419" cy="544999"/>
            <a:chOff x="9265572" y="4607093"/>
            <a:chExt cx="725419" cy="544999"/>
          </a:xfrm>
        </p:grpSpPr>
        <p:grpSp>
          <p:nvGrpSpPr>
            <p:cNvPr id="59" name="Group 58"/>
            <p:cNvGrpSpPr/>
            <p:nvPr/>
          </p:nvGrpSpPr>
          <p:grpSpPr>
            <a:xfrm>
              <a:off x="9265572" y="4607093"/>
              <a:ext cx="725419" cy="435251"/>
              <a:chOff x="8164285" y="5522317"/>
              <a:chExt cx="914400" cy="548640"/>
            </a:xfrm>
          </p:grpSpPr>
          <p:sp>
            <p:nvSpPr>
              <p:cNvPr id="62" name="Rectangle 6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600" dirty="0">
                    <a:solidFill>
                      <a:schemeClr val="tx2"/>
                    </a:solidFill>
                  </a:rPr>
                  <a:t> VM Role</a:t>
                </a:r>
              </a:p>
            </p:txBody>
          </p:sp>
          <p:sp>
            <p:nvSpPr>
              <p:cNvPr id="63" name="Rectangle 62"/>
              <p:cNvSpPr/>
              <p:nvPr/>
            </p:nvSpPr>
            <p:spPr bwMode="auto">
              <a:xfrm>
                <a:off x="8211751" y="5560753"/>
                <a:ext cx="369892" cy="315244"/>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60" name="Rectangle 59"/>
            <p:cNvSpPr/>
            <p:nvPr/>
          </p:nvSpPr>
          <p:spPr bwMode="auto">
            <a:xfrm>
              <a:off x="9655417" y="4637859"/>
              <a:ext cx="293446" cy="250092"/>
            </a:xfrm>
            <a:prstGeom prst="rect">
              <a:avLst/>
            </a:prstGeom>
            <a:solidFill>
              <a:srgbClr val="051A9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61" name="Rectangle 60"/>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600" dirty="0">
                  <a:solidFill>
                    <a:schemeClr val="bg1"/>
                  </a:solidFill>
                </a:rPr>
                <a:t> VM Role</a:t>
              </a:r>
            </a:p>
          </p:txBody>
        </p:sp>
      </p:grpSp>
      <p:grpSp>
        <p:nvGrpSpPr>
          <p:cNvPr id="64" name="Group 63"/>
          <p:cNvGrpSpPr/>
          <p:nvPr/>
        </p:nvGrpSpPr>
        <p:grpSpPr>
          <a:xfrm>
            <a:off x="10396784" y="5367173"/>
            <a:ext cx="725419" cy="435251"/>
            <a:chOff x="9439431" y="5720416"/>
            <a:chExt cx="725419" cy="435251"/>
          </a:xfrm>
        </p:grpSpPr>
        <p:sp>
          <p:nvSpPr>
            <p:cNvPr id="65" name="Rectangle 64"/>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 VM Role</a:t>
              </a:r>
            </a:p>
          </p:txBody>
        </p:sp>
        <p:sp>
          <p:nvSpPr>
            <p:cNvPr id="66" name="Flowchart: Magnetic Disk 65"/>
            <p:cNvSpPr/>
            <p:nvPr/>
          </p:nvSpPr>
          <p:spPr bwMode="auto">
            <a:xfrm>
              <a:off x="9477086" y="5764247"/>
              <a:ext cx="650109" cy="250637"/>
            </a:xfrm>
            <a:prstGeom prst="flowChartMagneticDisk">
              <a:avLst/>
            </a:prstGeom>
            <a:solidFill>
              <a:srgbClr val="051A9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67" name="Group 66"/>
          <p:cNvGrpSpPr/>
          <p:nvPr/>
        </p:nvGrpSpPr>
        <p:grpSpPr>
          <a:xfrm>
            <a:off x="10396784" y="6073809"/>
            <a:ext cx="725419" cy="435251"/>
            <a:chOff x="9439431" y="5720416"/>
            <a:chExt cx="725419" cy="435251"/>
          </a:xfrm>
          <a:solidFill>
            <a:srgbClr val="051A92"/>
          </a:solidFill>
        </p:grpSpPr>
        <p:sp>
          <p:nvSpPr>
            <p:cNvPr id="68" name="Rectangle 67"/>
            <p:cNvSpPr/>
            <p:nvPr/>
          </p:nvSpPr>
          <p:spPr bwMode="auto">
            <a:xfrm>
              <a:off x="9439431" y="5720416"/>
              <a:ext cx="725419" cy="43525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 VM Role</a:t>
              </a:r>
            </a:p>
          </p:txBody>
        </p:sp>
        <p:sp>
          <p:nvSpPr>
            <p:cNvPr id="69" name="Flowchart: Magnetic Disk 68"/>
            <p:cNvSpPr/>
            <p:nvPr/>
          </p:nvSpPr>
          <p:spPr bwMode="auto">
            <a:xfrm>
              <a:off x="9477086" y="5764247"/>
              <a:ext cx="650109" cy="250637"/>
            </a:xfrm>
            <a:prstGeom prst="flowChartMagneticDisk">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70" name="Rectangle 69"/>
          <p:cNvSpPr/>
          <p:nvPr/>
        </p:nvSpPr>
        <p:spPr bwMode="auto">
          <a:xfrm>
            <a:off x="10396784" y="4942670"/>
            <a:ext cx="725419" cy="109748"/>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71" name="Rectangle 70"/>
          <p:cNvSpPr/>
          <p:nvPr/>
        </p:nvSpPr>
        <p:spPr bwMode="auto">
          <a:xfrm rot="5400000">
            <a:off x="10854060" y="5876885"/>
            <a:ext cx="976131" cy="147678"/>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72" name="Left Brace 71"/>
          <p:cNvSpPr/>
          <p:nvPr/>
        </p:nvSpPr>
        <p:spPr>
          <a:xfrm>
            <a:off x="7941391" y="5392342"/>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dirty="0"/>
          </a:p>
        </p:txBody>
      </p:sp>
      <p:sp>
        <p:nvSpPr>
          <p:cNvPr id="73" name="Rectangle 72"/>
          <p:cNvSpPr/>
          <p:nvPr/>
        </p:nvSpPr>
        <p:spPr bwMode="auto">
          <a:xfrm>
            <a:off x="7478279" y="5629300"/>
            <a:ext cx="463111" cy="463112"/>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bg1">
                    <a:alpha val="99000"/>
                  </a:schemeClr>
                </a:solidFill>
              </a:rPr>
              <a:t>LB</a:t>
            </a:r>
          </a:p>
        </p:txBody>
      </p:sp>
      <p:sp>
        <p:nvSpPr>
          <p:cNvPr id="74" name="Left Brace 73"/>
          <p:cNvSpPr/>
          <p:nvPr/>
        </p:nvSpPr>
        <p:spPr>
          <a:xfrm rot="10800000">
            <a:off x="11122204" y="5592545"/>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dirty="0"/>
          </a:p>
        </p:txBody>
      </p:sp>
      <p:cxnSp>
        <p:nvCxnSpPr>
          <p:cNvPr id="75" name="Straight Arrow Connector 74"/>
          <p:cNvCxnSpPr/>
          <p:nvPr/>
        </p:nvCxnSpPr>
        <p:spPr>
          <a:xfrm flipH="1">
            <a:off x="8883605" y="5584800"/>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8849614" y="6115313"/>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8891797" y="5584801"/>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8849614" y="6115313"/>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5" idx="1"/>
          </p:cNvCxnSpPr>
          <p:nvPr/>
        </p:nvCxnSpPr>
        <p:spPr>
          <a:xfrm flipH="1">
            <a:off x="8883606" y="5584797"/>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8891797" y="5577278"/>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6" idx="0"/>
            <a:endCxn id="61" idx="2"/>
          </p:cNvCxnSpPr>
          <p:nvPr/>
        </p:nvCxnSpPr>
        <p:spPr>
          <a:xfrm flipH="1" flipV="1">
            <a:off x="9582466" y="5487669"/>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61" idx="2"/>
          </p:cNvCxnSpPr>
          <p:nvPr/>
        </p:nvCxnSpPr>
        <p:spPr>
          <a:xfrm flipH="1" flipV="1">
            <a:off x="9582465" y="5487671"/>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8486904" y="5492168"/>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849613" y="5487667"/>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9550857" y="5492166"/>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0" idx="1"/>
            <a:endCxn id="60" idx="3"/>
          </p:cNvCxnSpPr>
          <p:nvPr/>
        </p:nvCxnSpPr>
        <p:spPr>
          <a:xfrm flipH="1">
            <a:off x="9903049" y="4997544"/>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7215971" y="5113280"/>
            <a:ext cx="725419" cy="192397"/>
          </a:xfrm>
          <a:prstGeom prst="rect">
            <a:avLst/>
          </a:prstGeom>
          <a:solidFill>
            <a:srgbClr val="051A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88" name="Straight Arrow Connector 87"/>
          <p:cNvCxnSpPr/>
          <p:nvPr/>
        </p:nvCxnSpPr>
        <p:spPr>
          <a:xfrm flipV="1">
            <a:off x="7709833" y="5305676"/>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528820" y="1297309"/>
            <a:ext cx="5306864" cy="2506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Azure DNS Resolution of INTERNAL resources are defined per Cloud Service …</a:t>
            </a:r>
          </a:p>
          <a:p>
            <a:pPr algn="ctr"/>
            <a:r>
              <a:rPr lang="en-US" sz="2800" dirty="0" smtClean="0"/>
              <a:t>One cloud service cannot resolve a different cloud service by internal host names</a:t>
            </a:r>
            <a:endParaRPr lang="en-US" sz="2800" dirty="0"/>
          </a:p>
        </p:txBody>
      </p:sp>
    </p:spTree>
    <p:extLst>
      <p:ext uri="{BB962C8B-B14F-4D97-AF65-F5344CB8AC3E}">
        <p14:creationId xmlns:p14="http://schemas.microsoft.com/office/powerpoint/2010/main" val="341816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sz="5400" dirty="0"/>
              <a:t>Virtual Machine Availability Sets</a:t>
            </a:r>
            <a:r>
              <a:rPr lang="en-NZ" dirty="0" smtClean="0"/>
              <a:t/>
            </a:r>
            <a:br>
              <a:rPr lang="en-NZ" dirty="0" smtClean="0"/>
            </a:br>
            <a:r>
              <a:rPr lang="en-US" sz="3999" dirty="0">
                <a:solidFill>
                  <a:schemeClr val="tx2">
                    <a:alpha val="99000"/>
                  </a:schemeClr>
                </a:solidFill>
              </a:rPr>
              <a:t>Update Domains are honored by host OS updates</a:t>
            </a:r>
            <a:endParaRPr lang="en-NZ" sz="3999" dirty="0">
              <a:solidFill>
                <a:schemeClr val="tx2">
                  <a:alpha val="99000"/>
                </a:schemeClr>
              </a:solidFill>
            </a:endParaRPr>
          </a:p>
        </p:txBody>
      </p:sp>
      <p:sp>
        <p:nvSpPr>
          <p:cNvPr id="3" name="Rectangle 2"/>
          <p:cNvSpPr/>
          <p:nvPr>
            <p:custDataLst>
              <p:tags r:id="rId1"/>
            </p:custDataLst>
          </p:nvPr>
        </p:nvSpPr>
        <p:spPr bwMode="auto">
          <a:xfrm>
            <a:off x="2252325"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prstClr val="white">
                      <a:alpha val="0"/>
                    </a:prst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411032"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prstClr val="white">
                      <a:alpha val="0"/>
                    </a:prstClr>
                  </a:solidFill>
                </a:ln>
                <a:solidFill>
                  <a:srgbClr val="595959"/>
                </a:solidFill>
              </a:rPr>
              <a:t>Rack</a:t>
            </a:r>
            <a:endParaRPr lang="en-US" sz="1466" dirty="0">
              <a:ln>
                <a:solidFill>
                  <a:prstClr val="white">
                    <a:alpha val="0"/>
                  </a:prstClr>
                </a:solidFill>
              </a:ln>
              <a:solidFill>
                <a:srgbClr val="595959"/>
              </a:solidFill>
            </a:endParaRPr>
          </a:p>
        </p:txBody>
      </p:sp>
      <p:sp>
        <p:nvSpPr>
          <p:cNvPr id="11" name="Rectangle 10"/>
          <p:cNvSpPr/>
          <p:nvPr>
            <p:custDataLst>
              <p:tags r:id="rId3"/>
            </p:custDataLst>
          </p:nvPr>
        </p:nvSpPr>
        <p:spPr bwMode="auto">
          <a:xfrm>
            <a:off x="7237983"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prstClr val="white">
                      <a:alpha val="0"/>
                    </a:prst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90"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prstClr val="white">
                      <a:alpha val="0"/>
                    </a:prstClr>
                  </a:solidFill>
                </a:ln>
                <a:solidFill>
                  <a:srgbClr val="595959"/>
                </a:solidFill>
              </a:rPr>
              <a:t>Rack</a:t>
            </a:r>
            <a:endParaRPr lang="en-US" sz="1466" dirty="0">
              <a:ln>
                <a:solidFill>
                  <a:prstClr val="white">
                    <a:alpha val="0"/>
                  </a:prstClr>
                </a:solidFill>
              </a:ln>
              <a:solidFill>
                <a:srgbClr val="595959"/>
              </a:solidFill>
            </a:endParaRPr>
          </a:p>
        </p:txBody>
      </p:sp>
      <p:sp>
        <p:nvSpPr>
          <p:cNvPr id="19" name="Rectangle 18"/>
          <p:cNvSpPr/>
          <p:nvPr>
            <p:custDataLst>
              <p:tags r:id="rId5"/>
            </p:custDataLst>
          </p:nvPr>
        </p:nvSpPr>
        <p:spPr bwMode="auto">
          <a:xfrm>
            <a:off x="2333911" y="2860304"/>
            <a:ext cx="7502142" cy="1599098"/>
          </a:xfrm>
          <a:prstGeom prst="rect">
            <a:avLst/>
          </a:prstGeom>
          <a:solidFill>
            <a:schemeClr val="accent1">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prstClr val="white">
                      <a:alpha val="0"/>
                    </a:prstClr>
                  </a:solidFill>
                </a:ln>
                <a:solidFill>
                  <a:prstClr val="white"/>
                </a:solidFill>
              </a:rPr>
              <a:t>Availability Set</a:t>
            </a:r>
          </a:p>
        </p:txBody>
      </p:sp>
      <p:sp>
        <p:nvSpPr>
          <p:cNvPr id="21" name="Rectangle 20"/>
          <p:cNvSpPr/>
          <p:nvPr>
            <p:custDataLst>
              <p:tags r:id="rId6"/>
            </p:custDataLst>
          </p:nvPr>
        </p:nvSpPr>
        <p:spPr bwMode="auto">
          <a:xfrm>
            <a:off x="2333911" y="4716808"/>
            <a:ext cx="7502142" cy="1646950"/>
          </a:xfrm>
          <a:prstGeom prst="rect">
            <a:avLst/>
          </a:prstGeom>
          <a:solidFill>
            <a:schemeClr val="accent1">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prstClr val="white">
                      <a:alpha val="0"/>
                    </a:prstClr>
                  </a:solidFill>
                </a:ln>
                <a:solidFill>
                  <a:prstClr val="white"/>
                </a:solidFill>
              </a:rPr>
              <a:t>Availability Set</a:t>
            </a:r>
          </a:p>
        </p:txBody>
      </p:sp>
      <p:sp>
        <p:nvSpPr>
          <p:cNvPr id="5" name="Rectangle 4"/>
          <p:cNvSpPr/>
          <p:nvPr>
            <p:custDataLst>
              <p:tags r:id="rId7"/>
            </p:custDataLst>
          </p:nvPr>
        </p:nvSpPr>
        <p:spPr bwMode="auto">
          <a:xfrm>
            <a:off x="2578672" y="2860300"/>
            <a:ext cx="2011680" cy="15871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prstClr val="white">
                      <a:alpha val="0"/>
                    </a:prstClr>
                  </a:solidFill>
                </a:ln>
                <a:solidFill>
                  <a:prstClr val="white"/>
                </a:solidFill>
              </a:rPr>
              <a:t>Virtual Machine</a:t>
            </a:r>
          </a:p>
        </p:txBody>
      </p:sp>
      <p:sp>
        <p:nvSpPr>
          <p:cNvPr id="8" name="Rectangle 7"/>
          <p:cNvSpPr/>
          <p:nvPr>
            <p:custDataLst>
              <p:tags r:id="rId8"/>
            </p:custDataLst>
          </p:nvPr>
        </p:nvSpPr>
        <p:spPr bwMode="auto">
          <a:xfrm>
            <a:off x="2578672"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prstClr val="white">
                      <a:alpha val="0"/>
                    </a:prstClr>
                  </a:solidFill>
                </a:ln>
                <a:solidFill>
                  <a:prstClr val="white"/>
                </a:solidFill>
              </a:rPr>
              <a:t>Virtual Machine</a:t>
            </a:r>
          </a:p>
        </p:txBody>
      </p:sp>
      <p:sp>
        <p:nvSpPr>
          <p:cNvPr id="13" name="Rectangle 12"/>
          <p:cNvSpPr/>
          <p:nvPr>
            <p:custDataLst>
              <p:tags r:id="rId9"/>
            </p:custDataLst>
          </p:nvPr>
        </p:nvSpPr>
        <p:spPr bwMode="auto">
          <a:xfrm>
            <a:off x="7564328" y="2860300"/>
            <a:ext cx="2011680" cy="15991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prstClr val="white">
                      <a:alpha val="0"/>
                    </a:prstClr>
                  </a:solidFill>
                </a:ln>
                <a:solidFill>
                  <a:prstClr val="white"/>
                </a:solidFill>
              </a:rPr>
              <a:t>Virtual Machine</a:t>
            </a:r>
          </a:p>
        </p:txBody>
      </p:sp>
      <p:sp>
        <p:nvSpPr>
          <p:cNvPr id="16" name="Rectangle 15"/>
          <p:cNvSpPr/>
          <p:nvPr>
            <p:custDataLst>
              <p:tags r:id="rId10"/>
            </p:custDataLst>
          </p:nvPr>
        </p:nvSpPr>
        <p:spPr bwMode="auto">
          <a:xfrm>
            <a:off x="7564328"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prstClr val="white">
                      <a:alpha val="0"/>
                    </a:prstClr>
                  </a:solidFill>
                </a:ln>
                <a:solidFill>
                  <a:prstClr val="white"/>
                </a:solidFill>
              </a:rPr>
              <a:t>Virtual Machine</a:t>
            </a:r>
          </a:p>
        </p:txBody>
      </p:sp>
      <p:sp>
        <p:nvSpPr>
          <p:cNvPr id="6" name="Rectangle 5"/>
          <p:cNvSpPr/>
          <p:nvPr>
            <p:custDataLst>
              <p:tags r:id="rId11"/>
            </p:custDataLst>
          </p:nvPr>
        </p:nvSpPr>
        <p:spPr bwMode="auto">
          <a:xfrm>
            <a:off x="2852990" y="3311025"/>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prstClr val="white">
                      <a:alpha val="0"/>
                    </a:prstClr>
                  </a:solidFill>
                </a:ln>
                <a:solidFill>
                  <a:srgbClr val="595959"/>
                </a:solidFill>
              </a:rPr>
              <a:t>IIS1</a:t>
            </a:r>
          </a:p>
          <a:p>
            <a:pPr algn="ctr" defTabSz="913726" fontAlgn="base">
              <a:spcBef>
                <a:spcPct val="0"/>
              </a:spcBef>
              <a:spcAft>
                <a:spcPct val="0"/>
              </a:spcAft>
            </a:pPr>
            <a:endParaRPr lang="en-NZ" sz="2000" dirty="0">
              <a:ln>
                <a:solidFill>
                  <a:prstClr val="white">
                    <a:alpha val="0"/>
                  </a:prstClr>
                </a:solidFill>
              </a:ln>
              <a:solidFill>
                <a:srgbClr val="595959"/>
              </a:solidFill>
            </a:endParaRPr>
          </a:p>
        </p:txBody>
      </p:sp>
      <p:sp>
        <p:nvSpPr>
          <p:cNvPr id="9" name="Rectangle 8"/>
          <p:cNvSpPr/>
          <p:nvPr>
            <p:custDataLst>
              <p:tags r:id="rId12"/>
            </p:custDataLst>
          </p:nvPr>
        </p:nvSpPr>
        <p:spPr bwMode="auto">
          <a:xfrm>
            <a:off x="2852990"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prstClr val="white">
                      <a:alpha val="0"/>
                    </a:prstClr>
                  </a:solidFill>
                </a:ln>
                <a:solidFill>
                  <a:srgbClr val="595959"/>
                </a:solidFill>
              </a:rPr>
              <a:t>SQL1</a:t>
            </a:r>
          </a:p>
          <a:p>
            <a:pPr algn="ctr" defTabSz="913726" fontAlgn="base">
              <a:spcBef>
                <a:spcPct val="0"/>
              </a:spcBef>
              <a:spcAft>
                <a:spcPct val="0"/>
              </a:spcAft>
            </a:pPr>
            <a:endParaRPr lang="en-NZ" sz="2000" dirty="0">
              <a:ln>
                <a:solidFill>
                  <a:prstClr val="white">
                    <a:alpha val="0"/>
                  </a:prstClr>
                </a:solidFill>
              </a:ln>
              <a:solidFill>
                <a:srgbClr val="595959"/>
              </a:solidFill>
            </a:endParaRPr>
          </a:p>
        </p:txBody>
      </p:sp>
      <p:sp>
        <p:nvSpPr>
          <p:cNvPr id="14" name="Rectangle 13"/>
          <p:cNvSpPr/>
          <p:nvPr>
            <p:custDataLst>
              <p:tags r:id="rId13"/>
            </p:custDataLst>
          </p:nvPr>
        </p:nvSpPr>
        <p:spPr bwMode="auto">
          <a:xfrm>
            <a:off x="7838648" y="3300305"/>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prstClr val="white">
                      <a:alpha val="0"/>
                    </a:prstClr>
                  </a:solidFill>
                </a:ln>
                <a:solidFill>
                  <a:srgbClr val="595959"/>
                </a:solidFill>
              </a:rPr>
              <a:t>IIS2</a:t>
            </a:r>
          </a:p>
          <a:p>
            <a:pPr algn="ctr" defTabSz="913726" fontAlgn="base">
              <a:spcBef>
                <a:spcPct val="0"/>
              </a:spcBef>
              <a:spcAft>
                <a:spcPct val="0"/>
              </a:spcAft>
            </a:pPr>
            <a:endParaRPr lang="en-NZ" sz="2000" dirty="0">
              <a:ln>
                <a:solidFill>
                  <a:prstClr val="white">
                    <a:alpha val="0"/>
                  </a:prstClr>
                </a:solidFill>
              </a:ln>
              <a:solidFill>
                <a:srgbClr val="595959"/>
              </a:solidFill>
            </a:endParaRPr>
          </a:p>
        </p:txBody>
      </p:sp>
      <p:sp>
        <p:nvSpPr>
          <p:cNvPr id="17" name="Rectangle 16"/>
          <p:cNvSpPr/>
          <p:nvPr>
            <p:custDataLst>
              <p:tags r:id="rId14"/>
            </p:custDataLst>
          </p:nvPr>
        </p:nvSpPr>
        <p:spPr bwMode="auto">
          <a:xfrm>
            <a:off x="7838648"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prstClr val="white">
                      <a:alpha val="0"/>
                    </a:prstClr>
                  </a:solidFill>
                </a:ln>
                <a:solidFill>
                  <a:srgbClr val="595959"/>
                </a:solidFill>
              </a:rPr>
              <a:t>SQL2</a:t>
            </a:r>
          </a:p>
          <a:p>
            <a:pPr algn="ctr" defTabSz="913726" fontAlgn="base">
              <a:spcBef>
                <a:spcPct val="0"/>
              </a:spcBef>
              <a:spcAft>
                <a:spcPct val="0"/>
              </a:spcAft>
            </a:pPr>
            <a:endParaRPr lang="en-NZ" sz="2000" dirty="0">
              <a:ln>
                <a:solidFill>
                  <a:prstClr val="white">
                    <a:alpha val="0"/>
                  </a:prstClr>
                </a:solidFill>
              </a:ln>
              <a:solidFill>
                <a:srgbClr val="595959"/>
              </a:solidFill>
            </a:endParaRPr>
          </a:p>
        </p:txBody>
      </p:sp>
      <p:sp>
        <p:nvSpPr>
          <p:cNvPr id="20" name="Rectangle 19"/>
          <p:cNvSpPr/>
          <p:nvPr/>
        </p:nvSpPr>
        <p:spPr>
          <a:xfrm>
            <a:off x="8128130" y="3951621"/>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prstClr val="white">
                      <a:alpha val="0"/>
                    </a:prstClr>
                  </a:solidFill>
                </a:ln>
                <a:solidFill>
                  <a:srgbClr val="595959"/>
                </a:solidFill>
              </a:rPr>
              <a:t>UD #2</a:t>
            </a:r>
          </a:p>
        </p:txBody>
      </p:sp>
      <p:sp>
        <p:nvSpPr>
          <p:cNvPr id="22" name="Rectangle 21"/>
          <p:cNvSpPr/>
          <p:nvPr/>
        </p:nvSpPr>
        <p:spPr>
          <a:xfrm>
            <a:off x="8112887" y="5762086"/>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prstClr val="white">
                      <a:alpha val="0"/>
                    </a:prstClr>
                  </a:solidFill>
                </a:ln>
                <a:solidFill>
                  <a:srgbClr val="595959"/>
                </a:solidFill>
              </a:rPr>
              <a:t>UD #2</a:t>
            </a:r>
          </a:p>
        </p:txBody>
      </p:sp>
      <p:sp>
        <p:nvSpPr>
          <p:cNvPr id="2" name="TextBox 1"/>
          <p:cNvSpPr txBox="1"/>
          <p:nvPr/>
        </p:nvSpPr>
        <p:spPr>
          <a:xfrm>
            <a:off x="3202034" y="4027764"/>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prstClr val="white">
                      <a:alpha val="0"/>
                    </a:prst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741192"/>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prstClr val="white">
                      <a:alpha val="0"/>
                    </a:prstClr>
                  </a:solidFill>
                </a:ln>
                <a:solidFill>
                  <a:srgbClr val="595959"/>
                </a:solidFill>
              </a:rPr>
              <a:t>UD #1</a:t>
            </a:r>
          </a:p>
        </p:txBody>
      </p:sp>
      <p:sp>
        <p:nvSpPr>
          <p:cNvPr id="23" name="Freeform 62"/>
          <p:cNvSpPr>
            <a:spLocks noEditPoints="1"/>
          </p:cNvSpPr>
          <p:nvPr/>
        </p:nvSpPr>
        <p:spPr bwMode="black">
          <a:xfrm>
            <a:off x="2951345" y="3472873"/>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solidFill>
                <a:prstClr val="black"/>
              </a:solidFill>
            </a:endParaRPr>
          </a:p>
        </p:txBody>
      </p:sp>
      <p:sp>
        <p:nvSpPr>
          <p:cNvPr id="24" name="Freeform 62"/>
          <p:cNvSpPr>
            <a:spLocks noEditPoints="1"/>
          </p:cNvSpPr>
          <p:nvPr/>
        </p:nvSpPr>
        <p:spPr bwMode="black">
          <a:xfrm>
            <a:off x="7924016" y="3486215"/>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solidFill>
                <a:prstClr val="black"/>
              </a:solidFill>
            </a:endParaRPr>
          </a:p>
        </p:txBody>
      </p:sp>
      <p:sp>
        <p:nvSpPr>
          <p:cNvPr id="25" name="Freeform 34"/>
          <p:cNvSpPr>
            <a:spLocks noEditPoints="1"/>
          </p:cNvSpPr>
          <p:nvPr/>
        </p:nvSpPr>
        <p:spPr bwMode="auto">
          <a:xfrm>
            <a:off x="2962635"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prstClr val="black">
                  <a:lumMod val="50000"/>
                </a:prstClr>
              </a:solidFill>
              <a:latin typeface="Segoe Light" pitchFamily="34" charset="0"/>
            </a:endParaRPr>
          </a:p>
        </p:txBody>
      </p:sp>
      <p:sp>
        <p:nvSpPr>
          <p:cNvPr id="26" name="Freeform 34"/>
          <p:cNvSpPr>
            <a:spLocks noEditPoints="1"/>
          </p:cNvSpPr>
          <p:nvPr/>
        </p:nvSpPr>
        <p:spPr bwMode="auto">
          <a:xfrm>
            <a:off x="7946598"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prstClr val="black">
                  <a:lumMod val="50000"/>
                </a:prstClr>
              </a:solidFill>
              <a:latin typeface="Segoe Light" pitchFamily="34" charset="0"/>
            </a:endParaRPr>
          </a:p>
        </p:txBody>
      </p:sp>
    </p:spTree>
    <p:extLst>
      <p:ext uri="{BB962C8B-B14F-4D97-AF65-F5344CB8AC3E}">
        <p14:creationId xmlns:p14="http://schemas.microsoft.com/office/powerpoint/2010/main" val="400969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71563" y="365125"/>
            <a:ext cx="11120437" cy="666750"/>
          </a:xfrm>
        </p:spPr>
        <p:txBody>
          <a:bodyPr>
            <a:normAutofit fontScale="90000"/>
          </a:bodyPr>
          <a:lstStyle/>
          <a:p>
            <a:r>
              <a:rPr lang="en-US" sz="5400" dirty="0"/>
              <a:t>Availability &amp; Service Level Agreements	</a:t>
            </a:r>
          </a:p>
        </p:txBody>
      </p:sp>
      <p:sp>
        <p:nvSpPr>
          <p:cNvPr id="7" name="Rectangle 6"/>
          <p:cNvSpPr/>
          <p:nvPr/>
        </p:nvSpPr>
        <p:spPr bwMode="auto">
          <a:xfrm>
            <a:off x="520701" y="1492210"/>
            <a:ext cx="10987719" cy="432739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1218494" fontAlgn="base">
              <a:spcBef>
                <a:spcPct val="0"/>
              </a:spcBef>
              <a:spcAft>
                <a:spcPct val="0"/>
              </a:spcAft>
            </a:pPr>
            <a:endParaRPr lang="en-US" sz="373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ontent Placeholder 2"/>
          <p:cNvSpPr txBox="1">
            <a:spLocks/>
          </p:cNvSpPr>
          <p:nvPr/>
        </p:nvSpPr>
        <p:spPr>
          <a:xfrm>
            <a:off x="4874035" y="2426769"/>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rgbClr val="44546A">
                    <a:alpha val="99000"/>
                  </a:srgbClr>
                </a:solidFill>
                <a:latin typeface="Calibri Light" panose="020F0302020204030204"/>
              </a:rPr>
              <a:t>What’s included</a:t>
            </a:r>
          </a:p>
          <a:p>
            <a:pPr marL="345282" lvl="1" indent="-342900">
              <a:buFont typeface="Arial" pitchFamily="34" charset="0"/>
              <a:buChar char="•"/>
            </a:pPr>
            <a:r>
              <a:rPr lang="en-US" sz="2000" dirty="0">
                <a:solidFill>
                  <a:prstClr val="black">
                    <a:alpha val="99000"/>
                  </a:prstClr>
                </a:solidFill>
              </a:rPr>
              <a:t>Compute Hardware failure (disk, </a:t>
            </a:r>
            <a:r>
              <a:rPr lang="en-US" sz="2000" dirty="0" err="1">
                <a:solidFill>
                  <a:prstClr val="black">
                    <a:alpha val="99000"/>
                  </a:prstClr>
                </a:solidFill>
              </a:rPr>
              <a:t>cpu</a:t>
            </a:r>
            <a:r>
              <a:rPr lang="en-US" sz="2000" dirty="0">
                <a:solidFill>
                  <a:prstClr val="black">
                    <a:alpha val="99000"/>
                  </a:prstClr>
                </a:solidFill>
              </a:rPr>
              <a:t>, memory)</a:t>
            </a:r>
          </a:p>
          <a:p>
            <a:pPr marL="345282" lvl="1" indent="-342900">
              <a:buFont typeface="Arial" pitchFamily="34" charset="0"/>
              <a:buChar char="•"/>
            </a:pPr>
            <a:r>
              <a:rPr lang="en-US" sz="2000" dirty="0">
                <a:solidFill>
                  <a:prstClr val="black">
                    <a:alpha val="99000"/>
                  </a:prstClr>
                </a:solidFill>
              </a:rPr>
              <a:t>Datacenter failures - Network failure, power failure</a:t>
            </a:r>
          </a:p>
          <a:p>
            <a:pPr marL="345282" lvl="1" indent="-342900">
              <a:buFont typeface="Arial" pitchFamily="34" charset="0"/>
              <a:buChar char="•"/>
            </a:pPr>
            <a:r>
              <a:rPr lang="en-US" sz="2000" dirty="0">
                <a:solidFill>
                  <a:prstClr val="black">
                    <a:alpha val="99000"/>
                  </a:prstClr>
                </a:solidFill>
              </a:rPr>
              <a:t>Hardware upgrades, Software maintenance – Host OS Updates</a:t>
            </a:r>
          </a:p>
        </p:txBody>
      </p:sp>
      <p:sp>
        <p:nvSpPr>
          <p:cNvPr id="13" name="Content Placeholder 2"/>
          <p:cNvSpPr txBox="1">
            <a:spLocks/>
          </p:cNvSpPr>
          <p:nvPr/>
        </p:nvSpPr>
        <p:spPr>
          <a:xfrm>
            <a:off x="4874036" y="3885759"/>
            <a:ext cx="7379249" cy="1384995"/>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44546A">
                    <a:alpha val="99000"/>
                  </a:srgbClr>
                </a:solidFill>
                <a:latin typeface="Calibri Light" panose="020F0302020204030204"/>
              </a:rPr>
              <a:t>What is not included</a:t>
            </a:r>
          </a:p>
          <a:p>
            <a:pPr marL="345282" lvl="1" indent="-342900">
              <a:buFont typeface="Arial" pitchFamily="34" charset="0"/>
              <a:buChar char="•"/>
            </a:pPr>
            <a:r>
              <a:rPr lang="en-US" sz="2000" dirty="0">
                <a:solidFill>
                  <a:prstClr val="black">
                    <a:alpha val="99000"/>
                  </a:prstClr>
                </a:solidFill>
              </a:rPr>
              <a:t>VM Guest OS &amp; Applications, VM Guest OS Updates</a:t>
            </a:r>
          </a:p>
          <a:p>
            <a:pPr marL="345282" lvl="1" indent="-342900">
              <a:buFont typeface="Arial" pitchFamily="34" charset="0"/>
              <a:buChar char="•"/>
            </a:pPr>
            <a:r>
              <a:rPr lang="en-US" sz="2000" dirty="0">
                <a:solidFill>
                  <a:prstClr val="black">
                    <a:alpha val="99000"/>
                  </a:prstClr>
                </a:solidFill>
              </a:rPr>
              <a:t>Customer on-premises network connectivity and intermediary Internet connectivity</a:t>
            </a:r>
          </a:p>
        </p:txBody>
      </p:sp>
      <p:sp>
        <p:nvSpPr>
          <p:cNvPr id="14" name="Content Placeholder 2"/>
          <p:cNvSpPr txBox="1">
            <a:spLocks/>
          </p:cNvSpPr>
          <p:nvPr/>
        </p:nvSpPr>
        <p:spPr>
          <a:xfrm>
            <a:off x="4874035" y="1492210"/>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44546A">
                    <a:alpha val="99000"/>
                  </a:srgbClr>
                </a:solidFill>
                <a:latin typeface="Calibri Light" panose="020F0302020204030204"/>
              </a:rPr>
              <a:t>99.95% Monthly SLA for VM’s</a:t>
            </a:r>
          </a:p>
          <a:p>
            <a:pPr marL="345282" lvl="1" indent="-342900">
              <a:buFont typeface="Arial" pitchFamily="34" charset="0"/>
              <a:buChar char="•"/>
            </a:pPr>
            <a:r>
              <a:rPr lang="en-US" sz="2000" dirty="0">
                <a:solidFill>
                  <a:prstClr val="black">
                    <a:alpha val="99000"/>
                  </a:prstClr>
                </a:solidFill>
              </a:rPr>
              <a:t>4.38 hours of downtime per year for VM’s in an availability set</a:t>
            </a:r>
          </a:p>
        </p:txBody>
      </p:sp>
      <p:sp>
        <p:nvSpPr>
          <p:cNvPr id="10" name="Rectangle 9"/>
          <p:cNvSpPr/>
          <p:nvPr>
            <p:custDataLst>
              <p:tags r:id="rId1"/>
            </p:custDataLst>
          </p:nvPr>
        </p:nvSpPr>
        <p:spPr bwMode="auto">
          <a:xfrm>
            <a:off x="270759" y="2003929"/>
            <a:ext cx="4332817" cy="305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5" name="Rectangle 14"/>
          <p:cNvSpPr/>
          <p:nvPr/>
        </p:nvSpPr>
        <p:spPr bwMode="auto">
          <a:xfrm>
            <a:off x="2681235" y="2426769"/>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44546A"/>
                </a:solidFill>
              </a:rPr>
              <a:t>VM 2</a:t>
            </a:r>
          </a:p>
        </p:txBody>
      </p:sp>
      <p:sp>
        <p:nvSpPr>
          <p:cNvPr id="16" name="Rectangle 15"/>
          <p:cNvSpPr/>
          <p:nvPr>
            <p:custDataLst>
              <p:tags r:id="rId2"/>
            </p:custDataLst>
          </p:nvPr>
        </p:nvSpPr>
        <p:spPr bwMode="auto">
          <a:xfrm>
            <a:off x="270759" y="5051135"/>
            <a:ext cx="4332816" cy="6177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dirty="0">
                <a:gradFill>
                  <a:gsLst>
                    <a:gs pos="0">
                      <a:srgbClr val="FFFFFF"/>
                    </a:gs>
                    <a:gs pos="100000">
                      <a:srgbClr val="FFFFFF"/>
                    </a:gs>
                  </a:gsLst>
                  <a:lin ang="5400000" scaled="0"/>
                </a:gradFill>
              </a:rPr>
              <a:t>SLA 99.95</a:t>
            </a:r>
          </a:p>
        </p:txBody>
      </p:sp>
      <p:sp>
        <p:nvSpPr>
          <p:cNvPr id="17" name="Rectangle 16"/>
          <p:cNvSpPr/>
          <p:nvPr>
            <p:custDataLst>
              <p:tags r:id="rId3"/>
            </p:custDataLst>
          </p:nvPr>
        </p:nvSpPr>
        <p:spPr bwMode="auto">
          <a:xfrm>
            <a:off x="270761" y="1394322"/>
            <a:ext cx="4332814" cy="6177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b="1" dirty="0">
                <a:gradFill>
                  <a:gsLst>
                    <a:gs pos="0">
                      <a:srgbClr val="FFFFFF"/>
                    </a:gs>
                    <a:gs pos="100000">
                      <a:srgbClr val="FFFFFF"/>
                    </a:gs>
                  </a:gsLst>
                  <a:lin ang="5400000" scaled="0"/>
                </a:gradFill>
              </a:rPr>
              <a:t>Availability set</a:t>
            </a:r>
          </a:p>
        </p:txBody>
      </p:sp>
      <p:pic>
        <p:nvPicPr>
          <p:cNvPr id="19" name="Picture 18"/>
          <p:cNvPicPr>
            <a:picLocks noChangeAspect="1"/>
          </p:cNvPicPr>
          <p:nvPr/>
        </p:nvPicPr>
        <p:blipFill>
          <a:blip r:embed="rId7">
            <a:grayscl/>
          </a:blip>
          <a:stretch>
            <a:fillRect/>
          </a:stretch>
        </p:blipFill>
        <p:spPr>
          <a:xfrm>
            <a:off x="2838796" y="2822454"/>
            <a:ext cx="1374012" cy="1255562"/>
          </a:xfrm>
          <a:prstGeom prst="rect">
            <a:avLst/>
          </a:prstGeom>
        </p:spPr>
      </p:pic>
      <p:sp>
        <p:nvSpPr>
          <p:cNvPr id="20" name="Rectangle 19"/>
          <p:cNvSpPr/>
          <p:nvPr/>
        </p:nvSpPr>
        <p:spPr bwMode="auto">
          <a:xfrm>
            <a:off x="520701" y="2434437"/>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44546A"/>
                </a:solidFill>
              </a:rPr>
              <a:t>VM 1</a:t>
            </a:r>
          </a:p>
        </p:txBody>
      </p:sp>
      <p:pic>
        <p:nvPicPr>
          <p:cNvPr id="21" name="Picture 20"/>
          <p:cNvPicPr>
            <a:picLocks noChangeAspect="1"/>
          </p:cNvPicPr>
          <p:nvPr/>
        </p:nvPicPr>
        <p:blipFill>
          <a:blip r:embed="rId7">
            <a:grayscl/>
          </a:blip>
          <a:stretch>
            <a:fillRect/>
          </a:stretch>
        </p:blipFill>
        <p:spPr>
          <a:xfrm>
            <a:off x="678262" y="2830122"/>
            <a:ext cx="1374012" cy="1255562"/>
          </a:xfrm>
          <a:prstGeom prst="rect">
            <a:avLst/>
          </a:prstGeom>
        </p:spPr>
      </p:pic>
    </p:spTree>
    <p:extLst>
      <p:ext uri="{BB962C8B-B14F-4D97-AF65-F5344CB8AC3E}">
        <p14:creationId xmlns:p14="http://schemas.microsoft.com/office/powerpoint/2010/main" val="34762189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44047" y="2127863"/>
            <a:ext cx="1501302" cy="1365928"/>
            <a:chOff x="4249368" y="2197839"/>
            <a:chExt cx="2054220" cy="1784854"/>
          </a:xfrm>
        </p:grpSpPr>
        <p:pic>
          <p:nvPicPr>
            <p:cNvPr id="3" name="Picture 2" descr="Server-Physical-Single-No-Shadow.png"/>
            <p:cNvPicPr>
              <a:picLocks noChangeAspect="1"/>
            </p:cNvPicPr>
            <p:nvPr/>
          </p:nvPicPr>
          <p:blipFill>
            <a:blip r:embed="rId2"/>
            <a:stretch>
              <a:fillRect/>
            </a:stretch>
          </p:blipFill>
          <p:spPr>
            <a:xfrm>
              <a:off x="4249368" y="2477311"/>
              <a:ext cx="2054220" cy="1505382"/>
            </a:xfrm>
            <a:prstGeom prst="rect">
              <a:avLst/>
            </a:prstGeom>
            <a:noFill/>
            <a:ln>
              <a:noFill/>
            </a:ln>
          </p:spPr>
        </p:pic>
        <p:pic>
          <p:nvPicPr>
            <p:cNvPr id="4" name="Picture 3" descr="Server-Virtual-Single.png"/>
            <p:cNvPicPr>
              <a:picLocks noChangeAspect="1"/>
            </p:cNvPicPr>
            <p:nvPr/>
          </p:nvPicPr>
          <p:blipFill>
            <a:blip r:embed="rId3"/>
            <a:stretch>
              <a:fillRect/>
            </a:stretch>
          </p:blipFill>
          <p:spPr>
            <a:xfrm>
              <a:off x="4506721" y="2477311"/>
              <a:ext cx="1552310" cy="1006721"/>
            </a:xfrm>
            <a:prstGeom prst="rect">
              <a:avLst/>
            </a:prstGeom>
            <a:noFill/>
            <a:ln>
              <a:noFill/>
            </a:ln>
          </p:spPr>
        </p:pic>
        <p:pic>
          <p:nvPicPr>
            <p:cNvPr id="5" name="Picture 4" descr="Server-Virtual-Single.png"/>
            <p:cNvPicPr>
              <a:picLocks noChangeAspect="1"/>
            </p:cNvPicPr>
            <p:nvPr/>
          </p:nvPicPr>
          <p:blipFill>
            <a:blip r:embed="rId3"/>
            <a:stretch>
              <a:fillRect/>
            </a:stretch>
          </p:blipFill>
          <p:spPr>
            <a:xfrm>
              <a:off x="4499902" y="2197839"/>
              <a:ext cx="1552310" cy="1006721"/>
            </a:xfrm>
            <a:prstGeom prst="rect">
              <a:avLst/>
            </a:prstGeom>
            <a:noFill/>
            <a:ln>
              <a:noFill/>
            </a:ln>
          </p:spPr>
        </p:pic>
      </p:grpSp>
      <p:grpSp>
        <p:nvGrpSpPr>
          <p:cNvPr id="92" name="Group 91"/>
          <p:cNvGrpSpPr/>
          <p:nvPr/>
        </p:nvGrpSpPr>
        <p:grpSpPr>
          <a:xfrm>
            <a:off x="3948413" y="2268819"/>
            <a:ext cx="1561997" cy="1729502"/>
            <a:chOff x="3948413" y="2268819"/>
            <a:chExt cx="1561997" cy="1729502"/>
          </a:xfrm>
        </p:grpSpPr>
        <p:grpSp>
          <p:nvGrpSpPr>
            <p:cNvPr id="15" name="Group 14"/>
            <p:cNvGrpSpPr/>
            <p:nvPr/>
          </p:nvGrpSpPr>
          <p:grpSpPr>
            <a:xfrm>
              <a:off x="3948413" y="2268819"/>
              <a:ext cx="1531775" cy="1177603"/>
              <a:chOff x="4249368" y="2477311"/>
              <a:chExt cx="2054220" cy="1505382"/>
            </a:xfrm>
          </p:grpSpPr>
          <p:pic>
            <p:nvPicPr>
              <p:cNvPr id="16" name="Picture 15" descr="Server-Physical-Single-No-Shadow.png"/>
              <p:cNvPicPr>
                <a:picLocks noChangeAspect="1"/>
              </p:cNvPicPr>
              <p:nvPr/>
            </p:nvPicPr>
            <p:blipFill>
              <a:blip r:embed="rId2"/>
              <a:stretch>
                <a:fillRect/>
              </a:stretch>
            </p:blipFill>
            <p:spPr>
              <a:xfrm>
                <a:off x="4249368" y="2477311"/>
                <a:ext cx="2054220" cy="1505382"/>
              </a:xfrm>
              <a:prstGeom prst="rect">
                <a:avLst/>
              </a:prstGeom>
            </p:spPr>
          </p:pic>
          <p:pic>
            <p:nvPicPr>
              <p:cNvPr id="17" name="Picture 16" descr="Server-Virtual-Single.png"/>
              <p:cNvPicPr>
                <a:picLocks noChangeAspect="1"/>
              </p:cNvPicPr>
              <p:nvPr/>
            </p:nvPicPr>
            <p:blipFill>
              <a:blip r:embed="rId3">
                <a:duotone>
                  <a:prstClr val="black"/>
                  <a:schemeClr val="accent1">
                    <a:tint val="45000"/>
                    <a:satMod val="400000"/>
                  </a:schemeClr>
                </a:duotone>
              </a:blip>
              <a:stretch>
                <a:fillRect/>
              </a:stretch>
            </p:blipFill>
            <p:spPr>
              <a:xfrm>
                <a:off x="4506721" y="2477311"/>
                <a:ext cx="1552310" cy="1006721"/>
              </a:xfrm>
              <a:prstGeom prst="rect">
                <a:avLst/>
              </a:prstGeom>
              <a:noFill/>
              <a:ln>
                <a:noFill/>
              </a:ln>
            </p:spPr>
          </p:pic>
        </p:grpSp>
        <p:sp>
          <p:nvSpPr>
            <p:cNvPr id="19" name="TextBox 18"/>
            <p:cNvSpPr txBox="1"/>
            <p:nvPr/>
          </p:nvSpPr>
          <p:spPr>
            <a:xfrm>
              <a:off x="4009109" y="3475101"/>
              <a:ext cx="15013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Process Server (PS)</a:t>
              </a:r>
              <a:endParaRPr kumimoji="0" lang="en-US" sz="14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grpSp>
      <p:sp>
        <p:nvSpPr>
          <p:cNvPr id="23" name="Freeform 5"/>
          <p:cNvSpPr>
            <a:spLocks noEditPoints="1"/>
          </p:cNvSpPr>
          <p:nvPr/>
        </p:nvSpPr>
        <p:spPr bwMode="auto">
          <a:xfrm>
            <a:off x="7005410" y="1836355"/>
            <a:ext cx="4124185" cy="2268159"/>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6"/>
          <p:cNvSpPr>
            <a:spLocks noChangeArrowheads="1"/>
          </p:cNvSpPr>
          <p:nvPr/>
        </p:nvSpPr>
        <p:spPr bwMode="auto">
          <a:xfrm>
            <a:off x="8258976" y="4197681"/>
            <a:ext cx="18999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0" u="none" strike="noStrike" kern="1200" cap="none" spc="0" normalizeH="0" baseline="0" noProof="0" dirty="0" smtClean="0">
                <a:ln>
                  <a:noFill/>
                </a:ln>
                <a:solidFill>
                  <a:srgbClr val="00BCF2"/>
                </a:solidFill>
                <a:effectLst/>
                <a:uLnTx/>
                <a:uFillTx/>
                <a:latin typeface="Segoe UI" panose="020B0502040204020203" pitchFamily="34" charset="0"/>
                <a:ea typeface="+mn-ea"/>
                <a:cs typeface="Segoe UI" panose="020B0502040204020203" pitchFamily="34" charset="0"/>
              </a:rPr>
              <a:t>Azure Virtual </a:t>
            </a:r>
            <a:r>
              <a:rPr kumimoji="0" lang="en-US" altLang="en-US" sz="1400" b="1" i="0" u="none" strike="noStrike" kern="1200" cap="none" spc="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Network</a:t>
            </a:r>
            <a:endParaRPr kumimoji="0" lang="en-US" alt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25"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15832" y="3597751"/>
            <a:ext cx="606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 name="Group 94"/>
          <p:cNvGrpSpPr/>
          <p:nvPr/>
        </p:nvGrpSpPr>
        <p:grpSpPr>
          <a:xfrm>
            <a:off x="8778690" y="2045318"/>
            <a:ext cx="2055865" cy="1907164"/>
            <a:chOff x="8778690" y="2045318"/>
            <a:chExt cx="2055865" cy="1907164"/>
          </a:xfrm>
        </p:grpSpPr>
        <p:pic>
          <p:nvPicPr>
            <p:cNvPr id="28" name="Picture 46"/>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9886" y="2045318"/>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6"/>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9887" y="261254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6"/>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89067" y="317289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9031053" y="3644705"/>
              <a:ext cx="18035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panose="020F0502020204030204"/>
                  <a:ea typeface="+mn-ea"/>
                  <a:cs typeface="+mn-cs"/>
                </a:rPr>
                <a:t>Target VMs</a:t>
              </a:r>
              <a:endPar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35" name="Straight Arrow Connector 34"/>
            <p:cNvCxnSpPr>
              <a:stCxn id="31" idx="3"/>
            </p:cNvCxnSpPr>
            <p:nvPr/>
          </p:nvCxnSpPr>
          <p:spPr>
            <a:xfrm flipV="1">
              <a:off x="8778690" y="2273143"/>
              <a:ext cx="810787" cy="342333"/>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p:cNvCxnSpPr>
            <p:nvPr/>
          </p:nvCxnSpPr>
          <p:spPr>
            <a:xfrm>
              <a:off x="8778690" y="2615476"/>
              <a:ext cx="831348" cy="181892"/>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p:cNvCxnSpPr>
            <p:nvPr/>
          </p:nvCxnSpPr>
          <p:spPr>
            <a:xfrm>
              <a:off x="8778690" y="2615476"/>
              <a:ext cx="827848" cy="719075"/>
            </a:xfrm>
            <a:prstGeom prst="straightConnector1">
              <a:avLst/>
            </a:prstGeom>
            <a:ln w="12700">
              <a:headEnd type="oval" w="lg" len="lg"/>
              <a:tailEnd type="triangle" w="lg" len="lg"/>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a:endCxn id="27" idx="0"/>
          </p:cNvCxnSpPr>
          <p:nvPr/>
        </p:nvCxnSpPr>
        <p:spPr>
          <a:xfrm>
            <a:off x="7868653" y="2695074"/>
            <a:ext cx="1189" cy="468986"/>
          </a:xfrm>
          <a:prstGeom prst="straightConnector1">
            <a:avLst/>
          </a:prstGeom>
          <a:ln w="127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356540" y="1358202"/>
            <a:ext cx="16042" cy="3224463"/>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544047" y="3475101"/>
            <a:ext cx="150130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50000"/>
                  </a:prstClr>
                </a:solidFill>
                <a:effectLst/>
                <a:uLnTx/>
                <a:uFillTx/>
                <a:latin typeface="Calibri" panose="020F0502020204030204"/>
                <a:ea typeface="+mn-ea"/>
                <a:cs typeface="+mn-cs"/>
              </a:rPr>
              <a:t>Source </a:t>
            </a:r>
            <a:br>
              <a:rPr kumimoji="0" lang="en-US" sz="1400" b="0" i="0" u="none" strike="noStrike" kern="1200" cap="none" spc="0" normalizeH="0" baseline="0" noProof="0" dirty="0" smtClean="0">
                <a:ln>
                  <a:noFill/>
                </a:ln>
                <a:solidFill>
                  <a:prstClr val="white">
                    <a:lumMod val="50000"/>
                  </a:prstClr>
                </a:solidFill>
                <a:effectLst/>
                <a:uLnTx/>
                <a:uFillTx/>
                <a:latin typeface="Calibri" panose="020F0502020204030204"/>
                <a:ea typeface="+mn-ea"/>
                <a:cs typeface="+mn-cs"/>
              </a:rPr>
            </a:br>
            <a:r>
              <a:rPr kumimoji="0" lang="en-US" sz="1400" b="0" i="0" u="none" strike="noStrike" kern="1200" cap="none" spc="0" normalizeH="0" baseline="0" noProof="0" dirty="0" smtClean="0">
                <a:ln>
                  <a:noFill/>
                </a:ln>
                <a:solidFill>
                  <a:prstClr val="white">
                    <a:lumMod val="50000"/>
                  </a:prstClr>
                </a:solidFill>
                <a:effectLst/>
                <a:uLnTx/>
                <a:uFillTx/>
                <a:latin typeface="Calibri" panose="020F0502020204030204"/>
                <a:ea typeface="+mn-ea"/>
                <a:cs typeface="+mn-cs"/>
              </a:rPr>
              <a:t>Servers / VMs</a:t>
            </a:r>
            <a:endPar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97" name="Group 96"/>
          <p:cNvGrpSpPr/>
          <p:nvPr/>
        </p:nvGrpSpPr>
        <p:grpSpPr>
          <a:xfrm>
            <a:off x="7412051" y="4633019"/>
            <a:ext cx="2956156" cy="1921500"/>
            <a:chOff x="7412051" y="4633019"/>
            <a:chExt cx="2956156" cy="1921500"/>
          </a:xfrm>
        </p:grpSpPr>
        <p:pic>
          <p:nvPicPr>
            <p:cNvPr id="70" name="Picture 3"/>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12051" y="4633019"/>
              <a:ext cx="2956156" cy="1921500"/>
            </a:xfrm>
            <a:prstGeom prst="rect">
              <a:avLst/>
            </a:prstGeom>
            <a:noFill/>
            <a:ln>
              <a:noFill/>
            </a:ln>
            <a:extLst/>
          </p:spPr>
        </p:pic>
        <p:sp>
          <p:nvSpPr>
            <p:cNvPr id="71" name="TextBox 70"/>
            <p:cNvSpPr txBox="1"/>
            <p:nvPr/>
          </p:nvSpPr>
          <p:spPr>
            <a:xfrm>
              <a:off x="8088885" y="5016539"/>
              <a:ext cx="200447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Microsoft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panose="020F0502020204030204"/>
                  <a:ea typeface="+mn-ea"/>
                  <a:cs typeface="+mn-cs"/>
                </a:rPr>
                <a:t>Migration Accelerator Portal</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6" name="Group 95"/>
          <p:cNvGrpSpPr/>
          <p:nvPr/>
        </p:nvGrpSpPr>
        <p:grpSpPr>
          <a:xfrm>
            <a:off x="7205272" y="3952482"/>
            <a:ext cx="1483639" cy="1217043"/>
            <a:chOff x="7205272" y="3952482"/>
            <a:chExt cx="1483639" cy="1217043"/>
          </a:xfrm>
        </p:grpSpPr>
        <p:cxnSp>
          <p:nvCxnSpPr>
            <p:cNvPr id="72" name="Straight Arrow Connector 71"/>
            <p:cNvCxnSpPr>
              <a:endCxn id="32" idx="2"/>
            </p:cNvCxnSpPr>
            <p:nvPr/>
          </p:nvCxnSpPr>
          <p:spPr>
            <a:xfrm flipH="1" flipV="1">
              <a:off x="7939289" y="3952482"/>
              <a:ext cx="254484" cy="1217043"/>
            </a:xfrm>
            <a:prstGeom prst="straightConnector1">
              <a:avLst/>
            </a:prstGeom>
            <a:ln w="12700">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205272" y="4468766"/>
              <a:ext cx="1483639" cy="338554"/>
            </a:xfrm>
            <a:prstGeom prst="rect">
              <a:avLst/>
            </a:prstGeom>
            <a:solidFill>
              <a:schemeClr val="bg1"/>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Orchestration</a:t>
              </a:r>
              <a:endParaRPr kumimoji="0" lang="en-US" sz="16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grpSp>
      <p:grpSp>
        <p:nvGrpSpPr>
          <p:cNvPr id="98" name="Group 97"/>
          <p:cNvGrpSpPr/>
          <p:nvPr/>
        </p:nvGrpSpPr>
        <p:grpSpPr>
          <a:xfrm>
            <a:off x="2586807" y="5161815"/>
            <a:ext cx="1837238" cy="1449964"/>
            <a:chOff x="2586807" y="5161815"/>
            <a:chExt cx="1837238" cy="1449964"/>
          </a:xfrm>
        </p:grpSpPr>
        <p:pic>
          <p:nvPicPr>
            <p:cNvPr id="76" name="Picture 4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86807" y="5161815"/>
              <a:ext cx="1837238" cy="11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2763606" y="6273225"/>
              <a:ext cx="14836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50000"/>
                    </a:prstClr>
                  </a:solidFill>
                  <a:effectLst/>
                  <a:uLnTx/>
                  <a:uFillTx/>
                  <a:latin typeface="Calibri" panose="020F0502020204030204"/>
                  <a:ea typeface="+mn-ea"/>
                  <a:cs typeface="+mn-cs"/>
                </a:rPr>
                <a:t>Administrator</a:t>
              </a:r>
              <a:endPar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grpSp>
        <p:nvGrpSpPr>
          <p:cNvPr id="99" name="Group 98"/>
          <p:cNvGrpSpPr/>
          <p:nvPr/>
        </p:nvGrpSpPr>
        <p:grpSpPr>
          <a:xfrm>
            <a:off x="4424045" y="5737025"/>
            <a:ext cx="2988006" cy="563723"/>
            <a:chOff x="4424045" y="5737025"/>
            <a:chExt cx="2988006" cy="563723"/>
          </a:xfrm>
        </p:grpSpPr>
        <p:cxnSp>
          <p:nvCxnSpPr>
            <p:cNvPr id="77" name="Straight Arrow Connector 76"/>
            <p:cNvCxnSpPr>
              <a:stCxn id="76" idx="3"/>
            </p:cNvCxnSpPr>
            <p:nvPr/>
          </p:nvCxnSpPr>
          <p:spPr>
            <a:xfrm>
              <a:off x="4424045" y="5737025"/>
              <a:ext cx="2988006" cy="0"/>
            </a:xfrm>
            <a:prstGeom prst="straightConnector1">
              <a:avLst/>
            </a:prstGeom>
            <a:ln w="12700">
              <a:solidFill>
                <a:schemeClr val="accent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68590" y="5777528"/>
              <a:ext cx="23449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Migration Accelerator </a:t>
              </a:r>
              <a:br>
                <a:rPr kumimoji="0" lang="en-US" sz="140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br>
              <a:r>
                <a:rPr kumimoji="0" lang="en-US" sz="140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Portal UI Access</a:t>
              </a:r>
              <a:endParaRPr kumimoji="0" lang="en-US" sz="14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grpSp>
      <p:sp>
        <p:nvSpPr>
          <p:cNvPr id="22" name="AutoShape 3"/>
          <p:cNvSpPr>
            <a:spLocks noChangeAspect="1" noChangeArrowheads="1" noTextEdit="1"/>
          </p:cNvSpPr>
          <p:nvPr/>
        </p:nvSpPr>
        <p:spPr bwMode="auto">
          <a:xfrm>
            <a:off x="6883644" y="1836355"/>
            <a:ext cx="4173538" cy="220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TextBox 49"/>
          <p:cNvSpPr txBox="1"/>
          <p:nvPr/>
        </p:nvSpPr>
        <p:spPr>
          <a:xfrm>
            <a:off x="1544047" y="1045343"/>
            <a:ext cx="3936141"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lumMod val="50000"/>
                    <a:lumOff val="50000"/>
                  </a:prstClr>
                </a:solidFill>
                <a:effectLst/>
                <a:uLnTx/>
                <a:uFillTx/>
                <a:latin typeface="Calibri" panose="020F0502020204030204"/>
                <a:ea typeface="+mn-ea"/>
                <a:cs typeface="+mn-cs"/>
              </a:rPr>
              <a:t>Source Network</a:t>
            </a:r>
            <a:endParaRPr kumimoji="0" lang="en-US" sz="2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sp>
        <p:nvSpPr>
          <p:cNvPr id="55" name="TextBox 54"/>
          <p:cNvSpPr txBox="1"/>
          <p:nvPr/>
        </p:nvSpPr>
        <p:spPr>
          <a:xfrm>
            <a:off x="7087473" y="1017761"/>
            <a:ext cx="3887160"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lumMod val="50000"/>
                    <a:lumOff val="50000"/>
                  </a:prstClr>
                </a:solidFill>
                <a:effectLst/>
                <a:uLnTx/>
                <a:uFillTx/>
                <a:latin typeface="Calibri" panose="020F0502020204030204"/>
                <a:ea typeface="+mn-ea"/>
                <a:cs typeface="+mn-cs"/>
              </a:rPr>
              <a:t>Target Cloud</a:t>
            </a:r>
            <a:endParaRPr kumimoji="0" lang="en-US" sz="2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pic>
        <p:nvPicPr>
          <p:cNvPr id="12" name="Picture 11"/>
          <p:cNvPicPr>
            <a:picLocks noChangeAspect="1"/>
          </p:cNvPicPr>
          <p:nvPr/>
        </p:nvPicPr>
        <p:blipFill rotWithShape="1">
          <a:blip r:embed="rId8"/>
          <a:srcRect l="-493" t="-8264" r="37070" b="8264"/>
          <a:stretch/>
        </p:blipFill>
        <p:spPr>
          <a:xfrm>
            <a:off x="2851585" y="5170420"/>
            <a:ext cx="1293359" cy="851173"/>
          </a:xfrm>
          <a:prstGeom prst="rect">
            <a:avLst/>
          </a:prstGeom>
        </p:spPr>
      </p:pic>
      <p:grpSp>
        <p:nvGrpSpPr>
          <p:cNvPr id="94" name="Group 93"/>
          <p:cNvGrpSpPr/>
          <p:nvPr/>
        </p:nvGrpSpPr>
        <p:grpSpPr>
          <a:xfrm>
            <a:off x="6975188" y="1992816"/>
            <a:ext cx="1865852" cy="1959666"/>
            <a:chOff x="6975188" y="1992816"/>
            <a:chExt cx="1865852" cy="1959666"/>
          </a:xfrm>
        </p:grpSpPr>
        <p:pic>
          <p:nvPicPr>
            <p:cNvPr id="26" name="Picture 4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30209" y="199281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88060" y="3164060"/>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6975188" y="2461587"/>
              <a:ext cx="18035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70C0"/>
                  </a:solidFill>
                  <a:effectLst/>
                  <a:uLnTx/>
                  <a:uFillTx/>
                  <a:latin typeface="Calibri" panose="020F0502020204030204"/>
                  <a:ea typeface="+mn-ea"/>
                  <a:cs typeface="+mn-cs"/>
                </a:rPr>
                <a:t>Master Target (MT)</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32" name="TextBox 31"/>
            <p:cNvSpPr txBox="1"/>
            <p:nvPr/>
          </p:nvSpPr>
          <p:spPr>
            <a:xfrm>
              <a:off x="7037538" y="3644705"/>
              <a:ext cx="18035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smtClean="0">
                  <a:ln>
                    <a:noFill/>
                  </a:ln>
                  <a:solidFill>
                    <a:srgbClr val="0070C0"/>
                  </a:solidFill>
                  <a:effectLst/>
                  <a:uLnTx/>
                  <a:uFillTx/>
                  <a:latin typeface="Calibri" panose="020F0502020204030204"/>
                  <a:ea typeface="+mn-ea"/>
                  <a:cs typeface="+mn-cs"/>
                </a:rPr>
                <a:t>Config</a:t>
              </a:r>
              <a:r>
                <a:rPr kumimoji="0" lang="en-US" sz="1400" b="0" i="0" u="none" strike="noStrike" kern="1200" cap="none" spc="0" normalizeH="0" baseline="0" noProof="0" dirty="0" smtClean="0">
                  <a:ln>
                    <a:noFill/>
                  </a:ln>
                  <a:solidFill>
                    <a:srgbClr val="0070C0"/>
                  </a:solidFill>
                  <a:effectLst/>
                  <a:uLnTx/>
                  <a:uFillTx/>
                  <a:latin typeface="Calibri" panose="020F0502020204030204"/>
                  <a:ea typeface="+mn-ea"/>
                  <a:cs typeface="+mn-cs"/>
                </a:rPr>
                <a:t> Server (CS)</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pic>
          <p:nvPicPr>
            <p:cNvPr id="66" name="Picture 6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258976" y="2082370"/>
              <a:ext cx="253971" cy="3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Connector 41"/>
            <p:cNvCxnSpPr>
              <a:stCxn id="26" idx="3"/>
              <a:endCxn id="66" idx="1"/>
            </p:cNvCxnSpPr>
            <p:nvPr/>
          </p:nvCxnSpPr>
          <p:spPr>
            <a:xfrm>
              <a:off x="8193772" y="2250785"/>
              <a:ext cx="65204" cy="7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3154638" y="1992816"/>
            <a:ext cx="1159552" cy="1119356"/>
            <a:chOff x="3154638" y="1992816"/>
            <a:chExt cx="1159552" cy="1119356"/>
          </a:xfrm>
        </p:grpSpPr>
        <p:grpSp>
          <p:nvGrpSpPr>
            <p:cNvPr id="90" name="Group 89"/>
            <p:cNvGrpSpPr/>
            <p:nvPr/>
          </p:nvGrpSpPr>
          <p:grpSpPr>
            <a:xfrm>
              <a:off x="3154638" y="2511827"/>
              <a:ext cx="701576" cy="600345"/>
              <a:chOff x="3154638" y="2511827"/>
              <a:chExt cx="701576" cy="600345"/>
            </a:xfrm>
          </p:grpSpPr>
          <p:cxnSp>
            <p:nvCxnSpPr>
              <p:cNvPr id="61" name="Straight Arrow Connector 60"/>
              <p:cNvCxnSpPr/>
              <p:nvPr/>
            </p:nvCxnSpPr>
            <p:spPr>
              <a:xfrm flipH="1">
                <a:off x="3154638" y="2805458"/>
                <a:ext cx="701576" cy="13669"/>
              </a:xfrm>
              <a:prstGeom prst="straightConnector1">
                <a:avLst/>
              </a:prstGeom>
              <a:ln w="12700">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3264076" y="2511827"/>
                <a:ext cx="567915" cy="300465"/>
              </a:xfrm>
              <a:prstGeom prst="straightConnector1">
                <a:avLst/>
              </a:prstGeom>
              <a:ln w="12700">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3221854" y="2794960"/>
                <a:ext cx="618137" cy="317212"/>
              </a:xfrm>
              <a:prstGeom prst="straightConnector1">
                <a:avLst/>
              </a:prstGeom>
              <a:ln w="12700">
                <a:headEnd type="oval"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3252585" y="1992816"/>
              <a:ext cx="106160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lumMod val="50000"/>
                      <a:lumOff val="50000"/>
                    </a:prstClr>
                  </a:solidFill>
                  <a:effectLst/>
                  <a:uLnTx/>
                  <a:uFillTx/>
                  <a:latin typeface="Calibri" panose="020F0502020204030204"/>
                  <a:ea typeface="+mn-ea"/>
                  <a:cs typeface="+mn-cs"/>
                </a:rPr>
                <a:t>WMI for agent push installation</a:t>
              </a:r>
              <a:endParaRPr kumimoji="0" lang="en-US"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grpSp>
        <p:nvGrpSpPr>
          <p:cNvPr id="93" name="Group 92"/>
          <p:cNvGrpSpPr/>
          <p:nvPr/>
        </p:nvGrpSpPr>
        <p:grpSpPr>
          <a:xfrm>
            <a:off x="5281819" y="1034845"/>
            <a:ext cx="2196179" cy="2511407"/>
            <a:chOff x="5281819" y="1034845"/>
            <a:chExt cx="2196179" cy="2511407"/>
          </a:xfrm>
        </p:grpSpPr>
        <p:cxnSp>
          <p:nvCxnSpPr>
            <p:cNvPr id="46" name="Straight Arrow Connector 45"/>
            <p:cNvCxnSpPr/>
            <p:nvPr/>
          </p:nvCxnSpPr>
          <p:spPr>
            <a:xfrm flipH="1">
              <a:off x="6147340" y="2303703"/>
              <a:ext cx="1330658" cy="433887"/>
            </a:xfrm>
            <a:prstGeom prst="straightConnector1">
              <a:avLst/>
            </a:prstGeom>
            <a:ln w="127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6176016" y="2864416"/>
              <a:ext cx="1236036" cy="669622"/>
            </a:xfrm>
            <a:prstGeom prst="straightConnector1">
              <a:avLst/>
            </a:prstGeom>
            <a:ln w="127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rot="1684506">
              <a:off x="6018608" y="3269253"/>
              <a:ext cx="1356678" cy="276999"/>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70C0"/>
                  </a:solidFill>
                  <a:effectLst/>
                  <a:uLnTx/>
                  <a:uFillTx/>
                  <a:latin typeface="Calibri" panose="020F0502020204030204"/>
                  <a:ea typeface="+mn-ea"/>
                  <a:cs typeface="+mn-cs"/>
                </a:rPr>
                <a:t>Control Channel</a:t>
              </a:r>
              <a:endParaRPr kumimoji="0" lang="en-US" sz="12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48" name="TextBox 47"/>
            <p:cNvSpPr txBox="1"/>
            <p:nvPr/>
          </p:nvSpPr>
          <p:spPr>
            <a:xfrm rot="20532093">
              <a:off x="5935575" y="2257691"/>
              <a:ext cx="1335474" cy="276999"/>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70C0"/>
                  </a:solidFill>
                  <a:effectLst/>
                  <a:uLnTx/>
                  <a:uFillTx/>
                  <a:latin typeface="Calibri" panose="020F0502020204030204"/>
                  <a:ea typeface="+mn-ea"/>
                  <a:cs typeface="+mn-cs"/>
                </a:rPr>
                <a:t>Data Channel</a:t>
              </a:r>
              <a:endParaRPr kumimoji="0" lang="en-US" sz="12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cxnSp>
          <p:nvCxnSpPr>
            <p:cNvPr id="57" name="Straight Arrow Connector 56"/>
            <p:cNvCxnSpPr/>
            <p:nvPr/>
          </p:nvCxnSpPr>
          <p:spPr>
            <a:xfrm flipH="1">
              <a:off x="5416595" y="1287870"/>
              <a:ext cx="1874793" cy="5528"/>
            </a:xfrm>
            <a:prstGeom prst="straightConnector1">
              <a:avLst/>
            </a:prstGeom>
            <a:ln w="1270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91710" y="1034845"/>
              <a:ext cx="1335474" cy="46166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lumMod val="50000"/>
                      <a:lumOff val="50000"/>
                    </a:prstClr>
                  </a:solidFill>
                  <a:effectLst/>
                  <a:uLnTx/>
                  <a:uFillTx/>
                  <a:latin typeface="Calibri" panose="020F0502020204030204"/>
                  <a:ea typeface="+mn-ea"/>
                  <a:cs typeface="+mn-cs"/>
                </a:rPr>
                <a:t>Encrypted HTTPS communication</a:t>
              </a:r>
              <a:endParaRPr kumimoji="0" lang="en-US"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sp>
          <p:nvSpPr>
            <p:cNvPr id="79" name="TextBox 78"/>
            <p:cNvSpPr txBox="1"/>
            <p:nvPr/>
          </p:nvSpPr>
          <p:spPr>
            <a:xfrm>
              <a:off x="5281819" y="2671232"/>
              <a:ext cx="10616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t</a:t>
              </a:r>
              <a:r>
                <a:rPr kumimoji="0" lang="en-US" sz="1200" b="0" i="0" u="none" strike="noStrike" kern="1200" cap="none" spc="0" normalizeH="0" baseline="0" noProof="0" dirty="0" smtClean="0">
                  <a:ln>
                    <a:noFill/>
                  </a:ln>
                  <a:solidFill>
                    <a:prstClr val="black">
                      <a:lumMod val="50000"/>
                      <a:lumOff val="50000"/>
                    </a:prstClr>
                  </a:solidFill>
                  <a:effectLst/>
                  <a:uLnTx/>
                  <a:uFillTx/>
                  <a:latin typeface="Calibri" panose="020F0502020204030204"/>
                  <a:ea typeface="+mn-ea"/>
                  <a:cs typeface="+mn-cs"/>
                </a:rPr>
                <a:t>cp/9443</a:t>
              </a:r>
              <a:endParaRPr kumimoji="0" lang="en-US" sz="12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pic>
        <p:nvPicPr>
          <p:cNvPr id="84" name="Picture 83" descr="Server-Virtual-Single.png"/>
          <p:cNvPicPr>
            <a:picLocks noChangeAspect="1"/>
          </p:cNvPicPr>
          <p:nvPr/>
        </p:nvPicPr>
        <p:blipFill>
          <a:blip r:embed="rId3"/>
          <a:stretch>
            <a:fillRect/>
          </a:stretch>
        </p:blipFill>
        <p:spPr>
          <a:xfrm>
            <a:off x="1734020" y="1902635"/>
            <a:ext cx="1134487" cy="770432"/>
          </a:xfrm>
          <a:prstGeom prst="rect">
            <a:avLst/>
          </a:prstGeom>
          <a:noFill/>
          <a:ln>
            <a:noFill/>
          </a:ln>
        </p:spPr>
      </p:pic>
      <p:grpSp>
        <p:nvGrpSpPr>
          <p:cNvPr id="89" name="Group 88"/>
          <p:cNvGrpSpPr/>
          <p:nvPr/>
        </p:nvGrpSpPr>
        <p:grpSpPr>
          <a:xfrm>
            <a:off x="563527" y="1997638"/>
            <a:ext cx="1528051" cy="808290"/>
            <a:chOff x="563527" y="1997638"/>
            <a:chExt cx="1528051" cy="808290"/>
          </a:xfrm>
        </p:grpSpPr>
        <p:sp>
          <p:nvSpPr>
            <p:cNvPr id="11" name="TextBox 10"/>
            <p:cNvSpPr txBox="1"/>
            <p:nvPr/>
          </p:nvSpPr>
          <p:spPr>
            <a:xfrm>
              <a:off x="563527" y="1997638"/>
              <a:ext cx="150130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Mobility Service  </a:t>
              </a:r>
              <a:br>
                <a:rPr kumimoji="0" lang="en-US" sz="105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br>
              <a:r>
                <a:rPr kumimoji="0" lang="en-US" sz="1050" b="0" i="0" u="none" strike="noStrike" kern="1200" cap="none" spc="0" normalizeH="0" baseline="0" noProof="0" dirty="0" smtClean="0">
                  <a:ln>
                    <a:noFill/>
                  </a:ln>
                  <a:solidFill>
                    <a:srgbClr val="5B9BD5">
                      <a:lumMod val="75000"/>
                    </a:srgbClr>
                  </a:solidFill>
                  <a:effectLst/>
                  <a:uLnTx/>
                  <a:uFillTx/>
                  <a:latin typeface="Calibri" panose="020F0502020204030204"/>
                  <a:ea typeface="+mn-ea"/>
                  <a:cs typeface="+mn-cs"/>
                </a:rPr>
                <a:t>Scout Agents</a:t>
              </a:r>
              <a:endParaRPr kumimoji="0" lang="en-US" sz="105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cxnSp>
          <p:nvCxnSpPr>
            <p:cNvPr id="51" name="Straight Arrow Connector 50"/>
            <p:cNvCxnSpPr/>
            <p:nvPr/>
          </p:nvCxnSpPr>
          <p:spPr>
            <a:xfrm flipH="1" flipV="1">
              <a:off x="1314177" y="2445850"/>
              <a:ext cx="777400" cy="164388"/>
            </a:xfrm>
            <a:prstGeom prst="straightConnector1">
              <a:avLst/>
            </a:prstGeom>
            <a:ln w="12700">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1" idx="2"/>
            </p:cNvCxnSpPr>
            <p:nvPr/>
          </p:nvCxnSpPr>
          <p:spPr>
            <a:xfrm flipH="1" flipV="1">
              <a:off x="1314178" y="2428525"/>
              <a:ext cx="750650" cy="377403"/>
            </a:xfrm>
            <a:prstGeom prst="straightConnector1">
              <a:avLst/>
            </a:prstGeom>
            <a:ln w="12700">
              <a:headEnd type="oval" w="lg" len="lg"/>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11" idx="2"/>
            </p:cNvCxnSpPr>
            <p:nvPr/>
          </p:nvCxnSpPr>
          <p:spPr>
            <a:xfrm flipH="1">
              <a:off x="1314178" y="2420722"/>
              <a:ext cx="777400" cy="7803"/>
            </a:xfrm>
            <a:prstGeom prst="straightConnector1">
              <a:avLst/>
            </a:prstGeom>
            <a:ln w="12700">
              <a:headEnd type="oval" w="lg" len="lg"/>
              <a:tailEnd type="none" w="lg" len="lg"/>
            </a:ln>
          </p:spPr>
          <p:style>
            <a:lnRef idx="1">
              <a:schemeClr val="accent1"/>
            </a:lnRef>
            <a:fillRef idx="0">
              <a:schemeClr val="accent1"/>
            </a:fillRef>
            <a:effectRef idx="0">
              <a:schemeClr val="accent1"/>
            </a:effectRef>
            <a:fontRef idx="minor">
              <a:schemeClr val="tx1"/>
            </a:fontRef>
          </p:style>
        </p:cxnSp>
      </p:grpSp>
      <p:sp>
        <p:nvSpPr>
          <p:cNvPr id="88" name="Title 87"/>
          <p:cNvSpPr>
            <a:spLocks noGrp="1"/>
          </p:cNvSpPr>
          <p:nvPr>
            <p:ph type="title"/>
          </p:nvPr>
        </p:nvSpPr>
        <p:spPr>
          <a:xfrm>
            <a:off x="170481" y="3668"/>
            <a:ext cx="11685722" cy="1325563"/>
          </a:xfrm>
        </p:spPr>
        <p:txBody>
          <a:bodyPr/>
          <a:lstStyle/>
          <a:p>
            <a:r>
              <a:rPr lang="en-US" dirty="0" smtClean="0"/>
              <a:t>Microsoft Migration Accelerator for Azure</a:t>
            </a:r>
            <a:endParaRPr lang="en-US" dirty="0"/>
          </a:p>
        </p:txBody>
      </p:sp>
      <p:pic>
        <p:nvPicPr>
          <p:cNvPr id="20" name="Picture 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96947" y="1546476"/>
            <a:ext cx="7810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150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wipe(left)">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wipe(down)">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right)">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right)">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wipe(left)">
                                      <p:cBhvr>
                                        <p:cTn id="6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9144046" y="1492211"/>
            <a:ext cx="2340809" cy="432739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rtlCol="0" anchor="t" anchorCtr="0" compatLnSpc="1">
            <a:prstTxWarp prst="textNoShape">
              <a:avLst/>
            </a:prstTxWarp>
          </a:bodyPr>
          <a:lstStyle/>
          <a:p>
            <a:pPr algn="ctr" defTabSz="913674">
              <a:lnSpc>
                <a:spcPct val="90000"/>
              </a:lnSpc>
            </a:pPr>
            <a:endParaRPr lang="en-US" sz="2099" dirty="0">
              <a:gradFill>
                <a:gsLst>
                  <a:gs pos="0">
                    <a:srgbClr val="FFFFFF"/>
                  </a:gs>
                  <a:gs pos="100000">
                    <a:srgbClr val="FFFFFF"/>
                  </a:gs>
                </a:gsLst>
                <a:lin ang="5400000" scaled="0"/>
              </a:gradFill>
            </a:endParaRPr>
          </a:p>
          <a:p>
            <a:pPr algn="ctr" defTabSz="913674">
              <a:lnSpc>
                <a:spcPct val="90000"/>
              </a:lnSpc>
            </a:pPr>
            <a:endParaRPr lang="en-US" sz="1832" dirty="0">
              <a:gradFill>
                <a:gsLst>
                  <a:gs pos="0">
                    <a:srgbClr val="FFFFFF"/>
                  </a:gs>
                  <a:gs pos="100000">
                    <a:srgbClr val="FFFFFF"/>
                  </a:gs>
                </a:gsLst>
                <a:lin ang="5400000" scaled="0"/>
              </a:gradFill>
            </a:endParaRPr>
          </a:p>
          <a:p>
            <a:pPr algn="ctr" defTabSz="913674">
              <a:lnSpc>
                <a:spcPct val="90000"/>
              </a:lnSpc>
            </a:pPr>
            <a:r>
              <a:rPr lang="en-US" sz="1801" dirty="0">
                <a:gradFill>
                  <a:gsLst>
                    <a:gs pos="0">
                      <a:srgbClr val="FFFFFF"/>
                    </a:gs>
                    <a:gs pos="100000">
                      <a:srgbClr val="FFFFFF"/>
                    </a:gs>
                  </a:gsLst>
                  <a:lin ang="5400000" scaled="0"/>
                </a:gradFill>
              </a:rPr>
              <a:t>Microsoft Azure</a:t>
            </a:r>
            <a:endParaRPr lang="en-US" sz="1801" b="1" dirty="0">
              <a:solidFill>
                <a:srgbClr val="FF8A00">
                  <a:lumMod val="60000"/>
                  <a:lumOff val="40000"/>
                </a:srgbClr>
              </a:solidFill>
            </a:endParaRPr>
          </a:p>
        </p:txBody>
      </p:sp>
      <p:sp>
        <p:nvSpPr>
          <p:cNvPr id="56" name="Rectangle 55"/>
          <p:cNvSpPr/>
          <p:nvPr/>
        </p:nvSpPr>
        <p:spPr bwMode="auto">
          <a:xfrm>
            <a:off x="522155" y="1492211"/>
            <a:ext cx="4326270" cy="4327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31" tIns="60931" rIns="60931" bIns="60931" numCol="1" spcCol="0" rtlCol="0" fromWordArt="0" anchor="ctr" anchorCtr="0" forceAA="0" compatLnSpc="1">
            <a:prstTxWarp prst="textNoShape">
              <a:avLst/>
            </a:prstTxWarp>
            <a:noAutofit/>
          </a:bodyPr>
          <a:lstStyle/>
          <a:p>
            <a:pPr algn="ctr" defTabSz="1218120"/>
            <a:endParaRPr lang="en-US" sz="2399" dirty="0" err="1">
              <a:solidFill>
                <a:srgbClr val="44546A"/>
              </a:solidFill>
              <a:ea typeface="Segoe UI" pitchFamily="34" charset="0"/>
              <a:cs typeface="Segoe UI" pitchFamily="34" charset="0"/>
            </a:endParaRPr>
          </a:p>
        </p:txBody>
      </p:sp>
      <p:sp>
        <p:nvSpPr>
          <p:cNvPr id="2" name="Title 1"/>
          <p:cNvSpPr>
            <a:spLocks noGrp="1"/>
          </p:cNvSpPr>
          <p:nvPr>
            <p:ph type="title" idx="4294967295"/>
          </p:nvPr>
        </p:nvSpPr>
        <p:spPr>
          <a:xfrm>
            <a:off x="415636" y="159892"/>
            <a:ext cx="11149013" cy="1023937"/>
          </a:xfrm>
        </p:spPr>
        <p:txBody>
          <a:bodyPr/>
          <a:lstStyle/>
          <a:p>
            <a:r>
              <a:rPr lang="en-US" dirty="0" smtClean="0"/>
              <a:t>Hybrid Cloud Connectivity</a:t>
            </a:r>
            <a:endParaRPr lang="en-US" sz="2999" dirty="0"/>
          </a:p>
        </p:txBody>
      </p:sp>
      <p:sp>
        <p:nvSpPr>
          <p:cNvPr id="3" name="Rectangle 2"/>
          <p:cNvSpPr/>
          <p:nvPr/>
        </p:nvSpPr>
        <p:spPr bwMode="auto">
          <a:xfrm>
            <a:off x="900731" y="1993122"/>
            <a:ext cx="3465045" cy="346504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rtlCol="0" anchor="t" anchorCtr="0" compatLnSpc="1">
            <a:prstTxWarp prst="textNoShape">
              <a:avLst/>
            </a:prstTxWarp>
          </a:bodyPr>
          <a:lstStyle/>
          <a:p>
            <a:pPr algn="ctr" defTabSz="913674">
              <a:lnSpc>
                <a:spcPct val="90000"/>
              </a:lnSpc>
            </a:pPr>
            <a:r>
              <a:rPr lang="en-US" sz="2000" dirty="0">
                <a:gradFill>
                  <a:gsLst>
                    <a:gs pos="0">
                      <a:srgbClr val="FFFFFF"/>
                    </a:gs>
                    <a:gs pos="100000">
                      <a:srgbClr val="FFFFFF"/>
                    </a:gs>
                  </a:gsLst>
                  <a:lin ang="5400000" scaled="0"/>
                </a:gradFill>
              </a:rPr>
              <a:t>On-Premises Network</a:t>
            </a:r>
            <a:endParaRPr lang="en-US" sz="1100" b="1" dirty="0">
              <a:solidFill>
                <a:srgbClr val="FF8A00">
                  <a:lumMod val="60000"/>
                  <a:lumOff val="40000"/>
                </a:srgbClr>
              </a:solidFill>
            </a:endParaRPr>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5216" y="3496440"/>
            <a:ext cx="355417" cy="712047"/>
          </a:xfrm>
          <a:prstGeom prst="rect">
            <a:avLst/>
          </a:prstGeom>
          <a:noFill/>
        </p:spPr>
      </p:pic>
      <p:sp>
        <p:nvSpPr>
          <p:cNvPr id="12" name="Rectangle 11"/>
          <p:cNvSpPr/>
          <p:nvPr/>
        </p:nvSpPr>
        <p:spPr>
          <a:xfrm>
            <a:off x="3242711" y="4151458"/>
            <a:ext cx="1080440" cy="253904"/>
          </a:xfrm>
          <a:prstGeom prst="rect">
            <a:avLst/>
          </a:prstGeom>
        </p:spPr>
        <p:txBody>
          <a:bodyPr wrap="none" lIns="91404" tIns="45703" rIns="91404" bIns="45703">
            <a:spAutoFit/>
          </a:bodyPr>
          <a:lstStyle/>
          <a:p>
            <a:pPr algn="ctr" defTabSz="913674">
              <a:lnSpc>
                <a:spcPct val="90000"/>
              </a:lnSpc>
            </a:pPr>
            <a:r>
              <a:rPr lang="en-US" sz="1167" dirty="0">
                <a:solidFill>
                  <a:srgbClr val="FFFFFF">
                    <a:alpha val="99000"/>
                  </a:srgbClr>
                </a:solidFill>
              </a:rPr>
              <a:t>VPN Gateway</a:t>
            </a:r>
          </a:p>
        </p:txBody>
      </p:sp>
      <p:grpSp>
        <p:nvGrpSpPr>
          <p:cNvPr id="15" name="Group 14"/>
          <p:cNvGrpSpPr/>
          <p:nvPr/>
        </p:nvGrpSpPr>
        <p:grpSpPr>
          <a:xfrm>
            <a:off x="3465638" y="2402827"/>
            <a:ext cx="869718" cy="629216"/>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16" tIns="45708" rIns="91416" bIns="45708" numCol="1" anchor="t" anchorCtr="0" compatLnSpc="1">
              <a:prstTxWarp prst="textNoShape">
                <a:avLst/>
              </a:prstTxWarp>
            </a:bodyPr>
            <a:lstStyle/>
            <a:p>
              <a:pPr defTabSz="1218369"/>
              <a:endParaRPr lang="en-US" sz="2399">
                <a:solidFill>
                  <a:srgbClr val="FFFFFF"/>
                </a:solidFill>
              </a:endParaRPr>
            </a:p>
          </p:txBody>
        </p:sp>
      </p:grpSp>
      <p:sp>
        <p:nvSpPr>
          <p:cNvPr id="16" name="Rectangle 15"/>
          <p:cNvSpPr/>
          <p:nvPr/>
        </p:nvSpPr>
        <p:spPr>
          <a:xfrm>
            <a:off x="3721038" y="2990173"/>
            <a:ext cx="344853" cy="253904"/>
          </a:xfrm>
          <a:prstGeom prst="rect">
            <a:avLst/>
          </a:prstGeom>
        </p:spPr>
        <p:txBody>
          <a:bodyPr wrap="none" lIns="91404" tIns="45703" rIns="91404" bIns="45703">
            <a:spAutoFit/>
          </a:bodyPr>
          <a:lstStyle/>
          <a:p>
            <a:pPr algn="ctr" defTabSz="913674">
              <a:lnSpc>
                <a:spcPct val="90000"/>
              </a:lnSpc>
            </a:pPr>
            <a:r>
              <a:rPr lang="en-US" sz="1167" dirty="0">
                <a:solidFill>
                  <a:srgbClr val="FFFFFF">
                    <a:alpha val="99000"/>
                  </a:srgbClr>
                </a:solidFill>
              </a:rPr>
              <a:t>IIS</a:t>
            </a:r>
          </a:p>
        </p:txBody>
      </p:sp>
      <p:grpSp>
        <p:nvGrpSpPr>
          <p:cNvPr id="35" name="Group 34"/>
          <p:cNvGrpSpPr/>
          <p:nvPr/>
        </p:nvGrpSpPr>
        <p:grpSpPr>
          <a:xfrm>
            <a:off x="2222038" y="3483314"/>
            <a:ext cx="822448" cy="927452"/>
            <a:chOff x="1739198" y="3451570"/>
            <a:chExt cx="822662" cy="92769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solidFill>
                        <a:srgbClr val="FFFFFF">
                          <a:alpha val="99000"/>
                        </a:srgbClr>
                      </a:soli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solidFill>
                        <a:srgbClr val="FFFFFF">
                          <a:alpha val="99000"/>
                        </a:srgbClr>
                      </a:soli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solidFill>
                        <a:srgbClr val="FFFFFF">
                          <a:alpha val="99000"/>
                        </a:srgbClr>
                      </a:soli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solidFill>
                      <a:srgbClr val="FFFFFF">
                        <a:alpha val="99000"/>
                      </a:srgbClr>
                    </a:solidFill>
                  </a:endParaRPr>
                </a:p>
              </p:txBody>
            </p:sp>
          </p:grpSp>
        </p:grpSp>
        <p:sp>
          <p:nvSpPr>
            <p:cNvPr id="25" name="Rectangle 24"/>
            <p:cNvSpPr/>
            <p:nvPr/>
          </p:nvSpPr>
          <p:spPr>
            <a:xfrm>
              <a:off x="1739198" y="4125283"/>
              <a:ext cx="822662" cy="253979"/>
            </a:xfrm>
            <a:prstGeom prst="rect">
              <a:avLst/>
            </a:prstGeom>
          </p:spPr>
          <p:txBody>
            <a:bodyPr wrap="none">
              <a:spAutoFit/>
            </a:bodyPr>
            <a:lstStyle/>
            <a:p>
              <a:pPr algn="ctr" defTabSz="913674">
                <a:lnSpc>
                  <a:spcPct val="90000"/>
                </a:lnSpc>
              </a:pPr>
              <a:r>
                <a:rPr lang="en-US" sz="1167" dirty="0">
                  <a:solidFill>
                    <a:srgbClr val="FFFFFF">
                      <a:alpha val="99000"/>
                    </a:srgbClr>
                  </a:soli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2269837" y="2402757"/>
            <a:ext cx="732919" cy="629216"/>
          </a:xfrm>
          <a:prstGeom prst="rect">
            <a:avLst/>
          </a:prstGeom>
          <a:noFill/>
          <a:ln w="9525">
            <a:noFill/>
            <a:miter lim="800000"/>
            <a:headEnd/>
            <a:tailEnd/>
          </a:ln>
          <a:effectLst/>
        </p:spPr>
      </p:pic>
      <p:sp>
        <p:nvSpPr>
          <p:cNvPr id="29" name="Rectangle 28"/>
          <p:cNvSpPr/>
          <p:nvPr/>
        </p:nvSpPr>
        <p:spPr>
          <a:xfrm>
            <a:off x="2466023" y="2990100"/>
            <a:ext cx="447417" cy="253904"/>
          </a:xfrm>
          <a:prstGeom prst="rect">
            <a:avLst/>
          </a:prstGeom>
        </p:spPr>
        <p:txBody>
          <a:bodyPr wrap="none" lIns="91404" tIns="45703" rIns="91404" bIns="45703">
            <a:spAutoFit/>
          </a:bodyPr>
          <a:lstStyle/>
          <a:p>
            <a:pPr algn="ctr" defTabSz="913674">
              <a:lnSpc>
                <a:spcPct val="90000"/>
              </a:lnSpc>
            </a:pPr>
            <a:r>
              <a:rPr lang="en-US" sz="1167" dirty="0">
                <a:solidFill>
                  <a:srgbClr val="FFFFFF">
                    <a:alpha val="99000"/>
                  </a:srgbClr>
                </a:solidFill>
              </a:rPr>
              <a:t>SQL</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808163" y="2711004"/>
            <a:ext cx="333250"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50826" y="4442670"/>
            <a:ext cx="964859" cy="989073"/>
            <a:chOff x="1809804" y="4442923"/>
            <a:chExt cx="965110" cy="98932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52359" y="5178273"/>
              <a:ext cx="811441" cy="253979"/>
            </a:xfrm>
            <a:prstGeom prst="rect">
              <a:avLst/>
            </a:prstGeom>
          </p:spPr>
          <p:txBody>
            <a:bodyPr wrap="none">
              <a:spAutoFit/>
            </a:bodyPr>
            <a:lstStyle/>
            <a:p>
              <a:pPr algn="ctr" defTabSz="913674">
                <a:lnSpc>
                  <a:spcPct val="90000"/>
                </a:lnSpc>
              </a:pPr>
              <a:r>
                <a:rPr lang="en-US" sz="1167" dirty="0">
                  <a:solidFill>
                    <a:srgbClr val="FFFFFF">
                      <a:alpha val="99000"/>
                    </a:srgbClr>
                  </a:soli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84" tIns="41142" rIns="82284" bIns="41142" numCol="1" anchor="t" anchorCtr="0" compatLnSpc="1">
              <a:prstTxWarp prst="textNoShape">
                <a:avLst/>
              </a:prstTxWarp>
            </a:bodyPr>
            <a:lstStyle/>
            <a:p>
              <a:pPr defTabSz="1218369"/>
              <a:endParaRPr lang="en-US" sz="1600">
                <a:solidFill>
                  <a:srgbClr val="FFFFFF">
                    <a:alpha val="99000"/>
                  </a:srgbClr>
                </a:solidFill>
              </a:endParaRPr>
            </a:p>
          </p:txBody>
        </p:sp>
      </p:grpSp>
      <p:sp>
        <p:nvSpPr>
          <p:cNvPr id="36" name="Freeform 27"/>
          <p:cNvSpPr>
            <a:spLocks noChangeAspect="1" noEditPoints="1"/>
          </p:cNvSpPr>
          <p:nvPr/>
        </p:nvSpPr>
        <p:spPr bwMode="black">
          <a:xfrm>
            <a:off x="1190799" y="3566211"/>
            <a:ext cx="510214" cy="328666"/>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sp>
        <p:nvSpPr>
          <p:cNvPr id="37" name="Freeform 27"/>
          <p:cNvSpPr>
            <a:spLocks noChangeAspect="1" noEditPoints="1"/>
          </p:cNvSpPr>
          <p:nvPr/>
        </p:nvSpPr>
        <p:spPr bwMode="black">
          <a:xfrm>
            <a:off x="1190799" y="4043045"/>
            <a:ext cx="510214" cy="328666"/>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sp>
        <p:nvSpPr>
          <p:cNvPr id="38" name="Freeform 27"/>
          <p:cNvSpPr>
            <a:spLocks noChangeAspect="1" noEditPoints="1"/>
          </p:cNvSpPr>
          <p:nvPr/>
        </p:nvSpPr>
        <p:spPr bwMode="black">
          <a:xfrm>
            <a:off x="1190799" y="4519878"/>
            <a:ext cx="510214" cy="328666"/>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sp>
        <p:nvSpPr>
          <p:cNvPr id="39" name="Freeform 27"/>
          <p:cNvSpPr>
            <a:spLocks noChangeAspect="1" noEditPoints="1"/>
          </p:cNvSpPr>
          <p:nvPr/>
        </p:nvSpPr>
        <p:spPr bwMode="black">
          <a:xfrm>
            <a:off x="1190799" y="4996709"/>
            <a:ext cx="510214" cy="328666"/>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grpSp>
        <p:nvGrpSpPr>
          <p:cNvPr id="91" name="Group 90"/>
          <p:cNvGrpSpPr/>
          <p:nvPr/>
        </p:nvGrpSpPr>
        <p:grpSpPr>
          <a:xfrm>
            <a:off x="10140991" y="4844696"/>
            <a:ext cx="375965" cy="558574"/>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674"/>
                <a:endParaRPr lang="en-US" sz="2299"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867585" y="4844696"/>
            <a:ext cx="278810" cy="558574"/>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447015" y="4844696"/>
            <a:ext cx="278810" cy="558574"/>
          </a:xfrm>
          <a:prstGeom prst="rect">
            <a:avLst/>
          </a:prstGeom>
          <a:noFill/>
        </p:spPr>
      </p:pic>
      <p:sp>
        <p:nvSpPr>
          <p:cNvPr id="106" name="Rectangle 105"/>
          <p:cNvSpPr/>
          <p:nvPr/>
        </p:nvSpPr>
        <p:spPr>
          <a:xfrm>
            <a:off x="9471347" y="5414044"/>
            <a:ext cx="225965" cy="161605"/>
          </a:xfrm>
          <a:prstGeom prst="rect">
            <a:avLst/>
          </a:prstGeom>
        </p:spPr>
        <p:txBody>
          <a:bodyPr wrap="none" lIns="0" tIns="0" rIns="0" bIns="0">
            <a:spAutoFit/>
          </a:bodyPr>
          <a:lstStyle/>
          <a:p>
            <a:pPr algn="ctr" defTabSz="913674">
              <a:lnSpc>
                <a:spcPct val="90000"/>
              </a:lnSpc>
            </a:pPr>
            <a:r>
              <a:rPr lang="en-US" sz="1167" dirty="0">
                <a:solidFill>
                  <a:srgbClr val="FFFFFF">
                    <a:alpha val="99000"/>
                  </a:srgbClr>
                </a:solidFill>
              </a:rPr>
              <a:t>File</a:t>
            </a:r>
          </a:p>
        </p:txBody>
      </p:sp>
      <p:sp>
        <p:nvSpPr>
          <p:cNvPr id="107" name="Rectangle 106"/>
          <p:cNvSpPr/>
          <p:nvPr/>
        </p:nvSpPr>
        <p:spPr>
          <a:xfrm>
            <a:off x="10010062" y="5414044"/>
            <a:ext cx="637829" cy="161605"/>
          </a:xfrm>
          <a:prstGeom prst="rect">
            <a:avLst/>
          </a:prstGeom>
        </p:spPr>
        <p:txBody>
          <a:bodyPr wrap="none" lIns="0" tIns="0" rIns="0" bIns="0">
            <a:spAutoFit/>
          </a:bodyPr>
          <a:lstStyle/>
          <a:p>
            <a:pPr algn="ctr" defTabSz="913674">
              <a:lnSpc>
                <a:spcPct val="90000"/>
              </a:lnSpc>
            </a:pPr>
            <a:r>
              <a:rPr lang="en-US" sz="1167" dirty="0">
                <a:solidFill>
                  <a:srgbClr val="FFFFFF">
                    <a:alpha val="99000"/>
                  </a:srgbClr>
                </a:solidFill>
              </a:rPr>
              <a:t>AD / DNS</a:t>
            </a:r>
          </a:p>
        </p:txBody>
      </p:sp>
      <p:sp>
        <p:nvSpPr>
          <p:cNvPr id="110" name="Rectangle 109"/>
          <p:cNvSpPr/>
          <p:nvPr/>
        </p:nvSpPr>
        <p:spPr>
          <a:xfrm>
            <a:off x="10886667" y="5414044"/>
            <a:ext cx="262825" cy="161605"/>
          </a:xfrm>
          <a:prstGeom prst="rect">
            <a:avLst/>
          </a:prstGeom>
        </p:spPr>
        <p:txBody>
          <a:bodyPr wrap="none" lIns="0" tIns="0" rIns="0" bIns="0">
            <a:spAutoFit/>
          </a:bodyPr>
          <a:lstStyle/>
          <a:p>
            <a:pPr algn="ctr" defTabSz="913674">
              <a:lnSpc>
                <a:spcPct val="90000"/>
              </a:lnSpc>
            </a:pPr>
            <a:r>
              <a:rPr lang="en-US" sz="1167" dirty="0">
                <a:solidFill>
                  <a:srgbClr val="FFFFFF">
                    <a:alpha val="99000"/>
                  </a:srgbClr>
                </a:solidFill>
              </a:rPr>
              <a:t>SQL</a:t>
            </a:r>
          </a:p>
        </p:txBody>
      </p:sp>
      <p:pic>
        <p:nvPicPr>
          <p:cNvPr id="72" name="Picture 2"/>
          <p:cNvPicPr>
            <a:picLocks noChangeAspect="1" noChangeArrowheads="1"/>
          </p:cNvPicPr>
          <p:nvPr/>
        </p:nvPicPr>
        <p:blipFill>
          <a:blip r:embed="rId6"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88780" y="5171915"/>
            <a:ext cx="201480" cy="18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16195" y="4829081"/>
            <a:ext cx="300029" cy="601082"/>
          </a:xfrm>
          <a:prstGeom prst="rect">
            <a:avLst/>
          </a:prstGeom>
          <a:noFill/>
        </p:spPr>
      </p:pic>
      <p:sp>
        <p:nvSpPr>
          <p:cNvPr id="70" name="Rectangle 69"/>
          <p:cNvSpPr/>
          <p:nvPr/>
        </p:nvSpPr>
        <p:spPr>
          <a:xfrm>
            <a:off x="10439723" y="3235664"/>
            <a:ext cx="716356" cy="161605"/>
          </a:xfrm>
          <a:prstGeom prst="rect">
            <a:avLst/>
          </a:prstGeom>
        </p:spPr>
        <p:txBody>
          <a:bodyPr wrap="none" lIns="0" tIns="0" rIns="0" bIns="0">
            <a:spAutoFit/>
          </a:bodyPr>
          <a:lstStyle/>
          <a:p>
            <a:pPr algn="ctr" defTabSz="913674">
              <a:lnSpc>
                <a:spcPct val="90000"/>
              </a:lnSpc>
            </a:pPr>
            <a:r>
              <a:rPr lang="en-US" sz="1167" dirty="0">
                <a:solidFill>
                  <a:srgbClr val="FFFFFF">
                    <a:alpha val="99000"/>
                  </a:srgbClr>
                </a:solidFill>
              </a:rPr>
              <a:t>SharePoint</a:t>
            </a:r>
            <a:endParaRPr lang="en-US" sz="1100" dirty="0">
              <a:solidFill>
                <a:srgbClr val="FFFFFF">
                  <a:alpha val="99000"/>
                </a:srgbClr>
              </a:solidFill>
            </a:endParaRPr>
          </a:p>
        </p:txBody>
      </p:sp>
      <p:sp>
        <p:nvSpPr>
          <p:cNvPr id="71" name="Rectangle 70"/>
          <p:cNvSpPr/>
          <p:nvPr/>
        </p:nvSpPr>
        <p:spPr>
          <a:xfrm>
            <a:off x="9670611" y="3243449"/>
            <a:ext cx="149041" cy="152309"/>
          </a:xfrm>
          <a:prstGeom prst="rect">
            <a:avLst/>
          </a:prstGeom>
        </p:spPr>
        <p:txBody>
          <a:bodyPr wrap="none" lIns="0" tIns="0" rIns="0" bIns="0">
            <a:spAutoFit/>
          </a:bodyPr>
          <a:lstStyle/>
          <a:p>
            <a:pPr algn="ctr" defTabSz="913674">
              <a:lnSpc>
                <a:spcPct val="90000"/>
              </a:lnSpc>
            </a:pPr>
            <a:r>
              <a:rPr lang="en-US" sz="1100" dirty="0">
                <a:solidFill>
                  <a:srgbClr val="FFFFFF">
                    <a:alpha val="99000"/>
                  </a:srgbClr>
                </a:solidFill>
              </a:rPr>
              <a:t>IIS</a:t>
            </a:r>
          </a:p>
        </p:txBody>
      </p:sp>
      <p:pic>
        <p:nvPicPr>
          <p:cNvPr id="74" name="Picture 2"/>
          <p:cNvPicPr>
            <a:picLocks noChangeAspect="1" noChangeArrowheads="1"/>
          </p:cNvPicPr>
          <p:nvPr/>
        </p:nvPicPr>
        <p:blipFill rotWithShape="1">
          <a:blip r:embed="rId4" cstate="print">
            <a:lum bright="100000" contrast="100000"/>
          </a:blip>
          <a:srcRect l="9422" t="9591" r="8195" b="13220"/>
          <a:stretch/>
        </p:blipFill>
        <p:spPr bwMode="auto">
          <a:xfrm>
            <a:off x="10431443" y="2577635"/>
            <a:ext cx="732919" cy="629216"/>
          </a:xfrm>
          <a:prstGeom prst="rect">
            <a:avLst/>
          </a:prstGeom>
          <a:noFill/>
          <a:ln w="9525">
            <a:noFill/>
            <a:miter lim="800000"/>
            <a:headEnd/>
            <a:tailEnd/>
          </a:ln>
          <a:effectLst/>
        </p:spPr>
      </p:pic>
      <p:grpSp>
        <p:nvGrpSpPr>
          <p:cNvPr id="57" name="Group 56"/>
          <p:cNvGrpSpPr/>
          <p:nvPr/>
        </p:nvGrpSpPr>
        <p:grpSpPr>
          <a:xfrm>
            <a:off x="9352884" y="2586318"/>
            <a:ext cx="869718" cy="629216"/>
            <a:chOff x="2870782" y="2512291"/>
            <a:chExt cx="791194" cy="572406"/>
          </a:xfrm>
        </p:grpSpPr>
        <p:pic>
          <p:nvPicPr>
            <p:cNvPr id="58"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6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16" tIns="45708" rIns="91416" bIns="45708" numCol="1" anchor="t" anchorCtr="0" compatLnSpc="1">
              <a:prstTxWarp prst="textNoShape">
                <a:avLst/>
              </a:prstTxWarp>
            </a:bodyPr>
            <a:lstStyle/>
            <a:p>
              <a:pPr defTabSz="1218369"/>
              <a:endParaRPr lang="en-US" sz="2399">
                <a:solidFill>
                  <a:srgbClr val="FFFFFF"/>
                </a:solidFill>
              </a:endParaRPr>
            </a:p>
          </p:txBody>
        </p:sp>
      </p:grpSp>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408058" y="3633305"/>
            <a:ext cx="355417" cy="712047"/>
          </a:xfrm>
          <a:prstGeom prst="rect">
            <a:avLst/>
          </a:prstGeom>
          <a:noFill/>
        </p:spPr>
      </p:pic>
      <p:sp>
        <p:nvSpPr>
          <p:cNvPr id="63" name="Rectangle 62"/>
          <p:cNvSpPr/>
          <p:nvPr/>
        </p:nvSpPr>
        <p:spPr>
          <a:xfrm>
            <a:off x="9218221" y="4261517"/>
            <a:ext cx="1169223" cy="258498"/>
          </a:xfrm>
          <a:prstGeom prst="rect">
            <a:avLst/>
          </a:prstGeom>
        </p:spPr>
        <p:txBody>
          <a:bodyPr wrap="none" lIns="91404" tIns="45703" rIns="91404" bIns="45703">
            <a:spAutoFit/>
          </a:bodyPr>
          <a:lstStyle/>
          <a:p>
            <a:pPr algn="ctr" defTabSz="913674">
              <a:lnSpc>
                <a:spcPct val="90000"/>
              </a:lnSpc>
            </a:pPr>
            <a:r>
              <a:rPr lang="en-US" sz="1200" dirty="0">
                <a:solidFill>
                  <a:srgbClr val="FFFFFF">
                    <a:alpha val="99000"/>
                  </a:srgbClr>
                </a:solidFill>
              </a:rPr>
              <a:t>VPN Gateways</a:t>
            </a:r>
          </a:p>
        </p:txBody>
      </p:sp>
      <p:pic>
        <p:nvPicPr>
          <p:cNvPr id="6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79011" y="4647052"/>
            <a:ext cx="278810" cy="558574"/>
          </a:xfrm>
          <a:prstGeom prst="rect">
            <a:avLst/>
          </a:prstGeom>
          <a:noFill/>
        </p:spPr>
      </p:pic>
      <p:sp>
        <p:nvSpPr>
          <p:cNvPr id="65" name="Rectangle 64"/>
          <p:cNvSpPr/>
          <p:nvPr/>
        </p:nvSpPr>
        <p:spPr>
          <a:xfrm>
            <a:off x="3388435" y="5216401"/>
            <a:ext cx="855781" cy="161605"/>
          </a:xfrm>
          <a:prstGeom prst="rect">
            <a:avLst/>
          </a:prstGeom>
        </p:spPr>
        <p:txBody>
          <a:bodyPr wrap="none" lIns="0" tIns="0" rIns="0" bIns="0">
            <a:spAutoFit/>
          </a:bodyPr>
          <a:lstStyle/>
          <a:p>
            <a:pPr algn="ctr" defTabSz="913674">
              <a:lnSpc>
                <a:spcPct val="90000"/>
              </a:lnSpc>
            </a:pPr>
            <a:r>
              <a:rPr lang="en-US" sz="1167" dirty="0" err="1">
                <a:solidFill>
                  <a:srgbClr val="FFFFFF">
                    <a:alpha val="99000"/>
                  </a:srgbClr>
                </a:solidFill>
              </a:rPr>
              <a:t>BranchCache</a:t>
            </a:r>
            <a:endParaRPr lang="en-US" sz="1167" dirty="0">
              <a:solidFill>
                <a:srgbClr val="FFFFFF">
                  <a:alpha val="99000"/>
                </a:srgbClr>
              </a:solidFill>
            </a:endParaRPr>
          </a:p>
        </p:txBody>
      </p:sp>
      <p:sp>
        <p:nvSpPr>
          <p:cNvPr id="66" name="TextBox 65"/>
          <p:cNvSpPr txBox="1"/>
          <p:nvPr/>
        </p:nvSpPr>
        <p:spPr>
          <a:xfrm>
            <a:off x="522154" y="5904045"/>
            <a:ext cx="4326272" cy="369236"/>
          </a:xfrm>
          <a:prstGeom prst="rect">
            <a:avLst/>
          </a:prstGeom>
          <a:noFill/>
        </p:spPr>
        <p:txBody>
          <a:bodyPr wrap="square" lIns="0" tIns="0" rIns="0" bIns="0" rtlCol="0">
            <a:spAutoFit/>
          </a:bodyPr>
          <a:lstStyle/>
          <a:p>
            <a:pPr algn="ctr" defTabSz="914053"/>
            <a:r>
              <a:rPr lang="en-US" sz="2399" spc="-70" dirty="0">
                <a:solidFill>
                  <a:prstClr val="black"/>
                </a:solidFill>
              </a:rPr>
              <a:t>IP Address Space: 10.1.0.0/16</a:t>
            </a:r>
          </a:p>
        </p:txBody>
      </p:sp>
      <p:sp>
        <p:nvSpPr>
          <p:cNvPr id="67" name="TextBox 66"/>
          <p:cNvSpPr txBox="1"/>
          <p:nvPr/>
        </p:nvSpPr>
        <p:spPr>
          <a:xfrm>
            <a:off x="8059466" y="5904045"/>
            <a:ext cx="4326272" cy="369236"/>
          </a:xfrm>
          <a:prstGeom prst="rect">
            <a:avLst/>
          </a:prstGeom>
          <a:noFill/>
        </p:spPr>
        <p:txBody>
          <a:bodyPr wrap="square" lIns="0" tIns="0" rIns="0" bIns="0" rtlCol="0">
            <a:spAutoFit/>
          </a:bodyPr>
          <a:lstStyle/>
          <a:p>
            <a:pPr algn="ctr" defTabSz="914053"/>
            <a:r>
              <a:rPr lang="en-US" sz="2399" spc="-70" dirty="0">
                <a:solidFill>
                  <a:prstClr val="black"/>
                </a:solidFill>
              </a:rPr>
              <a:t>IP Address Space: 10.2.0.0/16</a:t>
            </a:r>
          </a:p>
        </p:txBody>
      </p:sp>
      <p:pic>
        <p:nvPicPr>
          <p:cNvPr id="6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98619" y="2461378"/>
            <a:ext cx="278810" cy="558574"/>
          </a:xfrm>
          <a:prstGeom prst="rect">
            <a:avLst/>
          </a:prstGeom>
          <a:noFill/>
        </p:spPr>
      </p:pic>
      <p:sp>
        <p:nvSpPr>
          <p:cNvPr id="69" name="Rectangle 68"/>
          <p:cNvSpPr/>
          <p:nvPr/>
        </p:nvSpPr>
        <p:spPr>
          <a:xfrm>
            <a:off x="959170" y="3030726"/>
            <a:ext cx="953539" cy="161605"/>
          </a:xfrm>
          <a:prstGeom prst="rect">
            <a:avLst/>
          </a:prstGeom>
        </p:spPr>
        <p:txBody>
          <a:bodyPr wrap="none" lIns="0" tIns="0" rIns="0" bIns="0">
            <a:spAutoFit/>
          </a:bodyPr>
          <a:lstStyle/>
          <a:p>
            <a:pPr algn="ctr" defTabSz="913674">
              <a:lnSpc>
                <a:spcPct val="90000"/>
              </a:lnSpc>
            </a:pPr>
            <a:r>
              <a:rPr lang="en-US" sz="1167" dirty="0">
                <a:solidFill>
                  <a:srgbClr val="FFFFFF">
                    <a:alpha val="99000"/>
                  </a:srgbClr>
                </a:solidFill>
              </a:rPr>
              <a:t>System Center</a:t>
            </a:r>
          </a:p>
        </p:txBody>
      </p:sp>
      <p:sp>
        <p:nvSpPr>
          <p:cNvPr id="76" name="Rectangle 75"/>
          <p:cNvSpPr/>
          <p:nvPr/>
        </p:nvSpPr>
        <p:spPr bwMode="auto">
          <a:xfrm>
            <a:off x="9218668" y="2403543"/>
            <a:ext cx="2194072" cy="1009787"/>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0" rIns="91400" bIns="45700" numCol="1" rtlCol="0" anchor="ctr" anchorCtr="0" compatLnSpc="1">
            <a:prstTxWarp prst="textNoShape">
              <a:avLst/>
            </a:prstTxWarp>
          </a:bodyPr>
          <a:lstStyle/>
          <a:p>
            <a:pPr algn="ctr" defTabSz="1217969"/>
            <a:endParaRPr lang="en-US" sz="1899" dirty="0">
              <a:gradFill>
                <a:gsLst>
                  <a:gs pos="0">
                    <a:srgbClr val="FFFFFF"/>
                  </a:gs>
                  <a:gs pos="100000">
                    <a:srgbClr val="FFFFFF"/>
                  </a:gs>
                </a:gsLst>
                <a:lin ang="5400000" scaled="0"/>
              </a:gradFill>
            </a:endParaRPr>
          </a:p>
        </p:txBody>
      </p:sp>
      <p:sp>
        <p:nvSpPr>
          <p:cNvPr id="77" name="Rectangle 76"/>
          <p:cNvSpPr/>
          <p:nvPr/>
        </p:nvSpPr>
        <p:spPr bwMode="auto">
          <a:xfrm>
            <a:off x="9218668" y="3514504"/>
            <a:ext cx="2194072" cy="1009787"/>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0" rIns="91400" bIns="45700" numCol="1" rtlCol="0" anchor="ctr" anchorCtr="0" compatLnSpc="1">
            <a:prstTxWarp prst="textNoShape">
              <a:avLst/>
            </a:prstTxWarp>
          </a:bodyPr>
          <a:lstStyle/>
          <a:p>
            <a:pPr algn="ctr" defTabSz="1217969"/>
            <a:endParaRPr lang="en-US" sz="1899" dirty="0">
              <a:gradFill>
                <a:gsLst>
                  <a:gs pos="0">
                    <a:srgbClr val="FFFFFF"/>
                  </a:gs>
                  <a:gs pos="100000">
                    <a:srgbClr val="FFFFFF"/>
                  </a:gs>
                </a:gsLst>
                <a:lin ang="5400000" scaled="0"/>
              </a:gradFill>
            </a:endParaRPr>
          </a:p>
        </p:txBody>
      </p:sp>
      <p:pic>
        <p:nvPicPr>
          <p:cNvPr id="7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598431" y="3633305"/>
            <a:ext cx="355417" cy="712047"/>
          </a:xfrm>
          <a:prstGeom prst="rect">
            <a:avLst/>
          </a:prstGeom>
          <a:noFill/>
        </p:spPr>
      </p:pic>
      <p:sp>
        <p:nvSpPr>
          <p:cNvPr id="80" name="Rectangle 79"/>
          <p:cNvSpPr/>
          <p:nvPr/>
        </p:nvSpPr>
        <p:spPr bwMode="auto">
          <a:xfrm>
            <a:off x="9226604" y="4625464"/>
            <a:ext cx="2194072" cy="1009787"/>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0" rIns="91400" bIns="45700" numCol="1" rtlCol="0" anchor="ctr" anchorCtr="0" compatLnSpc="1">
            <a:prstTxWarp prst="textNoShape">
              <a:avLst/>
            </a:prstTxWarp>
          </a:bodyPr>
          <a:lstStyle/>
          <a:p>
            <a:pPr algn="ctr" defTabSz="1217969"/>
            <a:endParaRPr lang="en-US" sz="1899" dirty="0">
              <a:gradFill>
                <a:gsLst>
                  <a:gs pos="0">
                    <a:srgbClr val="FFFFFF"/>
                  </a:gs>
                  <a:gs pos="100000">
                    <a:srgbClr val="FFFFFF"/>
                  </a:gs>
                </a:gsLst>
                <a:lin ang="5400000" scaled="0"/>
              </a:gradFill>
            </a:endParaRPr>
          </a:p>
        </p:txBody>
      </p:sp>
      <p:sp>
        <p:nvSpPr>
          <p:cNvPr id="5" name="TextBox 4"/>
          <p:cNvSpPr txBox="1"/>
          <p:nvPr/>
        </p:nvSpPr>
        <p:spPr>
          <a:xfrm>
            <a:off x="9361802" y="2428131"/>
            <a:ext cx="1363310" cy="153848"/>
          </a:xfrm>
          <a:prstGeom prst="rect">
            <a:avLst/>
          </a:prstGeom>
          <a:noFill/>
        </p:spPr>
        <p:txBody>
          <a:bodyPr wrap="square" lIns="0" tIns="0" rIns="0" bIns="0" rtlCol="0">
            <a:spAutoFit/>
          </a:bodyPr>
          <a:lstStyle/>
          <a:p>
            <a:r>
              <a:rPr lang="en-US" sz="1000" spc="-58" dirty="0">
                <a:gradFill>
                  <a:gsLst>
                    <a:gs pos="2917">
                      <a:srgbClr val="FFFFFF"/>
                    </a:gs>
                    <a:gs pos="30000">
                      <a:srgbClr val="FFFFFF"/>
                    </a:gs>
                  </a:gsLst>
                  <a:lin ang="5400000" scaled="0"/>
                </a:gradFill>
              </a:rPr>
              <a:t>Subnet 10.2.1.0 / 24 - Web</a:t>
            </a:r>
          </a:p>
        </p:txBody>
      </p:sp>
      <p:sp>
        <p:nvSpPr>
          <p:cNvPr id="81" name="TextBox 80"/>
          <p:cNvSpPr txBox="1"/>
          <p:nvPr/>
        </p:nvSpPr>
        <p:spPr>
          <a:xfrm>
            <a:off x="9326802" y="3538912"/>
            <a:ext cx="1819592" cy="153848"/>
          </a:xfrm>
          <a:prstGeom prst="rect">
            <a:avLst/>
          </a:prstGeom>
          <a:noFill/>
        </p:spPr>
        <p:txBody>
          <a:bodyPr wrap="square" lIns="0" tIns="0" rIns="0" bIns="0" rtlCol="0">
            <a:spAutoFit/>
          </a:bodyPr>
          <a:lstStyle/>
          <a:p>
            <a:r>
              <a:rPr lang="en-US" sz="1000" spc="-58" dirty="0">
                <a:gradFill>
                  <a:gsLst>
                    <a:gs pos="2917">
                      <a:srgbClr val="FFFFFF"/>
                    </a:gs>
                    <a:gs pos="30000">
                      <a:srgbClr val="FFFFFF"/>
                    </a:gs>
                  </a:gsLst>
                  <a:lin ang="5400000" scaled="0"/>
                </a:gradFill>
              </a:rPr>
              <a:t>Subnet 10.2.0.0 / 24 - Gateway</a:t>
            </a:r>
          </a:p>
        </p:txBody>
      </p:sp>
      <p:sp>
        <p:nvSpPr>
          <p:cNvPr id="82" name="TextBox 81"/>
          <p:cNvSpPr txBox="1"/>
          <p:nvPr/>
        </p:nvSpPr>
        <p:spPr>
          <a:xfrm>
            <a:off x="9326802" y="4650348"/>
            <a:ext cx="1819592" cy="153848"/>
          </a:xfrm>
          <a:prstGeom prst="rect">
            <a:avLst/>
          </a:prstGeom>
          <a:noFill/>
        </p:spPr>
        <p:txBody>
          <a:bodyPr wrap="square" lIns="0" tIns="0" rIns="0" bIns="0" rtlCol="0">
            <a:spAutoFit/>
          </a:bodyPr>
          <a:lstStyle/>
          <a:p>
            <a:r>
              <a:rPr lang="en-US" sz="1000" spc="-58" dirty="0">
                <a:gradFill>
                  <a:gsLst>
                    <a:gs pos="2917">
                      <a:srgbClr val="FFFFFF"/>
                    </a:gs>
                    <a:gs pos="30000">
                      <a:srgbClr val="FFFFFF"/>
                    </a:gs>
                  </a:gsLst>
                  <a:lin ang="5400000" scaled="0"/>
                </a:gradFill>
              </a:rPr>
              <a:t>Subnet 10.2.2.0 / 24 - Core</a:t>
            </a:r>
          </a:p>
        </p:txBody>
      </p:sp>
      <p:sp>
        <p:nvSpPr>
          <p:cNvPr id="6" name="TextBox 5"/>
          <p:cNvSpPr txBox="1"/>
          <p:nvPr/>
        </p:nvSpPr>
        <p:spPr>
          <a:xfrm>
            <a:off x="3995843" y="3590443"/>
            <a:ext cx="824666" cy="307697"/>
          </a:xfrm>
          <a:prstGeom prst="rect">
            <a:avLst/>
          </a:prstGeom>
          <a:noFill/>
        </p:spPr>
        <p:txBody>
          <a:bodyPr wrap="square" lIns="0" tIns="0" rIns="0" bIns="0" rtlCol="0">
            <a:spAutoFit/>
          </a:bodyPr>
          <a:lstStyle/>
          <a:p>
            <a:r>
              <a:rPr lang="en-US" sz="1000" spc="-58" dirty="0">
                <a:gradFill>
                  <a:gsLst>
                    <a:gs pos="2917">
                      <a:srgbClr val="FFFFFF"/>
                    </a:gs>
                    <a:gs pos="30000">
                      <a:srgbClr val="FFFFFF"/>
                    </a:gs>
                  </a:gsLst>
                  <a:lin ang="5400000" scaled="0"/>
                </a:gradFill>
              </a:rPr>
              <a:t>IPv4 Public Address</a:t>
            </a:r>
          </a:p>
        </p:txBody>
      </p:sp>
      <p:cxnSp>
        <p:nvCxnSpPr>
          <p:cNvPr id="60" name="Straight Arrow Connector 59"/>
          <p:cNvCxnSpPr/>
          <p:nvPr/>
        </p:nvCxnSpPr>
        <p:spPr>
          <a:xfrm flipH="1">
            <a:off x="4820509" y="2970232"/>
            <a:ext cx="4541513" cy="71823"/>
          </a:xfrm>
          <a:prstGeom prst="straightConnector1">
            <a:avLst/>
          </a:prstGeom>
          <a:ln w="57150">
            <a:solidFill>
              <a:schemeClr val="accent1"/>
            </a:solidFill>
            <a:headEnd type="triangle" w="med" len="sm"/>
            <a:tailEnd type="triangle" w="med" len="sm"/>
          </a:ln>
          <a:effectLst/>
        </p:spPr>
        <p:style>
          <a:lnRef idx="1">
            <a:schemeClr val="accent1"/>
          </a:lnRef>
          <a:fillRef idx="0">
            <a:schemeClr val="accent1"/>
          </a:fillRef>
          <a:effectRef idx="0">
            <a:schemeClr val="accent1"/>
          </a:effectRef>
          <a:fontRef idx="minor">
            <a:schemeClr val="tx1"/>
          </a:fontRef>
        </p:style>
      </p:cxnSp>
      <p:sp>
        <p:nvSpPr>
          <p:cNvPr id="8" name="Freeform 128"/>
          <p:cNvSpPr>
            <a:spLocks noChangeAspect="1"/>
          </p:cNvSpPr>
          <p:nvPr/>
        </p:nvSpPr>
        <p:spPr bwMode="black">
          <a:xfrm>
            <a:off x="5330005" y="1715173"/>
            <a:ext cx="3324630" cy="18365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a:noFill/>
          </a:ln>
          <a:effectLst/>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sp>
        <p:nvSpPr>
          <p:cNvPr id="89" name="Rectangle 88"/>
          <p:cNvSpPr/>
          <p:nvPr/>
        </p:nvSpPr>
        <p:spPr>
          <a:xfrm>
            <a:off x="5705021" y="2588677"/>
            <a:ext cx="2383913" cy="673740"/>
          </a:xfrm>
          <a:prstGeom prst="rect">
            <a:avLst/>
          </a:prstGeom>
        </p:spPr>
        <p:txBody>
          <a:bodyPr wrap="none" lIns="91404" tIns="45703" rIns="91404" bIns="45703">
            <a:spAutoFit/>
          </a:bodyPr>
          <a:lstStyle/>
          <a:p>
            <a:pPr algn="ctr" defTabSz="913674">
              <a:lnSpc>
                <a:spcPct val="90000"/>
              </a:lnSpc>
            </a:pPr>
            <a:r>
              <a:rPr lang="en-US" sz="2099" b="1" dirty="0">
                <a:gradFill>
                  <a:gsLst>
                    <a:gs pos="0">
                      <a:srgbClr val="FFFFFF"/>
                    </a:gs>
                    <a:gs pos="100000">
                      <a:srgbClr val="FFFFFF"/>
                    </a:gs>
                  </a:gsLst>
                  <a:lin ang="5400000" scaled="0"/>
                </a:gradFill>
              </a:rPr>
              <a:t>Site-to-Site </a:t>
            </a:r>
            <a:br>
              <a:rPr lang="en-US" sz="2099" b="1" dirty="0">
                <a:gradFill>
                  <a:gsLst>
                    <a:gs pos="0">
                      <a:srgbClr val="FFFFFF"/>
                    </a:gs>
                    <a:gs pos="100000">
                      <a:srgbClr val="FFFFFF"/>
                    </a:gs>
                  </a:gsLst>
                  <a:lin ang="5400000" scaled="0"/>
                </a:gradFill>
              </a:rPr>
            </a:br>
            <a:r>
              <a:rPr lang="en-US" sz="2099" b="1" dirty="0" err="1">
                <a:gradFill>
                  <a:gsLst>
                    <a:gs pos="0">
                      <a:srgbClr val="FFFFFF"/>
                    </a:gs>
                    <a:gs pos="100000">
                      <a:srgbClr val="FFFFFF"/>
                    </a:gs>
                  </a:gsLst>
                  <a:lin ang="5400000" scaled="0"/>
                </a:gradFill>
              </a:rPr>
              <a:t>IPSec</a:t>
            </a:r>
            <a:r>
              <a:rPr lang="en-US" sz="2099" b="1" dirty="0">
                <a:gradFill>
                  <a:gsLst>
                    <a:gs pos="0">
                      <a:srgbClr val="FFFFFF"/>
                    </a:gs>
                    <a:gs pos="100000">
                      <a:srgbClr val="FFFFFF"/>
                    </a:gs>
                  </a:gsLst>
                  <a:lin ang="5400000" scaled="0"/>
                </a:gradFill>
              </a:rPr>
              <a:t> VPN tunnel</a:t>
            </a:r>
          </a:p>
        </p:txBody>
      </p:sp>
      <p:sp>
        <p:nvSpPr>
          <p:cNvPr id="4" name="TextBox 3"/>
          <p:cNvSpPr txBox="1"/>
          <p:nvPr/>
        </p:nvSpPr>
        <p:spPr>
          <a:xfrm>
            <a:off x="9931660" y="3783454"/>
            <a:ext cx="1481080" cy="461545"/>
          </a:xfrm>
          <a:prstGeom prst="rect">
            <a:avLst/>
          </a:prstGeom>
          <a:noFill/>
        </p:spPr>
        <p:txBody>
          <a:bodyPr wrap="square" lIns="91416" tIns="91416" rIns="91416" bIns="91416" rtlCol="0">
            <a:spAutoFit/>
          </a:bodyPr>
          <a:lstStyle/>
          <a:p>
            <a:pPr>
              <a:lnSpc>
                <a:spcPct val="90000"/>
              </a:lnSpc>
              <a:spcBef>
                <a:spcPct val="20000"/>
              </a:spcBef>
              <a:buSzPct val="90000"/>
            </a:pPr>
            <a:r>
              <a:rPr lang="en-US" sz="1000" dirty="0">
                <a:solidFill>
                  <a:srgbClr val="FFFFFF">
                    <a:alpha val="99000"/>
                  </a:srgbClr>
                </a:solidFill>
              </a:rPr>
              <a:t>Highly Available </a:t>
            </a:r>
            <a:br>
              <a:rPr lang="en-US" sz="1000" dirty="0">
                <a:solidFill>
                  <a:srgbClr val="FFFFFF">
                    <a:alpha val="99000"/>
                  </a:srgbClr>
                </a:solidFill>
              </a:rPr>
            </a:br>
            <a:r>
              <a:rPr lang="en-US" sz="1000" dirty="0">
                <a:solidFill>
                  <a:srgbClr val="FFFFFF">
                    <a:alpha val="99000"/>
                  </a:srgbClr>
                </a:solidFill>
              </a:rPr>
              <a:t>Active / Passive</a:t>
            </a:r>
          </a:p>
        </p:txBody>
      </p:sp>
      <p:sp>
        <p:nvSpPr>
          <p:cNvPr id="7" name="TextBox 6"/>
          <p:cNvSpPr txBox="1"/>
          <p:nvPr/>
        </p:nvSpPr>
        <p:spPr>
          <a:xfrm>
            <a:off x="9226604" y="1499457"/>
            <a:ext cx="2194072" cy="627700"/>
          </a:xfrm>
          <a:prstGeom prst="rect">
            <a:avLst/>
          </a:prstGeom>
          <a:noFill/>
        </p:spPr>
        <p:txBody>
          <a:bodyPr wrap="square" lIns="91416" tIns="91416" rIns="91416" bIns="91416" rtlCol="0">
            <a:spAutoFit/>
          </a:bodyPr>
          <a:lstStyle/>
          <a:p>
            <a:pPr algn="ctr">
              <a:lnSpc>
                <a:spcPct val="90000"/>
              </a:lnSpc>
              <a:spcBef>
                <a:spcPct val="20000"/>
              </a:spcBef>
              <a:buSzPct val="90000"/>
            </a:pPr>
            <a:r>
              <a:rPr lang="en-US" sz="3199" dirty="0" err="1">
                <a:solidFill>
                  <a:srgbClr val="FFFFFF">
                    <a:alpha val="99000"/>
                  </a:srgbClr>
                </a:solidFill>
              </a:rPr>
              <a:t>CloudNet</a:t>
            </a:r>
            <a:endParaRPr lang="en-US" sz="3199" dirty="0">
              <a:solidFill>
                <a:srgbClr val="FFFFFF">
                  <a:alpha val="99000"/>
                </a:srgbClr>
              </a:solidFill>
            </a:endParaRPr>
          </a:p>
        </p:txBody>
      </p:sp>
      <p:sp>
        <p:nvSpPr>
          <p:cNvPr id="79" name="TextBox 78"/>
          <p:cNvSpPr txBox="1"/>
          <p:nvPr/>
        </p:nvSpPr>
        <p:spPr>
          <a:xfrm>
            <a:off x="1484938" y="1481386"/>
            <a:ext cx="2376444" cy="627700"/>
          </a:xfrm>
          <a:prstGeom prst="rect">
            <a:avLst/>
          </a:prstGeom>
          <a:noFill/>
        </p:spPr>
        <p:txBody>
          <a:bodyPr wrap="square" lIns="91416" tIns="91416" rIns="91416" bIns="91416" rtlCol="0">
            <a:spAutoFit/>
          </a:bodyPr>
          <a:lstStyle/>
          <a:p>
            <a:pPr algn="ctr">
              <a:lnSpc>
                <a:spcPct val="90000"/>
              </a:lnSpc>
              <a:spcBef>
                <a:spcPct val="20000"/>
              </a:spcBef>
              <a:buSzPct val="90000"/>
            </a:pPr>
            <a:r>
              <a:rPr lang="en-US" sz="3199" dirty="0" err="1">
                <a:solidFill>
                  <a:srgbClr val="FFFFFF">
                    <a:alpha val="99000"/>
                  </a:srgbClr>
                </a:solidFill>
              </a:rPr>
              <a:t>OnPremNet</a:t>
            </a:r>
            <a:endParaRPr lang="en-US" sz="3199" dirty="0">
              <a:solidFill>
                <a:srgbClr val="FFFFFF">
                  <a:alpha val="99000"/>
                </a:srgbClr>
              </a:solidFill>
            </a:endParaRPr>
          </a:p>
        </p:txBody>
      </p:sp>
      <p:sp>
        <p:nvSpPr>
          <p:cNvPr id="83" name="Freeform 128"/>
          <p:cNvSpPr>
            <a:spLocks noChangeAspect="1"/>
          </p:cNvSpPr>
          <p:nvPr/>
        </p:nvSpPr>
        <p:spPr bwMode="black">
          <a:xfrm>
            <a:off x="5392533" y="3696245"/>
            <a:ext cx="3324630" cy="18365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a:noFill/>
          </a:ln>
          <a:effectLst/>
          <a:extLst/>
        </p:spPr>
        <p:txBody>
          <a:bodyPr vert="horz" wrap="square" lIns="91404" tIns="45703" rIns="91404" bIns="45703" numCol="1" anchor="t" anchorCtr="0" compatLnSpc="1">
            <a:prstTxWarp prst="textNoShape">
              <a:avLst/>
            </a:prstTxWarp>
          </a:bodyPr>
          <a:lstStyle/>
          <a:p>
            <a:pPr defTabSz="1218369"/>
            <a:endParaRPr lang="en-US" sz="2399">
              <a:solidFill>
                <a:srgbClr val="FFFFFF"/>
              </a:solidFill>
            </a:endParaRPr>
          </a:p>
        </p:txBody>
      </p:sp>
      <p:sp>
        <p:nvSpPr>
          <p:cNvPr id="11" name="Rectangle 10"/>
          <p:cNvSpPr/>
          <p:nvPr/>
        </p:nvSpPr>
        <p:spPr>
          <a:xfrm>
            <a:off x="4034769" y="4401081"/>
            <a:ext cx="6096000" cy="590931"/>
          </a:xfrm>
          <a:prstGeom prst="rect">
            <a:avLst/>
          </a:prstGeom>
        </p:spPr>
        <p:txBody>
          <a:bodyPr>
            <a:spAutoFit/>
          </a:bodyPr>
          <a:lstStyle/>
          <a:p>
            <a:pPr algn="ctr" defTabSz="913674">
              <a:lnSpc>
                <a:spcPct val="90000"/>
              </a:lnSpc>
            </a:pPr>
            <a:r>
              <a:rPr lang="en-US" b="1" dirty="0">
                <a:gradFill>
                  <a:gsLst>
                    <a:gs pos="0">
                      <a:srgbClr val="FFFFFF"/>
                    </a:gs>
                    <a:gs pos="100000">
                      <a:srgbClr val="FFFFFF"/>
                    </a:gs>
                  </a:gsLst>
                  <a:lin ang="5400000" scaled="0"/>
                </a:gradFill>
              </a:rPr>
              <a:t>Site-to-Site </a:t>
            </a:r>
            <a:br>
              <a:rPr lang="en-US" b="1" dirty="0">
                <a:gradFill>
                  <a:gsLst>
                    <a:gs pos="0">
                      <a:srgbClr val="FFFFFF"/>
                    </a:gs>
                    <a:gs pos="100000">
                      <a:srgbClr val="FFFFFF"/>
                    </a:gs>
                  </a:gsLst>
                  <a:lin ang="5400000" scaled="0"/>
                </a:gradFill>
              </a:rPr>
            </a:br>
            <a:r>
              <a:rPr lang="en-US" b="1" dirty="0" smtClean="0">
                <a:gradFill>
                  <a:gsLst>
                    <a:gs pos="0">
                      <a:srgbClr val="FFFFFF"/>
                    </a:gs>
                    <a:gs pos="100000">
                      <a:srgbClr val="FFFFFF"/>
                    </a:gs>
                  </a:gsLst>
                  <a:lin ang="5400000" scaled="0"/>
                </a:gradFill>
              </a:rPr>
              <a:t>Express Route tunnel</a:t>
            </a:r>
            <a:endParaRPr lang="en-US" b="1" dirty="0">
              <a:gradFill>
                <a:gsLst>
                  <a:gs pos="0">
                    <a:srgbClr val="FFFFFF"/>
                  </a:gs>
                  <a:gs pos="100000">
                    <a:srgbClr val="FFFFFF"/>
                  </a:gs>
                </a:gsLst>
                <a:lin ang="5400000" scaled="0"/>
              </a:gradFill>
            </a:endParaRPr>
          </a:p>
        </p:txBody>
      </p:sp>
      <p:cxnSp>
        <p:nvCxnSpPr>
          <p:cNvPr id="84" name="Straight Arrow Connector 83"/>
          <p:cNvCxnSpPr/>
          <p:nvPr/>
        </p:nvCxnSpPr>
        <p:spPr>
          <a:xfrm flipH="1">
            <a:off x="4829381" y="4951133"/>
            <a:ext cx="4541513" cy="71823"/>
          </a:xfrm>
          <a:prstGeom prst="straightConnector1">
            <a:avLst/>
          </a:prstGeom>
          <a:ln w="57150">
            <a:solidFill>
              <a:schemeClr val="accent1"/>
            </a:solidFill>
            <a:headEnd type="triangle" w="med" len="sm"/>
            <a:tailEnd type="triangle" w="med" len="sm"/>
          </a:ln>
          <a:effectLst/>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8279365" y="3257614"/>
            <a:ext cx="993371" cy="414795"/>
          </a:xfrm>
          <a:prstGeom prst="straightConnector1">
            <a:avLst/>
          </a:prstGeom>
          <a:ln w="57150">
            <a:solidFill>
              <a:schemeClr val="accent1"/>
            </a:solidFill>
            <a:headEnd type="triangle" w="med" len="sm"/>
            <a:tailEnd type="triangle" w="med" len="sm"/>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43749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47969" y="2505208"/>
            <a:ext cx="6272450" cy="832764"/>
          </a:xfrm>
        </p:spPr>
        <p:txBody>
          <a:bodyPr/>
          <a:lstStyle/>
          <a:p>
            <a:r>
              <a:rPr lang="en-US" sz="4705" dirty="0"/>
              <a:t>What is Identity?</a:t>
            </a:r>
          </a:p>
        </p:txBody>
      </p:sp>
    </p:spTree>
    <p:extLst>
      <p:ext uri="{BB962C8B-B14F-4D97-AF65-F5344CB8AC3E}">
        <p14:creationId xmlns:p14="http://schemas.microsoft.com/office/powerpoint/2010/main" val="16980495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5"/>
          <p:cNvSpPr>
            <a:spLocks noEditPoints="1"/>
          </p:cNvSpPr>
          <p:nvPr/>
        </p:nvSpPr>
        <p:spPr bwMode="auto">
          <a:xfrm>
            <a:off x="5938917" y="2857367"/>
            <a:ext cx="731040" cy="1127109"/>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chemeClr val="bg1">
              <a:lumMod val="95000"/>
            </a:schemeClr>
          </a:solidFill>
          <a:ln>
            <a:noFill/>
          </a:ln>
        </p:spPr>
        <p:txBody>
          <a:bodyPr vert="horz" wrap="square" lIns="89606" tIns="44804" rIns="89606" bIns="44804" numCol="1" anchor="t" anchorCtr="0" compatLnSpc="1">
            <a:prstTxWarp prst="textNoShape">
              <a:avLst/>
            </a:prstTxWarp>
          </a:bodyPr>
          <a:lstStyle/>
          <a:p>
            <a:pPr defTabSz="914188"/>
            <a:endParaRPr lang="en-GB" sz="1764">
              <a:solidFill>
                <a:srgbClr val="505050"/>
              </a:solidFill>
            </a:endParaRPr>
          </a:p>
        </p:txBody>
      </p:sp>
      <p:sp>
        <p:nvSpPr>
          <p:cNvPr id="2" name="Title 1"/>
          <p:cNvSpPr>
            <a:spLocks noGrp="1"/>
          </p:cNvSpPr>
          <p:nvPr>
            <p:ph type="title"/>
          </p:nvPr>
        </p:nvSpPr>
        <p:spPr/>
        <p:txBody>
          <a:bodyPr vert="horz" wrap="square" lIns="143371" tIns="89606" rIns="143371" bIns="89606" rtlCol="0" anchor="t">
            <a:noAutofit/>
          </a:bodyPr>
          <a:lstStyle/>
          <a:p>
            <a:r>
              <a:rPr lang="en-US" sz="3919" dirty="0">
                <a:solidFill>
                  <a:srgbClr val="06796F"/>
                </a:solidFill>
              </a:rPr>
              <a:t>Corporate Identity Comes from Many Sources</a:t>
            </a:r>
          </a:p>
        </p:txBody>
      </p:sp>
      <p:sp>
        <p:nvSpPr>
          <p:cNvPr id="103" name="Rectangle 3"/>
          <p:cNvSpPr>
            <a:spLocks noChangeArrowheads="1"/>
          </p:cNvSpPr>
          <p:nvPr/>
        </p:nvSpPr>
        <p:spPr bwMode="auto">
          <a:xfrm>
            <a:off x="792684" y="1602733"/>
            <a:ext cx="1156101" cy="529353"/>
          </a:xfrm>
          <a:prstGeom prst="rect">
            <a:avLst/>
          </a:prstGeom>
          <a:noFill/>
          <a:ln w="15875">
            <a:noFill/>
          </a:ln>
          <a:effectLst>
            <a:outerShdw blurRad="292100" dist="63500" dir="5760000" sx="105000" sy="105000" algn="tl" rotWithShape="0">
              <a:prstClr val="black">
                <a:alpha val="41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lIns="182804" tIns="91403" rIns="365611" bIns="45702" rtlCol="0">
            <a:noAutofit/>
          </a:bodyPr>
          <a:lstStyle/>
          <a:p>
            <a:pPr defTabSz="914004">
              <a:lnSpc>
                <a:spcPct val="85000"/>
              </a:lnSpc>
              <a:spcBef>
                <a:spcPct val="0"/>
              </a:spcBef>
              <a:defRPr/>
            </a:pPr>
            <a:r>
              <a:rPr lang="en-US" sz="1200" b="1" dirty="0">
                <a:solidFill>
                  <a:srgbClr val="DC3C00">
                    <a:lumMod val="75000"/>
                  </a:srgbClr>
                </a:solidFill>
                <a:cs typeface="Segoe UI" pitchFamily="34" charset="0"/>
              </a:rPr>
              <a:t>HR System</a:t>
            </a:r>
          </a:p>
        </p:txBody>
      </p:sp>
      <p:sp>
        <p:nvSpPr>
          <p:cNvPr id="105" name="Rectangle 5"/>
          <p:cNvSpPr>
            <a:spLocks noChangeArrowheads="1"/>
          </p:cNvSpPr>
          <p:nvPr/>
        </p:nvSpPr>
        <p:spPr bwMode="auto">
          <a:xfrm>
            <a:off x="792683" y="5149804"/>
            <a:ext cx="1056864" cy="325452"/>
          </a:xfrm>
          <a:prstGeom prst="rect">
            <a:avLst/>
          </a:prstGeom>
          <a:noFill/>
          <a:ln w="15875">
            <a:noFill/>
          </a:ln>
          <a:effectLst>
            <a:outerShdw blurRad="292100" dist="63500" dir="5760000" sx="105000" sy="105000" algn="tl" rotWithShape="0">
              <a:prstClr val="black">
                <a:alpha val="41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lIns="182804" tIns="91403" rIns="365611" bIns="45702" rtlCol="0">
            <a:noAutofit/>
          </a:bodyPr>
          <a:lstStyle/>
          <a:p>
            <a:pPr defTabSz="914004">
              <a:lnSpc>
                <a:spcPct val="85000"/>
              </a:lnSpc>
              <a:spcBef>
                <a:spcPct val="0"/>
              </a:spcBef>
              <a:defRPr/>
            </a:pPr>
            <a:r>
              <a:rPr lang="en-US" sz="1200" b="1" dirty="0">
                <a:solidFill>
                  <a:srgbClr val="DC3C00"/>
                </a:solidFill>
                <a:cs typeface="Segoe UI" pitchFamily="34" charset="0"/>
              </a:rPr>
              <a:t>LDAP</a:t>
            </a:r>
          </a:p>
        </p:txBody>
      </p:sp>
      <p:sp>
        <p:nvSpPr>
          <p:cNvPr id="106" name="Rectangle 6"/>
          <p:cNvSpPr>
            <a:spLocks noChangeArrowheads="1"/>
          </p:cNvSpPr>
          <p:nvPr/>
        </p:nvSpPr>
        <p:spPr bwMode="auto">
          <a:xfrm>
            <a:off x="792684" y="3981251"/>
            <a:ext cx="1288026" cy="304897"/>
          </a:xfrm>
          <a:prstGeom prst="rect">
            <a:avLst/>
          </a:prstGeom>
          <a:noFill/>
          <a:ln w="15875">
            <a:noFill/>
          </a:ln>
          <a:effectLst>
            <a:outerShdw blurRad="292100" dist="63500" dir="5760000" sx="105000" sy="105000" algn="tl" rotWithShape="0">
              <a:prstClr val="black">
                <a:alpha val="41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lIns="182804" tIns="91403" rIns="365611" bIns="45702" rtlCol="0">
            <a:noAutofit/>
          </a:bodyPr>
          <a:lstStyle/>
          <a:p>
            <a:pPr defTabSz="914004">
              <a:lnSpc>
                <a:spcPct val="85000"/>
              </a:lnSpc>
              <a:spcBef>
                <a:spcPct val="0"/>
              </a:spcBef>
              <a:defRPr/>
            </a:pPr>
            <a:r>
              <a:rPr lang="en-US" sz="1200" b="1" dirty="0">
                <a:solidFill>
                  <a:srgbClr val="008272">
                    <a:lumMod val="75000"/>
                  </a:srgbClr>
                </a:solidFill>
                <a:cs typeface="Segoe UI" pitchFamily="34" charset="0"/>
              </a:rPr>
              <a:t>Exchange</a:t>
            </a:r>
          </a:p>
        </p:txBody>
      </p:sp>
      <p:sp>
        <p:nvSpPr>
          <p:cNvPr id="107" name="Rectangle 7"/>
          <p:cNvSpPr>
            <a:spLocks noChangeArrowheads="1"/>
          </p:cNvSpPr>
          <p:nvPr/>
        </p:nvSpPr>
        <p:spPr bwMode="auto">
          <a:xfrm>
            <a:off x="792684" y="2777901"/>
            <a:ext cx="1278114" cy="355199"/>
          </a:xfrm>
          <a:prstGeom prst="rect">
            <a:avLst/>
          </a:prstGeom>
          <a:noFill/>
          <a:ln w="15875">
            <a:noFill/>
          </a:ln>
          <a:effectLst/>
        </p:spPr>
        <p:style>
          <a:lnRef idx="2">
            <a:schemeClr val="accent3">
              <a:shade val="50000"/>
            </a:schemeClr>
          </a:lnRef>
          <a:fillRef idx="1">
            <a:schemeClr val="accent3"/>
          </a:fillRef>
          <a:effectRef idx="0">
            <a:schemeClr val="accent3"/>
          </a:effectRef>
          <a:fontRef idx="minor">
            <a:schemeClr val="lt1"/>
          </a:fontRef>
        </p:style>
        <p:txBody>
          <a:bodyPr wrap="square" lIns="182804" tIns="91403" rIns="365611" bIns="45702" rtlCol="0">
            <a:noAutofit/>
          </a:bodyPr>
          <a:lstStyle/>
          <a:p>
            <a:pPr defTabSz="914004">
              <a:lnSpc>
                <a:spcPct val="85000"/>
              </a:lnSpc>
              <a:spcBef>
                <a:spcPct val="0"/>
              </a:spcBef>
              <a:defRPr/>
            </a:pPr>
            <a:r>
              <a:rPr lang="en-US" sz="1200" b="1" dirty="0">
                <a:solidFill>
                  <a:srgbClr val="68217A"/>
                </a:solidFill>
                <a:cs typeface="Segoe UI" pitchFamily="34" charset="0"/>
              </a:rPr>
              <a:t>Database</a:t>
            </a:r>
          </a:p>
        </p:txBody>
      </p:sp>
      <p:grpSp>
        <p:nvGrpSpPr>
          <p:cNvPr id="12" name="Group 11"/>
          <p:cNvGrpSpPr/>
          <p:nvPr/>
        </p:nvGrpSpPr>
        <p:grpSpPr>
          <a:xfrm>
            <a:off x="1852013" y="2879882"/>
            <a:ext cx="2082635" cy="156314"/>
            <a:chOff x="1887407" y="2832839"/>
            <a:chExt cx="2125251" cy="159512"/>
          </a:xfrm>
        </p:grpSpPr>
        <p:sp>
          <p:nvSpPr>
            <p:cNvPr id="130" name="Rectangle 39"/>
            <p:cNvSpPr>
              <a:spLocks noChangeArrowheads="1"/>
            </p:cNvSpPr>
            <p:nvPr/>
          </p:nvSpPr>
          <p:spPr bwMode="auto">
            <a:xfrm>
              <a:off x="1887407" y="2832839"/>
              <a:ext cx="699635"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68217A"/>
                  </a:solidFill>
                </a:rPr>
                <a:t>title</a:t>
              </a:r>
            </a:p>
          </p:txBody>
        </p:sp>
        <p:sp>
          <p:nvSpPr>
            <p:cNvPr id="172" name="Rectangle 81"/>
            <p:cNvSpPr>
              <a:spLocks noChangeArrowheads="1"/>
            </p:cNvSpPr>
            <p:nvPr/>
          </p:nvSpPr>
          <p:spPr bwMode="auto">
            <a:xfrm>
              <a:off x="2771972" y="2836917"/>
              <a:ext cx="1240686"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68217A"/>
                  </a:solidFill>
                </a:rPr>
                <a:t>Coordinator</a:t>
              </a:r>
            </a:p>
          </p:txBody>
        </p:sp>
      </p:grpSp>
      <p:grpSp>
        <p:nvGrpSpPr>
          <p:cNvPr id="11" name="Group 10"/>
          <p:cNvGrpSpPr/>
          <p:nvPr/>
        </p:nvGrpSpPr>
        <p:grpSpPr>
          <a:xfrm>
            <a:off x="1852013" y="1602734"/>
            <a:ext cx="2082635" cy="491754"/>
            <a:chOff x="1887407" y="1602802"/>
            <a:chExt cx="2125251" cy="501817"/>
          </a:xfrm>
        </p:grpSpPr>
        <p:sp>
          <p:nvSpPr>
            <p:cNvPr id="119" name="Rectangle 28"/>
            <p:cNvSpPr>
              <a:spLocks noChangeArrowheads="1"/>
            </p:cNvSpPr>
            <p:nvPr/>
          </p:nvSpPr>
          <p:spPr bwMode="auto">
            <a:xfrm>
              <a:off x="1887407" y="1603080"/>
              <a:ext cx="1085014" cy="148485"/>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givenName</a:t>
              </a:r>
            </a:p>
          </p:txBody>
        </p:sp>
        <p:sp>
          <p:nvSpPr>
            <p:cNvPr id="120" name="Rectangle 29"/>
            <p:cNvSpPr>
              <a:spLocks noChangeArrowheads="1"/>
            </p:cNvSpPr>
            <p:nvPr/>
          </p:nvSpPr>
          <p:spPr bwMode="auto">
            <a:xfrm>
              <a:off x="1887407" y="1758514"/>
              <a:ext cx="1085014" cy="148485"/>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surname</a:t>
              </a:r>
            </a:p>
          </p:txBody>
        </p:sp>
        <p:sp>
          <p:nvSpPr>
            <p:cNvPr id="123" name="Rectangle 32"/>
            <p:cNvSpPr>
              <a:spLocks noChangeArrowheads="1"/>
            </p:cNvSpPr>
            <p:nvPr/>
          </p:nvSpPr>
          <p:spPr bwMode="auto">
            <a:xfrm>
              <a:off x="1887407" y="1949185"/>
              <a:ext cx="1085014" cy="148485"/>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employeeID</a:t>
              </a:r>
            </a:p>
          </p:txBody>
        </p:sp>
        <p:sp>
          <p:nvSpPr>
            <p:cNvPr id="170" name="Rectangle 79"/>
            <p:cNvSpPr>
              <a:spLocks noChangeArrowheads="1"/>
            </p:cNvSpPr>
            <p:nvPr/>
          </p:nvSpPr>
          <p:spPr bwMode="auto">
            <a:xfrm>
              <a:off x="2771972" y="1602802"/>
              <a:ext cx="1240686" cy="155434"/>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Samantha</a:t>
              </a:r>
            </a:p>
          </p:txBody>
        </p:sp>
        <p:sp>
          <p:nvSpPr>
            <p:cNvPr id="171" name="Rectangle 80"/>
            <p:cNvSpPr>
              <a:spLocks noChangeArrowheads="1"/>
            </p:cNvSpPr>
            <p:nvPr/>
          </p:nvSpPr>
          <p:spPr bwMode="auto">
            <a:xfrm>
              <a:off x="2771972" y="1760653"/>
              <a:ext cx="1240686" cy="155434"/>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Dearing</a:t>
              </a:r>
            </a:p>
          </p:txBody>
        </p:sp>
        <p:sp>
          <p:nvSpPr>
            <p:cNvPr id="173" name="Rectangle 83"/>
            <p:cNvSpPr>
              <a:spLocks noChangeArrowheads="1"/>
            </p:cNvSpPr>
            <p:nvPr/>
          </p:nvSpPr>
          <p:spPr bwMode="auto">
            <a:xfrm>
              <a:off x="2771972" y="1949185"/>
              <a:ext cx="1240686" cy="155434"/>
            </a:xfrm>
            <a:prstGeom prst="rect">
              <a:avLst/>
            </a:prstGeom>
            <a:solidFill>
              <a:schemeClr val="bg1"/>
            </a:solidFill>
            <a:ln w="6350">
              <a:noFill/>
              <a:miter lim="800000"/>
              <a:headEnd/>
              <a:tailEnd/>
            </a:ln>
          </p:spPr>
          <p:txBody>
            <a:bodyPr wrap="none" lIns="0" tIns="0" rIns="0" bIns="0" anchor="ctr"/>
            <a:lstStyle/>
            <a:p>
              <a:pPr defTabSz="914004">
                <a:spcBef>
                  <a:spcPct val="0"/>
                </a:spcBef>
              </a:pPr>
              <a:r>
                <a:rPr lang="en-US" sz="933" dirty="0">
                  <a:solidFill>
                    <a:srgbClr val="DC3C00">
                      <a:lumMod val="75000"/>
                    </a:srgbClr>
                  </a:solidFill>
                </a:rPr>
                <a:t>007</a:t>
              </a:r>
            </a:p>
          </p:txBody>
        </p:sp>
      </p:grpSp>
      <p:grpSp>
        <p:nvGrpSpPr>
          <p:cNvPr id="13" name="Group 12"/>
          <p:cNvGrpSpPr/>
          <p:nvPr/>
        </p:nvGrpSpPr>
        <p:grpSpPr>
          <a:xfrm>
            <a:off x="1852013" y="4059386"/>
            <a:ext cx="2082635" cy="152318"/>
            <a:chOff x="1887407" y="4325480"/>
            <a:chExt cx="2125251" cy="155434"/>
          </a:xfrm>
        </p:grpSpPr>
        <p:sp>
          <p:nvSpPr>
            <p:cNvPr id="212" name="Rectangle 40"/>
            <p:cNvSpPr>
              <a:spLocks noChangeArrowheads="1"/>
            </p:cNvSpPr>
            <p:nvPr/>
          </p:nvSpPr>
          <p:spPr bwMode="auto">
            <a:xfrm>
              <a:off x="1887407" y="4325480"/>
              <a:ext cx="699635"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008272">
                      <a:lumMod val="75000"/>
                    </a:srgbClr>
                  </a:solidFill>
                </a:rPr>
                <a:t>e-mail</a:t>
              </a:r>
            </a:p>
          </p:txBody>
        </p:sp>
        <p:sp>
          <p:nvSpPr>
            <p:cNvPr id="217" name="Rectangle 45"/>
            <p:cNvSpPr>
              <a:spLocks noChangeArrowheads="1"/>
            </p:cNvSpPr>
            <p:nvPr/>
          </p:nvSpPr>
          <p:spPr bwMode="auto">
            <a:xfrm>
              <a:off x="2771972" y="4325480"/>
              <a:ext cx="1240686"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008272">
                      <a:lumMod val="75000"/>
                    </a:srgbClr>
                  </a:solidFill>
                </a:rPr>
                <a:t>samd@contoso.com</a:t>
              </a:r>
            </a:p>
          </p:txBody>
        </p:sp>
      </p:grpSp>
      <p:grpSp>
        <p:nvGrpSpPr>
          <p:cNvPr id="14" name="Group 13"/>
          <p:cNvGrpSpPr/>
          <p:nvPr/>
        </p:nvGrpSpPr>
        <p:grpSpPr>
          <a:xfrm>
            <a:off x="1852013" y="5226676"/>
            <a:ext cx="2082635" cy="152318"/>
            <a:chOff x="1887407" y="5292132"/>
            <a:chExt cx="2125251" cy="155434"/>
          </a:xfrm>
        </p:grpSpPr>
        <p:sp>
          <p:nvSpPr>
            <p:cNvPr id="227" name="Rectangle 42"/>
            <p:cNvSpPr>
              <a:spLocks noChangeArrowheads="1"/>
            </p:cNvSpPr>
            <p:nvPr/>
          </p:nvSpPr>
          <p:spPr bwMode="auto">
            <a:xfrm>
              <a:off x="1887407" y="5292132"/>
              <a:ext cx="699635"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DC3C00"/>
                  </a:solidFill>
                </a:rPr>
                <a:t>telephone</a:t>
              </a:r>
            </a:p>
          </p:txBody>
        </p:sp>
        <p:sp>
          <p:nvSpPr>
            <p:cNvPr id="232" name="Rectangle 47"/>
            <p:cNvSpPr>
              <a:spLocks noChangeArrowheads="1"/>
            </p:cNvSpPr>
            <p:nvPr/>
          </p:nvSpPr>
          <p:spPr bwMode="auto">
            <a:xfrm>
              <a:off x="2771972" y="5292132"/>
              <a:ext cx="1240686" cy="155434"/>
            </a:xfrm>
            <a:prstGeom prst="rect">
              <a:avLst/>
            </a:prstGeom>
            <a:solidFill>
              <a:srgbClr val="FFFFFF"/>
            </a:solidFill>
            <a:ln w="6350">
              <a:solidFill>
                <a:schemeClr val="bg1"/>
              </a:solidFill>
              <a:miter lim="800000"/>
              <a:headEnd/>
              <a:tailEnd/>
            </a:ln>
          </p:spPr>
          <p:txBody>
            <a:bodyPr wrap="none" lIns="0" tIns="0" rIns="0" bIns="0" anchor="ctr"/>
            <a:lstStyle/>
            <a:p>
              <a:pPr defTabSz="914004">
                <a:spcBef>
                  <a:spcPct val="0"/>
                </a:spcBef>
              </a:pPr>
              <a:r>
                <a:rPr lang="en-US" sz="933" dirty="0">
                  <a:solidFill>
                    <a:srgbClr val="DC3C00"/>
                  </a:solidFill>
                </a:rPr>
                <a:t>555-123-4567</a:t>
              </a:r>
            </a:p>
          </p:txBody>
        </p:sp>
      </p:grpSp>
      <p:cxnSp>
        <p:nvCxnSpPr>
          <p:cNvPr id="234" name="Straight Arrow Connector 233"/>
          <p:cNvCxnSpPr/>
          <p:nvPr/>
        </p:nvCxnSpPr>
        <p:spPr>
          <a:xfrm flipH="1" flipV="1">
            <a:off x="3905937" y="2127188"/>
            <a:ext cx="1316946" cy="875078"/>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flipH="1" flipV="1">
            <a:off x="3929875" y="2993665"/>
            <a:ext cx="1339437" cy="302255"/>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flipH="1">
            <a:off x="3905937" y="3497879"/>
            <a:ext cx="1363375" cy="652535"/>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flipH="1">
            <a:off x="3929878" y="3791658"/>
            <a:ext cx="1339435" cy="1358147"/>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0" name="Group 239"/>
          <p:cNvGrpSpPr/>
          <p:nvPr/>
        </p:nvGrpSpPr>
        <p:grpSpPr>
          <a:xfrm>
            <a:off x="9259160" y="2111273"/>
            <a:ext cx="1661161" cy="1084064"/>
            <a:chOff x="4180433" y="3009950"/>
            <a:chExt cx="1695153" cy="1106246"/>
          </a:xfrm>
        </p:grpSpPr>
        <p:grpSp>
          <p:nvGrpSpPr>
            <p:cNvPr id="241" name="Group 240"/>
            <p:cNvGrpSpPr/>
            <p:nvPr/>
          </p:nvGrpSpPr>
          <p:grpSpPr>
            <a:xfrm>
              <a:off x="4180433" y="3665675"/>
              <a:ext cx="1695153" cy="450521"/>
              <a:chOff x="3002667" y="5699193"/>
              <a:chExt cx="1695153" cy="450521"/>
            </a:xfrm>
          </p:grpSpPr>
          <p:sp>
            <p:nvSpPr>
              <p:cNvPr id="243" name="Rectangle 242"/>
              <p:cNvSpPr/>
              <p:nvPr/>
            </p:nvSpPr>
            <p:spPr>
              <a:xfrm>
                <a:off x="3351065" y="5965195"/>
                <a:ext cx="1156250" cy="184519"/>
              </a:xfrm>
              <a:prstGeom prst="rect">
                <a:avLst/>
              </a:prstGeom>
              <a:ln>
                <a:noFill/>
              </a:ln>
            </p:spPr>
            <p:txBody>
              <a:bodyPr wrap="square" lIns="0" tIns="0" rIns="0" bIns="0" anchor="ctr">
                <a:spAutoFit/>
              </a:bodyPr>
              <a:lstStyle/>
              <a:p>
                <a:pPr algn="ctr" defTabSz="1074661" fontAlgn="base">
                  <a:spcBef>
                    <a:spcPts val="1411"/>
                  </a:spcBef>
                  <a:spcAft>
                    <a:spcPct val="0"/>
                  </a:spcAft>
                </a:pPr>
                <a:r>
                  <a:rPr lang="en-US" sz="1175" dirty="0">
                    <a:ln>
                      <a:solidFill>
                        <a:srgbClr val="FFFFFF">
                          <a:alpha val="0"/>
                        </a:srgbClr>
                      </a:solidFill>
                    </a:ln>
                    <a:solidFill>
                      <a:srgbClr val="00188F"/>
                    </a:solidFill>
                  </a:rPr>
                  <a:t>Active Directory</a:t>
                </a:r>
              </a:p>
            </p:txBody>
          </p:sp>
          <p:pic>
            <p:nvPicPr>
              <p:cNvPr id="244" name="Picture 2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02667" y="5699193"/>
                <a:ext cx="1695153" cy="398452"/>
              </a:xfrm>
              <a:prstGeom prst="rect">
                <a:avLst/>
              </a:prstGeom>
            </p:spPr>
          </p:pic>
        </p:grpSp>
        <p:pic>
          <p:nvPicPr>
            <p:cNvPr id="242" name="Picture 2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5105" y="3009950"/>
              <a:ext cx="1044032" cy="690827"/>
            </a:xfrm>
            <a:prstGeom prst="rect">
              <a:avLst/>
            </a:prstGeom>
          </p:spPr>
        </p:pic>
      </p:grpSp>
      <p:grpSp>
        <p:nvGrpSpPr>
          <p:cNvPr id="6" name="Group 5"/>
          <p:cNvGrpSpPr/>
          <p:nvPr/>
        </p:nvGrpSpPr>
        <p:grpSpPr>
          <a:xfrm>
            <a:off x="324163" y="1544959"/>
            <a:ext cx="545512" cy="737144"/>
            <a:chOff x="304838" y="1574669"/>
            <a:chExt cx="556675" cy="752227"/>
          </a:xfrm>
        </p:grpSpPr>
        <p:sp>
          <p:nvSpPr>
            <p:cNvPr id="261" name="Freeform 59"/>
            <p:cNvSpPr>
              <a:spLocks noEditPoints="1"/>
            </p:cNvSpPr>
            <p:nvPr/>
          </p:nvSpPr>
          <p:spPr bwMode="auto">
            <a:xfrm>
              <a:off x="468905" y="1574669"/>
              <a:ext cx="392608" cy="752227"/>
            </a:xfrm>
            <a:custGeom>
              <a:avLst/>
              <a:gdLst>
                <a:gd name="T0" fmla="*/ 115 w 1025"/>
                <a:gd name="T1" fmla="*/ 1698 h 1967"/>
                <a:gd name="T2" fmla="*/ 115 w 1025"/>
                <a:gd name="T3" fmla="*/ 1790 h 1967"/>
                <a:gd name="T4" fmla="*/ 909 w 1025"/>
                <a:gd name="T5" fmla="*/ 1790 h 1967"/>
                <a:gd name="T6" fmla="*/ 909 w 1025"/>
                <a:gd name="T7" fmla="*/ 1698 h 1967"/>
                <a:gd name="T8" fmla="*/ 115 w 1025"/>
                <a:gd name="T9" fmla="*/ 1698 h 1967"/>
                <a:gd name="T10" fmla="*/ 115 w 1025"/>
                <a:gd name="T11" fmla="*/ 1548 h 1967"/>
                <a:gd name="T12" fmla="*/ 115 w 1025"/>
                <a:gd name="T13" fmla="*/ 1615 h 1967"/>
                <a:gd name="T14" fmla="*/ 274 w 1025"/>
                <a:gd name="T15" fmla="*/ 1615 h 1967"/>
                <a:gd name="T16" fmla="*/ 274 w 1025"/>
                <a:gd name="T17" fmla="*/ 1548 h 1967"/>
                <a:gd name="T18" fmla="*/ 115 w 1025"/>
                <a:gd name="T19" fmla="*/ 1548 h 1967"/>
                <a:gd name="T20" fmla="*/ 115 w 1025"/>
                <a:gd name="T21" fmla="*/ 1394 h 1967"/>
                <a:gd name="T22" fmla="*/ 115 w 1025"/>
                <a:gd name="T23" fmla="*/ 1465 h 1967"/>
                <a:gd name="T24" fmla="*/ 274 w 1025"/>
                <a:gd name="T25" fmla="*/ 1465 h 1967"/>
                <a:gd name="T26" fmla="*/ 274 w 1025"/>
                <a:gd name="T27" fmla="*/ 1394 h 1967"/>
                <a:gd name="T28" fmla="*/ 115 w 1025"/>
                <a:gd name="T29" fmla="*/ 1394 h 1967"/>
                <a:gd name="T30" fmla="*/ 115 w 1025"/>
                <a:gd name="T31" fmla="*/ 366 h 1967"/>
                <a:gd name="T32" fmla="*/ 115 w 1025"/>
                <a:gd name="T33" fmla="*/ 466 h 1967"/>
                <a:gd name="T34" fmla="*/ 909 w 1025"/>
                <a:gd name="T35" fmla="*/ 466 h 1967"/>
                <a:gd name="T36" fmla="*/ 909 w 1025"/>
                <a:gd name="T37" fmla="*/ 366 h 1967"/>
                <a:gd name="T38" fmla="*/ 115 w 1025"/>
                <a:gd name="T39" fmla="*/ 366 h 1967"/>
                <a:gd name="T40" fmla="*/ 115 w 1025"/>
                <a:gd name="T41" fmla="*/ 201 h 1967"/>
                <a:gd name="T42" fmla="*/ 115 w 1025"/>
                <a:gd name="T43" fmla="*/ 304 h 1967"/>
                <a:gd name="T44" fmla="*/ 909 w 1025"/>
                <a:gd name="T45" fmla="*/ 304 h 1967"/>
                <a:gd name="T46" fmla="*/ 909 w 1025"/>
                <a:gd name="T47" fmla="*/ 201 h 1967"/>
                <a:gd name="T48" fmla="*/ 115 w 1025"/>
                <a:gd name="T49" fmla="*/ 201 h 1967"/>
                <a:gd name="T50" fmla="*/ 135 w 1025"/>
                <a:gd name="T51" fmla="*/ 0 h 1967"/>
                <a:gd name="T52" fmla="*/ 889 w 1025"/>
                <a:gd name="T53" fmla="*/ 0 h 1967"/>
                <a:gd name="T54" fmla="*/ 1025 w 1025"/>
                <a:gd name="T55" fmla="*/ 118 h 1967"/>
                <a:gd name="T56" fmla="*/ 1025 w 1025"/>
                <a:gd name="T57" fmla="*/ 1849 h 1967"/>
                <a:gd name="T58" fmla="*/ 889 w 1025"/>
                <a:gd name="T59" fmla="*/ 1967 h 1967"/>
                <a:gd name="T60" fmla="*/ 135 w 1025"/>
                <a:gd name="T61" fmla="*/ 1967 h 1967"/>
                <a:gd name="T62" fmla="*/ 0 w 1025"/>
                <a:gd name="T63" fmla="*/ 1849 h 1967"/>
                <a:gd name="T64" fmla="*/ 0 w 1025"/>
                <a:gd name="T65" fmla="*/ 118 h 1967"/>
                <a:gd name="T66" fmla="*/ 135 w 1025"/>
                <a:gd name="T67"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5" h="1967">
                  <a:moveTo>
                    <a:pt x="115" y="1698"/>
                  </a:moveTo>
                  <a:cubicBezTo>
                    <a:pt x="115" y="1766"/>
                    <a:pt x="115" y="1790"/>
                    <a:pt x="115" y="1790"/>
                  </a:cubicBezTo>
                  <a:cubicBezTo>
                    <a:pt x="909" y="1790"/>
                    <a:pt x="909" y="1790"/>
                    <a:pt x="909" y="1790"/>
                  </a:cubicBezTo>
                  <a:cubicBezTo>
                    <a:pt x="909" y="1722"/>
                    <a:pt x="909" y="1698"/>
                    <a:pt x="909" y="1698"/>
                  </a:cubicBezTo>
                  <a:cubicBezTo>
                    <a:pt x="115" y="1698"/>
                    <a:pt x="115" y="1698"/>
                    <a:pt x="115" y="1698"/>
                  </a:cubicBezTo>
                  <a:close/>
                  <a:moveTo>
                    <a:pt x="115" y="1548"/>
                  </a:moveTo>
                  <a:cubicBezTo>
                    <a:pt x="115" y="1615"/>
                    <a:pt x="115" y="1615"/>
                    <a:pt x="115" y="1615"/>
                  </a:cubicBezTo>
                  <a:cubicBezTo>
                    <a:pt x="274" y="1615"/>
                    <a:pt x="274" y="1615"/>
                    <a:pt x="274" y="1615"/>
                  </a:cubicBezTo>
                  <a:cubicBezTo>
                    <a:pt x="274" y="1548"/>
                    <a:pt x="274" y="1548"/>
                    <a:pt x="274" y="1548"/>
                  </a:cubicBezTo>
                  <a:cubicBezTo>
                    <a:pt x="115" y="1548"/>
                    <a:pt x="115" y="1548"/>
                    <a:pt x="115" y="1548"/>
                  </a:cubicBezTo>
                  <a:close/>
                  <a:moveTo>
                    <a:pt x="115" y="1394"/>
                  </a:moveTo>
                  <a:cubicBezTo>
                    <a:pt x="115" y="1465"/>
                    <a:pt x="115" y="1465"/>
                    <a:pt x="115" y="1465"/>
                  </a:cubicBezTo>
                  <a:cubicBezTo>
                    <a:pt x="274" y="1465"/>
                    <a:pt x="274" y="1465"/>
                    <a:pt x="274" y="1465"/>
                  </a:cubicBezTo>
                  <a:cubicBezTo>
                    <a:pt x="274" y="1394"/>
                    <a:pt x="274" y="1394"/>
                    <a:pt x="274" y="1394"/>
                  </a:cubicBezTo>
                  <a:cubicBezTo>
                    <a:pt x="115" y="1394"/>
                    <a:pt x="115" y="1394"/>
                    <a:pt x="115" y="1394"/>
                  </a:cubicBezTo>
                  <a:close/>
                  <a:moveTo>
                    <a:pt x="115" y="366"/>
                  </a:moveTo>
                  <a:cubicBezTo>
                    <a:pt x="115" y="466"/>
                    <a:pt x="115" y="466"/>
                    <a:pt x="115" y="466"/>
                  </a:cubicBezTo>
                  <a:cubicBezTo>
                    <a:pt x="909" y="466"/>
                    <a:pt x="909" y="466"/>
                    <a:pt x="909" y="466"/>
                  </a:cubicBezTo>
                  <a:cubicBezTo>
                    <a:pt x="909" y="366"/>
                    <a:pt x="909" y="366"/>
                    <a:pt x="909" y="366"/>
                  </a:cubicBezTo>
                  <a:cubicBezTo>
                    <a:pt x="115" y="366"/>
                    <a:pt x="115" y="366"/>
                    <a:pt x="115" y="366"/>
                  </a:cubicBezTo>
                  <a:close/>
                  <a:moveTo>
                    <a:pt x="115" y="201"/>
                  </a:moveTo>
                  <a:cubicBezTo>
                    <a:pt x="115" y="304"/>
                    <a:pt x="115" y="304"/>
                    <a:pt x="115" y="304"/>
                  </a:cubicBezTo>
                  <a:cubicBezTo>
                    <a:pt x="909" y="304"/>
                    <a:pt x="909" y="304"/>
                    <a:pt x="909" y="304"/>
                  </a:cubicBezTo>
                  <a:cubicBezTo>
                    <a:pt x="909" y="201"/>
                    <a:pt x="909" y="201"/>
                    <a:pt x="909" y="201"/>
                  </a:cubicBezTo>
                  <a:cubicBezTo>
                    <a:pt x="115" y="201"/>
                    <a:pt x="115" y="201"/>
                    <a:pt x="115" y="201"/>
                  </a:cubicBezTo>
                  <a:close/>
                  <a:moveTo>
                    <a:pt x="135" y="0"/>
                  </a:moveTo>
                  <a:cubicBezTo>
                    <a:pt x="889" y="0"/>
                    <a:pt x="889" y="0"/>
                    <a:pt x="889" y="0"/>
                  </a:cubicBezTo>
                  <a:cubicBezTo>
                    <a:pt x="963" y="0"/>
                    <a:pt x="1025" y="53"/>
                    <a:pt x="1025" y="118"/>
                  </a:cubicBezTo>
                  <a:cubicBezTo>
                    <a:pt x="1025" y="1849"/>
                    <a:pt x="1025" y="1849"/>
                    <a:pt x="1025" y="1849"/>
                  </a:cubicBezTo>
                  <a:cubicBezTo>
                    <a:pt x="1025" y="1914"/>
                    <a:pt x="963" y="1967"/>
                    <a:pt x="889" y="1967"/>
                  </a:cubicBezTo>
                  <a:cubicBezTo>
                    <a:pt x="135" y="1967"/>
                    <a:pt x="135" y="1967"/>
                    <a:pt x="135" y="1967"/>
                  </a:cubicBezTo>
                  <a:cubicBezTo>
                    <a:pt x="62" y="1967"/>
                    <a:pt x="0" y="1914"/>
                    <a:pt x="0" y="1849"/>
                  </a:cubicBezTo>
                  <a:cubicBezTo>
                    <a:pt x="0" y="118"/>
                    <a:pt x="0" y="118"/>
                    <a:pt x="0" y="118"/>
                  </a:cubicBezTo>
                  <a:cubicBezTo>
                    <a:pt x="0" y="53"/>
                    <a:pt x="62" y="0"/>
                    <a:pt x="135" y="0"/>
                  </a:cubicBezTo>
                  <a:close/>
                </a:path>
              </a:pathLst>
            </a:custGeom>
            <a:solidFill>
              <a:srgbClr val="FFFFFF"/>
            </a:solidFill>
            <a:ln w="15875" cap="flat">
              <a:solidFill>
                <a:srgbClr val="0070C0"/>
              </a:solidFill>
              <a:prstDash val="solid"/>
              <a:miter lim="800000"/>
              <a:headEnd/>
              <a:tailEnd/>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204" name="Freeform 5"/>
            <p:cNvSpPr>
              <a:spLocks noChangeAspect="1" noEditPoints="1"/>
            </p:cNvSpPr>
            <p:nvPr/>
          </p:nvSpPr>
          <p:spPr bwMode="auto">
            <a:xfrm>
              <a:off x="304838" y="1593176"/>
              <a:ext cx="317103" cy="476250"/>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grpSp>
        <p:nvGrpSpPr>
          <p:cNvPr id="5" name="Group 4"/>
          <p:cNvGrpSpPr/>
          <p:nvPr/>
        </p:nvGrpSpPr>
        <p:grpSpPr>
          <a:xfrm>
            <a:off x="357135" y="2730318"/>
            <a:ext cx="512540" cy="737144"/>
            <a:chOff x="201973" y="2767716"/>
            <a:chExt cx="523027" cy="752227"/>
          </a:xfrm>
        </p:grpSpPr>
        <p:sp>
          <p:nvSpPr>
            <p:cNvPr id="112" name="Freeform 59"/>
            <p:cNvSpPr>
              <a:spLocks noEditPoints="1"/>
            </p:cNvSpPr>
            <p:nvPr/>
          </p:nvSpPr>
          <p:spPr bwMode="auto">
            <a:xfrm>
              <a:off x="332392" y="2767716"/>
              <a:ext cx="392608" cy="752227"/>
            </a:xfrm>
            <a:custGeom>
              <a:avLst/>
              <a:gdLst>
                <a:gd name="T0" fmla="*/ 115 w 1025"/>
                <a:gd name="T1" fmla="*/ 1698 h 1967"/>
                <a:gd name="T2" fmla="*/ 115 w 1025"/>
                <a:gd name="T3" fmla="*/ 1790 h 1967"/>
                <a:gd name="T4" fmla="*/ 909 w 1025"/>
                <a:gd name="T5" fmla="*/ 1790 h 1967"/>
                <a:gd name="T6" fmla="*/ 909 w 1025"/>
                <a:gd name="T7" fmla="*/ 1698 h 1967"/>
                <a:gd name="T8" fmla="*/ 115 w 1025"/>
                <a:gd name="T9" fmla="*/ 1698 h 1967"/>
                <a:gd name="T10" fmla="*/ 115 w 1025"/>
                <a:gd name="T11" fmla="*/ 1548 h 1967"/>
                <a:gd name="T12" fmla="*/ 115 w 1025"/>
                <a:gd name="T13" fmla="*/ 1615 h 1967"/>
                <a:gd name="T14" fmla="*/ 274 w 1025"/>
                <a:gd name="T15" fmla="*/ 1615 h 1967"/>
                <a:gd name="T16" fmla="*/ 274 w 1025"/>
                <a:gd name="T17" fmla="*/ 1548 h 1967"/>
                <a:gd name="T18" fmla="*/ 115 w 1025"/>
                <a:gd name="T19" fmla="*/ 1548 h 1967"/>
                <a:gd name="T20" fmla="*/ 115 w 1025"/>
                <a:gd name="T21" fmla="*/ 1394 h 1967"/>
                <a:gd name="T22" fmla="*/ 115 w 1025"/>
                <a:gd name="T23" fmla="*/ 1465 h 1967"/>
                <a:gd name="T24" fmla="*/ 274 w 1025"/>
                <a:gd name="T25" fmla="*/ 1465 h 1967"/>
                <a:gd name="T26" fmla="*/ 274 w 1025"/>
                <a:gd name="T27" fmla="*/ 1394 h 1967"/>
                <a:gd name="T28" fmla="*/ 115 w 1025"/>
                <a:gd name="T29" fmla="*/ 1394 h 1967"/>
                <a:gd name="T30" fmla="*/ 115 w 1025"/>
                <a:gd name="T31" fmla="*/ 366 h 1967"/>
                <a:gd name="T32" fmla="*/ 115 w 1025"/>
                <a:gd name="T33" fmla="*/ 466 h 1967"/>
                <a:gd name="T34" fmla="*/ 909 w 1025"/>
                <a:gd name="T35" fmla="*/ 466 h 1967"/>
                <a:gd name="T36" fmla="*/ 909 w 1025"/>
                <a:gd name="T37" fmla="*/ 366 h 1967"/>
                <a:gd name="T38" fmla="*/ 115 w 1025"/>
                <a:gd name="T39" fmla="*/ 366 h 1967"/>
                <a:gd name="T40" fmla="*/ 115 w 1025"/>
                <a:gd name="T41" fmla="*/ 201 h 1967"/>
                <a:gd name="T42" fmla="*/ 115 w 1025"/>
                <a:gd name="T43" fmla="*/ 304 h 1967"/>
                <a:gd name="T44" fmla="*/ 909 w 1025"/>
                <a:gd name="T45" fmla="*/ 304 h 1967"/>
                <a:gd name="T46" fmla="*/ 909 w 1025"/>
                <a:gd name="T47" fmla="*/ 201 h 1967"/>
                <a:gd name="T48" fmla="*/ 115 w 1025"/>
                <a:gd name="T49" fmla="*/ 201 h 1967"/>
                <a:gd name="T50" fmla="*/ 135 w 1025"/>
                <a:gd name="T51" fmla="*/ 0 h 1967"/>
                <a:gd name="T52" fmla="*/ 889 w 1025"/>
                <a:gd name="T53" fmla="*/ 0 h 1967"/>
                <a:gd name="T54" fmla="*/ 1025 w 1025"/>
                <a:gd name="T55" fmla="*/ 118 h 1967"/>
                <a:gd name="T56" fmla="*/ 1025 w 1025"/>
                <a:gd name="T57" fmla="*/ 1849 h 1967"/>
                <a:gd name="T58" fmla="*/ 889 w 1025"/>
                <a:gd name="T59" fmla="*/ 1967 h 1967"/>
                <a:gd name="T60" fmla="*/ 135 w 1025"/>
                <a:gd name="T61" fmla="*/ 1967 h 1967"/>
                <a:gd name="T62" fmla="*/ 0 w 1025"/>
                <a:gd name="T63" fmla="*/ 1849 h 1967"/>
                <a:gd name="T64" fmla="*/ 0 w 1025"/>
                <a:gd name="T65" fmla="*/ 118 h 1967"/>
                <a:gd name="T66" fmla="*/ 135 w 1025"/>
                <a:gd name="T67"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5" h="1967">
                  <a:moveTo>
                    <a:pt x="115" y="1698"/>
                  </a:moveTo>
                  <a:cubicBezTo>
                    <a:pt x="115" y="1766"/>
                    <a:pt x="115" y="1790"/>
                    <a:pt x="115" y="1790"/>
                  </a:cubicBezTo>
                  <a:cubicBezTo>
                    <a:pt x="909" y="1790"/>
                    <a:pt x="909" y="1790"/>
                    <a:pt x="909" y="1790"/>
                  </a:cubicBezTo>
                  <a:cubicBezTo>
                    <a:pt x="909" y="1722"/>
                    <a:pt x="909" y="1698"/>
                    <a:pt x="909" y="1698"/>
                  </a:cubicBezTo>
                  <a:cubicBezTo>
                    <a:pt x="115" y="1698"/>
                    <a:pt x="115" y="1698"/>
                    <a:pt x="115" y="1698"/>
                  </a:cubicBezTo>
                  <a:close/>
                  <a:moveTo>
                    <a:pt x="115" y="1548"/>
                  </a:moveTo>
                  <a:cubicBezTo>
                    <a:pt x="115" y="1615"/>
                    <a:pt x="115" y="1615"/>
                    <a:pt x="115" y="1615"/>
                  </a:cubicBezTo>
                  <a:cubicBezTo>
                    <a:pt x="274" y="1615"/>
                    <a:pt x="274" y="1615"/>
                    <a:pt x="274" y="1615"/>
                  </a:cubicBezTo>
                  <a:cubicBezTo>
                    <a:pt x="274" y="1548"/>
                    <a:pt x="274" y="1548"/>
                    <a:pt x="274" y="1548"/>
                  </a:cubicBezTo>
                  <a:cubicBezTo>
                    <a:pt x="115" y="1548"/>
                    <a:pt x="115" y="1548"/>
                    <a:pt x="115" y="1548"/>
                  </a:cubicBezTo>
                  <a:close/>
                  <a:moveTo>
                    <a:pt x="115" y="1394"/>
                  </a:moveTo>
                  <a:cubicBezTo>
                    <a:pt x="115" y="1465"/>
                    <a:pt x="115" y="1465"/>
                    <a:pt x="115" y="1465"/>
                  </a:cubicBezTo>
                  <a:cubicBezTo>
                    <a:pt x="274" y="1465"/>
                    <a:pt x="274" y="1465"/>
                    <a:pt x="274" y="1465"/>
                  </a:cubicBezTo>
                  <a:cubicBezTo>
                    <a:pt x="274" y="1394"/>
                    <a:pt x="274" y="1394"/>
                    <a:pt x="274" y="1394"/>
                  </a:cubicBezTo>
                  <a:cubicBezTo>
                    <a:pt x="115" y="1394"/>
                    <a:pt x="115" y="1394"/>
                    <a:pt x="115" y="1394"/>
                  </a:cubicBezTo>
                  <a:close/>
                  <a:moveTo>
                    <a:pt x="115" y="366"/>
                  </a:moveTo>
                  <a:cubicBezTo>
                    <a:pt x="115" y="466"/>
                    <a:pt x="115" y="466"/>
                    <a:pt x="115" y="466"/>
                  </a:cubicBezTo>
                  <a:cubicBezTo>
                    <a:pt x="909" y="466"/>
                    <a:pt x="909" y="466"/>
                    <a:pt x="909" y="466"/>
                  </a:cubicBezTo>
                  <a:cubicBezTo>
                    <a:pt x="909" y="366"/>
                    <a:pt x="909" y="366"/>
                    <a:pt x="909" y="366"/>
                  </a:cubicBezTo>
                  <a:cubicBezTo>
                    <a:pt x="115" y="366"/>
                    <a:pt x="115" y="366"/>
                    <a:pt x="115" y="366"/>
                  </a:cubicBezTo>
                  <a:close/>
                  <a:moveTo>
                    <a:pt x="115" y="201"/>
                  </a:moveTo>
                  <a:cubicBezTo>
                    <a:pt x="115" y="304"/>
                    <a:pt x="115" y="304"/>
                    <a:pt x="115" y="304"/>
                  </a:cubicBezTo>
                  <a:cubicBezTo>
                    <a:pt x="909" y="304"/>
                    <a:pt x="909" y="304"/>
                    <a:pt x="909" y="304"/>
                  </a:cubicBezTo>
                  <a:cubicBezTo>
                    <a:pt x="909" y="201"/>
                    <a:pt x="909" y="201"/>
                    <a:pt x="909" y="201"/>
                  </a:cubicBezTo>
                  <a:cubicBezTo>
                    <a:pt x="115" y="201"/>
                    <a:pt x="115" y="201"/>
                    <a:pt x="115" y="201"/>
                  </a:cubicBezTo>
                  <a:close/>
                  <a:moveTo>
                    <a:pt x="135" y="0"/>
                  </a:moveTo>
                  <a:cubicBezTo>
                    <a:pt x="889" y="0"/>
                    <a:pt x="889" y="0"/>
                    <a:pt x="889" y="0"/>
                  </a:cubicBezTo>
                  <a:cubicBezTo>
                    <a:pt x="963" y="0"/>
                    <a:pt x="1025" y="53"/>
                    <a:pt x="1025" y="118"/>
                  </a:cubicBezTo>
                  <a:cubicBezTo>
                    <a:pt x="1025" y="1849"/>
                    <a:pt x="1025" y="1849"/>
                    <a:pt x="1025" y="1849"/>
                  </a:cubicBezTo>
                  <a:cubicBezTo>
                    <a:pt x="1025" y="1914"/>
                    <a:pt x="963" y="1967"/>
                    <a:pt x="889" y="1967"/>
                  </a:cubicBezTo>
                  <a:cubicBezTo>
                    <a:pt x="135" y="1967"/>
                    <a:pt x="135" y="1967"/>
                    <a:pt x="135" y="1967"/>
                  </a:cubicBezTo>
                  <a:cubicBezTo>
                    <a:pt x="62" y="1967"/>
                    <a:pt x="0" y="1914"/>
                    <a:pt x="0" y="1849"/>
                  </a:cubicBezTo>
                  <a:cubicBezTo>
                    <a:pt x="0" y="118"/>
                    <a:pt x="0" y="118"/>
                    <a:pt x="0" y="118"/>
                  </a:cubicBezTo>
                  <a:cubicBezTo>
                    <a:pt x="0" y="53"/>
                    <a:pt x="62" y="0"/>
                    <a:pt x="135" y="0"/>
                  </a:cubicBezTo>
                  <a:close/>
                </a:path>
              </a:pathLst>
            </a:custGeom>
            <a:solidFill>
              <a:srgbClr val="FFFFFF"/>
            </a:solidFill>
            <a:ln w="15875" cap="flat">
              <a:solidFill>
                <a:srgbClr val="0070C0"/>
              </a:solidFill>
              <a:prstDash val="solid"/>
              <a:miter lim="800000"/>
              <a:headEnd/>
              <a:tailEnd/>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110" name="Freeform 5"/>
            <p:cNvSpPr>
              <a:spLocks noEditPoints="1"/>
            </p:cNvSpPr>
            <p:nvPr/>
          </p:nvSpPr>
          <p:spPr bwMode="auto">
            <a:xfrm>
              <a:off x="201973" y="2982751"/>
              <a:ext cx="279417" cy="346662"/>
            </a:xfrm>
            <a:custGeom>
              <a:avLst/>
              <a:gdLst>
                <a:gd name="T0" fmla="*/ 348 w 696"/>
                <a:gd name="T1" fmla="*/ 1001 h 1028"/>
                <a:gd name="T2" fmla="*/ 0 w 696"/>
                <a:gd name="T3" fmla="*/ 940 h 1028"/>
                <a:gd name="T4" fmla="*/ 0 w 696"/>
                <a:gd name="T5" fmla="*/ 968 h 1028"/>
                <a:gd name="T6" fmla="*/ 348 w 696"/>
                <a:gd name="T7" fmla="*/ 1028 h 1028"/>
                <a:gd name="T8" fmla="*/ 696 w 696"/>
                <a:gd name="T9" fmla="*/ 968 h 1028"/>
                <a:gd name="T10" fmla="*/ 696 w 696"/>
                <a:gd name="T11" fmla="*/ 940 h 1028"/>
                <a:gd name="T12" fmla="*/ 348 w 696"/>
                <a:gd name="T13" fmla="*/ 1001 h 1028"/>
                <a:gd name="T14" fmla="*/ 348 w 696"/>
                <a:gd name="T15" fmla="*/ 165 h 1028"/>
                <a:gd name="T16" fmla="*/ 696 w 696"/>
                <a:gd name="T17" fmla="*/ 105 h 1028"/>
                <a:gd name="T18" fmla="*/ 534 w 696"/>
                <a:gd name="T19" fmla="*/ 54 h 1028"/>
                <a:gd name="T20" fmla="*/ 534 w 696"/>
                <a:gd name="T21" fmla="*/ 32 h 1028"/>
                <a:gd name="T22" fmla="*/ 348 w 696"/>
                <a:gd name="T23" fmla="*/ 0 h 1028"/>
                <a:gd name="T24" fmla="*/ 162 w 696"/>
                <a:gd name="T25" fmla="*/ 32 h 1028"/>
                <a:gd name="T26" fmla="*/ 162 w 696"/>
                <a:gd name="T27" fmla="*/ 54 h 1028"/>
                <a:gd name="T28" fmla="*/ 0 w 696"/>
                <a:gd name="T29" fmla="*/ 105 h 1028"/>
                <a:gd name="T30" fmla="*/ 348 w 696"/>
                <a:gd name="T31" fmla="*/ 165 h 1028"/>
                <a:gd name="T32" fmla="*/ 348 w 696"/>
                <a:gd name="T33" fmla="*/ 192 h 1028"/>
                <a:gd name="T34" fmla="*/ 0 w 696"/>
                <a:gd name="T35" fmla="*/ 131 h 1028"/>
                <a:gd name="T36" fmla="*/ 0 w 696"/>
                <a:gd name="T37" fmla="*/ 352 h 1028"/>
                <a:gd name="T38" fmla="*/ 36 w 696"/>
                <a:gd name="T39" fmla="*/ 419 h 1028"/>
                <a:gd name="T40" fmla="*/ 348 w 696"/>
                <a:gd name="T41" fmla="*/ 453 h 1028"/>
                <a:gd name="T42" fmla="*/ 660 w 696"/>
                <a:gd name="T43" fmla="*/ 419 h 1028"/>
                <a:gd name="T44" fmla="*/ 696 w 696"/>
                <a:gd name="T45" fmla="*/ 352 h 1028"/>
                <a:gd name="T46" fmla="*/ 696 w 696"/>
                <a:gd name="T47" fmla="*/ 131 h 1028"/>
                <a:gd name="T48" fmla="*/ 348 w 696"/>
                <a:gd name="T49" fmla="*/ 192 h 1028"/>
                <a:gd name="T50" fmla="*/ 348 w 696"/>
                <a:gd name="T51" fmla="*/ 480 h 1028"/>
                <a:gd name="T52" fmla="*/ 0 w 696"/>
                <a:gd name="T53" fmla="*/ 420 h 1028"/>
                <a:gd name="T54" fmla="*/ 0 w 696"/>
                <a:gd name="T55" fmla="*/ 613 h 1028"/>
                <a:gd name="T56" fmla="*/ 36 w 696"/>
                <a:gd name="T57" fmla="*/ 680 h 1028"/>
                <a:gd name="T58" fmla="*/ 348 w 696"/>
                <a:gd name="T59" fmla="*/ 714 h 1028"/>
                <a:gd name="T60" fmla="*/ 660 w 696"/>
                <a:gd name="T61" fmla="*/ 680 h 1028"/>
                <a:gd name="T62" fmla="*/ 696 w 696"/>
                <a:gd name="T63" fmla="*/ 613 h 1028"/>
                <a:gd name="T64" fmla="*/ 696 w 696"/>
                <a:gd name="T65" fmla="*/ 420 h 1028"/>
                <a:gd name="T66" fmla="*/ 348 w 696"/>
                <a:gd name="T67" fmla="*/ 480 h 1028"/>
                <a:gd name="T68" fmla="*/ 348 w 696"/>
                <a:gd name="T69" fmla="*/ 741 h 1028"/>
                <a:gd name="T70" fmla="*/ 0 w 696"/>
                <a:gd name="T71" fmla="*/ 681 h 1028"/>
                <a:gd name="T72" fmla="*/ 0 w 696"/>
                <a:gd name="T73" fmla="*/ 874 h 1028"/>
                <a:gd name="T74" fmla="*/ 36 w 696"/>
                <a:gd name="T75" fmla="*/ 941 h 1028"/>
                <a:gd name="T76" fmla="*/ 348 w 696"/>
                <a:gd name="T77" fmla="*/ 975 h 1028"/>
                <a:gd name="T78" fmla="*/ 660 w 696"/>
                <a:gd name="T79" fmla="*/ 941 h 1028"/>
                <a:gd name="T80" fmla="*/ 696 w 696"/>
                <a:gd name="T81" fmla="*/ 874 h 1028"/>
                <a:gd name="T82" fmla="*/ 696 w 696"/>
                <a:gd name="T83" fmla="*/ 681 h 1028"/>
                <a:gd name="T84" fmla="*/ 348 w 696"/>
                <a:gd name="T85" fmla="*/ 741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1028">
                  <a:moveTo>
                    <a:pt x="348" y="1001"/>
                  </a:moveTo>
                  <a:cubicBezTo>
                    <a:pt x="156" y="1001"/>
                    <a:pt x="0" y="974"/>
                    <a:pt x="0" y="940"/>
                  </a:cubicBezTo>
                  <a:cubicBezTo>
                    <a:pt x="0" y="968"/>
                    <a:pt x="0" y="968"/>
                    <a:pt x="0" y="968"/>
                  </a:cubicBezTo>
                  <a:cubicBezTo>
                    <a:pt x="0" y="1001"/>
                    <a:pt x="156" y="1028"/>
                    <a:pt x="348" y="1028"/>
                  </a:cubicBezTo>
                  <a:cubicBezTo>
                    <a:pt x="540" y="1028"/>
                    <a:pt x="696" y="1001"/>
                    <a:pt x="696" y="968"/>
                  </a:cubicBezTo>
                  <a:cubicBezTo>
                    <a:pt x="696" y="940"/>
                    <a:pt x="696" y="940"/>
                    <a:pt x="696" y="940"/>
                  </a:cubicBezTo>
                  <a:cubicBezTo>
                    <a:pt x="696" y="974"/>
                    <a:pt x="540" y="1001"/>
                    <a:pt x="348" y="1001"/>
                  </a:cubicBezTo>
                  <a:close/>
                  <a:moveTo>
                    <a:pt x="348" y="165"/>
                  </a:moveTo>
                  <a:cubicBezTo>
                    <a:pt x="540" y="165"/>
                    <a:pt x="696" y="138"/>
                    <a:pt x="696" y="105"/>
                  </a:cubicBezTo>
                  <a:cubicBezTo>
                    <a:pt x="696" y="83"/>
                    <a:pt x="631" y="64"/>
                    <a:pt x="534" y="54"/>
                  </a:cubicBezTo>
                  <a:cubicBezTo>
                    <a:pt x="534" y="32"/>
                    <a:pt x="534" y="32"/>
                    <a:pt x="534" y="32"/>
                  </a:cubicBezTo>
                  <a:cubicBezTo>
                    <a:pt x="534" y="14"/>
                    <a:pt x="451" y="0"/>
                    <a:pt x="348" y="0"/>
                  </a:cubicBezTo>
                  <a:cubicBezTo>
                    <a:pt x="245" y="0"/>
                    <a:pt x="162" y="14"/>
                    <a:pt x="162" y="32"/>
                  </a:cubicBezTo>
                  <a:cubicBezTo>
                    <a:pt x="162" y="54"/>
                    <a:pt x="162" y="54"/>
                    <a:pt x="162" y="54"/>
                  </a:cubicBezTo>
                  <a:cubicBezTo>
                    <a:pt x="65" y="64"/>
                    <a:pt x="0" y="83"/>
                    <a:pt x="0" y="105"/>
                  </a:cubicBezTo>
                  <a:cubicBezTo>
                    <a:pt x="0" y="138"/>
                    <a:pt x="156" y="165"/>
                    <a:pt x="348" y="165"/>
                  </a:cubicBezTo>
                  <a:close/>
                  <a:moveTo>
                    <a:pt x="348" y="192"/>
                  </a:moveTo>
                  <a:cubicBezTo>
                    <a:pt x="156" y="192"/>
                    <a:pt x="0" y="165"/>
                    <a:pt x="0" y="131"/>
                  </a:cubicBezTo>
                  <a:cubicBezTo>
                    <a:pt x="0" y="352"/>
                    <a:pt x="0" y="352"/>
                    <a:pt x="0" y="352"/>
                  </a:cubicBezTo>
                  <a:cubicBezTo>
                    <a:pt x="36" y="419"/>
                    <a:pt x="36" y="419"/>
                    <a:pt x="36" y="419"/>
                  </a:cubicBezTo>
                  <a:cubicBezTo>
                    <a:pt x="93" y="439"/>
                    <a:pt x="211" y="453"/>
                    <a:pt x="348" y="453"/>
                  </a:cubicBezTo>
                  <a:cubicBezTo>
                    <a:pt x="485" y="453"/>
                    <a:pt x="603" y="439"/>
                    <a:pt x="660" y="419"/>
                  </a:cubicBezTo>
                  <a:cubicBezTo>
                    <a:pt x="696" y="352"/>
                    <a:pt x="696" y="352"/>
                    <a:pt x="696" y="352"/>
                  </a:cubicBezTo>
                  <a:cubicBezTo>
                    <a:pt x="696" y="131"/>
                    <a:pt x="696" y="131"/>
                    <a:pt x="696" y="131"/>
                  </a:cubicBezTo>
                  <a:cubicBezTo>
                    <a:pt x="696" y="165"/>
                    <a:pt x="540" y="192"/>
                    <a:pt x="348" y="192"/>
                  </a:cubicBezTo>
                  <a:close/>
                  <a:moveTo>
                    <a:pt x="348" y="480"/>
                  </a:moveTo>
                  <a:cubicBezTo>
                    <a:pt x="156" y="480"/>
                    <a:pt x="0" y="453"/>
                    <a:pt x="0" y="420"/>
                  </a:cubicBezTo>
                  <a:cubicBezTo>
                    <a:pt x="0" y="613"/>
                    <a:pt x="0" y="613"/>
                    <a:pt x="0" y="613"/>
                  </a:cubicBezTo>
                  <a:cubicBezTo>
                    <a:pt x="36" y="680"/>
                    <a:pt x="36" y="680"/>
                    <a:pt x="36" y="680"/>
                  </a:cubicBezTo>
                  <a:cubicBezTo>
                    <a:pt x="93" y="700"/>
                    <a:pt x="211" y="714"/>
                    <a:pt x="348" y="714"/>
                  </a:cubicBezTo>
                  <a:cubicBezTo>
                    <a:pt x="485" y="714"/>
                    <a:pt x="603" y="700"/>
                    <a:pt x="660" y="680"/>
                  </a:cubicBezTo>
                  <a:cubicBezTo>
                    <a:pt x="696" y="613"/>
                    <a:pt x="696" y="613"/>
                    <a:pt x="696" y="613"/>
                  </a:cubicBezTo>
                  <a:cubicBezTo>
                    <a:pt x="696" y="420"/>
                    <a:pt x="696" y="420"/>
                    <a:pt x="696" y="420"/>
                  </a:cubicBezTo>
                  <a:cubicBezTo>
                    <a:pt x="696" y="453"/>
                    <a:pt x="540" y="480"/>
                    <a:pt x="348" y="480"/>
                  </a:cubicBezTo>
                  <a:close/>
                  <a:moveTo>
                    <a:pt x="348" y="741"/>
                  </a:moveTo>
                  <a:cubicBezTo>
                    <a:pt x="156" y="741"/>
                    <a:pt x="0" y="714"/>
                    <a:pt x="0" y="681"/>
                  </a:cubicBezTo>
                  <a:cubicBezTo>
                    <a:pt x="0" y="874"/>
                    <a:pt x="0" y="874"/>
                    <a:pt x="0" y="874"/>
                  </a:cubicBezTo>
                  <a:cubicBezTo>
                    <a:pt x="36" y="941"/>
                    <a:pt x="36" y="941"/>
                    <a:pt x="36" y="941"/>
                  </a:cubicBezTo>
                  <a:cubicBezTo>
                    <a:pt x="93" y="961"/>
                    <a:pt x="211" y="975"/>
                    <a:pt x="348" y="975"/>
                  </a:cubicBezTo>
                  <a:cubicBezTo>
                    <a:pt x="485" y="975"/>
                    <a:pt x="603" y="961"/>
                    <a:pt x="660" y="941"/>
                  </a:cubicBezTo>
                  <a:cubicBezTo>
                    <a:pt x="696" y="874"/>
                    <a:pt x="696" y="874"/>
                    <a:pt x="696" y="874"/>
                  </a:cubicBezTo>
                  <a:cubicBezTo>
                    <a:pt x="696" y="681"/>
                    <a:pt x="696" y="681"/>
                    <a:pt x="696" y="681"/>
                  </a:cubicBezTo>
                  <a:cubicBezTo>
                    <a:pt x="696" y="714"/>
                    <a:pt x="540" y="741"/>
                    <a:pt x="348" y="741"/>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3" name="Group 2"/>
          <p:cNvGrpSpPr/>
          <p:nvPr/>
        </p:nvGrpSpPr>
        <p:grpSpPr>
          <a:xfrm>
            <a:off x="260713" y="5101035"/>
            <a:ext cx="608962" cy="737144"/>
            <a:chOff x="180652" y="5203510"/>
            <a:chExt cx="621423" cy="752227"/>
          </a:xfrm>
        </p:grpSpPr>
        <p:sp>
          <p:nvSpPr>
            <p:cNvPr id="113" name="Freeform 59"/>
            <p:cNvSpPr>
              <a:spLocks noEditPoints="1"/>
            </p:cNvSpPr>
            <p:nvPr/>
          </p:nvSpPr>
          <p:spPr bwMode="auto">
            <a:xfrm>
              <a:off x="409467" y="5203510"/>
              <a:ext cx="392608" cy="752227"/>
            </a:xfrm>
            <a:custGeom>
              <a:avLst/>
              <a:gdLst>
                <a:gd name="T0" fmla="*/ 115 w 1025"/>
                <a:gd name="T1" fmla="*/ 1698 h 1967"/>
                <a:gd name="T2" fmla="*/ 115 w 1025"/>
                <a:gd name="T3" fmla="*/ 1790 h 1967"/>
                <a:gd name="T4" fmla="*/ 909 w 1025"/>
                <a:gd name="T5" fmla="*/ 1790 h 1967"/>
                <a:gd name="T6" fmla="*/ 909 w 1025"/>
                <a:gd name="T7" fmla="*/ 1698 h 1967"/>
                <a:gd name="T8" fmla="*/ 115 w 1025"/>
                <a:gd name="T9" fmla="*/ 1698 h 1967"/>
                <a:gd name="T10" fmla="*/ 115 w 1025"/>
                <a:gd name="T11" fmla="*/ 1548 h 1967"/>
                <a:gd name="T12" fmla="*/ 115 w 1025"/>
                <a:gd name="T13" fmla="*/ 1615 h 1967"/>
                <a:gd name="T14" fmla="*/ 274 w 1025"/>
                <a:gd name="T15" fmla="*/ 1615 h 1967"/>
                <a:gd name="T16" fmla="*/ 274 w 1025"/>
                <a:gd name="T17" fmla="*/ 1548 h 1967"/>
                <a:gd name="T18" fmla="*/ 115 w 1025"/>
                <a:gd name="T19" fmla="*/ 1548 h 1967"/>
                <a:gd name="T20" fmla="*/ 115 w 1025"/>
                <a:gd name="T21" fmla="*/ 1394 h 1967"/>
                <a:gd name="T22" fmla="*/ 115 w 1025"/>
                <a:gd name="T23" fmla="*/ 1465 h 1967"/>
                <a:gd name="T24" fmla="*/ 274 w 1025"/>
                <a:gd name="T25" fmla="*/ 1465 h 1967"/>
                <a:gd name="T26" fmla="*/ 274 w 1025"/>
                <a:gd name="T27" fmla="*/ 1394 h 1967"/>
                <a:gd name="T28" fmla="*/ 115 w 1025"/>
                <a:gd name="T29" fmla="*/ 1394 h 1967"/>
                <a:gd name="T30" fmla="*/ 115 w 1025"/>
                <a:gd name="T31" fmla="*/ 366 h 1967"/>
                <a:gd name="T32" fmla="*/ 115 w 1025"/>
                <a:gd name="T33" fmla="*/ 466 h 1967"/>
                <a:gd name="T34" fmla="*/ 909 w 1025"/>
                <a:gd name="T35" fmla="*/ 466 h 1967"/>
                <a:gd name="T36" fmla="*/ 909 w 1025"/>
                <a:gd name="T37" fmla="*/ 366 h 1967"/>
                <a:gd name="T38" fmla="*/ 115 w 1025"/>
                <a:gd name="T39" fmla="*/ 366 h 1967"/>
                <a:gd name="T40" fmla="*/ 115 w 1025"/>
                <a:gd name="T41" fmla="*/ 201 h 1967"/>
                <a:gd name="T42" fmla="*/ 115 w 1025"/>
                <a:gd name="T43" fmla="*/ 304 h 1967"/>
                <a:gd name="T44" fmla="*/ 909 w 1025"/>
                <a:gd name="T45" fmla="*/ 304 h 1967"/>
                <a:gd name="T46" fmla="*/ 909 w 1025"/>
                <a:gd name="T47" fmla="*/ 201 h 1967"/>
                <a:gd name="T48" fmla="*/ 115 w 1025"/>
                <a:gd name="T49" fmla="*/ 201 h 1967"/>
                <a:gd name="T50" fmla="*/ 135 w 1025"/>
                <a:gd name="T51" fmla="*/ 0 h 1967"/>
                <a:gd name="T52" fmla="*/ 889 w 1025"/>
                <a:gd name="T53" fmla="*/ 0 h 1967"/>
                <a:gd name="T54" fmla="*/ 1025 w 1025"/>
                <a:gd name="T55" fmla="*/ 118 h 1967"/>
                <a:gd name="T56" fmla="*/ 1025 w 1025"/>
                <a:gd name="T57" fmla="*/ 1849 h 1967"/>
                <a:gd name="T58" fmla="*/ 889 w 1025"/>
                <a:gd name="T59" fmla="*/ 1967 h 1967"/>
                <a:gd name="T60" fmla="*/ 135 w 1025"/>
                <a:gd name="T61" fmla="*/ 1967 h 1967"/>
                <a:gd name="T62" fmla="*/ 0 w 1025"/>
                <a:gd name="T63" fmla="*/ 1849 h 1967"/>
                <a:gd name="T64" fmla="*/ 0 w 1025"/>
                <a:gd name="T65" fmla="*/ 118 h 1967"/>
                <a:gd name="T66" fmla="*/ 135 w 1025"/>
                <a:gd name="T67"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5" h="1967">
                  <a:moveTo>
                    <a:pt x="115" y="1698"/>
                  </a:moveTo>
                  <a:cubicBezTo>
                    <a:pt x="115" y="1766"/>
                    <a:pt x="115" y="1790"/>
                    <a:pt x="115" y="1790"/>
                  </a:cubicBezTo>
                  <a:cubicBezTo>
                    <a:pt x="909" y="1790"/>
                    <a:pt x="909" y="1790"/>
                    <a:pt x="909" y="1790"/>
                  </a:cubicBezTo>
                  <a:cubicBezTo>
                    <a:pt x="909" y="1722"/>
                    <a:pt x="909" y="1698"/>
                    <a:pt x="909" y="1698"/>
                  </a:cubicBezTo>
                  <a:cubicBezTo>
                    <a:pt x="115" y="1698"/>
                    <a:pt x="115" y="1698"/>
                    <a:pt x="115" y="1698"/>
                  </a:cubicBezTo>
                  <a:close/>
                  <a:moveTo>
                    <a:pt x="115" y="1548"/>
                  </a:moveTo>
                  <a:cubicBezTo>
                    <a:pt x="115" y="1615"/>
                    <a:pt x="115" y="1615"/>
                    <a:pt x="115" y="1615"/>
                  </a:cubicBezTo>
                  <a:cubicBezTo>
                    <a:pt x="274" y="1615"/>
                    <a:pt x="274" y="1615"/>
                    <a:pt x="274" y="1615"/>
                  </a:cubicBezTo>
                  <a:cubicBezTo>
                    <a:pt x="274" y="1548"/>
                    <a:pt x="274" y="1548"/>
                    <a:pt x="274" y="1548"/>
                  </a:cubicBezTo>
                  <a:cubicBezTo>
                    <a:pt x="115" y="1548"/>
                    <a:pt x="115" y="1548"/>
                    <a:pt x="115" y="1548"/>
                  </a:cubicBezTo>
                  <a:close/>
                  <a:moveTo>
                    <a:pt x="115" y="1394"/>
                  </a:moveTo>
                  <a:cubicBezTo>
                    <a:pt x="115" y="1465"/>
                    <a:pt x="115" y="1465"/>
                    <a:pt x="115" y="1465"/>
                  </a:cubicBezTo>
                  <a:cubicBezTo>
                    <a:pt x="274" y="1465"/>
                    <a:pt x="274" y="1465"/>
                    <a:pt x="274" y="1465"/>
                  </a:cubicBezTo>
                  <a:cubicBezTo>
                    <a:pt x="274" y="1394"/>
                    <a:pt x="274" y="1394"/>
                    <a:pt x="274" y="1394"/>
                  </a:cubicBezTo>
                  <a:cubicBezTo>
                    <a:pt x="115" y="1394"/>
                    <a:pt x="115" y="1394"/>
                    <a:pt x="115" y="1394"/>
                  </a:cubicBezTo>
                  <a:close/>
                  <a:moveTo>
                    <a:pt x="115" y="366"/>
                  </a:moveTo>
                  <a:cubicBezTo>
                    <a:pt x="115" y="466"/>
                    <a:pt x="115" y="466"/>
                    <a:pt x="115" y="466"/>
                  </a:cubicBezTo>
                  <a:cubicBezTo>
                    <a:pt x="909" y="466"/>
                    <a:pt x="909" y="466"/>
                    <a:pt x="909" y="466"/>
                  </a:cubicBezTo>
                  <a:cubicBezTo>
                    <a:pt x="909" y="366"/>
                    <a:pt x="909" y="366"/>
                    <a:pt x="909" y="366"/>
                  </a:cubicBezTo>
                  <a:cubicBezTo>
                    <a:pt x="115" y="366"/>
                    <a:pt x="115" y="366"/>
                    <a:pt x="115" y="366"/>
                  </a:cubicBezTo>
                  <a:close/>
                  <a:moveTo>
                    <a:pt x="115" y="201"/>
                  </a:moveTo>
                  <a:cubicBezTo>
                    <a:pt x="115" y="304"/>
                    <a:pt x="115" y="304"/>
                    <a:pt x="115" y="304"/>
                  </a:cubicBezTo>
                  <a:cubicBezTo>
                    <a:pt x="909" y="304"/>
                    <a:pt x="909" y="304"/>
                    <a:pt x="909" y="304"/>
                  </a:cubicBezTo>
                  <a:cubicBezTo>
                    <a:pt x="909" y="201"/>
                    <a:pt x="909" y="201"/>
                    <a:pt x="909" y="201"/>
                  </a:cubicBezTo>
                  <a:cubicBezTo>
                    <a:pt x="115" y="201"/>
                    <a:pt x="115" y="201"/>
                    <a:pt x="115" y="201"/>
                  </a:cubicBezTo>
                  <a:close/>
                  <a:moveTo>
                    <a:pt x="135" y="0"/>
                  </a:moveTo>
                  <a:cubicBezTo>
                    <a:pt x="889" y="0"/>
                    <a:pt x="889" y="0"/>
                    <a:pt x="889" y="0"/>
                  </a:cubicBezTo>
                  <a:cubicBezTo>
                    <a:pt x="963" y="0"/>
                    <a:pt x="1025" y="53"/>
                    <a:pt x="1025" y="118"/>
                  </a:cubicBezTo>
                  <a:cubicBezTo>
                    <a:pt x="1025" y="1849"/>
                    <a:pt x="1025" y="1849"/>
                    <a:pt x="1025" y="1849"/>
                  </a:cubicBezTo>
                  <a:cubicBezTo>
                    <a:pt x="1025" y="1914"/>
                    <a:pt x="963" y="1967"/>
                    <a:pt x="889" y="1967"/>
                  </a:cubicBezTo>
                  <a:cubicBezTo>
                    <a:pt x="135" y="1967"/>
                    <a:pt x="135" y="1967"/>
                    <a:pt x="135" y="1967"/>
                  </a:cubicBezTo>
                  <a:cubicBezTo>
                    <a:pt x="62" y="1967"/>
                    <a:pt x="0" y="1914"/>
                    <a:pt x="0" y="1849"/>
                  </a:cubicBezTo>
                  <a:cubicBezTo>
                    <a:pt x="0" y="118"/>
                    <a:pt x="0" y="118"/>
                    <a:pt x="0" y="118"/>
                  </a:cubicBezTo>
                  <a:cubicBezTo>
                    <a:pt x="0" y="53"/>
                    <a:pt x="62" y="0"/>
                    <a:pt x="135" y="0"/>
                  </a:cubicBezTo>
                  <a:close/>
                </a:path>
              </a:pathLst>
            </a:custGeom>
            <a:solidFill>
              <a:srgbClr val="FFFFFF"/>
            </a:solidFill>
            <a:ln w="15875" cap="flat">
              <a:solidFill>
                <a:srgbClr val="0070C0"/>
              </a:solidFill>
              <a:prstDash val="solid"/>
              <a:miter lim="800000"/>
              <a:headEnd/>
              <a:tailEnd/>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nvGrpSpPr>
            <p:cNvPr id="80" name="Group 79"/>
            <p:cNvGrpSpPr/>
            <p:nvPr/>
          </p:nvGrpSpPr>
          <p:grpSpPr>
            <a:xfrm>
              <a:off x="180652" y="5308356"/>
              <a:ext cx="451651" cy="557023"/>
              <a:chOff x="7953018" y="2427975"/>
              <a:chExt cx="745655" cy="770304"/>
            </a:xfrm>
          </p:grpSpPr>
          <p:sp>
            <p:nvSpPr>
              <p:cNvPr id="92" name="Freeform 31"/>
              <p:cNvSpPr>
                <a:spLocks/>
              </p:cNvSpPr>
              <p:nvPr/>
            </p:nvSpPr>
            <p:spPr bwMode="auto">
              <a:xfrm rot="21134722">
                <a:off x="7953018" y="2427975"/>
                <a:ext cx="745655" cy="770304"/>
              </a:xfrm>
              <a:custGeom>
                <a:avLst/>
                <a:gdLst>
                  <a:gd name="T0" fmla="*/ 1042 w 1154"/>
                  <a:gd name="T1" fmla="*/ 887 h 887"/>
                  <a:gd name="T2" fmla="*/ 1154 w 1154"/>
                  <a:gd name="T3" fmla="*/ 161 h 887"/>
                  <a:gd name="T4" fmla="*/ 105 w 1154"/>
                  <a:gd name="T5" fmla="*/ 0 h 887"/>
                  <a:gd name="T6" fmla="*/ 16 w 1154"/>
                  <a:gd name="T7" fmla="*/ 708 h 887"/>
                  <a:gd name="T8" fmla="*/ 1034 w 1154"/>
                  <a:gd name="T9" fmla="*/ 887 h 887"/>
                </a:gdLst>
                <a:ahLst/>
                <a:cxnLst>
                  <a:cxn ang="0">
                    <a:pos x="T0" y="T1"/>
                  </a:cxn>
                  <a:cxn ang="0">
                    <a:pos x="T2" y="T3"/>
                  </a:cxn>
                  <a:cxn ang="0">
                    <a:pos x="T4" y="T5"/>
                  </a:cxn>
                  <a:cxn ang="0">
                    <a:pos x="T6" y="T7"/>
                  </a:cxn>
                  <a:cxn ang="0">
                    <a:pos x="T8" y="T9"/>
                  </a:cxn>
                </a:cxnLst>
                <a:rect l="0" t="0" r="r" b="b"/>
                <a:pathLst>
                  <a:path w="1154" h="887">
                    <a:moveTo>
                      <a:pt x="1042" y="887"/>
                    </a:moveTo>
                    <a:cubicBezTo>
                      <a:pt x="1150" y="185"/>
                      <a:pt x="1154" y="161"/>
                      <a:pt x="1154" y="161"/>
                    </a:cubicBezTo>
                    <a:cubicBezTo>
                      <a:pt x="133" y="4"/>
                      <a:pt x="105" y="0"/>
                      <a:pt x="105" y="0"/>
                    </a:cubicBezTo>
                    <a:cubicBezTo>
                      <a:pt x="0" y="680"/>
                      <a:pt x="16" y="708"/>
                      <a:pt x="16" y="708"/>
                    </a:cubicBezTo>
                    <a:cubicBezTo>
                      <a:pt x="1034" y="887"/>
                      <a:pt x="1034" y="887"/>
                      <a:pt x="1034" y="887"/>
                    </a:cubicBezTo>
                  </a:path>
                </a:pathLst>
              </a:custGeom>
              <a:solidFill>
                <a:srgbClr val="FFFFFF"/>
              </a:solidFill>
              <a:ln w="9525">
                <a:noFill/>
                <a:round/>
                <a:headEnd/>
                <a:tailEnd/>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90" name="Freeform 40"/>
              <p:cNvSpPr>
                <a:spLocks noEditPoints="1"/>
              </p:cNvSpPr>
              <p:nvPr/>
            </p:nvSpPr>
            <p:spPr bwMode="auto">
              <a:xfrm>
                <a:off x="7961517" y="2545627"/>
                <a:ext cx="672563" cy="514974"/>
              </a:xfrm>
              <a:custGeom>
                <a:avLst/>
                <a:gdLst>
                  <a:gd name="T0" fmla="*/ 203 w 595"/>
                  <a:gd name="T1" fmla="*/ 250 h 469"/>
                  <a:gd name="T2" fmla="*/ 240 w 595"/>
                  <a:gd name="T3" fmla="*/ 226 h 469"/>
                  <a:gd name="T4" fmla="*/ 226 w 595"/>
                  <a:gd name="T5" fmla="*/ 193 h 469"/>
                  <a:gd name="T6" fmla="*/ 513 w 595"/>
                  <a:gd name="T7" fmla="*/ 41 h 469"/>
                  <a:gd name="T8" fmla="*/ 491 w 595"/>
                  <a:gd name="T9" fmla="*/ 41 h 469"/>
                  <a:gd name="T10" fmla="*/ 509 w 595"/>
                  <a:gd name="T11" fmla="*/ 38 h 469"/>
                  <a:gd name="T12" fmla="*/ 450 w 595"/>
                  <a:gd name="T13" fmla="*/ 41 h 469"/>
                  <a:gd name="T14" fmla="*/ 450 w 595"/>
                  <a:gd name="T15" fmla="*/ 36 h 469"/>
                  <a:gd name="T16" fmla="*/ 304 w 595"/>
                  <a:gd name="T17" fmla="*/ 275 h 469"/>
                  <a:gd name="T18" fmla="*/ 376 w 595"/>
                  <a:gd name="T19" fmla="*/ 245 h 469"/>
                  <a:gd name="T20" fmla="*/ 320 w 595"/>
                  <a:gd name="T21" fmla="*/ 281 h 469"/>
                  <a:gd name="T22" fmla="*/ 565 w 595"/>
                  <a:gd name="T23" fmla="*/ 112 h 469"/>
                  <a:gd name="T24" fmla="*/ 29 w 595"/>
                  <a:gd name="T25" fmla="*/ 440 h 469"/>
                  <a:gd name="T26" fmla="*/ 566 w 595"/>
                  <a:gd name="T27" fmla="*/ 440 h 469"/>
                  <a:gd name="T28" fmla="*/ 253 w 595"/>
                  <a:gd name="T29" fmla="*/ 264 h 469"/>
                  <a:gd name="T30" fmla="*/ 208 w 595"/>
                  <a:gd name="T31" fmla="*/ 275 h 469"/>
                  <a:gd name="T32" fmla="*/ 169 w 595"/>
                  <a:gd name="T33" fmla="*/ 252 h 469"/>
                  <a:gd name="T34" fmla="*/ 157 w 595"/>
                  <a:gd name="T35" fmla="*/ 208 h 469"/>
                  <a:gd name="T36" fmla="*/ 180 w 595"/>
                  <a:gd name="T37" fmla="*/ 169 h 469"/>
                  <a:gd name="T38" fmla="*/ 225 w 595"/>
                  <a:gd name="T39" fmla="*/ 157 h 469"/>
                  <a:gd name="T40" fmla="*/ 265 w 595"/>
                  <a:gd name="T41" fmla="*/ 180 h 469"/>
                  <a:gd name="T42" fmla="*/ 276 w 595"/>
                  <a:gd name="T43" fmla="*/ 224 h 469"/>
                  <a:gd name="T44" fmla="*/ 253 w 595"/>
                  <a:gd name="T45" fmla="*/ 264 h 469"/>
                  <a:gd name="T46" fmla="*/ 428 w 595"/>
                  <a:gd name="T47" fmla="*/ 351 h 469"/>
                  <a:gd name="T48" fmla="*/ 368 w 595"/>
                  <a:gd name="T49" fmla="*/ 387 h 469"/>
                  <a:gd name="T50" fmla="*/ 299 w 595"/>
                  <a:gd name="T51" fmla="*/ 369 h 469"/>
                  <a:gd name="T52" fmla="*/ 264 w 595"/>
                  <a:gd name="T53" fmla="*/ 308 h 469"/>
                  <a:gd name="T54" fmla="*/ 282 w 595"/>
                  <a:gd name="T55" fmla="*/ 241 h 469"/>
                  <a:gd name="T56" fmla="*/ 341 w 595"/>
                  <a:gd name="T57" fmla="*/ 206 h 469"/>
                  <a:gd name="T58" fmla="*/ 411 w 595"/>
                  <a:gd name="T59" fmla="*/ 224 h 469"/>
                  <a:gd name="T60" fmla="*/ 445 w 595"/>
                  <a:gd name="T61" fmla="*/ 284 h 469"/>
                  <a:gd name="T62" fmla="*/ 205 w 595"/>
                  <a:gd name="T63" fmla="*/ 211 h 469"/>
                  <a:gd name="T64" fmla="*/ 222 w 595"/>
                  <a:gd name="T65" fmla="*/ 204 h 469"/>
                  <a:gd name="T66" fmla="*/ 538 w 595"/>
                  <a:gd name="T67" fmla="*/ 19 h 469"/>
                  <a:gd name="T68" fmla="*/ 531 w 595"/>
                  <a:gd name="T69" fmla="*/ 41 h 469"/>
                  <a:gd name="T70" fmla="*/ 545 w 595"/>
                  <a:gd name="T71" fmla="*/ 34 h 469"/>
                  <a:gd name="T72" fmla="*/ 560 w 595"/>
                  <a:gd name="T73" fmla="*/ 41 h 469"/>
                  <a:gd name="T74" fmla="*/ 553 w 595"/>
                  <a:gd name="T75" fmla="*/ 19 h 469"/>
                  <a:gd name="T76" fmla="*/ 347 w 595"/>
                  <a:gd name="T77" fmla="*/ 314 h 469"/>
                  <a:gd name="T78" fmla="*/ 595 w 595"/>
                  <a:gd name="T79" fmla="*/ 440 h 469"/>
                  <a:gd name="T80" fmla="*/ 0 w 595"/>
                  <a:gd name="T81" fmla="*/ 440 h 469"/>
                  <a:gd name="T82" fmla="*/ 565 w 595"/>
                  <a:gd name="T83" fmla="*/ 83 h 469"/>
                  <a:gd name="T84" fmla="*/ 595 w 595"/>
                  <a:gd name="T85" fmla="*/ 69 h 469"/>
                  <a:gd name="T86" fmla="*/ 0 w 595"/>
                  <a:gd name="T87" fmla="*/ 67 h 469"/>
                  <a:gd name="T88" fmla="*/ 565 w 595"/>
                  <a:gd name="T89"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5" h="469">
                    <a:moveTo>
                      <a:pt x="231" y="183"/>
                    </a:moveTo>
                    <a:cubicBezTo>
                      <a:pt x="212" y="175"/>
                      <a:pt x="191" y="184"/>
                      <a:pt x="183" y="202"/>
                    </a:cubicBezTo>
                    <a:cubicBezTo>
                      <a:pt x="176" y="220"/>
                      <a:pt x="184" y="242"/>
                      <a:pt x="203" y="250"/>
                    </a:cubicBezTo>
                    <a:cubicBezTo>
                      <a:pt x="221" y="257"/>
                      <a:pt x="242" y="249"/>
                      <a:pt x="250" y="230"/>
                    </a:cubicBezTo>
                    <a:cubicBezTo>
                      <a:pt x="258" y="212"/>
                      <a:pt x="249" y="191"/>
                      <a:pt x="231" y="183"/>
                    </a:cubicBezTo>
                    <a:close/>
                    <a:moveTo>
                      <a:pt x="240" y="226"/>
                    </a:moveTo>
                    <a:cubicBezTo>
                      <a:pt x="234" y="239"/>
                      <a:pt x="220" y="244"/>
                      <a:pt x="207" y="239"/>
                    </a:cubicBezTo>
                    <a:cubicBezTo>
                      <a:pt x="194" y="234"/>
                      <a:pt x="189" y="219"/>
                      <a:pt x="194" y="206"/>
                    </a:cubicBezTo>
                    <a:cubicBezTo>
                      <a:pt x="199" y="194"/>
                      <a:pt x="214" y="188"/>
                      <a:pt x="226" y="193"/>
                    </a:cubicBezTo>
                    <a:cubicBezTo>
                      <a:pt x="239" y="199"/>
                      <a:pt x="245" y="213"/>
                      <a:pt x="240" y="226"/>
                    </a:cubicBezTo>
                    <a:close/>
                    <a:moveTo>
                      <a:pt x="491" y="41"/>
                    </a:moveTo>
                    <a:cubicBezTo>
                      <a:pt x="513" y="41"/>
                      <a:pt x="513" y="41"/>
                      <a:pt x="513" y="41"/>
                    </a:cubicBezTo>
                    <a:cubicBezTo>
                      <a:pt x="513" y="20"/>
                      <a:pt x="513" y="20"/>
                      <a:pt x="513" y="20"/>
                    </a:cubicBezTo>
                    <a:cubicBezTo>
                      <a:pt x="491" y="20"/>
                      <a:pt x="491" y="20"/>
                      <a:pt x="491" y="20"/>
                    </a:cubicBezTo>
                    <a:lnTo>
                      <a:pt x="491" y="41"/>
                    </a:lnTo>
                    <a:close/>
                    <a:moveTo>
                      <a:pt x="495" y="23"/>
                    </a:moveTo>
                    <a:cubicBezTo>
                      <a:pt x="509" y="23"/>
                      <a:pt x="509" y="23"/>
                      <a:pt x="509" y="23"/>
                    </a:cubicBezTo>
                    <a:cubicBezTo>
                      <a:pt x="509" y="38"/>
                      <a:pt x="509" y="38"/>
                      <a:pt x="509" y="38"/>
                    </a:cubicBezTo>
                    <a:cubicBezTo>
                      <a:pt x="495" y="38"/>
                      <a:pt x="495" y="38"/>
                      <a:pt x="495" y="38"/>
                    </a:cubicBezTo>
                    <a:lnTo>
                      <a:pt x="495" y="23"/>
                    </a:lnTo>
                    <a:close/>
                    <a:moveTo>
                      <a:pt x="450" y="41"/>
                    </a:moveTo>
                    <a:cubicBezTo>
                      <a:pt x="476" y="41"/>
                      <a:pt x="476" y="41"/>
                      <a:pt x="476" y="41"/>
                    </a:cubicBezTo>
                    <a:cubicBezTo>
                      <a:pt x="476" y="36"/>
                      <a:pt x="476" y="36"/>
                      <a:pt x="476" y="36"/>
                    </a:cubicBezTo>
                    <a:cubicBezTo>
                      <a:pt x="450" y="36"/>
                      <a:pt x="450" y="36"/>
                      <a:pt x="450" y="36"/>
                    </a:cubicBezTo>
                    <a:lnTo>
                      <a:pt x="450" y="41"/>
                    </a:lnTo>
                    <a:close/>
                    <a:moveTo>
                      <a:pt x="376" y="245"/>
                    </a:moveTo>
                    <a:cubicBezTo>
                      <a:pt x="348" y="233"/>
                      <a:pt x="316" y="247"/>
                      <a:pt x="304" y="275"/>
                    </a:cubicBezTo>
                    <a:cubicBezTo>
                      <a:pt x="292" y="303"/>
                      <a:pt x="305" y="335"/>
                      <a:pt x="333" y="347"/>
                    </a:cubicBezTo>
                    <a:cubicBezTo>
                      <a:pt x="361" y="359"/>
                      <a:pt x="394" y="346"/>
                      <a:pt x="406" y="318"/>
                    </a:cubicBezTo>
                    <a:cubicBezTo>
                      <a:pt x="418" y="290"/>
                      <a:pt x="405" y="257"/>
                      <a:pt x="376" y="245"/>
                    </a:cubicBezTo>
                    <a:close/>
                    <a:moveTo>
                      <a:pt x="390" y="311"/>
                    </a:moveTo>
                    <a:cubicBezTo>
                      <a:pt x="381" y="330"/>
                      <a:pt x="359" y="339"/>
                      <a:pt x="340" y="331"/>
                    </a:cubicBezTo>
                    <a:cubicBezTo>
                      <a:pt x="321" y="323"/>
                      <a:pt x="312" y="301"/>
                      <a:pt x="320" y="281"/>
                    </a:cubicBezTo>
                    <a:cubicBezTo>
                      <a:pt x="328" y="262"/>
                      <a:pt x="350" y="253"/>
                      <a:pt x="370" y="261"/>
                    </a:cubicBezTo>
                    <a:cubicBezTo>
                      <a:pt x="389" y="270"/>
                      <a:pt x="398" y="292"/>
                      <a:pt x="390" y="311"/>
                    </a:cubicBezTo>
                    <a:close/>
                    <a:moveTo>
                      <a:pt x="565" y="112"/>
                    </a:moveTo>
                    <a:cubicBezTo>
                      <a:pt x="29" y="112"/>
                      <a:pt x="29" y="112"/>
                      <a:pt x="29" y="112"/>
                    </a:cubicBezTo>
                    <a:cubicBezTo>
                      <a:pt x="29" y="112"/>
                      <a:pt x="29" y="113"/>
                      <a:pt x="29" y="113"/>
                    </a:cubicBezTo>
                    <a:cubicBezTo>
                      <a:pt x="29" y="440"/>
                      <a:pt x="29" y="440"/>
                      <a:pt x="29" y="440"/>
                    </a:cubicBezTo>
                    <a:cubicBezTo>
                      <a:pt x="29" y="440"/>
                      <a:pt x="29" y="440"/>
                      <a:pt x="29" y="440"/>
                    </a:cubicBezTo>
                    <a:cubicBezTo>
                      <a:pt x="566" y="440"/>
                      <a:pt x="566" y="440"/>
                      <a:pt x="566" y="440"/>
                    </a:cubicBezTo>
                    <a:cubicBezTo>
                      <a:pt x="566" y="440"/>
                      <a:pt x="566" y="440"/>
                      <a:pt x="566" y="440"/>
                    </a:cubicBezTo>
                    <a:cubicBezTo>
                      <a:pt x="566" y="113"/>
                      <a:pt x="566" y="113"/>
                      <a:pt x="566" y="113"/>
                    </a:cubicBezTo>
                    <a:cubicBezTo>
                      <a:pt x="566" y="113"/>
                      <a:pt x="566" y="112"/>
                      <a:pt x="565" y="112"/>
                    </a:cubicBezTo>
                    <a:close/>
                    <a:moveTo>
                      <a:pt x="253" y="264"/>
                    </a:moveTo>
                    <a:cubicBezTo>
                      <a:pt x="249" y="260"/>
                      <a:pt x="242" y="259"/>
                      <a:pt x="236" y="261"/>
                    </a:cubicBezTo>
                    <a:cubicBezTo>
                      <a:pt x="230" y="264"/>
                      <a:pt x="226" y="269"/>
                      <a:pt x="225" y="275"/>
                    </a:cubicBezTo>
                    <a:cubicBezTo>
                      <a:pt x="220" y="276"/>
                      <a:pt x="214" y="276"/>
                      <a:pt x="208" y="275"/>
                    </a:cubicBezTo>
                    <a:cubicBezTo>
                      <a:pt x="208" y="269"/>
                      <a:pt x="204" y="264"/>
                      <a:pt x="198" y="261"/>
                    </a:cubicBezTo>
                    <a:cubicBezTo>
                      <a:pt x="192" y="259"/>
                      <a:pt x="185" y="260"/>
                      <a:pt x="180" y="264"/>
                    </a:cubicBezTo>
                    <a:cubicBezTo>
                      <a:pt x="176" y="260"/>
                      <a:pt x="172" y="256"/>
                      <a:pt x="169" y="252"/>
                    </a:cubicBezTo>
                    <a:cubicBezTo>
                      <a:pt x="173" y="247"/>
                      <a:pt x="174" y="241"/>
                      <a:pt x="172" y="235"/>
                    </a:cubicBezTo>
                    <a:cubicBezTo>
                      <a:pt x="169" y="229"/>
                      <a:pt x="164" y="225"/>
                      <a:pt x="157" y="224"/>
                    </a:cubicBezTo>
                    <a:cubicBezTo>
                      <a:pt x="157" y="219"/>
                      <a:pt x="157" y="214"/>
                      <a:pt x="157" y="208"/>
                    </a:cubicBezTo>
                    <a:cubicBezTo>
                      <a:pt x="164" y="208"/>
                      <a:pt x="169" y="204"/>
                      <a:pt x="172" y="198"/>
                    </a:cubicBezTo>
                    <a:cubicBezTo>
                      <a:pt x="174" y="192"/>
                      <a:pt x="173" y="185"/>
                      <a:pt x="169" y="180"/>
                    </a:cubicBezTo>
                    <a:cubicBezTo>
                      <a:pt x="172" y="176"/>
                      <a:pt x="176" y="172"/>
                      <a:pt x="180" y="169"/>
                    </a:cubicBezTo>
                    <a:cubicBezTo>
                      <a:pt x="185" y="173"/>
                      <a:pt x="192" y="174"/>
                      <a:pt x="198" y="171"/>
                    </a:cubicBezTo>
                    <a:cubicBezTo>
                      <a:pt x="204" y="169"/>
                      <a:pt x="208" y="163"/>
                      <a:pt x="208" y="157"/>
                    </a:cubicBezTo>
                    <a:cubicBezTo>
                      <a:pt x="214" y="156"/>
                      <a:pt x="220" y="156"/>
                      <a:pt x="225" y="157"/>
                    </a:cubicBezTo>
                    <a:cubicBezTo>
                      <a:pt x="226" y="163"/>
                      <a:pt x="230" y="169"/>
                      <a:pt x="236" y="171"/>
                    </a:cubicBezTo>
                    <a:cubicBezTo>
                      <a:pt x="242" y="174"/>
                      <a:pt x="249" y="173"/>
                      <a:pt x="253" y="169"/>
                    </a:cubicBezTo>
                    <a:cubicBezTo>
                      <a:pt x="258" y="172"/>
                      <a:pt x="261" y="176"/>
                      <a:pt x="265" y="180"/>
                    </a:cubicBezTo>
                    <a:cubicBezTo>
                      <a:pt x="261" y="185"/>
                      <a:pt x="259" y="192"/>
                      <a:pt x="262" y="198"/>
                    </a:cubicBezTo>
                    <a:cubicBezTo>
                      <a:pt x="264" y="204"/>
                      <a:pt x="270" y="208"/>
                      <a:pt x="276" y="208"/>
                    </a:cubicBezTo>
                    <a:cubicBezTo>
                      <a:pt x="277" y="214"/>
                      <a:pt x="277" y="219"/>
                      <a:pt x="276" y="224"/>
                    </a:cubicBezTo>
                    <a:cubicBezTo>
                      <a:pt x="270" y="225"/>
                      <a:pt x="264" y="229"/>
                      <a:pt x="262" y="235"/>
                    </a:cubicBezTo>
                    <a:cubicBezTo>
                      <a:pt x="259" y="241"/>
                      <a:pt x="261" y="247"/>
                      <a:pt x="265" y="252"/>
                    </a:cubicBezTo>
                    <a:cubicBezTo>
                      <a:pt x="261" y="257"/>
                      <a:pt x="258" y="260"/>
                      <a:pt x="253" y="264"/>
                    </a:cubicBezTo>
                    <a:close/>
                    <a:moveTo>
                      <a:pt x="445" y="308"/>
                    </a:moveTo>
                    <a:cubicBezTo>
                      <a:pt x="436" y="309"/>
                      <a:pt x="427" y="315"/>
                      <a:pt x="424" y="325"/>
                    </a:cubicBezTo>
                    <a:cubicBezTo>
                      <a:pt x="420" y="334"/>
                      <a:pt x="422" y="344"/>
                      <a:pt x="428" y="351"/>
                    </a:cubicBezTo>
                    <a:cubicBezTo>
                      <a:pt x="423" y="358"/>
                      <a:pt x="417" y="364"/>
                      <a:pt x="411" y="368"/>
                    </a:cubicBezTo>
                    <a:cubicBezTo>
                      <a:pt x="403" y="363"/>
                      <a:pt x="393" y="361"/>
                      <a:pt x="384" y="365"/>
                    </a:cubicBezTo>
                    <a:cubicBezTo>
                      <a:pt x="375" y="369"/>
                      <a:pt x="369" y="377"/>
                      <a:pt x="368" y="387"/>
                    </a:cubicBezTo>
                    <a:cubicBezTo>
                      <a:pt x="359" y="388"/>
                      <a:pt x="350" y="388"/>
                      <a:pt x="342" y="387"/>
                    </a:cubicBezTo>
                    <a:cubicBezTo>
                      <a:pt x="341" y="377"/>
                      <a:pt x="335" y="369"/>
                      <a:pt x="326" y="365"/>
                    </a:cubicBezTo>
                    <a:cubicBezTo>
                      <a:pt x="316" y="361"/>
                      <a:pt x="306" y="363"/>
                      <a:pt x="299" y="369"/>
                    </a:cubicBezTo>
                    <a:cubicBezTo>
                      <a:pt x="292" y="363"/>
                      <a:pt x="287" y="358"/>
                      <a:pt x="282" y="351"/>
                    </a:cubicBezTo>
                    <a:cubicBezTo>
                      <a:pt x="288" y="344"/>
                      <a:pt x="290" y="334"/>
                      <a:pt x="286" y="324"/>
                    </a:cubicBezTo>
                    <a:cubicBezTo>
                      <a:pt x="282" y="315"/>
                      <a:pt x="274" y="309"/>
                      <a:pt x="264" y="308"/>
                    </a:cubicBezTo>
                    <a:cubicBezTo>
                      <a:pt x="263" y="300"/>
                      <a:pt x="263" y="292"/>
                      <a:pt x="264" y="284"/>
                    </a:cubicBezTo>
                    <a:cubicBezTo>
                      <a:pt x="274" y="283"/>
                      <a:pt x="282" y="277"/>
                      <a:pt x="286" y="268"/>
                    </a:cubicBezTo>
                    <a:cubicBezTo>
                      <a:pt x="290" y="259"/>
                      <a:pt x="288" y="249"/>
                      <a:pt x="282" y="241"/>
                    </a:cubicBezTo>
                    <a:cubicBezTo>
                      <a:pt x="287" y="235"/>
                      <a:pt x="293" y="229"/>
                      <a:pt x="299" y="224"/>
                    </a:cubicBezTo>
                    <a:cubicBezTo>
                      <a:pt x="306" y="230"/>
                      <a:pt x="316" y="232"/>
                      <a:pt x="326" y="228"/>
                    </a:cubicBezTo>
                    <a:cubicBezTo>
                      <a:pt x="335" y="224"/>
                      <a:pt x="341" y="215"/>
                      <a:pt x="341" y="206"/>
                    </a:cubicBezTo>
                    <a:cubicBezTo>
                      <a:pt x="350" y="205"/>
                      <a:pt x="359" y="205"/>
                      <a:pt x="368" y="206"/>
                    </a:cubicBezTo>
                    <a:cubicBezTo>
                      <a:pt x="369" y="215"/>
                      <a:pt x="375" y="224"/>
                      <a:pt x="384" y="228"/>
                    </a:cubicBezTo>
                    <a:cubicBezTo>
                      <a:pt x="393" y="232"/>
                      <a:pt x="403" y="230"/>
                      <a:pt x="411" y="224"/>
                    </a:cubicBezTo>
                    <a:cubicBezTo>
                      <a:pt x="417" y="229"/>
                      <a:pt x="423" y="235"/>
                      <a:pt x="428" y="241"/>
                    </a:cubicBezTo>
                    <a:cubicBezTo>
                      <a:pt x="422" y="249"/>
                      <a:pt x="420" y="259"/>
                      <a:pt x="424" y="268"/>
                    </a:cubicBezTo>
                    <a:cubicBezTo>
                      <a:pt x="427" y="277"/>
                      <a:pt x="436" y="283"/>
                      <a:pt x="445" y="284"/>
                    </a:cubicBezTo>
                    <a:cubicBezTo>
                      <a:pt x="446" y="292"/>
                      <a:pt x="446" y="300"/>
                      <a:pt x="445" y="308"/>
                    </a:cubicBezTo>
                    <a:close/>
                    <a:moveTo>
                      <a:pt x="222" y="204"/>
                    </a:moveTo>
                    <a:cubicBezTo>
                      <a:pt x="215" y="202"/>
                      <a:pt x="208" y="205"/>
                      <a:pt x="205" y="211"/>
                    </a:cubicBezTo>
                    <a:cubicBezTo>
                      <a:pt x="202" y="218"/>
                      <a:pt x="205" y="225"/>
                      <a:pt x="212" y="228"/>
                    </a:cubicBezTo>
                    <a:cubicBezTo>
                      <a:pt x="218" y="231"/>
                      <a:pt x="226" y="228"/>
                      <a:pt x="229" y="221"/>
                    </a:cubicBezTo>
                    <a:cubicBezTo>
                      <a:pt x="231" y="215"/>
                      <a:pt x="228" y="207"/>
                      <a:pt x="222" y="204"/>
                    </a:cubicBezTo>
                    <a:close/>
                    <a:moveTo>
                      <a:pt x="553" y="19"/>
                    </a:moveTo>
                    <a:cubicBezTo>
                      <a:pt x="545" y="27"/>
                      <a:pt x="545" y="27"/>
                      <a:pt x="545" y="27"/>
                    </a:cubicBezTo>
                    <a:cubicBezTo>
                      <a:pt x="538" y="19"/>
                      <a:pt x="538" y="19"/>
                      <a:pt x="538" y="19"/>
                    </a:cubicBezTo>
                    <a:cubicBezTo>
                      <a:pt x="531" y="19"/>
                      <a:pt x="531" y="19"/>
                      <a:pt x="531" y="19"/>
                    </a:cubicBezTo>
                    <a:cubicBezTo>
                      <a:pt x="542" y="30"/>
                      <a:pt x="542" y="30"/>
                      <a:pt x="542" y="30"/>
                    </a:cubicBezTo>
                    <a:cubicBezTo>
                      <a:pt x="531" y="41"/>
                      <a:pt x="531" y="41"/>
                      <a:pt x="531" y="41"/>
                    </a:cubicBezTo>
                    <a:cubicBezTo>
                      <a:pt x="538" y="41"/>
                      <a:pt x="538" y="41"/>
                      <a:pt x="538" y="41"/>
                    </a:cubicBezTo>
                    <a:cubicBezTo>
                      <a:pt x="538" y="41"/>
                      <a:pt x="538" y="41"/>
                      <a:pt x="538" y="41"/>
                    </a:cubicBezTo>
                    <a:cubicBezTo>
                      <a:pt x="545" y="34"/>
                      <a:pt x="545" y="34"/>
                      <a:pt x="545" y="34"/>
                    </a:cubicBezTo>
                    <a:cubicBezTo>
                      <a:pt x="548" y="37"/>
                      <a:pt x="548" y="37"/>
                      <a:pt x="548" y="37"/>
                    </a:cubicBezTo>
                    <a:cubicBezTo>
                      <a:pt x="553" y="41"/>
                      <a:pt x="553" y="41"/>
                      <a:pt x="553" y="41"/>
                    </a:cubicBezTo>
                    <a:cubicBezTo>
                      <a:pt x="560" y="41"/>
                      <a:pt x="560" y="41"/>
                      <a:pt x="560" y="41"/>
                    </a:cubicBezTo>
                    <a:cubicBezTo>
                      <a:pt x="549" y="30"/>
                      <a:pt x="549" y="30"/>
                      <a:pt x="549" y="30"/>
                    </a:cubicBezTo>
                    <a:cubicBezTo>
                      <a:pt x="560" y="19"/>
                      <a:pt x="560" y="19"/>
                      <a:pt x="560" y="19"/>
                    </a:cubicBezTo>
                    <a:lnTo>
                      <a:pt x="553" y="19"/>
                    </a:lnTo>
                    <a:close/>
                    <a:moveTo>
                      <a:pt x="362" y="278"/>
                    </a:moveTo>
                    <a:cubicBezTo>
                      <a:pt x="352" y="274"/>
                      <a:pt x="341" y="279"/>
                      <a:pt x="337" y="289"/>
                    </a:cubicBezTo>
                    <a:cubicBezTo>
                      <a:pt x="333" y="299"/>
                      <a:pt x="337" y="310"/>
                      <a:pt x="347" y="314"/>
                    </a:cubicBezTo>
                    <a:cubicBezTo>
                      <a:pt x="357" y="318"/>
                      <a:pt x="368" y="314"/>
                      <a:pt x="373" y="304"/>
                    </a:cubicBezTo>
                    <a:cubicBezTo>
                      <a:pt x="377" y="294"/>
                      <a:pt x="372" y="283"/>
                      <a:pt x="362" y="278"/>
                    </a:cubicBezTo>
                    <a:close/>
                    <a:moveTo>
                      <a:pt x="595" y="440"/>
                    </a:moveTo>
                    <a:cubicBezTo>
                      <a:pt x="595" y="456"/>
                      <a:pt x="582" y="469"/>
                      <a:pt x="565" y="469"/>
                    </a:cubicBezTo>
                    <a:cubicBezTo>
                      <a:pt x="29" y="469"/>
                      <a:pt x="29" y="469"/>
                      <a:pt x="29" y="469"/>
                    </a:cubicBezTo>
                    <a:cubicBezTo>
                      <a:pt x="13" y="469"/>
                      <a:pt x="0" y="456"/>
                      <a:pt x="0" y="440"/>
                    </a:cubicBezTo>
                    <a:cubicBezTo>
                      <a:pt x="0" y="113"/>
                      <a:pt x="0" y="113"/>
                      <a:pt x="0" y="113"/>
                    </a:cubicBezTo>
                    <a:cubicBezTo>
                      <a:pt x="0" y="96"/>
                      <a:pt x="13" y="83"/>
                      <a:pt x="29" y="83"/>
                    </a:cubicBezTo>
                    <a:cubicBezTo>
                      <a:pt x="565" y="83"/>
                      <a:pt x="565" y="83"/>
                      <a:pt x="565" y="83"/>
                    </a:cubicBezTo>
                    <a:cubicBezTo>
                      <a:pt x="582" y="83"/>
                      <a:pt x="595" y="96"/>
                      <a:pt x="595" y="113"/>
                    </a:cubicBezTo>
                    <a:lnTo>
                      <a:pt x="595" y="440"/>
                    </a:lnTo>
                    <a:close/>
                    <a:moveTo>
                      <a:pt x="595" y="69"/>
                    </a:moveTo>
                    <a:cubicBezTo>
                      <a:pt x="589" y="63"/>
                      <a:pt x="581" y="59"/>
                      <a:pt x="572" y="59"/>
                    </a:cubicBezTo>
                    <a:cubicBezTo>
                      <a:pt x="20" y="59"/>
                      <a:pt x="20" y="59"/>
                      <a:pt x="20" y="59"/>
                    </a:cubicBezTo>
                    <a:cubicBezTo>
                      <a:pt x="12" y="59"/>
                      <a:pt x="5" y="62"/>
                      <a:pt x="0" y="67"/>
                    </a:cubicBezTo>
                    <a:cubicBezTo>
                      <a:pt x="0" y="30"/>
                      <a:pt x="0" y="30"/>
                      <a:pt x="0" y="30"/>
                    </a:cubicBezTo>
                    <a:cubicBezTo>
                      <a:pt x="0" y="13"/>
                      <a:pt x="13" y="0"/>
                      <a:pt x="29" y="0"/>
                    </a:cubicBezTo>
                    <a:cubicBezTo>
                      <a:pt x="565" y="0"/>
                      <a:pt x="565" y="0"/>
                      <a:pt x="565" y="0"/>
                    </a:cubicBezTo>
                    <a:cubicBezTo>
                      <a:pt x="582" y="0"/>
                      <a:pt x="595" y="13"/>
                      <a:pt x="595" y="30"/>
                    </a:cubicBezTo>
                    <a:lnTo>
                      <a:pt x="595" y="69"/>
                    </a:lnTo>
                    <a:close/>
                  </a:path>
                </a:pathLst>
              </a:custGeom>
              <a:solidFill>
                <a:srgbClr val="0070C0"/>
              </a:solidFill>
              <a:ln>
                <a:noFill/>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grpSp>
      <p:grpSp>
        <p:nvGrpSpPr>
          <p:cNvPr id="25" name="Group 24"/>
          <p:cNvGrpSpPr/>
          <p:nvPr/>
        </p:nvGrpSpPr>
        <p:grpSpPr>
          <a:xfrm>
            <a:off x="5375822" y="2819609"/>
            <a:ext cx="1976277" cy="1179504"/>
            <a:chOff x="5483322" y="2875401"/>
            <a:chExt cx="2016716" cy="1203640"/>
          </a:xfrm>
        </p:grpSpPr>
        <p:grpSp>
          <p:nvGrpSpPr>
            <p:cNvPr id="15" name="Group 14"/>
            <p:cNvGrpSpPr/>
            <p:nvPr/>
          </p:nvGrpSpPr>
          <p:grpSpPr>
            <a:xfrm>
              <a:off x="5556609" y="3010919"/>
              <a:ext cx="1943429" cy="932603"/>
              <a:chOff x="8807404" y="2416174"/>
              <a:chExt cx="1943429" cy="932603"/>
            </a:xfrm>
          </p:grpSpPr>
          <p:sp>
            <p:nvSpPr>
              <p:cNvPr id="151" name="Rectangle 60"/>
              <p:cNvSpPr>
                <a:spLocks noChangeArrowheads="1"/>
              </p:cNvSpPr>
              <p:nvPr/>
            </p:nvSpPr>
            <p:spPr bwMode="auto">
              <a:xfrm>
                <a:off x="8807404" y="2416174"/>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givenName</a:t>
                </a:r>
              </a:p>
            </p:txBody>
          </p:sp>
          <p:sp>
            <p:nvSpPr>
              <p:cNvPr id="152" name="Rectangle 61"/>
              <p:cNvSpPr>
                <a:spLocks noChangeArrowheads="1"/>
              </p:cNvSpPr>
              <p:nvPr/>
            </p:nvSpPr>
            <p:spPr bwMode="auto">
              <a:xfrm>
                <a:off x="8807404" y="2571608"/>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surname</a:t>
                </a:r>
              </a:p>
            </p:txBody>
          </p:sp>
          <p:sp>
            <p:nvSpPr>
              <p:cNvPr id="153" name="Rectangle 62"/>
              <p:cNvSpPr>
                <a:spLocks noChangeArrowheads="1"/>
              </p:cNvSpPr>
              <p:nvPr/>
            </p:nvSpPr>
            <p:spPr bwMode="auto">
              <a:xfrm>
                <a:off x="8807404" y="2727042"/>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68217A"/>
                    </a:solidFill>
                  </a:rPr>
                  <a:t>title</a:t>
                </a:r>
              </a:p>
            </p:txBody>
          </p:sp>
          <p:sp>
            <p:nvSpPr>
              <p:cNvPr id="154" name="Rectangle 63"/>
              <p:cNvSpPr>
                <a:spLocks noChangeArrowheads="1"/>
              </p:cNvSpPr>
              <p:nvPr/>
            </p:nvSpPr>
            <p:spPr bwMode="auto">
              <a:xfrm>
                <a:off x="8807404" y="2882476"/>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008272"/>
                    </a:solidFill>
                  </a:rPr>
                  <a:t>E-mail</a:t>
                </a:r>
              </a:p>
            </p:txBody>
          </p:sp>
          <p:sp>
            <p:nvSpPr>
              <p:cNvPr id="155" name="Rectangle 64"/>
              <p:cNvSpPr>
                <a:spLocks noChangeArrowheads="1"/>
              </p:cNvSpPr>
              <p:nvPr/>
            </p:nvSpPr>
            <p:spPr bwMode="auto">
              <a:xfrm>
                <a:off x="8807404" y="3037909"/>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employeeID</a:t>
                </a:r>
              </a:p>
            </p:txBody>
          </p:sp>
          <p:sp>
            <p:nvSpPr>
              <p:cNvPr id="156" name="Rectangle 65"/>
              <p:cNvSpPr>
                <a:spLocks noChangeArrowheads="1"/>
              </p:cNvSpPr>
              <p:nvPr/>
            </p:nvSpPr>
            <p:spPr bwMode="auto">
              <a:xfrm>
                <a:off x="8807404" y="3193343"/>
                <a:ext cx="699634"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solidFill>
                  </a:rPr>
                  <a:t>telephone</a:t>
                </a:r>
              </a:p>
            </p:txBody>
          </p:sp>
          <p:sp>
            <p:nvSpPr>
              <p:cNvPr id="157" name="Rectangle 66"/>
              <p:cNvSpPr>
                <a:spLocks noChangeArrowheads="1"/>
              </p:cNvSpPr>
              <p:nvPr/>
            </p:nvSpPr>
            <p:spPr bwMode="auto">
              <a:xfrm>
                <a:off x="9507038" y="2416174"/>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58" name="Rectangle 67"/>
              <p:cNvSpPr>
                <a:spLocks noChangeArrowheads="1"/>
              </p:cNvSpPr>
              <p:nvPr/>
            </p:nvSpPr>
            <p:spPr bwMode="auto">
              <a:xfrm>
                <a:off x="9507038" y="2571608"/>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59" name="Rectangle 68"/>
              <p:cNvSpPr>
                <a:spLocks noChangeArrowheads="1"/>
              </p:cNvSpPr>
              <p:nvPr/>
            </p:nvSpPr>
            <p:spPr bwMode="auto">
              <a:xfrm>
                <a:off x="9507038" y="2727042"/>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60" name="Rectangle 69"/>
              <p:cNvSpPr>
                <a:spLocks noChangeArrowheads="1"/>
              </p:cNvSpPr>
              <p:nvPr/>
            </p:nvSpPr>
            <p:spPr bwMode="auto">
              <a:xfrm>
                <a:off x="9507038" y="2882476"/>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61" name="Rectangle 70"/>
              <p:cNvSpPr>
                <a:spLocks noChangeArrowheads="1"/>
              </p:cNvSpPr>
              <p:nvPr/>
            </p:nvSpPr>
            <p:spPr bwMode="auto">
              <a:xfrm>
                <a:off x="9507038" y="3037909"/>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62" name="Rectangle 71"/>
              <p:cNvSpPr>
                <a:spLocks noChangeArrowheads="1"/>
              </p:cNvSpPr>
              <p:nvPr/>
            </p:nvSpPr>
            <p:spPr bwMode="auto">
              <a:xfrm>
                <a:off x="9507038" y="3193343"/>
                <a:ext cx="1243795" cy="155434"/>
              </a:xfrm>
              <a:prstGeom prst="rect">
                <a:avLst/>
              </a:prstGeom>
              <a:noFill/>
              <a:ln w="6350">
                <a:noFill/>
                <a:miter lim="800000"/>
                <a:headEnd/>
                <a:tailEnd/>
              </a:ln>
            </p:spPr>
            <p:txBody>
              <a:bodyPr wrap="none" lIns="0" tIns="0" rIns="0" bIns="0" anchor="ctr"/>
              <a:lstStyle/>
              <a:p>
                <a:pPr defTabSz="914004">
                  <a:spcBef>
                    <a:spcPct val="0"/>
                  </a:spcBef>
                </a:pPr>
                <a:endParaRPr lang="en-US" sz="933" dirty="0">
                  <a:solidFill>
                    <a:srgbClr val="505050"/>
                  </a:solidFill>
                </a:endParaRPr>
              </a:p>
            </p:txBody>
          </p:sp>
          <p:sp>
            <p:nvSpPr>
              <p:cNvPr id="182" name="Rectangle 92"/>
              <p:cNvSpPr>
                <a:spLocks noChangeArrowheads="1"/>
              </p:cNvSpPr>
              <p:nvPr/>
            </p:nvSpPr>
            <p:spPr bwMode="auto">
              <a:xfrm>
                <a:off x="9507038" y="2882476"/>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spc="-20" dirty="0">
                    <a:solidFill>
                      <a:srgbClr val="008272"/>
                    </a:solidFill>
                  </a:rPr>
                  <a:t>samd@contoso.com</a:t>
                </a:r>
              </a:p>
            </p:txBody>
          </p:sp>
          <p:sp>
            <p:nvSpPr>
              <p:cNvPr id="183" name="Rectangle 93"/>
              <p:cNvSpPr>
                <a:spLocks noChangeArrowheads="1"/>
              </p:cNvSpPr>
              <p:nvPr/>
            </p:nvSpPr>
            <p:spPr bwMode="auto">
              <a:xfrm>
                <a:off x="9507038" y="2416174"/>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Samantha</a:t>
                </a:r>
              </a:p>
            </p:txBody>
          </p:sp>
          <p:sp>
            <p:nvSpPr>
              <p:cNvPr id="184" name="Rectangle 94"/>
              <p:cNvSpPr>
                <a:spLocks noChangeArrowheads="1"/>
              </p:cNvSpPr>
              <p:nvPr/>
            </p:nvSpPr>
            <p:spPr bwMode="auto">
              <a:xfrm>
                <a:off x="9507038" y="2571608"/>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Dearing</a:t>
                </a:r>
              </a:p>
            </p:txBody>
          </p:sp>
          <p:sp>
            <p:nvSpPr>
              <p:cNvPr id="185" name="Rectangle 95"/>
              <p:cNvSpPr>
                <a:spLocks noChangeArrowheads="1"/>
              </p:cNvSpPr>
              <p:nvPr/>
            </p:nvSpPr>
            <p:spPr bwMode="auto">
              <a:xfrm>
                <a:off x="9507038" y="3037909"/>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lumMod val="75000"/>
                      </a:srgbClr>
                    </a:solidFill>
                  </a:rPr>
                  <a:t>007</a:t>
                </a:r>
              </a:p>
            </p:txBody>
          </p:sp>
          <p:sp>
            <p:nvSpPr>
              <p:cNvPr id="186" name="Rectangle 96"/>
              <p:cNvSpPr>
                <a:spLocks noChangeArrowheads="1"/>
              </p:cNvSpPr>
              <p:nvPr/>
            </p:nvSpPr>
            <p:spPr bwMode="auto">
              <a:xfrm>
                <a:off x="9507038" y="2727042"/>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68217A"/>
                    </a:solidFill>
                  </a:rPr>
                  <a:t>Coordinator</a:t>
                </a:r>
              </a:p>
            </p:txBody>
          </p:sp>
          <p:sp>
            <p:nvSpPr>
              <p:cNvPr id="187" name="Rectangle 97"/>
              <p:cNvSpPr>
                <a:spLocks noChangeArrowheads="1"/>
              </p:cNvSpPr>
              <p:nvPr/>
            </p:nvSpPr>
            <p:spPr bwMode="auto">
              <a:xfrm>
                <a:off x="9507038" y="3193343"/>
                <a:ext cx="1243795" cy="155434"/>
              </a:xfrm>
              <a:prstGeom prst="rect">
                <a:avLst/>
              </a:prstGeom>
              <a:noFill/>
              <a:ln w="6350">
                <a:noFill/>
                <a:miter lim="800000"/>
                <a:headEnd/>
                <a:tailEnd/>
              </a:ln>
            </p:spPr>
            <p:txBody>
              <a:bodyPr wrap="none" lIns="0" tIns="0" rIns="0" bIns="0" anchor="ctr"/>
              <a:lstStyle/>
              <a:p>
                <a:pPr defTabSz="914004">
                  <a:spcBef>
                    <a:spcPct val="0"/>
                  </a:spcBef>
                </a:pPr>
                <a:r>
                  <a:rPr lang="en-US" sz="933" b="1" dirty="0">
                    <a:solidFill>
                      <a:srgbClr val="DC3C00"/>
                    </a:solidFill>
                  </a:rPr>
                  <a:t>555-123-4567</a:t>
                </a:r>
              </a:p>
            </p:txBody>
          </p:sp>
        </p:grpSp>
        <p:sp>
          <p:nvSpPr>
            <p:cNvPr id="24" name="Rectangle 23"/>
            <p:cNvSpPr/>
            <p:nvPr/>
          </p:nvSpPr>
          <p:spPr bwMode="auto">
            <a:xfrm>
              <a:off x="5483322" y="2875401"/>
              <a:ext cx="1977255" cy="120364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2" name="Rectangle 121"/>
          <p:cNvSpPr/>
          <p:nvPr/>
        </p:nvSpPr>
        <p:spPr bwMode="auto">
          <a:xfrm>
            <a:off x="1552385" y="5838762"/>
            <a:ext cx="2930390" cy="434093"/>
          </a:xfrm>
          <a:prstGeom prst="rect">
            <a:avLst/>
          </a:prstGeom>
          <a:ln>
            <a:noFill/>
          </a:ln>
        </p:spPr>
        <p:txBody>
          <a:bodyPr vert="horz" wrap="square" lIns="0" tIns="0" rIns="0" bIns="0" rtlCol="0">
            <a:spAutoFit/>
          </a:bodyPr>
          <a:lstStyle/>
          <a:p>
            <a:pPr defTabSz="914004">
              <a:lnSpc>
                <a:spcPct val="90000"/>
              </a:lnSpc>
              <a:spcBef>
                <a:spcPts val="1175"/>
              </a:spcBef>
            </a:pPr>
            <a:r>
              <a:rPr lang="en-US" sz="1567" b="1" spc="-29" dirty="0">
                <a:solidFill>
                  <a:srgbClr val="008272"/>
                </a:solidFill>
              </a:rPr>
              <a:t>Identity attributes </a:t>
            </a:r>
            <a:r>
              <a:rPr lang="en-US" sz="1567" spc="-29" dirty="0">
                <a:solidFill>
                  <a:srgbClr val="505050"/>
                </a:solidFill>
              </a:rPr>
              <a:t>are often located in multiple repositories</a:t>
            </a:r>
          </a:p>
        </p:txBody>
      </p:sp>
      <p:sp>
        <p:nvSpPr>
          <p:cNvPr id="124" name="Rectangle 123"/>
          <p:cNvSpPr/>
          <p:nvPr/>
        </p:nvSpPr>
        <p:spPr bwMode="auto">
          <a:xfrm>
            <a:off x="4604005" y="1504807"/>
            <a:ext cx="3400862" cy="868186"/>
          </a:xfrm>
          <a:prstGeom prst="rect">
            <a:avLst/>
          </a:prstGeom>
          <a:ln>
            <a:noFill/>
          </a:ln>
        </p:spPr>
        <p:txBody>
          <a:bodyPr vert="horz" wrap="square" lIns="0" tIns="0" rIns="0" bIns="0" rtlCol="0">
            <a:spAutoFit/>
          </a:bodyPr>
          <a:lstStyle/>
          <a:p>
            <a:pPr defTabSz="914004">
              <a:lnSpc>
                <a:spcPct val="90000"/>
              </a:lnSpc>
              <a:spcBef>
                <a:spcPts val="1175"/>
              </a:spcBef>
            </a:pPr>
            <a:r>
              <a:rPr lang="en-US" sz="1567" b="1" spc="-29" dirty="0">
                <a:solidFill>
                  <a:srgbClr val="008272"/>
                </a:solidFill>
              </a:rPr>
              <a:t>Forefront Identity Manager </a:t>
            </a:r>
            <a:r>
              <a:rPr lang="en-US" sz="1567" spc="-29" dirty="0">
                <a:solidFill>
                  <a:srgbClr val="505050"/>
                </a:solidFill>
              </a:rPr>
              <a:t>creates a compilation of these attributes with validation and </a:t>
            </a:r>
            <a:r>
              <a:rPr lang="en-US" sz="1567" b="1" spc="-29" dirty="0">
                <a:solidFill>
                  <a:srgbClr val="008272"/>
                </a:solidFill>
              </a:rPr>
              <a:t>keeps this in sync with all identity realms</a:t>
            </a:r>
          </a:p>
        </p:txBody>
      </p:sp>
      <p:grpSp>
        <p:nvGrpSpPr>
          <p:cNvPr id="102" name="Group 26"/>
          <p:cNvGrpSpPr>
            <a:grpSpLocks noChangeAspect="1"/>
          </p:cNvGrpSpPr>
          <p:nvPr/>
        </p:nvGrpSpPr>
        <p:grpSpPr bwMode="auto">
          <a:xfrm>
            <a:off x="224811" y="3858777"/>
            <a:ext cx="641760" cy="739611"/>
            <a:chOff x="2607" y="739"/>
            <a:chExt cx="2466" cy="2842"/>
          </a:xfrm>
        </p:grpSpPr>
        <p:sp>
          <p:nvSpPr>
            <p:cNvPr id="104" name="AutoShape 25"/>
            <p:cNvSpPr>
              <a:spLocks noChangeAspect="1" noChangeArrowheads="1" noTextEdit="1"/>
            </p:cNvSpPr>
            <p:nvPr/>
          </p:nvSpPr>
          <p:spPr bwMode="auto">
            <a:xfrm>
              <a:off x="2607" y="739"/>
              <a:ext cx="2466" cy="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08" name="Freeform 27"/>
            <p:cNvSpPr>
              <a:spLocks noEditPoints="1"/>
            </p:cNvSpPr>
            <p:nvPr/>
          </p:nvSpPr>
          <p:spPr bwMode="auto">
            <a:xfrm>
              <a:off x="2607" y="1298"/>
              <a:ext cx="888" cy="1523"/>
            </a:xfrm>
            <a:custGeom>
              <a:avLst/>
              <a:gdLst>
                <a:gd name="T0" fmla="*/ 597 w 888"/>
                <a:gd name="T1" fmla="*/ 947 h 1523"/>
                <a:gd name="T2" fmla="*/ 396 w 888"/>
                <a:gd name="T3" fmla="*/ 931 h 1523"/>
                <a:gd name="T4" fmla="*/ 396 w 888"/>
                <a:gd name="T5" fmla="*/ 786 h 1523"/>
                <a:gd name="T6" fmla="*/ 568 w 888"/>
                <a:gd name="T7" fmla="*/ 791 h 1523"/>
                <a:gd name="T8" fmla="*/ 568 w 888"/>
                <a:gd name="T9" fmla="*/ 663 h 1523"/>
                <a:gd name="T10" fmla="*/ 396 w 888"/>
                <a:gd name="T11" fmla="*/ 658 h 1523"/>
                <a:gd name="T12" fmla="*/ 396 w 888"/>
                <a:gd name="T13" fmla="*/ 514 h 1523"/>
                <a:gd name="T14" fmla="*/ 604 w 888"/>
                <a:gd name="T15" fmla="*/ 514 h 1523"/>
                <a:gd name="T16" fmla="*/ 604 w 888"/>
                <a:gd name="T17" fmla="*/ 386 h 1523"/>
                <a:gd name="T18" fmla="*/ 258 w 888"/>
                <a:gd name="T19" fmla="*/ 410 h 1523"/>
                <a:gd name="T20" fmla="*/ 258 w 888"/>
                <a:gd name="T21" fmla="*/ 1044 h 1523"/>
                <a:gd name="T22" fmla="*/ 597 w 888"/>
                <a:gd name="T23" fmla="*/ 1085 h 1523"/>
                <a:gd name="T24" fmla="*/ 597 w 888"/>
                <a:gd name="T25" fmla="*/ 947 h 1523"/>
                <a:gd name="T26" fmla="*/ 888 w 888"/>
                <a:gd name="T27" fmla="*/ 1523 h 1523"/>
                <a:gd name="T28" fmla="*/ 0 w 888"/>
                <a:gd name="T29" fmla="*/ 1364 h 1523"/>
                <a:gd name="T30" fmla="*/ 0 w 888"/>
                <a:gd name="T31" fmla="*/ 159 h 1523"/>
                <a:gd name="T32" fmla="*/ 888 w 888"/>
                <a:gd name="T33" fmla="*/ 0 h 1523"/>
                <a:gd name="T34" fmla="*/ 888 w 888"/>
                <a:gd name="T35" fmla="*/ 152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8" h="1523">
                  <a:moveTo>
                    <a:pt x="597" y="947"/>
                  </a:moveTo>
                  <a:lnTo>
                    <a:pt x="396" y="931"/>
                  </a:lnTo>
                  <a:lnTo>
                    <a:pt x="396" y="786"/>
                  </a:lnTo>
                  <a:lnTo>
                    <a:pt x="568" y="791"/>
                  </a:lnTo>
                  <a:lnTo>
                    <a:pt x="568" y="663"/>
                  </a:lnTo>
                  <a:lnTo>
                    <a:pt x="396" y="658"/>
                  </a:lnTo>
                  <a:lnTo>
                    <a:pt x="396" y="514"/>
                  </a:lnTo>
                  <a:lnTo>
                    <a:pt x="604" y="514"/>
                  </a:lnTo>
                  <a:lnTo>
                    <a:pt x="604" y="386"/>
                  </a:lnTo>
                  <a:lnTo>
                    <a:pt x="258" y="410"/>
                  </a:lnTo>
                  <a:lnTo>
                    <a:pt x="258" y="1044"/>
                  </a:lnTo>
                  <a:lnTo>
                    <a:pt x="597" y="1085"/>
                  </a:lnTo>
                  <a:lnTo>
                    <a:pt x="597" y="947"/>
                  </a:lnTo>
                  <a:close/>
                  <a:moveTo>
                    <a:pt x="888" y="1523"/>
                  </a:moveTo>
                  <a:lnTo>
                    <a:pt x="0" y="1364"/>
                  </a:lnTo>
                  <a:lnTo>
                    <a:pt x="0" y="159"/>
                  </a:lnTo>
                  <a:lnTo>
                    <a:pt x="888" y="0"/>
                  </a:lnTo>
                  <a:lnTo>
                    <a:pt x="888" y="152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09" name="Freeform 28"/>
            <p:cNvSpPr>
              <a:spLocks noEditPoints="1"/>
            </p:cNvSpPr>
            <p:nvPr/>
          </p:nvSpPr>
          <p:spPr bwMode="auto">
            <a:xfrm>
              <a:off x="3576" y="1606"/>
              <a:ext cx="616" cy="914"/>
            </a:xfrm>
            <a:custGeom>
              <a:avLst/>
              <a:gdLst>
                <a:gd name="T0" fmla="*/ 208 w 260"/>
                <a:gd name="T1" fmla="*/ 149 h 386"/>
                <a:gd name="T2" fmla="*/ 174 w 260"/>
                <a:gd name="T3" fmla="*/ 180 h 386"/>
                <a:gd name="T4" fmla="*/ 155 w 260"/>
                <a:gd name="T5" fmla="*/ 163 h 386"/>
                <a:gd name="T6" fmla="*/ 172 w 260"/>
                <a:gd name="T7" fmla="*/ 141 h 386"/>
                <a:gd name="T8" fmla="*/ 169 w 260"/>
                <a:gd name="T9" fmla="*/ 89 h 386"/>
                <a:gd name="T10" fmla="*/ 124 w 260"/>
                <a:gd name="T11" fmla="*/ 90 h 386"/>
                <a:gd name="T12" fmla="*/ 42 w 260"/>
                <a:gd name="T13" fmla="*/ 169 h 386"/>
                <a:gd name="T14" fmla="*/ 37 w 260"/>
                <a:gd name="T15" fmla="*/ 163 h 386"/>
                <a:gd name="T16" fmla="*/ 103 w 260"/>
                <a:gd name="T17" fmla="*/ 65 h 386"/>
                <a:gd name="T18" fmla="*/ 203 w 260"/>
                <a:gd name="T19" fmla="*/ 48 h 386"/>
                <a:gd name="T20" fmla="*/ 213 w 260"/>
                <a:gd name="T21" fmla="*/ 139 h 386"/>
                <a:gd name="T22" fmla="*/ 203 w 260"/>
                <a:gd name="T23" fmla="*/ 339 h 386"/>
                <a:gd name="T24" fmla="*/ 112 w 260"/>
                <a:gd name="T25" fmla="*/ 335 h 386"/>
                <a:gd name="T26" fmla="*/ 81 w 260"/>
                <a:gd name="T27" fmla="*/ 300 h 386"/>
                <a:gd name="T28" fmla="*/ 98 w 260"/>
                <a:gd name="T29" fmla="*/ 281 h 386"/>
                <a:gd name="T30" fmla="*/ 120 w 260"/>
                <a:gd name="T31" fmla="*/ 299 h 386"/>
                <a:gd name="T32" fmla="*/ 172 w 260"/>
                <a:gd name="T33" fmla="*/ 295 h 386"/>
                <a:gd name="T34" fmla="*/ 171 w 260"/>
                <a:gd name="T35" fmla="*/ 250 h 386"/>
                <a:gd name="T36" fmla="*/ 91 w 260"/>
                <a:gd name="T37" fmla="*/ 168 h 386"/>
                <a:gd name="T38" fmla="*/ 98 w 260"/>
                <a:gd name="T39" fmla="*/ 163 h 386"/>
                <a:gd name="T40" fmla="*/ 196 w 260"/>
                <a:gd name="T41" fmla="*/ 229 h 386"/>
                <a:gd name="T42" fmla="*/ 213 w 260"/>
                <a:gd name="T43" fmla="*/ 329 h 386"/>
                <a:gd name="T44" fmla="*/ 0 w 260"/>
                <a:gd name="T45" fmla="*/ 0 h 386"/>
                <a:gd name="T46" fmla="*/ 13 w 260"/>
                <a:gd name="T47" fmla="*/ 48 h 386"/>
                <a:gd name="T48" fmla="*/ 54 w 260"/>
                <a:gd name="T49" fmla="*/ 82 h 386"/>
                <a:gd name="T50" fmla="*/ 40 w 260"/>
                <a:gd name="T51" fmla="*/ 106 h 386"/>
                <a:gd name="T52" fmla="*/ 20 w 260"/>
                <a:gd name="T53" fmla="*/ 90 h 386"/>
                <a:gd name="T54" fmla="*/ 0 w 260"/>
                <a:gd name="T55" fmla="*/ 89 h 386"/>
                <a:gd name="T56" fmla="*/ 43 w 260"/>
                <a:gd name="T57" fmla="*/ 216 h 386"/>
                <a:gd name="T58" fmla="*/ 40 w 260"/>
                <a:gd name="T59" fmla="*/ 222 h 386"/>
                <a:gd name="T60" fmla="*/ 13 w 260"/>
                <a:gd name="T61" fmla="*/ 211 h 386"/>
                <a:gd name="T62" fmla="*/ 0 w 260"/>
                <a:gd name="T63" fmla="*/ 299 h 386"/>
                <a:gd name="T64" fmla="*/ 11 w 260"/>
                <a:gd name="T65" fmla="*/ 297 h 386"/>
                <a:gd name="T66" fmla="*/ 93 w 260"/>
                <a:gd name="T67" fmla="*/ 218 h 386"/>
                <a:gd name="T68" fmla="*/ 98 w 260"/>
                <a:gd name="T69" fmla="*/ 224 h 386"/>
                <a:gd name="T70" fmla="*/ 31 w 260"/>
                <a:gd name="T71" fmla="*/ 323 h 386"/>
                <a:gd name="T72" fmla="*/ 0 w 260"/>
                <a:gd name="T73" fmla="*/ 339 h 386"/>
                <a:gd name="T74" fmla="*/ 230 w 260"/>
                <a:gd name="T75" fmla="*/ 386 h 386"/>
                <a:gd name="T76" fmla="*/ 260 w 260"/>
                <a:gd name="T77" fmla="*/ 3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0" h="386">
                  <a:moveTo>
                    <a:pt x="213" y="139"/>
                  </a:moveTo>
                  <a:cubicBezTo>
                    <a:pt x="213" y="144"/>
                    <a:pt x="211" y="146"/>
                    <a:pt x="208" y="149"/>
                  </a:cubicBezTo>
                  <a:cubicBezTo>
                    <a:pt x="206" y="151"/>
                    <a:pt x="179" y="180"/>
                    <a:pt x="179" y="180"/>
                  </a:cubicBezTo>
                  <a:cubicBezTo>
                    <a:pt x="178" y="181"/>
                    <a:pt x="175" y="181"/>
                    <a:pt x="174" y="180"/>
                  </a:cubicBezTo>
                  <a:cubicBezTo>
                    <a:pt x="155" y="167"/>
                    <a:pt x="155" y="167"/>
                    <a:pt x="155" y="167"/>
                  </a:cubicBezTo>
                  <a:cubicBezTo>
                    <a:pt x="154" y="166"/>
                    <a:pt x="154" y="164"/>
                    <a:pt x="155" y="163"/>
                  </a:cubicBezTo>
                  <a:cubicBezTo>
                    <a:pt x="171" y="146"/>
                    <a:pt x="171" y="146"/>
                    <a:pt x="171" y="146"/>
                  </a:cubicBezTo>
                  <a:cubicBezTo>
                    <a:pt x="172" y="145"/>
                    <a:pt x="172" y="142"/>
                    <a:pt x="172" y="141"/>
                  </a:cubicBezTo>
                  <a:cubicBezTo>
                    <a:pt x="172" y="92"/>
                    <a:pt x="172" y="92"/>
                    <a:pt x="172" y="92"/>
                  </a:cubicBezTo>
                  <a:cubicBezTo>
                    <a:pt x="172" y="90"/>
                    <a:pt x="171" y="89"/>
                    <a:pt x="169" y="89"/>
                  </a:cubicBezTo>
                  <a:cubicBezTo>
                    <a:pt x="132" y="89"/>
                    <a:pt x="132" y="89"/>
                    <a:pt x="132" y="89"/>
                  </a:cubicBezTo>
                  <a:cubicBezTo>
                    <a:pt x="130" y="89"/>
                    <a:pt x="125" y="89"/>
                    <a:pt x="124" y="90"/>
                  </a:cubicBezTo>
                  <a:cubicBezTo>
                    <a:pt x="115" y="97"/>
                    <a:pt x="45" y="169"/>
                    <a:pt x="45" y="169"/>
                  </a:cubicBezTo>
                  <a:cubicBezTo>
                    <a:pt x="45" y="170"/>
                    <a:pt x="42" y="170"/>
                    <a:pt x="42" y="169"/>
                  </a:cubicBezTo>
                  <a:cubicBezTo>
                    <a:pt x="38" y="166"/>
                    <a:pt x="38" y="166"/>
                    <a:pt x="38" y="166"/>
                  </a:cubicBezTo>
                  <a:cubicBezTo>
                    <a:pt x="38" y="166"/>
                    <a:pt x="36" y="164"/>
                    <a:pt x="37" y="163"/>
                  </a:cubicBezTo>
                  <a:cubicBezTo>
                    <a:pt x="37" y="161"/>
                    <a:pt x="43" y="150"/>
                    <a:pt x="49" y="139"/>
                  </a:cubicBezTo>
                  <a:cubicBezTo>
                    <a:pt x="63" y="116"/>
                    <a:pt x="87" y="84"/>
                    <a:pt x="103" y="65"/>
                  </a:cubicBezTo>
                  <a:cubicBezTo>
                    <a:pt x="113" y="53"/>
                    <a:pt x="118" y="48"/>
                    <a:pt x="125" y="48"/>
                  </a:cubicBezTo>
                  <a:cubicBezTo>
                    <a:pt x="203" y="48"/>
                    <a:pt x="203" y="48"/>
                    <a:pt x="203" y="48"/>
                  </a:cubicBezTo>
                  <a:cubicBezTo>
                    <a:pt x="209" y="48"/>
                    <a:pt x="213" y="52"/>
                    <a:pt x="213" y="58"/>
                  </a:cubicBezTo>
                  <a:lnTo>
                    <a:pt x="213" y="139"/>
                  </a:lnTo>
                  <a:close/>
                  <a:moveTo>
                    <a:pt x="213" y="329"/>
                  </a:moveTo>
                  <a:cubicBezTo>
                    <a:pt x="213" y="335"/>
                    <a:pt x="209" y="339"/>
                    <a:pt x="203" y="339"/>
                  </a:cubicBezTo>
                  <a:cubicBezTo>
                    <a:pt x="121" y="339"/>
                    <a:pt x="121" y="339"/>
                    <a:pt x="121" y="339"/>
                  </a:cubicBezTo>
                  <a:cubicBezTo>
                    <a:pt x="116" y="339"/>
                    <a:pt x="115" y="337"/>
                    <a:pt x="112" y="335"/>
                  </a:cubicBezTo>
                  <a:cubicBezTo>
                    <a:pt x="110" y="332"/>
                    <a:pt x="81" y="305"/>
                    <a:pt x="81" y="305"/>
                  </a:cubicBezTo>
                  <a:cubicBezTo>
                    <a:pt x="80" y="305"/>
                    <a:pt x="80" y="302"/>
                    <a:pt x="81" y="300"/>
                  </a:cubicBezTo>
                  <a:cubicBezTo>
                    <a:pt x="94" y="281"/>
                    <a:pt x="94" y="281"/>
                    <a:pt x="94" y="281"/>
                  </a:cubicBezTo>
                  <a:cubicBezTo>
                    <a:pt x="95" y="280"/>
                    <a:pt x="96" y="280"/>
                    <a:pt x="98" y="281"/>
                  </a:cubicBezTo>
                  <a:cubicBezTo>
                    <a:pt x="114" y="297"/>
                    <a:pt x="114" y="297"/>
                    <a:pt x="114" y="297"/>
                  </a:cubicBezTo>
                  <a:cubicBezTo>
                    <a:pt x="115" y="298"/>
                    <a:pt x="118" y="299"/>
                    <a:pt x="120" y="299"/>
                  </a:cubicBezTo>
                  <a:cubicBezTo>
                    <a:pt x="169" y="299"/>
                    <a:pt x="169" y="299"/>
                    <a:pt x="169" y="299"/>
                  </a:cubicBezTo>
                  <a:cubicBezTo>
                    <a:pt x="171" y="299"/>
                    <a:pt x="172" y="297"/>
                    <a:pt x="172" y="295"/>
                  </a:cubicBezTo>
                  <a:cubicBezTo>
                    <a:pt x="172" y="258"/>
                    <a:pt x="172" y="258"/>
                    <a:pt x="172" y="258"/>
                  </a:cubicBezTo>
                  <a:cubicBezTo>
                    <a:pt x="172" y="256"/>
                    <a:pt x="172" y="251"/>
                    <a:pt x="171" y="250"/>
                  </a:cubicBezTo>
                  <a:cubicBezTo>
                    <a:pt x="163" y="242"/>
                    <a:pt x="91" y="172"/>
                    <a:pt x="91" y="172"/>
                  </a:cubicBezTo>
                  <a:cubicBezTo>
                    <a:pt x="90" y="171"/>
                    <a:pt x="91" y="169"/>
                    <a:pt x="91" y="168"/>
                  </a:cubicBezTo>
                  <a:cubicBezTo>
                    <a:pt x="94" y="165"/>
                    <a:pt x="94" y="165"/>
                    <a:pt x="94" y="165"/>
                  </a:cubicBezTo>
                  <a:cubicBezTo>
                    <a:pt x="95" y="164"/>
                    <a:pt x="97" y="163"/>
                    <a:pt x="98" y="163"/>
                  </a:cubicBezTo>
                  <a:cubicBezTo>
                    <a:pt x="99" y="163"/>
                    <a:pt x="111" y="169"/>
                    <a:pt x="122" y="176"/>
                  </a:cubicBezTo>
                  <a:cubicBezTo>
                    <a:pt x="145" y="189"/>
                    <a:pt x="177" y="213"/>
                    <a:pt x="196" y="229"/>
                  </a:cubicBezTo>
                  <a:cubicBezTo>
                    <a:pt x="208" y="239"/>
                    <a:pt x="213" y="245"/>
                    <a:pt x="213" y="251"/>
                  </a:cubicBezTo>
                  <a:cubicBezTo>
                    <a:pt x="213" y="329"/>
                    <a:pt x="213" y="329"/>
                    <a:pt x="213" y="329"/>
                  </a:cubicBezTo>
                  <a:close/>
                  <a:moveTo>
                    <a:pt x="230" y="0"/>
                  </a:moveTo>
                  <a:cubicBezTo>
                    <a:pt x="0" y="0"/>
                    <a:pt x="0" y="0"/>
                    <a:pt x="0" y="0"/>
                  </a:cubicBezTo>
                  <a:cubicBezTo>
                    <a:pt x="0" y="48"/>
                    <a:pt x="0" y="48"/>
                    <a:pt x="0" y="48"/>
                  </a:cubicBezTo>
                  <a:cubicBezTo>
                    <a:pt x="13" y="48"/>
                    <a:pt x="13" y="48"/>
                    <a:pt x="13" y="48"/>
                  </a:cubicBezTo>
                  <a:cubicBezTo>
                    <a:pt x="18" y="48"/>
                    <a:pt x="20" y="50"/>
                    <a:pt x="22" y="52"/>
                  </a:cubicBezTo>
                  <a:cubicBezTo>
                    <a:pt x="25" y="55"/>
                    <a:pt x="54" y="82"/>
                    <a:pt x="54" y="82"/>
                  </a:cubicBezTo>
                  <a:cubicBezTo>
                    <a:pt x="54" y="82"/>
                    <a:pt x="55" y="85"/>
                    <a:pt x="54" y="87"/>
                  </a:cubicBezTo>
                  <a:cubicBezTo>
                    <a:pt x="40" y="106"/>
                    <a:pt x="40" y="106"/>
                    <a:pt x="40" y="106"/>
                  </a:cubicBezTo>
                  <a:cubicBezTo>
                    <a:pt x="39" y="107"/>
                    <a:pt x="38" y="107"/>
                    <a:pt x="37" y="106"/>
                  </a:cubicBezTo>
                  <a:cubicBezTo>
                    <a:pt x="20" y="90"/>
                    <a:pt x="20" y="90"/>
                    <a:pt x="20" y="90"/>
                  </a:cubicBezTo>
                  <a:cubicBezTo>
                    <a:pt x="19" y="89"/>
                    <a:pt x="16" y="89"/>
                    <a:pt x="15" y="89"/>
                  </a:cubicBezTo>
                  <a:cubicBezTo>
                    <a:pt x="0" y="89"/>
                    <a:pt x="0" y="89"/>
                    <a:pt x="0" y="89"/>
                  </a:cubicBezTo>
                  <a:cubicBezTo>
                    <a:pt x="0" y="173"/>
                    <a:pt x="0" y="173"/>
                    <a:pt x="0" y="173"/>
                  </a:cubicBezTo>
                  <a:cubicBezTo>
                    <a:pt x="21" y="194"/>
                    <a:pt x="43" y="216"/>
                    <a:pt x="43" y="216"/>
                  </a:cubicBezTo>
                  <a:cubicBezTo>
                    <a:pt x="44" y="216"/>
                    <a:pt x="44" y="219"/>
                    <a:pt x="43" y="219"/>
                  </a:cubicBezTo>
                  <a:cubicBezTo>
                    <a:pt x="40" y="222"/>
                    <a:pt x="40" y="222"/>
                    <a:pt x="40" y="222"/>
                  </a:cubicBezTo>
                  <a:cubicBezTo>
                    <a:pt x="39" y="223"/>
                    <a:pt x="38" y="224"/>
                    <a:pt x="37" y="224"/>
                  </a:cubicBezTo>
                  <a:cubicBezTo>
                    <a:pt x="35" y="224"/>
                    <a:pt x="23" y="218"/>
                    <a:pt x="13" y="211"/>
                  </a:cubicBezTo>
                  <a:cubicBezTo>
                    <a:pt x="9" y="209"/>
                    <a:pt x="4" y="206"/>
                    <a:pt x="0" y="203"/>
                  </a:cubicBezTo>
                  <a:cubicBezTo>
                    <a:pt x="0" y="299"/>
                    <a:pt x="0" y="299"/>
                    <a:pt x="0" y="299"/>
                  </a:cubicBezTo>
                  <a:cubicBezTo>
                    <a:pt x="2" y="299"/>
                    <a:pt x="2" y="299"/>
                    <a:pt x="2" y="299"/>
                  </a:cubicBezTo>
                  <a:cubicBezTo>
                    <a:pt x="4" y="299"/>
                    <a:pt x="9" y="298"/>
                    <a:pt x="11" y="297"/>
                  </a:cubicBezTo>
                  <a:cubicBezTo>
                    <a:pt x="19" y="290"/>
                    <a:pt x="89" y="218"/>
                    <a:pt x="89" y="218"/>
                  </a:cubicBezTo>
                  <a:cubicBezTo>
                    <a:pt x="90" y="217"/>
                    <a:pt x="92" y="217"/>
                    <a:pt x="93" y="218"/>
                  </a:cubicBezTo>
                  <a:cubicBezTo>
                    <a:pt x="96" y="221"/>
                    <a:pt x="96" y="221"/>
                    <a:pt x="96" y="221"/>
                  </a:cubicBezTo>
                  <a:cubicBezTo>
                    <a:pt x="97" y="221"/>
                    <a:pt x="98" y="223"/>
                    <a:pt x="98" y="224"/>
                  </a:cubicBezTo>
                  <a:cubicBezTo>
                    <a:pt x="97" y="226"/>
                    <a:pt x="91" y="237"/>
                    <a:pt x="85" y="248"/>
                  </a:cubicBezTo>
                  <a:cubicBezTo>
                    <a:pt x="71" y="272"/>
                    <a:pt x="47" y="304"/>
                    <a:pt x="31" y="323"/>
                  </a:cubicBezTo>
                  <a:cubicBezTo>
                    <a:pt x="22" y="334"/>
                    <a:pt x="16" y="339"/>
                    <a:pt x="10" y="339"/>
                  </a:cubicBezTo>
                  <a:cubicBezTo>
                    <a:pt x="0" y="339"/>
                    <a:pt x="0" y="339"/>
                    <a:pt x="0" y="339"/>
                  </a:cubicBezTo>
                  <a:cubicBezTo>
                    <a:pt x="0" y="386"/>
                    <a:pt x="0" y="386"/>
                    <a:pt x="0" y="386"/>
                  </a:cubicBezTo>
                  <a:cubicBezTo>
                    <a:pt x="230" y="386"/>
                    <a:pt x="230" y="386"/>
                    <a:pt x="230" y="386"/>
                  </a:cubicBezTo>
                  <a:cubicBezTo>
                    <a:pt x="248" y="386"/>
                    <a:pt x="260" y="373"/>
                    <a:pt x="260" y="356"/>
                  </a:cubicBezTo>
                  <a:cubicBezTo>
                    <a:pt x="260" y="30"/>
                    <a:pt x="260" y="30"/>
                    <a:pt x="260" y="30"/>
                  </a:cubicBezTo>
                  <a:cubicBezTo>
                    <a:pt x="260" y="13"/>
                    <a:pt x="247" y="0"/>
                    <a:pt x="23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14" name="Freeform 29"/>
            <p:cNvSpPr>
              <a:spLocks noEditPoints="1"/>
            </p:cNvSpPr>
            <p:nvPr/>
          </p:nvSpPr>
          <p:spPr bwMode="auto">
            <a:xfrm>
              <a:off x="3732" y="1258"/>
              <a:ext cx="1173" cy="194"/>
            </a:xfrm>
            <a:custGeom>
              <a:avLst/>
              <a:gdLst>
                <a:gd name="T0" fmla="*/ 0 w 495"/>
                <a:gd name="T1" fmla="*/ 76 h 82"/>
                <a:gd name="T2" fmla="*/ 37 w 495"/>
                <a:gd name="T3" fmla="*/ 82 h 82"/>
                <a:gd name="T4" fmla="*/ 495 w 495"/>
                <a:gd name="T5" fmla="*/ 82 h 82"/>
                <a:gd name="T6" fmla="*/ 495 w 495"/>
                <a:gd name="T7" fmla="*/ 0 h 82"/>
                <a:gd name="T8" fmla="*/ 0 w 495"/>
                <a:gd name="T9" fmla="*/ 0 h 82"/>
                <a:gd name="T10" fmla="*/ 0 w 495"/>
                <a:gd name="T11" fmla="*/ 76 h 82"/>
                <a:gd name="T12" fmla="*/ 21 w 495"/>
                <a:gd name="T13" fmla="*/ 21 h 82"/>
                <a:gd name="T14" fmla="*/ 475 w 495"/>
                <a:gd name="T15" fmla="*/ 21 h 82"/>
                <a:gd name="T16" fmla="*/ 475 w 495"/>
                <a:gd name="T17" fmla="*/ 61 h 82"/>
                <a:gd name="T18" fmla="*/ 21 w 495"/>
                <a:gd name="T19" fmla="*/ 61 h 82"/>
                <a:gd name="T20" fmla="*/ 21 w 495"/>
                <a:gd name="T21"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5" h="82">
                  <a:moveTo>
                    <a:pt x="0" y="76"/>
                  </a:moveTo>
                  <a:cubicBezTo>
                    <a:pt x="13" y="77"/>
                    <a:pt x="25" y="79"/>
                    <a:pt x="37" y="82"/>
                  </a:cubicBezTo>
                  <a:cubicBezTo>
                    <a:pt x="495" y="82"/>
                    <a:pt x="495" y="82"/>
                    <a:pt x="495" y="82"/>
                  </a:cubicBezTo>
                  <a:cubicBezTo>
                    <a:pt x="495" y="0"/>
                    <a:pt x="495" y="0"/>
                    <a:pt x="495" y="0"/>
                  </a:cubicBezTo>
                  <a:cubicBezTo>
                    <a:pt x="0" y="0"/>
                    <a:pt x="0" y="0"/>
                    <a:pt x="0" y="0"/>
                  </a:cubicBezTo>
                  <a:lnTo>
                    <a:pt x="0" y="76"/>
                  </a:lnTo>
                  <a:close/>
                  <a:moveTo>
                    <a:pt x="21" y="21"/>
                  </a:moveTo>
                  <a:cubicBezTo>
                    <a:pt x="475" y="21"/>
                    <a:pt x="475" y="21"/>
                    <a:pt x="475" y="21"/>
                  </a:cubicBezTo>
                  <a:cubicBezTo>
                    <a:pt x="475" y="61"/>
                    <a:pt x="475" y="61"/>
                    <a:pt x="475" y="61"/>
                  </a:cubicBezTo>
                  <a:cubicBezTo>
                    <a:pt x="21" y="61"/>
                    <a:pt x="21" y="61"/>
                    <a:pt x="21" y="61"/>
                  </a:cubicBezTo>
                  <a:lnTo>
                    <a:pt x="21" y="21"/>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15" name="Freeform 30"/>
            <p:cNvSpPr>
              <a:spLocks/>
            </p:cNvSpPr>
            <p:nvPr/>
          </p:nvSpPr>
          <p:spPr bwMode="auto">
            <a:xfrm>
              <a:off x="3569" y="737"/>
              <a:ext cx="1502" cy="2846"/>
            </a:xfrm>
            <a:custGeom>
              <a:avLst/>
              <a:gdLst>
                <a:gd name="T0" fmla="*/ 632 w 634"/>
                <a:gd name="T1" fmla="*/ 65 h 1202"/>
                <a:gd name="T2" fmla="*/ 626 w 634"/>
                <a:gd name="T3" fmla="*/ 50 h 1202"/>
                <a:gd name="T4" fmla="*/ 617 w 634"/>
                <a:gd name="T5" fmla="*/ 35 h 1202"/>
                <a:gd name="T6" fmla="*/ 601 w 634"/>
                <a:gd name="T7" fmla="*/ 20 h 1202"/>
                <a:gd name="T8" fmla="*/ 584 w 634"/>
                <a:gd name="T9" fmla="*/ 10 h 1202"/>
                <a:gd name="T10" fmla="*/ 568 w 634"/>
                <a:gd name="T11" fmla="*/ 4 h 1202"/>
                <a:gd name="T12" fmla="*/ 550 w 634"/>
                <a:gd name="T13" fmla="*/ 1 h 1202"/>
                <a:gd name="T14" fmla="*/ 84 w 634"/>
                <a:gd name="T15" fmla="*/ 1 h 1202"/>
                <a:gd name="T16" fmla="*/ 66 w 634"/>
                <a:gd name="T17" fmla="*/ 4 h 1202"/>
                <a:gd name="T18" fmla="*/ 49 w 634"/>
                <a:gd name="T19" fmla="*/ 10 h 1202"/>
                <a:gd name="T20" fmla="*/ 33 w 634"/>
                <a:gd name="T21" fmla="*/ 20 h 1202"/>
                <a:gd name="T22" fmla="*/ 17 w 634"/>
                <a:gd name="T23" fmla="*/ 35 h 1202"/>
                <a:gd name="T24" fmla="*/ 7 w 634"/>
                <a:gd name="T25" fmla="*/ 50 h 1202"/>
                <a:gd name="T26" fmla="*/ 2 w 634"/>
                <a:gd name="T27" fmla="*/ 65 h 1202"/>
                <a:gd name="T28" fmla="*/ 0 w 634"/>
                <a:gd name="T29" fmla="*/ 82 h 1202"/>
                <a:gd name="T30" fmla="*/ 21 w 634"/>
                <a:gd name="T31" fmla="*/ 82 h 1202"/>
                <a:gd name="T32" fmla="*/ 24 w 634"/>
                <a:gd name="T33" fmla="*/ 64 h 1202"/>
                <a:gd name="T34" fmla="*/ 32 w 634"/>
                <a:gd name="T35" fmla="*/ 50 h 1202"/>
                <a:gd name="T36" fmla="*/ 47 w 634"/>
                <a:gd name="T37" fmla="*/ 35 h 1202"/>
                <a:gd name="T38" fmla="*/ 63 w 634"/>
                <a:gd name="T39" fmla="*/ 27 h 1202"/>
                <a:gd name="T40" fmla="*/ 86 w 634"/>
                <a:gd name="T41" fmla="*/ 22 h 1202"/>
                <a:gd name="T42" fmla="*/ 548 w 634"/>
                <a:gd name="T43" fmla="*/ 22 h 1202"/>
                <a:gd name="T44" fmla="*/ 571 w 634"/>
                <a:gd name="T45" fmla="*/ 27 h 1202"/>
                <a:gd name="T46" fmla="*/ 587 w 634"/>
                <a:gd name="T47" fmla="*/ 35 h 1202"/>
                <a:gd name="T48" fmla="*/ 602 w 634"/>
                <a:gd name="T49" fmla="*/ 50 h 1202"/>
                <a:gd name="T50" fmla="*/ 610 w 634"/>
                <a:gd name="T51" fmla="*/ 64 h 1202"/>
                <a:gd name="T52" fmla="*/ 612 w 634"/>
                <a:gd name="T53" fmla="*/ 82 h 1202"/>
                <a:gd name="T54" fmla="*/ 611 w 634"/>
                <a:gd name="T55" fmla="*/ 1133 h 1202"/>
                <a:gd name="T56" fmla="*/ 604 w 634"/>
                <a:gd name="T57" fmla="*/ 1150 h 1202"/>
                <a:gd name="T58" fmla="*/ 592 w 634"/>
                <a:gd name="T59" fmla="*/ 1163 h 1202"/>
                <a:gd name="T60" fmla="*/ 576 w 634"/>
                <a:gd name="T61" fmla="*/ 1173 h 1202"/>
                <a:gd name="T62" fmla="*/ 556 w 634"/>
                <a:gd name="T63" fmla="*/ 1180 h 1202"/>
                <a:gd name="T64" fmla="*/ 92 w 634"/>
                <a:gd name="T65" fmla="*/ 1181 h 1202"/>
                <a:gd name="T66" fmla="*/ 70 w 634"/>
                <a:gd name="T67" fmla="*/ 1178 h 1202"/>
                <a:gd name="T68" fmla="*/ 51 w 634"/>
                <a:gd name="T69" fmla="*/ 1170 h 1202"/>
                <a:gd name="T70" fmla="*/ 37 w 634"/>
                <a:gd name="T71" fmla="*/ 1158 h 1202"/>
                <a:gd name="T72" fmla="*/ 27 w 634"/>
                <a:gd name="T73" fmla="*/ 1144 h 1202"/>
                <a:gd name="T74" fmla="*/ 22 w 634"/>
                <a:gd name="T75" fmla="*/ 1126 h 1202"/>
                <a:gd name="T76" fmla="*/ 0 w 634"/>
                <a:gd name="T77" fmla="*/ 821 h 1202"/>
                <a:gd name="T78" fmla="*/ 1 w 634"/>
                <a:gd name="T79" fmla="*/ 1130 h 1202"/>
                <a:gd name="T80" fmla="*/ 4 w 634"/>
                <a:gd name="T81" fmla="*/ 1146 h 1202"/>
                <a:gd name="T82" fmla="*/ 13 w 634"/>
                <a:gd name="T83" fmla="*/ 1162 h 1202"/>
                <a:gd name="T84" fmla="*/ 27 w 634"/>
                <a:gd name="T85" fmla="*/ 1178 h 1202"/>
                <a:gd name="T86" fmla="*/ 42 w 634"/>
                <a:gd name="T87" fmla="*/ 1189 h 1202"/>
                <a:gd name="T88" fmla="*/ 58 w 634"/>
                <a:gd name="T89" fmla="*/ 1196 h 1202"/>
                <a:gd name="T90" fmla="*/ 82 w 634"/>
                <a:gd name="T91" fmla="*/ 1202 h 1202"/>
                <a:gd name="T92" fmla="*/ 542 w 634"/>
                <a:gd name="T93" fmla="*/ 1202 h 1202"/>
                <a:gd name="T94" fmla="*/ 560 w 634"/>
                <a:gd name="T95" fmla="*/ 1200 h 1202"/>
                <a:gd name="T96" fmla="*/ 578 w 634"/>
                <a:gd name="T97" fmla="*/ 1195 h 1202"/>
                <a:gd name="T98" fmla="*/ 598 w 634"/>
                <a:gd name="T99" fmla="*/ 1185 h 1202"/>
                <a:gd name="T100" fmla="*/ 612 w 634"/>
                <a:gd name="T101" fmla="*/ 1173 h 1202"/>
                <a:gd name="T102" fmla="*/ 623 w 634"/>
                <a:gd name="T103" fmla="*/ 1159 h 1202"/>
                <a:gd name="T104" fmla="*/ 630 w 634"/>
                <a:gd name="T105" fmla="*/ 1144 h 1202"/>
                <a:gd name="T106" fmla="*/ 633 w 634"/>
                <a:gd name="T107" fmla="*/ 1128 h 1202"/>
                <a:gd name="T108" fmla="*/ 633 w 634"/>
                <a:gd name="T109" fmla="*/ 7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4" h="1202">
                  <a:moveTo>
                    <a:pt x="633" y="74"/>
                  </a:moveTo>
                  <a:cubicBezTo>
                    <a:pt x="633" y="72"/>
                    <a:pt x="633" y="72"/>
                    <a:pt x="633" y="72"/>
                  </a:cubicBezTo>
                  <a:cubicBezTo>
                    <a:pt x="632" y="65"/>
                    <a:pt x="632" y="65"/>
                    <a:pt x="632" y="65"/>
                  </a:cubicBezTo>
                  <a:cubicBezTo>
                    <a:pt x="630" y="58"/>
                    <a:pt x="630" y="58"/>
                    <a:pt x="630" y="58"/>
                  </a:cubicBezTo>
                  <a:cubicBezTo>
                    <a:pt x="629" y="56"/>
                    <a:pt x="629" y="56"/>
                    <a:pt x="629" y="56"/>
                  </a:cubicBezTo>
                  <a:cubicBezTo>
                    <a:pt x="626" y="50"/>
                    <a:pt x="626" y="50"/>
                    <a:pt x="626" y="50"/>
                  </a:cubicBezTo>
                  <a:cubicBezTo>
                    <a:pt x="623" y="44"/>
                    <a:pt x="623" y="44"/>
                    <a:pt x="623" y="44"/>
                  </a:cubicBezTo>
                  <a:cubicBezTo>
                    <a:pt x="621" y="40"/>
                    <a:pt x="621" y="40"/>
                    <a:pt x="621" y="40"/>
                  </a:cubicBezTo>
                  <a:cubicBezTo>
                    <a:pt x="617" y="35"/>
                    <a:pt x="617" y="35"/>
                    <a:pt x="617" y="35"/>
                  </a:cubicBezTo>
                  <a:cubicBezTo>
                    <a:pt x="612" y="29"/>
                    <a:pt x="612" y="29"/>
                    <a:pt x="612" y="29"/>
                  </a:cubicBezTo>
                  <a:cubicBezTo>
                    <a:pt x="607" y="24"/>
                    <a:pt x="607" y="24"/>
                    <a:pt x="607" y="24"/>
                  </a:cubicBezTo>
                  <a:cubicBezTo>
                    <a:pt x="601" y="20"/>
                    <a:pt x="601" y="20"/>
                    <a:pt x="601" y="20"/>
                  </a:cubicBezTo>
                  <a:cubicBezTo>
                    <a:pt x="598" y="17"/>
                    <a:pt x="598" y="17"/>
                    <a:pt x="598" y="17"/>
                  </a:cubicBezTo>
                  <a:cubicBezTo>
                    <a:pt x="592" y="13"/>
                    <a:pt x="592" y="13"/>
                    <a:pt x="592" y="13"/>
                  </a:cubicBezTo>
                  <a:cubicBezTo>
                    <a:pt x="584" y="10"/>
                    <a:pt x="584" y="10"/>
                    <a:pt x="584" y="10"/>
                  </a:cubicBezTo>
                  <a:cubicBezTo>
                    <a:pt x="578" y="7"/>
                    <a:pt x="578" y="7"/>
                    <a:pt x="578" y="7"/>
                  </a:cubicBezTo>
                  <a:cubicBezTo>
                    <a:pt x="575" y="6"/>
                    <a:pt x="575" y="6"/>
                    <a:pt x="575" y="6"/>
                  </a:cubicBezTo>
                  <a:cubicBezTo>
                    <a:pt x="568" y="4"/>
                    <a:pt x="568" y="4"/>
                    <a:pt x="568" y="4"/>
                  </a:cubicBezTo>
                  <a:cubicBezTo>
                    <a:pt x="560" y="2"/>
                    <a:pt x="560" y="2"/>
                    <a:pt x="560" y="2"/>
                  </a:cubicBezTo>
                  <a:cubicBezTo>
                    <a:pt x="552" y="1"/>
                    <a:pt x="552" y="1"/>
                    <a:pt x="552" y="1"/>
                  </a:cubicBezTo>
                  <a:cubicBezTo>
                    <a:pt x="550" y="1"/>
                    <a:pt x="550" y="1"/>
                    <a:pt x="550" y="1"/>
                  </a:cubicBezTo>
                  <a:cubicBezTo>
                    <a:pt x="542" y="0"/>
                    <a:pt x="542" y="0"/>
                    <a:pt x="542" y="0"/>
                  </a:cubicBezTo>
                  <a:cubicBezTo>
                    <a:pt x="92" y="0"/>
                    <a:pt x="92" y="0"/>
                    <a:pt x="92" y="0"/>
                  </a:cubicBezTo>
                  <a:cubicBezTo>
                    <a:pt x="84" y="1"/>
                    <a:pt x="84" y="1"/>
                    <a:pt x="84" y="1"/>
                  </a:cubicBezTo>
                  <a:cubicBezTo>
                    <a:pt x="82" y="1"/>
                    <a:pt x="82" y="1"/>
                    <a:pt x="82" y="1"/>
                  </a:cubicBezTo>
                  <a:cubicBezTo>
                    <a:pt x="74" y="2"/>
                    <a:pt x="74" y="2"/>
                    <a:pt x="74" y="2"/>
                  </a:cubicBezTo>
                  <a:cubicBezTo>
                    <a:pt x="66" y="4"/>
                    <a:pt x="66" y="4"/>
                    <a:pt x="66" y="4"/>
                  </a:cubicBezTo>
                  <a:cubicBezTo>
                    <a:pt x="58" y="6"/>
                    <a:pt x="58" y="6"/>
                    <a:pt x="58" y="6"/>
                  </a:cubicBezTo>
                  <a:cubicBezTo>
                    <a:pt x="56" y="7"/>
                    <a:pt x="56" y="7"/>
                    <a:pt x="56" y="7"/>
                  </a:cubicBezTo>
                  <a:cubicBezTo>
                    <a:pt x="49" y="10"/>
                    <a:pt x="49" y="10"/>
                    <a:pt x="49" y="10"/>
                  </a:cubicBezTo>
                  <a:cubicBezTo>
                    <a:pt x="42" y="13"/>
                    <a:pt x="42" y="13"/>
                    <a:pt x="42" y="13"/>
                  </a:cubicBezTo>
                  <a:cubicBezTo>
                    <a:pt x="36" y="17"/>
                    <a:pt x="36" y="17"/>
                    <a:pt x="36" y="17"/>
                  </a:cubicBezTo>
                  <a:cubicBezTo>
                    <a:pt x="33" y="20"/>
                    <a:pt x="33" y="20"/>
                    <a:pt x="33" y="20"/>
                  </a:cubicBezTo>
                  <a:cubicBezTo>
                    <a:pt x="27" y="24"/>
                    <a:pt x="27" y="24"/>
                    <a:pt x="27" y="24"/>
                  </a:cubicBezTo>
                  <a:cubicBezTo>
                    <a:pt x="22" y="29"/>
                    <a:pt x="22" y="29"/>
                    <a:pt x="22" y="29"/>
                  </a:cubicBezTo>
                  <a:cubicBezTo>
                    <a:pt x="17" y="35"/>
                    <a:pt x="17" y="35"/>
                    <a:pt x="17" y="35"/>
                  </a:cubicBezTo>
                  <a:cubicBezTo>
                    <a:pt x="13" y="40"/>
                    <a:pt x="13" y="40"/>
                    <a:pt x="13" y="40"/>
                  </a:cubicBezTo>
                  <a:cubicBezTo>
                    <a:pt x="11" y="44"/>
                    <a:pt x="11" y="44"/>
                    <a:pt x="11" y="44"/>
                  </a:cubicBezTo>
                  <a:cubicBezTo>
                    <a:pt x="7" y="50"/>
                    <a:pt x="7" y="50"/>
                    <a:pt x="7" y="50"/>
                  </a:cubicBezTo>
                  <a:cubicBezTo>
                    <a:pt x="4" y="56"/>
                    <a:pt x="4" y="56"/>
                    <a:pt x="4" y="56"/>
                  </a:cubicBezTo>
                  <a:cubicBezTo>
                    <a:pt x="4" y="58"/>
                    <a:pt x="4" y="58"/>
                    <a:pt x="4" y="58"/>
                  </a:cubicBezTo>
                  <a:cubicBezTo>
                    <a:pt x="2" y="65"/>
                    <a:pt x="2" y="65"/>
                    <a:pt x="2" y="65"/>
                  </a:cubicBezTo>
                  <a:cubicBezTo>
                    <a:pt x="1" y="72"/>
                    <a:pt x="1" y="72"/>
                    <a:pt x="1" y="72"/>
                  </a:cubicBezTo>
                  <a:cubicBezTo>
                    <a:pt x="1" y="74"/>
                    <a:pt x="1" y="74"/>
                    <a:pt x="1" y="74"/>
                  </a:cubicBezTo>
                  <a:cubicBezTo>
                    <a:pt x="0" y="82"/>
                    <a:pt x="0" y="82"/>
                    <a:pt x="0" y="82"/>
                  </a:cubicBezTo>
                  <a:cubicBezTo>
                    <a:pt x="0" y="297"/>
                    <a:pt x="0" y="297"/>
                    <a:pt x="0" y="297"/>
                  </a:cubicBezTo>
                  <a:cubicBezTo>
                    <a:pt x="7" y="296"/>
                    <a:pt x="14" y="295"/>
                    <a:pt x="21" y="295"/>
                  </a:cubicBezTo>
                  <a:cubicBezTo>
                    <a:pt x="21" y="82"/>
                    <a:pt x="21" y="82"/>
                    <a:pt x="21" y="82"/>
                  </a:cubicBezTo>
                  <a:cubicBezTo>
                    <a:pt x="22" y="76"/>
                    <a:pt x="22" y="76"/>
                    <a:pt x="22" y="76"/>
                  </a:cubicBezTo>
                  <a:cubicBezTo>
                    <a:pt x="23" y="70"/>
                    <a:pt x="23" y="70"/>
                    <a:pt x="23" y="70"/>
                  </a:cubicBezTo>
                  <a:cubicBezTo>
                    <a:pt x="24" y="64"/>
                    <a:pt x="24" y="64"/>
                    <a:pt x="24" y="64"/>
                  </a:cubicBezTo>
                  <a:cubicBezTo>
                    <a:pt x="27" y="58"/>
                    <a:pt x="27" y="58"/>
                    <a:pt x="27" y="58"/>
                  </a:cubicBezTo>
                  <a:cubicBezTo>
                    <a:pt x="30" y="53"/>
                    <a:pt x="30" y="53"/>
                    <a:pt x="30" y="53"/>
                  </a:cubicBezTo>
                  <a:cubicBezTo>
                    <a:pt x="32" y="50"/>
                    <a:pt x="32" y="50"/>
                    <a:pt x="32" y="50"/>
                  </a:cubicBezTo>
                  <a:cubicBezTo>
                    <a:pt x="37" y="44"/>
                    <a:pt x="37" y="44"/>
                    <a:pt x="37" y="44"/>
                  </a:cubicBezTo>
                  <a:cubicBezTo>
                    <a:pt x="42" y="39"/>
                    <a:pt x="42" y="39"/>
                    <a:pt x="42" y="39"/>
                  </a:cubicBezTo>
                  <a:cubicBezTo>
                    <a:pt x="47" y="35"/>
                    <a:pt x="47" y="35"/>
                    <a:pt x="47" y="35"/>
                  </a:cubicBezTo>
                  <a:cubicBezTo>
                    <a:pt x="51" y="33"/>
                    <a:pt x="51" y="33"/>
                    <a:pt x="51" y="33"/>
                  </a:cubicBezTo>
                  <a:cubicBezTo>
                    <a:pt x="58" y="29"/>
                    <a:pt x="58" y="29"/>
                    <a:pt x="58" y="29"/>
                  </a:cubicBezTo>
                  <a:cubicBezTo>
                    <a:pt x="63" y="27"/>
                    <a:pt x="63" y="27"/>
                    <a:pt x="63" y="27"/>
                  </a:cubicBezTo>
                  <a:cubicBezTo>
                    <a:pt x="70" y="24"/>
                    <a:pt x="70" y="24"/>
                    <a:pt x="70" y="24"/>
                  </a:cubicBezTo>
                  <a:cubicBezTo>
                    <a:pt x="78" y="22"/>
                    <a:pt x="78" y="22"/>
                    <a:pt x="78" y="22"/>
                  </a:cubicBezTo>
                  <a:cubicBezTo>
                    <a:pt x="86" y="22"/>
                    <a:pt x="86" y="22"/>
                    <a:pt x="86" y="22"/>
                  </a:cubicBezTo>
                  <a:cubicBezTo>
                    <a:pt x="92" y="21"/>
                    <a:pt x="92" y="21"/>
                    <a:pt x="92" y="21"/>
                  </a:cubicBezTo>
                  <a:cubicBezTo>
                    <a:pt x="542" y="21"/>
                    <a:pt x="542" y="21"/>
                    <a:pt x="542" y="21"/>
                  </a:cubicBezTo>
                  <a:cubicBezTo>
                    <a:pt x="548" y="22"/>
                    <a:pt x="548" y="22"/>
                    <a:pt x="548" y="22"/>
                  </a:cubicBezTo>
                  <a:cubicBezTo>
                    <a:pt x="556" y="22"/>
                    <a:pt x="556" y="22"/>
                    <a:pt x="556" y="22"/>
                  </a:cubicBezTo>
                  <a:cubicBezTo>
                    <a:pt x="564" y="24"/>
                    <a:pt x="564" y="24"/>
                    <a:pt x="564" y="24"/>
                  </a:cubicBezTo>
                  <a:cubicBezTo>
                    <a:pt x="571" y="27"/>
                    <a:pt x="571" y="27"/>
                    <a:pt x="571" y="27"/>
                  </a:cubicBezTo>
                  <a:cubicBezTo>
                    <a:pt x="576" y="29"/>
                    <a:pt x="576" y="29"/>
                    <a:pt x="576" y="29"/>
                  </a:cubicBezTo>
                  <a:cubicBezTo>
                    <a:pt x="583" y="33"/>
                    <a:pt x="583" y="33"/>
                    <a:pt x="583" y="33"/>
                  </a:cubicBezTo>
                  <a:cubicBezTo>
                    <a:pt x="587" y="35"/>
                    <a:pt x="587" y="35"/>
                    <a:pt x="587" y="35"/>
                  </a:cubicBezTo>
                  <a:cubicBezTo>
                    <a:pt x="592" y="39"/>
                    <a:pt x="592" y="39"/>
                    <a:pt x="592" y="39"/>
                  </a:cubicBezTo>
                  <a:cubicBezTo>
                    <a:pt x="597" y="44"/>
                    <a:pt x="597" y="44"/>
                    <a:pt x="597" y="44"/>
                  </a:cubicBezTo>
                  <a:cubicBezTo>
                    <a:pt x="602" y="50"/>
                    <a:pt x="602" y="50"/>
                    <a:pt x="602" y="50"/>
                  </a:cubicBezTo>
                  <a:cubicBezTo>
                    <a:pt x="604" y="52"/>
                    <a:pt x="604" y="52"/>
                    <a:pt x="604" y="52"/>
                  </a:cubicBezTo>
                  <a:cubicBezTo>
                    <a:pt x="607" y="58"/>
                    <a:pt x="607" y="58"/>
                    <a:pt x="607" y="58"/>
                  </a:cubicBezTo>
                  <a:cubicBezTo>
                    <a:pt x="610" y="64"/>
                    <a:pt x="610" y="64"/>
                    <a:pt x="610" y="64"/>
                  </a:cubicBezTo>
                  <a:cubicBezTo>
                    <a:pt x="611" y="70"/>
                    <a:pt x="611" y="70"/>
                    <a:pt x="611" y="70"/>
                  </a:cubicBezTo>
                  <a:cubicBezTo>
                    <a:pt x="612" y="76"/>
                    <a:pt x="612" y="76"/>
                    <a:pt x="612" y="76"/>
                  </a:cubicBezTo>
                  <a:cubicBezTo>
                    <a:pt x="612" y="82"/>
                    <a:pt x="612" y="82"/>
                    <a:pt x="612" y="82"/>
                  </a:cubicBezTo>
                  <a:cubicBezTo>
                    <a:pt x="612" y="1121"/>
                    <a:pt x="612" y="1121"/>
                    <a:pt x="612" y="1121"/>
                  </a:cubicBezTo>
                  <a:cubicBezTo>
                    <a:pt x="612" y="1126"/>
                    <a:pt x="612" y="1126"/>
                    <a:pt x="612" y="1126"/>
                  </a:cubicBezTo>
                  <a:cubicBezTo>
                    <a:pt x="611" y="1133"/>
                    <a:pt x="611" y="1133"/>
                    <a:pt x="611" y="1133"/>
                  </a:cubicBezTo>
                  <a:cubicBezTo>
                    <a:pt x="610" y="1138"/>
                    <a:pt x="610" y="1138"/>
                    <a:pt x="610" y="1138"/>
                  </a:cubicBezTo>
                  <a:cubicBezTo>
                    <a:pt x="607" y="1144"/>
                    <a:pt x="607" y="1144"/>
                    <a:pt x="607" y="1144"/>
                  </a:cubicBezTo>
                  <a:cubicBezTo>
                    <a:pt x="604" y="1150"/>
                    <a:pt x="604" y="1150"/>
                    <a:pt x="604" y="1150"/>
                  </a:cubicBezTo>
                  <a:cubicBezTo>
                    <a:pt x="602" y="1153"/>
                    <a:pt x="602" y="1153"/>
                    <a:pt x="602" y="1153"/>
                  </a:cubicBezTo>
                  <a:cubicBezTo>
                    <a:pt x="597" y="1158"/>
                    <a:pt x="597" y="1158"/>
                    <a:pt x="597" y="1158"/>
                  </a:cubicBezTo>
                  <a:cubicBezTo>
                    <a:pt x="592" y="1163"/>
                    <a:pt x="592" y="1163"/>
                    <a:pt x="592" y="1163"/>
                  </a:cubicBezTo>
                  <a:cubicBezTo>
                    <a:pt x="587" y="1167"/>
                    <a:pt x="587" y="1167"/>
                    <a:pt x="587" y="1167"/>
                  </a:cubicBezTo>
                  <a:cubicBezTo>
                    <a:pt x="583" y="1170"/>
                    <a:pt x="583" y="1170"/>
                    <a:pt x="583" y="1170"/>
                  </a:cubicBezTo>
                  <a:cubicBezTo>
                    <a:pt x="576" y="1173"/>
                    <a:pt x="576" y="1173"/>
                    <a:pt x="576" y="1173"/>
                  </a:cubicBezTo>
                  <a:cubicBezTo>
                    <a:pt x="571" y="1176"/>
                    <a:pt x="571" y="1176"/>
                    <a:pt x="571" y="1176"/>
                  </a:cubicBezTo>
                  <a:cubicBezTo>
                    <a:pt x="564" y="1178"/>
                    <a:pt x="564" y="1178"/>
                    <a:pt x="564" y="1178"/>
                  </a:cubicBezTo>
                  <a:cubicBezTo>
                    <a:pt x="556" y="1180"/>
                    <a:pt x="556" y="1180"/>
                    <a:pt x="556" y="1180"/>
                  </a:cubicBezTo>
                  <a:cubicBezTo>
                    <a:pt x="550" y="1180"/>
                    <a:pt x="550" y="1180"/>
                    <a:pt x="550" y="1180"/>
                  </a:cubicBezTo>
                  <a:cubicBezTo>
                    <a:pt x="542" y="1181"/>
                    <a:pt x="542" y="1181"/>
                    <a:pt x="542" y="1181"/>
                  </a:cubicBezTo>
                  <a:cubicBezTo>
                    <a:pt x="92" y="1181"/>
                    <a:pt x="92" y="1181"/>
                    <a:pt x="92" y="1181"/>
                  </a:cubicBezTo>
                  <a:cubicBezTo>
                    <a:pt x="84" y="1180"/>
                    <a:pt x="84" y="1180"/>
                    <a:pt x="84" y="1180"/>
                  </a:cubicBezTo>
                  <a:cubicBezTo>
                    <a:pt x="78" y="1180"/>
                    <a:pt x="78" y="1180"/>
                    <a:pt x="78" y="1180"/>
                  </a:cubicBezTo>
                  <a:cubicBezTo>
                    <a:pt x="70" y="1178"/>
                    <a:pt x="70" y="1178"/>
                    <a:pt x="70" y="1178"/>
                  </a:cubicBezTo>
                  <a:cubicBezTo>
                    <a:pt x="63" y="1176"/>
                    <a:pt x="63" y="1176"/>
                    <a:pt x="63" y="1176"/>
                  </a:cubicBezTo>
                  <a:cubicBezTo>
                    <a:pt x="58" y="1173"/>
                    <a:pt x="58" y="1173"/>
                    <a:pt x="58" y="1173"/>
                  </a:cubicBezTo>
                  <a:cubicBezTo>
                    <a:pt x="51" y="1170"/>
                    <a:pt x="51" y="1170"/>
                    <a:pt x="51" y="1170"/>
                  </a:cubicBezTo>
                  <a:cubicBezTo>
                    <a:pt x="47" y="1167"/>
                    <a:pt x="47" y="1167"/>
                    <a:pt x="47" y="1167"/>
                  </a:cubicBezTo>
                  <a:cubicBezTo>
                    <a:pt x="42" y="1163"/>
                    <a:pt x="42" y="1163"/>
                    <a:pt x="42" y="1163"/>
                  </a:cubicBezTo>
                  <a:cubicBezTo>
                    <a:pt x="37" y="1158"/>
                    <a:pt x="37" y="1158"/>
                    <a:pt x="37" y="1158"/>
                  </a:cubicBezTo>
                  <a:cubicBezTo>
                    <a:pt x="32" y="1153"/>
                    <a:pt x="32" y="1153"/>
                    <a:pt x="32" y="1153"/>
                  </a:cubicBezTo>
                  <a:cubicBezTo>
                    <a:pt x="30" y="1150"/>
                    <a:pt x="30" y="1150"/>
                    <a:pt x="30" y="1150"/>
                  </a:cubicBezTo>
                  <a:cubicBezTo>
                    <a:pt x="27" y="1144"/>
                    <a:pt x="27" y="1144"/>
                    <a:pt x="27" y="1144"/>
                  </a:cubicBezTo>
                  <a:cubicBezTo>
                    <a:pt x="24" y="1138"/>
                    <a:pt x="24" y="1138"/>
                    <a:pt x="24" y="1138"/>
                  </a:cubicBezTo>
                  <a:cubicBezTo>
                    <a:pt x="23" y="1133"/>
                    <a:pt x="23" y="1133"/>
                    <a:pt x="23" y="1133"/>
                  </a:cubicBezTo>
                  <a:cubicBezTo>
                    <a:pt x="22" y="1126"/>
                    <a:pt x="22" y="1126"/>
                    <a:pt x="22" y="1126"/>
                  </a:cubicBezTo>
                  <a:cubicBezTo>
                    <a:pt x="21" y="1121"/>
                    <a:pt x="21" y="1121"/>
                    <a:pt x="21" y="1121"/>
                  </a:cubicBezTo>
                  <a:cubicBezTo>
                    <a:pt x="21" y="823"/>
                    <a:pt x="21" y="823"/>
                    <a:pt x="21" y="823"/>
                  </a:cubicBezTo>
                  <a:cubicBezTo>
                    <a:pt x="14" y="823"/>
                    <a:pt x="7" y="822"/>
                    <a:pt x="0" y="821"/>
                  </a:cubicBezTo>
                  <a:cubicBezTo>
                    <a:pt x="0" y="1121"/>
                    <a:pt x="0" y="1121"/>
                    <a:pt x="0" y="1121"/>
                  </a:cubicBezTo>
                  <a:cubicBezTo>
                    <a:pt x="1" y="1128"/>
                    <a:pt x="1" y="1128"/>
                    <a:pt x="1" y="1128"/>
                  </a:cubicBezTo>
                  <a:cubicBezTo>
                    <a:pt x="1" y="1130"/>
                    <a:pt x="1" y="1130"/>
                    <a:pt x="1" y="1130"/>
                  </a:cubicBezTo>
                  <a:cubicBezTo>
                    <a:pt x="2" y="1137"/>
                    <a:pt x="2" y="1137"/>
                    <a:pt x="2" y="1137"/>
                  </a:cubicBezTo>
                  <a:cubicBezTo>
                    <a:pt x="4" y="1144"/>
                    <a:pt x="4" y="1144"/>
                    <a:pt x="4" y="1144"/>
                  </a:cubicBezTo>
                  <a:cubicBezTo>
                    <a:pt x="4" y="1146"/>
                    <a:pt x="4" y="1146"/>
                    <a:pt x="4" y="1146"/>
                  </a:cubicBezTo>
                  <a:cubicBezTo>
                    <a:pt x="7" y="1152"/>
                    <a:pt x="7" y="1152"/>
                    <a:pt x="7" y="1152"/>
                  </a:cubicBezTo>
                  <a:cubicBezTo>
                    <a:pt x="11" y="1159"/>
                    <a:pt x="11" y="1159"/>
                    <a:pt x="11" y="1159"/>
                  </a:cubicBezTo>
                  <a:cubicBezTo>
                    <a:pt x="13" y="1162"/>
                    <a:pt x="13" y="1162"/>
                    <a:pt x="13" y="1162"/>
                  </a:cubicBezTo>
                  <a:cubicBezTo>
                    <a:pt x="17" y="1168"/>
                    <a:pt x="17" y="1168"/>
                    <a:pt x="17" y="1168"/>
                  </a:cubicBezTo>
                  <a:cubicBezTo>
                    <a:pt x="22" y="1173"/>
                    <a:pt x="22" y="1173"/>
                    <a:pt x="22" y="1173"/>
                  </a:cubicBezTo>
                  <a:cubicBezTo>
                    <a:pt x="27" y="1178"/>
                    <a:pt x="27" y="1178"/>
                    <a:pt x="27" y="1178"/>
                  </a:cubicBezTo>
                  <a:cubicBezTo>
                    <a:pt x="33" y="1182"/>
                    <a:pt x="33" y="1182"/>
                    <a:pt x="33" y="1182"/>
                  </a:cubicBezTo>
                  <a:cubicBezTo>
                    <a:pt x="36" y="1185"/>
                    <a:pt x="36" y="1185"/>
                    <a:pt x="36" y="1185"/>
                  </a:cubicBezTo>
                  <a:cubicBezTo>
                    <a:pt x="42" y="1189"/>
                    <a:pt x="42" y="1189"/>
                    <a:pt x="42" y="1189"/>
                  </a:cubicBezTo>
                  <a:cubicBezTo>
                    <a:pt x="49" y="1193"/>
                    <a:pt x="49" y="1193"/>
                    <a:pt x="49" y="1193"/>
                  </a:cubicBezTo>
                  <a:cubicBezTo>
                    <a:pt x="56" y="1195"/>
                    <a:pt x="56" y="1195"/>
                    <a:pt x="56" y="1195"/>
                  </a:cubicBezTo>
                  <a:cubicBezTo>
                    <a:pt x="58" y="1196"/>
                    <a:pt x="58" y="1196"/>
                    <a:pt x="58" y="1196"/>
                  </a:cubicBezTo>
                  <a:cubicBezTo>
                    <a:pt x="66" y="1199"/>
                    <a:pt x="66" y="1199"/>
                    <a:pt x="66" y="1199"/>
                  </a:cubicBezTo>
                  <a:cubicBezTo>
                    <a:pt x="74" y="1200"/>
                    <a:pt x="74" y="1200"/>
                    <a:pt x="74" y="1200"/>
                  </a:cubicBezTo>
                  <a:cubicBezTo>
                    <a:pt x="82" y="1202"/>
                    <a:pt x="82" y="1202"/>
                    <a:pt x="82" y="1202"/>
                  </a:cubicBezTo>
                  <a:cubicBezTo>
                    <a:pt x="84" y="1202"/>
                    <a:pt x="84" y="1202"/>
                    <a:pt x="84" y="1202"/>
                  </a:cubicBezTo>
                  <a:cubicBezTo>
                    <a:pt x="92" y="1202"/>
                    <a:pt x="92" y="1202"/>
                    <a:pt x="92" y="1202"/>
                  </a:cubicBezTo>
                  <a:cubicBezTo>
                    <a:pt x="542" y="1202"/>
                    <a:pt x="542" y="1202"/>
                    <a:pt x="542" y="1202"/>
                  </a:cubicBezTo>
                  <a:cubicBezTo>
                    <a:pt x="550" y="1202"/>
                    <a:pt x="550" y="1202"/>
                    <a:pt x="550" y="1202"/>
                  </a:cubicBezTo>
                  <a:cubicBezTo>
                    <a:pt x="552" y="1202"/>
                    <a:pt x="552" y="1202"/>
                    <a:pt x="552" y="1202"/>
                  </a:cubicBezTo>
                  <a:cubicBezTo>
                    <a:pt x="560" y="1200"/>
                    <a:pt x="560" y="1200"/>
                    <a:pt x="560" y="1200"/>
                  </a:cubicBezTo>
                  <a:cubicBezTo>
                    <a:pt x="568" y="1199"/>
                    <a:pt x="568" y="1199"/>
                    <a:pt x="568" y="1199"/>
                  </a:cubicBezTo>
                  <a:cubicBezTo>
                    <a:pt x="575" y="1196"/>
                    <a:pt x="575" y="1196"/>
                    <a:pt x="575" y="1196"/>
                  </a:cubicBezTo>
                  <a:cubicBezTo>
                    <a:pt x="578" y="1195"/>
                    <a:pt x="578" y="1195"/>
                    <a:pt x="578" y="1195"/>
                  </a:cubicBezTo>
                  <a:cubicBezTo>
                    <a:pt x="584" y="1193"/>
                    <a:pt x="584" y="1193"/>
                    <a:pt x="584" y="1193"/>
                  </a:cubicBezTo>
                  <a:cubicBezTo>
                    <a:pt x="592" y="1189"/>
                    <a:pt x="592" y="1189"/>
                    <a:pt x="592" y="1189"/>
                  </a:cubicBezTo>
                  <a:cubicBezTo>
                    <a:pt x="598" y="1185"/>
                    <a:pt x="598" y="1185"/>
                    <a:pt x="598" y="1185"/>
                  </a:cubicBezTo>
                  <a:cubicBezTo>
                    <a:pt x="601" y="1182"/>
                    <a:pt x="601" y="1182"/>
                    <a:pt x="601" y="1182"/>
                  </a:cubicBezTo>
                  <a:cubicBezTo>
                    <a:pt x="607" y="1178"/>
                    <a:pt x="607" y="1178"/>
                    <a:pt x="607" y="1178"/>
                  </a:cubicBezTo>
                  <a:cubicBezTo>
                    <a:pt x="612" y="1173"/>
                    <a:pt x="612" y="1173"/>
                    <a:pt x="612" y="1173"/>
                  </a:cubicBezTo>
                  <a:cubicBezTo>
                    <a:pt x="617" y="1168"/>
                    <a:pt x="617" y="1168"/>
                    <a:pt x="617" y="1168"/>
                  </a:cubicBezTo>
                  <a:cubicBezTo>
                    <a:pt x="621" y="1162"/>
                    <a:pt x="621" y="1162"/>
                    <a:pt x="621" y="1162"/>
                  </a:cubicBezTo>
                  <a:cubicBezTo>
                    <a:pt x="623" y="1159"/>
                    <a:pt x="623" y="1159"/>
                    <a:pt x="623" y="1159"/>
                  </a:cubicBezTo>
                  <a:cubicBezTo>
                    <a:pt x="626" y="1152"/>
                    <a:pt x="626" y="1152"/>
                    <a:pt x="626" y="1152"/>
                  </a:cubicBezTo>
                  <a:cubicBezTo>
                    <a:pt x="629" y="1146"/>
                    <a:pt x="629" y="1146"/>
                    <a:pt x="629" y="1146"/>
                  </a:cubicBezTo>
                  <a:cubicBezTo>
                    <a:pt x="630" y="1144"/>
                    <a:pt x="630" y="1144"/>
                    <a:pt x="630" y="1144"/>
                  </a:cubicBezTo>
                  <a:cubicBezTo>
                    <a:pt x="632" y="1137"/>
                    <a:pt x="632" y="1137"/>
                    <a:pt x="632" y="1137"/>
                  </a:cubicBezTo>
                  <a:cubicBezTo>
                    <a:pt x="633" y="1130"/>
                    <a:pt x="633" y="1130"/>
                    <a:pt x="633" y="1130"/>
                  </a:cubicBezTo>
                  <a:cubicBezTo>
                    <a:pt x="633" y="1128"/>
                    <a:pt x="633" y="1128"/>
                    <a:pt x="633" y="1128"/>
                  </a:cubicBezTo>
                  <a:cubicBezTo>
                    <a:pt x="634" y="1121"/>
                    <a:pt x="634" y="1121"/>
                    <a:pt x="634" y="1121"/>
                  </a:cubicBezTo>
                  <a:cubicBezTo>
                    <a:pt x="634" y="81"/>
                    <a:pt x="634" y="81"/>
                    <a:pt x="634" y="81"/>
                  </a:cubicBezTo>
                  <a:lnTo>
                    <a:pt x="633" y="7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16" name="Freeform 31"/>
            <p:cNvSpPr>
              <a:spLocks noEditPoints="1"/>
            </p:cNvSpPr>
            <p:nvPr/>
          </p:nvSpPr>
          <p:spPr bwMode="auto">
            <a:xfrm>
              <a:off x="3732" y="2719"/>
              <a:ext cx="275" cy="149"/>
            </a:xfrm>
            <a:custGeom>
              <a:avLst/>
              <a:gdLst>
                <a:gd name="T0" fmla="*/ 275 w 275"/>
                <a:gd name="T1" fmla="*/ 0 h 149"/>
                <a:gd name="T2" fmla="*/ 0 w 275"/>
                <a:gd name="T3" fmla="*/ 0 h 149"/>
                <a:gd name="T4" fmla="*/ 0 w 275"/>
                <a:gd name="T5" fmla="*/ 149 h 149"/>
                <a:gd name="T6" fmla="*/ 275 w 275"/>
                <a:gd name="T7" fmla="*/ 149 h 149"/>
                <a:gd name="T8" fmla="*/ 275 w 275"/>
                <a:gd name="T9" fmla="*/ 0 h 149"/>
                <a:gd name="T10" fmla="*/ 225 w 275"/>
                <a:gd name="T11" fmla="*/ 99 h 149"/>
                <a:gd name="T12" fmla="*/ 50 w 275"/>
                <a:gd name="T13" fmla="*/ 99 h 149"/>
                <a:gd name="T14" fmla="*/ 50 w 275"/>
                <a:gd name="T15" fmla="*/ 52 h 149"/>
                <a:gd name="T16" fmla="*/ 225 w 275"/>
                <a:gd name="T17" fmla="*/ 52 h 149"/>
                <a:gd name="T18" fmla="*/ 225 w 275"/>
                <a:gd name="T19" fmla="*/ 9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49">
                  <a:moveTo>
                    <a:pt x="275" y="0"/>
                  </a:moveTo>
                  <a:lnTo>
                    <a:pt x="0" y="0"/>
                  </a:lnTo>
                  <a:lnTo>
                    <a:pt x="0" y="149"/>
                  </a:lnTo>
                  <a:lnTo>
                    <a:pt x="275" y="149"/>
                  </a:lnTo>
                  <a:lnTo>
                    <a:pt x="275" y="0"/>
                  </a:lnTo>
                  <a:close/>
                  <a:moveTo>
                    <a:pt x="225" y="99"/>
                  </a:moveTo>
                  <a:lnTo>
                    <a:pt x="50" y="99"/>
                  </a:lnTo>
                  <a:lnTo>
                    <a:pt x="50" y="52"/>
                  </a:lnTo>
                  <a:lnTo>
                    <a:pt x="225" y="52"/>
                  </a:lnTo>
                  <a:lnTo>
                    <a:pt x="225" y="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17" name="Freeform 32"/>
            <p:cNvSpPr>
              <a:spLocks noEditPoints="1"/>
            </p:cNvSpPr>
            <p:nvPr/>
          </p:nvSpPr>
          <p:spPr bwMode="auto">
            <a:xfrm>
              <a:off x="3732" y="1023"/>
              <a:ext cx="1173" cy="199"/>
            </a:xfrm>
            <a:custGeom>
              <a:avLst/>
              <a:gdLst>
                <a:gd name="T0" fmla="*/ 1173 w 1173"/>
                <a:gd name="T1" fmla="*/ 0 h 199"/>
                <a:gd name="T2" fmla="*/ 0 w 1173"/>
                <a:gd name="T3" fmla="*/ 0 h 199"/>
                <a:gd name="T4" fmla="*/ 0 w 1173"/>
                <a:gd name="T5" fmla="*/ 199 h 199"/>
                <a:gd name="T6" fmla="*/ 1173 w 1173"/>
                <a:gd name="T7" fmla="*/ 199 h 199"/>
                <a:gd name="T8" fmla="*/ 1173 w 1173"/>
                <a:gd name="T9" fmla="*/ 0 h 199"/>
                <a:gd name="T10" fmla="*/ 1125 w 1173"/>
                <a:gd name="T11" fmla="*/ 147 h 199"/>
                <a:gd name="T12" fmla="*/ 50 w 1173"/>
                <a:gd name="T13" fmla="*/ 147 h 199"/>
                <a:gd name="T14" fmla="*/ 50 w 1173"/>
                <a:gd name="T15" fmla="*/ 50 h 199"/>
                <a:gd name="T16" fmla="*/ 1125 w 1173"/>
                <a:gd name="T17" fmla="*/ 50 h 199"/>
                <a:gd name="T18" fmla="*/ 1125 w 1173"/>
                <a:gd name="T19" fmla="*/ 14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3" h="199">
                  <a:moveTo>
                    <a:pt x="1173" y="0"/>
                  </a:moveTo>
                  <a:lnTo>
                    <a:pt x="0" y="0"/>
                  </a:lnTo>
                  <a:lnTo>
                    <a:pt x="0" y="199"/>
                  </a:lnTo>
                  <a:lnTo>
                    <a:pt x="1173" y="199"/>
                  </a:lnTo>
                  <a:lnTo>
                    <a:pt x="1173" y="0"/>
                  </a:lnTo>
                  <a:close/>
                  <a:moveTo>
                    <a:pt x="1125" y="147"/>
                  </a:moveTo>
                  <a:lnTo>
                    <a:pt x="50" y="147"/>
                  </a:lnTo>
                  <a:lnTo>
                    <a:pt x="50" y="50"/>
                  </a:lnTo>
                  <a:lnTo>
                    <a:pt x="1125" y="50"/>
                  </a:lnTo>
                  <a:lnTo>
                    <a:pt x="1125" y="1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18" name="Freeform 33"/>
            <p:cNvSpPr>
              <a:spLocks noEditPoints="1"/>
            </p:cNvSpPr>
            <p:nvPr/>
          </p:nvSpPr>
          <p:spPr bwMode="auto">
            <a:xfrm>
              <a:off x="3732" y="3152"/>
              <a:ext cx="1173" cy="147"/>
            </a:xfrm>
            <a:custGeom>
              <a:avLst/>
              <a:gdLst>
                <a:gd name="T0" fmla="*/ 1173 w 1173"/>
                <a:gd name="T1" fmla="*/ 0 h 147"/>
                <a:gd name="T2" fmla="*/ 0 w 1173"/>
                <a:gd name="T3" fmla="*/ 0 h 147"/>
                <a:gd name="T4" fmla="*/ 0 w 1173"/>
                <a:gd name="T5" fmla="*/ 147 h 147"/>
                <a:gd name="T6" fmla="*/ 1173 w 1173"/>
                <a:gd name="T7" fmla="*/ 147 h 147"/>
                <a:gd name="T8" fmla="*/ 1173 w 1173"/>
                <a:gd name="T9" fmla="*/ 0 h 147"/>
                <a:gd name="T10" fmla="*/ 1125 w 1173"/>
                <a:gd name="T11" fmla="*/ 97 h 147"/>
                <a:gd name="T12" fmla="*/ 50 w 1173"/>
                <a:gd name="T13" fmla="*/ 97 h 147"/>
                <a:gd name="T14" fmla="*/ 50 w 1173"/>
                <a:gd name="T15" fmla="*/ 50 h 147"/>
                <a:gd name="T16" fmla="*/ 1125 w 1173"/>
                <a:gd name="T17" fmla="*/ 50 h 147"/>
                <a:gd name="T18" fmla="*/ 1125 w 1173"/>
                <a:gd name="T19" fmla="*/ 9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3" h="147">
                  <a:moveTo>
                    <a:pt x="1173" y="0"/>
                  </a:moveTo>
                  <a:lnTo>
                    <a:pt x="0" y="0"/>
                  </a:lnTo>
                  <a:lnTo>
                    <a:pt x="0" y="147"/>
                  </a:lnTo>
                  <a:lnTo>
                    <a:pt x="1173" y="147"/>
                  </a:lnTo>
                  <a:lnTo>
                    <a:pt x="1173" y="0"/>
                  </a:lnTo>
                  <a:close/>
                  <a:moveTo>
                    <a:pt x="1125" y="97"/>
                  </a:moveTo>
                  <a:lnTo>
                    <a:pt x="50" y="97"/>
                  </a:lnTo>
                  <a:lnTo>
                    <a:pt x="50" y="50"/>
                  </a:lnTo>
                  <a:lnTo>
                    <a:pt x="1125" y="50"/>
                  </a:lnTo>
                  <a:lnTo>
                    <a:pt x="1125" y="9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121" name="Freeform 34"/>
            <p:cNvSpPr>
              <a:spLocks noEditPoints="1"/>
            </p:cNvSpPr>
            <p:nvPr/>
          </p:nvSpPr>
          <p:spPr bwMode="auto">
            <a:xfrm>
              <a:off x="3732" y="2937"/>
              <a:ext cx="275" cy="147"/>
            </a:xfrm>
            <a:custGeom>
              <a:avLst/>
              <a:gdLst>
                <a:gd name="T0" fmla="*/ 0 w 275"/>
                <a:gd name="T1" fmla="*/ 147 h 147"/>
                <a:gd name="T2" fmla="*/ 275 w 275"/>
                <a:gd name="T3" fmla="*/ 147 h 147"/>
                <a:gd name="T4" fmla="*/ 275 w 275"/>
                <a:gd name="T5" fmla="*/ 0 h 147"/>
                <a:gd name="T6" fmla="*/ 0 w 275"/>
                <a:gd name="T7" fmla="*/ 0 h 147"/>
                <a:gd name="T8" fmla="*/ 0 w 275"/>
                <a:gd name="T9" fmla="*/ 147 h 147"/>
                <a:gd name="T10" fmla="*/ 50 w 275"/>
                <a:gd name="T11" fmla="*/ 50 h 147"/>
                <a:gd name="T12" fmla="*/ 225 w 275"/>
                <a:gd name="T13" fmla="*/ 50 h 147"/>
                <a:gd name="T14" fmla="*/ 225 w 275"/>
                <a:gd name="T15" fmla="*/ 95 h 147"/>
                <a:gd name="T16" fmla="*/ 50 w 275"/>
                <a:gd name="T17" fmla="*/ 95 h 147"/>
                <a:gd name="T18" fmla="*/ 50 w 275"/>
                <a:gd name="T19" fmla="*/ 5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47">
                  <a:moveTo>
                    <a:pt x="0" y="147"/>
                  </a:moveTo>
                  <a:lnTo>
                    <a:pt x="275" y="147"/>
                  </a:lnTo>
                  <a:lnTo>
                    <a:pt x="275" y="0"/>
                  </a:lnTo>
                  <a:lnTo>
                    <a:pt x="0" y="0"/>
                  </a:lnTo>
                  <a:lnTo>
                    <a:pt x="0" y="147"/>
                  </a:lnTo>
                  <a:close/>
                  <a:moveTo>
                    <a:pt x="50" y="50"/>
                  </a:moveTo>
                  <a:lnTo>
                    <a:pt x="225" y="50"/>
                  </a:lnTo>
                  <a:lnTo>
                    <a:pt x="225" y="95"/>
                  </a:lnTo>
                  <a:lnTo>
                    <a:pt x="50" y="95"/>
                  </a:lnTo>
                  <a:lnTo>
                    <a:pt x="50" y="5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4" name="Group 3"/>
          <p:cNvGrpSpPr/>
          <p:nvPr/>
        </p:nvGrpSpPr>
        <p:grpSpPr>
          <a:xfrm>
            <a:off x="9259158" y="3562407"/>
            <a:ext cx="2046310" cy="1044003"/>
            <a:chOff x="9614394" y="2005889"/>
            <a:chExt cx="2088182" cy="1065366"/>
          </a:xfrm>
        </p:grpSpPr>
        <p:grpSp>
          <p:nvGrpSpPr>
            <p:cNvPr id="250" name="Group 249"/>
            <p:cNvGrpSpPr>
              <a:grpSpLocks noChangeAspect="1"/>
            </p:cNvGrpSpPr>
            <p:nvPr/>
          </p:nvGrpSpPr>
          <p:grpSpPr>
            <a:xfrm>
              <a:off x="9614394" y="2005889"/>
              <a:ext cx="2078430" cy="1065366"/>
              <a:chOff x="444697" y="1190818"/>
              <a:chExt cx="3197874" cy="1639173"/>
            </a:xfrm>
          </p:grpSpPr>
          <p:grpSp>
            <p:nvGrpSpPr>
              <p:cNvPr id="251" name="Group 250"/>
              <p:cNvGrpSpPr/>
              <p:nvPr/>
            </p:nvGrpSpPr>
            <p:grpSpPr>
              <a:xfrm>
                <a:off x="444697" y="1190818"/>
                <a:ext cx="3197874" cy="1639173"/>
                <a:chOff x="396894" y="1190818"/>
                <a:chExt cx="3197874" cy="1639173"/>
              </a:xfrm>
            </p:grpSpPr>
            <p:sp>
              <p:nvSpPr>
                <p:cNvPr id="256" name="Freeform 255"/>
                <p:cNvSpPr>
                  <a:spLocks noChangeAspect="1"/>
                </p:cNvSpPr>
                <p:nvPr/>
              </p:nvSpPr>
              <p:spPr bwMode="auto">
                <a:xfrm>
                  <a:off x="396894" y="1190818"/>
                  <a:ext cx="3197874" cy="1639173"/>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sp>
              <p:nvSpPr>
                <p:cNvPr id="259" name="AutoShape 9"/>
                <p:cNvSpPr>
                  <a:spLocks noChangeAspect="1" noChangeArrowheads="1" noTextEdit="1"/>
                </p:cNvSpPr>
                <p:nvPr/>
              </p:nvSpPr>
              <p:spPr bwMode="auto">
                <a:xfrm>
                  <a:off x="605681" y="2075794"/>
                  <a:ext cx="932185" cy="61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grpSp>
            <p:nvGrpSpPr>
              <p:cNvPr id="252" name="Group 4"/>
              <p:cNvGrpSpPr>
                <a:grpSpLocks noChangeAspect="1"/>
              </p:cNvGrpSpPr>
              <p:nvPr/>
            </p:nvGrpSpPr>
            <p:grpSpPr bwMode="auto">
              <a:xfrm>
                <a:off x="704996" y="1995790"/>
                <a:ext cx="687381" cy="683048"/>
                <a:chOff x="3125" y="1415"/>
                <a:chExt cx="1586" cy="1576"/>
              </a:xfrm>
              <a:solidFill>
                <a:schemeClr val="tx2"/>
              </a:solidFill>
            </p:grpSpPr>
            <p:sp>
              <p:nvSpPr>
                <p:cNvPr id="253"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254"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255"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sp>
          <p:nvSpPr>
            <p:cNvPr id="136" name="Rectangle 135"/>
            <p:cNvSpPr/>
            <p:nvPr/>
          </p:nvSpPr>
          <p:spPr>
            <a:xfrm>
              <a:off x="10340154" y="2614028"/>
              <a:ext cx="1258719" cy="215272"/>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069" fontAlgn="base">
                <a:spcAft>
                  <a:spcPct val="0"/>
                </a:spcAft>
              </a:pPr>
              <a:r>
                <a:rPr lang="en-US" sz="1371" dirty="0">
                  <a:ln>
                    <a:solidFill>
                      <a:srgbClr val="FFFFFF">
                        <a:alpha val="0"/>
                      </a:srgbClr>
                    </a:solidFill>
                  </a:ln>
                  <a:solidFill>
                    <a:srgbClr val="FFFFFF"/>
                  </a:solidFill>
                </a:rPr>
                <a:t>Active Directory</a:t>
              </a:r>
            </a:p>
          </p:txBody>
        </p:sp>
        <p:pic>
          <p:nvPicPr>
            <p:cNvPr id="137" name="Picture 1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00928" y="2331685"/>
              <a:ext cx="1601648" cy="371356"/>
            </a:xfrm>
            <a:prstGeom prst="rect">
              <a:avLst/>
            </a:prstGeom>
          </p:spPr>
        </p:pic>
      </p:grpSp>
      <p:grpSp>
        <p:nvGrpSpPr>
          <p:cNvPr id="133" name="Group 132"/>
          <p:cNvGrpSpPr/>
          <p:nvPr/>
        </p:nvGrpSpPr>
        <p:grpSpPr>
          <a:xfrm>
            <a:off x="545690" y="6319528"/>
            <a:ext cx="4241810" cy="424505"/>
            <a:chOff x="-142843" y="2855512"/>
            <a:chExt cx="4328608" cy="433191"/>
          </a:xfrm>
        </p:grpSpPr>
        <p:sp>
          <p:nvSpPr>
            <p:cNvPr id="134" name="Rectangle 133"/>
            <p:cNvSpPr>
              <a:spLocks noChangeAspect="1"/>
            </p:cNvSpPr>
            <p:nvPr>
              <p:custDataLst>
                <p:tags r:id="rId1"/>
              </p:custDataLst>
            </p:nvPr>
          </p:nvSpPr>
          <p:spPr bwMode="auto">
            <a:xfrm>
              <a:off x="2388694" y="3067215"/>
              <a:ext cx="1419536"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LDAP v3</a:t>
              </a:r>
            </a:p>
          </p:txBody>
        </p:sp>
        <p:sp>
          <p:nvSpPr>
            <p:cNvPr id="135" name="Rectangle 134"/>
            <p:cNvSpPr>
              <a:spLocks noChangeAspect="1"/>
            </p:cNvSpPr>
            <p:nvPr>
              <p:custDataLst>
                <p:tags r:id="rId2"/>
              </p:custDataLst>
            </p:nvPr>
          </p:nvSpPr>
          <p:spPr bwMode="auto">
            <a:xfrm>
              <a:off x="2263436" y="2855512"/>
              <a:ext cx="1922329"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PowerShell</a:t>
              </a:r>
            </a:p>
          </p:txBody>
        </p:sp>
        <p:grpSp>
          <p:nvGrpSpPr>
            <p:cNvPr id="138" name="Group 137"/>
            <p:cNvGrpSpPr/>
            <p:nvPr/>
          </p:nvGrpSpPr>
          <p:grpSpPr>
            <a:xfrm>
              <a:off x="-142843" y="2898442"/>
              <a:ext cx="1974053" cy="357250"/>
              <a:chOff x="751803" y="5244570"/>
              <a:chExt cx="1974053" cy="357250"/>
            </a:xfrm>
          </p:grpSpPr>
          <p:sp>
            <p:nvSpPr>
              <p:cNvPr id="142" name="Rectangle 141"/>
              <p:cNvSpPr>
                <a:spLocks noChangeAspect="1"/>
              </p:cNvSpPr>
              <p:nvPr>
                <p:custDataLst>
                  <p:tags r:id="rId5"/>
                </p:custDataLst>
              </p:nvPr>
            </p:nvSpPr>
            <p:spPr bwMode="auto">
              <a:xfrm>
                <a:off x="751803" y="5244570"/>
                <a:ext cx="1974053"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SQL</a:t>
                </a:r>
                <a:endParaRPr lang="en-US" sz="88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42"/>
              <p:cNvSpPr>
                <a:spLocks noChangeAspect="1"/>
              </p:cNvSpPr>
              <p:nvPr>
                <p:custDataLst>
                  <p:tags r:id="rId6"/>
                </p:custDataLst>
              </p:nvPr>
            </p:nvSpPr>
            <p:spPr bwMode="auto">
              <a:xfrm>
                <a:off x="1129933" y="5449559"/>
                <a:ext cx="1217791" cy="152261"/>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07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(ODBC)</a:t>
                </a:r>
                <a:endParaRPr lang="en-US" sz="88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39" name="Group 138"/>
            <p:cNvGrpSpPr/>
            <p:nvPr/>
          </p:nvGrpSpPr>
          <p:grpSpPr>
            <a:xfrm>
              <a:off x="671138" y="2899122"/>
              <a:ext cx="2396340" cy="359927"/>
              <a:chOff x="2607449" y="5884227"/>
              <a:chExt cx="2396340" cy="359927"/>
            </a:xfrm>
          </p:grpSpPr>
          <p:sp>
            <p:nvSpPr>
              <p:cNvPr id="140" name="Rectangle 139"/>
              <p:cNvSpPr>
                <a:spLocks noChangeAspect="1"/>
              </p:cNvSpPr>
              <p:nvPr>
                <p:custDataLst>
                  <p:tags r:id="rId3"/>
                </p:custDataLst>
              </p:nvPr>
            </p:nvSpPr>
            <p:spPr bwMode="auto">
              <a:xfrm>
                <a:off x="2607449" y="5884227"/>
                <a:ext cx="2396340"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Web Services</a:t>
                </a:r>
              </a:p>
            </p:txBody>
          </p:sp>
          <p:sp>
            <p:nvSpPr>
              <p:cNvPr id="141" name="Rectangle 140"/>
              <p:cNvSpPr>
                <a:spLocks noChangeAspect="1"/>
              </p:cNvSpPr>
              <p:nvPr>
                <p:custDataLst>
                  <p:tags r:id="rId4"/>
                </p:custDataLst>
              </p:nvPr>
            </p:nvSpPr>
            <p:spPr bwMode="auto">
              <a:xfrm>
                <a:off x="2812654" y="6091893"/>
                <a:ext cx="2012592" cy="152261"/>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07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(SOAP, JAVA, REST)</a:t>
                </a:r>
              </a:p>
            </p:txBody>
          </p:sp>
        </p:grpSp>
      </p:grpSp>
      <p:cxnSp>
        <p:nvCxnSpPr>
          <p:cNvPr id="144" name="Straight Arrow Connector 143"/>
          <p:cNvCxnSpPr/>
          <p:nvPr/>
        </p:nvCxnSpPr>
        <p:spPr>
          <a:xfrm flipV="1">
            <a:off x="7601396" y="3004804"/>
            <a:ext cx="1339437" cy="302255"/>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7577457" y="3509018"/>
            <a:ext cx="1363375" cy="652535"/>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94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500"/>
                                        <p:tgtEl>
                                          <p:spTgt spid="107"/>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500"/>
                                        <p:tgtEl>
                                          <p:spTgt spid="105"/>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animEffect transition="in" filter="fade">
                                      <p:cBhvr>
                                        <p:cTn id="47" dur="500"/>
                                        <p:tgtEl>
                                          <p:spTgt spid="1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4"/>
                                        </p:tgtEl>
                                        <p:attrNameLst>
                                          <p:attrName>style.visibility</p:attrName>
                                        </p:attrNameLst>
                                      </p:cBhvr>
                                      <p:to>
                                        <p:strVal val="visible"/>
                                      </p:to>
                                    </p:set>
                                    <p:animEffect transition="in" filter="wipe(left)">
                                      <p:cBhvr>
                                        <p:cTn id="52" dur="500"/>
                                        <p:tgtEl>
                                          <p:spTgt spid="234"/>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35"/>
                                        </p:tgtEl>
                                        <p:attrNameLst>
                                          <p:attrName>style.visibility</p:attrName>
                                        </p:attrNameLst>
                                      </p:cBhvr>
                                      <p:to>
                                        <p:strVal val="visible"/>
                                      </p:to>
                                    </p:set>
                                    <p:animEffect transition="in" filter="wipe(left)">
                                      <p:cBhvr>
                                        <p:cTn id="56" dur="500"/>
                                        <p:tgtEl>
                                          <p:spTgt spid="23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236"/>
                                        </p:tgtEl>
                                        <p:attrNameLst>
                                          <p:attrName>style.visibility</p:attrName>
                                        </p:attrNameLst>
                                      </p:cBhvr>
                                      <p:to>
                                        <p:strVal val="visible"/>
                                      </p:to>
                                    </p:set>
                                    <p:animEffect transition="in" filter="wipe(left)">
                                      <p:cBhvr>
                                        <p:cTn id="60" dur="500"/>
                                        <p:tgtEl>
                                          <p:spTgt spid="236"/>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237"/>
                                        </p:tgtEl>
                                        <p:attrNameLst>
                                          <p:attrName>style.visibility</p:attrName>
                                        </p:attrNameLst>
                                      </p:cBhvr>
                                      <p:to>
                                        <p:strVal val="visible"/>
                                      </p:to>
                                    </p:set>
                                    <p:animEffect transition="in" filter="wipe(left)">
                                      <p:cBhvr>
                                        <p:cTn id="64" dur="500"/>
                                        <p:tgtEl>
                                          <p:spTgt spid="237"/>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24"/>
                                        </p:tgtEl>
                                        <p:attrNameLst>
                                          <p:attrName>style.visibility</p:attrName>
                                        </p:attrNameLst>
                                      </p:cBhvr>
                                      <p:to>
                                        <p:strVal val="visible"/>
                                      </p:to>
                                    </p:set>
                                    <p:animEffect transition="in" filter="fade">
                                      <p:cBhvr>
                                        <p:cTn id="72" dur="500"/>
                                        <p:tgtEl>
                                          <p:spTgt spid="124"/>
                                        </p:tgtEl>
                                      </p:cBhvr>
                                    </p:animEffect>
                                  </p:childTnLst>
                                </p:cTn>
                              </p:par>
                            </p:childTnLst>
                          </p:cTn>
                        </p:par>
                        <p:par>
                          <p:cTn id="73" fill="hold">
                            <p:stCondLst>
                              <p:cond delay="3000"/>
                            </p:stCondLst>
                            <p:childTnLst>
                              <p:par>
                                <p:cTn id="74" presetID="22" presetClass="entr" presetSubtype="4" fill="hold" nodeType="afterEffect">
                                  <p:stCondLst>
                                    <p:cond delay="0"/>
                                  </p:stCondLst>
                                  <p:childTnLst>
                                    <p:set>
                                      <p:cBhvr>
                                        <p:cTn id="75" dur="1" fill="hold">
                                          <p:stCondLst>
                                            <p:cond delay="0"/>
                                          </p:stCondLst>
                                        </p:cTn>
                                        <p:tgtEl>
                                          <p:spTgt spid="144"/>
                                        </p:tgtEl>
                                        <p:attrNameLst>
                                          <p:attrName>style.visibility</p:attrName>
                                        </p:attrNameLst>
                                      </p:cBhvr>
                                      <p:to>
                                        <p:strVal val="visible"/>
                                      </p:to>
                                    </p:set>
                                    <p:animEffect transition="in" filter="wipe(down)">
                                      <p:cBhvr>
                                        <p:cTn id="76" dur="500"/>
                                        <p:tgtEl>
                                          <p:spTgt spid="144"/>
                                        </p:tgtEl>
                                      </p:cBhvr>
                                    </p:animEffect>
                                  </p:childTnLst>
                                </p:cTn>
                              </p:par>
                              <p:par>
                                <p:cTn id="77" presetID="22" presetClass="entr" presetSubtype="8" fill="hold" nodeType="withEffect">
                                  <p:stCondLst>
                                    <p:cond delay="0"/>
                                  </p:stCondLst>
                                  <p:childTnLst>
                                    <p:set>
                                      <p:cBhvr>
                                        <p:cTn id="78" dur="1" fill="hold">
                                          <p:stCondLst>
                                            <p:cond delay="0"/>
                                          </p:stCondLst>
                                        </p:cTn>
                                        <p:tgtEl>
                                          <p:spTgt spid="145"/>
                                        </p:tgtEl>
                                        <p:attrNameLst>
                                          <p:attrName>style.visibility</p:attrName>
                                        </p:attrNameLst>
                                      </p:cBhvr>
                                      <p:to>
                                        <p:strVal val="visible"/>
                                      </p:to>
                                    </p:set>
                                    <p:animEffect transition="in" filter="wipe(left)">
                                      <p:cBhvr>
                                        <p:cTn id="79" dur="500"/>
                                        <p:tgtEl>
                                          <p:spTgt spid="145"/>
                                        </p:tgtEl>
                                      </p:cBhvr>
                                    </p:animEffect>
                                  </p:childTnLst>
                                </p:cTn>
                              </p:par>
                            </p:childTnLst>
                          </p:cTn>
                        </p:par>
                        <p:par>
                          <p:cTn id="80" fill="hold">
                            <p:stCondLst>
                              <p:cond delay="3500"/>
                            </p:stCondLst>
                            <p:childTnLst>
                              <p:par>
                                <p:cTn id="81" presetID="10" presetClass="entr" presetSubtype="0" fill="hold" nodeType="afterEffect">
                                  <p:stCondLst>
                                    <p:cond delay="0"/>
                                  </p:stCondLst>
                                  <p:childTnLst>
                                    <p:set>
                                      <p:cBhvr>
                                        <p:cTn id="82" dur="1" fill="hold">
                                          <p:stCondLst>
                                            <p:cond delay="0"/>
                                          </p:stCondLst>
                                        </p:cTn>
                                        <p:tgtEl>
                                          <p:spTgt spid="240"/>
                                        </p:tgtEl>
                                        <p:attrNameLst>
                                          <p:attrName>style.visibility</p:attrName>
                                        </p:attrNameLst>
                                      </p:cBhvr>
                                      <p:to>
                                        <p:strVal val="visible"/>
                                      </p:to>
                                    </p:set>
                                    <p:animEffect transition="in" filter="fade">
                                      <p:cBhvr>
                                        <p:cTn id="83" dur="500"/>
                                        <p:tgtEl>
                                          <p:spTgt spid="240"/>
                                        </p:tgtEl>
                                      </p:cBhvr>
                                    </p:animEffect>
                                  </p:childTnLst>
                                </p:cTn>
                              </p:par>
                              <p:par>
                                <p:cTn id="84" presetID="10" presetClass="entr" presetSubtype="0" fill="hold"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03" grpId="0"/>
      <p:bldP spid="105" grpId="0"/>
      <p:bldP spid="106" grpId="0"/>
      <p:bldP spid="107" grpId="0"/>
      <p:bldP spid="122" grpId="0"/>
      <p:bldP spid="1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593154" y="5491351"/>
            <a:ext cx="2644933" cy="932754"/>
            <a:chOff x="666836" y="5143164"/>
            <a:chExt cx="3539743" cy="1248316"/>
          </a:xfrm>
        </p:grpSpPr>
        <p:sp>
          <p:nvSpPr>
            <p:cNvPr id="21" name="Freeform 133"/>
            <p:cNvSpPr>
              <a:spLocks noEditPoints="1"/>
            </p:cNvSpPr>
            <p:nvPr/>
          </p:nvSpPr>
          <p:spPr bwMode="black">
            <a:xfrm>
              <a:off x="1716214" y="5539517"/>
              <a:ext cx="559156" cy="559953"/>
            </a:xfrm>
            <a:custGeom>
              <a:avLst/>
              <a:gdLst>
                <a:gd name="T0" fmla="*/ 902 w 1099"/>
                <a:gd name="T1" fmla="*/ 0 h 1099"/>
                <a:gd name="T2" fmla="*/ 197 w 1099"/>
                <a:gd name="T3" fmla="*/ 0 h 1099"/>
                <a:gd name="T4" fmla="*/ 0 w 1099"/>
                <a:gd name="T5" fmla="*/ 197 h 1099"/>
                <a:gd name="T6" fmla="*/ 0 w 1099"/>
                <a:gd name="T7" fmla="*/ 902 h 1099"/>
                <a:gd name="T8" fmla="*/ 197 w 1099"/>
                <a:gd name="T9" fmla="*/ 1099 h 1099"/>
                <a:gd name="T10" fmla="*/ 902 w 1099"/>
                <a:gd name="T11" fmla="*/ 1099 h 1099"/>
                <a:gd name="T12" fmla="*/ 1099 w 1099"/>
                <a:gd name="T13" fmla="*/ 902 h 1099"/>
                <a:gd name="T14" fmla="*/ 1099 w 1099"/>
                <a:gd name="T15" fmla="*/ 197 h 1099"/>
                <a:gd name="T16" fmla="*/ 902 w 1099"/>
                <a:gd name="T17" fmla="*/ 0 h 1099"/>
                <a:gd name="T18" fmla="*/ 932 w 1099"/>
                <a:gd name="T19" fmla="*/ 285 h 1099"/>
                <a:gd name="T20" fmla="*/ 859 w 1099"/>
                <a:gd name="T21" fmla="*/ 285 h 1099"/>
                <a:gd name="T22" fmla="*/ 793 w 1099"/>
                <a:gd name="T23" fmla="*/ 351 h 1099"/>
                <a:gd name="T24" fmla="*/ 793 w 1099"/>
                <a:gd name="T25" fmla="*/ 400 h 1099"/>
                <a:gd name="T26" fmla="*/ 932 w 1099"/>
                <a:gd name="T27" fmla="*/ 400 h 1099"/>
                <a:gd name="T28" fmla="*/ 932 w 1099"/>
                <a:gd name="T29" fmla="*/ 550 h 1099"/>
                <a:gd name="T30" fmla="*/ 793 w 1099"/>
                <a:gd name="T31" fmla="*/ 550 h 1099"/>
                <a:gd name="T32" fmla="*/ 793 w 1099"/>
                <a:gd name="T33" fmla="*/ 1010 h 1099"/>
                <a:gd name="T34" fmla="*/ 596 w 1099"/>
                <a:gd name="T35" fmla="*/ 1010 h 1099"/>
                <a:gd name="T36" fmla="*/ 596 w 1099"/>
                <a:gd name="T37" fmla="*/ 550 h 1099"/>
                <a:gd name="T38" fmla="*/ 470 w 1099"/>
                <a:gd name="T39" fmla="*/ 550 h 1099"/>
                <a:gd name="T40" fmla="*/ 470 w 1099"/>
                <a:gd name="T41" fmla="*/ 400 h 1099"/>
                <a:gd name="T42" fmla="*/ 596 w 1099"/>
                <a:gd name="T43" fmla="*/ 400 h 1099"/>
                <a:gd name="T44" fmla="*/ 596 w 1099"/>
                <a:gd name="T45" fmla="*/ 311 h 1099"/>
                <a:gd name="T46" fmla="*/ 772 w 1099"/>
                <a:gd name="T47" fmla="*/ 135 h 1099"/>
                <a:gd name="T48" fmla="*/ 932 w 1099"/>
                <a:gd name="T49" fmla="*/ 135 h 1099"/>
                <a:gd name="T50" fmla="*/ 932 w 1099"/>
                <a:gd name="T51" fmla="*/ 285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9" h="1099">
                  <a:moveTo>
                    <a:pt x="902" y="0"/>
                  </a:moveTo>
                  <a:cubicBezTo>
                    <a:pt x="197" y="0"/>
                    <a:pt x="197" y="0"/>
                    <a:pt x="197" y="0"/>
                  </a:cubicBezTo>
                  <a:cubicBezTo>
                    <a:pt x="88" y="0"/>
                    <a:pt x="0" y="88"/>
                    <a:pt x="0" y="197"/>
                  </a:cubicBezTo>
                  <a:cubicBezTo>
                    <a:pt x="0" y="902"/>
                    <a:pt x="0" y="902"/>
                    <a:pt x="0" y="902"/>
                  </a:cubicBezTo>
                  <a:cubicBezTo>
                    <a:pt x="0" y="1010"/>
                    <a:pt x="88" y="1099"/>
                    <a:pt x="197" y="1099"/>
                  </a:cubicBezTo>
                  <a:cubicBezTo>
                    <a:pt x="902" y="1099"/>
                    <a:pt x="902" y="1099"/>
                    <a:pt x="902" y="1099"/>
                  </a:cubicBezTo>
                  <a:cubicBezTo>
                    <a:pt x="1010" y="1099"/>
                    <a:pt x="1099" y="1010"/>
                    <a:pt x="1099" y="902"/>
                  </a:cubicBezTo>
                  <a:cubicBezTo>
                    <a:pt x="1099" y="197"/>
                    <a:pt x="1099" y="197"/>
                    <a:pt x="1099" y="197"/>
                  </a:cubicBezTo>
                  <a:cubicBezTo>
                    <a:pt x="1099" y="88"/>
                    <a:pt x="1010" y="0"/>
                    <a:pt x="902" y="0"/>
                  </a:cubicBezTo>
                  <a:close/>
                  <a:moveTo>
                    <a:pt x="932" y="285"/>
                  </a:moveTo>
                  <a:cubicBezTo>
                    <a:pt x="932" y="285"/>
                    <a:pt x="932" y="285"/>
                    <a:pt x="859" y="285"/>
                  </a:cubicBezTo>
                  <a:cubicBezTo>
                    <a:pt x="822" y="285"/>
                    <a:pt x="793" y="314"/>
                    <a:pt x="793" y="351"/>
                  </a:cubicBezTo>
                  <a:cubicBezTo>
                    <a:pt x="793" y="351"/>
                    <a:pt x="793" y="351"/>
                    <a:pt x="793" y="400"/>
                  </a:cubicBezTo>
                  <a:cubicBezTo>
                    <a:pt x="793" y="400"/>
                    <a:pt x="793" y="400"/>
                    <a:pt x="932" y="400"/>
                  </a:cubicBezTo>
                  <a:cubicBezTo>
                    <a:pt x="932" y="400"/>
                    <a:pt x="932" y="400"/>
                    <a:pt x="932" y="550"/>
                  </a:cubicBezTo>
                  <a:cubicBezTo>
                    <a:pt x="932" y="550"/>
                    <a:pt x="932" y="550"/>
                    <a:pt x="793" y="550"/>
                  </a:cubicBezTo>
                  <a:cubicBezTo>
                    <a:pt x="793" y="550"/>
                    <a:pt x="793" y="550"/>
                    <a:pt x="793" y="1010"/>
                  </a:cubicBezTo>
                  <a:cubicBezTo>
                    <a:pt x="793" y="1010"/>
                    <a:pt x="793" y="1010"/>
                    <a:pt x="596" y="1010"/>
                  </a:cubicBezTo>
                  <a:cubicBezTo>
                    <a:pt x="596" y="1010"/>
                    <a:pt x="596" y="1010"/>
                    <a:pt x="596" y="550"/>
                  </a:cubicBezTo>
                  <a:cubicBezTo>
                    <a:pt x="596" y="550"/>
                    <a:pt x="596" y="550"/>
                    <a:pt x="470" y="550"/>
                  </a:cubicBezTo>
                  <a:cubicBezTo>
                    <a:pt x="470" y="550"/>
                    <a:pt x="470" y="550"/>
                    <a:pt x="470" y="400"/>
                  </a:cubicBezTo>
                  <a:cubicBezTo>
                    <a:pt x="470" y="400"/>
                    <a:pt x="470" y="400"/>
                    <a:pt x="596" y="400"/>
                  </a:cubicBezTo>
                  <a:cubicBezTo>
                    <a:pt x="596" y="400"/>
                    <a:pt x="596" y="400"/>
                    <a:pt x="596" y="311"/>
                  </a:cubicBezTo>
                  <a:cubicBezTo>
                    <a:pt x="596" y="214"/>
                    <a:pt x="675" y="135"/>
                    <a:pt x="772" y="135"/>
                  </a:cubicBezTo>
                  <a:cubicBezTo>
                    <a:pt x="772" y="135"/>
                    <a:pt x="772" y="135"/>
                    <a:pt x="932" y="135"/>
                  </a:cubicBezTo>
                  <a:cubicBezTo>
                    <a:pt x="932" y="135"/>
                    <a:pt x="932" y="135"/>
                    <a:pt x="932" y="285"/>
                  </a:cubicBezTo>
                  <a:close/>
                </a:path>
              </a:pathLst>
            </a:custGeom>
            <a:solidFill>
              <a:srgbClr val="FFFFFF"/>
            </a:solidFill>
            <a:ln>
              <a:noFill/>
            </a:ln>
            <a:extLst/>
          </p:spPr>
          <p:txBody>
            <a:bodyPr vert="horz" wrap="square" lIns="89606" tIns="44804" rIns="89606" bIns="44804" numCol="1" anchor="t" anchorCtr="0" compatLnSpc="1">
              <a:prstTxWarp prst="textNoShape">
                <a:avLst/>
              </a:prstTxWarp>
            </a:bodyPr>
            <a:lstStyle/>
            <a:p>
              <a:pPr defTabSz="913915"/>
              <a:endParaRPr lang="en-US" sz="1764" dirty="0">
                <a:solidFill>
                  <a:srgbClr val="292929"/>
                </a:solidFill>
              </a:endParaRPr>
            </a:p>
          </p:txBody>
        </p:sp>
        <p:pic>
          <p:nvPicPr>
            <p:cNvPr id="22" name="Picture 17" descr="C:\Users\Justin\Desktop\_Work_in_Progress\_MS\1463\yaho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731" y="5566724"/>
              <a:ext cx="689234" cy="430598"/>
            </a:xfrm>
            <a:prstGeom prst="rect">
              <a:avLst/>
            </a:prstGeom>
            <a:ln>
              <a:noFill/>
            </a:ln>
            <a:effectLst/>
            <a:extLst/>
          </p:spPr>
        </p:pic>
        <p:pic>
          <p:nvPicPr>
            <p:cNvPr id="23" name="Picture 18" descr="C:\Users\Justin\Desktop\_Work_in_Progress\_MS\1463\google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7337" y="5516697"/>
              <a:ext cx="539241" cy="530651"/>
            </a:xfrm>
            <a:prstGeom prst="rect">
              <a:avLst/>
            </a:prstGeom>
            <a:ln>
              <a:noFill/>
            </a:ln>
            <a:effectLst/>
            <a:extLst/>
          </p:spPr>
        </p:pic>
        <p:sp>
          <p:nvSpPr>
            <p:cNvPr id="24" name="Freeform 6"/>
            <p:cNvSpPr>
              <a:spLocks noEditPoints="1"/>
            </p:cNvSpPr>
            <p:nvPr/>
          </p:nvSpPr>
          <p:spPr bwMode="auto">
            <a:xfrm>
              <a:off x="987971" y="5539517"/>
              <a:ext cx="545365" cy="559953"/>
            </a:xfrm>
            <a:custGeom>
              <a:avLst/>
              <a:gdLst>
                <a:gd name="T0" fmla="*/ 2014 w 2229"/>
                <a:gd name="T1" fmla="*/ 21 h 2289"/>
                <a:gd name="T2" fmla="*/ 638 w 2229"/>
                <a:gd name="T3" fmla="*/ 21 h 2289"/>
                <a:gd name="T4" fmla="*/ 1062 w 2229"/>
                <a:gd name="T5" fmla="*/ 177 h 2289"/>
                <a:gd name="T6" fmla="*/ 1842 w 2229"/>
                <a:gd name="T7" fmla="*/ 177 h 2289"/>
                <a:gd name="T8" fmla="*/ 1982 w 2229"/>
                <a:gd name="T9" fmla="*/ 301 h 2289"/>
                <a:gd name="T10" fmla="*/ 1642 w 2229"/>
                <a:gd name="T11" fmla="*/ 1561 h 2289"/>
                <a:gd name="T12" fmla="*/ 1514 w 2229"/>
                <a:gd name="T13" fmla="*/ 1693 h 2289"/>
                <a:gd name="T14" fmla="*/ 1446 w 2229"/>
                <a:gd name="T15" fmla="*/ 1693 h 2289"/>
                <a:gd name="T16" fmla="*/ 1394 w 2229"/>
                <a:gd name="T17" fmla="*/ 1901 h 2289"/>
                <a:gd name="T18" fmla="*/ 1522 w 2229"/>
                <a:gd name="T19" fmla="*/ 1901 h 2289"/>
                <a:gd name="T20" fmla="*/ 1830 w 2229"/>
                <a:gd name="T21" fmla="*/ 1601 h 2289"/>
                <a:gd name="T22" fmla="*/ 2154 w 2229"/>
                <a:gd name="T23" fmla="*/ 313 h 2289"/>
                <a:gd name="T24" fmla="*/ 2014 w 2229"/>
                <a:gd name="T25" fmla="*/ 21 h 2289"/>
                <a:gd name="T26" fmla="*/ 1607 w 2229"/>
                <a:gd name="T27" fmla="*/ 426 h 2289"/>
                <a:gd name="T28" fmla="*/ 535 w 2229"/>
                <a:gd name="T29" fmla="*/ 13 h 2289"/>
                <a:gd name="T30" fmla="*/ 482 w 2229"/>
                <a:gd name="T31" fmla="*/ 37 h 2289"/>
                <a:gd name="T32" fmla="*/ 260 w 2229"/>
                <a:gd name="T33" fmla="*/ 856 h 2289"/>
                <a:gd name="T34" fmla="*/ 778 w 2229"/>
                <a:gd name="T35" fmla="*/ 856 h 2289"/>
                <a:gd name="T36" fmla="*/ 778 w 2229"/>
                <a:gd name="T37" fmla="*/ 447 h 2289"/>
                <a:gd name="T38" fmla="*/ 1442 w 2229"/>
                <a:gd name="T39" fmla="*/ 1111 h 2289"/>
                <a:gd name="T40" fmla="*/ 778 w 2229"/>
                <a:gd name="T41" fmla="*/ 1775 h 2289"/>
                <a:gd name="T42" fmla="*/ 778 w 2229"/>
                <a:gd name="T43" fmla="*/ 1336 h 2289"/>
                <a:gd name="T44" fmla="*/ 130 w 2229"/>
                <a:gd name="T45" fmla="*/ 1336 h 2289"/>
                <a:gd name="T46" fmla="*/ 18 w 2229"/>
                <a:gd name="T47" fmla="*/ 1746 h 2289"/>
                <a:gd name="T48" fmla="*/ 34 w 2229"/>
                <a:gd name="T49" fmla="*/ 1809 h 2289"/>
                <a:gd name="T50" fmla="*/ 1117 w 2229"/>
                <a:gd name="T51" fmla="*/ 2234 h 2289"/>
                <a:gd name="T52" fmla="*/ 1269 w 2229"/>
                <a:gd name="T53" fmla="*/ 2186 h 2289"/>
                <a:gd name="T54" fmla="*/ 1695 w 2229"/>
                <a:gd name="T55" fmla="*/ 661 h 2289"/>
                <a:gd name="T56" fmla="*/ 1607 w 2229"/>
                <a:gd name="T57" fmla="*/ 426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9" h="2289">
                  <a:moveTo>
                    <a:pt x="2014" y="21"/>
                  </a:moveTo>
                  <a:cubicBezTo>
                    <a:pt x="638" y="21"/>
                    <a:pt x="638" y="21"/>
                    <a:pt x="638" y="21"/>
                  </a:cubicBezTo>
                  <a:cubicBezTo>
                    <a:pt x="1062" y="177"/>
                    <a:pt x="1062" y="177"/>
                    <a:pt x="1062" y="177"/>
                  </a:cubicBezTo>
                  <a:cubicBezTo>
                    <a:pt x="1842" y="177"/>
                    <a:pt x="1842" y="177"/>
                    <a:pt x="1842" y="177"/>
                  </a:cubicBezTo>
                  <a:cubicBezTo>
                    <a:pt x="2026" y="177"/>
                    <a:pt x="1982" y="301"/>
                    <a:pt x="1982" y="301"/>
                  </a:cubicBezTo>
                  <a:cubicBezTo>
                    <a:pt x="1642" y="1561"/>
                    <a:pt x="1642" y="1561"/>
                    <a:pt x="1642" y="1561"/>
                  </a:cubicBezTo>
                  <a:cubicBezTo>
                    <a:pt x="1600" y="1696"/>
                    <a:pt x="1514" y="1693"/>
                    <a:pt x="1514" y="1693"/>
                  </a:cubicBezTo>
                  <a:cubicBezTo>
                    <a:pt x="1446" y="1693"/>
                    <a:pt x="1446" y="1693"/>
                    <a:pt x="1446" y="1693"/>
                  </a:cubicBezTo>
                  <a:cubicBezTo>
                    <a:pt x="1394" y="1901"/>
                    <a:pt x="1394" y="1901"/>
                    <a:pt x="1394" y="1901"/>
                  </a:cubicBezTo>
                  <a:cubicBezTo>
                    <a:pt x="1522" y="1901"/>
                    <a:pt x="1522" y="1901"/>
                    <a:pt x="1522" y="1901"/>
                  </a:cubicBezTo>
                  <a:cubicBezTo>
                    <a:pt x="1764" y="1900"/>
                    <a:pt x="1830" y="1601"/>
                    <a:pt x="1830" y="1601"/>
                  </a:cubicBezTo>
                  <a:cubicBezTo>
                    <a:pt x="2154" y="313"/>
                    <a:pt x="2154" y="313"/>
                    <a:pt x="2154" y="313"/>
                  </a:cubicBezTo>
                  <a:cubicBezTo>
                    <a:pt x="2229" y="15"/>
                    <a:pt x="2014" y="21"/>
                    <a:pt x="2014" y="21"/>
                  </a:cubicBezTo>
                  <a:close/>
                  <a:moveTo>
                    <a:pt x="1607" y="426"/>
                  </a:moveTo>
                  <a:cubicBezTo>
                    <a:pt x="535" y="13"/>
                    <a:pt x="535" y="13"/>
                    <a:pt x="535" y="13"/>
                  </a:cubicBezTo>
                  <a:cubicBezTo>
                    <a:pt x="493" y="0"/>
                    <a:pt x="482" y="37"/>
                    <a:pt x="482" y="37"/>
                  </a:cubicBezTo>
                  <a:cubicBezTo>
                    <a:pt x="260" y="856"/>
                    <a:pt x="260" y="856"/>
                    <a:pt x="260" y="856"/>
                  </a:cubicBezTo>
                  <a:cubicBezTo>
                    <a:pt x="778" y="856"/>
                    <a:pt x="778" y="856"/>
                    <a:pt x="778" y="856"/>
                  </a:cubicBezTo>
                  <a:cubicBezTo>
                    <a:pt x="778" y="447"/>
                    <a:pt x="778" y="447"/>
                    <a:pt x="778" y="447"/>
                  </a:cubicBezTo>
                  <a:cubicBezTo>
                    <a:pt x="1442" y="1111"/>
                    <a:pt x="1442" y="1111"/>
                    <a:pt x="1442" y="1111"/>
                  </a:cubicBezTo>
                  <a:cubicBezTo>
                    <a:pt x="778" y="1775"/>
                    <a:pt x="778" y="1775"/>
                    <a:pt x="778" y="1775"/>
                  </a:cubicBezTo>
                  <a:cubicBezTo>
                    <a:pt x="778" y="1336"/>
                    <a:pt x="778" y="1336"/>
                    <a:pt x="778" y="1336"/>
                  </a:cubicBezTo>
                  <a:cubicBezTo>
                    <a:pt x="130" y="1336"/>
                    <a:pt x="130" y="1336"/>
                    <a:pt x="130" y="1336"/>
                  </a:cubicBezTo>
                  <a:cubicBezTo>
                    <a:pt x="18" y="1746"/>
                    <a:pt x="18" y="1746"/>
                    <a:pt x="18" y="1746"/>
                  </a:cubicBezTo>
                  <a:cubicBezTo>
                    <a:pt x="0" y="1798"/>
                    <a:pt x="34" y="1809"/>
                    <a:pt x="34" y="1809"/>
                  </a:cubicBezTo>
                  <a:cubicBezTo>
                    <a:pt x="1117" y="2234"/>
                    <a:pt x="1117" y="2234"/>
                    <a:pt x="1117" y="2234"/>
                  </a:cubicBezTo>
                  <a:cubicBezTo>
                    <a:pt x="1245" y="2289"/>
                    <a:pt x="1269" y="2186"/>
                    <a:pt x="1269" y="2186"/>
                  </a:cubicBezTo>
                  <a:cubicBezTo>
                    <a:pt x="1695" y="661"/>
                    <a:pt x="1695" y="661"/>
                    <a:pt x="1695" y="661"/>
                  </a:cubicBezTo>
                  <a:cubicBezTo>
                    <a:pt x="1754" y="450"/>
                    <a:pt x="1607" y="426"/>
                    <a:pt x="1607" y="426"/>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3915"/>
              <a:endParaRPr lang="en-US" sz="1764" dirty="0">
                <a:solidFill>
                  <a:srgbClr val="292929"/>
                </a:solidFill>
              </a:endParaRPr>
            </a:p>
          </p:txBody>
        </p:sp>
        <p:sp>
          <p:nvSpPr>
            <p:cNvPr id="4" name="Rectangle 3"/>
            <p:cNvSpPr/>
            <p:nvPr/>
          </p:nvSpPr>
          <p:spPr bwMode="auto">
            <a:xfrm>
              <a:off x="666836" y="5143164"/>
              <a:ext cx="3539743" cy="1248316"/>
            </a:xfrm>
            <a:prstGeom prst="rect">
              <a:avLst/>
            </a:prstGeom>
            <a:noFill/>
            <a:ln w="762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1430" y="5333948"/>
            <a:ext cx="1858409" cy="1247558"/>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9683" y="5316334"/>
            <a:ext cx="809566" cy="1323320"/>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557" y="5462678"/>
            <a:ext cx="990097" cy="990097"/>
          </a:xfrm>
          <a:prstGeom prst="rect">
            <a:avLst/>
          </a:prstGeom>
        </p:spPr>
      </p:pic>
      <p:pic>
        <p:nvPicPr>
          <p:cNvPr id="36" name="Picture 35"/>
          <p:cNvPicPr>
            <a:picLocks noChangeAspect="1"/>
          </p:cNvPicPr>
          <p:nvPr/>
        </p:nvPicPr>
        <p:blipFill rotWithShape="1">
          <a:blip r:embed="rId8" cstate="print">
            <a:extLst>
              <a:ext uri="{28A0092B-C50C-407E-A947-70E740481C1C}">
                <a14:useLocalDpi xmlns:a14="http://schemas.microsoft.com/office/drawing/2010/main" val="0"/>
              </a:ext>
            </a:extLst>
          </a:blip>
          <a:srcRect l="19038" r="18880"/>
          <a:stretch/>
        </p:blipFill>
        <p:spPr>
          <a:xfrm>
            <a:off x="9935275" y="5372586"/>
            <a:ext cx="726538" cy="1170282"/>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6503" y="5187258"/>
            <a:ext cx="2073013" cy="1540938"/>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7708" y="5440019"/>
            <a:ext cx="634922" cy="1035413"/>
          </a:xfrm>
          <a:prstGeom prst="rect">
            <a:avLst/>
          </a:prstGeom>
        </p:spPr>
      </p:pic>
      <p:sp>
        <p:nvSpPr>
          <p:cNvPr id="10" name="Rectangle 9"/>
          <p:cNvSpPr/>
          <p:nvPr/>
        </p:nvSpPr>
        <p:spPr bwMode="auto">
          <a:xfrm>
            <a:off x="2454" y="1865"/>
            <a:ext cx="12187096" cy="5124834"/>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4098" name="Rectangle 2"/>
          <p:cNvSpPr>
            <a:spLocks noChangeArrowheads="1"/>
          </p:cNvSpPr>
          <p:nvPr/>
        </p:nvSpPr>
        <p:spPr bwMode="auto">
          <a:xfrm>
            <a:off x="510248" y="1039527"/>
            <a:ext cx="219789" cy="47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799" tIns="54400" rIns="108799" bIns="54400">
            <a:spAutoFit/>
          </a:bodyPr>
          <a:lstStyle/>
          <a:p>
            <a:pPr defTabSz="913771"/>
            <a:endParaRPr lang="en-US" sz="2352">
              <a:solidFill>
                <a:srgbClr val="C31A21"/>
              </a:solidFill>
            </a:endParaRPr>
          </a:p>
        </p:txBody>
      </p:sp>
      <p:sp>
        <p:nvSpPr>
          <p:cNvPr id="2" name="Title 1"/>
          <p:cNvSpPr>
            <a:spLocks noGrp="1"/>
          </p:cNvSpPr>
          <p:nvPr>
            <p:ph type="title"/>
          </p:nvPr>
        </p:nvSpPr>
        <p:spPr/>
        <p:txBody>
          <a:bodyPr/>
          <a:lstStyle/>
          <a:p>
            <a:r>
              <a:rPr lang="en-US" sz="4800" dirty="0">
                <a:gradFill>
                  <a:gsLst>
                    <a:gs pos="6195">
                      <a:srgbClr val="505050"/>
                    </a:gs>
                    <a:gs pos="26000">
                      <a:srgbClr val="505050"/>
                    </a:gs>
                  </a:gsLst>
                  <a:lin ang="5400000" scaled="0"/>
                </a:gradFill>
              </a:rPr>
              <a:t>Users need </a:t>
            </a:r>
            <a:r>
              <a:rPr lang="en-US" sz="4800" dirty="0">
                <a:gradFill>
                  <a:gsLst>
                    <a:gs pos="6195">
                      <a:srgbClr val="505050"/>
                    </a:gs>
                    <a:gs pos="26000">
                      <a:srgbClr val="50505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common</a:t>
            </a:r>
            <a:r>
              <a:rPr lang="en-US" sz="4800" dirty="0">
                <a:gradFill>
                  <a:gsLst>
                    <a:gs pos="6195">
                      <a:srgbClr val="505050"/>
                    </a:gs>
                    <a:gs pos="26000">
                      <a:srgbClr val="505050"/>
                    </a:gs>
                  </a:gsLst>
                  <a:lin ang="5400000" scaled="0"/>
                </a:gradFill>
              </a:rPr>
              <a:t> on-premises </a:t>
            </a:r>
            <a:r>
              <a:rPr lang="en-US" sz="4800" dirty="0">
                <a:gradFill>
                  <a:gsLst>
                    <a:gs pos="6195">
                      <a:srgbClr val="505050"/>
                    </a:gs>
                    <a:gs pos="26000">
                      <a:srgbClr val="50505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and</a:t>
            </a:r>
            <a:r>
              <a:rPr lang="en-US" sz="4800" dirty="0">
                <a:gradFill>
                  <a:gsLst>
                    <a:gs pos="6195">
                      <a:srgbClr val="505050"/>
                    </a:gs>
                    <a:gs pos="26000">
                      <a:srgbClr val="505050"/>
                    </a:gs>
                  </a:gsLst>
                  <a:lin ang="5400000" scaled="0"/>
                </a:gradFill>
              </a:rPr>
              <a:t> cloud identity</a:t>
            </a:r>
            <a:endParaRPr lang="en-US" sz="4400" dirty="0">
              <a:gradFill>
                <a:gsLst>
                  <a:gs pos="1250">
                    <a:schemeClr val="bg1"/>
                  </a:gs>
                  <a:gs pos="100000">
                    <a:schemeClr val="bg1"/>
                  </a:gs>
                </a:gsLst>
                <a:lin ang="5400000" scaled="0"/>
              </a:gradFill>
            </a:endParaRPr>
          </a:p>
        </p:txBody>
      </p:sp>
      <p:grpSp>
        <p:nvGrpSpPr>
          <p:cNvPr id="11" name="Group 10"/>
          <p:cNvGrpSpPr/>
          <p:nvPr/>
        </p:nvGrpSpPr>
        <p:grpSpPr>
          <a:xfrm>
            <a:off x="8610712" y="2149454"/>
            <a:ext cx="2964080" cy="1790078"/>
            <a:chOff x="1411369" y="3975421"/>
            <a:chExt cx="1714604" cy="1035908"/>
          </a:xfrm>
          <a:solidFill>
            <a:srgbClr val="FFFFFF"/>
          </a:solidFill>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grpSp>
      <p:sp>
        <p:nvSpPr>
          <p:cNvPr id="9" name="Right Arrow 8"/>
          <p:cNvSpPr/>
          <p:nvPr/>
        </p:nvSpPr>
        <p:spPr bwMode="auto">
          <a:xfrm>
            <a:off x="7526332" y="2713931"/>
            <a:ext cx="596046" cy="806449"/>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4151935" y="2713930"/>
            <a:ext cx="596046" cy="806449"/>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rot="5400000">
            <a:off x="5797978" y="4425453"/>
            <a:ext cx="596046" cy="806449"/>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4698580" y="1719734"/>
            <a:ext cx="2794843" cy="2794843"/>
            <a:chOff x="4115140" y="2098199"/>
            <a:chExt cx="3657560" cy="3657560"/>
          </a:xfrm>
        </p:grpSpPr>
        <p:sp>
          <p:nvSpPr>
            <p:cNvPr id="8" name="Oval 7"/>
            <p:cNvSpPr/>
            <p:nvPr/>
          </p:nvSpPr>
          <p:spPr bwMode="auto">
            <a:xfrm>
              <a:off x="4115140" y="2098199"/>
              <a:ext cx="3657560" cy="3657560"/>
            </a:xfrm>
            <a:prstGeom prst="ellipse">
              <a:avLst/>
            </a:prstGeom>
            <a:solidFill>
              <a:schemeClr val="tx2"/>
            </a:solidFill>
            <a:ln w="1079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303847" y="2306783"/>
              <a:ext cx="1303554" cy="3309975"/>
              <a:chOff x="7558088" y="1685925"/>
              <a:chExt cx="1322387" cy="3359150"/>
            </a:xfrm>
            <a:solidFill>
              <a:srgbClr val="FFFFFF"/>
            </a:solidFill>
          </p:grpSpPr>
          <p:sp>
            <p:nvSpPr>
              <p:cNvPr id="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sp>
            <p:nvSpPr>
              <p:cNvPr id="7" name="Freeform 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grpSp>
        <p:grpSp>
          <p:nvGrpSpPr>
            <p:cNvPr id="26" name="Group 25"/>
            <p:cNvGrpSpPr/>
            <p:nvPr/>
          </p:nvGrpSpPr>
          <p:grpSpPr>
            <a:xfrm>
              <a:off x="4400867" y="2919973"/>
              <a:ext cx="841346" cy="2136340"/>
              <a:chOff x="7558088" y="1685925"/>
              <a:chExt cx="1322387" cy="3359150"/>
            </a:xfrm>
            <a:solidFill>
              <a:srgbClr val="FFFFFF"/>
            </a:solidFill>
          </p:grpSpPr>
          <p:sp>
            <p:nvSpPr>
              <p:cNvPr id="2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sp>
            <p:nvSpPr>
              <p:cNvPr id="28" name="Freeform 2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grpSp>
        <p:grpSp>
          <p:nvGrpSpPr>
            <p:cNvPr id="29" name="Group 28"/>
            <p:cNvGrpSpPr/>
            <p:nvPr/>
          </p:nvGrpSpPr>
          <p:grpSpPr>
            <a:xfrm>
              <a:off x="6675432" y="2915385"/>
              <a:ext cx="841346" cy="2136340"/>
              <a:chOff x="7558088" y="1685925"/>
              <a:chExt cx="1322387" cy="3359150"/>
            </a:xfrm>
            <a:solidFill>
              <a:srgbClr val="FFFFFF"/>
            </a:solidFill>
          </p:grpSpPr>
          <p:sp>
            <p:nvSpPr>
              <p:cNvPr id="3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sp>
            <p:nvSpPr>
              <p:cNvPr id="31" name="Freeform 3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314"/>
                <a:endParaRPr lang="en-US" sz="1764">
                  <a:solidFill>
                    <a:srgbClr val="292929"/>
                  </a:solidFill>
                </a:endParaRPr>
              </a:p>
            </p:txBody>
          </p:sp>
        </p:grpSp>
      </p:grpSp>
      <p:sp>
        <p:nvSpPr>
          <p:cNvPr id="43" name="Freeform 5"/>
          <p:cNvSpPr>
            <a:spLocks noEditPoints="1"/>
          </p:cNvSpPr>
          <p:nvPr/>
        </p:nvSpPr>
        <p:spPr bwMode="auto">
          <a:xfrm>
            <a:off x="1355472" y="1687385"/>
            <a:ext cx="1613060" cy="2481301"/>
          </a:xfrm>
          <a:custGeom>
            <a:avLst/>
            <a:gdLst>
              <a:gd name="T0" fmla="*/ 785 w 1503"/>
              <a:gd name="T1" fmla="*/ 824 h 2312"/>
              <a:gd name="T2" fmla="*/ 998 w 1503"/>
              <a:gd name="T3" fmla="*/ 824 h 2312"/>
              <a:gd name="T4" fmla="*/ 998 w 1503"/>
              <a:gd name="T5" fmla="*/ 2312 h 2312"/>
              <a:gd name="T6" fmla="*/ 592 w 1503"/>
              <a:gd name="T7" fmla="*/ 0 h 2312"/>
              <a:gd name="T8" fmla="*/ 998 w 1503"/>
              <a:gd name="T9" fmla="*/ 664 h 2312"/>
              <a:gd name="T10" fmla="*/ 998 w 1503"/>
              <a:gd name="T11" fmla="*/ 452 h 2312"/>
              <a:gd name="T12" fmla="*/ 998 w 1503"/>
              <a:gd name="T13" fmla="*/ 664 h 2312"/>
              <a:gd name="T14" fmla="*/ 785 w 1503"/>
              <a:gd name="T15" fmla="*/ 153 h 2312"/>
              <a:gd name="T16" fmla="*/ 998 w 1503"/>
              <a:gd name="T17" fmla="*/ 365 h 2312"/>
              <a:gd name="T18" fmla="*/ 1104 w 1503"/>
              <a:gd name="T19" fmla="*/ 1861 h 2312"/>
              <a:gd name="T20" fmla="*/ 1310 w 1503"/>
              <a:gd name="T21" fmla="*/ 1861 h 2312"/>
              <a:gd name="T22" fmla="*/ 1310 w 1503"/>
              <a:gd name="T23" fmla="*/ 1562 h 2312"/>
              <a:gd name="T24" fmla="*/ 1310 w 1503"/>
              <a:gd name="T25" fmla="*/ 1355 h 2312"/>
              <a:gd name="T26" fmla="*/ 1310 w 1503"/>
              <a:gd name="T27" fmla="*/ 1562 h 2312"/>
              <a:gd name="T28" fmla="*/ 1104 w 1503"/>
              <a:gd name="T29" fmla="*/ 1050 h 2312"/>
              <a:gd name="T30" fmla="*/ 1310 w 1503"/>
              <a:gd name="T31" fmla="*/ 1262 h 2312"/>
              <a:gd name="T32" fmla="*/ 1104 w 1503"/>
              <a:gd name="T33" fmla="*/ 963 h 2312"/>
              <a:gd name="T34" fmla="*/ 1310 w 1503"/>
              <a:gd name="T35" fmla="*/ 963 h 2312"/>
              <a:gd name="T36" fmla="*/ 1310 w 1503"/>
              <a:gd name="T37" fmla="*/ 664 h 2312"/>
              <a:gd name="T38" fmla="*/ 1310 w 1503"/>
              <a:gd name="T39" fmla="*/ 452 h 2312"/>
              <a:gd name="T40" fmla="*/ 1310 w 1503"/>
              <a:gd name="T41" fmla="*/ 664 h 2312"/>
              <a:gd name="T42" fmla="*/ 1104 w 1503"/>
              <a:gd name="T43" fmla="*/ 153 h 2312"/>
              <a:gd name="T44" fmla="*/ 1310 w 1503"/>
              <a:gd name="T45" fmla="*/ 365 h 2312"/>
              <a:gd name="T46" fmla="*/ 0 w 1503"/>
              <a:gd name="T47" fmla="*/ 2312 h 2312"/>
              <a:gd name="T48" fmla="*/ 0 w 1503"/>
              <a:gd name="T49" fmla="*/ 911 h 2312"/>
              <a:gd name="T50" fmla="*/ 399 w 1503"/>
              <a:gd name="T51" fmla="*/ 2166 h 2312"/>
              <a:gd name="T52" fmla="*/ 399 w 1503"/>
              <a:gd name="T53" fmla="*/ 1954 h 2312"/>
              <a:gd name="T54" fmla="*/ 399 w 1503"/>
              <a:gd name="T55" fmla="*/ 2166 h 2312"/>
              <a:gd name="T56" fmla="*/ 193 w 1503"/>
              <a:gd name="T57" fmla="*/ 1654 h 2312"/>
              <a:gd name="T58" fmla="*/ 399 w 1503"/>
              <a:gd name="T59" fmla="*/ 1861 h 2312"/>
              <a:gd name="T60" fmla="*/ 193 w 1503"/>
              <a:gd name="T61" fmla="*/ 1562 h 2312"/>
              <a:gd name="T62" fmla="*/ 399 w 1503"/>
              <a:gd name="T63" fmla="*/ 1562 h 2312"/>
              <a:gd name="T64" fmla="*/ 399 w 1503"/>
              <a:gd name="T65" fmla="*/ 1262 h 2312"/>
              <a:gd name="T66" fmla="*/ 399 w 1503"/>
              <a:gd name="T67" fmla="*/ 1050 h 2312"/>
              <a:gd name="T68" fmla="*/ 399 w 1503"/>
              <a:gd name="T69" fmla="*/ 1262 h 2312"/>
              <a:gd name="T70" fmla="*/ 506 w 1503"/>
              <a:gd name="T71" fmla="*/ 1954 h 2312"/>
              <a:gd name="T72" fmla="*/ 718 w 1503"/>
              <a:gd name="T73" fmla="*/ 2166 h 2312"/>
              <a:gd name="T74" fmla="*/ 506 w 1503"/>
              <a:gd name="T75" fmla="*/ 1861 h 2312"/>
              <a:gd name="T76" fmla="*/ 718 w 1503"/>
              <a:gd name="T77" fmla="*/ 1861 h 2312"/>
              <a:gd name="T78" fmla="*/ 718 w 1503"/>
              <a:gd name="T79" fmla="*/ 1562 h 2312"/>
              <a:gd name="T80" fmla="*/ 718 w 1503"/>
              <a:gd name="T81" fmla="*/ 1355 h 2312"/>
              <a:gd name="T82" fmla="*/ 718 w 1503"/>
              <a:gd name="T83" fmla="*/ 1562 h 2312"/>
              <a:gd name="T84" fmla="*/ 506 w 1503"/>
              <a:gd name="T85" fmla="*/ 1050 h 2312"/>
              <a:gd name="T86" fmla="*/ 718 w 1503"/>
              <a:gd name="T87" fmla="*/ 1262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3" h="2312">
                <a:moveTo>
                  <a:pt x="592" y="0"/>
                </a:moveTo>
                <a:lnTo>
                  <a:pt x="592" y="824"/>
                </a:lnTo>
                <a:lnTo>
                  <a:pt x="785" y="824"/>
                </a:lnTo>
                <a:lnTo>
                  <a:pt x="785" y="751"/>
                </a:lnTo>
                <a:lnTo>
                  <a:pt x="998" y="751"/>
                </a:lnTo>
                <a:lnTo>
                  <a:pt x="998" y="824"/>
                </a:lnTo>
                <a:lnTo>
                  <a:pt x="998" y="911"/>
                </a:lnTo>
                <a:lnTo>
                  <a:pt x="998" y="963"/>
                </a:lnTo>
                <a:lnTo>
                  <a:pt x="998" y="2312"/>
                </a:lnTo>
                <a:lnTo>
                  <a:pt x="1503" y="2312"/>
                </a:lnTo>
                <a:lnTo>
                  <a:pt x="1503" y="0"/>
                </a:lnTo>
                <a:lnTo>
                  <a:pt x="592" y="0"/>
                </a:lnTo>
                <a:lnTo>
                  <a:pt x="592" y="0"/>
                </a:lnTo>
                <a:lnTo>
                  <a:pt x="592" y="0"/>
                </a:lnTo>
                <a:close/>
                <a:moveTo>
                  <a:pt x="998" y="664"/>
                </a:moveTo>
                <a:lnTo>
                  <a:pt x="785" y="664"/>
                </a:lnTo>
                <a:lnTo>
                  <a:pt x="785" y="452"/>
                </a:lnTo>
                <a:lnTo>
                  <a:pt x="998" y="452"/>
                </a:lnTo>
                <a:lnTo>
                  <a:pt x="998" y="664"/>
                </a:lnTo>
                <a:lnTo>
                  <a:pt x="998" y="664"/>
                </a:lnTo>
                <a:lnTo>
                  <a:pt x="998" y="664"/>
                </a:lnTo>
                <a:close/>
                <a:moveTo>
                  <a:pt x="998" y="365"/>
                </a:moveTo>
                <a:lnTo>
                  <a:pt x="785" y="365"/>
                </a:lnTo>
                <a:lnTo>
                  <a:pt x="785" y="153"/>
                </a:lnTo>
                <a:lnTo>
                  <a:pt x="998" y="153"/>
                </a:lnTo>
                <a:lnTo>
                  <a:pt x="998" y="365"/>
                </a:lnTo>
                <a:lnTo>
                  <a:pt x="998" y="365"/>
                </a:lnTo>
                <a:lnTo>
                  <a:pt x="998" y="365"/>
                </a:lnTo>
                <a:close/>
                <a:moveTo>
                  <a:pt x="1310" y="1861"/>
                </a:moveTo>
                <a:lnTo>
                  <a:pt x="1104" y="1861"/>
                </a:lnTo>
                <a:lnTo>
                  <a:pt x="1104" y="1654"/>
                </a:lnTo>
                <a:lnTo>
                  <a:pt x="1310" y="1654"/>
                </a:lnTo>
                <a:lnTo>
                  <a:pt x="1310" y="1861"/>
                </a:lnTo>
                <a:lnTo>
                  <a:pt x="1310" y="1861"/>
                </a:lnTo>
                <a:lnTo>
                  <a:pt x="1310" y="1861"/>
                </a:lnTo>
                <a:close/>
                <a:moveTo>
                  <a:pt x="1310" y="1562"/>
                </a:moveTo>
                <a:lnTo>
                  <a:pt x="1104" y="1562"/>
                </a:lnTo>
                <a:lnTo>
                  <a:pt x="1104" y="1355"/>
                </a:lnTo>
                <a:lnTo>
                  <a:pt x="1310" y="1355"/>
                </a:lnTo>
                <a:lnTo>
                  <a:pt x="1310" y="1562"/>
                </a:lnTo>
                <a:lnTo>
                  <a:pt x="1310" y="1562"/>
                </a:lnTo>
                <a:lnTo>
                  <a:pt x="1310" y="1562"/>
                </a:lnTo>
                <a:close/>
                <a:moveTo>
                  <a:pt x="1310" y="1262"/>
                </a:moveTo>
                <a:lnTo>
                  <a:pt x="1104" y="1262"/>
                </a:lnTo>
                <a:lnTo>
                  <a:pt x="1104" y="1050"/>
                </a:lnTo>
                <a:lnTo>
                  <a:pt x="1310" y="1050"/>
                </a:lnTo>
                <a:lnTo>
                  <a:pt x="1310" y="1262"/>
                </a:lnTo>
                <a:lnTo>
                  <a:pt x="1310" y="1262"/>
                </a:lnTo>
                <a:lnTo>
                  <a:pt x="1310" y="1262"/>
                </a:lnTo>
                <a:close/>
                <a:moveTo>
                  <a:pt x="1310" y="963"/>
                </a:moveTo>
                <a:lnTo>
                  <a:pt x="1104" y="963"/>
                </a:lnTo>
                <a:lnTo>
                  <a:pt x="1104" y="751"/>
                </a:lnTo>
                <a:lnTo>
                  <a:pt x="1310" y="751"/>
                </a:lnTo>
                <a:lnTo>
                  <a:pt x="1310" y="963"/>
                </a:lnTo>
                <a:lnTo>
                  <a:pt x="1310" y="963"/>
                </a:lnTo>
                <a:lnTo>
                  <a:pt x="1310" y="963"/>
                </a:lnTo>
                <a:close/>
                <a:moveTo>
                  <a:pt x="1310" y="664"/>
                </a:moveTo>
                <a:lnTo>
                  <a:pt x="1104" y="664"/>
                </a:lnTo>
                <a:lnTo>
                  <a:pt x="1104" y="452"/>
                </a:lnTo>
                <a:lnTo>
                  <a:pt x="1310" y="452"/>
                </a:lnTo>
                <a:lnTo>
                  <a:pt x="1310" y="664"/>
                </a:lnTo>
                <a:lnTo>
                  <a:pt x="1310" y="664"/>
                </a:lnTo>
                <a:lnTo>
                  <a:pt x="1310" y="664"/>
                </a:lnTo>
                <a:close/>
                <a:moveTo>
                  <a:pt x="1310" y="365"/>
                </a:moveTo>
                <a:lnTo>
                  <a:pt x="1104" y="365"/>
                </a:lnTo>
                <a:lnTo>
                  <a:pt x="1104" y="153"/>
                </a:lnTo>
                <a:lnTo>
                  <a:pt x="1310" y="153"/>
                </a:lnTo>
                <a:lnTo>
                  <a:pt x="1310" y="365"/>
                </a:lnTo>
                <a:lnTo>
                  <a:pt x="1310" y="365"/>
                </a:lnTo>
                <a:lnTo>
                  <a:pt x="1310" y="365"/>
                </a:lnTo>
                <a:close/>
                <a:moveTo>
                  <a:pt x="0" y="911"/>
                </a:moveTo>
                <a:lnTo>
                  <a:pt x="0" y="2312"/>
                </a:lnTo>
                <a:lnTo>
                  <a:pt x="911" y="2312"/>
                </a:lnTo>
                <a:lnTo>
                  <a:pt x="911" y="911"/>
                </a:lnTo>
                <a:lnTo>
                  <a:pt x="0" y="911"/>
                </a:lnTo>
                <a:lnTo>
                  <a:pt x="0" y="911"/>
                </a:lnTo>
                <a:lnTo>
                  <a:pt x="0" y="911"/>
                </a:lnTo>
                <a:close/>
                <a:moveTo>
                  <a:pt x="399" y="2166"/>
                </a:moveTo>
                <a:lnTo>
                  <a:pt x="193" y="2166"/>
                </a:lnTo>
                <a:lnTo>
                  <a:pt x="193" y="1954"/>
                </a:lnTo>
                <a:lnTo>
                  <a:pt x="399" y="1954"/>
                </a:lnTo>
                <a:lnTo>
                  <a:pt x="399" y="2166"/>
                </a:lnTo>
                <a:lnTo>
                  <a:pt x="399" y="2166"/>
                </a:lnTo>
                <a:lnTo>
                  <a:pt x="399" y="2166"/>
                </a:lnTo>
                <a:close/>
                <a:moveTo>
                  <a:pt x="399" y="1861"/>
                </a:moveTo>
                <a:lnTo>
                  <a:pt x="193" y="1861"/>
                </a:lnTo>
                <a:lnTo>
                  <a:pt x="193" y="1654"/>
                </a:lnTo>
                <a:lnTo>
                  <a:pt x="399" y="1654"/>
                </a:lnTo>
                <a:lnTo>
                  <a:pt x="399" y="1861"/>
                </a:lnTo>
                <a:lnTo>
                  <a:pt x="399" y="1861"/>
                </a:lnTo>
                <a:lnTo>
                  <a:pt x="399" y="1861"/>
                </a:lnTo>
                <a:close/>
                <a:moveTo>
                  <a:pt x="399" y="1562"/>
                </a:moveTo>
                <a:lnTo>
                  <a:pt x="193" y="1562"/>
                </a:lnTo>
                <a:lnTo>
                  <a:pt x="193" y="1355"/>
                </a:lnTo>
                <a:lnTo>
                  <a:pt x="399" y="1355"/>
                </a:lnTo>
                <a:lnTo>
                  <a:pt x="399" y="1562"/>
                </a:lnTo>
                <a:lnTo>
                  <a:pt x="399" y="1562"/>
                </a:lnTo>
                <a:lnTo>
                  <a:pt x="399" y="1562"/>
                </a:lnTo>
                <a:close/>
                <a:moveTo>
                  <a:pt x="399" y="1262"/>
                </a:moveTo>
                <a:lnTo>
                  <a:pt x="193" y="1262"/>
                </a:lnTo>
                <a:lnTo>
                  <a:pt x="193" y="1050"/>
                </a:lnTo>
                <a:lnTo>
                  <a:pt x="399" y="1050"/>
                </a:lnTo>
                <a:lnTo>
                  <a:pt x="399" y="1262"/>
                </a:lnTo>
                <a:lnTo>
                  <a:pt x="399" y="1262"/>
                </a:lnTo>
                <a:lnTo>
                  <a:pt x="399" y="1262"/>
                </a:lnTo>
                <a:close/>
                <a:moveTo>
                  <a:pt x="718" y="2166"/>
                </a:moveTo>
                <a:lnTo>
                  <a:pt x="506" y="2166"/>
                </a:lnTo>
                <a:lnTo>
                  <a:pt x="506" y="1954"/>
                </a:lnTo>
                <a:lnTo>
                  <a:pt x="718" y="1954"/>
                </a:lnTo>
                <a:lnTo>
                  <a:pt x="718" y="2166"/>
                </a:lnTo>
                <a:lnTo>
                  <a:pt x="718" y="2166"/>
                </a:lnTo>
                <a:lnTo>
                  <a:pt x="718" y="2166"/>
                </a:lnTo>
                <a:close/>
                <a:moveTo>
                  <a:pt x="718" y="1861"/>
                </a:moveTo>
                <a:lnTo>
                  <a:pt x="506" y="1861"/>
                </a:lnTo>
                <a:lnTo>
                  <a:pt x="506" y="1654"/>
                </a:lnTo>
                <a:lnTo>
                  <a:pt x="718" y="1654"/>
                </a:lnTo>
                <a:lnTo>
                  <a:pt x="718" y="1861"/>
                </a:lnTo>
                <a:lnTo>
                  <a:pt x="718" y="1861"/>
                </a:lnTo>
                <a:lnTo>
                  <a:pt x="718" y="1861"/>
                </a:lnTo>
                <a:close/>
                <a:moveTo>
                  <a:pt x="718" y="1562"/>
                </a:moveTo>
                <a:lnTo>
                  <a:pt x="506" y="1562"/>
                </a:lnTo>
                <a:lnTo>
                  <a:pt x="506" y="1355"/>
                </a:lnTo>
                <a:lnTo>
                  <a:pt x="718" y="1355"/>
                </a:lnTo>
                <a:lnTo>
                  <a:pt x="718" y="1562"/>
                </a:lnTo>
                <a:lnTo>
                  <a:pt x="718" y="1562"/>
                </a:lnTo>
                <a:lnTo>
                  <a:pt x="718" y="1562"/>
                </a:lnTo>
                <a:close/>
                <a:moveTo>
                  <a:pt x="718" y="1262"/>
                </a:moveTo>
                <a:lnTo>
                  <a:pt x="506" y="1262"/>
                </a:lnTo>
                <a:lnTo>
                  <a:pt x="506" y="1050"/>
                </a:lnTo>
                <a:lnTo>
                  <a:pt x="718" y="1050"/>
                </a:lnTo>
                <a:lnTo>
                  <a:pt x="718" y="1262"/>
                </a:lnTo>
                <a:lnTo>
                  <a:pt x="718" y="1262"/>
                </a:lnTo>
                <a:lnTo>
                  <a:pt x="718" y="1262"/>
                </a:ln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37" name="Rectangle 36"/>
          <p:cNvSpPr/>
          <p:nvPr/>
        </p:nvSpPr>
        <p:spPr bwMode="auto">
          <a:xfrm>
            <a:off x="11637348" y="1188841"/>
            <a:ext cx="552200" cy="349112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35580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300"/>
                                  </p:stCondLst>
                                  <p:childTnLst>
                                    <p:animScale>
                                      <p:cBhvr>
                                        <p:cTn id="13" dur="250" fill="hold"/>
                                        <p:tgtEl>
                                          <p:spTgt spid="14"/>
                                        </p:tgtEl>
                                      </p:cBhvr>
                                      <p:by x="91000" y="91000"/>
                                    </p:animScale>
                                  </p:childTnLst>
                                </p:cTn>
                              </p:par>
                            </p:childTnLst>
                          </p:cTn>
                        </p:par>
                        <p:par>
                          <p:cTn id="14" fill="hold">
                            <p:stCondLst>
                              <p:cond delay="550"/>
                            </p:stCondLst>
                            <p:childTnLst>
                              <p:par>
                                <p:cTn id="15" presetID="10" presetClass="entr" presetSubtype="0" fill="hold" grpId="0" nodeType="afterEffect">
                                  <p:stCondLst>
                                    <p:cond delay="25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50"/>
                                        <p:tgtEl>
                                          <p:spTgt spid="9"/>
                                        </p:tgtEl>
                                      </p:cBhvr>
                                    </p:animEffect>
                                  </p:childTnLst>
                                </p:cTn>
                              </p:par>
                              <p:par>
                                <p:cTn id="21" presetID="63" presetClass="path" presetSubtype="0" decel="100000" fill="hold" grpId="1" nodeType="withEffect">
                                  <p:stCondLst>
                                    <p:cond delay="0"/>
                                  </p:stCondLst>
                                  <p:childTnLst>
                                    <p:animMotion origin="layout" path="M -1.53178E-8 -3.90377E-7 L 0.13518 -3.90377E-7 " pathEditMode="relative" rAng="0" ptsTypes="AA">
                                      <p:cBhvr>
                                        <p:cTn id="22" dur="750" spd="-100000" fill="hold"/>
                                        <p:tgtEl>
                                          <p:spTgt spid="16"/>
                                        </p:tgtEl>
                                        <p:attrNameLst>
                                          <p:attrName>ppt_x</p:attrName>
                                          <p:attrName>ppt_y</p:attrName>
                                        </p:attrNameLst>
                                      </p:cBhvr>
                                      <p:rCtr x="6753" y="0"/>
                                    </p:animMotion>
                                  </p:childTnLst>
                                </p:cTn>
                              </p:par>
                              <p:par>
                                <p:cTn id="23" presetID="35" presetClass="path" presetSubtype="0" decel="100000" fill="hold" grpId="1" nodeType="withEffect">
                                  <p:stCondLst>
                                    <p:cond delay="0"/>
                                  </p:stCondLst>
                                  <p:childTnLst>
                                    <p:animMotion origin="layout" path="M 2.28236E-6 -3.90377E-7 L -0.14118 -3.90377E-7 " pathEditMode="relative" rAng="0" ptsTypes="AA">
                                      <p:cBhvr>
                                        <p:cTn id="24" dur="750" spd="-100000" fill="hold"/>
                                        <p:tgtEl>
                                          <p:spTgt spid="9"/>
                                        </p:tgtEl>
                                        <p:attrNameLst>
                                          <p:attrName>ppt_x</p:attrName>
                                          <p:attrName>ppt_y</p:attrName>
                                        </p:attrNameLst>
                                      </p:cBhvr>
                                      <p:rCtr x="-7059" y="0"/>
                                    </p:animMotion>
                                  </p:childTnLst>
                                </p:cTn>
                              </p:par>
                              <p:par>
                                <p:cTn id="25" presetID="10" presetClass="entr" presetSubtype="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par>
                                <p:cTn id="28" presetID="64" presetClass="path" presetSubtype="0" decel="100000" fill="hold" grpId="1" nodeType="withEffect">
                                  <p:stCondLst>
                                    <p:cond delay="0"/>
                                  </p:stCondLst>
                                  <p:childTnLst>
                                    <p:animMotion origin="layout" path="M 0 3.09124E-6 L 0 -0.24966 " pathEditMode="relative" rAng="0" ptsTypes="AA">
                                      <p:cBhvr>
                                        <p:cTn id="29" dur="750" spd="-100000" fill="hold"/>
                                        <p:tgtEl>
                                          <p:spTgt spid="17"/>
                                        </p:tgtEl>
                                        <p:attrNameLst>
                                          <p:attrName>ppt_x</p:attrName>
                                          <p:attrName>ppt_y</p:attrName>
                                        </p:attrNameLst>
                                      </p:cBhvr>
                                      <p:rCtr x="0" y="-12483"/>
                                    </p:animMotion>
                                  </p:childTnLst>
                                </p:cTn>
                              </p:par>
                            </p:childTnLst>
                          </p:cTn>
                        </p:par>
                        <p:par>
                          <p:cTn id="30" fill="hold">
                            <p:stCondLst>
                              <p:cond delay="1300"/>
                            </p:stCondLst>
                            <p:childTnLst>
                              <p:par>
                                <p:cTn id="31" presetID="2" presetClass="entr" presetSubtype="2" decel="10000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700" fill="hold"/>
                                        <p:tgtEl>
                                          <p:spTgt spid="11"/>
                                        </p:tgtEl>
                                        <p:attrNameLst>
                                          <p:attrName>ppt_x</p:attrName>
                                        </p:attrNameLst>
                                      </p:cBhvr>
                                      <p:tavLst>
                                        <p:tav tm="0">
                                          <p:val>
                                            <p:strVal val="1+#ppt_w/2"/>
                                          </p:val>
                                        </p:tav>
                                        <p:tav tm="100000">
                                          <p:val>
                                            <p:strVal val="#ppt_x"/>
                                          </p:val>
                                        </p:tav>
                                      </p:tavLst>
                                    </p:anim>
                                    <p:anim calcmode="lin" valueType="num">
                                      <p:cBhvr additive="base">
                                        <p:cTn id="34" dur="7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700" fill="hold"/>
                                        <p:tgtEl>
                                          <p:spTgt spid="43"/>
                                        </p:tgtEl>
                                        <p:attrNameLst>
                                          <p:attrName>ppt_x</p:attrName>
                                        </p:attrNameLst>
                                      </p:cBhvr>
                                      <p:tavLst>
                                        <p:tav tm="0">
                                          <p:val>
                                            <p:strVal val="0-#ppt_w/2"/>
                                          </p:val>
                                        </p:tav>
                                        <p:tav tm="100000">
                                          <p:val>
                                            <p:strVal val="#ppt_x"/>
                                          </p:val>
                                        </p:tav>
                                      </p:tavLst>
                                    </p:anim>
                                    <p:anim calcmode="lin" valueType="num">
                                      <p:cBhvr additive="base">
                                        <p:cTn id="38" dur="700" fill="hold"/>
                                        <p:tgtEl>
                                          <p:spTgt spid="43"/>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1" decel="100000"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700" fill="hold"/>
                                        <p:tgtEl>
                                          <p:spTgt spid="35"/>
                                        </p:tgtEl>
                                        <p:attrNameLst>
                                          <p:attrName>ppt_x</p:attrName>
                                        </p:attrNameLst>
                                      </p:cBhvr>
                                      <p:tavLst>
                                        <p:tav tm="0">
                                          <p:val>
                                            <p:strVal val="#ppt_x"/>
                                          </p:val>
                                        </p:tav>
                                        <p:tav tm="100000">
                                          <p:val>
                                            <p:strVal val="#ppt_x"/>
                                          </p:val>
                                        </p:tav>
                                      </p:tavLst>
                                    </p:anim>
                                    <p:anim calcmode="lin" valueType="num">
                                      <p:cBhvr additive="base">
                                        <p:cTn id="43" dur="700" fill="hold"/>
                                        <p:tgtEl>
                                          <p:spTgt spid="35"/>
                                        </p:tgtEl>
                                        <p:attrNameLst>
                                          <p:attrName>ppt_y</p:attrName>
                                        </p:attrNameLst>
                                      </p:cBhvr>
                                      <p:tavLst>
                                        <p:tav tm="0">
                                          <p:val>
                                            <p:strVal val="0-#ppt_h/2"/>
                                          </p:val>
                                        </p:tav>
                                        <p:tav tm="100000">
                                          <p:val>
                                            <p:strVal val="#ppt_y"/>
                                          </p:val>
                                        </p:tav>
                                      </p:tavLst>
                                    </p:anim>
                                  </p:childTnLst>
                                </p:cTn>
                              </p:par>
                              <p:par>
                                <p:cTn id="44" presetID="2" presetClass="entr" presetSubtype="1" decel="100000" fill="hold" nodeType="withEffect">
                                  <p:stCondLst>
                                    <p:cond delay="10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700" fill="hold"/>
                                        <p:tgtEl>
                                          <p:spTgt spid="25"/>
                                        </p:tgtEl>
                                        <p:attrNameLst>
                                          <p:attrName>ppt_x</p:attrName>
                                        </p:attrNameLst>
                                      </p:cBhvr>
                                      <p:tavLst>
                                        <p:tav tm="0">
                                          <p:val>
                                            <p:strVal val="#ppt_x"/>
                                          </p:val>
                                        </p:tav>
                                        <p:tav tm="100000">
                                          <p:val>
                                            <p:strVal val="#ppt_x"/>
                                          </p:val>
                                        </p:tav>
                                      </p:tavLst>
                                    </p:anim>
                                    <p:anim calcmode="lin" valueType="num">
                                      <p:cBhvr additive="base">
                                        <p:cTn id="47" dur="700" fill="hold"/>
                                        <p:tgtEl>
                                          <p:spTgt spid="25"/>
                                        </p:tgtEl>
                                        <p:attrNameLst>
                                          <p:attrName>ppt_y</p:attrName>
                                        </p:attrNameLst>
                                      </p:cBhvr>
                                      <p:tavLst>
                                        <p:tav tm="0">
                                          <p:val>
                                            <p:strVal val="0-#ppt_h/2"/>
                                          </p:val>
                                        </p:tav>
                                        <p:tav tm="100000">
                                          <p:val>
                                            <p:strVal val="#ppt_y"/>
                                          </p:val>
                                        </p:tav>
                                      </p:tavLst>
                                    </p:anim>
                                  </p:childTnLst>
                                </p:cTn>
                              </p:par>
                              <p:par>
                                <p:cTn id="48" presetID="2" presetClass="entr" presetSubtype="1" decel="100000" fill="hold" nodeType="withEffect">
                                  <p:stCondLst>
                                    <p:cond delay="20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700" fill="hold"/>
                                        <p:tgtEl>
                                          <p:spTgt spid="39"/>
                                        </p:tgtEl>
                                        <p:attrNameLst>
                                          <p:attrName>ppt_x</p:attrName>
                                        </p:attrNameLst>
                                      </p:cBhvr>
                                      <p:tavLst>
                                        <p:tav tm="0">
                                          <p:val>
                                            <p:strVal val="#ppt_x"/>
                                          </p:val>
                                        </p:tav>
                                        <p:tav tm="100000">
                                          <p:val>
                                            <p:strVal val="#ppt_x"/>
                                          </p:val>
                                        </p:tav>
                                      </p:tavLst>
                                    </p:anim>
                                    <p:anim calcmode="lin" valueType="num">
                                      <p:cBhvr additive="base">
                                        <p:cTn id="51" dur="700" fill="hold"/>
                                        <p:tgtEl>
                                          <p:spTgt spid="39"/>
                                        </p:tgtEl>
                                        <p:attrNameLst>
                                          <p:attrName>ppt_y</p:attrName>
                                        </p:attrNameLst>
                                      </p:cBhvr>
                                      <p:tavLst>
                                        <p:tav tm="0">
                                          <p:val>
                                            <p:strVal val="0-#ppt_h/2"/>
                                          </p:val>
                                        </p:tav>
                                        <p:tav tm="100000">
                                          <p:val>
                                            <p:strVal val="#ppt_y"/>
                                          </p:val>
                                        </p:tav>
                                      </p:tavLst>
                                    </p:anim>
                                  </p:childTnLst>
                                </p:cTn>
                              </p:par>
                              <p:par>
                                <p:cTn id="52" presetID="2" presetClass="entr" presetSubtype="1" decel="100000" fill="hold" nodeType="withEffect">
                                  <p:stCondLst>
                                    <p:cond delay="3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700" fill="hold"/>
                                        <p:tgtEl>
                                          <p:spTgt spid="19"/>
                                        </p:tgtEl>
                                        <p:attrNameLst>
                                          <p:attrName>ppt_x</p:attrName>
                                        </p:attrNameLst>
                                      </p:cBhvr>
                                      <p:tavLst>
                                        <p:tav tm="0">
                                          <p:val>
                                            <p:strVal val="#ppt_x"/>
                                          </p:val>
                                        </p:tav>
                                        <p:tav tm="100000">
                                          <p:val>
                                            <p:strVal val="#ppt_x"/>
                                          </p:val>
                                        </p:tav>
                                      </p:tavLst>
                                    </p:anim>
                                    <p:anim calcmode="lin" valueType="num">
                                      <p:cBhvr additive="base">
                                        <p:cTn id="55" dur="700" fill="hold"/>
                                        <p:tgtEl>
                                          <p:spTgt spid="19"/>
                                        </p:tgtEl>
                                        <p:attrNameLst>
                                          <p:attrName>ppt_y</p:attrName>
                                        </p:attrNameLst>
                                      </p:cBhvr>
                                      <p:tavLst>
                                        <p:tav tm="0">
                                          <p:val>
                                            <p:strVal val="0-#ppt_h/2"/>
                                          </p:val>
                                        </p:tav>
                                        <p:tav tm="100000">
                                          <p:val>
                                            <p:strVal val="#ppt_y"/>
                                          </p:val>
                                        </p:tav>
                                      </p:tavLst>
                                    </p:anim>
                                  </p:childTnLst>
                                </p:cTn>
                              </p:par>
                              <p:par>
                                <p:cTn id="56" presetID="2" presetClass="entr" presetSubtype="1" decel="100000" fill="hold" nodeType="withEffect">
                                  <p:stCondLst>
                                    <p:cond delay="40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700" fill="hold"/>
                                        <p:tgtEl>
                                          <p:spTgt spid="38"/>
                                        </p:tgtEl>
                                        <p:attrNameLst>
                                          <p:attrName>ppt_x</p:attrName>
                                        </p:attrNameLst>
                                      </p:cBhvr>
                                      <p:tavLst>
                                        <p:tav tm="0">
                                          <p:val>
                                            <p:strVal val="#ppt_x"/>
                                          </p:val>
                                        </p:tav>
                                        <p:tav tm="100000">
                                          <p:val>
                                            <p:strVal val="#ppt_x"/>
                                          </p:val>
                                        </p:tav>
                                      </p:tavLst>
                                    </p:anim>
                                    <p:anim calcmode="lin" valueType="num">
                                      <p:cBhvr additive="base">
                                        <p:cTn id="59" dur="700" fill="hold"/>
                                        <p:tgtEl>
                                          <p:spTgt spid="38"/>
                                        </p:tgtEl>
                                        <p:attrNameLst>
                                          <p:attrName>ppt_y</p:attrName>
                                        </p:attrNameLst>
                                      </p:cBhvr>
                                      <p:tavLst>
                                        <p:tav tm="0">
                                          <p:val>
                                            <p:strVal val="0-#ppt_h/2"/>
                                          </p:val>
                                        </p:tav>
                                        <p:tav tm="100000">
                                          <p:val>
                                            <p:strVal val="#ppt_y"/>
                                          </p:val>
                                        </p:tav>
                                      </p:tavLst>
                                    </p:anim>
                                  </p:childTnLst>
                                </p:cTn>
                              </p:par>
                              <p:par>
                                <p:cTn id="60" presetID="2" presetClass="entr" presetSubtype="1" decel="100000" fill="hold" nodeType="withEffect">
                                  <p:stCondLst>
                                    <p:cond delay="50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700" fill="hold"/>
                                        <p:tgtEl>
                                          <p:spTgt spid="36"/>
                                        </p:tgtEl>
                                        <p:attrNameLst>
                                          <p:attrName>ppt_x</p:attrName>
                                        </p:attrNameLst>
                                      </p:cBhvr>
                                      <p:tavLst>
                                        <p:tav tm="0">
                                          <p:val>
                                            <p:strVal val="#ppt_x"/>
                                          </p:val>
                                        </p:tav>
                                        <p:tav tm="100000">
                                          <p:val>
                                            <p:strVal val="#ppt_x"/>
                                          </p:val>
                                        </p:tav>
                                      </p:tavLst>
                                    </p:anim>
                                    <p:anim calcmode="lin" valueType="num">
                                      <p:cBhvr additive="base">
                                        <p:cTn id="63" dur="700" fill="hold"/>
                                        <p:tgtEl>
                                          <p:spTgt spid="36"/>
                                        </p:tgtEl>
                                        <p:attrNameLst>
                                          <p:attrName>ppt_y</p:attrName>
                                        </p:attrNameLst>
                                      </p:cBhvr>
                                      <p:tavLst>
                                        <p:tav tm="0">
                                          <p:val>
                                            <p:strVal val="0-#ppt_h/2"/>
                                          </p:val>
                                        </p:tav>
                                        <p:tav tm="100000">
                                          <p:val>
                                            <p:strVal val="#ppt_y"/>
                                          </p:val>
                                        </p:tav>
                                      </p:tavLst>
                                    </p:anim>
                                  </p:childTnLst>
                                </p:cTn>
                              </p:par>
                              <p:par>
                                <p:cTn id="64" presetID="2" presetClass="entr" presetSubtype="1" decel="100000" fill="hold" nodeType="withEffect">
                                  <p:stCondLst>
                                    <p:cond delay="60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700" fill="hold"/>
                                        <p:tgtEl>
                                          <p:spTgt spid="33"/>
                                        </p:tgtEl>
                                        <p:attrNameLst>
                                          <p:attrName>ppt_x</p:attrName>
                                        </p:attrNameLst>
                                      </p:cBhvr>
                                      <p:tavLst>
                                        <p:tav tm="0">
                                          <p:val>
                                            <p:strVal val="#ppt_x"/>
                                          </p:val>
                                        </p:tav>
                                        <p:tav tm="100000">
                                          <p:val>
                                            <p:strVal val="#ppt_x"/>
                                          </p:val>
                                        </p:tav>
                                      </p:tavLst>
                                    </p:anim>
                                    <p:anim calcmode="lin" valueType="num">
                                      <p:cBhvr additive="base">
                                        <p:cTn id="67" dur="7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6" grpId="1" animBg="1"/>
      <p:bldP spid="17" grpId="0" animBg="1"/>
      <p:bldP spid="17" grpId="1"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sp>
        <p:nvSpPr>
          <p:cNvPr id="2" name="Title 1"/>
          <p:cNvSpPr>
            <a:spLocks noGrp="1"/>
          </p:cNvSpPr>
          <p:nvPr>
            <p:ph type="title" idx="4294967295"/>
          </p:nvPr>
        </p:nvSpPr>
        <p:spPr>
          <a:xfrm>
            <a:off x="0" y="654425"/>
            <a:ext cx="2438400" cy="5163670"/>
          </a:xfrm>
        </p:spPr>
        <p:txBody>
          <a:bodyPr>
            <a:normAutofit/>
          </a:bodyPr>
          <a:lstStyle/>
          <a:p>
            <a:r>
              <a:rPr lang="fr-CH" dirty="0" smtClean="0"/>
              <a:t>Cloud</a:t>
            </a:r>
            <a:br>
              <a:rPr lang="fr-CH" dirty="0" smtClean="0"/>
            </a:br>
            <a:r>
              <a:rPr lang="fr-CH" dirty="0" err="1" smtClean="0"/>
              <a:t>Hype</a:t>
            </a:r>
            <a:r>
              <a:rPr lang="fr-CH" dirty="0" smtClean="0"/>
              <a:t> </a:t>
            </a:r>
            <a:br>
              <a:rPr lang="fr-CH" dirty="0" smtClean="0"/>
            </a:br>
            <a:r>
              <a:rPr lang="fr-CH" dirty="0" smtClean="0"/>
              <a:t>Cycle</a:t>
            </a:r>
            <a:endParaRPr lang="en-US" dirty="0"/>
          </a:p>
        </p:txBody>
      </p:sp>
      <p:pic>
        <p:nvPicPr>
          <p:cNvPr id="4" name="Picture 3"/>
          <p:cNvPicPr>
            <a:picLocks noChangeAspect="1"/>
          </p:cNvPicPr>
          <p:nvPr/>
        </p:nvPicPr>
        <p:blipFill>
          <a:blip r:embed="rId3"/>
          <a:stretch>
            <a:fillRect/>
          </a:stretch>
        </p:blipFill>
        <p:spPr>
          <a:xfrm>
            <a:off x="3137647" y="193662"/>
            <a:ext cx="8341785" cy="6609024"/>
          </a:xfrm>
          <a:prstGeom prst="rect">
            <a:avLst/>
          </a:prstGeom>
        </p:spPr>
      </p:pic>
      <p:sp>
        <p:nvSpPr>
          <p:cNvPr id="5" name="TextBox 4"/>
          <p:cNvSpPr txBox="1"/>
          <p:nvPr/>
        </p:nvSpPr>
        <p:spPr>
          <a:xfrm>
            <a:off x="7270376" y="6504098"/>
            <a:ext cx="4119518" cy="297454"/>
          </a:xfrm>
          <a:prstGeom prst="rect">
            <a:avLst/>
          </a:prstGeom>
          <a:noFill/>
        </p:spPr>
        <p:txBody>
          <a:bodyPr wrap="square" rtlCol="0">
            <a:spAutoFit/>
          </a:bodyPr>
          <a:lstStyle/>
          <a:p>
            <a:r>
              <a:rPr lang="en-US" sz="1333" i="1" dirty="0" smtClean="0"/>
              <a:t>Source: Gartner, July 2013</a:t>
            </a:r>
            <a:endParaRPr lang="en-US" sz="1333" i="1" dirty="0"/>
          </a:p>
        </p:txBody>
      </p:sp>
    </p:spTree>
    <p:extLst>
      <p:ext uri="{BB962C8B-B14F-4D97-AF65-F5344CB8AC3E}">
        <p14:creationId xmlns:p14="http://schemas.microsoft.com/office/powerpoint/2010/main" val="425735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371" tIns="89606" rIns="143371" bIns="89606" rtlCol="0" anchor="t">
            <a:noAutofit/>
          </a:bodyPr>
          <a:lstStyle/>
          <a:p>
            <a:r>
              <a:rPr lang="en-US" sz="3919" dirty="0">
                <a:solidFill>
                  <a:srgbClr val="06796F"/>
                </a:solidFill>
              </a:rPr>
              <a:t>Identity: Cloud, Sync or Federated?</a:t>
            </a:r>
          </a:p>
        </p:txBody>
      </p:sp>
      <p:grpSp>
        <p:nvGrpSpPr>
          <p:cNvPr id="5" name="Group 4"/>
          <p:cNvGrpSpPr/>
          <p:nvPr/>
        </p:nvGrpSpPr>
        <p:grpSpPr>
          <a:xfrm>
            <a:off x="5459768" y="1781395"/>
            <a:ext cx="1590501" cy="1728133"/>
            <a:chOff x="1955602" y="2655549"/>
            <a:chExt cx="1623047" cy="1763495"/>
          </a:xfrm>
        </p:grpSpPr>
        <p:sp>
          <p:nvSpPr>
            <p:cNvPr id="6" name="Rectangle 5"/>
            <p:cNvSpPr/>
            <p:nvPr/>
          </p:nvSpPr>
          <p:spPr>
            <a:xfrm>
              <a:off x="1955602" y="3773228"/>
              <a:ext cx="1623047" cy="645816"/>
            </a:xfrm>
            <a:prstGeom prst="rect">
              <a:avLst/>
            </a:prstGeom>
            <a:ln>
              <a:noFill/>
            </a:ln>
          </p:spPr>
          <p:txBody>
            <a:bodyPr wrap="square" lIns="0" tIns="0" rIns="0" bIns="0" anchor="ctr">
              <a:spAutoFit/>
            </a:bodyPr>
            <a:lstStyle/>
            <a:p>
              <a:pPr algn="ctr" defTabSz="1074454" fontAlgn="base">
                <a:spcAft>
                  <a:spcPct val="0"/>
                </a:spcAft>
              </a:pPr>
              <a:r>
                <a:rPr lang="en-US" sz="1371" dirty="0">
                  <a:ln>
                    <a:solidFill>
                      <a:srgbClr val="FFFFFF">
                        <a:alpha val="0"/>
                      </a:srgbClr>
                    </a:solidFill>
                  </a:ln>
                  <a:solidFill>
                    <a:srgbClr val="00188F"/>
                  </a:solidFill>
                </a:rPr>
                <a:t>Resources in other businesses or identity realms</a:t>
              </a:r>
            </a:p>
          </p:txBody>
        </p:sp>
        <p:grpSp>
          <p:nvGrpSpPr>
            <p:cNvPr id="7" name="Group 6"/>
            <p:cNvGrpSpPr/>
            <p:nvPr/>
          </p:nvGrpSpPr>
          <p:grpSpPr>
            <a:xfrm>
              <a:off x="2355282" y="2655549"/>
              <a:ext cx="907515" cy="1079421"/>
              <a:chOff x="9148763" y="3089275"/>
              <a:chExt cx="2371725" cy="2820988"/>
            </a:xfrm>
          </p:grpSpPr>
          <p:sp>
            <p:nvSpPr>
              <p:cNvPr id="8" name="Freeform 12"/>
              <p:cNvSpPr>
                <a:spLocks noEditPoints="1"/>
              </p:cNvSpPr>
              <p:nvPr/>
            </p:nvSpPr>
            <p:spPr bwMode="auto">
              <a:xfrm>
                <a:off x="10444163" y="3089275"/>
                <a:ext cx="1076325" cy="2214563"/>
              </a:xfrm>
              <a:custGeom>
                <a:avLst/>
                <a:gdLst>
                  <a:gd name="T0" fmla="*/ 678 w 678"/>
                  <a:gd name="T1" fmla="*/ 1395 h 1395"/>
                  <a:gd name="T2" fmla="*/ 0 w 678"/>
                  <a:gd name="T3" fmla="*/ 1395 h 1395"/>
                  <a:gd name="T4" fmla="*/ 0 w 678"/>
                  <a:gd name="T5" fmla="*/ 0 h 1395"/>
                  <a:gd name="T6" fmla="*/ 678 w 678"/>
                  <a:gd name="T7" fmla="*/ 0 h 1395"/>
                  <a:gd name="T8" fmla="*/ 678 w 678"/>
                  <a:gd name="T9" fmla="*/ 1395 h 1395"/>
                  <a:gd name="T10" fmla="*/ 640 w 678"/>
                  <a:gd name="T11" fmla="*/ 638 h 1395"/>
                  <a:gd name="T12" fmla="*/ 36 w 678"/>
                  <a:gd name="T13" fmla="*/ 638 h 1395"/>
                  <a:gd name="T14" fmla="*/ 36 w 678"/>
                  <a:gd name="T15" fmla="*/ 903 h 1395"/>
                  <a:gd name="T16" fmla="*/ 640 w 678"/>
                  <a:gd name="T17" fmla="*/ 903 h 1395"/>
                  <a:gd name="T18" fmla="*/ 640 w 678"/>
                  <a:gd name="T19" fmla="*/ 638 h 1395"/>
                  <a:gd name="T20" fmla="*/ 642 w 678"/>
                  <a:gd name="T21" fmla="*/ 1246 h 1395"/>
                  <a:gd name="T22" fmla="*/ 359 w 678"/>
                  <a:gd name="T23" fmla="*/ 1246 h 1395"/>
                  <a:gd name="T24" fmla="*/ 359 w 678"/>
                  <a:gd name="T25" fmla="*/ 1368 h 1395"/>
                  <a:gd name="T26" fmla="*/ 642 w 678"/>
                  <a:gd name="T27" fmla="*/ 1368 h 1395"/>
                  <a:gd name="T28" fmla="*/ 642 w 678"/>
                  <a:gd name="T29" fmla="*/ 1246 h 1395"/>
                  <a:gd name="T30" fmla="*/ 321 w 678"/>
                  <a:gd name="T31" fmla="*/ 1246 h 1395"/>
                  <a:gd name="T32" fmla="*/ 42 w 678"/>
                  <a:gd name="T33" fmla="*/ 1246 h 1395"/>
                  <a:gd name="T34" fmla="*/ 42 w 678"/>
                  <a:gd name="T35" fmla="*/ 1393 h 1395"/>
                  <a:gd name="T36" fmla="*/ 321 w 678"/>
                  <a:gd name="T37" fmla="*/ 1393 h 1395"/>
                  <a:gd name="T38" fmla="*/ 321 w 678"/>
                  <a:gd name="T39" fmla="*/ 1246 h 1395"/>
                  <a:gd name="T40" fmla="*/ 640 w 678"/>
                  <a:gd name="T41" fmla="*/ 948 h 1395"/>
                  <a:gd name="T42" fmla="*/ 36 w 678"/>
                  <a:gd name="T43" fmla="*/ 948 h 1395"/>
                  <a:gd name="T44" fmla="*/ 36 w 678"/>
                  <a:gd name="T45" fmla="*/ 1211 h 1395"/>
                  <a:gd name="T46" fmla="*/ 640 w 678"/>
                  <a:gd name="T47" fmla="*/ 1211 h 1395"/>
                  <a:gd name="T48" fmla="*/ 640 w 678"/>
                  <a:gd name="T49" fmla="*/ 948 h 1395"/>
                  <a:gd name="T50" fmla="*/ 640 w 678"/>
                  <a:gd name="T51" fmla="*/ 31 h 1395"/>
                  <a:gd name="T52" fmla="*/ 36 w 678"/>
                  <a:gd name="T53" fmla="*/ 31 h 1395"/>
                  <a:gd name="T54" fmla="*/ 36 w 678"/>
                  <a:gd name="T55" fmla="*/ 296 h 1395"/>
                  <a:gd name="T56" fmla="*/ 640 w 678"/>
                  <a:gd name="T57" fmla="*/ 296 h 1395"/>
                  <a:gd name="T58" fmla="*/ 640 w 678"/>
                  <a:gd name="T59" fmla="*/ 31 h 1395"/>
                  <a:gd name="T60" fmla="*/ 640 w 678"/>
                  <a:gd name="T61" fmla="*/ 332 h 1395"/>
                  <a:gd name="T62" fmla="*/ 36 w 678"/>
                  <a:gd name="T63" fmla="*/ 332 h 1395"/>
                  <a:gd name="T64" fmla="*/ 36 w 678"/>
                  <a:gd name="T65" fmla="*/ 595 h 1395"/>
                  <a:gd name="T66" fmla="*/ 640 w 678"/>
                  <a:gd name="T67" fmla="*/ 595 h 1395"/>
                  <a:gd name="T68" fmla="*/ 640 w 678"/>
                  <a:gd name="T69" fmla="*/ 332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8" h="1395">
                    <a:moveTo>
                      <a:pt x="678" y="1395"/>
                    </a:moveTo>
                    <a:lnTo>
                      <a:pt x="0" y="1395"/>
                    </a:lnTo>
                    <a:lnTo>
                      <a:pt x="0" y="0"/>
                    </a:lnTo>
                    <a:lnTo>
                      <a:pt x="678" y="0"/>
                    </a:lnTo>
                    <a:lnTo>
                      <a:pt x="678" y="1395"/>
                    </a:lnTo>
                    <a:close/>
                    <a:moveTo>
                      <a:pt x="640" y="638"/>
                    </a:moveTo>
                    <a:lnTo>
                      <a:pt x="36" y="638"/>
                    </a:lnTo>
                    <a:lnTo>
                      <a:pt x="36" y="903"/>
                    </a:lnTo>
                    <a:lnTo>
                      <a:pt x="640" y="903"/>
                    </a:lnTo>
                    <a:lnTo>
                      <a:pt x="640" y="638"/>
                    </a:lnTo>
                    <a:close/>
                    <a:moveTo>
                      <a:pt x="642" y="1246"/>
                    </a:moveTo>
                    <a:lnTo>
                      <a:pt x="359" y="1246"/>
                    </a:lnTo>
                    <a:lnTo>
                      <a:pt x="359" y="1368"/>
                    </a:lnTo>
                    <a:lnTo>
                      <a:pt x="642" y="1368"/>
                    </a:lnTo>
                    <a:lnTo>
                      <a:pt x="642" y="1246"/>
                    </a:lnTo>
                    <a:close/>
                    <a:moveTo>
                      <a:pt x="321" y="1246"/>
                    </a:moveTo>
                    <a:lnTo>
                      <a:pt x="42" y="1246"/>
                    </a:lnTo>
                    <a:lnTo>
                      <a:pt x="42" y="1393"/>
                    </a:lnTo>
                    <a:lnTo>
                      <a:pt x="321" y="1393"/>
                    </a:lnTo>
                    <a:lnTo>
                      <a:pt x="321" y="1246"/>
                    </a:lnTo>
                    <a:close/>
                    <a:moveTo>
                      <a:pt x="640" y="948"/>
                    </a:moveTo>
                    <a:lnTo>
                      <a:pt x="36" y="948"/>
                    </a:lnTo>
                    <a:lnTo>
                      <a:pt x="36" y="1211"/>
                    </a:lnTo>
                    <a:lnTo>
                      <a:pt x="640" y="1211"/>
                    </a:lnTo>
                    <a:lnTo>
                      <a:pt x="640" y="948"/>
                    </a:lnTo>
                    <a:close/>
                    <a:moveTo>
                      <a:pt x="640" y="31"/>
                    </a:moveTo>
                    <a:lnTo>
                      <a:pt x="36" y="31"/>
                    </a:lnTo>
                    <a:lnTo>
                      <a:pt x="36" y="296"/>
                    </a:lnTo>
                    <a:lnTo>
                      <a:pt x="640" y="296"/>
                    </a:lnTo>
                    <a:lnTo>
                      <a:pt x="640" y="31"/>
                    </a:lnTo>
                    <a:close/>
                    <a:moveTo>
                      <a:pt x="640" y="332"/>
                    </a:moveTo>
                    <a:lnTo>
                      <a:pt x="36" y="332"/>
                    </a:lnTo>
                    <a:lnTo>
                      <a:pt x="36" y="595"/>
                    </a:lnTo>
                    <a:lnTo>
                      <a:pt x="640" y="595"/>
                    </a:lnTo>
                    <a:lnTo>
                      <a:pt x="640" y="332"/>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9" name="Freeform 13"/>
              <p:cNvSpPr>
                <a:spLocks noEditPoints="1"/>
              </p:cNvSpPr>
              <p:nvPr/>
            </p:nvSpPr>
            <p:spPr bwMode="auto">
              <a:xfrm>
                <a:off x="9148763" y="3089275"/>
                <a:ext cx="1076325" cy="2214563"/>
              </a:xfrm>
              <a:custGeom>
                <a:avLst/>
                <a:gdLst>
                  <a:gd name="T0" fmla="*/ 678 w 678"/>
                  <a:gd name="T1" fmla="*/ 1395 h 1395"/>
                  <a:gd name="T2" fmla="*/ 0 w 678"/>
                  <a:gd name="T3" fmla="*/ 1395 h 1395"/>
                  <a:gd name="T4" fmla="*/ 0 w 678"/>
                  <a:gd name="T5" fmla="*/ 0 h 1395"/>
                  <a:gd name="T6" fmla="*/ 678 w 678"/>
                  <a:gd name="T7" fmla="*/ 0 h 1395"/>
                  <a:gd name="T8" fmla="*/ 678 w 678"/>
                  <a:gd name="T9" fmla="*/ 1395 h 1395"/>
                  <a:gd name="T10" fmla="*/ 640 w 678"/>
                  <a:gd name="T11" fmla="*/ 638 h 1395"/>
                  <a:gd name="T12" fmla="*/ 38 w 678"/>
                  <a:gd name="T13" fmla="*/ 638 h 1395"/>
                  <a:gd name="T14" fmla="*/ 38 w 678"/>
                  <a:gd name="T15" fmla="*/ 903 h 1395"/>
                  <a:gd name="T16" fmla="*/ 640 w 678"/>
                  <a:gd name="T17" fmla="*/ 903 h 1395"/>
                  <a:gd name="T18" fmla="*/ 640 w 678"/>
                  <a:gd name="T19" fmla="*/ 638 h 1395"/>
                  <a:gd name="T20" fmla="*/ 642 w 678"/>
                  <a:gd name="T21" fmla="*/ 1246 h 1395"/>
                  <a:gd name="T22" fmla="*/ 359 w 678"/>
                  <a:gd name="T23" fmla="*/ 1246 h 1395"/>
                  <a:gd name="T24" fmla="*/ 359 w 678"/>
                  <a:gd name="T25" fmla="*/ 1368 h 1395"/>
                  <a:gd name="T26" fmla="*/ 642 w 678"/>
                  <a:gd name="T27" fmla="*/ 1368 h 1395"/>
                  <a:gd name="T28" fmla="*/ 642 w 678"/>
                  <a:gd name="T29" fmla="*/ 1246 h 1395"/>
                  <a:gd name="T30" fmla="*/ 323 w 678"/>
                  <a:gd name="T31" fmla="*/ 1246 h 1395"/>
                  <a:gd name="T32" fmla="*/ 44 w 678"/>
                  <a:gd name="T33" fmla="*/ 1246 h 1395"/>
                  <a:gd name="T34" fmla="*/ 44 w 678"/>
                  <a:gd name="T35" fmla="*/ 1393 h 1395"/>
                  <a:gd name="T36" fmla="*/ 323 w 678"/>
                  <a:gd name="T37" fmla="*/ 1393 h 1395"/>
                  <a:gd name="T38" fmla="*/ 323 w 678"/>
                  <a:gd name="T39" fmla="*/ 1246 h 1395"/>
                  <a:gd name="T40" fmla="*/ 640 w 678"/>
                  <a:gd name="T41" fmla="*/ 948 h 1395"/>
                  <a:gd name="T42" fmla="*/ 38 w 678"/>
                  <a:gd name="T43" fmla="*/ 948 h 1395"/>
                  <a:gd name="T44" fmla="*/ 38 w 678"/>
                  <a:gd name="T45" fmla="*/ 1211 h 1395"/>
                  <a:gd name="T46" fmla="*/ 640 w 678"/>
                  <a:gd name="T47" fmla="*/ 1211 h 1395"/>
                  <a:gd name="T48" fmla="*/ 640 w 678"/>
                  <a:gd name="T49" fmla="*/ 948 h 1395"/>
                  <a:gd name="T50" fmla="*/ 640 w 678"/>
                  <a:gd name="T51" fmla="*/ 31 h 1395"/>
                  <a:gd name="T52" fmla="*/ 38 w 678"/>
                  <a:gd name="T53" fmla="*/ 31 h 1395"/>
                  <a:gd name="T54" fmla="*/ 38 w 678"/>
                  <a:gd name="T55" fmla="*/ 296 h 1395"/>
                  <a:gd name="T56" fmla="*/ 640 w 678"/>
                  <a:gd name="T57" fmla="*/ 296 h 1395"/>
                  <a:gd name="T58" fmla="*/ 640 w 678"/>
                  <a:gd name="T59" fmla="*/ 31 h 1395"/>
                  <a:gd name="T60" fmla="*/ 640 w 678"/>
                  <a:gd name="T61" fmla="*/ 332 h 1395"/>
                  <a:gd name="T62" fmla="*/ 38 w 678"/>
                  <a:gd name="T63" fmla="*/ 332 h 1395"/>
                  <a:gd name="T64" fmla="*/ 38 w 678"/>
                  <a:gd name="T65" fmla="*/ 595 h 1395"/>
                  <a:gd name="T66" fmla="*/ 640 w 678"/>
                  <a:gd name="T67" fmla="*/ 595 h 1395"/>
                  <a:gd name="T68" fmla="*/ 640 w 678"/>
                  <a:gd name="T69" fmla="*/ 332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8" h="1395">
                    <a:moveTo>
                      <a:pt x="678" y="1395"/>
                    </a:moveTo>
                    <a:lnTo>
                      <a:pt x="0" y="1395"/>
                    </a:lnTo>
                    <a:lnTo>
                      <a:pt x="0" y="0"/>
                    </a:lnTo>
                    <a:lnTo>
                      <a:pt x="678" y="0"/>
                    </a:lnTo>
                    <a:lnTo>
                      <a:pt x="678" y="1395"/>
                    </a:lnTo>
                    <a:close/>
                    <a:moveTo>
                      <a:pt x="640" y="638"/>
                    </a:moveTo>
                    <a:lnTo>
                      <a:pt x="38" y="638"/>
                    </a:lnTo>
                    <a:lnTo>
                      <a:pt x="38" y="903"/>
                    </a:lnTo>
                    <a:lnTo>
                      <a:pt x="640" y="903"/>
                    </a:lnTo>
                    <a:lnTo>
                      <a:pt x="640" y="638"/>
                    </a:lnTo>
                    <a:close/>
                    <a:moveTo>
                      <a:pt x="642" y="1246"/>
                    </a:moveTo>
                    <a:lnTo>
                      <a:pt x="359" y="1246"/>
                    </a:lnTo>
                    <a:lnTo>
                      <a:pt x="359" y="1368"/>
                    </a:lnTo>
                    <a:lnTo>
                      <a:pt x="642" y="1368"/>
                    </a:lnTo>
                    <a:lnTo>
                      <a:pt x="642" y="1246"/>
                    </a:lnTo>
                    <a:close/>
                    <a:moveTo>
                      <a:pt x="323" y="1246"/>
                    </a:moveTo>
                    <a:lnTo>
                      <a:pt x="44" y="1246"/>
                    </a:lnTo>
                    <a:lnTo>
                      <a:pt x="44" y="1393"/>
                    </a:lnTo>
                    <a:lnTo>
                      <a:pt x="323" y="1393"/>
                    </a:lnTo>
                    <a:lnTo>
                      <a:pt x="323" y="1246"/>
                    </a:lnTo>
                    <a:close/>
                    <a:moveTo>
                      <a:pt x="640" y="948"/>
                    </a:moveTo>
                    <a:lnTo>
                      <a:pt x="38" y="948"/>
                    </a:lnTo>
                    <a:lnTo>
                      <a:pt x="38" y="1211"/>
                    </a:lnTo>
                    <a:lnTo>
                      <a:pt x="640" y="1211"/>
                    </a:lnTo>
                    <a:lnTo>
                      <a:pt x="640" y="948"/>
                    </a:lnTo>
                    <a:close/>
                    <a:moveTo>
                      <a:pt x="640" y="31"/>
                    </a:moveTo>
                    <a:lnTo>
                      <a:pt x="38" y="31"/>
                    </a:lnTo>
                    <a:lnTo>
                      <a:pt x="38" y="296"/>
                    </a:lnTo>
                    <a:lnTo>
                      <a:pt x="640" y="296"/>
                    </a:lnTo>
                    <a:lnTo>
                      <a:pt x="640" y="31"/>
                    </a:lnTo>
                    <a:close/>
                    <a:moveTo>
                      <a:pt x="640" y="332"/>
                    </a:moveTo>
                    <a:lnTo>
                      <a:pt x="38" y="332"/>
                    </a:lnTo>
                    <a:lnTo>
                      <a:pt x="38" y="595"/>
                    </a:lnTo>
                    <a:lnTo>
                      <a:pt x="640" y="595"/>
                    </a:lnTo>
                    <a:lnTo>
                      <a:pt x="640" y="332"/>
                    </a:ln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10" name="Rectangle 14"/>
              <p:cNvSpPr>
                <a:spLocks noChangeArrowheads="1"/>
              </p:cNvSpPr>
              <p:nvPr/>
            </p:nvSpPr>
            <p:spPr bwMode="auto">
              <a:xfrm>
                <a:off x="9607551" y="3698875"/>
                <a:ext cx="1463675" cy="2211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sp>
            <p:nvSpPr>
              <p:cNvPr id="11" name="Freeform 15"/>
              <p:cNvSpPr>
                <a:spLocks noEditPoints="1"/>
              </p:cNvSpPr>
              <p:nvPr/>
            </p:nvSpPr>
            <p:spPr bwMode="auto">
              <a:xfrm>
                <a:off x="9607551" y="3698875"/>
                <a:ext cx="1503363" cy="2211388"/>
              </a:xfrm>
              <a:custGeom>
                <a:avLst/>
                <a:gdLst>
                  <a:gd name="T0" fmla="*/ 947 w 947"/>
                  <a:gd name="T1" fmla="*/ 1393 h 1393"/>
                  <a:gd name="T2" fmla="*/ 0 w 947"/>
                  <a:gd name="T3" fmla="*/ 1393 h 1393"/>
                  <a:gd name="T4" fmla="*/ 0 w 947"/>
                  <a:gd name="T5" fmla="*/ 0 h 1393"/>
                  <a:gd name="T6" fmla="*/ 947 w 947"/>
                  <a:gd name="T7" fmla="*/ 0 h 1393"/>
                  <a:gd name="T8" fmla="*/ 947 w 947"/>
                  <a:gd name="T9" fmla="*/ 1393 h 1393"/>
                  <a:gd name="T10" fmla="*/ 894 w 947"/>
                  <a:gd name="T11" fmla="*/ 638 h 1393"/>
                  <a:gd name="T12" fmla="*/ 50 w 947"/>
                  <a:gd name="T13" fmla="*/ 638 h 1393"/>
                  <a:gd name="T14" fmla="*/ 50 w 947"/>
                  <a:gd name="T15" fmla="*/ 903 h 1393"/>
                  <a:gd name="T16" fmla="*/ 894 w 947"/>
                  <a:gd name="T17" fmla="*/ 903 h 1393"/>
                  <a:gd name="T18" fmla="*/ 894 w 947"/>
                  <a:gd name="T19" fmla="*/ 638 h 1393"/>
                  <a:gd name="T20" fmla="*/ 896 w 947"/>
                  <a:gd name="T21" fmla="*/ 1244 h 1393"/>
                  <a:gd name="T22" fmla="*/ 502 w 947"/>
                  <a:gd name="T23" fmla="*/ 1244 h 1393"/>
                  <a:gd name="T24" fmla="*/ 502 w 947"/>
                  <a:gd name="T25" fmla="*/ 1368 h 1393"/>
                  <a:gd name="T26" fmla="*/ 896 w 947"/>
                  <a:gd name="T27" fmla="*/ 1368 h 1393"/>
                  <a:gd name="T28" fmla="*/ 896 w 947"/>
                  <a:gd name="T29" fmla="*/ 1244 h 1393"/>
                  <a:gd name="T30" fmla="*/ 450 w 947"/>
                  <a:gd name="T31" fmla="*/ 1246 h 1393"/>
                  <a:gd name="T32" fmla="*/ 59 w 947"/>
                  <a:gd name="T33" fmla="*/ 1246 h 1393"/>
                  <a:gd name="T34" fmla="*/ 59 w 947"/>
                  <a:gd name="T35" fmla="*/ 1393 h 1393"/>
                  <a:gd name="T36" fmla="*/ 450 w 947"/>
                  <a:gd name="T37" fmla="*/ 1393 h 1393"/>
                  <a:gd name="T38" fmla="*/ 450 w 947"/>
                  <a:gd name="T39" fmla="*/ 1246 h 1393"/>
                  <a:gd name="T40" fmla="*/ 894 w 947"/>
                  <a:gd name="T41" fmla="*/ 946 h 1393"/>
                  <a:gd name="T42" fmla="*/ 50 w 947"/>
                  <a:gd name="T43" fmla="*/ 946 h 1393"/>
                  <a:gd name="T44" fmla="*/ 50 w 947"/>
                  <a:gd name="T45" fmla="*/ 1211 h 1393"/>
                  <a:gd name="T46" fmla="*/ 894 w 947"/>
                  <a:gd name="T47" fmla="*/ 1211 h 1393"/>
                  <a:gd name="T48" fmla="*/ 894 w 947"/>
                  <a:gd name="T49" fmla="*/ 946 h 1393"/>
                  <a:gd name="T50" fmla="*/ 894 w 947"/>
                  <a:gd name="T51" fmla="*/ 31 h 1393"/>
                  <a:gd name="T52" fmla="*/ 50 w 947"/>
                  <a:gd name="T53" fmla="*/ 31 h 1393"/>
                  <a:gd name="T54" fmla="*/ 50 w 947"/>
                  <a:gd name="T55" fmla="*/ 296 h 1393"/>
                  <a:gd name="T56" fmla="*/ 894 w 947"/>
                  <a:gd name="T57" fmla="*/ 296 h 1393"/>
                  <a:gd name="T58" fmla="*/ 894 w 947"/>
                  <a:gd name="T59" fmla="*/ 31 h 1393"/>
                  <a:gd name="T60" fmla="*/ 894 w 947"/>
                  <a:gd name="T61" fmla="*/ 331 h 1393"/>
                  <a:gd name="T62" fmla="*/ 50 w 947"/>
                  <a:gd name="T63" fmla="*/ 331 h 1393"/>
                  <a:gd name="T64" fmla="*/ 50 w 947"/>
                  <a:gd name="T65" fmla="*/ 595 h 1393"/>
                  <a:gd name="T66" fmla="*/ 894 w 947"/>
                  <a:gd name="T67" fmla="*/ 595 h 1393"/>
                  <a:gd name="T68" fmla="*/ 894 w 947"/>
                  <a:gd name="T69" fmla="*/ 33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7" h="1393">
                    <a:moveTo>
                      <a:pt x="947" y="1393"/>
                    </a:moveTo>
                    <a:lnTo>
                      <a:pt x="0" y="1393"/>
                    </a:lnTo>
                    <a:lnTo>
                      <a:pt x="0" y="0"/>
                    </a:lnTo>
                    <a:lnTo>
                      <a:pt x="947" y="0"/>
                    </a:lnTo>
                    <a:lnTo>
                      <a:pt x="947" y="1393"/>
                    </a:lnTo>
                    <a:close/>
                    <a:moveTo>
                      <a:pt x="894" y="638"/>
                    </a:moveTo>
                    <a:lnTo>
                      <a:pt x="50" y="638"/>
                    </a:lnTo>
                    <a:lnTo>
                      <a:pt x="50" y="903"/>
                    </a:lnTo>
                    <a:lnTo>
                      <a:pt x="894" y="903"/>
                    </a:lnTo>
                    <a:lnTo>
                      <a:pt x="894" y="638"/>
                    </a:lnTo>
                    <a:close/>
                    <a:moveTo>
                      <a:pt x="896" y="1244"/>
                    </a:moveTo>
                    <a:lnTo>
                      <a:pt x="502" y="1244"/>
                    </a:lnTo>
                    <a:lnTo>
                      <a:pt x="502" y="1368"/>
                    </a:lnTo>
                    <a:lnTo>
                      <a:pt x="896" y="1368"/>
                    </a:lnTo>
                    <a:lnTo>
                      <a:pt x="896" y="1244"/>
                    </a:lnTo>
                    <a:close/>
                    <a:moveTo>
                      <a:pt x="450" y="1246"/>
                    </a:moveTo>
                    <a:lnTo>
                      <a:pt x="59" y="1246"/>
                    </a:lnTo>
                    <a:lnTo>
                      <a:pt x="59" y="1393"/>
                    </a:lnTo>
                    <a:lnTo>
                      <a:pt x="450" y="1393"/>
                    </a:lnTo>
                    <a:lnTo>
                      <a:pt x="450" y="1246"/>
                    </a:lnTo>
                    <a:close/>
                    <a:moveTo>
                      <a:pt x="894" y="946"/>
                    </a:moveTo>
                    <a:lnTo>
                      <a:pt x="50" y="946"/>
                    </a:lnTo>
                    <a:lnTo>
                      <a:pt x="50" y="1211"/>
                    </a:lnTo>
                    <a:lnTo>
                      <a:pt x="894" y="1211"/>
                    </a:lnTo>
                    <a:lnTo>
                      <a:pt x="894" y="946"/>
                    </a:lnTo>
                    <a:close/>
                    <a:moveTo>
                      <a:pt x="894" y="31"/>
                    </a:moveTo>
                    <a:lnTo>
                      <a:pt x="50" y="31"/>
                    </a:lnTo>
                    <a:lnTo>
                      <a:pt x="50" y="296"/>
                    </a:lnTo>
                    <a:lnTo>
                      <a:pt x="894" y="296"/>
                    </a:lnTo>
                    <a:lnTo>
                      <a:pt x="894" y="31"/>
                    </a:lnTo>
                    <a:close/>
                    <a:moveTo>
                      <a:pt x="894" y="331"/>
                    </a:moveTo>
                    <a:lnTo>
                      <a:pt x="50" y="331"/>
                    </a:lnTo>
                    <a:lnTo>
                      <a:pt x="50" y="595"/>
                    </a:lnTo>
                    <a:lnTo>
                      <a:pt x="894" y="595"/>
                    </a:lnTo>
                    <a:lnTo>
                      <a:pt x="894" y="331"/>
                    </a:ln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grpSp>
      <p:grpSp>
        <p:nvGrpSpPr>
          <p:cNvPr id="228" name="Group 227"/>
          <p:cNvGrpSpPr/>
          <p:nvPr/>
        </p:nvGrpSpPr>
        <p:grpSpPr>
          <a:xfrm>
            <a:off x="3142269" y="5024886"/>
            <a:ext cx="1905951" cy="1289167"/>
            <a:chOff x="4180433" y="3009950"/>
            <a:chExt cx="1695153" cy="1139828"/>
          </a:xfrm>
        </p:grpSpPr>
        <p:grpSp>
          <p:nvGrpSpPr>
            <p:cNvPr id="229" name="Group 228"/>
            <p:cNvGrpSpPr/>
            <p:nvPr/>
          </p:nvGrpSpPr>
          <p:grpSpPr>
            <a:xfrm>
              <a:off x="4180433" y="3665675"/>
              <a:ext cx="1695153" cy="484103"/>
              <a:chOff x="3002667" y="5699193"/>
              <a:chExt cx="1695153" cy="484103"/>
            </a:xfrm>
          </p:grpSpPr>
          <p:sp>
            <p:nvSpPr>
              <p:cNvPr id="231" name="Rectangle 230"/>
              <p:cNvSpPr/>
              <p:nvPr/>
            </p:nvSpPr>
            <p:spPr>
              <a:xfrm>
                <a:off x="3348990" y="5996779"/>
                <a:ext cx="1156250" cy="186517"/>
              </a:xfrm>
              <a:prstGeom prst="rect">
                <a:avLst/>
              </a:prstGeom>
              <a:ln>
                <a:noFill/>
              </a:ln>
            </p:spPr>
            <p:txBody>
              <a:bodyPr wrap="square" lIns="0" tIns="0" rIns="0" bIns="0" anchor="ctr">
                <a:spAutoFit/>
              </a:bodyPr>
              <a:lstStyle/>
              <a:p>
                <a:pPr algn="ctr" defTabSz="1074661" fontAlgn="base">
                  <a:spcBef>
                    <a:spcPts val="1411"/>
                  </a:spcBef>
                  <a:spcAft>
                    <a:spcPct val="0"/>
                  </a:spcAft>
                </a:pPr>
                <a:r>
                  <a:rPr lang="en-US" sz="1371" dirty="0">
                    <a:ln>
                      <a:solidFill>
                        <a:srgbClr val="FFFFFF">
                          <a:alpha val="0"/>
                        </a:srgbClr>
                      </a:solidFill>
                    </a:ln>
                    <a:solidFill>
                      <a:srgbClr val="00188F"/>
                    </a:solidFill>
                  </a:rPr>
                  <a:t>Active Directory</a:t>
                </a:r>
              </a:p>
            </p:txBody>
          </p:sp>
          <p:pic>
            <p:nvPicPr>
              <p:cNvPr id="232" name="Picture 2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667" y="5699193"/>
                <a:ext cx="1695153" cy="398452"/>
              </a:xfrm>
              <a:prstGeom prst="rect">
                <a:avLst/>
              </a:prstGeom>
            </p:spPr>
          </p:pic>
        </p:grpSp>
        <p:pic>
          <p:nvPicPr>
            <p:cNvPr id="230" name="Picture 2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105" y="3009950"/>
              <a:ext cx="1044032" cy="690827"/>
            </a:xfrm>
            <a:prstGeom prst="rect">
              <a:avLst/>
            </a:prstGeom>
          </p:spPr>
        </p:pic>
      </p:grpSp>
      <p:sp>
        <p:nvSpPr>
          <p:cNvPr id="233" name="Freeform 5"/>
          <p:cNvSpPr>
            <a:spLocks noChangeAspect="1" noEditPoints="1"/>
          </p:cNvSpPr>
          <p:nvPr/>
        </p:nvSpPr>
        <p:spPr bwMode="auto">
          <a:xfrm>
            <a:off x="4001658" y="3228385"/>
            <a:ext cx="620429" cy="931808"/>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chemeClr val="tx1"/>
          </a:solidFill>
          <a:ln>
            <a:noFill/>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grpSp>
        <p:nvGrpSpPr>
          <p:cNvPr id="238" name="Group 237"/>
          <p:cNvGrpSpPr>
            <a:grpSpLocks noChangeAspect="1"/>
          </p:cNvGrpSpPr>
          <p:nvPr/>
        </p:nvGrpSpPr>
        <p:grpSpPr>
          <a:xfrm>
            <a:off x="441094" y="1930904"/>
            <a:ext cx="2675425" cy="1371375"/>
            <a:chOff x="444697" y="1190818"/>
            <a:chExt cx="3197874" cy="1639173"/>
          </a:xfrm>
        </p:grpSpPr>
        <p:grpSp>
          <p:nvGrpSpPr>
            <p:cNvPr id="239" name="Group 238"/>
            <p:cNvGrpSpPr/>
            <p:nvPr/>
          </p:nvGrpSpPr>
          <p:grpSpPr>
            <a:xfrm>
              <a:off x="444697" y="1190818"/>
              <a:ext cx="3197874" cy="1639173"/>
              <a:chOff x="396894" y="1190818"/>
              <a:chExt cx="3197874" cy="1639173"/>
            </a:xfrm>
          </p:grpSpPr>
          <p:sp>
            <p:nvSpPr>
              <p:cNvPr id="244" name="Freeform 243"/>
              <p:cNvSpPr>
                <a:spLocks noChangeAspect="1"/>
              </p:cNvSpPr>
              <p:nvPr/>
            </p:nvSpPr>
            <p:spPr bwMode="auto">
              <a:xfrm>
                <a:off x="396894" y="1190818"/>
                <a:ext cx="3197874" cy="1639173"/>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sp>
            <p:nvSpPr>
              <p:cNvPr id="247" name="AutoShape 9"/>
              <p:cNvSpPr>
                <a:spLocks noChangeAspect="1" noChangeArrowheads="1" noTextEdit="1"/>
              </p:cNvSpPr>
              <p:nvPr/>
            </p:nvSpPr>
            <p:spPr bwMode="auto">
              <a:xfrm>
                <a:off x="605681" y="2075794"/>
                <a:ext cx="932185" cy="61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grpSp>
          <p:nvGrpSpPr>
            <p:cNvPr id="240" name="Group 4"/>
            <p:cNvGrpSpPr>
              <a:grpSpLocks noChangeAspect="1"/>
            </p:cNvGrpSpPr>
            <p:nvPr/>
          </p:nvGrpSpPr>
          <p:grpSpPr bwMode="auto">
            <a:xfrm>
              <a:off x="704996" y="1995790"/>
              <a:ext cx="687381" cy="683048"/>
              <a:chOff x="3125" y="1415"/>
              <a:chExt cx="1586" cy="1576"/>
            </a:xfrm>
            <a:solidFill>
              <a:schemeClr val="tx2"/>
            </a:solidFill>
          </p:grpSpPr>
          <p:sp>
            <p:nvSpPr>
              <p:cNvPr id="241"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242"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243"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cxnSp>
        <p:nvCxnSpPr>
          <p:cNvPr id="248" name="Straight Arrow Connector 247"/>
          <p:cNvCxnSpPr/>
          <p:nvPr/>
        </p:nvCxnSpPr>
        <p:spPr>
          <a:xfrm flipH="1" flipV="1">
            <a:off x="3114542" y="3096973"/>
            <a:ext cx="503454" cy="227283"/>
          </a:xfrm>
          <a:prstGeom prst="straightConnector1">
            <a:avLst/>
          </a:prstGeom>
          <a:noFill/>
          <a:ln w="25400" cap="rnd" cmpd="sng" algn="ctr">
            <a:solidFill>
              <a:srgbClr val="0070C0"/>
            </a:solidFill>
            <a:prstDash val="sysDot"/>
            <a:headEnd type="none" w="med" len="med"/>
            <a:tailEnd type="triangle" w="med" len="med"/>
          </a:ln>
          <a:effectLst/>
        </p:spPr>
      </p:cxnSp>
      <p:cxnSp>
        <p:nvCxnSpPr>
          <p:cNvPr id="253" name="Straight Arrow Connector 252"/>
          <p:cNvCxnSpPr/>
          <p:nvPr/>
        </p:nvCxnSpPr>
        <p:spPr>
          <a:xfrm>
            <a:off x="2219753" y="3666864"/>
            <a:ext cx="747119" cy="1243369"/>
          </a:xfrm>
          <a:prstGeom prst="straightConnector1">
            <a:avLst/>
          </a:prstGeom>
          <a:noFill/>
          <a:ln w="25400" cap="rnd" cmpd="sng" algn="ctr">
            <a:solidFill>
              <a:srgbClr val="0070C0"/>
            </a:solidFill>
            <a:prstDash val="sysDot"/>
            <a:headEnd type="triangle"/>
            <a:tailEnd type="triangle"/>
          </a:ln>
          <a:effectLst/>
        </p:spPr>
      </p:cxnSp>
      <p:grpSp>
        <p:nvGrpSpPr>
          <p:cNvPr id="265" name="Group 264"/>
          <p:cNvGrpSpPr>
            <a:grpSpLocks noChangeAspect="1"/>
          </p:cNvGrpSpPr>
          <p:nvPr/>
        </p:nvGrpSpPr>
        <p:grpSpPr>
          <a:xfrm rot="900000">
            <a:off x="2337207" y="4037147"/>
            <a:ext cx="489479" cy="483357"/>
            <a:chOff x="3242937" y="2319398"/>
            <a:chExt cx="796924" cy="786956"/>
          </a:xfrm>
        </p:grpSpPr>
        <p:sp>
          <p:nvSpPr>
            <p:cNvPr id="266" name="Oval 265"/>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FFFFFF"/>
                    </a:gs>
                    <a:gs pos="10417">
                      <a:srgbClr val="FFFFFF"/>
                    </a:gs>
                  </a:gsLst>
                  <a:lin ang="5400000" scaled="0"/>
                </a:gradFill>
              </a:endParaRPr>
            </a:p>
          </p:txBody>
        </p:sp>
        <p:sp>
          <p:nvSpPr>
            <p:cNvPr id="267"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solidFill>
                <a:schemeClr val="accent1"/>
              </a:solid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cxnSp>
        <p:nvCxnSpPr>
          <p:cNvPr id="268" name="Straight Arrow Connector 267"/>
          <p:cNvCxnSpPr/>
          <p:nvPr/>
        </p:nvCxnSpPr>
        <p:spPr>
          <a:xfrm>
            <a:off x="2610303" y="3523979"/>
            <a:ext cx="747119" cy="1243369"/>
          </a:xfrm>
          <a:prstGeom prst="straightConnector1">
            <a:avLst/>
          </a:prstGeom>
          <a:noFill/>
          <a:ln w="25400" cap="rnd" cmpd="sng" algn="ctr">
            <a:solidFill>
              <a:srgbClr val="0070C0"/>
            </a:solidFill>
            <a:prstDash val="sysDot"/>
            <a:headEnd type="none" w="med" len="med"/>
            <a:tailEnd type="triangle" w="med" len="med"/>
          </a:ln>
          <a:effectLst/>
        </p:spPr>
      </p:cxnSp>
      <p:sp>
        <p:nvSpPr>
          <p:cNvPr id="269" name="TextBox 268"/>
          <p:cNvSpPr txBox="1"/>
          <p:nvPr/>
        </p:nvSpPr>
        <p:spPr>
          <a:xfrm>
            <a:off x="3377933" y="2452141"/>
            <a:ext cx="500491" cy="663387"/>
          </a:xfrm>
          <a:prstGeom prst="rect">
            <a:avLst/>
          </a:prstGeom>
          <a:noFill/>
        </p:spPr>
        <p:txBody>
          <a:bodyPr wrap="square" lIns="0" tIns="0" rIns="0" bIns="0" rtlCol="0">
            <a:spAutoFit/>
          </a:bodyPr>
          <a:lstStyle/>
          <a:p>
            <a:pPr defTabSz="914004"/>
            <a:r>
              <a:rPr lang="en-US" sz="4311" b="1" spc="-40" dirty="0">
                <a:solidFill>
                  <a:srgbClr val="00B050"/>
                </a:solidFill>
                <a:sym typeface="Wingdings 2" panose="05020102010507070707" pitchFamily="18" charset="2"/>
              </a:rPr>
              <a:t></a:t>
            </a:r>
            <a:endParaRPr lang="en-US" sz="4311" b="1" spc="-40" dirty="0">
              <a:solidFill>
                <a:srgbClr val="00B050"/>
              </a:solidFill>
            </a:endParaRPr>
          </a:p>
        </p:txBody>
      </p:sp>
      <p:sp>
        <p:nvSpPr>
          <p:cNvPr id="270" name="TextBox 269"/>
          <p:cNvSpPr txBox="1"/>
          <p:nvPr/>
        </p:nvSpPr>
        <p:spPr>
          <a:xfrm>
            <a:off x="3244113" y="5023802"/>
            <a:ext cx="500491" cy="663387"/>
          </a:xfrm>
          <a:prstGeom prst="rect">
            <a:avLst/>
          </a:prstGeom>
          <a:noFill/>
        </p:spPr>
        <p:txBody>
          <a:bodyPr wrap="square" lIns="0" tIns="0" rIns="0" bIns="0" rtlCol="0">
            <a:spAutoFit/>
          </a:bodyPr>
          <a:lstStyle/>
          <a:p>
            <a:pPr defTabSz="914004"/>
            <a:r>
              <a:rPr lang="en-US" sz="4311" b="1" spc="-40" dirty="0">
                <a:solidFill>
                  <a:srgbClr val="00B050"/>
                </a:solidFill>
                <a:sym typeface="Wingdings 2" panose="05020102010507070707" pitchFamily="18" charset="2"/>
              </a:rPr>
              <a:t></a:t>
            </a:r>
            <a:endParaRPr lang="en-US" sz="4311" b="1" spc="-40" dirty="0">
              <a:solidFill>
                <a:srgbClr val="00B050"/>
              </a:solidFill>
            </a:endParaRPr>
          </a:p>
        </p:txBody>
      </p:sp>
      <p:cxnSp>
        <p:nvCxnSpPr>
          <p:cNvPr id="271" name="Straight Arrow Connector 270"/>
          <p:cNvCxnSpPr/>
          <p:nvPr/>
        </p:nvCxnSpPr>
        <p:spPr>
          <a:xfrm flipV="1">
            <a:off x="4969353" y="3653079"/>
            <a:ext cx="1019541" cy="1262265"/>
          </a:xfrm>
          <a:prstGeom prst="straightConnector1">
            <a:avLst/>
          </a:prstGeom>
          <a:noFill/>
          <a:ln w="25400" cap="rnd" cmpd="sng" algn="ctr">
            <a:solidFill>
              <a:srgbClr val="0070C0"/>
            </a:solidFill>
            <a:prstDash val="sysDot"/>
            <a:headEnd type="triangle"/>
            <a:tailEnd type="triangle"/>
          </a:ln>
          <a:effectLst/>
        </p:spPr>
      </p:cxnSp>
      <p:sp>
        <p:nvSpPr>
          <p:cNvPr id="272" name="TextBox 271"/>
          <p:cNvSpPr txBox="1"/>
          <p:nvPr/>
        </p:nvSpPr>
        <p:spPr>
          <a:xfrm>
            <a:off x="4598720" y="4977893"/>
            <a:ext cx="500491" cy="663387"/>
          </a:xfrm>
          <a:prstGeom prst="rect">
            <a:avLst/>
          </a:prstGeom>
          <a:noFill/>
        </p:spPr>
        <p:txBody>
          <a:bodyPr wrap="square" lIns="0" tIns="0" rIns="0" bIns="0" rtlCol="0">
            <a:spAutoFit/>
          </a:bodyPr>
          <a:lstStyle/>
          <a:p>
            <a:pPr defTabSz="914004"/>
            <a:r>
              <a:rPr lang="en-US" sz="4311" b="1" spc="-40" dirty="0">
                <a:solidFill>
                  <a:srgbClr val="00B050"/>
                </a:solidFill>
                <a:sym typeface="Wingdings 2" panose="05020102010507070707" pitchFamily="18" charset="2"/>
              </a:rPr>
              <a:t></a:t>
            </a:r>
            <a:endParaRPr lang="en-US" sz="4311" b="1" spc="-40" dirty="0">
              <a:solidFill>
                <a:srgbClr val="00B050"/>
              </a:solidFill>
            </a:endParaRPr>
          </a:p>
        </p:txBody>
      </p:sp>
      <p:sp>
        <p:nvSpPr>
          <p:cNvPr id="273" name="TextBox 272"/>
          <p:cNvSpPr txBox="1"/>
          <p:nvPr/>
        </p:nvSpPr>
        <p:spPr>
          <a:xfrm>
            <a:off x="6955315" y="1966044"/>
            <a:ext cx="500491" cy="663387"/>
          </a:xfrm>
          <a:prstGeom prst="rect">
            <a:avLst/>
          </a:prstGeom>
          <a:noFill/>
        </p:spPr>
        <p:txBody>
          <a:bodyPr wrap="square" lIns="0" tIns="0" rIns="0" bIns="0" rtlCol="0">
            <a:spAutoFit/>
          </a:bodyPr>
          <a:lstStyle/>
          <a:p>
            <a:pPr defTabSz="914004"/>
            <a:r>
              <a:rPr lang="en-US" sz="4311" b="1" spc="-40" dirty="0">
                <a:solidFill>
                  <a:srgbClr val="00B050"/>
                </a:solidFill>
                <a:sym typeface="Wingdings 2" panose="05020102010507070707" pitchFamily="18" charset="2"/>
              </a:rPr>
              <a:t></a:t>
            </a:r>
            <a:endParaRPr lang="en-US" sz="4311" b="1" spc="-40" dirty="0">
              <a:solidFill>
                <a:srgbClr val="00B050"/>
              </a:solidFill>
            </a:endParaRPr>
          </a:p>
        </p:txBody>
      </p:sp>
      <p:sp>
        <p:nvSpPr>
          <p:cNvPr id="274" name="Rectangle 273"/>
          <p:cNvSpPr/>
          <p:nvPr/>
        </p:nvSpPr>
        <p:spPr>
          <a:xfrm>
            <a:off x="8087094" y="1835353"/>
            <a:ext cx="3834606" cy="922814"/>
          </a:xfrm>
          <a:prstGeom prst="rect">
            <a:avLst/>
          </a:prstGeom>
        </p:spPr>
        <p:txBody>
          <a:bodyPr wrap="square">
            <a:spAutoFit/>
          </a:bodyPr>
          <a:lstStyle/>
          <a:p>
            <a:pPr defTabSz="913741" fontAlgn="base">
              <a:lnSpc>
                <a:spcPct val="90000"/>
              </a:lnSpc>
              <a:spcBef>
                <a:spcPct val="0"/>
              </a:spcBef>
              <a:spcAft>
                <a:spcPts val="600"/>
              </a:spcAft>
            </a:pPr>
            <a:r>
              <a:rPr lang="en-US" sz="1960" b="1" dirty="0">
                <a:solidFill>
                  <a:srgbClr val="008272"/>
                </a:solidFill>
              </a:rPr>
              <a:t>Cloud identity </a:t>
            </a:r>
            <a:r>
              <a:rPr lang="en-US" sz="1960" dirty="0">
                <a:solidFill>
                  <a:srgbClr val="969696">
                    <a:lumMod val="50000"/>
                  </a:srgbClr>
                </a:solidFill>
              </a:rPr>
              <a:t>provides a solution where all identity resides in the cloud</a:t>
            </a:r>
          </a:p>
        </p:txBody>
      </p:sp>
      <p:sp>
        <p:nvSpPr>
          <p:cNvPr id="278" name="Rectangle 277"/>
          <p:cNvSpPr/>
          <p:nvPr/>
        </p:nvSpPr>
        <p:spPr>
          <a:xfrm>
            <a:off x="8087094" y="3849951"/>
            <a:ext cx="3834606" cy="922814"/>
          </a:xfrm>
          <a:prstGeom prst="rect">
            <a:avLst/>
          </a:prstGeom>
        </p:spPr>
        <p:txBody>
          <a:bodyPr wrap="square">
            <a:spAutoFit/>
          </a:bodyPr>
          <a:lstStyle/>
          <a:p>
            <a:pPr defTabSz="913741" fontAlgn="base">
              <a:lnSpc>
                <a:spcPct val="90000"/>
              </a:lnSpc>
              <a:spcBef>
                <a:spcPct val="0"/>
              </a:spcBef>
              <a:spcAft>
                <a:spcPts val="600"/>
              </a:spcAft>
            </a:pPr>
            <a:r>
              <a:rPr lang="en-US" sz="1960" b="1" dirty="0">
                <a:solidFill>
                  <a:srgbClr val="008272"/>
                </a:solidFill>
              </a:rPr>
              <a:t>Federated identity </a:t>
            </a:r>
            <a:r>
              <a:rPr lang="en-US" sz="1960" dirty="0">
                <a:solidFill>
                  <a:srgbClr val="969696">
                    <a:lumMod val="50000"/>
                  </a:srgbClr>
                </a:solidFill>
              </a:rPr>
              <a:t>allows customers to retain all authentication on-premises</a:t>
            </a:r>
          </a:p>
        </p:txBody>
      </p:sp>
      <p:sp>
        <p:nvSpPr>
          <p:cNvPr id="279" name="Rectangle 278"/>
          <p:cNvSpPr/>
          <p:nvPr/>
        </p:nvSpPr>
        <p:spPr>
          <a:xfrm>
            <a:off x="8087094" y="2842651"/>
            <a:ext cx="3834606" cy="922814"/>
          </a:xfrm>
          <a:prstGeom prst="rect">
            <a:avLst/>
          </a:prstGeom>
        </p:spPr>
        <p:txBody>
          <a:bodyPr wrap="square">
            <a:spAutoFit/>
          </a:bodyPr>
          <a:lstStyle/>
          <a:p>
            <a:pPr defTabSz="913741" fontAlgn="base">
              <a:lnSpc>
                <a:spcPct val="90000"/>
              </a:lnSpc>
              <a:spcBef>
                <a:spcPct val="0"/>
              </a:spcBef>
              <a:spcAft>
                <a:spcPts val="600"/>
              </a:spcAft>
            </a:pPr>
            <a:r>
              <a:rPr lang="en-US" sz="1960" b="1" dirty="0">
                <a:solidFill>
                  <a:srgbClr val="008272"/>
                </a:solidFill>
              </a:rPr>
              <a:t>Identity sync </a:t>
            </a:r>
            <a:r>
              <a:rPr lang="en-US" sz="1960" dirty="0">
                <a:solidFill>
                  <a:srgbClr val="969696">
                    <a:lumMod val="50000"/>
                  </a:srgbClr>
                </a:solidFill>
              </a:rPr>
              <a:t>enables customers to bridge their existing identity into the cloud</a:t>
            </a:r>
          </a:p>
        </p:txBody>
      </p:sp>
      <p:sp>
        <p:nvSpPr>
          <p:cNvPr id="280" name="Rectangle 279"/>
          <p:cNvSpPr/>
          <p:nvPr/>
        </p:nvSpPr>
        <p:spPr>
          <a:xfrm>
            <a:off x="8087094" y="4857251"/>
            <a:ext cx="3834606" cy="922814"/>
          </a:xfrm>
          <a:prstGeom prst="rect">
            <a:avLst/>
          </a:prstGeom>
        </p:spPr>
        <p:txBody>
          <a:bodyPr wrap="square">
            <a:spAutoFit/>
          </a:bodyPr>
          <a:lstStyle/>
          <a:p>
            <a:pPr defTabSz="913741" fontAlgn="base">
              <a:lnSpc>
                <a:spcPct val="90000"/>
              </a:lnSpc>
              <a:spcBef>
                <a:spcPct val="0"/>
              </a:spcBef>
              <a:spcAft>
                <a:spcPts val="600"/>
              </a:spcAft>
            </a:pPr>
            <a:r>
              <a:rPr lang="en-US" sz="1960" b="1" dirty="0">
                <a:solidFill>
                  <a:srgbClr val="008272"/>
                </a:solidFill>
              </a:rPr>
              <a:t>B2B federated identity </a:t>
            </a:r>
            <a:r>
              <a:rPr lang="en-US" sz="1960" dirty="0">
                <a:solidFill>
                  <a:srgbClr val="969696">
                    <a:lumMod val="50000"/>
                  </a:srgbClr>
                </a:solidFill>
              </a:rPr>
              <a:t>allows customers to securely share and collaborate with each other</a:t>
            </a:r>
          </a:p>
        </p:txBody>
      </p:sp>
      <p:grpSp>
        <p:nvGrpSpPr>
          <p:cNvPr id="281" name="Group 280"/>
          <p:cNvGrpSpPr>
            <a:grpSpLocks noChangeAspect="1"/>
          </p:cNvGrpSpPr>
          <p:nvPr/>
        </p:nvGrpSpPr>
        <p:grpSpPr>
          <a:xfrm>
            <a:off x="4927930" y="5537325"/>
            <a:ext cx="1093732" cy="933289"/>
            <a:chOff x="8082529" y="4207477"/>
            <a:chExt cx="1623480" cy="1385327"/>
          </a:xfrm>
        </p:grpSpPr>
        <p:grpSp>
          <p:nvGrpSpPr>
            <p:cNvPr id="292" name="Group 35"/>
            <p:cNvGrpSpPr>
              <a:grpSpLocks noChangeAspect="1"/>
            </p:cNvGrpSpPr>
            <p:nvPr/>
          </p:nvGrpSpPr>
          <p:grpSpPr bwMode="auto">
            <a:xfrm>
              <a:off x="8799992" y="4686977"/>
              <a:ext cx="906017" cy="669501"/>
              <a:chOff x="5636" y="2898"/>
              <a:chExt cx="950" cy="702"/>
            </a:xfrm>
          </p:grpSpPr>
          <p:sp>
            <p:nvSpPr>
              <p:cNvPr id="294" name="Rectangle 36"/>
              <p:cNvSpPr>
                <a:spLocks noChangeArrowheads="1"/>
              </p:cNvSpPr>
              <p:nvPr/>
            </p:nvSpPr>
            <p:spPr bwMode="auto">
              <a:xfrm>
                <a:off x="5636" y="2898"/>
                <a:ext cx="950" cy="702"/>
              </a:xfrm>
              <a:prstGeom prst="rect">
                <a:avLst/>
              </a:prstGeom>
              <a:noFill/>
              <a:ln w="31750" cap="flat">
                <a:solidFill>
                  <a:srgbClr val="008272"/>
                </a:solidFill>
                <a:prstDash val="solid"/>
                <a:miter lim="800000"/>
                <a:headEnd/>
                <a:tailEnd/>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sp>
            <p:nvSpPr>
              <p:cNvPr id="295" name="Freeform 37"/>
              <p:cNvSpPr>
                <a:spLocks noEditPoints="1"/>
              </p:cNvSpPr>
              <p:nvPr/>
            </p:nvSpPr>
            <p:spPr bwMode="auto">
              <a:xfrm>
                <a:off x="5636" y="3010"/>
                <a:ext cx="950" cy="477"/>
              </a:xfrm>
              <a:custGeom>
                <a:avLst/>
                <a:gdLst>
                  <a:gd name="T0" fmla="*/ 0 w 950"/>
                  <a:gd name="T1" fmla="*/ 102 h 477"/>
                  <a:gd name="T2" fmla="*/ 950 w 950"/>
                  <a:gd name="T3" fmla="*/ 102 h 477"/>
                  <a:gd name="T4" fmla="*/ 950 w 950"/>
                  <a:gd name="T5" fmla="*/ 225 h 477"/>
                  <a:gd name="T6" fmla="*/ 0 w 950"/>
                  <a:gd name="T7" fmla="*/ 225 h 477"/>
                  <a:gd name="T8" fmla="*/ 0 w 950"/>
                  <a:gd name="T9" fmla="*/ 354 h 477"/>
                  <a:gd name="T10" fmla="*/ 950 w 950"/>
                  <a:gd name="T11" fmla="*/ 354 h 477"/>
                  <a:gd name="T12" fmla="*/ 0 w 950"/>
                  <a:gd name="T13" fmla="*/ 477 h 477"/>
                  <a:gd name="T14" fmla="*/ 950 w 950"/>
                  <a:gd name="T15" fmla="*/ 477 h 477"/>
                  <a:gd name="T16" fmla="*/ 0 w 950"/>
                  <a:gd name="T17" fmla="*/ 0 h 477"/>
                  <a:gd name="T18" fmla="*/ 950 w 950"/>
                  <a:gd name="T19"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0" h="477">
                    <a:moveTo>
                      <a:pt x="0" y="102"/>
                    </a:moveTo>
                    <a:lnTo>
                      <a:pt x="950" y="102"/>
                    </a:lnTo>
                    <a:moveTo>
                      <a:pt x="950" y="225"/>
                    </a:moveTo>
                    <a:lnTo>
                      <a:pt x="0" y="225"/>
                    </a:lnTo>
                    <a:moveTo>
                      <a:pt x="0" y="354"/>
                    </a:moveTo>
                    <a:lnTo>
                      <a:pt x="950" y="354"/>
                    </a:lnTo>
                    <a:moveTo>
                      <a:pt x="0" y="477"/>
                    </a:moveTo>
                    <a:lnTo>
                      <a:pt x="950" y="477"/>
                    </a:lnTo>
                    <a:moveTo>
                      <a:pt x="0" y="0"/>
                    </a:moveTo>
                    <a:lnTo>
                      <a:pt x="950" y="0"/>
                    </a:lnTo>
                  </a:path>
                </a:pathLst>
              </a:custGeom>
              <a:noFill/>
              <a:ln w="22225" cap="flat">
                <a:solidFill>
                  <a:srgbClr val="00827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sp>
            <p:nvSpPr>
              <p:cNvPr id="296" name="Freeform 38"/>
              <p:cNvSpPr>
                <a:spLocks/>
              </p:cNvSpPr>
              <p:nvPr/>
            </p:nvSpPr>
            <p:spPr bwMode="auto">
              <a:xfrm>
                <a:off x="5645" y="2946"/>
                <a:ext cx="890" cy="606"/>
              </a:xfrm>
              <a:custGeom>
                <a:avLst/>
                <a:gdLst>
                  <a:gd name="T0" fmla="*/ 0 w 1777"/>
                  <a:gd name="T1" fmla="*/ 1150 h 1150"/>
                  <a:gd name="T2" fmla="*/ 195 w 1777"/>
                  <a:gd name="T3" fmla="*/ 1111 h 1150"/>
                  <a:gd name="T4" fmla="*/ 306 w 1777"/>
                  <a:gd name="T5" fmla="*/ 1088 h 1150"/>
                  <a:gd name="T6" fmla="*/ 367 w 1777"/>
                  <a:gd name="T7" fmla="*/ 1075 h 1150"/>
                  <a:gd name="T8" fmla="*/ 398 w 1777"/>
                  <a:gd name="T9" fmla="*/ 1068 h 1150"/>
                  <a:gd name="T10" fmla="*/ 405 w 1777"/>
                  <a:gd name="T11" fmla="*/ 1067 h 1150"/>
                  <a:gd name="T12" fmla="*/ 409 w 1777"/>
                  <a:gd name="T13" fmla="*/ 1066 h 1150"/>
                  <a:gd name="T14" fmla="*/ 411 w 1777"/>
                  <a:gd name="T15" fmla="*/ 1065 h 1150"/>
                  <a:gd name="T16" fmla="*/ 412 w 1777"/>
                  <a:gd name="T17" fmla="*/ 1063 h 1150"/>
                  <a:gd name="T18" fmla="*/ 420 w 1777"/>
                  <a:gd name="T19" fmla="*/ 1050 h 1150"/>
                  <a:gd name="T20" fmla="*/ 548 w 1777"/>
                  <a:gd name="T21" fmla="*/ 854 h 1150"/>
                  <a:gd name="T22" fmla="*/ 608 w 1777"/>
                  <a:gd name="T23" fmla="*/ 761 h 1150"/>
                  <a:gd name="T24" fmla="*/ 635 w 1777"/>
                  <a:gd name="T25" fmla="*/ 720 h 1150"/>
                  <a:gd name="T26" fmla="*/ 677 w 1777"/>
                  <a:gd name="T27" fmla="*/ 696 h 1150"/>
                  <a:gd name="T28" fmla="*/ 1021 w 1777"/>
                  <a:gd name="T29" fmla="*/ 653 h 1150"/>
                  <a:gd name="T30" fmla="*/ 1385 w 1777"/>
                  <a:gd name="T31" fmla="*/ 282 h 1150"/>
                  <a:gd name="T32" fmla="*/ 1394 w 1777"/>
                  <a:gd name="T33" fmla="*/ 277 h 1150"/>
                  <a:gd name="T34" fmla="*/ 1518 w 1777"/>
                  <a:gd name="T35" fmla="*/ 481 h 1150"/>
                  <a:gd name="T36" fmla="*/ 1777 w 1777"/>
                  <a:gd name="T37" fmla="*/ 0 h 1150"/>
                  <a:gd name="T38" fmla="*/ 1237 w 1777"/>
                  <a:gd name="T39" fmla="*/ 16 h 1150"/>
                  <a:gd name="T40" fmla="*/ 1360 w 1777"/>
                  <a:gd name="T41" fmla="*/ 220 h 1150"/>
                  <a:gd name="T42" fmla="*/ 1351 w 1777"/>
                  <a:gd name="T43" fmla="*/ 226 h 1150"/>
                  <a:gd name="T44" fmla="*/ 974 w 1777"/>
                  <a:gd name="T45" fmla="*/ 604 h 1150"/>
                  <a:gd name="T46" fmla="*/ 642 w 1777"/>
                  <a:gd name="T47" fmla="*/ 640 h 1150"/>
                  <a:gd name="T48" fmla="*/ 588 w 1777"/>
                  <a:gd name="T49" fmla="*/ 672 h 1150"/>
                  <a:gd name="T50" fmla="*/ 554 w 1777"/>
                  <a:gd name="T51" fmla="*/ 724 h 1150"/>
                  <a:gd name="T52" fmla="*/ 493 w 1777"/>
                  <a:gd name="T53" fmla="*/ 818 h 1150"/>
                  <a:gd name="T54" fmla="*/ 378 w 1777"/>
                  <a:gd name="T55" fmla="*/ 995 h 1150"/>
                  <a:gd name="T56" fmla="*/ 371 w 1777"/>
                  <a:gd name="T57" fmla="*/ 1005 h 1150"/>
                  <a:gd name="T58" fmla="*/ 369 w 1777"/>
                  <a:gd name="T59" fmla="*/ 1007 h 1150"/>
                  <a:gd name="T60" fmla="*/ 366 w 1777"/>
                  <a:gd name="T61" fmla="*/ 1008 h 1150"/>
                  <a:gd name="T62" fmla="*/ 360 w 1777"/>
                  <a:gd name="T63" fmla="*/ 1009 h 1150"/>
                  <a:gd name="T64" fmla="*/ 336 w 1777"/>
                  <a:gd name="T65" fmla="*/ 1014 h 1150"/>
                  <a:gd name="T66" fmla="*/ 288 w 1777"/>
                  <a:gd name="T67" fmla="*/ 1024 h 1150"/>
                  <a:gd name="T68" fmla="*/ 182 w 1777"/>
                  <a:gd name="T69" fmla="*/ 1046 h 1150"/>
                  <a:gd name="T70" fmla="*/ 1 w 1777"/>
                  <a:gd name="T71" fmla="*/ 1085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77" h="1150">
                    <a:moveTo>
                      <a:pt x="0" y="1150"/>
                    </a:moveTo>
                    <a:cubicBezTo>
                      <a:pt x="195" y="1111"/>
                      <a:pt x="195" y="1111"/>
                      <a:pt x="195" y="1111"/>
                    </a:cubicBezTo>
                    <a:cubicBezTo>
                      <a:pt x="306" y="1088"/>
                      <a:pt x="306" y="1088"/>
                      <a:pt x="306" y="1088"/>
                    </a:cubicBezTo>
                    <a:cubicBezTo>
                      <a:pt x="367" y="1075"/>
                      <a:pt x="367" y="1075"/>
                      <a:pt x="367" y="1075"/>
                    </a:cubicBezTo>
                    <a:cubicBezTo>
                      <a:pt x="398" y="1068"/>
                      <a:pt x="398" y="1068"/>
                      <a:pt x="398" y="1068"/>
                    </a:cubicBezTo>
                    <a:cubicBezTo>
                      <a:pt x="405" y="1067"/>
                      <a:pt x="405" y="1067"/>
                      <a:pt x="405" y="1067"/>
                    </a:cubicBezTo>
                    <a:cubicBezTo>
                      <a:pt x="409" y="1066"/>
                      <a:pt x="409" y="1066"/>
                      <a:pt x="409" y="1066"/>
                    </a:cubicBezTo>
                    <a:cubicBezTo>
                      <a:pt x="410" y="1066"/>
                      <a:pt x="410" y="1066"/>
                      <a:pt x="411" y="1065"/>
                    </a:cubicBezTo>
                    <a:cubicBezTo>
                      <a:pt x="412" y="1063"/>
                      <a:pt x="412" y="1063"/>
                      <a:pt x="412" y="1063"/>
                    </a:cubicBezTo>
                    <a:cubicBezTo>
                      <a:pt x="420" y="1050"/>
                      <a:pt x="420" y="1050"/>
                      <a:pt x="420" y="1050"/>
                    </a:cubicBezTo>
                    <a:cubicBezTo>
                      <a:pt x="548" y="854"/>
                      <a:pt x="548" y="854"/>
                      <a:pt x="548" y="854"/>
                    </a:cubicBezTo>
                    <a:cubicBezTo>
                      <a:pt x="608" y="761"/>
                      <a:pt x="608" y="761"/>
                      <a:pt x="608" y="761"/>
                    </a:cubicBezTo>
                    <a:cubicBezTo>
                      <a:pt x="617" y="748"/>
                      <a:pt x="625" y="734"/>
                      <a:pt x="635" y="720"/>
                    </a:cubicBezTo>
                    <a:cubicBezTo>
                      <a:pt x="677" y="696"/>
                      <a:pt x="677" y="696"/>
                      <a:pt x="677" y="696"/>
                    </a:cubicBezTo>
                    <a:cubicBezTo>
                      <a:pt x="1021" y="653"/>
                      <a:pt x="1021" y="653"/>
                      <a:pt x="1021" y="653"/>
                    </a:cubicBezTo>
                    <a:cubicBezTo>
                      <a:pt x="1385" y="282"/>
                      <a:pt x="1385" y="282"/>
                      <a:pt x="1385" y="282"/>
                    </a:cubicBezTo>
                    <a:cubicBezTo>
                      <a:pt x="1394" y="277"/>
                      <a:pt x="1394" y="277"/>
                      <a:pt x="1394" y="277"/>
                    </a:cubicBezTo>
                    <a:cubicBezTo>
                      <a:pt x="1518" y="481"/>
                      <a:pt x="1518" y="481"/>
                      <a:pt x="1518" y="481"/>
                    </a:cubicBezTo>
                    <a:cubicBezTo>
                      <a:pt x="1605" y="320"/>
                      <a:pt x="1692" y="160"/>
                      <a:pt x="1777" y="0"/>
                    </a:cubicBezTo>
                    <a:cubicBezTo>
                      <a:pt x="1596" y="6"/>
                      <a:pt x="1416" y="11"/>
                      <a:pt x="1237" y="16"/>
                    </a:cubicBezTo>
                    <a:cubicBezTo>
                      <a:pt x="1360" y="220"/>
                      <a:pt x="1360" y="220"/>
                      <a:pt x="1360" y="220"/>
                    </a:cubicBezTo>
                    <a:cubicBezTo>
                      <a:pt x="1351" y="226"/>
                      <a:pt x="1351" y="226"/>
                      <a:pt x="1351" y="226"/>
                    </a:cubicBezTo>
                    <a:cubicBezTo>
                      <a:pt x="974" y="604"/>
                      <a:pt x="974" y="604"/>
                      <a:pt x="974" y="604"/>
                    </a:cubicBezTo>
                    <a:cubicBezTo>
                      <a:pt x="642" y="640"/>
                      <a:pt x="642" y="640"/>
                      <a:pt x="642" y="640"/>
                    </a:cubicBezTo>
                    <a:cubicBezTo>
                      <a:pt x="588" y="672"/>
                      <a:pt x="588" y="672"/>
                      <a:pt x="588" y="672"/>
                    </a:cubicBezTo>
                    <a:cubicBezTo>
                      <a:pt x="576" y="689"/>
                      <a:pt x="565" y="706"/>
                      <a:pt x="554" y="724"/>
                    </a:cubicBezTo>
                    <a:cubicBezTo>
                      <a:pt x="493" y="818"/>
                      <a:pt x="493" y="818"/>
                      <a:pt x="493" y="818"/>
                    </a:cubicBezTo>
                    <a:cubicBezTo>
                      <a:pt x="378" y="995"/>
                      <a:pt x="378" y="995"/>
                      <a:pt x="378" y="995"/>
                    </a:cubicBezTo>
                    <a:cubicBezTo>
                      <a:pt x="371" y="1005"/>
                      <a:pt x="371" y="1005"/>
                      <a:pt x="371" y="1005"/>
                    </a:cubicBezTo>
                    <a:cubicBezTo>
                      <a:pt x="371" y="1006"/>
                      <a:pt x="370" y="1007"/>
                      <a:pt x="369" y="1007"/>
                    </a:cubicBezTo>
                    <a:cubicBezTo>
                      <a:pt x="366" y="1008"/>
                      <a:pt x="366" y="1008"/>
                      <a:pt x="366" y="1008"/>
                    </a:cubicBezTo>
                    <a:cubicBezTo>
                      <a:pt x="360" y="1009"/>
                      <a:pt x="360" y="1009"/>
                      <a:pt x="360" y="1009"/>
                    </a:cubicBezTo>
                    <a:cubicBezTo>
                      <a:pt x="336" y="1014"/>
                      <a:pt x="336" y="1014"/>
                      <a:pt x="336" y="1014"/>
                    </a:cubicBezTo>
                    <a:cubicBezTo>
                      <a:pt x="288" y="1024"/>
                      <a:pt x="288" y="1024"/>
                      <a:pt x="288" y="1024"/>
                    </a:cubicBezTo>
                    <a:cubicBezTo>
                      <a:pt x="182" y="1046"/>
                      <a:pt x="182" y="1046"/>
                      <a:pt x="182" y="1046"/>
                    </a:cubicBezTo>
                    <a:cubicBezTo>
                      <a:pt x="1" y="1085"/>
                      <a:pt x="1" y="1085"/>
                      <a:pt x="1" y="1085"/>
                    </a:cubicBezTo>
                  </a:path>
                </a:pathLst>
              </a:custGeom>
              <a:solidFill>
                <a:srgbClr val="008272"/>
              </a:solidFill>
              <a:ln w="19050" cap="flat">
                <a:solidFill>
                  <a:srgbClr val="008272"/>
                </a:solidFill>
                <a:prstDash val="solid"/>
                <a:miter lim="800000"/>
                <a:headEnd/>
                <a:tailEnd/>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grpSp>
        <p:grpSp>
          <p:nvGrpSpPr>
            <p:cNvPr id="288" name="Group 1549"/>
            <p:cNvGrpSpPr>
              <a:grpSpLocks noChangeAspect="1"/>
            </p:cNvGrpSpPr>
            <p:nvPr/>
          </p:nvGrpSpPr>
          <p:grpSpPr bwMode="auto">
            <a:xfrm>
              <a:off x="8082529" y="4770332"/>
              <a:ext cx="586748" cy="822472"/>
              <a:chOff x="5909" y="2498"/>
              <a:chExt cx="687" cy="963"/>
            </a:xfrm>
          </p:grpSpPr>
          <p:sp>
            <p:nvSpPr>
              <p:cNvPr id="290" name="Freeform 1550"/>
              <p:cNvSpPr>
                <a:spLocks noEditPoints="1"/>
              </p:cNvSpPr>
              <p:nvPr/>
            </p:nvSpPr>
            <p:spPr bwMode="auto">
              <a:xfrm>
                <a:off x="6109" y="2498"/>
                <a:ext cx="487" cy="963"/>
              </a:xfrm>
              <a:custGeom>
                <a:avLst/>
                <a:gdLst>
                  <a:gd name="T0" fmla="*/ 27 w 244"/>
                  <a:gd name="T1" fmla="*/ 417 h 483"/>
                  <a:gd name="T2" fmla="*/ 27 w 244"/>
                  <a:gd name="T3" fmla="*/ 434 h 483"/>
                  <a:gd name="T4" fmla="*/ 217 w 244"/>
                  <a:gd name="T5" fmla="*/ 434 h 483"/>
                  <a:gd name="T6" fmla="*/ 217 w 244"/>
                  <a:gd name="T7" fmla="*/ 417 h 483"/>
                  <a:gd name="T8" fmla="*/ 27 w 244"/>
                  <a:gd name="T9" fmla="*/ 417 h 483"/>
                  <a:gd name="T10" fmla="*/ 27 w 244"/>
                  <a:gd name="T11" fmla="*/ 380 h 483"/>
                  <a:gd name="T12" fmla="*/ 27 w 244"/>
                  <a:gd name="T13" fmla="*/ 397 h 483"/>
                  <a:gd name="T14" fmla="*/ 65 w 244"/>
                  <a:gd name="T15" fmla="*/ 397 h 483"/>
                  <a:gd name="T16" fmla="*/ 65 w 244"/>
                  <a:gd name="T17" fmla="*/ 380 h 483"/>
                  <a:gd name="T18" fmla="*/ 27 w 244"/>
                  <a:gd name="T19" fmla="*/ 380 h 483"/>
                  <a:gd name="T20" fmla="*/ 27 w 244"/>
                  <a:gd name="T21" fmla="*/ 343 h 483"/>
                  <a:gd name="T22" fmla="*/ 27 w 244"/>
                  <a:gd name="T23" fmla="*/ 359 h 483"/>
                  <a:gd name="T24" fmla="*/ 65 w 244"/>
                  <a:gd name="T25" fmla="*/ 359 h 483"/>
                  <a:gd name="T26" fmla="*/ 65 w 244"/>
                  <a:gd name="T27" fmla="*/ 343 h 483"/>
                  <a:gd name="T28" fmla="*/ 27 w 244"/>
                  <a:gd name="T29" fmla="*/ 343 h 483"/>
                  <a:gd name="T30" fmla="*/ 27 w 244"/>
                  <a:gd name="T31" fmla="*/ 90 h 483"/>
                  <a:gd name="T32" fmla="*/ 27 w 244"/>
                  <a:gd name="T33" fmla="*/ 115 h 483"/>
                  <a:gd name="T34" fmla="*/ 217 w 244"/>
                  <a:gd name="T35" fmla="*/ 115 h 483"/>
                  <a:gd name="T36" fmla="*/ 217 w 244"/>
                  <a:gd name="T37" fmla="*/ 90 h 483"/>
                  <a:gd name="T38" fmla="*/ 27 w 244"/>
                  <a:gd name="T39" fmla="*/ 90 h 483"/>
                  <a:gd name="T40" fmla="*/ 27 w 244"/>
                  <a:gd name="T41" fmla="*/ 50 h 483"/>
                  <a:gd name="T42" fmla="*/ 27 w 244"/>
                  <a:gd name="T43" fmla="*/ 67 h 483"/>
                  <a:gd name="T44" fmla="*/ 217 w 244"/>
                  <a:gd name="T45" fmla="*/ 67 h 483"/>
                  <a:gd name="T46" fmla="*/ 217 w 244"/>
                  <a:gd name="T47" fmla="*/ 50 h 483"/>
                  <a:gd name="T48" fmla="*/ 27 w 244"/>
                  <a:gd name="T49" fmla="*/ 50 h 483"/>
                  <a:gd name="T50" fmla="*/ 32 w 244"/>
                  <a:gd name="T51" fmla="*/ 0 h 483"/>
                  <a:gd name="T52" fmla="*/ 212 w 244"/>
                  <a:gd name="T53" fmla="*/ 0 h 483"/>
                  <a:gd name="T54" fmla="*/ 244 w 244"/>
                  <a:gd name="T55" fmla="*/ 29 h 483"/>
                  <a:gd name="T56" fmla="*/ 244 w 244"/>
                  <a:gd name="T57" fmla="*/ 454 h 483"/>
                  <a:gd name="T58" fmla="*/ 212 w 244"/>
                  <a:gd name="T59" fmla="*/ 483 h 483"/>
                  <a:gd name="T60" fmla="*/ 32 w 244"/>
                  <a:gd name="T61" fmla="*/ 483 h 483"/>
                  <a:gd name="T62" fmla="*/ 0 w 244"/>
                  <a:gd name="T63" fmla="*/ 454 h 483"/>
                  <a:gd name="T64" fmla="*/ 0 w 244"/>
                  <a:gd name="T65" fmla="*/ 29 h 483"/>
                  <a:gd name="T66" fmla="*/ 32 w 244"/>
                  <a:gd name="T6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4" h="483">
                    <a:moveTo>
                      <a:pt x="27" y="417"/>
                    </a:moveTo>
                    <a:cubicBezTo>
                      <a:pt x="27" y="434"/>
                      <a:pt x="27" y="434"/>
                      <a:pt x="27" y="434"/>
                    </a:cubicBezTo>
                    <a:cubicBezTo>
                      <a:pt x="217" y="434"/>
                      <a:pt x="217" y="434"/>
                      <a:pt x="217" y="434"/>
                    </a:cubicBezTo>
                    <a:cubicBezTo>
                      <a:pt x="217" y="417"/>
                      <a:pt x="217" y="417"/>
                      <a:pt x="217" y="417"/>
                    </a:cubicBezTo>
                    <a:cubicBezTo>
                      <a:pt x="27" y="417"/>
                      <a:pt x="27" y="417"/>
                      <a:pt x="27" y="417"/>
                    </a:cubicBezTo>
                    <a:close/>
                    <a:moveTo>
                      <a:pt x="27" y="380"/>
                    </a:moveTo>
                    <a:cubicBezTo>
                      <a:pt x="27" y="397"/>
                      <a:pt x="27" y="397"/>
                      <a:pt x="27" y="397"/>
                    </a:cubicBezTo>
                    <a:cubicBezTo>
                      <a:pt x="65" y="397"/>
                      <a:pt x="65" y="397"/>
                      <a:pt x="65" y="397"/>
                    </a:cubicBezTo>
                    <a:cubicBezTo>
                      <a:pt x="65" y="380"/>
                      <a:pt x="65" y="380"/>
                      <a:pt x="65" y="380"/>
                    </a:cubicBezTo>
                    <a:cubicBezTo>
                      <a:pt x="27" y="380"/>
                      <a:pt x="27" y="380"/>
                      <a:pt x="27" y="380"/>
                    </a:cubicBezTo>
                    <a:close/>
                    <a:moveTo>
                      <a:pt x="27" y="343"/>
                    </a:moveTo>
                    <a:cubicBezTo>
                      <a:pt x="27" y="359"/>
                      <a:pt x="27" y="359"/>
                      <a:pt x="27" y="359"/>
                    </a:cubicBezTo>
                    <a:cubicBezTo>
                      <a:pt x="65" y="359"/>
                      <a:pt x="65" y="359"/>
                      <a:pt x="65" y="359"/>
                    </a:cubicBezTo>
                    <a:cubicBezTo>
                      <a:pt x="65" y="343"/>
                      <a:pt x="65" y="343"/>
                      <a:pt x="65" y="343"/>
                    </a:cubicBezTo>
                    <a:cubicBezTo>
                      <a:pt x="27" y="343"/>
                      <a:pt x="27" y="343"/>
                      <a:pt x="27" y="343"/>
                    </a:cubicBezTo>
                    <a:close/>
                    <a:moveTo>
                      <a:pt x="27" y="90"/>
                    </a:moveTo>
                    <a:cubicBezTo>
                      <a:pt x="27" y="115"/>
                      <a:pt x="27" y="115"/>
                      <a:pt x="27" y="115"/>
                    </a:cubicBezTo>
                    <a:cubicBezTo>
                      <a:pt x="217" y="115"/>
                      <a:pt x="217" y="115"/>
                      <a:pt x="217" y="115"/>
                    </a:cubicBezTo>
                    <a:cubicBezTo>
                      <a:pt x="217" y="90"/>
                      <a:pt x="217" y="90"/>
                      <a:pt x="217" y="90"/>
                    </a:cubicBezTo>
                    <a:cubicBezTo>
                      <a:pt x="27" y="90"/>
                      <a:pt x="27" y="90"/>
                      <a:pt x="27" y="90"/>
                    </a:cubicBezTo>
                    <a:close/>
                    <a:moveTo>
                      <a:pt x="27" y="50"/>
                    </a:moveTo>
                    <a:cubicBezTo>
                      <a:pt x="27" y="67"/>
                      <a:pt x="27" y="67"/>
                      <a:pt x="27" y="67"/>
                    </a:cubicBezTo>
                    <a:cubicBezTo>
                      <a:pt x="217" y="67"/>
                      <a:pt x="217" y="67"/>
                      <a:pt x="217" y="67"/>
                    </a:cubicBezTo>
                    <a:cubicBezTo>
                      <a:pt x="217" y="50"/>
                      <a:pt x="217" y="50"/>
                      <a:pt x="217" y="50"/>
                    </a:cubicBezTo>
                    <a:cubicBezTo>
                      <a:pt x="27" y="50"/>
                      <a:pt x="27" y="50"/>
                      <a:pt x="27" y="50"/>
                    </a:cubicBezTo>
                    <a:close/>
                    <a:moveTo>
                      <a:pt x="32" y="0"/>
                    </a:moveTo>
                    <a:cubicBezTo>
                      <a:pt x="212" y="0"/>
                      <a:pt x="212" y="0"/>
                      <a:pt x="212" y="0"/>
                    </a:cubicBezTo>
                    <a:cubicBezTo>
                      <a:pt x="230" y="0"/>
                      <a:pt x="244" y="13"/>
                      <a:pt x="244" y="29"/>
                    </a:cubicBezTo>
                    <a:cubicBezTo>
                      <a:pt x="244" y="454"/>
                      <a:pt x="244" y="454"/>
                      <a:pt x="244" y="454"/>
                    </a:cubicBezTo>
                    <a:cubicBezTo>
                      <a:pt x="244" y="470"/>
                      <a:pt x="230" y="483"/>
                      <a:pt x="212" y="483"/>
                    </a:cubicBezTo>
                    <a:cubicBezTo>
                      <a:pt x="32" y="483"/>
                      <a:pt x="32" y="483"/>
                      <a:pt x="32" y="483"/>
                    </a:cubicBezTo>
                    <a:cubicBezTo>
                      <a:pt x="14" y="483"/>
                      <a:pt x="0" y="470"/>
                      <a:pt x="0" y="454"/>
                    </a:cubicBezTo>
                    <a:cubicBezTo>
                      <a:pt x="0" y="29"/>
                      <a:pt x="0" y="29"/>
                      <a:pt x="0" y="29"/>
                    </a:cubicBezTo>
                    <a:cubicBezTo>
                      <a:pt x="0" y="13"/>
                      <a:pt x="14" y="0"/>
                      <a:pt x="32" y="0"/>
                    </a:cubicBezTo>
                    <a:close/>
                  </a:path>
                </a:pathLst>
              </a:custGeom>
              <a:solidFill>
                <a:srgbClr val="FFFFFF"/>
              </a:solidFill>
              <a:ln w="22225" cap="flat">
                <a:solidFill>
                  <a:srgbClr val="008272"/>
                </a:solidFill>
                <a:prstDash val="solid"/>
                <a:miter lim="800000"/>
                <a:headEnd/>
                <a:tailEnd/>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sp>
            <p:nvSpPr>
              <p:cNvPr id="291" name="Freeform 1551"/>
              <p:cNvSpPr>
                <a:spLocks noEditPoints="1"/>
              </p:cNvSpPr>
              <p:nvPr/>
            </p:nvSpPr>
            <p:spPr bwMode="auto">
              <a:xfrm>
                <a:off x="5909" y="2699"/>
                <a:ext cx="565" cy="481"/>
              </a:xfrm>
              <a:custGeom>
                <a:avLst/>
                <a:gdLst>
                  <a:gd name="T0" fmla="*/ 11 w 283"/>
                  <a:gd name="T1" fmla="*/ 238 h 241"/>
                  <a:gd name="T2" fmla="*/ 11 w 283"/>
                  <a:gd name="T3" fmla="*/ 241 h 241"/>
                  <a:gd name="T4" fmla="*/ 0 w 283"/>
                  <a:gd name="T5" fmla="*/ 226 h 241"/>
                  <a:gd name="T6" fmla="*/ 0 w 283"/>
                  <a:gd name="T7" fmla="*/ 47 h 241"/>
                  <a:gd name="T8" fmla="*/ 13 w 283"/>
                  <a:gd name="T9" fmla="*/ 32 h 241"/>
                  <a:gd name="T10" fmla="*/ 127 w 283"/>
                  <a:gd name="T11" fmla="*/ 32 h 241"/>
                  <a:gd name="T12" fmla="*/ 140 w 283"/>
                  <a:gd name="T13" fmla="*/ 18 h 241"/>
                  <a:gd name="T14" fmla="*/ 140 w 283"/>
                  <a:gd name="T15" fmla="*/ 15 h 241"/>
                  <a:gd name="T16" fmla="*/ 152 w 283"/>
                  <a:gd name="T17" fmla="*/ 0 h 241"/>
                  <a:gd name="T18" fmla="*/ 256 w 283"/>
                  <a:gd name="T19" fmla="*/ 0 h 241"/>
                  <a:gd name="T20" fmla="*/ 268 w 283"/>
                  <a:gd name="T21" fmla="*/ 15 h 241"/>
                  <a:gd name="T22" fmla="*/ 268 w 283"/>
                  <a:gd name="T23" fmla="*/ 18 h 241"/>
                  <a:gd name="T24" fmla="*/ 275 w 283"/>
                  <a:gd name="T25" fmla="*/ 32 h 241"/>
                  <a:gd name="T26" fmla="*/ 282 w 283"/>
                  <a:gd name="T27" fmla="*/ 47 h 241"/>
                  <a:gd name="T28" fmla="*/ 282 w 283"/>
                  <a:gd name="T29" fmla="*/ 69 h 241"/>
                  <a:gd name="T30" fmla="*/ 34 w 283"/>
                  <a:gd name="T31" fmla="*/ 49 h 241"/>
                  <a:gd name="T32" fmla="*/ 21 w 283"/>
                  <a:gd name="T33" fmla="*/ 59 h 241"/>
                  <a:gd name="T34" fmla="*/ 11 w 283"/>
                  <a:gd name="T35" fmla="*/ 238 h 241"/>
                  <a:gd name="T36" fmla="*/ 265 w 283"/>
                  <a:gd name="T37" fmla="*/ 241 h 241"/>
                  <a:gd name="T38" fmla="*/ 274 w 283"/>
                  <a:gd name="T39" fmla="*/ 230 h 241"/>
                  <a:gd name="T40" fmla="*/ 274 w 283"/>
                  <a:gd name="T41" fmla="*/ 230 h 241"/>
                  <a:gd name="T42" fmla="*/ 274 w 283"/>
                  <a:gd name="T43" fmla="*/ 230 h 241"/>
                  <a:gd name="T44" fmla="*/ 282 w 283"/>
                  <a:gd name="T45" fmla="*/ 79 h 241"/>
                  <a:gd name="T46" fmla="*/ 277 w 283"/>
                  <a:gd name="T47" fmla="*/ 68 h 241"/>
                  <a:gd name="T48" fmla="*/ 29 w 283"/>
                  <a:gd name="T49" fmla="*/ 47 h 241"/>
                  <a:gd name="T50" fmla="*/ 28 w 283"/>
                  <a:gd name="T51" fmla="*/ 47 h 241"/>
                  <a:gd name="T52" fmla="*/ 19 w 283"/>
                  <a:gd name="T53" fmla="*/ 58 h 241"/>
                  <a:gd name="T54" fmla="*/ 9 w 283"/>
                  <a:gd name="T55" fmla="*/ 241 h 241"/>
                  <a:gd name="T56" fmla="*/ 265 w 283"/>
                  <a:gd name="T5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3" h="241">
                    <a:moveTo>
                      <a:pt x="11" y="238"/>
                    </a:moveTo>
                    <a:cubicBezTo>
                      <a:pt x="11" y="239"/>
                      <a:pt x="11" y="240"/>
                      <a:pt x="11" y="241"/>
                    </a:cubicBezTo>
                    <a:cubicBezTo>
                      <a:pt x="5" y="240"/>
                      <a:pt x="0" y="234"/>
                      <a:pt x="0" y="226"/>
                    </a:cubicBezTo>
                    <a:cubicBezTo>
                      <a:pt x="0" y="47"/>
                      <a:pt x="0" y="227"/>
                      <a:pt x="0" y="47"/>
                    </a:cubicBezTo>
                    <a:cubicBezTo>
                      <a:pt x="0" y="39"/>
                      <a:pt x="6" y="32"/>
                      <a:pt x="13" y="32"/>
                    </a:cubicBezTo>
                    <a:cubicBezTo>
                      <a:pt x="13" y="32"/>
                      <a:pt x="13" y="32"/>
                      <a:pt x="127" y="32"/>
                    </a:cubicBezTo>
                    <a:cubicBezTo>
                      <a:pt x="134" y="32"/>
                      <a:pt x="140" y="26"/>
                      <a:pt x="140" y="18"/>
                    </a:cubicBezTo>
                    <a:cubicBezTo>
                      <a:pt x="140" y="18"/>
                      <a:pt x="140" y="18"/>
                      <a:pt x="140" y="15"/>
                    </a:cubicBezTo>
                    <a:cubicBezTo>
                      <a:pt x="140" y="7"/>
                      <a:pt x="145" y="0"/>
                      <a:pt x="152" y="0"/>
                    </a:cubicBezTo>
                    <a:cubicBezTo>
                      <a:pt x="152" y="0"/>
                      <a:pt x="152" y="0"/>
                      <a:pt x="256" y="0"/>
                    </a:cubicBezTo>
                    <a:cubicBezTo>
                      <a:pt x="263" y="0"/>
                      <a:pt x="268" y="7"/>
                      <a:pt x="268" y="15"/>
                    </a:cubicBezTo>
                    <a:cubicBezTo>
                      <a:pt x="268" y="15"/>
                      <a:pt x="268" y="15"/>
                      <a:pt x="268" y="18"/>
                    </a:cubicBezTo>
                    <a:cubicBezTo>
                      <a:pt x="268" y="26"/>
                      <a:pt x="271" y="32"/>
                      <a:pt x="275" y="32"/>
                    </a:cubicBezTo>
                    <a:cubicBezTo>
                      <a:pt x="279" y="32"/>
                      <a:pt x="282" y="39"/>
                      <a:pt x="282" y="47"/>
                    </a:cubicBezTo>
                    <a:cubicBezTo>
                      <a:pt x="282" y="47"/>
                      <a:pt x="282" y="51"/>
                      <a:pt x="282" y="69"/>
                    </a:cubicBezTo>
                    <a:cubicBezTo>
                      <a:pt x="282" y="69"/>
                      <a:pt x="282" y="69"/>
                      <a:pt x="34" y="49"/>
                    </a:cubicBezTo>
                    <a:cubicBezTo>
                      <a:pt x="28" y="48"/>
                      <a:pt x="22" y="51"/>
                      <a:pt x="21" y="59"/>
                    </a:cubicBezTo>
                    <a:cubicBezTo>
                      <a:pt x="21" y="59"/>
                      <a:pt x="21" y="59"/>
                      <a:pt x="11" y="238"/>
                    </a:cubicBezTo>
                    <a:close/>
                    <a:moveTo>
                      <a:pt x="265" y="241"/>
                    </a:moveTo>
                    <a:cubicBezTo>
                      <a:pt x="270" y="241"/>
                      <a:pt x="274" y="236"/>
                      <a:pt x="274" y="230"/>
                    </a:cubicBezTo>
                    <a:cubicBezTo>
                      <a:pt x="274" y="230"/>
                      <a:pt x="274" y="230"/>
                      <a:pt x="274" y="230"/>
                    </a:cubicBezTo>
                    <a:cubicBezTo>
                      <a:pt x="274" y="230"/>
                      <a:pt x="274" y="230"/>
                      <a:pt x="274" y="230"/>
                    </a:cubicBezTo>
                    <a:cubicBezTo>
                      <a:pt x="274" y="230"/>
                      <a:pt x="274" y="230"/>
                      <a:pt x="282" y="79"/>
                    </a:cubicBezTo>
                    <a:cubicBezTo>
                      <a:pt x="283" y="74"/>
                      <a:pt x="280" y="70"/>
                      <a:pt x="277" y="68"/>
                    </a:cubicBezTo>
                    <a:cubicBezTo>
                      <a:pt x="277" y="68"/>
                      <a:pt x="277" y="68"/>
                      <a:pt x="29" y="47"/>
                    </a:cubicBezTo>
                    <a:cubicBezTo>
                      <a:pt x="29" y="47"/>
                      <a:pt x="28" y="47"/>
                      <a:pt x="28" y="47"/>
                    </a:cubicBezTo>
                    <a:cubicBezTo>
                      <a:pt x="24" y="47"/>
                      <a:pt x="19" y="52"/>
                      <a:pt x="19" y="58"/>
                    </a:cubicBezTo>
                    <a:cubicBezTo>
                      <a:pt x="19" y="58"/>
                      <a:pt x="19" y="58"/>
                      <a:pt x="9" y="241"/>
                    </a:cubicBezTo>
                    <a:cubicBezTo>
                      <a:pt x="9" y="241"/>
                      <a:pt x="9" y="241"/>
                      <a:pt x="265" y="241"/>
                    </a:cubicBezTo>
                    <a:close/>
                  </a:path>
                </a:pathLst>
              </a:custGeom>
              <a:solidFill>
                <a:srgbClr val="008272"/>
              </a:solidFill>
              <a:ln w="12700" cap="flat">
                <a:solidFill>
                  <a:srgbClr val="FFFFFF"/>
                </a:solidFill>
                <a:prstDash val="solid"/>
                <a:miter lim="800000"/>
                <a:headEnd/>
                <a:tailEnd/>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grpSp>
        <p:sp>
          <p:nvSpPr>
            <p:cNvPr id="286" name="Freeform 31"/>
            <p:cNvSpPr>
              <a:spLocks noEditPoints="1"/>
            </p:cNvSpPr>
            <p:nvPr/>
          </p:nvSpPr>
          <p:spPr bwMode="auto">
            <a:xfrm>
              <a:off x="8412458" y="4207477"/>
              <a:ext cx="669325" cy="669326"/>
            </a:xfrm>
            <a:custGeom>
              <a:avLst/>
              <a:gdLst>
                <a:gd name="T0" fmla="*/ 168 w 474"/>
                <a:gd name="T1" fmla="*/ 27 h 474"/>
                <a:gd name="T2" fmla="*/ 210 w 474"/>
                <a:gd name="T3" fmla="*/ 158 h 474"/>
                <a:gd name="T4" fmla="*/ 207 w 474"/>
                <a:gd name="T5" fmla="*/ 112 h 474"/>
                <a:gd name="T6" fmla="*/ 160 w 474"/>
                <a:gd name="T7" fmla="*/ 98 h 474"/>
                <a:gd name="T8" fmla="*/ 173 w 474"/>
                <a:gd name="T9" fmla="*/ 82 h 474"/>
                <a:gd name="T10" fmla="*/ 195 w 474"/>
                <a:gd name="T11" fmla="*/ 73 h 474"/>
                <a:gd name="T12" fmla="*/ 228 w 474"/>
                <a:gd name="T13" fmla="*/ 62 h 474"/>
                <a:gd name="T14" fmla="*/ 202 w 474"/>
                <a:gd name="T15" fmla="*/ 101 h 474"/>
                <a:gd name="T16" fmla="*/ 193 w 474"/>
                <a:gd name="T17" fmla="*/ 100 h 474"/>
                <a:gd name="T18" fmla="*/ 161 w 474"/>
                <a:gd name="T19" fmla="*/ 107 h 474"/>
                <a:gd name="T20" fmla="*/ 279 w 474"/>
                <a:gd name="T21" fmla="*/ 68 h 474"/>
                <a:gd name="T22" fmla="*/ 311 w 474"/>
                <a:gd name="T23" fmla="*/ 92 h 474"/>
                <a:gd name="T24" fmla="*/ 326 w 474"/>
                <a:gd name="T25" fmla="*/ 121 h 474"/>
                <a:gd name="T26" fmla="*/ 323 w 474"/>
                <a:gd name="T27" fmla="*/ 172 h 474"/>
                <a:gd name="T28" fmla="*/ 281 w 474"/>
                <a:gd name="T29" fmla="*/ 158 h 474"/>
                <a:gd name="T30" fmla="*/ 222 w 474"/>
                <a:gd name="T31" fmla="*/ 94 h 474"/>
                <a:gd name="T32" fmla="*/ 34 w 474"/>
                <a:gd name="T33" fmla="*/ 199 h 474"/>
                <a:gd name="T34" fmla="*/ 265 w 474"/>
                <a:gd name="T35" fmla="*/ 267 h 474"/>
                <a:gd name="T36" fmla="*/ 214 w 474"/>
                <a:gd name="T37" fmla="*/ 195 h 474"/>
                <a:gd name="T38" fmla="*/ 203 w 474"/>
                <a:gd name="T39" fmla="*/ 156 h 474"/>
                <a:gd name="T40" fmla="*/ 118 w 474"/>
                <a:gd name="T41" fmla="*/ 167 h 474"/>
                <a:gd name="T42" fmla="*/ 40 w 474"/>
                <a:gd name="T43" fmla="*/ 191 h 474"/>
                <a:gd name="T44" fmla="*/ 100 w 474"/>
                <a:gd name="T45" fmla="*/ 181 h 474"/>
                <a:gd name="T46" fmla="*/ 251 w 474"/>
                <a:gd name="T47" fmla="*/ 191 h 474"/>
                <a:gd name="T48" fmla="*/ 185 w 474"/>
                <a:gd name="T49" fmla="*/ 128 h 474"/>
                <a:gd name="T50" fmla="*/ 243 w 474"/>
                <a:gd name="T51" fmla="*/ 163 h 474"/>
                <a:gd name="T52" fmla="*/ 340 w 474"/>
                <a:gd name="T53" fmla="*/ 191 h 474"/>
                <a:gd name="T54" fmla="*/ 400 w 474"/>
                <a:gd name="T55" fmla="*/ 124 h 474"/>
                <a:gd name="T56" fmla="*/ 397 w 474"/>
                <a:gd name="T57" fmla="*/ 122 h 474"/>
                <a:gd name="T58" fmla="*/ 412 w 474"/>
                <a:gd name="T59" fmla="*/ 165 h 474"/>
                <a:gd name="T60" fmla="*/ 132 w 474"/>
                <a:gd name="T61" fmla="*/ 105 h 474"/>
                <a:gd name="T62" fmla="*/ 151 w 474"/>
                <a:gd name="T63" fmla="*/ 154 h 474"/>
                <a:gd name="T64" fmla="*/ 145 w 474"/>
                <a:gd name="T65" fmla="*/ 139 h 474"/>
                <a:gd name="T66" fmla="*/ 369 w 474"/>
                <a:gd name="T67" fmla="*/ 229 h 474"/>
                <a:gd name="T68" fmla="*/ 360 w 474"/>
                <a:gd name="T69" fmla="*/ 243 h 474"/>
                <a:gd name="T70" fmla="*/ 429 w 474"/>
                <a:gd name="T71" fmla="*/ 192 h 474"/>
                <a:gd name="T72" fmla="*/ 414 w 474"/>
                <a:gd name="T73" fmla="*/ 195 h 474"/>
                <a:gd name="T74" fmla="*/ 394 w 474"/>
                <a:gd name="T75" fmla="*/ 176 h 474"/>
                <a:gd name="T76" fmla="*/ 386 w 474"/>
                <a:gd name="T77" fmla="*/ 227 h 474"/>
                <a:gd name="T78" fmla="*/ 396 w 474"/>
                <a:gd name="T79" fmla="*/ 225 h 474"/>
                <a:gd name="T80" fmla="*/ 372 w 474"/>
                <a:gd name="T81" fmla="*/ 272 h 474"/>
                <a:gd name="T82" fmla="*/ 405 w 474"/>
                <a:gd name="T83" fmla="*/ 216 h 474"/>
                <a:gd name="T84" fmla="*/ 181 w 474"/>
                <a:gd name="T85" fmla="*/ 390 h 474"/>
                <a:gd name="T86" fmla="*/ 226 w 474"/>
                <a:gd name="T87" fmla="*/ 354 h 474"/>
                <a:gd name="T88" fmla="*/ 227 w 474"/>
                <a:gd name="T89" fmla="*/ 436 h 474"/>
                <a:gd name="T90" fmla="*/ 192 w 474"/>
                <a:gd name="T91" fmla="*/ 370 h 474"/>
                <a:gd name="T92" fmla="*/ 86 w 474"/>
                <a:gd name="T93" fmla="*/ 248 h 474"/>
                <a:gd name="T94" fmla="*/ 41 w 474"/>
                <a:gd name="T95" fmla="*/ 223 h 474"/>
                <a:gd name="T96" fmla="*/ 211 w 474"/>
                <a:gd name="T97" fmla="*/ 288 h 474"/>
                <a:gd name="T98" fmla="*/ 179 w 474"/>
                <a:gd name="T99" fmla="*/ 356 h 474"/>
                <a:gd name="T100" fmla="*/ 272 w 474"/>
                <a:gd name="T101" fmla="*/ 385 h 474"/>
                <a:gd name="T102" fmla="*/ 254 w 474"/>
                <a:gd name="T103" fmla="*/ 433 h 474"/>
                <a:gd name="T104" fmla="*/ 28 w 474"/>
                <a:gd name="T105" fmla="*/ 232 h 474"/>
                <a:gd name="T106" fmla="*/ 50 w 474"/>
                <a:gd name="T107" fmla="*/ 229 h 474"/>
                <a:gd name="T108" fmla="*/ 369 w 474"/>
                <a:gd name="T109" fmla="*/ 289 h 474"/>
                <a:gd name="T110" fmla="*/ 385 w 474"/>
                <a:gd name="T111" fmla="*/ 301 h 474"/>
                <a:gd name="T112" fmla="*/ 364 w 474"/>
                <a:gd name="T113" fmla="*/ 358 h 474"/>
                <a:gd name="T114" fmla="*/ 405 w 474"/>
                <a:gd name="T115" fmla="*/ 327 h 474"/>
                <a:gd name="T116" fmla="*/ 422 w 474"/>
                <a:gd name="T117" fmla="*/ 300 h 474"/>
                <a:gd name="T118" fmla="*/ 390 w 474"/>
                <a:gd name="T119" fmla="*/ 347 h 474"/>
                <a:gd name="T120" fmla="*/ 394 w 474"/>
                <a:gd name="T121" fmla="*/ 290 h 474"/>
                <a:gd name="T122" fmla="*/ 389 w 474"/>
                <a:gd name="T123" fmla="*/ 281 h 474"/>
                <a:gd name="T124" fmla="*/ 252 w 474"/>
                <a:gd name="T125" fmla="*/ 44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4">
                  <a:moveTo>
                    <a:pt x="237" y="0"/>
                  </a:moveTo>
                  <a:cubicBezTo>
                    <a:pt x="106" y="0"/>
                    <a:pt x="0" y="106"/>
                    <a:pt x="0" y="237"/>
                  </a:cubicBezTo>
                  <a:cubicBezTo>
                    <a:pt x="0" y="368"/>
                    <a:pt x="106" y="474"/>
                    <a:pt x="237" y="474"/>
                  </a:cubicBezTo>
                  <a:cubicBezTo>
                    <a:pt x="368" y="474"/>
                    <a:pt x="474" y="368"/>
                    <a:pt x="474" y="237"/>
                  </a:cubicBezTo>
                  <a:cubicBezTo>
                    <a:pt x="474" y="106"/>
                    <a:pt x="368" y="0"/>
                    <a:pt x="237" y="0"/>
                  </a:cubicBezTo>
                  <a:close/>
                  <a:moveTo>
                    <a:pt x="453" y="281"/>
                  </a:moveTo>
                  <a:cubicBezTo>
                    <a:pt x="447" y="311"/>
                    <a:pt x="434" y="340"/>
                    <a:pt x="417" y="364"/>
                  </a:cubicBezTo>
                  <a:cubicBezTo>
                    <a:pt x="413" y="370"/>
                    <a:pt x="408" y="376"/>
                    <a:pt x="404" y="381"/>
                  </a:cubicBezTo>
                  <a:cubicBezTo>
                    <a:pt x="404" y="381"/>
                    <a:pt x="404" y="381"/>
                    <a:pt x="404" y="381"/>
                  </a:cubicBezTo>
                  <a:cubicBezTo>
                    <a:pt x="404" y="381"/>
                    <a:pt x="404" y="381"/>
                    <a:pt x="404" y="381"/>
                  </a:cubicBezTo>
                  <a:cubicBezTo>
                    <a:pt x="399" y="386"/>
                    <a:pt x="394" y="391"/>
                    <a:pt x="389" y="396"/>
                  </a:cubicBezTo>
                  <a:cubicBezTo>
                    <a:pt x="389" y="396"/>
                    <a:pt x="389" y="396"/>
                    <a:pt x="389" y="396"/>
                  </a:cubicBezTo>
                  <a:cubicBezTo>
                    <a:pt x="389" y="396"/>
                    <a:pt x="389" y="396"/>
                    <a:pt x="389" y="396"/>
                  </a:cubicBezTo>
                  <a:cubicBezTo>
                    <a:pt x="389" y="396"/>
                    <a:pt x="389" y="396"/>
                    <a:pt x="389" y="396"/>
                  </a:cubicBezTo>
                  <a:cubicBezTo>
                    <a:pt x="379" y="406"/>
                    <a:pt x="368" y="414"/>
                    <a:pt x="357" y="422"/>
                  </a:cubicBezTo>
                  <a:cubicBezTo>
                    <a:pt x="355" y="423"/>
                    <a:pt x="355" y="423"/>
                    <a:pt x="355" y="423"/>
                  </a:cubicBezTo>
                  <a:cubicBezTo>
                    <a:pt x="355" y="423"/>
                    <a:pt x="355" y="423"/>
                    <a:pt x="355" y="423"/>
                  </a:cubicBezTo>
                  <a:cubicBezTo>
                    <a:pt x="340" y="432"/>
                    <a:pt x="325" y="440"/>
                    <a:pt x="308" y="446"/>
                  </a:cubicBezTo>
                  <a:cubicBezTo>
                    <a:pt x="308" y="446"/>
                    <a:pt x="308" y="446"/>
                    <a:pt x="308" y="446"/>
                  </a:cubicBezTo>
                  <a:cubicBezTo>
                    <a:pt x="308" y="446"/>
                    <a:pt x="308" y="446"/>
                    <a:pt x="308" y="446"/>
                  </a:cubicBezTo>
                  <a:cubicBezTo>
                    <a:pt x="308" y="446"/>
                    <a:pt x="308" y="446"/>
                    <a:pt x="308" y="446"/>
                  </a:cubicBezTo>
                  <a:cubicBezTo>
                    <a:pt x="295" y="450"/>
                    <a:pt x="282" y="453"/>
                    <a:pt x="268" y="455"/>
                  </a:cubicBezTo>
                  <a:cubicBezTo>
                    <a:pt x="268" y="455"/>
                    <a:pt x="268" y="455"/>
                    <a:pt x="268" y="455"/>
                  </a:cubicBezTo>
                  <a:cubicBezTo>
                    <a:pt x="266" y="455"/>
                    <a:pt x="264" y="456"/>
                    <a:pt x="262" y="456"/>
                  </a:cubicBezTo>
                  <a:cubicBezTo>
                    <a:pt x="262" y="456"/>
                    <a:pt x="262" y="456"/>
                    <a:pt x="262" y="456"/>
                  </a:cubicBezTo>
                  <a:cubicBezTo>
                    <a:pt x="261" y="456"/>
                    <a:pt x="261" y="456"/>
                    <a:pt x="261" y="456"/>
                  </a:cubicBezTo>
                  <a:cubicBezTo>
                    <a:pt x="261" y="456"/>
                    <a:pt x="261" y="456"/>
                    <a:pt x="261" y="456"/>
                  </a:cubicBezTo>
                  <a:cubicBezTo>
                    <a:pt x="253" y="457"/>
                    <a:pt x="245" y="457"/>
                    <a:pt x="237" y="457"/>
                  </a:cubicBezTo>
                  <a:cubicBezTo>
                    <a:pt x="229" y="457"/>
                    <a:pt x="221" y="457"/>
                    <a:pt x="214" y="456"/>
                  </a:cubicBezTo>
                  <a:cubicBezTo>
                    <a:pt x="213" y="456"/>
                    <a:pt x="213" y="456"/>
                    <a:pt x="213" y="456"/>
                  </a:cubicBezTo>
                  <a:cubicBezTo>
                    <a:pt x="197" y="454"/>
                    <a:pt x="181" y="451"/>
                    <a:pt x="167" y="446"/>
                  </a:cubicBezTo>
                  <a:cubicBezTo>
                    <a:pt x="166" y="446"/>
                    <a:pt x="166" y="446"/>
                    <a:pt x="166" y="446"/>
                  </a:cubicBezTo>
                  <a:cubicBezTo>
                    <a:pt x="166" y="446"/>
                    <a:pt x="166" y="446"/>
                    <a:pt x="166" y="446"/>
                  </a:cubicBezTo>
                  <a:cubicBezTo>
                    <a:pt x="149" y="440"/>
                    <a:pt x="134" y="432"/>
                    <a:pt x="119" y="423"/>
                  </a:cubicBezTo>
                  <a:cubicBezTo>
                    <a:pt x="119" y="423"/>
                    <a:pt x="119" y="423"/>
                    <a:pt x="119" y="423"/>
                  </a:cubicBezTo>
                  <a:cubicBezTo>
                    <a:pt x="117" y="422"/>
                    <a:pt x="117" y="422"/>
                    <a:pt x="117" y="422"/>
                  </a:cubicBezTo>
                  <a:cubicBezTo>
                    <a:pt x="117" y="422"/>
                    <a:pt x="117" y="422"/>
                    <a:pt x="117" y="421"/>
                  </a:cubicBezTo>
                  <a:cubicBezTo>
                    <a:pt x="114" y="420"/>
                    <a:pt x="111" y="418"/>
                    <a:pt x="108" y="416"/>
                  </a:cubicBezTo>
                  <a:cubicBezTo>
                    <a:pt x="108" y="416"/>
                    <a:pt x="108" y="416"/>
                    <a:pt x="108" y="416"/>
                  </a:cubicBezTo>
                  <a:cubicBezTo>
                    <a:pt x="105" y="414"/>
                    <a:pt x="103" y="412"/>
                    <a:pt x="100" y="410"/>
                  </a:cubicBezTo>
                  <a:cubicBezTo>
                    <a:pt x="100" y="410"/>
                    <a:pt x="100" y="410"/>
                    <a:pt x="100" y="410"/>
                  </a:cubicBezTo>
                  <a:cubicBezTo>
                    <a:pt x="97" y="407"/>
                    <a:pt x="95" y="405"/>
                    <a:pt x="92" y="403"/>
                  </a:cubicBezTo>
                  <a:cubicBezTo>
                    <a:pt x="92" y="403"/>
                    <a:pt x="92" y="403"/>
                    <a:pt x="92" y="403"/>
                  </a:cubicBezTo>
                  <a:cubicBezTo>
                    <a:pt x="90" y="401"/>
                    <a:pt x="87" y="399"/>
                    <a:pt x="85" y="396"/>
                  </a:cubicBezTo>
                  <a:cubicBezTo>
                    <a:pt x="85" y="396"/>
                    <a:pt x="85" y="396"/>
                    <a:pt x="85" y="396"/>
                  </a:cubicBezTo>
                  <a:cubicBezTo>
                    <a:pt x="85" y="396"/>
                    <a:pt x="85" y="396"/>
                    <a:pt x="85" y="396"/>
                  </a:cubicBezTo>
                  <a:cubicBezTo>
                    <a:pt x="85" y="396"/>
                    <a:pt x="85" y="396"/>
                    <a:pt x="85" y="396"/>
                  </a:cubicBezTo>
                  <a:cubicBezTo>
                    <a:pt x="45" y="358"/>
                    <a:pt x="19" y="305"/>
                    <a:pt x="17" y="246"/>
                  </a:cubicBezTo>
                  <a:cubicBezTo>
                    <a:pt x="17" y="246"/>
                    <a:pt x="17" y="246"/>
                    <a:pt x="17" y="246"/>
                  </a:cubicBezTo>
                  <a:cubicBezTo>
                    <a:pt x="17" y="243"/>
                    <a:pt x="17" y="240"/>
                    <a:pt x="17" y="237"/>
                  </a:cubicBezTo>
                  <a:cubicBezTo>
                    <a:pt x="17" y="205"/>
                    <a:pt x="23" y="176"/>
                    <a:pt x="35" y="148"/>
                  </a:cubicBezTo>
                  <a:cubicBezTo>
                    <a:pt x="35" y="148"/>
                    <a:pt x="35" y="148"/>
                    <a:pt x="35" y="148"/>
                  </a:cubicBezTo>
                  <a:cubicBezTo>
                    <a:pt x="35" y="148"/>
                    <a:pt x="35" y="148"/>
                    <a:pt x="35" y="148"/>
                  </a:cubicBezTo>
                  <a:cubicBezTo>
                    <a:pt x="35" y="148"/>
                    <a:pt x="35" y="148"/>
                    <a:pt x="35" y="148"/>
                  </a:cubicBezTo>
                  <a:cubicBezTo>
                    <a:pt x="38" y="141"/>
                    <a:pt x="42" y="134"/>
                    <a:pt x="46" y="127"/>
                  </a:cubicBezTo>
                  <a:cubicBezTo>
                    <a:pt x="57" y="108"/>
                    <a:pt x="70" y="91"/>
                    <a:pt x="86" y="77"/>
                  </a:cubicBezTo>
                  <a:cubicBezTo>
                    <a:pt x="86" y="77"/>
                    <a:pt x="86" y="77"/>
                    <a:pt x="86" y="77"/>
                  </a:cubicBezTo>
                  <a:cubicBezTo>
                    <a:pt x="86" y="76"/>
                    <a:pt x="86" y="76"/>
                    <a:pt x="86" y="76"/>
                  </a:cubicBezTo>
                  <a:cubicBezTo>
                    <a:pt x="89" y="74"/>
                    <a:pt x="91" y="71"/>
                    <a:pt x="94" y="69"/>
                  </a:cubicBezTo>
                  <a:cubicBezTo>
                    <a:pt x="94" y="69"/>
                    <a:pt x="94" y="69"/>
                    <a:pt x="95" y="69"/>
                  </a:cubicBezTo>
                  <a:cubicBezTo>
                    <a:pt x="97" y="67"/>
                    <a:pt x="100" y="64"/>
                    <a:pt x="103" y="62"/>
                  </a:cubicBezTo>
                  <a:cubicBezTo>
                    <a:pt x="103" y="62"/>
                    <a:pt x="103" y="62"/>
                    <a:pt x="103" y="62"/>
                  </a:cubicBezTo>
                  <a:cubicBezTo>
                    <a:pt x="106" y="60"/>
                    <a:pt x="109" y="58"/>
                    <a:pt x="112" y="56"/>
                  </a:cubicBezTo>
                  <a:cubicBezTo>
                    <a:pt x="112" y="56"/>
                    <a:pt x="112" y="56"/>
                    <a:pt x="112" y="56"/>
                  </a:cubicBezTo>
                  <a:cubicBezTo>
                    <a:pt x="115" y="53"/>
                    <a:pt x="118" y="51"/>
                    <a:pt x="121" y="50"/>
                  </a:cubicBezTo>
                  <a:cubicBezTo>
                    <a:pt x="121" y="50"/>
                    <a:pt x="121" y="50"/>
                    <a:pt x="121" y="50"/>
                  </a:cubicBezTo>
                  <a:cubicBezTo>
                    <a:pt x="121" y="50"/>
                    <a:pt x="121" y="50"/>
                    <a:pt x="121" y="50"/>
                  </a:cubicBezTo>
                  <a:cubicBezTo>
                    <a:pt x="133" y="43"/>
                    <a:pt x="144" y="36"/>
                    <a:pt x="157" y="32"/>
                  </a:cubicBezTo>
                  <a:cubicBezTo>
                    <a:pt x="157" y="32"/>
                    <a:pt x="157" y="32"/>
                    <a:pt x="157" y="32"/>
                  </a:cubicBezTo>
                  <a:cubicBezTo>
                    <a:pt x="157" y="32"/>
                    <a:pt x="157" y="32"/>
                    <a:pt x="157" y="32"/>
                  </a:cubicBezTo>
                  <a:cubicBezTo>
                    <a:pt x="157" y="32"/>
                    <a:pt x="157" y="32"/>
                    <a:pt x="157" y="32"/>
                  </a:cubicBezTo>
                  <a:cubicBezTo>
                    <a:pt x="161" y="30"/>
                    <a:pt x="165" y="29"/>
                    <a:pt x="168" y="27"/>
                  </a:cubicBezTo>
                  <a:cubicBezTo>
                    <a:pt x="171" y="26"/>
                    <a:pt x="174" y="26"/>
                    <a:pt x="177" y="25"/>
                  </a:cubicBezTo>
                  <a:cubicBezTo>
                    <a:pt x="178" y="25"/>
                    <a:pt x="178" y="25"/>
                    <a:pt x="178" y="25"/>
                  </a:cubicBezTo>
                  <a:cubicBezTo>
                    <a:pt x="180" y="24"/>
                    <a:pt x="181" y="24"/>
                    <a:pt x="183" y="23"/>
                  </a:cubicBezTo>
                  <a:cubicBezTo>
                    <a:pt x="184" y="23"/>
                    <a:pt x="184" y="23"/>
                    <a:pt x="184" y="23"/>
                  </a:cubicBezTo>
                  <a:cubicBezTo>
                    <a:pt x="188" y="22"/>
                    <a:pt x="193" y="21"/>
                    <a:pt x="197" y="20"/>
                  </a:cubicBezTo>
                  <a:cubicBezTo>
                    <a:pt x="197" y="20"/>
                    <a:pt x="197" y="20"/>
                    <a:pt x="197" y="20"/>
                  </a:cubicBezTo>
                  <a:cubicBezTo>
                    <a:pt x="202" y="19"/>
                    <a:pt x="207" y="19"/>
                    <a:pt x="212" y="18"/>
                  </a:cubicBezTo>
                  <a:cubicBezTo>
                    <a:pt x="212" y="18"/>
                    <a:pt x="212" y="18"/>
                    <a:pt x="212" y="18"/>
                  </a:cubicBezTo>
                  <a:cubicBezTo>
                    <a:pt x="214" y="18"/>
                    <a:pt x="214" y="18"/>
                    <a:pt x="214" y="18"/>
                  </a:cubicBezTo>
                  <a:cubicBezTo>
                    <a:pt x="218" y="17"/>
                    <a:pt x="222" y="17"/>
                    <a:pt x="227" y="17"/>
                  </a:cubicBezTo>
                  <a:cubicBezTo>
                    <a:pt x="228" y="17"/>
                    <a:pt x="228" y="17"/>
                    <a:pt x="228" y="17"/>
                  </a:cubicBezTo>
                  <a:cubicBezTo>
                    <a:pt x="228" y="17"/>
                    <a:pt x="228" y="17"/>
                    <a:pt x="228" y="17"/>
                  </a:cubicBezTo>
                  <a:cubicBezTo>
                    <a:pt x="231" y="17"/>
                    <a:pt x="234" y="17"/>
                    <a:pt x="237" y="17"/>
                  </a:cubicBezTo>
                  <a:cubicBezTo>
                    <a:pt x="237" y="17"/>
                    <a:pt x="237" y="17"/>
                    <a:pt x="237" y="17"/>
                  </a:cubicBezTo>
                  <a:cubicBezTo>
                    <a:pt x="238" y="17"/>
                    <a:pt x="238" y="17"/>
                    <a:pt x="238" y="17"/>
                  </a:cubicBezTo>
                  <a:cubicBezTo>
                    <a:pt x="238" y="17"/>
                    <a:pt x="238" y="17"/>
                    <a:pt x="238" y="17"/>
                  </a:cubicBezTo>
                  <a:cubicBezTo>
                    <a:pt x="241" y="17"/>
                    <a:pt x="244" y="17"/>
                    <a:pt x="246" y="17"/>
                  </a:cubicBezTo>
                  <a:cubicBezTo>
                    <a:pt x="246" y="17"/>
                    <a:pt x="246" y="17"/>
                    <a:pt x="246" y="17"/>
                  </a:cubicBezTo>
                  <a:cubicBezTo>
                    <a:pt x="247" y="17"/>
                    <a:pt x="247" y="17"/>
                    <a:pt x="247" y="17"/>
                  </a:cubicBezTo>
                  <a:cubicBezTo>
                    <a:pt x="252" y="17"/>
                    <a:pt x="256" y="17"/>
                    <a:pt x="260" y="18"/>
                  </a:cubicBezTo>
                  <a:cubicBezTo>
                    <a:pt x="262" y="18"/>
                    <a:pt x="262" y="18"/>
                    <a:pt x="262" y="18"/>
                  </a:cubicBezTo>
                  <a:cubicBezTo>
                    <a:pt x="262" y="18"/>
                    <a:pt x="262" y="18"/>
                    <a:pt x="262" y="18"/>
                  </a:cubicBezTo>
                  <a:cubicBezTo>
                    <a:pt x="267" y="19"/>
                    <a:pt x="272" y="19"/>
                    <a:pt x="277" y="20"/>
                  </a:cubicBezTo>
                  <a:cubicBezTo>
                    <a:pt x="277" y="20"/>
                    <a:pt x="277" y="20"/>
                    <a:pt x="277" y="20"/>
                  </a:cubicBezTo>
                  <a:cubicBezTo>
                    <a:pt x="277" y="20"/>
                    <a:pt x="277" y="20"/>
                    <a:pt x="277" y="20"/>
                  </a:cubicBezTo>
                  <a:cubicBezTo>
                    <a:pt x="281" y="21"/>
                    <a:pt x="286" y="22"/>
                    <a:pt x="290" y="23"/>
                  </a:cubicBezTo>
                  <a:cubicBezTo>
                    <a:pt x="290" y="23"/>
                    <a:pt x="290" y="23"/>
                    <a:pt x="291" y="23"/>
                  </a:cubicBezTo>
                  <a:cubicBezTo>
                    <a:pt x="293" y="24"/>
                    <a:pt x="294" y="24"/>
                    <a:pt x="296" y="25"/>
                  </a:cubicBezTo>
                  <a:cubicBezTo>
                    <a:pt x="296" y="25"/>
                    <a:pt x="296" y="25"/>
                    <a:pt x="297" y="25"/>
                  </a:cubicBezTo>
                  <a:cubicBezTo>
                    <a:pt x="304" y="27"/>
                    <a:pt x="310" y="29"/>
                    <a:pt x="317" y="32"/>
                  </a:cubicBezTo>
                  <a:cubicBezTo>
                    <a:pt x="330" y="36"/>
                    <a:pt x="341" y="43"/>
                    <a:pt x="353" y="50"/>
                  </a:cubicBezTo>
                  <a:cubicBezTo>
                    <a:pt x="353" y="50"/>
                    <a:pt x="353" y="50"/>
                    <a:pt x="353" y="50"/>
                  </a:cubicBezTo>
                  <a:cubicBezTo>
                    <a:pt x="353" y="50"/>
                    <a:pt x="353" y="50"/>
                    <a:pt x="353" y="50"/>
                  </a:cubicBezTo>
                  <a:cubicBezTo>
                    <a:pt x="356" y="51"/>
                    <a:pt x="359" y="53"/>
                    <a:pt x="362" y="56"/>
                  </a:cubicBezTo>
                  <a:cubicBezTo>
                    <a:pt x="362" y="56"/>
                    <a:pt x="362" y="56"/>
                    <a:pt x="362" y="56"/>
                  </a:cubicBezTo>
                  <a:cubicBezTo>
                    <a:pt x="365" y="58"/>
                    <a:pt x="368" y="60"/>
                    <a:pt x="371" y="62"/>
                  </a:cubicBezTo>
                  <a:cubicBezTo>
                    <a:pt x="371" y="62"/>
                    <a:pt x="371" y="62"/>
                    <a:pt x="371" y="62"/>
                  </a:cubicBezTo>
                  <a:cubicBezTo>
                    <a:pt x="374" y="64"/>
                    <a:pt x="377" y="67"/>
                    <a:pt x="380" y="69"/>
                  </a:cubicBezTo>
                  <a:cubicBezTo>
                    <a:pt x="380" y="69"/>
                    <a:pt x="380" y="69"/>
                    <a:pt x="380" y="69"/>
                  </a:cubicBezTo>
                  <a:cubicBezTo>
                    <a:pt x="383" y="71"/>
                    <a:pt x="385" y="74"/>
                    <a:pt x="388" y="76"/>
                  </a:cubicBezTo>
                  <a:cubicBezTo>
                    <a:pt x="388" y="77"/>
                    <a:pt x="388" y="77"/>
                    <a:pt x="388" y="77"/>
                  </a:cubicBezTo>
                  <a:cubicBezTo>
                    <a:pt x="388" y="77"/>
                    <a:pt x="388" y="77"/>
                    <a:pt x="388" y="77"/>
                  </a:cubicBezTo>
                  <a:cubicBezTo>
                    <a:pt x="390" y="78"/>
                    <a:pt x="391" y="80"/>
                    <a:pt x="393" y="81"/>
                  </a:cubicBezTo>
                  <a:cubicBezTo>
                    <a:pt x="393" y="81"/>
                    <a:pt x="393" y="81"/>
                    <a:pt x="393" y="81"/>
                  </a:cubicBezTo>
                  <a:cubicBezTo>
                    <a:pt x="394" y="83"/>
                    <a:pt x="396" y="84"/>
                    <a:pt x="397" y="86"/>
                  </a:cubicBezTo>
                  <a:cubicBezTo>
                    <a:pt x="406" y="95"/>
                    <a:pt x="413" y="104"/>
                    <a:pt x="420" y="114"/>
                  </a:cubicBezTo>
                  <a:cubicBezTo>
                    <a:pt x="427" y="125"/>
                    <a:pt x="434" y="136"/>
                    <a:pt x="439" y="148"/>
                  </a:cubicBezTo>
                  <a:cubicBezTo>
                    <a:pt x="439" y="148"/>
                    <a:pt x="439" y="148"/>
                    <a:pt x="439" y="148"/>
                  </a:cubicBezTo>
                  <a:cubicBezTo>
                    <a:pt x="439" y="148"/>
                    <a:pt x="439" y="148"/>
                    <a:pt x="439" y="148"/>
                  </a:cubicBezTo>
                  <a:cubicBezTo>
                    <a:pt x="439" y="148"/>
                    <a:pt x="439" y="148"/>
                    <a:pt x="439" y="148"/>
                  </a:cubicBezTo>
                  <a:cubicBezTo>
                    <a:pt x="451" y="176"/>
                    <a:pt x="458" y="205"/>
                    <a:pt x="458" y="237"/>
                  </a:cubicBezTo>
                  <a:cubicBezTo>
                    <a:pt x="458" y="240"/>
                    <a:pt x="457" y="243"/>
                    <a:pt x="457" y="246"/>
                  </a:cubicBezTo>
                  <a:cubicBezTo>
                    <a:pt x="457" y="258"/>
                    <a:pt x="455" y="269"/>
                    <a:pt x="453" y="281"/>
                  </a:cubicBezTo>
                  <a:close/>
                  <a:moveTo>
                    <a:pt x="209" y="161"/>
                  </a:moveTo>
                  <a:cubicBezTo>
                    <a:pt x="209" y="161"/>
                    <a:pt x="210" y="161"/>
                    <a:pt x="211" y="161"/>
                  </a:cubicBezTo>
                  <a:cubicBezTo>
                    <a:pt x="211" y="162"/>
                    <a:pt x="209" y="162"/>
                    <a:pt x="209" y="161"/>
                  </a:cubicBezTo>
                  <a:close/>
                  <a:moveTo>
                    <a:pt x="201" y="194"/>
                  </a:moveTo>
                  <a:cubicBezTo>
                    <a:pt x="201" y="194"/>
                    <a:pt x="202" y="194"/>
                    <a:pt x="202" y="194"/>
                  </a:cubicBezTo>
                  <a:cubicBezTo>
                    <a:pt x="203" y="196"/>
                    <a:pt x="200" y="197"/>
                    <a:pt x="199" y="197"/>
                  </a:cubicBezTo>
                  <a:cubicBezTo>
                    <a:pt x="199" y="198"/>
                    <a:pt x="198" y="199"/>
                    <a:pt x="198" y="199"/>
                  </a:cubicBezTo>
                  <a:cubicBezTo>
                    <a:pt x="197" y="199"/>
                    <a:pt x="197" y="198"/>
                    <a:pt x="197" y="197"/>
                  </a:cubicBezTo>
                  <a:cubicBezTo>
                    <a:pt x="197" y="196"/>
                    <a:pt x="197" y="196"/>
                    <a:pt x="197" y="195"/>
                  </a:cubicBezTo>
                  <a:cubicBezTo>
                    <a:pt x="198" y="195"/>
                    <a:pt x="198" y="194"/>
                    <a:pt x="198" y="194"/>
                  </a:cubicBezTo>
                  <a:cubicBezTo>
                    <a:pt x="199" y="194"/>
                    <a:pt x="200" y="194"/>
                    <a:pt x="201" y="194"/>
                  </a:cubicBezTo>
                  <a:close/>
                  <a:moveTo>
                    <a:pt x="205" y="217"/>
                  </a:moveTo>
                  <a:cubicBezTo>
                    <a:pt x="204" y="217"/>
                    <a:pt x="206" y="214"/>
                    <a:pt x="206" y="213"/>
                  </a:cubicBezTo>
                  <a:cubicBezTo>
                    <a:pt x="206" y="213"/>
                    <a:pt x="207" y="213"/>
                    <a:pt x="207" y="212"/>
                  </a:cubicBezTo>
                  <a:cubicBezTo>
                    <a:pt x="208" y="211"/>
                    <a:pt x="206" y="211"/>
                    <a:pt x="208" y="211"/>
                  </a:cubicBezTo>
                  <a:cubicBezTo>
                    <a:pt x="209" y="211"/>
                    <a:pt x="208" y="213"/>
                    <a:pt x="207" y="213"/>
                  </a:cubicBezTo>
                  <a:cubicBezTo>
                    <a:pt x="206" y="214"/>
                    <a:pt x="205" y="215"/>
                    <a:pt x="205" y="217"/>
                  </a:cubicBezTo>
                  <a:close/>
                  <a:moveTo>
                    <a:pt x="210" y="159"/>
                  </a:moveTo>
                  <a:cubicBezTo>
                    <a:pt x="210" y="159"/>
                    <a:pt x="209" y="158"/>
                    <a:pt x="210" y="158"/>
                  </a:cubicBezTo>
                  <a:cubicBezTo>
                    <a:pt x="210" y="158"/>
                    <a:pt x="210" y="158"/>
                    <a:pt x="211" y="158"/>
                  </a:cubicBezTo>
                  <a:cubicBezTo>
                    <a:pt x="211" y="158"/>
                    <a:pt x="211" y="159"/>
                    <a:pt x="210" y="159"/>
                  </a:cubicBezTo>
                  <a:close/>
                  <a:moveTo>
                    <a:pt x="211" y="152"/>
                  </a:moveTo>
                  <a:cubicBezTo>
                    <a:pt x="211" y="152"/>
                    <a:pt x="212" y="152"/>
                    <a:pt x="212" y="152"/>
                  </a:cubicBezTo>
                  <a:cubicBezTo>
                    <a:pt x="211" y="153"/>
                    <a:pt x="211" y="153"/>
                    <a:pt x="211" y="153"/>
                  </a:cubicBezTo>
                  <a:cubicBezTo>
                    <a:pt x="212" y="154"/>
                    <a:pt x="211" y="156"/>
                    <a:pt x="210" y="156"/>
                  </a:cubicBezTo>
                  <a:cubicBezTo>
                    <a:pt x="209" y="157"/>
                    <a:pt x="208" y="156"/>
                    <a:pt x="209" y="155"/>
                  </a:cubicBezTo>
                  <a:cubicBezTo>
                    <a:pt x="209" y="155"/>
                    <a:pt x="211" y="155"/>
                    <a:pt x="211" y="154"/>
                  </a:cubicBezTo>
                  <a:cubicBezTo>
                    <a:pt x="211" y="153"/>
                    <a:pt x="210" y="152"/>
                    <a:pt x="211" y="152"/>
                  </a:cubicBezTo>
                  <a:close/>
                  <a:moveTo>
                    <a:pt x="217" y="168"/>
                  </a:moveTo>
                  <a:cubicBezTo>
                    <a:pt x="216" y="167"/>
                    <a:pt x="215" y="167"/>
                    <a:pt x="215" y="166"/>
                  </a:cubicBezTo>
                  <a:cubicBezTo>
                    <a:pt x="215" y="165"/>
                    <a:pt x="215" y="164"/>
                    <a:pt x="216" y="163"/>
                  </a:cubicBezTo>
                  <a:cubicBezTo>
                    <a:pt x="216" y="161"/>
                    <a:pt x="218" y="161"/>
                    <a:pt x="221" y="162"/>
                  </a:cubicBezTo>
                  <a:cubicBezTo>
                    <a:pt x="222" y="162"/>
                    <a:pt x="222" y="165"/>
                    <a:pt x="222" y="166"/>
                  </a:cubicBezTo>
                  <a:cubicBezTo>
                    <a:pt x="221" y="168"/>
                    <a:pt x="219" y="168"/>
                    <a:pt x="217" y="168"/>
                  </a:cubicBezTo>
                  <a:close/>
                  <a:moveTo>
                    <a:pt x="202" y="189"/>
                  </a:moveTo>
                  <a:cubicBezTo>
                    <a:pt x="202" y="189"/>
                    <a:pt x="202" y="189"/>
                    <a:pt x="201" y="189"/>
                  </a:cubicBezTo>
                  <a:cubicBezTo>
                    <a:pt x="201" y="189"/>
                    <a:pt x="201" y="189"/>
                    <a:pt x="200" y="189"/>
                  </a:cubicBezTo>
                  <a:cubicBezTo>
                    <a:pt x="200" y="188"/>
                    <a:pt x="200" y="187"/>
                    <a:pt x="199" y="187"/>
                  </a:cubicBezTo>
                  <a:cubicBezTo>
                    <a:pt x="198" y="186"/>
                    <a:pt x="197" y="188"/>
                    <a:pt x="197" y="189"/>
                  </a:cubicBezTo>
                  <a:cubicBezTo>
                    <a:pt x="198" y="190"/>
                    <a:pt x="195" y="189"/>
                    <a:pt x="195" y="190"/>
                  </a:cubicBezTo>
                  <a:cubicBezTo>
                    <a:pt x="194" y="191"/>
                    <a:pt x="193" y="193"/>
                    <a:pt x="191" y="192"/>
                  </a:cubicBezTo>
                  <a:cubicBezTo>
                    <a:pt x="191" y="192"/>
                    <a:pt x="191" y="192"/>
                    <a:pt x="191" y="191"/>
                  </a:cubicBezTo>
                  <a:cubicBezTo>
                    <a:pt x="191" y="190"/>
                    <a:pt x="190" y="190"/>
                    <a:pt x="190" y="190"/>
                  </a:cubicBezTo>
                  <a:cubicBezTo>
                    <a:pt x="189" y="190"/>
                    <a:pt x="186" y="190"/>
                    <a:pt x="187" y="188"/>
                  </a:cubicBezTo>
                  <a:cubicBezTo>
                    <a:pt x="187" y="188"/>
                    <a:pt x="189" y="188"/>
                    <a:pt x="189" y="187"/>
                  </a:cubicBezTo>
                  <a:cubicBezTo>
                    <a:pt x="190" y="186"/>
                    <a:pt x="190" y="186"/>
                    <a:pt x="190" y="185"/>
                  </a:cubicBezTo>
                  <a:cubicBezTo>
                    <a:pt x="192" y="184"/>
                    <a:pt x="192" y="184"/>
                    <a:pt x="191" y="183"/>
                  </a:cubicBezTo>
                  <a:cubicBezTo>
                    <a:pt x="190" y="183"/>
                    <a:pt x="189" y="183"/>
                    <a:pt x="190" y="182"/>
                  </a:cubicBezTo>
                  <a:cubicBezTo>
                    <a:pt x="190" y="181"/>
                    <a:pt x="190" y="180"/>
                    <a:pt x="190" y="180"/>
                  </a:cubicBezTo>
                  <a:cubicBezTo>
                    <a:pt x="190" y="179"/>
                    <a:pt x="190" y="176"/>
                    <a:pt x="192" y="176"/>
                  </a:cubicBezTo>
                  <a:cubicBezTo>
                    <a:pt x="193" y="177"/>
                    <a:pt x="193" y="178"/>
                    <a:pt x="194" y="179"/>
                  </a:cubicBezTo>
                  <a:cubicBezTo>
                    <a:pt x="194" y="180"/>
                    <a:pt x="195" y="179"/>
                    <a:pt x="196" y="180"/>
                  </a:cubicBezTo>
                  <a:cubicBezTo>
                    <a:pt x="196" y="180"/>
                    <a:pt x="197" y="180"/>
                    <a:pt x="197" y="181"/>
                  </a:cubicBezTo>
                  <a:cubicBezTo>
                    <a:pt x="197" y="182"/>
                    <a:pt x="199" y="182"/>
                    <a:pt x="200" y="182"/>
                  </a:cubicBezTo>
                  <a:cubicBezTo>
                    <a:pt x="201" y="183"/>
                    <a:pt x="202" y="184"/>
                    <a:pt x="203" y="185"/>
                  </a:cubicBezTo>
                  <a:cubicBezTo>
                    <a:pt x="205" y="186"/>
                    <a:pt x="206" y="188"/>
                    <a:pt x="205" y="189"/>
                  </a:cubicBezTo>
                  <a:cubicBezTo>
                    <a:pt x="205" y="191"/>
                    <a:pt x="203" y="190"/>
                    <a:pt x="202" y="189"/>
                  </a:cubicBezTo>
                  <a:close/>
                  <a:moveTo>
                    <a:pt x="212" y="192"/>
                  </a:moveTo>
                  <a:cubicBezTo>
                    <a:pt x="212" y="192"/>
                    <a:pt x="212" y="190"/>
                    <a:pt x="213" y="191"/>
                  </a:cubicBezTo>
                  <a:cubicBezTo>
                    <a:pt x="213" y="191"/>
                    <a:pt x="213" y="190"/>
                    <a:pt x="214" y="191"/>
                  </a:cubicBezTo>
                  <a:cubicBezTo>
                    <a:pt x="216" y="192"/>
                    <a:pt x="213" y="194"/>
                    <a:pt x="212" y="192"/>
                  </a:cubicBezTo>
                  <a:close/>
                  <a:moveTo>
                    <a:pt x="224" y="162"/>
                  </a:moveTo>
                  <a:cubicBezTo>
                    <a:pt x="226" y="163"/>
                    <a:pt x="225" y="164"/>
                    <a:pt x="223" y="163"/>
                  </a:cubicBezTo>
                  <a:cubicBezTo>
                    <a:pt x="222" y="163"/>
                    <a:pt x="223" y="162"/>
                    <a:pt x="224" y="162"/>
                  </a:cubicBezTo>
                  <a:close/>
                  <a:moveTo>
                    <a:pt x="184" y="101"/>
                  </a:moveTo>
                  <a:cubicBezTo>
                    <a:pt x="185" y="101"/>
                    <a:pt x="183" y="103"/>
                    <a:pt x="182" y="103"/>
                  </a:cubicBezTo>
                  <a:cubicBezTo>
                    <a:pt x="181" y="102"/>
                    <a:pt x="181" y="102"/>
                    <a:pt x="182" y="101"/>
                  </a:cubicBezTo>
                  <a:cubicBezTo>
                    <a:pt x="182" y="101"/>
                    <a:pt x="183" y="101"/>
                    <a:pt x="183" y="101"/>
                  </a:cubicBezTo>
                  <a:cubicBezTo>
                    <a:pt x="183" y="100"/>
                    <a:pt x="184" y="100"/>
                    <a:pt x="184" y="101"/>
                  </a:cubicBezTo>
                  <a:close/>
                  <a:moveTo>
                    <a:pt x="207" y="196"/>
                  </a:moveTo>
                  <a:cubicBezTo>
                    <a:pt x="209" y="195"/>
                    <a:pt x="211" y="198"/>
                    <a:pt x="210" y="198"/>
                  </a:cubicBezTo>
                  <a:cubicBezTo>
                    <a:pt x="210" y="199"/>
                    <a:pt x="209" y="202"/>
                    <a:pt x="208" y="202"/>
                  </a:cubicBezTo>
                  <a:cubicBezTo>
                    <a:pt x="206" y="201"/>
                    <a:pt x="206" y="197"/>
                    <a:pt x="207" y="196"/>
                  </a:cubicBezTo>
                  <a:close/>
                  <a:moveTo>
                    <a:pt x="170" y="100"/>
                  </a:moveTo>
                  <a:cubicBezTo>
                    <a:pt x="171" y="99"/>
                    <a:pt x="171" y="100"/>
                    <a:pt x="172" y="99"/>
                  </a:cubicBezTo>
                  <a:cubicBezTo>
                    <a:pt x="172" y="99"/>
                    <a:pt x="172" y="99"/>
                    <a:pt x="172" y="99"/>
                  </a:cubicBezTo>
                  <a:cubicBezTo>
                    <a:pt x="172" y="99"/>
                    <a:pt x="172" y="99"/>
                    <a:pt x="172" y="99"/>
                  </a:cubicBezTo>
                  <a:cubicBezTo>
                    <a:pt x="173" y="99"/>
                    <a:pt x="175" y="99"/>
                    <a:pt x="176" y="99"/>
                  </a:cubicBezTo>
                  <a:cubicBezTo>
                    <a:pt x="177" y="99"/>
                    <a:pt x="176" y="101"/>
                    <a:pt x="175" y="101"/>
                  </a:cubicBezTo>
                  <a:cubicBezTo>
                    <a:pt x="174" y="102"/>
                    <a:pt x="173" y="101"/>
                    <a:pt x="172" y="101"/>
                  </a:cubicBezTo>
                  <a:cubicBezTo>
                    <a:pt x="172" y="102"/>
                    <a:pt x="171" y="102"/>
                    <a:pt x="170" y="101"/>
                  </a:cubicBezTo>
                  <a:cubicBezTo>
                    <a:pt x="170" y="101"/>
                    <a:pt x="170" y="100"/>
                    <a:pt x="170" y="100"/>
                  </a:cubicBezTo>
                  <a:close/>
                  <a:moveTo>
                    <a:pt x="167" y="84"/>
                  </a:moveTo>
                  <a:cubicBezTo>
                    <a:pt x="169" y="84"/>
                    <a:pt x="170" y="85"/>
                    <a:pt x="169" y="85"/>
                  </a:cubicBezTo>
                  <a:cubicBezTo>
                    <a:pt x="168" y="86"/>
                    <a:pt x="167" y="86"/>
                    <a:pt x="167" y="86"/>
                  </a:cubicBezTo>
                  <a:cubicBezTo>
                    <a:pt x="166" y="85"/>
                    <a:pt x="166" y="85"/>
                    <a:pt x="166" y="85"/>
                  </a:cubicBezTo>
                  <a:cubicBezTo>
                    <a:pt x="166" y="85"/>
                    <a:pt x="165" y="85"/>
                    <a:pt x="165" y="85"/>
                  </a:cubicBezTo>
                  <a:cubicBezTo>
                    <a:pt x="163" y="85"/>
                    <a:pt x="166" y="84"/>
                    <a:pt x="167" y="84"/>
                  </a:cubicBezTo>
                  <a:close/>
                  <a:moveTo>
                    <a:pt x="207" y="110"/>
                  </a:moveTo>
                  <a:cubicBezTo>
                    <a:pt x="207" y="110"/>
                    <a:pt x="208" y="110"/>
                    <a:pt x="208" y="110"/>
                  </a:cubicBezTo>
                  <a:cubicBezTo>
                    <a:pt x="209" y="109"/>
                    <a:pt x="209" y="112"/>
                    <a:pt x="207" y="112"/>
                  </a:cubicBezTo>
                  <a:cubicBezTo>
                    <a:pt x="206" y="112"/>
                    <a:pt x="206" y="111"/>
                    <a:pt x="207" y="110"/>
                  </a:cubicBezTo>
                  <a:close/>
                  <a:moveTo>
                    <a:pt x="171" y="93"/>
                  </a:moveTo>
                  <a:cubicBezTo>
                    <a:pt x="172" y="93"/>
                    <a:pt x="172" y="93"/>
                    <a:pt x="173" y="93"/>
                  </a:cubicBezTo>
                  <a:cubicBezTo>
                    <a:pt x="173" y="94"/>
                    <a:pt x="173" y="95"/>
                    <a:pt x="173" y="95"/>
                  </a:cubicBezTo>
                  <a:cubicBezTo>
                    <a:pt x="174" y="95"/>
                    <a:pt x="175" y="96"/>
                    <a:pt x="174" y="96"/>
                  </a:cubicBezTo>
                  <a:cubicBezTo>
                    <a:pt x="174" y="96"/>
                    <a:pt x="173" y="96"/>
                    <a:pt x="173" y="96"/>
                  </a:cubicBezTo>
                  <a:cubicBezTo>
                    <a:pt x="173" y="96"/>
                    <a:pt x="173" y="97"/>
                    <a:pt x="173" y="97"/>
                  </a:cubicBezTo>
                  <a:cubicBezTo>
                    <a:pt x="173" y="98"/>
                    <a:pt x="172" y="98"/>
                    <a:pt x="172" y="98"/>
                  </a:cubicBezTo>
                  <a:cubicBezTo>
                    <a:pt x="171" y="98"/>
                    <a:pt x="170" y="99"/>
                    <a:pt x="169" y="99"/>
                  </a:cubicBezTo>
                  <a:cubicBezTo>
                    <a:pt x="168" y="99"/>
                    <a:pt x="168" y="99"/>
                    <a:pt x="167" y="98"/>
                  </a:cubicBezTo>
                  <a:cubicBezTo>
                    <a:pt x="167" y="98"/>
                    <a:pt x="166" y="97"/>
                    <a:pt x="166" y="97"/>
                  </a:cubicBezTo>
                  <a:cubicBezTo>
                    <a:pt x="167" y="97"/>
                    <a:pt x="168" y="97"/>
                    <a:pt x="168" y="97"/>
                  </a:cubicBezTo>
                  <a:cubicBezTo>
                    <a:pt x="169" y="97"/>
                    <a:pt x="169" y="96"/>
                    <a:pt x="168" y="96"/>
                  </a:cubicBezTo>
                  <a:cubicBezTo>
                    <a:pt x="168" y="96"/>
                    <a:pt x="167" y="96"/>
                    <a:pt x="167" y="96"/>
                  </a:cubicBezTo>
                  <a:cubicBezTo>
                    <a:pt x="167" y="95"/>
                    <a:pt x="167" y="95"/>
                    <a:pt x="167" y="95"/>
                  </a:cubicBezTo>
                  <a:cubicBezTo>
                    <a:pt x="167" y="95"/>
                    <a:pt x="167" y="94"/>
                    <a:pt x="166" y="94"/>
                  </a:cubicBezTo>
                  <a:cubicBezTo>
                    <a:pt x="166" y="94"/>
                    <a:pt x="167" y="93"/>
                    <a:pt x="167" y="93"/>
                  </a:cubicBezTo>
                  <a:cubicBezTo>
                    <a:pt x="167" y="92"/>
                    <a:pt x="166" y="92"/>
                    <a:pt x="167" y="92"/>
                  </a:cubicBezTo>
                  <a:cubicBezTo>
                    <a:pt x="168" y="91"/>
                    <a:pt x="169" y="92"/>
                    <a:pt x="170" y="92"/>
                  </a:cubicBezTo>
                  <a:cubicBezTo>
                    <a:pt x="170" y="92"/>
                    <a:pt x="170" y="93"/>
                    <a:pt x="171" y="93"/>
                  </a:cubicBezTo>
                  <a:close/>
                  <a:moveTo>
                    <a:pt x="171" y="104"/>
                  </a:moveTo>
                  <a:cubicBezTo>
                    <a:pt x="171" y="103"/>
                    <a:pt x="172" y="103"/>
                    <a:pt x="172" y="103"/>
                  </a:cubicBezTo>
                  <a:cubicBezTo>
                    <a:pt x="172" y="103"/>
                    <a:pt x="172" y="104"/>
                    <a:pt x="172" y="104"/>
                  </a:cubicBezTo>
                  <a:cubicBezTo>
                    <a:pt x="171" y="104"/>
                    <a:pt x="171" y="104"/>
                    <a:pt x="171" y="104"/>
                  </a:cubicBezTo>
                  <a:close/>
                  <a:moveTo>
                    <a:pt x="173" y="112"/>
                  </a:moveTo>
                  <a:cubicBezTo>
                    <a:pt x="173" y="113"/>
                    <a:pt x="171" y="113"/>
                    <a:pt x="171" y="112"/>
                  </a:cubicBezTo>
                  <a:cubicBezTo>
                    <a:pt x="171" y="112"/>
                    <a:pt x="173" y="112"/>
                    <a:pt x="173" y="112"/>
                  </a:cubicBezTo>
                  <a:close/>
                  <a:moveTo>
                    <a:pt x="209" y="225"/>
                  </a:moveTo>
                  <a:cubicBezTo>
                    <a:pt x="208" y="224"/>
                    <a:pt x="208" y="224"/>
                    <a:pt x="209" y="224"/>
                  </a:cubicBezTo>
                  <a:cubicBezTo>
                    <a:pt x="209" y="224"/>
                    <a:pt x="209" y="224"/>
                    <a:pt x="209" y="224"/>
                  </a:cubicBezTo>
                  <a:cubicBezTo>
                    <a:pt x="209" y="225"/>
                    <a:pt x="209" y="225"/>
                    <a:pt x="209" y="225"/>
                  </a:cubicBezTo>
                  <a:close/>
                  <a:moveTo>
                    <a:pt x="208" y="234"/>
                  </a:moveTo>
                  <a:cubicBezTo>
                    <a:pt x="207" y="233"/>
                    <a:pt x="209" y="230"/>
                    <a:pt x="209" y="229"/>
                  </a:cubicBezTo>
                  <a:cubicBezTo>
                    <a:pt x="209" y="229"/>
                    <a:pt x="208" y="228"/>
                    <a:pt x="209" y="228"/>
                  </a:cubicBezTo>
                  <a:cubicBezTo>
                    <a:pt x="210" y="227"/>
                    <a:pt x="210" y="228"/>
                    <a:pt x="210" y="228"/>
                  </a:cubicBezTo>
                  <a:cubicBezTo>
                    <a:pt x="210" y="230"/>
                    <a:pt x="212" y="231"/>
                    <a:pt x="212" y="232"/>
                  </a:cubicBezTo>
                  <a:cubicBezTo>
                    <a:pt x="212" y="233"/>
                    <a:pt x="209" y="234"/>
                    <a:pt x="208" y="234"/>
                  </a:cubicBezTo>
                  <a:close/>
                  <a:moveTo>
                    <a:pt x="180" y="127"/>
                  </a:moveTo>
                  <a:cubicBezTo>
                    <a:pt x="179" y="127"/>
                    <a:pt x="179" y="127"/>
                    <a:pt x="179" y="128"/>
                  </a:cubicBezTo>
                  <a:cubicBezTo>
                    <a:pt x="179" y="128"/>
                    <a:pt x="179" y="129"/>
                    <a:pt x="179" y="129"/>
                  </a:cubicBezTo>
                  <a:cubicBezTo>
                    <a:pt x="178" y="130"/>
                    <a:pt x="177" y="130"/>
                    <a:pt x="177" y="131"/>
                  </a:cubicBezTo>
                  <a:cubicBezTo>
                    <a:pt x="177" y="131"/>
                    <a:pt x="177" y="132"/>
                    <a:pt x="177" y="132"/>
                  </a:cubicBezTo>
                  <a:cubicBezTo>
                    <a:pt x="176" y="134"/>
                    <a:pt x="174" y="132"/>
                    <a:pt x="173" y="132"/>
                  </a:cubicBezTo>
                  <a:cubicBezTo>
                    <a:pt x="171" y="132"/>
                    <a:pt x="173" y="133"/>
                    <a:pt x="173" y="133"/>
                  </a:cubicBezTo>
                  <a:cubicBezTo>
                    <a:pt x="173" y="134"/>
                    <a:pt x="173" y="135"/>
                    <a:pt x="172" y="136"/>
                  </a:cubicBezTo>
                  <a:cubicBezTo>
                    <a:pt x="172" y="136"/>
                    <a:pt x="170" y="137"/>
                    <a:pt x="169" y="137"/>
                  </a:cubicBezTo>
                  <a:cubicBezTo>
                    <a:pt x="168" y="137"/>
                    <a:pt x="168" y="136"/>
                    <a:pt x="167" y="135"/>
                  </a:cubicBezTo>
                  <a:cubicBezTo>
                    <a:pt x="167" y="134"/>
                    <a:pt x="168" y="132"/>
                    <a:pt x="168" y="131"/>
                  </a:cubicBezTo>
                  <a:cubicBezTo>
                    <a:pt x="168" y="130"/>
                    <a:pt x="168" y="128"/>
                    <a:pt x="169" y="128"/>
                  </a:cubicBezTo>
                  <a:cubicBezTo>
                    <a:pt x="171" y="127"/>
                    <a:pt x="169" y="127"/>
                    <a:pt x="169" y="126"/>
                  </a:cubicBezTo>
                  <a:cubicBezTo>
                    <a:pt x="169" y="125"/>
                    <a:pt x="170" y="125"/>
                    <a:pt x="171" y="125"/>
                  </a:cubicBezTo>
                  <a:cubicBezTo>
                    <a:pt x="172" y="124"/>
                    <a:pt x="174" y="123"/>
                    <a:pt x="175" y="124"/>
                  </a:cubicBezTo>
                  <a:cubicBezTo>
                    <a:pt x="176" y="124"/>
                    <a:pt x="177" y="124"/>
                    <a:pt x="177" y="124"/>
                  </a:cubicBezTo>
                  <a:cubicBezTo>
                    <a:pt x="178" y="124"/>
                    <a:pt x="179" y="124"/>
                    <a:pt x="180" y="124"/>
                  </a:cubicBezTo>
                  <a:cubicBezTo>
                    <a:pt x="181" y="124"/>
                    <a:pt x="182" y="124"/>
                    <a:pt x="182" y="125"/>
                  </a:cubicBezTo>
                  <a:cubicBezTo>
                    <a:pt x="182" y="126"/>
                    <a:pt x="181" y="127"/>
                    <a:pt x="180" y="127"/>
                  </a:cubicBezTo>
                  <a:close/>
                  <a:moveTo>
                    <a:pt x="169" y="116"/>
                  </a:moveTo>
                  <a:cubicBezTo>
                    <a:pt x="169" y="114"/>
                    <a:pt x="172" y="115"/>
                    <a:pt x="173" y="116"/>
                  </a:cubicBezTo>
                  <a:cubicBezTo>
                    <a:pt x="174" y="117"/>
                    <a:pt x="176" y="118"/>
                    <a:pt x="174" y="120"/>
                  </a:cubicBezTo>
                  <a:cubicBezTo>
                    <a:pt x="173" y="122"/>
                    <a:pt x="170" y="121"/>
                    <a:pt x="168" y="121"/>
                  </a:cubicBezTo>
                  <a:cubicBezTo>
                    <a:pt x="166" y="120"/>
                    <a:pt x="168" y="117"/>
                    <a:pt x="169" y="116"/>
                  </a:cubicBezTo>
                  <a:close/>
                  <a:moveTo>
                    <a:pt x="330" y="118"/>
                  </a:moveTo>
                  <a:cubicBezTo>
                    <a:pt x="330" y="118"/>
                    <a:pt x="329" y="118"/>
                    <a:pt x="329" y="118"/>
                  </a:cubicBezTo>
                  <a:cubicBezTo>
                    <a:pt x="329" y="117"/>
                    <a:pt x="329" y="116"/>
                    <a:pt x="329" y="116"/>
                  </a:cubicBezTo>
                  <a:cubicBezTo>
                    <a:pt x="329" y="116"/>
                    <a:pt x="330" y="116"/>
                    <a:pt x="330" y="117"/>
                  </a:cubicBezTo>
                  <a:cubicBezTo>
                    <a:pt x="330" y="117"/>
                    <a:pt x="330" y="118"/>
                    <a:pt x="330" y="118"/>
                  </a:cubicBezTo>
                  <a:close/>
                  <a:moveTo>
                    <a:pt x="160" y="94"/>
                  </a:moveTo>
                  <a:cubicBezTo>
                    <a:pt x="161" y="94"/>
                    <a:pt x="162" y="95"/>
                    <a:pt x="162" y="96"/>
                  </a:cubicBezTo>
                  <a:cubicBezTo>
                    <a:pt x="162" y="96"/>
                    <a:pt x="161" y="97"/>
                    <a:pt x="162" y="98"/>
                  </a:cubicBezTo>
                  <a:cubicBezTo>
                    <a:pt x="162" y="98"/>
                    <a:pt x="162" y="98"/>
                    <a:pt x="163" y="98"/>
                  </a:cubicBezTo>
                  <a:cubicBezTo>
                    <a:pt x="163" y="99"/>
                    <a:pt x="163" y="100"/>
                    <a:pt x="161" y="100"/>
                  </a:cubicBezTo>
                  <a:cubicBezTo>
                    <a:pt x="160" y="100"/>
                    <a:pt x="160" y="99"/>
                    <a:pt x="160" y="98"/>
                  </a:cubicBezTo>
                  <a:cubicBezTo>
                    <a:pt x="160" y="98"/>
                    <a:pt x="159" y="98"/>
                    <a:pt x="159" y="98"/>
                  </a:cubicBezTo>
                  <a:cubicBezTo>
                    <a:pt x="158" y="98"/>
                    <a:pt x="158" y="98"/>
                    <a:pt x="158" y="98"/>
                  </a:cubicBezTo>
                  <a:cubicBezTo>
                    <a:pt x="157" y="97"/>
                    <a:pt x="157" y="97"/>
                    <a:pt x="157" y="98"/>
                  </a:cubicBezTo>
                  <a:cubicBezTo>
                    <a:pt x="156" y="98"/>
                    <a:pt x="156" y="98"/>
                    <a:pt x="156" y="98"/>
                  </a:cubicBezTo>
                  <a:cubicBezTo>
                    <a:pt x="155" y="99"/>
                    <a:pt x="152" y="98"/>
                    <a:pt x="152" y="97"/>
                  </a:cubicBezTo>
                  <a:cubicBezTo>
                    <a:pt x="152" y="97"/>
                    <a:pt x="152" y="96"/>
                    <a:pt x="153" y="96"/>
                  </a:cubicBezTo>
                  <a:cubicBezTo>
                    <a:pt x="153" y="96"/>
                    <a:pt x="154" y="96"/>
                    <a:pt x="154" y="96"/>
                  </a:cubicBezTo>
                  <a:cubicBezTo>
                    <a:pt x="156" y="95"/>
                    <a:pt x="154" y="94"/>
                    <a:pt x="153" y="94"/>
                  </a:cubicBezTo>
                  <a:cubicBezTo>
                    <a:pt x="152" y="93"/>
                    <a:pt x="152" y="94"/>
                    <a:pt x="152" y="93"/>
                  </a:cubicBezTo>
                  <a:cubicBezTo>
                    <a:pt x="152" y="92"/>
                    <a:pt x="152" y="91"/>
                    <a:pt x="153" y="91"/>
                  </a:cubicBezTo>
                  <a:cubicBezTo>
                    <a:pt x="154" y="90"/>
                    <a:pt x="155" y="90"/>
                    <a:pt x="155" y="90"/>
                  </a:cubicBezTo>
                  <a:cubicBezTo>
                    <a:pt x="156" y="90"/>
                    <a:pt x="156" y="91"/>
                    <a:pt x="156" y="91"/>
                  </a:cubicBezTo>
                  <a:cubicBezTo>
                    <a:pt x="157" y="91"/>
                    <a:pt x="157" y="92"/>
                    <a:pt x="157" y="92"/>
                  </a:cubicBezTo>
                  <a:cubicBezTo>
                    <a:pt x="157" y="93"/>
                    <a:pt x="158" y="93"/>
                    <a:pt x="158" y="92"/>
                  </a:cubicBezTo>
                  <a:cubicBezTo>
                    <a:pt x="158" y="92"/>
                    <a:pt x="159" y="92"/>
                    <a:pt x="159" y="92"/>
                  </a:cubicBezTo>
                  <a:cubicBezTo>
                    <a:pt x="160" y="92"/>
                    <a:pt x="159" y="93"/>
                    <a:pt x="160" y="94"/>
                  </a:cubicBezTo>
                  <a:close/>
                  <a:moveTo>
                    <a:pt x="132" y="114"/>
                  </a:moveTo>
                  <a:cubicBezTo>
                    <a:pt x="132" y="114"/>
                    <a:pt x="133" y="114"/>
                    <a:pt x="134" y="115"/>
                  </a:cubicBezTo>
                  <a:cubicBezTo>
                    <a:pt x="134" y="115"/>
                    <a:pt x="134" y="116"/>
                    <a:pt x="134" y="116"/>
                  </a:cubicBezTo>
                  <a:cubicBezTo>
                    <a:pt x="134" y="117"/>
                    <a:pt x="135" y="116"/>
                    <a:pt x="135" y="117"/>
                  </a:cubicBezTo>
                  <a:cubicBezTo>
                    <a:pt x="135" y="117"/>
                    <a:pt x="134" y="118"/>
                    <a:pt x="135" y="118"/>
                  </a:cubicBezTo>
                  <a:cubicBezTo>
                    <a:pt x="135" y="118"/>
                    <a:pt x="136" y="118"/>
                    <a:pt x="136" y="118"/>
                  </a:cubicBezTo>
                  <a:cubicBezTo>
                    <a:pt x="137" y="118"/>
                    <a:pt x="139" y="119"/>
                    <a:pt x="139" y="118"/>
                  </a:cubicBezTo>
                  <a:cubicBezTo>
                    <a:pt x="140" y="117"/>
                    <a:pt x="139" y="116"/>
                    <a:pt x="138" y="115"/>
                  </a:cubicBezTo>
                  <a:cubicBezTo>
                    <a:pt x="138" y="115"/>
                    <a:pt x="139" y="114"/>
                    <a:pt x="138" y="114"/>
                  </a:cubicBezTo>
                  <a:cubicBezTo>
                    <a:pt x="138" y="114"/>
                    <a:pt x="138" y="114"/>
                    <a:pt x="137" y="114"/>
                  </a:cubicBezTo>
                  <a:cubicBezTo>
                    <a:pt x="136" y="113"/>
                    <a:pt x="137" y="112"/>
                    <a:pt x="138" y="111"/>
                  </a:cubicBezTo>
                  <a:cubicBezTo>
                    <a:pt x="139" y="111"/>
                    <a:pt x="139" y="110"/>
                    <a:pt x="140" y="109"/>
                  </a:cubicBezTo>
                  <a:cubicBezTo>
                    <a:pt x="140" y="109"/>
                    <a:pt x="141" y="108"/>
                    <a:pt x="141" y="109"/>
                  </a:cubicBezTo>
                  <a:cubicBezTo>
                    <a:pt x="142" y="109"/>
                    <a:pt x="141" y="110"/>
                    <a:pt x="141" y="111"/>
                  </a:cubicBezTo>
                  <a:cubicBezTo>
                    <a:pt x="141" y="112"/>
                    <a:pt x="141" y="112"/>
                    <a:pt x="141" y="113"/>
                  </a:cubicBezTo>
                  <a:cubicBezTo>
                    <a:pt x="141" y="114"/>
                    <a:pt x="141" y="114"/>
                    <a:pt x="142" y="114"/>
                  </a:cubicBezTo>
                  <a:cubicBezTo>
                    <a:pt x="143" y="114"/>
                    <a:pt x="143" y="115"/>
                    <a:pt x="143" y="115"/>
                  </a:cubicBezTo>
                  <a:cubicBezTo>
                    <a:pt x="144" y="115"/>
                    <a:pt x="144" y="114"/>
                    <a:pt x="145" y="114"/>
                  </a:cubicBezTo>
                  <a:cubicBezTo>
                    <a:pt x="149" y="113"/>
                    <a:pt x="146" y="118"/>
                    <a:pt x="145" y="120"/>
                  </a:cubicBezTo>
                  <a:cubicBezTo>
                    <a:pt x="144" y="121"/>
                    <a:pt x="143" y="122"/>
                    <a:pt x="141" y="122"/>
                  </a:cubicBezTo>
                  <a:cubicBezTo>
                    <a:pt x="140" y="121"/>
                    <a:pt x="140" y="123"/>
                    <a:pt x="139" y="123"/>
                  </a:cubicBezTo>
                  <a:cubicBezTo>
                    <a:pt x="138" y="122"/>
                    <a:pt x="137" y="122"/>
                    <a:pt x="136" y="123"/>
                  </a:cubicBezTo>
                  <a:cubicBezTo>
                    <a:pt x="135" y="124"/>
                    <a:pt x="135" y="124"/>
                    <a:pt x="135" y="124"/>
                  </a:cubicBezTo>
                  <a:cubicBezTo>
                    <a:pt x="134" y="125"/>
                    <a:pt x="133" y="125"/>
                    <a:pt x="132" y="126"/>
                  </a:cubicBezTo>
                  <a:cubicBezTo>
                    <a:pt x="132" y="127"/>
                    <a:pt x="132" y="127"/>
                    <a:pt x="131" y="128"/>
                  </a:cubicBezTo>
                  <a:cubicBezTo>
                    <a:pt x="130" y="128"/>
                    <a:pt x="129" y="128"/>
                    <a:pt x="129" y="128"/>
                  </a:cubicBezTo>
                  <a:cubicBezTo>
                    <a:pt x="127" y="128"/>
                    <a:pt x="126" y="128"/>
                    <a:pt x="126" y="127"/>
                  </a:cubicBezTo>
                  <a:cubicBezTo>
                    <a:pt x="126" y="125"/>
                    <a:pt x="128" y="125"/>
                    <a:pt x="128" y="124"/>
                  </a:cubicBezTo>
                  <a:cubicBezTo>
                    <a:pt x="129" y="123"/>
                    <a:pt x="131" y="124"/>
                    <a:pt x="132" y="123"/>
                  </a:cubicBezTo>
                  <a:cubicBezTo>
                    <a:pt x="132" y="122"/>
                    <a:pt x="130" y="123"/>
                    <a:pt x="130" y="123"/>
                  </a:cubicBezTo>
                  <a:cubicBezTo>
                    <a:pt x="129" y="123"/>
                    <a:pt x="129" y="123"/>
                    <a:pt x="128" y="123"/>
                  </a:cubicBezTo>
                  <a:cubicBezTo>
                    <a:pt x="128" y="123"/>
                    <a:pt x="127" y="123"/>
                    <a:pt x="127" y="123"/>
                  </a:cubicBezTo>
                  <a:cubicBezTo>
                    <a:pt x="126" y="123"/>
                    <a:pt x="126" y="123"/>
                    <a:pt x="126" y="124"/>
                  </a:cubicBezTo>
                  <a:cubicBezTo>
                    <a:pt x="125" y="124"/>
                    <a:pt x="124" y="125"/>
                    <a:pt x="123" y="125"/>
                  </a:cubicBezTo>
                  <a:cubicBezTo>
                    <a:pt x="123" y="125"/>
                    <a:pt x="123" y="124"/>
                    <a:pt x="123" y="124"/>
                  </a:cubicBezTo>
                  <a:cubicBezTo>
                    <a:pt x="123" y="124"/>
                    <a:pt x="122" y="124"/>
                    <a:pt x="122" y="124"/>
                  </a:cubicBezTo>
                  <a:cubicBezTo>
                    <a:pt x="121" y="124"/>
                    <a:pt x="120" y="123"/>
                    <a:pt x="121" y="122"/>
                  </a:cubicBezTo>
                  <a:cubicBezTo>
                    <a:pt x="122" y="121"/>
                    <a:pt x="123" y="121"/>
                    <a:pt x="125" y="121"/>
                  </a:cubicBezTo>
                  <a:cubicBezTo>
                    <a:pt x="126" y="120"/>
                    <a:pt x="123" y="120"/>
                    <a:pt x="123" y="120"/>
                  </a:cubicBezTo>
                  <a:cubicBezTo>
                    <a:pt x="123" y="119"/>
                    <a:pt x="125" y="119"/>
                    <a:pt x="125" y="119"/>
                  </a:cubicBezTo>
                  <a:cubicBezTo>
                    <a:pt x="125" y="118"/>
                    <a:pt x="123" y="119"/>
                    <a:pt x="123" y="118"/>
                  </a:cubicBezTo>
                  <a:cubicBezTo>
                    <a:pt x="123" y="117"/>
                    <a:pt x="125" y="116"/>
                    <a:pt x="126" y="116"/>
                  </a:cubicBezTo>
                  <a:cubicBezTo>
                    <a:pt x="127" y="115"/>
                    <a:pt x="127" y="114"/>
                    <a:pt x="128" y="114"/>
                  </a:cubicBezTo>
                  <a:cubicBezTo>
                    <a:pt x="129" y="113"/>
                    <a:pt x="129" y="114"/>
                    <a:pt x="129" y="114"/>
                  </a:cubicBezTo>
                  <a:cubicBezTo>
                    <a:pt x="129" y="115"/>
                    <a:pt x="131" y="115"/>
                    <a:pt x="132" y="114"/>
                  </a:cubicBezTo>
                  <a:close/>
                  <a:moveTo>
                    <a:pt x="148" y="106"/>
                  </a:moveTo>
                  <a:cubicBezTo>
                    <a:pt x="148" y="105"/>
                    <a:pt x="148" y="104"/>
                    <a:pt x="148" y="104"/>
                  </a:cubicBezTo>
                  <a:cubicBezTo>
                    <a:pt x="148" y="103"/>
                    <a:pt x="148" y="103"/>
                    <a:pt x="148" y="103"/>
                  </a:cubicBezTo>
                  <a:cubicBezTo>
                    <a:pt x="148" y="102"/>
                    <a:pt x="150" y="102"/>
                    <a:pt x="150" y="103"/>
                  </a:cubicBezTo>
                  <a:cubicBezTo>
                    <a:pt x="150" y="103"/>
                    <a:pt x="151" y="104"/>
                    <a:pt x="151" y="104"/>
                  </a:cubicBezTo>
                  <a:cubicBezTo>
                    <a:pt x="151" y="104"/>
                    <a:pt x="152" y="105"/>
                    <a:pt x="151" y="105"/>
                  </a:cubicBezTo>
                  <a:cubicBezTo>
                    <a:pt x="151" y="107"/>
                    <a:pt x="149" y="106"/>
                    <a:pt x="148" y="106"/>
                  </a:cubicBezTo>
                  <a:close/>
                  <a:moveTo>
                    <a:pt x="173" y="85"/>
                  </a:moveTo>
                  <a:cubicBezTo>
                    <a:pt x="172" y="85"/>
                    <a:pt x="172" y="85"/>
                    <a:pt x="172" y="84"/>
                  </a:cubicBezTo>
                  <a:cubicBezTo>
                    <a:pt x="171" y="84"/>
                    <a:pt x="172" y="84"/>
                    <a:pt x="172" y="83"/>
                  </a:cubicBezTo>
                  <a:cubicBezTo>
                    <a:pt x="172" y="83"/>
                    <a:pt x="172" y="82"/>
                    <a:pt x="173" y="82"/>
                  </a:cubicBezTo>
                  <a:cubicBezTo>
                    <a:pt x="173" y="82"/>
                    <a:pt x="174" y="82"/>
                    <a:pt x="174" y="81"/>
                  </a:cubicBezTo>
                  <a:cubicBezTo>
                    <a:pt x="175" y="81"/>
                    <a:pt x="174" y="81"/>
                    <a:pt x="173" y="81"/>
                  </a:cubicBezTo>
                  <a:cubicBezTo>
                    <a:pt x="172" y="80"/>
                    <a:pt x="173" y="80"/>
                    <a:pt x="173" y="80"/>
                  </a:cubicBezTo>
                  <a:cubicBezTo>
                    <a:pt x="173" y="79"/>
                    <a:pt x="173" y="78"/>
                    <a:pt x="174" y="78"/>
                  </a:cubicBezTo>
                  <a:cubicBezTo>
                    <a:pt x="174" y="78"/>
                    <a:pt x="175" y="79"/>
                    <a:pt x="175" y="78"/>
                  </a:cubicBezTo>
                  <a:cubicBezTo>
                    <a:pt x="176" y="78"/>
                    <a:pt x="175" y="78"/>
                    <a:pt x="175" y="78"/>
                  </a:cubicBezTo>
                  <a:cubicBezTo>
                    <a:pt x="174" y="77"/>
                    <a:pt x="175" y="75"/>
                    <a:pt x="177" y="76"/>
                  </a:cubicBezTo>
                  <a:cubicBezTo>
                    <a:pt x="178" y="76"/>
                    <a:pt x="178" y="75"/>
                    <a:pt x="178" y="75"/>
                  </a:cubicBezTo>
                  <a:cubicBezTo>
                    <a:pt x="178" y="75"/>
                    <a:pt x="179" y="75"/>
                    <a:pt x="179" y="75"/>
                  </a:cubicBezTo>
                  <a:cubicBezTo>
                    <a:pt x="180" y="74"/>
                    <a:pt x="176" y="74"/>
                    <a:pt x="176" y="74"/>
                  </a:cubicBezTo>
                  <a:cubicBezTo>
                    <a:pt x="175" y="74"/>
                    <a:pt x="175" y="73"/>
                    <a:pt x="176" y="73"/>
                  </a:cubicBezTo>
                  <a:cubicBezTo>
                    <a:pt x="176" y="73"/>
                    <a:pt x="177" y="73"/>
                    <a:pt x="178" y="73"/>
                  </a:cubicBezTo>
                  <a:cubicBezTo>
                    <a:pt x="179" y="73"/>
                    <a:pt x="180" y="73"/>
                    <a:pt x="181" y="73"/>
                  </a:cubicBezTo>
                  <a:cubicBezTo>
                    <a:pt x="182" y="74"/>
                    <a:pt x="181" y="74"/>
                    <a:pt x="181" y="75"/>
                  </a:cubicBezTo>
                  <a:cubicBezTo>
                    <a:pt x="182" y="76"/>
                    <a:pt x="182" y="76"/>
                    <a:pt x="183" y="77"/>
                  </a:cubicBezTo>
                  <a:cubicBezTo>
                    <a:pt x="183" y="77"/>
                    <a:pt x="183" y="78"/>
                    <a:pt x="184" y="78"/>
                  </a:cubicBezTo>
                  <a:cubicBezTo>
                    <a:pt x="184" y="78"/>
                    <a:pt x="185" y="78"/>
                    <a:pt x="185" y="78"/>
                  </a:cubicBezTo>
                  <a:cubicBezTo>
                    <a:pt x="186" y="78"/>
                    <a:pt x="186" y="78"/>
                    <a:pt x="186" y="78"/>
                  </a:cubicBezTo>
                  <a:cubicBezTo>
                    <a:pt x="187" y="78"/>
                    <a:pt x="187" y="79"/>
                    <a:pt x="187" y="79"/>
                  </a:cubicBezTo>
                  <a:cubicBezTo>
                    <a:pt x="187" y="80"/>
                    <a:pt x="186" y="80"/>
                    <a:pt x="186" y="80"/>
                  </a:cubicBezTo>
                  <a:cubicBezTo>
                    <a:pt x="186" y="81"/>
                    <a:pt x="187" y="81"/>
                    <a:pt x="187" y="81"/>
                  </a:cubicBezTo>
                  <a:cubicBezTo>
                    <a:pt x="188" y="82"/>
                    <a:pt x="189" y="81"/>
                    <a:pt x="188" y="81"/>
                  </a:cubicBezTo>
                  <a:cubicBezTo>
                    <a:pt x="188" y="80"/>
                    <a:pt x="187" y="80"/>
                    <a:pt x="188" y="79"/>
                  </a:cubicBezTo>
                  <a:cubicBezTo>
                    <a:pt x="189" y="78"/>
                    <a:pt x="190" y="79"/>
                    <a:pt x="190" y="80"/>
                  </a:cubicBezTo>
                  <a:cubicBezTo>
                    <a:pt x="190" y="80"/>
                    <a:pt x="190" y="80"/>
                    <a:pt x="190" y="81"/>
                  </a:cubicBezTo>
                  <a:cubicBezTo>
                    <a:pt x="189" y="81"/>
                    <a:pt x="190" y="81"/>
                    <a:pt x="190" y="82"/>
                  </a:cubicBezTo>
                  <a:cubicBezTo>
                    <a:pt x="190" y="82"/>
                    <a:pt x="189" y="84"/>
                    <a:pt x="190" y="84"/>
                  </a:cubicBezTo>
                  <a:cubicBezTo>
                    <a:pt x="191" y="85"/>
                    <a:pt x="192" y="84"/>
                    <a:pt x="193" y="85"/>
                  </a:cubicBezTo>
                  <a:cubicBezTo>
                    <a:pt x="194" y="85"/>
                    <a:pt x="196" y="86"/>
                    <a:pt x="195" y="85"/>
                  </a:cubicBezTo>
                  <a:cubicBezTo>
                    <a:pt x="194" y="85"/>
                    <a:pt x="194" y="84"/>
                    <a:pt x="194" y="84"/>
                  </a:cubicBezTo>
                  <a:cubicBezTo>
                    <a:pt x="193" y="84"/>
                    <a:pt x="193" y="83"/>
                    <a:pt x="192" y="83"/>
                  </a:cubicBezTo>
                  <a:cubicBezTo>
                    <a:pt x="191" y="83"/>
                    <a:pt x="192" y="82"/>
                    <a:pt x="192" y="81"/>
                  </a:cubicBezTo>
                  <a:cubicBezTo>
                    <a:pt x="192" y="81"/>
                    <a:pt x="191" y="79"/>
                    <a:pt x="192" y="80"/>
                  </a:cubicBezTo>
                  <a:cubicBezTo>
                    <a:pt x="194" y="80"/>
                    <a:pt x="196" y="80"/>
                    <a:pt x="197" y="80"/>
                  </a:cubicBezTo>
                  <a:cubicBezTo>
                    <a:pt x="199" y="81"/>
                    <a:pt x="199" y="82"/>
                    <a:pt x="200" y="82"/>
                  </a:cubicBezTo>
                  <a:cubicBezTo>
                    <a:pt x="200" y="83"/>
                    <a:pt x="200" y="83"/>
                    <a:pt x="201" y="84"/>
                  </a:cubicBezTo>
                  <a:cubicBezTo>
                    <a:pt x="202" y="84"/>
                    <a:pt x="202" y="84"/>
                    <a:pt x="202" y="84"/>
                  </a:cubicBezTo>
                  <a:cubicBezTo>
                    <a:pt x="204" y="85"/>
                    <a:pt x="203" y="84"/>
                    <a:pt x="202" y="84"/>
                  </a:cubicBezTo>
                  <a:cubicBezTo>
                    <a:pt x="202" y="84"/>
                    <a:pt x="202" y="83"/>
                    <a:pt x="201" y="83"/>
                  </a:cubicBezTo>
                  <a:cubicBezTo>
                    <a:pt x="201" y="82"/>
                    <a:pt x="200" y="82"/>
                    <a:pt x="200" y="81"/>
                  </a:cubicBezTo>
                  <a:cubicBezTo>
                    <a:pt x="199" y="80"/>
                    <a:pt x="198" y="80"/>
                    <a:pt x="200" y="79"/>
                  </a:cubicBezTo>
                  <a:cubicBezTo>
                    <a:pt x="201" y="79"/>
                    <a:pt x="201" y="79"/>
                    <a:pt x="202" y="78"/>
                  </a:cubicBezTo>
                  <a:cubicBezTo>
                    <a:pt x="203" y="78"/>
                    <a:pt x="204" y="78"/>
                    <a:pt x="204" y="78"/>
                  </a:cubicBezTo>
                  <a:cubicBezTo>
                    <a:pt x="205" y="78"/>
                    <a:pt x="205" y="77"/>
                    <a:pt x="206" y="77"/>
                  </a:cubicBezTo>
                  <a:cubicBezTo>
                    <a:pt x="206" y="77"/>
                    <a:pt x="206" y="77"/>
                    <a:pt x="207" y="76"/>
                  </a:cubicBezTo>
                  <a:cubicBezTo>
                    <a:pt x="208" y="76"/>
                    <a:pt x="209" y="76"/>
                    <a:pt x="211" y="76"/>
                  </a:cubicBezTo>
                  <a:cubicBezTo>
                    <a:pt x="211" y="76"/>
                    <a:pt x="213" y="76"/>
                    <a:pt x="212" y="75"/>
                  </a:cubicBezTo>
                  <a:cubicBezTo>
                    <a:pt x="212" y="75"/>
                    <a:pt x="210" y="75"/>
                    <a:pt x="209" y="75"/>
                  </a:cubicBezTo>
                  <a:cubicBezTo>
                    <a:pt x="209" y="75"/>
                    <a:pt x="208" y="75"/>
                    <a:pt x="207" y="75"/>
                  </a:cubicBezTo>
                  <a:cubicBezTo>
                    <a:pt x="206" y="75"/>
                    <a:pt x="208" y="73"/>
                    <a:pt x="209" y="72"/>
                  </a:cubicBezTo>
                  <a:cubicBezTo>
                    <a:pt x="209" y="72"/>
                    <a:pt x="210" y="72"/>
                    <a:pt x="210" y="71"/>
                  </a:cubicBezTo>
                  <a:cubicBezTo>
                    <a:pt x="210" y="71"/>
                    <a:pt x="210" y="71"/>
                    <a:pt x="210" y="71"/>
                  </a:cubicBezTo>
                  <a:cubicBezTo>
                    <a:pt x="209" y="71"/>
                    <a:pt x="208" y="72"/>
                    <a:pt x="207" y="72"/>
                  </a:cubicBezTo>
                  <a:cubicBezTo>
                    <a:pt x="206" y="73"/>
                    <a:pt x="206" y="73"/>
                    <a:pt x="206" y="74"/>
                  </a:cubicBezTo>
                  <a:cubicBezTo>
                    <a:pt x="206" y="75"/>
                    <a:pt x="206" y="75"/>
                    <a:pt x="206" y="75"/>
                  </a:cubicBezTo>
                  <a:cubicBezTo>
                    <a:pt x="205" y="76"/>
                    <a:pt x="205" y="76"/>
                    <a:pt x="205" y="76"/>
                  </a:cubicBezTo>
                  <a:cubicBezTo>
                    <a:pt x="204" y="77"/>
                    <a:pt x="202" y="77"/>
                    <a:pt x="201" y="77"/>
                  </a:cubicBezTo>
                  <a:cubicBezTo>
                    <a:pt x="200" y="78"/>
                    <a:pt x="199" y="78"/>
                    <a:pt x="199" y="78"/>
                  </a:cubicBezTo>
                  <a:cubicBezTo>
                    <a:pt x="198" y="78"/>
                    <a:pt x="199" y="77"/>
                    <a:pt x="198" y="77"/>
                  </a:cubicBezTo>
                  <a:cubicBezTo>
                    <a:pt x="198" y="76"/>
                    <a:pt x="196" y="78"/>
                    <a:pt x="196" y="78"/>
                  </a:cubicBezTo>
                  <a:cubicBezTo>
                    <a:pt x="196" y="78"/>
                    <a:pt x="193" y="79"/>
                    <a:pt x="193" y="78"/>
                  </a:cubicBezTo>
                  <a:cubicBezTo>
                    <a:pt x="192" y="78"/>
                    <a:pt x="193" y="77"/>
                    <a:pt x="193" y="77"/>
                  </a:cubicBezTo>
                  <a:cubicBezTo>
                    <a:pt x="193" y="76"/>
                    <a:pt x="193" y="76"/>
                    <a:pt x="194" y="76"/>
                  </a:cubicBezTo>
                  <a:cubicBezTo>
                    <a:pt x="195" y="75"/>
                    <a:pt x="197" y="75"/>
                    <a:pt x="198" y="74"/>
                  </a:cubicBezTo>
                  <a:cubicBezTo>
                    <a:pt x="200" y="74"/>
                    <a:pt x="198" y="74"/>
                    <a:pt x="197" y="74"/>
                  </a:cubicBezTo>
                  <a:cubicBezTo>
                    <a:pt x="195" y="74"/>
                    <a:pt x="194" y="75"/>
                    <a:pt x="192" y="75"/>
                  </a:cubicBezTo>
                  <a:cubicBezTo>
                    <a:pt x="192" y="76"/>
                    <a:pt x="191" y="76"/>
                    <a:pt x="191" y="77"/>
                  </a:cubicBezTo>
                  <a:cubicBezTo>
                    <a:pt x="190" y="77"/>
                    <a:pt x="188" y="76"/>
                    <a:pt x="187" y="76"/>
                  </a:cubicBezTo>
                  <a:cubicBezTo>
                    <a:pt x="186" y="76"/>
                    <a:pt x="186" y="76"/>
                    <a:pt x="188" y="75"/>
                  </a:cubicBezTo>
                  <a:cubicBezTo>
                    <a:pt x="189" y="75"/>
                    <a:pt x="191" y="75"/>
                    <a:pt x="192" y="75"/>
                  </a:cubicBezTo>
                  <a:cubicBezTo>
                    <a:pt x="193" y="74"/>
                    <a:pt x="194" y="73"/>
                    <a:pt x="195" y="73"/>
                  </a:cubicBezTo>
                  <a:cubicBezTo>
                    <a:pt x="196" y="73"/>
                    <a:pt x="196" y="73"/>
                    <a:pt x="195" y="73"/>
                  </a:cubicBezTo>
                  <a:cubicBezTo>
                    <a:pt x="195" y="73"/>
                    <a:pt x="194" y="73"/>
                    <a:pt x="194" y="73"/>
                  </a:cubicBezTo>
                  <a:cubicBezTo>
                    <a:pt x="193" y="73"/>
                    <a:pt x="192" y="74"/>
                    <a:pt x="192" y="74"/>
                  </a:cubicBezTo>
                  <a:cubicBezTo>
                    <a:pt x="191" y="74"/>
                    <a:pt x="190" y="74"/>
                    <a:pt x="189" y="75"/>
                  </a:cubicBezTo>
                  <a:cubicBezTo>
                    <a:pt x="188" y="75"/>
                    <a:pt x="187" y="75"/>
                    <a:pt x="186" y="75"/>
                  </a:cubicBezTo>
                  <a:cubicBezTo>
                    <a:pt x="185" y="75"/>
                    <a:pt x="184" y="75"/>
                    <a:pt x="185" y="74"/>
                  </a:cubicBezTo>
                  <a:cubicBezTo>
                    <a:pt x="185" y="74"/>
                    <a:pt x="185" y="74"/>
                    <a:pt x="186" y="73"/>
                  </a:cubicBezTo>
                  <a:cubicBezTo>
                    <a:pt x="186" y="73"/>
                    <a:pt x="186" y="73"/>
                    <a:pt x="186" y="73"/>
                  </a:cubicBezTo>
                  <a:cubicBezTo>
                    <a:pt x="186" y="73"/>
                    <a:pt x="186" y="73"/>
                    <a:pt x="186" y="73"/>
                  </a:cubicBezTo>
                  <a:cubicBezTo>
                    <a:pt x="186" y="72"/>
                    <a:pt x="186" y="72"/>
                    <a:pt x="186" y="72"/>
                  </a:cubicBezTo>
                  <a:cubicBezTo>
                    <a:pt x="187" y="72"/>
                    <a:pt x="188" y="71"/>
                    <a:pt x="189" y="71"/>
                  </a:cubicBezTo>
                  <a:cubicBezTo>
                    <a:pt x="188" y="71"/>
                    <a:pt x="187" y="71"/>
                    <a:pt x="186" y="71"/>
                  </a:cubicBezTo>
                  <a:cubicBezTo>
                    <a:pt x="186" y="72"/>
                    <a:pt x="185" y="72"/>
                    <a:pt x="185" y="72"/>
                  </a:cubicBezTo>
                  <a:cubicBezTo>
                    <a:pt x="184" y="72"/>
                    <a:pt x="184" y="71"/>
                    <a:pt x="184" y="71"/>
                  </a:cubicBezTo>
                  <a:cubicBezTo>
                    <a:pt x="185" y="71"/>
                    <a:pt x="186" y="70"/>
                    <a:pt x="185" y="70"/>
                  </a:cubicBezTo>
                  <a:cubicBezTo>
                    <a:pt x="184" y="70"/>
                    <a:pt x="183" y="71"/>
                    <a:pt x="182" y="71"/>
                  </a:cubicBezTo>
                  <a:cubicBezTo>
                    <a:pt x="182" y="71"/>
                    <a:pt x="182" y="70"/>
                    <a:pt x="182" y="70"/>
                  </a:cubicBezTo>
                  <a:cubicBezTo>
                    <a:pt x="182" y="70"/>
                    <a:pt x="183" y="69"/>
                    <a:pt x="183" y="69"/>
                  </a:cubicBezTo>
                  <a:cubicBezTo>
                    <a:pt x="183" y="69"/>
                    <a:pt x="184" y="68"/>
                    <a:pt x="185" y="68"/>
                  </a:cubicBezTo>
                  <a:cubicBezTo>
                    <a:pt x="186" y="69"/>
                    <a:pt x="186" y="68"/>
                    <a:pt x="186" y="68"/>
                  </a:cubicBezTo>
                  <a:cubicBezTo>
                    <a:pt x="186" y="67"/>
                    <a:pt x="187" y="67"/>
                    <a:pt x="188" y="67"/>
                  </a:cubicBezTo>
                  <a:cubicBezTo>
                    <a:pt x="188" y="67"/>
                    <a:pt x="189" y="66"/>
                    <a:pt x="189" y="66"/>
                  </a:cubicBezTo>
                  <a:cubicBezTo>
                    <a:pt x="190" y="66"/>
                    <a:pt x="190" y="67"/>
                    <a:pt x="190" y="67"/>
                  </a:cubicBezTo>
                  <a:cubicBezTo>
                    <a:pt x="191" y="67"/>
                    <a:pt x="191" y="67"/>
                    <a:pt x="192" y="67"/>
                  </a:cubicBezTo>
                  <a:cubicBezTo>
                    <a:pt x="192" y="67"/>
                    <a:pt x="192" y="67"/>
                    <a:pt x="192" y="67"/>
                  </a:cubicBezTo>
                  <a:cubicBezTo>
                    <a:pt x="193" y="67"/>
                    <a:pt x="194" y="67"/>
                    <a:pt x="193" y="67"/>
                  </a:cubicBezTo>
                  <a:cubicBezTo>
                    <a:pt x="193" y="66"/>
                    <a:pt x="191" y="66"/>
                    <a:pt x="192" y="65"/>
                  </a:cubicBezTo>
                  <a:cubicBezTo>
                    <a:pt x="192" y="65"/>
                    <a:pt x="192" y="65"/>
                    <a:pt x="192" y="65"/>
                  </a:cubicBezTo>
                  <a:cubicBezTo>
                    <a:pt x="193" y="65"/>
                    <a:pt x="193" y="65"/>
                    <a:pt x="193" y="65"/>
                  </a:cubicBezTo>
                  <a:cubicBezTo>
                    <a:pt x="192" y="64"/>
                    <a:pt x="191" y="64"/>
                    <a:pt x="193" y="63"/>
                  </a:cubicBezTo>
                  <a:cubicBezTo>
                    <a:pt x="193" y="63"/>
                    <a:pt x="194" y="63"/>
                    <a:pt x="195" y="64"/>
                  </a:cubicBezTo>
                  <a:cubicBezTo>
                    <a:pt x="195" y="64"/>
                    <a:pt x="196" y="64"/>
                    <a:pt x="196" y="64"/>
                  </a:cubicBezTo>
                  <a:cubicBezTo>
                    <a:pt x="196" y="65"/>
                    <a:pt x="197" y="65"/>
                    <a:pt x="197" y="65"/>
                  </a:cubicBezTo>
                  <a:cubicBezTo>
                    <a:pt x="198" y="65"/>
                    <a:pt x="198" y="65"/>
                    <a:pt x="198" y="65"/>
                  </a:cubicBezTo>
                  <a:cubicBezTo>
                    <a:pt x="199" y="65"/>
                    <a:pt x="199" y="65"/>
                    <a:pt x="199" y="66"/>
                  </a:cubicBezTo>
                  <a:cubicBezTo>
                    <a:pt x="200" y="66"/>
                    <a:pt x="201" y="66"/>
                    <a:pt x="202" y="66"/>
                  </a:cubicBezTo>
                  <a:cubicBezTo>
                    <a:pt x="203" y="66"/>
                    <a:pt x="202" y="66"/>
                    <a:pt x="201" y="66"/>
                  </a:cubicBezTo>
                  <a:cubicBezTo>
                    <a:pt x="201" y="65"/>
                    <a:pt x="200" y="65"/>
                    <a:pt x="200" y="65"/>
                  </a:cubicBezTo>
                  <a:cubicBezTo>
                    <a:pt x="199" y="65"/>
                    <a:pt x="199" y="64"/>
                    <a:pt x="199" y="63"/>
                  </a:cubicBezTo>
                  <a:cubicBezTo>
                    <a:pt x="199" y="63"/>
                    <a:pt x="199" y="63"/>
                    <a:pt x="199" y="63"/>
                  </a:cubicBezTo>
                  <a:cubicBezTo>
                    <a:pt x="199" y="62"/>
                    <a:pt x="199" y="62"/>
                    <a:pt x="199" y="62"/>
                  </a:cubicBezTo>
                  <a:cubicBezTo>
                    <a:pt x="199" y="62"/>
                    <a:pt x="199" y="62"/>
                    <a:pt x="200" y="62"/>
                  </a:cubicBezTo>
                  <a:cubicBezTo>
                    <a:pt x="200" y="62"/>
                    <a:pt x="201" y="63"/>
                    <a:pt x="202" y="63"/>
                  </a:cubicBezTo>
                  <a:cubicBezTo>
                    <a:pt x="202" y="63"/>
                    <a:pt x="201" y="61"/>
                    <a:pt x="201" y="61"/>
                  </a:cubicBezTo>
                  <a:cubicBezTo>
                    <a:pt x="201" y="61"/>
                    <a:pt x="200" y="60"/>
                    <a:pt x="202" y="60"/>
                  </a:cubicBezTo>
                  <a:cubicBezTo>
                    <a:pt x="202" y="60"/>
                    <a:pt x="203" y="61"/>
                    <a:pt x="203" y="61"/>
                  </a:cubicBezTo>
                  <a:cubicBezTo>
                    <a:pt x="203" y="60"/>
                    <a:pt x="202" y="60"/>
                    <a:pt x="203" y="60"/>
                  </a:cubicBezTo>
                  <a:cubicBezTo>
                    <a:pt x="203" y="59"/>
                    <a:pt x="204" y="59"/>
                    <a:pt x="205" y="59"/>
                  </a:cubicBezTo>
                  <a:cubicBezTo>
                    <a:pt x="206" y="60"/>
                    <a:pt x="206" y="60"/>
                    <a:pt x="207" y="60"/>
                  </a:cubicBezTo>
                  <a:cubicBezTo>
                    <a:pt x="207" y="60"/>
                    <a:pt x="207" y="60"/>
                    <a:pt x="208" y="60"/>
                  </a:cubicBezTo>
                  <a:cubicBezTo>
                    <a:pt x="208" y="60"/>
                    <a:pt x="208" y="60"/>
                    <a:pt x="208" y="60"/>
                  </a:cubicBezTo>
                  <a:cubicBezTo>
                    <a:pt x="209" y="60"/>
                    <a:pt x="209" y="60"/>
                    <a:pt x="209" y="60"/>
                  </a:cubicBezTo>
                  <a:cubicBezTo>
                    <a:pt x="210" y="61"/>
                    <a:pt x="211" y="62"/>
                    <a:pt x="211" y="62"/>
                  </a:cubicBezTo>
                  <a:cubicBezTo>
                    <a:pt x="212" y="63"/>
                    <a:pt x="212" y="63"/>
                    <a:pt x="212" y="63"/>
                  </a:cubicBezTo>
                  <a:cubicBezTo>
                    <a:pt x="213" y="63"/>
                    <a:pt x="212" y="63"/>
                    <a:pt x="212" y="62"/>
                  </a:cubicBezTo>
                  <a:cubicBezTo>
                    <a:pt x="212" y="62"/>
                    <a:pt x="212" y="62"/>
                    <a:pt x="212" y="61"/>
                  </a:cubicBezTo>
                  <a:cubicBezTo>
                    <a:pt x="211" y="61"/>
                    <a:pt x="211" y="61"/>
                    <a:pt x="210" y="61"/>
                  </a:cubicBezTo>
                  <a:cubicBezTo>
                    <a:pt x="209" y="60"/>
                    <a:pt x="209" y="60"/>
                    <a:pt x="209" y="60"/>
                  </a:cubicBezTo>
                  <a:cubicBezTo>
                    <a:pt x="209" y="60"/>
                    <a:pt x="208" y="59"/>
                    <a:pt x="208" y="59"/>
                  </a:cubicBezTo>
                  <a:cubicBezTo>
                    <a:pt x="209" y="59"/>
                    <a:pt x="209" y="59"/>
                    <a:pt x="210" y="59"/>
                  </a:cubicBezTo>
                  <a:cubicBezTo>
                    <a:pt x="210" y="59"/>
                    <a:pt x="211" y="59"/>
                    <a:pt x="212" y="59"/>
                  </a:cubicBezTo>
                  <a:cubicBezTo>
                    <a:pt x="213" y="59"/>
                    <a:pt x="214" y="59"/>
                    <a:pt x="215" y="60"/>
                  </a:cubicBezTo>
                  <a:cubicBezTo>
                    <a:pt x="215" y="60"/>
                    <a:pt x="217" y="61"/>
                    <a:pt x="217" y="61"/>
                  </a:cubicBezTo>
                  <a:cubicBezTo>
                    <a:pt x="216" y="60"/>
                    <a:pt x="216" y="60"/>
                    <a:pt x="216" y="60"/>
                  </a:cubicBezTo>
                  <a:cubicBezTo>
                    <a:pt x="216" y="59"/>
                    <a:pt x="216" y="59"/>
                    <a:pt x="217" y="59"/>
                  </a:cubicBezTo>
                  <a:cubicBezTo>
                    <a:pt x="218" y="58"/>
                    <a:pt x="219" y="58"/>
                    <a:pt x="219" y="59"/>
                  </a:cubicBezTo>
                  <a:cubicBezTo>
                    <a:pt x="219" y="59"/>
                    <a:pt x="220" y="59"/>
                    <a:pt x="220" y="59"/>
                  </a:cubicBezTo>
                  <a:cubicBezTo>
                    <a:pt x="220" y="59"/>
                    <a:pt x="220" y="58"/>
                    <a:pt x="220" y="58"/>
                  </a:cubicBezTo>
                  <a:cubicBezTo>
                    <a:pt x="220" y="58"/>
                    <a:pt x="222" y="59"/>
                    <a:pt x="223" y="59"/>
                  </a:cubicBezTo>
                  <a:cubicBezTo>
                    <a:pt x="223" y="59"/>
                    <a:pt x="224" y="59"/>
                    <a:pt x="225" y="59"/>
                  </a:cubicBezTo>
                  <a:cubicBezTo>
                    <a:pt x="226" y="59"/>
                    <a:pt x="226" y="60"/>
                    <a:pt x="227" y="60"/>
                  </a:cubicBezTo>
                  <a:cubicBezTo>
                    <a:pt x="228" y="60"/>
                    <a:pt x="229" y="60"/>
                    <a:pt x="229" y="60"/>
                  </a:cubicBezTo>
                  <a:cubicBezTo>
                    <a:pt x="230" y="61"/>
                    <a:pt x="229" y="61"/>
                    <a:pt x="228" y="62"/>
                  </a:cubicBezTo>
                  <a:cubicBezTo>
                    <a:pt x="228" y="62"/>
                    <a:pt x="228" y="62"/>
                    <a:pt x="227" y="62"/>
                  </a:cubicBezTo>
                  <a:cubicBezTo>
                    <a:pt x="227" y="62"/>
                    <a:pt x="227" y="62"/>
                    <a:pt x="227" y="62"/>
                  </a:cubicBezTo>
                  <a:cubicBezTo>
                    <a:pt x="227" y="63"/>
                    <a:pt x="228" y="62"/>
                    <a:pt x="228" y="62"/>
                  </a:cubicBezTo>
                  <a:cubicBezTo>
                    <a:pt x="229" y="62"/>
                    <a:pt x="228" y="62"/>
                    <a:pt x="229" y="62"/>
                  </a:cubicBezTo>
                  <a:cubicBezTo>
                    <a:pt x="229" y="62"/>
                    <a:pt x="230" y="62"/>
                    <a:pt x="230" y="62"/>
                  </a:cubicBezTo>
                  <a:cubicBezTo>
                    <a:pt x="231" y="61"/>
                    <a:pt x="231" y="61"/>
                    <a:pt x="232" y="62"/>
                  </a:cubicBezTo>
                  <a:cubicBezTo>
                    <a:pt x="233" y="62"/>
                    <a:pt x="232" y="61"/>
                    <a:pt x="232" y="61"/>
                  </a:cubicBezTo>
                  <a:cubicBezTo>
                    <a:pt x="232" y="60"/>
                    <a:pt x="234" y="61"/>
                    <a:pt x="234" y="61"/>
                  </a:cubicBezTo>
                  <a:cubicBezTo>
                    <a:pt x="234" y="61"/>
                    <a:pt x="234" y="62"/>
                    <a:pt x="235" y="62"/>
                  </a:cubicBezTo>
                  <a:cubicBezTo>
                    <a:pt x="235" y="61"/>
                    <a:pt x="235" y="61"/>
                    <a:pt x="236" y="61"/>
                  </a:cubicBezTo>
                  <a:cubicBezTo>
                    <a:pt x="237" y="62"/>
                    <a:pt x="235" y="62"/>
                    <a:pt x="236" y="62"/>
                  </a:cubicBezTo>
                  <a:cubicBezTo>
                    <a:pt x="237" y="63"/>
                    <a:pt x="237" y="63"/>
                    <a:pt x="237" y="64"/>
                  </a:cubicBezTo>
                  <a:cubicBezTo>
                    <a:pt x="237" y="64"/>
                    <a:pt x="237" y="64"/>
                    <a:pt x="238" y="64"/>
                  </a:cubicBezTo>
                  <a:cubicBezTo>
                    <a:pt x="238" y="65"/>
                    <a:pt x="239" y="65"/>
                    <a:pt x="239" y="65"/>
                  </a:cubicBezTo>
                  <a:cubicBezTo>
                    <a:pt x="240" y="65"/>
                    <a:pt x="240" y="65"/>
                    <a:pt x="241" y="65"/>
                  </a:cubicBezTo>
                  <a:cubicBezTo>
                    <a:pt x="241" y="65"/>
                    <a:pt x="242" y="65"/>
                    <a:pt x="242" y="66"/>
                  </a:cubicBezTo>
                  <a:cubicBezTo>
                    <a:pt x="242" y="66"/>
                    <a:pt x="243" y="67"/>
                    <a:pt x="242" y="67"/>
                  </a:cubicBezTo>
                  <a:cubicBezTo>
                    <a:pt x="242" y="67"/>
                    <a:pt x="242" y="67"/>
                    <a:pt x="241" y="68"/>
                  </a:cubicBezTo>
                  <a:cubicBezTo>
                    <a:pt x="241" y="68"/>
                    <a:pt x="241" y="68"/>
                    <a:pt x="241" y="68"/>
                  </a:cubicBezTo>
                  <a:cubicBezTo>
                    <a:pt x="240" y="68"/>
                    <a:pt x="240" y="68"/>
                    <a:pt x="240" y="68"/>
                  </a:cubicBezTo>
                  <a:cubicBezTo>
                    <a:pt x="240" y="68"/>
                    <a:pt x="239" y="69"/>
                    <a:pt x="239" y="69"/>
                  </a:cubicBezTo>
                  <a:cubicBezTo>
                    <a:pt x="239" y="69"/>
                    <a:pt x="238" y="69"/>
                    <a:pt x="238" y="69"/>
                  </a:cubicBezTo>
                  <a:cubicBezTo>
                    <a:pt x="237" y="69"/>
                    <a:pt x="237" y="70"/>
                    <a:pt x="236" y="70"/>
                  </a:cubicBezTo>
                  <a:cubicBezTo>
                    <a:pt x="236" y="70"/>
                    <a:pt x="235" y="70"/>
                    <a:pt x="235" y="70"/>
                  </a:cubicBezTo>
                  <a:cubicBezTo>
                    <a:pt x="235" y="70"/>
                    <a:pt x="235" y="70"/>
                    <a:pt x="235" y="71"/>
                  </a:cubicBezTo>
                  <a:cubicBezTo>
                    <a:pt x="234" y="71"/>
                    <a:pt x="233" y="71"/>
                    <a:pt x="233" y="71"/>
                  </a:cubicBezTo>
                  <a:cubicBezTo>
                    <a:pt x="232" y="71"/>
                    <a:pt x="231" y="71"/>
                    <a:pt x="230" y="71"/>
                  </a:cubicBezTo>
                  <a:cubicBezTo>
                    <a:pt x="230" y="71"/>
                    <a:pt x="228" y="71"/>
                    <a:pt x="228" y="71"/>
                  </a:cubicBezTo>
                  <a:cubicBezTo>
                    <a:pt x="229" y="71"/>
                    <a:pt x="229" y="71"/>
                    <a:pt x="229" y="71"/>
                  </a:cubicBezTo>
                  <a:cubicBezTo>
                    <a:pt x="230" y="71"/>
                    <a:pt x="231" y="71"/>
                    <a:pt x="231" y="72"/>
                  </a:cubicBezTo>
                  <a:cubicBezTo>
                    <a:pt x="231" y="72"/>
                    <a:pt x="230" y="72"/>
                    <a:pt x="230" y="72"/>
                  </a:cubicBezTo>
                  <a:cubicBezTo>
                    <a:pt x="230" y="73"/>
                    <a:pt x="230" y="73"/>
                    <a:pt x="230" y="73"/>
                  </a:cubicBezTo>
                  <a:cubicBezTo>
                    <a:pt x="232" y="73"/>
                    <a:pt x="233" y="73"/>
                    <a:pt x="234" y="72"/>
                  </a:cubicBezTo>
                  <a:cubicBezTo>
                    <a:pt x="234" y="72"/>
                    <a:pt x="235" y="71"/>
                    <a:pt x="236" y="71"/>
                  </a:cubicBezTo>
                  <a:cubicBezTo>
                    <a:pt x="237" y="72"/>
                    <a:pt x="237" y="72"/>
                    <a:pt x="237" y="72"/>
                  </a:cubicBezTo>
                  <a:cubicBezTo>
                    <a:pt x="236" y="73"/>
                    <a:pt x="236" y="73"/>
                    <a:pt x="235" y="73"/>
                  </a:cubicBezTo>
                  <a:cubicBezTo>
                    <a:pt x="233" y="74"/>
                    <a:pt x="232" y="75"/>
                    <a:pt x="232" y="76"/>
                  </a:cubicBezTo>
                  <a:cubicBezTo>
                    <a:pt x="231" y="76"/>
                    <a:pt x="229" y="77"/>
                    <a:pt x="228" y="77"/>
                  </a:cubicBezTo>
                  <a:cubicBezTo>
                    <a:pt x="228" y="78"/>
                    <a:pt x="227" y="78"/>
                    <a:pt x="227" y="79"/>
                  </a:cubicBezTo>
                  <a:cubicBezTo>
                    <a:pt x="227" y="79"/>
                    <a:pt x="227" y="80"/>
                    <a:pt x="227" y="80"/>
                  </a:cubicBezTo>
                  <a:cubicBezTo>
                    <a:pt x="226" y="80"/>
                    <a:pt x="226" y="79"/>
                    <a:pt x="226" y="79"/>
                  </a:cubicBezTo>
                  <a:cubicBezTo>
                    <a:pt x="226" y="79"/>
                    <a:pt x="225" y="79"/>
                    <a:pt x="225" y="80"/>
                  </a:cubicBezTo>
                  <a:cubicBezTo>
                    <a:pt x="225" y="80"/>
                    <a:pt x="226" y="80"/>
                    <a:pt x="226" y="80"/>
                  </a:cubicBezTo>
                  <a:cubicBezTo>
                    <a:pt x="227" y="81"/>
                    <a:pt x="226" y="81"/>
                    <a:pt x="226" y="81"/>
                  </a:cubicBezTo>
                  <a:cubicBezTo>
                    <a:pt x="225" y="82"/>
                    <a:pt x="226" y="82"/>
                    <a:pt x="225" y="82"/>
                  </a:cubicBezTo>
                  <a:cubicBezTo>
                    <a:pt x="225" y="82"/>
                    <a:pt x="224" y="83"/>
                    <a:pt x="224" y="83"/>
                  </a:cubicBezTo>
                  <a:cubicBezTo>
                    <a:pt x="223" y="83"/>
                    <a:pt x="223" y="83"/>
                    <a:pt x="223" y="84"/>
                  </a:cubicBezTo>
                  <a:cubicBezTo>
                    <a:pt x="223" y="84"/>
                    <a:pt x="223" y="84"/>
                    <a:pt x="223" y="84"/>
                  </a:cubicBezTo>
                  <a:cubicBezTo>
                    <a:pt x="222" y="84"/>
                    <a:pt x="222" y="84"/>
                    <a:pt x="221" y="84"/>
                  </a:cubicBezTo>
                  <a:cubicBezTo>
                    <a:pt x="221" y="85"/>
                    <a:pt x="220" y="85"/>
                    <a:pt x="220" y="85"/>
                  </a:cubicBezTo>
                  <a:cubicBezTo>
                    <a:pt x="219" y="85"/>
                    <a:pt x="218" y="86"/>
                    <a:pt x="217" y="86"/>
                  </a:cubicBezTo>
                  <a:cubicBezTo>
                    <a:pt x="215" y="85"/>
                    <a:pt x="216" y="87"/>
                    <a:pt x="214" y="87"/>
                  </a:cubicBezTo>
                  <a:cubicBezTo>
                    <a:pt x="213" y="87"/>
                    <a:pt x="213" y="86"/>
                    <a:pt x="212" y="87"/>
                  </a:cubicBezTo>
                  <a:cubicBezTo>
                    <a:pt x="212" y="87"/>
                    <a:pt x="212" y="87"/>
                    <a:pt x="213" y="87"/>
                  </a:cubicBezTo>
                  <a:cubicBezTo>
                    <a:pt x="214" y="87"/>
                    <a:pt x="215" y="87"/>
                    <a:pt x="216" y="87"/>
                  </a:cubicBezTo>
                  <a:cubicBezTo>
                    <a:pt x="218" y="87"/>
                    <a:pt x="218" y="89"/>
                    <a:pt x="216" y="89"/>
                  </a:cubicBezTo>
                  <a:cubicBezTo>
                    <a:pt x="216" y="89"/>
                    <a:pt x="215" y="88"/>
                    <a:pt x="215" y="88"/>
                  </a:cubicBezTo>
                  <a:cubicBezTo>
                    <a:pt x="214" y="88"/>
                    <a:pt x="214" y="89"/>
                    <a:pt x="215" y="89"/>
                  </a:cubicBezTo>
                  <a:cubicBezTo>
                    <a:pt x="216" y="89"/>
                    <a:pt x="216" y="89"/>
                    <a:pt x="216" y="90"/>
                  </a:cubicBezTo>
                  <a:cubicBezTo>
                    <a:pt x="217" y="90"/>
                    <a:pt x="217" y="90"/>
                    <a:pt x="217" y="91"/>
                  </a:cubicBezTo>
                  <a:cubicBezTo>
                    <a:pt x="217" y="91"/>
                    <a:pt x="217" y="93"/>
                    <a:pt x="216" y="93"/>
                  </a:cubicBezTo>
                  <a:cubicBezTo>
                    <a:pt x="216" y="93"/>
                    <a:pt x="218" y="93"/>
                    <a:pt x="217" y="94"/>
                  </a:cubicBezTo>
                  <a:cubicBezTo>
                    <a:pt x="217" y="94"/>
                    <a:pt x="216" y="94"/>
                    <a:pt x="216" y="95"/>
                  </a:cubicBezTo>
                  <a:cubicBezTo>
                    <a:pt x="216" y="95"/>
                    <a:pt x="216" y="95"/>
                    <a:pt x="216" y="95"/>
                  </a:cubicBezTo>
                  <a:cubicBezTo>
                    <a:pt x="215" y="96"/>
                    <a:pt x="214" y="96"/>
                    <a:pt x="213" y="96"/>
                  </a:cubicBezTo>
                  <a:cubicBezTo>
                    <a:pt x="213" y="96"/>
                    <a:pt x="212" y="96"/>
                    <a:pt x="211" y="96"/>
                  </a:cubicBezTo>
                  <a:cubicBezTo>
                    <a:pt x="211" y="96"/>
                    <a:pt x="210" y="96"/>
                    <a:pt x="209" y="96"/>
                  </a:cubicBezTo>
                  <a:cubicBezTo>
                    <a:pt x="209" y="97"/>
                    <a:pt x="209" y="97"/>
                    <a:pt x="210" y="98"/>
                  </a:cubicBezTo>
                  <a:cubicBezTo>
                    <a:pt x="211" y="98"/>
                    <a:pt x="211" y="99"/>
                    <a:pt x="210" y="100"/>
                  </a:cubicBezTo>
                  <a:cubicBezTo>
                    <a:pt x="209" y="101"/>
                    <a:pt x="208" y="101"/>
                    <a:pt x="206" y="101"/>
                  </a:cubicBezTo>
                  <a:cubicBezTo>
                    <a:pt x="205" y="101"/>
                    <a:pt x="204" y="101"/>
                    <a:pt x="203" y="101"/>
                  </a:cubicBezTo>
                  <a:cubicBezTo>
                    <a:pt x="202" y="101"/>
                    <a:pt x="202" y="101"/>
                    <a:pt x="202" y="101"/>
                  </a:cubicBezTo>
                  <a:cubicBezTo>
                    <a:pt x="202" y="102"/>
                    <a:pt x="203" y="102"/>
                    <a:pt x="203" y="101"/>
                  </a:cubicBezTo>
                  <a:cubicBezTo>
                    <a:pt x="205" y="101"/>
                    <a:pt x="207" y="101"/>
                    <a:pt x="208" y="102"/>
                  </a:cubicBezTo>
                  <a:cubicBezTo>
                    <a:pt x="209" y="102"/>
                    <a:pt x="208" y="104"/>
                    <a:pt x="209" y="104"/>
                  </a:cubicBezTo>
                  <a:cubicBezTo>
                    <a:pt x="209" y="105"/>
                    <a:pt x="209" y="103"/>
                    <a:pt x="209" y="103"/>
                  </a:cubicBezTo>
                  <a:cubicBezTo>
                    <a:pt x="210" y="103"/>
                    <a:pt x="210" y="103"/>
                    <a:pt x="211" y="103"/>
                  </a:cubicBezTo>
                  <a:cubicBezTo>
                    <a:pt x="212" y="103"/>
                    <a:pt x="212" y="105"/>
                    <a:pt x="212" y="106"/>
                  </a:cubicBezTo>
                  <a:cubicBezTo>
                    <a:pt x="211" y="106"/>
                    <a:pt x="208" y="106"/>
                    <a:pt x="207" y="107"/>
                  </a:cubicBezTo>
                  <a:cubicBezTo>
                    <a:pt x="207" y="108"/>
                    <a:pt x="205" y="109"/>
                    <a:pt x="204" y="109"/>
                  </a:cubicBezTo>
                  <a:cubicBezTo>
                    <a:pt x="203" y="109"/>
                    <a:pt x="205" y="107"/>
                    <a:pt x="204" y="107"/>
                  </a:cubicBezTo>
                  <a:cubicBezTo>
                    <a:pt x="203" y="107"/>
                    <a:pt x="202" y="107"/>
                    <a:pt x="202" y="106"/>
                  </a:cubicBezTo>
                  <a:cubicBezTo>
                    <a:pt x="202" y="106"/>
                    <a:pt x="201" y="106"/>
                    <a:pt x="201" y="106"/>
                  </a:cubicBezTo>
                  <a:cubicBezTo>
                    <a:pt x="200" y="107"/>
                    <a:pt x="199" y="106"/>
                    <a:pt x="198" y="107"/>
                  </a:cubicBezTo>
                  <a:cubicBezTo>
                    <a:pt x="198" y="108"/>
                    <a:pt x="196" y="107"/>
                    <a:pt x="197" y="106"/>
                  </a:cubicBezTo>
                  <a:cubicBezTo>
                    <a:pt x="196" y="106"/>
                    <a:pt x="196" y="106"/>
                    <a:pt x="196" y="106"/>
                  </a:cubicBezTo>
                  <a:cubicBezTo>
                    <a:pt x="195" y="107"/>
                    <a:pt x="195" y="107"/>
                    <a:pt x="195" y="108"/>
                  </a:cubicBezTo>
                  <a:cubicBezTo>
                    <a:pt x="195" y="109"/>
                    <a:pt x="193" y="108"/>
                    <a:pt x="192" y="108"/>
                  </a:cubicBezTo>
                  <a:cubicBezTo>
                    <a:pt x="192" y="108"/>
                    <a:pt x="191" y="107"/>
                    <a:pt x="190" y="107"/>
                  </a:cubicBezTo>
                  <a:cubicBezTo>
                    <a:pt x="189" y="107"/>
                    <a:pt x="189" y="108"/>
                    <a:pt x="188" y="108"/>
                  </a:cubicBezTo>
                  <a:cubicBezTo>
                    <a:pt x="187" y="108"/>
                    <a:pt x="187" y="106"/>
                    <a:pt x="185" y="107"/>
                  </a:cubicBezTo>
                  <a:cubicBezTo>
                    <a:pt x="184" y="108"/>
                    <a:pt x="184" y="109"/>
                    <a:pt x="183" y="109"/>
                  </a:cubicBezTo>
                  <a:cubicBezTo>
                    <a:pt x="182" y="110"/>
                    <a:pt x="182" y="109"/>
                    <a:pt x="181" y="110"/>
                  </a:cubicBezTo>
                  <a:cubicBezTo>
                    <a:pt x="180" y="111"/>
                    <a:pt x="180" y="111"/>
                    <a:pt x="182" y="111"/>
                  </a:cubicBezTo>
                  <a:cubicBezTo>
                    <a:pt x="182" y="112"/>
                    <a:pt x="185" y="112"/>
                    <a:pt x="184" y="113"/>
                  </a:cubicBezTo>
                  <a:cubicBezTo>
                    <a:pt x="183" y="113"/>
                    <a:pt x="183" y="113"/>
                    <a:pt x="184" y="113"/>
                  </a:cubicBezTo>
                  <a:cubicBezTo>
                    <a:pt x="185" y="113"/>
                    <a:pt x="185" y="114"/>
                    <a:pt x="186" y="114"/>
                  </a:cubicBezTo>
                  <a:cubicBezTo>
                    <a:pt x="186" y="114"/>
                    <a:pt x="187" y="113"/>
                    <a:pt x="188" y="113"/>
                  </a:cubicBezTo>
                  <a:cubicBezTo>
                    <a:pt x="188" y="113"/>
                    <a:pt x="189" y="113"/>
                    <a:pt x="189" y="113"/>
                  </a:cubicBezTo>
                  <a:cubicBezTo>
                    <a:pt x="190" y="114"/>
                    <a:pt x="190" y="114"/>
                    <a:pt x="191" y="114"/>
                  </a:cubicBezTo>
                  <a:cubicBezTo>
                    <a:pt x="192" y="114"/>
                    <a:pt x="192" y="114"/>
                    <a:pt x="193" y="113"/>
                  </a:cubicBezTo>
                  <a:cubicBezTo>
                    <a:pt x="194" y="113"/>
                    <a:pt x="196" y="112"/>
                    <a:pt x="197" y="111"/>
                  </a:cubicBezTo>
                  <a:cubicBezTo>
                    <a:pt x="199" y="111"/>
                    <a:pt x="200" y="111"/>
                    <a:pt x="202" y="112"/>
                  </a:cubicBezTo>
                  <a:cubicBezTo>
                    <a:pt x="203" y="112"/>
                    <a:pt x="205" y="112"/>
                    <a:pt x="206" y="112"/>
                  </a:cubicBezTo>
                  <a:cubicBezTo>
                    <a:pt x="206" y="113"/>
                    <a:pt x="207" y="114"/>
                    <a:pt x="207" y="114"/>
                  </a:cubicBezTo>
                  <a:cubicBezTo>
                    <a:pt x="206" y="115"/>
                    <a:pt x="206" y="115"/>
                    <a:pt x="206" y="116"/>
                  </a:cubicBezTo>
                  <a:cubicBezTo>
                    <a:pt x="206" y="116"/>
                    <a:pt x="207" y="116"/>
                    <a:pt x="207" y="116"/>
                  </a:cubicBezTo>
                  <a:cubicBezTo>
                    <a:pt x="207" y="117"/>
                    <a:pt x="208" y="117"/>
                    <a:pt x="208" y="117"/>
                  </a:cubicBezTo>
                  <a:cubicBezTo>
                    <a:pt x="208" y="119"/>
                    <a:pt x="206" y="119"/>
                    <a:pt x="204" y="119"/>
                  </a:cubicBezTo>
                  <a:cubicBezTo>
                    <a:pt x="203" y="120"/>
                    <a:pt x="201" y="120"/>
                    <a:pt x="199" y="119"/>
                  </a:cubicBezTo>
                  <a:cubicBezTo>
                    <a:pt x="199" y="119"/>
                    <a:pt x="199" y="118"/>
                    <a:pt x="199" y="119"/>
                  </a:cubicBezTo>
                  <a:cubicBezTo>
                    <a:pt x="199" y="120"/>
                    <a:pt x="197" y="120"/>
                    <a:pt x="196" y="120"/>
                  </a:cubicBezTo>
                  <a:cubicBezTo>
                    <a:pt x="194" y="120"/>
                    <a:pt x="193" y="120"/>
                    <a:pt x="192" y="120"/>
                  </a:cubicBezTo>
                  <a:cubicBezTo>
                    <a:pt x="189" y="120"/>
                    <a:pt x="188" y="121"/>
                    <a:pt x="186" y="120"/>
                  </a:cubicBezTo>
                  <a:cubicBezTo>
                    <a:pt x="184" y="120"/>
                    <a:pt x="186" y="120"/>
                    <a:pt x="185" y="119"/>
                  </a:cubicBezTo>
                  <a:cubicBezTo>
                    <a:pt x="184" y="119"/>
                    <a:pt x="184" y="119"/>
                    <a:pt x="183" y="119"/>
                  </a:cubicBezTo>
                  <a:cubicBezTo>
                    <a:pt x="182" y="119"/>
                    <a:pt x="182" y="120"/>
                    <a:pt x="181" y="120"/>
                  </a:cubicBezTo>
                  <a:cubicBezTo>
                    <a:pt x="181" y="121"/>
                    <a:pt x="180" y="120"/>
                    <a:pt x="180" y="120"/>
                  </a:cubicBezTo>
                  <a:cubicBezTo>
                    <a:pt x="179" y="120"/>
                    <a:pt x="179" y="120"/>
                    <a:pt x="178" y="120"/>
                  </a:cubicBezTo>
                  <a:cubicBezTo>
                    <a:pt x="178" y="119"/>
                    <a:pt x="178" y="119"/>
                    <a:pt x="177" y="118"/>
                  </a:cubicBezTo>
                  <a:cubicBezTo>
                    <a:pt x="177" y="117"/>
                    <a:pt x="177" y="116"/>
                    <a:pt x="177" y="115"/>
                  </a:cubicBezTo>
                  <a:cubicBezTo>
                    <a:pt x="177" y="113"/>
                    <a:pt x="178" y="112"/>
                    <a:pt x="177" y="111"/>
                  </a:cubicBezTo>
                  <a:cubicBezTo>
                    <a:pt x="176" y="111"/>
                    <a:pt x="176" y="110"/>
                    <a:pt x="176" y="109"/>
                  </a:cubicBezTo>
                  <a:cubicBezTo>
                    <a:pt x="175" y="108"/>
                    <a:pt x="174" y="109"/>
                    <a:pt x="173" y="110"/>
                  </a:cubicBezTo>
                  <a:cubicBezTo>
                    <a:pt x="172" y="110"/>
                    <a:pt x="171" y="110"/>
                    <a:pt x="171" y="109"/>
                  </a:cubicBezTo>
                  <a:cubicBezTo>
                    <a:pt x="170" y="109"/>
                    <a:pt x="170" y="109"/>
                    <a:pt x="169" y="109"/>
                  </a:cubicBezTo>
                  <a:cubicBezTo>
                    <a:pt x="169" y="108"/>
                    <a:pt x="169" y="107"/>
                    <a:pt x="168" y="107"/>
                  </a:cubicBezTo>
                  <a:cubicBezTo>
                    <a:pt x="168" y="106"/>
                    <a:pt x="168" y="106"/>
                    <a:pt x="167" y="106"/>
                  </a:cubicBezTo>
                  <a:cubicBezTo>
                    <a:pt x="167" y="105"/>
                    <a:pt x="168" y="104"/>
                    <a:pt x="169" y="104"/>
                  </a:cubicBezTo>
                  <a:cubicBezTo>
                    <a:pt x="170" y="104"/>
                    <a:pt x="171" y="105"/>
                    <a:pt x="172" y="104"/>
                  </a:cubicBezTo>
                  <a:cubicBezTo>
                    <a:pt x="172" y="104"/>
                    <a:pt x="173" y="104"/>
                    <a:pt x="173" y="104"/>
                  </a:cubicBezTo>
                  <a:cubicBezTo>
                    <a:pt x="175" y="105"/>
                    <a:pt x="175" y="106"/>
                    <a:pt x="175" y="106"/>
                  </a:cubicBezTo>
                  <a:cubicBezTo>
                    <a:pt x="174" y="107"/>
                    <a:pt x="175" y="107"/>
                    <a:pt x="176" y="107"/>
                  </a:cubicBezTo>
                  <a:cubicBezTo>
                    <a:pt x="177" y="106"/>
                    <a:pt x="178" y="106"/>
                    <a:pt x="178" y="106"/>
                  </a:cubicBezTo>
                  <a:cubicBezTo>
                    <a:pt x="179" y="106"/>
                    <a:pt x="180" y="105"/>
                    <a:pt x="181" y="106"/>
                  </a:cubicBezTo>
                  <a:cubicBezTo>
                    <a:pt x="181" y="106"/>
                    <a:pt x="182" y="106"/>
                    <a:pt x="182" y="106"/>
                  </a:cubicBezTo>
                  <a:cubicBezTo>
                    <a:pt x="183" y="106"/>
                    <a:pt x="183" y="106"/>
                    <a:pt x="184" y="106"/>
                  </a:cubicBezTo>
                  <a:cubicBezTo>
                    <a:pt x="184" y="105"/>
                    <a:pt x="184" y="105"/>
                    <a:pt x="184" y="104"/>
                  </a:cubicBezTo>
                  <a:cubicBezTo>
                    <a:pt x="185" y="104"/>
                    <a:pt x="186" y="104"/>
                    <a:pt x="186" y="103"/>
                  </a:cubicBezTo>
                  <a:cubicBezTo>
                    <a:pt x="186" y="103"/>
                    <a:pt x="186" y="103"/>
                    <a:pt x="187" y="102"/>
                  </a:cubicBezTo>
                  <a:cubicBezTo>
                    <a:pt x="188" y="102"/>
                    <a:pt x="189" y="101"/>
                    <a:pt x="188" y="100"/>
                  </a:cubicBezTo>
                  <a:cubicBezTo>
                    <a:pt x="187" y="100"/>
                    <a:pt x="186" y="99"/>
                    <a:pt x="187" y="98"/>
                  </a:cubicBezTo>
                  <a:cubicBezTo>
                    <a:pt x="188" y="98"/>
                    <a:pt x="190" y="97"/>
                    <a:pt x="191" y="98"/>
                  </a:cubicBezTo>
                  <a:cubicBezTo>
                    <a:pt x="192" y="98"/>
                    <a:pt x="192" y="99"/>
                    <a:pt x="193" y="100"/>
                  </a:cubicBezTo>
                  <a:cubicBezTo>
                    <a:pt x="193" y="101"/>
                    <a:pt x="195" y="102"/>
                    <a:pt x="196" y="101"/>
                  </a:cubicBezTo>
                  <a:cubicBezTo>
                    <a:pt x="197" y="101"/>
                    <a:pt x="199" y="100"/>
                    <a:pt x="197" y="99"/>
                  </a:cubicBezTo>
                  <a:cubicBezTo>
                    <a:pt x="196" y="99"/>
                    <a:pt x="196" y="99"/>
                    <a:pt x="195" y="99"/>
                  </a:cubicBezTo>
                  <a:cubicBezTo>
                    <a:pt x="195" y="98"/>
                    <a:pt x="195" y="98"/>
                    <a:pt x="194" y="98"/>
                  </a:cubicBezTo>
                  <a:cubicBezTo>
                    <a:pt x="193" y="97"/>
                    <a:pt x="195" y="96"/>
                    <a:pt x="195" y="95"/>
                  </a:cubicBezTo>
                  <a:cubicBezTo>
                    <a:pt x="196" y="95"/>
                    <a:pt x="195" y="95"/>
                    <a:pt x="193" y="95"/>
                  </a:cubicBezTo>
                  <a:cubicBezTo>
                    <a:pt x="193" y="95"/>
                    <a:pt x="192" y="95"/>
                    <a:pt x="192" y="95"/>
                  </a:cubicBezTo>
                  <a:cubicBezTo>
                    <a:pt x="192" y="95"/>
                    <a:pt x="191" y="95"/>
                    <a:pt x="191" y="95"/>
                  </a:cubicBezTo>
                  <a:cubicBezTo>
                    <a:pt x="190" y="95"/>
                    <a:pt x="189" y="95"/>
                    <a:pt x="189" y="94"/>
                  </a:cubicBezTo>
                  <a:cubicBezTo>
                    <a:pt x="189" y="94"/>
                    <a:pt x="189" y="93"/>
                    <a:pt x="189" y="93"/>
                  </a:cubicBezTo>
                  <a:cubicBezTo>
                    <a:pt x="189" y="92"/>
                    <a:pt x="189" y="92"/>
                    <a:pt x="189" y="91"/>
                  </a:cubicBezTo>
                  <a:cubicBezTo>
                    <a:pt x="189" y="91"/>
                    <a:pt x="190" y="91"/>
                    <a:pt x="191" y="91"/>
                  </a:cubicBezTo>
                  <a:cubicBezTo>
                    <a:pt x="192" y="91"/>
                    <a:pt x="191" y="90"/>
                    <a:pt x="191" y="90"/>
                  </a:cubicBezTo>
                  <a:cubicBezTo>
                    <a:pt x="192" y="89"/>
                    <a:pt x="192" y="89"/>
                    <a:pt x="193" y="90"/>
                  </a:cubicBezTo>
                  <a:cubicBezTo>
                    <a:pt x="193" y="90"/>
                    <a:pt x="193" y="90"/>
                    <a:pt x="194" y="90"/>
                  </a:cubicBezTo>
                  <a:cubicBezTo>
                    <a:pt x="195" y="91"/>
                    <a:pt x="196" y="91"/>
                    <a:pt x="196" y="91"/>
                  </a:cubicBezTo>
                  <a:cubicBezTo>
                    <a:pt x="197" y="91"/>
                    <a:pt x="198" y="91"/>
                    <a:pt x="199" y="91"/>
                  </a:cubicBezTo>
                  <a:cubicBezTo>
                    <a:pt x="200" y="91"/>
                    <a:pt x="200" y="90"/>
                    <a:pt x="199" y="90"/>
                  </a:cubicBezTo>
                  <a:cubicBezTo>
                    <a:pt x="198" y="89"/>
                    <a:pt x="196" y="90"/>
                    <a:pt x="195" y="90"/>
                  </a:cubicBezTo>
                  <a:cubicBezTo>
                    <a:pt x="195" y="90"/>
                    <a:pt x="194" y="90"/>
                    <a:pt x="194" y="90"/>
                  </a:cubicBezTo>
                  <a:cubicBezTo>
                    <a:pt x="195" y="89"/>
                    <a:pt x="195" y="89"/>
                    <a:pt x="195" y="88"/>
                  </a:cubicBezTo>
                  <a:cubicBezTo>
                    <a:pt x="194" y="88"/>
                    <a:pt x="194" y="88"/>
                    <a:pt x="193" y="89"/>
                  </a:cubicBezTo>
                  <a:cubicBezTo>
                    <a:pt x="193" y="89"/>
                    <a:pt x="192" y="89"/>
                    <a:pt x="192" y="89"/>
                  </a:cubicBezTo>
                  <a:cubicBezTo>
                    <a:pt x="190" y="89"/>
                    <a:pt x="190" y="90"/>
                    <a:pt x="190" y="91"/>
                  </a:cubicBezTo>
                  <a:cubicBezTo>
                    <a:pt x="189" y="90"/>
                    <a:pt x="190" y="90"/>
                    <a:pt x="189" y="89"/>
                  </a:cubicBezTo>
                  <a:cubicBezTo>
                    <a:pt x="188" y="89"/>
                    <a:pt x="188" y="91"/>
                    <a:pt x="188" y="92"/>
                  </a:cubicBezTo>
                  <a:cubicBezTo>
                    <a:pt x="189" y="92"/>
                    <a:pt x="189" y="93"/>
                    <a:pt x="188" y="93"/>
                  </a:cubicBezTo>
                  <a:cubicBezTo>
                    <a:pt x="188" y="94"/>
                    <a:pt x="187" y="94"/>
                    <a:pt x="186" y="94"/>
                  </a:cubicBezTo>
                  <a:cubicBezTo>
                    <a:pt x="186" y="95"/>
                    <a:pt x="186" y="93"/>
                    <a:pt x="185" y="93"/>
                  </a:cubicBezTo>
                  <a:cubicBezTo>
                    <a:pt x="185" y="94"/>
                    <a:pt x="185" y="94"/>
                    <a:pt x="185" y="95"/>
                  </a:cubicBezTo>
                  <a:cubicBezTo>
                    <a:pt x="184" y="95"/>
                    <a:pt x="183" y="94"/>
                    <a:pt x="183" y="94"/>
                  </a:cubicBezTo>
                  <a:cubicBezTo>
                    <a:pt x="183" y="93"/>
                    <a:pt x="182" y="94"/>
                    <a:pt x="182" y="95"/>
                  </a:cubicBezTo>
                  <a:cubicBezTo>
                    <a:pt x="182" y="95"/>
                    <a:pt x="182" y="95"/>
                    <a:pt x="181" y="95"/>
                  </a:cubicBezTo>
                  <a:cubicBezTo>
                    <a:pt x="180" y="95"/>
                    <a:pt x="176" y="95"/>
                    <a:pt x="177" y="94"/>
                  </a:cubicBezTo>
                  <a:cubicBezTo>
                    <a:pt x="177" y="94"/>
                    <a:pt x="179" y="93"/>
                    <a:pt x="179" y="92"/>
                  </a:cubicBezTo>
                  <a:cubicBezTo>
                    <a:pt x="179" y="92"/>
                    <a:pt x="179" y="93"/>
                    <a:pt x="178" y="93"/>
                  </a:cubicBezTo>
                  <a:cubicBezTo>
                    <a:pt x="178" y="93"/>
                    <a:pt x="178" y="93"/>
                    <a:pt x="177" y="92"/>
                  </a:cubicBezTo>
                  <a:cubicBezTo>
                    <a:pt x="177" y="92"/>
                    <a:pt x="176" y="92"/>
                    <a:pt x="176" y="92"/>
                  </a:cubicBezTo>
                  <a:cubicBezTo>
                    <a:pt x="175" y="92"/>
                    <a:pt x="177" y="91"/>
                    <a:pt x="176" y="90"/>
                  </a:cubicBezTo>
                  <a:cubicBezTo>
                    <a:pt x="175" y="90"/>
                    <a:pt x="176" y="89"/>
                    <a:pt x="176" y="89"/>
                  </a:cubicBezTo>
                  <a:cubicBezTo>
                    <a:pt x="177" y="88"/>
                    <a:pt x="178" y="88"/>
                    <a:pt x="179" y="88"/>
                  </a:cubicBezTo>
                  <a:cubicBezTo>
                    <a:pt x="181" y="87"/>
                    <a:pt x="180" y="87"/>
                    <a:pt x="179" y="86"/>
                  </a:cubicBezTo>
                  <a:cubicBezTo>
                    <a:pt x="178" y="86"/>
                    <a:pt x="177" y="86"/>
                    <a:pt x="175" y="87"/>
                  </a:cubicBezTo>
                  <a:cubicBezTo>
                    <a:pt x="174" y="87"/>
                    <a:pt x="174" y="87"/>
                    <a:pt x="173" y="87"/>
                  </a:cubicBezTo>
                  <a:cubicBezTo>
                    <a:pt x="173" y="87"/>
                    <a:pt x="172" y="87"/>
                    <a:pt x="173" y="86"/>
                  </a:cubicBezTo>
                  <a:cubicBezTo>
                    <a:pt x="173" y="86"/>
                    <a:pt x="174" y="86"/>
                    <a:pt x="175" y="86"/>
                  </a:cubicBezTo>
                  <a:cubicBezTo>
                    <a:pt x="175" y="85"/>
                    <a:pt x="175" y="85"/>
                    <a:pt x="175" y="85"/>
                  </a:cubicBezTo>
                  <a:cubicBezTo>
                    <a:pt x="175" y="85"/>
                    <a:pt x="174" y="85"/>
                    <a:pt x="173" y="85"/>
                  </a:cubicBezTo>
                  <a:close/>
                  <a:moveTo>
                    <a:pt x="325" y="106"/>
                  </a:moveTo>
                  <a:cubicBezTo>
                    <a:pt x="325" y="105"/>
                    <a:pt x="326" y="106"/>
                    <a:pt x="326" y="106"/>
                  </a:cubicBezTo>
                  <a:cubicBezTo>
                    <a:pt x="327" y="107"/>
                    <a:pt x="328" y="109"/>
                    <a:pt x="326" y="108"/>
                  </a:cubicBezTo>
                  <a:cubicBezTo>
                    <a:pt x="325" y="107"/>
                    <a:pt x="325" y="107"/>
                    <a:pt x="325" y="106"/>
                  </a:cubicBezTo>
                  <a:close/>
                  <a:moveTo>
                    <a:pt x="161" y="107"/>
                  </a:moveTo>
                  <a:cubicBezTo>
                    <a:pt x="162" y="107"/>
                    <a:pt x="163" y="107"/>
                    <a:pt x="163" y="107"/>
                  </a:cubicBezTo>
                  <a:cubicBezTo>
                    <a:pt x="164" y="108"/>
                    <a:pt x="165" y="108"/>
                    <a:pt x="165" y="108"/>
                  </a:cubicBezTo>
                  <a:cubicBezTo>
                    <a:pt x="166" y="109"/>
                    <a:pt x="165" y="110"/>
                    <a:pt x="165" y="111"/>
                  </a:cubicBezTo>
                  <a:cubicBezTo>
                    <a:pt x="165" y="112"/>
                    <a:pt x="166" y="113"/>
                    <a:pt x="167" y="114"/>
                  </a:cubicBezTo>
                  <a:cubicBezTo>
                    <a:pt x="167" y="115"/>
                    <a:pt x="165" y="115"/>
                    <a:pt x="165" y="115"/>
                  </a:cubicBezTo>
                  <a:cubicBezTo>
                    <a:pt x="164" y="116"/>
                    <a:pt x="164" y="116"/>
                    <a:pt x="164" y="117"/>
                  </a:cubicBezTo>
                  <a:cubicBezTo>
                    <a:pt x="164" y="117"/>
                    <a:pt x="163" y="118"/>
                    <a:pt x="163" y="118"/>
                  </a:cubicBezTo>
                  <a:cubicBezTo>
                    <a:pt x="162" y="119"/>
                    <a:pt x="160" y="119"/>
                    <a:pt x="159" y="119"/>
                  </a:cubicBezTo>
                  <a:cubicBezTo>
                    <a:pt x="158" y="119"/>
                    <a:pt x="158" y="118"/>
                    <a:pt x="157" y="118"/>
                  </a:cubicBezTo>
                  <a:cubicBezTo>
                    <a:pt x="157" y="117"/>
                    <a:pt x="157" y="117"/>
                    <a:pt x="157" y="116"/>
                  </a:cubicBezTo>
                  <a:cubicBezTo>
                    <a:pt x="158" y="116"/>
                    <a:pt x="160" y="115"/>
                    <a:pt x="160" y="114"/>
                  </a:cubicBezTo>
                  <a:cubicBezTo>
                    <a:pt x="159" y="114"/>
                    <a:pt x="158" y="115"/>
                    <a:pt x="157" y="115"/>
                  </a:cubicBezTo>
                  <a:cubicBezTo>
                    <a:pt x="156" y="116"/>
                    <a:pt x="154" y="116"/>
                    <a:pt x="154" y="116"/>
                  </a:cubicBezTo>
                  <a:cubicBezTo>
                    <a:pt x="154" y="115"/>
                    <a:pt x="154" y="114"/>
                    <a:pt x="155" y="113"/>
                  </a:cubicBezTo>
                  <a:cubicBezTo>
                    <a:pt x="155" y="112"/>
                    <a:pt x="157" y="112"/>
                    <a:pt x="157" y="111"/>
                  </a:cubicBezTo>
                  <a:cubicBezTo>
                    <a:pt x="157" y="111"/>
                    <a:pt x="155" y="111"/>
                    <a:pt x="156" y="110"/>
                  </a:cubicBezTo>
                  <a:cubicBezTo>
                    <a:pt x="156" y="110"/>
                    <a:pt x="160" y="109"/>
                    <a:pt x="159" y="108"/>
                  </a:cubicBezTo>
                  <a:cubicBezTo>
                    <a:pt x="158" y="108"/>
                    <a:pt x="156" y="108"/>
                    <a:pt x="157" y="108"/>
                  </a:cubicBezTo>
                  <a:cubicBezTo>
                    <a:pt x="159" y="107"/>
                    <a:pt x="160" y="107"/>
                    <a:pt x="161" y="107"/>
                  </a:cubicBezTo>
                  <a:close/>
                  <a:moveTo>
                    <a:pt x="250" y="74"/>
                  </a:moveTo>
                  <a:cubicBezTo>
                    <a:pt x="250" y="74"/>
                    <a:pt x="251" y="75"/>
                    <a:pt x="251" y="74"/>
                  </a:cubicBezTo>
                  <a:cubicBezTo>
                    <a:pt x="250" y="73"/>
                    <a:pt x="250" y="73"/>
                    <a:pt x="249" y="73"/>
                  </a:cubicBezTo>
                  <a:cubicBezTo>
                    <a:pt x="248" y="72"/>
                    <a:pt x="247" y="71"/>
                    <a:pt x="246" y="71"/>
                  </a:cubicBezTo>
                  <a:cubicBezTo>
                    <a:pt x="246" y="70"/>
                    <a:pt x="245" y="70"/>
                    <a:pt x="245" y="69"/>
                  </a:cubicBezTo>
                  <a:cubicBezTo>
                    <a:pt x="245" y="69"/>
                    <a:pt x="246" y="69"/>
                    <a:pt x="247" y="69"/>
                  </a:cubicBezTo>
                  <a:cubicBezTo>
                    <a:pt x="247" y="69"/>
                    <a:pt x="248" y="69"/>
                    <a:pt x="249" y="69"/>
                  </a:cubicBezTo>
                  <a:cubicBezTo>
                    <a:pt x="249" y="69"/>
                    <a:pt x="250" y="69"/>
                    <a:pt x="250" y="69"/>
                  </a:cubicBezTo>
                  <a:cubicBezTo>
                    <a:pt x="251" y="69"/>
                    <a:pt x="251" y="69"/>
                    <a:pt x="252" y="68"/>
                  </a:cubicBezTo>
                  <a:cubicBezTo>
                    <a:pt x="252" y="68"/>
                    <a:pt x="252" y="68"/>
                    <a:pt x="253" y="68"/>
                  </a:cubicBezTo>
                  <a:cubicBezTo>
                    <a:pt x="254" y="68"/>
                    <a:pt x="254" y="69"/>
                    <a:pt x="255" y="69"/>
                  </a:cubicBezTo>
                  <a:cubicBezTo>
                    <a:pt x="255" y="70"/>
                    <a:pt x="256" y="70"/>
                    <a:pt x="256" y="70"/>
                  </a:cubicBezTo>
                  <a:cubicBezTo>
                    <a:pt x="256" y="70"/>
                    <a:pt x="256" y="71"/>
                    <a:pt x="256" y="71"/>
                  </a:cubicBezTo>
                  <a:cubicBezTo>
                    <a:pt x="256" y="72"/>
                    <a:pt x="256" y="72"/>
                    <a:pt x="256" y="73"/>
                  </a:cubicBezTo>
                  <a:cubicBezTo>
                    <a:pt x="256" y="73"/>
                    <a:pt x="256" y="74"/>
                    <a:pt x="257" y="74"/>
                  </a:cubicBezTo>
                  <a:cubicBezTo>
                    <a:pt x="257" y="74"/>
                    <a:pt x="257" y="74"/>
                    <a:pt x="257" y="74"/>
                  </a:cubicBezTo>
                  <a:cubicBezTo>
                    <a:pt x="257" y="73"/>
                    <a:pt x="257" y="72"/>
                    <a:pt x="257" y="71"/>
                  </a:cubicBezTo>
                  <a:cubicBezTo>
                    <a:pt x="257" y="71"/>
                    <a:pt x="257" y="71"/>
                    <a:pt x="257" y="70"/>
                  </a:cubicBezTo>
                  <a:cubicBezTo>
                    <a:pt x="257" y="70"/>
                    <a:pt x="256" y="70"/>
                    <a:pt x="256" y="69"/>
                  </a:cubicBezTo>
                  <a:cubicBezTo>
                    <a:pt x="256" y="68"/>
                    <a:pt x="257" y="69"/>
                    <a:pt x="257" y="70"/>
                  </a:cubicBezTo>
                  <a:cubicBezTo>
                    <a:pt x="258" y="70"/>
                    <a:pt x="258" y="71"/>
                    <a:pt x="259" y="71"/>
                  </a:cubicBezTo>
                  <a:cubicBezTo>
                    <a:pt x="259" y="71"/>
                    <a:pt x="259" y="71"/>
                    <a:pt x="259" y="71"/>
                  </a:cubicBezTo>
                  <a:cubicBezTo>
                    <a:pt x="259" y="72"/>
                    <a:pt x="260" y="73"/>
                    <a:pt x="260" y="73"/>
                  </a:cubicBezTo>
                  <a:cubicBezTo>
                    <a:pt x="261" y="73"/>
                    <a:pt x="261" y="74"/>
                    <a:pt x="261" y="74"/>
                  </a:cubicBezTo>
                  <a:cubicBezTo>
                    <a:pt x="262" y="74"/>
                    <a:pt x="261" y="73"/>
                    <a:pt x="261" y="73"/>
                  </a:cubicBezTo>
                  <a:cubicBezTo>
                    <a:pt x="260" y="72"/>
                    <a:pt x="262" y="72"/>
                    <a:pt x="263" y="73"/>
                  </a:cubicBezTo>
                  <a:cubicBezTo>
                    <a:pt x="263" y="73"/>
                    <a:pt x="264" y="73"/>
                    <a:pt x="264" y="73"/>
                  </a:cubicBezTo>
                  <a:cubicBezTo>
                    <a:pt x="264" y="72"/>
                    <a:pt x="263" y="72"/>
                    <a:pt x="262" y="72"/>
                  </a:cubicBezTo>
                  <a:cubicBezTo>
                    <a:pt x="261" y="71"/>
                    <a:pt x="261" y="70"/>
                    <a:pt x="260" y="69"/>
                  </a:cubicBezTo>
                  <a:cubicBezTo>
                    <a:pt x="260" y="69"/>
                    <a:pt x="258" y="68"/>
                    <a:pt x="260" y="68"/>
                  </a:cubicBezTo>
                  <a:cubicBezTo>
                    <a:pt x="260" y="68"/>
                    <a:pt x="262" y="68"/>
                    <a:pt x="262" y="68"/>
                  </a:cubicBezTo>
                  <a:cubicBezTo>
                    <a:pt x="263" y="69"/>
                    <a:pt x="263" y="69"/>
                    <a:pt x="264" y="70"/>
                  </a:cubicBezTo>
                  <a:cubicBezTo>
                    <a:pt x="264" y="70"/>
                    <a:pt x="265" y="70"/>
                    <a:pt x="266" y="71"/>
                  </a:cubicBezTo>
                  <a:cubicBezTo>
                    <a:pt x="267" y="71"/>
                    <a:pt x="268" y="72"/>
                    <a:pt x="269" y="73"/>
                  </a:cubicBezTo>
                  <a:cubicBezTo>
                    <a:pt x="270" y="73"/>
                    <a:pt x="270" y="74"/>
                    <a:pt x="271" y="74"/>
                  </a:cubicBezTo>
                  <a:cubicBezTo>
                    <a:pt x="271" y="75"/>
                    <a:pt x="271" y="75"/>
                    <a:pt x="272" y="75"/>
                  </a:cubicBezTo>
                  <a:cubicBezTo>
                    <a:pt x="273" y="75"/>
                    <a:pt x="272" y="75"/>
                    <a:pt x="272" y="75"/>
                  </a:cubicBezTo>
                  <a:cubicBezTo>
                    <a:pt x="272" y="75"/>
                    <a:pt x="272" y="74"/>
                    <a:pt x="271" y="74"/>
                  </a:cubicBezTo>
                  <a:cubicBezTo>
                    <a:pt x="271" y="74"/>
                    <a:pt x="271" y="73"/>
                    <a:pt x="271" y="73"/>
                  </a:cubicBezTo>
                  <a:cubicBezTo>
                    <a:pt x="271" y="72"/>
                    <a:pt x="271" y="72"/>
                    <a:pt x="271" y="71"/>
                  </a:cubicBezTo>
                  <a:cubicBezTo>
                    <a:pt x="270" y="71"/>
                    <a:pt x="271" y="71"/>
                    <a:pt x="271" y="71"/>
                  </a:cubicBezTo>
                  <a:cubicBezTo>
                    <a:pt x="271" y="71"/>
                    <a:pt x="272" y="71"/>
                    <a:pt x="272" y="71"/>
                  </a:cubicBezTo>
                  <a:cubicBezTo>
                    <a:pt x="272" y="70"/>
                    <a:pt x="271" y="70"/>
                    <a:pt x="270" y="69"/>
                  </a:cubicBezTo>
                  <a:cubicBezTo>
                    <a:pt x="269" y="68"/>
                    <a:pt x="268" y="68"/>
                    <a:pt x="268" y="67"/>
                  </a:cubicBezTo>
                  <a:cubicBezTo>
                    <a:pt x="269" y="67"/>
                    <a:pt x="270" y="68"/>
                    <a:pt x="271" y="68"/>
                  </a:cubicBezTo>
                  <a:cubicBezTo>
                    <a:pt x="272" y="68"/>
                    <a:pt x="273" y="68"/>
                    <a:pt x="274" y="69"/>
                  </a:cubicBezTo>
                  <a:cubicBezTo>
                    <a:pt x="275" y="69"/>
                    <a:pt x="276" y="69"/>
                    <a:pt x="276" y="70"/>
                  </a:cubicBezTo>
                  <a:cubicBezTo>
                    <a:pt x="277" y="70"/>
                    <a:pt x="278" y="71"/>
                    <a:pt x="278" y="71"/>
                  </a:cubicBezTo>
                  <a:cubicBezTo>
                    <a:pt x="278" y="70"/>
                    <a:pt x="278" y="70"/>
                    <a:pt x="277" y="69"/>
                  </a:cubicBezTo>
                  <a:cubicBezTo>
                    <a:pt x="276" y="69"/>
                    <a:pt x="275" y="68"/>
                    <a:pt x="274" y="68"/>
                  </a:cubicBezTo>
                  <a:cubicBezTo>
                    <a:pt x="274" y="68"/>
                    <a:pt x="273" y="68"/>
                    <a:pt x="272" y="67"/>
                  </a:cubicBezTo>
                  <a:cubicBezTo>
                    <a:pt x="271" y="67"/>
                    <a:pt x="270" y="67"/>
                    <a:pt x="269" y="67"/>
                  </a:cubicBezTo>
                  <a:cubicBezTo>
                    <a:pt x="268" y="67"/>
                    <a:pt x="268" y="66"/>
                    <a:pt x="267" y="66"/>
                  </a:cubicBezTo>
                  <a:cubicBezTo>
                    <a:pt x="267" y="66"/>
                    <a:pt x="266" y="67"/>
                    <a:pt x="266" y="66"/>
                  </a:cubicBezTo>
                  <a:cubicBezTo>
                    <a:pt x="266" y="66"/>
                    <a:pt x="266" y="66"/>
                    <a:pt x="266" y="65"/>
                  </a:cubicBezTo>
                  <a:cubicBezTo>
                    <a:pt x="266" y="65"/>
                    <a:pt x="265" y="65"/>
                    <a:pt x="265" y="65"/>
                  </a:cubicBezTo>
                  <a:cubicBezTo>
                    <a:pt x="265" y="64"/>
                    <a:pt x="266" y="64"/>
                    <a:pt x="266" y="65"/>
                  </a:cubicBezTo>
                  <a:cubicBezTo>
                    <a:pt x="267" y="65"/>
                    <a:pt x="267" y="65"/>
                    <a:pt x="267" y="65"/>
                  </a:cubicBezTo>
                  <a:cubicBezTo>
                    <a:pt x="268" y="65"/>
                    <a:pt x="268" y="65"/>
                    <a:pt x="267" y="65"/>
                  </a:cubicBezTo>
                  <a:cubicBezTo>
                    <a:pt x="266" y="64"/>
                    <a:pt x="270" y="65"/>
                    <a:pt x="270" y="65"/>
                  </a:cubicBezTo>
                  <a:cubicBezTo>
                    <a:pt x="270" y="65"/>
                    <a:pt x="271" y="65"/>
                    <a:pt x="271" y="65"/>
                  </a:cubicBezTo>
                  <a:cubicBezTo>
                    <a:pt x="271" y="65"/>
                    <a:pt x="271" y="65"/>
                    <a:pt x="270" y="65"/>
                  </a:cubicBezTo>
                  <a:cubicBezTo>
                    <a:pt x="270" y="64"/>
                    <a:pt x="270" y="64"/>
                    <a:pt x="270" y="64"/>
                  </a:cubicBezTo>
                  <a:cubicBezTo>
                    <a:pt x="270" y="64"/>
                    <a:pt x="271" y="65"/>
                    <a:pt x="271" y="65"/>
                  </a:cubicBezTo>
                  <a:cubicBezTo>
                    <a:pt x="271" y="65"/>
                    <a:pt x="271" y="64"/>
                    <a:pt x="271" y="64"/>
                  </a:cubicBezTo>
                  <a:cubicBezTo>
                    <a:pt x="271" y="64"/>
                    <a:pt x="271" y="64"/>
                    <a:pt x="272" y="64"/>
                  </a:cubicBezTo>
                  <a:cubicBezTo>
                    <a:pt x="272" y="64"/>
                    <a:pt x="273" y="64"/>
                    <a:pt x="273" y="65"/>
                  </a:cubicBezTo>
                  <a:cubicBezTo>
                    <a:pt x="273" y="65"/>
                    <a:pt x="273" y="65"/>
                    <a:pt x="274" y="66"/>
                  </a:cubicBezTo>
                  <a:cubicBezTo>
                    <a:pt x="274" y="66"/>
                    <a:pt x="275" y="66"/>
                    <a:pt x="276" y="67"/>
                  </a:cubicBezTo>
                  <a:cubicBezTo>
                    <a:pt x="277" y="67"/>
                    <a:pt x="278" y="67"/>
                    <a:pt x="278" y="68"/>
                  </a:cubicBezTo>
                  <a:cubicBezTo>
                    <a:pt x="279" y="68"/>
                    <a:pt x="279" y="68"/>
                    <a:pt x="279" y="69"/>
                  </a:cubicBezTo>
                  <a:cubicBezTo>
                    <a:pt x="280" y="69"/>
                    <a:pt x="279" y="68"/>
                    <a:pt x="279" y="68"/>
                  </a:cubicBezTo>
                  <a:cubicBezTo>
                    <a:pt x="279" y="68"/>
                    <a:pt x="278" y="68"/>
                    <a:pt x="278" y="67"/>
                  </a:cubicBezTo>
                  <a:cubicBezTo>
                    <a:pt x="279" y="67"/>
                    <a:pt x="281" y="68"/>
                    <a:pt x="279" y="67"/>
                  </a:cubicBezTo>
                  <a:cubicBezTo>
                    <a:pt x="278" y="66"/>
                    <a:pt x="281" y="67"/>
                    <a:pt x="280" y="66"/>
                  </a:cubicBezTo>
                  <a:cubicBezTo>
                    <a:pt x="280" y="65"/>
                    <a:pt x="279" y="65"/>
                    <a:pt x="278" y="65"/>
                  </a:cubicBezTo>
                  <a:cubicBezTo>
                    <a:pt x="278" y="65"/>
                    <a:pt x="278" y="65"/>
                    <a:pt x="278" y="64"/>
                  </a:cubicBezTo>
                  <a:cubicBezTo>
                    <a:pt x="277" y="63"/>
                    <a:pt x="278" y="64"/>
                    <a:pt x="278" y="63"/>
                  </a:cubicBezTo>
                  <a:cubicBezTo>
                    <a:pt x="279" y="63"/>
                    <a:pt x="279" y="63"/>
                    <a:pt x="280" y="64"/>
                  </a:cubicBezTo>
                  <a:cubicBezTo>
                    <a:pt x="280" y="64"/>
                    <a:pt x="281" y="65"/>
                    <a:pt x="281" y="65"/>
                  </a:cubicBezTo>
                  <a:cubicBezTo>
                    <a:pt x="281" y="64"/>
                    <a:pt x="281" y="63"/>
                    <a:pt x="281" y="63"/>
                  </a:cubicBezTo>
                  <a:cubicBezTo>
                    <a:pt x="281" y="63"/>
                    <a:pt x="282" y="64"/>
                    <a:pt x="282" y="64"/>
                  </a:cubicBezTo>
                  <a:cubicBezTo>
                    <a:pt x="283" y="64"/>
                    <a:pt x="283" y="63"/>
                    <a:pt x="283" y="63"/>
                  </a:cubicBezTo>
                  <a:cubicBezTo>
                    <a:pt x="284" y="64"/>
                    <a:pt x="285" y="64"/>
                    <a:pt x="286" y="64"/>
                  </a:cubicBezTo>
                  <a:cubicBezTo>
                    <a:pt x="286" y="64"/>
                    <a:pt x="286" y="64"/>
                    <a:pt x="287" y="64"/>
                  </a:cubicBezTo>
                  <a:cubicBezTo>
                    <a:pt x="288" y="65"/>
                    <a:pt x="288" y="65"/>
                    <a:pt x="289" y="65"/>
                  </a:cubicBezTo>
                  <a:cubicBezTo>
                    <a:pt x="290" y="65"/>
                    <a:pt x="291" y="65"/>
                    <a:pt x="293" y="66"/>
                  </a:cubicBezTo>
                  <a:cubicBezTo>
                    <a:pt x="293" y="66"/>
                    <a:pt x="293" y="67"/>
                    <a:pt x="294" y="67"/>
                  </a:cubicBezTo>
                  <a:cubicBezTo>
                    <a:pt x="295" y="67"/>
                    <a:pt x="295" y="67"/>
                    <a:pt x="295" y="67"/>
                  </a:cubicBezTo>
                  <a:cubicBezTo>
                    <a:pt x="296" y="68"/>
                    <a:pt x="297" y="68"/>
                    <a:pt x="298" y="68"/>
                  </a:cubicBezTo>
                  <a:cubicBezTo>
                    <a:pt x="299" y="69"/>
                    <a:pt x="299" y="70"/>
                    <a:pt x="298" y="70"/>
                  </a:cubicBezTo>
                  <a:cubicBezTo>
                    <a:pt x="298" y="70"/>
                    <a:pt x="298" y="70"/>
                    <a:pt x="298" y="70"/>
                  </a:cubicBezTo>
                  <a:cubicBezTo>
                    <a:pt x="297" y="70"/>
                    <a:pt x="297" y="70"/>
                    <a:pt x="296" y="70"/>
                  </a:cubicBezTo>
                  <a:cubicBezTo>
                    <a:pt x="295" y="70"/>
                    <a:pt x="293" y="69"/>
                    <a:pt x="292" y="69"/>
                  </a:cubicBezTo>
                  <a:cubicBezTo>
                    <a:pt x="291" y="69"/>
                    <a:pt x="291" y="69"/>
                    <a:pt x="291" y="69"/>
                  </a:cubicBezTo>
                  <a:cubicBezTo>
                    <a:pt x="290" y="69"/>
                    <a:pt x="290" y="69"/>
                    <a:pt x="289" y="69"/>
                  </a:cubicBezTo>
                  <a:cubicBezTo>
                    <a:pt x="289" y="69"/>
                    <a:pt x="288" y="69"/>
                    <a:pt x="288" y="69"/>
                  </a:cubicBezTo>
                  <a:cubicBezTo>
                    <a:pt x="287" y="69"/>
                    <a:pt x="287" y="69"/>
                    <a:pt x="286" y="69"/>
                  </a:cubicBezTo>
                  <a:cubicBezTo>
                    <a:pt x="286" y="69"/>
                    <a:pt x="285" y="69"/>
                    <a:pt x="285" y="69"/>
                  </a:cubicBezTo>
                  <a:cubicBezTo>
                    <a:pt x="285" y="70"/>
                    <a:pt x="286" y="69"/>
                    <a:pt x="286" y="69"/>
                  </a:cubicBezTo>
                  <a:cubicBezTo>
                    <a:pt x="287" y="69"/>
                    <a:pt x="288" y="70"/>
                    <a:pt x="289" y="70"/>
                  </a:cubicBezTo>
                  <a:cubicBezTo>
                    <a:pt x="290" y="70"/>
                    <a:pt x="291" y="70"/>
                    <a:pt x="292" y="70"/>
                  </a:cubicBezTo>
                  <a:cubicBezTo>
                    <a:pt x="293" y="69"/>
                    <a:pt x="294" y="70"/>
                    <a:pt x="295" y="70"/>
                  </a:cubicBezTo>
                  <a:cubicBezTo>
                    <a:pt x="296" y="71"/>
                    <a:pt x="297" y="71"/>
                    <a:pt x="298" y="71"/>
                  </a:cubicBezTo>
                  <a:cubicBezTo>
                    <a:pt x="298" y="71"/>
                    <a:pt x="298" y="71"/>
                    <a:pt x="299" y="71"/>
                  </a:cubicBezTo>
                  <a:cubicBezTo>
                    <a:pt x="299" y="71"/>
                    <a:pt x="300" y="71"/>
                    <a:pt x="300" y="71"/>
                  </a:cubicBezTo>
                  <a:cubicBezTo>
                    <a:pt x="301" y="71"/>
                    <a:pt x="301" y="72"/>
                    <a:pt x="302" y="72"/>
                  </a:cubicBezTo>
                  <a:cubicBezTo>
                    <a:pt x="302" y="73"/>
                    <a:pt x="301" y="73"/>
                    <a:pt x="302" y="74"/>
                  </a:cubicBezTo>
                  <a:cubicBezTo>
                    <a:pt x="302" y="74"/>
                    <a:pt x="303" y="74"/>
                    <a:pt x="303" y="74"/>
                  </a:cubicBezTo>
                  <a:cubicBezTo>
                    <a:pt x="303" y="74"/>
                    <a:pt x="303" y="74"/>
                    <a:pt x="304" y="74"/>
                  </a:cubicBezTo>
                  <a:cubicBezTo>
                    <a:pt x="305" y="75"/>
                    <a:pt x="305" y="75"/>
                    <a:pt x="306" y="75"/>
                  </a:cubicBezTo>
                  <a:cubicBezTo>
                    <a:pt x="306" y="75"/>
                    <a:pt x="307" y="76"/>
                    <a:pt x="307" y="76"/>
                  </a:cubicBezTo>
                  <a:cubicBezTo>
                    <a:pt x="308" y="77"/>
                    <a:pt x="309" y="78"/>
                    <a:pt x="309" y="78"/>
                  </a:cubicBezTo>
                  <a:cubicBezTo>
                    <a:pt x="309" y="78"/>
                    <a:pt x="308" y="78"/>
                    <a:pt x="308" y="78"/>
                  </a:cubicBezTo>
                  <a:cubicBezTo>
                    <a:pt x="308" y="78"/>
                    <a:pt x="308" y="79"/>
                    <a:pt x="308" y="79"/>
                  </a:cubicBezTo>
                  <a:cubicBezTo>
                    <a:pt x="307" y="79"/>
                    <a:pt x="307" y="79"/>
                    <a:pt x="307" y="79"/>
                  </a:cubicBezTo>
                  <a:cubicBezTo>
                    <a:pt x="307" y="79"/>
                    <a:pt x="306" y="79"/>
                    <a:pt x="306" y="79"/>
                  </a:cubicBezTo>
                  <a:cubicBezTo>
                    <a:pt x="305" y="79"/>
                    <a:pt x="305" y="80"/>
                    <a:pt x="305" y="80"/>
                  </a:cubicBezTo>
                  <a:cubicBezTo>
                    <a:pt x="303" y="80"/>
                    <a:pt x="303" y="80"/>
                    <a:pt x="301" y="79"/>
                  </a:cubicBezTo>
                  <a:cubicBezTo>
                    <a:pt x="301" y="79"/>
                    <a:pt x="300" y="79"/>
                    <a:pt x="299" y="78"/>
                  </a:cubicBezTo>
                  <a:cubicBezTo>
                    <a:pt x="298" y="78"/>
                    <a:pt x="298" y="78"/>
                    <a:pt x="298" y="78"/>
                  </a:cubicBezTo>
                  <a:cubicBezTo>
                    <a:pt x="296" y="78"/>
                    <a:pt x="296" y="79"/>
                    <a:pt x="295" y="78"/>
                  </a:cubicBezTo>
                  <a:cubicBezTo>
                    <a:pt x="294" y="78"/>
                    <a:pt x="294" y="78"/>
                    <a:pt x="293" y="78"/>
                  </a:cubicBezTo>
                  <a:cubicBezTo>
                    <a:pt x="293" y="78"/>
                    <a:pt x="292" y="78"/>
                    <a:pt x="292" y="79"/>
                  </a:cubicBezTo>
                  <a:cubicBezTo>
                    <a:pt x="292" y="79"/>
                    <a:pt x="292" y="80"/>
                    <a:pt x="293" y="80"/>
                  </a:cubicBezTo>
                  <a:cubicBezTo>
                    <a:pt x="294" y="81"/>
                    <a:pt x="294" y="80"/>
                    <a:pt x="294" y="80"/>
                  </a:cubicBezTo>
                  <a:cubicBezTo>
                    <a:pt x="294" y="79"/>
                    <a:pt x="295" y="80"/>
                    <a:pt x="296" y="80"/>
                  </a:cubicBezTo>
                  <a:cubicBezTo>
                    <a:pt x="296" y="80"/>
                    <a:pt x="297" y="80"/>
                    <a:pt x="297" y="80"/>
                  </a:cubicBezTo>
                  <a:cubicBezTo>
                    <a:pt x="298" y="79"/>
                    <a:pt x="299" y="79"/>
                    <a:pt x="300" y="80"/>
                  </a:cubicBezTo>
                  <a:cubicBezTo>
                    <a:pt x="302" y="80"/>
                    <a:pt x="302" y="81"/>
                    <a:pt x="304" y="81"/>
                  </a:cubicBezTo>
                  <a:cubicBezTo>
                    <a:pt x="305" y="81"/>
                    <a:pt x="305" y="81"/>
                    <a:pt x="305" y="82"/>
                  </a:cubicBezTo>
                  <a:cubicBezTo>
                    <a:pt x="305" y="83"/>
                    <a:pt x="305" y="83"/>
                    <a:pt x="304" y="83"/>
                  </a:cubicBezTo>
                  <a:cubicBezTo>
                    <a:pt x="303" y="83"/>
                    <a:pt x="302" y="84"/>
                    <a:pt x="303" y="85"/>
                  </a:cubicBezTo>
                  <a:cubicBezTo>
                    <a:pt x="303" y="85"/>
                    <a:pt x="305" y="84"/>
                    <a:pt x="305" y="84"/>
                  </a:cubicBezTo>
                  <a:cubicBezTo>
                    <a:pt x="305" y="84"/>
                    <a:pt x="306" y="84"/>
                    <a:pt x="307" y="84"/>
                  </a:cubicBezTo>
                  <a:cubicBezTo>
                    <a:pt x="308" y="84"/>
                    <a:pt x="307" y="83"/>
                    <a:pt x="307" y="82"/>
                  </a:cubicBezTo>
                  <a:cubicBezTo>
                    <a:pt x="307" y="81"/>
                    <a:pt x="309" y="81"/>
                    <a:pt x="309" y="82"/>
                  </a:cubicBezTo>
                  <a:cubicBezTo>
                    <a:pt x="310" y="83"/>
                    <a:pt x="310" y="84"/>
                    <a:pt x="310" y="84"/>
                  </a:cubicBezTo>
                  <a:cubicBezTo>
                    <a:pt x="311" y="85"/>
                    <a:pt x="311" y="86"/>
                    <a:pt x="312" y="87"/>
                  </a:cubicBezTo>
                  <a:cubicBezTo>
                    <a:pt x="312" y="88"/>
                    <a:pt x="312" y="88"/>
                    <a:pt x="312" y="88"/>
                  </a:cubicBezTo>
                  <a:cubicBezTo>
                    <a:pt x="311" y="88"/>
                    <a:pt x="312" y="89"/>
                    <a:pt x="312" y="89"/>
                  </a:cubicBezTo>
                  <a:cubicBezTo>
                    <a:pt x="312" y="90"/>
                    <a:pt x="312" y="90"/>
                    <a:pt x="311" y="90"/>
                  </a:cubicBezTo>
                  <a:cubicBezTo>
                    <a:pt x="311" y="91"/>
                    <a:pt x="311" y="91"/>
                    <a:pt x="311" y="91"/>
                  </a:cubicBezTo>
                  <a:cubicBezTo>
                    <a:pt x="311" y="92"/>
                    <a:pt x="311" y="92"/>
                    <a:pt x="311" y="92"/>
                  </a:cubicBezTo>
                  <a:cubicBezTo>
                    <a:pt x="312" y="92"/>
                    <a:pt x="312" y="91"/>
                    <a:pt x="312" y="91"/>
                  </a:cubicBezTo>
                  <a:cubicBezTo>
                    <a:pt x="312" y="91"/>
                    <a:pt x="312" y="91"/>
                    <a:pt x="312" y="91"/>
                  </a:cubicBezTo>
                  <a:cubicBezTo>
                    <a:pt x="313" y="90"/>
                    <a:pt x="313" y="90"/>
                    <a:pt x="313" y="90"/>
                  </a:cubicBezTo>
                  <a:cubicBezTo>
                    <a:pt x="313" y="89"/>
                    <a:pt x="313" y="89"/>
                    <a:pt x="313" y="89"/>
                  </a:cubicBezTo>
                  <a:cubicBezTo>
                    <a:pt x="313" y="88"/>
                    <a:pt x="313" y="88"/>
                    <a:pt x="313" y="88"/>
                  </a:cubicBezTo>
                  <a:cubicBezTo>
                    <a:pt x="314" y="87"/>
                    <a:pt x="314" y="87"/>
                    <a:pt x="313" y="86"/>
                  </a:cubicBezTo>
                  <a:cubicBezTo>
                    <a:pt x="312" y="85"/>
                    <a:pt x="313" y="85"/>
                    <a:pt x="314" y="86"/>
                  </a:cubicBezTo>
                  <a:cubicBezTo>
                    <a:pt x="314" y="86"/>
                    <a:pt x="314" y="86"/>
                    <a:pt x="315" y="87"/>
                  </a:cubicBezTo>
                  <a:cubicBezTo>
                    <a:pt x="315" y="87"/>
                    <a:pt x="315" y="87"/>
                    <a:pt x="316" y="87"/>
                  </a:cubicBezTo>
                  <a:cubicBezTo>
                    <a:pt x="316" y="87"/>
                    <a:pt x="316" y="88"/>
                    <a:pt x="317" y="88"/>
                  </a:cubicBezTo>
                  <a:cubicBezTo>
                    <a:pt x="318" y="89"/>
                    <a:pt x="319" y="89"/>
                    <a:pt x="318" y="88"/>
                  </a:cubicBezTo>
                  <a:cubicBezTo>
                    <a:pt x="318" y="88"/>
                    <a:pt x="317" y="87"/>
                    <a:pt x="317" y="87"/>
                  </a:cubicBezTo>
                  <a:cubicBezTo>
                    <a:pt x="316" y="86"/>
                    <a:pt x="316" y="86"/>
                    <a:pt x="315" y="86"/>
                  </a:cubicBezTo>
                  <a:cubicBezTo>
                    <a:pt x="315" y="85"/>
                    <a:pt x="314" y="85"/>
                    <a:pt x="315" y="85"/>
                  </a:cubicBezTo>
                  <a:cubicBezTo>
                    <a:pt x="315" y="85"/>
                    <a:pt x="315" y="85"/>
                    <a:pt x="316" y="85"/>
                  </a:cubicBezTo>
                  <a:cubicBezTo>
                    <a:pt x="316" y="86"/>
                    <a:pt x="318" y="88"/>
                    <a:pt x="318" y="87"/>
                  </a:cubicBezTo>
                  <a:cubicBezTo>
                    <a:pt x="318" y="87"/>
                    <a:pt x="318" y="87"/>
                    <a:pt x="318" y="86"/>
                  </a:cubicBezTo>
                  <a:cubicBezTo>
                    <a:pt x="318" y="86"/>
                    <a:pt x="318" y="86"/>
                    <a:pt x="318" y="86"/>
                  </a:cubicBezTo>
                  <a:cubicBezTo>
                    <a:pt x="319" y="86"/>
                    <a:pt x="319" y="86"/>
                    <a:pt x="319" y="86"/>
                  </a:cubicBezTo>
                  <a:cubicBezTo>
                    <a:pt x="319" y="86"/>
                    <a:pt x="319" y="86"/>
                    <a:pt x="319" y="86"/>
                  </a:cubicBezTo>
                  <a:cubicBezTo>
                    <a:pt x="320" y="86"/>
                    <a:pt x="320" y="86"/>
                    <a:pt x="321" y="86"/>
                  </a:cubicBezTo>
                  <a:cubicBezTo>
                    <a:pt x="321" y="86"/>
                    <a:pt x="322" y="87"/>
                    <a:pt x="322" y="87"/>
                  </a:cubicBezTo>
                  <a:cubicBezTo>
                    <a:pt x="323" y="88"/>
                    <a:pt x="323" y="88"/>
                    <a:pt x="324" y="89"/>
                  </a:cubicBezTo>
                  <a:cubicBezTo>
                    <a:pt x="325" y="89"/>
                    <a:pt x="327" y="91"/>
                    <a:pt x="326" y="91"/>
                  </a:cubicBezTo>
                  <a:cubicBezTo>
                    <a:pt x="326" y="92"/>
                    <a:pt x="325" y="92"/>
                    <a:pt x="325" y="93"/>
                  </a:cubicBezTo>
                  <a:cubicBezTo>
                    <a:pt x="325" y="93"/>
                    <a:pt x="325" y="93"/>
                    <a:pt x="325" y="93"/>
                  </a:cubicBezTo>
                  <a:cubicBezTo>
                    <a:pt x="324" y="93"/>
                    <a:pt x="324" y="93"/>
                    <a:pt x="324" y="93"/>
                  </a:cubicBezTo>
                  <a:cubicBezTo>
                    <a:pt x="324" y="94"/>
                    <a:pt x="325" y="94"/>
                    <a:pt x="325" y="95"/>
                  </a:cubicBezTo>
                  <a:cubicBezTo>
                    <a:pt x="324" y="95"/>
                    <a:pt x="324" y="95"/>
                    <a:pt x="324" y="95"/>
                  </a:cubicBezTo>
                  <a:cubicBezTo>
                    <a:pt x="324" y="95"/>
                    <a:pt x="324" y="95"/>
                    <a:pt x="324" y="95"/>
                  </a:cubicBezTo>
                  <a:cubicBezTo>
                    <a:pt x="323" y="96"/>
                    <a:pt x="323" y="95"/>
                    <a:pt x="322" y="95"/>
                  </a:cubicBezTo>
                  <a:cubicBezTo>
                    <a:pt x="322" y="95"/>
                    <a:pt x="322" y="95"/>
                    <a:pt x="321" y="95"/>
                  </a:cubicBezTo>
                  <a:cubicBezTo>
                    <a:pt x="321" y="94"/>
                    <a:pt x="320" y="94"/>
                    <a:pt x="320" y="94"/>
                  </a:cubicBezTo>
                  <a:cubicBezTo>
                    <a:pt x="319" y="94"/>
                    <a:pt x="320" y="95"/>
                    <a:pt x="320" y="95"/>
                  </a:cubicBezTo>
                  <a:cubicBezTo>
                    <a:pt x="319" y="95"/>
                    <a:pt x="318" y="94"/>
                    <a:pt x="319" y="95"/>
                  </a:cubicBezTo>
                  <a:cubicBezTo>
                    <a:pt x="319" y="95"/>
                    <a:pt x="319" y="95"/>
                    <a:pt x="320" y="96"/>
                  </a:cubicBezTo>
                  <a:cubicBezTo>
                    <a:pt x="320" y="96"/>
                    <a:pt x="320" y="95"/>
                    <a:pt x="321" y="95"/>
                  </a:cubicBezTo>
                  <a:cubicBezTo>
                    <a:pt x="322" y="96"/>
                    <a:pt x="323" y="96"/>
                    <a:pt x="324" y="98"/>
                  </a:cubicBezTo>
                  <a:cubicBezTo>
                    <a:pt x="324" y="98"/>
                    <a:pt x="324" y="99"/>
                    <a:pt x="323" y="99"/>
                  </a:cubicBezTo>
                  <a:cubicBezTo>
                    <a:pt x="323" y="99"/>
                    <a:pt x="321" y="98"/>
                    <a:pt x="320" y="98"/>
                  </a:cubicBezTo>
                  <a:cubicBezTo>
                    <a:pt x="319" y="97"/>
                    <a:pt x="319" y="98"/>
                    <a:pt x="319" y="98"/>
                  </a:cubicBezTo>
                  <a:cubicBezTo>
                    <a:pt x="319" y="99"/>
                    <a:pt x="319" y="100"/>
                    <a:pt x="320" y="101"/>
                  </a:cubicBezTo>
                  <a:cubicBezTo>
                    <a:pt x="321" y="101"/>
                    <a:pt x="320" y="99"/>
                    <a:pt x="320" y="99"/>
                  </a:cubicBezTo>
                  <a:cubicBezTo>
                    <a:pt x="320" y="99"/>
                    <a:pt x="321" y="99"/>
                    <a:pt x="321" y="99"/>
                  </a:cubicBezTo>
                  <a:cubicBezTo>
                    <a:pt x="322" y="99"/>
                    <a:pt x="322" y="99"/>
                    <a:pt x="323" y="99"/>
                  </a:cubicBezTo>
                  <a:cubicBezTo>
                    <a:pt x="324" y="100"/>
                    <a:pt x="323" y="101"/>
                    <a:pt x="323" y="101"/>
                  </a:cubicBezTo>
                  <a:cubicBezTo>
                    <a:pt x="323" y="101"/>
                    <a:pt x="323" y="102"/>
                    <a:pt x="323" y="102"/>
                  </a:cubicBezTo>
                  <a:cubicBezTo>
                    <a:pt x="322" y="102"/>
                    <a:pt x="322" y="102"/>
                    <a:pt x="322" y="102"/>
                  </a:cubicBezTo>
                  <a:cubicBezTo>
                    <a:pt x="321" y="101"/>
                    <a:pt x="322" y="103"/>
                    <a:pt x="322" y="104"/>
                  </a:cubicBezTo>
                  <a:cubicBezTo>
                    <a:pt x="322" y="104"/>
                    <a:pt x="322" y="105"/>
                    <a:pt x="323" y="105"/>
                  </a:cubicBezTo>
                  <a:cubicBezTo>
                    <a:pt x="323" y="105"/>
                    <a:pt x="323" y="105"/>
                    <a:pt x="323" y="105"/>
                  </a:cubicBezTo>
                  <a:cubicBezTo>
                    <a:pt x="324" y="106"/>
                    <a:pt x="323" y="106"/>
                    <a:pt x="323" y="106"/>
                  </a:cubicBezTo>
                  <a:cubicBezTo>
                    <a:pt x="323" y="106"/>
                    <a:pt x="322" y="106"/>
                    <a:pt x="322" y="106"/>
                  </a:cubicBezTo>
                  <a:cubicBezTo>
                    <a:pt x="322" y="107"/>
                    <a:pt x="323" y="107"/>
                    <a:pt x="323" y="108"/>
                  </a:cubicBezTo>
                  <a:cubicBezTo>
                    <a:pt x="323" y="108"/>
                    <a:pt x="323" y="108"/>
                    <a:pt x="322" y="108"/>
                  </a:cubicBezTo>
                  <a:cubicBezTo>
                    <a:pt x="322" y="108"/>
                    <a:pt x="322" y="108"/>
                    <a:pt x="322" y="109"/>
                  </a:cubicBezTo>
                  <a:cubicBezTo>
                    <a:pt x="322" y="110"/>
                    <a:pt x="322" y="111"/>
                    <a:pt x="322" y="112"/>
                  </a:cubicBezTo>
                  <a:cubicBezTo>
                    <a:pt x="323" y="112"/>
                    <a:pt x="322" y="113"/>
                    <a:pt x="322" y="113"/>
                  </a:cubicBezTo>
                  <a:cubicBezTo>
                    <a:pt x="322" y="114"/>
                    <a:pt x="322" y="114"/>
                    <a:pt x="323" y="115"/>
                  </a:cubicBezTo>
                  <a:cubicBezTo>
                    <a:pt x="324" y="116"/>
                    <a:pt x="323" y="114"/>
                    <a:pt x="324" y="114"/>
                  </a:cubicBezTo>
                  <a:cubicBezTo>
                    <a:pt x="325" y="114"/>
                    <a:pt x="325" y="115"/>
                    <a:pt x="326" y="115"/>
                  </a:cubicBezTo>
                  <a:cubicBezTo>
                    <a:pt x="326" y="116"/>
                    <a:pt x="326" y="116"/>
                    <a:pt x="326" y="116"/>
                  </a:cubicBezTo>
                  <a:cubicBezTo>
                    <a:pt x="327" y="118"/>
                    <a:pt x="325" y="117"/>
                    <a:pt x="325" y="117"/>
                  </a:cubicBezTo>
                  <a:cubicBezTo>
                    <a:pt x="325" y="118"/>
                    <a:pt x="326" y="118"/>
                    <a:pt x="326" y="118"/>
                  </a:cubicBezTo>
                  <a:cubicBezTo>
                    <a:pt x="326" y="118"/>
                    <a:pt x="327" y="119"/>
                    <a:pt x="327" y="119"/>
                  </a:cubicBezTo>
                  <a:cubicBezTo>
                    <a:pt x="327" y="119"/>
                    <a:pt x="327" y="119"/>
                    <a:pt x="328" y="119"/>
                  </a:cubicBezTo>
                  <a:cubicBezTo>
                    <a:pt x="328" y="120"/>
                    <a:pt x="328" y="119"/>
                    <a:pt x="329" y="120"/>
                  </a:cubicBezTo>
                  <a:cubicBezTo>
                    <a:pt x="329" y="120"/>
                    <a:pt x="330" y="121"/>
                    <a:pt x="330" y="121"/>
                  </a:cubicBezTo>
                  <a:cubicBezTo>
                    <a:pt x="330" y="122"/>
                    <a:pt x="330" y="123"/>
                    <a:pt x="330" y="123"/>
                  </a:cubicBezTo>
                  <a:cubicBezTo>
                    <a:pt x="330" y="123"/>
                    <a:pt x="329" y="123"/>
                    <a:pt x="329" y="123"/>
                  </a:cubicBezTo>
                  <a:cubicBezTo>
                    <a:pt x="329" y="123"/>
                    <a:pt x="328" y="122"/>
                    <a:pt x="328" y="122"/>
                  </a:cubicBezTo>
                  <a:cubicBezTo>
                    <a:pt x="327" y="121"/>
                    <a:pt x="326" y="121"/>
                    <a:pt x="326" y="121"/>
                  </a:cubicBezTo>
                  <a:cubicBezTo>
                    <a:pt x="326" y="121"/>
                    <a:pt x="326" y="122"/>
                    <a:pt x="326" y="122"/>
                  </a:cubicBezTo>
                  <a:cubicBezTo>
                    <a:pt x="326" y="123"/>
                    <a:pt x="326" y="122"/>
                    <a:pt x="325" y="122"/>
                  </a:cubicBezTo>
                  <a:cubicBezTo>
                    <a:pt x="324" y="121"/>
                    <a:pt x="324" y="122"/>
                    <a:pt x="325" y="123"/>
                  </a:cubicBezTo>
                  <a:cubicBezTo>
                    <a:pt x="325" y="123"/>
                    <a:pt x="325" y="123"/>
                    <a:pt x="326" y="124"/>
                  </a:cubicBezTo>
                  <a:cubicBezTo>
                    <a:pt x="326" y="124"/>
                    <a:pt x="326" y="124"/>
                    <a:pt x="326" y="125"/>
                  </a:cubicBezTo>
                  <a:cubicBezTo>
                    <a:pt x="327" y="125"/>
                    <a:pt x="328" y="125"/>
                    <a:pt x="329" y="126"/>
                  </a:cubicBezTo>
                  <a:cubicBezTo>
                    <a:pt x="329" y="127"/>
                    <a:pt x="329" y="127"/>
                    <a:pt x="329" y="127"/>
                  </a:cubicBezTo>
                  <a:cubicBezTo>
                    <a:pt x="329" y="128"/>
                    <a:pt x="329" y="128"/>
                    <a:pt x="329" y="128"/>
                  </a:cubicBezTo>
                  <a:cubicBezTo>
                    <a:pt x="329" y="128"/>
                    <a:pt x="330" y="129"/>
                    <a:pt x="330" y="129"/>
                  </a:cubicBezTo>
                  <a:cubicBezTo>
                    <a:pt x="331" y="130"/>
                    <a:pt x="331" y="131"/>
                    <a:pt x="331" y="132"/>
                  </a:cubicBezTo>
                  <a:cubicBezTo>
                    <a:pt x="331" y="132"/>
                    <a:pt x="332" y="134"/>
                    <a:pt x="331" y="133"/>
                  </a:cubicBezTo>
                  <a:cubicBezTo>
                    <a:pt x="330" y="133"/>
                    <a:pt x="329" y="132"/>
                    <a:pt x="329" y="131"/>
                  </a:cubicBezTo>
                  <a:cubicBezTo>
                    <a:pt x="329" y="131"/>
                    <a:pt x="328" y="131"/>
                    <a:pt x="328" y="131"/>
                  </a:cubicBezTo>
                  <a:cubicBezTo>
                    <a:pt x="329" y="132"/>
                    <a:pt x="330" y="132"/>
                    <a:pt x="330" y="133"/>
                  </a:cubicBezTo>
                  <a:cubicBezTo>
                    <a:pt x="331" y="135"/>
                    <a:pt x="329" y="133"/>
                    <a:pt x="330" y="135"/>
                  </a:cubicBezTo>
                  <a:cubicBezTo>
                    <a:pt x="330" y="135"/>
                    <a:pt x="330" y="135"/>
                    <a:pt x="330" y="136"/>
                  </a:cubicBezTo>
                  <a:cubicBezTo>
                    <a:pt x="331" y="137"/>
                    <a:pt x="331" y="137"/>
                    <a:pt x="332" y="137"/>
                  </a:cubicBezTo>
                  <a:cubicBezTo>
                    <a:pt x="333" y="137"/>
                    <a:pt x="333" y="138"/>
                    <a:pt x="333" y="139"/>
                  </a:cubicBezTo>
                  <a:cubicBezTo>
                    <a:pt x="333" y="139"/>
                    <a:pt x="333" y="139"/>
                    <a:pt x="332" y="139"/>
                  </a:cubicBezTo>
                  <a:cubicBezTo>
                    <a:pt x="331" y="138"/>
                    <a:pt x="331" y="138"/>
                    <a:pt x="330" y="138"/>
                  </a:cubicBezTo>
                  <a:cubicBezTo>
                    <a:pt x="330" y="138"/>
                    <a:pt x="329" y="138"/>
                    <a:pt x="329" y="138"/>
                  </a:cubicBezTo>
                  <a:cubicBezTo>
                    <a:pt x="329" y="139"/>
                    <a:pt x="329" y="139"/>
                    <a:pt x="329" y="140"/>
                  </a:cubicBezTo>
                  <a:cubicBezTo>
                    <a:pt x="330" y="140"/>
                    <a:pt x="331" y="141"/>
                    <a:pt x="331" y="141"/>
                  </a:cubicBezTo>
                  <a:cubicBezTo>
                    <a:pt x="332" y="141"/>
                    <a:pt x="332" y="142"/>
                    <a:pt x="333" y="142"/>
                  </a:cubicBezTo>
                  <a:cubicBezTo>
                    <a:pt x="333" y="143"/>
                    <a:pt x="333" y="143"/>
                    <a:pt x="332" y="144"/>
                  </a:cubicBezTo>
                  <a:cubicBezTo>
                    <a:pt x="332" y="144"/>
                    <a:pt x="332" y="145"/>
                    <a:pt x="332" y="145"/>
                  </a:cubicBezTo>
                  <a:cubicBezTo>
                    <a:pt x="331" y="145"/>
                    <a:pt x="329" y="145"/>
                    <a:pt x="329" y="144"/>
                  </a:cubicBezTo>
                  <a:cubicBezTo>
                    <a:pt x="328" y="143"/>
                    <a:pt x="327" y="142"/>
                    <a:pt x="326" y="142"/>
                  </a:cubicBezTo>
                  <a:cubicBezTo>
                    <a:pt x="326" y="141"/>
                    <a:pt x="326" y="142"/>
                    <a:pt x="326" y="142"/>
                  </a:cubicBezTo>
                  <a:cubicBezTo>
                    <a:pt x="326" y="143"/>
                    <a:pt x="325" y="143"/>
                    <a:pt x="325" y="144"/>
                  </a:cubicBezTo>
                  <a:cubicBezTo>
                    <a:pt x="325" y="144"/>
                    <a:pt x="327" y="145"/>
                    <a:pt x="326" y="145"/>
                  </a:cubicBezTo>
                  <a:cubicBezTo>
                    <a:pt x="326" y="146"/>
                    <a:pt x="326" y="146"/>
                    <a:pt x="326" y="146"/>
                  </a:cubicBezTo>
                  <a:cubicBezTo>
                    <a:pt x="325" y="146"/>
                    <a:pt x="325" y="147"/>
                    <a:pt x="326" y="147"/>
                  </a:cubicBezTo>
                  <a:cubicBezTo>
                    <a:pt x="326" y="147"/>
                    <a:pt x="327" y="147"/>
                    <a:pt x="327" y="148"/>
                  </a:cubicBezTo>
                  <a:cubicBezTo>
                    <a:pt x="327" y="148"/>
                    <a:pt x="328" y="149"/>
                    <a:pt x="328" y="149"/>
                  </a:cubicBezTo>
                  <a:cubicBezTo>
                    <a:pt x="329" y="150"/>
                    <a:pt x="329" y="150"/>
                    <a:pt x="329" y="151"/>
                  </a:cubicBezTo>
                  <a:cubicBezTo>
                    <a:pt x="330" y="151"/>
                    <a:pt x="331" y="152"/>
                    <a:pt x="331" y="152"/>
                  </a:cubicBezTo>
                  <a:cubicBezTo>
                    <a:pt x="333" y="154"/>
                    <a:pt x="333" y="154"/>
                    <a:pt x="334" y="156"/>
                  </a:cubicBezTo>
                  <a:cubicBezTo>
                    <a:pt x="334" y="157"/>
                    <a:pt x="334" y="157"/>
                    <a:pt x="334" y="158"/>
                  </a:cubicBezTo>
                  <a:cubicBezTo>
                    <a:pt x="335" y="159"/>
                    <a:pt x="335" y="159"/>
                    <a:pt x="335" y="160"/>
                  </a:cubicBezTo>
                  <a:cubicBezTo>
                    <a:pt x="335" y="161"/>
                    <a:pt x="335" y="162"/>
                    <a:pt x="335" y="163"/>
                  </a:cubicBezTo>
                  <a:cubicBezTo>
                    <a:pt x="335" y="163"/>
                    <a:pt x="335" y="162"/>
                    <a:pt x="335" y="162"/>
                  </a:cubicBezTo>
                  <a:cubicBezTo>
                    <a:pt x="334" y="162"/>
                    <a:pt x="334" y="161"/>
                    <a:pt x="334" y="161"/>
                  </a:cubicBezTo>
                  <a:cubicBezTo>
                    <a:pt x="333" y="160"/>
                    <a:pt x="333" y="161"/>
                    <a:pt x="333" y="161"/>
                  </a:cubicBezTo>
                  <a:cubicBezTo>
                    <a:pt x="333" y="163"/>
                    <a:pt x="330" y="159"/>
                    <a:pt x="330" y="158"/>
                  </a:cubicBezTo>
                  <a:cubicBezTo>
                    <a:pt x="330" y="158"/>
                    <a:pt x="329" y="155"/>
                    <a:pt x="328" y="155"/>
                  </a:cubicBezTo>
                  <a:cubicBezTo>
                    <a:pt x="328" y="155"/>
                    <a:pt x="327" y="155"/>
                    <a:pt x="326" y="154"/>
                  </a:cubicBezTo>
                  <a:cubicBezTo>
                    <a:pt x="326" y="154"/>
                    <a:pt x="326" y="153"/>
                    <a:pt x="325" y="152"/>
                  </a:cubicBezTo>
                  <a:cubicBezTo>
                    <a:pt x="324" y="152"/>
                    <a:pt x="324" y="151"/>
                    <a:pt x="323" y="151"/>
                  </a:cubicBezTo>
                  <a:cubicBezTo>
                    <a:pt x="323" y="151"/>
                    <a:pt x="322" y="151"/>
                    <a:pt x="322" y="151"/>
                  </a:cubicBezTo>
                  <a:cubicBezTo>
                    <a:pt x="322" y="150"/>
                    <a:pt x="322" y="150"/>
                    <a:pt x="322" y="150"/>
                  </a:cubicBezTo>
                  <a:cubicBezTo>
                    <a:pt x="322" y="151"/>
                    <a:pt x="323" y="152"/>
                    <a:pt x="324" y="152"/>
                  </a:cubicBezTo>
                  <a:cubicBezTo>
                    <a:pt x="324" y="153"/>
                    <a:pt x="325" y="154"/>
                    <a:pt x="326" y="154"/>
                  </a:cubicBezTo>
                  <a:cubicBezTo>
                    <a:pt x="326" y="155"/>
                    <a:pt x="327" y="155"/>
                    <a:pt x="328" y="155"/>
                  </a:cubicBezTo>
                  <a:cubicBezTo>
                    <a:pt x="329" y="156"/>
                    <a:pt x="328" y="156"/>
                    <a:pt x="327" y="157"/>
                  </a:cubicBezTo>
                  <a:cubicBezTo>
                    <a:pt x="327" y="157"/>
                    <a:pt x="327" y="157"/>
                    <a:pt x="326" y="157"/>
                  </a:cubicBezTo>
                  <a:cubicBezTo>
                    <a:pt x="326" y="157"/>
                    <a:pt x="326" y="156"/>
                    <a:pt x="326" y="157"/>
                  </a:cubicBezTo>
                  <a:cubicBezTo>
                    <a:pt x="326" y="157"/>
                    <a:pt x="327" y="158"/>
                    <a:pt x="327" y="158"/>
                  </a:cubicBezTo>
                  <a:cubicBezTo>
                    <a:pt x="329" y="159"/>
                    <a:pt x="327" y="159"/>
                    <a:pt x="327" y="159"/>
                  </a:cubicBezTo>
                  <a:cubicBezTo>
                    <a:pt x="326" y="159"/>
                    <a:pt x="327" y="160"/>
                    <a:pt x="327" y="160"/>
                  </a:cubicBezTo>
                  <a:cubicBezTo>
                    <a:pt x="328" y="160"/>
                    <a:pt x="328" y="160"/>
                    <a:pt x="328" y="161"/>
                  </a:cubicBezTo>
                  <a:cubicBezTo>
                    <a:pt x="329" y="161"/>
                    <a:pt x="329" y="161"/>
                    <a:pt x="330" y="161"/>
                  </a:cubicBezTo>
                  <a:cubicBezTo>
                    <a:pt x="331" y="161"/>
                    <a:pt x="331" y="162"/>
                    <a:pt x="332" y="162"/>
                  </a:cubicBezTo>
                  <a:cubicBezTo>
                    <a:pt x="332" y="162"/>
                    <a:pt x="333" y="162"/>
                    <a:pt x="333" y="163"/>
                  </a:cubicBezTo>
                  <a:cubicBezTo>
                    <a:pt x="334" y="163"/>
                    <a:pt x="335" y="164"/>
                    <a:pt x="335" y="165"/>
                  </a:cubicBezTo>
                  <a:cubicBezTo>
                    <a:pt x="335" y="165"/>
                    <a:pt x="334" y="165"/>
                    <a:pt x="333" y="166"/>
                  </a:cubicBezTo>
                  <a:cubicBezTo>
                    <a:pt x="333" y="166"/>
                    <a:pt x="333" y="166"/>
                    <a:pt x="333" y="167"/>
                  </a:cubicBezTo>
                  <a:cubicBezTo>
                    <a:pt x="332" y="168"/>
                    <a:pt x="331" y="168"/>
                    <a:pt x="331" y="168"/>
                  </a:cubicBezTo>
                  <a:cubicBezTo>
                    <a:pt x="330" y="169"/>
                    <a:pt x="330" y="171"/>
                    <a:pt x="328" y="171"/>
                  </a:cubicBezTo>
                  <a:cubicBezTo>
                    <a:pt x="327" y="171"/>
                    <a:pt x="326" y="171"/>
                    <a:pt x="325" y="171"/>
                  </a:cubicBezTo>
                  <a:cubicBezTo>
                    <a:pt x="325" y="171"/>
                    <a:pt x="324" y="171"/>
                    <a:pt x="324" y="171"/>
                  </a:cubicBezTo>
                  <a:cubicBezTo>
                    <a:pt x="324" y="171"/>
                    <a:pt x="323" y="172"/>
                    <a:pt x="323" y="172"/>
                  </a:cubicBezTo>
                  <a:cubicBezTo>
                    <a:pt x="322" y="172"/>
                    <a:pt x="322" y="172"/>
                    <a:pt x="321" y="171"/>
                  </a:cubicBezTo>
                  <a:cubicBezTo>
                    <a:pt x="320" y="171"/>
                    <a:pt x="320" y="170"/>
                    <a:pt x="319" y="170"/>
                  </a:cubicBezTo>
                  <a:cubicBezTo>
                    <a:pt x="319" y="171"/>
                    <a:pt x="319" y="171"/>
                    <a:pt x="320" y="172"/>
                  </a:cubicBezTo>
                  <a:cubicBezTo>
                    <a:pt x="320" y="173"/>
                    <a:pt x="320" y="173"/>
                    <a:pt x="319" y="173"/>
                  </a:cubicBezTo>
                  <a:cubicBezTo>
                    <a:pt x="319" y="174"/>
                    <a:pt x="319" y="174"/>
                    <a:pt x="318" y="174"/>
                  </a:cubicBezTo>
                  <a:cubicBezTo>
                    <a:pt x="317" y="174"/>
                    <a:pt x="317" y="175"/>
                    <a:pt x="317" y="175"/>
                  </a:cubicBezTo>
                  <a:cubicBezTo>
                    <a:pt x="318" y="177"/>
                    <a:pt x="317" y="178"/>
                    <a:pt x="317" y="179"/>
                  </a:cubicBezTo>
                  <a:cubicBezTo>
                    <a:pt x="317" y="180"/>
                    <a:pt x="316" y="180"/>
                    <a:pt x="316" y="180"/>
                  </a:cubicBezTo>
                  <a:cubicBezTo>
                    <a:pt x="315" y="180"/>
                    <a:pt x="315" y="181"/>
                    <a:pt x="315" y="181"/>
                  </a:cubicBezTo>
                  <a:cubicBezTo>
                    <a:pt x="315" y="182"/>
                    <a:pt x="315" y="182"/>
                    <a:pt x="314" y="182"/>
                  </a:cubicBezTo>
                  <a:cubicBezTo>
                    <a:pt x="314" y="183"/>
                    <a:pt x="313" y="182"/>
                    <a:pt x="313" y="182"/>
                  </a:cubicBezTo>
                  <a:cubicBezTo>
                    <a:pt x="312" y="182"/>
                    <a:pt x="312" y="183"/>
                    <a:pt x="312" y="183"/>
                  </a:cubicBezTo>
                  <a:cubicBezTo>
                    <a:pt x="311" y="183"/>
                    <a:pt x="310" y="182"/>
                    <a:pt x="311" y="182"/>
                  </a:cubicBezTo>
                  <a:cubicBezTo>
                    <a:pt x="311" y="181"/>
                    <a:pt x="311" y="181"/>
                    <a:pt x="311" y="181"/>
                  </a:cubicBezTo>
                  <a:cubicBezTo>
                    <a:pt x="311" y="180"/>
                    <a:pt x="310" y="180"/>
                    <a:pt x="310" y="181"/>
                  </a:cubicBezTo>
                  <a:cubicBezTo>
                    <a:pt x="310" y="182"/>
                    <a:pt x="310" y="182"/>
                    <a:pt x="309" y="183"/>
                  </a:cubicBezTo>
                  <a:cubicBezTo>
                    <a:pt x="309" y="183"/>
                    <a:pt x="309" y="183"/>
                    <a:pt x="308" y="183"/>
                  </a:cubicBezTo>
                  <a:cubicBezTo>
                    <a:pt x="308" y="183"/>
                    <a:pt x="307" y="183"/>
                    <a:pt x="307" y="184"/>
                  </a:cubicBezTo>
                  <a:cubicBezTo>
                    <a:pt x="306" y="184"/>
                    <a:pt x="307" y="185"/>
                    <a:pt x="306" y="185"/>
                  </a:cubicBezTo>
                  <a:cubicBezTo>
                    <a:pt x="306" y="185"/>
                    <a:pt x="305" y="185"/>
                    <a:pt x="306" y="186"/>
                  </a:cubicBezTo>
                  <a:cubicBezTo>
                    <a:pt x="306" y="186"/>
                    <a:pt x="307" y="186"/>
                    <a:pt x="307" y="187"/>
                  </a:cubicBezTo>
                  <a:cubicBezTo>
                    <a:pt x="306" y="187"/>
                    <a:pt x="306" y="187"/>
                    <a:pt x="305" y="187"/>
                  </a:cubicBezTo>
                  <a:cubicBezTo>
                    <a:pt x="305" y="187"/>
                    <a:pt x="304" y="187"/>
                    <a:pt x="305" y="188"/>
                  </a:cubicBezTo>
                  <a:cubicBezTo>
                    <a:pt x="305" y="189"/>
                    <a:pt x="307" y="190"/>
                    <a:pt x="305" y="190"/>
                  </a:cubicBezTo>
                  <a:cubicBezTo>
                    <a:pt x="305" y="190"/>
                    <a:pt x="305" y="191"/>
                    <a:pt x="305" y="192"/>
                  </a:cubicBezTo>
                  <a:cubicBezTo>
                    <a:pt x="306" y="192"/>
                    <a:pt x="306" y="193"/>
                    <a:pt x="306" y="194"/>
                  </a:cubicBezTo>
                  <a:cubicBezTo>
                    <a:pt x="306" y="195"/>
                    <a:pt x="305" y="196"/>
                    <a:pt x="305" y="196"/>
                  </a:cubicBezTo>
                  <a:cubicBezTo>
                    <a:pt x="305" y="196"/>
                    <a:pt x="305" y="197"/>
                    <a:pt x="305" y="198"/>
                  </a:cubicBezTo>
                  <a:cubicBezTo>
                    <a:pt x="305" y="199"/>
                    <a:pt x="303" y="198"/>
                    <a:pt x="303" y="199"/>
                  </a:cubicBezTo>
                  <a:cubicBezTo>
                    <a:pt x="302" y="200"/>
                    <a:pt x="303" y="201"/>
                    <a:pt x="303" y="202"/>
                  </a:cubicBezTo>
                  <a:cubicBezTo>
                    <a:pt x="304" y="203"/>
                    <a:pt x="304" y="204"/>
                    <a:pt x="304" y="205"/>
                  </a:cubicBezTo>
                  <a:cubicBezTo>
                    <a:pt x="304" y="205"/>
                    <a:pt x="304" y="206"/>
                    <a:pt x="303" y="207"/>
                  </a:cubicBezTo>
                  <a:cubicBezTo>
                    <a:pt x="303" y="207"/>
                    <a:pt x="303" y="208"/>
                    <a:pt x="303" y="209"/>
                  </a:cubicBezTo>
                  <a:cubicBezTo>
                    <a:pt x="303" y="210"/>
                    <a:pt x="303" y="215"/>
                    <a:pt x="302" y="213"/>
                  </a:cubicBezTo>
                  <a:cubicBezTo>
                    <a:pt x="301" y="212"/>
                    <a:pt x="301" y="212"/>
                    <a:pt x="300" y="213"/>
                  </a:cubicBezTo>
                  <a:cubicBezTo>
                    <a:pt x="300" y="213"/>
                    <a:pt x="299" y="214"/>
                    <a:pt x="299" y="213"/>
                  </a:cubicBezTo>
                  <a:cubicBezTo>
                    <a:pt x="298" y="213"/>
                    <a:pt x="298" y="212"/>
                    <a:pt x="298" y="211"/>
                  </a:cubicBezTo>
                  <a:cubicBezTo>
                    <a:pt x="298" y="211"/>
                    <a:pt x="297" y="211"/>
                    <a:pt x="297" y="210"/>
                  </a:cubicBezTo>
                  <a:cubicBezTo>
                    <a:pt x="296" y="210"/>
                    <a:pt x="296" y="210"/>
                    <a:pt x="296" y="209"/>
                  </a:cubicBezTo>
                  <a:cubicBezTo>
                    <a:pt x="295" y="208"/>
                    <a:pt x="295" y="208"/>
                    <a:pt x="294" y="208"/>
                  </a:cubicBezTo>
                  <a:cubicBezTo>
                    <a:pt x="293" y="208"/>
                    <a:pt x="293" y="209"/>
                    <a:pt x="292" y="209"/>
                  </a:cubicBezTo>
                  <a:cubicBezTo>
                    <a:pt x="292" y="210"/>
                    <a:pt x="292" y="208"/>
                    <a:pt x="292" y="208"/>
                  </a:cubicBezTo>
                  <a:cubicBezTo>
                    <a:pt x="292" y="207"/>
                    <a:pt x="291" y="207"/>
                    <a:pt x="291" y="206"/>
                  </a:cubicBezTo>
                  <a:cubicBezTo>
                    <a:pt x="290" y="206"/>
                    <a:pt x="289" y="205"/>
                    <a:pt x="289" y="205"/>
                  </a:cubicBezTo>
                  <a:cubicBezTo>
                    <a:pt x="289" y="203"/>
                    <a:pt x="288" y="202"/>
                    <a:pt x="287" y="201"/>
                  </a:cubicBezTo>
                  <a:cubicBezTo>
                    <a:pt x="286" y="199"/>
                    <a:pt x="286" y="198"/>
                    <a:pt x="285" y="196"/>
                  </a:cubicBezTo>
                  <a:cubicBezTo>
                    <a:pt x="285" y="194"/>
                    <a:pt x="283" y="193"/>
                    <a:pt x="283" y="190"/>
                  </a:cubicBezTo>
                  <a:cubicBezTo>
                    <a:pt x="283" y="189"/>
                    <a:pt x="285" y="187"/>
                    <a:pt x="284" y="186"/>
                  </a:cubicBezTo>
                  <a:cubicBezTo>
                    <a:pt x="283" y="186"/>
                    <a:pt x="282" y="187"/>
                    <a:pt x="282" y="188"/>
                  </a:cubicBezTo>
                  <a:cubicBezTo>
                    <a:pt x="282" y="188"/>
                    <a:pt x="281" y="189"/>
                    <a:pt x="281" y="188"/>
                  </a:cubicBezTo>
                  <a:cubicBezTo>
                    <a:pt x="281" y="188"/>
                    <a:pt x="281" y="187"/>
                    <a:pt x="281" y="186"/>
                  </a:cubicBezTo>
                  <a:cubicBezTo>
                    <a:pt x="281" y="185"/>
                    <a:pt x="280" y="183"/>
                    <a:pt x="280" y="182"/>
                  </a:cubicBezTo>
                  <a:cubicBezTo>
                    <a:pt x="280" y="181"/>
                    <a:pt x="280" y="181"/>
                    <a:pt x="279" y="180"/>
                  </a:cubicBezTo>
                  <a:cubicBezTo>
                    <a:pt x="278" y="179"/>
                    <a:pt x="278" y="178"/>
                    <a:pt x="277" y="177"/>
                  </a:cubicBezTo>
                  <a:cubicBezTo>
                    <a:pt x="276" y="176"/>
                    <a:pt x="277" y="175"/>
                    <a:pt x="277" y="175"/>
                  </a:cubicBezTo>
                  <a:cubicBezTo>
                    <a:pt x="277" y="174"/>
                    <a:pt x="278" y="174"/>
                    <a:pt x="278" y="173"/>
                  </a:cubicBezTo>
                  <a:cubicBezTo>
                    <a:pt x="277" y="173"/>
                    <a:pt x="276" y="172"/>
                    <a:pt x="275" y="172"/>
                  </a:cubicBezTo>
                  <a:cubicBezTo>
                    <a:pt x="275" y="171"/>
                    <a:pt x="275" y="171"/>
                    <a:pt x="275" y="171"/>
                  </a:cubicBezTo>
                  <a:cubicBezTo>
                    <a:pt x="276" y="171"/>
                    <a:pt x="276" y="171"/>
                    <a:pt x="276" y="170"/>
                  </a:cubicBezTo>
                  <a:cubicBezTo>
                    <a:pt x="275" y="170"/>
                    <a:pt x="276" y="169"/>
                    <a:pt x="275" y="168"/>
                  </a:cubicBezTo>
                  <a:cubicBezTo>
                    <a:pt x="275" y="168"/>
                    <a:pt x="274" y="167"/>
                    <a:pt x="275" y="167"/>
                  </a:cubicBezTo>
                  <a:cubicBezTo>
                    <a:pt x="275" y="166"/>
                    <a:pt x="276" y="166"/>
                    <a:pt x="276" y="166"/>
                  </a:cubicBezTo>
                  <a:cubicBezTo>
                    <a:pt x="277" y="165"/>
                    <a:pt x="277" y="165"/>
                    <a:pt x="278" y="166"/>
                  </a:cubicBezTo>
                  <a:cubicBezTo>
                    <a:pt x="279" y="166"/>
                    <a:pt x="280" y="166"/>
                    <a:pt x="281" y="166"/>
                  </a:cubicBezTo>
                  <a:cubicBezTo>
                    <a:pt x="281" y="166"/>
                    <a:pt x="281" y="167"/>
                    <a:pt x="282" y="167"/>
                  </a:cubicBezTo>
                  <a:cubicBezTo>
                    <a:pt x="283" y="167"/>
                    <a:pt x="282" y="167"/>
                    <a:pt x="282" y="166"/>
                  </a:cubicBezTo>
                  <a:cubicBezTo>
                    <a:pt x="282" y="166"/>
                    <a:pt x="281" y="166"/>
                    <a:pt x="281" y="166"/>
                  </a:cubicBezTo>
                  <a:cubicBezTo>
                    <a:pt x="281" y="165"/>
                    <a:pt x="281" y="165"/>
                    <a:pt x="280" y="164"/>
                  </a:cubicBezTo>
                  <a:cubicBezTo>
                    <a:pt x="279" y="164"/>
                    <a:pt x="278" y="165"/>
                    <a:pt x="277" y="165"/>
                  </a:cubicBezTo>
                  <a:cubicBezTo>
                    <a:pt x="276" y="163"/>
                    <a:pt x="278" y="163"/>
                    <a:pt x="279" y="163"/>
                  </a:cubicBezTo>
                  <a:cubicBezTo>
                    <a:pt x="281" y="163"/>
                    <a:pt x="279" y="161"/>
                    <a:pt x="280" y="161"/>
                  </a:cubicBezTo>
                  <a:cubicBezTo>
                    <a:pt x="281" y="160"/>
                    <a:pt x="281" y="159"/>
                    <a:pt x="281" y="158"/>
                  </a:cubicBezTo>
                  <a:cubicBezTo>
                    <a:pt x="281" y="158"/>
                    <a:pt x="281" y="157"/>
                    <a:pt x="281" y="156"/>
                  </a:cubicBezTo>
                  <a:cubicBezTo>
                    <a:pt x="281" y="155"/>
                    <a:pt x="280" y="153"/>
                    <a:pt x="278" y="154"/>
                  </a:cubicBezTo>
                  <a:cubicBezTo>
                    <a:pt x="278" y="154"/>
                    <a:pt x="275" y="154"/>
                    <a:pt x="277" y="155"/>
                  </a:cubicBezTo>
                  <a:cubicBezTo>
                    <a:pt x="278" y="156"/>
                    <a:pt x="279" y="158"/>
                    <a:pt x="277" y="158"/>
                  </a:cubicBezTo>
                  <a:cubicBezTo>
                    <a:pt x="276" y="158"/>
                    <a:pt x="275" y="158"/>
                    <a:pt x="275" y="158"/>
                  </a:cubicBezTo>
                  <a:cubicBezTo>
                    <a:pt x="274" y="158"/>
                    <a:pt x="274" y="158"/>
                    <a:pt x="273" y="158"/>
                  </a:cubicBezTo>
                  <a:cubicBezTo>
                    <a:pt x="272" y="157"/>
                    <a:pt x="273" y="156"/>
                    <a:pt x="272" y="156"/>
                  </a:cubicBezTo>
                  <a:cubicBezTo>
                    <a:pt x="271" y="156"/>
                    <a:pt x="271" y="155"/>
                    <a:pt x="271" y="154"/>
                  </a:cubicBezTo>
                  <a:cubicBezTo>
                    <a:pt x="271" y="154"/>
                    <a:pt x="271" y="153"/>
                    <a:pt x="271" y="152"/>
                  </a:cubicBezTo>
                  <a:cubicBezTo>
                    <a:pt x="271" y="152"/>
                    <a:pt x="272" y="151"/>
                    <a:pt x="272" y="151"/>
                  </a:cubicBezTo>
                  <a:cubicBezTo>
                    <a:pt x="272" y="150"/>
                    <a:pt x="270" y="147"/>
                    <a:pt x="272" y="148"/>
                  </a:cubicBezTo>
                  <a:cubicBezTo>
                    <a:pt x="273" y="148"/>
                    <a:pt x="273" y="148"/>
                    <a:pt x="274" y="148"/>
                  </a:cubicBezTo>
                  <a:cubicBezTo>
                    <a:pt x="275" y="149"/>
                    <a:pt x="275" y="149"/>
                    <a:pt x="276" y="149"/>
                  </a:cubicBezTo>
                  <a:cubicBezTo>
                    <a:pt x="278" y="150"/>
                    <a:pt x="279" y="151"/>
                    <a:pt x="279" y="149"/>
                  </a:cubicBezTo>
                  <a:cubicBezTo>
                    <a:pt x="278" y="148"/>
                    <a:pt x="278" y="148"/>
                    <a:pt x="278" y="147"/>
                  </a:cubicBezTo>
                  <a:cubicBezTo>
                    <a:pt x="277" y="147"/>
                    <a:pt x="276" y="147"/>
                    <a:pt x="276" y="146"/>
                  </a:cubicBezTo>
                  <a:cubicBezTo>
                    <a:pt x="276" y="145"/>
                    <a:pt x="276" y="145"/>
                    <a:pt x="275" y="145"/>
                  </a:cubicBezTo>
                  <a:cubicBezTo>
                    <a:pt x="275" y="145"/>
                    <a:pt x="274" y="145"/>
                    <a:pt x="274" y="144"/>
                  </a:cubicBezTo>
                  <a:cubicBezTo>
                    <a:pt x="273" y="144"/>
                    <a:pt x="274" y="143"/>
                    <a:pt x="273" y="142"/>
                  </a:cubicBezTo>
                  <a:cubicBezTo>
                    <a:pt x="273" y="142"/>
                    <a:pt x="272" y="142"/>
                    <a:pt x="271" y="142"/>
                  </a:cubicBezTo>
                  <a:cubicBezTo>
                    <a:pt x="271" y="142"/>
                    <a:pt x="271" y="143"/>
                    <a:pt x="271" y="144"/>
                  </a:cubicBezTo>
                  <a:cubicBezTo>
                    <a:pt x="271" y="145"/>
                    <a:pt x="270" y="145"/>
                    <a:pt x="269" y="144"/>
                  </a:cubicBezTo>
                  <a:cubicBezTo>
                    <a:pt x="268" y="143"/>
                    <a:pt x="268" y="142"/>
                    <a:pt x="268" y="142"/>
                  </a:cubicBezTo>
                  <a:cubicBezTo>
                    <a:pt x="268" y="141"/>
                    <a:pt x="267" y="141"/>
                    <a:pt x="267" y="140"/>
                  </a:cubicBezTo>
                  <a:cubicBezTo>
                    <a:pt x="267" y="138"/>
                    <a:pt x="269" y="139"/>
                    <a:pt x="268" y="138"/>
                  </a:cubicBezTo>
                  <a:cubicBezTo>
                    <a:pt x="268" y="137"/>
                    <a:pt x="267" y="136"/>
                    <a:pt x="267" y="136"/>
                  </a:cubicBezTo>
                  <a:cubicBezTo>
                    <a:pt x="267" y="135"/>
                    <a:pt x="268" y="135"/>
                    <a:pt x="268" y="135"/>
                  </a:cubicBezTo>
                  <a:cubicBezTo>
                    <a:pt x="269" y="134"/>
                    <a:pt x="268" y="134"/>
                    <a:pt x="267" y="134"/>
                  </a:cubicBezTo>
                  <a:cubicBezTo>
                    <a:pt x="266" y="133"/>
                    <a:pt x="267" y="132"/>
                    <a:pt x="267" y="131"/>
                  </a:cubicBezTo>
                  <a:cubicBezTo>
                    <a:pt x="266" y="131"/>
                    <a:pt x="265" y="130"/>
                    <a:pt x="265" y="130"/>
                  </a:cubicBezTo>
                  <a:cubicBezTo>
                    <a:pt x="264" y="129"/>
                    <a:pt x="264" y="129"/>
                    <a:pt x="264" y="128"/>
                  </a:cubicBezTo>
                  <a:cubicBezTo>
                    <a:pt x="264" y="128"/>
                    <a:pt x="264" y="127"/>
                    <a:pt x="264" y="126"/>
                  </a:cubicBezTo>
                  <a:cubicBezTo>
                    <a:pt x="264" y="125"/>
                    <a:pt x="264" y="125"/>
                    <a:pt x="263" y="124"/>
                  </a:cubicBezTo>
                  <a:cubicBezTo>
                    <a:pt x="263" y="123"/>
                    <a:pt x="263" y="123"/>
                    <a:pt x="262" y="123"/>
                  </a:cubicBezTo>
                  <a:cubicBezTo>
                    <a:pt x="261" y="122"/>
                    <a:pt x="261" y="121"/>
                    <a:pt x="261" y="121"/>
                  </a:cubicBezTo>
                  <a:cubicBezTo>
                    <a:pt x="260" y="121"/>
                    <a:pt x="259" y="120"/>
                    <a:pt x="259" y="119"/>
                  </a:cubicBezTo>
                  <a:cubicBezTo>
                    <a:pt x="258" y="119"/>
                    <a:pt x="258" y="118"/>
                    <a:pt x="258" y="118"/>
                  </a:cubicBezTo>
                  <a:cubicBezTo>
                    <a:pt x="257" y="116"/>
                    <a:pt x="257" y="115"/>
                    <a:pt x="255" y="114"/>
                  </a:cubicBezTo>
                  <a:cubicBezTo>
                    <a:pt x="254" y="113"/>
                    <a:pt x="253" y="113"/>
                    <a:pt x="252" y="112"/>
                  </a:cubicBezTo>
                  <a:cubicBezTo>
                    <a:pt x="251" y="112"/>
                    <a:pt x="250" y="112"/>
                    <a:pt x="249" y="111"/>
                  </a:cubicBezTo>
                  <a:cubicBezTo>
                    <a:pt x="249" y="111"/>
                    <a:pt x="248" y="111"/>
                    <a:pt x="247" y="110"/>
                  </a:cubicBezTo>
                  <a:cubicBezTo>
                    <a:pt x="247" y="110"/>
                    <a:pt x="245" y="110"/>
                    <a:pt x="245" y="110"/>
                  </a:cubicBezTo>
                  <a:cubicBezTo>
                    <a:pt x="245" y="110"/>
                    <a:pt x="245" y="111"/>
                    <a:pt x="246" y="111"/>
                  </a:cubicBezTo>
                  <a:cubicBezTo>
                    <a:pt x="246" y="111"/>
                    <a:pt x="244" y="111"/>
                    <a:pt x="244" y="111"/>
                  </a:cubicBezTo>
                  <a:cubicBezTo>
                    <a:pt x="242" y="110"/>
                    <a:pt x="241" y="110"/>
                    <a:pt x="241" y="111"/>
                  </a:cubicBezTo>
                  <a:cubicBezTo>
                    <a:pt x="240" y="111"/>
                    <a:pt x="240" y="111"/>
                    <a:pt x="239" y="110"/>
                  </a:cubicBezTo>
                  <a:cubicBezTo>
                    <a:pt x="238" y="110"/>
                    <a:pt x="239" y="111"/>
                    <a:pt x="239" y="112"/>
                  </a:cubicBezTo>
                  <a:cubicBezTo>
                    <a:pt x="238" y="112"/>
                    <a:pt x="237" y="111"/>
                    <a:pt x="236" y="111"/>
                  </a:cubicBezTo>
                  <a:cubicBezTo>
                    <a:pt x="236" y="111"/>
                    <a:pt x="235" y="111"/>
                    <a:pt x="234" y="111"/>
                  </a:cubicBezTo>
                  <a:cubicBezTo>
                    <a:pt x="233" y="110"/>
                    <a:pt x="233" y="110"/>
                    <a:pt x="233" y="109"/>
                  </a:cubicBezTo>
                  <a:cubicBezTo>
                    <a:pt x="232" y="109"/>
                    <a:pt x="231" y="109"/>
                    <a:pt x="230" y="109"/>
                  </a:cubicBezTo>
                  <a:cubicBezTo>
                    <a:pt x="229" y="108"/>
                    <a:pt x="231" y="108"/>
                    <a:pt x="232" y="108"/>
                  </a:cubicBezTo>
                  <a:cubicBezTo>
                    <a:pt x="233" y="108"/>
                    <a:pt x="235" y="108"/>
                    <a:pt x="234" y="107"/>
                  </a:cubicBezTo>
                  <a:cubicBezTo>
                    <a:pt x="234" y="106"/>
                    <a:pt x="232" y="106"/>
                    <a:pt x="232" y="106"/>
                  </a:cubicBezTo>
                  <a:cubicBezTo>
                    <a:pt x="231" y="106"/>
                    <a:pt x="230" y="106"/>
                    <a:pt x="230" y="105"/>
                  </a:cubicBezTo>
                  <a:cubicBezTo>
                    <a:pt x="229" y="105"/>
                    <a:pt x="228" y="105"/>
                    <a:pt x="227" y="105"/>
                  </a:cubicBezTo>
                  <a:cubicBezTo>
                    <a:pt x="226" y="104"/>
                    <a:pt x="226" y="103"/>
                    <a:pt x="228" y="102"/>
                  </a:cubicBezTo>
                  <a:cubicBezTo>
                    <a:pt x="228" y="102"/>
                    <a:pt x="229" y="102"/>
                    <a:pt x="230" y="102"/>
                  </a:cubicBezTo>
                  <a:cubicBezTo>
                    <a:pt x="230" y="102"/>
                    <a:pt x="231" y="102"/>
                    <a:pt x="231" y="103"/>
                  </a:cubicBezTo>
                  <a:cubicBezTo>
                    <a:pt x="232" y="103"/>
                    <a:pt x="233" y="102"/>
                    <a:pt x="233" y="102"/>
                  </a:cubicBezTo>
                  <a:cubicBezTo>
                    <a:pt x="234" y="101"/>
                    <a:pt x="237" y="103"/>
                    <a:pt x="237" y="102"/>
                  </a:cubicBezTo>
                  <a:cubicBezTo>
                    <a:pt x="237" y="101"/>
                    <a:pt x="239" y="102"/>
                    <a:pt x="238" y="101"/>
                  </a:cubicBezTo>
                  <a:cubicBezTo>
                    <a:pt x="238" y="100"/>
                    <a:pt x="236" y="99"/>
                    <a:pt x="236" y="99"/>
                  </a:cubicBezTo>
                  <a:cubicBezTo>
                    <a:pt x="235" y="100"/>
                    <a:pt x="235" y="101"/>
                    <a:pt x="234" y="100"/>
                  </a:cubicBezTo>
                  <a:cubicBezTo>
                    <a:pt x="234" y="100"/>
                    <a:pt x="233" y="100"/>
                    <a:pt x="233" y="100"/>
                  </a:cubicBezTo>
                  <a:cubicBezTo>
                    <a:pt x="233" y="100"/>
                    <a:pt x="232" y="100"/>
                    <a:pt x="232" y="101"/>
                  </a:cubicBezTo>
                  <a:cubicBezTo>
                    <a:pt x="232" y="101"/>
                    <a:pt x="231" y="101"/>
                    <a:pt x="231" y="101"/>
                  </a:cubicBezTo>
                  <a:cubicBezTo>
                    <a:pt x="230" y="101"/>
                    <a:pt x="229" y="101"/>
                    <a:pt x="229" y="100"/>
                  </a:cubicBezTo>
                  <a:cubicBezTo>
                    <a:pt x="229" y="100"/>
                    <a:pt x="229" y="99"/>
                    <a:pt x="229" y="99"/>
                  </a:cubicBezTo>
                  <a:cubicBezTo>
                    <a:pt x="229" y="98"/>
                    <a:pt x="226" y="98"/>
                    <a:pt x="225" y="98"/>
                  </a:cubicBezTo>
                  <a:cubicBezTo>
                    <a:pt x="224" y="97"/>
                    <a:pt x="223" y="97"/>
                    <a:pt x="223" y="96"/>
                  </a:cubicBezTo>
                  <a:cubicBezTo>
                    <a:pt x="223" y="95"/>
                    <a:pt x="222" y="95"/>
                    <a:pt x="222" y="94"/>
                  </a:cubicBezTo>
                  <a:cubicBezTo>
                    <a:pt x="222" y="94"/>
                    <a:pt x="222" y="93"/>
                    <a:pt x="223" y="93"/>
                  </a:cubicBezTo>
                  <a:cubicBezTo>
                    <a:pt x="224" y="92"/>
                    <a:pt x="225" y="92"/>
                    <a:pt x="226" y="91"/>
                  </a:cubicBezTo>
                  <a:cubicBezTo>
                    <a:pt x="227" y="91"/>
                    <a:pt x="228" y="91"/>
                    <a:pt x="229" y="91"/>
                  </a:cubicBezTo>
                  <a:cubicBezTo>
                    <a:pt x="229" y="91"/>
                    <a:pt x="229" y="91"/>
                    <a:pt x="230" y="90"/>
                  </a:cubicBezTo>
                  <a:cubicBezTo>
                    <a:pt x="230" y="90"/>
                    <a:pt x="230" y="89"/>
                    <a:pt x="231" y="89"/>
                  </a:cubicBezTo>
                  <a:cubicBezTo>
                    <a:pt x="232" y="89"/>
                    <a:pt x="233" y="90"/>
                    <a:pt x="233" y="89"/>
                  </a:cubicBezTo>
                  <a:cubicBezTo>
                    <a:pt x="233" y="89"/>
                    <a:pt x="233" y="89"/>
                    <a:pt x="234" y="89"/>
                  </a:cubicBezTo>
                  <a:cubicBezTo>
                    <a:pt x="234" y="89"/>
                    <a:pt x="234" y="89"/>
                    <a:pt x="234" y="89"/>
                  </a:cubicBezTo>
                  <a:cubicBezTo>
                    <a:pt x="235" y="89"/>
                    <a:pt x="235" y="89"/>
                    <a:pt x="235" y="89"/>
                  </a:cubicBezTo>
                  <a:cubicBezTo>
                    <a:pt x="237" y="89"/>
                    <a:pt x="237" y="88"/>
                    <a:pt x="238" y="88"/>
                  </a:cubicBezTo>
                  <a:cubicBezTo>
                    <a:pt x="239" y="88"/>
                    <a:pt x="239" y="87"/>
                    <a:pt x="238" y="86"/>
                  </a:cubicBezTo>
                  <a:cubicBezTo>
                    <a:pt x="238" y="85"/>
                    <a:pt x="236" y="85"/>
                    <a:pt x="238" y="85"/>
                  </a:cubicBezTo>
                  <a:cubicBezTo>
                    <a:pt x="238" y="85"/>
                    <a:pt x="239" y="85"/>
                    <a:pt x="238" y="84"/>
                  </a:cubicBezTo>
                  <a:cubicBezTo>
                    <a:pt x="238" y="84"/>
                    <a:pt x="238" y="84"/>
                    <a:pt x="238" y="84"/>
                  </a:cubicBezTo>
                  <a:cubicBezTo>
                    <a:pt x="238" y="84"/>
                    <a:pt x="238" y="83"/>
                    <a:pt x="238" y="83"/>
                  </a:cubicBezTo>
                  <a:cubicBezTo>
                    <a:pt x="238" y="83"/>
                    <a:pt x="237" y="83"/>
                    <a:pt x="237" y="83"/>
                  </a:cubicBezTo>
                  <a:cubicBezTo>
                    <a:pt x="236" y="83"/>
                    <a:pt x="237" y="83"/>
                    <a:pt x="236" y="83"/>
                  </a:cubicBezTo>
                  <a:cubicBezTo>
                    <a:pt x="236" y="83"/>
                    <a:pt x="235" y="83"/>
                    <a:pt x="234" y="83"/>
                  </a:cubicBezTo>
                  <a:cubicBezTo>
                    <a:pt x="234" y="82"/>
                    <a:pt x="233" y="83"/>
                    <a:pt x="233" y="82"/>
                  </a:cubicBezTo>
                  <a:cubicBezTo>
                    <a:pt x="232" y="82"/>
                    <a:pt x="232" y="81"/>
                    <a:pt x="232" y="81"/>
                  </a:cubicBezTo>
                  <a:cubicBezTo>
                    <a:pt x="232" y="81"/>
                    <a:pt x="232" y="80"/>
                    <a:pt x="233" y="80"/>
                  </a:cubicBezTo>
                  <a:cubicBezTo>
                    <a:pt x="233" y="80"/>
                    <a:pt x="234" y="79"/>
                    <a:pt x="234" y="79"/>
                  </a:cubicBezTo>
                  <a:cubicBezTo>
                    <a:pt x="234" y="79"/>
                    <a:pt x="233" y="78"/>
                    <a:pt x="234" y="78"/>
                  </a:cubicBezTo>
                  <a:cubicBezTo>
                    <a:pt x="234" y="78"/>
                    <a:pt x="235" y="78"/>
                    <a:pt x="235" y="78"/>
                  </a:cubicBezTo>
                  <a:cubicBezTo>
                    <a:pt x="236" y="78"/>
                    <a:pt x="236" y="77"/>
                    <a:pt x="237" y="77"/>
                  </a:cubicBezTo>
                  <a:cubicBezTo>
                    <a:pt x="237" y="76"/>
                    <a:pt x="237" y="76"/>
                    <a:pt x="238" y="76"/>
                  </a:cubicBezTo>
                  <a:cubicBezTo>
                    <a:pt x="238" y="75"/>
                    <a:pt x="238" y="75"/>
                    <a:pt x="239" y="75"/>
                  </a:cubicBezTo>
                  <a:cubicBezTo>
                    <a:pt x="240" y="75"/>
                    <a:pt x="241" y="76"/>
                    <a:pt x="242" y="76"/>
                  </a:cubicBezTo>
                  <a:cubicBezTo>
                    <a:pt x="244" y="76"/>
                    <a:pt x="243" y="75"/>
                    <a:pt x="243" y="74"/>
                  </a:cubicBezTo>
                  <a:cubicBezTo>
                    <a:pt x="243" y="74"/>
                    <a:pt x="244" y="73"/>
                    <a:pt x="243" y="72"/>
                  </a:cubicBezTo>
                  <a:cubicBezTo>
                    <a:pt x="242" y="72"/>
                    <a:pt x="241" y="71"/>
                    <a:pt x="242" y="70"/>
                  </a:cubicBezTo>
                  <a:cubicBezTo>
                    <a:pt x="242" y="70"/>
                    <a:pt x="243" y="70"/>
                    <a:pt x="244" y="70"/>
                  </a:cubicBezTo>
                  <a:cubicBezTo>
                    <a:pt x="245" y="71"/>
                    <a:pt x="245" y="71"/>
                    <a:pt x="247" y="72"/>
                  </a:cubicBezTo>
                  <a:cubicBezTo>
                    <a:pt x="247" y="72"/>
                    <a:pt x="248" y="72"/>
                    <a:pt x="248" y="73"/>
                  </a:cubicBezTo>
                  <a:cubicBezTo>
                    <a:pt x="249" y="73"/>
                    <a:pt x="249" y="74"/>
                    <a:pt x="250" y="74"/>
                  </a:cubicBezTo>
                  <a:close/>
                  <a:moveTo>
                    <a:pt x="100" y="147"/>
                  </a:moveTo>
                  <a:cubicBezTo>
                    <a:pt x="101" y="146"/>
                    <a:pt x="101" y="145"/>
                    <a:pt x="102" y="144"/>
                  </a:cubicBezTo>
                  <a:cubicBezTo>
                    <a:pt x="102" y="142"/>
                    <a:pt x="103" y="141"/>
                    <a:pt x="103" y="140"/>
                  </a:cubicBezTo>
                  <a:cubicBezTo>
                    <a:pt x="103" y="139"/>
                    <a:pt x="103" y="138"/>
                    <a:pt x="103" y="137"/>
                  </a:cubicBezTo>
                  <a:cubicBezTo>
                    <a:pt x="104" y="137"/>
                    <a:pt x="104" y="138"/>
                    <a:pt x="105" y="137"/>
                  </a:cubicBezTo>
                  <a:cubicBezTo>
                    <a:pt x="105" y="137"/>
                    <a:pt x="106" y="136"/>
                    <a:pt x="106" y="136"/>
                  </a:cubicBezTo>
                  <a:cubicBezTo>
                    <a:pt x="105" y="135"/>
                    <a:pt x="104" y="135"/>
                    <a:pt x="105" y="134"/>
                  </a:cubicBezTo>
                  <a:cubicBezTo>
                    <a:pt x="105" y="133"/>
                    <a:pt x="105" y="133"/>
                    <a:pt x="105" y="133"/>
                  </a:cubicBezTo>
                  <a:cubicBezTo>
                    <a:pt x="106" y="132"/>
                    <a:pt x="106" y="132"/>
                    <a:pt x="107" y="132"/>
                  </a:cubicBezTo>
                  <a:cubicBezTo>
                    <a:pt x="107" y="131"/>
                    <a:pt x="108" y="131"/>
                    <a:pt x="109" y="131"/>
                  </a:cubicBezTo>
                  <a:cubicBezTo>
                    <a:pt x="109" y="131"/>
                    <a:pt x="110" y="131"/>
                    <a:pt x="111" y="130"/>
                  </a:cubicBezTo>
                  <a:cubicBezTo>
                    <a:pt x="111" y="129"/>
                    <a:pt x="111" y="129"/>
                    <a:pt x="112" y="129"/>
                  </a:cubicBezTo>
                  <a:cubicBezTo>
                    <a:pt x="113" y="129"/>
                    <a:pt x="113" y="130"/>
                    <a:pt x="113" y="130"/>
                  </a:cubicBezTo>
                  <a:cubicBezTo>
                    <a:pt x="114" y="131"/>
                    <a:pt x="114" y="131"/>
                    <a:pt x="115" y="131"/>
                  </a:cubicBezTo>
                  <a:cubicBezTo>
                    <a:pt x="115" y="131"/>
                    <a:pt x="116" y="132"/>
                    <a:pt x="116" y="132"/>
                  </a:cubicBezTo>
                  <a:cubicBezTo>
                    <a:pt x="117" y="132"/>
                    <a:pt x="117" y="131"/>
                    <a:pt x="117" y="131"/>
                  </a:cubicBezTo>
                  <a:cubicBezTo>
                    <a:pt x="120" y="128"/>
                    <a:pt x="121" y="132"/>
                    <a:pt x="122" y="132"/>
                  </a:cubicBezTo>
                  <a:cubicBezTo>
                    <a:pt x="122" y="133"/>
                    <a:pt x="123" y="133"/>
                    <a:pt x="123" y="134"/>
                  </a:cubicBezTo>
                  <a:cubicBezTo>
                    <a:pt x="123" y="135"/>
                    <a:pt x="122" y="135"/>
                    <a:pt x="121" y="136"/>
                  </a:cubicBezTo>
                  <a:cubicBezTo>
                    <a:pt x="120" y="136"/>
                    <a:pt x="119" y="137"/>
                    <a:pt x="118" y="137"/>
                  </a:cubicBezTo>
                  <a:cubicBezTo>
                    <a:pt x="118" y="138"/>
                    <a:pt x="117" y="138"/>
                    <a:pt x="117" y="139"/>
                  </a:cubicBezTo>
                  <a:cubicBezTo>
                    <a:pt x="116" y="139"/>
                    <a:pt x="116" y="140"/>
                    <a:pt x="115" y="141"/>
                  </a:cubicBezTo>
                  <a:cubicBezTo>
                    <a:pt x="114" y="141"/>
                    <a:pt x="114" y="142"/>
                    <a:pt x="113" y="143"/>
                  </a:cubicBezTo>
                  <a:cubicBezTo>
                    <a:pt x="113" y="143"/>
                    <a:pt x="112" y="144"/>
                    <a:pt x="112" y="144"/>
                  </a:cubicBezTo>
                  <a:cubicBezTo>
                    <a:pt x="110" y="145"/>
                    <a:pt x="111" y="147"/>
                    <a:pt x="110" y="149"/>
                  </a:cubicBezTo>
                  <a:cubicBezTo>
                    <a:pt x="109" y="150"/>
                    <a:pt x="108" y="150"/>
                    <a:pt x="106" y="151"/>
                  </a:cubicBezTo>
                  <a:cubicBezTo>
                    <a:pt x="105" y="152"/>
                    <a:pt x="105" y="153"/>
                    <a:pt x="104" y="154"/>
                  </a:cubicBezTo>
                  <a:cubicBezTo>
                    <a:pt x="103" y="154"/>
                    <a:pt x="103" y="153"/>
                    <a:pt x="103" y="153"/>
                  </a:cubicBezTo>
                  <a:cubicBezTo>
                    <a:pt x="103" y="152"/>
                    <a:pt x="103" y="152"/>
                    <a:pt x="102" y="151"/>
                  </a:cubicBezTo>
                  <a:cubicBezTo>
                    <a:pt x="101" y="150"/>
                    <a:pt x="101" y="149"/>
                    <a:pt x="100" y="149"/>
                  </a:cubicBezTo>
                  <a:cubicBezTo>
                    <a:pt x="99" y="149"/>
                    <a:pt x="100" y="147"/>
                    <a:pt x="100" y="147"/>
                  </a:cubicBezTo>
                  <a:close/>
                  <a:moveTo>
                    <a:pt x="38" y="191"/>
                  </a:moveTo>
                  <a:cubicBezTo>
                    <a:pt x="38" y="190"/>
                    <a:pt x="36" y="192"/>
                    <a:pt x="36" y="193"/>
                  </a:cubicBezTo>
                  <a:cubicBezTo>
                    <a:pt x="35" y="194"/>
                    <a:pt x="35" y="194"/>
                    <a:pt x="34" y="195"/>
                  </a:cubicBezTo>
                  <a:cubicBezTo>
                    <a:pt x="34" y="195"/>
                    <a:pt x="33" y="195"/>
                    <a:pt x="33" y="195"/>
                  </a:cubicBezTo>
                  <a:cubicBezTo>
                    <a:pt x="32" y="197"/>
                    <a:pt x="33" y="198"/>
                    <a:pt x="34" y="198"/>
                  </a:cubicBezTo>
                  <a:cubicBezTo>
                    <a:pt x="34" y="198"/>
                    <a:pt x="34" y="198"/>
                    <a:pt x="34" y="199"/>
                  </a:cubicBezTo>
                  <a:cubicBezTo>
                    <a:pt x="34" y="199"/>
                    <a:pt x="34" y="199"/>
                    <a:pt x="34" y="199"/>
                  </a:cubicBezTo>
                  <a:cubicBezTo>
                    <a:pt x="36" y="199"/>
                    <a:pt x="38" y="199"/>
                    <a:pt x="40" y="199"/>
                  </a:cubicBezTo>
                  <a:cubicBezTo>
                    <a:pt x="40" y="199"/>
                    <a:pt x="40" y="199"/>
                    <a:pt x="40" y="199"/>
                  </a:cubicBezTo>
                  <a:cubicBezTo>
                    <a:pt x="40" y="198"/>
                    <a:pt x="40" y="199"/>
                    <a:pt x="40" y="199"/>
                  </a:cubicBezTo>
                  <a:cubicBezTo>
                    <a:pt x="41" y="199"/>
                    <a:pt x="42" y="199"/>
                    <a:pt x="43" y="199"/>
                  </a:cubicBezTo>
                  <a:cubicBezTo>
                    <a:pt x="57" y="200"/>
                    <a:pt x="72" y="207"/>
                    <a:pt x="90" y="219"/>
                  </a:cubicBezTo>
                  <a:cubicBezTo>
                    <a:pt x="109" y="231"/>
                    <a:pt x="132" y="248"/>
                    <a:pt x="158" y="262"/>
                  </a:cubicBezTo>
                  <a:cubicBezTo>
                    <a:pt x="165" y="266"/>
                    <a:pt x="172" y="269"/>
                    <a:pt x="179" y="272"/>
                  </a:cubicBezTo>
                  <a:cubicBezTo>
                    <a:pt x="179" y="272"/>
                    <a:pt x="179" y="272"/>
                    <a:pt x="179" y="272"/>
                  </a:cubicBezTo>
                  <a:cubicBezTo>
                    <a:pt x="180" y="272"/>
                    <a:pt x="181" y="271"/>
                    <a:pt x="182" y="271"/>
                  </a:cubicBezTo>
                  <a:cubicBezTo>
                    <a:pt x="182" y="271"/>
                    <a:pt x="183" y="270"/>
                    <a:pt x="184" y="270"/>
                  </a:cubicBezTo>
                  <a:cubicBezTo>
                    <a:pt x="185" y="269"/>
                    <a:pt x="184" y="267"/>
                    <a:pt x="186" y="267"/>
                  </a:cubicBezTo>
                  <a:cubicBezTo>
                    <a:pt x="187" y="267"/>
                    <a:pt x="187" y="268"/>
                    <a:pt x="188" y="268"/>
                  </a:cubicBezTo>
                  <a:cubicBezTo>
                    <a:pt x="188" y="269"/>
                    <a:pt x="188" y="269"/>
                    <a:pt x="188" y="268"/>
                  </a:cubicBezTo>
                  <a:cubicBezTo>
                    <a:pt x="189" y="267"/>
                    <a:pt x="190" y="269"/>
                    <a:pt x="190" y="270"/>
                  </a:cubicBezTo>
                  <a:cubicBezTo>
                    <a:pt x="191" y="271"/>
                    <a:pt x="191" y="271"/>
                    <a:pt x="192" y="271"/>
                  </a:cubicBezTo>
                  <a:cubicBezTo>
                    <a:pt x="194" y="271"/>
                    <a:pt x="195" y="272"/>
                    <a:pt x="195" y="274"/>
                  </a:cubicBezTo>
                  <a:cubicBezTo>
                    <a:pt x="196" y="277"/>
                    <a:pt x="192" y="276"/>
                    <a:pt x="191" y="276"/>
                  </a:cubicBezTo>
                  <a:cubicBezTo>
                    <a:pt x="190" y="276"/>
                    <a:pt x="189" y="276"/>
                    <a:pt x="189" y="277"/>
                  </a:cubicBezTo>
                  <a:cubicBezTo>
                    <a:pt x="191" y="278"/>
                    <a:pt x="193" y="279"/>
                    <a:pt x="195" y="279"/>
                  </a:cubicBezTo>
                  <a:cubicBezTo>
                    <a:pt x="195" y="279"/>
                    <a:pt x="196" y="279"/>
                    <a:pt x="196" y="279"/>
                  </a:cubicBezTo>
                  <a:cubicBezTo>
                    <a:pt x="196" y="279"/>
                    <a:pt x="198" y="279"/>
                    <a:pt x="199" y="280"/>
                  </a:cubicBezTo>
                  <a:cubicBezTo>
                    <a:pt x="199" y="280"/>
                    <a:pt x="200" y="281"/>
                    <a:pt x="201" y="282"/>
                  </a:cubicBezTo>
                  <a:cubicBezTo>
                    <a:pt x="203" y="282"/>
                    <a:pt x="202" y="281"/>
                    <a:pt x="203" y="280"/>
                  </a:cubicBezTo>
                  <a:cubicBezTo>
                    <a:pt x="204" y="279"/>
                    <a:pt x="206" y="279"/>
                    <a:pt x="207" y="280"/>
                  </a:cubicBezTo>
                  <a:cubicBezTo>
                    <a:pt x="208" y="281"/>
                    <a:pt x="209" y="283"/>
                    <a:pt x="208" y="285"/>
                  </a:cubicBezTo>
                  <a:cubicBezTo>
                    <a:pt x="210" y="286"/>
                    <a:pt x="212" y="286"/>
                    <a:pt x="215" y="287"/>
                  </a:cubicBezTo>
                  <a:cubicBezTo>
                    <a:pt x="216" y="286"/>
                    <a:pt x="219" y="285"/>
                    <a:pt x="219" y="288"/>
                  </a:cubicBezTo>
                  <a:cubicBezTo>
                    <a:pt x="219" y="288"/>
                    <a:pt x="219" y="288"/>
                    <a:pt x="219" y="289"/>
                  </a:cubicBezTo>
                  <a:cubicBezTo>
                    <a:pt x="224" y="290"/>
                    <a:pt x="229" y="292"/>
                    <a:pt x="233" y="293"/>
                  </a:cubicBezTo>
                  <a:cubicBezTo>
                    <a:pt x="233" y="293"/>
                    <a:pt x="234" y="292"/>
                    <a:pt x="234" y="291"/>
                  </a:cubicBezTo>
                  <a:cubicBezTo>
                    <a:pt x="234" y="291"/>
                    <a:pt x="234" y="291"/>
                    <a:pt x="235" y="291"/>
                  </a:cubicBezTo>
                  <a:cubicBezTo>
                    <a:pt x="236" y="291"/>
                    <a:pt x="235" y="290"/>
                    <a:pt x="236" y="289"/>
                  </a:cubicBezTo>
                  <a:cubicBezTo>
                    <a:pt x="236" y="289"/>
                    <a:pt x="236" y="288"/>
                    <a:pt x="237" y="287"/>
                  </a:cubicBezTo>
                  <a:cubicBezTo>
                    <a:pt x="237" y="286"/>
                    <a:pt x="237" y="287"/>
                    <a:pt x="238" y="287"/>
                  </a:cubicBezTo>
                  <a:cubicBezTo>
                    <a:pt x="239" y="288"/>
                    <a:pt x="240" y="285"/>
                    <a:pt x="241" y="285"/>
                  </a:cubicBezTo>
                  <a:cubicBezTo>
                    <a:pt x="242" y="285"/>
                    <a:pt x="247" y="284"/>
                    <a:pt x="247" y="283"/>
                  </a:cubicBezTo>
                  <a:cubicBezTo>
                    <a:pt x="246" y="282"/>
                    <a:pt x="248" y="282"/>
                    <a:pt x="249" y="281"/>
                  </a:cubicBezTo>
                  <a:cubicBezTo>
                    <a:pt x="250" y="280"/>
                    <a:pt x="251" y="280"/>
                    <a:pt x="251" y="279"/>
                  </a:cubicBezTo>
                  <a:cubicBezTo>
                    <a:pt x="252" y="279"/>
                    <a:pt x="253" y="281"/>
                    <a:pt x="253" y="281"/>
                  </a:cubicBezTo>
                  <a:cubicBezTo>
                    <a:pt x="252" y="282"/>
                    <a:pt x="251" y="282"/>
                    <a:pt x="251" y="282"/>
                  </a:cubicBezTo>
                  <a:cubicBezTo>
                    <a:pt x="250" y="283"/>
                    <a:pt x="249" y="283"/>
                    <a:pt x="249" y="284"/>
                  </a:cubicBezTo>
                  <a:cubicBezTo>
                    <a:pt x="248" y="285"/>
                    <a:pt x="248" y="286"/>
                    <a:pt x="249" y="287"/>
                  </a:cubicBezTo>
                  <a:cubicBezTo>
                    <a:pt x="249" y="287"/>
                    <a:pt x="249" y="288"/>
                    <a:pt x="250" y="288"/>
                  </a:cubicBezTo>
                  <a:cubicBezTo>
                    <a:pt x="251" y="289"/>
                    <a:pt x="252" y="286"/>
                    <a:pt x="253" y="285"/>
                  </a:cubicBezTo>
                  <a:cubicBezTo>
                    <a:pt x="253" y="285"/>
                    <a:pt x="254" y="284"/>
                    <a:pt x="254" y="283"/>
                  </a:cubicBezTo>
                  <a:cubicBezTo>
                    <a:pt x="255" y="282"/>
                    <a:pt x="257" y="283"/>
                    <a:pt x="258" y="282"/>
                  </a:cubicBezTo>
                  <a:cubicBezTo>
                    <a:pt x="258" y="282"/>
                    <a:pt x="262" y="281"/>
                    <a:pt x="262" y="279"/>
                  </a:cubicBezTo>
                  <a:cubicBezTo>
                    <a:pt x="261" y="279"/>
                    <a:pt x="260" y="279"/>
                    <a:pt x="259" y="278"/>
                  </a:cubicBezTo>
                  <a:cubicBezTo>
                    <a:pt x="259" y="277"/>
                    <a:pt x="258" y="277"/>
                    <a:pt x="257" y="277"/>
                  </a:cubicBezTo>
                  <a:cubicBezTo>
                    <a:pt x="256" y="277"/>
                    <a:pt x="255" y="276"/>
                    <a:pt x="254" y="275"/>
                  </a:cubicBezTo>
                  <a:cubicBezTo>
                    <a:pt x="252" y="275"/>
                    <a:pt x="252" y="273"/>
                    <a:pt x="252" y="271"/>
                  </a:cubicBezTo>
                  <a:cubicBezTo>
                    <a:pt x="253" y="269"/>
                    <a:pt x="256" y="266"/>
                    <a:pt x="253" y="264"/>
                  </a:cubicBezTo>
                  <a:cubicBezTo>
                    <a:pt x="251" y="264"/>
                    <a:pt x="250" y="263"/>
                    <a:pt x="248" y="264"/>
                  </a:cubicBezTo>
                  <a:cubicBezTo>
                    <a:pt x="247" y="264"/>
                    <a:pt x="246" y="265"/>
                    <a:pt x="244" y="265"/>
                  </a:cubicBezTo>
                  <a:cubicBezTo>
                    <a:pt x="244" y="266"/>
                    <a:pt x="243" y="266"/>
                    <a:pt x="243" y="267"/>
                  </a:cubicBezTo>
                  <a:cubicBezTo>
                    <a:pt x="242" y="268"/>
                    <a:pt x="241" y="268"/>
                    <a:pt x="241" y="269"/>
                  </a:cubicBezTo>
                  <a:cubicBezTo>
                    <a:pt x="240" y="269"/>
                    <a:pt x="240" y="272"/>
                    <a:pt x="240" y="272"/>
                  </a:cubicBezTo>
                  <a:cubicBezTo>
                    <a:pt x="240" y="271"/>
                    <a:pt x="239" y="271"/>
                    <a:pt x="239" y="270"/>
                  </a:cubicBezTo>
                  <a:cubicBezTo>
                    <a:pt x="239" y="269"/>
                    <a:pt x="240" y="268"/>
                    <a:pt x="240" y="268"/>
                  </a:cubicBezTo>
                  <a:cubicBezTo>
                    <a:pt x="241" y="266"/>
                    <a:pt x="242" y="265"/>
                    <a:pt x="244" y="264"/>
                  </a:cubicBezTo>
                  <a:cubicBezTo>
                    <a:pt x="245" y="264"/>
                    <a:pt x="246" y="263"/>
                    <a:pt x="246" y="262"/>
                  </a:cubicBezTo>
                  <a:cubicBezTo>
                    <a:pt x="247" y="262"/>
                    <a:pt x="247" y="261"/>
                    <a:pt x="248" y="260"/>
                  </a:cubicBezTo>
                  <a:cubicBezTo>
                    <a:pt x="249" y="260"/>
                    <a:pt x="250" y="260"/>
                    <a:pt x="251" y="260"/>
                  </a:cubicBezTo>
                  <a:cubicBezTo>
                    <a:pt x="252" y="260"/>
                    <a:pt x="252" y="260"/>
                    <a:pt x="253" y="261"/>
                  </a:cubicBezTo>
                  <a:cubicBezTo>
                    <a:pt x="253" y="263"/>
                    <a:pt x="254" y="264"/>
                    <a:pt x="255" y="265"/>
                  </a:cubicBezTo>
                  <a:cubicBezTo>
                    <a:pt x="256" y="265"/>
                    <a:pt x="258" y="264"/>
                    <a:pt x="260" y="264"/>
                  </a:cubicBezTo>
                  <a:cubicBezTo>
                    <a:pt x="260" y="264"/>
                    <a:pt x="261" y="264"/>
                    <a:pt x="261" y="263"/>
                  </a:cubicBezTo>
                  <a:cubicBezTo>
                    <a:pt x="262" y="262"/>
                    <a:pt x="262" y="261"/>
                    <a:pt x="263" y="261"/>
                  </a:cubicBezTo>
                  <a:cubicBezTo>
                    <a:pt x="265" y="260"/>
                    <a:pt x="267" y="261"/>
                    <a:pt x="268" y="262"/>
                  </a:cubicBezTo>
                  <a:cubicBezTo>
                    <a:pt x="267" y="263"/>
                    <a:pt x="268" y="265"/>
                    <a:pt x="267" y="265"/>
                  </a:cubicBezTo>
                  <a:cubicBezTo>
                    <a:pt x="267" y="266"/>
                    <a:pt x="264" y="266"/>
                    <a:pt x="265" y="267"/>
                  </a:cubicBezTo>
                  <a:cubicBezTo>
                    <a:pt x="265" y="267"/>
                    <a:pt x="266" y="267"/>
                    <a:pt x="266" y="268"/>
                  </a:cubicBezTo>
                  <a:cubicBezTo>
                    <a:pt x="266" y="268"/>
                    <a:pt x="266" y="268"/>
                    <a:pt x="265" y="269"/>
                  </a:cubicBezTo>
                  <a:cubicBezTo>
                    <a:pt x="265" y="270"/>
                    <a:pt x="264" y="271"/>
                    <a:pt x="266" y="271"/>
                  </a:cubicBezTo>
                  <a:cubicBezTo>
                    <a:pt x="267" y="271"/>
                    <a:pt x="267" y="270"/>
                    <a:pt x="268" y="270"/>
                  </a:cubicBezTo>
                  <a:cubicBezTo>
                    <a:pt x="269" y="270"/>
                    <a:pt x="270" y="270"/>
                    <a:pt x="271" y="270"/>
                  </a:cubicBezTo>
                  <a:cubicBezTo>
                    <a:pt x="272" y="270"/>
                    <a:pt x="272" y="269"/>
                    <a:pt x="273" y="270"/>
                  </a:cubicBezTo>
                  <a:cubicBezTo>
                    <a:pt x="273" y="271"/>
                    <a:pt x="274" y="271"/>
                    <a:pt x="274" y="272"/>
                  </a:cubicBezTo>
                  <a:cubicBezTo>
                    <a:pt x="273" y="273"/>
                    <a:pt x="272" y="272"/>
                    <a:pt x="272" y="272"/>
                  </a:cubicBezTo>
                  <a:cubicBezTo>
                    <a:pt x="271" y="273"/>
                    <a:pt x="272" y="274"/>
                    <a:pt x="272" y="274"/>
                  </a:cubicBezTo>
                  <a:cubicBezTo>
                    <a:pt x="273" y="274"/>
                    <a:pt x="274" y="274"/>
                    <a:pt x="274" y="273"/>
                  </a:cubicBezTo>
                  <a:cubicBezTo>
                    <a:pt x="275" y="272"/>
                    <a:pt x="275" y="271"/>
                    <a:pt x="276" y="271"/>
                  </a:cubicBezTo>
                  <a:cubicBezTo>
                    <a:pt x="277" y="271"/>
                    <a:pt x="278" y="271"/>
                    <a:pt x="278" y="270"/>
                  </a:cubicBezTo>
                  <a:cubicBezTo>
                    <a:pt x="278" y="269"/>
                    <a:pt x="278" y="268"/>
                    <a:pt x="278" y="269"/>
                  </a:cubicBezTo>
                  <a:cubicBezTo>
                    <a:pt x="279" y="269"/>
                    <a:pt x="277" y="272"/>
                    <a:pt x="278" y="273"/>
                  </a:cubicBezTo>
                  <a:cubicBezTo>
                    <a:pt x="278" y="274"/>
                    <a:pt x="279" y="275"/>
                    <a:pt x="279" y="274"/>
                  </a:cubicBezTo>
                  <a:cubicBezTo>
                    <a:pt x="280" y="274"/>
                    <a:pt x="280" y="272"/>
                    <a:pt x="280" y="271"/>
                  </a:cubicBezTo>
                  <a:cubicBezTo>
                    <a:pt x="281" y="271"/>
                    <a:pt x="281" y="270"/>
                    <a:pt x="281" y="269"/>
                  </a:cubicBezTo>
                  <a:cubicBezTo>
                    <a:pt x="280" y="268"/>
                    <a:pt x="280" y="268"/>
                    <a:pt x="280" y="266"/>
                  </a:cubicBezTo>
                  <a:cubicBezTo>
                    <a:pt x="280" y="265"/>
                    <a:pt x="280" y="262"/>
                    <a:pt x="279" y="262"/>
                  </a:cubicBezTo>
                  <a:cubicBezTo>
                    <a:pt x="277" y="262"/>
                    <a:pt x="279" y="264"/>
                    <a:pt x="278" y="265"/>
                  </a:cubicBezTo>
                  <a:cubicBezTo>
                    <a:pt x="276" y="266"/>
                    <a:pt x="276" y="264"/>
                    <a:pt x="275" y="263"/>
                  </a:cubicBezTo>
                  <a:cubicBezTo>
                    <a:pt x="275" y="262"/>
                    <a:pt x="274" y="263"/>
                    <a:pt x="274" y="263"/>
                  </a:cubicBezTo>
                  <a:cubicBezTo>
                    <a:pt x="272" y="264"/>
                    <a:pt x="272" y="263"/>
                    <a:pt x="272" y="262"/>
                  </a:cubicBezTo>
                  <a:cubicBezTo>
                    <a:pt x="271" y="261"/>
                    <a:pt x="272" y="260"/>
                    <a:pt x="272" y="259"/>
                  </a:cubicBezTo>
                  <a:cubicBezTo>
                    <a:pt x="272" y="258"/>
                    <a:pt x="273" y="259"/>
                    <a:pt x="273" y="259"/>
                  </a:cubicBezTo>
                  <a:cubicBezTo>
                    <a:pt x="273" y="257"/>
                    <a:pt x="276" y="257"/>
                    <a:pt x="276" y="255"/>
                  </a:cubicBezTo>
                  <a:cubicBezTo>
                    <a:pt x="275" y="254"/>
                    <a:pt x="275" y="253"/>
                    <a:pt x="275" y="252"/>
                  </a:cubicBezTo>
                  <a:cubicBezTo>
                    <a:pt x="274" y="251"/>
                    <a:pt x="273" y="250"/>
                    <a:pt x="274" y="250"/>
                  </a:cubicBezTo>
                  <a:cubicBezTo>
                    <a:pt x="275" y="249"/>
                    <a:pt x="275" y="249"/>
                    <a:pt x="275" y="248"/>
                  </a:cubicBezTo>
                  <a:cubicBezTo>
                    <a:pt x="275" y="247"/>
                    <a:pt x="275" y="246"/>
                    <a:pt x="275" y="246"/>
                  </a:cubicBezTo>
                  <a:cubicBezTo>
                    <a:pt x="274" y="245"/>
                    <a:pt x="272" y="244"/>
                    <a:pt x="271" y="244"/>
                  </a:cubicBezTo>
                  <a:cubicBezTo>
                    <a:pt x="269" y="243"/>
                    <a:pt x="272" y="242"/>
                    <a:pt x="271" y="241"/>
                  </a:cubicBezTo>
                  <a:cubicBezTo>
                    <a:pt x="271" y="240"/>
                    <a:pt x="270" y="239"/>
                    <a:pt x="270" y="239"/>
                  </a:cubicBezTo>
                  <a:cubicBezTo>
                    <a:pt x="269" y="239"/>
                    <a:pt x="269" y="239"/>
                    <a:pt x="268" y="238"/>
                  </a:cubicBezTo>
                  <a:cubicBezTo>
                    <a:pt x="268" y="238"/>
                    <a:pt x="267" y="237"/>
                    <a:pt x="267" y="237"/>
                  </a:cubicBezTo>
                  <a:cubicBezTo>
                    <a:pt x="267" y="236"/>
                    <a:pt x="266" y="236"/>
                    <a:pt x="265" y="236"/>
                  </a:cubicBezTo>
                  <a:cubicBezTo>
                    <a:pt x="265" y="235"/>
                    <a:pt x="265" y="235"/>
                    <a:pt x="264" y="235"/>
                  </a:cubicBezTo>
                  <a:cubicBezTo>
                    <a:pt x="263" y="235"/>
                    <a:pt x="262" y="234"/>
                    <a:pt x="262" y="234"/>
                  </a:cubicBezTo>
                  <a:cubicBezTo>
                    <a:pt x="261" y="232"/>
                    <a:pt x="260" y="230"/>
                    <a:pt x="259" y="229"/>
                  </a:cubicBezTo>
                  <a:cubicBezTo>
                    <a:pt x="259" y="228"/>
                    <a:pt x="260" y="227"/>
                    <a:pt x="260" y="226"/>
                  </a:cubicBezTo>
                  <a:cubicBezTo>
                    <a:pt x="260" y="225"/>
                    <a:pt x="259" y="224"/>
                    <a:pt x="259" y="224"/>
                  </a:cubicBezTo>
                  <a:cubicBezTo>
                    <a:pt x="258" y="222"/>
                    <a:pt x="258" y="221"/>
                    <a:pt x="257" y="220"/>
                  </a:cubicBezTo>
                  <a:cubicBezTo>
                    <a:pt x="256" y="219"/>
                    <a:pt x="256" y="218"/>
                    <a:pt x="255" y="217"/>
                  </a:cubicBezTo>
                  <a:cubicBezTo>
                    <a:pt x="255" y="214"/>
                    <a:pt x="253" y="213"/>
                    <a:pt x="252" y="210"/>
                  </a:cubicBezTo>
                  <a:cubicBezTo>
                    <a:pt x="251" y="209"/>
                    <a:pt x="252" y="208"/>
                    <a:pt x="252" y="206"/>
                  </a:cubicBezTo>
                  <a:cubicBezTo>
                    <a:pt x="252" y="205"/>
                    <a:pt x="251" y="205"/>
                    <a:pt x="251" y="207"/>
                  </a:cubicBezTo>
                  <a:cubicBezTo>
                    <a:pt x="252" y="209"/>
                    <a:pt x="251" y="209"/>
                    <a:pt x="250" y="210"/>
                  </a:cubicBezTo>
                  <a:cubicBezTo>
                    <a:pt x="248" y="211"/>
                    <a:pt x="250" y="212"/>
                    <a:pt x="249" y="213"/>
                  </a:cubicBezTo>
                  <a:cubicBezTo>
                    <a:pt x="249" y="214"/>
                    <a:pt x="249" y="216"/>
                    <a:pt x="248" y="217"/>
                  </a:cubicBezTo>
                  <a:cubicBezTo>
                    <a:pt x="248" y="217"/>
                    <a:pt x="248" y="217"/>
                    <a:pt x="247" y="218"/>
                  </a:cubicBezTo>
                  <a:cubicBezTo>
                    <a:pt x="247" y="218"/>
                    <a:pt x="247" y="219"/>
                    <a:pt x="246" y="219"/>
                  </a:cubicBezTo>
                  <a:cubicBezTo>
                    <a:pt x="246" y="220"/>
                    <a:pt x="245" y="221"/>
                    <a:pt x="244" y="220"/>
                  </a:cubicBezTo>
                  <a:cubicBezTo>
                    <a:pt x="243" y="219"/>
                    <a:pt x="243" y="217"/>
                    <a:pt x="242" y="217"/>
                  </a:cubicBezTo>
                  <a:cubicBezTo>
                    <a:pt x="241" y="217"/>
                    <a:pt x="240" y="218"/>
                    <a:pt x="240" y="217"/>
                  </a:cubicBezTo>
                  <a:cubicBezTo>
                    <a:pt x="239" y="217"/>
                    <a:pt x="240" y="216"/>
                    <a:pt x="239" y="216"/>
                  </a:cubicBezTo>
                  <a:cubicBezTo>
                    <a:pt x="239" y="215"/>
                    <a:pt x="239" y="214"/>
                    <a:pt x="238" y="214"/>
                  </a:cubicBezTo>
                  <a:cubicBezTo>
                    <a:pt x="238" y="214"/>
                    <a:pt x="238" y="213"/>
                    <a:pt x="238" y="213"/>
                  </a:cubicBezTo>
                  <a:cubicBezTo>
                    <a:pt x="238" y="212"/>
                    <a:pt x="238" y="211"/>
                    <a:pt x="238" y="210"/>
                  </a:cubicBezTo>
                  <a:cubicBezTo>
                    <a:pt x="238" y="209"/>
                    <a:pt x="237" y="209"/>
                    <a:pt x="237" y="208"/>
                  </a:cubicBezTo>
                  <a:cubicBezTo>
                    <a:pt x="237" y="207"/>
                    <a:pt x="240" y="205"/>
                    <a:pt x="238" y="204"/>
                  </a:cubicBezTo>
                  <a:cubicBezTo>
                    <a:pt x="237" y="204"/>
                    <a:pt x="238" y="205"/>
                    <a:pt x="237" y="205"/>
                  </a:cubicBezTo>
                  <a:cubicBezTo>
                    <a:pt x="236" y="205"/>
                    <a:pt x="235" y="205"/>
                    <a:pt x="235" y="204"/>
                  </a:cubicBezTo>
                  <a:cubicBezTo>
                    <a:pt x="234" y="204"/>
                    <a:pt x="234" y="203"/>
                    <a:pt x="234" y="203"/>
                  </a:cubicBezTo>
                  <a:cubicBezTo>
                    <a:pt x="233" y="203"/>
                    <a:pt x="233" y="203"/>
                    <a:pt x="232" y="203"/>
                  </a:cubicBezTo>
                  <a:cubicBezTo>
                    <a:pt x="232" y="203"/>
                    <a:pt x="231" y="202"/>
                    <a:pt x="231" y="201"/>
                  </a:cubicBezTo>
                  <a:cubicBezTo>
                    <a:pt x="230" y="200"/>
                    <a:pt x="229" y="200"/>
                    <a:pt x="228" y="199"/>
                  </a:cubicBezTo>
                  <a:cubicBezTo>
                    <a:pt x="228" y="199"/>
                    <a:pt x="226" y="196"/>
                    <a:pt x="225" y="196"/>
                  </a:cubicBezTo>
                  <a:cubicBezTo>
                    <a:pt x="225" y="196"/>
                    <a:pt x="224" y="197"/>
                    <a:pt x="224" y="197"/>
                  </a:cubicBezTo>
                  <a:cubicBezTo>
                    <a:pt x="224" y="197"/>
                    <a:pt x="222" y="197"/>
                    <a:pt x="222" y="197"/>
                  </a:cubicBezTo>
                  <a:cubicBezTo>
                    <a:pt x="220" y="197"/>
                    <a:pt x="219" y="196"/>
                    <a:pt x="217" y="196"/>
                  </a:cubicBezTo>
                  <a:cubicBezTo>
                    <a:pt x="217" y="196"/>
                    <a:pt x="216" y="196"/>
                    <a:pt x="216" y="195"/>
                  </a:cubicBezTo>
                  <a:cubicBezTo>
                    <a:pt x="215" y="195"/>
                    <a:pt x="215" y="194"/>
                    <a:pt x="214" y="195"/>
                  </a:cubicBezTo>
                  <a:cubicBezTo>
                    <a:pt x="213" y="195"/>
                    <a:pt x="213" y="196"/>
                    <a:pt x="213" y="197"/>
                  </a:cubicBezTo>
                  <a:cubicBezTo>
                    <a:pt x="213" y="198"/>
                    <a:pt x="212" y="199"/>
                    <a:pt x="213" y="199"/>
                  </a:cubicBezTo>
                  <a:cubicBezTo>
                    <a:pt x="214" y="201"/>
                    <a:pt x="214" y="203"/>
                    <a:pt x="213" y="205"/>
                  </a:cubicBezTo>
                  <a:cubicBezTo>
                    <a:pt x="211" y="206"/>
                    <a:pt x="213" y="206"/>
                    <a:pt x="214" y="206"/>
                  </a:cubicBezTo>
                  <a:cubicBezTo>
                    <a:pt x="215" y="207"/>
                    <a:pt x="214" y="208"/>
                    <a:pt x="215" y="209"/>
                  </a:cubicBezTo>
                  <a:cubicBezTo>
                    <a:pt x="215" y="210"/>
                    <a:pt x="216" y="210"/>
                    <a:pt x="215" y="211"/>
                  </a:cubicBezTo>
                  <a:cubicBezTo>
                    <a:pt x="215" y="212"/>
                    <a:pt x="214" y="213"/>
                    <a:pt x="213" y="213"/>
                  </a:cubicBezTo>
                  <a:cubicBezTo>
                    <a:pt x="213" y="214"/>
                    <a:pt x="212" y="215"/>
                    <a:pt x="212" y="216"/>
                  </a:cubicBezTo>
                  <a:cubicBezTo>
                    <a:pt x="212" y="218"/>
                    <a:pt x="214" y="219"/>
                    <a:pt x="216" y="221"/>
                  </a:cubicBezTo>
                  <a:cubicBezTo>
                    <a:pt x="217" y="223"/>
                    <a:pt x="217" y="225"/>
                    <a:pt x="217" y="227"/>
                  </a:cubicBezTo>
                  <a:cubicBezTo>
                    <a:pt x="218" y="229"/>
                    <a:pt x="218" y="231"/>
                    <a:pt x="218" y="232"/>
                  </a:cubicBezTo>
                  <a:cubicBezTo>
                    <a:pt x="218" y="233"/>
                    <a:pt x="217" y="234"/>
                    <a:pt x="217" y="234"/>
                  </a:cubicBezTo>
                  <a:cubicBezTo>
                    <a:pt x="216" y="235"/>
                    <a:pt x="215" y="236"/>
                    <a:pt x="214" y="236"/>
                  </a:cubicBezTo>
                  <a:cubicBezTo>
                    <a:pt x="213" y="237"/>
                    <a:pt x="212" y="237"/>
                    <a:pt x="211" y="238"/>
                  </a:cubicBezTo>
                  <a:cubicBezTo>
                    <a:pt x="210" y="238"/>
                    <a:pt x="208" y="238"/>
                    <a:pt x="210" y="239"/>
                  </a:cubicBezTo>
                  <a:cubicBezTo>
                    <a:pt x="211" y="241"/>
                    <a:pt x="211" y="243"/>
                    <a:pt x="211" y="245"/>
                  </a:cubicBezTo>
                  <a:cubicBezTo>
                    <a:pt x="212" y="247"/>
                    <a:pt x="213" y="250"/>
                    <a:pt x="212" y="252"/>
                  </a:cubicBezTo>
                  <a:cubicBezTo>
                    <a:pt x="211" y="253"/>
                    <a:pt x="210" y="251"/>
                    <a:pt x="210" y="253"/>
                  </a:cubicBezTo>
                  <a:cubicBezTo>
                    <a:pt x="210" y="256"/>
                    <a:pt x="209" y="256"/>
                    <a:pt x="207" y="255"/>
                  </a:cubicBezTo>
                  <a:cubicBezTo>
                    <a:pt x="205" y="254"/>
                    <a:pt x="207" y="251"/>
                    <a:pt x="207" y="250"/>
                  </a:cubicBezTo>
                  <a:cubicBezTo>
                    <a:pt x="207" y="248"/>
                    <a:pt x="206" y="246"/>
                    <a:pt x="204" y="246"/>
                  </a:cubicBezTo>
                  <a:cubicBezTo>
                    <a:pt x="204" y="247"/>
                    <a:pt x="205" y="247"/>
                    <a:pt x="205" y="248"/>
                  </a:cubicBezTo>
                  <a:cubicBezTo>
                    <a:pt x="204" y="248"/>
                    <a:pt x="203" y="248"/>
                    <a:pt x="203" y="248"/>
                  </a:cubicBezTo>
                  <a:cubicBezTo>
                    <a:pt x="200" y="247"/>
                    <a:pt x="201" y="245"/>
                    <a:pt x="201" y="244"/>
                  </a:cubicBezTo>
                  <a:cubicBezTo>
                    <a:pt x="201" y="243"/>
                    <a:pt x="200" y="242"/>
                    <a:pt x="200" y="242"/>
                  </a:cubicBezTo>
                  <a:cubicBezTo>
                    <a:pt x="200" y="241"/>
                    <a:pt x="201" y="240"/>
                    <a:pt x="202" y="239"/>
                  </a:cubicBezTo>
                  <a:cubicBezTo>
                    <a:pt x="202" y="239"/>
                    <a:pt x="201" y="237"/>
                    <a:pt x="201" y="236"/>
                  </a:cubicBezTo>
                  <a:cubicBezTo>
                    <a:pt x="200" y="236"/>
                    <a:pt x="199" y="236"/>
                    <a:pt x="198" y="236"/>
                  </a:cubicBezTo>
                  <a:cubicBezTo>
                    <a:pt x="196" y="236"/>
                    <a:pt x="194" y="236"/>
                    <a:pt x="191" y="234"/>
                  </a:cubicBezTo>
                  <a:cubicBezTo>
                    <a:pt x="190" y="234"/>
                    <a:pt x="189" y="233"/>
                    <a:pt x="188" y="232"/>
                  </a:cubicBezTo>
                  <a:cubicBezTo>
                    <a:pt x="187" y="232"/>
                    <a:pt x="186" y="231"/>
                    <a:pt x="185" y="230"/>
                  </a:cubicBezTo>
                  <a:cubicBezTo>
                    <a:pt x="184" y="229"/>
                    <a:pt x="184" y="227"/>
                    <a:pt x="182" y="227"/>
                  </a:cubicBezTo>
                  <a:cubicBezTo>
                    <a:pt x="181" y="228"/>
                    <a:pt x="180" y="228"/>
                    <a:pt x="179" y="228"/>
                  </a:cubicBezTo>
                  <a:cubicBezTo>
                    <a:pt x="178" y="228"/>
                    <a:pt x="177" y="227"/>
                    <a:pt x="176" y="226"/>
                  </a:cubicBezTo>
                  <a:cubicBezTo>
                    <a:pt x="175" y="225"/>
                    <a:pt x="174" y="227"/>
                    <a:pt x="173" y="227"/>
                  </a:cubicBezTo>
                  <a:cubicBezTo>
                    <a:pt x="172" y="228"/>
                    <a:pt x="172" y="227"/>
                    <a:pt x="172" y="226"/>
                  </a:cubicBezTo>
                  <a:cubicBezTo>
                    <a:pt x="172" y="225"/>
                    <a:pt x="171" y="224"/>
                    <a:pt x="171" y="223"/>
                  </a:cubicBezTo>
                  <a:cubicBezTo>
                    <a:pt x="170" y="222"/>
                    <a:pt x="171" y="220"/>
                    <a:pt x="170" y="218"/>
                  </a:cubicBezTo>
                  <a:cubicBezTo>
                    <a:pt x="169" y="217"/>
                    <a:pt x="167" y="218"/>
                    <a:pt x="166" y="217"/>
                  </a:cubicBezTo>
                  <a:cubicBezTo>
                    <a:pt x="165" y="216"/>
                    <a:pt x="166" y="212"/>
                    <a:pt x="166" y="210"/>
                  </a:cubicBezTo>
                  <a:cubicBezTo>
                    <a:pt x="166" y="208"/>
                    <a:pt x="167" y="206"/>
                    <a:pt x="168" y="204"/>
                  </a:cubicBezTo>
                  <a:cubicBezTo>
                    <a:pt x="169" y="202"/>
                    <a:pt x="170" y="200"/>
                    <a:pt x="171" y="199"/>
                  </a:cubicBezTo>
                  <a:cubicBezTo>
                    <a:pt x="172" y="198"/>
                    <a:pt x="172" y="198"/>
                    <a:pt x="173" y="197"/>
                  </a:cubicBezTo>
                  <a:cubicBezTo>
                    <a:pt x="173" y="196"/>
                    <a:pt x="173" y="195"/>
                    <a:pt x="173" y="195"/>
                  </a:cubicBezTo>
                  <a:cubicBezTo>
                    <a:pt x="174" y="195"/>
                    <a:pt x="176" y="194"/>
                    <a:pt x="177" y="194"/>
                  </a:cubicBezTo>
                  <a:cubicBezTo>
                    <a:pt x="178" y="193"/>
                    <a:pt x="177" y="192"/>
                    <a:pt x="176" y="191"/>
                  </a:cubicBezTo>
                  <a:cubicBezTo>
                    <a:pt x="175" y="191"/>
                    <a:pt x="172" y="190"/>
                    <a:pt x="173" y="190"/>
                  </a:cubicBezTo>
                  <a:cubicBezTo>
                    <a:pt x="174" y="189"/>
                    <a:pt x="176" y="190"/>
                    <a:pt x="178" y="190"/>
                  </a:cubicBezTo>
                  <a:cubicBezTo>
                    <a:pt x="180" y="190"/>
                    <a:pt x="178" y="188"/>
                    <a:pt x="179" y="187"/>
                  </a:cubicBezTo>
                  <a:cubicBezTo>
                    <a:pt x="179" y="186"/>
                    <a:pt x="182" y="188"/>
                    <a:pt x="183" y="187"/>
                  </a:cubicBezTo>
                  <a:cubicBezTo>
                    <a:pt x="185" y="185"/>
                    <a:pt x="185" y="183"/>
                    <a:pt x="187" y="181"/>
                  </a:cubicBezTo>
                  <a:cubicBezTo>
                    <a:pt x="187" y="181"/>
                    <a:pt x="188" y="181"/>
                    <a:pt x="187" y="180"/>
                  </a:cubicBezTo>
                  <a:cubicBezTo>
                    <a:pt x="187" y="178"/>
                    <a:pt x="185" y="179"/>
                    <a:pt x="185" y="179"/>
                  </a:cubicBezTo>
                  <a:cubicBezTo>
                    <a:pt x="183" y="179"/>
                    <a:pt x="182" y="179"/>
                    <a:pt x="182" y="178"/>
                  </a:cubicBezTo>
                  <a:cubicBezTo>
                    <a:pt x="182" y="178"/>
                    <a:pt x="182" y="177"/>
                    <a:pt x="180" y="177"/>
                  </a:cubicBezTo>
                  <a:cubicBezTo>
                    <a:pt x="178" y="177"/>
                    <a:pt x="180" y="174"/>
                    <a:pt x="182" y="175"/>
                  </a:cubicBezTo>
                  <a:cubicBezTo>
                    <a:pt x="183" y="175"/>
                    <a:pt x="184" y="177"/>
                    <a:pt x="186" y="178"/>
                  </a:cubicBezTo>
                  <a:cubicBezTo>
                    <a:pt x="187" y="178"/>
                    <a:pt x="188" y="178"/>
                    <a:pt x="188" y="177"/>
                  </a:cubicBezTo>
                  <a:cubicBezTo>
                    <a:pt x="189" y="177"/>
                    <a:pt x="190" y="176"/>
                    <a:pt x="190" y="175"/>
                  </a:cubicBezTo>
                  <a:cubicBezTo>
                    <a:pt x="191" y="174"/>
                    <a:pt x="189" y="172"/>
                    <a:pt x="190" y="172"/>
                  </a:cubicBezTo>
                  <a:cubicBezTo>
                    <a:pt x="192" y="171"/>
                    <a:pt x="192" y="173"/>
                    <a:pt x="194" y="174"/>
                  </a:cubicBezTo>
                  <a:cubicBezTo>
                    <a:pt x="195" y="174"/>
                    <a:pt x="194" y="172"/>
                    <a:pt x="194" y="171"/>
                  </a:cubicBezTo>
                  <a:cubicBezTo>
                    <a:pt x="194" y="171"/>
                    <a:pt x="193" y="170"/>
                    <a:pt x="193" y="170"/>
                  </a:cubicBezTo>
                  <a:cubicBezTo>
                    <a:pt x="193" y="169"/>
                    <a:pt x="194" y="168"/>
                    <a:pt x="195" y="169"/>
                  </a:cubicBezTo>
                  <a:cubicBezTo>
                    <a:pt x="196" y="170"/>
                    <a:pt x="196" y="171"/>
                    <a:pt x="197" y="172"/>
                  </a:cubicBezTo>
                  <a:cubicBezTo>
                    <a:pt x="198" y="173"/>
                    <a:pt x="200" y="170"/>
                    <a:pt x="201" y="170"/>
                  </a:cubicBezTo>
                  <a:cubicBezTo>
                    <a:pt x="202" y="168"/>
                    <a:pt x="204" y="166"/>
                    <a:pt x="203" y="164"/>
                  </a:cubicBezTo>
                  <a:cubicBezTo>
                    <a:pt x="203" y="164"/>
                    <a:pt x="202" y="163"/>
                    <a:pt x="202" y="163"/>
                  </a:cubicBezTo>
                  <a:cubicBezTo>
                    <a:pt x="202" y="162"/>
                    <a:pt x="203" y="161"/>
                    <a:pt x="202" y="161"/>
                  </a:cubicBezTo>
                  <a:cubicBezTo>
                    <a:pt x="201" y="160"/>
                    <a:pt x="200" y="159"/>
                    <a:pt x="202" y="159"/>
                  </a:cubicBezTo>
                  <a:cubicBezTo>
                    <a:pt x="203" y="159"/>
                    <a:pt x="204" y="158"/>
                    <a:pt x="204" y="158"/>
                  </a:cubicBezTo>
                  <a:cubicBezTo>
                    <a:pt x="204" y="157"/>
                    <a:pt x="203" y="156"/>
                    <a:pt x="203" y="156"/>
                  </a:cubicBezTo>
                  <a:cubicBezTo>
                    <a:pt x="202" y="155"/>
                    <a:pt x="204" y="155"/>
                    <a:pt x="204" y="155"/>
                  </a:cubicBezTo>
                  <a:cubicBezTo>
                    <a:pt x="205" y="155"/>
                    <a:pt x="204" y="154"/>
                    <a:pt x="204" y="154"/>
                  </a:cubicBezTo>
                  <a:cubicBezTo>
                    <a:pt x="204" y="154"/>
                    <a:pt x="203" y="154"/>
                    <a:pt x="203" y="153"/>
                  </a:cubicBezTo>
                  <a:cubicBezTo>
                    <a:pt x="203" y="153"/>
                    <a:pt x="203" y="153"/>
                    <a:pt x="202" y="152"/>
                  </a:cubicBezTo>
                  <a:cubicBezTo>
                    <a:pt x="202" y="152"/>
                    <a:pt x="201" y="152"/>
                    <a:pt x="201" y="152"/>
                  </a:cubicBezTo>
                  <a:cubicBezTo>
                    <a:pt x="201" y="152"/>
                    <a:pt x="201" y="151"/>
                    <a:pt x="200" y="151"/>
                  </a:cubicBezTo>
                  <a:cubicBezTo>
                    <a:pt x="200" y="151"/>
                    <a:pt x="199" y="151"/>
                    <a:pt x="198" y="151"/>
                  </a:cubicBezTo>
                  <a:cubicBezTo>
                    <a:pt x="197" y="150"/>
                    <a:pt x="194" y="150"/>
                    <a:pt x="193" y="150"/>
                  </a:cubicBezTo>
                  <a:cubicBezTo>
                    <a:pt x="192" y="151"/>
                    <a:pt x="192" y="152"/>
                    <a:pt x="193" y="152"/>
                  </a:cubicBezTo>
                  <a:cubicBezTo>
                    <a:pt x="193" y="153"/>
                    <a:pt x="194" y="154"/>
                    <a:pt x="194" y="154"/>
                  </a:cubicBezTo>
                  <a:cubicBezTo>
                    <a:pt x="195" y="155"/>
                    <a:pt x="194" y="156"/>
                    <a:pt x="193" y="156"/>
                  </a:cubicBezTo>
                  <a:cubicBezTo>
                    <a:pt x="192" y="156"/>
                    <a:pt x="192" y="157"/>
                    <a:pt x="192" y="158"/>
                  </a:cubicBezTo>
                  <a:cubicBezTo>
                    <a:pt x="192" y="159"/>
                    <a:pt x="193" y="161"/>
                    <a:pt x="191" y="161"/>
                  </a:cubicBezTo>
                  <a:cubicBezTo>
                    <a:pt x="190" y="161"/>
                    <a:pt x="188" y="161"/>
                    <a:pt x="188" y="163"/>
                  </a:cubicBezTo>
                  <a:cubicBezTo>
                    <a:pt x="188" y="164"/>
                    <a:pt x="189" y="164"/>
                    <a:pt x="189" y="166"/>
                  </a:cubicBezTo>
                  <a:cubicBezTo>
                    <a:pt x="189" y="166"/>
                    <a:pt x="188" y="166"/>
                    <a:pt x="188" y="166"/>
                  </a:cubicBezTo>
                  <a:cubicBezTo>
                    <a:pt x="187" y="166"/>
                    <a:pt x="187" y="166"/>
                    <a:pt x="187" y="166"/>
                  </a:cubicBezTo>
                  <a:cubicBezTo>
                    <a:pt x="187" y="165"/>
                    <a:pt x="186" y="165"/>
                    <a:pt x="186" y="165"/>
                  </a:cubicBezTo>
                  <a:cubicBezTo>
                    <a:pt x="185" y="164"/>
                    <a:pt x="184" y="162"/>
                    <a:pt x="185" y="160"/>
                  </a:cubicBezTo>
                  <a:cubicBezTo>
                    <a:pt x="186" y="160"/>
                    <a:pt x="187" y="160"/>
                    <a:pt x="187" y="159"/>
                  </a:cubicBezTo>
                  <a:cubicBezTo>
                    <a:pt x="187" y="158"/>
                    <a:pt x="187" y="157"/>
                    <a:pt x="186" y="157"/>
                  </a:cubicBezTo>
                  <a:cubicBezTo>
                    <a:pt x="185" y="156"/>
                    <a:pt x="185" y="155"/>
                    <a:pt x="184" y="154"/>
                  </a:cubicBezTo>
                  <a:cubicBezTo>
                    <a:pt x="184" y="154"/>
                    <a:pt x="182" y="154"/>
                    <a:pt x="182" y="155"/>
                  </a:cubicBezTo>
                  <a:cubicBezTo>
                    <a:pt x="180" y="156"/>
                    <a:pt x="180" y="158"/>
                    <a:pt x="180" y="160"/>
                  </a:cubicBezTo>
                  <a:cubicBezTo>
                    <a:pt x="179" y="160"/>
                    <a:pt x="178" y="158"/>
                    <a:pt x="178" y="157"/>
                  </a:cubicBezTo>
                  <a:cubicBezTo>
                    <a:pt x="178" y="157"/>
                    <a:pt x="178" y="156"/>
                    <a:pt x="178" y="156"/>
                  </a:cubicBezTo>
                  <a:cubicBezTo>
                    <a:pt x="178" y="155"/>
                    <a:pt x="179" y="154"/>
                    <a:pt x="179" y="153"/>
                  </a:cubicBezTo>
                  <a:cubicBezTo>
                    <a:pt x="178" y="153"/>
                    <a:pt x="178" y="153"/>
                    <a:pt x="177" y="152"/>
                  </a:cubicBezTo>
                  <a:cubicBezTo>
                    <a:pt x="176" y="152"/>
                    <a:pt x="176" y="152"/>
                    <a:pt x="175" y="152"/>
                  </a:cubicBezTo>
                  <a:cubicBezTo>
                    <a:pt x="175" y="153"/>
                    <a:pt x="174" y="152"/>
                    <a:pt x="174" y="151"/>
                  </a:cubicBezTo>
                  <a:cubicBezTo>
                    <a:pt x="174" y="151"/>
                    <a:pt x="175" y="151"/>
                    <a:pt x="175" y="150"/>
                  </a:cubicBezTo>
                  <a:cubicBezTo>
                    <a:pt x="175" y="150"/>
                    <a:pt x="174" y="149"/>
                    <a:pt x="174" y="149"/>
                  </a:cubicBezTo>
                  <a:cubicBezTo>
                    <a:pt x="175" y="148"/>
                    <a:pt x="177" y="149"/>
                    <a:pt x="176" y="148"/>
                  </a:cubicBezTo>
                  <a:cubicBezTo>
                    <a:pt x="176" y="147"/>
                    <a:pt x="175" y="146"/>
                    <a:pt x="175" y="146"/>
                  </a:cubicBezTo>
                  <a:cubicBezTo>
                    <a:pt x="174" y="145"/>
                    <a:pt x="174" y="145"/>
                    <a:pt x="174" y="144"/>
                  </a:cubicBezTo>
                  <a:cubicBezTo>
                    <a:pt x="174" y="143"/>
                    <a:pt x="173" y="142"/>
                    <a:pt x="173" y="141"/>
                  </a:cubicBezTo>
                  <a:cubicBezTo>
                    <a:pt x="172" y="139"/>
                    <a:pt x="172" y="139"/>
                    <a:pt x="170" y="139"/>
                  </a:cubicBezTo>
                  <a:cubicBezTo>
                    <a:pt x="169" y="139"/>
                    <a:pt x="170" y="138"/>
                    <a:pt x="169" y="138"/>
                  </a:cubicBezTo>
                  <a:cubicBezTo>
                    <a:pt x="169" y="137"/>
                    <a:pt x="168" y="138"/>
                    <a:pt x="168" y="139"/>
                  </a:cubicBezTo>
                  <a:cubicBezTo>
                    <a:pt x="167" y="139"/>
                    <a:pt x="167" y="141"/>
                    <a:pt x="166" y="141"/>
                  </a:cubicBezTo>
                  <a:cubicBezTo>
                    <a:pt x="166" y="142"/>
                    <a:pt x="165" y="142"/>
                    <a:pt x="165" y="142"/>
                  </a:cubicBezTo>
                  <a:cubicBezTo>
                    <a:pt x="164" y="143"/>
                    <a:pt x="164" y="144"/>
                    <a:pt x="165" y="145"/>
                  </a:cubicBezTo>
                  <a:cubicBezTo>
                    <a:pt x="165" y="145"/>
                    <a:pt x="166" y="146"/>
                    <a:pt x="165" y="146"/>
                  </a:cubicBezTo>
                  <a:cubicBezTo>
                    <a:pt x="165" y="147"/>
                    <a:pt x="164" y="147"/>
                    <a:pt x="164" y="148"/>
                  </a:cubicBezTo>
                  <a:cubicBezTo>
                    <a:pt x="163" y="149"/>
                    <a:pt x="165" y="150"/>
                    <a:pt x="165" y="151"/>
                  </a:cubicBezTo>
                  <a:cubicBezTo>
                    <a:pt x="166" y="152"/>
                    <a:pt x="168" y="153"/>
                    <a:pt x="170" y="153"/>
                  </a:cubicBezTo>
                  <a:cubicBezTo>
                    <a:pt x="170" y="153"/>
                    <a:pt x="171" y="154"/>
                    <a:pt x="171" y="154"/>
                  </a:cubicBezTo>
                  <a:cubicBezTo>
                    <a:pt x="171" y="155"/>
                    <a:pt x="170" y="155"/>
                    <a:pt x="169" y="155"/>
                  </a:cubicBezTo>
                  <a:cubicBezTo>
                    <a:pt x="168" y="156"/>
                    <a:pt x="168" y="156"/>
                    <a:pt x="168" y="157"/>
                  </a:cubicBezTo>
                  <a:cubicBezTo>
                    <a:pt x="168" y="158"/>
                    <a:pt x="169" y="158"/>
                    <a:pt x="170" y="158"/>
                  </a:cubicBezTo>
                  <a:cubicBezTo>
                    <a:pt x="173" y="159"/>
                    <a:pt x="166" y="163"/>
                    <a:pt x="166" y="163"/>
                  </a:cubicBezTo>
                  <a:cubicBezTo>
                    <a:pt x="165" y="165"/>
                    <a:pt x="167" y="166"/>
                    <a:pt x="166" y="168"/>
                  </a:cubicBezTo>
                  <a:cubicBezTo>
                    <a:pt x="165" y="169"/>
                    <a:pt x="163" y="167"/>
                    <a:pt x="164" y="166"/>
                  </a:cubicBezTo>
                  <a:cubicBezTo>
                    <a:pt x="164" y="165"/>
                    <a:pt x="164" y="164"/>
                    <a:pt x="164" y="164"/>
                  </a:cubicBezTo>
                  <a:cubicBezTo>
                    <a:pt x="164" y="163"/>
                    <a:pt x="164" y="163"/>
                    <a:pt x="163" y="162"/>
                  </a:cubicBezTo>
                  <a:cubicBezTo>
                    <a:pt x="163" y="161"/>
                    <a:pt x="162" y="162"/>
                    <a:pt x="161" y="162"/>
                  </a:cubicBezTo>
                  <a:cubicBezTo>
                    <a:pt x="160" y="162"/>
                    <a:pt x="159" y="162"/>
                    <a:pt x="158" y="163"/>
                  </a:cubicBezTo>
                  <a:cubicBezTo>
                    <a:pt x="158" y="164"/>
                    <a:pt x="158" y="165"/>
                    <a:pt x="157" y="165"/>
                  </a:cubicBezTo>
                  <a:cubicBezTo>
                    <a:pt x="157" y="165"/>
                    <a:pt x="156" y="165"/>
                    <a:pt x="155" y="165"/>
                  </a:cubicBezTo>
                  <a:cubicBezTo>
                    <a:pt x="153" y="164"/>
                    <a:pt x="151" y="166"/>
                    <a:pt x="149" y="166"/>
                  </a:cubicBezTo>
                  <a:cubicBezTo>
                    <a:pt x="148" y="166"/>
                    <a:pt x="147" y="166"/>
                    <a:pt x="147" y="165"/>
                  </a:cubicBezTo>
                  <a:cubicBezTo>
                    <a:pt x="147" y="165"/>
                    <a:pt x="147" y="164"/>
                    <a:pt x="146" y="163"/>
                  </a:cubicBezTo>
                  <a:cubicBezTo>
                    <a:pt x="146" y="163"/>
                    <a:pt x="144" y="165"/>
                    <a:pt x="144" y="164"/>
                  </a:cubicBezTo>
                  <a:cubicBezTo>
                    <a:pt x="143" y="164"/>
                    <a:pt x="143" y="163"/>
                    <a:pt x="141" y="163"/>
                  </a:cubicBezTo>
                  <a:cubicBezTo>
                    <a:pt x="141" y="162"/>
                    <a:pt x="138" y="163"/>
                    <a:pt x="138" y="164"/>
                  </a:cubicBezTo>
                  <a:cubicBezTo>
                    <a:pt x="137" y="165"/>
                    <a:pt x="137" y="165"/>
                    <a:pt x="136" y="166"/>
                  </a:cubicBezTo>
                  <a:cubicBezTo>
                    <a:pt x="136" y="166"/>
                    <a:pt x="135" y="166"/>
                    <a:pt x="134" y="167"/>
                  </a:cubicBezTo>
                  <a:cubicBezTo>
                    <a:pt x="134" y="168"/>
                    <a:pt x="135" y="170"/>
                    <a:pt x="133" y="169"/>
                  </a:cubicBezTo>
                  <a:cubicBezTo>
                    <a:pt x="132" y="168"/>
                    <a:pt x="131" y="167"/>
                    <a:pt x="130" y="167"/>
                  </a:cubicBezTo>
                  <a:cubicBezTo>
                    <a:pt x="127" y="167"/>
                    <a:pt x="126" y="168"/>
                    <a:pt x="124" y="169"/>
                  </a:cubicBezTo>
                  <a:cubicBezTo>
                    <a:pt x="122" y="170"/>
                    <a:pt x="122" y="168"/>
                    <a:pt x="120" y="169"/>
                  </a:cubicBezTo>
                  <a:cubicBezTo>
                    <a:pt x="119" y="169"/>
                    <a:pt x="118" y="169"/>
                    <a:pt x="118" y="167"/>
                  </a:cubicBezTo>
                  <a:cubicBezTo>
                    <a:pt x="119" y="166"/>
                    <a:pt x="120" y="166"/>
                    <a:pt x="121" y="166"/>
                  </a:cubicBezTo>
                  <a:cubicBezTo>
                    <a:pt x="123" y="165"/>
                    <a:pt x="120" y="163"/>
                    <a:pt x="120" y="163"/>
                  </a:cubicBezTo>
                  <a:cubicBezTo>
                    <a:pt x="119" y="163"/>
                    <a:pt x="119" y="162"/>
                    <a:pt x="118" y="162"/>
                  </a:cubicBezTo>
                  <a:cubicBezTo>
                    <a:pt x="117" y="162"/>
                    <a:pt x="116" y="163"/>
                    <a:pt x="116" y="163"/>
                  </a:cubicBezTo>
                  <a:cubicBezTo>
                    <a:pt x="114" y="163"/>
                    <a:pt x="113" y="162"/>
                    <a:pt x="112" y="161"/>
                  </a:cubicBezTo>
                  <a:cubicBezTo>
                    <a:pt x="111" y="161"/>
                    <a:pt x="111" y="160"/>
                    <a:pt x="110" y="160"/>
                  </a:cubicBezTo>
                  <a:cubicBezTo>
                    <a:pt x="109" y="160"/>
                    <a:pt x="109" y="160"/>
                    <a:pt x="109" y="160"/>
                  </a:cubicBezTo>
                  <a:cubicBezTo>
                    <a:pt x="108" y="160"/>
                    <a:pt x="107" y="159"/>
                    <a:pt x="107" y="159"/>
                  </a:cubicBezTo>
                  <a:cubicBezTo>
                    <a:pt x="106" y="159"/>
                    <a:pt x="105" y="159"/>
                    <a:pt x="104" y="159"/>
                  </a:cubicBezTo>
                  <a:cubicBezTo>
                    <a:pt x="104" y="159"/>
                    <a:pt x="103" y="160"/>
                    <a:pt x="103" y="160"/>
                  </a:cubicBezTo>
                  <a:cubicBezTo>
                    <a:pt x="103" y="161"/>
                    <a:pt x="102" y="161"/>
                    <a:pt x="102" y="162"/>
                  </a:cubicBezTo>
                  <a:cubicBezTo>
                    <a:pt x="101" y="163"/>
                    <a:pt x="100" y="163"/>
                    <a:pt x="100" y="161"/>
                  </a:cubicBezTo>
                  <a:cubicBezTo>
                    <a:pt x="101" y="160"/>
                    <a:pt x="102" y="159"/>
                    <a:pt x="101" y="159"/>
                  </a:cubicBezTo>
                  <a:cubicBezTo>
                    <a:pt x="99" y="158"/>
                    <a:pt x="99" y="160"/>
                    <a:pt x="98" y="160"/>
                  </a:cubicBezTo>
                  <a:cubicBezTo>
                    <a:pt x="99" y="161"/>
                    <a:pt x="98" y="163"/>
                    <a:pt x="97" y="163"/>
                  </a:cubicBezTo>
                  <a:cubicBezTo>
                    <a:pt x="97" y="163"/>
                    <a:pt x="96" y="161"/>
                    <a:pt x="96" y="160"/>
                  </a:cubicBezTo>
                  <a:cubicBezTo>
                    <a:pt x="95" y="159"/>
                    <a:pt x="95" y="157"/>
                    <a:pt x="95" y="156"/>
                  </a:cubicBezTo>
                  <a:cubicBezTo>
                    <a:pt x="93" y="155"/>
                    <a:pt x="94" y="159"/>
                    <a:pt x="93" y="159"/>
                  </a:cubicBezTo>
                  <a:cubicBezTo>
                    <a:pt x="93" y="160"/>
                    <a:pt x="91" y="163"/>
                    <a:pt x="91" y="162"/>
                  </a:cubicBezTo>
                  <a:cubicBezTo>
                    <a:pt x="91" y="161"/>
                    <a:pt x="91" y="160"/>
                    <a:pt x="90" y="160"/>
                  </a:cubicBezTo>
                  <a:cubicBezTo>
                    <a:pt x="90" y="160"/>
                    <a:pt x="89" y="160"/>
                    <a:pt x="89" y="161"/>
                  </a:cubicBezTo>
                  <a:cubicBezTo>
                    <a:pt x="88" y="162"/>
                    <a:pt x="88" y="163"/>
                    <a:pt x="87" y="163"/>
                  </a:cubicBezTo>
                  <a:cubicBezTo>
                    <a:pt x="86" y="163"/>
                    <a:pt x="86" y="163"/>
                    <a:pt x="85" y="163"/>
                  </a:cubicBezTo>
                  <a:cubicBezTo>
                    <a:pt x="85" y="164"/>
                    <a:pt x="85" y="164"/>
                    <a:pt x="85" y="165"/>
                  </a:cubicBezTo>
                  <a:cubicBezTo>
                    <a:pt x="84" y="165"/>
                    <a:pt x="84" y="166"/>
                    <a:pt x="84" y="166"/>
                  </a:cubicBezTo>
                  <a:cubicBezTo>
                    <a:pt x="83" y="166"/>
                    <a:pt x="83" y="165"/>
                    <a:pt x="83" y="165"/>
                  </a:cubicBezTo>
                  <a:cubicBezTo>
                    <a:pt x="83" y="163"/>
                    <a:pt x="82" y="165"/>
                    <a:pt x="81" y="166"/>
                  </a:cubicBezTo>
                  <a:cubicBezTo>
                    <a:pt x="81" y="166"/>
                    <a:pt x="78" y="168"/>
                    <a:pt x="79" y="168"/>
                  </a:cubicBezTo>
                  <a:cubicBezTo>
                    <a:pt x="79" y="169"/>
                    <a:pt x="80" y="169"/>
                    <a:pt x="80" y="169"/>
                  </a:cubicBezTo>
                  <a:cubicBezTo>
                    <a:pt x="79" y="170"/>
                    <a:pt x="79" y="170"/>
                    <a:pt x="79" y="170"/>
                  </a:cubicBezTo>
                  <a:cubicBezTo>
                    <a:pt x="78" y="170"/>
                    <a:pt x="78" y="170"/>
                    <a:pt x="77" y="170"/>
                  </a:cubicBezTo>
                  <a:cubicBezTo>
                    <a:pt x="77" y="170"/>
                    <a:pt x="76" y="170"/>
                    <a:pt x="76" y="169"/>
                  </a:cubicBezTo>
                  <a:cubicBezTo>
                    <a:pt x="76" y="169"/>
                    <a:pt x="75" y="168"/>
                    <a:pt x="74" y="168"/>
                  </a:cubicBezTo>
                  <a:cubicBezTo>
                    <a:pt x="74" y="168"/>
                    <a:pt x="73" y="167"/>
                    <a:pt x="73" y="167"/>
                  </a:cubicBezTo>
                  <a:cubicBezTo>
                    <a:pt x="72" y="167"/>
                    <a:pt x="72" y="167"/>
                    <a:pt x="71" y="167"/>
                  </a:cubicBezTo>
                  <a:cubicBezTo>
                    <a:pt x="71" y="167"/>
                    <a:pt x="70" y="167"/>
                    <a:pt x="70" y="166"/>
                  </a:cubicBezTo>
                  <a:cubicBezTo>
                    <a:pt x="70" y="166"/>
                    <a:pt x="69" y="166"/>
                    <a:pt x="68" y="166"/>
                  </a:cubicBezTo>
                  <a:cubicBezTo>
                    <a:pt x="67" y="166"/>
                    <a:pt x="66" y="167"/>
                    <a:pt x="65" y="167"/>
                  </a:cubicBezTo>
                  <a:cubicBezTo>
                    <a:pt x="64" y="167"/>
                    <a:pt x="64" y="166"/>
                    <a:pt x="63" y="166"/>
                  </a:cubicBezTo>
                  <a:cubicBezTo>
                    <a:pt x="62" y="167"/>
                    <a:pt x="61" y="166"/>
                    <a:pt x="60" y="166"/>
                  </a:cubicBezTo>
                  <a:cubicBezTo>
                    <a:pt x="60" y="166"/>
                    <a:pt x="59" y="165"/>
                    <a:pt x="58" y="166"/>
                  </a:cubicBezTo>
                  <a:cubicBezTo>
                    <a:pt x="58" y="167"/>
                    <a:pt x="57" y="168"/>
                    <a:pt x="57" y="167"/>
                  </a:cubicBezTo>
                  <a:cubicBezTo>
                    <a:pt x="57" y="167"/>
                    <a:pt x="57" y="166"/>
                    <a:pt x="56" y="166"/>
                  </a:cubicBezTo>
                  <a:cubicBezTo>
                    <a:pt x="56" y="167"/>
                    <a:pt x="56" y="166"/>
                    <a:pt x="56" y="166"/>
                  </a:cubicBezTo>
                  <a:cubicBezTo>
                    <a:pt x="56" y="166"/>
                    <a:pt x="56" y="166"/>
                    <a:pt x="56" y="166"/>
                  </a:cubicBezTo>
                  <a:cubicBezTo>
                    <a:pt x="56" y="165"/>
                    <a:pt x="55" y="165"/>
                    <a:pt x="55" y="165"/>
                  </a:cubicBezTo>
                  <a:cubicBezTo>
                    <a:pt x="54" y="166"/>
                    <a:pt x="53" y="167"/>
                    <a:pt x="53" y="165"/>
                  </a:cubicBezTo>
                  <a:cubicBezTo>
                    <a:pt x="53" y="165"/>
                    <a:pt x="53" y="164"/>
                    <a:pt x="52" y="165"/>
                  </a:cubicBezTo>
                  <a:cubicBezTo>
                    <a:pt x="52" y="166"/>
                    <a:pt x="52" y="166"/>
                    <a:pt x="52" y="166"/>
                  </a:cubicBezTo>
                  <a:cubicBezTo>
                    <a:pt x="52" y="167"/>
                    <a:pt x="52" y="167"/>
                    <a:pt x="52" y="167"/>
                  </a:cubicBezTo>
                  <a:cubicBezTo>
                    <a:pt x="52" y="168"/>
                    <a:pt x="52" y="168"/>
                    <a:pt x="52" y="168"/>
                  </a:cubicBezTo>
                  <a:cubicBezTo>
                    <a:pt x="51" y="167"/>
                    <a:pt x="51" y="167"/>
                    <a:pt x="51" y="167"/>
                  </a:cubicBezTo>
                  <a:cubicBezTo>
                    <a:pt x="51" y="166"/>
                    <a:pt x="52" y="164"/>
                    <a:pt x="51" y="164"/>
                  </a:cubicBezTo>
                  <a:cubicBezTo>
                    <a:pt x="50" y="164"/>
                    <a:pt x="50" y="166"/>
                    <a:pt x="49" y="167"/>
                  </a:cubicBezTo>
                  <a:cubicBezTo>
                    <a:pt x="48" y="167"/>
                    <a:pt x="48" y="167"/>
                    <a:pt x="48" y="168"/>
                  </a:cubicBezTo>
                  <a:cubicBezTo>
                    <a:pt x="47" y="168"/>
                    <a:pt x="47" y="168"/>
                    <a:pt x="47" y="167"/>
                  </a:cubicBezTo>
                  <a:cubicBezTo>
                    <a:pt x="46" y="167"/>
                    <a:pt x="46" y="169"/>
                    <a:pt x="45" y="170"/>
                  </a:cubicBezTo>
                  <a:cubicBezTo>
                    <a:pt x="45" y="170"/>
                    <a:pt x="45" y="170"/>
                    <a:pt x="44" y="170"/>
                  </a:cubicBezTo>
                  <a:cubicBezTo>
                    <a:pt x="44" y="171"/>
                    <a:pt x="44" y="171"/>
                    <a:pt x="43" y="171"/>
                  </a:cubicBezTo>
                  <a:cubicBezTo>
                    <a:pt x="43" y="171"/>
                    <a:pt x="43" y="173"/>
                    <a:pt x="43" y="173"/>
                  </a:cubicBezTo>
                  <a:cubicBezTo>
                    <a:pt x="42" y="174"/>
                    <a:pt x="42" y="174"/>
                    <a:pt x="42" y="174"/>
                  </a:cubicBezTo>
                  <a:cubicBezTo>
                    <a:pt x="41" y="175"/>
                    <a:pt x="42" y="175"/>
                    <a:pt x="41" y="176"/>
                  </a:cubicBezTo>
                  <a:cubicBezTo>
                    <a:pt x="41" y="177"/>
                    <a:pt x="40" y="178"/>
                    <a:pt x="39" y="179"/>
                  </a:cubicBezTo>
                  <a:cubicBezTo>
                    <a:pt x="39" y="180"/>
                    <a:pt x="38" y="179"/>
                    <a:pt x="37" y="180"/>
                  </a:cubicBezTo>
                  <a:cubicBezTo>
                    <a:pt x="37" y="181"/>
                    <a:pt x="37" y="181"/>
                    <a:pt x="37" y="181"/>
                  </a:cubicBezTo>
                  <a:cubicBezTo>
                    <a:pt x="36" y="182"/>
                    <a:pt x="36" y="183"/>
                    <a:pt x="36" y="183"/>
                  </a:cubicBezTo>
                  <a:cubicBezTo>
                    <a:pt x="36" y="183"/>
                    <a:pt x="36" y="183"/>
                    <a:pt x="36" y="183"/>
                  </a:cubicBezTo>
                  <a:cubicBezTo>
                    <a:pt x="36" y="184"/>
                    <a:pt x="37" y="184"/>
                    <a:pt x="37" y="184"/>
                  </a:cubicBezTo>
                  <a:cubicBezTo>
                    <a:pt x="37" y="184"/>
                    <a:pt x="38" y="184"/>
                    <a:pt x="38" y="185"/>
                  </a:cubicBezTo>
                  <a:cubicBezTo>
                    <a:pt x="38" y="185"/>
                    <a:pt x="39" y="186"/>
                    <a:pt x="39" y="187"/>
                  </a:cubicBezTo>
                  <a:cubicBezTo>
                    <a:pt x="38" y="188"/>
                    <a:pt x="38" y="189"/>
                    <a:pt x="39" y="189"/>
                  </a:cubicBezTo>
                  <a:cubicBezTo>
                    <a:pt x="39" y="189"/>
                    <a:pt x="41" y="190"/>
                    <a:pt x="40" y="191"/>
                  </a:cubicBezTo>
                  <a:cubicBezTo>
                    <a:pt x="39" y="192"/>
                    <a:pt x="41" y="191"/>
                    <a:pt x="41" y="192"/>
                  </a:cubicBezTo>
                  <a:cubicBezTo>
                    <a:pt x="40" y="193"/>
                    <a:pt x="39" y="193"/>
                    <a:pt x="39" y="193"/>
                  </a:cubicBezTo>
                  <a:cubicBezTo>
                    <a:pt x="39" y="193"/>
                    <a:pt x="38" y="193"/>
                    <a:pt x="38" y="192"/>
                  </a:cubicBezTo>
                  <a:cubicBezTo>
                    <a:pt x="38" y="192"/>
                    <a:pt x="38" y="192"/>
                    <a:pt x="38" y="191"/>
                  </a:cubicBezTo>
                  <a:close/>
                  <a:moveTo>
                    <a:pt x="184" y="261"/>
                  </a:moveTo>
                  <a:cubicBezTo>
                    <a:pt x="185" y="261"/>
                    <a:pt x="185" y="263"/>
                    <a:pt x="185" y="264"/>
                  </a:cubicBezTo>
                  <a:cubicBezTo>
                    <a:pt x="184" y="264"/>
                    <a:pt x="182" y="264"/>
                    <a:pt x="182" y="263"/>
                  </a:cubicBezTo>
                  <a:cubicBezTo>
                    <a:pt x="182" y="262"/>
                    <a:pt x="184" y="261"/>
                    <a:pt x="184" y="261"/>
                  </a:cubicBezTo>
                  <a:close/>
                  <a:moveTo>
                    <a:pt x="157" y="244"/>
                  </a:moveTo>
                  <a:cubicBezTo>
                    <a:pt x="160" y="245"/>
                    <a:pt x="159" y="249"/>
                    <a:pt x="159" y="251"/>
                  </a:cubicBezTo>
                  <a:cubicBezTo>
                    <a:pt x="160" y="252"/>
                    <a:pt x="161" y="254"/>
                    <a:pt x="160" y="254"/>
                  </a:cubicBezTo>
                  <a:cubicBezTo>
                    <a:pt x="160" y="255"/>
                    <a:pt x="157" y="252"/>
                    <a:pt x="157" y="252"/>
                  </a:cubicBezTo>
                  <a:cubicBezTo>
                    <a:pt x="156" y="251"/>
                    <a:pt x="155" y="250"/>
                    <a:pt x="155" y="249"/>
                  </a:cubicBezTo>
                  <a:cubicBezTo>
                    <a:pt x="155" y="247"/>
                    <a:pt x="155" y="248"/>
                    <a:pt x="154" y="247"/>
                  </a:cubicBezTo>
                  <a:cubicBezTo>
                    <a:pt x="154" y="247"/>
                    <a:pt x="154" y="246"/>
                    <a:pt x="154" y="246"/>
                  </a:cubicBezTo>
                  <a:cubicBezTo>
                    <a:pt x="153" y="243"/>
                    <a:pt x="156" y="244"/>
                    <a:pt x="157" y="244"/>
                  </a:cubicBezTo>
                  <a:close/>
                  <a:moveTo>
                    <a:pt x="153" y="249"/>
                  </a:moveTo>
                  <a:cubicBezTo>
                    <a:pt x="153" y="250"/>
                    <a:pt x="153" y="251"/>
                    <a:pt x="153" y="252"/>
                  </a:cubicBezTo>
                  <a:cubicBezTo>
                    <a:pt x="153" y="252"/>
                    <a:pt x="153" y="253"/>
                    <a:pt x="153" y="254"/>
                  </a:cubicBezTo>
                  <a:cubicBezTo>
                    <a:pt x="152" y="255"/>
                    <a:pt x="152" y="252"/>
                    <a:pt x="152" y="252"/>
                  </a:cubicBezTo>
                  <a:cubicBezTo>
                    <a:pt x="151" y="251"/>
                    <a:pt x="151" y="250"/>
                    <a:pt x="151" y="250"/>
                  </a:cubicBezTo>
                  <a:cubicBezTo>
                    <a:pt x="150" y="249"/>
                    <a:pt x="149" y="249"/>
                    <a:pt x="149" y="248"/>
                  </a:cubicBezTo>
                  <a:cubicBezTo>
                    <a:pt x="149" y="246"/>
                    <a:pt x="152" y="248"/>
                    <a:pt x="153" y="249"/>
                  </a:cubicBezTo>
                  <a:close/>
                  <a:moveTo>
                    <a:pt x="129" y="217"/>
                  </a:moveTo>
                  <a:cubicBezTo>
                    <a:pt x="129" y="218"/>
                    <a:pt x="127" y="217"/>
                    <a:pt x="126" y="219"/>
                  </a:cubicBezTo>
                  <a:cubicBezTo>
                    <a:pt x="126" y="219"/>
                    <a:pt x="124" y="221"/>
                    <a:pt x="125" y="219"/>
                  </a:cubicBezTo>
                  <a:cubicBezTo>
                    <a:pt x="125" y="217"/>
                    <a:pt x="127" y="217"/>
                    <a:pt x="128" y="215"/>
                  </a:cubicBezTo>
                  <a:cubicBezTo>
                    <a:pt x="129" y="213"/>
                    <a:pt x="130" y="216"/>
                    <a:pt x="129" y="217"/>
                  </a:cubicBezTo>
                  <a:close/>
                  <a:moveTo>
                    <a:pt x="113" y="207"/>
                  </a:moveTo>
                  <a:cubicBezTo>
                    <a:pt x="114" y="207"/>
                    <a:pt x="114" y="206"/>
                    <a:pt x="115" y="206"/>
                  </a:cubicBezTo>
                  <a:cubicBezTo>
                    <a:pt x="115" y="205"/>
                    <a:pt x="116" y="204"/>
                    <a:pt x="116" y="204"/>
                  </a:cubicBezTo>
                  <a:cubicBezTo>
                    <a:pt x="117" y="203"/>
                    <a:pt x="117" y="203"/>
                    <a:pt x="117" y="202"/>
                  </a:cubicBezTo>
                  <a:cubicBezTo>
                    <a:pt x="116" y="200"/>
                    <a:pt x="117" y="200"/>
                    <a:pt x="118" y="200"/>
                  </a:cubicBezTo>
                  <a:cubicBezTo>
                    <a:pt x="119" y="201"/>
                    <a:pt x="119" y="202"/>
                    <a:pt x="120" y="203"/>
                  </a:cubicBezTo>
                  <a:cubicBezTo>
                    <a:pt x="121" y="203"/>
                    <a:pt x="122" y="201"/>
                    <a:pt x="123" y="200"/>
                  </a:cubicBezTo>
                  <a:cubicBezTo>
                    <a:pt x="123" y="199"/>
                    <a:pt x="124" y="199"/>
                    <a:pt x="126" y="198"/>
                  </a:cubicBezTo>
                  <a:cubicBezTo>
                    <a:pt x="126" y="198"/>
                    <a:pt x="130" y="196"/>
                    <a:pt x="130" y="197"/>
                  </a:cubicBezTo>
                  <a:cubicBezTo>
                    <a:pt x="130" y="198"/>
                    <a:pt x="128" y="199"/>
                    <a:pt x="127" y="199"/>
                  </a:cubicBezTo>
                  <a:cubicBezTo>
                    <a:pt x="126" y="199"/>
                    <a:pt x="126" y="200"/>
                    <a:pt x="125" y="200"/>
                  </a:cubicBezTo>
                  <a:cubicBezTo>
                    <a:pt x="125" y="201"/>
                    <a:pt x="124" y="201"/>
                    <a:pt x="124" y="202"/>
                  </a:cubicBezTo>
                  <a:cubicBezTo>
                    <a:pt x="123" y="202"/>
                    <a:pt x="123" y="202"/>
                    <a:pt x="123" y="203"/>
                  </a:cubicBezTo>
                  <a:cubicBezTo>
                    <a:pt x="123" y="204"/>
                    <a:pt x="122" y="204"/>
                    <a:pt x="122" y="204"/>
                  </a:cubicBezTo>
                  <a:cubicBezTo>
                    <a:pt x="120" y="206"/>
                    <a:pt x="119" y="206"/>
                    <a:pt x="118" y="207"/>
                  </a:cubicBezTo>
                  <a:cubicBezTo>
                    <a:pt x="117" y="208"/>
                    <a:pt x="116" y="209"/>
                    <a:pt x="114" y="209"/>
                  </a:cubicBezTo>
                  <a:cubicBezTo>
                    <a:pt x="113" y="209"/>
                    <a:pt x="112" y="208"/>
                    <a:pt x="111" y="207"/>
                  </a:cubicBezTo>
                  <a:cubicBezTo>
                    <a:pt x="110" y="207"/>
                    <a:pt x="110" y="207"/>
                    <a:pt x="109" y="207"/>
                  </a:cubicBezTo>
                  <a:cubicBezTo>
                    <a:pt x="109" y="207"/>
                    <a:pt x="108" y="208"/>
                    <a:pt x="107" y="207"/>
                  </a:cubicBezTo>
                  <a:cubicBezTo>
                    <a:pt x="106" y="206"/>
                    <a:pt x="109" y="206"/>
                    <a:pt x="109" y="206"/>
                  </a:cubicBezTo>
                  <a:cubicBezTo>
                    <a:pt x="110" y="207"/>
                    <a:pt x="112" y="208"/>
                    <a:pt x="113" y="207"/>
                  </a:cubicBezTo>
                  <a:close/>
                  <a:moveTo>
                    <a:pt x="99" y="180"/>
                  </a:moveTo>
                  <a:cubicBezTo>
                    <a:pt x="100" y="179"/>
                    <a:pt x="102" y="179"/>
                    <a:pt x="103" y="179"/>
                  </a:cubicBezTo>
                  <a:cubicBezTo>
                    <a:pt x="103" y="178"/>
                    <a:pt x="104" y="178"/>
                    <a:pt x="105" y="177"/>
                  </a:cubicBezTo>
                  <a:cubicBezTo>
                    <a:pt x="105" y="177"/>
                    <a:pt x="106" y="176"/>
                    <a:pt x="107" y="176"/>
                  </a:cubicBezTo>
                  <a:cubicBezTo>
                    <a:pt x="108" y="175"/>
                    <a:pt x="108" y="175"/>
                    <a:pt x="109" y="175"/>
                  </a:cubicBezTo>
                  <a:cubicBezTo>
                    <a:pt x="109" y="175"/>
                    <a:pt x="108" y="176"/>
                    <a:pt x="108" y="176"/>
                  </a:cubicBezTo>
                  <a:cubicBezTo>
                    <a:pt x="106" y="177"/>
                    <a:pt x="106" y="179"/>
                    <a:pt x="108" y="179"/>
                  </a:cubicBezTo>
                  <a:cubicBezTo>
                    <a:pt x="109" y="179"/>
                    <a:pt x="109" y="179"/>
                    <a:pt x="110" y="178"/>
                  </a:cubicBezTo>
                  <a:cubicBezTo>
                    <a:pt x="110" y="178"/>
                    <a:pt x="110" y="177"/>
                    <a:pt x="111" y="177"/>
                  </a:cubicBezTo>
                  <a:cubicBezTo>
                    <a:pt x="111" y="177"/>
                    <a:pt x="112" y="177"/>
                    <a:pt x="112" y="177"/>
                  </a:cubicBezTo>
                  <a:cubicBezTo>
                    <a:pt x="112" y="178"/>
                    <a:pt x="111" y="178"/>
                    <a:pt x="111" y="179"/>
                  </a:cubicBezTo>
                  <a:cubicBezTo>
                    <a:pt x="111" y="181"/>
                    <a:pt x="110" y="182"/>
                    <a:pt x="109" y="182"/>
                  </a:cubicBezTo>
                  <a:cubicBezTo>
                    <a:pt x="108" y="181"/>
                    <a:pt x="108" y="182"/>
                    <a:pt x="108" y="182"/>
                  </a:cubicBezTo>
                  <a:cubicBezTo>
                    <a:pt x="108" y="183"/>
                    <a:pt x="107" y="184"/>
                    <a:pt x="107" y="185"/>
                  </a:cubicBezTo>
                  <a:cubicBezTo>
                    <a:pt x="106" y="185"/>
                    <a:pt x="104" y="188"/>
                    <a:pt x="104" y="186"/>
                  </a:cubicBezTo>
                  <a:cubicBezTo>
                    <a:pt x="104" y="186"/>
                    <a:pt x="105" y="185"/>
                    <a:pt x="105" y="184"/>
                  </a:cubicBezTo>
                  <a:cubicBezTo>
                    <a:pt x="105" y="184"/>
                    <a:pt x="105" y="184"/>
                    <a:pt x="105" y="184"/>
                  </a:cubicBezTo>
                  <a:cubicBezTo>
                    <a:pt x="104" y="184"/>
                    <a:pt x="104" y="185"/>
                    <a:pt x="103" y="185"/>
                  </a:cubicBezTo>
                  <a:cubicBezTo>
                    <a:pt x="103" y="186"/>
                    <a:pt x="101" y="188"/>
                    <a:pt x="100" y="187"/>
                  </a:cubicBezTo>
                  <a:cubicBezTo>
                    <a:pt x="99" y="186"/>
                    <a:pt x="101" y="184"/>
                    <a:pt x="102" y="184"/>
                  </a:cubicBezTo>
                  <a:cubicBezTo>
                    <a:pt x="103" y="183"/>
                    <a:pt x="104" y="182"/>
                    <a:pt x="103" y="181"/>
                  </a:cubicBezTo>
                  <a:cubicBezTo>
                    <a:pt x="103" y="180"/>
                    <a:pt x="102" y="180"/>
                    <a:pt x="102" y="180"/>
                  </a:cubicBezTo>
                  <a:cubicBezTo>
                    <a:pt x="102" y="180"/>
                    <a:pt x="101" y="181"/>
                    <a:pt x="100" y="181"/>
                  </a:cubicBezTo>
                  <a:cubicBezTo>
                    <a:pt x="99" y="181"/>
                    <a:pt x="98" y="181"/>
                    <a:pt x="98" y="182"/>
                  </a:cubicBezTo>
                  <a:cubicBezTo>
                    <a:pt x="97" y="182"/>
                    <a:pt x="96" y="182"/>
                    <a:pt x="96" y="182"/>
                  </a:cubicBezTo>
                  <a:cubicBezTo>
                    <a:pt x="96" y="180"/>
                    <a:pt x="99" y="181"/>
                    <a:pt x="99" y="180"/>
                  </a:cubicBezTo>
                  <a:close/>
                  <a:moveTo>
                    <a:pt x="136" y="100"/>
                  </a:moveTo>
                  <a:cubicBezTo>
                    <a:pt x="135" y="101"/>
                    <a:pt x="134" y="102"/>
                    <a:pt x="134" y="100"/>
                  </a:cubicBezTo>
                  <a:cubicBezTo>
                    <a:pt x="135" y="100"/>
                    <a:pt x="136" y="99"/>
                    <a:pt x="137" y="99"/>
                  </a:cubicBezTo>
                  <a:cubicBezTo>
                    <a:pt x="138" y="98"/>
                    <a:pt x="141" y="96"/>
                    <a:pt x="141" y="98"/>
                  </a:cubicBezTo>
                  <a:cubicBezTo>
                    <a:pt x="142" y="98"/>
                    <a:pt x="143" y="99"/>
                    <a:pt x="142" y="100"/>
                  </a:cubicBezTo>
                  <a:cubicBezTo>
                    <a:pt x="141" y="100"/>
                    <a:pt x="140" y="100"/>
                    <a:pt x="140" y="100"/>
                  </a:cubicBezTo>
                  <a:cubicBezTo>
                    <a:pt x="139" y="100"/>
                    <a:pt x="139" y="100"/>
                    <a:pt x="139" y="100"/>
                  </a:cubicBezTo>
                  <a:cubicBezTo>
                    <a:pt x="138" y="100"/>
                    <a:pt x="138" y="100"/>
                    <a:pt x="138" y="100"/>
                  </a:cubicBezTo>
                  <a:cubicBezTo>
                    <a:pt x="138" y="100"/>
                    <a:pt x="137" y="100"/>
                    <a:pt x="136" y="100"/>
                  </a:cubicBezTo>
                  <a:close/>
                  <a:moveTo>
                    <a:pt x="138" y="107"/>
                  </a:moveTo>
                  <a:cubicBezTo>
                    <a:pt x="135" y="108"/>
                    <a:pt x="134" y="107"/>
                    <a:pt x="134" y="105"/>
                  </a:cubicBezTo>
                  <a:cubicBezTo>
                    <a:pt x="134" y="104"/>
                    <a:pt x="135" y="103"/>
                    <a:pt x="136" y="102"/>
                  </a:cubicBezTo>
                  <a:cubicBezTo>
                    <a:pt x="137" y="102"/>
                    <a:pt x="137" y="102"/>
                    <a:pt x="138" y="102"/>
                  </a:cubicBezTo>
                  <a:cubicBezTo>
                    <a:pt x="138" y="101"/>
                    <a:pt x="139" y="102"/>
                    <a:pt x="139" y="101"/>
                  </a:cubicBezTo>
                  <a:cubicBezTo>
                    <a:pt x="140" y="101"/>
                    <a:pt x="141" y="100"/>
                    <a:pt x="141" y="101"/>
                  </a:cubicBezTo>
                  <a:cubicBezTo>
                    <a:pt x="141" y="101"/>
                    <a:pt x="141" y="102"/>
                    <a:pt x="141" y="102"/>
                  </a:cubicBezTo>
                  <a:cubicBezTo>
                    <a:pt x="140" y="103"/>
                    <a:pt x="140" y="102"/>
                    <a:pt x="139" y="103"/>
                  </a:cubicBezTo>
                  <a:cubicBezTo>
                    <a:pt x="138" y="103"/>
                    <a:pt x="139" y="104"/>
                    <a:pt x="139" y="104"/>
                  </a:cubicBezTo>
                  <a:cubicBezTo>
                    <a:pt x="139" y="105"/>
                    <a:pt x="139" y="106"/>
                    <a:pt x="138" y="107"/>
                  </a:cubicBezTo>
                  <a:close/>
                  <a:moveTo>
                    <a:pt x="112" y="121"/>
                  </a:moveTo>
                  <a:cubicBezTo>
                    <a:pt x="112" y="121"/>
                    <a:pt x="112" y="120"/>
                    <a:pt x="112" y="120"/>
                  </a:cubicBezTo>
                  <a:cubicBezTo>
                    <a:pt x="113" y="119"/>
                    <a:pt x="113" y="119"/>
                    <a:pt x="113" y="119"/>
                  </a:cubicBezTo>
                  <a:cubicBezTo>
                    <a:pt x="113" y="119"/>
                    <a:pt x="112" y="118"/>
                    <a:pt x="112" y="118"/>
                  </a:cubicBezTo>
                  <a:cubicBezTo>
                    <a:pt x="113" y="117"/>
                    <a:pt x="114" y="117"/>
                    <a:pt x="115" y="117"/>
                  </a:cubicBezTo>
                  <a:cubicBezTo>
                    <a:pt x="116" y="116"/>
                    <a:pt x="116" y="116"/>
                    <a:pt x="117" y="115"/>
                  </a:cubicBezTo>
                  <a:cubicBezTo>
                    <a:pt x="118" y="114"/>
                    <a:pt x="118" y="113"/>
                    <a:pt x="119" y="112"/>
                  </a:cubicBezTo>
                  <a:cubicBezTo>
                    <a:pt x="120" y="112"/>
                    <a:pt x="122" y="111"/>
                    <a:pt x="122" y="110"/>
                  </a:cubicBezTo>
                  <a:cubicBezTo>
                    <a:pt x="123" y="110"/>
                    <a:pt x="125" y="110"/>
                    <a:pt x="126" y="109"/>
                  </a:cubicBezTo>
                  <a:cubicBezTo>
                    <a:pt x="126" y="109"/>
                    <a:pt x="127" y="108"/>
                    <a:pt x="127" y="108"/>
                  </a:cubicBezTo>
                  <a:cubicBezTo>
                    <a:pt x="128" y="108"/>
                    <a:pt x="129" y="107"/>
                    <a:pt x="129" y="107"/>
                  </a:cubicBezTo>
                  <a:cubicBezTo>
                    <a:pt x="130" y="107"/>
                    <a:pt x="129" y="108"/>
                    <a:pt x="129" y="108"/>
                  </a:cubicBezTo>
                  <a:cubicBezTo>
                    <a:pt x="128" y="108"/>
                    <a:pt x="129" y="108"/>
                    <a:pt x="129" y="109"/>
                  </a:cubicBezTo>
                  <a:cubicBezTo>
                    <a:pt x="129" y="109"/>
                    <a:pt x="129" y="109"/>
                    <a:pt x="128" y="110"/>
                  </a:cubicBezTo>
                  <a:cubicBezTo>
                    <a:pt x="127" y="110"/>
                    <a:pt x="127" y="111"/>
                    <a:pt x="127" y="112"/>
                  </a:cubicBezTo>
                  <a:cubicBezTo>
                    <a:pt x="127" y="112"/>
                    <a:pt x="127" y="113"/>
                    <a:pt x="126" y="113"/>
                  </a:cubicBezTo>
                  <a:cubicBezTo>
                    <a:pt x="126" y="114"/>
                    <a:pt x="125" y="114"/>
                    <a:pt x="125" y="115"/>
                  </a:cubicBezTo>
                  <a:cubicBezTo>
                    <a:pt x="125" y="116"/>
                    <a:pt x="124" y="116"/>
                    <a:pt x="124" y="116"/>
                  </a:cubicBezTo>
                  <a:cubicBezTo>
                    <a:pt x="123" y="117"/>
                    <a:pt x="122" y="116"/>
                    <a:pt x="122" y="115"/>
                  </a:cubicBezTo>
                  <a:cubicBezTo>
                    <a:pt x="122" y="114"/>
                    <a:pt x="121" y="116"/>
                    <a:pt x="121" y="116"/>
                  </a:cubicBezTo>
                  <a:cubicBezTo>
                    <a:pt x="120" y="117"/>
                    <a:pt x="120" y="117"/>
                    <a:pt x="119" y="118"/>
                  </a:cubicBezTo>
                  <a:cubicBezTo>
                    <a:pt x="119" y="119"/>
                    <a:pt x="118" y="120"/>
                    <a:pt x="117" y="120"/>
                  </a:cubicBezTo>
                  <a:cubicBezTo>
                    <a:pt x="117" y="121"/>
                    <a:pt x="116" y="120"/>
                    <a:pt x="116" y="120"/>
                  </a:cubicBezTo>
                  <a:cubicBezTo>
                    <a:pt x="115" y="119"/>
                    <a:pt x="115" y="121"/>
                    <a:pt x="114" y="121"/>
                  </a:cubicBezTo>
                  <a:cubicBezTo>
                    <a:pt x="114" y="120"/>
                    <a:pt x="113" y="120"/>
                    <a:pt x="112" y="121"/>
                  </a:cubicBezTo>
                  <a:close/>
                  <a:moveTo>
                    <a:pt x="215" y="187"/>
                  </a:moveTo>
                  <a:cubicBezTo>
                    <a:pt x="216" y="187"/>
                    <a:pt x="214" y="188"/>
                    <a:pt x="214" y="188"/>
                  </a:cubicBezTo>
                  <a:cubicBezTo>
                    <a:pt x="212" y="187"/>
                    <a:pt x="213" y="186"/>
                    <a:pt x="215" y="187"/>
                  </a:cubicBezTo>
                  <a:close/>
                  <a:moveTo>
                    <a:pt x="248" y="202"/>
                  </a:moveTo>
                  <a:cubicBezTo>
                    <a:pt x="248" y="201"/>
                    <a:pt x="249" y="200"/>
                    <a:pt x="250" y="201"/>
                  </a:cubicBezTo>
                  <a:cubicBezTo>
                    <a:pt x="250" y="202"/>
                    <a:pt x="249" y="203"/>
                    <a:pt x="248" y="202"/>
                  </a:cubicBezTo>
                  <a:close/>
                  <a:moveTo>
                    <a:pt x="250" y="197"/>
                  </a:moveTo>
                  <a:cubicBezTo>
                    <a:pt x="250" y="197"/>
                    <a:pt x="250" y="197"/>
                    <a:pt x="250" y="197"/>
                  </a:cubicBezTo>
                  <a:cubicBezTo>
                    <a:pt x="251" y="197"/>
                    <a:pt x="251" y="197"/>
                    <a:pt x="251" y="197"/>
                  </a:cubicBezTo>
                  <a:cubicBezTo>
                    <a:pt x="252" y="197"/>
                    <a:pt x="252" y="199"/>
                    <a:pt x="251" y="199"/>
                  </a:cubicBezTo>
                  <a:cubicBezTo>
                    <a:pt x="250" y="199"/>
                    <a:pt x="249" y="197"/>
                    <a:pt x="250" y="197"/>
                  </a:cubicBezTo>
                  <a:close/>
                  <a:moveTo>
                    <a:pt x="254" y="179"/>
                  </a:moveTo>
                  <a:cubicBezTo>
                    <a:pt x="252" y="178"/>
                    <a:pt x="252" y="178"/>
                    <a:pt x="252" y="180"/>
                  </a:cubicBezTo>
                  <a:cubicBezTo>
                    <a:pt x="252" y="181"/>
                    <a:pt x="252" y="183"/>
                    <a:pt x="251" y="181"/>
                  </a:cubicBezTo>
                  <a:cubicBezTo>
                    <a:pt x="250" y="181"/>
                    <a:pt x="248" y="180"/>
                    <a:pt x="247" y="179"/>
                  </a:cubicBezTo>
                  <a:cubicBezTo>
                    <a:pt x="247" y="177"/>
                    <a:pt x="249" y="176"/>
                    <a:pt x="249" y="175"/>
                  </a:cubicBezTo>
                  <a:cubicBezTo>
                    <a:pt x="249" y="174"/>
                    <a:pt x="246" y="176"/>
                    <a:pt x="245" y="175"/>
                  </a:cubicBezTo>
                  <a:cubicBezTo>
                    <a:pt x="245" y="175"/>
                    <a:pt x="244" y="173"/>
                    <a:pt x="243" y="173"/>
                  </a:cubicBezTo>
                  <a:cubicBezTo>
                    <a:pt x="242" y="173"/>
                    <a:pt x="243" y="175"/>
                    <a:pt x="242" y="176"/>
                  </a:cubicBezTo>
                  <a:cubicBezTo>
                    <a:pt x="242" y="177"/>
                    <a:pt x="240" y="174"/>
                    <a:pt x="239" y="175"/>
                  </a:cubicBezTo>
                  <a:cubicBezTo>
                    <a:pt x="240" y="176"/>
                    <a:pt x="240" y="178"/>
                    <a:pt x="242" y="179"/>
                  </a:cubicBezTo>
                  <a:cubicBezTo>
                    <a:pt x="243" y="180"/>
                    <a:pt x="244" y="182"/>
                    <a:pt x="245" y="183"/>
                  </a:cubicBezTo>
                  <a:cubicBezTo>
                    <a:pt x="246" y="183"/>
                    <a:pt x="246" y="183"/>
                    <a:pt x="247" y="184"/>
                  </a:cubicBezTo>
                  <a:cubicBezTo>
                    <a:pt x="248" y="185"/>
                    <a:pt x="248" y="185"/>
                    <a:pt x="248" y="186"/>
                  </a:cubicBezTo>
                  <a:cubicBezTo>
                    <a:pt x="249" y="188"/>
                    <a:pt x="251" y="189"/>
                    <a:pt x="251" y="191"/>
                  </a:cubicBezTo>
                  <a:cubicBezTo>
                    <a:pt x="251" y="192"/>
                    <a:pt x="250" y="192"/>
                    <a:pt x="251" y="193"/>
                  </a:cubicBezTo>
                  <a:cubicBezTo>
                    <a:pt x="251" y="194"/>
                    <a:pt x="251" y="195"/>
                    <a:pt x="250" y="196"/>
                  </a:cubicBezTo>
                  <a:cubicBezTo>
                    <a:pt x="249" y="196"/>
                    <a:pt x="246" y="195"/>
                    <a:pt x="245" y="194"/>
                  </a:cubicBezTo>
                  <a:cubicBezTo>
                    <a:pt x="245" y="193"/>
                    <a:pt x="240" y="189"/>
                    <a:pt x="239" y="189"/>
                  </a:cubicBezTo>
                  <a:cubicBezTo>
                    <a:pt x="239" y="192"/>
                    <a:pt x="240" y="193"/>
                    <a:pt x="242" y="194"/>
                  </a:cubicBezTo>
                  <a:cubicBezTo>
                    <a:pt x="243" y="195"/>
                    <a:pt x="245" y="196"/>
                    <a:pt x="246" y="198"/>
                  </a:cubicBezTo>
                  <a:cubicBezTo>
                    <a:pt x="246" y="199"/>
                    <a:pt x="246" y="199"/>
                    <a:pt x="246" y="200"/>
                  </a:cubicBezTo>
                  <a:cubicBezTo>
                    <a:pt x="245" y="200"/>
                    <a:pt x="243" y="199"/>
                    <a:pt x="243" y="199"/>
                  </a:cubicBezTo>
                  <a:cubicBezTo>
                    <a:pt x="242" y="199"/>
                    <a:pt x="240" y="198"/>
                    <a:pt x="240" y="197"/>
                  </a:cubicBezTo>
                  <a:cubicBezTo>
                    <a:pt x="239" y="197"/>
                    <a:pt x="238" y="196"/>
                    <a:pt x="238" y="196"/>
                  </a:cubicBezTo>
                  <a:cubicBezTo>
                    <a:pt x="237" y="195"/>
                    <a:pt x="236" y="195"/>
                    <a:pt x="235" y="195"/>
                  </a:cubicBezTo>
                  <a:cubicBezTo>
                    <a:pt x="234" y="194"/>
                    <a:pt x="234" y="193"/>
                    <a:pt x="233" y="193"/>
                  </a:cubicBezTo>
                  <a:cubicBezTo>
                    <a:pt x="231" y="193"/>
                    <a:pt x="231" y="191"/>
                    <a:pt x="231" y="190"/>
                  </a:cubicBezTo>
                  <a:cubicBezTo>
                    <a:pt x="231" y="189"/>
                    <a:pt x="230" y="189"/>
                    <a:pt x="229" y="189"/>
                  </a:cubicBezTo>
                  <a:cubicBezTo>
                    <a:pt x="228" y="189"/>
                    <a:pt x="228" y="187"/>
                    <a:pt x="227" y="186"/>
                  </a:cubicBezTo>
                  <a:cubicBezTo>
                    <a:pt x="227" y="186"/>
                    <a:pt x="226" y="185"/>
                    <a:pt x="225" y="185"/>
                  </a:cubicBezTo>
                  <a:cubicBezTo>
                    <a:pt x="224" y="184"/>
                    <a:pt x="224" y="184"/>
                    <a:pt x="224" y="185"/>
                  </a:cubicBezTo>
                  <a:cubicBezTo>
                    <a:pt x="223" y="185"/>
                    <a:pt x="220" y="183"/>
                    <a:pt x="220" y="184"/>
                  </a:cubicBezTo>
                  <a:cubicBezTo>
                    <a:pt x="220" y="185"/>
                    <a:pt x="220" y="185"/>
                    <a:pt x="219" y="185"/>
                  </a:cubicBezTo>
                  <a:cubicBezTo>
                    <a:pt x="218" y="186"/>
                    <a:pt x="218" y="185"/>
                    <a:pt x="217" y="186"/>
                  </a:cubicBezTo>
                  <a:cubicBezTo>
                    <a:pt x="216" y="187"/>
                    <a:pt x="214" y="185"/>
                    <a:pt x="213" y="184"/>
                  </a:cubicBezTo>
                  <a:cubicBezTo>
                    <a:pt x="213" y="183"/>
                    <a:pt x="213" y="182"/>
                    <a:pt x="213" y="182"/>
                  </a:cubicBezTo>
                  <a:cubicBezTo>
                    <a:pt x="214" y="181"/>
                    <a:pt x="214" y="180"/>
                    <a:pt x="214" y="179"/>
                  </a:cubicBezTo>
                  <a:cubicBezTo>
                    <a:pt x="215" y="177"/>
                    <a:pt x="217" y="179"/>
                    <a:pt x="218" y="179"/>
                  </a:cubicBezTo>
                  <a:cubicBezTo>
                    <a:pt x="220" y="179"/>
                    <a:pt x="223" y="179"/>
                    <a:pt x="224" y="178"/>
                  </a:cubicBezTo>
                  <a:cubicBezTo>
                    <a:pt x="225" y="178"/>
                    <a:pt x="225" y="177"/>
                    <a:pt x="225" y="177"/>
                  </a:cubicBezTo>
                  <a:cubicBezTo>
                    <a:pt x="225" y="176"/>
                    <a:pt x="224" y="176"/>
                    <a:pt x="224" y="175"/>
                  </a:cubicBezTo>
                  <a:cubicBezTo>
                    <a:pt x="222" y="174"/>
                    <a:pt x="224" y="173"/>
                    <a:pt x="225" y="172"/>
                  </a:cubicBezTo>
                  <a:cubicBezTo>
                    <a:pt x="226" y="171"/>
                    <a:pt x="227" y="172"/>
                    <a:pt x="228" y="172"/>
                  </a:cubicBezTo>
                  <a:cubicBezTo>
                    <a:pt x="229" y="172"/>
                    <a:pt x="230" y="172"/>
                    <a:pt x="231" y="172"/>
                  </a:cubicBezTo>
                  <a:cubicBezTo>
                    <a:pt x="231" y="173"/>
                    <a:pt x="232" y="176"/>
                    <a:pt x="233" y="176"/>
                  </a:cubicBezTo>
                  <a:cubicBezTo>
                    <a:pt x="234" y="175"/>
                    <a:pt x="237" y="174"/>
                    <a:pt x="236" y="173"/>
                  </a:cubicBezTo>
                  <a:cubicBezTo>
                    <a:pt x="236" y="172"/>
                    <a:pt x="235" y="172"/>
                    <a:pt x="235" y="171"/>
                  </a:cubicBezTo>
                  <a:cubicBezTo>
                    <a:pt x="234" y="170"/>
                    <a:pt x="234" y="169"/>
                    <a:pt x="233" y="169"/>
                  </a:cubicBezTo>
                  <a:cubicBezTo>
                    <a:pt x="233" y="169"/>
                    <a:pt x="231" y="169"/>
                    <a:pt x="231" y="170"/>
                  </a:cubicBezTo>
                  <a:cubicBezTo>
                    <a:pt x="231" y="170"/>
                    <a:pt x="231" y="171"/>
                    <a:pt x="230" y="171"/>
                  </a:cubicBezTo>
                  <a:cubicBezTo>
                    <a:pt x="229" y="171"/>
                    <a:pt x="227" y="172"/>
                    <a:pt x="227" y="171"/>
                  </a:cubicBezTo>
                  <a:cubicBezTo>
                    <a:pt x="226" y="170"/>
                    <a:pt x="227" y="169"/>
                    <a:pt x="227" y="168"/>
                  </a:cubicBezTo>
                  <a:cubicBezTo>
                    <a:pt x="228" y="166"/>
                    <a:pt x="227" y="165"/>
                    <a:pt x="227" y="164"/>
                  </a:cubicBezTo>
                  <a:cubicBezTo>
                    <a:pt x="227" y="163"/>
                    <a:pt x="226" y="162"/>
                    <a:pt x="225" y="162"/>
                  </a:cubicBezTo>
                  <a:cubicBezTo>
                    <a:pt x="225" y="161"/>
                    <a:pt x="224" y="160"/>
                    <a:pt x="223" y="159"/>
                  </a:cubicBezTo>
                  <a:cubicBezTo>
                    <a:pt x="223" y="159"/>
                    <a:pt x="222" y="157"/>
                    <a:pt x="221" y="157"/>
                  </a:cubicBezTo>
                  <a:cubicBezTo>
                    <a:pt x="220" y="158"/>
                    <a:pt x="219" y="158"/>
                    <a:pt x="218" y="158"/>
                  </a:cubicBezTo>
                  <a:cubicBezTo>
                    <a:pt x="218" y="158"/>
                    <a:pt x="216" y="157"/>
                    <a:pt x="217" y="156"/>
                  </a:cubicBezTo>
                  <a:cubicBezTo>
                    <a:pt x="218" y="156"/>
                    <a:pt x="218" y="156"/>
                    <a:pt x="219" y="156"/>
                  </a:cubicBezTo>
                  <a:cubicBezTo>
                    <a:pt x="219" y="156"/>
                    <a:pt x="219" y="155"/>
                    <a:pt x="218" y="154"/>
                  </a:cubicBezTo>
                  <a:cubicBezTo>
                    <a:pt x="217" y="154"/>
                    <a:pt x="217" y="154"/>
                    <a:pt x="216" y="155"/>
                  </a:cubicBezTo>
                  <a:cubicBezTo>
                    <a:pt x="216" y="155"/>
                    <a:pt x="215" y="154"/>
                    <a:pt x="215" y="153"/>
                  </a:cubicBezTo>
                  <a:cubicBezTo>
                    <a:pt x="215" y="153"/>
                    <a:pt x="216" y="152"/>
                    <a:pt x="216" y="152"/>
                  </a:cubicBezTo>
                  <a:cubicBezTo>
                    <a:pt x="216" y="152"/>
                    <a:pt x="215" y="152"/>
                    <a:pt x="215" y="152"/>
                  </a:cubicBezTo>
                  <a:cubicBezTo>
                    <a:pt x="214" y="152"/>
                    <a:pt x="214" y="151"/>
                    <a:pt x="214" y="151"/>
                  </a:cubicBezTo>
                  <a:cubicBezTo>
                    <a:pt x="213" y="151"/>
                    <a:pt x="213" y="150"/>
                    <a:pt x="213" y="149"/>
                  </a:cubicBezTo>
                  <a:cubicBezTo>
                    <a:pt x="213" y="149"/>
                    <a:pt x="213" y="147"/>
                    <a:pt x="212" y="147"/>
                  </a:cubicBezTo>
                  <a:cubicBezTo>
                    <a:pt x="212" y="146"/>
                    <a:pt x="210" y="146"/>
                    <a:pt x="209" y="146"/>
                  </a:cubicBezTo>
                  <a:cubicBezTo>
                    <a:pt x="209" y="147"/>
                    <a:pt x="211" y="149"/>
                    <a:pt x="211" y="149"/>
                  </a:cubicBezTo>
                  <a:cubicBezTo>
                    <a:pt x="212" y="150"/>
                    <a:pt x="210" y="150"/>
                    <a:pt x="209" y="150"/>
                  </a:cubicBezTo>
                  <a:cubicBezTo>
                    <a:pt x="208" y="150"/>
                    <a:pt x="206" y="149"/>
                    <a:pt x="205" y="149"/>
                  </a:cubicBezTo>
                  <a:cubicBezTo>
                    <a:pt x="204" y="150"/>
                    <a:pt x="204" y="150"/>
                    <a:pt x="203" y="150"/>
                  </a:cubicBezTo>
                  <a:cubicBezTo>
                    <a:pt x="202" y="150"/>
                    <a:pt x="200" y="150"/>
                    <a:pt x="199" y="150"/>
                  </a:cubicBezTo>
                  <a:cubicBezTo>
                    <a:pt x="198" y="150"/>
                    <a:pt x="196" y="150"/>
                    <a:pt x="196" y="150"/>
                  </a:cubicBezTo>
                  <a:cubicBezTo>
                    <a:pt x="193" y="150"/>
                    <a:pt x="192" y="149"/>
                    <a:pt x="190" y="149"/>
                  </a:cubicBezTo>
                  <a:cubicBezTo>
                    <a:pt x="189" y="149"/>
                    <a:pt x="188" y="149"/>
                    <a:pt x="187" y="148"/>
                  </a:cubicBezTo>
                  <a:cubicBezTo>
                    <a:pt x="186" y="148"/>
                    <a:pt x="186" y="147"/>
                    <a:pt x="185" y="146"/>
                  </a:cubicBezTo>
                  <a:cubicBezTo>
                    <a:pt x="184" y="146"/>
                    <a:pt x="183" y="145"/>
                    <a:pt x="183" y="144"/>
                  </a:cubicBezTo>
                  <a:cubicBezTo>
                    <a:pt x="183" y="143"/>
                    <a:pt x="183" y="143"/>
                    <a:pt x="184" y="143"/>
                  </a:cubicBezTo>
                  <a:cubicBezTo>
                    <a:pt x="185" y="143"/>
                    <a:pt x="186" y="144"/>
                    <a:pt x="187" y="144"/>
                  </a:cubicBezTo>
                  <a:cubicBezTo>
                    <a:pt x="188" y="144"/>
                    <a:pt x="187" y="143"/>
                    <a:pt x="186" y="143"/>
                  </a:cubicBezTo>
                  <a:cubicBezTo>
                    <a:pt x="185" y="142"/>
                    <a:pt x="182" y="142"/>
                    <a:pt x="181" y="141"/>
                  </a:cubicBezTo>
                  <a:cubicBezTo>
                    <a:pt x="181" y="140"/>
                    <a:pt x="181" y="139"/>
                    <a:pt x="181" y="138"/>
                  </a:cubicBezTo>
                  <a:cubicBezTo>
                    <a:pt x="181" y="137"/>
                    <a:pt x="181" y="136"/>
                    <a:pt x="181" y="136"/>
                  </a:cubicBezTo>
                  <a:cubicBezTo>
                    <a:pt x="182" y="133"/>
                    <a:pt x="183" y="132"/>
                    <a:pt x="184" y="130"/>
                  </a:cubicBezTo>
                  <a:cubicBezTo>
                    <a:pt x="184" y="129"/>
                    <a:pt x="185" y="128"/>
                    <a:pt x="185" y="128"/>
                  </a:cubicBezTo>
                  <a:cubicBezTo>
                    <a:pt x="186" y="127"/>
                    <a:pt x="187" y="127"/>
                    <a:pt x="188" y="126"/>
                  </a:cubicBezTo>
                  <a:cubicBezTo>
                    <a:pt x="189" y="125"/>
                    <a:pt x="191" y="125"/>
                    <a:pt x="193" y="125"/>
                  </a:cubicBezTo>
                  <a:cubicBezTo>
                    <a:pt x="195" y="125"/>
                    <a:pt x="196" y="126"/>
                    <a:pt x="194" y="127"/>
                  </a:cubicBezTo>
                  <a:cubicBezTo>
                    <a:pt x="194" y="127"/>
                    <a:pt x="194" y="128"/>
                    <a:pt x="193" y="129"/>
                  </a:cubicBezTo>
                  <a:cubicBezTo>
                    <a:pt x="192" y="129"/>
                    <a:pt x="192" y="129"/>
                    <a:pt x="191" y="130"/>
                  </a:cubicBezTo>
                  <a:cubicBezTo>
                    <a:pt x="191" y="130"/>
                    <a:pt x="190" y="131"/>
                    <a:pt x="190" y="132"/>
                  </a:cubicBezTo>
                  <a:cubicBezTo>
                    <a:pt x="190" y="133"/>
                    <a:pt x="191" y="133"/>
                    <a:pt x="191" y="133"/>
                  </a:cubicBezTo>
                  <a:cubicBezTo>
                    <a:pt x="191" y="134"/>
                    <a:pt x="191" y="135"/>
                    <a:pt x="191" y="136"/>
                  </a:cubicBezTo>
                  <a:cubicBezTo>
                    <a:pt x="191" y="137"/>
                    <a:pt x="191" y="137"/>
                    <a:pt x="192" y="138"/>
                  </a:cubicBezTo>
                  <a:cubicBezTo>
                    <a:pt x="192" y="139"/>
                    <a:pt x="192" y="140"/>
                    <a:pt x="194" y="140"/>
                  </a:cubicBezTo>
                  <a:cubicBezTo>
                    <a:pt x="196" y="141"/>
                    <a:pt x="194" y="139"/>
                    <a:pt x="194" y="138"/>
                  </a:cubicBezTo>
                  <a:cubicBezTo>
                    <a:pt x="193" y="138"/>
                    <a:pt x="192" y="136"/>
                    <a:pt x="193" y="135"/>
                  </a:cubicBezTo>
                  <a:cubicBezTo>
                    <a:pt x="195" y="134"/>
                    <a:pt x="195" y="134"/>
                    <a:pt x="194" y="133"/>
                  </a:cubicBezTo>
                  <a:cubicBezTo>
                    <a:pt x="193" y="133"/>
                    <a:pt x="192" y="131"/>
                    <a:pt x="193" y="131"/>
                  </a:cubicBezTo>
                  <a:cubicBezTo>
                    <a:pt x="193" y="130"/>
                    <a:pt x="194" y="130"/>
                    <a:pt x="194" y="130"/>
                  </a:cubicBezTo>
                  <a:cubicBezTo>
                    <a:pt x="195" y="130"/>
                    <a:pt x="194" y="129"/>
                    <a:pt x="195" y="129"/>
                  </a:cubicBezTo>
                  <a:cubicBezTo>
                    <a:pt x="195" y="129"/>
                    <a:pt x="195" y="128"/>
                    <a:pt x="195" y="127"/>
                  </a:cubicBezTo>
                  <a:cubicBezTo>
                    <a:pt x="196" y="127"/>
                    <a:pt x="196" y="127"/>
                    <a:pt x="196" y="127"/>
                  </a:cubicBezTo>
                  <a:cubicBezTo>
                    <a:pt x="197" y="127"/>
                    <a:pt x="197" y="126"/>
                    <a:pt x="198" y="126"/>
                  </a:cubicBezTo>
                  <a:cubicBezTo>
                    <a:pt x="199" y="126"/>
                    <a:pt x="199" y="126"/>
                    <a:pt x="200" y="126"/>
                  </a:cubicBezTo>
                  <a:cubicBezTo>
                    <a:pt x="201" y="125"/>
                    <a:pt x="203" y="126"/>
                    <a:pt x="203" y="126"/>
                  </a:cubicBezTo>
                  <a:cubicBezTo>
                    <a:pt x="205" y="128"/>
                    <a:pt x="206" y="132"/>
                    <a:pt x="204" y="134"/>
                  </a:cubicBezTo>
                  <a:cubicBezTo>
                    <a:pt x="204" y="135"/>
                    <a:pt x="203" y="135"/>
                    <a:pt x="204" y="136"/>
                  </a:cubicBezTo>
                  <a:cubicBezTo>
                    <a:pt x="204" y="136"/>
                    <a:pt x="204" y="137"/>
                    <a:pt x="205" y="136"/>
                  </a:cubicBezTo>
                  <a:cubicBezTo>
                    <a:pt x="205" y="136"/>
                    <a:pt x="206" y="135"/>
                    <a:pt x="206" y="135"/>
                  </a:cubicBezTo>
                  <a:cubicBezTo>
                    <a:pt x="207" y="134"/>
                    <a:pt x="207" y="135"/>
                    <a:pt x="208" y="136"/>
                  </a:cubicBezTo>
                  <a:cubicBezTo>
                    <a:pt x="208" y="136"/>
                    <a:pt x="209" y="136"/>
                    <a:pt x="209" y="136"/>
                  </a:cubicBezTo>
                  <a:cubicBezTo>
                    <a:pt x="209" y="136"/>
                    <a:pt x="209" y="136"/>
                    <a:pt x="209" y="136"/>
                  </a:cubicBezTo>
                  <a:cubicBezTo>
                    <a:pt x="209" y="135"/>
                    <a:pt x="211" y="135"/>
                    <a:pt x="211" y="135"/>
                  </a:cubicBezTo>
                  <a:cubicBezTo>
                    <a:pt x="212" y="135"/>
                    <a:pt x="211" y="134"/>
                    <a:pt x="211" y="134"/>
                  </a:cubicBezTo>
                  <a:cubicBezTo>
                    <a:pt x="211" y="133"/>
                    <a:pt x="210" y="133"/>
                    <a:pt x="210" y="132"/>
                  </a:cubicBezTo>
                  <a:cubicBezTo>
                    <a:pt x="211" y="132"/>
                    <a:pt x="212" y="132"/>
                    <a:pt x="212" y="132"/>
                  </a:cubicBezTo>
                  <a:cubicBezTo>
                    <a:pt x="213" y="132"/>
                    <a:pt x="212" y="131"/>
                    <a:pt x="211" y="131"/>
                  </a:cubicBezTo>
                  <a:cubicBezTo>
                    <a:pt x="210" y="131"/>
                    <a:pt x="210" y="131"/>
                    <a:pt x="209" y="131"/>
                  </a:cubicBezTo>
                  <a:cubicBezTo>
                    <a:pt x="208" y="131"/>
                    <a:pt x="206" y="129"/>
                    <a:pt x="206" y="128"/>
                  </a:cubicBezTo>
                  <a:cubicBezTo>
                    <a:pt x="205" y="128"/>
                    <a:pt x="204" y="125"/>
                    <a:pt x="206" y="126"/>
                  </a:cubicBezTo>
                  <a:cubicBezTo>
                    <a:pt x="207" y="126"/>
                    <a:pt x="208" y="126"/>
                    <a:pt x="209" y="126"/>
                  </a:cubicBezTo>
                  <a:cubicBezTo>
                    <a:pt x="210" y="126"/>
                    <a:pt x="211" y="126"/>
                    <a:pt x="212" y="126"/>
                  </a:cubicBezTo>
                  <a:cubicBezTo>
                    <a:pt x="214" y="126"/>
                    <a:pt x="215" y="128"/>
                    <a:pt x="216" y="129"/>
                  </a:cubicBezTo>
                  <a:cubicBezTo>
                    <a:pt x="217" y="130"/>
                    <a:pt x="217" y="132"/>
                    <a:pt x="215" y="131"/>
                  </a:cubicBezTo>
                  <a:cubicBezTo>
                    <a:pt x="215" y="132"/>
                    <a:pt x="216" y="133"/>
                    <a:pt x="217" y="133"/>
                  </a:cubicBezTo>
                  <a:cubicBezTo>
                    <a:pt x="218" y="133"/>
                    <a:pt x="218" y="133"/>
                    <a:pt x="219" y="133"/>
                  </a:cubicBezTo>
                  <a:cubicBezTo>
                    <a:pt x="219" y="133"/>
                    <a:pt x="219" y="133"/>
                    <a:pt x="219" y="134"/>
                  </a:cubicBezTo>
                  <a:cubicBezTo>
                    <a:pt x="220" y="135"/>
                    <a:pt x="218" y="136"/>
                    <a:pt x="220" y="136"/>
                  </a:cubicBezTo>
                  <a:cubicBezTo>
                    <a:pt x="221" y="136"/>
                    <a:pt x="221" y="137"/>
                    <a:pt x="220" y="138"/>
                  </a:cubicBezTo>
                  <a:cubicBezTo>
                    <a:pt x="220" y="138"/>
                    <a:pt x="220" y="140"/>
                    <a:pt x="221" y="139"/>
                  </a:cubicBezTo>
                  <a:cubicBezTo>
                    <a:pt x="221" y="139"/>
                    <a:pt x="222" y="139"/>
                    <a:pt x="223" y="138"/>
                  </a:cubicBezTo>
                  <a:cubicBezTo>
                    <a:pt x="225" y="138"/>
                    <a:pt x="222" y="141"/>
                    <a:pt x="224" y="141"/>
                  </a:cubicBezTo>
                  <a:cubicBezTo>
                    <a:pt x="224" y="140"/>
                    <a:pt x="224" y="140"/>
                    <a:pt x="225" y="139"/>
                  </a:cubicBezTo>
                  <a:cubicBezTo>
                    <a:pt x="226" y="139"/>
                    <a:pt x="227" y="139"/>
                    <a:pt x="228" y="140"/>
                  </a:cubicBezTo>
                  <a:cubicBezTo>
                    <a:pt x="229" y="140"/>
                    <a:pt x="230" y="141"/>
                    <a:pt x="230" y="142"/>
                  </a:cubicBezTo>
                  <a:cubicBezTo>
                    <a:pt x="230" y="143"/>
                    <a:pt x="229" y="143"/>
                    <a:pt x="228" y="143"/>
                  </a:cubicBezTo>
                  <a:cubicBezTo>
                    <a:pt x="228" y="143"/>
                    <a:pt x="227" y="143"/>
                    <a:pt x="227" y="143"/>
                  </a:cubicBezTo>
                  <a:cubicBezTo>
                    <a:pt x="227" y="143"/>
                    <a:pt x="227" y="144"/>
                    <a:pt x="227" y="144"/>
                  </a:cubicBezTo>
                  <a:cubicBezTo>
                    <a:pt x="227" y="145"/>
                    <a:pt x="228" y="144"/>
                    <a:pt x="228" y="144"/>
                  </a:cubicBezTo>
                  <a:cubicBezTo>
                    <a:pt x="229" y="144"/>
                    <a:pt x="231" y="143"/>
                    <a:pt x="231" y="144"/>
                  </a:cubicBezTo>
                  <a:cubicBezTo>
                    <a:pt x="231" y="145"/>
                    <a:pt x="231" y="146"/>
                    <a:pt x="233" y="145"/>
                  </a:cubicBezTo>
                  <a:cubicBezTo>
                    <a:pt x="234" y="145"/>
                    <a:pt x="235" y="145"/>
                    <a:pt x="237" y="146"/>
                  </a:cubicBezTo>
                  <a:cubicBezTo>
                    <a:pt x="237" y="147"/>
                    <a:pt x="236" y="148"/>
                    <a:pt x="235" y="149"/>
                  </a:cubicBezTo>
                  <a:cubicBezTo>
                    <a:pt x="234" y="149"/>
                    <a:pt x="233" y="149"/>
                    <a:pt x="233" y="150"/>
                  </a:cubicBezTo>
                  <a:cubicBezTo>
                    <a:pt x="233" y="151"/>
                    <a:pt x="233" y="151"/>
                    <a:pt x="234" y="151"/>
                  </a:cubicBezTo>
                  <a:cubicBezTo>
                    <a:pt x="235" y="152"/>
                    <a:pt x="236" y="149"/>
                    <a:pt x="237" y="149"/>
                  </a:cubicBezTo>
                  <a:cubicBezTo>
                    <a:pt x="238" y="148"/>
                    <a:pt x="240" y="149"/>
                    <a:pt x="240" y="150"/>
                  </a:cubicBezTo>
                  <a:cubicBezTo>
                    <a:pt x="240" y="151"/>
                    <a:pt x="240" y="151"/>
                    <a:pt x="240" y="151"/>
                  </a:cubicBezTo>
                  <a:cubicBezTo>
                    <a:pt x="239" y="152"/>
                    <a:pt x="239" y="152"/>
                    <a:pt x="240" y="153"/>
                  </a:cubicBezTo>
                  <a:cubicBezTo>
                    <a:pt x="240" y="153"/>
                    <a:pt x="243" y="153"/>
                    <a:pt x="242" y="155"/>
                  </a:cubicBezTo>
                  <a:cubicBezTo>
                    <a:pt x="242" y="155"/>
                    <a:pt x="240" y="154"/>
                    <a:pt x="239" y="154"/>
                  </a:cubicBezTo>
                  <a:cubicBezTo>
                    <a:pt x="239" y="154"/>
                    <a:pt x="237" y="154"/>
                    <a:pt x="237" y="155"/>
                  </a:cubicBezTo>
                  <a:cubicBezTo>
                    <a:pt x="238" y="156"/>
                    <a:pt x="239" y="156"/>
                    <a:pt x="239" y="158"/>
                  </a:cubicBezTo>
                  <a:cubicBezTo>
                    <a:pt x="239" y="158"/>
                    <a:pt x="239" y="159"/>
                    <a:pt x="240" y="160"/>
                  </a:cubicBezTo>
                  <a:cubicBezTo>
                    <a:pt x="240" y="160"/>
                    <a:pt x="241" y="160"/>
                    <a:pt x="241" y="161"/>
                  </a:cubicBezTo>
                  <a:cubicBezTo>
                    <a:pt x="242" y="161"/>
                    <a:pt x="243" y="162"/>
                    <a:pt x="243" y="163"/>
                  </a:cubicBezTo>
                  <a:cubicBezTo>
                    <a:pt x="245" y="164"/>
                    <a:pt x="247" y="164"/>
                    <a:pt x="249" y="165"/>
                  </a:cubicBezTo>
                  <a:cubicBezTo>
                    <a:pt x="250" y="166"/>
                    <a:pt x="249" y="168"/>
                    <a:pt x="251" y="168"/>
                  </a:cubicBezTo>
                  <a:cubicBezTo>
                    <a:pt x="252" y="168"/>
                    <a:pt x="252" y="170"/>
                    <a:pt x="253" y="170"/>
                  </a:cubicBezTo>
                  <a:cubicBezTo>
                    <a:pt x="255" y="170"/>
                    <a:pt x="256" y="169"/>
                    <a:pt x="257" y="171"/>
                  </a:cubicBezTo>
                  <a:cubicBezTo>
                    <a:pt x="258" y="173"/>
                    <a:pt x="256" y="174"/>
                    <a:pt x="255" y="175"/>
                  </a:cubicBezTo>
                  <a:cubicBezTo>
                    <a:pt x="255" y="176"/>
                    <a:pt x="255" y="177"/>
                    <a:pt x="255" y="178"/>
                  </a:cubicBezTo>
                  <a:cubicBezTo>
                    <a:pt x="255" y="178"/>
                    <a:pt x="255" y="179"/>
                    <a:pt x="254" y="179"/>
                  </a:cubicBezTo>
                  <a:close/>
                  <a:moveTo>
                    <a:pt x="216" y="189"/>
                  </a:moveTo>
                  <a:cubicBezTo>
                    <a:pt x="217" y="189"/>
                    <a:pt x="218" y="190"/>
                    <a:pt x="218" y="191"/>
                  </a:cubicBezTo>
                  <a:cubicBezTo>
                    <a:pt x="217" y="191"/>
                    <a:pt x="216" y="191"/>
                    <a:pt x="216" y="190"/>
                  </a:cubicBezTo>
                  <a:cubicBezTo>
                    <a:pt x="216" y="190"/>
                    <a:pt x="215" y="189"/>
                    <a:pt x="216" y="189"/>
                  </a:cubicBezTo>
                  <a:close/>
                  <a:moveTo>
                    <a:pt x="240" y="209"/>
                  </a:moveTo>
                  <a:cubicBezTo>
                    <a:pt x="240" y="209"/>
                    <a:pt x="240" y="208"/>
                    <a:pt x="241" y="208"/>
                  </a:cubicBezTo>
                  <a:cubicBezTo>
                    <a:pt x="241" y="208"/>
                    <a:pt x="241" y="208"/>
                    <a:pt x="243" y="208"/>
                  </a:cubicBezTo>
                  <a:cubicBezTo>
                    <a:pt x="243" y="209"/>
                    <a:pt x="242" y="209"/>
                    <a:pt x="241" y="209"/>
                  </a:cubicBezTo>
                  <a:cubicBezTo>
                    <a:pt x="241" y="209"/>
                    <a:pt x="240" y="209"/>
                    <a:pt x="240" y="209"/>
                  </a:cubicBezTo>
                  <a:close/>
                  <a:moveTo>
                    <a:pt x="329" y="299"/>
                  </a:moveTo>
                  <a:cubicBezTo>
                    <a:pt x="329" y="298"/>
                    <a:pt x="330" y="298"/>
                    <a:pt x="330" y="298"/>
                  </a:cubicBezTo>
                  <a:cubicBezTo>
                    <a:pt x="330" y="298"/>
                    <a:pt x="330" y="301"/>
                    <a:pt x="329" y="300"/>
                  </a:cubicBezTo>
                  <a:cubicBezTo>
                    <a:pt x="329" y="300"/>
                    <a:pt x="329" y="299"/>
                    <a:pt x="329" y="299"/>
                  </a:cubicBezTo>
                  <a:close/>
                  <a:moveTo>
                    <a:pt x="332" y="294"/>
                  </a:moveTo>
                  <a:cubicBezTo>
                    <a:pt x="333" y="296"/>
                    <a:pt x="331" y="296"/>
                    <a:pt x="330" y="297"/>
                  </a:cubicBezTo>
                  <a:cubicBezTo>
                    <a:pt x="330" y="298"/>
                    <a:pt x="328" y="297"/>
                    <a:pt x="328" y="296"/>
                  </a:cubicBezTo>
                  <a:cubicBezTo>
                    <a:pt x="328" y="296"/>
                    <a:pt x="329" y="296"/>
                    <a:pt x="329" y="296"/>
                  </a:cubicBezTo>
                  <a:cubicBezTo>
                    <a:pt x="329" y="295"/>
                    <a:pt x="330" y="294"/>
                    <a:pt x="330" y="294"/>
                  </a:cubicBezTo>
                  <a:cubicBezTo>
                    <a:pt x="331" y="293"/>
                    <a:pt x="332" y="293"/>
                    <a:pt x="332" y="294"/>
                  </a:cubicBezTo>
                  <a:close/>
                  <a:moveTo>
                    <a:pt x="336" y="136"/>
                  </a:moveTo>
                  <a:cubicBezTo>
                    <a:pt x="336" y="136"/>
                    <a:pt x="334" y="135"/>
                    <a:pt x="333" y="134"/>
                  </a:cubicBezTo>
                  <a:cubicBezTo>
                    <a:pt x="333" y="133"/>
                    <a:pt x="333" y="132"/>
                    <a:pt x="333" y="132"/>
                  </a:cubicBezTo>
                  <a:cubicBezTo>
                    <a:pt x="333" y="131"/>
                    <a:pt x="333" y="131"/>
                    <a:pt x="334" y="131"/>
                  </a:cubicBezTo>
                  <a:cubicBezTo>
                    <a:pt x="334" y="132"/>
                    <a:pt x="335" y="133"/>
                    <a:pt x="336" y="134"/>
                  </a:cubicBezTo>
                  <a:cubicBezTo>
                    <a:pt x="336" y="134"/>
                    <a:pt x="337" y="135"/>
                    <a:pt x="336" y="136"/>
                  </a:cubicBezTo>
                  <a:close/>
                  <a:moveTo>
                    <a:pt x="336" y="189"/>
                  </a:moveTo>
                  <a:cubicBezTo>
                    <a:pt x="335" y="188"/>
                    <a:pt x="336" y="188"/>
                    <a:pt x="336" y="188"/>
                  </a:cubicBezTo>
                  <a:cubicBezTo>
                    <a:pt x="337" y="187"/>
                    <a:pt x="337" y="186"/>
                    <a:pt x="337" y="186"/>
                  </a:cubicBezTo>
                  <a:cubicBezTo>
                    <a:pt x="337" y="185"/>
                    <a:pt x="337" y="185"/>
                    <a:pt x="337" y="186"/>
                  </a:cubicBezTo>
                  <a:cubicBezTo>
                    <a:pt x="338" y="186"/>
                    <a:pt x="338" y="187"/>
                    <a:pt x="338" y="186"/>
                  </a:cubicBezTo>
                  <a:cubicBezTo>
                    <a:pt x="338" y="186"/>
                    <a:pt x="337" y="184"/>
                    <a:pt x="338" y="184"/>
                  </a:cubicBezTo>
                  <a:cubicBezTo>
                    <a:pt x="339" y="185"/>
                    <a:pt x="340" y="186"/>
                    <a:pt x="340" y="186"/>
                  </a:cubicBezTo>
                  <a:cubicBezTo>
                    <a:pt x="341" y="187"/>
                    <a:pt x="341" y="187"/>
                    <a:pt x="341" y="188"/>
                  </a:cubicBezTo>
                  <a:cubicBezTo>
                    <a:pt x="341" y="188"/>
                    <a:pt x="341" y="189"/>
                    <a:pt x="341" y="189"/>
                  </a:cubicBezTo>
                  <a:cubicBezTo>
                    <a:pt x="341" y="189"/>
                    <a:pt x="342" y="189"/>
                    <a:pt x="342" y="189"/>
                  </a:cubicBezTo>
                  <a:cubicBezTo>
                    <a:pt x="342" y="188"/>
                    <a:pt x="342" y="187"/>
                    <a:pt x="342" y="187"/>
                  </a:cubicBezTo>
                  <a:cubicBezTo>
                    <a:pt x="342" y="187"/>
                    <a:pt x="343" y="189"/>
                    <a:pt x="343" y="188"/>
                  </a:cubicBezTo>
                  <a:cubicBezTo>
                    <a:pt x="343" y="187"/>
                    <a:pt x="343" y="186"/>
                    <a:pt x="344" y="186"/>
                  </a:cubicBezTo>
                  <a:cubicBezTo>
                    <a:pt x="344" y="186"/>
                    <a:pt x="345" y="187"/>
                    <a:pt x="345" y="188"/>
                  </a:cubicBezTo>
                  <a:cubicBezTo>
                    <a:pt x="346" y="188"/>
                    <a:pt x="346" y="187"/>
                    <a:pt x="346" y="187"/>
                  </a:cubicBezTo>
                  <a:cubicBezTo>
                    <a:pt x="347" y="187"/>
                    <a:pt x="347" y="187"/>
                    <a:pt x="348" y="187"/>
                  </a:cubicBezTo>
                  <a:cubicBezTo>
                    <a:pt x="348" y="187"/>
                    <a:pt x="348" y="186"/>
                    <a:pt x="348" y="186"/>
                  </a:cubicBezTo>
                  <a:cubicBezTo>
                    <a:pt x="348" y="186"/>
                    <a:pt x="349" y="186"/>
                    <a:pt x="349" y="186"/>
                  </a:cubicBezTo>
                  <a:cubicBezTo>
                    <a:pt x="350" y="188"/>
                    <a:pt x="350" y="187"/>
                    <a:pt x="350" y="187"/>
                  </a:cubicBezTo>
                  <a:cubicBezTo>
                    <a:pt x="351" y="186"/>
                    <a:pt x="351" y="188"/>
                    <a:pt x="351" y="188"/>
                  </a:cubicBezTo>
                  <a:cubicBezTo>
                    <a:pt x="350" y="188"/>
                    <a:pt x="350" y="189"/>
                    <a:pt x="351" y="189"/>
                  </a:cubicBezTo>
                  <a:cubicBezTo>
                    <a:pt x="351" y="190"/>
                    <a:pt x="352" y="191"/>
                    <a:pt x="352" y="192"/>
                  </a:cubicBezTo>
                  <a:cubicBezTo>
                    <a:pt x="353" y="192"/>
                    <a:pt x="353" y="193"/>
                    <a:pt x="353" y="193"/>
                  </a:cubicBezTo>
                  <a:cubicBezTo>
                    <a:pt x="353" y="194"/>
                    <a:pt x="353" y="194"/>
                    <a:pt x="353" y="195"/>
                  </a:cubicBezTo>
                  <a:cubicBezTo>
                    <a:pt x="353" y="195"/>
                    <a:pt x="353" y="196"/>
                    <a:pt x="352" y="197"/>
                  </a:cubicBezTo>
                  <a:cubicBezTo>
                    <a:pt x="352" y="197"/>
                    <a:pt x="351" y="197"/>
                    <a:pt x="351" y="197"/>
                  </a:cubicBezTo>
                  <a:cubicBezTo>
                    <a:pt x="350" y="197"/>
                    <a:pt x="350" y="198"/>
                    <a:pt x="350" y="198"/>
                  </a:cubicBezTo>
                  <a:cubicBezTo>
                    <a:pt x="350" y="198"/>
                    <a:pt x="349" y="198"/>
                    <a:pt x="349" y="199"/>
                  </a:cubicBezTo>
                  <a:cubicBezTo>
                    <a:pt x="348" y="199"/>
                    <a:pt x="348" y="199"/>
                    <a:pt x="347" y="200"/>
                  </a:cubicBezTo>
                  <a:cubicBezTo>
                    <a:pt x="347" y="202"/>
                    <a:pt x="346" y="202"/>
                    <a:pt x="344" y="200"/>
                  </a:cubicBezTo>
                  <a:cubicBezTo>
                    <a:pt x="344" y="200"/>
                    <a:pt x="343" y="199"/>
                    <a:pt x="342" y="198"/>
                  </a:cubicBezTo>
                  <a:cubicBezTo>
                    <a:pt x="342" y="198"/>
                    <a:pt x="341" y="199"/>
                    <a:pt x="341" y="199"/>
                  </a:cubicBezTo>
                  <a:cubicBezTo>
                    <a:pt x="340" y="199"/>
                    <a:pt x="339" y="198"/>
                    <a:pt x="339" y="197"/>
                  </a:cubicBezTo>
                  <a:cubicBezTo>
                    <a:pt x="339" y="197"/>
                    <a:pt x="339" y="196"/>
                    <a:pt x="339" y="196"/>
                  </a:cubicBezTo>
                  <a:cubicBezTo>
                    <a:pt x="340" y="196"/>
                    <a:pt x="341" y="197"/>
                    <a:pt x="341" y="196"/>
                  </a:cubicBezTo>
                  <a:cubicBezTo>
                    <a:pt x="341" y="195"/>
                    <a:pt x="340" y="194"/>
                    <a:pt x="339" y="194"/>
                  </a:cubicBezTo>
                  <a:cubicBezTo>
                    <a:pt x="339" y="193"/>
                    <a:pt x="338" y="193"/>
                    <a:pt x="337" y="193"/>
                  </a:cubicBezTo>
                  <a:cubicBezTo>
                    <a:pt x="337" y="193"/>
                    <a:pt x="337" y="193"/>
                    <a:pt x="337" y="192"/>
                  </a:cubicBezTo>
                  <a:cubicBezTo>
                    <a:pt x="337" y="191"/>
                    <a:pt x="338" y="192"/>
                    <a:pt x="339" y="192"/>
                  </a:cubicBezTo>
                  <a:cubicBezTo>
                    <a:pt x="339" y="192"/>
                    <a:pt x="340" y="191"/>
                    <a:pt x="340" y="191"/>
                  </a:cubicBezTo>
                  <a:cubicBezTo>
                    <a:pt x="340" y="189"/>
                    <a:pt x="338" y="189"/>
                    <a:pt x="338" y="189"/>
                  </a:cubicBezTo>
                  <a:cubicBezTo>
                    <a:pt x="337" y="189"/>
                    <a:pt x="336" y="190"/>
                    <a:pt x="336" y="189"/>
                  </a:cubicBezTo>
                  <a:close/>
                  <a:moveTo>
                    <a:pt x="329" y="125"/>
                  </a:moveTo>
                  <a:cubicBezTo>
                    <a:pt x="329" y="124"/>
                    <a:pt x="329" y="123"/>
                    <a:pt x="330" y="124"/>
                  </a:cubicBezTo>
                  <a:cubicBezTo>
                    <a:pt x="330" y="125"/>
                    <a:pt x="330" y="126"/>
                    <a:pt x="331" y="126"/>
                  </a:cubicBezTo>
                  <a:cubicBezTo>
                    <a:pt x="331" y="127"/>
                    <a:pt x="331" y="128"/>
                    <a:pt x="331" y="128"/>
                  </a:cubicBezTo>
                  <a:cubicBezTo>
                    <a:pt x="331" y="129"/>
                    <a:pt x="331" y="130"/>
                    <a:pt x="331" y="129"/>
                  </a:cubicBezTo>
                  <a:cubicBezTo>
                    <a:pt x="330" y="127"/>
                    <a:pt x="329" y="126"/>
                    <a:pt x="329" y="125"/>
                  </a:cubicBezTo>
                  <a:close/>
                  <a:moveTo>
                    <a:pt x="333" y="298"/>
                  </a:moveTo>
                  <a:cubicBezTo>
                    <a:pt x="333" y="297"/>
                    <a:pt x="333" y="295"/>
                    <a:pt x="334" y="295"/>
                  </a:cubicBezTo>
                  <a:cubicBezTo>
                    <a:pt x="333" y="296"/>
                    <a:pt x="335" y="297"/>
                    <a:pt x="335" y="297"/>
                  </a:cubicBezTo>
                  <a:cubicBezTo>
                    <a:pt x="335" y="298"/>
                    <a:pt x="335" y="299"/>
                    <a:pt x="335" y="299"/>
                  </a:cubicBezTo>
                  <a:cubicBezTo>
                    <a:pt x="334" y="299"/>
                    <a:pt x="333" y="299"/>
                    <a:pt x="333" y="298"/>
                  </a:cubicBezTo>
                  <a:close/>
                  <a:moveTo>
                    <a:pt x="331" y="146"/>
                  </a:moveTo>
                  <a:cubicBezTo>
                    <a:pt x="332" y="147"/>
                    <a:pt x="332" y="148"/>
                    <a:pt x="332" y="149"/>
                  </a:cubicBezTo>
                  <a:cubicBezTo>
                    <a:pt x="332" y="149"/>
                    <a:pt x="333" y="150"/>
                    <a:pt x="332" y="151"/>
                  </a:cubicBezTo>
                  <a:cubicBezTo>
                    <a:pt x="332" y="152"/>
                    <a:pt x="331" y="150"/>
                    <a:pt x="331" y="150"/>
                  </a:cubicBezTo>
                  <a:cubicBezTo>
                    <a:pt x="330" y="150"/>
                    <a:pt x="329" y="149"/>
                    <a:pt x="329" y="149"/>
                  </a:cubicBezTo>
                  <a:cubicBezTo>
                    <a:pt x="328" y="147"/>
                    <a:pt x="328" y="145"/>
                    <a:pt x="328" y="145"/>
                  </a:cubicBezTo>
                  <a:cubicBezTo>
                    <a:pt x="328" y="144"/>
                    <a:pt x="330" y="145"/>
                    <a:pt x="331" y="146"/>
                  </a:cubicBezTo>
                  <a:close/>
                  <a:moveTo>
                    <a:pt x="365" y="125"/>
                  </a:moveTo>
                  <a:cubicBezTo>
                    <a:pt x="365" y="126"/>
                    <a:pt x="366" y="127"/>
                    <a:pt x="365" y="126"/>
                  </a:cubicBezTo>
                  <a:cubicBezTo>
                    <a:pt x="365" y="126"/>
                    <a:pt x="364" y="125"/>
                    <a:pt x="363" y="124"/>
                  </a:cubicBezTo>
                  <a:cubicBezTo>
                    <a:pt x="363" y="124"/>
                    <a:pt x="362" y="123"/>
                    <a:pt x="362" y="123"/>
                  </a:cubicBezTo>
                  <a:cubicBezTo>
                    <a:pt x="362" y="122"/>
                    <a:pt x="362" y="122"/>
                    <a:pt x="363" y="123"/>
                  </a:cubicBezTo>
                  <a:cubicBezTo>
                    <a:pt x="363" y="123"/>
                    <a:pt x="363" y="123"/>
                    <a:pt x="364" y="124"/>
                  </a:cubicBezTo>
                  <a:cubicBezTo>
                    <a:pt x="364" y="124"/>
                    <a:pt x="365" y="125"/>
                    <a:pt x="365" y="125"/>
                  </a:cubicBezTo>
                  <a:close/>
                  <a:moveTo>
                    <a:pt x="402" y="121"/>
                  </a:moveTo>
                  <a:cubicBezTo>
                    <a:pt x="402" y="120"/>
                    <a:pt x="402" y="120"/>
                    <a:pt x="402" y="120"/>
                  </a:cubicBezTo>
                  <a:cubicBezTo>
                    <a:pt x="401" y="120"/>
                    <a:pt x="401" y="120"/>
                    <a:pt x="401" y="119"/>
                  </a:cubicBezTo>
                  <a:cubicBezTo>
                    <a:pt x="401" y="119"/>
                    <a:pt x="401" y="118"/>
                    <a:pt x="401" y="119"/>
                  </a:cubicBezTo>
                  <a:cubicBezTo>
                    <a:pt x="403" y="119"/>
                    <a:pt x="403" y="120"/>
                    <a:pt x="402" y="121"/>
                  </a:cubicBezTo>
                  <a:close/>
                  <a:moveTo>
                    <a:pt x="398" y="129"/>
                  </a:moveTo>
                  <a:cubicBezTo>
                    <a:pt x="398" y="128"/>
                    <a:pt x="399" y="128"/>
                    <a:pt x="399" y="129"/>
                  </a:cubicBezTo>
                  <a:cubicBezTo>
                    <a:pt x="399" y="129"/>
                    <a:pt x="399" y="130"/>
                    <a:pt x="400" y="130"/>
                  </a:cubicBezTo>
                  <a:cubicBezTo>
                    <a:pt x="400" y="130"/>
                    <a:pt x="400" y="130"/>
                    <a:pt x="400" y="130"/>
                  </a:cubicBezTo>
                  <a:cubicBezTo>
                    <a:pt x="400" y="130"/>
                    <a:pt x="400" y="130"/>
                    <a:pt x="400" y="130"/>
                  </a:cubicBezTo>
                  <a:cubicBezTo>
                    <a:pt x="400" y="130"/>
                    <a:pt x="401" y="131"/>
                    <a:pt x="401" y="131"/>
                  </a:cubicBezTo>
                  <a:cubicBezTo>
                    <a:pt x="400" y="131"/>
                    <a:pt x="400" y="131"/>
                    <a:pt x="400" y="131"/>
                  </a:cubicBezTo>
                  <a:cubicBezTo>
                    <a:pt x="399" y="130"/>
                    <a:pt x="399" y="130"/>
                    <a:pt x="399" y="130"/>
                  </a:cubicBezTo>
                  <a:cubicBezTo>
                    <a:pt x="399" y="130"/>
                    <a:pt x="398" y="130"/>
                    <a:pt x="398" y="130"/>
                  </a:cubicBezTo>
                  <a:cubicBezTo>
                    <a:pt x="398" y="129"/>
                    <a:pt x="398" y="129"/>
                    <a:pt x="398" y="129"/>
                  </a:cubicBezTo>
                  <a:close/>
                  <a:moveTo>
                    <a:pt x="401" y="123"/>
                  </a:moveTo>
                  <a:cubicBezTo>
                    <a:pt x="401" y="124"/>
                    <a:pt x="401" y="124"/>
                    <a:pt x="402" y="124"/>
                  </a:cubicBezTo>
                  <a:cubicBezTo>
                    <a:pt x="402" y="124"/>
                    <a:pt x="402" y="123"/>
                    <a:pt x="402" y="123"/>
                  </a:cubicBezTo>
                  <a:cubicBezTo>
                    <a:pt x="401" y="123"/>
                    <a:pt x="401" y="122"/>
                    <a:pt x="401" y="122"/>
                  </a:cubicBezTo>
                  <a:cubicBezTo>
                    <a:pt x="400" y="122"/>
                    <a:pt x="400" y="121"/>
                    <a:pt x="401" y="122"/>
                  </a:cubicBezTo>
                  <a:cubicBezTo>
                    <a:pt x="401" y="122"/>
                    <a:pt x="401" y="122"/>
                    <a:pt x="401" y="121"/>
                  </a:cubicBezTo>
                  <a:cubicBezTo>
                    <a:pt x="401" y="121"/>
                    <a:pt x="401" y="121"/>
                    <a:pt x="401" y="121"/>
                  </a:cubicBezTo>
                  <a:cubicBezTo>
                    <a:pt x="402" y="121"/>
                    <a:pt x="402" y="122"/>
                    <a:pt x="402" y="122"/>
                  </a:cubicBezTo>
                  <a:cubicBezTo>
                    <a:pt x="403" y="122"/>
                    <a:pt x="403" y="121"/>
                    <a:pt x="403" y="122"/>
                  </a:cubicBezTo>
                  <a:cubicBezTo>
                    <a:pt x="403" y="122"/>
                    <a:pt x="404" y="122"/>
                    <a:pt x="404" y="122"/>
                  </a:cubicBezTo>
                  <a:cubicBezTo>
                    <a:pt x="404" y="123"/>
                    <a:pt x="404" y="123"/>
                    <a:pt x="403" y="123"/>
                  </a:cubicBezTo>
                  <a:cubicBezTo>
                    <a:pt x="403" y="123"/>
                    <a:pt x="402" y="122"/>
                    <a:pt x="402" y="123"/>
                  </a:cubicBezTo>
                  <a:cubicBezTo>
                    <a:pt x="403" y="123"/>
                    <a:pt x="404" y="124"/>
                    <a:pt x="404" y="124"/>
                  </a:cubicBezTo>
                  <a:cubicBezTo>
                    <a:pt x="404" y="125"/>
                    <a:pt x="404" y="125"/>
                    <a:pt x="404" y="125"/>
                  </a:cubicBezTo>
                  <a:cubicBezTo>
                    <a:pt x="404" y="126"/>
                    <a:pt x="404" y="126"/>
                    <a:pt x="404" y="126"/>
                  </a:cubicBezTo>
                  <a:cubicBezTo>
                    <a:pt x="405" y="127"/>
                    <a:pt x="404" y="126"/>
                    <a:pt x="404" y="126"/>
                  </a:cubicBezTo>
                  <a:cubicBezTo>
                    <a:pt x="403" y="126"/>
                    <a:pt x="404" y="127"/>
                    <a:pt x="404" y="127"/>
                  </a:cubicBezTo>
                  <a:cubicBezTo>
                    <a:pt x="404" y="128"/>
                    <a:pt x="404" y="128"/>
                    <a:pt x="404" y="128"/>
                  </a:cubicBezTo>
                  <a:cubicBezTo>
                    <a:pt x="405" y="128"/>
                    <a:pt x="405" y="128"/>
                    <a:pt x="405" y="128"/>
                  </a:cubicBezTo>
                  <a:cubicBezTo>
                    <a:pt x="405" y="129"/>
                    <a:pt x="405" y="129"/>
                    <a:pt x="406" y="129"/>
                  </a:cubicBezTo>
                  <a:cubicBezTo>
                    <a:pt x="406" y="130"/>
                    <a:pt x="405" y="130"/>
                    <a:pt x="405" y="130"/>
                  </a:cubicBezTo>
                  <a:cubicBezTo>
                    <a:pt x="405" y="131"/>
                    <a:pt x="405" y="131"/>
                    <a:pt x="405" y="131"/>
                  </a:cubicBezTo>
                  <a:cubicBezTo>
                    <a:pt x="405" y="131"/>
                    <a:pt x="405" y="131"/>
                    <a:pt x="404" y="130"/>
                  </a:cubicBezTo>
                  <a:cubicBezTo>
                    <a:pt x="404" y="130"/>
                    <a:pt x="404" y="131"/>
                    <a:pt x="404" y="130"/>
                  </a:cubicBezTo>
                  <a:cubicBezTo>
                    <a:pt x="403" y="130"/>
                    <a:pt x="403" y="130"/>
                    <a:pt x="403" y="130"/>
                  </a:cubicBezTo>
                  <a:cubicBezTo>
                    <a:pt x="403" y="129"/>
                    <a:pt x="403" y="129"/>
                    <a:pt x="402" y="129"/>
                  </a:cubicBezTo>
                  <a:cubicBezTo>
                    <a:pt x="402" y="129"/>
                    <a:pt x="402" y="128"/>
                    <a:pt x="402" y="128"/>
                  </a:cubicBezTo>
                  <a:cubicBezTo>
                    <a:pt x="402" y="128"/>
                    <a:pt x="401" y="127"/>
                    <a:pt x="400" y="127"/>
                  </a:cubicBezTo>
                  <a:cubicBezTo>
                    <a:pt x="400" y="126"/>
                    <a:pt x="400" y="126"/>
                    <a:pt x="400" y="125"/>
                  </a:cubicBezTo>
                  <a:cubicBezTo>
                    <a:pt x="400" y="125"/>
                    <a:pt x="400" y="124"/>
                    <a:pt x="400" y="124"/>
                  </a:cubicBezTo>
                  <a:cubicBezTo>
                    <a:pt x="400" y="124"/>
                    <a:pt x="401" y="125"/>
                    <a:pt x="401" y="126"/>
                  </a:cubicBezTo>
                  <a:cubicBezTo>
                    <a:pt x="401" y="126"/>
                    <a:pt x="401" y="126"/>
                    <a:pt x="402" y="126"/>
                  </a:cubicBezTo>
                  <a:cubicBezTo>
                    <a:pt x="402" y="126"/>
                    <a:pt x="401" y="125"/>
                    <a:pt x="401" y="125"/>
                  </a:cubicBezTo>
                  <a:cubicBezTo>
                    <a:pt x="401" y="125"/>
                    <a:pt x="401" y="125"/>
                    <a:pt x="400" y="124"/>
                  </a:cubicBezTo>
                  <a:cubicBezTo>
                    <a:pt x="400" y="124"/>
                    <a:pt x="400" y="124"/>
                    <a:pt x="400" y="123"/>
                  </a:cubicBezTo>
                  <a:cubicBezTo>
                    <a:pt x="399" y="122"/>
                    <a:pt x="400" y="123"/>
                    <a:pt x="401" y="123"/>
                  </a:cubicBezTo>
                  <a:close/>
                  <a:moveTo>
                    <a:pt x="409" y="129"/>
                  </a:moveTo>
                  <a:cubicBezTo>
                    <a:pt x="410" y="129"/>
                    <a:pt x="409" y="128"/>
                    <a:pt x="409" y="129"/>
                  </a:cubicBezTo>
                  <a:cubicBezTo>
                    <a:pt x="409" y="129"/>
                    <a:pt x="409" y="129"/>
                    <a:pt x="409" y="130"/>
                  </a:cubicBezTo>
                  <a:cubicBezTo>
                    <a:pt x="409" y="130"/>
                    <a:pt x="409" y="129"/>
                    <a:pt x="408" y="129"/>
                  </a:cubicBezTo>
                  <a:cubicBezTo>
                    <a:pt x="408" y="129"/>
                    <a:pt x="408" y="129"/>
                    <a:pt x="408" y="128"/>
                  </a:cubicBezTo>
                  <a:cubicBezTo>
                    <a:pt x="407" y="128"/>
                    <a:pt x="407" y="128"/>
                    <a:pt x="407" y="128"/>
                  </a:cubicBezTo>
                  <a:cubicBezTo>
                    <a:pt x="408" y="127"/>
                    <a:pt x="407" y="126"/>
                    <a:pt x="407" y="126"/>
                  </a:cubicBezTo>
                  <a:cubicBezTo>
                    <a:pt x="407" y="126"/>
                    <a:pt x="408" y="123"/>
                    <a:pt x="409" y="126"/>
                  </a:cubicBezTo>
                  <a:cubicBezTo>
                    <a:pt x="409" y="126"/>
                    <a:pt x="409" y="127"/>
                    <a:pt x="409" y="127"/>
                  </a:cubicBezTo>
                  <a:cubicBezTo>
                    <a:pt x="409" y="128"/>
                    <a:pt x="409" y="128"/>
                    <a:pt x="409" y="129"/>
                  </a:cubicBezTo>
                  <a:close/>
                  <a:moveTo>
                    <a:pt x="163" y="152"/>
                  </a:moveTo>
                  <a:cubicBezTo>
                    <a:pt x="163" y="152"/>
                    <a:pt x="162" y="153"/>
                    <a:pt x="163" y="154"/>
                  </a:cubicBezTo>
                  <a:cubicBezTo>
                    <a:pt x="164" y="154"/>
                    <a:pt x="164" y="155"/>
                    <a:pt x="165" y="155"/>
                  </a:cubicBezTo>
                  <a:cubicBezTo>
                    <a:pt x="165" y="156"/>
                    <a:pt x="166" y="157"/>
                    <a:pt x="167" y="159"/>
                  </a:cubicBezTo>
                  <a:cubicBezTo>
                    <a:pt x="167" y="160"/>
                    <a:pt x="165" y="162"/>
                    <a:pt x="164" y="162"/>
                  </a:cubicBezTo>
                  <a:cubicBezTo>
                    <a:pt x="162" y="162"/>
                    <a:pt x="161" y="162"/>
                    <a:pt x="160" y="161"/>
                  </a:cubicBezTo>
                  <a:cubicBezTo>
                    <a:pt x="159" y="161"/>
                    <a:pt x="159" y="158"/>
                    <a:pt x="158" y="159"/>
                  </a:cubicBezTo>
                  <a:cubicBezTo>
                    <a:pt x="158" y="159"/>
                    <a:pt x="157" y="159"/>
                    <a:pt x="157" y="158"/>
                  </a:cubicBezTo>
                  <a:cubicBezTo>
                    <a:pt x="157" y="157"/>
                    <a:pt x="157" y="157"/>
                    <a:pt x="158" y="156"/>
                  </a:cubicBezTo>
                  <a:cubicBezTo>
                    <a:pt x="159" y="155"/>
                    <a:pt x="159" y="153"/>
                    <a:pt x="161" y="151"/>
                  </a:cubicBezTo>
                  <a:cubicBezTo>
                    <a:pt x="162" y="150"/>
                    <a:pt x="162" y="150"/>
                    <a:pt x="163" y="152"/>
                  </a:cubicBezTo>
                  <a:close/>
                  <a:moveTo>
                    <a:pt x="388" y="125"/>
                  </a:moveTo>
                  <a:cubicBezTo>
                    <a:pt x="388" y="125"/>
                    <a:pt x="387" y="124"/>
                    <a:pt x="387" y="124"/>
                  </a:cubicBezTo>
                  <a:cubicBezTo>
                    <a:pt x="387" y="124"/>
                    <a:pt x="387" y="123"/>
                    <a:pt x="387" y="124"/>
                  </a:cubicBezTo>
                  <a:cubicBezTo>
                    <a:pt x="387" y="124"/>
                    <a:pt x="388" y="124"/>
                    <a:pt x="388" y="124"/>
                  </a:cubicBezTo>
                  <a:cubicBezTo>
                    <a:pt x="388" y="124"/>
                    <a:pt x="388" y="125"/>
                    <a:pt x="388" y="125"/>
                  </a:cubicBezTo>
                  <a:close/>
                  <a:moveTo>
                    <a:pt x="406" y="131"/>
                  </a:moveTo>
                  <a:cubicBezTo>
                    <a:pt x="406" y="131"/>
                    <a:pt x="406" y="132"/>
                    <a:pt x="407" y="132"/>
                  </a:cubicBezTo>
                  <a:cubicBezTo>
                    <a:pt x="407" y="132"/>
                    <a:pt x="407" y="133"/>
                    <a:pt x="407" y="134"/>
                  </a:cubicBezTo>
                  <a:cubicBezTo>
                    <a:pt x="407" y="133"/>
                    <a:pt x="407" y="133"/>
                    <a:pt x="407" y="133"/>
                  </a:cubicBezTo>
                  <a:cubicBezTo>
                    <a:pt x="407" y="133"/>
                    <a:pt x="406" y="133"/>
                    <a:pt x="406" y="132"/>
                  </a:cubicBezTo>
                  <a:cubicBezTo>
                    <a:pt x="406" y="132"/>
                    <a:pt x="406" y="131"/>
                    <a:pt x="406" y="131"/>
                  </a:cubicBezTo>
                  <a:close/>
                  <a:moveTo>
                    <a:pt x="383" y="123"/>
                  </a:moveTo>
                  <a:cubicBezTo>
                    <a:pt x="383" y="123"/>
                    <a:pt x="383" y="123"/>
                    <a:pt x="382" y="123"/>
                  </a:cubicBezTo>
                  <a:cubicBezTo>
                    <a:pt x="381" y="122"/>
                    <a:pt x="381" y="122"/>
                    <a:pt x="381" y="122"/>
                  </a:cubicBezTo>
                  <a:cubicBezTo>
                    <a:pt x="381" y="121"/>
                    <a:pt x="383" y="122"/>
                    <a:pt x="383" y="122"/>
                  </a:cubicBezTo>
                  <a:cubicBezTo>
                    <a:pt x="383" y="122"/>
                    <a:pt x="383" y="121"/>
                    <a:pt x="384" y="122"/>
                  </a:cubicBezTo>
                  <a:cubicBezTo>
                    <a:pt x="384" y="122"/>
                    <a:pt x="384" y="123"/>
                    <a:pt x="383" y="123"/>
                  </a:cubicBezTo>
                  <a:close/>
                  <a:moveTo>
                    <a:pt x="397" y="124"/>
                  </a:moveTo>
                  <a:cubicBezTo>
                    <a:pt x="397" y="124"/>
                    <a:pt x="397" y="124"/>
                    <a:pt x="397" y="124"/>
                  </a:cubicBezTo>
                  <a:cubicBezTo>
                    <a:pt x="397" y="124"/>
                    <a:pt x="397" y="123"/>
                    <a:pt x="397" y="123"/>
                  </a:cubicBezTo>
                  <a:cubicBezTo>
                    <a:pt x="397" y="123"/>
                    <a:pt x="398" y="124"/>
                    <a:pt x="398" y="124"/>
                  </a:cubicBezTo>
                  <a:cubicBezTo>
                    <a:pt x="398" y="124"/>
                    <a:pt x="398" y="125"/>
                    <a:pt x="398" y="125"/>
                  </a:cubicBezTo>
                  <a:cubicBezTo>
                    <a:pt x="398" y="125"/>
                    <a:pt x="399" y="125"/>
                    <a:pt x="399" y="126"/>
                  </a:cubicBezTo>
                  <a:cubicBezTo>
                    <a:pt x="399" y="127"/>
                    <a:pt x="399" y="127"/>
                    <a:pt x="399" y="127"/>
                  </a:cubicBezTo>
                  <a:cubicBezTo>
                    <a:pt x="398" y="127"/>
                    <a:pt x="398" y="127"/>
                    <a:pt x="399" y="128"/>
                  </a:cubicBezTo>
                  <a:cubicBezTo>
                    <a:pt x="399" y="129"/>
                    <a:pt x="399" y="128"/>
                    <a:pt x="398" y="128"/>
                  </a:cubicBezTo>
                  <a:cubicBezTo>
                    <a:pt x="398" y="127"/>
                    <a:pt x="397" y="127"/>
                    <a:pt x="398" y="128"/>
                  </a:cubicBezTo>
                  <a:cubicBezTo>
                    <a:pt x="398" y="128"/>
                    <a:pt x="398" y="129"/>
                    <a:pt x="398" y="129"/>
                  </a:cubicBezTo>
                  <a:cubicBezTo>
                    <a:pt x="398" y="129"/>
                    <a:pt x="398" y="129"/>
                    <a:pt x="398" y="129"/>
                  </a:cubicBezTo>
                  <a:cubicBezTo>
                    <a:pt x="398" y="129"/>
                    <a:pt x="398" y="129"/>
                    <a:pt x="398" y="129"/>
                  </a:cubicBezTo>
                  <a:cubicBezTo>
                    <a:pt x="398" y="130"/>
                    <a:pt x="398" y="129"/>
                    <a:pt x="397" y="129"/>
                  </a:cubicBezTo>
                  <a:cubicBezTo>
                    <a:pt x="397" y="129"/>
                    <a:pt x="397" y="128"/>
                    <a:pt x="397" y="128"/>
                  </a:cubicBezTo>
                  <a:cubicBezTo>
                    <a:pt x="396" y="127"/>
                    <a:pt x="396" y="127"/>
                    <a:pt x="396" y="126"/>
                  </a:cubicBezTo>
                  <a:cubicBezTo>
                    <a:pt x="396" y="126"/>
                    <a:pt x="396" y="126"/>
                    <a:pt x="395" y="125"/>
                  </a:cubicBezTo>
                  <a:cubicBezTo>
                    <a:pt x="395" y="125"/>
                    <a:pt x="395" y="125"/>
                    <a:pt x="395" y="125"/>
                  </a:cubicBezTo>
                  <a:cubicBezTo>
                    <a:pt x="395" y="124"/>
                    <a:pt x="395" y="124"/>
                    <a:pt x="395" y="125"/>
                  </a:cubicBezTo>
                  <a:cubicBezTo>
                    <a:pt x="395" y="125"/>
                    <a:pt x="395" y="125"/>
                    <a:pt x="395" y="125"/>
                  </a:cubicBezTo>
                  <a:cubicBezTo>
                    <a:pt x="395" y="126"/>
                    <a:pt x="394" y="125"/>
                    <a:pt x="394" y="125"/>
                  </a:cubicBezTo>
                  <a:cubicBezTo>
                    <a:pt x="393" y="124"/>
                    <a:pt x="393" y="123"/>
                    <a:pt x="393" y="123"/>
                  </a:cubicBezTo>
                  <a:cubicBezTo>
                    <a:pt x="394" y="122"/>
                    <a:pt x="394" y="122"/>
                    <a:pt x="394" y="122"/>
                  </a:cubicBezTo>
                  <a:cubicBezTo>
                    <a:pt x="394" y="122"/>
                    <a:pt x="395" y="123"/>
                    <a:pt x="395" y="123"/>
                  </a:cubicBezTo>
                  <a:cubicBezTo>
                    <a:pt x="396" y="123"/>
                    <a:pt x="396" y="124"/>
                    <a:pt x="397" y="124"/>
                  </a:cubicBezTo>
                  <a:close/>
                  <a:moveTo>
                    <a:pt x="398" y="123"/>
                  </a:moveTo>
                  <a:cubicBezTo>
                    <a:pt x="398" y="123"/>
                    <a:pt x="398" y="123"/>
                    <a:pt x="398" y="123"/>
                  </a:cubicBezTo>
                  <a:cubicBezTo>
                    <a:pt x="397" y="123"/>
                    <a:pt x="397" y="122"/>
                    <a:pt x="397" y="122"/>
                  </a:cubicBezTo>
                  <a:cubicBezTo>
                    <a:pt x="398" y="122"/>
                    <a:pt x="398" y="122"/>
                    <a:pt x="398" y="123"/>
                  </a:cubicBezTo>
                  <a:cubicBezTo>
                    <a:pt x="398" y="123"/>
                    <a:pt x="398" y="123"/>
                    <a:pt x="398" y="123"/>
                  </a:cubicBezTo>
                  <a:close/>
                  <a:moveTo>
                    <a:pt x="411" y="163"/>
                  </a:moveTo>
                  <a:cubicBezTo>
                    <a:pt x="411" y="163"/>
                    <a:pt x="412" y="163"/>
                    <a:pt x="412" y="163"/>
                  </a:cubicBezTo>
                  <a:cubicBezTo>
                    <a:pt x="412" y="163"/>
                    <a:pt x="412" y="162"/>
                    <a:pt x="412" y="162"/>
                  </a:cubicBezTo>
                  <a:cubicBezTo>
                    <a:pt x="412" y="163"/>
                    <a:pt x="412" y="163"/>
                    <a:pt x="413" y="163"/>
                  </a:cubicBezTo>
                  <a:cubicBezTo>
                    <a:pt x="413" y="162"/>
                    <a:pt x="412" y="161"/>
                    <a:pt x="413" y="161"/>
                  </a:cubicBezTo>
                  <a:cubicBezTo>
                    <a:pt x="413" y="161"/>
                    <a:pt x="413" y="160"/>
                    <a:pt x="413" y="160"/>
                  </a:cubicBezTo>
                  <a:cubicBezTo>
                    <a:pt x="413" y="159"/>
                    <a:pt x="414" y="160"/>
                    <a:pt x="414" y="159"/>
                  </a:cubicBezTo>
                  <a:cubicBezTo>
                    <a:pt x="414" y="159"/>
                    <a:pt x="414" y="159"/>
                    <a:pt x="414" y="159"/>
                  </a:cubicBezTo>
                  <a:cubicBezTo>
                    <a:pt x="414" y="159"/>
                    <a:pt x="414" y="160"/>
                    <a:pt x="414" y="159"/>
                  </a:cubicBezTo>
                  <a:cubicBezTo>
                    <a:pt x="414" y="159"/>
                    <a:pt x="414" y="158"/>
                    <a:pt x="415" y="158"/>
                  </a:cubicBezTo>
                  <a:cubicBezTo>
                    <a:pt x="415" y="158"/>
                    <a:pt x="415" y="159"/>
                    <a:pt x="415" y="159"/>
                  </a:cubicBezTo>
                  <a:cubicBezTo>
                    <a:pt x="416" y="159"/>
                    <a:pt x="416" y="159"/>
                    <a:pt x="416" y="159"/>
                  </a:cubicBezTo>
                  <a:cubicBezTo>
                    <a:pt x="416" y="159"/>
                    <a:pt x="416" y="159"/>
                    <a:pt x="417" y="159"/>
                  </a:cubicBezTo>
                  <a:cubicBezTo>
                    <a:pt x="417" y="158"/>
                    <a:pt x="417" y="158"/>
                    <a:pt x="417" y="158"/>
                  </a:cubicBezTo>
                  <a:cubicBezTo>
                    <a:pt x="417" y="158"/>
                    <a:pt x="418" y="158"/>
                    <a:pt x="417" y="157"/>
                  </a:cubicBezTo>
                  <a:cubicBezTo>
                    <a:pt x="417" y="157"/>
                    <a:pt x="417" y="156"/>
                    <a:pt x="418" y="156"/>
                  </a:cubicBezTo>
                  <a:cubicBezTo>
                    <a:pt x="418" y="156"/>
                    <a:pt x="418" y="155"/>
                    <a:pt x="419" y="156"/>
                  </a:cubicBezTo>
                  <a:cubicBezTo>
                    <a:pt x="419" y="156"/>
                    <a:pt x="420" y="157"/>
                    <a:pt x="420" y="157"/>
                  </a:cubicBezTo>
                  <a:cubicBezTo>
                    <a:pt x="420" y="158"/>
                    <a:pt x="420" y="159"/>
                    <a:pt x="420" y="159"/>
                  </a:cubicBezTo>
                  <a:cubicBezTo>
                    <a:pt x="420" y="160"/>
                    <a:pt x="420" y="161"/>
                    <a:pt x="419" y="161"/>
                  </a:cubicBezTo>
                  <a:cubicBezTo>
                    <a:pt x="419" y="161"/>
                    <a:pt x="419" y="161"/>
                    <a:pt x="419" y="161"/>
                  </a:cubicBezTo>
                  <a:cubicBezTo>
                    <a:pt x="418" y="161"/>
                    <a:pt x="418" y="161"/>
                    <a:pt x="418" y="161"/>
                  </a:cubicBezTo>
                  <a:cubicBezTo>
                    <a:pt x="418" y="162"/>
                    <a:pt x="418" y="162"/>
                    <a:pt x="417" y="162"/>
                  </a:cubicBezTo>
                  <a:cubicBezTo>
                    <a:pt x="417" y="162"/>
                    <a:pt x="417" y="163"/>
                    <a:pt x="417" y="163"/>
                  </a:cubicBezTo>
                  <a:cubicBezTo>
                    <a:pt x="417" y="163"/>
                    <a:pt x="416" y="164"/>
                    <a:pt x="416" y="164"/>
                  </a:cubicBezTo>
                  <a:cubicBezTo>
                    <a:pt x="416" y="164"/>
                    <a:pt x="416" y="165"/>
                    <a:pt x="416" y="165"/>
                  </a:cubicBezTo>
                  <a:cubicBezTo>
                    <a:pt x="416" y="165"/>
                    <a:pt x="416" y="165"/>
                    <a:pt x="415" y="166"/>
                  </a:cubicBezTo>
                  <a:cubicBezTo>
                    <a:pt x="415" y="166"/>
                    <a:pt x="415" y="166"/>
                    <a:pt x="415" y="167"/>
                  </a:cubicBezTo>
                  <a:cubicBezTo>
                    <a:pt x="415" y="167"/>
                    <a:pt x="415" y="167"/>
                    <a:pt x="415" y="167"/>
                  </a:cubicBezTo>
                  <a:cubicBezTo>
                    <a:pt x="415" y="167"/>
                    <a:pt x="415" y="167"/>
                    <a:pt x="415" y="167"/>
                  </a:cubicBezTo>
                  <a:cubicBezTo>
                    <a:pt x="415" y="167"/>
                    <a:pt x="415" y="168"/>
                    <a:pt x="415" y="168"/>
                  </a:cubicBezTo>
                  <a:cubicBezTo>
                    <a:pt x="415" y="168"/>
                    <a:pt x="414" y="168"/>
                    <a:pt x="415" y="168"/>
                  </a:cubicBezTo>
                  <a:cubicBezTo>
                    <a:pt x="415" y="169"/>
                    <a:pt x="415" y="170"/>
                    <a:pt x="415" y="170"/>
                  </a:cubicBezTo>
                  <a:cubicBezTo>
                    <a:pt x="414" y="169"/>
                    <a:pt x="414" y="169"/>
                    <a:pt x="414" y="169"/>
                  </a:cubicBezTo>
                  <a:cubicBezTo>
                    <a:pt x="413" y="168"/>
                    <a:pt x="413" y="169"/>
                    <a:pt x="414" y="169"/>
                  </a:cubicBezTo>
                  <a:cubicBezTo>
                    <a:pt x="414" y="170"/>
                    <a:pt x="415" y="171"/>
                    <a:pt x="414" y="171"/>
                  </a:cubicBezTo>
                  <a:cubicBezTo>
                    <a:pt x="414" y="171"/>
                    <a:pt x="414" y="171"/>
                    <a:pt x="414" y="171"/>
                  </a:cubicBezTo>
                  <a:cubicBezTo>
                    <a:pt x="414" y="172"/>
                    <a:pt x="414" y="171"/>
                    <a:pt x="414" y="171"/>
                  </a:cubicBezTo>
                  <a:cubicBezTo>
                    <a:pt x="414" y="171"/>
                    <a:pt x="414" y="172"/>
                    <a:pt x="414" y="172"/>
                  </a:cubicBezTo>
                  <a:cubicBezTo>
                    <a:pt x="414" y="172"/>
                    <a:pt x="414" y="172"/>
                    <a:pt x="414" y="173"/>
                  </a:cubicBezTo>
                  <a:cubicBezTo>
                    <a:pt x="414" y="173"/>
                    <a:pt x="414" y="173"/>
                    <a:pt x="414" y="173"/>
                  </a:cubicBezTo>
                  <a:cubicBezTo>
                    <a:pt x="414" y="173"/>
                    <a:pt x="414" y="174"/>
                    <a:pt x="414" y="174"/>
                  </a:cubicBezTo>
                  <a:cubicBezTo>
                    <a:pt x="414" y="174"/>
                    <a:pt x="414" y="175"/>
                    <a:pt x="414" y="176"/>
                  </a:cubicBezTo>
                  <a:cubicBezTo>
                    <a:pt x="414" y="177"/>
                    <a:pt x="414" y="178"/>
                    <a:pt x="414" y="179"/>
                  </a:cubicBezTo>
                  <a:cubicBezTo>
                    <a:pt x="414" y="180"/>
                    <a:pt x="415" y="181"/>
                    <a:pt x="415" y="182"/>
                  </a:cubicBezTo>
                  <a:cubicBezTo>
                    <a:pt x="415" y="183"/>
                    <a:pt x="416" y="183"/>
                    <a:pt x="416" y="184"/>
                  </a:cubicBezTo>
                  <a:cubicBezTo>
                    <a:pt x="416" y="184"/>
                    <a:pt x="416" y="184"/>
                    <a:pt x="416" y="184"/>
                  </a:cubicBezTo>
                  <a:cubicBezTo>
                    <a:pt x="416" y="185"/>
                    <a:pt x="417" y="186"/>
                    <a:pt x="417" y="186"/>
                  </a:cubicBezTo>
                  <a:cubicBezTo>
                    <a:pt x="417" y="186"/>
                    <a:pt x="416" y="186"/>
                    <a:pt x="416" y="185"/>
                  </a:cubicBezTo>
                  <a:cubicBezTo>
                    <a:pt x="416" y="185"/>
                    <a:pt x="416" y="185"/>
                    <a:pt x="416" y="186"/>
                  </a:cubicBezTo>
                  <a:cubicBezTo>
                    <a:pt x="416" y="186"/>
                    <a:pt x="415" y="186"/>
                    <a:pt x="415" y="186"/>
                  </a:cubicBezTo>
                  <a:cubicBezTo>
                    <a:pt x="415" y="185"/>
                    <a:pt x="415" y="185"/>
                    <a:pt x="415" y="185"/>
                  </a:cubicBezTo>
                  <a:cubicBezTo>
                    <a:pt x="414" y="185"/>
                    <a:pt x="414" y="185"/>
                    <a:pt x="414" y="184"/>
                  </a:cubicBezTo>
                  <a:cubicBezTo>
                    <a:pt x="414" y="184"/>
                    <a:pt x="414" y="184"/>
                    <a:pt x="414" y="183"/>
                  </a:cubicBezTo>
                  <a:cubicBezTo>
                    <a:pt x="414" y="183"/>
                    <a:pt x="413" y="181"/>
                    <a:pt x="413" y="181"/>
                  </a:cubicBezTo>
                  <a:cubicBezTo>
                    <a:pt x="412" y="181"/>
                    <a:pt x="412" y="181"/>
                    <a:pt x="411" y="180"/>
                  </a:cubicBezTo>
                  <a:cubicBezTo>
                    <a:pt x="411" y="179"/>
                    <a:pt x="411" y="178"/>
                    <a:pt x="411" y="178"/>
                  </a:cubicBezTo>
                  <a:cubicBezTo>
                    <a:pt x="412" y="178"/>
                    <a:pt x="412" y="177"/>
                    <a:pt x="412" y="176"/>
                  </a:cubicBezTo>
                  <a:cubicBezTo>
                    <a:pt x="412" y="176"/>
                    <a:pt x="412" y="176"/>
                    <a:pt x="412" y="175"/>
                  </a:cubicBezTo>
                  <a:cubicBezTo>
                    <a:pt x="411" y="175"/>
                    <a:pt x="411" y="175"/>
                    <a:pt x="411" y="175"/>
                  </a:cubicBezTo>
                  <a:cubicBezTo>
                    <a:pt x="411" y="175"/>
                    <a:pt x="411" y="174"/>
                    <a:pt x="411" y="174"/>
                  </a:cubicBezTo>
                  <a:cubicBezTo>
                    <a:pt x="411" y="174"/>
                    <a:pt x="412" y="174"/>
                    <a:pt x="412" y="174"/>
                  </a:cubicBezTo>
                  <a:cubicBezTo>
                    <a:pt x="411" y="173"/>
                    <a:pt x="411" y="172"/>
                    <a:pt x="412" y="172"/>
                  </a:cubicBezTo>
                  <a:cubicBezTo>
                    <a:pt x="412" y="172"/>
                    <a:pt x="412" y="172"/>
                    <a:pt x="412" y="172"/>
                  </a:cubicBezTo>
                  <a:cubicBezTo>
                    <a:pt x="412" y="171"/>
                    <a:pt x="412" y="171"/>
                    <a:pt x="412" y="171"/>
                  </a:cubicBezTo>
                  <a:cubicBezTo>
                    <a:pt x="411" y="170"/>
                    <a:pt x="412" y="169"/>
                    <a:pt x="412" y="169"/>
                  </a:cubicBezTo>
                  <a:cubicBezTo>
                    <a:pt x="412" y="168"/>
                    <a:pt x="412" y="168"/>
                    <a:pt x="412" y="167"/>
                  </a:cubicBezTo>
                  <a:cubicBezTo>
                    <a:pt x="412" y="167"/>
                    <a:pt x="412" y="167"/>
                    <a:pt x="412" y="167"/>
                  </a:cubicBezTo>
                  <a:cubicBezTo>
                    <a:pt x="412" y="166"/>
                    <a:pt x="412" y="166"/>
                    <a:pt x="412" y="165"/>
                  </a:cubicBezTo>
                  <a:cubicBezTo>
                    <a:pt x="412" y="165"/>
                    <a:pt x="412" y="165"/>
                    <a:pt x="412" y="165"/>
                  </a:cubicBezTo>
                  <a:cubicBezTo>
                    <a:pt x="411" y="164"/>
                    <a:pt x="411" y="163"/>
                    <a:pt x="411" y="163"/>
                  </a:cubicBezTo>
                  <a:close/>
                  <a:moveTo>
                    <a:pt x="431" y="181"/>
                  </a:moveTo>
                  <a:cubicBezTo>
                    <a:pt x="431" y="180"/>
                    <a:pt x="430" y="179"/>
                    <a:pt x="431" y="179"/>
                  </a:cubicBezTo>
                  <a:cubicBezTo>
                    <a:pt x="432" y="179"/>
                    <a:pt x="431" y="181"/>
                    <a:pt x="431" y="181"/>
                  </a:cubicBezTo>
                  <a:close/>
                  <a:moveTo>
                    <a:pt x="422" y="134"/>
                  </a:moveTo>
                  <a:cubicBezTo>
                    <a:pt x="423" y="134"/>
                    <a:pt x="423" y="135"/>
                    <a:pt x="422" y="135"/>
                  </a:cubicBezTo>
                  <a:cubicBezTo>
                    <a:pt x="422" y="134"/>
                    <a:pt x="422" y="134"/>
                    <a:pt x="421" y="134"/>
                  </a:cubicBezTo>
                  <a:cubicBezTo>
                    <a:pt x="421" y="133"/>
                    <a:pt x="421" y="133"/>
                    <a:pt x="422" y="133"/>
                  </a:cubicBezTo>
                  <a:cubicBezTo>
                    <a:pt x="422" y="132"/>
                    <a:pt x="422" y="134"/>
                    <a:pt x="422" y="134"/>
                  </a:cubicBezTo>
                  <a:close/>
                  <a:moveTo>
                    <a:pt x="422" y="142"/>
                  </a:moveTo>
                  <a:cubicBezTo>
                    <a:pt x="421" y="142"/>
                    <a:pt x="421" y="141"/>
                    <a:pt x="422" y="142"/>
                  </a:cubicBezTo>
                  <a:cubicBezTo>
                    <a:pt x="422" y="142"/>
                    <a:pt x="422" y="142"/>
                    <a:pt x="422" y="142"/>
                  </a:cubicBezTo>
                  <a:cubicBezTo>
                    <a:pt x="423" y="142"/>
                    <a:pt x="423" y="143"/>
                    <a:pt x="422" y="142"/>
                  </a:cubicBezTo>
                  <a:cubicBezTo>
                    <a:pt x="422" y="142"/>
                    <a:pt x="422" y="142"/>
                    <a:pt x="422" y="142"/>
                  </a:cubicBezTo>
                  <a:close/>
                  <a:moveTo>
                    <a:pt x="425" y="177"/>
                  </a:moveTo>
                  <a:cubicBezTo>
                    <a:pt x="425" y="177"/>
                    <a:pt x="424" y="177"/>
                    <a:pt x="424" y="177"/>
                  </a:cubicBezTo>
                  <a:cubicBezTo>
                    <a:pt x="424" y="177"/>
                    <a:pt x="424" y="176"/>
                    <a:pt x="424" y="175"/>
                  </a:cubicBezTo>
                  <a:cubicBezTo>
                    <a:pt x="424" y="175"/>
                    <a:pt x="424" y="175"/>
                    <a:pt x="424" y="175"/>
                  </a:cubicBezTo>
                  <a:cubicBezTo>
                    <a:pt x="425" y="176"/>
                    <a:pt x="425" y="177"/>
                    <a:pt x="425" y="177"/>
                  </a:cubicBezTo>
                  <a:close/>
                  <a:moveTo>
                    <a:pt x="431" y="167"/>
                  </a:moveTo>
                  <a:cubicBezTo>
                    <a:pt x="431" y="168"/>
                    <a:pt x="432" y="170"/>
                    <a:pt x="431" y="169"/>
                  </a:cubicBezTo>
                  <a:cubicBezTo>
                    <a:pt x="430" y="168"/>
                    <a:pt x="430" y="168"/>
                    <a:pt x="430" y="167"/>
                  </a:cubicBezTo>
                  <a:cubicBezTo>
                    <a:pt x="430" y="167"/>
                    <a:pt x="431" y="167"/>
                    <a:pt x="431" y="167"/>
                  </a:cubicBezTo>
                  <a:close/>
                  <a:moveTo>
                    <a:pt x="405" y="122"/>
                  </a:moveTo>
                  <a:cubicBezTo>
                    <a:pt x="405" y="122"/>
                    <a:pt x="405" y="121"/>
                    <a:pt x="405" y="121"/>
                  </a:cubicBezTo>
                  <a:cubicBezTo>
                    <a:pt x="405" y="121"/>
                    <a:pt x="405" y="121"/>
                    <a:pt x="406" y="121"/>
                  </a:cubicBezTo>
                  <a:cubicBezTo>
                    <a:pt x="406" y="122"/>
                    <a:pt x="406" y="122"/>
                    <a:pt x="405" y="122"/>
                  </a:cubicBezTo>
                  <a:close/>
                  <a:moveTo>
                    <a:pt x="411" y="188"/>
                  </a:moveTo>
                  <a:cubicBezTo>
                    <a:pt x="411" y="188"/>
                    <a:pt x="413" y="190"/>
                    <a:pt x="413" y="190"/>
                  </a:cubicBezTo>
                  <a:cubicBezTo>
                    <a:pt x="413" y="190"/>
                    <a:pt x="413" y="190"/>
                    <a:pt x="413" y="190"/>
                  </a:cubicBezTo>
                  <a:cubicBezTo>
                    <a:pt x="413" y="191"/>
                    <a:pt x="414" y="191"/>
                    <a:pt x="413" y="191"/>
                  </a:cubicBezTo>
                  <a:cubicBezTo>
                    <a:pt x="413" y="192"/>
                    <a:pt x="413" y="192"/>
                    <a:pt x="412" y="192"/>
                  </a:cubicBezTo>
                  <a:cubicBezTo>
                    <a:pt x="412" y="193"/>
                    <a:pt x="411" y="192"/>
                    <a:pt x="411" y="191"/>
                  </a:cubicBezTo>
                  <a:cubicBezTo>
                    <a:pt x="411" y="190"/>
                    <a:pt x="411" y="189"/>
                    <a:pt x="411" y="188"/>
                  </a:cubicBezTo>
                  <a:close/>
                  <a:moveTo>
                    <a:pt x="404" y="124"/>
                  </a:moveTo>
                  <a:cubicBezTo>
                    <a:pt x="404" y="123"/>
                    <a:pt x="405" y="124"/>
                    <a:pt x="404" y="125"/>
                  </a:cubicBezTo>
                  <a:cubicBezTo>
                    <a:pt x="404" y="125"/>
                    <a:pt x="403" y="124"/>
                    <a:pt x="404" y="124"/>
                  </a:cubicBezTo>
                  <a:close/>
                  <a:moveTo>
                    <a:pt x="405" y="120"/>
                  </a:moveTo>
                  <a:cubicBezTo>
                    <a:pt x="405" y="119"/>
                    <a:pt x="407" y="121"/>
                    <a:pt x="407" y="122"/>
                  </a:cubicBezTo>
                  <a:cubicBezTo>
                    <a:pt x="407" y="122"/>
                    <a:pt x="405" y="121"/>
                    <a:pt x="405" y="120"/>
                  </a:cubicBezTo>
                  <a:close/>
                  <a:moveTo>
                    <a:pt x="400" y="129"/>
                  </a:moveTo>
                  <a:cubicBezTo>
                    <a:pt x="399" y="129"/>
                    <a:pt x="399" y="129"/>
                    <a:pt x="399" y="129"/>
                  </a:cubicBezTo>
                  <a:cubicBezTo>
                    <a:pt x="399" y="128"/>
                    <a:pt x="400" y="129"/>
                    <a:pt x="400" y="129"/>
                  </a:cubicBezTo>
                  <a:cubicBezTo>
                    <a:pt x="401" y="129"/>
                    <a:pt x="402" y="129"/>
                    <a:pt x="402" y="129"/>
                  </a:cubicBezTo>
                  <a:cubicBezTo>
                    <a:pt x="402" y="130"/>
                    <a:pt x="400" y="129"/>
                    <a:pt x="400" y="129"/>
                  </a:cubicBezTo>
                  <a:close/>
                  <a:moveTo>
                    <a:pt x="393" y="231"/>
                  </a:moveTo>
                  <a:cubicBezTo>
                    <a:pt x="393" y="231"/>
                    <a:pt x="392" y="233"/>
                    <a:pt x="392" y="232"/>
                  </a:cubicBezTo>
                  <a:cubicBezTo>
                    <a:pt x="392" y="231"/>
                    <a:pt x="392" y="230"/>
                    <a:pt x="392" y="230"/>
                  </a:cubicBezTo>
                  <a:cubicBezTo>
                    <a:pt x="392" y="229"/>
                    <a:pt x="392" y="229"/>
                    <a:pt x="393" y="229"/>
                  </a:cubicBezTo>
                  <a:cubicBezTo>
                    <a:pt x="393" y="230"/>
                    <a:pt x="393" y="230"/>
                    <a:pt x="393" y="231"/>
                  </a:cubicBezTo>
                  <a:close/>
                  <a:moveTo>
                    <a:pt x="406" y="127"/>
                  </a:moveTo>
                  <a:cubicBezTo>
                    <a:pt x="406" y="127"/>
                    <a:pt x="407" y="128"/>
                    <a:pt x="407" y="128"/>
                  </a:cubicBezTo>
                  <a:cubicBezTo>
                    <a:pt x="407" y="128"/>
                    <a:pt x="408" y="129"/>
                    <a:pt x="408" y="129"/>
                  </a:cubicBezTo>
                  <a:cubicBezTo>
                    <a:pt x="407" y="129"/>
                    <a:pt x="407" y="129"/>
                    <a:pt x="407" y="129"/>
                  </a:cubicBezTo>
                  <a:cubicBezTo>
                    <a:pt x="407" y="129"/>
                    <a:pt x="407" y="129"/>
                    <a:pt x="408" y="129"/>
                  </a:cubicBezTo>
                  <a:cubicBezTo>
                    <a:pt x="408" y="130"/>
                    <a:pt x="408" y="130"/>
                    <a:pt x="408" y="130"/>
                  </a:cubicBezTo>
                  <a:cubicBezTo>
                    <a:pt x="408" y="131"/>
                    <a:pt x="406" y="129"/>
                    <a:pt x="407" y="130"/>
                  </a:cubicBezTo>
                  <a:cubicBezTo>
                    <a:pt x="406" y="130"/>
                    <a:pt x="406" y="130"/>
                    <a:pt x="405" y="129"/>
                  </a:cubicBezTo>
                  <a:cubicBezTo>
                    <a:pt x="405" y="129"/>
                    <a:pt x="405" y="129"/>
                    <a:pt x="405" y="128"/>
                  </a:cubicBezTo>
                  <a:cubicBezTo>
                    <a:pt x="405" y="128"/>
                    <a:pt x="405" y="128"/>
                    <a:pt x="405" y="127"/>
                  </a:cubicBezTo>
                  <a:cubicBezTo>
                    <a:pt x="406" y="127"/>
                    <a:pt x="405" y="127"/>
                    <a:pt x="405" y="127"/>
                  </a:cubicBezTo>
                  <a:cubicBezTo>
                    <a:pt x="405" y="127"/>
                    <a:pt x="405" y="126"/>
                    <a:pt x="405" y="126"/>
                  </a:cubicBezTo>
                  <a:cubicBezTo>
                    <a:pt x="405" y="126"/>
                    <a:pt x="406" y="127"/>
                    <a:pt x="406" y="127"/>
                  </a:cubicBezTo>
                  <a:cubicBezTo>
                    <a:pt x="406" y="127"/>
                    <a:pt x="406" y="127"/>
                    <a:pt x="406" y="127"/>
                  </a:cubicBezTo>
                  <a:close/>
                  <a:moveTo>
                    <a:pt x="129" y="113"/>
                  </a:moveTo>
                  <a:cubicBezTo>
                    <a:pt x="128" y="113"/>
                    <a:pt x="128" y="112"/>
                    <a:pt x="129" y="111"/>
                  </a:cubicBezTo>
                  <a:cubicBezTo>
                    <a:pt x="130" y="111"/>
                    <a:pt x="131" y="111"/>
                    <a:pt x="131" y="111"/>
                  </a:cubicBezTo>
                  <a:cubicBezTo>
                    <a:pt x="131" y="111"/>
                    <a:pt x="131" y="113"/>
                    <a:pt x="131" y="113"/>
                  </a:cubicBezTo>
                  <a:cubicBezTo>
                    <a:pt x="130" y="113"/>
                    <a:pt x="130" y="113"/>
                    <a:pt x="129" y="113"/>
                  </a:cubicBezTo>
                  <a:close/>
                  <a:moveTo>
                    <a:pt x="131" y="103"/>
                  </a:moveTo>
                  <a:cubicBezTo>
                    <a:pt x="132" y="103"/>
                    <a:pt x="132" y="103"/>
                    <a:pt x="132" y="104"/>
                  </a:cubicBezTo>
                  <a:cubicBezTo>
                    <a:pt x="132" y="104"/>
                    <a:pt x="132" y="104"/>
                    <a:pt x="132" y="105"/>
                  </a:cubicBezTo>
                  <a:cubicBezTo>
                    <a:pt x="131" y="105"/>
                    <a:pt x="130" y="104"/>
                    <a:pt x="131" y="103"/>
                  </a:cubicBezTo>
                  <a:close/>
                  <a:moveTo>
                    <a:pt x="182" y="274"/>
                  </a:moveTo>
                  <a:cubicBezTo>
                    <a:pt x="183" y="273"/>
                    <a:pt x="185" y="272"/>
                    <a:pt x="185" y="274"/>
                  </a:cubicBezTo>
                  <a:cubicBezTo>
                    <a:pt x="185" y="275"/>
                    <a:pt x="185" y="275"/>
                    <a:pt x="185" y="275"/>
                  </a:cubicBezTo>
                  <a:cubicBezTo>
                    <a:pt x="184" y="275"/>
                    <a:pt x="183" y="274"/>
                    <a:pt x="182" y="274"/>
                  </a:cubicBezTo>
                  <a:close/>
                  <a:moveTo>
                    <a:pt x="234" y="294"/>
                  </a:moveTo>
                  <a:cubicBezTo>
                    <a:pt x="234" y="293"/>
                    <a:pt x="235" y="293"/>
                    <a:pt x="235" y="294"/>
                  </a:cubicBezTo>
                  <a:cubicBezTo>
                    <a:pt x="235" y="294"/>
                    <a:pt x="235" y="294"/>
                    <a:pt x="235" y="294"/>
                  </a:cubicBezTo>
                  <a:cubicBezTo>
                    <a:pt x="235" y="294"/>
                    <a:pt x="234" y="294"/>
                    <a:pt x="234" y="294"/>
                  </a:cubicBezTo>
                  <a:close/>
                  <a:moveTo>
                    <a:pt x="123" y="119"/>
                  </a:moveTo>
                  <a:cubicBezTo>
                    <a:pt x="123" y="119"/>
                    <a:pt x="122" y="119"/>
                    <a:pt x="122" y="120"/>
                  </a:cubicBezTo>
                  <a:cubicBezTo>
                    <a:pt x="122" y="120"/>
                    <a:pt x="121" y="121"/>
                    <a:pt x="121" y="121"/>
                  </a:cubicBezTo>
                  <a:cubicBezTo>
                    <a:pt x="120" y="122"/>
                    <a:pt x="119" y="123"/>
                    <a:pt x="118" y="123"/>
                  </a:cubicBezTo>
                  <a:cubicBezTo>
                    <a:pt x="117" y="122"/>
                    <a:pt x="119" y="120"/>
                    <a:pt x="120" y="120"/>
                  </a:cubicBezTo>
                  <a:cubicBezTo>
                    <a:pt x="120" y="119"/>
                    <a:pt x="121" y="119"/>
                    <a:pt x="121" y="119"/>
                  </a:cubicBezTo>
                  <a:cubicBezTo>
                    <a:pt x="121" y="119"/>
                    <a:pt x="121" y="119"/>
                    <a:pt x="122" y="119"/>
                  </a:cubicBezTo>
                  <a:cubicBezTo>
                    <a:pt x="122" y="119"/>
                    <a:pt x="123" y="118"/>
                    <a:pt x="123" y="119"/>
                  </a:cubicBezTo>
                  <a:close/>
                  <a:moveTo>
                    <a:pt x="154" y="111"/>
                  </a:moveTo>
                  <a:cubicBezTo>
                    <a:pt x="154" y="111"/>
                    <a:pt x="153" y="112"/>
                    <a:pt x="152" y="112"/>
                  </a:cubicBezTo>
                  <a:cubicBezTo>
                    <a:pt x="152" y="112"/>
                    <a:pt x="150" y="111"/>
                    <a:pt x="150" y="111"/>
                  </a:cubicBezTo>
                  <a:cubicBezTo>
                    <a:pt x="150" y="110"/>
                    <a:pt x="151" y="110"/>
                    <a:pt x="151" y="109"/>
                  </a:cubicBezTo>
                  <a:cubicBezTo>
                    <a:pt x="151" y="109"/>
                    <a:pt x="151" y="110"/>
                    <a:pt x="152" y="109"/>
                  </a:cubicBezTo>
                  <a:cubicBezTo>
                    <a:pt x="152" y="110"/>
                    <a:pt x="152" y="110"/>
                    <a:pt x="153" y="110"/>
                  </a:cubicBezTo>
                  <a:cubicBezTo>
                    <a:pt x="153" y="110"/>
                    <a:pt x="154" y="110"/>
                    <a:pt x="154" y="111"/>
                  </a:cubicBezTo>
                  <a:close/>
                  <a:moveTo>
                    <a:pt x="149" y="119"/>
                  </a:moveTo>
                  <a:cubicBezTo>
                    <a:pt x="149" y="118"/>
                    <a:pt x="149" y="117"/>
                    <a:pt x="150" y="117"/>
                  </a:cubicBezTo>
                  <a:cubicBezTo>
                    <a:pt x="150" y="116"/>
                    <a:pt x="151" y="116"/>
                    <a:pt x="152" y="116"/>
                  </a:cubicBezTo>
                  <a:cubicBezTo>
                    <a:pt x="152" y="117"/>
                    <a:pt x="152" y="118"/>
                    <a:pt x="151" y="119"/>
                  </a:cubicBezTo>
                  <a:cubicBezTo>
                    <a:pt x="150" y="119"/>
                    <a:pt x="149" y="119"/>
                    <a:pt x="149" y="119"/>
                  </a:cubicBezTo>
                  <a:close/>
                  <a:moveTo>
                    <a:pt x="373" y="284"/>
                  </a:moveTo>
                  <a:cubicBezTo>
                    <a:pt x="374" y="284"/>
                    <a:pt x="374" y="284"/>
                    <a:pt x="374" y="284"/>
                  </a:cubicBezTo>
                  <a:cubicBezTo>
                    <a:pt x="374" y="285"/>
                    <a:pt x="373" y="285"/>
                    <a:pt x="372" y="285"/>
                  </a:cubicBezTo>
                  <a:cubicBezTo>
                    <a:pt x="373" y="285"/>
                    <a:pt x="373" y="285"/>
                    <a:pt x="373" y="284"/>
                  </a:cubicBezTo>
                  <a:close/>
                  <a:moveTo>
                    <a:pt x="165" y="138"/>
                  </a:moveTo>
                  <a:cubicBezTo>
                    <a:pt x="165" y="139"/>
                    <a:pt x="164" y="141"/>
                    <a:pt x="163" y="141"/>
                  </a:cubicBezTo>
                  <a:cubicBezTo>
                    <a:pt x="162" y="141"/>
                    <a:pt x="162" y="141"/>
                    <a:pt x="161" y="142"/>
                  </a:cubicBezTo>
                  <a:cubicBezTo>
                    <a:pt x="161" y="142"/>
                    <a:pt x="161" y="142"/>
                    <a:pt x="161" y="143"/>
                  </a:cubicBezTo>
                  <a:cubicBezTo>
                    <a:pt x="160" y="144"/>
                    <a:pt x="159" y="144"/>
                    <a:pt x="159" y="143"/>
                  </a:cubicBezTo>
                  <a:cubicBezTo>
                    <a:pt x="158" y="143"/>
                    <a:pt x="158" y="142"/>
                    <a:pt x="157" y="141"/>
                  </a:cubicBezTo>
                  <a:cubicBezTo>
                    <a:pt x="157" y="140"/>
                    <a:pt x="156" y="140"/>
                    <a:pt x="155" y="140"/>
                  </a:cubicBezTo>
                  <a:cubicBezTo>
                    <a:pt x="154" y="139"/>
                    <a:pt x="154" y="139"/>
                    <a:pt x="154" y="138"/>
                  </a:cubicBezTo>
                  <a:cubicBezTo>
                    <a:pt x="153" y="138"/>
                    <a:pt x="153" y="138"/>
                    <a:pt x="153" y="137"/>
                  </a:cubicBezTo>
                  <a:cubicBezTo>
                    <a:pt x="152" y="137"/>
                    <a:pt x="152" y="136"/>
                    <a:pt x="152" y="135"/>
                  </a:cubicBezTo>
                  <a:cubicBezTo>
                    <a:pt x="152" y="134"/>
                    <a:pt x="153" y="133"/>
                    <a:pt x="153" y="134"/>
                  </a:cubicBezTo>
                  <a:cubicBezTo>
                    <a:pt x="154" y="134"/>
                    <a:pt x="155" y="135"/>
                    <a:pt x="156" y="135"/>
                  </a:cubicBezTo>
                  <a:cubicBezTo>
                    <a:pt x="156" y="134"/>
                    <a:pt x="157" y="133"/>
                    <a:pt x="156" y="132"/>
                  </a:cubicBezTo>
                  <a:cubicBezTo>
                    <a:pt x="156" y="132"/>
                    <a:pt x="155" y="131"/>
                    <a:pt x="156" y="130"/>
                  </a:cubicBezTo>
                  <a:cubicBezTo>
                    <a:pt x="156" y="130"/>
                    <a:pt x="156" y="130"/>
                    <a:pt x="156" y="130"/>
                  </a:cubicBezTo>
                  <a:cubicBezTo>
                    <a:pt x="155" y="129"/>
                    <a:pt x="155" y="128"/>
                    <a:pt x="156" y="128"/>
                  </a:cubicBezTo>
                  <a:cubicBezTo>
                    <a:pt x="157" y="127"/>
                    <a:pt x="158" y="127"/>
                    <a:pt x="159" y="127"/>
                  </a:cubicBezTo>
                  <a:cubicBezTo>
                    <a:pt x="159" y="127"/>
                    <a:pt x="159" y="128"/>
                    <a:pt x="160" y="128"/>
                  </a:cubicBezTo>
                  <a:cubicBezTo>
                    <a:pt x="160" y="128"/>
                    <a:pt x="162" y="128"/>
                    <a:pt x="162" y="127"/>
                  </a:cubicBezTo>
                  <a:cubicBezTo>
                    <a:pt x="163" y="127"/>
                    <a:pt x="163" y="126"/>
                    <a:pt x="165" y="126"/>
                  </a:cubicBezTo>
                  <a:cubicBezTo>
                    <a:pt x="165" y="127"/>
                    <a:pt x="166" y="127"/>
                    <a:pt x="165" y="128"/>
                  </a:cubicBezTo>
                  <a:cubicBezTo>
                    <a:pt x="165" y="129"/>
                    <a:pt x="161" y="131"/>
                    <a:pt x="163" y="132"/>
                  </a:cubicBezTo>
                  <a:cubicBezTo>
                    <a:pt x="164" y="133"/>
                    <a:pt x="165" y="130"/>
                    <a:pt x="165" y="132"/>
                  </a:cubicBezTo>
                  <a:cubicBezTo>
                    <a:pt x="165" y="133"/>
                    <a:pt x="165" y="133"/>
                    <a:pt x="165" y="134"/>
                  </a:cubicBezTo>
                  <a:cubicBezTo>
                    <a:pt x="165" y="134"/>
                    <a:pt x="165" y="135"/>
                    <a:pt x="165" y="135"/>
                  </a:cubicBezTo>
                  <a:cubicBezTo>
                    <a:pt x="166" y="136"/>
                    <a:pt x="166" y="137"/>
                    <a:pt x="165" y="138"/>
                  </a:cubicBezTo>
                  <a:close/>
                  <a:moveTo>
                    <a:pt x="157" y="102"/>
                  </a:moveTo>
                  <a:cubicBezTo>
                    <a:pt x="156" y="102"/>
                    <a:pt x="155" y="101"/>
                    <a:pt x="156" y="101"/>
                  </a:cubicBezTo>
                  <a:cubicBezTo>
                    <a:pt x="156" y="100"/>
                    <a:pt x="157" y="100"/>
                    <a:pt x="158" y="100"/>
                  </a:cubicBezTo>
                  <a:cubicBezTo>
                    <a:pt x="158" y="100"/>
                    <a:pt x="159" y="100"/>
                    <a:pt x="159" y="101"/>
                  </a:cubicBezTo>
                  <a:cubicBezTo>
                    <a:pt x="158" y="101"/>
                    <a:pt x="158" y="102"/>
                    <a:pt x="157" y="102"/>
                  </a:cubicBezTo>
                  <a:close/>
                  <a:moveTo>
                    <a:pt x="140" y="130"/>
                  </a:moveTo>
                  <a:cubicBezTo>
                    <a:pt x="141" y="130"/>
                    <a:pt x="139" y="132"/>
                    <a:pt x="139" y="132"/>
                  </a:cubicBezTo>
                  <a:cubicBezTo>
                    <a:pt x="137" y="131"/>
                    <a:pt x="140" y="130"/>
                    <a:pt x="140" y="130"/>
                  </a:cubicBezTo>
                  <a:close/>
                  <a:moveTo>
                    <a:pt x="147" y="148"/>
                  </a:moveTo>
                  <a:cubicBezTo>
                    <a:pt x="147" y="149"/>
                    <a:pt x="148" y="149"/>
                    <a:pt x="150" y="149"/>
                  </a:cubicBezTo>
                  <a:cubicBezTo>
                    <a:pt x="151" y="149"/>
                    <a:pt x="151" y="150"/>
                    <a:pt x="152" y="151"/>
                  </a:cubicBezTo>
                  <a:cubicBezTo>
                    <a:pt x="152" y="152"/>
                    <a:pt x="153" y="152"/>
                    <a:pt x="152" y="153"/>
                  </a:cubicBezTo>
                  <a:cubicBezTo>
                    <a:pt x="152" y="154"/>
                    <a:pt x="152" y="154"/>
                    <a:pt x="151" y="154"/>
                  </a:cubicBezTo>
                  <a:cubicBezTo>
                    <a:pt x="151" y="155"/>
                    <a:pt x="150" y="153"/>
                    <a:pt x="150" y="154"/>
                  </a:cubicBezTo>
                  <a:cubicBezTo>
                    <a:pt x="149" y="154"/>
                    <a:pt x="149" y="155"/>
                    <a:pt x="148" y="155"/>
                  </a:cubicBezTo>
                  <a:cubicBezTo>
                    <a:pt x="147" y="155"/>
                    <a:pt x="147" y="156"/>
                    <a:pt x="148" y="156"/>
                  </a:cubicBezTo>
                  <a:cubicBezTo>
                    <a:pt x="148" y="156"/>
                    <a:pt x="149" y="156"/>
                    <a:pt x="149" y="156"/>
                  </a:cubicBezTo>
                  <a:cubicBezTo>
                    <a:pt x="150" y="156"/>
                    <a:pt x="150" y="158"/>
                    <a:pt x="150" y="159"/>
                  </a:cubicBezTo>
                  <a:cubicBezTo>
                    <a:pt x="149" y="159"/>
                    <a:pt x="148" y="160"/>
                    <a:pt x="146" y="160"/>
                  </a:cubicBezTo>
                  <a:cubicBezTo>
                    <a:pt x="145" y="160"/>
                    <a:pt x="143" y="161"/>
                    <a:pt x="143" y="160"/>
                  </a:cubicBezTo>
                  <a:cubicBezTo>
                    <a:pt x="142" y="159"/>
                    <a:pt x="142" y="159"/>
                    <a:pt x="142" y="159"/>
                  </a:cubicBezTo>
                  <a:cubicBezTo>
                    <a:pt x="141" y="159"/>
                    <a:pt x="141" y="159"/>
                    <a:pt x="140" y="159"/>
                  </a:cubicBezTo>
                  <a:cubicBezTo>
                    <a:pt x="139" y="159"/>
                    <a:pt x="139" y="158"/>
                    <a:pt x="139" y="158"/>
                  </a:cubicBezTo>
                  <a:cubicBezTo>
                    <a:pt x="138" y="156"/>
                    <a:pt x="138" y="158"/>
                    <a:pt x="138" y="159"/>
                  </a:cubicBezTo>
                  <a:cubicBezTo>
                    <a:pt x="137" y="160"/>
                    <a:pt x="137" y="161"/>
                    <a:pt x="135" y="161"/>
                  </a:cubicBezTo>
                  <a:cubicBezTo>
                    <a:pt x="134" y="161"/>
                    <a:pt x="134" y="162"/>
                    <a:pt x="133" y="162"/>
                  </a:cubicBezTo>
                  <a:cubicBezTo>
                    <a:pt x="132" y="162"/>
                    <a:pt x="131" y="163"/>
                    <a:pt x="131" y="163"/>
                  </a:cubicBezTo>
                  <a:cubicBezTo>
                    <a:pt x="129" y="164"/>
                    <a:pt x="127" y="164"/>
                    <a:pt x="125" y="165"/>
                  </a:cubicBezTo>
                  <a:cubicBezTo>
                    <a:pt x="123" y="166"/>
                    <a:pt x="122" y="164"/>
                    <a:pt x="122" y="163"/>
                  </a:cubicBezTo>
                  <a:cubicBezTo>
                    <a:pt x="122" y="161"/>
                    <a:pt x="122" y="160"/>
                    <a:pt x="120" y="161"/>
                  </a:cubicBezTo>
                  <a:cubicBezTo>
                    <a:pt x="119" y="161"/>
                    <a:pt x="117" y="161"/>
                    <a:pt x="117" y="160"/>
                  </a:cubicBezTo>
                  <a:cubicBezTo>
                    <a:pt x="116" y="159"/>
                    <a:pt x="115" y="159"/>
                    <a:pt x="115" y="159"/>
                  </a:cubicBezTo>
                  <a:cubicBezTo>
                    <a:pt x="113" y="156"/>
                    <a:pt x="119" y="155"/>
                    <a:pt x="121" y="155"/>
                  </a:cubicBezTo>
                  <a:cubicBezTo>
                    <a:pt x="122" y="155"/>
                    <a:pt x="123" y="154"/>
                    <a:pt x="124" y="154"/>
                  </a:cubicBezTo>
                  <a:cubicBezTo>
                    <a:pt x="125" y="154"/>
                    <a:pt x="126" y="154"/>
                    <a:pt x="126" y="154"/>
                  </a:cubicBezTo>
                  <a:cubicBezTo>
                    <a:pt x="128" y="153"/>
                    <a:pt x="125" y="153"/>
                    <a:pt x="125" y="153"/>
                  </a:cubicBezTo>
                  <a:cubicBezTo>
                    <a:pt x="123" y="153"/>
                    <a:pt x="121" y="152"/>
                    <a:pt x="119" y="153"/>
                  </a:cubicBezTo>
                  <a:cubicBezTo>
                    <a:pt x="118" y="153"/>
                    <a:pt x="116" y="155"/>
                    <a:pt x="115" y="154"/>
                  </a:cubicBezTo>
                  <a:cubicBezTo>
                    <a:pt x="115" y="153"/>
                    <a:pt x="114" y="152"/>
                    <a:pt x="114" y="151"/>
                  </a:cubicBezTo>
                  <a:cubicBezTo>
                    <a:pt x="115" y="150"/>
                    <a:pt x="117" y="149"/>
                    <a:pt x="118" y="149"/>
                  </a:cubicBezTo>
                  <a:cubicBezTo>
                    <a:pt x="119" y="149"/>
                    <a:pt x="120" y="147"/>
                    <a:pt x="119" y="148"/>
                  </a:cubicBezTo>
                  <a:cubicBezTo>
                    <a:pt x="118" y="148"/>
                    <a:pt x="118" y="148"/>
                    <a:pt x="117" y="148"/>
                  </a:cubicBezTo>
                  <a:cubicBezTo>
                    <a:pt x="116" y="149"/>
                    <a:pt x="115" y="148"/>
                    <a:pt x="114" y="148"/>
                  </a:cubicBezTo>
                  <a:cubicBezTo>
                    <a:pt x="113" y="147"/>
                    <a:pt x="113" y="146"/>
                    <a:pt x="114" y="145"/>
                  </a:cubicBezTo>
                  <a:cubicBezTo>
                    <a:pt x="115" y="145"/>
                    <a:pt x="117" y="143"/>
                    <a:pt x="115" y="143"/>
                  </a:cubicBezTo>
                  <a:cubicBezTo>
                    <a:pt x="115" y="143"/>
                    <a:pt x="114" y="144"/>
                    <a:pt x="115" y="143"/>
                  </a:cubicBezTo>
                  <a:cubicBezTo>
                    <a:pt x="115" y="142"/>
                    <a:pt x="116" y="141"/>
                    <a:pt x="117" y="141"/>
                  </a:cubicBezTo>
                  <a:cubicBezTo>
                    <a:pt x="118" y="140"/>
                    <a:pt x="119" y="138"/>
                    <a:pt x="121" y="138"/>
                  </a:cubicBezTo>
                  <a:cubicBezTo>
                    <a:pt x="122" y="137"/>
                    <a:pt x="123" y="137"/>
                    <a:pt x="124" y="136"/>
                  </a:cubicBezTo>
                  <a:cubicBezTo>
                    <a:pt x="124" y="136"/>
                    <a:pt x="125" y="135"/>
                    <a:pt x="125" y="135"/>
                  </a:cubicBezTo>
                  <a:cubicBezTo>
                    <a:pt x="126" y="135"/>
                    <a:pt x="126" y="135"/>
                    <a:pt x="126" y="136"/>
                  </a:cubicBezTo>
                  <a:cubicBezTo>
                    <a:pt x="126" y="136"/>
                    <a:pt x="126" y="137"/>
                    <a:pt x="126" y="137"/>
                  </a:cubicBezTo>
                  <a:cubicBezTo>
                    <a:pt x="125" y="138"/>
                    <a:pt x="122" y="140"/>
                    <a:pt x="124" y="140"/>
                  </a:cubicBezTo>
                  <a:cubicBezTo>
                    <a:pt x="125" y="140"/>
                    <a:pt x="125" y="139"/>
                    <a:pt x="126" y="139"/>
                  </a:cubicBezTo>
                  <a:cubicBezTo>
                    <a:pt x="126" y="138"/>
                    <a:pt x="126" y="138"/>
                    <a:pt x="127" y="138"/>
                  </a:cubicBezTo>
                  <a:cubicBezTo>
                    <a:pt x="127" y="136"/>
                    <a:pt x="129" y="137"/>
                    <a:pt x="130" y="137"/>
                  </a:cubicBezTo>
                  <a:cubicBezTo>
                    <a:pt x="131" y="137"/>
                    <a:pt x="131" y="138"/>
                    <a:pt x="131" y="139"/>
                  </a:cubicBezTo>
                  <a:cubicBezTo>
                    <a:pt x="130" y="140"/>
                    <a:pt x="130" y="141"/>
                    <a:pt x="131" y="140"/>
                  </a:cubicBezTo>
                  <a:cubicBezTo>
                    <a:pt x="131" y="139"/>
                    <a:pt x="132" y="139"/>
                    <a:pt x="132" y="139"/>
                  </a:cubicBezTo>
                  <a:cubicBezTo>
                    <a:pt x="133" y="139"/>
                    <a:pt x="134" y="138"/>
                    <a:pt x="134" y="138"/>
                  </a:cubicBezTo>
                  <a:cubicBezTo>
                    <a:pt x="134" y="137"/>
                    <a:pt x="133" y="137"/>
                    <a:pt x="133" y="136"/>
                  </a:cubicBezTo>
                  <a:cubicBezTo>
                    <a:pt x="133" y="135"/>
                    <a:pt x="135" y="136"/>
                    <a:pt x="135" y="136"/>
                  </a:cubicBezTo>
                  <a:cubicBezTo>
                    <a:pt x="136" y="136"/>
                    <a:pt x="137" y="138"/>
                    <a:pt x="137" y="139"/>
                  </a:cubicBezTo>
                  <a:cubicBezTo>
                    <a:pt x="137" y="140"/>
                    <a:pt x="137" y="141"/>
                    <a:pt x="137" y="142"/>
                  </a:cubicBezTo>
                  <a:cubicBezTo>
                    <a:pt x="137" y="142"/>
                    <a:pt x="137" y="142"/>
                    <a:pt x="137" y="143"/>
                  </a:cubicBezTo>
                  <a:cubicBezTo>
                    <a:pt x="137" y="143"/>
                    <a:pt x="137" y="143"/>
                    <a:pt x="137" y="144"/>
                  </a:cubicBezTo>
                  <a:cubicBezTo>
                    <a:pt x="138" y="144"/>
                    <a:pt x="138" y="143"/>
                    <a:pt x="138" y="143"/>
                  </a:cubicBezTo>
                  <a:cubicBezTo>
                    <a:pt x="139" y="142"/>
                    <a:pt x="139" y="141"/>
                    <a:pt x="139" y="141"/>
                  </a:cubicBezTo>
                  <a:cubicBezTo>
                    <a:pt x="138" y="140"/>
                    <a:pt x="139" y="139"/>
                    <a:pt x="138" y="138"/>
                  </a:cubicBezTo>
                  <a:cubicBezTo>
                    <a:pt x="138" y="138"/>
                    <a:pt x="138" y="136"/>
                    <a:pt x="138" y="135"/>
                  </a:cubicBezTo>
                  <a:cubicBezTo>
                    <a:pt x="138" y="135"/>
                    <a:pt x="138" y="134"/>
                    <a:pt x="139" y="134"/>
                  </a:cubicBezTo>
                  <a:cubicBezTo>
                    <a:pt x="140" y="133"/>
                    <a:pt x="140" y="134"/>
                    <a:pt x="141" y="134"/>
                  </a:cubicBezTo>
                  <a:cubicBezTo>
                    <a:pt x="141" y="134"/>
                    <a:pt x="142" y="134"/>
                    <a:pt x="143" y="134"/>
                  </a:cubicBezTo>
                  <a:cubicBezTo>
                    <a:pt x="143" y="135"/>
                    <a:pt x="143" y="135"/>
                    <a:pt x="144" y="135"/>
                  </a:cubicBezTo>
                  <a:cubicBezTo>
                    <a:pt x="145" y="135"/>
                    <a:pt x="144" y="134"/>
                    <a:pt x="144" y="134"/>
                  </a:cubicBezTo>
                  <a:cubicBezTo>
                    <a:pt x="144" y="133"/>
                    <a:pt x="143" y="133"/>
                    <a:pt x="143" y="132"/>
                  </a:cubicBezTo>
                  <a:cubicBezTo>
                    <a:pt x="142" y="132"/>
                    <a:pt x="141" y="132"/>
                    <a:pt x="142" y="132"/>
                  </a:cubicBezTo>
                  <a:cubicBezTo>
                    <a:pt x="142" y="131"/>
                    <a:pt x="142" y="130"/>
                    <a:pt x="143" y="130"/>
                  </a:cubicBezTo>
                  <a:cubicBezTo>
                    <a:pt x="144" y="130"/>
                    <a:pt x="146" y="130"/>
                    <a:pt x="147" y="130"/>
                  </a:cubicBezTo>
                  <a:cubicBezTo>
                    <a:pt x="147" y="130"/>
                    <a:pt x="147" y="132"/>
                    <a:pt x="147" y="133"/>
                  </a:cubicBezTo>
                  <a:cubicBezTo>
                    <a:pt x="147" y="133"/>
                    <a:pt x="146" y="133"/>
                    <a:pt x="146" y="134"/>
                  </a:cubicBezTo>
                  <a:cubicBezTo>
                    <a:pt x="146" y="134"/>
                    <a:pt x="146" y="134"/>
                    <a:pt x="145" y="135"/>
                  </a:cubicBezTo>
                  <a:cubicBezTo>
                    <a:pt x="145" y="135"/>
                    <a:pt x="145" y="135"/>
                    <a:pt x="145" y="135"/>
                  </a:cubicBezTo>
                  <a:cubicBezTo>
                    <a:pt x="144" y="136"/>
                    <a:pt x="145" y="136"/>
                    <a:pt x="145" y="137"/>
                  </a:cubicBezTo>
                  <a:cubicBezTo>
                    <a:pt x="145" y="138"/>
                    <a:pt x="145" y="138"/>
                    <a:pt x="145" y="139"/>
                  </a:cubicBezTo>
                  <a:cubicBezTo>
                    <a:pt x="145" y="140"/>
                    <a:pt x="145" y="140"/>
                    <a:pt x="145" y="141"/>
                  </a:cubicBezTo>
                  <a:cubicBezTo>
                    <a:pt x="145" y="141"/>
                    <a:pt x="145" y="141"/>
                    <a:pt x="145" y="142"/>
                  </a:cubicBezTo>
                  <a:cubicBezTo>
                    <a:pt x="145" y="143"/>
                    <a:pt x="146" y="143"/>
                    <a:pt x="146" y="144"/>
                  </a:cubicBezTo>
                  <a:cubicBezTo>
                    <a:pt x="146" y="144"/>
                    <a:pt x="145" y="145"/>
                    <a:pt x="146" y="146"/>
                  </a:cubicBezTo>
                  <a:cubicBezTo>
                    <a:pt x="146" y="147"/>
                    <a:pt x="146" y="147"/>
                    <a:pt x="147" y="148"/>
                  </a:cubicBezTo>
                  <a:close/>
                  <a:moveTo>
                    <a:pt x="380" y="281"/>
                  </a:moveTo>
                  <a:cubicBezTo>
                    <a:pt x="380" y="280"/>
                    <a:pt x="380" y="280"/>
                    <a:pt x="380" y="280"/>
                  </a:cubicBezTo>
                  <a:cubicBezTo>
                    <a:pt x="380" y="280"/>
                    <a:pt x="380" y="280"/>
                    <a:pt x="380" y="280"/>
                  </a:cubicBezTo>
                  <a:cubicBezTo>
                    <a:pt x="380" y="281"/>
                    <a:pt x="379" y="281"/>
                    <a:pt x="379" y="281"/>
                  </a:cubicBezTo>
                  <a:cubicBezTo>
                    <a:pt x="379" y="281"/>
                    <a:pt x="379" y="281"/>
                    <a:pt x="379" y="281"/>
                  </a:cubicBezTo>
                  <a:cubicBezTo>
                    <a:pt x="379" y="281"/>
                    <a:pt x="379" y="281"/>
                    <a:pt x="380" y="281"/>
                  </a:cubicBezTo>
                  <a:close/>
                  <a:moveTo>
                    <a:pt x="381" y="130"/>
                  </a:moveTo>
                  <a:cubicBezTo>
                    <a:pt x="381" y="131"/>
                    <a:pt x="381" y="131"/>
                    <a:pt x="381" y="131"/>
                  </a:cubicBezTo>
                  <a:cubicBezTo>
                    <a:pt x="380" y="130"/>
                    <a:pt x="380" y="130"/>
                    <a:pt x="380" y="130"/>
                  </a:cubicBezTo>
                  <a:cubicBezTo>
                    <a:pt x="380" y="130"/>
                    <a:pt x="381" y="130"/>
                    <a:pt x="381" y="130"/>
                  </a:cubicBezTo>
                  <a:close/>
                  <a:moveTo>
                    <a:pt x="378" y="134"/>
                  </a:moveTo>
                  <a:cubicBezTo>
                    <a:pt x="378" y="134"/>
                    <a:pt x="380" y="135"/>
                    <a:pt x="380" y="136"/>
                  </a:cubicBezTo>
                  <a:cubicBezTo>
                    <a:pt x="380" y="136"/>
                    <a:pt x="380" y="136"/>
                    <a:pt x="380" y="137"/>
                  </a:cubicBezTo>
                  <a:cubicBezTo>
                    <a:pt x="379" y="137"/>
                    <a:pt x="380" y="137"/>
                    <a:pt x="380" y="138"/>
                  </a:cubicBezTo>
                  <a:cubicBezTo>
                    <a:pt x="380" y="138"/>
                    <a:pt x="380" y="138"/>
                    <a:pt x="380" y="138"/>
                  </a:cubicBezTo>
                  <a:cubicBezTo>
                    <a:pt x="380" y="139"/>
                    <a:pt x="379" y="139"/>
                    <a:pt x="379" y="138"/>
                  </a:cubicBezTo>
                  <a:cubicBezTo>
                    <a:pt x="379" y="138"/>
                    <a:pt x="379" y="137"/>
                    <a:pt x="378" y="136"/>
                  </a:cubicBezTo>
                  <a:cubicBezTo>
                    <a:pt x="378" y="136"/>
                    <a:pt x="378" y="136"/>
                    <a:pt x="377" y="136"/>
                  </a:cubicBezTo>
                  <a:cubicBezTo>
                    <a:pt x="377" y="136"/>
                    <a:pt x="377" y="135"/>
                    <a:pt x="377" y="134"/>
                  </a:cubicBezTo>
                  <a:cubicBezTo>
                    <a:pt x="377" y="134"/>
                    <a:pt x="377" y="133"/>
                    <a:pt x="376" y="132"/>
                  </a:cubicBezTo>
                  <a:cubicBezTo>
                    <a:pt x="376" y="132"/>
                    <a:pt x="376" y="132"/>
                    <a:pt x="376" y="131"/>
                  </a:cubicBezTo>
                  <a:cubicBezTo>
                    <a:pt x="376" y="131"/>
                    <a:pt x="376" y="131"/>
                    <a:pt x="376" y="131"/>
                  </a:cubicBezTo>
                  <a:cubicBezTo>
                    <a:pt x="376" y="130"/>
                    <a:pt x="375" y="130"/>
                    <a:pt x="375" y="130"/>
                  </a:cubicBezTo>
                  <a:cubicBezTo>
                    <a:pt x="375" y="129"/>
                    <a:pt x="376" y="129"/>
                    <a:pt x="376" y="129"/>
                  </a:cubicBezTo>
                  <a:cubicBezTo>
                    <a:pt x="376" y="128"/>
                    <a:pt x="376" y="129"/>
                    <a:pt x="376" y="129"/>
                  </a:cubicBezTo>
                  <a:cubicBezTo>
                    <a:pt x="377" y="130"/>
                    <a:pt x="377" y="130"/>
                    <a:pt x="377" y="131"/>
                  </a:cubicBezTo>
                  <a:cubicBezTo>
                    <a:pt x="377" y="131"/>
                    <a:pt x="377" y="131"/>
                    <a:pt x="377" y="132"/>
                  </a:cubicBezTo>
                  <a:cubicBezTo>
                    <a:pt x="377" y="132"/>
                    <a:pt x="378" y="132"/>
                    <a:pt x="378" y="132"/>
                  </a:cubicBezTo>
                  <a:cubicBezTo>
                    <a:pt x="378" y="133"/>
                    <a:pt x="378" y="133"/>
                    <a:pt x="378" y="134"/>
                  </a:cubicBezTo>
                  <a:close/>
                  <a:moveTo>
                    <a:pt x="367" y="113"/>
                  </a:moveTo>
                  <a:cubicBezTo>
                    <a:pt x="367" y="113"/>
                    <a:pt x="368" y="113"/>
                    <a:pt x="368" y="114"/>
                  </a:cubicBezTo>
                  <a:cubicBezTo>
                    <a:pt x="369" y="114"/>
                    <a:pt x="369" y="114"/>
                    <a:pt x="369" y="114"/>
                  </a:cubicBezTo>
                  <a:cubicBezTo>
                    <a:pt x="369" y="114"/>
                    <a:pt x="368" y="114"/>
                    <a:pt x="368" y="114"/>
                  </a:cubicBezTo>
                  <a:cubicBezTo>
                    <a:pt x="367" y="114"/>
                    <a:pt x="367" y="113"/>
                    <a:pt x="367" y="113"/>
                  </a:cubicBezTo>
                  <a:close/>
                  <a:moveTo>
                    <a:pt x="368" y="224"/>
                  </a:moveTo>
                  <a:cubicBezTo>
                    <a:pt x="368" y="225"/>
                    <a:pt x="367" y="223"/>
                    <a:pt x="368" y="223"/>
                  </a:cubicBezTo>
                  <a:cubicBezTo>
                    <a:pt x="368" y="222"/>
                    <a:pt x="368" y="222"/>
                    <a:pt x="368" y="223"/>
                  </a:cubicBezTo>
                  <a:cubicBezTo>
                    <a:pt x="369" y="223"/>
                    <a:pt x="369" y="224"/>
                    <a:pt x="368" y="224"/>
                  </a:cubicBezTo>
                  <a:close/>
                  <a:moveTo>
                    <a:pt x="366" y="256"/>
                  </a:moveTo>
                  <a:cubicBezTo>
                    <a:pt x="365" y="255"/>
                    <a:pt x="367" y="254"/>
                    <a:pt x="368" y="253"/>
                  </a:cubicBezTo>
                  <a:cubicBezTo>
                    <a:pt x="368" y="253"/>
                    <a:pt x="369" y="252"/>
                    <a:pt x="368" y="251"/>
                  </a:cubicBezTo>
                  <a:cubicBezTo>
                    <a:pt x="368" y="251"/>
                    <a:pt x="368" y="251"/>
                    <a:pt x="368" y="251"/>
                  </a:cubicBezTo>
                  <a:cubicBezTo>
                    <a:pt x="368" y="250"/>
                    <a:pt x="368" y="250"/>
                    <a:pt x="368" y="250"/>
                  </a:cubicBezTo>
                  <a:cubicBezTo>
                    <a:pt x="367" y="249"/>
                    <a:pt x="367" y="249"/>
                    <a:pt x="367" y="249"/>
                  </a:cubicBezTo>
                  <a:cubicBezTo>
                    <a:pt x="367" y="248"/>
                    <a:pt x="367" y="248"/>
                    <a:pt x="367" y="247"/>
                  </a:cubicBezTo>
                  <a:cubicBezTo>
                    <a:pt x="367" y="246"/>
                    <a:pt x="367" y="245"/>
                    <a:pt x="367" y="245"/>
                  </a:cubicBezTo>
                  <a:cubicBezTo>
                    <a:pt x="367" y="245"/>
                    <a:pt x="368" y="247"/>
                    <a:pt x="368" y="246"/>
                  </a:cubicBezTo>
                  <a:cubicBezTo>
                    <a:pt x="369" y="245"/>
                    <a:pt x="368" y="245"/>
                    <a:pt x="368" y="244"/>
                  </a:cubicBezTo>
                  <a:cubicBezTo>
                    <a:pt x="369" y="243"/>
                    <a:pt x="369" y="243"/>
                    <a:pt x="368" y="243"/>
                  </a:cubicBezTo>
                  <a:cubicBezTo>
                    <a:pt x="368" y="242"/>
                    <a:pt x="368" y="242"/>
                    <a:pt x="368" y="241"/>
                  </a:cubicBezTo>
                  <a:cubicBezTo>
                    <a:pt x="368" y="241"/>
                    <a:pt x="368" y="240"/>
                    <a:pt x="367" y="240"/>
                  </a:cubicBezTo>
                  <a:cubicBezTo>
                    <a:pt x="367" y="240"/>
                    <a:pt x="367" y="241"/>
                    <a:pt x="367" y="240"/>
                  </a:cubicBezTo>
                  <a:cubicBezTo>
                    <a:pt x="366" y="240"/>
                    <a:pt x="366" y="240"/>
                    <a:pt x="366" y="239"/>
                  </a:cubicBezTo>
                  <a:cubicBezTo>
                    <a:pt x="367" y="239"/>
                    <a:pt x="367" y="239"/>
                    <a:pt x="367" y="238"/>
                  </a:cubicBezTo>
                  <a:cubicBezTo>
                    <a:pt x="367" y="238"/>
                    <a:pt x="367" y="237"/>
                    <a:pt x="367" y="237"/>
                  </a:cubicBezTo>
                  <a:cubicBezTo>
                    <a:pt x="367" y="236"/>
                    <a:pt x="366" y="237"/>
                    <a:pt x="366" y="235"/>
                  </a:cubicBezTo>
                  <a:cubicBezTo>
                    <a:pt x="366" y="235"/>
                    <a:pt x="366" y="234"/>
                    <a:pt x="366" y="234"/>
                  </a:cubicBezTo>
                  <a:cubicBezTo>
                    <a:pt x="366" y="234"/>
                    <a:pt x="365" y="234"/>
                    <a:pt x="365" y="234"/>
                  </a:cubicBezTo>
                  <a:cubicBezTo>
                    <a:pt x="365" y="233"/>
                    <a:pt x="365" y="232"/>
                    <a:pt x="365" y="232"/>
                  </a:cubicBezTo>
                  <a:cubicBezTo>
                    <a:pt x="365" y="231"/>
                    <a:pt x="365" y="231"/>
                    <a:pt x="365" y="231"/>
                  </a:cubicBezTo>
                  <a:cubicBezTo>
                    <a:pt x="365" y="231"/>
                    <a:pt x="365" y="230"/>
                    <a:pt x="365" y="229"/>
                  </a:cubicBezTo>
                  <a:cubicBezTo>
                    <a:pt x="365" y="229"/>
                    <a:pt x="366" y="228"/>
                    <a:pt x="366" y="227"/>
                  </a:cubicBezTo>
                  <a:cubicBezTo>
                    <a:pt x="366" y="227"/>
                    <a:pt x="366" y="225"/>
                    <a:pt x="366" y="225"/>
                  </a:cubicBezTo>
                  <a:cubicBezTo>
                    <a:pt x="367" y="227"/>
                    <a:pt x="368" y="224"/>
                    <a:pt x="368" y="225"/>
                  </a:cubicBezTo>
                  <a:cubicBezTo>
                    <a:pt x="369" y="226"/>
                    <a:pt x="367" y="228"/>
                    <a:pt x="368" y="229"/>
                  </a:cubicBezTo>
                  <a:cubicBezTo>
                    <a:pt x="368" y="229"/>
                    <a:pt x="368" y="229"/>
                    <a:pt x="369" y="229"/>
                  </a:cubicBezTo>
                  <a:cubicBezTo>
                    <a:pt x="369" y="229"/>
                    <a:pt x="369" y="229"/>
                    <a:pt x="369" y="229"/>
                  </a:cubicBezTo>
                  <a:cubicBezTo>
                    <a:pt x="370" y="229"/>
                    <a:pt x="370" y="230"/>
                    <a:pt x="370" y="230"/>
                  </a:cubicBezTo>
                  <a:cubicBezTo>
                    <a:pt x="370" y="231"/>
                    <a:pt x="370" y="231"/>
                    <a:pt x="369" y="232"/>
                  </a:cubicBezTo>
                  <a:cubicBezTo>
                    <a:pt x="369" y="232"/>
                    <a:pt x="369" y="233"/>
                    <a:pt x="369" y="234"/>
                  </a:cubicBezTo>
                  <a:cubicBezTo>
                    <a:pt x="369" y="235"/>
                    <a:pt x="369" y="235"/>
                    <a:pt x="369" y="235"/>
                  </a:cubicBezTo>
                  <a:cubicBezTo>
                    <a:pt x="369" y="236"/>
                    <a:pt x="369" y="236"/>
                    <a:pt x="370" y="236"/>
                  </a:cubicBezTo>
                  <a:cubicBezTo>
                    <a:pt x="370" y="236"/>
                    <a:pt x="370" y="236"/>
                    <a:pt x="370" y="237"/>
                  </a:cubicBezTo>
                  <a:cubicBezTo>
                    <a:pt x="370" y="238"/>
                    <a:pt x="370" y="238"/>
                    <a:pt x="370" y="239"/>
                  </a:cubicBezTo>
                  <a:cubicBezTo>
                    <a:pt x="371" y="239"/>
                    <a:pt x="370" y="240"/>
                    <a:pt x="371" y="240"/>
                  </a:cubicBezTo>
                  <a:cubicBezTo>
                    <a:pt x="371" y="241"/>
                    <a:pt x="371" y="241"/>
                    <a:pt x="371" y="241"/>
                  </a:cubicBezTo>
                  <a:cubicBezTo>
                    <a:pt x="371" y="242"/>
                    <a:pt x="371" y="243"/>
                    <a:pt x="372" y="243"/>
                  </a:cubicBezTo>
                  <a:cubicBezTo>
                    <a:pt x="372" y="244"/>
                    <a:pt x="372" y="245"/>
                    <a:pt x="372" y="246"/>
                  </a:cubicBezTo>
                  <a:cubicBezTo>
                    <a:pt x="373" y="246"/>
                    <a:pt x="373" y="247"/>
                    <a:pt x="373" y="247"/>
                  </a:cubicBezTo>
                  <a:cubicBezTo>
                    <a:pt x="374" y="248"/>
                    <a:pt x="374" y="249"/>
                    <a:pt x="373" y="251"/>
                  </a:cubicBezTo>
                  <a:cubicBezTo>
                    <a:pt x="373" y="251"/>
                    <a:pt x="373" y="252"/>
                    <a:pt x="373" y="253"/>
                  </a:cubicBezTo>
                  <a:cubicBezTo>
                    <a:pt x="373" y="254"/>
                    <a:pt x="373" y="254"/>
                    <a:pt x="372" y="254"/>
                  </a:cubicBezTo>
                  <a:cubicBezTo>
                    <a:pt x="372" y="255"/>
                    <a:pt x="372" y="254"/>
                    <a:pt x="371" y="254"/>
                  </a:cubicBezTo>
                  <a:cubicBezTo>
                    <a:pt x="371" y="254"/>
                    <a:pt x="371" y="254"/>
                    <a:pt x="371" y="254"/>
                  </a:cubicBezTo>
                  <a:cubicBezTo>
                    <a:pt x="371" y="254"/>
                    <a:pt x="371" y="254"/>
                    <a:pt x="371" y="254"/>
                  </a:cubicBezTo>
                  <a:cubicBezTo>
                    <a:pt x="370" y="255"/>
                    <a:pt x="370" y="255"/>
                    <a:pt x="369" y="255"/>
                  </a:cubicBezTo>
                  <a:cubicBezTo>
                    <a:pt x="369" y="255"/>
                    <a:pt x="369" y="255"/>
                    <a:pt x="368" y="256"/>
                  </a:cubicBezTo>
                  <a:cubicBezTo>
                    <a:pt x="368" y="256"/>
                    <a:pt x="367" y="257"/>
                    <a:pt x="366" y="256"/>
                  </a:cubicBezTo>
                  <a:close/>
                  <a:moveTo>
                    <a:pt x="369" y="116"/>
                  </a:moveTo>
                  <a:cubicBezTo>
                    <a:pt x="369" y="117"/>
                    <a:pt x="369" y="116"/>
                    <a:pt x="369" y="116"/>
                  </a:cubicBezTo>
                  <a:cubicBezTo>
                    <a:pt x="369" y="116"/>
                    <a:pt x="369" y="116"/>
                    <a:pt x="369" y="115"/>
                  </a:cubicBezTo>
                  <a:cubicBezTo>
                    <a:pt x="369" y="114"/>
                    <a:pt x="369" y="115"/>
                    <a:pt x="370" y="116"/>
                  </a:cubicBezTo>
                  <a:cubicBezTo>
                    <a:pt x="370" y="116"/>
                    <a:pt x="370" y="116"/>
                    <a:pt x="371" y="117"/>
                  </a:cubicBezTo>
                  <a:cubicBezTo>
                    <a:pt x="372" y="118"/>
                    <a:pt x="371" y="116"/>
                    <a:pt x="372" y="117"/>
                  </a:cubicBezTo>
                  <a:cubicBezTo>
                    <a:pt x="372" y="117"/>
                    <a:pt x="372" y="117"/>
                    <a:pt x="372" y="117"/>
                  </a:cubicBezTo>
                  <a:cubicBezTo>
                    <a:pt x="372" y="117"/>
                    <a:pt x="372" y="117"/>
                    <a:pt x="372" y="117"/>
                  </a:cubicBezTo>
                  <a:cubicBezTo>
                    <a:pt x="372" y="116"/>
                    <a:pt x="372" y="116"/>
                    <a:pt x="372" y="116"/>
                  </a:cubicBezTo>
                  <a:cubicBezTo>
                    <a:pt x="372" y="116"/>
                    <a:pt x="373" y="116"/>
                    <a:pt x="373" y="117"/>
                  </a:cubicBezTo>
                  <a:cubicBezTo>
                    <a:pt x="373" y="117"/>
                    <a:pt x="373" y="118"/>
                    <a:pt x="373" y="118"/>
                  </a:cubicBezTo>
                  <a:cubicBezTo>
                    <a:pt x="373" y="118"/>
                    <a:pt x="373" y="119"/>
                    <a:pt x="374" y="119"/>
                  </a:cubicBezTo>
                  <a:cubicBezTo>
                    <a:pt x="374" y="119"/>
                    <a:pt x="374" y="118"/>
                    <a:pt x="374" y="118"/>
                  </a:cubicBezTo>
                  <a:cubicBezTo>
                    <a:pt x="374" y="118"/>
                    <a:pt x="374" y="118"/>
                    <a:pt x="374" y="118"/>
                  </a:cubicBezTo>
                  <a:cubicBezTo>
                    <a:pt x="375" y="118"/>
                    <a:pt x="375" y="118"/>
                    <a:pt x="375" y="119"/>
                  </a:cubicBezTo>
                  <a:cubicBezTo>
                    <a:pt x="376" y="119"/>
                    <a:pt x="376" y="119"/>
                    <a:pt x="376" y="120"/>
                  </a:cubicBezTo>
                  <a:cubicBezTo>
                    <a:pt x="377" y="120"/>
                    <a:pt x="378" y="120"/>
                    <a:pt x="378" y="120"/>
                  </a:cubicBezTo>
                  <a:cubicBezTo>
                    <a:pt x="379" y="121"/>
                    <a:pt x="379" y="121"/>
                    <a:pt x="378" y="121"/>
                  </a:cubicBezTo>
                  <a:cubicBezTo>
                    <a:pt x="378" y="122"/>
                    <a:pt x="378" y="122"/>
                    <a:pt x="379" y="122"/>
                  </a:cubicBezTo>
                  <a:cubicBezTo>
                    <a:pt x="379" y="123"/>
                    <a:pt x="379" y="123"/>
                    <a:pt x="379" y="123"/>
                  </a:cubicBezTo>
                  <a:cubicBezTo>
                    <a:pt x="378" y="123"/>
                    <a:pt x="378" y="124"/>
                    <a:pt x="378" y="124"/>
                  </a:cubicBezTo>
                  <a:cubicBezTo>
                    <a:pt x="378" y="125"/>
                    <a:pt x="378" y="126"/>
                    <a:pt x="377" y="126"/>
                  </a:cubicBezTo>
                  <a:cubicBezTo>
                    <a:pt x="377" y="126"/>
                    <a:pt x="376" y="125"/>
                    <a:pt x="376" y="125"/>
                  </a:cubicBezTo>
                  <a:cubicBezTo>
                    <a:pt x="376" y="124"/>
                    <a:pt x="375" y="124"/>
                    <a:pt x="375" y="124"/>
                  </a:cubicBezTo>
                  <a:cubicBezTo>
                    <a:pt x="374" y="123"/>
                    <a:pt x="373" y="124"/>
                    <a:pt x="372" y="123"/>
                  </a:cubicBezTo>
                  <a:cubicBezTo>
                    <a:pt x="372" y="122"/>
                    <a:pt x="371" y="122"/>
                    <a:pt x="372" y="121"/>
                  </a:cubicBezTo>
                  <a:cubicBezTo>
                    <a:pt x="372" y="122"/>
                    <a:pt x="372" y="122"/>
                    <a:pt x="372" y="122"/>
                  </a:cubicBezTo>
                  <a:cubicBezTo>
                    <a:pt x="372" y="122"/>
                    <a:pt x="372" y="121"/>
                    <a:pt x="372" y="121"/>
                  </a:cubicBezTo>
                  <a:cubicBezTo>
                    <a:pt x="372" y="121"/>
                    <a:pt x="373" y="121"/>
                    <a:pt x="372" y="121"/>
                  </a:cubicBezTo>
                  <a:cubicBezTo>
                    <a:pt x="372" y="120"/>
                    <a:pt x="372" y="120"/>
                    <a:pt x="371" y="120"/>
                  </a:cubicBezTo>
                  <a:cubicBezTo>
                    <a:pt x="371" y="120"/>
                    <a:pt x="371" y="120"/>
                    <a:pt x="370" y="120"/>
                  </a:cubicBezTo>
                  <a:cubicBezTo>
                    <a:pt x="370" y="120"/>
                    <a:pt x="370" y="120"/>
                    <a:pt x="370" y="120"/>
                  </a:cubicBezTo>
                  <a:cubicBezTo>
                    <a:pt x="369" y="119"/>
                    <a:pt x="369" y="119"/>
                    <a:pt x="369" y="119"/>
                  </a:cubicBezTo>
                  <a:cubicBezTo>
                    <a:pt x="369" y="118"/>
                    <a:pt x="369" y="118"/>
                    <a:pt x="369" y="118"/>
                  </a:cubicBezTo>
                  <a:cubicBezTo>
                    <a:pt x="369" y="118"/>
                    <a:pt x="369" y="117"/>
                    <a:pt x="368" y="117"/>
                  </a:cubicBezTo>
                  <a:cubicBezTo>
                    <a:pt x="368" y="117"/>
                    <a:pt x="367" y="116"/>
                    <a:pt x="368" y="116"/>
                  </a:cubicBezTo>
                  <a:cubicBezTo>
                    <a:pt x="368" y="116"/>
                    <a:pt x="368" y="116"/>
                    <a:pt x="369" y="116"/>
                  </a:cubicBezTo>
                  <a:close/>
                  <a:moveTo>
                    <a:pt x="381" y="278"/>
                  </a:moveTo>
                  <a:cubicBezTo>
                    <a:pt x="380" y="278"/>
                    <a:pt x="380" y="278"/>
                    <a:pt x="380" y="277"/>
                  </a:cubicBezTo>
                  <a:cubicBezTo>
                    <a:pt x="380" y="277"/>
                    <a:pt x="380" y="277"/>
                    <a:pt x="380" y="277"/>
                  </a:cubicBezTo>
                  <a:cubicBezTo>
                    <a:pt x="380" y="276"/>
                    <a:pt x="381" y="276"/>
                    <a:pt x="381" y="275"/>
                  </a:cubicBezTo>
                  <a:cubicBezTo>
                    <a:pt x="381" y="275"/>
                    <a:pt x="381" y="277"/>
                    <a:pt x="381" y="277"/>
                  </a:cubicBezTo>
                  <a:cubicBezTo>
                    <a:pt x="381" y="278"/>
                    <a:pt x="381" y="279"/>
                    <a:pt x="381" y="278"/>
                  </a:cubicBezTo>
                  <a:close/>
                  <a:moveTo>
                    <a:pt x="371" y="219"/>
                  </a:moveTo>
                  <a:cubicBezTo>
                    <a:pt x="370" y="220"/>
                    <a:pt x="370" y="217"/>
                    <a:pt x="370" y="217"/>
                  </a:cubicBezTo>
                  <a:cubicBezTo>
                    <a:pt x="371" y="217"/>
                    <a:pt x="371" y="217"/>
                    <a:pt x="371" y="218"/>
                  </a:cubicBezTo>
                  <a:cubicBezTo>
                    <a:pt x="371" y="218"/>
                    <a:pt x="371" y="219"/>
                    <a:pt x="371" y="219"/>
                  </a:cubicBezTo>
                  <a:close/>
                  <a:moveTo>
                    <a:pt x="360" y="248"/>
                  </a:moveTo>
                  <a:cubicBezTo>
                    <a:pt x="361" y="248"/>
                    <a:pt x="361" y="247"/>
                    <a:pt x="361" y="246"/>
                  </a:cubicBezTo>
                  <a:cubicBezTo>
                    <a:pt x="361" y="246"/>
                    <a:pt x="361" y="245"/>
                    <a:pt x="361" y="245"/>
                  </a:cubicBezTo>
                  <a:cubicBezTo>
                    <a:pt x="361" y="245"/>
                    <a:pt x="360" y="244"/>
                    <a:pt x="360" y="243"/>
                  </a:cubicBezTo>
                  <a:cubicBezTo>
                    <a:pt x="360" y="243"/>
                    <a:pt x="360" y="241"/>
                    <a:pt x="361" y="241"/>
                  </a:cubicBezTo>
                  <a:cubicBezTo>
                    <a:pt x="361" y="241"/>
                    <a:pt x="362" y="240"/>
                    <a:pt x="362" y="241"/>
                  </a:cubicBezTo>
                  <a:cubicBezTo>
                    <a:pt x="362" y="241"/>
                    <a:pt x="363" y="242"/>
                    <a:pt x="363" y="242"/>
                  </a:cubicBezTo>
                  <a:cubicBezTo>
                    <a:pt x="363" y="243"/>
                    <a:pt x="363" y="241"/>
                    <a:pt x="363" y="241"/>
                  </a:cubicBezTo>
                  <a:cubicBezTo>
                    <a:pt x="363" y="241"/>
                    <a:pt x="363" y="241"/>
                    <a:pt x="363" y="240"/>
                  </a:cubicBezTo>
                  <a:cubicBezTo>
                    <a:pt x="363" y="240"/>
                    <a:pt x="363" y="239"/>
                    <a:pt x="362" y="239"/>
                  </a:cubicBezTo>
                  <a:cubicBezTo>
                    <a:pt x="362" y="239"/>
                    <a:pt x="363" y="238"/>
                    <a:pt x="363" y="238"/>
                  </a:cubicBezTo>
                  <a:cubicBezTo>
                    <a:pt x="363" y="238"/>
                    <a:pt x="363" y="238"/>
                    <a:pt x="364" y="238"/>
                  </a:cubicBezTo>
                  <a:cubicBezTo>
                    <a:pt x="364" y="238"/>
                    <a:pt x="364" y="238"/>
                    <a:pt x="364" y="238"/>
                  </a:cubicBezTo>
                  <a:cubicBezTo>
                    <a:pt x="365" y="238"/>
                    <a:pt x="365" y="240"/>
                    <a:pt x="365" y="241"/>
                  </a:cubicBezTo>
                  <a:cubicBezTo>
                    <a:pt x="366" y="242"/>
                    <a:pt x="365" y="243"/>
                    <a:pt x="365" y="244"/>
                  </a:cubicBezTo>
                  <a:cubicBezTo>
                    <a:pt x="365" y="245"/>
                    <a:pt x="365" y="245"/>
                    <a:pt x="365" y="247"/>
                  </a:cubicBezTo>
                  <a:cubicBezTo>
                    <a:pt x="365" y="247"/>
                    <a:pt x="365" y="248"/>
                    <a:pt x="364" y="248"/>
                  </a:cubicBezTo>
                  <a:cubicBezTo>
                    <a:pt x="364" y="250"/>
                    <a:pt x="364" y="253"/>
                    <a:pt x="363" y="252"/>
                  </a:cubicBezTo>
                  <a:cubicBezTo>
                    <a:pt x="362" y="251"/>
                    <a:pt x="362" y="250"/>
                    <a:pt x="362" y="251"/>
                  </a:cubicBezTo>
                  <a:cubicBezTo>
                    <a:pt x="362" y="251"/>
                    <a:pt x="361" y="252"/>
                    <a:pt x="361" y="251"/>
                  </a:cubicBezTo>
                  <a:cubicBezTo>
                    <a:pt x="360" y="251"/>
                    <a:pt x="360" y="249"/>
                    <a:pt x="360" y="248"/>
                  </a:cubicBezTo>
                  <a:close/>
                  <a:moveTo>
                    <a:pt x="438" y="169"/>
                  </a:moveTo>
                  <a:cubicBezTo>
                    <a:pt x="437" y="169"/>
                    <a:pt x="437" y="169"/>
                    <a:pt x="437" y="169"/>
                  </a:cubicBezTo>
                  <a:cubicBezTo>
                    <a:pt x="437" y="169"/>
                    <a:pt x="437" y="169"/>
                    <a:pt x="436" y="170"/>
                  </a:cubicBezTo>
                  <a:cubicBezTo>
                    <a:pt x="436" y="170"/>
                    <a:pt x="436" y="170"/>
                    <a:pt x="436" y="171"/>
                  </a:cubicBezTo>
                  <a:cubicBezTo>
                    <a:pt x="435" y="171"/>
                    <a:pt x="435" y="171"/>
                    <a:pt x="435" y="172"/>
                  </a:cubicBezTo>
                  <a:cubicBezTo>
                    <a:pt x="435" y="172"/>
                    <a:pt x="435" y="172"/>
                    <a:pt x="435" y="173"/>
                  </a:cubicBezTo>
                  <a:cubicBezTo>
                    <a:pt x="435" y="173"/>
                    <a:pt x="436" y="173"/>
                    <a:pt x="435" y="173"/>
                  </a:cubicBezTo>
                  <a:cubicBezTo>
                    <a:pt x="435" y="174"/>
                    <a:pt x="436" y="175"/>
                    <a:pt x="436" y="176"/>
                  </a:cubicBezTo>
                  <a:cubicBezTo>
                    <a:pt x="436" y="177"/>
                    <a:pt x="434" y="177"/>
                    <a:pt x="433" y="176"/>
                  </a:cubicBezTo>
                  <a:cubicBezTo>
                    <a:pt x="433" y="176"/>
                    <a:pt x="433" y="176"/>
                    <a:pt x="432" y="177"/>
                  </a:cubicBezTo>
                  <a:cubicBezTo>
                    <a:pt x="432" y="177"/>
                    <a:pt x="432" y="177"/>
                    <a:pt x="432" y="178"/>
                  </a:cubicBezTo>
                  <a:cubicBezTo>
                    <a:pt x="432" y="179"/>
                    <a:pt x="433" y="179"/>
                    <a:pt x="433" y="180"/>
                  </a:cubicBezTo>
                  <a:cubicBezTo>
                    <a:pt x="433" y="181"/>
                    <a:pt x="433" y="182"/>
                    <a:pt x="433" y="183"/>
                  </a:cubicBezTo>
                  <a:cubicBezTo>
                    <a:pt x="433" y="183"/>
                    <a:pt x="433" y="183"/>
                    <a:pt x="434" y="183"/>
                  </a:cubicBezTo>
                  <a:cubicBezTo>
                    <a:pt x="434" y="183"/>
                    <a:pt x="434" y="184"/>
                    <a:pt x="434" y="184"/>
                  </a:cubicBezTo>
                  <a:cubicBezTo>
                    <a:pt x="435" y="184"/>
                    <a:pt x="435" y="185"/>
                    <a:pt x="435" y="185"/>
                  </a:cubicBezTo>
                  <a:cubicBezTo>
                    <a:pt x="435" y="186"/>
                    <a:pt x="435" y="186"/>
                    <a:pt x="435" y="187"/>
                  </a:cubicBezTo>
                  <a:cubicBezTo>
                    <a:pt x="435" y="187"/>
                    <a:pt x="435" y="188"/>
                    <a:pt x="435" y="188"/>
                  </a:cubicBezTo>
                  <a:cubicBezTo>
                    <a:pt x="436" y="189"/>
                    <a:pt x="436" y="190"/>
                    <a:pt x="436" y="191"/>
                  </a:cubicBezTo>
                  <a:cubicBezTo>
                    <a:pt x="436" y="191"/>
                    <a:pt x="436" y="191"/>
                    <a:pt x="436" y="192"/>
                  </a:cubicBezTo>
                  <a:cubicBezTo>
                    <a:pt x="436" y="192"/>
                    <a:pt x="436" y="192"/>
                    <a:pt x="436" y="192"/>
                  </a:cubicBezTo>
                  <a:cubicBezTo>
                    <a:pt x="436" y="192"/>
                    <a:pt x="436" y="192"/>
                    <a:pt x="436" y="192"/>
                  </a:cubicBezTo>
                  <a:cubicBezTo>
                    <a:pt x="435" y="192"/>
                    <a:pt x="435" y="193"/>
                    <a:pt x="435" y="192"/>
                  </a:cubicBezTo>
                  <a:cubicBezTo>
                    <a:pt x="435" y="191"/>
                    <a:pt x="435" y="191"/>
                    <a:pt x="435" y="190"/>
                  </a:cubicBezTo>
                  <a:cubicBezTo>
                    <a:pt x="435" y="190"/>
                    <a:pt x="435" y="189"/>
                    <a:pt x="435" y="189"/>
                  </a:cubicBezTo>
                  <a:cubicBezTo>
                    <a:pt x="435" y="188"/>
                    <a:pt x="435" y="188"/>
                    <a:pt x="435" y="187"/>
                  </a:cubicBezTo>
                  <a:cubicBezTo>
                    <a:pt x="435" y="187"/>
                    <a:pt x="435" y="186"/>
                    <a:pt x="434" y="186"/>
                  </a:cubicBezTo>
                  <a:cubicBezTo>
                    <a:pt x="434" y="186"/>
                    <a:pt x="434" y="185"/>
                    <a:pt x="434" y="185"/>
                  </a:cubicBezTo>
                  <a:cubicBezTo>
                    <a:pt x="433" y="185"/>
                    <a:pt x="433" y="184"/>
                    <a:pt x="433" y="184"/>
                  </a:cubicBezTo>
                  <a:cubicBezTo>
                    <a:pt x="433" y="183"/>
                    <a:pt x="433" y="183"/>
                    <a:pt x="432" y="183"/>
                  </a:cubicBezTo>
                  <a:cubicBezTo>
                    <a:pt x="432" y="182"/>
                    <a:pt x="432" y="182"/>
                    <a:pt x="431" y="182"/>
                  </a:cubicBezTo>
                  <a:cubicBezTo>
                    <a:pt x="431" y="182"/>
                    <a:pt x="431" y="182"/>
                    <a:pt x="431" y="182"/>
                  </a:cubicBezTo>
                  <a:cubicBezTo>
                    <a:pt x="431" y="181"/>
                    <a:pt x="431" y="181"/>
                    <a:pt x="431" y="181"/>
                  </a:cubicBezTo>
                  <a:cubicBezTo>
                    <a:pt x="430" y="181"/>
                    <a:pt x="430" y="181"/>
                    <a:pt x="430" y="182"/>
                  </a:cubicBezTo>
                  <a:cubicBezTo>
                    <a:pt x="430" y="182"/>
                    <a:pt x="431" y="182"/>
                    <a:pt x="431" y="183"/>
                  </a:cubicBezTo>
                  <a:cubicBezTo>
                    <a:pt x="431" y="183"/>
                    <a:pt x="431" y="183"/>
                    <a:pt x="431" y="183"/>
                  </a:cubicBezTo>
                  <a:cubicBezTo>
                    <a:pt x="432" y="184"/>
                    <a:pt x="431" y="185"/>
                    <a:pt x="431" y="184"/>
                  </a:cubicBezTo>
                  <a:cubicBezTo>
                    <a:pt x="430" y="184"/>
                    <a:pt x="430" y="183"/>
                    <a:pt x="430" y="183"/>
                  </a:cubicBezTo>
                  <a:cubicBezTo>
                    <a:pt x="430" y="183"/>
                    <a:pt x="430" y="183"/>
                    <a:pt x="430" y="183"/>
                  </a:cubicBezTo>
                  <a:cubicBezTo>
                    <a:pt x="430" y="184"/>
                    <a:pt x="431" y="186"/>
                    <a:pt x="431" y="186"/>
                  </a:cubicBezTo>
                  <a:cubicBezTo>
                    <a:pt x="431" y="187"/>
                    <a:pt x="432" y="186"/>
                    <a:pt x="432" y="187"/>
                  </a:cubicBezTo>
                  <a:cubicBezTo>
                    <a:pt x="433" y="188"/>
                    <a:pt x="431" y="187"/>
                    <a:pt x="431" y="187"/>
                  </a:cubicBezTo>
                  <a:cubicBezTo>
                    <a:pt x="430" y="187"/>
                    <a:pt x="430" y="187"/>
                    <a:pt x="430" y="186"/>
                  </a:cubicBezTo>
                  <a:cubicBezTo>
                    <a:pt x="430" y="185"/>
                    <a:pt x="429" y="184"/>
                    <a:pt x="429" y="184"/>
                  </a:cubicBezTo>
                  <a:cubicBezTo>
                    <a:pt x="429" y="183"/>
                    <a:pt x="429" y="183"/>
                    <a:pt x="429" y="182"/>
                  </a:cubicBezTo>
                  <a:cubicBezTo>
                    <a:pt x="429" y="181"/>
                    <a:pt x="429" y="181"/>
                    <a:pt x="429" y="180"/>
                  </a:cubicBezTo>
                  <a:cubicBezTo>
                    <a:pt x="429" y="180"/>
                    <a:pt x="429" y="179"/>
                    <a:pt x="429" y="179"/>
                  </a:cubicBezTo>
                  <a:cubicBezTo>
                    <a:pt x="429" y="179"/>
                    <a:pt x="428" y="178"/>
                    <a:pt x="428" y="178"/>
                  </a:cubicBezTo>
                  <a:cubicBezTo>
                    <a:pt x="428" y="178"/>
                    <a:pt x="428" y="179"/>
                    <a:pt x="429" y="179"/>
                  </a:cubicBezTo>
                  <a:cubicBezTo>
                    <a:pt x="429" y="180"/>
                    <a:pt x="429" y="180"/>
                    <a:pt x="429" y="181"/>
                  </a:cubicBezTo>
                  <a:cubicBezTo>
                    <a:pt x="429" y="181"/>
                    <a:pt x="429" y="182"/>
                    <a:pt x="429" y="182"/>
                  </a:cubicBezTo>
                  <a:cubicBezTo>
                    <a:pt x="429" y="183"/>
                    <a:pt x="428" y="182"/>
                    <a:pt x="428" y="182"/>
                  </a:cubicBezTo>
                  <a:cubicBezTo>
                    <a:pt x="428" y="183"/>
                    <a:pt x="428" y="184"/>
                    <a:pt x="428" y="185"/>
                  </a:cubicBezTo>
                  <a:cubicBezTo>
                    <a:pt x="429" y="186"/>
                    <a:pt x="429" y="187"/>
                    <a:pt x="429" y="189"/>
                  </a:cubicBezTo>
                  <a:cubicBezTo>
                    <a:pt x="430" y="190"/>
                    <a:pt x="429" y="190"/>
                    <a:pt x="429" y="192"/>
                  </a:cubicBezTo>
                  <a:cubicBezTo>
                    <a:pt x="429" y="192"/>
                    <a:pt x="429" y="193"/>
                    <a:pt x="430" y="193"/>
                  </a:cubicBezTo>
                  <a:cubicBezTo>
                    <a:pt x="430" y="194"/>
                    <a:pt x="430" y="194"/>
                    <a:pt x="430" y="195"/>
                  </a:cubicBezTo>
                  <a:cubicBezTo>
                    <a:pt x="430" y="195"/>
                    <a:pt x="431" y="194"/>
                    <a:pt x="431" y="194"/>
                  </a:cubicBezTo>
                  <a:cubicBezTo>
                    <a:pt x="432" y="194"/>
                    <a:pt x="432" y="195"/>
                    <a:pt x="432" y="196"/>
                  </a:cubicBezTo>
                  <a:cubicBezTo>
                    <a:pt x="433" y="196"/>
                    <a:pt x="433" y="197"/>
                    <a:pt x="433" y="198"/>
                  </a:cubicBezTo>
                  <a:cubicBezTo>
                    <a:pt x="433" y="199"/>
                    <a:pt x="433" y="198"/>
                    <a:pt x="433" y="199"/>
                  </a:cubicBezTo>
                  <a:cubicBezTo>
                    <a:pt x="433" y="200"/>
                    <a:pt x="433" y="201"/>
                    <a:pt x="433" y="201"/>
                  </a:cubicBezTo>
                  <a:cubicBezTo>
                    <a:pt x="434" y="201"/>
                    <a:pt x="434" y="201"/>
                    <a:pt x="433" y="201"/>
                  </a:cubicBezTo>
                  <a:cubicBezTo>
                    <a:pt x="433" y="201"/>
                    <a:pt x="433" y="201"/>
                    <a:pt x="433" y="201"/>
                  </a:cubicBezTo>
                  <a:cubicBezTo>
                    <a:pt x="433" y="200"/>
                    <a:pt x="433" y="200"/>
                    <a:pt x="433" y="199"/>
                  </a:cubicBezTo>
                  <a:cubicBezTo>
                    <a:pt x="433" y="198"/>
                    <a:pt x="432" y="197"/>
                    <a:pt x="432" y="196"/>
                  </a:cubicBezTo>
                  <a:cubicBezTo>
                    <a:pt x="432" y="195"/>
                    <a:pt x="431" y="196"/>
                    <a:pt x="431" y="196"/>
                  </a:cubicBezTo>
                  <a:cubicBezTo>
                    <a:pt x="430" y="196"/>
                    <a:pt x="430" y="197"/>
                    <a:pt x="431" y="198"/>
                  </a:cubicBezTo>
                  <a:cubicBezTo>
                    <a:pt x="431" y="199"/>
                    <a:pt x="431" y="200"/>
                    <a:pt x="431" y="200"/>
                  </a:cubicBezTo>
                  <a:cubicBezTo>
                    <a:pt x="431" y="201"/>
                    <a:pt x="431" y="203"/>
                    <a:pt x="431" y="203"/>
                  </a:cubicBezTo>
                  <a:cubicBezTo>
                    <a:pt x="431" y="204"/>
                    <a:pt x="430" y="204"/>
                    <a:pt x="430" y="204"/>
                  </a:cubicBezTo>
                  <a:cubicBezTo>
                    <a:pt x="430" y="206"/>
                    <a:pt x="429" y="204"/>
                    <a:pt x="429" y="204"/>
                  </a:cubicBezTo>
                  <a:cubicBezTo>
                    <a:pt x="429" y="204"/>
                    <a:pt x="429" y="203"/>
                    <a:pt x="429" y="203"/>
                  </a:cubicBezTo>
                  <a:cubicBezTo>
                    <a:pt x="429" y="203"/>
                    <a:pt x="430" y="202"/>
                    <a:pt x="430" y="202"/>
                  </a:cubicBezTo>
                  <a:cubicBezTo>
                    <a:pt x="430" y="201"/>
                    <a:pt x="430" y="201"/>
                    <a:pt x="430" y="201"/>
                  </a:cubicBezTo>
                  <a:cubicBezTo>
                    <a:pt x="430" y="200"/>
                    <a:pt x="430" y="200"/>
                    <a:pt x="430" y="199"/>
                  </a:cubicBezTo>
                  <a:cubicBezTo>
                    <a:pt x="430" y="199"/>
                    <a:pt x="430" y="198"/>
                    <a:pt x="430" y="198"/>
                  </a:cubicBezTo>
                  <a:cubicBezTo>
                    <a:pt x="430" y="197"/>
                    <a:pt x="429" y="197"/>
                    <a:pt x="429" y="196"/>
                  </a:cubicBezTo>
                  <a:cubicBezTo>
                    <a:pt x="429" y="195"/>
                    <a:pt x="429" y="194"/>
                    <a:pt x="429" y="193"/>
                  </a:cubicBezTo>
                  <a:cubicBezTo>
                    <a:pt x="429" y="192"/>
                    <a:pt x="429" y="191"/>
                    <a:pt x="429" y="190"/>
                  </a:cubicBezTo>
                  <a:cubicBezTo>
                    <a:pt x="428" y="189"/>
                    <a:pt x="429" y="189"/>
                    <a:pt x="429" y="188"/>
                  </a:cubicBezTo>
                  <a:cubicBezTo>
                    <a:pt x="429" y="188"/>
                    <a:pt x="428" y="187"/>
                    <a:pt x="428" y="187"/>
                  </a:cubicBezTo>
                  <a:cubicBezTo>
                    <a:pt x="428" y="186"/>
                    <a:pt x="427" y="185"/>
                    <a:pt x="427" y="184"/>
                  </a:cubicBezTo>
                  <a:cubicBezTo>
                    <a:pt x="427" y="183"/>
                    <a:pt x="427" y="182"/>
                    <a:pt x="427" y="181"/>
                  </a:cubicBezTo>
                  <a:cubicBezTo>
                    <a:pt x="427" y="180"/>
                    <a:pt x="427" y="179"/>
                    <a:pt x="426" y="178"/>
                  </a:cubicBezTo>
                  <a:cubicBezTo>
                    <a:pt x="426" y="178"/>
                    <a:pt x="426" y="178"/>
                    <a:pt x="426" y="178"/>
                  </a:cubicBezTo>
                  <a:cubicBezTo>
                    <a:pt x="426" y="178"/>
                    <a:pt x="426" y="178"/>
                    <a:pt x="425" y="178"/>
                  </a:cubicBezTo>
                  <a:cubicBezTo>
                    <a:pt x="425" y="177"/>
                    <a:pt x="425" y="177"/>
                    <a:pt x="425" y="178"/>
                  </a:cubicBezTo>
                  <a:cubicBezTo>
                    <a:pt x="425" y="178"/>
                    <a:pt x="425" y="178"/>
                    <a:pt x="425" y="179"/>
                  </a:cubicBezTo>
                  <a:cubicBezTo>
                    <a:pt x="425" y="179"/>
                    <a:pt x="425" y="179"/>
                    <a:pt x="425" y="180"/>
                  </a:cubicBezTo>
                  <a:cubicBezTo>
                    <a:pt x="424" y="180"/>
                    <a:pt x="425" y="181"/>
                    <a:pt x="425" y="181"/>
                  </a:cubicBezTo>
                  <a:cubicBezTo>
                    <a:pt x="425" y="182"/>
                    <a:pt x="425" y="182"/>
                    <a:pt x="425" y="183"/>
                  </a:cubicBezTo>
                  <a:cubicBezTo>
                    <a:pt x="425" y="183"/>
                    <a:pt x="425" y="183"/>
                    <a:pt x="424" y="184"/>
                  </a:cubicBezTo>
                  <a:cubicBezTo>
                    <a:pt x="424" y="184"/>
                    <a:pt x="424" y="184"/>
                    <a:pt x="424" y="184"/>
                  </a:cubicBezTo>
                  <a:cubicBezTo>
                    <a:pt x="424" y="184"/>
                    <a:pt x="424" y="184"/>
                    <a:pt x="424" y="185"/>
                  </a:cubicBezTo>
                  <a:cubicBezTo>
                    <a:pt x="424" y="185"/>
                    <a:pt x="424" y="186"/>
                    <a:pt x="424" y="186"/>
                  </a:cubicBezTo>
                  <a:cubicBezTo>
                    <a:pt x="424" y="186"/>
                    <a:pt x="425" y="187"/>
                    <a:pt x="425" y="187"/>
                  </a:cubicBezTo>
                  <a:cubicBezTo>
                    <a:pt x="425" y="188"/>
                    <a:pt x="425" y="188"/>
                    <a:pt x="425" y="189"/>
                  </a:cubicBezTo>
                  <a:cubicBezTo>
                    <a:pt x="425" y="189"/>
                    <a:pt x="425" y="190"/>
                    <a:pt x="425" y="190"/>
                  </a:cubicBezTo>
                  <a:cubicBezTo>
                    <a:pt x="425" y="190"/>
                    <a:pt x="425" y="191"/>
                    <a:pt x="425" y="191"/>
                  </a:cubicBezTo>
                  <a:cubicBezTo>
                    <a:pt x="425" y="192"/>
                    <a:pt x="426" y="191"/>
                    <a:pt x="426" y="193"/>
                  </a:cubicBezTo>
                  <a:cubicBezTo>
                    <a:pt x="426" y="193"/>
                    <a:pt x="426" y="194"/>
                    <a:pt x="426" y="194"/>
                  </a:cubicBezTo>
                  <a:cubicBezTo>
                    <a:pt x="427" y="195"/>
                    <a:pt x="427" y="195"/>
                    <a:pt x="427" y="196"/>
                  </a:cubicBezTo>
                  <a:cubicBezTo>
                    <a:pt x="427" y="197"/>
                    <a:pt x="426" y="196"/>
                    <a:pt x="426" y="196"/>
                  </a:cubicBezTo>
                  <a:cubicBezTo>
                    <a:pt x="426" y="195"/>
                    <a:pt x="425" y="194"/>
                    <a:pt x="424" y="193"/>
                  </a:cubicBezTo>
                  <a:cubicBezTo>
                    <a:pt x="424" y="192"/>
                    <a:pt x="423" y="191"/>
                    <a:pt x="423" y="190"/>
                  </a:cubicBezTo>
                  <a:cubicBezTo>
                    <a:pt x="422" y="190"/>
                    <a:pt x="421" y="190"/>
                    <a:pt x="421" y="190"/>
                  </a:cubicBezTo>
                  <a:cubicBezTo>
                    <a:pt x="421" y="190"/>
                    <a:pt x="421" y="190"/>
                    <a:pt x="421" y="189"/>
                  </a:cubicBezTo>
                  <a:cubicBezTo>
                    <a:pt x="420" y="189"/>
                    <a:pt x="420" y="188"/>
                    <a:pt x="420" y="188"/>
                  </a:cubicBezTo>
                  <a:cubicBezTo>
                    <a:pt x="420" y="188"/>
                    <a:pt x="419" y="186"/>
                    <a:pt x="419" y="187"/>
                  </a:cubicBezTo>
                  <a:cubicBezTo>
                    <a:pt x="419" y="187"/>
                    <a:pt x="419" y="188"/>
                    <a:pt x="419" y="189"/>
                  </a:cubicBezTo>
                  <a:cubicBezTo>
                    <a:pt x="420" y="189"/>
                    <a:pt x="420" y="190"/>
                    <a:pt x="420" y="190"/>
                  </a:cubicBezTo>
                  <a:cubicBezTo>
                    <a:pt x="420" y="190"/>
                    <a:pt x="421" y="190"/>
                    <a:pt x="421" y="190"/>
                  </a:cubicBezTo>
                  <a:cubicBezTo>
                    <a:pt x="421" y="191"/>
                    <a:pt x="421" y="192"/>
                    <a:pt x="421" y="193"/>
                  </a:cubicBezTo>
                  <a:cubicBezTo>
                    <a:pt x="422" y="194"/>
                    <a:pt x="421" y="193"/>
                    <a:pt x="421" y="194"/>
                  </a:cubicBezTo>
                  <a:cubicBezTo>
                    <a:pt x="421" y="195"/>
                    <a:pt x="421" y="196"/>
                    <a:pt x="420" y="195"/>
                  </a:cubicBezTo>
                  <a:cubicBezTo>
                    <a:pt x="420" y="194"/>
                    <a:pt x="420" y="193"/>
                    <a:pt x="420" y="192"/>
                  </a:cubicBezTo>
                  <a:cubicBezTo>
                    <a:pt x="420" y="191"/>
                    <a:pt x="419" y="193"/>
                    <a:pt x="419" y="193"/>
                  </a:cubicBezTo>
                  <a:cubicBezTo>
                    <a:pt x="419" y="194"/>
                    <a:pt x="419" y="194"/>
                    <a:pt x="419" y="194"/>
                  </a:cubicBezTo>
                  <a:cubicBezTo>
                    <a:pt x="419" y="193"/>
                    <a:pt x="418" y="193"/>
                    <a:pt x="418" y="193"/>
                  </a:cubicBezTo>
                  <a:cubicBezTo>
                    <a:pt x="418" y="193"/>
                    <a:pt x="418" y="194"/>
                    <a:pt x="418" y="194"/>
                  </a:cubicBezTo>
                  <a:cubicBezTo>
                    <a:pt x="418" y="194"/>
                    <a:pt x="418" y="194"/>
                    <a:pt x="418" y="195"/>
                  </a:cubicBezTo>
                  <a:cubicBezTo>
                    <a:pt x="417" y="195"/>
                    <a:pt x="417" y="195"/>
                    <a:pt x="417" y="194"/>
                  </a:cubicBezTo>
                  <a:cubicBezTo>
                    <a:pt x="417" y="194"/>
                    <a:pt x="417" y="193"/>
                    <a:pt x="417" y="193"/>
                  </a:cubicBezTo>
                  <a:cubicBezTo>
                    <a:pt x="417" y="193"/>
                    <a:pt x="417" y="192"/>
                    <a:pt x="416" y="192"/>
                  </a:cubicBezTo>
                  <a:cubicBezTo>
                    <a:pt x="416" y="192"/>
                    <a:pt x="416" y="193"/>
                    <a:pt x="415" y="193"/>
                  </a:cubicBezTo>
                  <a:cubicBezTo>
                    <a:pt x="415" y="194"/>
                    <a:pt x="414" y="194"/>
                    <a:pt x="414" y="195"/>
                  </a:cubicBezTo>
                  <a:cubicBezTo>
                    <a:pt x="414" y="195"/>
                    <a:pt x="413" y="196"/>
                    <a:pt x="413" y="196"/>
                  </a:cubicBezTo>
                  <a:cubicBezTo>
                    <a:pt x="413" y="197"/>
                    <a:pt x="413" y="198"/>
                    <a:pt x="413" y="199"/>
                  </a:cubicBezTo>
                  <a:cubicBezTo>
                    <a:pt x="413" y="199"/>
                    <a:pt x="412" y="200"/>
                    <a:pt x="412" y="199"/>
                  </a:cubicBezTo>
                  <a:cubicBezTo>
                    <a:pt x="412" y="198"/>
                    <a:pt x="411" y="197"/>
                    <a:pt x="411" y="196"/>
                  </a:cubicBezTo>
                  <a:cubicBezTo>
                    <a:pt x="411" y="195"/>
                    <a:pt x="412" y="196"/>
                    <a:pt x="412" y="194"/>
                  </a:cubicBezTo>
                  <a:cubicBezTo>
                    <a:pt x="412" y="194"/>
                    <a:pt x="411" y="193"/>
                    <a:pt x="411" y="193"/>
                  </a:cubicBezTo>
                  <a:cubicBezTo>
                    <a:pt x="411" y="192"/>
                    <a:pt x="411" y="192"/>
                    <a:pt x="410" y="192"/>
                  </a:cubicBezTo>
                  <a:cubicBezTo>
                    <a:pt x="410" y="192"/>
                    <a:pt x="410" y="192"/>
                    <a:pt x="409" y="191"/>
                  </a:cubicBezTo>
                  <a:cubicBezTo>
                    <a:pt x="409" y="191"/>
                    <a:pt x="409" y="191"/>
                    <a:pt x="409" y="191"/>
                  </a:cubicBezTo>
                  <a:cubicBezTo>
                    <a:pt x="409" y="192"/>
                    <a:pt x="409" y="192"/>
                    <a:pt x="409" y="192"/>
                  </a:cubicBezTo>
                  <a:cubicBezTo>
                    <a:pt x="410" y="192"/>
                    <a:pt x="410" y="193"/>
                    <a:pt x="410" y="193"/>
                  </a:cubicBezTo>
                  <a:cubicBezTo>
                    <a:pt x="410" y="194"/>
                    <a:pt x="410" y="194"/>
                    <a:pt x="410" y="195"/>
                  </a:cubicBezTo>
                  <a:cubicBezTo>
                    <a:pt x="410" y="196"/>
                    <a:pt x="410" y="197"/>
                    <a:pt x="410" y="197"/>
                  </a:cubicBezTo>
                  <a:cubicBezTo>
                    <a:pt x="410" y="198"/>
                    <a:pt x="411" y="199"/>
                    <a:pt x="411" y="200"/>
                  </a:cubicBezTo>
                  <a:cubicBezTo>
                    <a:pt x="411" y="200"/>
                    <a:pt x="411" y="200"/>
                    <a:pt x="411" y="201"/>
                  </a:cubicBezTo>
                  <a:cubicBezTo>
                    <a:pt x="411" y="201"/>
                    <a:pt x="411" y="201"/>
                    <a:pt x="411" y="201"/>
                  </a:cubicBezTo>
                  <a:cubicBezTo>
                    <a:pt x="410" y="201"/>
                    <a:pt x="410" y="201"/>
                    <a:pt x="410" y="200"/>
                  </a:cubicBezTo>
                  <a:cubicBezTo>
                    <a:pt x="410" y="200"/>
                    <a:pt x="409" y="200"/>
                    <a:pt x="409" y="199"/>
                  </a:cubicBezTo>
                  <a:cubicBezTo>
                    <a:pt x="409" y="199"/>
                    <a:pt x="409" y="199"/>
                    <a:pt x="409" y="200"/>
                  </a:cubicBezTo>
                  <a:cubicBezTo>
                    <a:pt x="409" y="200"/>
                    <a:pt x="409" y="200"/>
                    <a:pt x="409" y="201"/>
                  </a:cubicBezTo>
                  <a:cubicBezTo>
                    <a:pt x="409" y="201"/>
                    <a:pt x="409" y="202"/>
                    <a:pt x="409" y="202"/>
                  </a:cubicBezTo>
                  <a:cubicBezTo>
                    <a:pt x="408" y="202"/>
                    <a:pt x="408" y="202"/>
                    <a:pt x="408" y="203"/>
                  </a:cubicBezTo>
                  <a:cubicBezTo>
                    <a:pt x="408" y="203"/>
                    <a:pt x="408" y="204"/>
                    <a:pt x="409" y="205"/>
                  </a:cubicBezTo>
                  <a:cubicBezTo>
                    <a:pt x="409" y="206"/>
                    <a:pt x="409" y="206"/>
                    <a:pt x="409" y="207"/>
                  </a:cubicBezTo>
                  <a:cubicBezTo>
                    <a:pt x="409" y="208"/>
                    <a:pt x="408" y="207"/>
                    <a:pt x="408" y="207"/>
                  </a:cubicBezTo>
                  <a:cubicBezTo>
                    <a:pt x="407" y="206"/>
                    <a:pt x="407" y="206"/>
                    <a:pt x="407" y="205"/>
                  </a:cubicBezTo>
                  <a:cubicBezTo>
                    <a:pt x="406" y="204"/>
                    <a:pt x="405" y="204"/>
                    <a:pt x="405" y="205"/>
                  </a:cubicBezTo>
                  <a:cubicBezTo>
                    <a:pt x="405" y="205"/>
                    <a:pt x="406" y="206"/>
                    <a:pt x="406" y="206"/>
                  </a:cubicBezTo>
                  <a:cubicBezTo>
                    <a:pt x="406" y="207"/>
                    <a:pt x="406" y="207"/>
                    <a:pt x="406" y="207"/>
                  </a:cubicBezTo>
                  <a:cubicBezTo>
                    <a:pt x="407" y="207"/>
                    <a:pt x="407" y="207"/>
                    <a:pt x="407" y="208"/>
                  </a:cubicBezTo>
                  <a:cubicBezTo>
                    <a:pt x="407" y="208"/>
                    <a:pt x="407" y="209"/>
                    <a:pt x="407" y="209"/>
                  </a:cubicBezTo>
                  <a:cubicBezTo>
                    <a:pt x="407" y="210"/>
                    <a:pt x="406" y="209"/>
                    <a:pt x="406" y="208"/>
                  </a:cubicBezTo>
                  <a:cubicBezTo>
                    <a:pt x="406" y="208"/>
                    <a:pt x="405" y="208"/>
                    <a:pt x="405" y="207"/>
                  </a:cubicBezTo>
                  <a:cubicBezTo>
                    <a:pt x="405" y="207"/>
                    <a:pt x="405" y="207"/>
                    <a:pt x="405" y="207"/>
                  </a:cubicBezTo>
                  <a:cubicBezTo>
                    <a:pt x="405" y="205"/>
                    <a:pt x="404" y="204"/>
                    <a:pt x="404" y="203"/>
                  </a:cubicBezTo>
                  <a:cubicBezTo>
                    <a:pt x="404" y="202"/>
                    <a:pt x="404" y="201"/>
                    <a:pt x="404" y="201"/>
                  </a:cubicBezTo>
                  <a:cubicBezTo>
                    <a:pt x="403" y="200"/>
                    <a:pt x="403" y="200"/>
                    <a:pt x="403" y="199"/>
                  </a:cubicBezTo>
                  <a:cubicBezTo>
                    <a:pt x="403" y="199"/>
                    <a:pt x="402" y="199"/>
                    <a:pt x="402" y="198"/>
                  </a:cubicBezTo>
                  <a:cubicBezTo>
                    <a:pt x="402" y="198"/>
                    <a:pt x="402" y="197"/>
                    <a:pt x="402" y="197"/>
                  </a:cubicBezTo>
                  <a:cubicBezTo>
                    <a:pt x="402" y="197"/>
                    <a:pt x="402" y="197"/>
                    <a:pt x="401" y="196"/>
                  </a:cubicBezTo>
                  <a:cubicBezTo>
                    <a:pt x="401" y="196"/>
                    <a:pt x="401" y="195"/>
                    <a:pt x="402" y="196"/>
                  </a:cubicBezTo>
                  <a:cubicBezTo>
                    <a:pt x="402" y="196"/>
                    <a:pt x="403" y="197"/>
                    <a:pt x="403" y="198"/>
                  </a:cubicBezTo>
                  <a:cubicBezTo>
                    <a:pt x="404" y="198"/>
                    <a:pt x="404" y="199"/>
                    <a:pt x="404" y="199"/>
                  </a:cubicBezTo>
                  <a:cubicBezTo>
                    <a:pt x="405" y="199"/>
                    <a:pt x="405" y="200"/>
                    <a:pt x="405" y="200"/>
                  </a:cubicBezTo>
                  <a:cubicBezTo>
                    <a:pt x="406" y="200"/>
                    <a:pt x="406" y="200"/>
                    <a:pt x="406" y="200"/>
                  </a:cubicBezTo>
                  <a:cubicBezTo>
                    <a:pt x="407" y="201"/>
                    <a:pt x="407" y="200"/>
                    <a:pt x="407" y="200"/>
                  </a:cubicBezTo>
                  <a:cubicBezTo>
                    <a:pt x="407" y="200"/>
                    <a:pt x="408" y="200"/>
                    <a:pt x="408" y="200"/>
                  </a:cubicBezTo>
                  <a:cubicBezTo>
                    <a:pt x="408" y="200"/>
                    <a:pt x="408" y="199"/>
                    <a:pt x="408" y="199"/>
                  </a:cubicBezTo>
                  <a:cubicBezTo>
                    <a:pt x="409" y="197"/>
                    <a:pt x="407" y="194"/>
                    <a:pt x="406" y="193"/>
                  </a:cubicBezTo>
                  <a:cubicBezTo>
                    <a:pt x="406" y="192"/>
                    <a:pt x="406" y="192"/>
                    <a:pt x="405" y="191"/>
                  </a:cubicBezTo>
                  <a:cubicBezTo>
                    <a:pt x="405" y="191"/>
                    <a:pt x="405" y="190"/>
                    <a:pt x="405" y="190"/>
                  </a:cubicBezTo>
                  <a:cubicBezTo>
                    <a:pt x="404" y="189"/>
                    <a:pt x="404" y="188"/>
                    <a:pt x="403" y="187"/>
                  </a:cubicBezTo>
                  <a:cubicBezTo>
                    <a:pt x="403" y="187"/>
                    <a:pt x="403" y="187"/>
                    <a:pt x="403" y="187"/>
                  </a:cubicBezTo>
                  <a:cubicBezTo>
                    <a:pt x="403" y="186"/>
                    <a:pt x="402" y="187"/>
                    <a:pt x="402" y="187"/>
                  </a:cubicBezTo>
                  <a:cubicBezTo>
                    <a:pt x="402" y="186"/>
                    <a:pt x="402" y="186"/>
                    <a:pt x="401" y="186"/>
                  </a:cubicBezTo>
                  <a:cubicBezTo>
                    <a:pt x="401" y="186"/>
                    <a:pt x="401" y="186"/>
                    <a:pt x="401" y="186"/>
                  </a:cubicBezTo>
                  <a:cubicBezTo>
                    <a:pt x="401" y="185"/>
                    <a:pt x="401" y="185"/>
                    <a:pt x="400" y="185"/>
                  </a:cubicBezTo>
                  <a:cubicBezTo>
                    <a:pt x="400" y="185"/>
                    <a:pt x="400" y="186"/>
                    <a:pt x="400" y="186"/>
                  </a:cubicBezTo>
                  <a:cubicBezTo>
                    <a:pt x="400" y="186"/>
                    <a:pt x="400" y="185"/>
                    <a:pt x="399" y="185"/>
                  </a:cubicBezTo>
                  <a:cubicBezTo>
                    <a:pt x="399" y="184"/>
                    <a:pt x="399" y="184"/>
                    <a:pt x="399" y="184"/>
                  </a:cubicBezTo>
                  <a:cubicBezTo>
                    <a:pt x="399" y="184"/>
                    <a:pt x="398" y="184"/>
                    <a:pt x="398" y="183"/>
                  </a:cubicBezTo>
                  <a:cubicBezTo>
                    <a:pt x="398" y="183"/>
                    <a:pt x="397" y="181"/>
                    <a:pt x="397" y="181"/>
                  </a:cubicBezTo>
                  <a:cubicBezTo>
                    <a:pt x="398" y="181"/>
                    <a:pt x="398" y="181"/>
                    <a:pt x="398" y="181"/>
                  </a:cubicBezTo>
                  <a:cubicBezTo>
                    <a:pt x="398" y="181"/>
                    <a:pt x="398" y="180"/>
                    <a:pt x="398" y="180"/>
                  </a:cubicBezTo>
                  <a:cubicBezTo>
                    <a:pt x="398" y="180"/>
                    <a:pt x="397" y="179"/>
                    <a:pt x="397" y="179"/>
                  </a:cubicBezTo>
                  <a:cubicBezTo>
                    <a:pt x="397" y="179"/>
                    <a:pt x="397" y="179"/>
                    <a:pt x="396" y="178"/>
                  </a:cubicBezTo>
                  <a:cubicBezTo>
                    <a:pt x="396" y="178"/>
                    <a:pt x="396" y="178"/>
                    <a:pt x="396" y="178"/>
                  </a:cubicBezTo>
                  <a:cubicBezTo>
                    <a:pt x="396" y="177"/>
                    <a:pt x="396" y="177"/>
                    <a:pt x="395" y="177"/>
                  </a:cubicBezTo>
                  <a:cubicBezTo>
                    <a:pt x="395" y="177"/>
                    <a:pt x="395" y="177"/>
                    <a:pt x="395" y="176"/>
                  </a:cubicBezTo>
                  <a:cubicBezTo>
                    <a:pt x="395" y="176"/>
                    <a:pt x="395" y="176"/>
                    <a:pt x="394" y="176"/>
                  </a:cubicBezTo>
                  <a:cubicBezTo>
                    <a:pt x="394" y="176"/>
                    <a:pt x="395" y="176"/>
                    <a:pt x="394" y="176"/>
                  </a:cubicBezTo>
                  <a:cubicBezTo>
                    <a:pt x="394" y="176"/>
                    <a:pt x="394" y="176"/>
                    <a:pt x="394" y="176"/>
                  </a:cubicBezTo>
                  <a:cubicBezTo>
                    <a:pt x="394" y="176"/>
                    <a:pt x="394" y="176"/>
                    <a:pt x="394" y="176"/>
                  </a:cubicBezTo>
                  <a:cubicBezTo>
                    <a:pt x="394" y="176"/>
                    <a:pt x="393" y="176"/>
                    <a:pt x="393" y="176"/>
                  </a:cubicBezTo>
                  <a:cubicBezTo>
                    <a:pt x="393" y="176"/>
                    <a:pt x="393" y="176"/>
                    <a:pt x="393" y="176"/>
                  </a:cubicBezTo>
                  <a:cubicBezTo>
                    <a:pt x="392" y="176"/>
                    <a:pt x="392" y="176"/>
                    <a:pt x="392" y="176"/>
                  </a:cubicBezTo>
                  <a:cubicBezTo>
                    <a:pt x="392" y="177"/>
                    <a:pt x="392" y="176"/>
                    <a:pt x="392" y="176"/>
                  </a:cubicBezTo>
                  <a:cubicBezTo>
                    <a:pt x="392" y="175"/>
                    <a:pt x="392" y="176"/>
                    <a:pt x="392" y="176"/>
                  </a:cubicBezTo>
                  <a:cubicBezTo>
                    <a:pt x="392" y="176"/>
                    <a:pt x="392" y="176"/>
                    <a:pt x="392" y="177"/>
                  </a:cubicBezTo>
                  <a:cubicBezTo>
                    <a:pt x="392" y="178"/>
                    <a:pt x="391" y="178"/>
                    <a:pt x="391" y="177"/>
                  </a:cubicBezTo>
                  <a:cubicBezTo>
                    <a:pt x="391" y="177"/>
                    <a:pt x="391" y="177"/>
                    <a:pt x="391" y="177"/>
                  </a:cubicBezTo>
                  <a:cubicBezTo>
                    <a:pt x="391" y="178"/>
                    <a:pt x="391" y="178"/>
                    <a:pt x="391" y="178"/>
                  </a:cubicBezTo>
                  <a:cubicBezTo>
                    <a:pt x="390" y="178"/>
                    <a:pt x="391" y="179"/>
                    <a:pt x="390" y="179"/>
                  </a:cubicBezTo>
                  <a:cubicBezTo>
                    <a:pt x="390" y="179"/>
                    <a:pt x="390" y="179"/>
                    <a:pt x="390" y="178"/>
                  </a:cubicBezTo>
                  <a:cubicBezTo>
                    <a:pt x="389" y="178"/>
                    <a:pt x="389" y="178"/>
                    <a:pt x="389" y="179"/>
                  </a:cubicBezTo>
                  <a:cubicBezTo>
                    <a:pt x="389" y="179"/>
                    <a:pt x="389" y="178"/>
                    <a:pt x="389" y="178"/>
                  </a:cubicBezTo>
                  <a:cubicBezTo>
                    <a:pt x="388" y="178"/>
                    <a:pt x="389" y="180"/>
                    <a:pt x="388" y="179"/>
                  </a:cubicBezTo>
                  <a:cubicBezTo>
                    <a:pt x="388" y="179"/>
                    <a:pt x="388" y="178"/>
                    <a:pt x="388" y="179"/>
                  </a:cubicBezTo>
                  <a:cubicBezTo>
                    <a:pt x="388" y="179"/>
                    <a:pt x="388" y="180"/>
                    <a:pt x="387" y="179"/>
                  </a:cubicBezTo>
                  <a:cubicBezTo>
                    <a:pt x="387" y="179"/>
                    <a:pt x="387" y="178"/>
                    <a:pt x="387" y="178"/>
                  </a:cubicBezTo>
                  <a:cubicBezTo>
                    <a:pt x="387" y="179"/>
                    <a:pt x="387" y="179"/>
                    <a:pt x="387" y="180"/>
                  </a:cubicBezTo>
                  <a:cubicBezTo>
                    <a:pt x="387" y="180"/>
                    <a:pt x="387" y="181"/>
                    <a:pt x="387" y="181"/>
                  </a:cubicBezTo>
                  <a:cubicBezTo>
                    <a:pt x="387" y="182"/>
                    <a:pt x="387" y="181"/>
                    <a:pt x="387" y="181"/>
                  </a:cubicBezTo>
                  <a:cubicBezTo>
                    <a:pt x="386" y="181"/>
                    <a:pt x="387" y="182"/>
                    <a:pt x="387" y="182"/>
                  </a:cubicBezTo>
                  <a:cubicBezTo>
                    <a:pt x="387" y="183"/>
                    <a:pt x="386" y="182"/>
                    <a:pt x="386" y="182"/>
                  </a:cubicBezTo>
                  <a:cubicBezTo>
                    <a:pt x="386" y="182"/>
                    <a:pt x="386" y="184"/>
                    <a:pt x="386" y="184"/>
                  </a:cubicBezTo>
                  <a:cubicBezTo>
                    <a:pt x="386" y="184"/>
                    <a:pt x="386" y="183"/>
                    <a:pt x="386" y="184"/>
                  </a:cubicBezTo>
                  <a:cubicBezTo>
                    <a:pt x="386" y="184"/>
                    <a:pt x="386" y="185"/>
                    <a:pt x="386" y="185"/>
                  </a:cubicBezTo>
                  <a:cubicBezTo>
                    <a:pt x="386" y="185"/>
                    <a:pt x="385" y="185"/>
                    <a:pt x="385" y="185"/>
                  </a:cubicBezTo>
                  <a:cubicBezTo>
                    <a:pt x="385" y="184"/>
                    <a:pt x="385" y="183"/>
                    <a:pt x="385" y="184"/>
                  </a:cubicBezTo>
                  <a:cubicBezTo>
                    <a:pt x="385" y="185"/>
                    <a:pt x="385" y="184"/>
                    <a:pt x="385" y="184"/>
                  </a:cubicBezTo>
                  <a:cubicBezTo>
                    <a:pt x="385" y="185"/>
                    <a:pt x="385" y="186"/>
                    <a:pt x="385" y="187"/>
                  </a:cubicBezTo>
                  <a:cubicBezTo>
                    <a:pt x="385" y="187"/>
                    <a:pt x="385" y="187"/>
                    <a:pt x="385" y="187"/>
                  </a:cubicBezTo>
                  <a:cubicBezTo>
                    <a:pt x="385" y="188"/>
                    <a:pt x="385" y="188"/>
                    <a:pt x="385" y="188"/>
                  </a:cubicBezTo>
                  <a:cubicBezTo>
                    <a:pt x="385" y="189"/>
                    <a:pt x="385" y="189"/>
                    <a:pt x="385" y="190"/>
                  </a:cubicBezTo>
                  <a:cubicBezTo>
                    <a:pt x="385" y="190"/>
                    <a:pt x="385" y="190"/>
                    <a:pt x="385" y="191"/>
                  </a:cubicBezTo>
                  <a:cubicBezTo>
                    <a:pt x="385" y="191"/>
                    <a:pt x="385" y="191"/>
                    <a:pt x="385" y="191"/>
                  </a:cubicBezTo>
                  <a:cubicBezTo>
                    <a:pt x="385" y="192"/>
                    <a:pt x="385" y="192"/>
                    <a:pt x="385" y="193"/>
                  </a:cubicBezTo>
                  <a:cubicBezTo>
                    <a:pt x="385" y="193"/>
                    <a:pt x="384" y="193"/>
                    <a:pt x="384" y="193"/>
                  </a:cubicBezTo>
                  <a:cubicBezTo>
                    <a:pt x="384" y="193"/>
                    <a:pt x="384" y="193"/>
                    <a:pt x="384" y="194"/>
                  </a:cubicBezTo>
                  <a:cubicBezTo>
                    <a:pt x="384" y="194"/>
                    <a:pt x="384" y="194"/>
                    <a:pt x="384" y="195"/>
                  </a:cubicBezTo>
                  <a:cubicBezTo>
                    <a:pt x="384" y="195"/>
                    <a:pt x="385" y="196"/>
                    <a:pt x="384" y="196"/>
                  </a:cubicBezTo>
                  <a:cubicBezTo>
                    <a:pt x="384" y="197"/>
                    <a:pt x="384" y="197"/>
                    <a:pt x="384" y="197"/>
                  </a:cubicBezTo>
                  <a:cubicBezTo>
                    <a:pt x="384" y="198"/>
                    <a:pt x="384" y="198"/>
                    <a:pt x="384" y="199"/>
                  </a:cubicBezTo>
                  <a:cubicBezTo>
                    <a:pt x="384" y="200"/>
                    <a:pt x="384" y="201"/>
                    <a:pt x="383" y="202"/>
                  </a:cubicBezTo>
                  <a:cubicBezTo>
                    <a:pt x="383" y="202"/>
                    <a:pt x="383" y="202"/>
                    <a:pt x="383" y="203"/>
                  </a:cubicBezTo>
                  <a:cubicBezTo>
                    <a:pt x="382" y="203"/>
                    <a:pt x="382" y="204"/>
                    <a:pt x="382" y="204"/>
                  </a:cubicBezTo>
                  <a:cubicBezTo>
                    <a:pt x="382" y="205"/>
                    <a:pt x="382" y="205"/>
                    <a:pt x="382" y="206"/>
                  </a:cubicBezTo>
                  <a:cubicBezTo>
                    <a:pt x="381" y="207"/>
                    <a:pt x="381" y="207"/>
                    <a:pt x="381" y="207"/>
                  </a:cubicBezTo>
                  <a:cubicBezTo>
                    <a:pt x="381" y="207"/>
                    <a:pt x="381" y="207"/>
                    <a:pt x="380" y="207"/>
                  </a:cubicBezTo>
                  <a:cubicBezTo>
                    <a:pt x="380" y="208"/>
                    <a:pt x="379" y="209"/>
                    <a:pt x="379" y="210"/>
                  </a:cubicBezTo>
                  <a:cubicBezTo>
                    <a:pt x="379" y="210"/>
                    <a:pt x="379" y="211"/>
                    <a:pt x="378" y="211"/>
                  </a:cubicBezTo>
                  <a:cubicBezTo>
                    <a:pt x="378" y="211"/>
                    <a:pt x="378" y="211"/>
                    <a:pt x="378" y="211"/>
                  </a:cubicBezTo>
                  <a:cubicBezTo>
                    <a:pt x="378" y="212"/>
                    <a:pt x="378" y="212"/>
                    <a:pt x="378" y="213"/>
                  </a:cubicBezTo>
                  <a:cubicBezTo>
                    <a:pt x="378" y="214"/>
                    <a:pt x="378" y="214"/>
                    <a:pt x="378" y="215"/>
                  </a:cubicBezTo>
                  <a:cubicBezTo>
                    <a:pt x="378" y="216"/>
                    <a:pt x="379" y="217"/>
                    <a:pt x="378" y="217"/>
                  </a:cubicBezTo>
                  <a:cubicBezTo>
                    <a:pt x="378" y="218"/>
                    <a:pt x="377" y="217"/>
                    <a:pt x="377" y="217"/>
                  </a:cubicBezTo>
                  <a:cubicBezTo>
                    <a:pt x="377" y="218"/>
                    <a:pt x="378" y="218"/>
                    <a:pt x="378" y="219"/>
                  </a:cubicBezTo>
                  <a:cubicBezTo>
                    <a:pt x="378" y="219"/>
                    <a:pt x="378" y="218"/>
                    <a:pt x="379" y="219"/>
                  </a:cubicBezTo>
                  <a:cubicBezTo>
                    <a:pt x="379" y="219"/>
                    <a:pt x="379" y="220"/>
                    <a:pt x="379" y="221"/>
                  </a:cubicBezTo>
                  <a:cubicBezTo>
                    <a:pt x="379" y="222"/>
                    <a:pt x="380" y="222"/>
                    <a:pt x="380" y="223"/>
                  </a:cubicBezTo>
                  <a:cubicBezTo>
                    <a:pt x="380" y="224"/>
                    <a:pt x="379" y="225"/>
                    <a:pt x="379" y="226"/>
                  </a:cubicBezTo>
                  <a:cubicBezTo>
                    <a:pt x="380" y="227"/>
                    <a:pt x="380" y="227"/>
                    <a:pt x="380" y="227"/>
                  </a:cubicBezTo>
                  <a:cubicBezTo>
                    <a:pt x="380" y="227"/>
                    <a:pt x="381" y="227"/>
                    <a:pt x="381" y="228"/>
                  </a:cubicBezTo>
                  <a:cubicBezTo>
                    <a:pt x="382" y="228"/>
                    <a:pt x="382" y="228"/>
                    <a:pt x="382" y="228"/>
                  </a:cubicBezTo>
                  <a:cubicBezTo>
                    <a:pt x="382" y="227"/>
                    <a:pt x="382" y="227"/>
                    <a:pt x="382" y="227"/>
                  </a:cubicBezTo>
                  <a:cubicBezTo>
                    <a:pt x="383" y="227"/>
                    <a:pt x="383" y="227"/>
                    <a:pt x="383" y="227"/>
                  </a:cubicBezTo>
                  <a:cubicBezTo>
                    <a:pt x="383" y="227"/>
                    <a:pt x="384" y="226"/>
                    <a:pt x="384" y="225"/>
                  </a:cubicBezTo>
                  <a:cubicBezTo>
                    <a:pt x="384" y="225"/>
                    <a:pt x="384" y="224"/>
                    <a:pt x="384" y="224"/>
                  </a:cubicBezTo>
                  <a:cubicBezTo>
                    <a:pt x="385" y="224"/>
                    <a:pt x="385" y="224"/>
                    <a:pt x="385" y="223"/>
                  </a:cubicBezTo>
                  <a:cubicBezTo>
                    <a:pt x="385" y="223"/>
                    <a:pt x="384" y="222"/>
                    <a:pt x="385" y="222"/>
                  </a:cubicBezTo>
                  <a:cubicBezTo>
                    <a:pt x="385" y="222"/>
                    <a:pt x="385" y="224"/>
                    <a:pt x="385" y="225"/>
                  </a:cubicBezTo>
                  <a:cubicBezTo>
                    <a:pt x="385" y="226"/>
                    <a:pt x="385" y="227"/>
                    <a:pt x="385" y="227"/>
                  </a:cubicBezTo>
                  <a:cubicBezTo>
                    <a:pt x="385" y="228"/>
                    <a:pt x="386" y="228"/>
                    <a:pt x="386" y="227"/>
                  </a:cubicBezTo>
                  <a:cubicBezTo>
                    <a:pt x="386" y="227"/>
                    <a:pt x="387" y="226"/>
                    <a:pt x="387" y="225"/>
                  </a:cubicBezTo>
                  <a:cubicBezTo>
                    <a:pt x="387" y="225"/>
                    <a:pt x="387" y="225"/>
                    <a:pt x="387" y="225"/>
                  </a:cubicBezTo>
                  <a:cubicBezTo>
                    <a:pt x="388" y="225"/>
                    <a:pt x="388" y="225"/>
                    <a:pt x="388" y="226"/>
                  </a:cubicBezTo>
                  <a:cubicBezTo>
                    <a:pt x="387" y="227"/>
                    <a:pt x="387" y="227"/>
                    <a:pt x="386" y="228"/>
                  </a:cubicBezTo>
                  <a:cubicBezTo>
                    <a:pt x="386" y="228"/>
                    <a:pt x="386" y="229"/>
                    <a:pt x="386" y="229"/>
                  </a:cubicBezTo>
                  <a:cubicBezTo>
                    <a:pt x="386" y="230"/>
                    <a:pt x="386" y="231"/>
                    <a:pt x="386" y="231"/>
                  </a:cubicBezTo>
                  <a:cubicBezTo>
                    <a:pt x="387" y="231"/>
                    <a:pt x="387" y="234"/>
                    <a:pt x="387" y="234"/>
                  </a:cubicBezTo>
                  <a:cubicBezTo>
                    <a:pt x="387" y="234"/>
                    <a:pt x="387" y="235"/>
                    <a:pt x="386" y="235"/>
                  </a:cubicBezTo>
                  <a:cubicBezTo>
                    <a:pt x="386" y="235"/>
                    <a:pt x="386" y="235"/>
                    <a:pt x="386" y="236"/>
                  </a:cubicBezTo>
                  <a:cubicBezTo>
                    <a:pt x="386" y="236"/>
                    <a:pt x="386" y="237"/>
                    <a:pt x="386" y="237"/>
                  </a:cubicBezTo>
                  <a:cubicBezTo>
                    <a:pt x="386" y="238"/>
                    <a:pt x="385" y="238"/>
                    <a:pt x="385" y="238"/>
                  </a:cubicBezTo>
                  <a:cubicBezTo>
                    <a:pt x="385" y="240"/>
                    <a:pt x="386" y="240"/>
                    <a:pt x="387" y="240"/>
                  </a:cubicBezTo>
                  <a:cubicBezTo>
                    <a:pt x="387" y="239"/>
                    <a:pt x="387" y="238"/>
                    <a:pt x="388" y="237"/>
                  </a:cubicBezTo>
                  <a:cubicBezTo>
                    <a:pt x="388" y="237"/>
                    <a:pt x="388" y="237"/>
                    <a:pt x="388" y="237"/>
                  </a:cubicBezTo>
                  <a:cubicBezTo>
                    <a:pt x="389" y="237"/>
                    <a:pt x="389" y="236"/>
                    <a:pt x="389" y="235"/>
                  </a:cubicBezTo>
                  <a:cubicBezTo>
                    <a:pt x="389" y="235"/>
                    <a:pt x="390" y="236"/>
                    <a:pt x="390" y="235"/>
                  </a:cubicBezTo>
                  <a:cubicBezTo>
                    <a:pt x="391" y="234"/>
                    <a:pt x="391" y="234"/>
                    <a:pt x="391" y="233"/>
                  </a:cubicBezTo>
                  <a:cubicBezTo>
                    <a:pt x="391" y="233"/>
                    <a:pt x="391" y="232"/>
                    <a:pt x="391" y="231"/>
                  </a:cubicBezTo>
                  <a:cubicBezTo>
                    <a:pt x="391" y="231"/>
                    <a:pt x="391" y="231"/>
                    <a:pt x="391" y="230"/>
                  </a:cubicBezTo>
                  <a:cubicBezTo>
                    <a:pt x="391" y="230"/>
                    <a:pt x="391" y="229"/>
                    <a:pt x="391" y="228"/>
                  </a:cubicBezTo>
                  <a:cubicBezTo>
                    <a:pt x="390" y="227"/>
                    <a:pt x="391" y="226"/>
                    <a:pt x="392" y="225"/>
                  </a:cubicBezTo>
                  <a:cubicBezTo>
                    <a:pt x="392" y="225"/>
                    <a:pt x="392" y="223"/>
                    <a:pt x="392" y="222"/>
                  </a:cubicBezTo>
                  <a:cubicBezTo>
                    <a:pt x="392" y="222"/>
                    <a:pt x="392" y="221"/>
                    <a:pt x="392" y="221"/>
                  </a:cubicBezTo>
                  <a:cubicBezTo>
                    <a:pt x="392" y="220"/>
                    <a:pt x="392" y="220"/>
                    <a:pt x="392" y="220"/>
                  </a:cubicBezTo>
                  <a:cubicBezTo>
                    <a:pt x="391" y="220"/>
                    <a:pt x="391" y="220"/>
                    <a:pt x="391" y="219"/>
                  </a:cubicBezTo>
                  <a:cubicBezTo>
                    <a:pt x="391" y="219"/>
                    <a:pt x="391" y="219"/>
                    <a:pt x="391" y="218"/>
                  </a:cubicBezTo>
                  <a:cubicBezTo>
                    <a:pt x="390" y="217"/>
                    <a:pt x="390" y="217"/>
                    <a:pt x="390" y="216"/>
                  </a:cubicBezTo>
                  <a:cubicBezTo>
                    <a:pt x="390" y="216"/>
                    <a:pt x="390" y="215"/>
                    <a:pt x="390" y="215"/>
                  </a:cubicBezTo>
                  <a:cubicBezTo>
                    <a:pt x="391" y="214"/>
                    <a:pt x="390" y="213"/>
                    <a:pt x="390" y="212"/>
                  </a:cubicBezTo>
                  <a:cubicBezTo>
                    <a:pt x="390" y="211"/>
                    <a:pt x="391" y="210"/>
                    <a:pt x="391" y="209"/>
                  </a:cubicBezTo>
                  <a:cubicBezTo>
                    <a:pt x="391" y="209"/>
                    <a:pt x="392" y="208"/>
                    <a:pt x="392" y="208"/>
                  </a:cubicBezTo>
                  <a:cubicBezTo>
                    <a:pt x="392" y="208"/>
                    <a:pt x="392" y="207"/>
                    <a:pt x="392" y="207"/>
                  </a:cubicBezTo>
                  <a:cubicBezTo>
                    <a:pt x="393" y="206"/>
                    <a:pt x="393" y="205"/>
                    <a:pt x="393" y="204"/>
                  </a:cubicBezTo>
                  <a:cubicBezTo>
                    <a:pt x="393" y="203"/>
                    <a:pt x="392" y="201"/>
                    <a:pt x="393" y="200"/>
                  </a:cubicBezTo>
                  <a:cubicBezTo>
                    <a:pt x="393" y="200"/>
                    <a:pt x="393" y="200"/>
                    <a:pt x="393" y="200"/>
                  </a:cubicBezTo>
                  <a:cubicBezTo>
                    <a:pt x="393" y="199"/>
                    <a:pt x="393" y="198"/>
                    <a:pt x="394" y="199"/>
                  </a:cubicBezTo>
                  <a:cubicBezTo>
                    <a:pt x="394" y="199"/>
                    <a:pt x="394" y="198"/>
                    <a:pt x="395" y="199"/>
                  </a:cubicBezTo>
                  <a:cubicBezTo>
                    <a:pt x="395" y="199"/>
                    <a:pt x="395" y="199"/>
                    <a:pt x="395" y="199"/>
                  </a:cubicBezTo>
                  <a:cubicBezTo>
                    <a:pt x="396" y="200"/>
                    <a:pt x="397" y="201"/>
                    <a:pt x="396" y="203"/>
                  </a:cubicBezTo>
                  <a:cubicBezTo>
                    <a:pt x="396" y="203"/>
                    <a:pt x="396" y="203"/>
                    <a:pt x="396" y="204"/>
                  </a:cubicBezTo>
                  <a:cubicBezTo>
                    <a:pt x="396" y="204"/>
                    <a:pt x="396" y="205"/>
                    <a:pt x="395" y="205"/>
                  </a:cubicBezTo>
                  <a:cubicBezTo>
                    <a:pt x="395" y="206"/>
                    <a:pt x="395" y="207"/>
                    <a:pt x="395" y="207"/>
                  </a:cubicBezTo>
                  <a:cubicBezTo>
                    <a:pt x="395" y="208"/>
                    <a:pt x="395" y="209"/>
                    <a:pt x="395" y="209"/>
                  </a:cubicBezTo>
                  <a:cubicBezTo>
                    <a:pt x="394" y="209"/>
                    <a:pt x="394" y="210"/>
                    <a:pt x="394" y="210"/>
                  </a:cubicBezTo>
                  <a:cubicBezTo>
                    <a:pt x="394" y="211"/>
                    <a:pt x="394" y="212"/>
                    <a:pt x="394" y="213"/>
                  </a:cubicBezTo>
                  <a:cubicBezTo>
                    <a:pt x="394" y="214"/>
                    <a:pt x="394" y="214"/>
                    <a:pt x="394" y="215"/>
                  </a:cubicBezTo>
                  <a:cubicBezTo>
                    <a:pt x="394" y="216"/>
                    <a:pt x="394" y="217"/>
                    <a:pt x="394" y="217"/>
                  </a:cubicBezTo>
                  <a:cubicBezTo>
                    <a:pt x="394" y="218"/>
                    <a:pt x="394" y="218"/>
                    <a:pt x="394" y="219"/>
                  </a:cubicBezTo>
                  <a:cubicBezTo>
                    <a:pt x="394" y="219"/>
                    <a:pt x="395" y="220"/>
                    <a:pt x="395" y="220"/>
                  </a:cubicBezTo>
                  <a:cubicBezTo>
                    <a:pt x="395" y="220"/>
                    <a:pt x="395" y="220"/>
                    <a:pt x="395" y="220"/>
                  </a:cubicBezTo>
                  <a:cubicBezTo>
                    <a:pt x="395" y="220"/>
                    <a:pt x="395" y="221"/>
                    <a:pt x="395" y="221"/>
                  </a:cubicBezTo>
                  <a:cubicBezTo>
                    <a:pt x="396" y="222"/>
                    <a:pt x="396" y="222"/>
                    <a:pt x="395" y="222"/>
                  </a:cubicBezTo>
                  <a:cubicBezTo>
                    <a:pt x="395" y="223"/>
                    <a:pt x="395" y="223"/>
                    <a:pt x="395" y="223"/>
                  </a:cubicBezTo>
                  <a:cubicBezTo>
                    <a:pt x="395" y="223"/>
                    <a:pt x="395" y="223"/>
                    <a:pt x="395" y="223"/>
                  </a:cubicBezTo>
                  <a:cubicBezTo>
                    <a:pt x="395" y="223"/>
                    <a:pt x="396" y="223"/>
                    <a:pt x="396" y="223"/>
                  </a:cubicBezTo>
                  <a:cubicBezTo>
                    <a:pt x="396" y="223"/>
                    <a:pt x="396" y="223"/>
                    <a:pt x="397" y="222"/>
                  </a:cubicBezTo>
                  <a:cubicBezTo>
                    <a:pt x="397" y="222"/>
                    <a:pt x="397" y="221"/>
                    <a:pt x="397" y="221"/>
                  </a:cubicBezTo>
                  <a:cubicBezTo>
                    <a:pt x="398" y="221"/>
                    <a:pt x="398" y="222"/>
                    <a:pt x="398" y="222"/>
                  </a:cubicBezTo>
                  <a:cubicBezTo>
                    <a:pt x="398" y="222"/>
                    <a:pt x="399" y="222"/>
                    <a:pt x="399" y="222"/>
                  </a:cubicBezTo>
                  <a:cubicBezTo>
                    <a:pt x="399" y="222"/>
                    <a:pt x="400" y="222"/>
                    <a:pt x="400" y="222"/>
                  </a:cubicBezTo>
                  <a:cubicBezTo>
                    <a:pt x="400" y="222"/>
                    <a:pt x="400" y="222"/>
                    <a:pt x="401" y="222"/>
                  </a:cubicBezTo>
                  <a:cubicBezTo>
                    <a:pt x="401" y="221"/>
                    <a:pt x="401" y="221"/>
                    <a:pt x="401" y="221"/>
                  </a:cubicBezTo>
                  <a:cubicBezTo>
                    <a:pt x="401" y="221"/>
                    <a:pt x="401" y="222"/>
                    <a:pt x="402" y="222"/>
                  </a:cubicBezTo>
                  <a:cubicBezTo>
                    <a:pt x="402" y="222"/>
                    <a:pt x="402" y="222"/>
                    <a:pt x="402" y="222"/>
                  </a:cubicBezTo>
                  <a:cubicBezTo>
                    <a:pt x="402" y="223"/>
                    <a:pt x="402" y="223"/>
                    <a:pt x="402" y="223"/>
                  </a:cubicBezTo>
                  <a:cubicBezTo>
                    <a:pt x="401" y="223"/>
                    <a:pt x="401" y="222"/>
                    <a:pt x="401" y="223"/>
                  </a:cubicBezTo>
                  <a:cubicBezTo>
                    <a:pt x="400" y="223"/>
                    <a:pt x="400" y="223"/>
                    <a:pt x="400" y="224"/>
                  </a:cubicBezTo>
                  <a:cubicBezTo>
                    <a:pt x="400" y="224"/>
                    <a:pt x="400" y="224"/>
                    <a:pt x="399" y="224"/>
                  </a:cubicBezTo>
                  <a:cubicBezTo>
                    <a:pt x="399" y="224"/>
                    <a:pt x="399" y="224"/>
                    <a:pt x="399" y="223"/>
                  </a:cubicBezTo>
                  <a:cubicBezTo>
                    <a:pt x="399" y="223"/>
                    <a:pt x="398" y="224"/>
                    <a:pt x="398" y="224"/>
                  </a:cubicBezTo>
                  <a:cubicBezTo>
                    <a:pt x="397" y="224"/>
                    <a:pt x="397" y="224"/>
                    <a:pt x="397" y="224"/>
                  </a:cubicBezTo>
                  <a:cubicBezTo>
                    <a:pt x="397" y="224"/>
                    <a:pt x="397" y="225"/>
                    <a:pt x="396" y="225"/>
                  </a:cubicBezTo>
                  <a:cubicBezTo>
                    <a:pt x="396" y="224"/>
                    <a:pt x="396" y="224"/>
                    <a:pt x="396" y="225"/>
                  </a:cubicBezTo>
                  <a:cubicBezTo>
                    <a:pt x="395" y="225"/>
                    <a:pt x="396" y="226"/>
                    <a:pt x="396" y="226"/>
                  </a:cubicBezTo>
                  <a:cubicBezTo>
                    <a:pt x="395" y="227"/>
                    <a:pt x="395" y="228"/>
                    <a:pt x="396" y="228"/>
                  </a:cubicBezTo>
                  <a:cubicBezTo>
                    <a:pt x="396" y="229"/>
                    <a:pt x="397" y="229"/>
                    <a:pt x="397" y="228"/>
                  </a:cubicBezTo>
                  <a:cubicBezTo>
                    <a:pt x="397" y="228"/>
                    <a:pt x="397" y="228"/>
                    <a:pt x="398" y="228"/>
                  </a:cubicBezTo>
                  <a:cubicBezTo>
                    <a:pt x="398" y="230"/>
                    <a:pt x="398" y="231"/>
                    <a:pt x="398" y="231"/>
                  </a:cubicBezTo>
                  <a:cubicBezTo>
                    <a:pt x="398" y="233"/>
                    <a:pt x="397" y="232"/>
                    <a:pt x="397" y="231"/>
                  </a:cubicBezTo>
                  <a:cubicBezTo>
                    <a:pt x="396" y="231"/>
                    <a:pt x="396" y="230"/>
                    <a:pt x="395" y="230"/>
                  </a:cubicBezTo>
                  <a:cubicBezTo>
                    <a:pt x="395" y="231"/>
                    <a:pt x="395" y="231"/>
                    <a:pt x="395" y="231"/>
                  </a:cubicBezTo>
                  <a:cubicBezTo>
                    <a:pt x="395" y="232"/>
                    <a:pt x="395" y="233"/>
                    <a:pt x="395" y="233"/>
                  </a:cubicBezTo>
                  <a:cubicBezTo>
                    <a:pt x="395" y="234"/>
                    <a:pt x="395" y="234"/>
                    <a:pt x="395" y="235"/>
                  </a:cubicBezTo>
                  <a:cubicBezTo>
                    <a:pt x="395" y="236"/>
                    <a:pt x="395" y="236"/>
                    <a:pt x="395" y="237"/>
                  </a:cubicBezTo>
                  <a:cubicBezTo>
                    <a:pt x="395" y="238"/>
                    <a:pt x="395" y="239"/>
                    <a:pt x="394" y="239"/>
                  </a:cubicBezTo>
                  <a:cubicBezTo>
                    <a:pt x="394" y="239"/>
                    <a:pt x="394" y="241"/>
                    <a:pt x="393" y="241"/>
                  </a:cubicBezTo>
                  <a:cubicBezTo>
                    <a:pt x="393" y="241"/>
                    <a:pt x="393" y="240"/>
                    <a:pt x="393" y="240"/>
                  </a:cubicBezTo>
                  <a:cubicBezTo>
                    <a:pt x="393" y="240"/>
                    <a:pt x="392" y="239"/>
                    <a:pt x="392" y="239"/>
                  </a:cubicBezTo>
                  <a:cubicBezTo>
                    <a:pt x="392" y="239"/>
                    <a:pt x="392" y="239"/>
                    <a:pt x="392" y="239"/>
                  </a:cubicBezTo>
                  <a:cubicBezTo>
                    <a:pt x="392" y="239"/>
                    <a:pt x="392" y="240"/>
                    <a:pt x="391" y="240"/>
                  </a:cubicBezTo>
                  <a:cubicBezTo>
                    <a:pt x="391" y="241"/>
                    <a:pt x="391" y="241"/>
                    <a:pt x="391" y="241"/>
                  </a:cubicBezTo>
                  <a:cubicBezTo>
                    <a:pt x="390" y="241"/>
                    <a:pt x="390" y="241"/>
                    <a:pt x="390" y="242"/>
                  </a:cubicBezTo>
                  <a:cubicBezTo>
                    <a:pt x="390" y="243"/>
                    <a:pt x="389" y="242"/>
                    <a:pt x="389" y="242"/>
                  </a:cubicBezTo>
                  <a:cubicBezTo>
                    <a:pt x="389" y="242"/>
                    <a:pt x="389" y="244"/>
                    <a:pt x="388" y="243"/>
                  </a:cubicBezTo>
                  <a:cubicBezTo>
                    <a:pt x="388" y="242"/>
                    <a:pt x="388" y="242"/>
                    <a:pt x="388" y="241"/>
                  </a:cubicBezTo>
                  <a:cubicBezTo>
                    <a:pt x="388" y="241"/>
                    <a:pt x="388" y="241"/>
                    <a:pt x="388" y="241"/>
                  </a:cubicBezTo>
                  <a:cubicBezTo>
                    <a:pt x="388" y="240"/>
                    <a:pt x="388" y="241"/>
                    <a:pt x="388" y="241"/>
                  </a:cubicBezTo>
                  <a:cubicBezTo>
                    <a:pt x="387" y="241"/>
                    <a:pt x="387" y="241"/>
                    <a:pt x="387" y="241"/>
                  </a:cubicBezTo>
                  <a:cubicBezTo>
                    <a:pt x="387" y="242"/>
                    <a:pt x="386" y="242"/>
                    <a:pt x="386" y="242"/>
                  </a:cubicBezTo>
                  <a:cubicBezTo>
                    <a:pt x="385" y="243"/>
                    <a:pt x="385" y="242"/>
                    <a:pt x="385" y="241"/>
                  </a:cubicBezTo>
                  <a:cubicBezTo>
                    <a:pt x="385" y="240"/>
                    <a:pt x="385" y="240"/>
                    <a:pt x="385" y="239"/>
                  </a:cubicBezTo>
                  <a:cubicBezTo>
                    <a:pt x="384" y="238"/>
                    <a:pt x="385" y="238"/>
                    <a:pt x="385" y="237"/>
                  </a:cubicBezTo>
                  <a:cubicBezTo>
                    <a:pt x="385" y="236"/>
                    <a:pt x="385" y="236"/>
                    <a:pt x="385" y="235"/>
                  </a:cubicBezTo>
                  <a:cubicBezTo>
                    <a:pt x="385" y="235"/>
                    <a:pt x="385" y="234"/>
                    <a:pt x="385" y="234"/>
                  </a:cubicBezTo>
                  <a:cubicBezTo>
                    <a:pt x="385" y="234"/>
                    <a:pt x="385" y="234"/>
                    <a:pt x="385" y="233"/>
                  </a:cubicBezTo>
                  <a:cubicBezTo>
                    <a:pt x="385" y="232"/>
                    <a:pt x="385" y="231"/>
                    <a:pt x="385" y="231"/>
                  </a:cubicBezTo>
                  <a:cubicBezTo>
                    <a:pt x="385" y="231"/>
                    <a:pt x="385" y="229"/>
                    <a:pt x="385" y="230"/>
                  </a:cubicBezTo>
                  <a:cubicBezTo>
                    <a:pt x="384" y="230"/>
                    <a:pt x="384" y="230"/>
                    <a:pt x="384" y="231"/>
                  </a:cubicBezTo>
                  <a:cubicBezTo>
                    <a:pt x="384" y="231"/>
                    <a:pt x="383" y="230"/>
                    <a:pt x="383" y="231"/>
                  </a:cubicBezTo>
                  <a:cubicBezTo>
                    <a:pt x="383" y="232"/>
                    <a:pt x="382" y="233"/>
                    <a:pt x="382" y="234"/>
                  </a:cubicBezTo>
                  <a:cubicBezTo>
                    <a:pt x="382" y="234"/>
                    <a:pt x="382" y="235"/>
                    <a:pt x="383" y="235"/>
                  </a:cubicBezTo>
                  <a:cubicBezTo>
                    <a:pt x="383" y="236"/>
                    <a:pt x="383" y="236"/>
                    <a:pt x="383" y="236"/>
                  </a:cubicBezTo>
                  <a:cubicBezTo>
                    <a:pt x="383" y="237"/>
                    <a:pt x="383" y="238"/>
                    <a:pt x="383" y="238"/>
                  </a:cubicBezTo>
                  <a:cubicBezTo>
                    <a:pt x="383" y="238"/>
                    <a:pt x="383" y="239"/>
                    <a:pt x="383" y="239"/>
                  </a:cubicBezTo>
                  <a:cubicBezTo>
                    <a:pt x="383" y="240"/>
                    <a:pt x="383" y="240"/>
                    <a:pt x="383" y="241"/>
                  </a:cubicBezTo>
                  <a:cubicBezTo>
                    <a:pt x="383" y="242"/>
                    <a:pt x="383" y="242"/>
                    <a:pt x="383" y="243"/>
                  </a:cubicBezTo>
                  <a:cubicBezTo>
                    <a:pt x="383" y="244"/>
                    <a:pt x="383" y="243"/>
                    <a:pt x="382" y="243"/>
                  </a:cubicBezTo>
                  <a:cubicBezTo>
                    <a:pt x="382" y="243"/>
                    <a:pt x="382" y="243"/>
                    <a:pt x="382" y="244"/>
                  </a:cubicBezTo>
                  <a:cubicBezTo>
                    <a:pt x="381" y="245"/>
                    <a:pt x="381" y="244"/>
                    <a:pt x="381" y="245"/>
                  </a:cubicBezTo>
                  <a:cubicBezTo>
                    <a:pt x="380" y="245"/>
                    <a:pt x="380" y="245"/>
                    <a:pt x="379" y="245"/>
                  </a:cubicBezTo>
                  <a:cubicBezTo>
                    <a:pt x="379" y="246"/>
                    <a:pt x="379" y="246"/>
                    <a:pt x="379" y="247"/>
                  </a:cubicBezTo>
                  <a:cubicBezTo>
                    <a:pt x="379" y="248"/>
                    <a:pt x="379" y="248"/>
                    <a:pt x="378" y="249"/>
                  </a:cubicBezTo>
                  <a:cubicBezTo>
                    <a:pt x="378" y="249"/>
                    <a:pt x="379" y="250"/>
                    <a:pt x="378" y="250"/>
                  </a:cubicBezTo>
                  <a:cubicBezTo>
                    <a:pt x="378" y="251"/>
                    <a:pt x="378" y="251"/>
                    <a:pt x="378" y="251"/>
                  </a:cubicBezTo>
                  <a:cubicBezTo>
                    <a:pt x="378" y="251"/>
                    <a:pt x="377" y="252"/>
                    <a:pt x="377" y="252"/>
                  </a:cubicBezTo>
                  <a:cubicBezTo>
                    <a:pt x="377" y="252"/>
                    <a:pt x="377" y="252"/>
                    <a:pt x="377" y="252"/>
                  </a:cubicBezTo>
                  <a:cubicBezTo>
                    <a:pt x="376" y="252"/>
                    <a:pt x="376" y="251"/>
                    <a:pt x="376" y="252"/>
                  </a:cubicBezTo>
                  <a:cubicBezTo>
                    <a:pt x="376" y="253"/>
                    <a:pt x="376" y="253"/>
                    <a:pt x="376" y="254"/>
                  </a:cubicBezTo>
                  <a:cubicBezTo>
                    <a:pt x="375" y="254"/>
                    <a:pt x="376" y="255"/>
                    <a:pt x="375" y="255"/>
                  </a:cubicBezTo>
                  <a:cubicBezTo>
                    <a:pt x="375" y="255"/>
                    <a:pt x="375" y="256"/>
                    <a:pt x="375" y="257"/>
                  </a:cubicBezTo>
                  <a:cubicBezTo>
                    <a:pt x="375" y="257"/>
                    <a:pt x="374" y="257"/>
                    <a:pt x="374" y="258"/>
                  </a:cubicBezTo>
                  <a:cubicBezTo>
                    <a:pt x="374" y="258"/>
                    <a:pt x="373" y="258"/>
                    <a:pt x="373" y="257"/>
                  </a:cubicBezTo>
                  <a:cubicBezTo>
                    <a:pt x="373" y="257"/>
                    <a:pt x="373" y="257"/>
                    <a:pt x="373" y="257"/>
                  </a:cubicBezTo>
                  <a:cubicBezTo>
                    <a:pt x="372" y="257"/>
                    <a:pt x="372" y="256"/>
                    <a:pt x="372" y="257"/>
                  </a:cubicBezTo>
                  <a:cubicBezTo>
                    <a:pt x="371" y="258"/>
                    <a:pt x="372" y="258"/>
                    <a:pt x="372" y="259"/>
                  </a:cubicBezTo>
                  <a:cubicBezTo>
                    <a:pt x="372" y="262"/>
                    <a:pt x="370" y="260"/>
                    <a:pt x="370" y="260"/>
                  </a:cubicBezTo>
                  <a:cubicBezTo>
                    <a:pt x="369" y="260"/>
                    <a:pt x="369" y="260"/>
                    <a:pt x="369" y="261"/>
                  </a:cubicBezTo>
                  <a:cubicBezTo>
                    <a:pt x="368" y="261"/>
                    <a:pt x="368" y="261"/>
                    <a:pt x="368" y="262"/>
                  </a:cubicBezTo>
                  <a:cubicBezTo>
                    <a:pt x="368" y="263"/>
                    <a:pt x="369" y="263"/>
                    <a:pt x="370" y="264"/>
                  </a:cubicBezTo>
                  <a:cubicBezTo>
                    <a:pt x="370" y="264"/>
                    <a:pt x="371" y="264"/>
                    <a:pt x="371" y="265"/>
                  </a:cubicBezTo>
                  <a:cubicBezTo>
                    <a:pt x="371" y="265"/>
                    <a:pt x="371" y="265"/>
                    <a:pt x="371" y="266"/>
                  </a:cubicBezTo>
                  <a:cubicBezTo>
                    <a:pt x="371" y="266"/>
                    <a:pt x="371" y="267"/>
                    <a:pt x="371" y="267"/>
                  </a:cubicBezTo>
                  <a:cubicBezTo>
                    <a:pt x="372" y="267"/>
                    <a:pt x="372" y="268"/>
                    <a:pt x="372" y="269"/>
                  </a:cubicBezTo>
                  <a:cubicBezTo>
                    <a:pt x="372" y="270"/>
                    <a:pt x="372" y="271"/>
                    <a:pt x="372" y="272"/>
                  </a:cubicBezTo>
                  <a:cubicBezTo>
                    <a:pt x="372" y="272"/>
                    <a:pt x="371" y="273"/>
                    <a:pt x="371" y="273"/>
                  </a:cubicBezTo>
                  <a:cubicBezTo>
                    <a:pt x="371" y="273"/>
                    <a:pt x="371" y="274"/>
                    <a:pt x="371" y="274"/>
                  </a:cubicBezTo>
                  <a:cubicBezTo>
                    <a:pt x="371" y="275"/>
                    <a:pt x="371" y="275"/>
                    <a:pt x="371" y="276"/>
                  </a:cubicBezTo>
                  <a:cubicBezTo>
                    <a:pt x="370" y="277"/>
                    <a:pt x="369" y="276"/>
                    <a:pt x="368" y="276"/>
                  </a:cubicBezTo>
                  <a:cubicBezTo>
                    <a:pt x="368" y="276"/>
                    <a:pt x="367" y="276"/>
                    <a:pt x="367" y="276"/>
                  </a:cubicBezTo>
                  <a:cubicBezTo>
                    <a:pt x="366" y="276"/>
                    <a:pt x="366" y="276"/>
                    <a:pt x="365" y="276"/>
                  </a:cubicBezTo>
                  <a:cubicBezTo>
                    <a:pt x="364" y="277"/>
                    <a:pt x="364" y="277"/>
                    <a:pt x="364" y="277"/>
                  </a:cubicBezTo>
                  <a:cubicBezTo>
                    <a:pt x="363" y="277"/>
                    <a:pt x="363" y="276"/>
                    <a:pt x="362" y="276"/>
                  </a:cubicBezTo>
                  <a:cubicBezTo>
                    <a:pt x="362" y="276"/>
                    <a:pt x="361" y="279"/>
                    <a:pt x="361" y="279"/>
                  </a:cubicBezTo>
                  <a:cubicBezTo>
                    <a:pt x="361" y="280"/>
                    <a:pt x="362" y="281"/>
                    <a:pt x="362" y="281"/>
                  </a:cubicBezTo>
                  <a:cubicBezTo>
                    <a:pt x="362" y="282"/>
                    <a:pt x="361" y="283"/>
                    <a:pt x="361" y="284"/>
                  </a:cubicBezTo>
                  <a:cubicBezTo>
                    <a:pt x="361" y="286"/>
                    <a:pt x="361" y="288"/>
                    <a:pt x="360" y="289"/>
                  </a:cubicBezTo>
                  <a:cubicBezTo>
                    <a:pt x="360" y="290"/>
                    <a:pt x="360" y="291"/>
                    <a:pt x="360" y="291"/>
                  </a:cubicBezTo>
                  <a:cubicBezTo>
                    <a:pt x="360" y="291"/>
                    <a:pt x="360" y="291"/>
                    <a:pt x="360" y="292"/>
                  </a:cubicBezTo>
                  <a:cubicBezTo>
                    <a:pt x="364" y="290"/>
                    <a:pt x="368" y="288"/>
                    <a:pt x="371" y="286"/>
                  </a:cubicBezTo>
                  <a:cubicBezTo>
                    <a:pt x="371" y="286"/>
                    <a:pt x="371" y="286"/>
                    <a:pt x="371" y="286"/>
                  </a:cubicBezTo>
                  <a:cubicBezTo>
                    <a:pt x="371" y="285"/>
                    <a:pt x="372" y="285"/>
                    <a:pt x="372" y="284"/>
                  </a:cubicBezTo>
                  <a:cubicBezTo>
                    <a:pt x="372" y="282"/>
                    <a:pt x="374" y="282"/>
                    <a:pt x="374" y="281"/>
                  </a:cubicBezTo>
                  <a:cubicBezTo>
                    <a:pt x="375" y="281"/>
                    <a:pt x="375" y="281"/>
                    <a:pt x="375" y="281"/>
                  </a:cubicBezTo>
                  <a:cubicBezTo>
                    <a:pt x="375" y="280"/>
                    <a:pt x="376" y="280"/>
                    <a:pt x="376" y="279"/>
                  </a:cubicBezTo>
                  <a:cubicBezTo>
                    <a:pt x="376" y="278"/>
                    <a:pt x="375" y="277"/>
                    <a:pt x="376" y="276"/>
                  </a:cubicBezTo>
                  <a:cubicBezTo>
                    <a:pt x="377" y="275"/>
                    <a:pt x="378" y="275"/>
                    <a:pt x="378" y="275"/>
                  </a:cubicBezTo>
                  <a:cubicBezTo>
                    <a:pt x="378" y="275"/>
                    <a:pt x="378" y="276"/>
                    <a:pt x="379" y="276"/>
                  </a:cubicBezTo>
                  <a:cubicBezTo>
                    <a:pt x="379" y="275"/>
                    <a:pt x="380" y="275"/>
                    <a:pt x="380" y="275"/>
                  </a:cubicBezTo>
                  <a:cubicBezTo>
                    <a:pt x="380" y="274"/>
                    <a:pt x="381" y="273"/>
                    <a:pt x="381" y="273"/>
                  </a:cubicBezTo>
                  <a:cubicBezTo>
                    <a:pt x="381" y="272"/>
                    <a:pt x="382" y="272"/>
                    <a:pt x="382" y="272"/>
                  </a:cubicBezTo>
                  <a:cubicBezTo>
                    <a:pt x="382" y="271"/>
                    <a:pt x="383" y="271"/>
                    <a:pt x="384" y="272"/>
                  </a:cubicBezTo>
                  <a:cubicBezTo>
                    <a:pt x="384" y="273"/>
                    <a:pt x="384" y="275"/>
                    <a:pt x="384" y="276"/>
                  </a:cubicBezTo>
                  <a:cubicBezTo>
                    <a:pt x="384" y="277"/>
                    <a:pt x="385" y="278"/>
                    <a:pt x="385" y="278"/>
                  </a:cubicBezTo>
                  <a:cubicBezTo>
                    <a:pt x="386" y="278"/>
                    <a:pt x="387" y="277"/>
                    <a:pt x="388" y="277"/>
                  </a:cubicBezTo>
                  <a:cubicBezTo>
                    <a:pt x="387" y="276"/>
                    <a:pt x="387" y="276"/>
                    <a:pt x="387" y="275"/>
                  </a:cubicBezTo>
                  <a:cubicBezTo>
                    <a:pt x="387" y="273"/>
                    <a:pt x="386" y="272"/>
                    <a:pt x="386" y="271"/>
                  </a:cubicBezTo>
                  <a:cubicBezTo>
                    <a:pt x="386" y="271"/>
                    <a:pt x="386" y="270"/>
                    <a:pt x="385" y="270"/>
                  </a:cubicBezTo>
                  <a:cubicBezTo>
                    <a:pt x="385" y="270"/>
                    <a:pt x="385" y="269"/>
                    <a:pt x="386" y="269"/>
                  </a:cubicBezTo>
                  <a:cubicBezTo>
                    <a:pt x="386" y="269"/>
                    <a:pt x="386" y="269"/>
                    <a:pt x="386" y="269"/>
                  </a:cubicBezTo>
                  <a:cubicBezTo>
                    <a:pt x="387" y="270"/>
                    <a:pt x="387" y="270"/>
                    <a:pt x="387" y="270"/>
                  </a:cubicBezTo>
                  <a:cubicBezTo>
                    <a:pt x="388" y="270"/>
                    <a:pt x="388" y="269"/>
                    <a:pt x="389" y="270"/>
                  </a:cubicBezTo>
                  <a:cubicBezTo>
                    <a:pt x="389" y="271"/>
                    <a:pt x="389" y="271"/>
                    <a:pt x="389" y="272"/>
                  </a:cubicBezTo>
                  <a:cubicBezTo>
                    <a:pt x="389" y="272"/>
                    <a:pt x="390" y="272"/>
                    <a:pt x="390" y="272"/>
                  </a:cubicBezTo>
                  <a:cubicBezTo>
                    <a:pt x="390" y="273"/>
                    <a:pt x="390" y="273"/>
                    <a:pt x="390" y="274"/>
                  </a:cubicBezTo>
                  <a:cubicBezTo>
                    <a:pt x="391" y="274"/>
                    <a:pt x="391" y="274"/>
                    <a:pt x="391" y="275"/>
                  </a:cubicBezTo>
                  <a:cubicBezTo>
                    <a:pt x="394" y="272"/>
                    <a:pt x="398" y="270"/>
                    <a:pt x="401" y="267"/>
                  </a:cubicBezTo>
                  <a:cubicBezTo>
                    <a:pt x="401" y="267"/>
                    <a:pt x="401" y="266"/>
                    <a:pt x="402" y="265"/>
                  </a:cubicBezTo>
                  <a:cubicBezTo>
                    <a:pt x="402" y="264"/>
                    <a:pt x="402" y="263"/>
                    <a:pt x="403" y="263"/>
                  </a:cubicBezTo>
                  <a:cubicBezTo>
                    <a:pt x="403" y="262"/>
                    <a:pt x="403" y="263"/>
                    <a:pt x="404" y="264"/>
                  </a:cubicBezTo>
                  <a:cubicBezTo>
                    <a:pt x="404" y="264"/>
                    <a:pt x="404" y="265"/>
                    <a:pt x="404" y="265"/>
                  </a:cubicBezTo>
                  <a:cubicBezTo>
                    <a:pt x="404" y="265"/>
                    <a:pt x="404" y="265"/>
                    <a:pt x="404" y="265"/>
                  </a:cubicBezTo>
                  <a:cubicBezTo>
                    <a:pt x="404" y="265"/>
                    <a:pt x="405" y="264"/>
                    <a:pt x="406" y="264"/>
                  </a:cubicBezTo>
                  <a:cubicBezTo>
                    <a:pt x="406" y="263"/>
                    <a:pt x="406" y="263"/>
                    <a:pt x="406" y="263"/>
                  </a:cubicBezTo>
                  <a:cubicBezTo>
                    <a:pt x="407" y="262"/>
                    <a:pt x="407" y="262"/>
                    <a:pt x="408" y="261"/>
                  </a:cubicBezTo>
                  <a:cubicBezTo>
                    <a:pt x="408" y="261"/>
                    <a:pt x="409" y="260"/>
                    <a:pt x="409" y="261"/>
                  </a:cubicBezTo>
                  <a:cubicBezTo>
                    <a:pt x="409" y="261"/>
                    <a:pt x="408" y="261"/>
                    <a:pt x="408" y="261"/>
                  </a:cubicBezTo>
                  <a:cubicBezTo>
                    <a:pt x="408" y="262"/>
                    <a:pt x="408" y="262"/>
                    <a:pt x="408" y="262"/>
                  </a:cubicBezTo>
                  <a:cubicBezTo>
                    <a:pt x="422" y="251"/>
                    <a:pt x="434" y="239"/>
                    <a:pt x="446" y="232"/>
                  </a:cubicBezTo>
                  <a:cubicBezTo>
                    <a:pt x="447" y="231"/>
                    <a:pt x="448" y="230"/>
                    <a:pt x="450" y="230"/>
                  </a:cubicBezTo>
                  <a:cubicBezTo>
                    <a:pt x="449" y="208"/>
                    <a:pt x="445" y="188"/>
                    <a:pt x="438" y="168"/>
                  </a:cubicBezTo>
                  <a:cubicBezTo>
                    <a:pt x="438" y="168"/>
                    <a:pt x="438" y="169"/>
                    <a:pt x="438" y="169"/>
                  </a:cubicBezTo>
                  <a:close/>
                  <a:moveTo>
                    <a:pt x="404" y="220"/>
                  </a:moveTo>
                  <a:cubicBezTo>
                    <a:pt x="404" y="220"/>
                    <a:pt x="404" y="221"/>
                    <a:pt x="404" y="221"/>
                  </a:cubicBezTo>
                  <a:cubicBezTo>
                    <a:pt x="404" y="221"/>
                    <a:pt x="404" y="222"/>
                    <a:pt x="404" y="222"/>
                  </a:cubicBezTo>
                  <a:cubicBezTo>
                    <a:pt x="404" y="222"/>
                    <a:pt x="403" y="223"/>
                    <a:pt x="403" y="222"/>
                  </a:cubicBezTo>
                  <a:cubicBezTo>
                    <a:pt x="402" y="222"/>
                    <a:pt x="403" y="221"/>
                    <a:pt x="402" y="221"/>
                  </a:cubicBezTo>
                  <a:cubicBezTo>
                    <a:pt x="402" y="220"/>
                    <a:pt x="402" y="219"/>
                    <a:pt x="402" y="219"/>
                  </a:cubicBezTo>
                  <a:cubicBezTo>
                    <a:pt x="402" y="218"/>
                    <a:pt x="401" y="216"/>
                    <a:pt x="402" y="216"/>
                  </a:cubicBezTo>
                  <a:cubicBezTo>
                    <a:pt x="402" y="216"/>
                    <a:pt x="402" y="216"/>
                    <a:pt x="403" y="216"/>
                  </a:cubicBezTo>
                  <a:cubicBezTo>
                    <a:pt x="403" y="217"/>
                    <a:pt x="403" y="217"/>
                    <a:pt x="403" y="217"/>
                  </a:cubicBezTo>
                  <a:cubicBezTo>
                    <a:pt x="403" y="218"/>
                    <a:pt x="404" y="218"/>
                    <a:pt x="404" y="218"/>
                  </a:cubicBezTo>
                  <a:cubicBezTo>
                    <a:pt x="404" y="219"/>
                    <a:pt x="404" y="220"/>
                    <a:pt x="404" y="220"/>
                  </a:cubicBezTo>
                  <a:close/>
                  <a:moveTo>
                    <a:pt x="407" y="219"/>
                  </a:moveTo>
                  <a:cubicBezTo>
                    <a:pt x="406" y="219"/>
                    <a:pt x="406" y="219"/>
                    <a:pt x="406" y="219"/>
                  </a:cubicBezTo>
                  <a:cubicBezTo>
                    <a:pt x="406" y="219"/>
                    <a:pt x="406" y="218"/>
                    <a:pt x="406" y="218"/>
                  </a:cubicBezTo>
                  <a:cubicBezTo>
                    <a:pt x="405" y="217"/>
                    <a:pt x="405" y="217"/>
                    <a:pt x="405" y="216"/>
                  </a:cubicBezTo>
                  <a:cubicBezTo>
                    <a:pt x="405" y="216"/>
                    <a:pt x="405" y="215"/>
                    <a:pt x="405" y="215"/>
                  </a:cubicBezTo>
                  <a:cubicBezTo>
                    <a:pt x="405" y="214"/>
                    <a:pt x="405" y="214"/>
                    <a:pt x="405" y="213"/>
                  </a:cubicBezTo>
                  <a:cubicBezTo>
                    <a:pt x="405" y="212"/>
                    <a:pt x="406" y="215"/>
                    <a:pt x="406" y="215"/>
                  </a:cubicBezTo>
                  <a:cubicBezTo>
                    <a:pt x="406" y="216"/>
                    <a:pt x="406" y="217"/>
                    <a:pt x="406" y="217"/>
                  </a:cubicBezTo>
                  <a:cubicBezTo>
                    <a:pt x="406" y="218"/>
                    <a:pt x="407" y="218"/>
                    <a:pt x="407" y="219"/>
                  </a:cubicBezTo>
                  <a:close/>
                  <a:moveTo>
                    <a:pt x="409" y="229"/>
                  </a:moveTo>
                  <a:cubicBezTo>
                    <a:pt x="409" y="229"/>
                    <a:pt x="409" y="229"/>
                    <a:pt x="409" y="229"/>
                  </a:cubicBezTo>
                  <a:cubicBezTo>
                    <a:pt x="409" y="228"/>
                    <a:pt x="409" y="228"/>
                    <a:pt x="408" y="228"/>
                  </a:cubicBezTo>
                  <a:cubicBezTo>
                    <a:pt x="408" y="228"/>
                    <a:pt x="408" y="228"/>
                    <a:pt x="408" y="227"/>
                  </a:cubicBezTo>
                  <a:cubicBezTo>
                    <a:pt x="408" y="226"/>
                    <a:pt x="408" y="227"/>
                    <a:pt x="409" y="227"/>
                  </a:cubicBezTo>
                  <a:cubicBezTo>
                    <a:pt x="409" y="227"/>
                    <a:pt x="409" y="227"/>
                    <a:pt x="409" y="228"/>
                  </a:cubicBezTo>
                  <a:cubicBezTo>
                    <a:pt x="409" y="228"/>
                    <a:pt x="409" y="228"/>
                    <a:pt x="409" y="229"/>
                  </a:cubicBezTo>
                  <a:close/>
                  <a:moveTo>
                    <a:pt x="364" y="117"/>
                  </a:moveTo>
                  <a:cubicBezTo>
                    <a:pt x="364" y="116"/>
                    <a:pt x="365" y="117"/>
                    <a:pt x="365" y="117"/>
                  </a:cubicBezTo>
                  <a:cubicBezTo>
                    <a:pt x="365" y="118"/>
                    <a:pt x="365" y="118"/>
                    <a:pt x="365" y="118"/>
                  </a:cubicBezTo>
                  <a:cubicBezTo>
                    <a:pt x="365" y="119"/>
                    <a:pt x="366" y="119"/>
                    <a:pt x="366" y="119"/>
                  </a:cubicBezTo>
                  <a:cubicBezTo>
                    <a:pt x="366" y="119"/>
                    <a:pt x="366" y="118"/>
                    <a:pt x="366" y="118"/>
                  </a:cubicBezTo>
                  <a:cubicBezTo>
                    <a:pt x="366" y="118"/>
                    <a:pt x="368" y="121"/>
                    <a:pt x="368" y="120"/>
                  </a:cubicBezTo>
                  <a:cubicBezTo>
                    <a:pt x="368" y="119"/>
                    <a:pt x="368" y="118"/>
                    <a:pt x="367" y="117"/>
                  </a:cubicBezTo>
                  <a:cubicBezTo>
                    <a:pt x="367" y="117"/>
                    <a:pt x="367" y="117"/>
                    <a:pt x="367" y="117"/>
                  </a:cubicBezTo>
                  <a:cubicBezTo>
                    <a:pt x="368" y="117"/>
                    <a:pt x="368" y="117"/>
                    <a:pt x="368" y="118"/>
                  </a:cubicBezTo>
                  <a:cubicBezTo>
                    <a:pt x="369" y="118"/>
                    <a:pt x="369" y="119"/>
                    <a:pt x="369" y="119"/>
                  </a:cubicBezTo>
                  <a:cubicBezTo>
                    <a:pt x="369" y="119"/>
                    <a:pt x="369" y="119"/>
                    <a:pt x="369" y="120"/>
                  </a:cubicBezTo>
                  <a:cubicBezTo>
                    <a:pt x="369" y="120"/>
                    <a:pt x="370" y="120"/>
                    <a:pt x="370" y="121"/>
                  </a:cubicBezTo>
                  <a:cubicBezTo>
                    <a:pt x="370" y="121"/>
                    <a:pt x="370" y="121"/>
                    <a:pt x="370" y="120"/>
                  </a:cubicBezTo>
                  <a:cubicBezTo>
                    <a:pt x="371" y="121"/>
                    <a:pt x="371" y="122"/>
                    <a:pt x="371" y="122"/>
                  </a:cubicBezTo>
                  <a:cubicBezTo>
                    <a:pt x="371" y="123"/>
                    <a:pt x="371" y="123"/>
                    <a:pt x="372" y="123"/>
                  </a:cubicBezTo>
                  <a:cubicBezTo>
                    <a:pt x="372" y="124"/>
                    <a:pt x="372" y="124"/>
                    <a:pt x="373" y="124"/>
                  </a:cubicBezTo>
                  <a:cubicBezTo>
                    <a:pt x="373" y="124"/>
                    <a:pt x="373" y="124"/>
                    <a:pt x="373" y="125"/>
                  </a:cubicBezTo>
                  <a:cubicBezTo>
                    <a:pt x="373" y="125"/>
                    <a:pt x="373" y="125"/>
                    <a:pt x="374" y="125"/>
                  </a:cubicBezTo>
                  <a:cubicBezTo>
                    <a:pt x="374" y="126"/>
                    <a:pt x="374" y="126"/>
                    <a:pt x="374" y="126"/>
                  </a:cubicBezTo>
                  <a:cubicBezTo>
                    <a:pt x="374" y="127"/>
                    <a:pt x="375" y="127"/>
                    <a:pt x="375" y="127"/>
                  </a:cubicBezTo>
                  <a:cubicBezTo>
                    <a:pt x="375" y="128"/>
                    <a:pt x="374" y="128"/>
                    <a:pt x="374" y="128"/>
                  </a:cubicBezTo>
                  <a:cubicBezTo>
                    <a:pt x="374" y="127"/>
                    <a:pt x="374" y="128"/>
                    <a:pt x="374" y="128"/>
                  </a:cubicBezTo>
                  <a:cubicBezTo>
                    <a:pt x="373" y="129"/>
                    <a:pt x="373" y="129"/>
                    <a:pt x="374" y="130"/>
                  </a:cubicBezTo>
                  <a:cubicBezTo>
                    <a:pt x="374" y="130"/>
                    <a:pt x="374" y="131"/>
                    <a:pt x="374" y="131"/>
                  </a:cubicBezTo>
                  <a:cubicBezTo>
                    <a:pt x="374" y="131"/>
                    <a:pt x="374" y="132"/>
                    <a:pt x="374" y="132"/>
                  </a:cubicBezTo>
                  <a:cubicBezTo>
                    <a:pt x="374" y="133"/>
                    <a:pt x="374" y="134"/>
                    <a:pt x="374" y="134"/>
                  </a:cubicBezTo>
                  <a:cubicBezTo>
                    <a:pt x="374" y="135"/>
                    <a:pt x="374" y="135"/>
                    <a:pt x="374" y="136"/>
                  </a:cubicBezTo>
                  <a:cubicBezTo>
                    <a:pt x="374" y="137"/>
                    <a:pt x="374" y="139"/>
                    <a:pt x="374" y="140"/>
                  </a:cubicBezTo>
                  <a:cubicBezTo>
                    <a:pt x="374" y="139"/>
                    <a:pt x="373" y="138"/>
                    <a:pt x="373" y="138"/>
                  </a:cubicBezTo>
                  <a:cubicBezTo>
                    <a:pt x="373" y="137"/>
                    <a:pt x="373" y="137"/>
                    <a:pt x="373" y="137"/>
                  </a:cubicBezTo>
                  <a:cubicBezTo>
                    <a:pt x="373" y="137"/>
                    <a:pt x="373" y="137"/>
                    <a:pt x="373" y="137"/>
                  </a:cubicBezTo>
                  <a:cubicBezTo>
                    <a:pt x="372" y="136"/>
                    <a:pt x="372" y="136"/>
                    <a:pt x="372" y="136"/>
                  </a:cubicBezTo>
                  <a:cubicBezTo>
                    <a:pt x="371" y="135"/>
                    <a:pt x="371" y="135"/>
                    <a:pt x="371" y="134"/>
                  </a:cubicBezTo>
                  <a:cubicBezTo>
                    <a:pt x="371" y="134"/>
                    <a:pt x="370" y="134"/>
                    <a:pt x="370" y="133"/>
                  </a:cubicBezTo>
                  <a:cubicBezTo>
                    <a:pt x="370" y="133"/>
                    <a:pt x="371" y="133"/>
                    <a:pt x="371" y="133"/>
                  </a:cubicBezTo>
                  <a:cubicBezTo>
                    <a:pt x="371" y="133"/>
                    <a:pt x="371" y="133"/>
                    <a:pt x="371" y="133"/>
                  </a:cubicBezTo>
                  <a:cubicBezTo>
                    <a:pt x="371" y="132"/>
                    <a:pt x="371" y="132"/>
                    <a:pt x="370" y="132"/>
                  </a:cubicBezTo>
                  <a:cubicBezTo>
                    <a:pt x="370" y="132"/>
                    <a:pt x="370" y="132"/>
                    <a:pt x="369" y="131"/>
                  </a:cubicBezTo>
                  <a:cubicBezTo>
                    <a:pt x="369" y="131"/>
                    <a:pt x="369" y="130"/>
                    <a:pt x="369" y="130"/>
                  </a:cubicBezTo>
                  <a:cubicBezTo>
                    <a:pt x="368" y="129"/>
                    <a:pt x="369" y="129"/>
                    <a:pt x="369" y="129"/>
                  </a:cubicBezTo>
                  <a:cubicBezTo>
                    <a:pt x="369" y="129"/>
                    <a:pt x="369" y="128"/>
                    <a:pt x="369" y="128"/>
                  </a:cubicBezTo>
                  <a:cubicBezTo>
                    <a:pt x="370" y="128"/>
                    <a:pt x="370" y="128"/>
                    <a:pt x="370" y="128"/>
                  </a:cubicBezTo>
                  <a:cubicBezTo>
                    <a:pt x="371" y="128"/>
                    <a:pt x="371" y="127"/>
                    <a:pt x="371" y="126"/>
                  </a:cubicBezTo>
                  <a:cubicBezTo>
                    <a:pt x="370" y="126"/>
                    <a:pt x="370" y="126"/>
                    <a:pt x="370" y="126"/>
                  </a:cubicBezTo>
                  <a:cubicBezTo>
                    <a:pt x="370" y="126"/>
                    <a:pt x="370" y="127"/>
                    <a:pt x="370" y="127"/>
                  </a:cubicBezTo>
                  <a:cubicBezTo>
                    <a:pt x="369" y="127"/>
                    <a:pt x="369" y="126"/>
                    <a:pt x="369" y="126"/>
                  </a:cubicBezTo>
                  <a:cubicBezTo>
                    <a:pt x="369" y="126"/>
                    <a:pt x="369" y="126"/>
                    <a:pt x="369" y="126"/>
                  </a:cubicBezTo>
                  <a:cubicBezTo>
                    <a:pt x="369" y="127"/>
                    <a:pt x="369" y="127"/>
                    <a:pt x="369" y="127"/>
                  </a:cubicBezTo>
                  <a:cubicBezTo>
                    <a:pt x="369" y="128"/>
                    <a:pt x="369" y="128"/>
                    <a:pt x="368" y="128"/>
                  </a:cubicBezTo>
                  <a:cubicBezTo>
                    <a:pt x="368" y="128"/>
                    <a:pt x="368" y="128"/>
                    <a:pt x="368" y="127"/>
                  </a:cubicBezTo>
                  <a:cubicBezTo>
                    <a:pt x="367" y="127"/>
                    <a:pt x="367" y="127"/>
                    <a:pt x="367" y="126"/>
                  </a:cubicBezTo>
                  <a:cubicBezTo>
                    <a:pt x="366" y="125"/>
                    <a:pt x="366" y="124"/>
                    <a:pt x="365" y="123"/>
                  </a:cubicBezTo>
                  <a:cubicBezTo>
                    <a:pt x="364" y="123"/>
                    <a:pt x="365" y="122"/>
                    <a:pt x="365" y="121"/>
                  </a:cubicBezTo>
                  <a:cubicBezTo>
                    <a:pt x="364" y="121"/>
                    <a:pt x="364" y="121"/>
                    <a:pt x="364" y="120"/>
                  </a:cubicBezTo>
                  <a:cubicBezTo>
                    <a:pt x="363" y="120"/>
                    <a:pt x="363" y="119"/>
                    <a:pt x="363" y="119"/>
                  </a:cubicBezTo>
                  <a:cubicBezTo>
                    <a:pt x="363" y="118"/>
                    <a:pt x="362" y="117"/>
                    <a:pt x="362" y="117"/>
                  </a:cubicBezTo>
                  <a:cubicBezTo>
                    <a:pt x="362" y="116"/>
                    <a:pt x="362" y="116"/>
                    <a:pt x="363" y="116"/>
                  </a:cubicBezTo>
                  <a:cubicBezTo>
                    <a:pt x="363" y="116"/>
                    <a:pt x="363" y="116"/>
                    <a:pt x="363" y="117"/>
                  </a:cubicBezTo>
                  <a:cubicBezTo>
                    <a:pt x="364" y="117"/>
                    <a:pt x="364" y="117"/>
                    <a:pt x="364" y="117"/>
                  </a:cubicBezTo>
                  <a:close/>
                  <a:moveTo>
                    <a:pt x="181" y="390"/>
                  </a:moveTo>
                  <a:cubicBezTo>
                    <a:pt x="180" y="390"/>
                    <a:pt x="180" y="388"/>
                    <a:pt x="181" y="388"/>
                  </a:cubicBezTo>
                  <a:cubicBezTo>
                    <a:pt x="183" y="388"/>
                    <a:pt x="183" y="390"/>
                    <a:pt x="184" y="390"/>
                  </a:cubicBezTo>
                  <a:cubicBezTo>
                    <a:pt x="185" y="390"/>
                    <a:pt x="187" y="390"/>
                    <a:pt x="187" y="391"/>
                  </a:cubicBezTo>
                  <a:cubicBezTo>
                    <a:pt x="188" y="392"/>
                    <a:pt x="186" y="392"/>
                    <a:pt x="186" y="392"/>
                  </a:cubicBezTo>
                  <a:cubicBezTo>
                    <a:pt x="185" y="392"/>
                    <a:pt x="184" y="391"/>
                    <a:pt x="183" y="391"/>
                  </a:cubicBezTo>
                  <a:cubicBezTo>
                    <a:pt x="182" y="391"/>
                    <a:pt x="181" y="391"/>
                    <a:pt x="181" y="390"/>
                  </a:cubicBezTo>
                  <a:close/>
                  <a:moveTo>
                    <a:pt x="188" y="383"/>
                  </a:moveTo>
                  <a:cubicBezTo>
                    <a:pt x="187" y="384"/>
                    <a:pt x="186" y="383"/>
                    <a:pt x="186" y="383"/>
                  </a:cubicBezTo>
                  <a:cubicBezTo>
                    <a:pt x="185" y="381"/>
                    <a:pt x="186" y="381"/>
                    <a:pt x="188" y="382"/>
                  </a:cubicBezTo>
                  <a:cubicBezTo>
                    <a:pt x="188" y="383"/>
                    <a:pt x="188" y="383"/>
                    <a:pt x="188" y="383"/>
                  </a:cubicBezTo>
                  <a:close/>
                  <a:moveTo>
                    <a:pt x="183" y="387"/>
                  </a:moveTo>
                  <a:cubicBezTo>
                    <a:pt x="182" y="387"/>
                    <a:pt x="186" y="387"/>
                    <a:pt x="186" y="388"/>
                  </a:cubicBezTo>
                  <a:cubicBezTo>
                    <a:pt x="185" y="389"/>
                    <a:pt x="183" y="388"/>
                    <a:pt x="183" y="387"/>
                  </a:cubicBezTo>
                  <a:close/>
                  <a:moveTo>
                    <a:pt x="229" y="443"/>
                  </a:moveTo>
                  <a:cubicBezTo>
                    <a:pt x="229" y="443"/>
                    <a:pt x="229" y="444"/>
                    <a:pt x="229" y="444"/>
                  </a:cubicBezTo>
                  <a:cubicBezTo>
                    <a:pt x="230" y="444"/>
                    <a:pt x="230" y="444"/>
                    <a:pt x="230" y="444"/>
                  </a:cubicBezTo>
                  <a:cubicBezTo>
                    <a:pt x="230" y="444"/>
                    <a:pt x="229" y="444"/>
                    <a:pt x="229" y="444"/>
                  </a:cubicBezTo>
                  <a:cubicBezTo>
                    <a:pt x="229" y="444"/>
                    <a:pt x="229" y="444"/>
                    <a:pt x="229" y="443"/>
                  </a:cubicBezTo>
                  <a:close/>
                  <a:moveTo>
                    <a:pt x="183" y="383"/>
                  </a:moveTo>
                  <a:cubicBezTo>
                    <a:pt x="183" y="383"/>
                    <a:pt x="183" y="383"/>
                    <a:pt x="183" y="383"/>
                  </a:cubicBezTo>
                  <a:cubicBezTo>
                    <a:pt x="183" y="383"/>
                    <a:pt x="184" y="384"/>
                    <a:pt x="183" y="384"/>
                  </a:cubicBezTo>
                  <a:cubicBezTo>
                    <a:pt x="182" y="384"/>
                    <a:pt x="181" y="383"/>
                    <a:pt x="183" y="383"/>
                  </a:cubicBezTo>
                  <a:close/>
                  <a:moveTo>
                    <a:pt x="201" y="386"/>
                  </a:moveTo>
                  <a:cubicBezTo>
                    <a:pt x="201" y="387"/>
                    <a:pt x="201" y="387"/>
                    <a:pt x="201" y="386"/>
                  </a:cubicBezTo>
                  <a:cubicBezTo>
                    <a:pt x="200" y="386"/>
                    <a:pt x="200" y="384"/>
                    <a:pt x="201" y="384"/>
                  </a:cubicBezTo>
                  <a:cubicBezTo>
                    <a:pt x="201" y="384"/>
                    <a:pt x="201" y="384"/>
                    <a:pt x="201" y="384"/>
                  </a:cubicBezTo>
                  <a:cubicBezTo>
                    <a:pt x="201" y="385"/>
                    <a:pt x="202" y="385"/>
                    <a:pt x="201" y="386"/>
                  </a:cubicBezTo>
                  <a:close/>
                  <a:moveTo>
                    <a:pt x="179" y="387"/>
                  </a:moveTo>
                  <a:cubicBezTo>
                    <a:pt x="180" y="387"/>
                    <a:pt x="180" y="387"/>
                    <a:pt x="181" y="387"/>
                  </a:cubicBezTo>
                  <a:cubicBezTo>
                    <a:pt x="181" y="387"/>
                    <a:pt x="181" y="388"/>
                    <a:pt x="181" y="388"/>
                  </a:cubicBezTo>
                  <a:cubicBezTo>
                    <a:pt x="180" y="388"/>
                    <a:pt x="179" y="388"/>
                    <a:pt x="179" y="387"/>
                  </a:cubicBezTo>
                  <a:cubicBezTo>
                    <a:pt x="179" y="387"/>
                    <a:pt x="179" y="387"/>
                    <a:pt x="179" y="387"/>
                  </a:cubicBezTo>
                  <a:close/>
                  <a:moveTo>
                    <a:pt x="228" y="441"/>
                  </a:moveTo>
                  <a:cubicBezTo>
                    <a:pt x="228" y="441"/>
                    <a:pt x="228" y="441"/>
                    <a:pt x="228" y="442"/>
                  </a:cubicBezTo>
                  <a:cubicBezTo>
                    <a:pt x="228" y="442"/>
                    <a:pt x="228" y="442"/>
                    <a:pt x="228" y="442"/>
                  </a:cubicBezTo>
                  <a:cubicBezTo>
                    <a:pt x="228" y="442"/>
                    <a:pt x="229" y="443"/>
                    <a:pt x="228" y="443"/>
                  </a:cubicBezTo>
                  <a:cubicBezTo>
                    <a:pt x="228" y="443"/>
                    <a:pt x="227" y="443"/>
                    <a:pt x="227" y="443"/>
                  </a:cubicBezTo>
                  <a:cubicBezTo>
                    <a:pt x="227" y="443"/>
                    <a:pt x="228" y="442"/>
                    <a:pt x="227" y="442"/>
                  </a:cubicBezTo>
                  <a:cubicBezTo>
                    <a:pt x="226" y="442"/>
                    <a:pt x="227" y="441"/>
                    <a:pt x="228" y="441"/>
                  </a:cubicBezTo>
                  <a:close/>
                  <a:moveTo>
                    <a:pt x="218" y="340"/>
                  </a:moveTo>
                  <a:cubicBezTo>
                    <a:pt x="218" y="341"/>
                    <a:pt x="219" y="340"/>
                    <a:pt x="219" y="341"/>
                  </a:cubicBezTo>
                  <a:cubicBezTo>
                    <a:pt x="220" y="341"/>
                    <a:pt x="219" y="342"/>
                    <a:pt x="219" y="343"/>
                  </a:cubicBezTo>
                  <a:cubicBezTo>
                    <a:pt x="218" y="343"/>
                    <a:pt x="218" y="341"/>
                    <a:pt x="217" y="341"/>
                  </a:cubicBezTo>
                  <a:cubicBezTo>
                    <a:pt x="217" y="341"/>
                    <a:pt x="216" y="341"/>
                    <a:pt x="215" y="341"/>
                  </a:cubicBezTo>
                  <a:cubicBezTo>
                    <a:pt x="215" y="340"/>
                    <a:pt x="215" y="340"/>
                    <a:pt x="216" y="340"/>
                  </a:cubicBezTo>
                  <a:cubicBezTo>
                    <a:pt x="216" y="340"/>
                    <a:pt x="218" y="339"/>
                    <a:pt x="218" y="340"/>
                  </a:cubicBezTo>
                  <a:close/>
                  <a:moveTo>
                    <a:pt x="216" y="356"/>
                  </a:moveTo>
                  <a:cubicBezTo>
                    <a:pt x="217" y="356"/>
                    <a:pt x="218" y="356"/>
                    <a:pt x="218" y="356"/>
                  </a:cubicBezTo>
                  <a:cubicBezTo>
                    <a:pt x="218" y="357"/>
                    <a:pt x="217" y="357"/>
                    <a:pt x="217" y="357"/>
                  </a:cubicBezTo>
                  <a:cubicBezTo>
                    <a:pt x="216" y="357"/>
                    <a:pt x="216" y="357"/>
                    <a:pt x="215" y="357"/>
                  </a:cubicBezTo>
                  <a:cubicBezTo>
                    <a:pt x="215" y="357"/>
                    <a:pt x="215" y="357"/>
                    <a:pt x="214" y="357"/>
                  </a:cubicBezTo>
                  <a:cubicBezTo>
                    <a:pt x="213" y="357"/>
                    <a:pt x="214" y="356"/>
                    <a:pt x="214" y="356"/>
                  </a:cubicBezTo>
                  <a:cubicBezTo>
                    <a:pt x="215" y="356"/>
                    <a:pt x="215" y="356"/>
                    <a:pt x="216" y="356"/>
                  </a:cubicBezTo>
                  <a:close/>
                  <a:moveTo>
                    <a:pt x="237" y="369"/>
                  </a:moveTo>
                  <a:cubicBezTo>
                    <a:pt x="236" y="369"/>
                    <a:pt x="237" y="369"/>
                    <a:pt x="238" y="369"/>
                  </a:cubicBezTo>
                  <a:cubicBezTo>
                    <a:pt x="238" y="369"/>
                    <a:pt x="239" y="369"/>
                    <a:pt x="240" y="369"/>
                  </a:cubicBezTo>
                  <a:cubicBezTo>
                    <a:pt x="240" y="369"/>
                    <a:pt x="240" y="370"/>
                    <a:pt x="240" y="370"/>
                  </a:cubicBezTo>
                  <a:cubicBezTo>
                    <a:pt x="239" y="370"/>
                    <a:pt x="239" y="370"/>
                    <a:pt x="239" y="370"/>
                  </a:cubicBezTo>
                  <a:cubicBezTo>
                    <a:pt x="238" y="370"/>
                    <a:pt x="238" y="369"/>
                    <a:pt x="237" y="369"/>
                  </a:cubicBezTo>
                  <a:close/>
                  <a:moveTo>
                    <a:pt x="202" y="345"/>
                  </a:moveTo>
                  <a:cubicBezTo>
                    <a:pt x="202" y="346"/>
                    <a:pt x="201" y="345"/>
                    <a:pt x="201" y="345"/>
                  </a:cubicBezTo>
                  <a:cubicBezTo>
                    <a:pt x="200" y="345"/>
                    <a:pt x="202" y="344"/>
                    <a:pt x="202" y="345"/>
                  </a:cubicBezTo>
                  <a:close/>
                  <a:moveTo>
                    <a:pt x="238" y="350"/>
                  </a:moveTo>
                  <a:cubicBezTo>
                    <a:pt x="239" y="350"/>
                    <a:pt x="237" y="351"/>
                    <a:pt x="237" y="351"/>
                  </a:cubicBezTo>
                  <a:cubicBezTo>
                    <a:pt x="236" y="351"/>
                    <a:pt x="235" y="352"/>
                    <a:pt x="234" y="352"/>
                  </a:cubicBezTo>
                  <a:cubicBezTo>
                    <a:pt x="234" y="352"/>
                    <a:pt x="233" y="352"/>
                    <a:pt x="233" y="352"/>
                  </a:cubicBezTo>
                  <a:cubicBezTo>
                    <a:pt x="232" y="352"/>
                    <a:pt x="233" y="353"/>
                    <a:pt x="232" y="353"/>
                  </a:cubicBezTo>
                  <a:cubicBezTo>
                    <a:pt x="231" y="353"/>
                    <a:pt x="231" y="354"/>
                    <a:pt x="231" y="354"/>
                  </a:cubicBezTo>
                  <a:cubicBezTo>
                    <a:pt x="230" y="355"/>
                    <a:pt x="229" y="354"/>
                    <a:pt x="228" y="355"/>
                  </a:cubicBezTo>
                  <a:cubicBezTo>
                    <a:pt x="226" y="356"/>
                    <a:pt x="225" y="355"/>
                    <a:pt x="223" y="355"/>
                  </a:cubicBezTo>
                  <a:cubicBezTo>
                    <a:pt x="222" y="355"/>
                    <a:pt x="223" y="355"/>
                    <a:pt x="224" y="355"/>
                  </a:cubicBezTo>
                  <a:cubicBezTo>
                    <a:pt x="225" y="355"/>
                    <a:pt x="225" y="354"/>
                    <a:pt x="226" y="354"/>
                  </a:cubicBezTo>
                  <a:cubicBezTo>
                    <a:pt x="227" y="353"/>
                    <a:pt x="228" y="354"/>
                    <a:pt x="228" y="353"/>
                  </a:cubicBezTo>
                  <a:cubicBezTo>
                    <a:pt x="227" y="352"/>
                    <a:pt x="227" y="352"/>
                    <a:pt x="227" y="351"/>
                  </a:cubicBezTo>
                  <a:cubicBezTo>
                    <a:pt x="226" y="351"/>
                    <a:pt x="227" y="350"/>
                    <a:pt x="227" y="350"/>
                  </a:cubicBezTo>
                  <a:cubicBezTo>
                    <a:pt x="228" y="350"/>
                    <a:pt x="228" y="349"/>
                    <a:pt x="228" y="349"/>
                  </a:cubicBezTo>
                  <a:cubicBezTo>
                    <a:pt x="229" y="349"/>
                    <a:pt x="230" y="350"/>
                    <a:pt x="230" y="349"/>
                  </a:cubicBezTo>
                  <a:cubicBezTo>
                    <a:pt x="232" y="349"/>
                    <a:pt x="233" y="349"/>
                    <a:pt x="234" y="348"/>
                  </a:cubicBezTo>
                  <a:cubicBezTo>
                    <a:pt x="235" y="348"/>
                    <a:pt x="235" y="349"/>
                    <a:pt x="236" y="349"/>
                  </a:cubicBezTo>
                  <a:cubicBezTo>
                    <a:pt x="236" y="349"/>
                    <a:pt x="236" y="350"/>
                    <a:pt x="237" y="350"/>
                  </a:cubicBezTo>
                  <a:cubicBezTo>
                    <a:pt x="237" y="350"/>
                    <a:pt x="237" y="350"/>
                    <a:pt x="238" y="350"/>
                  </a:cubicBezTo>
                  <a:close/>
                  <a:moveTo>
                    <a:pt x="226" y="444"/>
                  </a:moveTo>
                  <a:cubicBezTo>
                    <a:pt x="226" y="444"/>
                    <a:pt x="227" y="443"/>
                    <a:pt x="227" y="444"/>
                  </a:cubicBezTo>
                  <a:cubicBezTo>
                    <a:pt x="227" y="444"/>
                    <a:pt x="226" y="444"/>
                    <a:pt x="226" y="444"/>
                  </a:cubicBezTo>
                  <a:close/>
                  <a:moveTo>
                    <a:pt x="206" y="344"/>
                  </a:moveTo>
                  <a:cubicBezTo>
                    <a:pt x="205" y="344"/>
                    <a:pt x="203" y="346"/>
                    <a:pt x="202" y="345"/>
                  </a:cubicBezTo>
                  <a:cubicBezTo>
                    <a:pt x="202" y="344"/>
                    <a:pt x="204" y="344"/>
                    <a:pt x="204" y="344"/>
                  </a:cubicBezTo>
                  <a:cubicBezTo>
                    <a:pt x="204" y="344"/>
                    <a:pt x="205" y="344"/>
                    <a:pt x="205" y="344"/>
                  </a:cubicBezTo>
                  <a:cubicBezTo>
                    <a:pt x="206" y="344"/>
                    <a:pt x="206" y="343"/>
                    <a:pt x="206" y="343"/>
                  </a:cubicBezTo>
                  <a:cubicBezTo>
                    <a:pt x="207" y="343"/>
                    <a:pt x="206" y="344"/>
                    <a:pt x="206" y="344"/>
                  </a:cubicBezTo>
                  <a:close/>
                  <a:moveTo>
                    <a:pt x="35" y="202"/>
                  </a:moveTo>
                  <a:cubicBezTo>
                    <a:pt x="34" y="202"/>
                    <a:pt x="34" y="202"/>
                    <a:pt x="33" y="200"/>
                  </a:cubicBezTo>
                  <a:cubicBezTo>
                    <a:pt x="34" y="200"/>
                    <a:pt x="34" y="200"/>
                    <a:pt x="34" y="200"/>
                  </a:cubicBezTo>
                  <a:cubicBezTo>
                    <a:pt x="36" y="199"/>
                    <a:pt x="38" y="199"/>
                    <a:pt x="40" y="199"/>
                  </a:cubicBezTo>
                  <a:cubicBezTo>
                    <a:pt x="40" y="200"/>
                    <a:pt x="39" y="201"/>
                    <a:pt x="39" y="201"/>
                  </a:cubicBezTo>
                  <a:cubicBezTo>
                    <a:pt x="38" y="201"/>
                    <a:pt x="38" y="201"/>
                    <a:pt x="37" y="202"/>
                  </a:cubicBezTo>
                  <a:cubicBezTo>
                    <a:pt x="37" y="203"/>
                    <a:pt x="36" y="202"/>
                    <a:pt x="35" y="202"/>
                  </a:cubicBezTo>
                  <a:close/>
                  <a:moveTo>
                    <a:pt x="230" y="447"/>
                  </a:moveTo>
                  <a:cubicBezTo>
                    <a:pt x="230" y="447"/>
                    <a:pt x="229" y="447"/>
                    <a:pt x="229" y="447"/>
                  </a:cubicBezTo>
                  <a:cubicBezTo>
                    <a:pt x="229" y="446"/>
                    <a:pt x="229" y="446"/>
                    <a:pt x="229" y="446"/>
                  </a:cubicBezTo>
                  <a:cubicBezTo>
                    <a:pt x="229" y="446"/>
                    <a:pt x="229" y="446"/>
                    <a:pt x="229" y="446"/>
                  </a:cubicBezTo>
                  <a:cubicBezTo>
                    <a:pt x="229" y="446"/>
                    <a:pt x="230" y="446"/>
                    <a:pt x="230" y="446"/>
                  </a:cubicBezTo>
                  <a:cubicBezTo>
                    <a:pt x="230" y="446"/>
                    <a:pt x="230" y="447"/>
                    <a:pt x="230" y="447"/>
                  </a:cubicBezTo>
                  <a:close/>
                  <a:moveTo>
                    <a:pt x="231" y="450"/>
                  </a:moveTo>
                  <a:cubicBezTo>
                    <a:pt x="231" y="450"/>
                    <a:pt x="230" y="449"/>
                    <a:pt x="230" y="449"/>
                  </a:cubicBezTo>
                  <a:cubicBezTo>
                    <a:pt x="230" y="449"/>
                    <a:pt x="230" y="449"/>
                    <a:pt x="230" y="449"/>
                  </a:cubicBezTo>
                  <a:cubicBezTo>
                    <a:pt x="231" y="448"/>
                    <a:pt x="231" y="449"/>
                    <a:pt x="231" y="450"/>
                  </a:cubicBezTo>
                  <a:close/>
                  <a:moveTo>
                    <a:pt x="242" y="449"/>
                  </a:moveTo>
                  <a:cubicBezTo>
                    <a:pt x="242" y="449"/>
                    <a:pt x="242" y="449"/>
                    <a:pt x="242" y="449"/>
                  </a:cubicBezTo>
                  <a:cubicBezTo>
                    <a:pt x="240" y="449"/>
                    <a:pt x="239" y="449"/>
                    <a:pt x="237" y="449"/>
                  </a:cubicBezTo>
                  <a:cubicBezTo>
                    <a:pt x="236" y="449"/>
                    <a:pt x="235" y="449"/>
                    <a:pt x="235" y="449"/>
                  </a:cubicBezTo>
                  <a:cubicBezTo>
                    <a:pt x="235" y="449"/>
                    <a:pt x="235" y="449"/>
                    <a:pt x="235" y="448"/>
                  </a:cubicBezTo>
                  <a:cubicBezTo>
                    <a:pt x="235" y="448"/>
                    <a:pt x="235" y="448"/>
                    <a:pt x="234" y="448"/>
                  </a:cubicBezTo>
                  <a:cubicBezTo>
                    <a:pt x="234" y="448"/>
                    <a:pt x="233" y="448"/>
                    <a:pt x="233" y="448"/>
                  </a:cubicBezTo>
                  <a:cubicBezTo>
                    <a:pt x="233" y="448"/>
                    <a:pt x="233" y="448"/>
                    <a:pt x="232" y="448"/>
                  </a:cubicBezTo>
                  <a:cubicBezTo>
                    <a:pt x="232" y="447"/>
                    <a:pt x="232" y="447"/>
                    <a:pt x="232" y="447"/>
                  </a:cubicBezTo>
                  <a:cubicBezTo>
                    <a:pt x="232" y="447"/>
                    <a:pt x="232" y="447"/>
                    <a:pt x="232" y="447"/>
                  </a:cubicBezTo>
                  <a:cubicBezTo>
                    <a:pt x="232" y="447"/>
                    <a:pt x="232" y="447"/>
                    <a:pt x="232" y="447"/>
                  </a:cubicBezTo>
                  <a:cubicBezTo>
                    <a:pt x="232" y="447"/>
                    <a:pt x="231" y="447"/>
                    <a:pt x="231" y="447"/>
                  </a:cubicBezTo>
                  <a:cubicBezTo>
                    <a:pt x="230" y="447"/>
                    <a:pt x="230" y="447"/>
                    <a:pt x="230" y="447"/>
                  </a:cubicBezTo>
                  <a:cubicBezTo>
                    <a:pt x="230" y="447"/>
                    <a:pt x="230" y="447"/>
                    <a:pt x="230" y="447"/>
                  </a:cubicBezTo>
                  <a:cubicBezTo>
                    <a:pt x="230" y="447"/>
                    <a:pt x="230" y="447"/>
                    <a:pt x="231" y="447"/>
                  </a:cubicBezTo>
                  <a:cubicBezTo>
                    <a:pt x="231" y="446"/>
                    <a:pt x="231" y="446"/>
                    <a:pt x="231" y="446"/>
                  </a:cubicBezTo>
                  <a:cubicBezTo>
                    <a:pt x="231" y="446"/>
                    <a:pt x="231" y="446"/>
                    <a:pt x="230" y="446"/>
                  </a:cubicBezTo>
                  <a:cubicBezTo>
                    <a:pt x="230" y="446"/>
                    <a:pt x="230" y="446"/>
                    <a:pt x="230" y="445"/>
                  </a:cubicBezTo>
                  <a:cubicBezTo>
                    <a:pt x="230" y="445"/>
                    <a:pt x="230" y="445"/>
                    <a:pt x="230" y="445"/>
                  </a:cubicBezTo>
                  <a:cubicBezTo>
                    <a:pt x="229" y="445"/>
                    <a:pt x="229" y="445"/>
                    <a:pt x="229" y="445"/>
                  </a:cubicBezTo>
                  <a:cubicBezTo>
                    <a:pt x="228" y="445"/>
                    <a:pt x="228" y="445"/>
                    <a:pt x="228" y="444"/>
                  </a:cubicBezTo>
                  <a:cubicBezTo>
                    <a:pt x="228" y="444"/>
                    <a:pt x="228" y="444"/>
                    <a:pt x="229" y="444"/>
                  </a:cubicBezTo>
                  <a:cubicBezTo>
                    <a:pt x="229" y="444"/>
                    <a:pt x="230" y="445"/>
                    <a:pt x="230" y="444"/>
                  </a:cubicBezTo>
                  <a:cubicBezTo>
                    <a:pt x="230" y="444"/>
                    <a:pt x="230" y="444"/>
                    <a:pt x="230" y="444"/>
                  </a:cubicBezTo>
                  <a:cubicBezTo>
                    <a:pt x="230" y="444"/>
                    <a:pt x="230" y="444"/>
                    <a:pt x="231" y="444"/>
                  </a:cubicBezTo>
                  <a:cubicBezTo>
                    <a:pt x="231" y="444"/>
                    <a:pt x="231" y="444"/>
                    <a:pt x="231" y="444"/>
                  </a:cubicBezTo>
                  <a:cubicBezTo>
                    <a:pt x="231" y="443"/>
                    <a:pt x="230" y="443"/>
                    <a:pt x="230" y="443"/>
                  </a:cubicBezTo>
                  <a:cubicBezTo>
                    <a:pt x="230" y="442"/>
                    <a:pt x="230" y="442"/>
                    <a:pt x="230" y="441"/>
                  </a:cubicBezTo>
                  <a:cubicBezTo>
                    <a:pt x="230" y="441"/>
                    <a:pt x="231" y="440"/>
                    <a:pt x="230" y="440"/>
                  </a:cubicBezTo>
                  <a:cubicBezTo>
                    <a:pt x="229" y="440"/>
                    <a:pt x="229" y="441"/>
                    <a:pt x="228" y="440"/>
                  </a:cubicBezTo>
                  <a:cubicBezTo>
                    <a:pt x="228" y="440"/>
                    <a:pt x="227" y="440"/>
                    <a:pt x="227" y="439"/>
                  </a:cubicBezTo>
                  <a:cubicBezTo>
                    <a:pt x="227" y="439"/>
                    <a:pt x="228" y="439"/>
                    <a:pt x="228" y="439"/>
                  </a:cubicBezTo>
                  <a:cubicBezTo>
                    <a:pt x="228" y="439"/>
                    <a:pt x="228" y="439"/>
                    <a:pt x="228" y="438"/>
                  </a:cubicBezTo>
                  <a:cubicBezTo>
                    <a:pt x="228" y="438"/>
                    <a:pt x="227" y="438"/>
                    <a:pt x="227" y="438"/>
                  </a:cubicBezTo>
                  <a:cubicBezTo>
                    <a:pt x="227" y="437"/>
                    <a:pt x="226" y="437"/>
                    <a:pt x="226" y="437"/>
                  </a:cubicBezTo>
                  <a:cubicBezTo>
                    <a:pt x="227" y="437"/>
                    <a:pt x="227" y="437"/>
                    <a:pt x="227" y="437"/>
                  </a:cubicBezTo>
                  <a:cubicBezTo>
                    <a:pt x="227" y="436"/>
                    <a:pt x="227" y="436"/>
                    <a:pt x="227" y="436"/>
                  </a:cubicBezTo>
                  <a:cubicBezTo>
                    <a:pt x="227" y="436"/>
                    <a:pt x="227" y="435"/>
                    <a:pt x="227" y="435"/>
                  </a:cubicBezTo>
                  <a:cubicBezTo>
                    <a:pt x="228" y="434"/>
                    <a:pt x="228" y="434"/>
                    <a:pt x="228" y="434"/>
                  </a:cubicBezTo>
                  <a:cubicBezTo>
                    <a:pt x="228" y="433"/>
                    <a:pt x="228" y="433"/>
                    <a:pt x="228" y="432"/>
                  </a:cubicBezTo>
                  <a:cubicBezTo>
                    <a:pt x="228" y="432"/>
                    <a:pt x="227" y="431"/>
                    <a:pt x="227" y="430"/>
                  </a:cubicBezTo>
                  <a:cubicBezTo>
                    <a:pt x="227" y="430"/>
                    <a:pt x="227" y="430"/>
                    <a:pt x="228" y="429"/>
                  </a:cubicBezTo>
                  <a:cubicBezTo>
                    <a:pt x="228" y="429"/>
                    <a:pt x="227" y="428"/>
                    <a:pt x="227" y="428"/>
                  </a:cubicBezTo>
                  <a:cubicBezTo>
                    <a:pt x="228" y="428"/>
                    <a:pt x="227" y="427"/>
                    <a:pt x="228" y="427"/>
                  </a:cubicBezTo>
                  <a:cubicBezTo>
                    <a:pt x="228" y="427"/>
                    <a:pt x="228" y="427"/>
                    <a:pt x="228" y="426"/>
                  </a:cubicBezTo>
                  <a:cubicBezTo>
                    <a:pt x="228" y="426"/>
                    <a:pt x="228" y="426"/>
                    <a:pt x="228" y="426"/>
                  </a:cubicBezTo>
                  <a:cubicBezTo>
                    <a:pt x="228" y="426"/>
                    <a:pt x="228" y="426"/>
                    <a:pt x="228" y="426"/>
                  </a:cubicBezTo>
                  <a:cubicBezTo>
                    <a:pt x="228" y="425"/>
                    <a:pt x="228" y="425"/>
                    <a:pt x="228" y="425"/>
                  </a:cubicBezTo>
                  <a:cubicBezTo>
                    <a:pt x="228" y="424"/>
                    <a:pt x="228" y="424"/>
                    <a:pt x="228" y="424"/>
                  </a:cubicBezTo>
                  <a:cubicBezTo>
                    <a:pt x="228" y="424"/>
                    <a:pt x="228" y="423"/>
                    <a:pt x="228" y="423"/>
                  </a:cubicBezTo>
                  <a:cubicBezTo>
                    <a:pt x="228" y="423"/>
                    <a:pt x="228" y="422"/>
                    <a:pt x="228" y="422"/>
                  </a:cubicBezTo>
                  <a:cubicBezTo>
                    <a:pt x="228" y="422"/>
                    <a:pt x="228" y="421"/>
                    <a:pt x="228" y="421"/>
                  </a:cubicBezTo>
                  <a:cubicBezTo>
                    <a:pt x="228" y="421"/>
                    <a:pt x="228" y="420"/>
                    <a:pt x="228" y="420"/>
                  </a:cubicBezTo>
                  <a:cubicBezTo>
                    <a:pt x="229" y="420"/>
                    <a:pt x="229" y="420"/>
                    <a:pt x="229" y="419"/>
                  </a:cubicBezTo>
                  <a:cubicBezTo>
                    <a:pt x="229" y="419"/>
                    <a:pt x="229" y="419"/>
                    <a:pt x="229" y="419"/>
                  </a:cubicBezTo>
                  <a:cubicBezTo>
                    <a:pt x="229" y="419"/>
                    <a:pt x="228" y="419"/>
                    <a:pt x="228" y="419"/>
                  </a:cubicBezTo>
                  <a:cubicBezTo>
                    <a:pt x="228" y="418"/>
                    <a:pt x="228" y="418"/>
                    <a:pt x="228" y="418"/>
                  </a:cubicBezTo>
                  <a:cubicBezTo>
                    <a:pt x="228" y="417"/>
                    <a:pt x="228" y="417"/>
                    <a:pt x="228" y="416"/>
                  </a:cubicBezTo>
                  <a:cubicBezTo>
                    <a:pt x="228" y="416"/>
                    <a:pt x="228" y="416"/>
                    <a:pt x="228" y="416"/>
                  </a:cubicBezTo>
                  <a:cubicBezTo>
                    <a:pt x="226" y="416"/>
                    <a:pt x="226" y="415"/>
                    <a:pt x="225" y="415"/>
                  </a:cubicBezTo>
                  <a:cubicBezTo>
                    <a:pt x="224" y="414"/>
                    <a:pt x="224" y="414"/>
                    <a:pt x="223" y="414"/>
                  </a:cubicBezTo>
                  <a:cubicBezTo>
                    <a:pt x="222" y="414"/>
                    <a:pt x="222" y="414"/>
                    <a:pt x="222" y="414"/>
                  </a:cubicBezTo>
                  <a:cubicBezTo>
                    <a:pt x="221" y="414"/>
                    <a:pt x="220" y="413"/>
                    <a:pt x="219" y="413"/>
                  </a:cubicBezTo>
                  <a:cubicBezTo>
                    <a:pt x="218" y="413"/>
                    <a:pt x="218" y="412"/>
                    <a:pt x="217" y="412"/>
                  </a:cubicBezTo>
                  <a:cubicBezTo>
                    <a:pt x="217" y="412"/>
                    <a:pt x="217" y="412"/>
                    <a:pt x="216" y="412"/>
                  </a:cubicBezTo>
                  <a:cubicBezTo>
                    <a:pt x="215" y="411"/>
                    <a:pt x="215" y="410"/>
                    <a:pt x="215" y="409"/>
                  </a:cubicBezTo>
                  <a:cubicBezTo>
                    <a:pt x="214" y="409"/>
                    <a:pt x="214" y="409"/>
                    <a:pt x="214" y="409"/>
                  </a:cubicBezTo>
                  <a:cubicBezTo>
                    <a:pt x="214" y="409"/>
                    <a:pt x="214" y="409"/>
                    <a:pt x="214" y="409"/>
                  </a:cubicBezTo>
                  <a:cubicBezTo>
                    <a:pt x="213" y="408"/>
                    <a:pt x="214" y="408"/>
                    <a:pt x="213" y="408"/>
                  </a:cubicBezTo>
                  <a:cubicBezTo>
                    <a:pt x="213" y="407"/>
                    <a:pt x="212" y="407"/>
                    <a:pt x="212" y="407"/>
                  </a:cubicBezTo>
                  <a:cubicBezTo>
                    <a:pt x="211" y="407"/>
                    <a:pt x="211" y="406"/>
                    <a:pt x="211" y="406"/>
                  </a:cubicBezTo>
                  <a:cubicBezTo>
                    <a:pt x="210" y="405"/>
                    <a:pt x="210" y="405"/>
                    <a:pt x="210" y="404"/>
                  </a:cubicBezTo>
                  <a:cubicBezTo>
                    <a:pt x="209" y="404"/>
                    <a:pt x="209" y="403"/>
                    <a:pt x="209" y="403"/>
                  </a:cubicBezTo>
                  <a:cubicBezTo>
                    <a:pt x="208" y="402"/>
                    <a:pt x="207" y="401"/>
                    <a:pt x="206" y="401"/>
                  </a:cubicBezTo>
                  <a:cubicBezTo>
                    <a:pt x="205" y="400"/>
                    <a:pt x="204" y="400"/>
                    <a:pt x="204" y="400"/>
                  </a:cubicBezTo>
                  <a:cubicBezTo>
                    <a:pt x="204" y="400"/>
                    <a:pt x="204" y="400"/>
                    <a:pt x="204" y="400"/>
                  </a:cubicBezTo>
                  <a:cubicBezTo>
                    <a:pt x="205" y="399"/>
                    <a:pt x="204" y="399"/>
                    <a:pt x="203" y="398"/>
                  </a:cubicBezTo>
                  <a:cubicBezTo>
                    <a:pt x="203" y="398"/>
                    <a:pt x="204" y="397"/>
                    <a:pt x="205" y="396"/>
                  </a:cubicBezTo>
                  <a:cubicBezTo>
                    <a:pt x="206" y="396"/>
                    <a:pt x="207" y="395"/>
                    <a:pt x="206" y="395"/>
                  </a:cubicBezTo>
                  <a:cubicBezTo>
                    <a:pt x="206" y="395"/>
                    <a:pt x="206" y="395"/>
                    <a:pt x="206" y="395"/>
                  </a:cubicBezTo>
                  <a:cubicBezTo>
                    <a:pt x="205" y="395"/>
                    <a:pt x="205" y="395"/>
                    <a:pt x="205" y="394"/>
                  </a:cubicBezTo>
                  <a:cubicBezTo>
                    <a:pt x="204" y="394"/>
                    <a:pt x="205" y="394"/>
                    <a:pt x="205" y="394"/>
                  </a:cubicBezTo>
                  <a:cubicBezTo>
                    <a:pt x="205" y="394"/>
                    <a:pt x="205" y="393"/>
                    <a:pt x="204" y="393"/>
                  </a:cubicBezTo>
                  <a:cubicBezTo>
                    <a:pt x="204" y="393"/>
                    <a:pt x="204" y="393"/>
                    <a:pt x="204" y="392"/>
                  </a:cubicBezTo>
                  <a:cubicBezTo>
                    <a:pt x="204" y="392"/>
                    <a:pt x="205" y="392"/>
                    <a:pt x="205" y="392"/>
                  </a:cubicBezTo>
                  <a:cubicBezTo>
                    <a:pt x="205" y="392"/>
                    <a:pt x="205" y="392"/>
                    <a:pt x="205" y="391"/>
                  </a:cubicBezTo>
                  <a:cubicBezTo>
                    <a:pt x="205" y="391"/>
                    <a:pt x="206" y="391"/>
                    <a:pt x="206" y="391"/>
                  </a:cubicBezTo>
                  <a:cubicBezTo>
                    <a:pt x="207" y="390"/>
                    <a:pt x="206" y="390"/>
                    <a:pt x="206" y="389"/>
                  </a:cubicBezTo>
                  <a:cubicBezTo>
                    <a:pt x="207" y="389"/>
                    <a:pt x="208" y="389"/>
                    <a:pt x="209" y="388"/>
                  </a:cubicBezTo>
                  <a:cubicBezTo>
                    <a:pt x="209" y="388"/>
                    <a:pt x="208" y="388"/>
                    <a:pt x="209" y="388"/>
                  </a:cubicBezTo>
                  <a:cubicBezTo>
                    <a:pt x="209" y="387"/>
                    <a:pt x="210" y="387"/>
                    <a:pt x="210" y="387"/>
                  </a:cubicBezTo>
                  <a:cubicBezTo>
                    <a:pt x="210" y="386"/>
                    <a:pt x="211" y="386"/>
                    <a:pt x="212" y="386"/>
                  </a:cubicBezTo>
                  <a:cubicBezTo>
                    <a:pt x="212" y="385"/>
                    <a:pt x="212" y="385"/>
                    <a:pt x="213" y="385"/>
                  </a:cubicBezTo>
                  <a:cubicBezTo>
                    <a:pt x="213" y="384"/>
                    <a:pt x="214" y="384"/>
                    <a:pt x="213" y="383"/>
                  </a:cubicBezTo>
                  <a:cubicBezTo>
                    <a:pt x="213" y="383"/>
                    <a:pt x="213" y="383"/>
                    <a:pt x="213" y="382"/>
                  </a:cubicBezTo>
                  <a:cubicBezTo>
                    <a:pt x="213" y="382"/>
                    <a:pt x="213" y="381"/>
                    <a:pt x="214" y="381"/>
                  </a:cubicBezTo>
                  <a:cubicBezTo>
                    <a:pt x="214" y="381"/>
                    <a:pt x="213" y="380"/>
                    <a:pt x="213" y="380"/>
                  </a:cubicBezTo>
                  <a:cubicBezTo>
                    <a:pt x="214" y="379"/>
                    <a:pt x="214" y="379"/>
                    <a:pt x="213" y="379"/>
                  </a:cubicBezTo>
                  <a:cubicBezTo>
                    <a:pt x="212" y="378"/>
                    <a:pt x="212" y="377"/>
                    <a:pt x="211" y="377"/>
                  </a:cubicBezTo>
                  <a:cubicBezTo>
                    <a:pt x="210" y="377"/>
                    <a:pt x="209" y="377"/>
                    <a:pt x="209" y="377"/>
                  </a:cubicBezTo>
                  <a:cubicBezTo>
                    <a:pt x="208" y="377"/>
                    <a:pt x="208" y="377"/>
                    <a:pt x="207" y="377"/>
                  </a:cubicBezTo>
                  <a:cubicBezTo>
                    <a:pt x="206" y="377"/>
                    <a:pt x="204" y="378"/>
                    <a:pt x="203" y="378"/>
                  </a:cubicBezTo>
                  <a:cubicBezTo>
                    <a:pt x="202" y="378"/>
                    <a:pt x="201" y="378"/>
                    <a:pt x="200" y="377"/>
                  </a:cubicBezTo>
                  <a:cubicBezTo>
                    <a:pt x="199" y="377"/>
                    <a:pt x="198" y="377"/>
                    <a:pt x="197" y="378"/>
                  </a:cubicBezTo>
                  <a:cubicBezTo>
                    <a:pt x="196" y="378"/>
                    <a:pt x="192" y="378"/>
                    <a:pt x="192" y="377"/>
                  </a:cubicBezTo>
                  <a:cubicBezTo>
                    <a:pt x="192" y="376"/>
                    <a:pt x="192" y="375"/>
                    <a:pt x="193" y="375"/>
                  </a:cubicBezTo>
                  <a:cubicBezTo>
                    <a:pt x="193" y="374"/>
                    <a:pt x="193" y="374"/>
                    <a:pt x="193" y="373"/>
                  </a:cubicBezTo>
                  <a:cubicBezTo>
                    <a:pt x="193" y="373"/>
                    <a:pt x="193" y="372"/>
                    <a:pt x="193" y="371"/>
                  </a:cubicBezTo>
                  <a:cubicBezTo>
                    <a:pt x="193" y="371"/>
                    <a:pt x="192" y="371"/>
                    <a:pt x="192" y="370"/>
                  </a:cubicBezTo>
                  <a:cubicBezTo>
                    <a:pt x="191" y="369"/>
                    <a:pt x="190" y="369"/>
                    <a:pt x="189" y="368"/>
                  </a:cubicBezTo>
                  <a:cubicBezTo>
                    <a:pt x="188" y="367"/>
                    <a:pt x="186" y="369"/>
                    <a:pt x="185" y="368"/>
                  </a:cubicBezTo>
                  <a:cubicBezTo>
                    <a:pt x="184" y="367"/>
                    <a:pt x="183" y="367"/>
                    <a:pt x="181" y="367"/>
                  </a:cubicBezTo>
                  <a:cubicBezTo>
                    <a:pt x="180" y="367"/>
                    <a:pt x="178" y="367"/>
                    <a:pt x="178" y="366"/>
                  </a:cubicBezTo>
                  <a:cubicBezTo>
                    <a:pt x="178" y="365"/>
                    <a:pt x="179" y="364"/>
                    <a:pt x="178" y="364"/>
                  </a:cubicBezTo>
                  <a:cubicBezTo>
                    <a:pt x="177" y="363"/>
                    <a:pt x="177" y="363"/>
                    <a:pt x="176" y="363"/>
                  </a:cubicBezTo>
                  <a:cubicBezTo>
                    <a:pt x="175" y="362"/>
                    <a:pt x="173" y="363"/>
                    <a:pt x="172" y="363"/>
                  </a:cubicBezTo>
                  <a:cubicBezTo>
                    <a:pt x="170" y="363"/>
                    <a:pt x="173" y="365"/>
                    <a:pt x="171" y="364"/>
                  </a:cubicBezTo>
                  <a:cubicBezTo>
                    <a:pt x="170" y="363"/>
                    <a:pt x="168" y="362"/>
                    <a:pt x="167" y="361"/>
                  </a:cubicBezTo>
                  <a:cubicBezTo>
                    <a:pt x="165" y="360"/>
                    <a:pt x="163" y="360"/>
                    <a:pt x="161" y="359"/>
                  </a:cubicBezTo>
                  <a:cubicBezTo>
                    <a:pt x="159" y="359"/>
                    <a:pt x="157" y="358"/>
                    <a:pt x="156" y="357"/>
                  </a:cubicBezTo>
                  <a:cubicBezTo>
                    <a:pt x="154" y="357"/>
                    <a:pt x="154" y="356"/>
                    <a:pt x="153" y="355"/>
                  </a:cubicBezTo>
                  <a:cubicBezTo>
                    <a:pt x="152" y="355"/>
                    <a:pt x="151" y="355"/>
                    <a:pt x="150" y="354"/>
                  </a:cubicBezTo>
                  <a:cubicBezTo>
                    <a:pt x="148" y="353"/>
                    <a:pt x="147" y="352"/>
                    <a:pt x="146" y="351"/>
                  </a:cubicBezTo>
                  <a:cubicBezTo>
                    <a:pt x="145" y="351"/>
                    <a:pt x="144" y="350"/>
                    <a:pt x="144" y="350"/>
                  </a:cubicBezTo>
                  <a:cubicBezTo>
                    <a:pt x="144" y="349"/>
                    <a:pt x="145" y="349"/>
                    <a:pt x="145" y="348"/>
                  </a:cubicBezTo>
                  <a:cubicBezTo>
                    <a:pt x="145" y="346"/>
                    <a:pt x="143" y="345"/>
                    <a:pt x="142" y="344"/>
                  </a:cubicBezTo>
                  <a:cubicBezTo>
                    <a:pt x="141" y="343"/>
                    <a:pt x="141" y="343"/>
                    <a:pt x="140" y="342"/>
                  </a:cubicBezTo>
                  <a:cubicBezTo>
                    <a:pt x="139" y="341"/>
                    <a:pt x="139" y="341"/>
                    <a:pt x="138" y="340"/>
                  </a:cubicBezTo>
                  <a:cubicBezTo>
                    <a:pt x="137" y="339"/>
                    <a:pt x="136" y="338"/>
                    <a:pt x="135" y="337"/>
                  </a:cubicBezTo>
                  <a:cubicBezTo>
                    <a:pt x="134" y="337"/>
                    <a:pt x="133" y="335"/>
                    <a:pt x="133" y="334"/>
                  </a:cubicBezTo>
                  <a:cubicBezTo>
                    <a:pt x="132" y="332"/>
                    <a:pt x="130" y="332"/>
                    <a:pt x="129" y="330"/>
                  </a:cubicBezTo>
                  <a:cubicBezTo>
                    <a:pt x="128" y="329"/>
                    <a:pt x="127" y="329"/>
                    <a:pt x="126" y="328"/>
                  </a:cubicBezTo>
                  <a:cubicBezTo>
                    <a:pt x="126" y="328"/>
                    <a:pt x="125" y="327"/>
                    <a:pt x="125" y="326"/>
                  </a:cubicBezTo>
                  <a:cubicBezTo>
                    <a:pt x="124" y="325"/>
                    <a:pt x="123" y="323"/>
                    <a:pt x="122" y="322"/>
                  </a:cubicBezTo>
                  <a:cubicBezTo>
                    <a:pt x="122" y="321"/>
                    <a:pt x="120" y="319"/>
                    <a:pt x="120" y="321"/>
                  </a:cubicBezTo>
                  <a:cubicBezTo>
                    <a:pt x="120" y="322"/>
                    <a:pt x="121" y="323"/>
                    <a:pt x="120" y="324"/>
                  </a:cubicBezTo>
                  <a:cubicBezTo>
                    <a:pt x="120" y="325"/>
                    <a:pt x="120" y="325"/>
                    <a:pt x="121" y="326"/>
                  </a:cubicBezTo>
                  <a:cubicBezTo>
                    <a:pt x="123" y="327"/>
                    <a:pt x="124" y="328"/>
                    <a:pt x="124" y="329"/>
                  </a:cubicBezTo>
                  <a:cubicBezTo>
                    <a:pt x="125" y="330"/>
                    <a:pt x="125" y="330"/>
                    <a:pt x="126" y="331"/>
                  </a:cubicBezTo>
                  <a:cubicBezTo>
                    <a:pt x="127" y="332"/>
                    <a:pt x="127" y="332"/>
                    <a:pt x="128" y="333"/>
                  </a:cubicBezTo>
                  <a:cubicBezTo>
                    <a:pt x="128" y="334"/>
                    <a:pt x="129" y="335"/>
                    <a:pt x="130" y="336"/>
                  </a:cubicBezTo>
                  <a:cubicBezTo>
                    <a:pt x="130" y="336"/>
                    <a:pt x="130" y="337"/>
                    <a:pt x="131" y="337"/>
                  </a:cubicBezTo>
                  <a:cubicBezTo>
                    <a:pt x="131" y="338"/>
                    <a:pt x="132" y="339"/>
                    <a:pt x="132" y="339"/>
                  </a:cubicBezTo>
                  <a:cubicBezTo>
                    <a:pt x="132" y="340"/>
                    <a:pt x="133" y="340"/>
                    <a:pt x="134" y="341"/>
                  </a:cubicBezTo>
                  <a:cubicBezTo>
                    <a:pt x="134" y="341"/>
                    <a:pt x="135" y="342"/>
                    <a:pt x="135" y="343"/>
                  </a:cubicBezTo>
                  <a:cubicBezTo>
                    <a:pt x="135" y="343"/>
                    <a:pt x="134" y="343"/>
                    <a:pt x="134" y="343"/>
                  </a:cubicBezTo>
                  <a:cubicBezTo>
                    <a:pt x="133" y="343"/>
                    <a:pt x="133" y="342"/>
                    <a:pt x="133" y="342"/>
                  </a:cubicBezTo>
                  <a:cubicBezTo>
                    <a:pt x="132" y="341"/>
                    <a:pt x="131" y="341"/>
                    <a:pt x="131" y="340"/>
                  </a:cubicBezTo>
                  <a:cubicBezTo>
                    <a:pt x="130" y="339"/>
                    <a:pt x="130" y="339"/>
                    <a:pt x="129" y="339"/>
                  </a:cubicBezTo>
                  <a:cubicBezTo>
                    <a:pt x="128" y="339"/>
                    <a:pt x="128" y="338"/>
                    <a:pt x="127" y="338"/>
                  </a:cubicBezTo>
                  <a:cubicBezTo>
                    <a:pt x="127" y="336"/>
                    <a:pt x="128" y="335"/>
                    <a:pt x="126" y="334"/>
                  </a:cubicBezTo>
                  <a:cubicBezTo>
                    <a:pt x="125" y="333"/>
                    <a:pt x="123" y="333"/>
                    <a:pt x="123" y="332"/>
                  </a:cubicBezTo>
                  <a:cubicBezTo>
                    <a:pt x="122" y="331"/>
                    <a:pt x="123" y="329"/>
                    <a:pt x="122" y="328"/>
                  </a:cubicBezTo>
                  <a:cubicBezTo>
                    <a:pt x="121" y="328"/>
                    <a:pt x="120" y="327"/>
                    <a:pt x="119" y="326"/>
                  </a:cubicBezTo>
                  <a:cubicBezTo>
                    <a:pt x="119" y="326"/>
                    <a:pt x="119" y="325"/>
                    <a:pt x="118" y="324"/>
                  </a:cubicBezTo>
                  <a:cubicBezTo>
                    <a:pt x="118" y="323"/>
                    <a:pt x="116" y="322"/>
                    <a:pt x="115" y="320"/>
                  </a:cubicBezTo>
                  <a:cubicBezTo>
                    <a:pt x="114" y="318"/>
                    <a:pt x="112" y="316"/>
                    <a:pt x="112" y="315"/>
                  </a:cubicBezTo>
                  <a:cubicBezTo>
                    <a:pt x="111" y="313"/>
                    <a:pt x="109" y="312"/>
                    <a:pt x="108" y="311"/>
                  </a:cubicBezTo>
                  <a:cubicBezTo>
                    <a:pt x="105" y="310"/>
                    <a:pt x="102" y="305"/>
                    <a:pt x="101" y="302"/>
                  </a:cubicBezTo>
                  <a:cubicBezTo>
                    <a:pt x="101" y="301"/>
                    <a:pt x="100" y="300"/>
                    <a:pt x="100" y="299"/>
                  </a:cubicBezTo>
                  <a:cubicBezTo>
                    <a:pt x="99" y="298"/>
                    <a:pt x="99" y="298"/>
                    <a:pt x="98" y="297"/>
                  </a:cubicBezTo>
                  <a:cubicBezTo>
                    <a:pt x="98" y="296"/>
                    <a:pt x="98" y="295"/>
                    <a:pt x="97" y="294"/>
                  </a:cubicBezTo>
                  <a:cubicBezTo>
                    <a:pt x="97" y="294"/>
                    <a:pt x="96" y="293"/>
                    <a:pt x="96" y="292"/>
                  </a:cubicBezTo>
                  <a:cubicBezTo>
                    <a:pt x="96" y="291"/>
                    <a:pt x="96" y="290"/>
                    <a:pt x="96" y="289"/>
                  </a:cubicBezTo>
                  <a:cubicBezTo>
                    <a:pt x="96" y="288"/>
                    <a:pt x="96" y="287"/>
                    <a:pt x="96" y="287"/>
                  </a:cubicBezTo>
                  <a:cubicBezTo>
                    <a:pt x="96" y="286"/>
                    <a:pt x="95" y="285"/>
                    <a:pt x="95" y="284"/>
                  </a:cubicBezTo>
                  <a:cubicBezTo>
                    <a:pt x="95" y="283"/>
                    <a:pt x="95" y="282"/>
                    <a:pt x="95" y="281"/>
                  </a:cubicBezTo>
                  <a:cubicBezTo>
                    <a:pt x="96" y="278"/>
                    <a:pt x="95" y="276"/>
                    <a:pt x="95" y="273"/>
                  </a:cubicBezTo>
                  <a:cubicBezTo>
                    <a:pt x="95" y="272"/>
                    <a:pt x="95" y="271"/>
                    <a:pt x="95" y="270"/>
                  </a:cubicBezTo>
                  <a:cubicBezTo>
                    <a:pt x="95" y="269"/>
                    <a:pt x="94" y="269"/>
                    <a:pt x="94" y="268"/>
                  </a:cubicBezTo>
                  <a:cubicBezTo>
                    <a:pt x="94" y="268"/>
                    <a:pt x="93" y="265"/>
                    <a:pt x="94" y="265"/>
                  </a:cubicBezTo>
                  <a:cubicBezTo>
                    <a:pt x="95" y="265"/>
                    <a:pt x="96" y="266"/>
                    <a:pt x="97" y="266"/>
                  </a:cubicBezTo>
                  <a:cubicBezTo>
                    <a:pt x="98" y="266"/>
                    <a:pt x="98" y="265"/>
                    <a:pt x="98" y="264"/>
                  </a:cubicBezTo>
                  <a:cubicBezTo>
                    <a:pt x="97" y="263"/>
                    <a:pt x="95" y="263"/>
                    <a:pt x="95" y="263"/>
                  </a:cubicBezTo>
                  <a:cubicBezTo>
                    <a:pt x="94" y="263"/>
                    <a:pt x="92" y="265"/>
                    <a:pt x="91" y="263"/>
                  </a:cubicBezTo>
                  <a:cubicBezTo>
                    <a:pt x="90" y="261"/>
                    <a:pt x="89" y="260"/>
                    <a:pt x="88" y="259"/>
                  </a:cubicBezTo>
                  <a:cubicBezTo>
                    <a:pt x="87" y="258"/>
                    <a:pt x="87" y="256"/>
                    <a:pt x="87" y="254"/>
                  </a:cubicBezTo>
                  <a:cubicBezTo>
                    <a:pt x="87" y="253"/>
                    <a:pt x="87" y="252"/>
                    <a:pt x="87" y="252"/>
                  </a:cubicBezTo>
                  <a:cubicBezTo>
                    <a:pt x="87" y="251"/>
                    <a:pt x="87" y="251"/>
                    <a:pt x="87" y="250"/>
                  </a:cubicBezTo>
                  <a:cubicBezTo>
                    <a:pt x="87" y="250"/>
                    <a:pt x="87" y="250"/>
                    <a:pt x="87" y="250"/>
                  </a:cubicBezTo>
                  <a:cubicBezTo>
                    <a:pt x="88" y="249"/>
                    <a:pt x="87" y="248"/>
                    <a:pt x="86" y="248"/>
                  </a:cubicBezTo>
                  <a:cubicBezTo>
                    <a:pt x="86" y="247"/>
                    <a:pt x="86" y="247"/>
                    <a:pt x="85" y="246"/>
                  </a:cubicBezTo>
                  <a:cubicBezTo>
                    <a:pt x="85" y="246"/>
                    <a:pt x="85" y="242"/>
                    <a:pt x="85" y="242"/>
                  </a:cubicBezTo>
                  <a:cubicBezTo>
                    <a:pt x="85" y="243"/>
                    <a:pt x="85" y="244"/>
                    <a:pt x="84" y="244"/>
                  </a:cubicBezTo>
                  <a:cubicBezTo>
                    <a:pt x="84" y="244"/>
                    <a:pt x="83" y="244"/>
                    <a:pt x="83" y="244"/>
                  </a:cubicBezTo>
                  <a:cubicBezTo>
                    <a:pt x="82" y="246"/>
                    <a:pt x="82" y="243"/>
                    <a:pt x="82" y="242"/>
                  </a:cubicBezTo>
                  <a:cubicBezTo>
                    <a:pt x="82" y="241"/>
                    <a:pt x="81" y="241"/>
                    <a:pt x="81" y="240"/>
                  </a:cubicBezTo>
                  <a:cubicBezTo>
                    <a:pt x="81" y="239"/>
                    <a:pt x="81" y="239"/>
                    <a:pt x="82" y="238"/>
                  </a:cubicBezTo>
                  <a:cubicBezTo>
                    <a:pt x="82" y="238"/>
                    <a:pt x="82" y="237"/>
                    <a:pt x="81" y="237"/>
                  </a:cubicBezTo>
                  <a:cubicBezTo>
                    <a:pt x="81" y="236"/>
                    <a:pt x="81" y="235"/>
                    <a:pt x="80" y="235"/>
                  </a:cubicBezTo>
                  <a:cubicBezTo>
                    <a:pt x="80" y="234"/>
                    <a:pt x="80" y="234"/>
                    <a:pt x="80" y="233"/>
                  </a:cubicBezTo>
                  <a:cubicBezTo>
                    <a:pt x="79" y="233"/>
                    <a:pt x="80" y="232"/>
                    <a:pt x="79" y="232"/>
                  </a:cubicBezTo>
                  <a:cubicBezTo>
                    <a:pt x="79" y="231"/>
                    <a:pt x="79" y="231"/>
                    <a:pt x="79" y="231"/>
                  </a:cubicBezTo>
                  <a:cubicBezTo>
                    <a:pt x="79" y="231"/>
                    <a:pt x="78" y="229"/>
                    <a:pt x="78" y="231"/>
                  </a:cubicBezTo>
                  <a:cubicBezTo>
                    <a:pt x="78" y="231"/>
                    <a:pt x="77" y="233"/>
                    <a:pt x="77" y="232"/>
                  </a:cubicBezTo>
                  <a:cubicBezTo>
                    <a:pt x="76" y="232"/>
                    <a:pt x="76" y="230"/>
                    <a:pt x="76" y="229"/>
                  </a:cubicBezTo>
                  <a:cubicBezTo>
                    <a:pt x="76" y="229"/>
                    <a:pt x="77" y="228"/>
                    <a:pt x="77" y="228"/>
                  </a:cubicBezTo>
                  <a:cubicBezTo>
                    <a:pt x="77" y="227"/>
                    <a:pt x="76" y="226"/>
                    <a:pt x="76" y="225"/>
                  </a:cubicBezTo>
                  <a:cubicBezTo>
                    <a:pt x="76" y="225"/>
                    <a:pt x="76" y="225"/>
                    <a:pt x="75" y="224"/>
                  </a:cubicBezTo>
                  <a:cubicBezTo>
                    <a:pt x="75" y="224"/>
                    <a:pt x="76" y="224"/>
                    <a:pt x="75" y="223"/>
                  </a:cubicBezTo>
                  <a:cubicBezTo>
                    <a:pt x="75" y="223"/>
                    <a:pt x="74" y="223"/>
                    <a:pt x="74" y="223"/>
                  </a:cubicBezTo>
                  <a:cubicBezTo>
                    <a:pt x="74" y="223"/>
                    <a:pt x="74" y="223"/>
                    <a:pt x="73" y="223"/>
                  </a:cubicBezTo>
                  <a:cubicBezTo>
                    <a:pt x="73" y="223"/>
                    <a:pt x="73" y="223"/>
                    <a:pt x="73" y="223"/>
                  </a:cubicBezTo>
                  <a:cubicBezTo>
                    <a:pt x="72" y="223"/>
                    <a:pt x="72" y="224"/>
                    <a:pt x="72" y="223"/>
                  </a:cubicBezTo>
                  <a:cubicBezTo>
                    <a:pt x="71" y="222"/>
                    <a:pt x="71" y="222"/>
                    <a:pt x="71" y="221"/>
                  </a:cubicBezTo>
                  <a:cubicBezTo>
                    <a:pt x="71" y="220"/>
                    <a:pt x="71" y="220"/>
                    <a:pt x="70" y="220"/>
                  </a:cubicBezTo>
                  <a:cubicBezTo>
                    <a:pt x="69" y="219"/>
                    <a:pt x="69" y="217"/>
                    <a:pt x="69" y="217"/>
                  </a:cubicBezTo>
                  <a:cubicBezTo>
                    <a:pt x="68" y="217"/>
                    <a:pt x="69" y="216"/>
                    <a:pt x="68" y="215"/>
                  </a:cubicBezTo>
                  <a:cubicBezTo>
                    <a:pt x="68" y="215"/>
                    <a:pt x="68" y="214"/>
                    <a:pt x="68" y="214"/>
                  </a:cubicBezTo>
                  <a:cubicBezTo>
                    <a:pt x="67" y="214"/>
                    <a:pt x="67" y="217"/>
                    <a:pt x="66" y="217"/>
                  </a:cubicBezTo>
                  <a:cubicBezTo>
                    <a:pt x="66" y="220"/>
                    <a:pt x="65" y="217"/>
                    <a:pt x="64" y="217"/>
                  </a:cubicBezTo>
                  <a:cubicBezTo>
                    <a:pt x="63" y="217"/>
                    <a:pt x="61" y="216"/>
                    <a:pt x="61" y="217"/>
                  </a:cubicBezTo>
                  <a:cubicBezTo>
                    <a:pt x="60" y="218"/>
                    <a:pt x="60" y="215"/>
                    <a:pt x="59" y="215"/>
                  </a:cubicBezTo>
                  <a:cubicBezTo>
                    <a:pt x="58" y="215"/>
                    <a:pt x="58" y="215"/>
                    <a:pt x="58" y="215"/>
                  </a:cubicBezTo>
                  <a:cubicBezTo>
                    <a:pt x="58" y="215"/>
                    <a:pt x="58" y="214"/>
                    <a:pt x="57" y="214"/>
                  </a:cubicBezTo>
                  <a:cubicBezTo>
                    <a:pt x="57" y="214"/>
                    <a:pt x="55" y="214"/>
                    <a:pt x="55" y="214"/>
                  </a:cubicBezTo>
                  <a:cubicBezTo>
                    <a:pt x="54" y="216"/>
                    <a:pt x="56" y="216"/>
                    <a:pt x="55" y="217"/>
                  </a:cubicBezTo>
                  <a:cubicBezTo>
                    <a:pt x="55" y="217"/>
                    <a:pt x="54" y="218"/>
                    <a:pt x="54" y="218"/>
                  </a:cubicBezTo>
                  <a:cubicBezTo>
                    <a:pt x="54" y="218"/>
                    <a:pt x="53" y="219"/>
                    <a:pt x="53" y="219"/>
                  </a:cubicBezTo>
                  <a:cubicBezTo>
                    <a:pt x="53" y="220"/>
                    <a:pt x="52" y="220"/>
                    <a:pt x="52" y="220"/>
                  </a:cubicBezTo>
                  <a:cubicBezTo>
                    <a:pt x="51" y="221"/>
                    <a:pt x="51" y="221"/>
                    <a:pt x="50" y="221"/>
                  </a:cubicBezTo>
                  <a:cubicBezTo>
                    <a:pt x="50" y="221"/>
                    <a:pt x="50" y="219"/>
                    <a:pt x="50" y="219"/>
                  </a:cubicBezTo>
                  <a:cubicBezTo>
                    <a:pt x="50" y="218"/>
                    <a:pt x="50" y="218"/>
                    <a:pt x="50" y="217"/>
                  </a:cubicBezTo>
                  <a:cubicBezTo>
                    <a:pt x="50" y="217"/>
                    <a:pt x="50" y="216"/>
                    <a:pt x="51" y="215"/>
                  </a:cubicBezTo>
                  <a:cubicBezTo>
                    <a:pt x="51" y="214"/>
                    <a:pt x="51" y="214"/>
                    <a:pt x="52" y="214"/>
                  </a:cubicBezTo>
                  <a:cubicBezTo>
                    <a:pt x="52" y="214"/>
                    <a:pt x="52" y="214"/>
                    <a:pt x="52" y="213"/>
                  </a:cubicBezTo>
                  <a:cubicBezTo>
                    <a:pt x="53" y="211"/>
                    <a:pt x="51" y="213"/>
                    <a:pt x="50" y="214"/>
                  </a:cubicBezTo>
                  <a:cubicBezTo>
                    <a:pt x="50" y="214"/>
                    <a:pt x="50" y="215"/>
                    <a:pt x="50" y="215"/>
                  </a:cubicBezTo>
                  <a:cubicBezTo>
                    <a:pt x="49" y="216"/>
                    <a:pt x="49" y="216"/>
                    <a:pt x="49" y="217"/>
                  </a:cubicBezTo>
                  <a:cubicBezTo>
                    <a:pt x="49" y="217"/>
                    <a:pt x="49" y="218"/>
                    <a:pt x="49" y="219"/>
                  </a:cubicBezTo>
                  <a:cubicBezTo>
                    <a:pt x="48" y="219"/>
                    <a:pt x="48" y="219"/>
                    <a:pt x="47" y="220"/>
                  </a:cubicBezTo>
                  <a:cubicBezTo>
                    <a:pt x="47" y="221"/>
                    <a:pt x="47" y="221"/>
                    <a:pt x="47" y="221"/>
                  </a:cubicBezTo>
                  <a:cubicBezTo>
                    <a:pt x="47" y="222"/>
                    <a:pt x="47" y="222"/>
                    <a:pt x="47" y="222"/>
                  </a:cubicBezTo>
                  <a:cubicBezTo>
                    <a:pt x="47" y="222"/>
                    <a:pt x="46" y="222"/>
                    <a:pt x="46" y="222"/>
                  </a:cubicBezTo>
                  <a:cubicBezTo>
                    <a:pt x="46" y="222"/>
                    <a:pt x="46" y="223"/>
                    <a:pt x="46" y="223"/>
                  </a:cubicBezTo>
                  <a:cubicBezTo>
                    <a:pt x="47" y="224"/>
                    <a:pt x="47" y="224"/>
                    <a:pt x="47" y="226"/>
                  </a:cubicBezTo>
                  <a:cubicBezTo>
                    <a:pt x="46" y="227"/>
                    <a:pt x="45" y="228"/>
                    <a:pt x="44" y="228"/>
                  </a:cubicBezTo>
                  <a:cubicBezTo>
                    <a:pt x="43" y="229"/>
                    <a:pt x="43" y="230"/>
                    <a:pt x="42" y="231"/>
                  </a:cubicBezTo>
                  <a:cubicBezTo>
                    <a:pt x="42" y="232"/>
                    <a:pt x="42" y="232"/>
                    <a:pt x="42" y="233"/>
                  </a:cubicBezTo>
                  <a:cubicBezTo>
                    <a:pt x="41" y="233"/>
                    <a:pt x="41" y="233"/>
                    <a:pt x="41" y="234"/>
                  </a:cubicBezTo>
                  <a:cubicBezTo>
                    <a:pt x="40" y="235"/>
                    <a:pt x="40" y="236"/>
                    <a:pt x="39" y="236"/>
                  </a:cubicBezTo>
                  <a:cubicBezTo>
                    <a:pt x="39" y="237"/>
                    <a:pt x="38" y="236"/>
                    <a:pt x="38" y="235"/>
                  </a:cubicBezTo>
                  <a:cubicBezTo>
                    <a:pt x="38" y="235"/>
                    <a:pt x="38" y="234"/>
                    <a:pt x="38" y="234"/>
                  </a:cubicBezTo>
                  <a:cubicBezTo>
                    <a:pt x="39" y="233"/>
                    <a:pt x="39" y="234"/>
                    <a:pt x="39" y="233"/>
                  </a:cubicBezTo>
                  <a:cubicBezTo>
                    <a:pt x="40" y="232"/>
                    <a:pt x="40" y="232"/>
                    <a:pt x="40" y="232"/>
                  </a:cubicBezTo>
                  <a:cubicBezTo>
                    <a:pt x="40" y="231"/>
                    <a:pt x="40" y="231"/>
                    <a:pt x="40" y="230"/>
                  </a:cubicBezTo>
                  <a:cubicBezTo>
                    <a:pt x="40" y="230"/>
                    <a:pt x="41" y="230"/>
                    <a:pt x="41" y="229"/>
                  </a:cubicBezTo>
                  <a:cubicBezTo>
                    <a:pt x="41" y="229"/>
                    <a:pt x="42" y="228"/>
                    <a:pt x="42" y="228"/>
                  </a:cubicBezTo>
                  <a:cubicBezTo>
                    <a:pt x="42" y="227"/>
                    <a:pt x="42" y="226"/>
                    <a:pt x="42" y="225"/>
                  </a:cubicBezTo>
                  <a:cubicBezTo>
                    <a:pt x="42" y="225"/>
                    <a:pt x="43" y="224"/>
                    <a:pt x="43" y="224"/>
                  </a:cubicBezTo>
                  <a:cubicBezTo>
                    <a:pt x="42" y="223"/>
                    <a:pt x="42" y="224"/>
                    <a:pt x="42" y="224"/>
                  </a:cubicBezTo>
                  <a:cubicBezTo>
                    <a:pt x="42" y="224"/>
                    <a:pt x="41" y="225"/>
                    <a:pt x="41" y="224"/>
                  </a:cubicBezTo>
                  <a:cubicBezTo>
                    <a:pt x="41" y="224"/>
                    <a:pt x="41" y="223"/>
                    <a:pt x="41" y="223"/>
                  </a:cubicBezTo>
                  <a:cubicBezTo>
                    <a:pt x="41" y="224"/>
                    <a:pt x="40" y="224"/>
                    <a:pt x="40" y="224"/>
                  </a:cubicBezTo>
                  <a:cubicBezTo>
                    <a:pt x="40" y="225"/>
                    <a:pt x="40" y="225"/>
                    <a:pt x="40" y="226"/>
                  </a:cubicBezTo>
                  <a:cubicBezTo>
                    <a:pt x="40" y="226"/>
                    <a:pt x="39" y="225"/>
                    <a:pt x="39" y="225"/>
                  </a:cubicBezTo>
                  <a:cubicBezTo>
                    <a:pt x="39" y="224"/>
                    <a:pt x="38" y="223"/>
                    <a:pt x="37" y="224"/>
                  </a:cubicBezTo>
                  <a:cubicBezTo>
                    <a:pt x="37" y="225"/>
                    <a:pt x="37" y="225"/>
                    <a:pt x="37" y="225"/>
                  </a:cubicBezTo>
                  <a:cubicBezTo>
                    <a:pt x="36" y="226"/>
                    <a:pt x="36" y="225"/>
                    <a:pt x="36" y="224"/>
                  </a:cubicBezTo>
                  <a:cubicBezTo>
                    <a:pt x="37" y="224"/>
                    <a:pt x="36" y="223"/>
                    <a:pt x="36" y="222"/>
                  </a:cubicBezTo>
                  <a:cubicBezTo>
                    <a:pt x="37" y="221"/>
                    <a:pt x="37" y="221"/>
                    <a:pt x="36" y="221"/>
                  </a:cubicBezTo>
                  <a:cubicBezTo>
                    <a:pt x="36" y="220"/>
                    <a:pt x="36" y="219"/>
                    <a:pt x="36" y="220"/>
                  </a:cubicBezTo>
                  <a:cubicBezTo>
                    <a:pt x="36" y="220"/>
                    <a:pt x="36" y="221"/>
                    <a:pt x="35" y="221"/>
                  </a:cubicBezTo>
                  <a:cubicBezTo>
                    <a:pt x="35" y="221"/>
                    <a:pt x="35" y="221"/>
                    <a:pt x="34" y="220"/>
                  </a:cubicBezTo>
                  <a:cubicBezTo>
                    <a:pt x="34" y="220"/>
                    <a:pt x="34" y="219"/>
                    <a:pt x="33" y="219"/>
                  </a:cubicBezTo>
                  <a:cubicBezTo>
                    <a:pt x="33" y="218"/>
                    <a:pt x="32" y="217"/>
                    <a:pt x="33" y="217"/>
                  </a:cubicBezTo>
                  <a:cubicBezTo>
                    <a:pt x="34" y="218"/>
                    <a:pt x="34" y="218"/>
                    <a:pt x="35" y="217"/>
                  </a:cubicBezTo>
                  <a:cubicBezTo>
                    <a:pt x="36" y="217"/>
                    <a:pt x="34" y="217"/>
                    <a:pt x="34" y="217"/>
                  </a:cubicBezTo>
                  <a:cubicBezTo>
                    <a:pt x="34" y="217"/>
                    <a:pt x="33" y="216"/>
                    <a:pt x="33" y="216"/>
                  </a:cubicBezTo>
                  <a:cubicBezTo>
                    <a:pt x="33" y="216"/>
                    <a:pt x="33" y="216"/>
                    <a:pt x="32" y="215"/>
                  </a:cubicBezTo>
                  <a:cubicBezTo>
                    <a:pt x="32" y="215"/>
                    <a:pt x="32" y="213"/>
                    <a:pt x="32" y="213"/>
                  </a:cubicBezTo>
                  <a:cubicBezTo>
                    <a:pt x="32" y="213"/>
                    <a:pt x="33" y="212"/>
                    <a:pt x="33" y="211"/>
                  </a:cubicBezTo>
                  <a:cubicBezTo>
                    <a:pt x="33" y="210"/>
                    <a:pt x="33" y="210"/>
                    <a:pt x="34" y="210"/>
                  </a:cubicBezTo>
                  <a:cubicBezTo>
                    <a:pt x="34" y="210"/>
                    <a:pt x="34" y="209"/>
                    <a:pt x="34" y="208"/>
                  </a:cubicBezTo>
                  <a:cubicBezTo>
                    <a:pt x="34" y="208"/>
                    <a:pt x="34" y="207"/>
                    <a:pt x="35" y="207"/>
                  </a:cubicBezTo>
                  <a:cubicBezTo>
                    <a:pt x="36" y="205"/>
                    <a:pt x="35" y="208"/>
                    <a:pt x="36" y="207"/>
                  </a:cubicBezTo>
                  <a:cubicBezTo>
                    <a:pt x="36" y="207"/>
                    <a:pt x="37" y="205"/>
                    <a:pt x="37" y="205"/>
                  </a:cubicBezTo>
                  <a:cubicBezTo>
                    <a:pt x="37" y="205"/>
                    <a:pt x="38" y="206"/>
                    <a:pt x="38" y="205"/>
                  </a:cubicBezTo>
                  <a:cubicBezTo>
                    <a:pt x="39" y="205"/>
                    <a:pt x="39" y="203"/>
                    <a:pt x="39" y="203"/>
                  </a:cubicBezTo>
                  <a:cubicBezTo>
                    <a:pt x="39" y="202"/>
                    <a:pt x="39" y="202"/>
                    <a:pt x="39" y="201"/>
                  </a:cubicBezTo>
                  <a:cubicBezTo>
                    <a:pt x="39" y="201"/>
                    <a:pt x="40" y="200"/>
                    <a:pt x="40" y="199"/>
                  </a:cubicBezTo>
                  <a:cubicBezTo>
                    <a:pt x="40" y="199"/>
                    <a:pt x="41" y="199"/>
                    <a:pt x="42" y="199"/>
                  </a:cubicBezTo>
                  <a:cubicBezTo>
                    <a:pt x="56" y="200"/>
                    <a:pt x="71" y="207"/>
                    <a:pt x="90" y="219"/>
                  </a:cubicBezTo>
                  <a:cubicBezTo>
                    <a:pt x="109" y="231"/>
                    <a:pt x="132" y="247"/>
                    <a:pt x="158" y="262"/>
                  </a:cubicBezTo>
                  <a:cubicBezTo>
                    <a:pt x="165" y="265"/>
                    <a:pt x="172" y="269"/>
                    <a:pt x="179" y="272"/>
                  </a:cubicBezTo>
                  <a:cubicBezTo>
                    <a:pt x="179" y="272"/>
                    <a:pt x="178" y="272"/>
                    <a:pt x="177" y="273"/>
                  </a:cubicBezTo>
                  <a:cubicBezTo>
                    <a:pt x="177" y="273"/>
                    <a:pt x="177" y="273"/>
                    <a:pt x="176" y="274"/>
                  </a:cubicBezTo>
                  <a:cubicBezTo>
                    <a:pt x="175" y="274"/>
                    <a:pt x="174" y="274"/>
                    <a:pt x="174" y="275"/>
                  </a:cubicBezTo>
                  <a:cubicBezTo>
                    <a:pt x="173" y="276"/>
                    <a:pt x="176" y="276"/>
                    <a:pt x="176" y="276"/>
                  </a:cubicBezTo>
                  <a:cubicBezTo>
                    <a:pt x="176" y="276"/>
                    <a:pt x="177" y="275"/>
                    <a:pt x="177" y="275"/>
                  </a:cubicBezTo>
                  <a:cubicBezTo>
                    <a:pt x="178" y="275"/>
                    <a:pt x="178" y="276"/>
                    <a:pt x="178" y="276"/>
                  </a:cubicBezTo>
                  <a:cubicBezTo>
                    <a:pt x="179" y="276"/>
                    <a:pt x="181" y="275"/>
                    <a:pt x="182" y="274"/>
                  </a:cubicBezTo>
                  <a:cubicBezTo>
                    <a:pt x="182" y="274"/>
                    <a:pt x="182" y="274"/>
                    <a:pt x="183" y="274"/>
                  </a:cubicBezTo>
                  <a:cubicBezTo>
                    <a:pt x="184" y="274"/>
                    <a:pt x="185" y="274"/>
                    <a:pt x="185" y="275"/>
                  </a:cubicBezTo>
                  <a:cubicBezTo>
                    <a:pt x="185" y="275"/>
                    <a:pt x="186" y="275"/>
                    <a:pt x="186" y="275"/>
                  </a:cubicBezTo>
                  <a:cubicBezTo>
                    <a:pt x="187" y="276"/>
                    <a:pt x="187" y="276"/>
                    <a:pt x="188" y="276"/>
                  </a:cubicBezTo>
                  <a:cubicBezTo>
                    <a:pt x="188" y="276"/>
                    <a:pt x="188" y="276"/>
                    <a:pt x="188" y="276"/>
                  </a:cubicBezTo>
                  <a:cubicBezTo>
                    <a:pt x="191" y="277"/>
                    <a:pt x="193" y="278"/>
                    <a:pt x="195" y="279"/>
                  </a:cubicBezTo>
                  <a:cubicBezTo>
                    <a:pt x="194" y="279"/>
                    <a:pt x="194" y="279"/>
                    <a:pt x="193" y="279"/>
                  </a:cubicBezTo>
                  <a:cubicBezTo>
                    <a:pt x="193" y="279"/>
                    <a:pt x="192" y="279"/>
                    <a:pt x="191" y="279"/>
                  </a:cubicBezTo>
                  <a:cubicBezTo>
                    <a:pt x="191" y="279"/>
                    <a:pt x="188" y="281"/>
                    <a:pt x="188" y="282"/>
                  </a:cubicBezTo>
                  <a:cubicBezTo>
                    <a:pt x="187" y="282"/>
                    <a:pt x="188" y="283"/>
                    <a:pt x="187" y="284"/>
                  </a:cubicBezTo>
                  <a:cubicBezTo>
                    <a:pt x="187" y="285"/>
                    <a:pt x="187" y="285"/>
                    <a:pt x="186" y="286"/>
                  </a:cubicBezTo>
                  <a:cubicBezTo>
                    <a:pt x="185" y="288"/>
                    <a:pt x="185" y="290"/>
                    <a:pt x="185" y="292"/>
                  </a:cubicBezTo>
                  <a:cubicBezTo>
                    <a:pt x="186" y="292"/>
                    <a:pt x="186" y="297"/>
                    <a:pt x="187" y="296"/>
                  </a:cubicBezTo>
                  <a:cubicBezTo>
                    <a:pt x="188" y="295"/>
                    <a:pt x="188" y="294"/>
                    <a:pt x="188" y="294"/>
                  </a:cubicBezTo>
                  <a:cubicBezTo>
                    <a:pt x="188" y="294"/>
                    <a:pt x="189" y="293"/>
                    <a:pt x="189" y="293"/>
                  </a:cubicBezTo>
                  <a:cubicBezTo>
                    <a:pt x="190" y="292"/>
                    <a:pt x="189" y="291"/>
                    <a:pt x="189" y="290"/>
                  </a:cubicBezTo>
                  <a:cubicBezTo>
                    <a:pt x="189" y="289"/>
                    <a:pt x="189" y="287"/>
                    <a:pt x="189" y="287"/>
                  </a:cubicBezTo>
                  <a:cubicBezTo>
                    <a:pt x="189" y="286"/>
                    <a:pt x="189" y="284"/>
                    <a:pt x="190" y="283"/>
                  </a:cubicBezTo>
                  <a:cubicBezTo>
                    <a:pt x="191" y="283"/>
                    <a:pt x="192" y="283"/>
                    <a:pt x="192" y="283"/>
                  </a:cubicBezTo>
                  <a:cubicBezTo>
                    <a:pt x="193" y="282"/>
                    <a:pt x="194" y="279"/>
                    <a:pt x="195" y="280"/>
                  </a:cubicBezTo>
                  <a:cubicBezTo>
                    <a:pt x="196" y="280"/>
                    <a:pt x="197" y="281"/>
                    <a:pt x="198" y="282"/>
                  </a:cubicBezTo>
                  <a:cubicBezTo>
                    <a:pt x="198" y="283"/>
                    <a:pt x="199" y="283"/>
                    <a:pt x="199" y="283"/>
                  </a:cubicBezTo>
                  <a:cubicBezTo>
                    <a:pt x="199" y="285"/>
                    <a:pt x="198" y="286"/>
                    <a:pt x="199" y="287"/>
                  </a:cubicBezTo>
                  <a:cubicBezTo>
                    <a:pt x="200" y="288"/>
                    <a:pt x="201" y="287"/>
                    <a:pt x="201" y="288"/>
                  </a:cubicBezTo>
                  <a:cubicBezTo>
                    <a:pt x="202" y="289"/>
                    <a:pt x="202" y="290"/>
                    <a:pt x="203" y="290"/>
                  </a:cubicBezTo>
                  <a:cubicBezTo>
                    <a:pt x="203" y="290"/>
                    <a:pt x="203" y="285"/>
                    <a:pt x="203" y="285"/>
                  </a:cubicBezTo>
                  <a:cubicBezTo>
                    <a:pt x="203" y="284"/>
                    <a:pt x="203" y="282"/>
                    <a:pt x="204" y="283"/>
                  </a:cubicBezTo>
                  <a:cubicBezTo>
                    <a:pt x="204" y="283"/>
                    <a:pt x="204" y="283"/>
                    <a:pt x="205" y="284"/>
                  </a:cubicBezTo>
                  <a:cubicBezTo>
                    <a:pt x="205" y="284"/>
                    <a:pt x="207" y="286"/>
                    <a:pt x="208" y="285"/>
                  </a:cubicBezTo>
                  <a:cubicBezTo>
                    <a:pt x="208" y="284"/>
                    <a:pt x="208" y="284"/>
                    <a:pt x="208" y="284"/>
                  </a:cubicBezTo>
                  <a:cubicBezTo>
                    <a:pt x="210" y="285"/>
                    <a:pt x="212" y="286"/>
                    <a:pt x="215" y="287"/>
                  </a:cubicBezTo>
                  <a:cubicBezTo>
                    <a:pt x="214" y="287"/>
                    <a:pt x="214" y="287"/>
                    <a:pt x="214" y="287"/>
                  </a:cubicBezTo>
                  <a:cubicBezTo>
                    <a:pt x="213" y="287"/>
                    <a:pt x="213" y="287"/>
                    <a:pt x="211" y="288"/>
                  </a:cubicBezTo>
                  <a:cubicBezTo>
                    <a:pt x="210" y="288"/>
                    <a:pt x="210" y="289"/>
                    <a:pt x="209" y="290"/>
                  </a:cubicBezTo>
                  <a:cubicBezTo>
                    <a:pt x="208" y="291"/>
                    <a:pt x="207" y="291"/>
                    <a:pt x="206" y="292"/>
                  </a:cubicBezTo>
                  <a:cubicBezTo>
                    <a:pt x="206" y="292"/>
                    <a:pt x="205" y="291"/>
                    <a:pt x="205" y="291"/>
                  </a:cubicBezTo>
                  <a:cubicBezTo>
                    <a:pt x="204" y="292"/>
                    <a:pt x="204" y="292"/>
                    <a:pt x="204" y="292"/>
                  </a:cubicBezTo>
                  <a:cubicBezTo>
                    <a:pt x="203" y="293"/>
                    <a:pt x="202" y="293"/>
                    <a:pt x="201" y="294"/>
                  </a:cubicBezTo>
                  <a:cubicBezTo>
                    <a:pt x="200" y="294"/>
                    <a:pt x="200" y="295"/>
                    <a:pt x="201" y="295"/>
                  </a:cubicBezTo>
                  <a:cubicBezTo>
                    <a:pt x="203" y="295"/>
                    <a:pt x="205" y="295"/>
                    <a:pt x="207" y="294"/>
                  </a:cubicBezTo>
                  <a:cubicBezTo>
                    <a:pt x="208" y="294"/>
                    <a:pt x="211" y="293"/>
                    <a:pt x="210" y="291"/>
                  </a:cubicBezTo>
                  <a:cubicBezTo>
                    <a:pt x="210" y="287"/>
                    <a:pt x="218" y="291"/>
                    <a:pt x="219" y="288"/>
                  </a:cubicBezTo>
                  <a:cubicBezTo>
                    <a:pt x="224" y="290"/>
                    <a:pt x="229" y="291"/>
                    <a:pt x="233" y="292"/>
                  </a:cubicBezTo>
                  <a:cubicBezTo>
                    <a:pt x="233" y="293"/>
                    <a:pt x="234" y="293"/>
                    <a:pt x="234" y="293"/>
                  </a:cubicBezTo>
                  <a:cubicBezTo>
                    <a:pt x="234" y="293"/>
                    <a:pt x="234" y="293"/>
                    <a:pt x="235" y="293"/>
                  </a:cubicBezTo>
                  <a:cubicBezTo>
                    <a:pt x="235" y="293"/>
                    <a:pt x="236" y="293"/>
                    <a:pt x="236" y="293"/>
                  </a:cubicBezTo>
                  <a:cubicBezTo>
                    <a:pt x="237" y="295"/>
                    <a:pt x="234" y="294"/>
                    <a:pt x="233" y="295"/>
                  </a:cubicBezTo>
                  <a:cubicBezTo>
                    <a:pt x="233" y="295"/>
                    <a:pt x="232" y="296"/>
                    <a:pt x="232" y="296"/>
                  </a:cubicBezTo>
                  <a:cubicBezTo>
                    <a:pt x="232" y="296"/>
                    <a:pt x="231" y="296"/>
                    <a:pt x="230" y="296"/>
                  </a:cubicBezTo>
                  <a:cubicBezTo>
                    <a:pt x="229" y="296"/>
                    <a:pt x="228" y="296"/>
                    <a:pt x="227" y="296"/>
                  </a:cubicBezTo>
                  <a:cubicBezTo>
                    <a:pt x="226" y="296"/>
                    <a:pt x="225" y="297"/>
                    <a:pt x="226" y="297"/>
                  </a:cubicBezTo>
                  <a:cubicBezTo>
                    <a:pt x="227" y="298"/>
                    <a:pt x="228" y="297"/>
                    <a:pt x="229" y="297"/>
                  </a:cubicBezTo>
                  <a:cubicBezTo>
                    <a:pt x="229" y="297"/>
                    <a:pt x="230" y="297"/>
                    <a:pt x="230" y="297"/>
                  </a:cubicBezTo>
                  <a:cubicBezTo>
                    <a:pt x="231" y="297"/>
                    <a:pt x="229" y="297"/>
                    <a:pt x="229" y="298"/>
                  </a:cubicBezTo>
                  <a:cubicBezTo>
                    <a:pt x="228" y="298"/>
                    <a:pt x="225" y="298"/>
                    <a:pt x="225" y="299"/>
                  </a:cubicBezTo>
                  <a:cubicBezTo>
                    <a:pt x="224" y="301"/>
                    <a:pt x="223" y="303"/>
                    <a:pt x="222" y="305"/>
                  </a:cubicBezTo>
                  <a:cubicBezTo>
                    <a:pt x="222" y="305"/>
                    <a:pt x="221" y="308"/>
                    <a:pt x="221" y="308"/>
                  </a:cubicBezTo>
                  <a:cubicBezTo>
                    <a:pt x="219" y="308"/>
                    <a:pt x="220" y="305"/>
                    <a:pt x="219" y="305"/>
                  </a:cubicBezTo>
                  <a:cubicBezTo>
                    <a:pt x="218" y="305"/>
                    <a:pt x="219" y="307"/>
                    <a:pt x="219" y="308"/>
                  </a:cubicBezTo>
                  <a:cubicBezTo>
                    <a:pt x="219" y="308"/>
                    <a:pt x="219" y="309"/>
                    <a:pt x="219" y="310"/>
                  </a:cubicBezTo>
                  <a:cubicBezTo>
                    <a:pt x="219" y="311"/>
                    <a:pt x="221" y="312"/>
                    <a:pt x="220" y="314"/>
                  </a:cubicBezTo>
                  <a:cubicBezTo>
                    <a:pt x="219" y="315"/>
                    <a:pt x="217" y="315"/>
                    <a:pt x="218" y="317"/>
                  </a:cubicBezTo>
                  <a:cubicBezTo>
                    <a:pt x="218" y="318"/>
                    <a:pt x="217" y="318"/>
                    <a:pt x="217" y="318"/>
                  </a:cubicBezTo>
                  <a:cubicBezTo>
                    <a:pt x="216" y="318"/>
                    <a:pt x="215" y="319"/>
                    <a:pt x="214" y="319"/>
                  </a:cubicBezTo>
                  <a:cubicBezTo>
                    <a:pt x="213" y="320"/>
                    <a:pt x="210" y="321"/>
                    <a:pt x="209" y="322"/>
                  </a:cubicBezTo>
                  <a:cubicBezTo>
                    <a:pt x="209" y="323"/>
                    <a:pt x="207" y="323"/>
                    <a:pt x="206" y="323"/>
                  </a:cubicBezTo>
                  <a:cubicBezTo>
                    <a:pt x="206" y="324"/>
                    <a:pt x="205" y="324"/>
                    <a:pt x="204" y="325"/>
                  </a:cubicBezTo>
                  <a:cubicBezTo>
                    <a:pt x="204" y="326"/>
                    <a:pt x="204" y="327"/>
                    <a:pt x="204" y="328"/>
                  </a:cubicBezTo>
                  <a:cubicBezTo>
                    <a:pt x="203" y="328"/>
                    <a:pt x="204" y="329"/>
                    <a:pt x="204" y="330"/>
                  </a:cubicBezTo>
                  <a:cubicBezTo>
                    <a:pt x="204" y="331"/>
                    <a:pt x="205" y="332"/>
                    <a:pt x="206" y="333"/>
                  </a:cubicBezTo>
                  <a:cubicBezTo>
                    <a:pt x="206" y="334"/>
                    <a:pt x="206" y="335"/>
                    <a:pt x="206" y="335"/>
                  </a:cubicBezTo>
                  <a:cubicBezTo>
                    <a:pt x="207" y="336"/>
                    <a:pt x="207" y="338"/>
                    <a:pt x="207" y="340"/>
                  </a:cubicBezTo>
                  <a:cubicBezTo>
                    <a:pt x="207" y="340"/>
                    <a:pt x="207" y="341"/>
                    <a:pt x="206" y="342"/>
                  </a:cubicBezTo>
                  <a:cubicBezTo>
                    <a:pt x="206" y="342"/>
                    <a:pt x="206" y="343"/>
                    <a:pt x="205" y="343"/>
                  </a:cubicBezTo>
                  <a:cubicBezTo>
                    <a:pt x="204" y="342"/>
                    <a:pt x="204" y="341"/>
                    <a:pt x="203" y="340"/>
                  </a:cubicBezTo>
                  <a:cubicBezTo>
                    <a:pt x="203" y="339"/>
                    <a:pt x="203" y="339"/>
                    <a:pt x="202" y="338"/>
                  </a:cubicBezTo>
                  <a:cubicBezTo>
                    <a:pt x="201" y="338"/>
                    <a:pt x="201" y="337"/>
                    <a:pt x="201" y="336"/>
                  </a:cubicBezTo>
                  <a:cubicBezTo>
                    <a:pt x="200" y="336"/>
                    <a:pt x="200" y="335"/>
                    <a:pt x="200" y="334"/>
                  </a:cubicBezTo>
                  <a:cubicBezTo>
                    <a:pt x="199" y="334"/>
                    <a:pt x="200" y="333"/>
                    <a:pt x="199" y="332"/>
                  </a:cubicBezTo>
                  <a:cubicBezTo>
                    <a:pt x="199" y="331"/>
                    <a:pt x="198" y="329"/>
                    <a:pt x="196" y="331"/>
                  </a:cubicBezTo>
                  <a:cubicBezTo>
                    <a:pt x="195" y="332"/>
                    <a:pt x="193" y="331"/>
                    <a:pt x="192" y="330"/>
                  </a:cubicBezTo>
                  <a:cubicBezTo>
                    <a:pt x="190" y="329"/>
                    <a:pt x="188" y="329"/>
                    <a:pt x="186" y="329"/>
                  </a:cubicBezTo>
                  <a:cubicBezTo>
                    <a:pt x="185" y="329"/>
                    <a:pt x="182" y="329"/>
                    <a:pt x="181" y="329"/>
                  </a:cubicBezTo>
                  <a:cubicBezTo>
                    <a:pt x="181" y="329"/>
                    <a:pt x="184" y="331"/>
                    <a:pt x="182" y="331"/>
                  </a:cubicBezTo>
                  <a:cubicBezTo>
                    <a:pt x="181" y="331"/>
                    <a:pt x="181" y="333"/>
                    <a:pt x="180" y="332"/>
                  </a:cubicBezTo>
                  <a:cubicBezTo>
                    <a:pt x="178" y="332"/>
                    <a:pt x="177" y="330"/>
                    <a:pt x="175" y="331"/>
                  </a:cubicBezTo>
                  <a:cubicBezTo>
                    <a:pt x="174" y="331"/>
                    <a:pt x="171" y="330"/>
                    <a:pt x="170" y="330"/>
                  </a:cubicBezTo>
                  <a:cubicBezTo>
                    <a:pt x="169" y="331"/>
                    <a:pt x="169" y="331"/>
                    <a:pt x="169" y="331"/>
                  </a:cubicBezTo>
                  <a:cubicBezTo>
                    <a:pt x="169" y="331"/>
                    <a:pt x="168" y="331"/>
                    <a:pt x="168" y="332"/>
                  </a:cubicBezTo>
                  <a:cubicBezTo>
                    <a:pt x="167" y="332"/>
                    <a:pt x="166" y="332"/>
                    <a:pt x="165" y="332"/>
                  </a:cubicBezTo>
                  <a:cubicBezTo>
                    <a:pt x="163" y="333"/>
                    <a:pt x="163" y="333"/>
                    <a:pt x="162" y="335"/>
                  </a:cubicBezTo>
                  <a:cubicBezTo>
                    <a:pt x="162" y="336"/>
                    <a:pt x="162" y="337"/>
                    <a:pt x="162" y="337"/>
                  </a:cubicBezTo>
                  <a:cubicBezTo>
                    <a:pt x="163" y="338"/>
                    <a:pt x="163" y="339"/>
                    <a:pt x="163" y="339"/>
                  </a:cubicBezTo>
                  <a:cubicBezTo>
                    <a:pt x="164" y="341"/>
                    <a:pt x="163" y="343"/>
                    <a:pt x="163" y="345"/>
                  </a:cubicBezTo>
                  <a:cubicBezTo>
                    <a:pt x="163" y="346"/>
                    <a:pt x="163" y="346"/>
                    <a:pt x="163" y="348"/>
                  </a:cubicBezTo>
                  <a:cubicBezTo>
                    <a:pt x="163" y="348"/>
                    <a:pt x="164" y="348"/>
                    <a:pt x="164" y="349"/>
                  </a:cubicBezTo>
                  <a:cubicBezTo>
                    <a:pt x="165" y="350"/>
                    <a:pt x="165" y="350"/>
                    <a:pt x="165" y="351"/>
                  </a:cubicBezTo>
                  <a:cubicBezTo>
                    <a:pt x="166" y="352"/>
                    <a:pt x="166" y="352"/>
                    <a:pt x="167" y="353"/>
                  </a:cubicBezTo>
                  <a:cubicBezTo>
                    <a:pt x="168" y="353"/>
                    <a:pt x="168" y="354"/>
                    <a:pt x="168" y="355"/>
                  </a:cubicBezTo>
                  <a:cubicBezTo>
                    <a:pt x="169" y="356"/>
                    <a:pt x="170" y="355"/>
                    <a:pt x="171" y="356"/>
                  </a:cubicBezTo>
                  <a:cubicBezTo>
                    <a:pt x="171" y="356"/>
                    <a:pt x="172" y="357"/>
                    <a:pt x="173" y="356"/>
                  </a:cubicBezTo>
                  <a:cubicBezTo>
                    <a:pt x="173" y="356"/>
                    <a:pt x="174" y="356"/>
                    <a:pt x="174" y="356"/>
                  </a:cubicBezTo>
                  <a:cubicBezTo>
                    <a:pt x="175" y="356"/>
                    <a:pt x="176" y="356"/>
                    <a:pt x="176" y="356"/>
                  </a:cubicBezTo>
                  <a:cubicBezTo>
                    <a:pt x="177" y="356"/>
                    <a:pt x="177" y="356"/>
                    <a:pt x="177" y="356"/>
                  </a:cubicBezTo>
                  <a:cubicBezTo>
                    <a:pt x="178" y="356"/>
                    <a:pt x="178" y="357"/>
                    <a:pt x="179" y="356"/>
                  </a:cubicBezTo>
                  <a:cubicBezTo>
                    <a:pt x="180" y="356"/>
                    <a:pt x="180" y="356"/>
                    <a:pt x="180" y="355"/>
                  </a:cubicBezTo>
                  <a:cubicBezTo>
                    <a:pt x="180" y="355"/>
                    <a:pt x="180" y="355"/>
                    <a:pt x="181" y="354"/>
                  </a:cubicBezTo>
                  <a:cubicBezTo>
                    <a:pt x="181" y="353"/>
                    <a:pt x="181" y="353"/>
                    <a:pt x="181" y="352"/>
                  </a:cubicBezTo>
                  <a:cubicBezTo>
                    <a:pt x="181" y="350"/>
                    <a:pt x="184" y="351"/>
                    <a:pt x="185" y="351"/>
                  </a:cubicBezTo>
                  <a:cubicBezTo>
                    <a:pt x="187" y="350"/>
                    <a:pt x="191" y="350"/>
                    <a:pt x="190" y="352"/>
                  </a:cubicBezTo>
                  <a:cubicBezTo>
                    <a:pt x="190" y="352"/>
                    <a:pt x="190" y="353"/>
                    <a:pt x="189" y="353"/>
                  </a:cubicBezTo>
                  <a:cubicBezTo>
                    <a:pt x="189" y="353"/>
                    <a:pt x="189" y="354"/>
                    <a:pt x="189" y="355"/>
                  </a:cubicBezTo>
                  <a:cubicBezTo>
                    <a:pt x="189" y="356"/>
                    <a:pt x="188" y="357"/>
                    <a:pt x="187" y="358"/>
                  </a:cubicBezTo>
                  <a:cubicBezTo>
                    <a:pt x="186" y="358"/>
                    <a:pt x="185" y="358"/>
                    <a:pt x="185" y="358"/>
                  </a:cubicBezTo>
                  <a:cubicBezTo>
                    <a:pt x="185" y="359"/>
                    <a:pt x="186" y="359"/>
                    <a:pt x="186" y="359"/>
                  </a:cubicBezTo>
                  <a:cubicBezTo>
                    <a:pt x="187" y="360"/>
                    <a:pt x="187" y="362"/>
                    <a:pt x="188" y="362"/>
                  </a:cubicBezTo>
                  <a:cubicBezTo>
                    <a:pt x="190" y="362"/>
                    <a:pt x="191" y="361"/>
                    <a:pt x="192" y="362"/>
                  </a:cubicBezTo>
                  <a:cubicBezTo>
                    <a:pt x="193" y="362"/>
                    <a:pt x="194" y="362"/>
                    <a:pt x="195" y="362"/>
                  </a:cubicBezTo>
                  <a:cubicBezTo>
                    <a:pt x="196" y="362"/>
                    <a:pt x="197" y="362"/>
                    <a:pt x="197" y="362"/>
                  </a:cubicBezTo>
                  <a:cubicBezTo>
                    <a:pt x="198" y="362"/>
                    <a:pt x="198" y="363"/>
                    <a:pt x="198" y="363"/>
                  </a:cubicBezTo>
                  <a:cubicBezTo>
                    <a:pt x="198" y="363"/>
                    <a:pt x="199" y="363"/>
                    <a:pt x="199" y="363"/>
                  </a:cubicBezTo>
                  <a:cubicBezTo>
                    <a:pt x="201" y="363"/>
                    <a:pt x="200" y="365"/>
                    <a:pt x="200" y="366"/>
                  </a:cubicBezTo>
                  <a:cubicBezTo>
                    <a:pt x="200" y="367"/>
                    <a:pt x="200" y="367"/>
                    <a:pt x="200" y="368"/>
                  </a:cubicBezTo>
                  <a:cubicBezTo>
                    <a:pt x="200" y="369"/>
                    <a:pt x="199" y="370"/>
                    <a:pt x="199" y="370"/>
                  </a:cubicBezTo>
                  <a:cubicBezTo>
                    <a:pt x="199" y="371"/>
                    <a:pt x="199" y="372"/>
                    <a:pt x="199" y="372"/>
                  </a:cubicBezTo>
                  <a:cubicBezTo>
                    <a:pt x="199" y="373"/>
                    <a:pt x="200" y="373"/>
                    <a:pt x="201" y="374"/>
                  </a:cubicBezTo>
                  <a:cubicBezTo>
                    <a:pt x="201" y="374"/>
                    <a:pt x="201" y="374"/>
                    <a:pt x="202" y="374"/>
                  </a:cubicBezTo>
                  <a:cubicBezTo>
                    <a:pt x="203" y="375"/>
                    <a:pt x="203" y="375"/>
                    <a:pt x="204" y="375"/>
                  </a:cubicBezTo>
                  <a:cubicBezTo>
                    <a:pt x="206" y="375"/>
                    <a:pt x="207" y="374"/>
                    <a:pt x="208" y="374"/>
                  </a:cubicBezTo>
                  <a:cubicBezTo>
                    <a:pt x="210" y="373"/>
                    <a:pt x="211" y="374"/>
                    <a:pt x="213" y="374"/>
                  </a:cubicBezTo>
                  <a:cubicBezTo>
                    <a:pt x="213" y="374"/>
                    <a:pt x="214" y="376"/>
                    <a:pt x="215" y="375"/>
                  </a:cubicBezTo>
                  <a:cubicBezTo>
                    <a:pt x="216" y="375"/>
                    <a:pt x="216" y="374"/>
                    <a:pt x="217" y="374"/>
                  </a:cubicBezTo>
                  <a:cubicBezTo>
                    <a:pt x="219" y="373"/>
                    <a:pt x="218" y="372"/>
                    <a:pt x="219" y="371"/>
                  </a:cubicBezTo>
                  <a:cubicBezTo>
                    <a:pt x="220" y="371"/>
                    <a:pt x="220" y="370"/>
                    <a:pt x="220" y="370"/>
                  </a:cubicBezTo>
                  <a:cubicBezTo>
                    <a:pt x="221" y="370"/>
                    <a:pt x="221" y="371"/>
                    <a:pt x="221" y="371"/>
                  </a:cubicBezTo>
                  <a:cubicBezTo>
                    <a:pt x="222" y="371"/>
                    <a:pt x="222" y="370"/>
                    <a:pt x="222" y="370"/>
                  </a:cubicBezTo>
                  <a:cubicBezTo>
                    <a:pt x="224" y="369"/>
                    <a:pt x="226" y="369"/>
                    <a:pt x="228" y="368"/>
                  </a:cubicBezTo>
                  <a:cubicBezTo>
                    <a:pt x="228" y="367"/>
                    <a:pt x="230" y="367"/>
                    <a:pt x="230" y="368"/>
                  </a:cubicBezTo>
                  <a:cubicBezTo>
                    <a:pt x="230" y="369"/>
                    <a:pt x="228" y="368"/>
                    <a:pt x="228" y="369"/>
                  </a:cubicBezTo>
                  <a:cubicBezTo>
                    <a:pt x="227" y="370"/>
                    <a:pt x="228" y="371"/>
                    <a:pt x="228" y="371"/>
                  </a:cubicBezTo>
                  <a:cubicBezTo>
                    <a:pt x="228" y="372"/>
                    <a:pt x="226" y="372"/>
                    <a:pt x="226" y="373"/>
                  </a:cubicBezTo>
                  <a:cubicBezTo>
                    <a:pt x="226" y="373"/>
                    <a:pt x="227" y="373"/>
                    <a:pt x="227" y="373"/>
                  </a:cubicBezTo>
                  <a:cubicBezTo>
                    <a:pt x="228" y="373"/>
                    <a:pt x="228" y="374"/>
                    <a:pt x="228" y="374"/>
                  </a:cubicBezTo>
                  <a:cubicBezTo>
                    <a:pt x="228" y="374"/>
                    <a:pt x="229" y="373"/>
                    <a:pt x="229" y="373"/>
                  </a:cubicBezTo>
                  <a:cubicBezTo>
                    <a:pt x="229" y="373"/>
                    <a:pt x="229" y="372"/>
                    <a:pt x="229" y="372"/>
                  </a:cubicBezTo>
                  <a:cubicBezTo>
                    <a:pt x="229" y="371"/>
                    <a:pt x="228" y="371"/>
                    <a:pt x="229" y="370"/>
                  </a:cubicBezTo>
                  <a:cubicBezTo>
                    <a:pt x="230" y="369"/>
                    <a:pt x="232" y="369"/>
                    <a:pt x="233" y="369"/>
                  </a:cubicBezTo>
                  <a:cubicBezTo>
                    <a:pt x="232" y="368"/>
                    <a:pt x="232" y="368"/>
                    <a:pt x="232" y="368"/>
                  </a:cubicBezTo>
                  <a:cubicBezTo>
                    <a:pt x="232" y="367"/>
                    <a:pt x="233" y="368"/>
                    <a:pt x="233" y="368"/>
                  </a:cubicBezTo>
                  <a:cubicBezTo>
                    <a:pt x="233" y="368"/>
                    <a:pt x="233" y="369"/>
                    <a:pt x="233" y="369"/>
                  </a:cubicBezTo>
                  <a:cubicBezTo>
                    <a:pt x="234" y="369"/>
                    <a:pt x="235" y="369"/>
                    <a:pt x="235" y="369"/>
                  </a:cubicBezTo>
                  <a:cubicBezTo>
                    <a:pt x="236" y="369"/>
                    <a:pt x="236" y="369"/>
                    <a:pt x="236" y="369"/>
                  </a:cubicBezTo>
                  <a:cubicBezTo>
                    <a:pt x="236" y="370"/>
                    <a:pt x="236" y="371"/>
                    <a:pt x="237" y="371"/>
                  </a:cubicBezTo>
                  <a:cubicBezTo>
                    <a:pt x="238" y="370"/>
                    <a:pt x="240" y="370"/>
                    <a:pt x="241" y="370"/>
                  </a:cubicBezTo>
                  <a:cubicBezTo>
                    <a:pt x="242" y="370"/>
                    <a:pt x="242" y="371"/>
                    <a:pt x="243" y="371"/>
                  </a:cubicBezTo>
                  <a:cubicBezTo>
                    <a:pt x="243" y="371"/>
                    <a:pt x="244" y="371"/>
                    <a:pt x="245" y="370"/>
                  </a:cubicBezTo>
                  <a:cubicBezTo>
                    <a:pt x="246" y="369"/>
                    <a:pt x="246" y="370"/>
                    <a:pt x="247" y="369"/>
                  </a:cubicBezTo>
                  <a:cubicBezTo>
                    <a:pt x="249" y="368"/>
                    <a:pt x="249" y="370"/>
                    <a:pt x="249" y="370"/>
                  </a:cubicBezTo>
                  <a:cubicBezTo>
                    <a:pt x="250" y="370"/>
                    <a:pt x="249" y="370"/>
                    <a:pt x="250" y="371"/>
                  </a:cubicBezTo>
                  <a:cubicBezTo>
                    <a:pt x="250" y="371"/>
                    <a:pt x="251" y="371"/>
                    <a:pt x="251" y="371"/>
                  </a:cubicBezTo>
                  <a:cubicBezTo>
                    <a:pt x="251" y="371"/>
                    <a:pt x="252" y="371"/>
                    <a:pt x="252" y="371"/>
                  </a:cubicBezTo>
                  <a:cubicBezTo>
                    <a:pt x="253" y="371"/>
                    <a:pt x="253" y="371"/>
                    <a:pt x="253" y="371"/>
                  </a:cubicBezTo>
                  <a:cubicBezTo>
                    <a:pt x="254" y="372"/>
                    <a:pt x="252" y="372"/>
                    <a:pt x="252" y="373"/>
                  </a:cubicBezTo>
                  <a:cubicBezTo>
                    <a:pt x="251" y="373"/>
                    <a:pt x="253" y="373"/>
                    <a:pt x="253" y="373"/>
                  </a:cubicBezTo>
                  <a:cubicBezTo>
                    <a:pt x="255" y="372"/>
                    <a:pt x="256" y="373"/>
                    <a:pt x="257" y="374"/>
                  </a:cubicBezTo>
                  <a:cubicBezTo>
                    <a:pt x="257" y="374"/>
                    <a:pt x="258" y="374"/>
                    <a:pt x="258" y="375"/>
                  </a:cubicBezTo>
                  <a:cubicBezTo>
                    <a:pt x="257" y="376"/>
                    <a:pt x="257" y="376"/>
                    <a:pt x="257" y="376"/>
                  </a:cubicBezTo>
                  <a:cubicBezTo>
                    <a:pt x="258" y="375"/>
                    <a:pt x="260" y="376"/>
                    <a:pt x="260" y="376"/>
                  </a:cubicBezTo>
                  <a:cubicBezTo>
                    <a:pt x="260" y="376"/>
                    <a:pt x="260" y="376"/>
                    <a:pt x="261" y="377"/>
                  </a:cubicBezTo>
                  <a:cubicBezTo>
                    <a:pt x="261" y="377"/>
                    <a:pt x="262" y="377"/>
                    <a:pt x="263" y="377"/>
                  </a:cubicBezTo>
                  <a:cubicBezTo>
                    <a:pt x="264" y="376"/>
                    <a:pt x="266" y="376"/>
                    <a:pt x="268" y="376"/>
                  </a:cubicBezTo>
                  <a:cubicBezTo>
                    <a:pt x="268" y="376"/>
                    <a:pt x="269" y="376"/>
                    <a:pt x="269" y="377"/>
                  </a:cubicBezTo>
                  <a:cubicBezTo>
                    <a:pt x="270" y="377"/>
                    <a:pt x="271" y="377"/>
                    <a:pt x="272" y="378"/>
                  </a:cubicBezTo>
                  <a:cubicBezTo>
                    <a:pt x="272" y="378"/>
                    <a:pt x="272" y="378"/>
                    <a:pt x="272" y="379"/>
                  </a:cubicBezTo>
                  <a:cubicBezTo>
                    <a:pt x="272" y="380"/>
                    <a:pt x="272" y="380"/>
                    <a:pt x="272" y="381"/>
                  </a:cubicBezTo>
                  <a:cubicBezTo>
                    <a:pt x="273" y="381"/>
                    <a:pt x="274" y="382"/>
                    <a:pt x="273" y="383"/>
                  </a:cubicBezTo>
                  <a:cubicBezTo>
                    <a:pt x="273" y="384"/>
                    <a:pt x="272" y="384"/>
                    <a:pt x="272" y="385"/>
                  </a:cubicBezTo>
                  <a:cubicBezTo>
                    <a:pt x="271" y="385"/>
                    <a:pt x="271" y="385"/>
                    <a:pt x="270" y="386"/>
                  </a:cubicBezTo>
                  <a:cubicBezTo>
                    <a:pt x="270" y="386"/>
                    <a:pt x="268" y="388"/>
                    <a:pt x="268" y="388"/>
                  </a:cubicBezTo>
                  <a:cubicBezTo>
                    <a:pt x="269" y="388"/>
                    <a:pt x="270" y="387"/>
                    <a:pt x="270" y="387"/>
                  </a:cubicBezTo>
                  <a:cubicBezTo>
                    <a:pt x="271" y="387"/>
                    <a:pt x="271" y="388"/>
                    <a:pt x="271" y="388"/>
                  </a:cubicBezTo>
                  <a:cubicBezTo>
                    <a:pt x="271" y="388"/>
                    <a:pt x="273" y="388"/>
                    <a:pt x="274" y="388"/>
                  </a:cubicBezTo>
                  <a:cubicBezTo>
                    <a:pt x="274" y="388"/>
                    <a:pt x="274" y="387"/>
                    <a:pt x="273" y="387"/>
                  </a:cubicBezTo>
                  <a:cubicBezTo>
                    <a:pt x="272" y="388"/>
                    <a:pt x="272" y="388"/>
                    <a:pt x="271" y="388"/>
                  </a:cubicBezTo>
                  <a:cubicBezTo>
                    <a:pt x="271" y="387"/>
                    <a:pt x="271" y="386"/>
                    <a:pt x="272" y="386"/>
                  </a:cubicBezTo>
                  <a:cubicBezTo>
                    <a:pt x="272" y="385"/>
                    <a:pt x="273" y="385"/>
                    <a:pt x="274" y="385"/>
                  </a:cubicBezTo>
                  <a:cubicBezTo>
                    <a:pt x="275" y="385"/>
                    <a:pt x="276" y="384"/>
                    <a:pt x="276" y="385"/>
                  </a:cubicBezTo>
                  <a:cubicBezTo>
                    <a:pt x="276" y="385"/>
                    <a:pt x="275" y="386"/>
                    <a:pt x="275" y="386"/>
                  </a:cubicBezTo>
                  <a:cubicBezTo>
                    <a:pt x="275" y="386"/>
                    <a:pt x="275" y="387"/>
                    <a:pt x="275" y="387"/>
                  </a:cubicBezTo>
                  <a:cubicBezTo>
                    <a:pt x="276" y="386"/>
                    <a:pt x="276" y="385"/>
                    <a:pt x="278" y="385"/>
                  </a:cubicBezTo>
                  <a:cubicBezTo>
                    <a:pt x="279" y="385"/>
                    <a:pt x="279" y="385"/>
                    <a:pt x="279" y="385"/>
                  </a:cubicBezTo>
                  <a:cubicBezTo>
                    <a:pt x="279" y="385"/>
                    <a:pt x="280" y="385"/>
                    <a:pt x="280" y="385"/>
                  </a:cubicBezTo>
                  <a:cubicBezTo>
                    <a:pt x="281" y="385"/>
                    <a:pt x="281" y="385"/>
                    <a:pt x="281" y="385"/>
                  </a:cubicBezTo>
                  <a:cubicBezTo>
                    <a:pt x="281" y="385"/>
                    <a:pt x="282" y="385"/>
                    <a:pt x="282" y="385"/>
                  </a:cubicBezTo>
                  <a:cubicBezTo>
                    <a:pt x="282" y="385"/>
                    <a:pt x="283" y="386"/>
                    <a:pt x="283" y="386"/>
                  </a:cubicBezTo>
                  <a:cubicBezTo>
                    <a:pt x="283" y="387"/>
                    <a:pt x="283" y="387"/>
                    <a:pt x="283" y="387"/>
                  </a:cubicBezTo>
                  <a:cubicBezTo>
                    <a:pt x="282" y="387"/>
                    <a:pt x="283" y="388"/>
                    <a:pt x="283" y="388"/>
                  </a:cubicBezTo>
                  <a:cubicBezTo>
                    <a:pt x="284" y="388"/>
                    <a:pt x="284" y="386"/>
                    <a:pt x="285" y="386"/>
                  </a:cubicBezTo>
                  <a:cubicBezTo>
                    <a:pt x="286" y="386"/>
                    <a:pt x="286" y="387"/>
                    <a:pt x="287" y="387"/>
                  </a:cubicBezTo>
                  <a:cubicBezTo>
                    <a:pt x="287" y="387"/>
                    <a:pt x="288" y="386"/>
                    <a:pt x="288" y="386"/>
                  </a:cubicBezTo>
                  <a:cubicBezTo>
                    <a:pt x="288" y="387"/>
                    <a:pt x="289" y="387"/>
                    <a:pt x="289" y="386"/>
                  </a:cubicBezTo>
                  <a:cubicBezTo>
                    <a:pt x="290" y="386"/>
                    <a:pt x="290" y="386"/>
                    <a:pt x="291" y="386"/>
                  </a:cubicBezTo>
                  <a:cubicBezTo>
                    <a:pt x="291" y="386"/>
                    <a:pt x="291" y="386"/>
                    <a:pt x="292" y="386"/>
                  </a:cubicBezTo>
                  <a:cubicBezTo>
                    <a:pt x="293" y="386"/>
                    <a:pt x="293" y="386"/>
                    <a:pt x="293" y="387"/>
                  </a:cubicBezTo>
                  <a:cubicBezTo>
                    <a:pt x="294" y="387"/>
                    <a:pt x="295" y="387"/>
                    <a:pt x="296" y="388"/>
                  </a:cubicBezTo>
                  <a:cubicBezTo>
                    <a:pt x="297" y="388"/>
                    <a:pt x="299" y="387"/>
                    <a:pt x="299" y="388"/>
                  </a:cubicBezTo>
                  <a:cubicBezTo>
                    <a:pt x="299" y="389"/>
                    <a:pt x="299" y="391"/>
                    <a:pt x="298" y="392"/>
                  </a:cubicBezTo>
                  <a:cubicBezTo>
                    <a:pt x="297" y="393"/>
                    <a:pt x="296" y="394"/>
                    <a:pt x="295" y="395"/>
                  </a:cubicBezTo>
                  <a:cubicBezTo>
                    <a:pt x="294" y="396"/>
                    <a:pt x="293" y="396"/>
                    <a:pt x="293" y="397"/>
                  </a:cubicBezTo>
                  <a:cubicBezTo>
                    <a:pt x="293" y="398"/>
                    <a:pt x="291" y="400"/>
                    <a:pt x="290" y="400"/>
                  </a:cubicBezTo>
                  <a:cubicBezTo>
                    <a:pt x="289" y="400"/>
                    <a:pt x="288" y="402"/>
                    <a:pt x="288" y="402"/>
                  </a:cubicBezTo>
                  <a:cubicBezTo>
                    <a:pt x="288" y="403"/>
                    <a:pt x="288" y="404"/>
                    <a:pt x="288" y="405"/>
                  </a:cubicBezTo>
                  <a:cubicBezTo>
                    <a:pt x="288" y="405"/>
                    <a:pt x="287" y="406"/>
                    <a:pt x="287" y="407"/>
                  </a:cubicBezTo>
                  <a:cubicBezTo>
                    <a:pt x="286" y="408"/>
                    <a:pt x="286" y="408"/>
                    <a:pt x="286" y="409"/>
                  </a:cubicBezTo>
                  <a:cubicBezTo>
                    <a:pt x="286" y="409"/>
                    <a:pt x="285" y="410"/>
                    <a:pt x="284" y="411"/>
                  </a:cubicBezTo>
                  <a:cubicBezTo>
                    <a:pt x="284" y="411"/>
                    <a:pt x="283" y="411"/>
                    <a:pt x="283" y="412"/>
                  </a:cubicBezTo>
                  <a:cubicBezTo>
                    <a:pt x="282" y="412"/>
                    <a:pt x="283" y="412"/>
                    <a:pt x="282" y="413"/>
                  </a:cubicBezTo>
                  <a:cubicBezTo>
                    <a:pt x="282" y="413"/>
                    <a:pt x="282" y="413"/>
                    <a:pt x="281" y="413"/>
                  </a:cubicBezTo>
                  <a:cubicBezTo>
                    <a:pt x="280" y="414"/>
                    <a:pt x="280" y="414"/>
                    <a:pt x="279" y="415"/>
                  </a:cubicBezTo>
                  <a:cubicBezTo>
                    <a:pt x="279" y="415"/>
                    <a:pt x="279" y="415"/>
                    <a:pt x="279" y="415"/>
                  </a:cubicBezTo>
                  <a:cubicBezTo>
                    <a:pt x="279" y="415"/>
                    <a:pt x="279" y="414"/>
                    <a:pt x="279" y="415"/>
                  </a:cubicBezTo>
                  <a:cubicBezTo>
                    <a:pt x="278" y="415"/>
                    <a:pt x="278" y="415"/>
                    <a:pt x="278" y="415"/>
                  </a:cubicBezTo>
                  <a:cubicBezTo>
                    <a:pt x="277" y="415"/>
                    <a:pt x="277" y="415"/>
                    <a:pt x="277" y="415"/>
                  </a:cubicBezTo>
                  <a:cubicBezTo>
                    <a:pt x="277" y="415"/>
                    <a:pt x="277" y="415"/>
                    <a:pt x="277" y="415"/>
                  </a:cubicBezTo>
                  <a:cubicBezTo>
                    <a:pt x="276" y="415"/>
                    <a:pt x="276" y="415"/>
                    <a:pt x="276" y="415"/>
                  </a:cubicBezTo>
                  <a:cubicBezTo>
                    <a:pt x="275" y="416"/>
                    <a:pt x="275" y="416"/>
                    <a:pt x="275" y="416"/>
                  </a:cubicBezTo>
                  <a:cubicBezTo>
                    <a:pt x="275" y="416"/>
                    <a:pt x="275" y="417"/>
                    <a:pt x="274" y="417"/>
                  </a:cubicBezTo>
                  <a:cubicBezTo>
                    <a:pt x="274" y="417"/>
                    <a:pt x="273" y="417"/>
                    <a:pt x="273" y="417"/>
                  </a:cubicBezTo>
                  <a:cubicBezTo>
                    <a:pt x="272" y="418"/>
                    <a:pt x="270" y="418"/>
                    <a:pt x="270" y="419"/>
                  </a:cubicBezTo>
                  <a:cubicBezTo>
                    <a:pt x="269" y="419"/>
                    <a:pt x="269" y="419"/>
                    <a:pt x="269" y="420"/>
                  </a:cubicBezTo>
                  <a:cubicBezTo>
                    <a:pt x="268" y="420"/>
                    <a:pt x="268" y="421"/>
                    <a:pt x="268" y="421"/>
                  </a:cubicBezTo>
                  <a:cubicBezTo>
                    <a:pt x="268" y="422"/>
                    <a:pt x="268" y="423"/>
                    <a:pt x="267" y="423"/>
                  </a:cubicBezTo>
                  <a:cubicBezTo>
                    <a:pt x="267" y="423"/>
                    <a:pt x="266" y="424"/>
                    <a:pt x="266" y="424"/>
                  </a:cubicBezTo>
                  <a:cubicBezTo>
                    <a:pt x="266" y="424"/>
                    <a:pt x="265" y="425"/>
                    <a:pt x="265" y="425"/>
                  </a:cubicBezTo>
                  <a:cubicBezTo>
                    <a:pt x="265" y="425"/>
                    <a:pt x="265" y="426"/>
                    <a:pt x="264" y="426"/>
                  </a:cubicBezTo>
                  <a:cubicBezTo>
                    <a:pt x="264" y="426"/>
                    <a:pt x="264" y="426"/>
                    <a:pt x="264" y="425"/>
                  </a:cubicBezTo>
                  <a:cubicBezTo>
                    <a:pt x="264" y="425"/>
                    <a:pt x="264" y="426"/>
                    <a:pt x="263" y="426"/>
                  </a:cubicBezTo>
                  <a:cubicBezTo>
                    <a:pt x="263" y="426"/>
                    <a:pt x="262" y="426"/>
                    <a:pt x="262" y="427"/>
                  </a:cubicBezTo>
                  <a:cubicBezTo>
                    <a:pt x="262" y="427"/>
                    <a:pt x="262" y="427"/>
                    <a:pt x="261" y="428"/>
                  </a:cubicBezTo>
                  <a:cubicBezTo>
                    <a:pt x="261" y="428"/>
                    <a:pt x="261" y="429"/>
                    <a:pt x="261" y="429"/>
                  </a:cubicBezTo>
                  <a:cubicBezTo>
                    <a:pt x="261" y="429"/>
                    <a:pt x="260" y="430"/>
                    <a:pt x="260" y="430"/>
                  </a:cubicBezTo>
                  <a:cubicBezTo>
                    <a:pt x="259" y="430"/>
                    <a:pt x="259" y="430"/>
                    <a:pt x="259" y="430"/>
                  </a:cubicBezTo>
                  <a:cubicBezTo>
                    <a:pt x="257" y="431"/>
                    <a:pt x="256" y="431"/>
                    <a:pt x="254" y="431"/>
                  </a:cubicBezTo>
                  <a:cubicBezTo>
                    <a:pt x="254" y="431"/>
                    <a:pt x="254" y="431"/>
                    <a:pt x="253" y="431"/>
                  </a:cubicBezTo>
                  <a:cubicBezTo>
                    <a:pt x="252" y="431"/>
                    <a:pt x="252" y="431"/>
                    <a:pt x="252" y="431"/>
                  </a:cubicBezTo>
                  <a:cubicBezTo>
                    <a:pt x="251" y="431"/>
                    <a:pt x="251" y="432"/>
                    <a:pt x="252" y="432"/>
                  </a:cubicBezTo>
                  <a:cubicBezTo>
                    <a:pt x="252" y="432"/>
                    <a:pt x="253" y="432"/>
                    <a:pt x="253" y="432"/>
                  </a:cubicBezTo>
                  <a:cubicBezTo>
                    <a:pt x="253" y="432"/>
                    <a:pt x="253" y="433"/>
                    <a:pt x="253" y="433"/>
                  </a:cubicBezTo>
                  <a:cubicBezTo>
                    <a:pt x="254" y="433"/>
                    <a:pt x="254" y="433"/>
                    <a:pt x="254" y="433"/>
                  </a:cubicBezTo>
                  <a:cubicBezTo>
                    <a:pt x="254" y="434"/>
                    <a:pt x="253" y="434"/>
                    <a:pt x="253" y="435"/>
                  </a:cubicBezTo>
                  <a:cubicBezTo>
                    <a:pt x="252" y="435"/>
                    <a:pt x="251" y="436"/>
                    <a:pt x="250" y="436"/>
                  </a:cubicBezTo>
                  <a:cubicBezTo>
                    <a:pt x="249" y="436"/>
                    <a:pt x="249" y="436"/>
                    <a:pt x="248" y="436"/>
                  </a:cubicBezTo>
                  <a:cubicBezTo>
                    <a:pt x="247" y="436"/>
                    <a:pt x="247" y="436"/>
                    <a:pt x="246" y="436"/>
                  </a:cubicBezTo>
                  <a:cubicBezTo>
                    <a:pt x="246" y="437"/>
                    <a:pt x="246" y="437"/>
                    <a:pt x="246" y="437"/>
                  </a:cubicBezTo>
                  <a:cubicBezTo>
                    <a:pt x="246" y="437"/>
                    <a:pt x="246" y="437"/>
                    <a:pt x="246" y="437"/>
                  </a:cubicBezTo>
                  <a:cubicBezTo>
                    <a:pt x="246" y="438"/>
                    <a:pt x="246" y="438"/>
                    <a:pt x="246" y="438"/>
                  </a:cubicBezTo>
                  <a:cubicBezTo>
                    <a:pt x="246" y="438"/>
                    <a:pt x="245" y="439"/>
                    <a:pt x="244" y="439"/>
                  </a:cubicBezTo>
                  <a:cubicBezTo>
                    <a:pt x="243" y="439"/>
                    <a:pt x="243" y="439"/>
                    <a:pt x="243" y="438"/>
                  </a:cubicBezTo>
                  <a:cubicBezTo>
                    <a:pt x="242" y="438"/>
                    <a:pt x="242" y="439"/>
                    <a:pt x="242" y="439"/>
                  </a:cubicBezTo>
                  <a:cubicBezTo>
                    <a:pt x="242" y="439"/>
                    <a:pt x="242" y="440"/>
                    <a:pt x="243" y="440"/>
                  </a:cubicBezTo>
                  <a:cubicBezTo>
                    <a:pt x="243" y="440"/>
                    <a:pt x="243" y="440"/>
                    <a:pt x="243" y="440"/>
                  </a:cubicBezTo>
                  <a:cubicBezTo>
                    <a:pt x="243" y="440"/>
                    <a:pt x="243" y="440"/>
                    <a:pt x="243" y="440"/>
                  </a:cubicBezTo>
                  <a:cubicBezTo>
                    <a:pt x="243" y="441"/>
                    <a:pt x="243" y="441"/>
                    <a:pt x="243" y="441"/>
                  </a:cubicBezTo>
                  <a:cubicBezTo>
                    <a:pt x="243" y="441"/>
                    <a:pt x="243" y="442"/>
                    <a:pt x="242" y="442"/>
                  </a:cubicBezTo>
                  <a:cubicBezTo>
                    <a:pt x="242" y="442"/>
                    <a:pt x="241" y="442"/>
                    <a:pt x="241" y="443"/>
                  </a:cubicBezTo>
                  <a:cubicBezTo>
                    <a:pt x="240" y="443"/>
                    <a:pt x="240" y="443"/>
                    <a:pt x="240" y="443"/>
                  </a:cubicBezTo>
                  <a:cubicBezTo>
                    <a:pt x="240" y="443"/>
                    <a:pt x="240" y="444"/>
                    <a:pt x="240" y="444"/>
                  </a:cubicBezTo>
                  <a:cubicBezTo>
                    <a:pt x="241" y="444"/>
                    <a:pt x="242" y="444"/>
                    <a:pt x="242" y="444"/>
                  </a:cubicBezTo>
                  <a:cubicBezTo>
                    <a:pt x="243" y="444"/>
                    <a:pt x="243" y="444"/>
                    <a:pt x="243" y="444"/>
                  </a:cubicBezTo>
                  <a:cubicBezTo>
                    <a:pt x="243" y="444"/>
                    <a:pt x="243" y="445"/>
                    <a:pt x="243" y="445"/>
                  </a:cubicBezTo>
                  <a:cubicBezTo>
                    <a:pt x="243" y="445"/>
                    <a:pt x="243" y="445"/>
                    <a:pt x="242" y="445"/>
                  </a:cubicBezTo>
                  <a:cubicBezTo>
                    <a:pt x="242" y="445"/>
                    <a:pt x="242" y="445"/>
                    <a:pt x="242" y="446"/>
                  </a:cubicBezTo>
                  <a:cubicBezTo>
                    <a:pt x="241" y="446"/>
                    <a:pt x="241" y="446"/>
                    <a:pt x="241" y="446"/>
                  </a:cubicBezTo>
                  <a:cubicBezTo>
                    <a:pt x="241" y="446"/>
                    <a:pt x="241" y="446"/>
                    <a:pt x="241" y="446"/>
                  </a:cubicBezTo>
                  <a:cubicBezTo>
                    <a:pt x="241" y="447"/>
                    <a:pt x="241" y="447"/>
                    <a:pt x="241" y="447"/>
                  </a:cubicBezTo>
                  <a:cubicBezTo>
                    <a:pt x="241" y="447"/>
                    <a:pt x="241" y="447"/>
                    <a:pt x="240" y="447"/>
                  </a:cubicBezTo>
                  <a:cubicBezTo>
                    <a:pt x="239" y="447"/>
                    <a:pt x="240" y="447"/>
                    <a:pt x="240" y="448"/>
                  </a:cubicBezTo>
                  <a:cubicBezTo>
                    <a:pt x="241" y="448"/>
                    <a:pt x="241" y="448"/>
                    <a:pt x="241" y="448"/>
                  </a:cubicBezTo>
                  <a:cubicBezTo>
                    <a:pt x="241" y="448"/>
                    <a:pt x="242" y="448"/>
                    <a:pt x="242" y="448"/>
                  </a:cubicBezTo>
                  <a:cubicBezTo>
                    <a:pt x="242" y="448"/>
                    <a:pt x="241" y="448"/>
                    <a:pt x="241" y="449"/>
                  </a:cubicBezTo>
                  <a:cubicBezTo>
                    <a:pt x="241" y="449"/>
                    <a:pt x="241" y="449"/>
                    <a:pt x="242" y="449"/>
                  </a:cubicBezTo>
                  <a:close/>
                  <a:moveTo>
                    <a:pt x="223" y="350"/>
                  </a:moveTo>
                  <a:cubicBezTo>
                    <a:pt x="224" y="350"/>
                    <a:pt x="224" y="350"/>
                    <a:pt x="223" y="351"/>
                  </a:cubicBezTo>
                  <a:cubicBezTo>
                    <a:pt x="221" y="352"/>
                    <a:pt x="219" y="353"/>
                    <a:pt x="217" y="352"/>
                  </a:cubicBezTo>
                  <a:cubicBezTo>
                    <a:pt x="216" y="352"/>
                    <a:pt x="216" y="352"/>
                    <a:pt x="215" y="352"/>
                  </a:cubicBezTo>
                  <a:cubicBezTo>
                    <a:pt x="215" y="353"/>
                    <a:pt x="215" y="353"/>
                    <a:pt x="214" y="353"/>
                  </a:cubicBezTo>
                  <a:cubicBezTo>
                    <a:pt x="214" y="353"/>
                    <a:pt x="214" y="351"/>
                    <a:pt x="213" y="351"/>
                  </a:cubicBezTo>
                  <a:cubicBezTo>
                    <a:pt x="213" y="351"/>
                    <a:pt x="212" y="351"/>
                    <a:pt x="212" y="351"/>
                  </a:cubicBezTo>
                  <a:cubicBezTo>
                    <a:pt x="211" y="350"/>
                    <a:pt x="210" y="349"/>
                    <a:pt x="209" y="349"/>
                  </a:cubicBezTo>
                  <a:cubicBezTo>
                    <a:pt x="208" y="348"/>
                    <a:pt x="208" y="349"/>
                    <a:pt x="208" y="349"/>
                  </a:cubicBezTo>
                  <a:cubicBezTo>
                    <a:pt x="207" y="350"/>
                    <a:pt x="207" y="349"/>
                    <a:pt x="206" y="349"/>
                  </a:cubicBezTo>
                  <a:cubicBezTo>
                    <a:pt x="205" y="349"/>
                    <a:pt x="205" y="350"/>
                    <a:pt x="204" y="349"/>
                  </a:cubicBezTo>
                  <a:cubicBezTo>
                    <a:pt x="204" y="349"/>
                    <a:pt x="203" y="349"/>
                    <a:pt x="203" y="349"/>
                  </a:cubicBezTo>
                  <a:cubicBezTo>
                    <a:pt x="202" y="349"/>
                    <a:pt x="201" y="349"/>
                    <a:pt x="201" y="349"/>
                  </a:cubicBezTo>
                  <a:cubicBezTo>
                    <a:pt x="200" y="350"/>
                    <a:pt x="200" y="350"/>
                    <a:pt x="199" y="350"/>
                  </a:cubicBezTo>
                  <a:cubicBezTo>
                    <a:pt x="199" y="351"/>
                    <a:pt x="198" y="351"/>
                    <a:pt x="196" y="351"/>
                  </a:cubicBezTo>
                  <a:cubicBezTo>
                    <a:pt x="196" y="351"/>
                    <a:pt x="195" y="351"/>
                    <a:pt x="196" y="350"/>
                  </a:cubicBezTo>
                  <a:cubicBezTo>
                    <a:pt x="196" y="350"/>
                    <a:pt x="197" y="350"/>
                    <a:pt x="197" y="349"/>
                  </a:cubicBezTo>
                  <a:cubicBezTo>
                    <a:pt x="198" y="349"/>
                    <a:pt x="198" y="347"/>
                    <a:pt x="200" y="347"/>
                  </a:cubicBezTo>
                  <a:cubicBezTo>
                    <a:pt x="201" y="347"/>
                    <a:pt x="203" y="348"/>
                    <a:pt x="204" y="347"/>
                  </a:cubicBezTo>
                  <a:cubicBezTo>
                    <a:pt x="205" y="347"/>
                    <a:pt x="205" y="346"/>
                    <a:pt x="206" y="346"/>
                  </a:cubicBezTo>
                  <a:cubicBezTo>
                    <a:pt x="206" y="346"/>
                    <a:pt x="207" y="346"/>
                    <a:pt x="207" y="346"/>
                  </a:cubicBezTo>
                  <a:cubicBezTo>
                    <a:pt x="208" y="346"/>
                    <a:pt x="208" y="346"/>
                    <a:pt x="209" y="346"/>
                  </a:cubicBezTo>
                  <a:cubicBezTo>
                    <a:pt x="210" y="346"/>
                    <a:pt x="210" y="346"/>
                    <a:pt x="211" y="347"/>
                  </a:cubicBezTo>
                  <a:cubicBezTo>
                    <a:pt x="212" y="347"/>
                    <a:pt x="212" y="347"/>
                    <a:pt x="213" y="347"/>
                  </a:cubicBezTo>
                  <a:cubicBezTo>
                    <a:pt x="214" y="347"/>
                    <a:pt x="214" y="348"/>
                    <a:pt x="215" y="348"/>
                  </a:cubicBezTo>
                  <a:cubicBezTo>
                    <a:pt x="216" y="348"/>
                    <a:pt x="216" y="348"/>
                    <a:pt x="217" y="348"/>
                  </a:cubicBezTo>
                  <a:cubicBezTo>
                    <a:pt x="218" y="349"/>
                    <a:pt x="220" y="349"/>
                    <a:pt x="220" y="349"/>
                  </a:cubicBezTo>
                  <a:cubicBezTo>
                    <a:pt x="221" y="350"/>
                    <a:pt x="222" y="350"/>
                    <a:pt x="223" y="350"/>
                  </a:cubicBezTo>
                  <a:close/>
                  <a:moveTo>
                    <a:pt x="30" y="208"/>
                  </a:moveTo>
                  <a:cubicBezTo>
                    <a:pt x="31" y="208"/>
                    <a:pt x="30" y="208"/>
                    <a:pt x="30" y="209"/>
                  </a:cubicBezTo>
                  <a:cubicBezTo>
                    <a:pt x="30" y="209"/>
                    <a:pt x="29" y="209"/>
                    <a:pt x="29" y="209"/>
                  </a:cubicBezTo>
                  <a:cubicBezTo>
                    <a:pt x="29" y="209"/>
                    <a:pt x="29" y="209"/>
                    <a:pt x="29" y="208"/>
                  </a:cubicBezTo>
                  <a:cubicBezTo>
                    <a:pt x="28" y="208"/>
                    <a:pt x="28" y="208"/>
                    <a:pt x="28" y="208"/>
                  </a:cubicBezTo>
                  <a:cubicBezTo>
                    <a:pt x="27" y="209"/>
                    <a:pt x="27" y="207"/>
                    <a:pt x="28" y="206"/>
                  </a:cubicBezTo>
                  <a:cubicBezTo>
                    <a:pt x="28" y="206"/>
                    <a:pt x="28" y="206"/>
                    <a:pt x="28" y="206"/>
                  </a:cubicBezTo>
                  <a:cubicBezTo>
                    <a:pt x="29" y="206"/>
                    <a:pt x="29" y="207"/>
                    <a:pt x="30" y="207"/>
                  </a:cubicBezTo>
                  <a:cubicBezTo>
                    <a:pt x="30" y="208"/>
                    <a:pt x="30" y="208"/>
                    <a:pt x="30" y="208"/>
                  </a:cubicBezTo>
                  <a:close/>
                  <a:moveTo>
                    <a:pt x="27" y="232"/>
                  </a:moveTo>
                  <a:cubicBezTo>
                    <a:pt x="27" y="231"/>
                    <a:pt x="28" y="231"/>
                    <a:pt x="28" y="232"/>
                  </a:cubicBezTo>
                  <a:cubicBezTo>
                    <a:pt x="28" y="232"/>
                    <a:pt x="28" y="232"/>
                    <a:pt x="28" y="232"/>
                  </a:cubicBezTo>
                  <a:cubicBezTo>
                    <a:pt x="28" y="233"/>
                    <a:pt x="27" y="232"/>
                    <a:pt x="27" y="232"/>
                  </a:cubicBezTo>
                  <a:close/>
                  <a:moveTo>
                    <a:pt x="33" y="241"/>
                  </a:moveTo>
                  <a:cubicBezTo>
                    <a:pt x="34" y="240"/>
                    <a:pt x="35" y="240"/>
                    <a:pt x="35" y="241"/>
                  </a:cubicBezTo>
                  <a:cubicBezTo>
                    <a:pt x="36" y="241"/>
                    <a:pt x="36" y="242"/>
                    <a:pt x="35" y="242"/>
                  </a:cubicBezTo>
                  <a:cubicBezTo>
                    <a:pt x="35" y="242"/>
                    <a:pt x="34" y="242"/>
                    <a:pt x="34" y="242"/>
                  </a:cubicBezTo>
                  <a:cubicBezTo>
                    <a:pt x="33" y="243"/>
                    <a:pt x="33" y="243"/>
                    <a:pt x="33" y="242"/>
                  </a:cubicBezTo>
                  <a:cubicBezTo>
                    <a:pt x="32" y="242"/>
                    <a:pt x="33" y="241"/>
                    <a:pt x="33" y="241"/>
                  </a:cubicBezTo>
                  <a:close/>
                  <a:moveTo>
                    <a:pt x="30" y="245"/>
                  </a:moveTo>
                  <a:cubicBezTo>
                    <a:pt x="30" y="244"/>
                    <a:pt x="30" y="245"/>
                    <a:pt x="30" y="246"/>
                  </a:cubicBezTo>
                  <a:cubicBezTo>
                    <a:pt x="31" y="246"/>
                    <a:pt x="30" y="247"/>
                    <a:pt x="30" y="245"/>
                  </a:cubicBezTo>
                  <a:close/>
                  <a:moveTo>
                    <a:pt x="37" y="239"/>
                  </a:moveTo>
                  <a:cubicBezTo>
                    <a:pt x="36" y="239"/>
                    <a:pt x="37" y="240"/>
                    <a:pt x="36" y="240"/>
                  </a:cubicBezTo>
                  <a:cubicBezTo>
                    <a:pt x="36" y="240"/>
                    <a:pt x="36" y="240"/>
                    <a:pt x="35" y="240"/>
                  </a:cubicBezTo>
                  <a:cubicBezTo>
                    <a:pt x="35" y="240"/>
                    <a:pt x="35" y="240"/>
                    <a:pt x="35" y="239"/>
                  </a:cubicBezTo>
                  <a:cubicBezTo>
                    <a:pt x="35" y="239"/>
                    <a:pt x="35" y="239"/>
                    <a:pt x="35" y="239"/>
                  </a:cubicBezTo>
                  <a:cubicBezTo>
                    <a:pt x="35" y="239"/>
                    <a:pt x="36" y="238"/>
                    <a:pt x="36" y="237"/>
                  </a:cubicBezTo>
                  <a:cubicBezTo>
                    <a:pt x="36" y="236"/>
                    <a:pt x="37" y="237"/>
                    <a:pt x="37" y="237"/>
                  </a:cubicBezTo>
                  <a:cubicBezTo>
                    <a:pt x="37" y="238"/>
                    <a:pt x="38" y="238"/>
                    <a:pt x="38" y="238"/>
                  </a:cubicBezTo>
                  <a:cubicBezTo>
                    <a:pt x="38" y="239"/>
                    <a:pt x="38" y="239"/>
                    <a:pt x="38" y="239"/>
                  </a:cubicBezTo>
                  <a:cubicBezTo>
                    <a:pt x="39" y="240"/>
                    <a:pt x="37" y="239"/>
                    <a:pt x="37" y="239"/>
                  </a:cubicBezTo>
                  <a:close/>
                  <a:moveTo>
                    <a:pt x="26" y="249"/>
                  </a:moveTo>
                  <a:cubicBezTo>
                    <a:pt x="26" y="249"/>
                    <a:pt x="27" y="248"/>
                    <a:pt x="27" y="248"/>
                  </a:cubicBezTo>
                  <a:cubicBezTo>
                    <a:pt x="27" y="248"/>
                    <a:pt x="28" y="248"/>
                    <a:pt x="28" y="248"/>
                  </a:cubicBezTo>
                  <a:cubicBezTo>
                    <a:pt x="28" y="248"/>
                    <a:pt x="28" y="248"/>
                    <a:pt x="27" y="248"/>
                  </a:cubicBezTo>
                  <a:cubicBezTo>
                    <a:pt x="27" y="248"/>
                    <a:pt x="27" y="249"/>
                    <a:pt x="26" y="249"/>
                  </a:cubicBezTo>
                  <a:close/>
                  <a:moveTo>
                    <a:pt x="33" y="222"/>
                  </a:moveTo>
                  <a:cubicBezTo>
                    <a:pt x="32" y="224"/>
                    <a:pt x="32" y="221"/>
                    <a:pt x="32" y="221"/>
                  </a:cubicBezTo>
                  <a:cubicBezTo>
                    <a:pt x="31" y="220"/>
                    <a:pt x="33" y="220"/>
                    <a:pt x="33" y="220"/>
                  </a:cubicBezTo>
                  <a:cubicBezTo>
                    <a:pt x="33" y="221"/>
                    <a:pt x="33" y="222"/>
                    <a:pt x="33" y="222"/>
                  </a:cubicBezTo>
                  <a:close/>
                  <a:moveTo>
                    <a:pt x="31" y="244"/>
                  </a:moveTo>
                  <a:cubicBezTo>
                    <a:pt x="31" y="244"/>
                    <a:pt x="31" y="244"/>
                    <a:pt x="32" y="244"/>
                  </a:cubicBezTo>
                  <a:cubicBezTo>
                    <a:pt x="32" y="244"/>
                    <a:pt x="33" y="244"/>
                    <a:pt x="32" y="244"/>
                  </a:cubicBezTo>
                  <a:cubicBezTo>
                    <a:pt x="32" y="243"/>
                    <a:pt x="32" y="243"/>
                    <a:pt x="33" y="243"/>
                  </a:cubicBezTo>
                  <a:cubicBezTo>
                    <a:pt x="33" y="243"/>
                    <a:pt x="33" y="243"/>
                    <a:pt x="33" y="243"/>
                  </a:cubicBezTo>
                  <a:cubicBezTo>
                    <a:pt x="33" y="244"/>
                    <a:pt x="32" y="245"/>
                    <a:pt x="32" y="244"/>
                  </a:cubicBezTo>
                  <a:cubicBezTo>
                    <a:pt x="32" y="244"/>
                    <a:pt x="32" y="245"/>
                    <a:pt x="31" y="245"/>
                  </a:cubicBezTo>
                  <a:cubicBezTo>
                    <a:pt x="31" y="245"/>
                    <a:pt x="31" y="244"/>
                    <a:pt x="31" y="244"/>
                  </a:cubicBezTo>
                  <a:close/>
                  <a:moveTo>
                    <a:pt x="116" y="328"/>
                  </a:moveTo>
                  <a:cubicBezTo>
                    <a:pt x="116" y="328"/>
                    <a:pt x="115" y="329"/>
                    <a:pt x="115" y="328"/>
                  </a:cubicBezTo>
                  <a:cubicBezTo>
                    <a:pt x="115" y="328"/>
                    <a:pt x="114" y="326"/>
                    <a:pt x="115" y="327"/>
                  </a:cubicBezTo>
                  <a:cubicBezTo>
                    <a:pt x="115" y="327"/>
                    <a:pt x="115" y="327"/>
                    <a:pt x="116" y="328"/>
                  </a:cubicBezTo>
                  <a:close/>
                  <a:moveTo>
                    <a:pt x="80" y="240"/>
                  </a:moveTo>
                  <a:cubicBezTo>
                    <a:pt x="80" y="240"/>
                    <a:pt x="81" y="241"/>
                    <a:pt x="81" y="242"/>
                  </a:cubicBezTo>
                  <a:cubicBezTo>
                    <a:pt x="81" y="243"/>
                    <a:pt x="80" y="243"/>
                    <a:pt x="80" y="243"/>
                  </a:cubicBezTo>
                  <a:cubicBezTo>
                    <a:pt x="80" y="244"/>
                    <a:pt x="79" y="244"/>
                    <a:pt x="79" y="244"/>
                  </a:cubicBezTo>
                  <a:cubicBezTo>
                    <a:pt x="79" y="244"/>
                    <a:pt x="79" y="243"/>
                    <a:pt x="79" y="243"/>
                  </a:cubicBezTo>
                  <a:cubicBezTo>
                    <a:pt x="79" y="242"/>
                    <a:pt x="78" y="242"/>
                    <a:pt x="79" y="241"/>
                  </a:cubicBezTo>
                  <a:cubicBezTo>
                    <a:pt x="79" y="241"/>
                    <a:pt x="79" y="240"/>
                    <a:pt x="80" y="240"/>
                  </a:cubicBezTo>
                  <a:close/>
                  <a:moveTo>
                    <a:pt x="80" y="236"/>
                  </a:moveTo>
                  <a:cubicBezTo>
                    <a:pt x="80" y="237"/>
                    <a:pt x="80" y="237"/>
                    <a:pt x="81" y="238"/>
                  </a:cubicBezTo>
                  <a:cubicBezTo>
                    <a:pt x="81" y="238"/>
                    <a:pt x="81" y="239"/>
                    <a:pt x="81" y="239"/>
                  </a:cubicBezTo>
                  <a:cubicBezTo>
                    <a:pt x="80" y="240"/>
                    <a:pt x="80" y="239"/>
                    <a:pt x="79" y="240"/>
                  </a:cubicBezTo>
                  <a:cubicBezTo>
                    <a:pt x="79" y="240"/>
                    <a:pt x="78" y="240"/>
                    <a:pt x="78" y="240"/>
                  </a:cubicBezTo>
                  <a:cubicBezTo>
                    <a:pt x="78" y="239"/>
                    <a:pt x="78" y="239"/>
                    <a:pt x="78" y="238"/>
                  </a:cubicBezTo>
                  <a:cubicBezTo>
                    <a:pt x="78" y="237"/>
                    <a:pt x="77" y="236"/>
                    <a:pt x="78" y="235"/>
                  </a:cubicBezTo>
                  <a:cubicBezTo>
                    <a:pt x="78" y="235"/>
                    <a:pt x="79" y="235"/>
                    <a:pt x="80" y="236"/>
                  </a:cubicBezTo>
                  <a:close/>
                  <a:moveTo>
                    <a:pt x="127" y="354"/>
                  </a:moveTo>
                  <a:cubicBezTo>
                    <a:pt x="127" y="354"/>
                    <a:pt x="126" y="354"/>
                    <a:pt x="125" y="353"/>
                  </a:cubicBezTo>
                  <a:cubicBezTo>
                    <a:pt x="125" y="353"/>
                    <a:pt x="125" y="352"/>
                    <a:pt x="125" y="352"/>
                  </a:cubicBezTo>
                  <a:cubicBezTo>
                    <a:pt x="125" y="352"/>
                    <a:pt x="126" y="352"/>
                    <a:pt x="126" y="352"/>
                  </a:cubicBezTo>
                  <a:cubicBezTo>
                    <a:pt x="126" y="353"/>
                    <a:pt x="127" y="353"/>
                    <a:pt x="127" y="354"/>
                  </a:cubicBezTo>
                  <a:close/>
                  <a:moveTo>
                    <a:pt x="122" y="353"/>
                  </a:moveTo>
                  <a:cubicBezTo>
                    <a:pt x="121" y="351"/>
                    <a:pt x="121" y="349"/>
                    <a:pt x="123" y="351"/>
                  </a:cubicBezTo>
                  <a:cubicBezTo>
                    <a:pt x="123" y="352"/>
                    <a:pt x="123" y="352"/>
                    <a:pt x="123" y="353"/>
                  </a:cubicBezTo>
                  <a:cubicBezTo>
                    <a:pt x="123" y="353"/>
                    <a:pt x="122" y="353"/>
                    <a:pt x="122" y="353"/>
                  </a:cubicBezTo>
                  <a:close/>
                  <a:moveTo>
                    <a:pt x="119" y="330"/>
                  </a:moveTo>
                  <a:cubicBezTo>
                    <a:pt x="118" y="329"/>
                    <a:pt x="121" y="330"/>
                    <a:pt x="121" y="330"/>
                  </a:cubicBezTo>
                  <a:cubicBezTo>
                    <a:pt x="122" y="331"/>
                    <a:pt x="121" y="331"/>
                    <a:pt x="121" y="331"/>
                  </a:cubicBezTo>
                  <a:cubicBezTo>
                    <a:pt x="120" y="331"/>
                    <a:pt x="119" y="331"/>
                    <a:pt x="119" y="330"/>
                  </a:cubicBezTo>
                  <a:close/>
                  <a:moveTo>
                    <a:pt x="50" y="225"/>
                  </a:moveTo>
                  <a:cubicBezTo>
                    <a:pt x="50" y="225"/>
                    <a:pt x="50" y="226"/>
                    <a:pt x="50" y="226"/>
                  </a:cubicBezTo>
                  <a:cubicBezTo>
                    <a:pt x="49" y="227"/>
                    <a:pt x="50" y="228"/>
                    <a:pt x="50" y="229"/>
                  </a:cubicBezTo>
                  <a:cubicBezTo>
                    <a:pt x="49" y="230"/>
                    <a:pt x="48" y="230"/>
                    <a:pt x="48" y="231"/>
                  </a:cubicBezTo>
                  <a:cubicBezTo>
                    <a:pt x="47" y="231"/>
                    <a:pt x="48" y="231"/>
                    <a:pt x="47" y="231"/>
                  </a:cubicBezTo>
                  <a:cubicBezTo>
                    <a:pt x="47" y="231"/>
                    <a:pt x="46" y="231"/>
                    <a:pt x="46" y="230"/>
                  </a:cubicBezTo>
                  <a:cubicBezTo>
                    <a:pt x="46" y="230"/>
                    <a:pt x="47" y="229"/>
                    <a:pt x="47" y="229"/>
                  </a:cubicBezTo>
                  <a:cubicBezTo>
                    <a:pt x="47" y="228"/>
                    <a:pt x="49" y="228"/>
                    <a:pt x="49" y="227"/>
                  </a:cubicBezTo>
                  <a:cubicBezTo>
                    <a:pt x="49" y="226"/>
                    <a:pt x="49" y="225"/>
                    <a:pt x="50" y="225"/>
                  </a:cubicBezTo>
                  <a:close/>
                  <a:moveTo>
                    <a:pt x="39" y="240"/>
                  </a:moveTo>
                  <a:cubicBezTo>
                    <a:pt x="40" y="240"/>
                    <a:pt x="40" y="241"/>
                    <a:pt x="39" y="241"/>
                  </a:cubicBezTo>
                  <a:cubicBezTo>
                    <a:pt x="39" y="241"/>
                    <a:pt x="39" y="241"/>
                    <a:pt x="39" y="241"/>
                  </a:cubicBezTo>
                  <a:cubicBezTo>
                    <a:pt x="39" y="241"/>
                    <a:pt x="39" y="240"/>
                    <a:pt x="39" y="240"/>
                  </a:cubicBezTo>
                  <a:close/>
                  <a:moveTo>
                    <a:pt x="81" y="246"/>
                  </a:moveTo>
                  <a:cubicBezTo>
                    <a:pt x="81" y="247"/>
                    <a:pt x="80" y="247"/>
                    <a:pt x="81" y="248"/>
                  </a:cubicBezTo>
                  <a:cubicBezTo>
                    <a:pt x="81" y="248"/>
                    <a:pt x="82" y="250"/>
                    <a:pt x="81" y="250"/>
                  </a:cubicBezTo>
                  <a:cubicBezTo>
                    <a:pt x="81" y="250"/>
                    <a:pt x="80" y="249"/>
                    <a:pt x="80" y="248"/>
                  </a:cubicBezTo>
                  <a:cubicBezTo>
                    <a:pt x="80" y="248"/>
                    <a:pt x="80" y="247"/>
                    <a:pt x="80" y="247"/>
                  </a:cubicBezTo>
                  <a:cubicBezTo>
                    <a:pt x="80" y="246"/>
                    <a:pt x="80" y="246"/>
                    <a:pt x="80" y="246"/>
                  </a:cubicBezTo>
                  <a:cubicBezTo>
                    <a:pt x="80" y="245"/>
                    <a:pt x="81" y="246"/>
                    <a:pt x="81" y="246"/>
                  </a:cubicBezTo>
                  <a:close/>
                  <a:moveTo>
                    <a:pt x="76" y="228"/>
                  </a:moveTo>
                  <a:cubicBezTo>
                    <a:pt x="76" y="230"/>
                    <a:pt x="75" y="229"/>
                    <a:pt x="75" y="229"/>
                  </a:cubicBezTo>
                  <a:cubicBezTo>
                    <a:pt x="74" y="228"/>
                    <a:pt x="74" y="228"/>
                    <a:pt x="74" y="228"/>
                  </a:cubicBezTo>
                  <a:cubicBezTo>
                    <a:pt x="74" y="228"/>
                    <a:pt x="73" y="228"/>
                    <a:pt x="73" y="227"/>
                  </a:cubicBezTo>
                  <a:cubicBezTo>
                    <a:pt x="73" y="226"/>
                    <a:pt x="74" y="225"/>
                    <a:pt x="75" y="226"/>
                  </a:cubicBezTo>
                  <a:cubicBezTo>
                    <a:pt x="75" y="226"/>
                    <a:pt x="75" y="227"/>
                    <a:pt x="75" y="227"/>
                  </a:cubicBezTo>
                  <a:cubicBezTo>
                    <a:pt x="75" y="228"/>
                    <a:pt x="76" y="228"/>
                    <a:pt x="76" y="228"/>
                  </a:cubicBezTo>
                  <a:close/>
                  <a:moveTo>
                    <a:pt x="75" y="232"/>
                  </a:moveTo>
                  <a:cubicBezTo>
                    <a:pt x="75" y="232"/>
                    <a:pt x="75" y="231"/>
                    <a:pt x="76" y="232"/>
                  </a:cubicBezTo>
                  <a:cubicBezTo>
                    <a:pt x="76" y="231"/>
                    <a:pt x="76" y="233"/>
                    <a:pt x="75" y="232"/>
                  </a:cubicBezTo>
                  <a:close/>
                  <a:moveTo>
                    <a:pt x="254" y="366"/>
                  </a:moveTo>
                  <a:cubicBezTo>
                    <a:pt x="253" y="366"/>
                    <a:pt x="253" y="366"/>
                    <a:pt x="253" y="366"/>
                  </a:cubicBezTo>
                  <a:cubicBezTo>
                    <a:pt x="253" y="366"/>
                    <a:pt x="253" y="365"/>
                    <a:pt x="253" y="365"/>
                  </a:cubicBezTo>
                  <a:cubicBezTo>
                    <a:pt x="254" y="365"/>
                    <a:pt x="254" y="365"/>
                    <a:pt x="254" y="366"/>
                  </a:cubicBezTo>
                  <a:close/>
                  <a:moveTo>
                    <a:pt x="429" y="324"/>
                  </a:moveTo>
                  <a:cubicBezTo>
                    <a:pt x="429" y="324"/>
                    <a:pt x="428" y="325"/>
                    <a:pt x="428" y="325"/>
                  </a:cubicBezTo>
                  <a:cubicBezTo>
                    <a:pt x="428" y="324"/>
                    <a:pt x="428" y="324"/>
                    <a:pt x="428" y="323"/>
                  </a:cubicBezTo>
                  <a:cubicBezTo>
                    <a:pt x="428" y="323"/>
                    <a:pt x="428" y="322"/>
                    <a:pt x="428" y="322"/>
                  </a:cubicBezTo>
                  <a:cubicBezTo>
                    <a:pt x="428" y="321"/>
                    <a:pt x="429" y="320"/>
                    <a:pt x="429" y="320"/>
                  </a:cubicBezTo>
                  <a:cubicBezTo>
                    <a:pt x="429" y="320"/>
                    <a:pt x="430" y="320"/>
                    <a:pt x="430" y="321"/>
                  </a:cubicBezTo>
                  <a:cubicBezTo>
                    <a:pt x="430" y="321"/>
                    <a:pt x="430" y="322"/>
                    <a:pt x="430" y="322"/>
                  </a:cubicBezTo>
                  <a:cubicBezTo>
                    <a:pt x="430" y="323"/>
                    <a:pt x="429" y="323"/>
                    <a:pt x="429" y="324"/>
                  </a:cubicBezTo>
                  <a:close/>
                  <a:moveTo>
                    <a:pt x="389" y="376"/>
                  </a:moveTo>
                  <a:cubicBezTo>
                    <a:pt x="388" y="376"/>
                    <a:pt x="388" y="375"/>
                    <a:pt x="388" y="374"/>
                  </a:cubicBezTo>
                  <a:cubicBezTo>
                    <a:pt x="389" y="374"/>
                    <a:pt x="388" y="374"/>
                    <a:pt x="388" y="373"/>
                  </a:cubicBezTo>
                  <a:cubicBezTo>
                    <a:pt x="388" y="373"/>
                    <a:pt x="389" y="372"/>
                    <a:pt x="389" y="372"/>
                  </a:cubicBezTo>
                  <a:cubicBezTo>
                    <a:pt x="389" y="371"/>
                    <a:pt x="390" y="371"/>
                    <a:pt x="390" y="370"/>
                  </a:cubicBezTo>
                  <a:cubicBezTo>
                    <a:pt x="390" y="369"/>
                    <a:pt x="391" y="369"/>
                    <a:pt x="391" y="368"/>
                  </a:cubicBezTo>
                  <a:cubicBezTo>
                    <a:pt x="391" y="367"/>
                    <a:pt x="391" y="366"/>
                    <a:pt x="392" y="366"/>
                  </a:cubicBezTo>
                  <a:cubicBezTo>
                    <a:pt x="392" y="365"/>
                    <a:pt x="392" y="365"/>
                    <a:pt x="392" y="365"/>
                  </a:cubicBezTo>
                  <a:cubicBezTo>
                    <a:pt x="392" y="364"/>
                    <a:pt x="393" y="364"/>
                    <a:pt x="393" y="363"/>
                  </a:cubicBezTo>
                  <a:cubicBezTo>
                    <a:pt x="393" y="363"/>
                    <a:pt x="394" y="363"/>
                    <a:pt x="394" y="362"/>
                  </a:cubicBezTo>
                  <a:cubicBezTo>
                    <a:pt x="394" y="362"/>
                    <a:pt x="395" y="362"/>
                    <a:pt x="395" y="361"/>
                  </a:cubicBezTo>
                  <a:cubicBezTo>
                    <a:pt x="395" y="361"/>
                    <a:pt x="396" y="360"/>
                    <a:pt x="396" y="360"/>
                  </a:cubicBezTo>
                  <a:cubicBezTo>
                    <a:pt x="396" y="360"/>
                    <a:pt x="396" y="360"/>
                    <a:pt x="396" y="360"/>
                  </a:cubicBezTo>
                  <a:cubicBezTo>
                    <a:pt x="396" y="359"/>
                    <a:pt x="396" y="359"/>
                    <a:pt x="396" y="359"/>
                  </a:cubicBezTo>
                  <a:cubicBezTo>
                    <a:pt x="396" y="358"/>
                    <a:pt x="397" y="358"/>
                    <a:pt x="397" y="358"/>
                  </a:cubicBezTo>
                  <a:cubicBezTo>
                    <a:pt x="397" y="358"/>
                    <a:pt x="398" y="357"/>
                    <a:pt x="398" y="357"/>
                  </a:cubicBezTo>
                  <a:cubicBezTo>
                    <a:pt x="398" y="356"/>
                    <a:pt x="398" y="358"/>
                    <a:pt x="398" y="359"/>
                  </a:cubicBezTo>
                  <a:cubicBezTo>
                    <a:pt x="398" y="359"/>
                    <a:pt x="398" y="359"/>
                    <a:pt x="398" y="360"/>
                  </a:cubicBezTo>
                  <a:cubicBezTo>
                    <a:pt x="398" y="360"/>
                    <a:pt x="398" y="361"/>
                    <a:pt x="397" y="361"/>
                  </a:cubicBezTo>
                  <a:cubicBezTo>
                    <a:pt x="397" y="361"/>
                    <a:pt x="397" y="362"/>
                    <a:pt x="397" y="363"/>
                  </a:cubicBezTo>
                  <a:cubicBezTo>
                    <a:pt x="396" y="363"/>
                    <a:pt x="396" y="364"/>
                    <a:pt x="396" y="364"/>
                  </a:cubicBezTo>
                  <a:cubicBezTo>
                    <a:pt x="396" y="365"/>
                    <a:pt x="395" y="365"/>
                    <a:pt x="395" y="365"/>
                  </a:cubicBezTo>
                  <a:cubicBezTo>
                    <a:pt x="395" y="367"/>
                    <a:pt x="394" y="368"/>
                    <a:pt x="394" y="369"/>
                  </a:cubicBezTo>
                  <a:cubicBezTo>
                    <a:pt x="393" y="370"/>
                    <a:pt x="393" y="371"/>
                    <a:pt x="392" y="372"/>
                  </a:cubicBezTo>
                  <a:cubicBezTo>
                    <a:pt x="392" y="373"/>
                    <a:pt x="392" y="374"/>
                    <a:pt x="391" y="374"/>
                  </a:cubicBezTo>
                  <a:cubicBezTo>
                    <a:pt x="391" y="374"/>
                    <a:pt x="391" y="375"/>
                    <a:pt x="391" y="375"/>
                  </a:cubicBezTo>
                  <a:cubicBezTo>
                    <a:pt x="390" y="376"/>
                    <a:pt x="389" y="376"/>
                    <a:pt x="389" y="376"/>
                  </a:cubicBezTo>
                  <a:close/>
                  <a:moveTo>
                    <a:pt x="361" y="295"/>
                  </a:moveTo>
                  <a:cubicBezTo>
                    <a:pt x="361" y="295"/>
                    <a:pt x="360" y="296"/>
                    <a:pt x="360" y="295"/>
                  </a:cubicBezTo>
                  <a:cubicBezTo>
                    <a:pt x="360" y="295"/>
                    <a:pt x="360" y="294"/>
                    <a:pt x="360" y="294"/>
                  </a:cubicBezTo>
                  <a:cubicBezTo>
                    <a:pt x="360" y="293"/>
                    <a:pt x="360" y="292"/>
                    <a:pt x="360" y="292"/>
                  </a:cubicBezTo>
                  <a:cubicBezTo>
                    <a:pt x="363" y="290"/>
                    <a:pt x="366" y="288"/>
                    <a:pt x="370" y="286"/>
                  </a:cubicBezTo>
                  <a:cubicBezTo>
                    <a:pt x="370" y="287"/>
                    <a:pt x="370" y="288"/>
                    <a:pt x="369" y="289"/>
                  </a:cubicBezTo>
                  <a:cubicBezTo>
                    <a:pt x="369" y="290"/>
                    <a:pt x="369" y="292"/>
                    <a:pt x="368" y="293"/>
                  </a:cubicBezTo>
                  <a:cubicBezTo>
                    <a:pt x="367" y="294"/>
                    <a:pt x="366" y="295"/>
                    <a:pt x="366" y="295"/>
                  </a:cubicBezTo>
                  <a:cubicBezTo>
                    <a:pt x="365" y="296"/>
                    <a:pt x="365" y="294"/>
                    <a:pt x="364" y="295"/>
                  </a:cubicBezTo>
                  <a:cubicBezTo>
                    <a:pt x="364" y="296"/>
                    <a:pt x="363" y="297"/>
                    <a:pt x="363" y="297"/>
                  </a:cubicBezTo>
                  <a:cubicBezTo>
                    <a:pt x="363" y="296"/>
                    <a:pt x="363" y="296"/>
                    <a:pt x="363" y="296"/>
                  </a:cubicBezTo>
                  <a:cubicBezTo>
                    <a:pt x="362" y="295"/>
                    <a:pt x="362" y="294"/>
                    <a:pt x="361" y="295"/>
                  </a:cubicBezTo>
                  <a:close/>
                  <a:moveTo>
                    <a:pt x="348" y="319"/>
                  </a:moveTo>
                  <a:cubicBezTo>
                    <a:pt x="347" y="319"/>
                    <a:pt x="348" y="316"/>
                    <a:pt x="349" y="315"/>
                  </a:cubicBezTo>
                  <a:cubicBezTo>
                    <a:pt x="349" y="315"/>
                    <a:pt x="349" y="315"/>
                    <a:pt x="349" y="315"/>
                  </a:cubicBezTo>
                  <a:cubicBezTo>
                    <a:pt x="349" y="316"/>
                    <a:pt x="348" y="318"/>
                    <a:pt x="348" y="319"/>
                  </a:cubicBezTo>
                  <a:close/>
                  <a:moveTo>
                    <a:pt x="348" y="306"/>
                  </a:moveTo>
                  <a:cubicBezTo>
                    <a:pt x="349" y="306"/>
                    <a:pt x="349" y="306"/>
                    <a:pt x="349" y="306"/>
                  </a:cubicBezTo>
                  <a:cubicBezTo>
                    <a:pt x="349" y="307"/>
                    <a:pt x="349" y="307"/>
                    <a:pt x="348" y="308"/>
                  </a:cubicBezTo>
                  <a:cubicBezTo>
                    <a:pt x="348" y="309"/>
                    <a:pt x="348" y="310"/>
                    <a:pt x="347" y="309"/>
                  </a:cubicBezTo>
                  <a:cubicBezTo>
                    <a:pt x="347" y="309"/>
                    <a:pt x="347" y="308"/>
                    <a:pt x="347" y="307"/>
                  </a:cubicBezTo>
                  <a:cubicBezTo>
                    <a:pt x="348" y="307"/>
                    <a:pt x="348" y="307"/>
                    <a:pt x="348" y="306"/>
                  </a:cubicBezTo>
                  <a:close/>
                  <a:moveTo>
                    <a:pt x="408" y="262"/>
                  </a:moveTo>
                  <a:cubicBezTo>
                    <a:pt x="408" y="263"/>
                    <a:pt x="408" y="263"/>
                    <a:pt x="408" y="264"/>
                  </a:cubicBezTo>
                  <a:cubicBezTo>
                    <a:pt x="408" y="264"/>
                    <a:pt x="408" y="265"/>
                    <a:pt x="407" y="265"/>
                  </a:cubicBezTo>
                  <a:cubicBezTo>
                    <a:pt x="407" y="265"/>
                    <a:pt x="407" y="266"/>
                    <a:pt x="407" y="266"/>
                  </a:cubicBezTo>
                  <a:cubicBezTo>
                    <a:pt x="407" y="267"/>
                    <a:pt x="407" y="267"/>
                    <a:pt x="408" y="267"/>
                  </a:cubicBezTo>
                  <a:cubicBezTo>
                    <a:pt x="408" y="267"/>
                    <a:pt x="408" y="268"/>
                    <a:pt x="408" y="268"/>
                  </a:cubicBezTo>
                  <a:cubicBezTo>
                    <a:pt x="408" y="268"/>
                    <a:pt x="408" y="269"/>
                    <a:pt x="408" y="269"/>
                  </a:cubicBezTo>
                  <a:cubicBezTo>
                    <a:pt x="409" y="269"/>
                    <a:pt x="409" y="270"/>
                    <a:pt x="409" y="270"/>
                  </a:cubicBezTo>
                  <a:cubicBezTo>
                    <a:pt x="409" y="271"/>
                    <a:pt x="410" y="271"/>
                    <a:pt x="410" y="271"/>
                  </a:cubicBezTo>
                  <a:cubicBezTo>
                    <a:pt x="410" y="271"/>
                    <a:pt x="409" y="272"/>
                    <a:pt x="409" y="272"/>
                  </a:cubicBezTo>
                  <a:cubicBezTo>
                    <a:pt x="409" y="272"/>
                    <a:pt x="409" y="272"/>
                    <a:pt x="410" y="272"/>
                  </a:cubicBezTo>
                  <a:cubicBezTo>
                    <a:pt x="410" y="273"/>
                    <a:pt x="410" y="273"/>
                    <a:pt x="410" y="274"/>
                  </a:cubicBezTo>
                  <a:cubicBezTo>
                    <a:pt x="409" y="275"/>
                    <a:pt x="409" y="275"/>
                    <a:pt x="408" y="275"/>
                  </a:cubicBezTo>
                  <a:cubicBezTo>
                    <a:pt x="408" y="276"/>
                    <a:pt x="407" y="276"/>
                    <a:pt x="407" y="275"/>
                  </a:cubicBezTo>
                  <a:cubicBezTo>
                    <a:pt x="406" y="274"/>
                    <a:pt x="405" y="273"/>
                    <a:pt x="404" y="274"/>
                  </a:cubicBezTo>
                  <a:cubicBezTo>
                    <a:pt x="403" y="274"/>
                    <a:pt x="403" y="274"/>
                    <a:pt x="403" y="274"/>
                  </a:cubicBezTo>
                  <a:cubicBezTo>
                    <a:pt x="402" y="275"/>
                    <a:pt x="402" y="275"/>
                    <a:pt x="402" y="275"/>
                  </a:cubicBezTo>
                  <a:cubicBezTo>
                    <a:pt x="402" y="275"/>
                    <a:pt x="401" y="276"/>
                    <a:pt x="401" y="276"/>
                  </a:cubicBezTo>
                  <a:cubicBezTo>
                    <a:pt x="401" y="277"/>
                    <a:pt x="401" y="277"/>
                    <a:pt x="401" y="277"/>
                  </a:cubicBezTo>
                  <a:cubicBezTo>
                    <a:pt x="400" y="277"/>
                    <a:pt x="400" y="277"/>
                    <a:pt x="400" y="278"/>
                  </a:cubicBezTo>
                  <a:cubicBezTo>
                    <a:pt x="400" y="278"/>
                    <a:pt x="399" y="278"/>
                    <a:pt x="399" y="278"/>
                  </a:cubicBezTo>
                  <a:cubicBezTo>
                    <a:pt x="398" y="278"/>
                    <a:pt x="398" y="277"/>
                    <a:pt x="397" y="279"/>
                  </a:cubicBezTo>
                  <a:cubicBezTo>
                    <a:pt x="397" y="279"/>
                    <a:pt x="397" y="279"/>
                    <a:pt x="397" y="280"/>
                  </a:cubicBezTo>
                  <a:cubicBezTo>
                    <a:pt x="397" y="280"/>
                    <a:pt x="397" y="281"/>
                    <a:pt x="397" y="282"/>
                  </a:cubicBezTo>
                  <a:cubicBezTo>
                    <a:pt x="397" y="282"/>
                    <a:pt x="397" y="283"/>
                    <a:pt x="397" y="283"/>
                  </a:cubicBezTo>
                  <a:cubicBezTo>
                    <a:pt x="397" y="284"/>
                    <a:pt x="397" y="284"/>
                    <a:pt x="397" y="285"/>
                  </a:cubicBezTo>
                  <a:cubicBezTo>
                    <a:pt x="397" y="286"/>
                    <a:pt x="398" y="286"/>
                    <a:pt x="398" y="286"/>
                  </a:cubicBezTo>
                  <a:cubicBezTo>
                    <a:pt x="398" y="287"/>
                    <a:pt x="399" y="286"/>
                    <a:pt x="399" y="286"/>
                  </a:cubicBezTo>
                  <a:cubicBezTo>
                    <a:pt x="399" y="286"/>
                    <a:pt x="400" y="286"/>
                    <a:pt x="400" y="286"/>
                  </a:cubicBezTo>
                  <a:cubicBezTo>
                    <a:pt x="400" y="286"/>
                    <a:pt x="401" y="286"/>
                    <a:pt x="401" y="286"/>
                  </a:cubicBezTo>
                  <a:cubicBezTo>
                    <a:pt x="401" y="286"/>
                    <a:pt x="401" y="287"/>
                    <a:pt x="402" y="287"/>
                  </a:cubicBezTo>
                  <a:cubicBezTo>
                    <a:pt x="402" y="287"/>
                    <a:pt x="402" y="287"/>
                    <a:pt x="402" y="286"/>
                  </a:cubicBezTo>
                  <a:cubicBezTo>
                    <a:pt x="402" y="286"/>
                    <a:pt x="403" y="286"/>
                    <a:pt x="403" y="286"/>
                  </a:cubicBezTo>
                  <a:cubicBezTo>
                    <a:pt x="403" y="285"/>
                    <a:pt x="404" y="284"/>
                    <a:pt x="404" y="286"/>
                  </a:cubicBezTo>
                  <a:cubicBezTo>
                    <a:pt x="404" y="286"/>
                    <a:pt x="404" y="288"/>
                    <a:pt x="404" y="289"/>
                  </a:cubicBezTo>
                  <a:cubicBezTo>
                    <a:pt x="404" y="289"/>
                    <a:pt x="404" y="290"/>
                    <a:pt x="403" y="291"/>
                  </a:cubicBezTo>
                  <a:cubicBezTo>
                    <a:pt x="403" y="291"/>
                    <a:pt x="403" y="292"/>
                    <a:pt x="403" y="292"/>
                  </a:cubicBezTo>
                  <a:cubicBezTo>
                    <a:pt x="402" y="293"/>
                    <a:pt x="401" y="293"/>
                    <a:pt x="402" y="293"/>
                  </a:cubicBezTo>
                  <a:cubicBezTo>
                    <a:pt x="402" y="295"/>
                    <a:pt x="401" y="294"/>
                    <a:pt x="401" y="294"/>
                  </a:cubicBezTo>
                  <a:cubicBezTo>
                    <a:pt x="401" y="294"/>
                    <a:pt x="400" y="295"/>
                    <a:pt x="400" y="295"/>
                  </a:cubicBezTo>
                  <a:cubicBezTo>
                    <a:pt x="400" y="295"/>
                    <a:pt x="400" y="295"/>
                    <a:pt x="399" y="295"/>
                  </a:cubicBezTo>
                  <a:cubicBezTo>
                    <a:pt x="399" y="295"/>
                    <a:pt x="398" y="296"/>
                    <a:pt x="398" y="297"/>
                  </a:cubicBezTo>
                  <a:cubicBezTo>
                    <a:pt x="397" y="297"/>
                    <a:pt x="397" y="297"/>
                    <a:pt x="397" y="297"/>
                  </a:cubicBezTo>
                  <a:cubicBezTo>
                    <a:pt x="397" y="298"/>
                    <a:pt x="397" y="298"/>
                    <a:pt x="397" y="298"/>
                  </a:cubicBezTo>
                  <a:cubicBezTo>
                    <a:pt x="396" y="297"/>
                    <a:pt x="396" y="297"/>
                    <a:pt x="395" y="297"/>
                  </a:cubicBezTo>
                  <a:cubicBezTo>
                    <a:pt x="395" y="297"/>
                    <a:pt x="395" y="298"/>
                    <a:pt x="395" y="298"/>
                  </a:cubicBezTo>
                  <a:cubicBezTo>
                    <a:pt x="395" y="298"/>
                    <a:pt x="394" y="298"/>
                    <a:pt x="394" y="298"/>
                  </a:cubicBezTo>
                  <a:cubicBezTo>
                    <a:pt x="393" y="298"/>
                    <a:pt x="393" y="298"/>
                    <a:pt x="393" y="297"/>
                  </a:cubicBezTo>
                  <a:cubicBezTo>
                    <a:pt x="392" y="296"/>
                    <a:pt x="392" y="296"/>
                    <a:pt x="391" y="296"/>
                  </a:cubicBezTo>
                  <a:cubicBezTo>
                    <a:pt x="391" y="297"/>
                    <a:pt x="390" y="297"/>
                    <a:pt x="390" y="298"/>
                  </a:cubicBezTo>
                  <a:cubicBezTo>
                    <a:pt x="390" y="298"/>
                    <a:pt x="389" y="298"/>
                    <a:pt x="389" y="299"/>
                  </a:cubicBezTo>
                  <a:cubicBezTo>
                    <a:pt x="389" y="300"/>
                    <a:pt x="389" y="301"/>
                    <a:pt x="389" y="301"/>
                  </a:cubicBezTo>
                  <a:cubicBezTo>
                    <a:pt x="388" y="302"/>
                    <a:pt x="388" y="303"/>
                    <a:pt x="387" y="302"/>
                  </a:cubicBezTo>
                  <a:cubicBezTo>
                    <a:pt x="387" y="302"/>
                    <a:pt x="387" y="302"/>
                    <a:pt x="386" y="302"/>
                  </a:cubicBezTo>
                  <a:cubicBezTo>
                    <a:pt x="386" y="302"/>
                    <a:pt x="386" y="302"/>
                    <a:pt x="386" y="301"/>
                  </a:cubicBezTo>
                  <a:cubicBezTo>
                    <a:pt x="385" y="301"/>
                    <a:pt x="385" y="301"/>
                    <a:pt x="385" y="301"/>
                  </a:cubicBezTo>
                  <a:cubicBezTo>
                    <a:pt x="385" y="301"/>
                    <a:pt x="385" y="300"/>
                    <a:pt x="384" y="300"/>
                  </a:cubicBezTo>
                  <a:cubicBezTo>
                    <a:pt x="384" y="300"/>
                    <a:pt x="384" y="299"/>
                    <a:pt x="384" y="299"/>
                  </a:cubicBezTo>
                  <a:cubicBezTo>
                    <a:pt x="383" y="299"/>
                    <a:pt x="383" y="300"/>
                    <a:pt x="383" y="300"/>
                  </a:cubicBezTo>
                  <a:cubicBezTo>
                    <a:pt x="382" y="300"/>
                    <a:pt x="382" y="299"/>
                    <a:pt x="382" y="299"/>
                  </a:cubicBezTo>
                  <a:cubicBezTo>
                    <a:pt x="382" y="299"/>
                    <a:pt x="381" y="299"/>
                    <a:pt x="381" y="299"/>
                  </a:cubicBezTo>
                  <a:cubicBezTo>
                    <a:pt x="381" y="298"/>
                    <a:pt x="381" y="297"/>
                    <a:pt x="381" y="297"/>
                  </a:cubicBezTo>
                  <a:cubicBezTo>
                    <a:pt x="381" y="297"/>
                    <a:pt x="380" y="297"/>
                    <a:pt x="381" y="296"/>
                  </a:cubicBezTo>
                  <a:cubicBezTo>
                    <a:pt x="381" y="296"/>
                    <a:pt x="382" y="295"/>
                    <a:pt x="382" y="294"/>
                  </a:cubicBezTo>
                  <a:cubicBezTo>
                    <a:pt x="382" y="293"/>
                    <a:pt x="381" y="292"/>
                    <a:pt x="381" y="291"/>
                  </a:cubicBezTo>
                  <a:cubicBezTo>
                    <a:pt x="381" y="291"/>
                    <a:pt x="381" y="290"/>
                    <a:pt x="381" y="290"/>
                  </a:cubicBezTo>
                  <a:cubicBezTo>
                    <a:pt x="381" y="289"/>
                    <a:pt x="381" y="289"/>
                    <a:pt x="380" y="290"/>
                  </a:cubicBezTo>
                  <a:cubicBezTo>
                    <a:pt x="380" y="290"/>
                    <a:pt x="379" y="291"/>
                    <a:pt x="379" y="291"/>
                  </a:cubicBezTo>
                  <a:cubicBezTo>
                    <a:pt x="378" y="291"/>
                    <a:pt x="378" y="290"/>
                    <a:pt x="377" y="290"/>
                  </a:cubicBezTo>
                  <a:cubicBezTo>
                    <a:pt x="377" y="290"/>
                    <a:pt x="377" y="291"/>
                    <a:pt x="377" y="291"/>
                  </a:cubicBezTo>
                  <a:cubicBezTo>
                    <a:pt x="376" y="292"/>
                    <a:pt x="376" y="292"/>
                    <a:pt x="375" y="292"/>
                  </a:cubicBezTo>
                  <a:cubicBezTo>
                    <a:pt x="374" y="292"/>
                    <a:pt x="374" y="293"/>
                    <a:pt x="373" y="293"/>
                  </a:cubicBezTo>
                  <a:cubicBezTo>
                    <a:pt x="373" y="293"/>
                    <a:pt x="373" y="292"/>
                    <a:pt x="372" y="293"/>
                  </a:cubicBezTo>
                  <a:cubicBezTo>
                    <a:pt x="372" y="293"/>
                    <a:pt x="372" y="293"/>
                    <a:pt x="372" y="294"/>
                  </a:cubicBezTo>
                  <a:cubicBezTo>
                    <a:pt x="371" y="294"/>
                    <a:pt x="371" y="294"/>
                    <a:pt x="371" y="294"/>
                  </a:cubicBezTo>
                  <a:cubicBezTo>
                    <a:pt x="370" y="294"/>
                    <a:pt x="370" y="294"/>
                    <a:pt x="370" y="295"/>
                  </a:cubicBezTo>
                  <a:cubicBezTo>
                    <a:pt x="369" y="296"/>
                    <a:pt x="368" y="296"/>
                    <a:pt x="367" y="297"/>
                  </a:cubicBezTo>
                  <a:cubicBezTo>
                    <a:pt x="367" y="297"/>
                    <a:pt x="367" y="298"/>
                    <a:pt x="366" y="298"/>
                  </a:cubicBezTo>
                  <a:cubicBezTo>
                    <a:pt x="366" y="298"/>
                    <a:pt x="365" y="298"/>
                    <a:pt x="365" y="298"/>
                  </a:cubicBezTo>
                  <a:cubicBezTo>
                    <a:pt x="364" y="298"/>
                    <a:pt x="364" y="298"/>
                    <a:pt x="363" y="298"/>
                  </a:cubicBezTo>
                  <a:cubicBezTo>
                    <a:pt x="363" y="297"/>
                    <a:pt x="363" y="297"/>
                    <a:pt x="363" y="298"/>
                  </a:cubicBezTo>
                  <a:cubicBezTo>
                    <a:pt x="362" y="298"/>
                    <a:pt x="362" y="300"/>
                    <a:pt x="361" y="301"/>
                  </a:cubicBezTo>
                  <a:cubicBezTo>
                    <a:pt x="360" y="302"/>
                    <a:pt x="360" y="303"/>
                    <a:pt x="359" y="303"/>
                  </a:cubicBezTo>
                  <a:cubicBezTo>
                    <a:pt x="358" y="304"/>
                    <a:pt x="357" y="306"/>
                    <a:pt x="357" y="307"/>
                  </a:cubicBezTo>
                  <a:cubicBezTo>
                    <a:pt x="356" y="308"/>
                    <a:pt x="356" y="309"/>
                    <a:pt x="356" y="309"/>
                  </a:cubicBezTo>
                  <a:cubicBezTo>
                    <a:pt x="356" y="310"/>
                    <a:pt x="356" y="311"/>
                    <a:pt x="356" y="312"/>
                  </a:cubicBezTo>
                  <a:cubicBezTo>
                    <a:pt x="355" y="313"/>
                    <a:pt x="354" y="314"/>
                    <a:pt x="353" y="315"/>
                  </a:cubicBezTo>
                  <a:cubicBezTo>
                    <a:pt x="352" y="316"/>
                    <a:pt x="352" y="316"/>
                    <a:pt x="351" y="317"/>
                  </a:cubicBezTo>
                  <a:cubicBezTo>
                    <a:pt x="351" y="317"/>
                    <a:pt x="351" y="317"/>
                    <a:pt x="350" y="318"/>
                  </a:cubicBezTo>
                  <a:cubicBezTo>
                    <a:pt x="350" y="318"/>
                    <a:pt x="349" y="319"/>
                    <a:pt x="349" y="319"/>
                  </a:cubicBezTo>
                  <a:cubicBezTo>
                    <a:pt x="348" y="320"/>
                    <a:pt x="348" y="320"/>
                    <a:pt x="348" y="321"/>
                  </a:cubicBezTo>
                  <a:cubicBezTo>
                    <a:pt x="347" y="323"/>
                    <a:pt x="346" y="324"/>
                    <a:pt x="345" y="326"/>
                  </a:cubicBezTo>
                  <a:cubicBezTo>
                    <a:pt x="344" y="327"/>
                    <a:pt x="344" y="329"/>
                    <a:pt x="342" y="330"/>
                  </a:cubicBezTo>
                  <a:cubicBezTo>
                    <a:pt x="341" y="331"/>
                    <a:pt x="341" y="333"/>
                    <a:pt x="341" y="334"/>
                  </a:cubicBezTo>
                  <a:cubicBezTo>
                    <a:pt x="341" y="335"/>
                    <a:pt x="341" y="336"/>
                    <a:pt x="341" y="337"/>
                  </a:cubicBezTo>
                  <a:cubicBezTo>
                    <a:pt x="341" y="337"/>
                    <a:pt x="341" y="338"/>
                    <a:pt x="341" y="339"/>
                  </a:cubicBezTo>
                  <a:cubicBezTo>
                    <a:pt x="341" y="340"/>
                    <a:pt x="340" y="341"/>
                    <a:pt x="339" y="343"/>
                  </a:cubicBezTo>
                  <a:cubicBezTo>
                    <a:pt x="338" y="344"/>
                    <a:pt x="338" y="345"/>
                    <a:pt x="338" y="347"/>
                  </a:cubicBezTo>
                  <a:cubicBezTo>
                    <a:pt x="337" y="347"/>
                    <a:pt x="337" y="349"/>
                    <a:pt x="337" y="350"/>
                  </a:cubicBezTo>
                  <a:cubicBezTo>
                    <a:pt x="337" y="350"/>
                    <a:pt x="337" y="350"/>
                    <a:pt x="338" y="350"/>
                  </a:cubicBezTo>
                  <a:cubicBezTo>
                    <a:pt x="339" y="350"/>
                    <a:pt x="339" y="350"/>
                    <a:pt x="339" y="351"/>
                  </a:cubicBezTo>
                  <a:cubicBezTo>
                    <a:pt x="340" y="351"/>
                    <a:pt x="340" y="351"/>
                    <a:pt x="340" y="352"/>
                  </a:cubicBezTo>
                  <a:cubicBezTo>
                    <a:pt x="340" y="352"/>
                    <a:pt x="340" y="353"/>
                    <a:pt x="340" y="353"/>
                  </a:cubicBezTo>
                  <a:cubicBezTo>
                    <a:pt x="340" y="354"/>
                    <a:pt x="340" y="354"/>
                    <a:pt x="340" y="355"/>
                  </a:cubicBezTo>
                  <a:cubicBezTo>
                    <a:pt x="340" y="355"/>
                    <a:pt x="340" y="356"/>
                    <a:pt x="341" y="356"/>
                  </a:cubicBezTo>
                  <a:cubicBezTo>
                    <a:pt x="341" y="356"/>
                    <a:pt x="342" y="355"/>
                    <a:pt x="342" y="356"/>
                  </a:cubicBezTo>
                  <a:cubicBezTo>
                    <a:pt x="342" y="356"/>
                    <a:pt x="342" y="356"/>
                    <a:pt x="342" y="357"/>
                  </a:cubicBezTo>
                  <a:cubicBezTo>
                    <a:pt x="343" y="357"/>
                    <a:pt x="343" y="357"/>
                    <a:pt x="343" y="357"/>
                  </a:cubicBezTo>
                  <a:cubicBezTo>
                    <a:pt x="344" y="357"/>
                    <a:pt x="344" y="357"/>
                    <a:pt x="344" y="358"/>
                  </a:cubicBezTo>
                  <a:cubicBezTo>
                    <a:pt x="344" y="358"/>
                    <a:pt x="345" y="359"/>
                    <a:pt x="346" y="358"/>
                  </a:cubicBezTo>
                  <a:cubicBezTo>
                    <a:pt x="347" y="358"/>
                    <a:pt x="348" y="357"/>
                    <a:pt x="349" y="356"/>
                  </a:cubicBezTo>
                  <a:cubicBezTo>
                    <a:pt x="351" y="355"/>
                    <a:pt x="352" y="355"/>
                    <a:pt x="352" y="356"/>
                  </a:cubicBezTo>
                  <a:cubicBezTo>
                    <a:pt x="352" y="357"/>
                    <a:pt x="354" y="356"/>
                    <a:pt x="355" y="355"/>
                  </a:cubicBezTo>
                  <a:cubicBezTo>
                    <a:pt x="355" y="355"/>
                    <a:pt x="355" y="354"/>
                    <a:pt x="356" y="354"/>
                  </a:cubicBezTo>
                  <a:cubicBezTo>
                    <a:pt x="356" y="354"/>
                    <a:pt x="356" y="354"/>
                    <a:pt x="356" y="354"/>
                  </a:cubicBezTo>
                  <a:cubicBezTo>
                    <a:pt x="357" y="354"/>
                    <a:pt x="358" y="353"/>
                    <a:pt x="359" y="352"/>
                  </a:cubicBezTo>
                  <a:cubicBezTo>
                    <a:pt x="359" y="352"/>
                    <a:pt x="359" y="351"/>
                    <a:pt x="359" y="351"/>
                  </a:cubicBezTo>
                  <a:cubicBezTo>
                    <a:pt x="359" y="351"/>
                    <a:pt x="360" y="351"/>
                    <a:pt x="360" y="351"/>
                  </a:cubicBezTo>
                  <a:cubicBezTo>
                    <a:pt x="360" y="351"/>
                    <a:pt x="361" y="351"/>
                    <a:pt x="361" y="351"/>
                  </a:cubicBezTo>
                  <a:cubicBezTo>
                    <a:pt x="361" y="351"/>
                    <a:pt x="362" y="350"/>
                    <a:pt x="362" y="350"/>
                  </a:cubicBezTo>
                  <a:cubicBezTo>
                    <a:pt x="363" y="350"/>
                    <a:pt x="363" y="351"/>
                    <a:pt x="363" y="352"/>
                  </a:cubicBezTo>
                  <a:cubicBezTo>
                    <a:pt x="363" y="353"/>
                    <a:pt x="363" y="352"/>
                    <a:pt x="364" y="352"/>
                  </a:cubicBezTo>
                  <a:cubicBezTo>
                    <a:pt x="365" y="351"/>
                    <a:pt x="366" y="350"/>
                    <a:pt x="367" y="351"/>
                  </a:cubicBezTo>
                  <a:cubicBezTo>
                    <a:pt x="367" y="351"/>
                    <a:pt x="367" y="351"/>
                    <a:pt x="367" y="351"/>
                  </a:cubicBezTo>
                  <a:cubicBezTo>
                    <a:pt x="367" y="351"/>
                    <a:pt x="367" y="351"/>
                    <a:pt x="367" y="352"/>
                  </a:cubicBezTo>
                  <a:cubicBezTo>
                    <a:pt x="367" y="352"/>
                    <a:pt x="367" y="353"/>
                    <a:pt x="367" y="353"/>
                  </a:cubicBezTo>
                  <a:cubicBezTo>
                    <a:pt x="367" y="354"/>
                    <a:pt x="366" y="354"/>
                    <a:pt x="366" y="355"/>
                  </a:cubicBezTo>
                  <a:cubicBezTo>
                    <a:pt x="365" y="356"/>
                    <a:pt x="365" y="357"/>
                    <a:pt x="364" y="358"/>
                  </a:cubicBezTo>
                  <a:cubicBezTo>
                    <a:pt x="363" y="360"/>
                    <a:pt x="364" y="360"/>
                    <a:pt x="364" y="360"/>
                  </a:cubicBezTo>
                  <a:cubicBezTo>
                    <a:pt x="365" y="361"/>
                    <a:pt x="365" y="362"/>
                    <a:pt x="366" y="362"/>
                  </a:cubicBezTo>
                  <a:cubicBezTo>
                    <a:pt x="366" y="363"/>
                    <a:pt x="366" y="363"/>
                    <a:pt x="366" y="365"/>
                  </a:cubicBezTo>
                  <a:cubicBezTo>
                    <a:pt x="365" y="365"/>
                    <a:pt x="365" y="365"/>
                    <a:pt x="365" y="366"/>
                  </a:cubicBezTo>
                  <a:cubicBezTo>
                    <a:pt x="365" y="366"/>
                    <a:pt x="365" y="366"/>
                    <a:pt x="365" y="367"/>
                  </a:cubicBezTo>
                  <a:cubicBezTo>
                    <a:pt x="365" y="368"/>
                    <a:pt x="365" y="368"/>
                    <a:pt x="365" y="368"/>
                  </a:cubicBezTo>
                  <a:cubicBezTo>
                    <a:pt x="365" y="369"/>
                    <a:pt x="365" y="369"/>
                    <a:pt x="365" y="370"/>
                  </a:cubicBezTo>
                  <a:cubicBezTo>
                    <a:pt x="365" y="370"/>
                    <a:pt x="365" y="370"/>
                    <a:pt x="365" y="370"/>
                  </a:cubicBezTo>
                  <a:cubicBezTo>
                    <a:pt x="365" y="371"/>
                    <a:pt x="365" y="371"/>
                    <a:pt x="364" y="372"/>
                  </a:cubicBezTo>
                  <a:cubicBezTo>
                    <a:pt x="364" y="373"/>
                    <a:pt x="363" y="373"/>
                    <a:pt x="362" y="374"/>
                  </a:cubicBezTo>
                  <a:cubicBezTo>
                    <a:pt x="362" y="375"/>
                    <a:pt x="362" y="375"/>
                    <a:pt x="362" y="375"/>
                  </a:cubicBezTo>
                  <a:cubicBezTo>
                    <a:pt x="361" y="376"/>
                    <a:pt x="361" y="376"/>
                    <a:pt x="360" y="377"/>
                  </a:cubicBezTo>
                  <a:cubicBezTo>
                    <a:pt x="360" y="377"/>
                    <a:pt x="360" y="378"/>
                    <a:pt x="360" y="378"/>
                  </a:cubicBezTo>
                  <a:cubicBezTo>
                    <a:pt x="360" y="379"/>
                    <a:pt x="359" y="379"/>
                    <a:pt x="359" y="380"/>
                  </a:cubicBezTo>
                  <a:cubicBezTo>
                    <a:pt x="359" y="381"/>
                    <a:pt x="359" y="382"/>
                    <a:pt x="359" y="382"/>
                  </a:cubicBezTo>
                  <a:cubicBezTo>
                    <a:pt x="359" y="383"/>
                    <a:pt x="360" y="385"/>
                    <a:pt x="359" y="387"/>
                  </a:cubicBezTo>
                  <a:cubicBezTo>
                    <a:pt x="359" y="387"/>
                    <a:pt x="359" y="388"/>
                    <a:pt x="359" y="388"/>
                  </a:cubicBezTo>
                  <a:cubicBezTo>
                    <a:pt x="359" y="389"/>
                    <a:pt x="358" y="389"/>
                    <a:pt x="358" y="389"/>
                  </a:cubicBezTo>
                  <a:cubicBezTo>
                    <a:pt x="358" y="390"/>
                    <a:pt x="358" y="390"/>
                    <a:pt x="358" y="391"/>
                  </a:cubicBezTo>
                  <a:cubicBezTo>
                    <a:pt x="358" y="391"/>
                    <a:pt x="358" y="392"/>
                    <a:pt x="358" y="392"/>
                  </a:cubicBezTo>
                  <a:cubicBezTo>
                    <a:pt x="358" y="392"/>
                    <a:pt x="359" y="393"/>
                    <a:pt x="359" y="393"/>
                  </a:cubicBezTo>
                  <a:cubicBezTo>
                    <a:pt x="359" y="393"/>
                    <a:pt x="359" y="394"/>
                    <a:pt x="359" y="394"/>
                  </a:cubicBezTo>
                  <a:cubicBezTo>
                    <a:pt x="358" y="395"/>
                    <a:pt x="359" y="395"/>
                    <a:pt x="359" y="395"/>
                  </a:cubicBezTo>
                  <a:cubicBezTo>
                    <a:pt x="359" y="395"/>
                    <a:pt x="359" y="396"/>
                    <a:pt x="359" y="396"/>
                  </a:cubicBezTo>
                  <a:cubicBezTo>
                    <a:pt x="359" y="397"/>
                    <a:pt x="358" y="397"/>
                    <a:pt x="358" y="398"/>
                  </a:cubicBezTo>
                  <a:cubicBezTo>
                    <a:pt x="358" y="398"/>
                    <a:pt x="358" y="398"/>
                    <a:pt x="358" y="399"/>
                  </a:cubicBezTo>
                  <a:cubicBezTo>
                    <a:pt x="358" y="399"/>
                    <a:pt x="358" y="399"/>
                    <a:pt x="358" y="399"/>
                  </a:cubicBezTo>
                  <a:cubicBezTo>
                    <a:pt x="359" y="399"/>
                    <a:pt x="359" y="399"/>
                    <a:pt x="359" y="399"/>
                  </a:cubicBezTo>
                  <a:cubicBezTo>
                    <a:pt x="359" y="399"/>
                    <a:pt x="361" y="399"/>
                    <a:pt x="361" y="398"/>
                  </a:cubicBezTo>
                  <a:cubicBezTo>
                    <a:pt x="362" y="398"/>
                    <a:pt x="362" y="398"/>
                    <a:pt x="362" y="397"/>
                  </a:cubicBezTo>
                  <a:cubicBezTo>
                    <a:pt x="363" y="397"/>
                    <a:pt x="363" y="397"/>
                    <a:pt x="364" y="397"/>
                  </a:cubicBezTo>
                  <a:cubicBezTo>
                    <a:pt x="364" y="397"/>
                    <a:pt x="365" y="396"/>
                    <a:pt x="365" y="396"/>
                  </a:cubicBezTo>
                  <a:cubicBezTo>
                    <a:pt x="366" y="396"/>
                    <a:pt x="366" y="396"/>
                    <a:pt x="367" y="395"/>
                  </a:cubicBezTo>
                  <a:cubicBezTo>
                    <a:pt x="367" y="395"/>
                    <a:pt x="367" y="395"/>
                    <a:pt x="368" y="394"/>
                  </a:cubicBezTo>
                  <a:cubicBezTo>
                    <a:pt x="368" y="394"/>
                    <a:pt x="369" y="394"/>
                    <a:pt x="369" y="393"/>
                  </a:cubicBezTo>
                  <a:cubicBezTo>
                    <a:pt x="370" y="393"/>
                    <a:pt x="370" y="392"/>
                    <a:pt x="370" y="392"/>
                  </a:cubicBezTo>
                  <a:cubicBezTo>
                    <a:pt x="371" y="392"/>
                    <a:pt x="371" y="391"/>
                    <a:pt x="372" y="391"/>
                  </a:cubicBezTo>
                  <a:cubicBezTo>
                    <a:pt x="373" y="390"/>
                    <a:pt x="373" y="389"/>
                    <a:pt x="374" y="388"/>
                  </a:cubicBezTo>
                  <a:cubicBezTo>
                    <a:pt x="374" y="387"/>
                    <a:pt x="375" y="386"/>
                    <a:pt x="376" y="385"/>
                  </a:cubicBezTo>
                  <a:cubicBezTo>
                    <a:pt x="376" y="385"/>
                    <a:pt x="377" y="384"/>
                    <a:pt x="377" y="383"/>
                  </a:cubicBezTo>
                  <a:cubicBezTo>
                    <a:pt x="378" y="382"/>
                    <a:pt x="378" y="381"/>
                    <a:pt x="379" y="380"/>
                  </a:cubicBezTo>
                  <a:cubicBezTo>
                    <a:pt x="380" y="380"/>
                    <a:pt x="381" y="379"/>
                    <a:pt x="381" y="378"/>
                  </a:cubicBezTo>
                  <a:cubicBezTo>
                    <a:pt x="382" y="378"/>
                    <a:pt x="382" y="377"/>
                    <a:pt x="382" y="377"/>
                  </a:cubicBezTo>
                  <a:cubicBezTo>
                    <a:pt x="382" y="376"/>
                    <a:pt x="382" y="375"/>
                    <a:pt x="382" y="375"/>
                  </a:cubicBezTo>
                  <a:cubicBezTo>
                    <a:pt x="382" y="374"/>
                    <a:pt x="382" y="374"/>
                    <a:pt x="383" y="373"/>
                  </a:cubicBezTo>
                  <a:cubicBezTo>
                    <a:pt x="383" y="372"/>
                    <a:pt x="384" y="371"/>
                    <a:pt x="385" y="370"/>
                  </a:cubicBezTo>
                  <a:cubicBezTo>
                    <a:pt x="385" y="370"/>
                    <a:pt x="386" y="369"/>
                    <a:pt x="386" y="369"/>
                  </a:cubicBezTo>
                  <a:cubicBezTo>
                    <a:pt x="386" y="369"/>
                    <a:pt x="386" y="368"/>
                    <a:pt x="387" y="368"/>
                  </a:cubicBezTo>
                  <a:cubicBezTo>
                    <a:pt x="387" y="368"/>
                    <a:pt x="387" y="368"/>
                    <a:pt x="388" y="367"/>
                  </a:cubicBezTo>
                  <a:cubicBezTo>
                    <a:pt x="388" y="367"/>
                    <a:pt x="389" y="366"/>
                    <a:pt x="389" y="366"/>
                  </a:cubicBezTo>
                  <a:cubicBezTo>
                    <a:pt x="390" y="365"/>
                    <a:pt x="390" y="365"/>
                    <a:pt x="390" y="364"/>
                  </a:cubicBezTo>
                  <a:cubicBezTo>
                    <a:pt x="391" y="363"/>
                    <a:pt x="391" y="362"/>
                    <a:pt x="391" y="361"/>
                  </a:cubicBezTo>
                  <a:cubicBezTo>
                    <a:pt x="392" y="360"/>
                    <a:pt x="392" y="359"/>
                    <a:pt x="392" y="358"/>
                  </a:cubicBezTo>
                  <a:cubicBezTo>
                    <a:pt x="392" y="358"/>
                    <a:pt x="392" y="357"/>
                    <a:pt x="392" y="356"/>
                  </a:cubicBezTo>
                  <a:cubicBezTo>
                    <a:pt x="392" y="354"/>
                    <a:pt x="393" y="354"/>
                    <a:pt x="393" y="353"/>
                  </a:cubicBezTo>
                  <a:cubicBezTo>
                    <a:pt x="393" y="352"/>
                    <a:pt x="393" y="352"/>
                    <a:pt x="393" y="351"/>
                  </a:cubicBezTo>
                  <a:cubicBezTo>
                    <a:pt x="393" y="351"/>
                    <a:pt x="394" y="350"/>
                    <a:pt x="394" y="350"/>
                  </a:cubicBezTo>
                  <a:cubicBezTo>
                    <a:pt x="395" y="347"/>
                    <a:pt x="396" y="346"/>
                    <a:pt x="398" y="344"/>
                  </a:cubicBezTo>
                  <a:cubicBezTo>
                    <a:pt x="398" y="344"/>
                    <a:pt x="398" y="344"/>
                    <a:pt x="398" y="343"/>
                  </a:cubicBezTo>
                  <a:cubicBezTo>
                    <a:pt x="399" y="343"/>
                    <a:pt x="399" y="343"/>
                    <a:pt x="399" y="342"/>
                  </a:cubicBezTo>
                  <a:cubicBezTo>
                    <a:pt x="399" y="342"/>
                    <a:pt x="399" y="341"/>
                    <a:pt x="400" y="341"/>
                  </a:cubicBezTo>
                  <a:cubicBezTo>
                    <a:pt x="400" y="341"/>
                    <a:pt x="400" y="340"/>
                    <a:pt x="401" y="340"/>
                  </a:cubicBezTo>
                  <a:cubicBezTo>
                    <a:pt x="401" y="340"/>
                    <a:pt x="401" y="340"/>
                    <a:pt x="401" y="339"/>
                  </a:cubicBezTo>
                  <a:cubicBezTo>
                    <a:pt x="402" y="339"/>
                    <a:pt x="402" y="338"/>
                    <a:pt x="402" y="338"/>
                  </a:cubicBezTo>
                  <a:cubicBezTo>
                    <a:pt x="403" y="337"/>
                    <a:pt x="404" y="336"/>
                    <a:pt x="404" y="335"/>
                  </a:cubicBezTo>
                  <a:cubicBezTo>
                    <a:pt x="405" y="334"/>
                    <a:pt x="405" y="332"/>
                    <a:pt x="406" y="331"/>
                  </a:cubicBezTo>
                  <a:cubicBezTo>
                    <a:pt x="407" y="330"/>
                    <a:pt x="407" y="328"/>
                    <a:pt x="408" y="327"/>
                  </a:cubicBezTo>
                  <a:cubicBezTo>
                    <a:pt x="408" y="327"/>
                    <a:pt x="409" y="324"/>
                    <a:pt x="408" y="324"/>
                  </a:cubicBezTo>
                  <a:cubicBezTo>
                    <a:pt x="408" y="324"/>
                    <a:pt x="408" y="324"/>
                    <a:pt x="408" y="325"/>
                  </a:cubicBezTo>
                  <a:cubicBezTo>
                    <a:pt x="408" y="325"/>
                    <a:pt x="407" y="325"/>
                    <a:pt x="407" y="325"/>
                  </a:cubicBezTo>
                  <a:cubicBezTo>
                    <a:pt x="407" y="325"/>
                    <a:pt x="406" y="326"/>
                    <a:pt x="406" y="326"/>
                  </a:cubicBezTo>
                  <a:cubicBezTo>
                    <a:pt x="406" y="327"/>
                    <a:pt x="405" y="327"/>
                    <a:pt x="405" y="327"/>
                  </a:cubicBezTo>
                  <a:cubicBezTo>
                    <a:pt x="405" y="327"/>
                    <a:pt x="405" y="327"/>
                    <a:pt x="405" y="327"/>
                  </a:cubicBezTo>
                  <a:cubicBezTo>
                    <a:pt x="404" y="328"/>
                    <a:pt x="404" y="328"/>
                    <a:pt x="404" y="328"/>
                  </a:cubicBezTo>
                  <a:cubicBezTo>
                    <a:pt x="403" y="328"/>
                    <a:pt x="403" y="327"/>
                    <a:pt x="403" y="327"/>
                  </a:cubicBezTo>
                  <a:cubicBezTo>
                    <a:pt x="403" y="326"/>
                    <a:pt x="403" y="326"/>
                    <a:pt x="403" y="325"/>
                  </a:cubicBezTo>
                  <a:cubicBezTo>
                    <a:pt x="403" y="325"/>
                    <a:pt x="403" y="324"/>
                    <a:pt x="403" y="324"/>
                  </a:cubicBezTo>
                  <a:cubicBezTo>
                    <a:pt x="403" y="324"/>
                    <a:pt x="402" y="324"/>
                    <a:pt x="402" y="323"/>
                  </a:cubicBezTo>
                  <a:cubicBezTo>
                    <a:pt x="402" y="323"/>
                    <a:pt x="402" y="323"/>
                    <a:pt x="401" y="323"/>
                  </a:cubicBezTo>
                  <a:cubicBezTo>
                    <a:pt x="401" y="323"/>
                    <a:pt x="401" y="323"/>
                    <a:pt x="401" y="322"/>
                  </a:cubicBezTo>
                  <a:cubicBezTo>
                    <a:pt x="401" y="320"/>
                    <a:pt x="401" y="319"/>
                    <a:pt x="401" y="318"/>
                  </a:cubicBezTo>
                  <a:cubicBezTo>
                    <a:pt x="401" y="318"/>
                    <a:pt x="401" y="318"/>
                    <a:pt x="401" y="317"/>
                  </a:cubicBezTo>
                  <a:cubicBezTo>
                    <a:pt x="401" y="317"/>
                    <a:pt x="400" y="317"/>
                    <a:pt x="400" y="317"/>
                  </a:cubicBezTo>
                  <a:cubicBezTo>
                    <a:pt x="400" y="317"/>
                    <a:pt x="401" y="315"/>
                    <a:pt x="401" y="314"/>
                  </a:cubicBezTo>
                  <a:cubicBezTo>
                    <a:pt x="401" y="313"/>
                    <a:pt x="401" y="313"/>
                    <a:pt x="401" y="312"/>
                  </a:cubicBezTo>
                  <a:cubicBezTo>
                    <a:pt x="401" y="312"/>
                    <a:pt x="400" y="311"/>
                    <a:pt x="400" y="311"/>
                  </a:cubicBezTo>
                  <a:cubicBezTo>
                    <a:pt x="400" y="310"/>
                    <a:pt x="400" y="310"/>
                    <a:pt x="401" y="309"/>
                  </a:cubicBezTo>
                  <a:cubicBezTo>
                    <a:pt x="401" y="309"/>
                    <a:pt x="400" y="308"/>
                    <a:pt x="400" y="308"/>
                  </a:cubicBezTo>
                  <a:cubicBezTo>
                    <a:pt x="400" y="306"/>
                    <a:pt x="400" y="305"/>
                    <a:pt x="400" y="304"/>
                  </a:cubicBezTo>
                  <a:cubicBezTo>
                    <a:pt x="400" y="303"/>
                    <a:pt x="400" y="303"/>
                    <a:pt x="400" y="303"/>
                  </a:cubicBezTo>
                  <a:cubicBezTo>
                    <a:pt x="400" y="303"/>
                    <a:pt x="401" y="303"/>
                    <a:pt x="401" y="303"/>
                  </a:cubicBezTo>
                  <a:cubicBezTo>
                    <a:pt x="401" y="302"/>
                    <a:pt x="401" y="302"/>
                    <a:pt x="401" y="303"/>
                  </a:cubicBezTo>
                  <a:cubicBezTo>
                    <a:pt x="401" y="303"/>
                    <a:pt x="401" y="303"/>
                    <a:pt x="401" y="304"/>
                  </a:cubicBezTo>
                  <a:cubicBezTo>
                    <a:pt x="401" y="305"/>
                    <a:pt x="401" y="306"/>
                    <a:pt x="402" y="307"/>
                  </a:cubicBezTo>
                  <a:cubicBezTo>
                    <a:pt x="402" y="307"/>
                    <a:pt x="402" y="308"/>
                    <a:pt x="403" y="309"/>
                  </a:cubicBezTo>
                  <a:cubicBezTo>
                    <a:pt x="403" y="310"/>
                    <a:pt x="403" y="310"/>
                    <a:pt x="403" y="310"/>
                  </a:cubicBezTo>
                  <a:cubicBezTo>
                    <a:pt x="403" y="311"/>
                    <a:pt x="403" y="311"/>
                    <a:pt x="403" y="312"/>
                  </a:cubicBezTo>
                  <a:cubicBezTo>
                    <a:pt x="403" y="313"/>
                    <a:pt x="402" y="313"/>
                    <a:pt x="402" y="314"/>
                  </a:cubicBezTo>
                  <a:cubicBezTo>
                    <a:pt x="402" y="314"/>
                    <a:pt x="403" y="314"/>
                    <a:pt x="403" y="314"/>
                  </a:cubicBezTo>
                  <a:cubicBezTo>
                    <a:pt x="403" y="315"/>
                    <a:pt x="403" y="316"/>
                    <a:pt x="403" y="317"/>
                  </a:cubicBezTo>
                  <a:cubicBezTo>
                    <a:pt x="403" y="318"/>
                    <a:pt x="404" y="318"/>
                    <a:pt x="404" y="320"/>
                  </a:cubicBezTo>
                  <a:cubicBezTo>
                    <a:pt x="404" y="321"/>
                    <a:pt x="404" y="321"/>
                    <a:pt x="403" y="323"/>
                  </a:cubicBezTo>
                  <a:cubicBezTo>
                    <a:pt x="403" y="323"/>
                    <a:pt x="404" y="324"/>
                    <a:pt x="404" y="324"/>
                  </a:cubicBezTo>
                  <a:cubicBezTo>
                    <a:pt x="404" y="324"/>
                    <a:pt x="404" y="324"/>
                    <a:pt x="405" y="324"/>
                  </a:cubicBezTo>
                  <a:cubicBezTo>
                    <a:pt x="405" y="323"/>
                    <a:pt x="405" y="323"/>
                    <a:pt x="405" y="323"/>
                  </a:cubicBezTo>
                  <a:cubicBezTo>
                    <a:pt x="406" y="323"/>
                    <a:pt x="406" y="323"/>
                    <a:pt x="407" y="322"/>
                  </a:cubicBezTo>
                  <a:cubicBezTo>
                    <a:pt x="407" y="322"/>
                    <a:pt x="407" y="322"/>
                    <a:pt x="408" y="321"/>
                  </a:cubicBezTo>
                  <a:cubicBezTo>
                    <a:pt x="408" y="321"/>
                    <a:pt x="408" y="320"/>
                    <a:pt x="408" y="320"/>
                  </a:cubicBezTo>
                  <a:cubicBezTo>
                    <a:pt x="408" y="320"/>
                    <a:pt x="409" y="320"/>
                    <a:pt x="409" y="320"/>
                  </a:cubicBezTo>
                  <a:cubicBezTo>
                    <a:pt x="410" y="319"/>
                    <a:pt x="410" y="319"/>
                    <a:pt x="411" y="318"/>
                  </a:cubicBezTo>
                  <a:cubicBezTo>
                    <a:pt x="411" y="317"/>
                    <a:pt x="412" y="317"/>
                    <a:pt x="412" y="316"/>
                  </a:cubicBezTo>
                  <a:cubicBezTo>
                    <a:pt x="412" y="316"/>
                    <a:pt x="412" y="316"/>
                    <a:pt x="412" y="316"/>
                  </a:cubicBezTo>
                  <a:cubicBezTo>
                    <a:pt x="413" y="316"/>
                    <a:pt x="413" y="315"/>
                    <a:pt x="413" y="314"/>
                  </a:cubicBezTo>
                  <a:cubicBezTo>
                    <a:pt x="414" y="314"/>
                    <a:pt x="414" y="313"/>
                    <a:pt x="415" y="313"/>
                  </a:cubicBezTo>
                  <a:cubicBezTo>
                    <a:pt x="415" y="312"/>
                    <a:pt x="415" y="312"/>
                    <a:pt x="416" y="312"/>
                  </a:cubicBezTo>
                  <a:cubicBezTo>
                    <a:pt x="416" y="312"/>
                    <a:pt x="416" y="311"/>
                    <a:pt x="416" y="310"/>
                  </a:cubicBezTo>
                  <a:cubicBezTo>
                    <a:pt x="416" y="310"/>
                    <a:pt x="416" y="310"/>
                    <a:pt x="417" y="309"/>
                  </a:cubicBezTo>
                  <a:cubicBezTo>
                    <a:pt x="417" y="309"/>
                    <a:pt x="417" y="308"/>
                    <a:pt x="417" y="308"/>
                  </a:cubicBezTo>
                  <a:cubicBezTo>
                    <a:pt x="418" y="307"/>
                    <a:pt x="419" y="306"/>
                    <a:pt x="418" y="305"/>
                  </a:cubicBezTo>
                  <a:cubicBezTo>
                    <a:pt x="418" y="305"/>
                    <a:pt x="418" y="304"/>
                    <a:pt x="418" y="304"/>
                  </a:cubicBezTo>
                  <a:cubicBezTo>
                    <a:pt x="418" y="303"/>
                    <a:pt x="418" y="304"/>
                    <a:pt x="418" y="304"/>
                  </a:cubicBezTo>
                  <a:cubicBezTo>
                    <a:pt x="417" y="303"/>
                    <a:pt x="417" y="303"/>
                    <a:pt x="416" y="303"/>
                  </a:cubicBezTo>
                  <a:cubicBezTo>
                    <a:pt x="416" y="302"/>
                    <a:pt x="417" y="300"/>
                    <a:pt x="417" y="300"/>
                  </a:cubicBezTo>
                  <a:cubicBezTo>
                    <a:pt x="417" y="300"/>
                    <a:pt x="416" y="302"/>
                    <a:pt x="416" y="302"/>
                  </a:cubicBezTo>
                  <a:cubicBezTo>
                    <a:pt x="416" y="302"/>
                    <a:pt x="416" y="303"/>
                    <a:pt x="415" y="303"/>
                  </a:cubicBezTo>
                  <a:cubicBezTo>
                    <a:pt x="415" y="303"/>
                    <a:pt x="415" y="304"/>
                    <a:pt x="414" y="304"/>
                  </a:cubicBezTo>
                  <a:cubicBezTo>
                    <a:pt x="414" y="305"/>
                    <a:pt x="413" y="305"/>
                    <a:pt x="413" y="305"/>
                  </a:cubicBezTo>
                  <a:cubicBezTo>
                    <a:pt x="413" y="305"/>
                    <a:pt x="413" y="304"/>
                    <a:pt x="413" y="304"/>
                  </a:cubicBezTo>
                  <a:cubicBezTo>
                    <a:pt x="413" y="303"/>
                    <a:pt x="413" y="303"/>
                    <a:pt x="413" y="303"/>
                  </a:cubicBezTo>
                  <a:cubicBezTo>
                    <a:pt x="412" y="301"/>
                    <a:pt x="412" y="301"/>
                    <a:pt x="412" y="300"/>
                  </a:cubicBezTo>
                  <a:cubicBezTo>
                    <a:pt x="412" y="299"/>
                    <a:pt x="412" y="298"/>
                    <a:pt x="412" y="297"/>
                  </a:cubicBezTo>
                  <a:cubicBezTo>
                    <a:pt x="412" y="296"/>
                    <a:pt x="412" y="295"/>
                    <a:pt x="412" y="295"/>
                  </a:cubicBezTo>
                  <a:cubicBezTo>
                    <a:pt x="413" y="295"/>
                    <a:pt x="413" y="295"/>
                    <a:pt x="413" y="296"/>
                  </a:cubicBezTo>
                  <a:cubicBezTo>
                    <a:pt x="413" y="296"/>
                    <a:pt x="413" y="296"/>
                    <a:pt x="414" y="297"/>
                  </a:cubicBezTo>
                  <a:cubicBezTo>
                    <a:pt x="414" y="297"/>
                    <a:pt x="414" y="297"/>
                    <a:pt x="414" y="298"/>
                  </a:cubicBezTo>
                  <a:cubicBezTo>
                    <a:pt x="414" y="299"/>
                    <a:pt x="414" y="299"/>
                    <a:pt x="415" y="300"/>
                  </a:cubicBezTo>
                  <a:cubicBezTo>
                    <a:pt x="415" y="301"/>
                    <a:pt x="416" y="300"/>
                    <a:pt x="416" y="300"/>
                  </a:cubicBezTo>
                  <a:cubicBezTo>
                    <a:pt x="416" y="300"/>
                    <a:pt x="416" y="300"/>
                    <a:pt x="417" y="299"/>
                  </a:cubicBezTo>
                  <a:cubicBezTo>
                    <a:pt x="417" y="299"/>
                    <a:pt x="417" y="298"/>
                    <a:pt x="417" y="298"/>
                  </a:cubicBezTo>
                  <a:cubicBezTo>
                    <a:pt x="418" y="298"/>
                    <a:pt x="418" y="300"/>
                    <a:pt x="418" y="300"/>
                  </a:cubicBezTo>
                  <a:cubicBezTo>
                    <a:pt x="418" y="301"/>
                    <a:pt x="418" y="301"/>
                    <a:pt x="419" y="301"/>
                  </a:cubicBezTo>
                  <a:cubicBezTo>
                    <a:pt x="419" y="301"/>
                    <a:pt x="419" y="300"/>
                    <a:pt x="420" y="300"/>
                  </a:cubicBezTo>
                  <a:cubicBezTo>
                    <a:pt x="420" y="300"/>
                    <a:pt x="420" y="300"/>
                    <a:pt x="421" y="300"/>
                  </a:cubicBezTo>
                  <a:cubicBezTo>
                    <a:pt x="421" y="300"/>
                    <a:pt x="421" y="300"/>
                    <a:pt x="422" y="300"/>
                  </a:cubicBezTo>
                  <a:cubicBezTo>
                    <a:pt x="422" y="300"/>
                    <a:pt x="422" y="300"/>
                    <a:pt x="423" y="300"/>
                  </a:cubicBezTo>
                  <a:cubicBezTo>
                    <a:pt x="423" y="300"/>
                    <a:pt x="423" y="299"/>
                    <a:pt x="423" y="299"/>
                  </a:cubicBezTo>
                  <a:cubicBezTo>
                    <a:pt x="424" y="299"/>
                    <a:pt x="424" y="300"/>
                    <a:pt x="424" y="300"/>
                  </a:cubicBezTo>
                  <a:cubicBezTo>
                    <a:pt x="424" y="300"/>
                    <a:pt x="424" y="301"/>
                    <a:pt x="424" y="301"/>
                  </a:cubicBezTo>
                  <a:cubicBezTo>
                    <a:pt x="424" y="301"/>
                    <a:pt x="424" y="302"/>
                    <a:pt x="424" y="302"/>
                  </a:cubicBezTo>
                  <a:cubicBezTo>
                    <a:pt x="425" y="302"/>
                    <a:pt x="425" y="302"/>
                    <a:pt x="425" y="303"/>
                  </a:cubicBezTo>
                  <a:cubicBezTo>
                    <a:pt x="425" y="303"/>
                    <a:pt x="425" y="303"/>
                    <a:pt x="425" y="304"/>
                  </a:cubicBezTo>
                  <a:cubicBezTo>
                    <a:pt x="425" y="305"/>
                    <a:pt x="425" y="306"/>
                    <a:pt x="425" y="306"/>
                  </a:cubicBezTo>
                  <a:cubicBezTo>
                    <a:pt x="426" y="306"/>
                    <a:pt x="426" y="305"/>
                    <a:pt x="427" y="304"/>
                  </a:cubicBezTo>
                  <a:cubicBezTo>
                    <a:pt x="427" y="303"/>
                    <a:pt x="427" y="304"/>
                    <a:pt x="427" y="304"/>
                  </a:cubicBezTo>
                  <a:cubicBezTo>
                    <a:pt x="427" y="305"/>
                    <a:pt x="427" y="306"/>
                    <a:pt x="427" y="307"/>
                  </a:cubicBezTo>
                  <a:cubicBezTo>
                    <a:pt x="427" y="307"/>
                    <a:pt x="427" y="308"/>
                    <a:pt x="427" y="308"/>
                  </a:cubicBezTo>
                  <a:cubicBezTo>
                    <a:pt x="427" y="309"/>
                    <a:pt x="427" y="310"/>
                    <a:pt x="427" y="310"/>
                  </a:cubicBezTo>
                  <a:cubicBezTo>
                    <a:pt x="426" y="311"/>
                    <a:pt x="427" y="313"/>
                    <a:pt x="427" y="313"/>
                  </a:cubicBezTo>
                  <a:cubicBezTo>
                    <a:pt x="427" y="315"/>
                    <a:pt x="427" y="316"/>
                    <a:pt x="427" y="317"/>
                  </a:cubicBezTo>
                  <a:cubicBezTo>
                    <a:pt x="427" y="317"/>
                    <a:pt x="427" y="319"/>
                    <a:pt x="427" y="320"/>
                  </a:cubicBezTo>
                  <a:cubicBezTo>
                    <a:pt x="427" y="320"/>
                    <a:pt x="427" y="320"/>
                    <a:pt x="427" y="321"/>
                  </a:cubicBezTo>
                  <a:cubicBezTo>
                    <a:pt x="427" y="321"/>
                    <a:pt x="427" y="322"/>
                    <a:pt x="427" y="322"/>
                  </a:cubicBezTo>
                  <a:cubicBezTo>
                    <a:pt x="427" y="323"/>
                    <a:pt x="428" y="320"/>
                    <a:pt x="428" y="320"/>
                  </a:cubicBezTo>
                  <a:cubicBezTo>
                    <a:pt x="429" y="319"/>
                    <a:pt x="429" y="319"/>
                    <a:pt x="429" y="318"/>
                  </a:cubicBezTo>
                  <a:cubicBezTo>
                    <a:pt x="429" y="318"/>
                    <a:pt x="429" y="318"/>
                    <a:pt x="430" y="317"/>
                  </a:cubicBezTo>
                  <a:cubicBezTo>
                    <a:pt x="430" y="317"/>
                    <a:pt x="430" y="316"/>
                    <a:pt x="430" y="316"/>
                  </a:cubicBezTo>
                  <a:cubicBezTo>
                    <a:pt x="430" y="315"/>
                    <a:pt x="431" y="314"/>
                    <a:pt x="431" y="314"/>
                  </a:cubicBezTo>
                  <a:cubicBezTo>
                    <a:pt x="431" y="314"/>
                    <a:pt x="431" y="314"/>
                    <a:pt x="431" y="313"/>
                  </a:cubicBezTo>
                  <a:cubicBezTo>
                    <a:pt x="431" y="313"/>
                    <a:pt x="431" y="313"/>
                    <a:pt x="431" y="312"/>
                  </a:cubicBezTo>
                  <a:cubicBezTo>
                    <a:pt x="431" y="311"/>
                    <a:pt x="432" y="310"/>
                    <a:pt x="432" y="310"/>
                  </a:cubicBezTo>
                  <a:cubicBezTo>
                    <a:pt x="433" y="310"/>
                    <a:pt x="433" y="308"/>
                    <a:pt x="434" y="307"/>
                  </a:cubicBezTo>
                  <a:cubicBezTo>
                    <a:pt x="434" y="307"/>
                    <a:pt x="434" y="307"/>
                    <a:pt x="434" y="306"/>
                  </a:cubicBezTo>
                  <a:cubicBezTo>
                    <a:pt x="435" y="306"/>
                    <a:pt x="435" y="306"/>
                    <a:pt x="435" y="305"/>
                  </a:cubicBezTo>
                  <a:cubicBezTo>
                    <a:pt x="435" y="305"/>
                    <a:pt x="435" y="304"/>
                    <a:pt x="436" y="304"/>
                  </a:cubicBezTo>
                  <a:cubicBezTo>
                    <a:pt x="436" y="304"/>
                    <a:pt x="436" y="303"/>
                    <a:pt x="437" y="303"/>
                  </a:cubicBezTo>
                  <a:cubicBezTo>
                    <a:pt x="437" y="302"/>
                    <a:pt x="438" y="301"/>
                    <a:pt x="438" y="301"/>
                  </a:cubicBezTo>
                  <a:cubicBezTo>
                    <a:pt x="439" y="301"/>
                    <a:pt x="439" y="300"/>
                    <a:pt x="440" y="300"/>
                  </a:cubicBezTo>
                  <a:cubicBezTo>
                    <a:pt x="440" y="299"/>
                    <a:pt x="440" y="299"/>
                    <a:pt x="440" y="299"/>
                  </a:cubicBezTo>
                  <a:cubicBezTo>
                    <a:pt x="440" y="299"/>
                    <a:pt x="440" y="299"/>
                    <a:pt x="440" y="299"/>
                  </a:cubicBezTo>
                  <a:cubicBezTo>
                    <a:pt x="446" y="282"/>
                    <a:pt x="449" y="265"/>
                    <a:pt x="450" y="247"/>
                  </a:cubicBezTo>
                  <a:cubicBezTo>
                    <a:pt x="450" y="244"/>
                    <a:pt x="450" y="241"/>
                    <a:pt x="450" y="238"/>
                  </a:cubicBezTo>
                  <a:cubicBezTo>
                    <a:pt x="450" y="235"/>
                    <a:pt x="450" y="232"/>
                    <a:pt x="450" y="230"/>
                  </a:cubicBezTo>
                  <a:cubicBezTo>
                    <a:pt x="448" y="231"/>
                    <a:pt x="447" y="231"/>
                    <a:pt x="446" y="232"/>
                  </a:cubicBezTo>
                  <a:cubicBezTo>
                    <a:pt x="434" y="240"/>
                    <a:pt x="422" y="251"/>
                    <a:pt x="408" y="262"/>
                  </a:cubicBezTo>
                  <a:close/>
                  <a:moveTo>
                    <a:pt x="377" y="334"/>
                  </a:moveTo>
                  <a:cubicBezTo>
                    <a:pt x="377" y="335"/>
                    <a:pt x="376" y="335"/>
                    <a:pt x="376" y="335"/>
                  </a:cubicBezTo>
                  <a:cubicBezTo>
                    <a:pt x="376" y="335"/>
                    <a:pt x="375" y="334"/>
                    <a:pt x="375" y="334"/>
                  </a:cubicBezTo>
                  <a:cubicBezTo>
                    <a:pt x="376" y="333"/>
                    <a:pt x="376" y="334"/>
                    <a:pt x="376" y="334"/>
                  </a:cubicBezTo>
                  <a:cubicBezTo>
                    <a:pt x="377" y="334"/>
                    <a:pt x="378" y="334"/>
                    <a:pt x="377" y="334"/>
                  </a:cubicBezTo>
                  <a:close/>
                  <a:moveTo>
                    <a:pt x="384" y="354"/>
                  </a:moveTo>
                  <a:cubicBezTo>
                    <a:pt x="384" y="355"/>
                    <a:pt x="384" y="355"/>
                    <a:pt x="384" y="355"/>
                  </a:cubicBezTo>
                  <a:cubicBezTo>
                    <a:pt x="384" y="356"/>
                    <a:pt x="384" y="356"/>
                    <a:pt x="384" y="357"/>
                  </a:cubicBezTo>
                  <a:cubicBezTo>
                    <a:pt x="384" y="357"/>
                    <a:pt x="384" y="358"/>
                    <a:pt x="384" y="358"/>
                  </a:cubicBezTo>
                  <a:cubicBezTo>
                    <a:pt x="384" y="358"/>
                    <a:pt x="384" y="358"/>
                    <a:pt x="384" y="358"/>
                  </a:cubicBezTo>
                  <a:cubicBezTo>
                    <a:pt x="383" y="358"/>
                    <a:pt x="383" y="358"/>
                    <a:pt x="383" y="356"/>
                  </a:cubicBezTo>
                  <a:cubicBezTo>
                    <a:pt x="384" y="356"/>
                    <a:pt x="384" y="355"/>
                    <a:pt x="384" y="355"/>
                  </a:cubicBezTo>
                  <a:cubicBezTo>
                    <a:pt x="384" y="354"/>
                    <a:pt x="384" y="354"/>
                    <a:pt x="384" y="354"/>
                  </a:cubicBezTo>
                  <a:close/>
                  <a:moveTo>
                    <a:pt x="386" y="361"/>
                  </a:moveTo>
                  <a:cubicBezTo>
                    <a:pt x="386" y="362"/>
                    <a:pt x="386" y="363"/>
                    <a:pt x="386" y="363"/>
                  </a:cubicBezTo>
                  <a:cubicBezTo>
                    <a:pt x="386" y="364"/>
                    <a:pt x="385" y="364"/>
                    <a:pt x="385" y="364"/>
                  </a:cubicBezTo>
                  <a:cubicBezTo>
                    <a:pt x="385" y="365"/>
                    <a:pt x="385" y="365"/>
                    <a:pt x="385" y="365"/>
                  </a:cubicBezTo>
                  <a:cubicBezTo>
                    <a:pt x="385" y="365"/>
                    <a:pt x="385" y="363"/>
                    <a:pt x="386" y="362"/>
                  </a:cubicBezTo>
                  <a:cubicBezTo>
                    <a:pt x="386" y="362"/>
                    <a:pt x="386" y="361"/>
                    <a:pt x="386" y="361"/>
                  </a:cubicBezTo>
                  <a:cubicBezTo>
                    <a:pt x="386" y="361"/>
                    <a:pt x="386" y="361"/>
                    <a:pt x="386" y="360"/>
                  </a:cubicBezTo>
                  <a:cubicBezTo>
                    <a:pt x="386" y="360"/>
                    <a:pt x="386" y="359"/>
                    <a:pt x="387" y="359"/>
                  </a:cubicBezTo>
                  <a:cubicBezTo>
                    <a:pt x="387" y="359"/>
                    <a:pt x="387" y="359"/>
                    <a:pt x="387" y="359"/>
                  </a:cubicBezTo>
                  <a:cubicBezTo>
                    <a:pt x="387" y="359"/>
                    <a:pt x="386" y="361"/>
                    <a:pt x="386" y="361"/>
                  </a:cubicBezTo>
                  <a:close/>
                  <a:moveTo>
                    <a:pt x="390" y="347"/>
                  </a:moveTo>
                  <a:cubicBezTo>
                    <a:pt x="390" y="348"/>
                    <a:pt x="390" y="348"/>
                    <a:pt x="389" y="349"/>
                  </a:cubicBezTo>
                  <a:cubicBezTo>
                    <a:pt x="389" y="349"/>
                    <a:pt x="389" y="349"/>
                    <a:pt x="389" y="349"/>
                  </a:cubicBezTo>
                  <a:cubicBezTo>
                    <a:pt x="389" y="350"/>
                    <a:pt x="389" y="350"/>
                    <a:pt x="388" y="350"/>
                  </a:cubicBezTo>
                  <a:cubicBezTo>
                    <a:pt x="388" y="350"/>
                    <a:pt x="388" y="350"/>
                    <a:pt x="387" y="350"/>
                  </a:cubicBezTo>
                  <a:cubicBezTo>
                    <a:pt x="387" y="350"/>
                    <a:pt x="388" y="348"/>
                    <a:pt x="388" y="347"/>
                  </a:cubicBezTo>
                  <a:cubicBezTo>
                    <a:pt x="389" y="347"/>
                    <a:pt x="389" y="347"/>
                    <a:pt x="389" y="347"/>
                  </a:cubicBezTo>
                  <a:cubicBezTo>
                    <a:pt x="389" y="346"/>
                    <a:pt x="390" y="346"/>
                    <a:pt x="390" y="346"/>
                  </a:cubicBezTo>
                  <a:cubicBezTo>
                    <a:pt x="391" y="346"/>
                    <a:pt x="390" y="347"/>
                    <a:pt x="390" y="347"/>
                  </a:cubicBezTo>
                  <a:close/>
                  <a:moveTo>
                    <a:pt x="419" y="263"/>
                  </a:moveTo>
                  <a:cubicBezTo>
                    <a:pt x="418" y="263"/>
                    <a:pt x="418" y="263"/>
                    <a:pt x="418" y="264"/>
                  </a:cubicBezTo>
                  <a:cubicBezTo>
                    <a:pt x="417" y="264"/>
                    <a:pt x="417" y="265"/>
                    <a:pt x="417" y="266"/>
                  </a:cubicBezTo>
                  <a:cubicBezTo>
                    <a:pt x="417" y="266"/>
                    <a:pt x="417" y="266"/>
                    <a:pt x="417" y="267"/>
                  </a:cubicBezTo>
                  <a:cubicBezTo>
                    <a:pt x="417" y="267"/>
                    <a:pt x="417" y="268"/>
                    <a:pt x="417" y="268"/>
                  </a:cubicBezTo>
                  <a:cubicBezTo>
                    <a:pt x="417" y="269"/>
                    <a:pt x="418" y="269"/>
                    <a:pt x="418" y="269"/>
                  </a:cubicBezTo>
                  <a:cubicBezTo>
                    <a:pt x="418" y="270"/>
                    <a:pt x="418" y="271"/>
                    <a:pt x="418" y="271"/>
                  </a:cubicBezTo>
                  <a:cubicBezTo>
                    <a:pt x="419" y="271"/>
                    <a:pt x="419" y="272"/>
                    <a:pt x="419" y="272"/>
                  </a:cubicBezTo>
                  <a:cubicBezTo>
                    <a:pt x="419" y="272"/>
                    <a:pt x="419" y="273"/>
                    <a:pt x="419" y="274"/>
                  </a:cubicBezTo>
                  <a:cubicBezTo>
                    <a:pt x="419" y="274"/>
                    <a:pt x="418" y="274"/>
                    <a:pt x="418" y="274"/>
                  </a:cubicBezTo>
                  <a:cubicBezTo>
                    <a:pt x="418" y="274"/>
                    <a:pt x="418" y="273"/>
                    <a:pt x="418" y="274"/>
                  </a:cubicBezTo>
                  <a:cubicBezTo>
                    <a:pt x="418" y="275"/>
                    <a:pt x="418" y="275"/>
                    <a:pt x="418" y="275"/>
                  </a:cubicBezTo>
                  <a:cubicBezTo>
                    <a:pt x="418" y="275"/>
                    <a:pt x="418" y="276"/>
                    <a:pt x="418" y="276"/>
                  </a:cubicBezTo>
                  <a:cubicBezTo>
                    <a:pt x="418" y="277"/>
                    <a:pt x="418" y="279"/>
                    <a:pt x="418" y="280"/>
                  </a:cubicBezTo>
                  <a:cubicBezTo>
                    <a:pt x="418" y="281"/>
                    <a:pt x="418" y="281"/>
                    <a:pt x="418" y="281"/>
                  </a:cubicBezTo>
                  <a:cubicBezTo>
                    <a:pt x="417" y="281"/>
                    <a:pt x="417" y="281"/>
                    <a:pt x="417" y="281"/>
                  </a:cubicBezTo>
                  <a:cubicBezTo>
                    <a:pt x="416" y="282"/>
                    <a:pt x="416" y="282"/>
                    <a:pt x="416" y="282"/>
                  </a:cubicBezTo>
                  <a:cubicBezTo>
                    <a:pt x="416" y="282"/>
                    <a:pt x="416" y="282"/>
                    <a:pt x="416" y="281"/>
                  </a:cubicBezTo>
                  <a:cubicBezTo>
                    <a:pt x="416" y="281"/>
                    <a:pt x="415" y="281"/>
                    <a:pt x="415" y="280"/>
                  </a:cubicBezTo>
                  <a:cubicBezTo>
                    <a:pt x="415" y="280"/>
                    <a:pt x="415" y="280"/>
                    <a:pt x="415" y="280"/>
                  </a:cubicBezTo>
                  <a:cubicBezTo>
                    <a:pt x="414" y="279"/>
                    <a:pt x="415" y="279"/>
                    <a:pt x="415" y="279"/>
                  </a:cubicBezTo>
                  <a:cubicBezTo>
                    <a:pt x="415" y="278"/>
                    <a:pt x="415" y="277"/>
                    <a:pt x="415" y="277"/>
                  </a:cubicBezTo>
                  <a:cubicBezTo>
                    <a:pt x="415" y="276"/>
                    <a:pt x="415" y="276"/>
                    <a:pt x="416" y="275"/>
                  </a:cubicBezTo>
                  <a:cubicBezTo>
                    <a:pt x="416" y="274"/>
                    <a:pt x="416" y="274"/>
                    <a:pt x="415" y="273"/>
                  </a:cubicBezTo>
                  <a:cubicBezTo>
                    <a:pt x="415" y="273"/>
                    <a:pt x="415" y="272"/>
                    <a:pt x="415" y="272"/>
                  </a:cubicBezTo>
                  <a:cubicBezTo>
                    <a:pt x="415" y="272"/>
                    <a:pt x="415" y="272"/>
                    <a:pt x="415" y="271"/>
                  </a:cubicBezTo>
                  <a:cubicBezTo>
                    <a:pt x="415" y="270"/>
                    <a:pt x="415" y="270"/>
                    <a:pt x="414" y="269"/>
                  </a:cubicBezTo>
                  <a:cubicBezTo>
                    <a:pt x="414" y="268"/>
                    <a:pt x="414" y="268"/>
                    <a:pt x="414" y="267"/>
                  </a:cubicBezTo>
                  <a:cubicBezTo>
                    <a:pt x="414" y="266"/>
                    <a:pt x="414" y="266"/>
                    <a:pt x="414" y="266"/>
                  </a:cubicBezTo>
                  <a:cubicBezTo>
                    <a:pt x="414" y="265"/>
                    <a:pt x="415" y="264"/>
                    <a:pt x="415" y="263"/>
                  </a:cubicBezTo>
                  <a:cubicBezTo>
                    <a:pt x="415" y="262"/>
                    <a:pt x="415" y="261"/>
                    <a:pt x="416" y="261"/>
                  </a:cubicBezTo>
                  <a:cubicBezTo>
                    <a:pt x="416" y="260"/>
                    <a:pt x="416" y="261"/>
                    <a:pt x="417" y="260"/>
                  </a:cubicBezTo>
                  <a:cubicBezTo>
                    <a:pt x="417" y="260"/>
                    <a:pt x="417" y="260"/>
                    <a:pt x="417" y="259"/>
                  </a:cubicBezTo>
                  <a:cubicBezTo>
                    <a:pt x="418" y="259"/>
                    <a:pt x="418" y="259"/>
                    <a:pt x="418" y="259"/>
                  </a:cubicBezTo>
                  <a:cubicBezTo>
                    <a:pt x="419" y="259"/>
                    <a:pt x="419" y="261"/>
                    <a:pt x="419" y="262"/>
                  </a:cubicBezTo>
                  <a:cubicBezTo>
                    <a:pt x="420" y="262"/>
                    <a:pt x="420" y="263"/>
                    <a:pt x="420" y="263"/>
                  </a:cubicBezTo>
                  <a:cubicBezTo>
                    <a:pt x="420" y="264"/>
                    <a:pt x="419" y="263"/>
                    <a:pt x="419" y="263"/>
                  </a:cubicBezTo>
                  <a:close/>
                  <a:moveTo>
                    <a:pt x="424" y="265"/>
                  </a:moveTo>
                  <a:cubicBezTo>
                    <a:pt x="424" y="265"/>
                    <a:pt x="423" y="266"/>
                    <a:pt x="423" y="266"/>
                  </a:cubicBezTo>
                  <a:cubicBezTo>
                    <a:pt x="423" y="267"/>
                    <a:pt x="423" y="266"/>
                    <a:pt x="423" y="267"/>
                  </a:cubicBezTo>
                  <a:cubicBezTo>
                    <a:pt x="422" y="267"/>
                    <a:pt x="422" y="267"/>
                    <a:pt x="422" y="267"/>
                  </a:cubicBezTo>
                  <a:cubicBezTo>
                    <a:pt x="422" y="266"/>
                    <a:pt x="422" y="265"/>
                    <a:pt x="422" y="265"/>
                  </a:cubicBezTo>
                  <a:cubicBezTo>
                    <a:pt x="422" y="264"/>
                    <a:pt x="422" y="263"/>
                    <a:pt x="422" y="263"/>
                  </a:cubicBezTo>
                  <a:cubicBezTo>
                    <a:pt x="423" y="262"/>
                    <a:pt x="423" y="262"/>
                    <a:pt x="423" y="261"/>
                  </a:cubicBezTo>
                  <a:cubicBezTo>
                    <a:pt x="423" y="261"/>
                    <a:pt x="424" y="260"/>
                    <a:pt x="424" y="261"/>
                  </a:cubicBezTo>
                  <a:cubicBezTo>
                    <a:pt x="424" y="261"/>
                    <a:pt x="424" y="262"/>
                    <a:pt x="424" y="262"/>
                  </a:cubicBezTo>
                  <a:cubicBezTo>
                    <a:pt x="424" y="262"/>
                    <a:pt x="424" y="263"/>
                    <a:pt x="424" y="263"/>
                  </a:cubicBezTo>
                  <a:cubicBezTo>
                    <a:pt x="424" y="264"/>
                    <a:pt x="424" y="264"/>
                    <a:pt x="424" y="265"/>
                  </a:cubicBezTo>
                  <a:close/>
                  <a:moveTo>
                    <a:pt x="435" y="259"/>
                  </a:moveTo>
                  <a:cubicBezTo>
                    <a:pt x="434" y="259"/>
                    <a:pt x="434" y="259"/>
                    <a:pt x="433" y="260"/>
                  </a:cubicBezTo>
                  <a:cubicBezTo>
                    <a:pt x="433" y="260"/>
                    <a:pt x="433" y="260"/>
                    <a:pt x="433" y="261"/>
                  </a:cubicBezTo>
                  <a:cubicBezTo>
                    <a:pt x="433" y="261"/>
                    <a:pt x="432" y="262"/>
                    <a:pt x="432" y="262"/>
                  </a:cubicBezTo>
                  <a:cubicBezTo>
                    <a:pt x="432" y="262"/>
                    <a:pt x="432" y="261"/>
                    <a:pt x="432" y="260"/>
                  </a:cubicBezTo>
                  <a:cubicBezTo>
                    <a:pt x="432" y="260"/>
                    <a:pt x="433" y="259"/>
                    <a:pt x="433" y="259"/>
                  </a:cubicBezTo>
                  <a:cubicBezTo>
                    <a:pt x="433" y="258"/>
                    <a:pt x="434" y="258"/>
                    <a:pt x="434" y="258"/>
                  </a:cubicBezTo>
                  <a:cubicBezTo>
                    <a:pt x="434" y="258"/>
                    <a:pt x="435" y="259"/>
                    <a:pt x="435" y="259"/>
                  </a:cubicBezTo>
                  <a:cubicBezTo>
                    <a:pt x="435" y="259"/>
                    <a:pt x="435" y="259"/>
                    <a:pt x="435" y="259"/>
                  </a:cubicBezTo>
                  <a:close/>
                  <a:moveTo>
                    <a:pt x="328" y="343"/>
                  </a:moveTo>
                  <a:cubicBezTo>
                    <a:pt x="328" y="343"/>
                    <a:pt x="329" y="345"/>
                    <a:pt x="328" y="346"/>
                  </a:cubicBezTo>
                  <a:cubicBezTo>
                    <a:pt x="328" y="347"/>
                    <a:pt x="326" y="346"/>
                    <a:pt x="326" y="346"/>
                  </a:cubicBezTo>
                  <a:cubicBezTo>
                    <a:pt x="325" y="345"/>
                    <a:pt x="327" y="344"/>
                    <a:pt x="328" y="343"/>
                  </a:cubicBezTo>
                  <a:close/>
                  <a:moveTo>
                    <a:pt x="327" y="349"/>
                  </a:moveTo>
                  <a:cubicBezTo>
                    <a:pt x="326" y="349"/>
                    <a:pt x="327" y="347"/>
                    <a:pt x="327" y="347"/>
                  </a:cubicBezTo>
                  <a:cubicBezTo>
                    <a:pt x="328" y="347"/>
                    <a:pt x="327" y="349"/>
                    <a:pt x="327" y="349"/>
                  </a:cubicBezTo>
                  <a:close/>
                  <a:moveTo>
                    <a:pt x="312" y="374"/>
                  </a:moveTo>
                  <a:cubicBezTo>
                    <a:pt x="312" y="374"/>
                    <a:pt x="311" y="375"/>
                    <a:pt x="311" y="375"/>
                  </a:cubicBezTo>
                  <a:cubicBezTo>
                    <a:pt x="311" y="375"/>
                    <a:pt x="311" y="374"/>
                    <a:pt x="312" y="374"/>
                  </a:cubicBezTo>
                  <a:close/>
                  <a:moveTo>
                    <a:pt x="330" y="343"/>
                  </a:moveTo>
                  <a:cubicBezTo>
                    <a:pt x="330" y="344"/>
                    <a:pt x="330" y="346"/>
                    <a:pt x="329" y="345"/>
                  </a:cubicBezTo>
                  <a:cubicBezTo>
                    <a:pt x="329" y="345"/>
                    <a:pt x="329" y="343"/>
                    <a:pt x="329" y="343"/>
                  </a:cubicBezTo>
                  <a:cubicBezTo>
                    <a:pt x="330" y="343"/>
                    <a:pt x="330" y="343"/>
                    <a:pt x="330" y="343"/>
                  </a:cubicBezTo>
                  <a:close/>
                  <a:moveTo>
                    <a:pt x="394" y="290"/>
                  </a:moveTo>
                  <a:cubicBezTo>
                    <a:pt x="394" y="290"/>
                    <a:pt x="396" y="289"/>
                    <a:pt x="396" y="290"/>
                  </a:cubicBezTo>
                  <a:cubicBezTo>
                    <a:pt x="395" y="290"/>
                    <a:pt x="395" y="290"/>
                    <a:pt x="395" y="290"/>
                  </a:cubicBezTo>
                  <a:cubicBezTo>
                    <a:pt x="395" y="290"/>
                    <a:pt x="395" y="290"/>
                    <a:pt x="395" y="290"/>
                  </a:cubicBezTo>
                  <a:cubicBezTo>
                    <a:pt x="394" y="290"/>
                    <a:pt x="394" y="290"/>
                    <a:pt x="394" y="290"/>
                  </a:cubicBezTo>
                  <a:cubicBezTo>
                    <a:pt x="394" y="290"/>
                    <a:pt x="393" y="290"/>
                    <a:pt x="393" y="290"/>
                  </a:cubicBezTo>
                  <a:cubicBezTo>
                    <a:pt x="394" y="289"/>
                    <a:pt x="394" y="290"/>
                    <a:pt x="394" y="290"/>
                  </a:cubicBezTo>
                  <a:close/>
                  <a:moveTo>
                    <a:pt x="399" y="268"/>
                  </a:moveTo>
                  <a:cubicBezTo>
                    <a:pt x="399" y="269"/>
                    <a:pt x="399" y="270"/>
                    <a:pt x="398" y="271"/>
                  </a:cubicBezTo>
                  <a:cubicBezTo>
                    <a:pt x="398" y="272"/>
                    <a:pt x="398" y="272"/>
                    <a:pt x="398" y="273"/>
                  </a:cubicBezTo>
                  <a:cubicBezTo>
                    <a:pt x="398" y="273"/>
                    <a:pt x="398" y="274"/>
                    <a:pt x="398" y="275"/>
                  </a:cubicBezTo>
                  <a:cubicBezTo>
                    <a:pt x="398" y="276"/>
                    <a:pt x="398" y="276"/>
                    <a:pt x="397" y="276"/>
                  </a:cubicBezTo>
                  <a:cubicBezTo>
                    <a:pt x="397" y="276"/>
                    <a:pt x="397" y="276"/>
                    <a:pt x="396" y="277"/>
                  </a:cubicBezTo>
                  <a:cubicBezTo>
                    <a:pt x="396" y="277"/>
                    <a:pt x="396" y="277"/>
                    <a:pt x="396" y="277"/>
                  </a:cubicBezTo>
                  <a:cubicBezTo>
                    <a:pt x="395" y="277"/>
                    <a:pt x="395" y="278"/>
                    <a:pt x="394" y="278"/>
                  </a:cubicBezTo>
                  <a:cubicBezTo>
                    <a:pt x="394" y="279"/>
                    <a:pt x="394" y="280"/>
                    <a:pt x="394" y="280"/>
                  </a:cubicBezTo>
                  <a:cubicBezTo>
                    <a:pt x="393" y="280"/>
                    <a:pt x="393" y="280"/>
                    <a:pt x="393" y="281"/>
                  </a:cubicBezTo>
                  <a:cubicBezTo>
                    <a:pt x="393" y="281"/>
                    <a:pt x="393" y="281"/>
                    <a:pt x="393" y="281"/>
                  </a:cubicBezTo>
                  <a:cubicBezTo>
                    <a:pt x="393" y="282"/>
                    <a:pt x="393" y="282"/>
                    <a:pt x="393" y="283"/>
                  </a:cubicBezTo>
                  <a:cubicBezTo>
                    <a:pt x="393" y="283"/>
                    <a:pt x="393" y="283"/>
                    <a:pt x="394" y="284"/>
                  </a:cubicBezTo>
                  <a:cubicBezTo>
                    <a:pt x="394" y="284"/>
                    <a:pt x="394" y="284"/>
                    <a:pt x="394" y="284"/>
                  </a:cubicBezTo>
                  <a:cubicBezTo>
                    <a:pt x="394" y="284"/>
                    <a:pt x="394" y="285"/>
                    <a:pt x="394" y="285"/>
                  </a:cubicBezTo>
                  <a:cubicBezTo>
                    <a:pt x="394" y="285"/>
                    <a:pt x="393" y="285"/>
                    <a:pt x="393" y="285"/>
                  </a:cubicBezTo>
                  <a:cubicBezTo>
                    <a:pt x="393" y="286"/>
                    <a:pt x="393" y="286"/>
                    <a:pt x="392" y="287"/>
                  </a:cubicBezTo>
                  <a:cubicBezTo>
                    <a:pt x="392" y="288"/>
                    <a:pt x="391" y="287"/>
                    <a:pt x="391" y="287"/>
                  </a:cubicBezTo>
                  <a:cubicBezTo>
                    <a:pt x="391" y="287"/>
                    <a:pt x="391" y="286"/>
                    <a:pt x="391" y="285"/>
                  </a:cubicBezTo>
                  <a:cubicBezTo>
                    <a:pt x="391" y="285"/>
                    <a:pt x="391" y="284"/>
                    <a:pt x="391" y="284"/>
                  </a:cubicBezTo>
                  <a:cubicBezTo>
                    <a:pt x="390" y="284"/>
                    <a:pt x="390" y="284"/>
                    <a:pt x="390" y="284"/>
                  </a:cubicBezTo>
                  <a:cubicBezTo>
                    <a:pt x="389" y="283"/>
                    <a:pt x="390" y="281"/>
                    <a:pt x="390" y="280"/>
                  </a:cubicBezTo>
                  <a:cubicBezTo>
                    <a:pt x="390" y="279"/>
                    <a:pt x="390" y="278"/>
                    <a:pt x="390" y="278"/>
                  </a:cubicBezTo>
                  <a:cubicBezTo>
                    <a:pt x="390" y="277"/>
                    <a:pt x="391" y="277"/>
                    <a:pt x="390" y="276"/>
                  </a:cubicBezTo>
                  <a:cubicBezTo>
                    <a:pt x="390" y="275"/>
                    <a:pt x="390" y="275"/>
                    <a:pt x="389" y="274"/>
                  </a:cubicBezTo>
                  <a:cubicBezTo>
                    <a:pt x="389" y="274"/>
                    <a:pt x="389" y="274"/>
                    <a:pt x="389" y="274"/>
                  </a:cubicBezTo>
                  <a:cubicBezTo>
                    <a:pt x="393" y="272"/>
                    <a:pt x="396" y="270"/>
                    <a:pt x="399" y="267"/>
                  </a:cubicBezTo>
                  <a:cubicBezTo>
                    <a:pt x="399" y="267"/>
                    <a:pt x="399" y="268"/>
                    <a:pt x="399" y="268"/>
                  </a:cubicBezTo>
                  <a:close/>
                  <a:moveTo>
                    <a:pt x="24" y="249"/>
                  </a:moveTo>
                  <a:cubicBezTo>
                    <a:pt x="26" y="249"/>
                    <a:pt x="24" y="250"/>
                    <a:pt x="24" y="250"/>
                  </a:cubicBezTo>
                  <a:cubicBezTo>
                    <a:pt x="24" y="250"/>
                    <a:pt x="24" y="250"/>
                    <a:pt x="24" y="249"/>
                  </a:cubicBezTo>
                  <a:cubicBezTo>
                    <a:pt x="24" y="249"/>
                    <a:pt x="24" y="249"/>
                    <a:pt x="24" y="249"/>
                  </a:cubicBezTo>
                  <a:close/>
                  <a:moveTo>
                    <a:pt x="404" y="265"/>
                  </a:moveTo>
                  <a:cubicBezTo>
                    <a:pt x="404" y="265"/>
                    <a:pt x="404" y="265"/>
                    <a:pt x="404" y="265"/>
                  </a:cubicBezTo>
                  <a:cubicBezTo>
                    <a:pt x="404" y="266"/>
                    <a:pt x="405" y="266"/>
                    <a:pt x="404" y="267"/>
                  </a:cubicBezTo>
                  <a:cubicBezTo>
                    <a:pt x="404" y="267"/>
                    <a:pt x="403" y="268"/>
                    <a:pt x="403" y="268"/>
                  </a:cubicBezTo>
                  <a:cubicBezTo>
                    <a:pt x="403" y="268"/>
                    <a:pt x="403" y="268"/>
                    <a:pt x="403" y="268"/>
                  </a:cubicBezTo>
                  <a:cubicBezTo>
                    <a:pt x="403" y="268"/>
                    <a:pt x="403" y="267"/>
                    <a:pt x="403" y="267"/>
                  </a:cubicBezTo>
                  <a:cubicBezTo>
                    <a:pt x="403" y="267"/>
                    <a:pt x="402" y="267"/>
                    <a:pt x="402" y="267"/>
                  </a:cubicBezTo>
                  <a:cubicBezTo>
                    <a:pt x="402" y="266"/>
                    <a:pt x="402" y="266"/>
                    <a:pt x="402" y="266"/>
                  </a:cubicBezTo>
                  <a:cubicBezTo>
                    <a:pt x="403" y="265"/>
                    <a:pt x="404" y="265"/>
                    <a:pt x="404" y="265"/>
                  </a:cubicBezTo>
                  <a:close/>
                  <a:moveTo>
                    <a:pt x="383" y="287"/>
                  </a:moveTo>
                  <a:cubicBezTo>
                    <a:pt x="383" y="286"/>
                    <a:pt x="383" y="286"/>
                    <a:pt x="384" y="286"/>
                  </a:cubicBezTo>
                  <a:cubicBezTo>
                    <a:pt x="384" y="286"/>
                    <a:pt x="384" y="287"/>
                    <a:pt x="384" y="287"/>
                  </a:cubicBezTo>
                  <a:cubicBezTo>
                    <a:pt x="385" y="287"/>
                    <a:pt x="385" y="287"/>
                    <a:pt x="385" y="287"/>
                  </a:cubicBezTo>
                  <a:cubicBezTo>
                    <a:pt x="385" y="288"/>
                    <a:pt x="385" y="288"/>
                    <a:pt x="385" y="288"/>
                  </a:cubicBezTo>
                  <a:cubicBezTo>
                    <a:pt x="385" y="288"/>
                    <a:pt x="385" y="289"/>
                    <a:pt x="385" y="289"/>
                  </a:cubicBezTo>
                  <a:cubicBezTo>
                    <a:pt x="384" y="289"/>
                    <a:pt x="384" y="289"/>
                    <a:pt x="384" y="289"/>
                  </a:cubicBezTo>
                  <a:cubicBezTo>
                    <a:pt x="384" y="289"/>
                    <a:pt x="384" y="288"/>
                    <a:pt x="383" y="288"/>
                  </a:cubicBezTo>
                  <a:cubicBezTo>
                    <a:pt x="383" y="288"/>
                    <a:pt x="383" y="287"/>
                    <a:pt x="383" y="287"/>
                  </a:cubicBezTo>
                  <a:close/>
                  <a:moveTo>
                    <a:pt x="388" y="280"/>
                  </a:moveTo>
                  <a:cubicBezTo>
                    <a:pt x="388" y="279"/>
                    <a:pt x="388" y="280"/>
                    <a:pt x="388" y="281"/>
                  </a:cubicBezTo>
                  <a:cubicBezTo>
                    <a:pt x="387" y="281"/>
                    <a:pt x="387" y="282"/>
                    <a:pt x="388" y="282"/>
                  </a:cubicBezTo>
                  <a:cubicBezTo>
                    <a:pt x="388" y="283"/>
                    <a:pt x="387" y="284"/>
                    <a:pt x="387" y="285"/>
                  </a:cubicBezTo>
                  <a:cubicBezTo>
                    <a:pt x="387" y="286"/>
                    <a:pt x="386" y="286"/>
                    <a:pt x="386" y="285"/>
                  </a:cubicBezTo>
                  <a:cubicBezTo>
                    <a:pt x="386" y="285"/>
                    <a:pt x="387" y="284"/>
                    <a:pt x="387" y="284"/>
                  </a:cubicBezTo>
                  <a:cubicBezTo>
                    <a:pt x="387" y="283"/>
                    <a:pt x="387" y="282"/>
                    <a:pt x="387" y="282"/>
                  </a:cubicBezTo>
                  <a:cubicBezTo>
                    <a:pt x="387" y="281"/>
                    <a:pt x="386" y="280"/>
                    <a:pt x="386" y="280"/>
                  </a:cubicBezTo>
                  <a:cubicBezTo>
                    <a:pt x="385" y="279"/>
                    <a:pt x="385" y="279"/>
                    <a:pt x="385" y="278"/>
                  </a:cubicBezTo>
                  <a:cubicBezTo>
                    <a:pt x="385" y="278"/>
                    <a:pt x="384" y="278"/>
                    <a:pt x="384" y="278"/>
                  </a:cubicBezTo>
                  <a:cubicBezTo>
                    <a:pt x="384" y="278"/>
                    <a:pt x="384" y="278"/>
                    <a:pt x="384" y="278"/>
                  </a:cubicBezTo>
                  <a:cubicBezTo>
                    <a:pt x="385" y="277"/>
                    <a:pt x="386" y="276"/>
                    <a:pt x="387" y="276"/>
                  </a:cubicBezTo>
                  <a:cubicBezTo>
                    <a:pt x="387" y="276"/>
                    <a:pt x="387" y="276"/>
                    <a:pt x="387" y="276"/>
                  </a:cubicBezTo>
                  <a:cubicBezTo>
                    <a:pt x="387" y="276"/>
                    <a:pt x="388" y="277"/>
                    <a:pt x="388" y="277"/>
                  </a:cubicBezTo>
                  <a:cubicBezTo>
                    <a:pt x="388" y="278"/>
                    <a:pt x="388" y="278"/>
                    <a:pt x="389" y="278"/>
                  </a:cubicBezTo>
                  <a:cubicBezTo>
                    <a:pt x="389" y="278"/>
                    <a:pt x="389" y="280"/>
                    <a:pt x="389" y="281"/>
                  </a:cubicBezTo>
                  <a:cubicBezTo>
                    <a:pt x="389" y="281"/>
                    <a:pt x="389" y="280"/>
                    <a:pt x="388" y="280"/>
                  </a:cubicBezTo>
                  <a:close/>
                  <a:moveTo>
                    <a:pt x="373" y="286"/>
                  </a:moveTo>
                  <a:cubicBezTo>
                    <a:pt x="373" y="286"/>
                    <a:pt x="373" y="286"/>
                    <a:pt x="373" y="286"/>
                  </a:cubicBezTo>
                  <a:cubicBezTo>
                    <a:pt x="372" y="285"/>
                    <a:pt x="373" y="285"/>
                    <a:pt x="373" y="284"/>
                  </a:cubicBezTo>
                  <a:cubicBezTo>
                    <a:pt x="373" y="284"/>
                    <a:pt x="373" y="284"/>
                    <a:pt x="373" y="284"/>
                  </a:cubicBezTo>
                  <a:cubicBezTo>
                    <a:pt x="374" y="284"/>
                    <a:pt x="374" y="286"/>
                    <a:pt x="373" y="286"/>
                  </a:cubicBezTo>
                  <a:close/>
                  <a:moveTo>
                    <a:pt x="372" y="286"/>
                  </a:moveTo>
                  <a:cubicBezTo>
                    <a:pt x="372" y="286"/>
                    <a:pt x="372" y="287"/>
                    <a:pt x="372" y="287"/>
                  </a:cubicBezTo>
                  <a:cubicBezTo>
                    <a:pt x="371" y="288"/>
                    <a:pt x="371" y="286"/>
                    <a:pt x="372" y="286"/>
                  </a:cubicBezTo>
                  <a:close/>
                  <a:moveTo>
                    <a:pt x="375" y="284"/>
                  </a:moveTo>
                  <a:cubicBezTo>
                    <a:pt x="375" y="284"/>
                    <a:pt x="374" y="285"/>
                    <a:pt x="374" y="285"/>
                  </a:cubicBezTo>
                  <a:cubicBezTo>
                    <a:pt x="374" y="284"/>
                    <a:pt x="374" y="284"/>
                    <a:pt x="374" y="284"/>
                  </a:cubicBezTo>
                  <a:cubicBezTo>
                    <a:pt x="374" y="284"/>
                    <a:pt x="375" y="284"/>
                    <a:pt x="375" y="284"/>
                  </a:cubicBezTo>
                  <a:cubicBezTo>
                    <a:pt x="375" y="284"/>
                    <a:pt x="375" y="284"/>
                    <a:pt x="375" y="284"/>
                  </a:cubicBezTo>
                  <a:close/>
                  <a:moveTo>
                    <a:pt x="379" y="286"/>
                  </a:moveTo>
                  <a:cubicBezTo>
                    <a:pt x="379" y="285"/>
                    <a:pt x="379" y="284"/>
                    <a:pt x="379" y="284"/>
                  </a:cubicBezTo>
                  <a:cubicBezTo>
                    <a:pt x="380" y="283"/>
                    <a:pt x="380" y="282"/>
                    <a:pt x="379" y="282"/>
                  </a:cubicBezTo>
                  <a:cubicBezTo>
                    <a:pt x="379" y="282"/>
                    <a:pt x="379" y="281"/>
                    <a:pt x="379" y="281"/>
                  </a:cubicBezTo>
                  <a:cubicBezTo>
                    <a:pt x="380" y="281"/>
                    <a:pt x="380" y="280"/>
                    <a:pt x="381" y="280"/>
                  </a:cubicBezTo>
                  <a:cubicBezTo>
                    <a:pt x="381" y="280"/>
                    <a:pt x="381" y="281"/>
                    <a:pt x="381" y="281"/>
                  </a:cubicBezTo>
                  <a:cubicBezTo>
                    <a:pt x="381" y="281"/>
                    <a:pt x="381" y="282"/>
                    <a:pt x="381" y="282"/>
                  </a:cubicBezTo>
                  <a:cubicBezTo>
                    <a:pt x="381" y="282"/>
                    <a:pt x="381" y="283"/>
                    <a:pt x="381" y="283"/>
                  </a:cubicBezTo>
                  <a:cubicBezTo>
                    <a:pt x="381" y="284"/>
                    <a:pt x="380" y="285"/>
                    <a:pt x="380" y="285"/>
                  </a:cubicBezTo>
                  <a:cubicBezTo>
                    <a:pt x="380" y="286"/>
                    <a:pt x="379" y="286"/>
                    <a:pt x="379" y="286"/>
                  </a:cubicBezTo>
                  <a:close/>
                  <a:moveTo>
                    <a:pt x="214" y="338"/>
                  </a:moveTo>
                  <a:cubicBezTo>
                    <a:pt x="214" y="338"/>
                    <a:pt x="216" y="339"/>
                    <a:pt x="215" y="340"/>
                  </a:cubicBezTo>
                  <a:cubicBezTo>
                    <a:pt x="214" y="340"/>
                    <a:pt x="213" y="339"/>
                    <a:pt x="214" y="338"/>
                  </a:cubicBezTo>
                  <a:close/>
                  <a:moveTo>
                    <a:pt x="247" y="348"/>
                  </a:moveTo>
                  <a:cubicBezTo>
                    <a:pt x="247" y="348"/>
                    <a:pt x="243" y="349"/>
                    <a:pt x="243" y="348"/>
                  </a:cubicBezTo>
                  <a:cubicBezTo>
                    <a:pt x="243" y="347"/>
                    <a:pt x="243" y="347"/>
                    <a:pt x="243" y="348"/>
                  </a:cubicBezTo>
                  <a:cubicBezTo>
                    <a:pt x="244" y="348"/>
                    <a:pt x="244" y="347"/>
                    <a:pt x="245" y="347"/>
                  </a:cubicBezTo>
                  <a:cubicBezTo>
                    <a:pt x="245" y="347"/>
                    <a:pt x="247" y="347"/>
                    <a:pt x="247" y="348"/>
                  </a:cubicBezTo>
                  <a:close/>
                  <a:moveTo>
                    <a:pt x="253" y="349"/>
                  </a:moveTo>
                  <a:cubicBezTo>
                    <a:pt x="253" y="349"/>
                    <a:pt x="252" y="351"/>
                    <a:pt x="252" y="350"/>
                  </a:cubicBezTo>
                  <a:cubicBezTo>
                    <a:pt x="252" y="350"/>
                    <a:pt x="252" y="349"/>
                    <a:pt x="253" y="349"/>
                  </a:cubicBezTo>
                  <a:close/>
                  <a:moveTo>
                    <a:pt x="241" y="370"/>
                  </a:moveTo>
                  <a:cubicBezTo>
                    <a:pt x="241" y="370"/>
                    <a:pt x="242" y="370"/>
                    <a:pt x="243" y="370"/>
                  </a:cubicBezTo>
                  <a:cubicBezTo>
                    <a:pt x="244" y="370"/>
                    <a:pt x="241" y="371"/>
                    <a:pt x="241" y="370"/>
                  </a:cubicBezTo>
                  <a:close/>
                  <a:moveTo>
                    <a:pt x="226" y="345"/>
                  </a:moveTo>
                  <a:cubicBezTo>
                    <a:pt x="225" y="346"/>
                    <a:pt x="225" y="343"/>
                    <a:pt x="226" y="344"/>
                  </a:cubicBezTo>
                  <a:cubicBezTo>
                    <a:pt x="226" y="345"/>
                    <a:pt x="226" y="345"/>
                    <a:pt x="226" y="345"/>
                  </a:cubicBezTo>
                  <a:close/>
                  <a:moveTo>
                    <a:pt x="219" y="343"/>
                  </a:moveTo>
                  <a:cubicBezTo>
                    <a:pt x="218" y="343"/>
                    <a:pt x="220" y="343"/>
                    <a:pt x="220" y="343"/>
                  </a:cubicBezTo>
                  <a:cubicBezTo>
                    <a:pt x="221" y="343"/>
                    <a:pt x="221" y="344"/>
                    <a:pt x="221" y="345"/>
                  </a:cubicBezTo>
                  <a:cubicBezTo>
                    <a:pt x="221" y="347"/>
                    <a:pt x="219" y="344"/>
                    <a:pt x="219" y="343"/>
                  </a:cubicBezTo>
                  <a:close/>
                  <a:moveTo>
                    <a:pt x="225" y="347"/>
                  </a:moveTo>
                  <a:cubicBezTo>
                    <a:pt x="225" y="348"/>
                    <a:pt x="224" y="348"/>
                    <a:pt x="224" y="348"/>
                  </a:cubicBezTo>
                  <a:cubicBezTo>
                    <a:pt x="224" y="347"/>
                    <a:pt x="225" y="347"/>
                    <a:pt x="225" y="347"/>
                  </a:cubicBezTo>
                  <a:close/>
                  <a:moveTo>
                    <a:pt x="230" y="345"/>
                  </a:moveTo>
                  <a:cubicBezTo>
                    <a:pt x="230" y="346"/>
                    <a:pt x="229" y="346"/>
                    <a:pt x="229" y="345"/>
                  </a:cubicBezTo>
                  <a:cubicBezTo>
                    <a:pt x="229" y="344"/>
                    <a:pt x="230" y="345"/>
                    <a:pt x="230" y="345"/>
                  </a:cubicBezTo>
                  <a:close/>
                  <a:moveTo>
                    <a:pt x="250" y="360"/>
                  </a:moveTo>
                  <a:cubicBezTo>
                    <a:pt x="249" y="360"/>
                    <a:pt x="250" y="358"/>
                    <a:pt x="252" y="359"/>
                  </a:cubicBezTo>
                  <a:cubicBezTo>
                    <a:pt x="253" y="359"/>
                    <a:pt x="253" y="360"/>
                    <a:pt x="253" y="360"/>
                  </a:cubicBezTo>
                  <a:cubicBezTo>
                    <a:pt x="253" y="361"/>
                    <a:pt x="253" y="360"/>
                    <a:pt x="254" y="361"/>
                  </a:cubicBezTo>
                  <a:cubicBezTo>
                    <a:pt x="254" y="361"/>
                    <a:pt x="253" y="362"/>
                    <a:pt x="252" y="362"/>
                  </a:cubicBezTo>
                  <a:cubicBezTo>
                    <a:pt x="252" y="361"/>
                    <a:pt x="252" y="361"/>
                    <a:pt x="252" y="361"/>
                  </a:cubicBezTo>
                  <a:cubicBezTo>
                    <a:pt x="252" y="360"/>
                    <a:pt x="251" y="361"/>
                    <a:pt x="251" y="360"/>
                  </a:cubicBezTo>
                  <a:cubicBezTo>
                    <a:pt x="252" y="360"/>
                    <a:pt x="251" y="360"/>
                    <a:pt x="250" y="360"/>
                  </a:cubicBezTo>
                  <a:close/>
                  <a:moveTo>
                    <a:pt x="250" y="358"/>
                  </a:moveTo>
                  <a:cubicBezTo>
                    <a:pt x="250" y="358"/>
                    <a:pt x="249" y="357"/>
                    <a:pt x="250" y="357"/>
                  </a:cubicBezTo>
                  <a:cubicBezTo>
                    <a:pt x="251" y="357"/>
                    <a:pt x="252" y="358"/>
                    <a:pt x="250" y="358"/>
                  </a:cubicBezTo>
                  <a:close/>
                  <a:moveTo>
                    <a:pt x="247" y="322"/>
                  </a:moveTo>
                  <a:cubicBezTo>
                    <a:pt x="248" y="321"/>
                    <a:pt x="249" y="322"/>
                    <a:pt x="249" y="323"/>
                  </a:cubicBezTo>
                  <a:cubicBezTo>
                    <a:pt x="248" y="325"/>
                    <a:pt x="247" y="323"/>
                    <a:pt x="247" y="322"/>
                  </a:cubicBezTo>
                  <a:close/>
                  <a:moveTo>
                    <a:pt x="256" y="353"/>
                  </a:moveTo>
                  <a:cubicBezTo>
                    <a:pt x="256" y="353"/>
                    <a:pt x="254" y="353"/>
                    <a:pt x="254" y="353"/>
                  </a:cubicBezTo>
                  <a:cubicBezTo>
                    <a:pt x="255" y="352"/>
                    <a:pt x="256" y="353"/>
                    <a:pt x="256" y="353"/>
                  </a:cubicBezTo>
                  <a:close/>
                  <a:moveTo>
                    <a:pt x="258" y="323"/>
                  </a:moveTo>
                  <a:cubicBezTo>
                    <a:pt x="259" y="323"/>
                    <a:pt x="257" y="325"/>
                    <a:pt x="256" y="324"/>
                  </a:cubicBezTo>
                  <a:cubicBezTo>
                    <a:pt x="256" y="323"/>
                    <a:pt x="257" y="322"/>
                    <a:pt x="258" y="323"/>
                  </a:cubicBezTo>
                  <a:close/>
                  <a:moveTo>
                    <a:pt x="252" y="448"/>
                  </a:moveTo>
                  <a:cubicBezTo>
                    <a:pt x="253" y="447"/>
                    <a:pt x="252" y="447"/>
                    <a:pt x="252" y="447"/>
                  </a:cubicBezTo>
                  <a:cubicBezTo>
                    <a:pt x="253" y="447"/>
                    <a:pt x="253" y="446"/>
                    <a:pt x="253" y="447"/>
                  </a:cubicBezTo>
                  <a:cubicBezTo>
                    <a:pt x="254" y="447"/>
                    <a:pt x="255" y="446"/>
                    <a:pt x="255" y="447"/>
                  </a:cubicBezTo>
                  <a:cubicBezTo>
                    <a:pt x="255" y="447"/>
                    <a:pt x="256" y="447"/>
                    <a:pt x="255" y="447"/>
                  </a:cubicBezTo>
                  <a:cubicBezTo>
                    <a:pt x="255" y="447"/>
                    <a:pt x="255" y="447"/>
                    <a:pt x="255" y="447"/>
                  </a:cubicBezTo>
                  <a:cubicBezTo>
                    <a:pt x="255" y="448"/>
                    <a:pt x="254" y="448"/>
                    <a:pt x="254" y="448"/>
                  </a:cubicBezTo>
                  <a:cubicBezTo>
                    <a:pt x="254" y="448"/>
                    <a:pt x="254" y="448"/>
                    <a:pt x="254" y="447"/>
                  </a:cubicBezTo>
                  <a:cubicBezTo>
                    <a:pt x="253" y="447"/>
                    <a:pt x="253" y="448"/>
                    <a:pt x="252" y="448"/>
                  </a:cubicBezTo>
                  <a:cubicBezTo>
                    <a:pt x="252" y="448"/>
                    <a:pt x="252" y="448"/>
                    <a:pt x="252" y="448"/>
                  </a:cubicBezTo>
                  <a:close/>
                  <a:moveTo>
                    <a:pt x="302" y="383"/>
                  </a:moveTo>
                  <a:cubicBezTo>
                    <a:pt x="301" y="384"/>
                    <a:pt x="301" y="384"/>
                    <a:pt x="301" y="383"/>
                  </a:cubicBezTo>
                  <a:cubicBezTo>
                    <a:pt x="301" y="383"/>
                    <a:pt x="302" y="383"/>
                    <a:pt x="302" y="383"/>
                  </a:cubicBezTo>
                  <a:close/>
                  <a:moveTo>
                    <a:pt x="254" y="364"/>
                  </a:moveTo>
                  <a:cubicBezTo>
                    <a:pt x="253" y="365"/>
                    <a:pt x="253" y="365"/>
                    <a:pt x="253" y="364"/>
                  </a:cubicBezTo>
                  <a:cubicBezTo>
                    <a:pt x="254" y="363"/>
                    <a:pt x="253" y="363"/>
                    <a:pt x="253" y="363"/>
                  </a:cubicBezTo>
                  <a:cubicBezTo>
                    <a:pt x="253" y="363"/>
                    <a:pt x="253" y="362"/>
                    <a:pt x="253" y="363"/>
                  </a:cubicBezTo>
                  <a:cubicBezTo>
                    <a:pt x="253" y="363"/>
                    <a:pt x="254" y="363"/>
                    <a:pt x="254" y="363"/>
                  </a:cubicBezTo>
                  <a:cubicBezTo>
                    <a:pt x="254" y="363"/>
                    <a:pt x="254" y="364"/>
                    <a:pt x="254" y="364"/>
                  </a:cubicBezTo>
                  <a:close/>
                  <a:moveTo>
                    <a:pt x="250" y="356"/>
                  </a:moveTo>
                  <a:cubicBezTo>
                    <a:pt x="250" y="356"/>
                    <a:pt x="250" y="356"/>
                    <a:pt x="250" y="357"/>
                  </a:cubicBezTo>
                  <a:cubicBezTo>
                    <a:pt x="249" y="357"/>
                    <a:pt x="249" y="356"/>
                    <a:pt x="249" y="356"/>
                  </a:cubicBezTo>
                  <a:cubicBezTo>
                    <a:pt x="249" y="356"/>
                    <a:pt x="250" y="356"/>
                    <a:pt x="250" y="356"/>
                  </a:cubicBezTo>
                  <a:close/>
                  <a:moveTo>
                    <a:pt x="253" y="368"/>
                  </a:moveTo>
                  <a:cubicBezTo>
                    <a:pt x="253" y="367"/>
                    <a:pt x="254" y="368"/>
                    <a:pt x="254" y="368"/>
                  </a:cubicBezTo>
                  <a:cubicBezTo>
                    <a:pt x="253" y="369"/>
                    <a:pt x="252" y="368"/>
                    <a:pt x="253" y="368"/>
                  </a:cubicBezTo>
                  <a:close/>
                </a:path>
              </a:pathLst>
            </a:custGeom>
            <a:solidFill>
              <a:srgbClr val="008272"/>
            </a:solidFill>
            <a:ln>
              <a:noFill/>
            </a:ln>
          </p:spPr>
          <p:txBody>
            <a:bodyPr vert="horz" wrap="square" lIns="89606" tIns="44804" rIns="89606" bIns="44804" numCol="1" anchor="t" anchorCtr="0" compatLnSpc="1">
              <a:prstTxWarp prst="textNoShape">
                <a:avLst/>
              </a:prstTxWarp>
            </a:bodyPr>
            <a:lstStyle/>
            <a:p>
              <a:pPr defTabSz="896030">
                <a:defRPr/>
              </a:pPr>
              <a:endParaRPr lang="en-GB" sz="1764" kern="0">
                <a:solidFill>
                  <a:srgbClr val="505050"/>
                </a:solidFill>
              </a:endParaRPr>
            </a:p>
          </p:txBody>
        </p:sp>
      </p:grpSp>
      <p:cxnSp>
        <p:nvCxnSpPr>
          <p:cNvPr id="298" name="Straight Arrow Connector 297"/>
          <p:cNvCxnSpPr/>
          <p:nvPr/>
        </p:nvCxnSpPr>
        <p:spPr>
          <a:xfrm>
            <a:off x="4294499" y="4539050"/>
            <a:ext cx="0" cy="523745"/>
          </a:xfrm>
          <a:prstGeom prst="straightConnector1">
            <a:avLst/>
          </a:prstGeom>
          <a:noFill/>
          <a:ln w="25400" cap="rnd" cmpd="sng" algn="ctr">
            <a:solidFill>
              <a:srgbClr val="0070C0"/>
            </a:solidFill>
            <a:prstDash val="sysDot"/>
            <a:headEnd type="none" w="med" len="med"/>
            <a:tailEnd type="triangle" w="med" len="med"/>
          </a:ln>
          <a:effectLst/>
        </p:spPr>
      </p:cxnSp>
      <p:grpSp>
        <p:nvGrpSpPr>
          <p:cNvPr id="51" name="Group 50"/>
          <p:cNvGrpSpPr/>
          <p:nvPr/>
        </p:nvGrpSpPr>
        <p:grpSpPr>
          <a:xfrm>
            <a:off x="196893" y="1152074"/>
            <a:ext cx="2497698" cy="1174794"/>
            <a:chOff x="7765686" y="1436767"/>
            <a:chExt cx="2548807" cy="1198834"/>
          </a:xfrm>
        </p:grpSpPr>
        <p:sp>
          <p:nvSpPr>
            <p:cNvPr id="52" name="Freeform 51"/>
            <p:cNvSpPr>
              <a:spLocks noChangeAspect="1"/>
            </p:cNvSpPr>
            <p:nvPr/>
          </p:nvSpPr>
          <p:spPr bwMode="auto">
            <a:xfrm>
              <a:off x="7765686" y="1436767"/>
              <a:ext cx="2548807" cy="1198834"/>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sp>
          <p:nvSpPr>
            <p:cNvPr id="53" name="Rectangle 52"/>
            <p:cNvSpPr/>
            <p:nvPr/>
          </p:nvSpPr>
          <p:spPr>
            <a:xfrm>
              <a:off x="8165568" y="2007088"/>
              <a:ext cx="728528" cy="387489"/>
            </a:xfrm>
            <a:prstGeom prst="rect">
              <a:avLst/>
            </a:prstGeom>
          </p:spPr>
          <p:txBody>
            <a:bodyPr wrap="square" lIns="0" tIns="0" rIns="0" bIns="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74661" fontAlgn="base">
                <a:lnSpc>
                  <a:spcPct val="90000"/>
                </a:lnSpc>
                <a:spcAft>
                  <a:spcPct val="0"/>
                </a:spcAft>
              </a:pPr>
              <a:r>
                <a:rPr lang="en-US" sz="1371" dirty="0">
                  <a:ln>
                    <a:solidFill>
                      <a:srgbClr val="FFFFFF">
                        <a:alpha val="0"/>
                      </a:srgbClr>
                    </a:solidFill>
                  </a:ln>
                  <a:solidFill>
                    <a:srgbClr val="FFFFFF"/>
                  </a:solidFill>
                </a:rPr>
                <a:t>SaaS Apps</a:t>
              </a:r>
            </a:p>
          </p:txBody>
        </p:sp>
        <p:grpSp>
          <p:nvGrpSpPr>
            <p:cNvPr id="54" name="Group 53"/>
            <p:cNvGrpSpPr/>
            <p:nvPr/>
          </p:nvGrpSpPr>
          <p:grpSpPr>
            <a:xfrm>
              <a:off x="9040089" y="1858128"/>
              <a:ext cx="764507" cy="536449"/>
              <a:chOff x="9270133" y="1815999"/>
              <a:chExt cx="764507" cy="536449"/>
            </a:xfrm>
          </p:grpSpPr>
          <p:sp>
            <p:nvSpPr>
              <p:cNvPr id="55" name="Freeform 5"/>
              <p:cNvSpPr>
                <a:spLocks noEditPoints="1"/>
              </p:cNvSpPr>
              <p:nvPr/>
            </p:nvSpPr>
            <p:spPr bwMode="auto">
              <a:xfrm>
                <a:off x="9270133" y="1815999"/>
                <a:ext cx="764507" cy="536449"/>
              </a:xfrm>
              <a:custGeom>
                <a:avLst/>
                <a:gdLst>
                  <a:gd name="T0" fmla="*/ 2274 w 2350"/>
                  <a:gd name="T1" fmla="*/ 0 h 1648"/>
                  <a:gd name="T2" fmla="*/ 76 w 2350"/>
                  <a:gd name="T3" fmla="*/ 0 h 1648"/>
                  <a:gd name="T4" fmla="*/ 0 w 2350"/>
                  <a:gd name="T5" fmla="*/ 75 h 1648"/>
                  <a:gd name="T6" fmla="*/ 0 w 2350"/>
                  <a:gd name="T7" fmla="*/ 1573 h 1648"/>
                  <a:gd name="T8" fmla="*/ 76 w 2350"/>
                  <a:gd name="T9" fmla="*/ 1648 h 1648"/>
                  <a:gd name="T10" fmla="*/ 2274 w 2350"/>
                  <a:gd name="T11" fmla="*/ 1648 h 1648"/>
                  <a:gd name="T12" fmla="*/ 2350 w 2350"/>
                  <a:gd name="T13" fmla="*/ 1573 h 1648"/>
                  <a:gd name="T14" fmla="*/ 2350 w 2350"/>
                  <a:gd name="T15" fmla="*/ 75 h 1648"/>
                  <a:gd name="T16" fmla="*/ 2274 w 2350"/>
                  <a:gd name="T17" fmla="*/ 0 h 1648"/>
                  <a:gd name="T18" fmla="*/ 2217 w 2350"/>
                  <a:gd name="T19" fmla="*/ 1454 h 1648"/>
                  <a:gd name="T20" fmla="*/ 2151 w 2350"/>
                  <a:gd name="T21" fmla="*/ 1516 h 1648"/>
                  <a:gd name="T22" fmla="*/ 199 w 2350"/>
                  <a:gd name="T23" fmla="*/ 1516 h 1648"/>
                  <a:gd name="T24" fmla="*/ 133 w 2350"/>
                  <a:gd name="T25" fmla="*/ 1454 h 1648"/>
                  <a:gd name="T26" fmla="*/ 133 w 2350"/>
                  <a:gd name="T27" fmla="*/ 199 h 1648"/>
                  <a:gd name="T28" fmla="*/ 199 w 2350"/>
                  <a:gd name="T29" fmla="*/ 132 h 1648"/>
                  <a:gd name="T30" fmla="*/ 2151 w 2350"/>
                  <a:gd name="T31" fmla="*/ 132 h 1648"/>
                  <a:gd name="T32" fmla="*/ 2217 w 2350"/>
                  <a:gd name="T33" fmla="*/ 199 h 1648"/>
                  <a:gd name="T34" fmla="*/ 2217 w 2350"/>
                  <a:gd name="T35" fmla="*/ 1454 h 1648"/>
                  <a:gd name="T36" fmla="*/ 2217 w 2350"/>
                  <a:gd name="T37" fmla="*/ 145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0" h="1648">
                    <a:moveTo>
                      <a:pt x="2274" y="0"/>
                    </a:moveTo>
                    <a:cubicBezTo>
                      <a:pt x="76" y="0"/>
                      <a:pt x="76" y="0"/>
                      <a:pt x="76" y="0"/>
                    </a:cubicBezTo>
                    <a:cubicBezTo>
                      <a:pt x="31" y="0"/>
                      <a:pt x="0" y="35"/>
                      <a:pt x="0" y="75"/>
                    </a:cubicBezTo>
                    <a:cubicBezTo>
                      <a:pt x="0" y="1573"/>
                      <a:pt x="0" y="1573"/>
                      <a:pt x="0" y="1573"/>
                    </a:cubicBezTo>
                    <a:cubicBezTo>
                      <a:pt x="0" y="1617"/>
                      <a:pt x="31" y="1648"/>
                      <a:pt x="76" y="1648"/>
                    </a:cubicBezTo>
                    <a:cubicBezTo>
                      <a:pt x="2274" y="1648"/>
                      <a:pt x="2274" y="1648"/>
                      <a:pt x="2274" y="1648"/>
                    </a:cubicBezTo>
                    <a:cubicBezTo>
                      <a:pt x="2319" y="1648"/>
                      <a:pt x="2350" y="1617"/>
                      <a:pt x="2350" y="1573"/>
                    </a:cubicBezTo>
                    <a:cubicBezTo>
                      <a:pt x="2350" y="75"/>
                      <a:pt x="2350" y="75"/>
                      <a:pt x="2350" y="75"/>
                    </a:cubicBezTo>
                    <a:cubicBezTo>
                      <a:pt x="2350" y="35"/>
                      <a:pt x="2319" y="0"/>
                      <a:pt x="2274" y="0"/>
                    </a:cubicBezTo>
                    <a:close/>
                    <a:moveTo>
                      <a:pt x="2217" y="1454"/>
                    </a:moveTo>
                    <a:cubicBezTo>
                      <a:pt x="2217" y="1489"/>
                      <a:pt x="2186" y="1516"/>
                      <a:pt x="2151" y="1516"/>
                    </a:cubicBezTo>
                    <a:cubicBezTo>
                      <a:pt x="199" y="1516"/>
                      <a:pt x="199" y="1516"/>
                      <a:pt x="199" y="1516"/>
                    </a:cubicBezTo>
                    <a:cubicBezTo>
                      <a:pt x="164" y="1516"/>
                      <a:pt x="133" y="1489"/>
                      <a:pt x="133" y="1454"/>
                    </a:cubicBezTo>
                    <a:cubicBezTo>
                      <a:pt x="133" y="199"/>
                      <a:pt x="133" y="199"/>
                      <a:pt x="133" y="199"/>
                    </a:cubicBezTo>
                    <a:cubicBezTo>
                      <a:pt x="133" y="163"/>
                      <a:pt x="164" y="132"/>
                      <a:pt x="199" y="132"/>
                    </a:cubicBezTo>
                    <a:cubicBezTo>
                      <a:pt x="2151" y="132"/>
                      <a:pt x="2151" y="132"/>
                      <a:pt x="2151" y="132"/>
                    </a:cubicBezTo>
                    <a:cubicBezTo>
                      <a:pt x="2186" y="132"/>
                      <a:pt x="2217" y="163"/>
                      <a:pt x="2217" y="199"/>
                    </a:cubicBezTo>
                    <a:cubicBezTo>
                      <a:pt x="2217" y="1454"/>
                      <a:pt x="2217" y="1454"/>
                      <a:pt x="2217" y="1454"/>
                    </a:cubicBezTo>
                    <a:cubicBezTo>
                      <a:pt x="2217" y="1454"/>
                      <a:pt x="2217" y="1454"/>
                      <a:pt x="2217" y="1454"/>
                    </a:cubicBezTo>
                    <a:close/>
                  </a:path>
                </a:pathLst>
              </a:custGeom>
              <a:solidFill>
                <a:schemeClr val="bg1"/>
              </a:solidFill>
              <a:ln>
                <a:noFill/>
              </a:ln>
              <a:extLst/>
            </p:spPr>
            <p:txBody>
              <a:bodyPr vert="horz" wrap="square" lIns="89606" tIns="44804" rIns="89606" bIns="44804" numCol="1" anchor="t" anchorCtr="0" compatLnSpc="1">
                <a:prstTxWarp prst="textNoShape">
                  <a:avLst/>
                </a:prstTxWarp>
              </a:bodyPr>
              <a:lstStyle/>
              <a:p>
                <a:pPr defTabSz="913771">
                  <a:defRPr/>
                </a:pPr>
                <a:endParaRPr lang="en-US" sz="1764" kern="0">
                  <a:solidFill>
                    <a:srgbClr val="505050"/>
                  </a:solidFill>
                </a:endParaRPr>
              </a:p>
            </p:txBody>
          </p:sp>
          <p:pic>
            <p:nvPicPr>
              <p:cNvPr id="56" name="Picture 55"/>
              <p:cNvPicPr>
                <a:picLocks noChangeAspect="1"/>
              </p:cNvPicPr>
              <p:nvPr/>
            </p:nvPicPr>
            <p:blipFill rotWithShape="1">
              <a:blip r:embed="rId5" cstate="print">
                <a:extLst>
                  <a:ext uri="{28A0092B-C50C-407E-A947-70E740481C1C}">
                    <a14:useLocalDpi xmlns:a14="http://schemas.microsoft.com/office/drawing/2010/main" val="0"/>
                  </a:ext>
                </a:extLst>
              </a:blip>
              <a:srcRect t="1475" b="1715"/>
              <a:stretch/>
            </p:blipFill>
            <p:spPr>
              <a:xfrm>
                <a:off x="9434517" y="1881072"/>
                <a:ext cx="425042" cy="411480"/>
              </a:xfrm>
              <a:prstGeom prst="rect">
                <a:avLst/>
              </a:prstGeom>
            </p:spPr>
          </p:pic>
        </p:grpSp>
      </p:grpSp>
      <p:grpSp>
        <p:nvGrpSpPr>
          <p:cNvPr id="57" name="Group 56"/>
          <p:cNvGrpSpPr/>
          <p:nvPr/>
        </p:nvGrpSpPr>
        <p:grpSpPr>
          <a:xfrm>
            <a:off x="2345795" y="1072041"/>
            <a:ext cx="2497698" cy="1174794"/>
            <a:chOff x="4706230" y="1136904"/>
            <a:chExt cx="2548807" cy="1198834"/>
          </a:xfrm>
        </p:grpSpPr>
        <p:sp>
          <p:nvSpPr>
            <p:cNvPr id="58" name="Freeform 57"/>
            <p:cNvSpPr>
              <a:spLocks noChangeAspect="1"/>
            </p:cNvSpPr>
            <p:nvPr/>
          </p:nvSpPr>
          <p:spPr bwMode="auto">
            <a:xfrm>
              <a:off x="4706230" y="1136904"/>
              <a:ext cx="2548807" cy="1198834"/>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sp>
          <p:nvSpPr>
            <p:cNvPr id="60" name="Freeform 10"/>
            <p:cNvSpPr>
              <a:spLocks noChangeAspect="1" noEditPoints="1"/>
            </p:cNvSpPr>
            <p:nvPr/>
          </p:nvSpPr>
          <p:spPr bwMode="auto">
            <a:xfrm>
              <a:off x="4862568" y="1896239"/>
              <a:ext cx="2161408" cy="223693"/>
            </a:xfrm>
            <a:custGeom>
              <a:avLst/>
              <a:gdLst>
                <a:gd name="T0" fmla="*/ 215 w 954"/>
                <a:gd name="T1" fmla="*/ 82 h 96"/>
                <a:gd name="T2" fmla="*/ 165 w 954"/>
                <a:gd name="T3" fmla="*/ 73 h 96"/>
                <a:gd name="T4" fmla="*/ 131 w 954"/>
                <a:gd name="T5" fmla="*/ 5 h 96"/>
                <a:gd name="T6" fmla="*/ 189 w 954"/>
                <a:gd name="T7" fmla="*/ 20 h 96"/>
                <a:gd name="T8" fmla="*/ 266 w 954"/>
                <a:gd name="T9" fmla="*/ 7 h 96"/>
                <a:gd name="T10" fmla="*/ 254 w 954"/>
                <a:gd name="T11" fmla="*/ 12 h 96"/>
                <a:gd name="T12" fmla="*/ 264 w 954"/>
                <a:gd name="T13" fmla="*/ 94 h 96"/>
                <a:gd name="T14" fmla="*/ 332 w 954"/>
                <a:gd name="T15" fmla="*/ 94 h 96"/>
                <a:gd name="T16" fmla="*/ 289 w 954"/>
                <a:gd name="T17" fmla="*/ 41 h 96"/>
                <a:gd name="T18" fmla="*/ 289 w 954"/>
                <a:gd name="T19" fmla="*/ 94 h 96"/>
                <a:gd name="T20" fmla="*/ 322 w 954"/>
                <a:gd name="T21" fmla="*/ 94 h 96"/>
                <a:gd name="T22" fmla="*/ 390 w 954"/>
                <a:gd name="T23" fmla="*/ 0 h 96"/>
                <a:gd name="T24" fmla="*/ 341 w 954"/>
                <a:gd name="T25" fmla="*/ 63 h 96"/>
                <a:gd name="T26" fmla="*/ 390 w 954"/>
                <a:gd name="T27" fmla="*/ 94 h 96"/>
                <a:gd name="T28" fmla="*/ 357 w 954"/>
                <a:gd name="T29" fmla="*/ 81 h 96"/>
                <a:gd name="T30" fmla="*/ 390 w 954"/>
                <a:gd name="T31" fmla="*/ 56 h 96"/>
                <a:gd name="T32" fmla="*/ 420 w 954"/>
                <a:gd name="T33" fmla="*/ 37 h 96"/>
                <a:gd name="T34" fmla="*/ 474 w 954"/>
                <a:gd name="T35" fmla="*/ 62 h 96"/>
                <a:gd name="T36" fmla="*/ 421 w 954"/>
                <a:gd name="T37" fmla="*/ 63 h 96"/>
                <a:gd name="T38" fmla="*/ 565 w 954"/>
                <a:gd name="T39" fmla="*/ 30 h 96"/>
                <a:gd name="T40" fmla="*/ 540 w 954"/>
                <a:gd name="T41" fmla="*/ 84 h 96"/>
                <a:gd name="T42" fmla="*/ 500 w 954"/>
                <a:gd name="T43" fmla="*/ 84 h 96"/>
                <a:gd name="T44" fmla="*/ 495 w 954"/>
                <a:gd name="T45" fmla="*/ 94 h 96"/>
                <a:gd name="T46" fmla="*/ 522 w 954"/>
                <a:gd name="T47" fmla="*/ 49 h 96"/>
                <a:gd name="T48" fmla="*/ 602 w 954"/>
                <a:gd name="T49" fmla="*/ 65 h 96"/>
                <a:gd name="T50" fmla="*/ 589 w 954"/>
                <a:gd name="T51" fmla="*/ 37 h 96"/>
                <a:gd name="T52" fmla="*/ 567 w 954"/>
                <a:gd name="T53" fmla="*/ 47 h 96"/>
                <a:gd name="T54" fmla="*/ 584 w 954"/>
                <a:gd name="T55" fmla="*/ 87 h 96"/>
                <a:gd name="T56" fmla="*/ 606 w 954"/>
                <a:gd name="T57" fmla="*/ 77 h 96"/>
                <a:gd name="T58" fmla="*/ 636 w 954"/>
                <a:gd name="T59" fmla="*/ 5 h 96"/>
                <a:gd name="T60" fmla="*/ 695 w 954"/>
                <a:gd name="T61" fmla="*/ 29 h 96"/>
                <a:gd name="T62" fmla="*/ 664 w 954"/>
                <a:gd name="T63" fmla="*/ 94 h 96"/>
                <a:gd name="T64" fmla="*/ 706 w 954"/>
                <a:gd name="T65" fmla="*/ 58 h 96"/>
                <a:gd name="T66" fmla="*/ 760 w 954"/>
                <a:gd name="T67" fmla="*/ 85 h 96"/>
                <a:gd name="T68" fmla="*/ 760 w 954"/>
                <a:gd name="T69" fmla="*/ 39 h 96"/>
                <a:gd name="T70" fmla="*/ 734 w 954"/>
                <a:gd name="T71" fmla="*/ 30 h 96"/>
                <a:gd name="T72" fmla="*/ 751 w 954"/>
                <a:gd name="T73" fmla="*/ 95 h 96"/>
                <a:gd name="T74" fmla="*/ 810 w 954"/>
                <a:gd name="T75" fmla="*/ 30 h 96"/>
                <a:gd name="T76" fmla="*/ 778 w 954"/>
                <a:gd name="T77" fmla="*/ 30 h 96"/>
                <a:gd name="T78" fmla="*/ 810 w 954"/>
                <a:gd name="T79" fmla="*/ 84 h 96"/>
                <a:gd name="T80" fmla="*/ 889 w 954"/>
                <a:gd name="T81" fmla="*/ 55 h 96"/>
                <a:gd name="T82" fmla="*/ 846 w 954"/>
                <a:gd name="T83" fmla="*/ 30 h 96"/>
                <a:gd name="T84" fmla="*/ 851 w 954"/>
                <a:gd name="T85" fmla="*/ 43 h 96"/>
                <a:gd name="T86" fmla="*/ 954 w 954"/>
                <a:gd name="T87" fmla="*/ 65 h 96"/>
                <a:gd name="T88" fmla="*/ 907 w 954"/>
                <a:gd name="T89" fmla="*/ 37 h 96"/>
                <a:gd name="T90" fmla="*/ 949 w 954"/>
                <a:gd name="T91" fmla="*/ 80 h 96"/>
                <a:gd name="T92" fmla="*/ 943 w 954"/>
                <a:gd name="T93" fmla="*/ 56 h 96"/>
                <a:gd name="T94" fmla="*/ 939 w 954"/>
                <a:gd name="T95" fmla="*/ 42 h 96"/>
                <a:gd name="T96" fmla="*/ 95 w 954"/>
                <a:gd name="T97" fmla="*/ 46 h 96"/>
                <a:gd name="T98" fmla="*/ 0 w 954"/>
                <a:gd name="T99" fmla="*/ 46 h 96"/>
                <a:gd name="T100" fmla="*/ 0 w 954"/>
                <a:gd name="T101" fmla="*/ 82 h 96"/>
                <a:gd name="T102" fmla="*/ 43 w 954"/>
                <a:gd name="T103" fmla="*/ 88 h 96"/>
                <a:gd name="T104" fmla="*/ 43 w 954"/>
                <a:gd name="T10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6">
                  <a:moveTo>
                    <a:pt x="246" y="5"/>
                  </a:moveTo>
                  <a:cubicBezTo>
                    <a:pt x="246" y="5"/>
                    <a:pt x="246" y="5"/>
                    <a:pt x="246" y="5"/>
                  </a:cubicBezTo>
                  <a:cubicBezTo>
                    <a:pt x="235" y="5"/>
                    <a:pt x="235" y="5"/>
                    <a:pt x="235" y="5"/>
                  </a:cubicBezTo>
                  <a:cubicBezTo>
                    <a:pt x="235" y="5"/>
                    <a:pt x="235" y="5"/>
                    <a:pt x="217" y="73"/>
                  </a:cubicBezTo>
                  <a:cubicBezTo>
                    <a:pt x="216" y="77"/>
                    <a:pt x="215" y="80"/>
                    <a:pt x="215" y="82"/>
                  </a:cubicBezTo>
                  <a:cubicBezTo>
                    <a:pt x="215" y="82"/>
                    <a:pt x="215" y="82"/>
                    <a:pt x="215" y="82"/>
                  </a:cubicBezTo>
                  <a:cubicBezTo>
                    <a:pt x="215" y="79"/>
                    <a:pt x="214" y="76"/>
                    <a:pt x="214" y="74"/>
                  </a:cubicBezTo>
                  <a:cubicBezTo>
                    <a:pt x="214" y="74"/>
                    <a:pt x="214" y="74"/>
                    <a:pt x="195" y="5"/>
                  </a:cubicBezTo>
                  <a:cubicBezTo>
                    <a:pt x="195" y="5"/>
                    <a:pt x="195" y="5"/>
                    <a:pt x="185" y="5"/>
                  </a:cubicBezTo>
                  <a:cubicBezTo>
                    <a:pt x="185" y="5"/>
                    <a:pt x="185" y="5"/>
                    <a:pt x="165" y="73"/>
                  </a:cubicBezTo>
                  <a:cubicBezTo>
                    <a:pt x="164" y="77"/>
                    <a:pt x="163" y="80"/>
                    <a:pt x="163" y="82"/>
                  </a:cubicBezTo>
                  <a:cubicBezTo>
                    <a:pt x="163" y="82"/>
                    <a:pt x="163" y="82"/>
                    <a:pt x="163" y="82"/>
                  </a:cubicBezTo>
                  <a:cubicBezTo>
                    <a:pt x="162" y="79"/>
                    <a:pt x="162" y="76"/>
                    <a:pt x="161" y="73"/>
                  </a:cubicBezTo>
                  <a:cubicBezTo>
                    <a:pt x="161" y="73"/>
                    <a:pt x="161" y="73"/>
                    <a:pt x="142" y="5"/>
                  </a:cubicBezTo>
                  <a:cubicBezTo>
                    <a:pt x="142" y="5"/>
                    <a:pt x="142" y="5"/>
                    <a:pt x="131" y="5"/>
                  </a:cubicBezTo>
                  <a:cubicBezTo>
                    <a:pt x="131" y="5"/>
                    <a:pt x="131" y="5"/>
                    <a:pt x="157" y="94"/>
                  </a:cubicBezTo>
                  <a:cubicBezTo>
                    <a:pt x="157" y="94"/>
                    <a:pt x="157" y="94"/>
                    <a:pt x="169" y="94"/>
                  </a:cubicBezTo>
                  <a:cubicBezTo>
                    <a:pt x="169" y="94"/>
                    <a:pt x="169" y="94"/>
                    <a:pt x="188" y="29"/>
                  </a:cubicBezTo>
                  <a:cubicBezTo>
                    <a:pt x="188" y="26"/>
                    <a:pt x="189" y="23"/>
                    <a:pt x="189" y="20"/>
                  </a:cubicBezTo>
                  <a:cubicBezTo>
                    <a:pt x="189" y="20"/>
                    <a:pt x="189" y="20"/>
                    <a:pt x="189" y="20"/>
                  </a:cubicBezTo>
                  <a:cubicBezTo>
                    <a:pt x="189" y="23"/>
                    <a:pt x="190" y="26"/>
                    <a:pt x="191" y="29"/>
                  </a:cubicBezTo>
                  <a:cubicBezTo>
                    <a:pt x="191" y="29"/>
                    <a:pt x="191" y="29"/>
                    <a:pt x="209" y="94"/>
                  </a:cubicBezTo>
                  <a:cubicBezTo>
                    <a:pt x="209" y="94"/>
                    <a:pt x="209" y="94"/>
                    <a:pt x="221" y="94"/>
                  </a:cubicBezTo>
                  <a:cubicBezTo>
                    <a:pt x="221" y="94"/>
                    <a:pt x="221" y="94"/>
                    <a:pt x="246" y="5"/>
                  </a:cubicBezTo>
                  <a:close/>
                  <a:moveTo>
                    <a:pt x="266" y="7"/>
                  </a:moveTo>
                  <a:cubicBezTo>
                    <a:pt x="266" y="6"/>
                    <a:pt x="265" y="4"/>
                    <a:pt x="263" y="3"/>
                  </a:cubicBezTo>
                  <a:cubicBezTo>
                    <a:pt x="262" y="2"/>
                    <a:pt x="261" y="1"/>
                    <a:pt x="258" y="1"/>
                  </a:cubicBezTo>
                  <a:cubicBezTo>
                    <a:pt x="257" y="1"/>
                    <a:pt x="255" y="2"/>
                    <a:pt x="254" y="3"/>
                  </a:cubicBezTo>
                  <a:cubicBezTo>
                    <a:pt x="253" y="4"/>
                    <a:pt x="252" y="6"/>
                    <a:pt x="252" y="7"/>
                  </a:cubicBezTo>
                  <a:cubicBezTo>
                    <a:pt x="252" y="10"/>
                    <a:pt x="253" y="11"/>
                    <a:pt x="254" y="12"/>
                  </a:cubicBezTo>
                  <a:cubicBezTo>
                    <a:pt x="255" y="14"/>
                    <a:pt x="257" y="14"/>
                    <a:pt x="258" y="14"/>
                  </a:cubicBezTo>
                  <a:cubicBezTo>
                    <a:pt x="261" y="14"/>
                    <a:pt x="262" y="14"/>
                    <a:pt x="263" y="12"/>
                  </a:cubicBezTo>
                  <a:cubicBezTo>
                    <a:pt x="265" y="11"/>
                    <a:pt x="266" y="9"/>
                    <a:pt x="266" y="7"/>
                  </a:cubicBezTo>
                  <a:close/>
                  <a:moveTo>
                    <a:pt x="264" y="94"/>
                  </a:moveTo>
                  <a:cubicBezTo>
                    <a:pt x="264" y="94"/>
                    <a:pt x="264" y="94"/>
                    <a:pt x="264" y="94"/>
                  </a:cubicBezTo>
                  <a:cubicBezTo>
                    <a:pt x="264" y="30"/>
                    <a:pt x="264" y="30"/>
                    <a:pt x="264" y="30"/>
                  </a:cubicBezTo>
                  <a:cubicBezTo>
                    <a:pt x="264" y="30"/>
                    <a:pt x="264" y="30"/>
                    <a:pt x="253" y="30"/>
                  </a:cubicBezTo>
                  <a:cubicBezTo>
                    <a:pt x="253" y="30"/>
                    <a:pt x="253" y="30"/>
                    <a:pt x="253" y="94"/>
                  </a:cubicBezTo>
                  <a:cubicBezTo>
                    <a:pt x="253" y="94"/>
                    <a:pt x="253" y="94"/>
                    <a:pt x="264" y="94"/>
                  </a:cubicBezTo>
                  <a:close/>
                  <a:moveTo>
                    <a:pt x="332" y="94"/>
                  </a:moveTo>
                  <a:cubicBezTo>
                    <a:pt x="332" y="94"/>
                    <a:pt x="332" y="94"/>
                    <a:pt x="332" y="94"/>
                  </a:cubicBezTo>
                  <a:cubicBezTo>
                    <a:pt x="332" y="55"/>
                    <a:pt x="332" y="55"/>
                    <a:pt x="332" y="55"/>
                  </a:cubicBezTo>
                  <a:cubicBezTo>
                    <a:pt x="332" y="47"/>
                    <a:pt x="330" y="40"/>
                    <a:pt x="327" y="36"/>
                  </a:cubicBezTo>
                  <a:cubicBezTo>
                    <a:pt x="323" y="31"/>
                    <a:pt x="318" y="29"/>
                    <a:pt x="311" y="29"/>
                  </a:cubicBezTo>
                  <a:cubicBezTo>
                    <a:pt x="301" y="29"/>
                    <a:pt x="294" y="33"/>
                    <a:pt x="289" y="41"/>
                  </a:cubicBezTo>
                  <a:cubicBezTo>
                    <a:pt x="289" y="41"/>
                    <a:pt x="289" y="41"/>
                    <a:pt x="289" y="41"/>
                  </a:cubicBezTo>
                  <a:cubicBezTo>
                    <a:pt x="289" y="41"/>
                    <a:pt x="289" y="41"/>
                    <a:pt x="289" y="30"/>
                  </a:cubicBezTo>
                  <a:cubicBezTo>
                    <a:pt x="289" y="30"/>
                    <a:pt x="289" y="30"/>
                    <a:pt x="279" y="30"/>
                  </a:cubicBezTo>
                  <a:cubicBezTo>
                    <a:pt x="279" y="30"/>
                    <a:pt x="279" y="30"/>
                    <a:pt x="279" y="94"/>
                  </a:cubicBezTo>
                  <a:cubicBezTo>
                    <a:pt x="279" y="94"/>
                    <a:pt x="279" y="94"/>
                    <a:pt x="289" y="94"/>
                  </a:cubicBezTo>
                  <a:cubicBezTo>
                    <a:pt x="289" y="94"/>
                    <a:pt x="289" y="94"/>
                    <a:pt x="289" y="58"/>
                  </a:cubicBezTo>
                  <a:cubicBezTo>
                    <a:pt x="289" y="52"/>
                    <a:pt x="291" y="47"/>
                    <a:pt x="294" y="43"/>
                  </a:cubicBezTo>
                  <a:cubicBezTo>
                    <a:pt x="298" y="39"/>
                    <a:pt x="302" y="37"/>
                    <a:pt x="307" y="37"/>
                  </a:cubicBezTo>
                  <a:cubicBezTo>
                    <a:pt x="317" y="37"/>
                    <a:pt x="322" y="44"/>
                    <a:pt x="322" y="58"/>
                  </a:cubicBezTo>
                  <a:cubicBezTo>
                    <a:pt x="322" y="58"/>
                    <a:pt x="322" y="58"/>
                    <a:pt x="322" y="94"/>
                  </a:cubicBezTo>
                  <a:cubicBezTo>
                    <a:pt x="322" y="94"/>
                    <a:pt x="322" y="94"/>
                    <a:pt x="332" y="94"/>
                  </a:cubicBezTo>
                  <a:close/>
                  <a:moveTo>
                    <a:pt x="400" y="94"/>
                  </a:moveTo>
                  <a:cubicBezTo>
                    <a:pt x="400" y="94"/>
                    <a:pt x="400" y="94"/>
                    <a:pt x="400" y="94"/>
                  </a:cubicBezTo>
                  <a:cubicBezTo>
                    <a:pt x="400" y="0"/>
                    <a:pt x="400" y="0"/>
                    <a:pt x="400" y="0"/>
                  </a:cubicBezTo>
                  <a:cubicBezTo>
                    <a:pt x="400" y="0"/>
                    <a:pt x="400" y="0"/>
                    <a:pt x="390" y="0"/>
                  </a:cubicBezTo>
                  <a:cubicBezTo>
                    <a:pt x="390" y="0"/>
                    <a:pt x="390" y="0"/>
                    <a:pt x="390" y="39"/>
                  </a:cubicBezTo>
                  <a:cubicBezTo>
                    <a:pt x="390" y="39"/>
                    <a:pt x="390" y="39"/>
                    <a:pt x="389" y="39"/>
                  </a:cubicBezTo>
                  <a:cubicBezTo>
                    <a:pt x="385" y="32"/>
                    <a:pt x="379" y="29"/>
                    <a:pt x="370" y="29"/>
                  </a:cubicBezTo>
                  <a:cubicBezTo>
                    <a:pt x="361" y="29"/>
                    <a:pt x="354" y="32"/>
                    <a:pt x="349" y="38"/>
                  </a:cubicBezTo>
                  <a:cubicBezTo>
                    <a:pt x="344" y="44"/>
                    <a:pt x="341" y="53"/>
                    <a:pt x="341" y="63"/>
                  </a:cubicBezTo>
                  <a:cubicBezTo>
                    <a:pt x="341" y="74"/>
                    <a:pt x="344" y="82"/>
                    <a:pt x="349" y="87"/>
                  </a:cubicBezTo>
                  <a:cubicBezTo>
                    <a:pt x="353" y="93"/>
                    <a:pt x="360" y="95"/>
                    <a:pt x="368" y="95"/>
                  </a:cubicBezTo>
                  <a:cubicBezTo>
                    <a:pt x="377" y="95"/>
                    <a:pt x="385" y="91"/>
                    <a:pt x="389" y="83"/>
                  </a:cubicBezTo>
                  <a:cubicBezTo>
                    <a:pt x="389" y="83"/>
                    <a:pt x="389" y="83"/>
                    <a:pt x="390" y="83"/>
                  </a:cubicBezTo>
                  <a:cubicBezTo>
                    <a:pt x="390" y="83"/>
                    <a:pt x="390" y="83"/>
                    <a:pt x="390" y="94"/>
                  </a:cubicBezTo>
                  <a:cubicBezTo>
                    <a:pt x="390" y="94"/>
                    <a:pt x="390" y="94"/>
                    <a:pt x="400" y="94"/>
                  </a:cubicBezTo>
                  <a:close/>
                  <a:moveTo>
                    <a:pt x="390" y="65"/>
                  </a:moveTo>
                  <a:cubicBezTo>
                    <a:pt x="390" y="71"/>
                    <a:pt x="388" y="76"/>
                    <a:pt x="385" y="80"/>
                  </a:cubicBezTo>
                  <a:cubicBezTo>
                    <a:pt x="381" y="85"/>
                    <a:pt x="377" y="87"/>
                    <a:pt x="371" y="87"/>
                  </a:cubicBezTo>
                  <a:cubicBezTo>
                    <a:pt x="365" y="87"/>
                    <a:pt x="361" y="85"/>
                    <a:pt x="357" y="81"/>
                  </a:cubicBezTo>
                  <a:cubicBezTo>
                    <a:pt x="353" y="77"/>
                    <a:pt x="352" y="70"/>
                    <a:pt x="352" y="63"/>
                  </a:cubicBezTo>
                  <a:cubicBezTo>
                    <a:pt x="352" y="55"/>
                    <a:pt x="353" y="49"/>
                    <a:pt x="357" y="44"/>
                  </a:cubicBezTo>
                  <a:cubicBezTo>
                    <a:pt x="361" y="40"/>
                    <a:pt x="365" y="37"/>
                    <a:pt x="372" y="37"/>
                  </a:cubicBezTo>
                  <a:cubicBezTo>
                    <a:pt x="377" y="37"/>
                    <a:pt x="381" y="39"/>
                    <a:pt x="385" y="43"/>
                  </a:cubicBezTo>
                  <a:cubicBezTo>
                    <a:pt x="388" y="46"/>
                    <a:pt x="390" y="51"/>
                    <a:pt x="390" y="56"/>
                  </a:cubicBezTo>
                  <a:cubicBezTo>
                    <a:pt x="390" y="56"/>
                    <a:pt x="390" y="56"/>
                    <a:pt x="390" y="65"/>
                  </a:cubicBezTo>
                  <a:close/>
                  <a:moveTo>
                    <a:pt x="474" y="62"/>
                  </a:moveTo>
                  <a:cubicBezTo>
                    <a:pt x="474" y="52"/>
                    <a:pt x="471" y="44"/>
                    <a:pt x="466" y="37"/>
                  </a:cubicBezTo>
                  <a:cubicBezTo>
                    <a:pt x="460" y="32"/>
                    <a:pt x="453" y="29"/>
                    <a:pt x="443" y="29"/>
                  </a:cubicBezTo>
                  <a:cubicBezTo>
                    <a:pt x="434" y="29"/>
                    <a:pt x="426" y="32"/>
                    <a:pt x="420" y="37"/>
                  </a:cubicBezTo>
                  <a:cubicBezTo>
                    <a:pt x="414" y="43"/>
                    <a:pt x="411" y="52"/>
                    <a:pt x="411" y="63"/>
                  </a:cubicBezTo>
                  <a:cubicBezTo>
                    <a:pt x="411" y="72"/>
                    <a:pt x="413" y="80"/>
                    <a:pt x="419" y="86"/>
                  </a:cubicBezTo>
                  <a:cubicBezTo>
                    <a:pt x="424" y="92"/>
                    <a:pt x="432" y="95"/>
                    <a:pt x="442" y="95"/>
                  </a:cubicBezTo>
                  <a:cubicBezTo>
                    <a:pt x="452" y="95"/>
                    <a:pt x="459" y="92"/>
                    <a:pt x="465" y="86"/>
                  </a:cubicBezTo>
                  <a:cubicBezTo>
                    <a:pt x="471" y="80"/>
                    <a:pt x="474" y="72"/>
                    <a:pt x="474" y="62"/>
                  </a:cubicBezTo>
                  <a:close/>
                  <a:moveTo>
                    <a:pt x="463" y="62"/>
                  </a:moveTo>
                  <a:cubicBezTo>
                    <a:pt x="463" y="70"/>
                    <a:pt x="461" y="76"/>
                    <a:pt x="458" y="80"/>
                  </a:cubicBezTo>
                  <a:cubicBezTo>
                    <a:pt x="455" y="85"/>
                    <a:pt x="449" y="87"/>
                    <a:pt x="443" y="87"/>
                  </a:cubicBezTo>
                  <a:cubicBezTo>
                    <a:pt x="436" y="87"/>
                    <a:pt x="431" y="85"/>
                    <a:pt x="427" y="80"/>
                  </a:cubicBezTo>
                  <a:cubicBezTo>
                    <a:pt x="423" y="76"/>
                    <a:pt x="421" y="70"/>
                    <a:pt x="421" y="63"/>
                  </a:cubicBezTo>
                  <a:cubicBezTo>
                    <a:pt x="421" y="54"/>
                    <a:pt x="423" y="48"/>
                    <a:pt x="427" y="44"/>
                  </a:cubicBezTo>
                  <a:cubicBezTo>
                    <a:pt x="431" y="40"/>
                    <a:pt x="436" y="37"/>
                    <a:pt x="443" y="37"/>
                  </a:cubicBezTo>
                  <a:cubicBezTo>
                    <a:pt x="449" y="37"/>
                    <a:pt x="454" y="40"/>
                    <a:pt x="458" y="44"/>
                  </a:cubicBezTo>
                  <a:cubicBezTo>
                    <a:pt x="461" y="48"/>
                    <a:pt x="463" y="54"/>
                    <a:pt x="463" y="62"/>
                  </a:cubicBezTo>
                  <a:close/>
                  <a:moveTo>
                    <a:pt x="565" y="30"/>
                  </a:moveTo>
                  <a:cubicBezTo>
                    <a:pt x="565" y="30"/>
                    <a:pt x="565" y="30"/>
                    <a:pt x="565" y="30"/>
                  </a:cubicBezTo>
                  <a:cubicBezTo>
                    <a:pt x="554" y="30"/>
                    <a:pt x="554" y="30"/>
                    <a:pt x="554" y="30"/>
                  </a:cubicBezTo>
                  <a:cubicBezTo>
                    <a:pt x="554" y="30"/>
                    <a:pt x="554" y="30"/>
                    <a:pt x="541" y="78"/>
                  </a:cubicBezTo>
                  <a:cubicBezTo>
                    <a:pt x="541" y="80"/>
                    <a:pt x="540" y="83"/>
                    <a:pt x="540" y="84"/>
                  </a:cubicBezTo>
                  <a:cubicBezTo>
                    <a:pt x="540" y="84"/>
                    <a:pt x="540" y="84"/>
                    <a:pt x="540" y="84"/>
                  </a:cubicBezTo>
                  <a:cubicBezTo>
                    <a:pt x="540" y="82"/>
                    <a:pt x="539" y="80"/>
                    <a:pt x="539" y="78"/>
                  </a:cubicBezTo>
                  <a:cubicBezTo>
                    <a:pt x="539" y="78"/>
                    <a:pt x="539" y="78"/>
                    <a:pt x="526" y="30"/>
                  </a:cubicBezTo>
                  <a:cubicBezTo>
                    <a:pt x="526" y="30"/>
                    <a:pt x="526" y="30"/>
                    <a:pt x="516" y="30"/>
                  </a:cubicBezTo>
                  <a:cubicBezTo>
                    <a:pt x="516" y="30"/>
                    <a:pt x="516" y="30"/>
                    <a:pt x="502" y="78"/>
                  </a:cubicBezTo>
                  <a:cubicBezTo>
                    <a:pt x="501" y="80"/>
                    <a:pt x="501" y="82"/>
                    <a:pt x="500" y="84"/>
                  </a:cubicBezTo>
                  <a:cubicBezTo>
                    <a:pt x="500" y="84"/>
                    <a:pt x="500" y="84"/>
                    <a:pt x="500" y="84"/>
                  </a:cubicBezTo>
                  <a:cubicBezTo>
                    <a:pt x="500" y="82"/>
                    <a:pt x="500" y="80"/>
                    <a:pt x="499" y="78"/>
                  </a:cubicBezTo>
                  <a:cubicBezTo>
                    <a:pt x="499" y="78"/>
                    <a:pt x="499" y="78"/>
                    <a:pt x="486" y="30"/>
                  </a:cubicBezTo>
                  <a:cubicBezTo>
                    <a:pt x="486" y="30"/>
                    <a:pt x="486" y="30"/>
                    <a:pt x="475" y="30"/>
                  </a:cubicBezTo>
                  <a:cubicBezTo>
                    <a:pt x="475" y="30"/>
                    <a:pt x="475" y="30"/>
                    <a:pt x="495" y="94"/>
                  </a:cubicBezTo>
                  <a:cubicBezTo>
                    <a:pt x="495" y="94"/>
                    <a:pt x="495" y="94"/>
                    <a:pt x="505" y="94"/>
                  </a:cubicBezTo>
                  <a:cubicBezTo>
                    <a:pt x="505" y="94"/>
                    <a:pt x="505" y="94"/>
                    <a:pt x="519" y="48"/>
                  </a:cubicBezTo>
                  <a:cubicBezTo>
                    <a:pt x="520" y="46"/>
                    <a:pt x="520" y="44"/>
                    <a:pt x="520" y="43"/>
                  </a:cubicBezTo>
                  <a:cubicBezTo>
                    <a:pt x="520" y="43"/>
                    <a:pt x="520" y="43"/>
                    <a:pt x="521" y="43"/>
                  </a:cubicBezTo>
                  <a:cubicBezTo>
                    <a:pt x="521" y="45"/>
                    <a:pt x="521" y="47"/>
                    <a:pt x="522" y="49"/>
                  </a:cubicBezTo>
                  <a:cubicBezTo>
                    <a:pt x="522" y="49"/>
                    <a:pt x="522" y="49"/>
                    <a:pt x="535" y="94"/>
                  </a:cubicBezTo>
                  <a:cubicBezTo>
                    <a:pt x="535" y="94"/>
                    <a:pt x="535" y="94"/>
                    <a:pt x="545" y="94"/>
                  </a:cubicBezTo>
                  <a:cubicBezTo>
                    <a:pt x="545" y="94"/>
                    <a:pt x="545" y="94"/>
                    <a:pt x="565" y="30"/>
                  </a:cubicBezTo>
                  <a:close/>
                  <a:moveTo>
                    <a:pt x="606" y="77"/>
                  </a:moveTo>
                  <a:cubicBezTo>
                    <a:pt x="606" y="72"/>
                    <a:pt x="605" y="68"/>
                    <a:pt x="602" y="65"/>
                  </a:cubicBezTo>
                  <a:cubicBezTo>
                    <a:pt x="599" y="63"/>
                    <a:pt x="595" y="60"/>
                    <a:pt x="590" y="58"/>
                  </a:cubicBezTo>
                  <a:cubicBezTo>
                    <a:pt x="585" y="56"/>
                    <a:pt x="582" y="54"/>
                    <a:pt x="580" y="53"/>
                  </a:cubicBezTo>
                  <a:cubicBezTo>
                    <a:pt x="579" y="51"/>
                    <a:pt x="578" y="49"/>
                    <a:pt x="578" y="46"/>
                  </a:cubicBezTo>
                  <a:cubicBezTo>
                    <a:pt x="578" y="44"/>
                    <a:pt x="579" y="41"/>
                    <a:pt x="581" y="40"/>
                  </a:cubicBezTo>
                  <a:cubicBezTo>
                    <a:pt x="583" y="38"/>
                    <a:pt x="586" y="37"/>
                    <a:pt x="589" y="37"/>
                  </a:cubicBezTo>
                  <a:cubicBezTo>
                    <a:pt x="594" y="37"/>
                    <a:pt x="599" y="39"/>
                    <a:pt x="603" y="42"/>
                  </a:cubicBezTo>
                  <a:cubicBezTo>
                    <a:pt x="603" y="42"/>
                    <a:pt x="603" y="42"/>
                    <a:pt x="603" y="32"/>
                  </a:cubicBezTo>
                  <a:cubicBezTo>
                    <a:pt x="599" y="30"/>
                    <a:pt x="595" y="29"/>
                    <a:pt x="590" y="29"/>
                  </a:cubicBezTo>
                  <a:cubicBezTo>
                    <a:pt x="583" y="29"/>
                    <a:pt x="578" y="30"/>
                    <a:pt x="574" y="34"/>
                  </a:cubicBezTo>
                  <a:cubicBezTo>
                    <a:pt x="569" y="37"/>
                    <a:pt x="567" y="42"/>
                    <a:pt x="567" y="47"/>
                  </a:cubicBezTo>
                  <a:cubicBezTo>
                    <a:pt x="567" y="52"/>
                    <a:pt x="568" y="56"/>
                    <a:pt x="572" y="59"/>
                  </a:cubicBezTo>
                  <a:cubicBezTo>
                    <a:pt x="574" y="61"/>
                    <a:pt x="577" y="63"/>
                    <a:pt x="583" y="66"/>
                  </a:cubicBezTo>
                  <a:cubicBezTo>
                    <a:pt x="588" y="68"/>
                    <a:pt x="591" y="70"/>
                    <a:pt x="593" y="72"/>
                  </a:cubicBezTo>
                  <a:cubicBezTo>
                    <a:pt x="595" y="73"/>
                    <a:pt x="596" y="75"/>
                    <a:pt x="596" y="78"/>
                  </a:cubicBezTo>
                  <a:cubicBezTo>
                    <a:pt x="596" y="84"/>
                    <a:pt x="592" y="87"/>
                    <a:pt x="584" y="87"/>
                  </a:cubicBezTo>
                  <a:cubicBezTo>
                    <a:pt x="578" y="87"/>
                    <a:pt x="572" y="85"/>
                    <a:pt x="567" y="81"/>
                  </a:cubicBezTo>
                  <a:cubicBezTo>
                    <a:pt x="567" y="81"/>
                    <a:pt x="567" y="81"/>
                    <a:pt x="567" y="92"/>
                  </a:cubicBezTo>
                  <a:cubicBezTo>
                    <a:pt x="572" y="94"/>
                    <a:pt x="577" y="95"/>
                    <a:pt x="583" y="95"/>
                  </a:cubicBezTo>
                  <a:cubicBezTo>
                    <a:pt x="590" y="95"/>
                    <a:pt x="596" y="94"/>
                    <a:pt x="600" y="90"/>
                  </a:cubicBezTo>
                  <a:cubicBezTo>
                    <a:pt x="604" y="86"/>
                    <a:pt x="606" y="82"/>
                    <a:pt x="606" y="77"/>
                  </a:cubicBezTo>
                  <a:close/>
                  <a:moveTo>
                    <a:pt x="636" y="5"/>
                  </a:moveTo>
                  <a:cubicBezTo>
                    <a:pt x="636" y="94"/>
                    <a:pt x="636" y="94"/>
                    <a:pt x="636" y="94"/>
                  </a:cubicBezTo>
                  <a:cubicBezTo>
                    <a:pt x="647" y="94"/>
                    <a:pt x="647" y="94"/>
                    <a:pt x="647" y="94"/>
                  </a:cubicBezTo>
                  <a:cubicBezTo>
                    <a:pt x="647" y="5"/>
                    <a:pt x="647" y="5"/>
                    <a:pt x="647" y="5"/>
                  </a:cubicBezTo>
                  <a:cubicBezTo>
                    <a:pt x="636" y="5"/>
                    <a:pt x="636" y="5"/>
                    <a:pt x="636" y="5"/>
                  </a:cubicBezTo>
                  <a:close/>
                  <a:moveTo>
                    <a:pt x="716" y="94"/>
                  </a:moveTo>
                  <a:cubicBezTo>
                    <a:pt x="716" y="94"/>
                    <a:pt x="716" y="94"/>
                    <a:pt x="716" y="94"/>
                  </a:cubicBezTo>
                  <a:cubicBezTo>
                    <a:pt x="716" y="55"/>
                    <a:pt x="716" y="55"/>
                    <a:pt x="716" y="55"/>
                  </a:cubicBezTo>
                  <a:cubicBezTo>
                    <a:pt x="716" y="47"/>
                    <a:pt x="715" y="40"/>
                    <a:pt x="711" y="36"/>
                  </a:cubicBezTo>
                  <a:cubicBezTo>
                    <a:pt x="708" y="31"/>
                    <a:pt x="702" y="29"/>
                    <a:pt x="695" y="29"/>
                  </a:cubicBezTo>
                  <a:cubicBezTo>
                    <a:pt x="686" y="29"/>
                    <a:pt x="679" y="33"/>
                    <a:pt x="674" y="41"/>
                  </a:cubicBezTo>
                  <a:cubicBezTo>
                    <a:pt x="674" y="41"/>
                    <a:pt x="674" y="41"/>
                    <a:pt x="674" y="41"/>
                  </a:cubicBezTo>
                  <a:cubicBezTo>
                    <a:pt x="674" y="41"/>
                    <a:pt x="674" y="41"/>
                    <a:pt x="674" y="30"/>
                  </a:cubicBezTo>
                  <a:cubicBezTo>
                    <a:pt x="674" y="30"/>
                    <a:pt x="674" y="30"/>
                    <a:pt x="664" y="30"/>
                  </a:cubicBezTo>
                  <a:cubicBezTo>
                    <a:pt x="664" y="30"/>
                    <a:pt x="664" y="30"/>
                    <a:pt x="664" y="94"/>
                  </a:cubicBezTo>
                  <a:cubicBezTo>
                    <a:pt x="664" y="94"/>
                    <a:pt x="664" y="94"/>
                    <a:pt x="674" y="94"/>
                  </a:cubicBezTo>
                  <a:cubicBezTo>
                    <a:pt x="674" y="94"/>
                    <a:pt x="674" y="94"/>
                    <a:pt x="674" y="58"/>
                  </a:cubicBezTo>
                  <a:cubicBezTo>
                    <a:pt x="674" y="52"/>
                    <a:pt x="676" y="47"/>
                    <a:pt x="679" y="43"/>
                  </a:cubicBezTo>
                  <a:cubicBezTo>
                    <a:pt x="682" y="39"/>
                    <a:pt x="686" y="37"/>
                    <a:pt x="692" y="37"/>
                  </a:cubicBezTo>
                  <a:cubicBezTo>
                    <a:pt x="701" y="37"/>
                    <a:pt x="706" y="44"/>
                    <a:pt x="706" y="58"/>
                  </a:cubicBezTo>
                  <a:cubicBezTo>
                    <a:pt x="706" y="58"/>
                    <a:pt x="706" y="58"/>
                    <a:pt x="706" y="94"/>
                  </a:cubicBezTo>
                  <a:cubicBezTo>
                    <a:pt x="706" y="94"/>
                    <a:pt x="706" y="94"/>
                    <a:pt x="716" y="94"/>
                  </a:cubicBezTo>
                  <a:close/>
                  <a:moveTo>
                    <a:pt x="760" y="93"/>
                  </a:moveTo>
                  <a:cubicBezTo>
                    <a:pt x="760" y="93"/>
                    <a:pt x="760" y="93"/>
                    <a:pt x="760" y="93"/>
                  </a:cubicBezTo>
                  <a:cubicBezTo>
                    <a:pt x="760" y="85"/>
                    <a:pt x="760" y="85"/>
                    <a:pt x="760" y="85"/>
                  </a:cubicBezTo>
                  <a:cubicBezTo>
                    <a:pt x="759" y="86"/>
                    <a:pt x="756" y="86"/>
                    <a:pt x="754" y="86"/>
                  </a:cubicBezTo>
                  <a:cubicBezTo>
                    <a:pt x="750" y="86"/>
                    <a:pt x="748" y="86"/>
                    <a:pt x="747" y="84"/>
                  </a:cubicBezTo>
                  <a:cubicBezTo>
                    <a:pt x="745" y="82"/>
                    <a:pt x="745" y="79"/>
                    <a:pt x="745" y="75"/>
                  </a:cubicBezTo>
                  <a:cubicBezTo>
                    <a:pt x="745" y="75"/>
                    <a:pt x="745" y="75"/>
                    <a:pt x="745" y="39"/>
                  </a:cubicBezTo>
                  <a:cubicBezTo>
                    <a:pt x="745" y="39"/>
                    <a:pt x="745" y="39"/>
                    <a:pt x="760" y="39"/>
                  </a:cubicBezTo>
                  <a:cubicBezTo>
                    <a:pt x="760" y="39"/>
                    <a:pt x="760" y="39"/>
                    <a:pt x="760" y="30"/>
                  </a:cubicBezTo>
                  <a:cubicBezTo>
                    <a:pt x="760" y="30"/>
                    <a:pt x="760" y="30"/>
                    <a:pt x="745" y="30"/>
                  </a:cubicBezTo>
                  <a:cubicBezTo>
                    <a:pt x="745" y="30"/>
                    <a:pt x="745" y="30"/>
                    <a:pt x="745" y="11"/>
                  </a:cubicBezTo>
                  <a:cubicBezTo>
                    <a:pt x="741" y="12"/>
                    <a:pt x="737" y="13"/>
                    <a:pt x="734" y="15"/>
                  </a:cubicBezTo>
                  <a:cubicBezTo>
                    <a:pt x="734" y="15"/>
                    <a:pt x="734" y="15"/>
                    <a:pt x="734" y="30"/>
                  </a:cubicBezTo>
                  <a:cubicBezTo>
                    <a:pt x="734" y="30"/>
                    <a:pt x="734" y="30"/>
                    <a:pt x="723" y="30"/>
                  </a:cubicBezTo>
                  <a:cubicBezTo>
                    <a:pt x="723" y="30"/>
                    <a:pt x="723" y="30"/>
                    <a:pt x="723" y="39"/>
                  </a:cubicBezTo>
                  <a:cubicBezTo>
                    <a:pt x="723" y="39"/>
                    <a:pt x="723" y="39"/>
                    <a:pt x="734" y="39"/>
                  </a:cubicBezTo>
                  <a:cubicBezTo>
                    <a:pt x="734" y="39"/>
                    <a:pt x="734" y="39"/>
                    <a:pt x="734" y="77"/>
                  </a:cubicBezTo>
                  <a:cubicBezTo>
                    <a:pt x="734" y="89"/>
                    <a:pt x="740" y="95"/>
                    <a:pt x="751" y="95"/>
                  </a:cubicBezTo>
                  <a:cubicBezTo>
                    <a:pt x="755" y="95"/>
                    <a:pt x="758" y="95"/>
                    <a:pt x="760" y="93"/>
                  </a:cubicBezTo>
                  <a:close/>
                  <a:moveTo>
                    <a:pt x="820" y="94"/>
                  </a:moveTo>
                  <a:cubicBezTo>
                    <a:pt x="820" y="94"/>
                    <a:pt x="820" y="94"/>
                    <a:pt x="820" y="94"/>
                  </a:cubicBezTo>
                  <a:cubicBezTo>
                    <a:pt x="820" y="30"/>
                    <a:pt x="820" y="30"/>
                    <a:pt x="820" y="30"/>
                  </a:cubicBezTo>
                  <a:cubicBezTo>
                    <a:pt x="820" y="30"/>
                    <a:pt x="820" y="30"/>
                    <a:pt x="810" y="30"/>
                  </a:cubicBezTo>
                  <a:cubicBezTo>
                    <a:pt x="810" y="30"/>
                    <a:pt x="810" y="30"/>
                    <a:pt x="810" y="67"/>
                  </a:cubicBezTo>
                  <a:cubicBezTo>
                    <a:pt x="810" y="73"/>
                    <a:pt x="809" y="78"/>
                    <a:pt x="805" y="81"/>
                  </a:cubicBezTo>
                  <a:cubicBezTo>
                    <a:pt x="802" y="85"/>
                    <a:pt x="798" y="87"/>
                    <a:pt x="793" y="87"/>
                  </a:cubicBezTo>
                  <a:cubicBezTo>
                    <a:pt x="783" y="87"/>
                    <a:pt x="778" y="80"/>
                    <a:pt x="778" y="67"/>
                  </a:cubicBezTo>
                  <a:cubicBezTo>
                    <a:pt x="778" y="67"/>
                    <a:pt x="778" y="67"/>
                    <a:pt x="778" y="30"/>
                  </a:cubicBezTo>
                  <a:cubicBezTo>
                    <a:pt x="778" y="30"/>
                    <a:pt x="778" y="30"/>
                    <a:pt x="768" y="30"/>
                  </a:cubicBezTo>
                  <a:cubicBezTo>
                    <a:pt x="768" y="30"/>
                    <a:pt x="768" y="30"/>
                    <a:pt x="768" y="68"/>
                  </a:cubicBezTo>
                  <a:cubicBezTo>
                    <a:pt x="768" y="86"/>
                    <a:pt x="775" y="95"/>
                    <a:pt x="790" y="95"/>
                  </a:cubicBezTo>
                  <a:cubicBezTo>
                    <a:pt x="799" y="95"/>
                    <a:pt x="805" y="92"/>
                    <a:pt x="810" y="84"/>
                  </a:cubicBezTo>
                  <a:cubicBezTo>
                    <a:pt x="810" y="84"/>
                    <a:pt x="810" y="84"/>
                    <a:pt x="810" y="84"/>
                  </a:cubicBezTo>
                  <a:cubicBezTo>
                    <a:pt x="810" y="84"/>
                    <a:pt x="810" y="84"/>
                    <a:pt x="810" y="94"/>
                  </a:cubicBezTo>
                  <a:cubicBezTo>
                    <a:pt x="810" y="94"/>
                    <a:pt x="810" y="94"/>
                    <a:pt x="820" y="94"/>
                  </a:cubicBezTo>
                  <a:close/>
                  <a:moveTo>
                    <a:pt x="889" y="94"/>
                  </a:moveTo>
                  <a:cubicBezTo>
                    <a:pt x="889" y="94"/>
                    <a:pt x="889" y="94"/>
                    <a:pt x="889" y="94"/>
                  </a:cubicBezTo>
                  <a:cubicBezTo>
                    <a:pt x="889" y="55"/>
                    <a:pt x="889" y="55"/>
                    <a:pt x="889" y="55"/>
                  </a:cubicBezTo>
                  <a:cubicBezTo>
                    <a:pt x="889" y="47"/>
                    <a:pt x="887" y="40"/>
                    <a:pt x="883" y="36"/>
                  </a:cubicBezTo>
                  <a:cubicBezTo>
                    <a:pt x="880" y="31"/>
                    <a:pt x="875" y="29"/>
                    <a:pt x="868" y="29"/>
                  </a:cubicBezTo>
                  <a:cubicBezTo>
                    <a:pt x="858" y="29"/>
                    <a:pt x="851" y="33"/>
                    <a:pt x="846" y="41"/>
                  </a:cubicBezTo>
                  <a:cubicBezTo>
                    <a:pt x="846" y="41"/>
                    <a:pt x="846" y="41"/>
                    <a:pt x="846" y="41"/>
                  </a:cubicBezTo>
                  <a:cubicBezTo>
                    <a:pt x="846" y="41"/>
                    <a:pt x="846" y="41"/>
                    <a:pt x="846" y="30"/>
                  </a:cubicBezTo>
                  <a:cubicBezTo>
                    <a:pt x="846" y="30"/>
                    <a:pt x="846" y="30"/>
                    <a:pt x="836" y="30"/>
                  </a:cubicBezTo>
                  <a:cubicBezTo>
                    <a:pt x="836" y="30"/>
                    <a:pt x="836" y="30"/>
                    <a:pt x="836" y="94"/>
                  </a:cubicBezTo>
                  <a:cubicBezTo>
                    <a:pt x="836" y="94"/>
                    <a:pt x="836" y="94"/>
                    <a:pt x="846" y="94"/>
                  </a:cubicBezTo>
                  <a:cubicBezTo>
                    <a:pt x="846" y="94"/>
                    <a:pt x="846" y="94"/>
                    <a:pt x="846" y="58"/>
                  </a:cubicBezTo>
                  <a:cubicBezTo>
                    <a:pt x="846" y="52"/>
                    <a:pt x="848" y="47"/>
                    <a:pt x="851" y="43"/>
                  </a:cubicBezTo>
                  <a:cubicBezTo>
                    <a:pt x="855" y="39"/>
                    <a:pt x="859" y="37"/>
                    <a:pt x="864" y="37"/>
                  </a:cubicBezTo>
                  <a:cubicBezTo>
                    <a:pt x="874" y="37"/>
                    <a:pt x="879" y="44"/>
                    <a:pt x="879" y="58"/>
                  </a:cubicBezTo>
                  <a:cubicBezTo>
                    <a:pt x="879" y="58"/>
                    <a:pt x="879" y="58"/>
                    <a:pt x="879" y="94"/>
                  </a:cubicBezTo>
                  <a:cubicBezTo>
                    <a:pt x="879" y="94"/>
                    <a:pt x="879" y="94"/>
                    <a:pt x="889" y="94"/>
                  </a:cubicBezTo>
                  <a:close/>
                  <a:moveTo>
                    <a:pt x="954" y="65"/>
                  </a:moveTo>
                  <a:cubicBezTo>
                    <a:pt x="954" y="65"/>
                    <a:pt x="954" y="65"/>
                    <a:pt x="954" y="65"/>
                  </a:cubicBezTo>
                  <a:cubicBezTo>
                    <a:pt x="954" y="59"/>
                    <a:pt x="954" y="59"/>
                    <a:pt x="954" y="59"/>
                  </a:cubicBezTo>
                  <a:cubicBezTo>
                    <a:pt x="954" y="50"/>
                    <a:pt x="951" y="43"/>
                    <a:pt x="947" y="37"/>
                  </a:cubicBezTo>
                  <a:cubicBezTo>
                    <a:pt x="943" y="32"/>
                    <a:pt x="936" y="29"/>
                    <a:pt x="928" y="29"/>
                  </a:cubicBezTo>
                  <a:cubicBezTo>
                    <a:pt x="919" y="29"/>
                    <a:pt x="913" y="32"/>
                    <a:pt x="907" y="37"/>
                  </a:cubicBezTo>
                  <a:cubicBezTo>
                    <a:pt x="901" y="44"/>
                    <a:pt x="898" y="52"/>
                    <a:pt x="898" y="62"/>
                  </a:cubicBezTo>
                  <a:cubicBezTo>
                    <a:pt x="898" y="73"/>
                    <a:pt x="901" y="82"/>
                    <a:pt x="906" y="87"/>
                  </a:cubicBezTo>
                  <a:cubicBezTo>
                    <a:pt x="911" y="93"/>
                    <a:pt x="918" y="95"/>
                    <a:pt x="927" y="95"/>
                  </a:cubicBezTo>
                  <a:cubicBezTo>
                    <a:pt x="936" y="95"/>
                    <a:pt x="944" y="94"/>
                    <a:pt x="949" y="89"/>
                  </a:cubicBezTo>
                  <a:cubicBezTo>
                    <a:pt x="949" y="89"/>
                    <a:pt x="949" y="89"/>
                    <a:pt x="949" y="80"/>
                  </a:cubicBezTo>
                  <a:cubicBezTo>
                    <a:pt x="943" y="84"/>
                    <a:pt x="936" y="87"/>
                    <a:pt x="929" y="87"/>
                  </a:cubicBezTo>
                  <a:cubicBezTo>
                    <a:pt x="923" y="87"/>
                    <a:pt x="918" y="85"/>
                    <a:pt x="914" y="81"/>
                  </a:cubicBezTo>
                  <a:cubicBezTo>
                    <a:pt x="911" y="77"/>
                    <a:pt x="909" y="72"/>
                    <a:pt x="909" y="65"/>
                  </a:cubicBezTo>
                  <a:cubicBezTo>
                    <a:pt x="909" y="65"/>
                    <a:pt x="909" y="65"/>
                    <a:pt x="954" y="65"/>
                  </a:cubicBezTo>
                  <a:close/>
                  <a:moveTo>
                    <a:pt x="943" y="56"/>
                  </a:moveTo>
                  <a:cubicBezTo>
                    <a:pt x="943" y="56"/>
                    <a:pt x="943" y="56"/>
                    <a:pt x="943" y="56"/>
                  </a:cubicBezTo>
                  <a:cubicBezTo>
                    <a:pt x="909" y="56"/>
                    <a:pt x="909" y="56"/>
                    <a:pt x="909" y="56"/>
                  </a:cubicBezTo>
                  <a:cubicBezTo>
                    <a:pt x="910" y="50"/>
                    <a:pt x="912" y="46"/>
                    <a:pt x="915" y="43"/>
                  </a:cubicBezTo>
                  <a:cubicBezTo>
                    <a:pt x="918" y="39"/>
                    <a:pt x="922" y="37"/>
                    <a:pt x="927" y="37"/>
                  </a:cubicBezTo>
                  <a:cubicBezTo>
                    <a:pt x="933" y="37"/>
                    <a:pt x="936" y="39"/>
                    <a:pt x="939" y="42"/>
                  </a:cubicBezTo>
                  <a:cubicBezTo>
                    <a:pt x="942" y="46"/>
                    <a:pt x="943" y="50"/>
                    <a:pt x="943" y="56"/>
                  </a:cubicBezTo>
                  <a:close/>
                  <a:moveTo>
                    <a:pt x="43" y="46"/>
                  </a:moveTo>
                  <a:cubicBezTo>
                    <a:pt x="43" y="7"/>
                    <a:pt x="43" y="7"/>
                    <a:pt x="43" y="7"/>
                  </a:cubicBezTo>
                  <a:cubicBezTo>
                    <a:pt x="95" y="0"/>
                    <a:pt x="95" y="0"/>
                    <a:pt x="95" y="0"/>
                  </a:cubicBezTo>
                  <a:cubicBezTo>
                    <a:pt x="95" y="46"/>
                    <a:pt x="95" y="46"/>
                    <a:pt x="95" y="46"/>
                  </a:cubicBezTo>
                  <a:cubicBezTo>
                    <a:pt x="43" y="46"/>
                    <a:pt x="43" y="46"/>
                    <a:pt x="43" y="46"/>
                  </a:cubicBezTo>
                  <a:cubicBezTo>
                    <a:pt x="43" y="46"/>
                    <a:pt x="43" y="46"/>
                    <a:pt x="43" y="46"/>
                  </a:cubicBezTo>
                  <a:close/>
                  <a:moveTo>
                    <a:pt x="39" y="8"/>
                  </a:moveTo>
                  <a:cubicBezTo>
                    <a:pt x="0" y="14"/>
                    <a:pt x="0" y="14"/>
                    <a:pt x="0" y="14"/>
                  </a:cubicBezTo>
                  <a:cubicBezTo>
                    <a:pt x="0" y="46"/>
                    <a:pt x="0" y="46"/>
                    <a:pt x="0" y="46"/>
                  </a:cubicBezTo>
                  <a:cubicBezTo>
                    <a:pt x="39" y="46"/>
                    <a:pt x="39" y="46"/>
                    <a:pt x="39" y="46"/>
                  </a:cubicBezTo>
                  <a:cubicBezTo>
                    <a:pt x="39" y="8"/>
                    <a:pt x="39" y="8"/>
                    <a:pt x="39" y="8"/>
                  </a:cubicBezTo>
                  <a:cubicBezTo>
                    <a:pt x="39" y="8"/>
                    <a:pt x="39" y="8"/>
                    <a:pt x="39" y="8"/>
                  </a:cubicBezTo>
                  <a:close/>
                  <a:moveTo>
                    <a:pt x="0" y="49"/>
                  </a:moveTo>
                  <a:cubicBezTo>
                    <a:pt x="0" y="82"/>
                    <a:pt x="0" y="82"/>
                    <a:pt x="0" y="82"/>
                  </a:cubicBezTo>
                  <a:cubicBezTo>
                    <a:pt x="39" y="88"/>
                    <a:pt x="39" y="88"/>
                    <a:pt x="39" y="88"/>
                  </a:cubicBezTo>
                  <a:cubicBezTo>
                    <a:pt x="39" y="49"/>
                    <a:pt x="39" y="49"/>
                    <a:pt x="39" y="49"/>
                  </a:cubicBezTo>
                  <a:cubicBezTo>
                    <a:pt x="0" y="49"/>
                    <a:pt x="0" y="49"/>
                    <a:pt x="0" y="49"/>
                  </a:cubicBezTo>
                  <a:cubicBezTo>
                    <a:pt x="0" y="49"/>
                    <a:pt x="0" y="49"/>
                    <a:pt x="0" y="49"/>
                  </a:cubicBezTo>
                  <a:close/>
                  <a:moveTo>
                    <a:pt x="43" y="88"/>
                  </a:moveTo>
                  <a:cubicBezTo>
                    <a:pt x="95" y="96"/>
                    <a:pt x="95" y="96"/>
                    <a:pt x="95" y="96"/>
                  </a:cubicBezTo>
                  <a:cubicBezTo>
                    <a:pt x="95" y="49"/>
                    <a:pt x="95" y="49"/>
                    <a:pt x="95" y="49"/>
                  </a:cubicBezTo>
                  <a:cubicBezTo>
                    <a:pt x="43" y="49"/>
                    <a:pt x="43" y="49"/>
                    <a:pt x="43" y="49"/>
                  </a:cubicBezTo>
                  <a:cubicBezTo>
                    <a:pt x="43" y="88"/>
                    <a:pt x="43" y="88"/>
                    <a:pt x="43" y="88"/>
                  </a:cubicBezTo>
                  <a:cubicBezTo>
                    <a:pt x="43" y="88"/>
                    <a:pt x="43" y="88"/>
                    <a:pt x="43" y="8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896030">
                <a:defRPr/>
              </a:pPr>
              <a:endParaRPr lang="en-US" sz="1764" kern="0" dirty="0">
                <a:solidFill>
                  <a:srgbClr val="FFFFFF"/>
                </a:solidFill>
              </a:endParaRPr>
            </a:p>
          </p:txBody>
        </p:sp>
      </p:grpSp>
      <p:sp>
        <p:nvSpPr>
          <p:cNvPr id="61" name="Freeform 579"/>
          <p:cNvSpPr>
            <a:spLocks noChangeAspect="1" noEditPoints="1"/>
          </p:cNvSpPr>
          <p:nvPr/>
        </p:nvSpPr>
        <p:spPr bwMode="auto">
          <a:xfrm>
            <a:off x="3587506" y="2989441"/>
            <a:ext cx="1441117" cy="144111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dirty="0">
              <a:solidFill>
                <a:srgbClr val="505050"/>
              </a:solidFill>
            </a:endParaRPr>
          </a:p>
        </p:txBody>
      </p:sp>
      <p:sp>
        <p:nvSpPr>
          <p:cNvPr id="62" name="Rectangle 61"/>
          <p:cNvSpPr/>
          <p:nvPr/>
        </p:nvSpPr>
        <p:spPr bwMode="auto">
          <a:xfrm>
            <a:off x="7944575" y="1686756"/>
            <a:ext cx="3975845" cy="4204445"/>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567" spc="-29" dirty="0" err="1">
              <a:solidFill>
                <a:srgbClr val="787878"/>
              </a:solidFill>
            </a:endParaRPr>
          </a:p>
        </p:txBody>
      </p:sp>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5380" y="2387013"/>
            <a:ext cx="1844842" cy="427742"/>
          </a:xfrm>
          <a:prstGeom prst="rect">
            <a:avLst/>
          </a:prstGeom>
        </p:spPr>
      </p:pic>
      <p:sp>
        <p:nvSpPr>
          <p:cNvPr id="64" name="Rectangle 63"/>
          <p:cNvSpPr/>
          <p:nvPr/>
        </p:nvSpPr>
        <p:spPr>
          <a:xfrm>
            <a:off x="1393172" y="2718595"/>
            <a:ext cx="1408527" cy="241156"/>
          </a:xfrm>
          <a:prstGeom prst="rect">
            <a:avLst/>
          </a:prstGeom>
          <a:ln>
            <a:noFill/>
          </a:ln>
        </p:spPr>
        <p:txBody>
          <a:bodyPr wrap="none" lIns="0" tIns="0" rIns="0" bIns="0" anchor="ctr">
            <a:spAutoFit/>
          </a:bodyPr>
          <a:lstStyle/>
          <a:p>
            <a:pPr algn="ctr" defTabSz="1096069" fontAlgn="base">
              <a:spcAft>
                <a:spcPct val="0"/>
              </a:spcAft>
            </a:pPr>
            <a:r>
              <a:rPr lang="en-US" sz="1567" dirty="0">
                <a:ln>
                  <a:solidFill>
                    <a:srgbClr val="FFFFFF">
                      <a:alpha val="0"/>
                    </a:srgbClr>
                  </a:solidFill>
                </a:ln>
                <a:solidFill>
                  <a:srgbClr val="FFFFFF"/>
                </a:solidFill>
              </a:rPr>
              <a:t>Active Directory</a:t>
            </a:r>
          </a:p>
        </p:txBody>
      </p:sp>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5399" y="1336214"/>
            <a:ext cx="1741907" cy="553340"/>
          </a:xfrm>
          <a:prstGeom prst="rect">
            <a:avLst/>
          </a:prstGeom>
        </p:spPr>
      </p:pic>
    </p:spTree>
    <p:extLst>
      <p:ext uri="{BB962C8B-B14F-4D97-AF65-F5344CB8AC3E}">
        <p14:creationId xmlns:p14="http://schemas.microsoft.com/office/powerpoint/2010/main" val="63183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500"/>
                                        <p:tgtEl>
                                          <p:spTgt spid="2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500"/>
                                        <p:tgtEl>
                                          <p:spTgt spid="233"/>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48"/>
                                        </p:tgtEl>
                                        <p:attrNameLst>
                                          <p:attrName>style.visibility</p:attrName>
                                        </p:attrNameLst>
                                      </p:cBhvr>
                                      <p:to>
                                        <p:strVal val="visible"/>
                                      </p:to>
                                    </p:set>
                                    <p:animEffect transition="in" filter="wipe(down)">
                                      <p:cBhvr>
                                        <p:cTn id="21" dur="500"/>
                                        <p:tgtEl>
                                          <p:spTgt spid="24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38"/>
                                        </p:tgtEl>
                                        <p:attrNameLst>
                                          <p:attrName>style.visibility</p:attrName>
                                        </p:attrNameLst>
                                      </p:cBhvr>
                                      <p:to>
                                        <p:strVal val="visible"/>
                                      </p:to>
                                    </p:set>
                                    <p:animEffect transition="in" filter="fade">
                                      <p:cBhvr>
                                        <p:cTn id="25" dur="500"/>
                                        <p:tgtEl>
                                          <p:spTgt spid="23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69"/>
                                        </p:tgtEl>
                                        <p:attrNameLst>
                                          <p:attrName>style.visibility</p:attrName>
                                        </p:attrNameLst>
                                      </p:cBhvr>
                                      <p:to>
                                        <p:strVal val="visible"/>
                                      </p:to>
                                    </p:set>
                                    <p:animEffect transition="in" filter="fade">
                                      <p:cBhvr>
                                        <p:cTn id="29" dur="500"/>
                                        <p:tgtEl>
                                          <p:spTgt spid="26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26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48"/>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38"/>
                                        </p:tgtEl>
                                        <p:attrNameLst>
                                          <p:attrName>style.visibility</p:attrName>
                                        </p:attrNameLst>
                                      </p:cBhvr>
                                      <p:to>
                                        <p:strVal val="hidden"/>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279"/>
                                        </p:tgtEl>
                                        <p:attrNameLst>
                                          <p:attrName>style.visibility</p:attrName>
                                        </p:attrNameLst>
                                      </p:cBhvr>
                                      <p:to>
                                        <p:strVal val="visible"/>
                                      </p:to>
                                    </p:set>
                                    <p:animEffect transition="in" filter="fade">
                                      <p:cBhvr>
                                        <p:cTn id="41" dur="500"/>
                                        <p:tgtEl>
                                          <p:spTgt spid="279"/>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248"/>
                                        </p:tgtEl>
                                        <p:attrNameLst>
                                          <p:attrName>style.visibility</p:attrName>
                                        </p:attrNameLst>
                                      </p:cBhvr>
                                      <p:to>
                                        <p:strVal val="visible"/>
                                      </p:to>
                                    </p:set>
                                    <p:animEffect transition="in" filter="wipe(down)">
                                      <p:cBhvr>
                                        <p:cTn id="45" dur="500"/>
                                        <p:tgtEl>
                                          <p:spTgt spid="248"/>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238"/>
                                        </p:tgtEl>
                                        <p:attrNameLst>
                                          <p:attrName>style.visibility</p:attrName>
                                        </p:attrNameLst>
                                      </p:cBhvr>
                                      <p:to>
                                        <p:strVal val="visible"/>
                                      </p:to>
                                    </p:set>
                                    <p:animEffect transition="in" filter="fade">
                                      <p:cBhvr>
                                        <p:cTn id="49" dur="500"/>
                                        <p:tgtEl>
                                          <p:spTgt spid="238"/>
                                        </p:tgtEl>
                                      </p:cBhvr>
                                    </p:animEffect>
                                  </p:childTnLst>
                                </p:cTn>
                              </p:par>
                              <p:par>
                                <p:cTn id="50" presetID="10" presetClass="entr" presetSubtype="0"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par>
                          <p:cTn id="56" fill="hold">
                            <p:stCondLst>
                              <p:cond delay="1500"/>
                            </p:stCondLst>
                            <p:childTnLst>
                              <p:par>
                                <p:cTn id="57" presetID="22" presetClass="entr" presetSubtype="1" fill="hold" nodeType="afterEffect">
                                  <p:stCondLst>
                                    <p:cond delay="0"/>
                                  </p:stCondLst>
                                  <p:childTnLst>
                                    <p:set>
                                      <p:cBhvr>
                                        <p:cTn id="58" dur="1" fill="hold">
                                          <p:stCondLst>
                                            <p:cond delay="0"/>
                                          </p:stCondLst>
                                        </p:cTn>
                                        <p:tgtEl>
                                          <p:spTgt spid="253"/>
                                        </p:tgtEl>
                                        <p:attrNameLst>
                                          <p:attrName>style.visibility</p:attrName>
                                        </p:attrNameLst>
                                      </p:cBhvr>
                                      <p:to>
                                        <p:strVal val="visible"/>
                                      </p:to>
                                    </p:set>
                                    <p:animEffect transition="in" filter="wipe(up)">
                                      <p:cBhvr>
                                        <p:cTn id="59" dur="500"/>
                                        <p:tgtEl>
                                          <p:spTgt spid="253"/>
                                        </p:tgtEl>
                                      </p:cBhvr>
                                    </p:animEffect>
                                  </p:childTnLst>
                                </p:cTn>
                              </p:par>
                              <p:par>
                                <p:cTn id="60" presetID="22" presetClass="entr" presetSubtype="1" fill="hold" nodeType="withEffect">
                                  <p:stCondLst>
                                    <p:cond delay="0"/>
                                  </p:stCondLst>
                                  <p:childTnLst>
                                    <p:set>
                                      <p:cBhvr>
                                        <p:cTn id="61" dur="1" fill="hold">
                                          <p:stCondLst>
                                            <p:cond delay="0"/>
                                          </p:stCondLst>
                                        </p:cTn>
                                        <p:tgtEl>
                                          <p:spTgt spid="265"/>
                                        </p:tgtEl>
                                        <p:attrNameLst>
                                          <p:attrName>style.visibility</p:attrName>
                                        </p:attrNameLst>
                                      </p:cBhvr>
                                      <p:to>
                                        <p:strVal val="visible"/>
                                      </p:to>
                                    </p:set>
                                    <p:animEffect transition="in" filter="wipe(up)">
                                      <p:cBhvr>
                                        <p:cTn id="62" dur="500"/>
                                        <p:tgtEl>
                                          <p:spTgt spid="265"/>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228"/>
                                        </p:tgtEl>
                                        <p:attrNameLst>
                                          <p:attrName>style.visibility</p:attrName>
                                        </p:attrNameLst>
                                      </p:cBhvr>
                                      <p:to>
                                        <p:strVal val="visible"/>
                                      </p:to>
                                    </p:set>
                                    <p:animEffect transition="in" filter="fade">
                                      <p:cBhvr>
                                        <p:cTn id="66" dur="500"/>
                                        <p:tgtEl>
                                          <p:spTgt spid="228"/>
                                        </p:tgtEl>
                                      </p:cBhvr>
                                    </p:animEffect>
                                  </p:childTnLst>
                                </p:cTn>
                              </p:par>
                            </p:childTnLst>
                          </p:cTn>
                        </p:par>
                        <p:par>
                          <p:cTn id="67" fill="hold">
                            <p:stCondLst>
                              <p:cond delay="2500"/>
                            </p:stCondLst>
                            <p:childTnLst>
                              <p:par>
                                <p:cTn id="68" presetID="10" presetClass="entr" presetSubtype="0" fill="hold" nodeType="afterEffect">
                                  <p:stCondLst>
                                    <p:cond delay="0"/>
                                  </p:stCondLst>
                                  <p:childTnLst>
                                    <p:set>
                                      <p:cBhvr>
                                        <p:cTn id="69" dur="1" fill="hold">
                                          <p:stCondLst>
                                            <p:cond delay="0"/>
                                          </p:stCondLst>
                                        </p:cTn>
                                        <p:tgtEl>
                                          <p:spTgt spid="281"/>
                                        </p:tgtEl>
                                        <p:attrNameLst>
                                          <p:attrName>style.visibility</p:attrName>
                                        </p:attrNameLst>
                                      </p:cBhvr>
                                      <p:to>
                                        <p:strVal val="visible"/>
                                      </p:to>
                                    </p:set>
                                    <p:animEffect transition="in" filter="fade">
                                      <p:cBhvr>
                                        <p:cTn id="70" dur="500"/>
                                        <p:tgtEl>
                                          <p:spTgt spid="281"/>
                                        </p:tgtEl>
                                      </p:cBhvr>
                                    </p:animEffect>
                                  </p:childTnLst>
                                </p:cTn>
                              </p:par>
                            </p:childTnLst>
                          </p:cTn>
                        </p:par>
                        <p:par>
                          <p:cTn id="71" fill="hold">
                            <p:stCondLst>
                              <p:cond delay="3000"/>
                            </p:stCondLst>
                            <p:childTnLst>
                              <p:par>
                                <p:cTn id="72" presetID="10" presetClass="entr" presetSubtype="0" fill="hold" grpId="2" nodeType="afterEffect">
                                  <p:stCondLst>
                                    <p:cond delay="0"/>
                                  </p:stCondLst>
                                  <p:childTnLst>
                                    <p:set>
                                      <p:cBhvr>
                                        <p:cTn id="73" dur="1" fill="hold">
                                          <p:stCondLst>
                                            <p:cond delay="0"/>
                                          </p:stCondLst>
                                        </p:cTn>
                                        <p:tgtEl>
                                          <p:spTgt spid="269"/>
                                        </p:tgtEl>
                                        <p:attrNameLst>
                                          <p:attrName>style.visibility</p:attrName>
                                        </p:attrNameLst>
                                      </p:cBhvr>
                                      <p:to>
                                        <p:strVal val="visible"/>
                                      </p:to>
                                    </p:set>
                                    <p:animEffect transition="in" filter="fade">
                                      <p:cBhvr>
                                        <p:cTn id="74" dur="500"/>
                                        <p:tgtEl>
                                          <p:spTgt spid="26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0"/>
                                        </p:tgtEl>
                                        <p:attrNameLst>
                                          <p:attrName>style.visibility</p:attrName>
                                        </p:attrNameLst>
                                      </p:cBhvr>
                                      <p:to>
                                        <p:strVal val="visible"/>
                                      </p:to>
                                    </p:set>
                                    <p:animEffect transition="in" filter="fade">
                                      <p:cBhvr>
                                        <p:cTn id="77" dur="500"/>
                                        <p:tgtEl>
                                          <p:spTgt spid="270"/>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24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38"/>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6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228"/>
                                        </p:tgtEl>
                                        <p:attrNameLst>
                                          <p:attrName>style.visibility</p:attrName>
                                        </p:attrNameLst>
                                      </p:cBhvr>
                                      <p:to>
                                        <p:strVal val="hidden"/>
                                      </p:to>
                                    </p:set>
                                  </p:childTnLst>
                                </p:cTn>
                              </p:par>
                              <p:par>
                                <p:cTn id="88" presetID="1" presetClass="exit" presetSubtype="0" fill="hold" grpId="3" nodeType="withEffect">
                                  <p:stCondLst>
                                    <p:cond delay="0"/>
                                  </p:stCondLst>
                                  <p:childTnLst>
                                    <p:set>
                                      <p:cBhvr>
                                        <p:cTn id="89" dur="1" fill="hold">
                                          <p:stCondLst>
                                            <p:cond delay="0"/>
                                          </p:stCondLst>
                                        </p:cTn>
                                        <p:tgtEl>
                                          <p:spTgt spid="269"/>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70"/>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53"/>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281"/>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51"/>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57"/>
                                        </p:tgtEl>
                                        <p:attrNameLst>
                                          <p:attrName>style.visibility</p:attrName>
                                        </p:attrNameLst>
                                      </p:cBhvr>
                                      <p:to>
                                        <p:strVal val="hidden"/>
                                      </p:to>
                                    </p:set>
                                  </p:childTnLst>
                                </p:cTn>
                              </p:par>
                            </p:childTnLst>
                          </p:cTn>
                        </p:par>
                        <p:par>
                          <p:cTn id="100" fill="hold">
                            <p:stCondLst>
                              <p:cond delay="0"/>
                            </p:stCondLst>
                            <p:childTnLst>
                              <p:par>
                                <p:cTn id="101" presetID="10" presetClass="entr" presetSubtype="0" fill="hold" grpId="0" nodeType="afterEffect">
                                  <p:stCondLst>
                                    <p:cond delay="0"/>
                                  </p:stCondLst>
                                  <p:childTnLst>
                                    <p:set>
                                      <p:cBhvr>
                                        <p:cTn id="102" dur="1" fill="hold">
                                          <p:stCondLst>
                                            <p:cond delay="0"/>
                                          </p:stCondLst>
                                        </p:cTn>
                                        <p:tgtEl>
                                          <p:spTgt spid="278"/>
                                        </p:tgtEl>
                                        <p:attrNameLst>
                                          <p:attrName>style.visibility</p:attrName>
                                        </p:attrNameLst>
                                      </p:cBhvr>
                                      <p:to>
                                        <p:strVal val="visible"/>
                                      </p:to>
                                    </p:set>
                                    <p:animEffect transition="in" filter="fade">
                                      <p:cBhvr>
                                        <p:cTn id="103" dur="500"/>
                                        <p:tgtEl>
                                          <p:spTgt spid="278"/>
                                        </p:tgtEl>
                                      </p:cBhvr>
                                    </p:animEffect>
                                  </p:childTnLst>
                                </p:cTn>
                              </p:par>
                            </p:childTnLst>
                          </p:cTn>
                        </p:par>
                        <p:par>
                          <p:cTn id="104" fill="hold">
                            <p:stCondLst>
                              <p:cond delay="500"/>
                            </p:stCondLst>
                            <p:childTnLst>
                              <p:par>
                                <p:cTn id="105" presetID="22" presetClass="entr" presetSubtype="4" fill="hold" nodeType="afterEffect">
                                  <p:stCondLst>
                                    <p:cond delay="0"/>
                                  </p:stCondLst>
                                  <p:childTnLst>
                                    <p:set>
                                      <p:cBhvr>
                                        <p:cTn id="106" dur="1" fill="hold">
                                          <p:stCondLst>
                                            <p:cond delay="0"/>
                                          </p:stCondLst>
                                        </p:cTn>
                                        <p:tgtEl>
                                          <p:spTgt spid="248"/>
                                        </p:tgtEl>
                                        <p:attrNameLst>
                                          <p:attrName>style.visibility</p:attrName>
                                        </p:attrNameLst>
                                      </p:cBhvr>
                                      <p:to>
                                        <p:strVal val="visible"/>
                                      </p:to>
                                    </p:set>
                                    <p:animEffect transition="in" filter="wipe(down)">
                                      <p:cBhvr>
                                        <p:cTn id="107" dur="500"/>
                                        <p:tgtEl>
                                          <p:spTgt spid="248"/>
                                        </p:tgtEl>
                                      </p:cBhvr>
                                    </p:animEffect>
                                  </p:childTnLst>
                                </p:cTn>
                              </p:par>
                            </p:childTnLst>
                          </p:cTn>
                        </p:par>
                        <p:par>
                          <p:cTn id="108" fill="hold">
                            <p:stCondLst>
                              <p:cond delay="1000"/>
                            </p:stCondLst>
                            <p:childTnLst>
                              <p:par>
                                <p:cTn id="109" presetID="10" presetClass="entr" presetSubtype="0" fill="hold" nodeType="afterEffect">
                                  <p:stCondLst>
                                    <p:cond delay="0"/>
                                  </p:stCondLst>
                                  <p:childTnLst>
                                    <p:set>
                                      <p:cBhvr>
                                        <p:cTn id="110" dur="1" fill="hold">
                                          <p:stCondLst>
                                            <p:cond delay="0"/>
                                          </p:stCondLst>
                                        </p:cTn>
                                        <p:tgtEl>
                                          <p:spTgt spid="238"/>
                                        </p:tgtEl>
                                        <p:attrNameLst>
                                          <p:attrName>style.visibility</p:attrName>
                                        </p:attrNameLst>
                                      </p:cBhvr>
                                      <p:to>
                                        <p:strVal val="visible"/>
                                      </p:to>
                                    </p:set>
                                    <p:animEffect transition="in" filter="fade">
                                      <p:cBhvr>
                                        <p:cTn id="111" dur="500"/>
                                        <p:tgtEl>
                                          <p:spTgt spid="238"/>
                                        </p:tgtEl>
                                      </p:cBhvr>
                                    </p:animEffect>
                                  </p:childTnLst>
                                </p:cTn>
                              </p:par>
                              <p:par>
                                <p:cTn id="112" presetID="10" presetClass="entr" presetSubtype="0" fill="hold"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500"/>
                                        <p:tgtEl>
                                          <p:spTgt spid="51"/>
                                        </p:tgtEl>
                                      </p:cBhvr>
                                    </p:animEffect>
                                  </p:childTnLst>
                                </p:cTn>
                              </p:par>
                              <p:par>
                                <p:cTn id="115" presetID="10" presetClass="entr" presetSubtype="0" fill="hold" nodeType="with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500"/>
                                        <p:tgtEl>
                                          <p:spTgt spid="57"/>
                                        </p:tgtEl>
                                      </p:cBhvr>
                                    </p:animEffect>
                                  </p:childTnLst>
                                </p:cTn>
                              </p:par>
                            </p:childTnLst>
                          </p:cTn>
                        </p:par>
                        <p:par>
                          <p:cTn id="118" fill="hold">
                            <p:stCondLst>
                              <p:cond delay="1500"/>
                            </p:stCondLst>
                            <p:childTnLst>
                              <p:par>
                                <p:cTn id="119" presetID="22" presetClass="entr" presetSubtype="1" fill="hold" nodeType="afterEffect">
                                  <p:stCondLst>
                                    <p:cond delay="0"/>
                                  </p:stCondLst>
                                  <p:childTnLst>
                                    <p:set>
                                      <p:cBhvr>
                                        <p:cTn id="120" dur="1" fill="hold">
                                          <p:stCondLst>
                                            <p:cond delay="0"/>
                                          </p:stCondLst>
                                        </p:cTn>
                                        <p:tgtEl>
                                          <p:spTgt spid="268"/>
                                        </p:tgtEl>
                                        <p:attrNameLst>
                                          <p:attrName>style.visibility</p:attrName>
                                        </p:attrNameLst>
                                      </p:cBhvr>
                                      <p:to>
                                        <p:strVal val="visible"/>
                                      </p:to>
                                    </p:set>
                                    <p:animEffect transition="in" filter="wipe(up)">
                                      <p:cBhvr>
                                        <p:cTn id="121" dur="500"/>
                                        <p:tgtEl>
                                          <p:spTgt spid="268"/>
                                        </p:tgtEl>
                                      </p:cBhvr>
                                    </p:animEffect>
                                  </p:childTnLst>
                                </p:cTn>
                              </p:par>
                              <p:par>
                                <p:cTn id="122" presetID="22" presetClass="entr" presetSubtype="1" fill="hold" nodeType="withEffect">
                                  <p:stCondLst>
                                    <p:cond delay="0"/>
                                  </p:stCondLst>
                                  <p:childTnLst>
                                    <p:set>
                                      <p:cBhvr>
                                        <p:cTn id="123" dur="1" fill="hold">
                                          <p:stCondLst>
                                            <p:cond delay="0"/>
                                          </p:stCondLst>
                                        </p:cTn>
                                        <p:tgtEl>
                                          <p:spTgt spid="253"/>
                                        </p:tgtEl>
                                        <p:attrNameLst>
                                          <p:attrName>style.visibility</p:attrName>
                                        </p:attrNameLst>
                                      </p:cBhvr>
                                      <p:to>
                                        <p:strVal val="visible"/>
                                      </p:to>
                                    </p:set>
                                    <p:animEffect transition="in" filter="wipe(up)">
                                      <p:cBhvr>
                                        <p:cTn id="124" dur="500"/>
                                        <p:tgtEl>
                                          <p:spTgt spid="253"/>
                                        </p:tgtEl>
                                      </p:cBhvr>
                                    </p:animEffect>
                                  </p:childTnLst>
                                </p:cTn>
                              </p:par>
                              <p:par>
                                <p:cTn id="125" presetID="22" presetClass="entr" presetSubtype="4" fill="hold" nodeType="withEffect">
                                  <p:stCondLst>
                                    <p:cond delay="0"/>
                                  </p:stCondLst>
                                  <p:childTnLst>
                                    <p:set>
                                      <p:cBhvr>
                                        <p:cTn id="126" dur="1" fill="hold">
                                          <p:stCondLst>
                                            <p:cond delay="0"/>
                                          </p:stCondLst>
                                        </p:cTn>
                                        <p:tgtEl>
                                          <p:spTgt spid="265"/>
                                        </p:tgtEl>
                                        <p:attrNameLst>
                                          <p:attrName>style.visibility</p:attrName>
                                        </p:attrNameLst>
                                      </p:cBhvr>
                                      <p:to>
                                        <p:strVal val="visible"/>
                                      </p:to>
                                    </p:set>
                                    <p:animEffect transition="in" filter="wipe(down)">
                                      <p:cBhvr>
                                        <p:cTn id="127" dur="500"/>
                                        <p:tgtEl>
                                          <p:spTgt spid="265"/>
                                        </p:tgtEl>
                                      </p:cBhvr>
                                    </p:animEffect>
                                  </p:childTnLst>
                                </p:cTn>
                              </p:par>
                            </p:childTnLst>
                          </p:cTn>
                        </p:par>
                        <p:par>
                          <p:cTn id="128" fill="hold">
                            <p:stCondLst>
                              <p:cond delay="2000"/>
                            </p:stCondLst>
                            <p:childTnLst>
                              <p:par>
                                <p:cTn id="129" presetID="10" presetClass="entr" presetSubtype="0" fill="hold" nodeType="afterEffect">
                                  <p:stCondLst>
                                    <p:cond delay="0"/>
                                  </p:stCondLst>
                                  <p:childTnLst>
                                    <p:set>
                                      <p:cBhvr>
                                        <p:cTn id="130" dur="1" fill="hold">
                                          <p:stCondLst>
                                            <p:cond delay="0"/>
                                          </p:stCondLst>
                                        </p:cTn>
                                        <p:tgtEl>
                                          <p:spTgt spid="228"/>
                                        </p:tgtEl>
                                        <p:attrNameLst>
                                          <p:attrName>style.visibility</p:attrName>
                                        </p:attrNameLst>
                                      </p:cBhvr>
                                      <p:to>
                                        <p:strVal val="visible"/>
                                      </p:to>
                                    </p:set>
                                    <p:animEffect transition="in" filter="fade">
                                      <p:cBhvr>
                                        <p:cTn id="131" dur="500"/>
                                        <p:tgtEl>
                                          <p:spTgt spid="228"/>
                                        </p:tgtEl>
                                      </p:cBhvr>
                                    </p:animEffect>
                                  </p:childTnLst>
                                </p:cTn>
                              </p:par>
                              <p:par>
                                <p:cTn id="132" presetID="10" presetClass="entr" presetSubtype="0" fill="hold" nodeType="withEffect">
                                  <p:stCondLst>
                                    <p:cond delay="0"/>
                                  </p:stCondLst>
                                  <p:childTnLst>
                                    <p:set>
                                      <p:cBhvr>
                                        <p:cTn id="133" dur="1" fill="hold">
                                          <p:stCondLst>
                                            <p:cond delay="0"/>
                                          </p:stCondLst>
                                        </p:cTn>
                                        <p:tgtEl>
                                          <p:spTgt spid="281"/>
                                        </p:tgtEl>
                                        <p:attrNameLst>
                                          <p:attrName>style.visibility</p:attrName>
                                        </p:attrNameLst>
                                      </p:cBhvr>
                                      <p:to>
                                        <p:strVal val="visible"/>
                                      </p:to>
                                    </p:set>
                                    <p:animEffect transition="in" filter="fade">
                                      <p:cBhvr>
                                        <p:cTn id="134" dur="500"/>
                                        <p:tgtEl>
                                          <p:spTgt spid="281"/>
                                        </p:tgtEl>
                                      </p:cBhvr>
                                    </p:animEffect>
                                  </p:childTnLst>
                                </p:cTn>
                              </p:par>
                            </p:childTnLst>
                          </p:cTn>
                        </p:par>
                        <p:par>
                          <p:cTn id="135" fill="hold">
                            <p:stCondLst>
                              <p:cond delay="2500"/>
                            </p:stCondLst>
                            <p:childTnLst>
                              <p:par>
                                <p:cTn id="136" presetID="10" presetClass="entr" presetSubtype="0" fill="hold" grpId="2" nodeType="afterEffect">
                                  <p:stCondLst>
                                    <p:cond delay="0"/>
                                  </p:stCondLst>
                                  <p:childTnLst>
                                    <p:set>
                                      <p:cBhvr>
                                        <p:cTn id="137" dur="1" fill="hold">
                                          <p:stCondLst>
                                            <p:cond delay="0"/>
                                          </p:stCondLst>
                                        </p:cTn>
                                        <p:tgtEl>
                                          <p:spTgt spid="270"/>
                                        </p:tgtEl>
                                        <p:attrNameLst>
                                          <p:attrName>style.visibility</p:attrName>
                                        </p:attrNameLst>
                                      </p:cBhvr>
                                      <p:to>
                                        <p:strVal val="visible"/>
                                      </p:to>
                                    </p:set>
                                    <p:animEffect transition="in" filter="fade">
                                      <p:cBhvr>
                                        <p:cTn id="138" dur="500"/>
                                        <p:tgtEl>
                                          <p:spTgt spid="27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248"/>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238"/>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68"/>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22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281"/>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265"/>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253"/>
                                        </p:tgtEl>
                                        <p:attrNameLst>
                                          <p:attrName>style.visibility</p:attrName>
                                        </p:attrNameLst>
                                      </p:cBhvr>
                                      <p:to>
                                        <p:strVal val="hidden"/>
                                      </p:to>
                                    </p:set>
                                  </p:childTnLst>
                                </p:cTn>
                              </p:par>
                              <p:par>
                                <p:cTn id="155" presetID="1" presetClass="exit" presetSubtype="0" fill="hold" grpId="3" nodeType="withEffect">
                                  <p:stCondLst>
                                    <p:cond delay="0"/>
                                  </p:stCondLst>
                                  <p:childTnLst>
                                    <p:set>
                                      <p:cBhvr>
                                        <p:cTn id="156" dur="1" fill="hold">
                                          <p:stCondLst>
                                            <p:cond delay="0"/>
                                          </p:stCondLst>
                                        </p:cTn>
                                        <p:tgtEl>
                                          <p:spTgt spid="270"/>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51"/>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57"/>
                                        </p:tgtEl>
                                        <p:attrNameLst>
                                          <p:attrName>style.visibility</p:attrName>
                                        </p:attrNameLst>
                                      </p:cBhvr>
                                      <p:to>
                                        <p:strVal val="hidden"/>
                                      </p:to>
                                    </p:set>
                                  </p:childTnLst>
                                </p:cTn>
                              </p:par>
                            </p:childTnLst>
                          </p:cTn>
                        </p:par>
                        <p:par>
                          <p:cTn id="161" fill="hold">
                            <p:stCondLst>
                              <p:cond delay="0"/>
                            </p:stCondLst>
                            <p:childTnLst>
                              <p:par>
                                <p:cTn id="162" presetID="10" presetClass="entr" presetSubtype="0" fill="hold" grpId="0" nodeType="afterEffect">
                                  <p:stCondLst>
                                    <p:cond delay="0"/>
                                  </p:stCondLst>
                                  <p:childTnLst>
                                    <p:set>
                                      <p:cBhvr>
                                        <p:cTn id="163" dur="1" fill="hold">
                                          <p:stCondLst>
                                            <p:cond delay="0"/>
                                          </p:stCondLst>
                                        </p:cTn>
                                        <p:tgtEl>
                                          <p:spTgt spid="280"/>
                                        </p:tgtEl>
                                        <p:attrNameLst>
                                          <p:attrName>style.visibility</p:attrName>
                                        </p:attrNameLst>
                                      </p:cBhvr>
                                      <p:to>
                                        <p:strVal val="visible"/>
                                      </p:to>
                                    </p:set>
                                    <p:animEffect transition="in" filter="fade">
                                      <p:cBhvr>
                                        <p:cTn id="164" dur="500"/>
                                        <p:tgtEl>
                                          <p:spTgt spid="280"/>
                                        </p:tgtEl>
                                      </p:cBhvr>
                                    </p:animEffect>
                                  </p:childTnLst>
                                </p:cTn>
                              </p:par>
                            </p:childTnLst>
                          </p:cTn>
                        </p:par>
                        <p:par>
                          <p:cTn id="165" fill="hold">
                            <p:stCondLst>
                              <p:cond delay="500"/>
                            </p:stCondLst>
                            <p:childTnLst>
                              <p:par>
                                <p:cTn id="166" presetID="22" presetClass="entr" presetSubtype="1" fill="hold" nodeType="afterEffect">
                                  <p:stCondLst>
                                    <p:cond delay="0"/>
                                  </p:stCondLst>
                                  <p:childTnLst>
                                    <p:set>
                                      <p:cBhvr>
                                        <p:cTn id="167" dur="1" fill="hold">
                                          <p:stCondLst>
                                            <p:cond delay="0"/>
                                          </p:stCondLst>
                                        </p:cTn>
                                        <p:tgtEl>
                                          <p:spTgt spid="298"/>
                                        </p:tgtEl>
                                        <p:attrNameLst>
                                          <p:attrName>style.visibility</p:attrName>
                                        </p:attrNameLst>
                                      </p:cBhvr>
                                      <p:to>
                                        <p:strVal val="visible"/>
                                      </p:to>
                                    </p:set>
                                    <p:animEffect transition="in" filter="wipe(up)">
                                      <p:cBhvr>
                                        <p:cTn id="168" dur="500"/>
                                        <p:tgtEl>
                                          <p:spTgt spid="298"/>
                                        </p:tgtEl>
                                      </p:cBhvr>
                                    </p:animEffect>
                                  </p:childTnLst>
                                </p:cTn>
                              </p:par>
                            </p:childTnLst>
                          </p:cTn>
                        </p:par>
                        <p:par>
                          <p:cTn id="169" fill="hold">
                            <p:stCondLst>
                              <p:cond delay="1000"/>
                            </p:stCondLst>
                            <p:childTnLst>
                              <p:par>
                                <p:cTn id="170" presetID="10" presetClass="entr" presetSubtype="0" fill="hold" nodeType="afterEffect">
                                  <p:stCondLst>
                                    <p:cond delay="0"/>
                                  </p:stCondLst>
                                  <p:childTnLst>
                                    <p:set>
                                      <p:cBhvr>
                                        <p:cTn id="171" dur="1" fill="hold">
                                          <p:stCondLst>
                                            <p:cond delay="0"/>
                                          </p:stCondLst>
                                        </p:cTn>
                                        <p:tgtEl>
                                          <p:spTgt spid="228"/>
                                        </p:tgtEl>
                                        <p:attrNameLst>
                                          <p:attrName>style.visibility</p:attrName>
                                        </p:attrNameLst>
                                      </p:cBhvr>
                                      <p:to>
                                        <p:strVal val="visible"/>
                                      </p:to>
                                    </p:set>
                                    <p:animEffect transition="in" filter="fade">
                                      <p:cBhvr>
                                        <p:cTn id="172" dur="500"/>
                                        <p:tgtEl>
                                          <p:spTgt spid="228"/>
                                        </p:tgtEl>
                                      </p:cBhvr>
                                    </p:animEffect>
                                  </p:childTnLst>
                                </p:cTn>
                              </p:par>
                              <p:par>
                                <p:cTn id="173" presetID="10" presetClass="entr" presetSubtype="0" fill="hold" nodeType="withEffect">
                                  <p:stCondLst>
                                    <p:cond delay="0"/>
                                  </p:stCondLst>
                                  <p:childTnLst>
                                    <p:set>
                                      <p:cBhvr>
                                        <p:cTn id="174" dur="1" fill="hold">
                                          <p:stCondLst>
                                            <p:cond delay="0"/>
                                          </p:stCondLst>
                                        </p:cTn>
                                        <p:tgtEl>
                                          <p:spTgt spid="281"/>
                                        </p:tgtEl>
                                        <p:attrNameLst>
                                          <p:attrName>style.visibility</p:attrName>
                                        </p:attrNameLst>
                                      </p:cBhvr>
                                      <p:to>
                                        <p:strVal val="visible"/>
                                      </p:to>
                                    </p:set>
                                    <p:animEffect transition="in" filter="fade">
                                      <p:cBhvr>
                                        <p:cTn id="175" dur="500"/>
                                        <p:tgtEl>
                                          <p:spTgt spid="281"/>
                                        </p:tgtEl>
                                      </p:cBhvr>
                                    </p:animEffect>
                                  </p:childTnLst>
                                </p:cTn>
                              </p:par>
                            </p:childTnLst>
                          </p:cTn>
                        </p:par>
                        <p:par>
                          <p:cTn id="176" fill="hold">
                            <p:stCondLst>
                              <p:cond delay="1500"/>
                            </p:stCondLst>
                            <p:childTnLst>
                              <p:par>
                                <p:cTn id="177" presetID="22" presetClass="entr" presetSubtype="4" fill="hold" nodeType="afterEffect">
                                  <p:stCondLst>
                                    <p:cond delay="0"/>
                                  </p:stCondLst>
                                  <p:childTnLst>
                                    <p:set>
                                      <p:cBhvr>
                                        <p:cTn id="178" dur="1" fill="hold">
                                          <p:stCondLst>
                                            <p:cond delay="0"/>
                                          </p:stCondLst>
                                        </p:cTn>
                                        <p:tgtEl>
                                          <p:spTgt spid="271"/>
                                        </p:tgtEl>
                                        <p:attrNameLst>
                                          <p:attrName>style.visibility</p:attrName>
                                        </p:attrNameLst>
                                      </p:cBhvr>
                                      <p:to>
                                        <p:strVal val="visible"/>
                                      </p:to>
                                    </p:set>
                                    <p:animEffect transition="in" filter="wipe(down)">
                                      <p:cBhvr>
                                        <p:cTn id="179" dur="500"/>
                                        <p:tgtEl>
                                          <p:spTgt spid="271"/>
                                        </p:tgtEl>
                                      </p:cBhvr>
                                    </p:animEffect>
                                  </p:childTnLst>
                                </p:cTn>
                              </p:par>
                            </p:childTnLst>
                          </p:cTn>
                        </p:par>
                        <p:par>
                          <p:cTn id="180" fill="hold">
                            <p:stCondLst>
                              <p:cond delay="2000"/>
                            </p:stCondLst>
                            <p:childTnLst>
                              <p:par>
                                <p:cTn id="181" presetID="10" presetClass="entr" presetSubtype="0" fill="hold" nodeType="afterEffect">
                                  <p:stCondLst>
                                    <p:cond delay="0"/>
                                  </p:stCondLst>
                                  <p:childTnLst>
                                    <p:set>
                                      <p:cBhvr>
                                        <p:cTn id="182" dur="1" fill="hold">
                                          <p:stCondLst>
                                            <p:cond delay="0"/>
                                          </p:stCondLst>
                                        </p:cTn>
                                        <p:tgtEl>
                                          <p:spTgt spid="5"/>
                                        </p:tgtEl>
                                        <p:attrNameLst>
                                          <p:attrName>style.visibility</p:attrName>
                                        </p:attrNameLst>
                                      </p:cBhvr>
                                      <p:to>
                                        <p:strVal val="visible"/>
                                      </p:to>
                                    </p:set>
                                    <p:animEffect transition="in" filter="fade">
                                      <p:cBhvr>
                                        <p:cTn id="183" dur="500"/>
                                        <p:tgtEl>
                                          <p:spTgt spid="5"/>
                                        </p:tgtEl>
                                      </p:cBhvr>
                                    </p:animEffect>
                                  </p:childTnLst>
                                </p:cTn>
                              </p:par>
                            </p:childTnLst>
                          </p:cTn>
                        </p:par>
                        <p:par>
                          <p:cTn id="184" fill="hold">
                            <p:stCondLst>
                              <p:cond delay="2500"/>
                            </p:stCondLst>
                            <p:childTnLst>
                              <p:par>
                                <p:cTn id="185" presetID="10" presetClass="entr" presetSubtype="0" fill="hold" grpId="0" nodeType="afterEffect">
                                  <p:stCondLst>
                                    <p:cond delay="0"/>
                                  </p:stCondLst>
                                  <p:childTnLst>
                                    <p:set>
                                      <p:cBhvr>
                                        <p:cTn id="186" dur="1" fill="hold">
                                          <p:stCondLst>
                                            <p:cond delay="0"/>
                                          </p:stCondLst>
                                        </p:cTn>
                                        <p:tgtEl>
                                          <p:spTgt spid="272"/>
                                        </p:tgtEl>
                                        <p:attrNameLst>
                                          <p:attrName>style.visibility</p:attrName>
                                        </p:attrNameLst>
                                      </p:cBhvr>
                                      <p:to>
                                        <p:strVal val="visible"/>
                                      </p:to>
                                    </p:set>
                                    <p:animEffect transition="in" filter="fade">
                                      <p:cBhvr>
                                        <p:cTn id="187" dur="500"/>
                                        <p:tgtEl>
                                          <p:spTgt spid="27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3"/>
                                        </p:tgtEl>
                                        <p:attrNameLst>
                                          <p:attrName>style.visibility</p:attrName>
                                        </p:attrNameLst>
                                      </p:cBhvr>
                                      <p:to>
                                        <p:strVal val="visible"/>
                                      </p:to>
                                    </p:set>
                                    <p:animEffect transition="in" filter="fade">
                                      <p:cBhvr>
                                        <p:cTn id="190" dur="5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animBg="1"/>
      <p:bldP spid="269" grpId="0"/>
      <p:bldP spid="269" grpId="1"/>
      <p:bldP spid="269" grpId="2"/>
      <p:bldP spid="269" grpId="3"/>
      <p:bldP spid="270" grpId="0"/>
      <p:bldP spid="270" grpId="1"/>
      <p:bldP spid="270" grpId="2"/>
      <p:bldP spid="270" grpId="3"/>
      <p:bldP spid="272" grpId="0"/>
      <p:bldP spid="273" grpId="0"/>
      <p:bldP spid="274" grpId="0"/>
      <p:bldP spid="278" grpId="0"/>
      <p:bldP spid="279" grpId="0"/>
      <p:bldP spid="280" grpId="0"/>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751905" y="1188841"/>
            <a:ext cx="7168514" cy="5075028"/>
          </a:xfrm>
        </p:spPr>
        <p:txBody>
          <a:bodyPr/>
          <a:lstStyle/>
          <a:p>
            <a:pPr marL="0" indent="0">
              <a:spcBef>
                <a:spcPts val="0"/>
              </a:spcBef>
              <a:spcAft>
                <a:spcPts val="1764"/>
              </a:spcAft>
              <a:buNone/>
            </a:pPr>
            <a:r>
              <a:rPr lang="en-US" sz="3135" dirty="0">
                <a:gradFill>
                  <a:gsLst>
                    <a:gs pos="6195">
                      <a:schemeClr val="bg1"/>
                    </a:gs>
                    <a:gs pos="100000">
                      <a:schemeClr val="bg1"/>
                    </a:gs>
                  </a:gsLst>
                  <a:lin ang="5400000" scaled="0"/>
                </a:gradFill>
                <a:latin typeface="+mj-lt"/>
              </a:rPr>
              <a:t>A </a:t>
            </a:r>
            <a:r>
              <a:rPr lang="en-US" sz="3135" dirty="0">
                <a:solidFill>
                  <a:schemeClr val="bg1"/>
                </a:solidFill>
                <a:latin typeface="+mj-lt"/>
              </a:rPr>
              <a:t>comprehensive</a:t>
            </a:r>
            <a:r>
              <a:rPr lang="en-US" sz="3135" dirty="0">
                <a:gradFill>
                  <a:gsLst>
                    <a:gs pos="6195">
                      <a:schemeClr val="bg1"/>
                    </a:gs>
                    <a:gs pos="100000">
                      <a:schemeClr val="bg1"/>
                    </a:gs>
                  </a:gsLst>
                  <a:lin ang="5400000" scaled="0"/>
                </a:gradFill>
                <a:latin typeface="+mj-lt"/>
              </a:rPr>
              <a:t> identity and access management cloud solution.  </a:t>
            </a:r>
          </a:p>
          <a:p>
            <a:pPr marL="0" indent="0">
              <a:spcBef>
                <a:spcPts val="0"/>
              </a:spcBef>
              <a:spcAft>
                <a:spcPts val="1764"/>
              </a:spcAft>
              <a:buNone/>
            </a:pPr>
            <a:r>
              <a:rPr lang="en-US" sz="3135" dirty="0">
                <a:gradFill>
                  <a:gsLst>
                    <a:gs pos="6195">
                      <a:schemeClr val="bg1"/>
                    </a:gs>
                    <a:gs pos="100000">
                      <a:schemeClr val="bg1"/>
                    </a:gs>
                  </a:gsLst>
                  <a:lin ang="5400000" scaled="0"/>
                </a:gradFill>
                <a:latin typeface="+mj-lt"/>
              </a:rPr>
              <a:t>It combines directory services, advanced identity governance, application access management and a rich standards-based platform for developers</a:t>
            </a:r>
          </a:p>
          <a:p>
            <a:pPr marL="0" indent="0">
              <a:spcBef>
                <a:spcPts val="0"/>
              </a:spcBef>
              <a:spcAft>
                <a:spcPts val="1764"/>
              </a:spcAft>
              <a:buNone/>
            </a:pPr>
            <a:r>
              <a:rPr lang="en-US" sz="3135" b="1" dirty="0">
                <a:gradFill>
                  <a:gsLst>
                    <a:gs pos="6195">
                      <a:schemeClr val="bg2"/>
                    </a:gs>
                    <a:gs pos="100000">
                      <a:schemeClr val="bg2"/>
                    </a:gs>
                  </a:gsLst>
                  <a:lin ang="5400000" scaled="0"/>
                </a:gradFill>
                <a:latin typeface="+mj-lt"/>
              </a:rPr>
              <a:t>Azure Active Directory Premium is an advanced offering that includes IAM capabilities for on-premises, hybrid and cloud environments</a:t>
            </a:r>
          </a:p>
        </p:txBody>
      </p:sp>
      <p:sp>
        <p:nvSpPr>
          <p:cNvPr id="2" name="Rectangle 1"/>
          <p:cNvSpPr/>
          <p:nvPr/>
        </p:nvSpPr>
        <p:spPr bwMode="auto">
          <a:xfrm>
            <a:off x="2454" y="1866"/>
            <a:ext cx="4792098" cy="685427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5" name="Freeform 128"/>
          <p:cNvSpPr>
            <a:spLocks noChangeAspect="1"/>
          </p:cNvSpPr>
          <p:nvPr/>
        </p:nvSpPr>
        <p:spPr bwMode="black">
          <a:xfrm>
            <a:off x="454456" y="1454908"/>
            <a:ext cx="4107236" cy="226889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noFill/>
          </a:ln>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16" name="Freeform 128"/>
          <p:cNvSpPr>
            <a:spLocks noChangeAspect="1"/>
          </p:cNvSpPr>
          <p:nvPr/>
        </p:nvSpPr>
        <p:spPr bwMode="black">
          <a:xfrm>
            <a:off x="456800" y="2858662"/>
            <a:ext cx="4107234" cy="226889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solidFill>
              <a:schemeClr val="tx1"/>
            </a:solidFill>
          </a:ln>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pic>
        <p:nvPicPr>
          <p:cNvPr id="14" name="Picture 13" descr="Windows Azure Active Directory"/>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858513" y="3062746"/>
            <a:ext cx="1504055" cy="1504055"/>
          </a:xfrm>
          <a:prstGeom prst="rect">
            <a:avLst/>
          </a:prstGeom>
          <a:noFill/>
          <a:ln>
            <a:noFill/>
          </a:ln>
        </p:spPr>
      </p:pic>
      <p:sp>
        <p:nvSpPr>
          <p:cNvPr id="5" name="Title 4"/>
          <p:cNvSpPr>
            <a:spLocks noGrp="1"/>
          </p:cNvSpPr>
          <p:nvPr>
            <p:ph type="title"/>
          </p:nvPr>
        </p:nvSpPr>
        <p:spPr/>
        <p:txBody>
          <a:bodyPr/>
          <a:lstStyle/>
          <a:p>
            <a:r>
              <a:rPr lang="en-US" sz="3919" dirty="0">
                <a:gradFill>
                  <a:gsLst>
                    <a:gs pos="6195">
                      <a:schemeClr val="bg2"/>
                    </a:gs>
                    <a:gs pos="100000">
                      <a:schemeClr val="bg2"/>
                    </a:gs>
                  </a:gsLst>
                  <a:lin ang="5400000" scaled="0"/>
                </a:gradFill>
              </a:rPr>
              <a:t>What is Azure Active Directory?</a:t>
            </a:r>
          </a:p>
        </p:txBody>
      </p:sp>
    </p:spTree>
    <p:extLst>
      <p:ext uri="{BB962C8B-B14F-4D97-AF65-F5344CB8AC3E}">
        <p14:creationId xmlns:p14="http://schemas.microsoft.com/office/powerpoint/2010/main" val="494297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700" fill="hold"/>
                                        <p:tgtEl>
                                          <p:spTgt spid="16"/>
                                        </p:tgtEl>
                                      </p:cBhvr>
                                      <p:by x="85000" y="85000"/>
                                    </p:animScale>
                                  </p:childTnLst>
                                </p:cTn>
                              </p:par>
                              <p:par>
                                <p:cTn id="7" presetID="42" presetClass="path" presetSubtype="0" decel="100000" fill="hold" grpId="1" nodeType="withEffect">
                                  <p:stCondLst>
                                    <p:cond delay="0"/>
                                  </p:stCondLst>
                                  <p:childTnLst>
                                    <p:animMotion origin="layout" path="M 1.89175E-6 1.69768E-6 L -0.21381 0.10917 " pathEditMode="relative" rAng="0" ptsTypes="AA">
                                      <p:cBhvr>
                                        <p:cTn id="8" dur="700" fill="hold"/>
                                        <p:tgtEl>
                                          <p:spTgt spid="16"/>
                                        </p:tgtEl>
                                        <p:attrNameLst>
                                          <p:attrName>ppt_x</p:attrName>
                                          <p:attrName>ppt_y</p:attrName>
                                        </p:attrNameLst>
                                      </p:cBhvr>
                                      <p:rCtr x="-10684" y="5561"/>
                                    </p:animMotion>
                                  </p:childTnLst>
                                </p:cTn>
                              </p:par>
                              <p:par>
                                <p:cTn id="9" presetID="6" presetClass="emph" presetSubtype="0" decel="100000" fill="hold" grpId="0" nodeType="withEffect">
                                  <p:stCondLst>
                                    <p:cond delay="0"/>
                                  </p:stCondLst>
                                  <p:childTnLst>
                                    <p:animScale>
                                      <p:cBhvr>
                                        <p:cTn id="10" dur="700" fill="hold"/>
                                        <p:tgtEl>
                                          <p:spTgt spid="15"/>
                                        </p:tgtEl>
                                      </p:cBhvr>
                                      <p:by x="85000" y="85000"/>
                                    </p:animScale>
                                  </p:childTnLst>
                                </p:cTn>
                              </p:par>
                              <p:par>
                                <p:cTn id="11" presetID="42" presetClass="path" presetSubtype="0" decel="100000" fill="hold" grpId="1" nodeType="withEffect">
                                  <p:stCondLst>
                                    <p:cond delay="0"/>
                                  </p:stCondLst>
                                  <p:childTnLst>
                                    <p:animMotion origin="layout" path="M 3.3495E-6 -2.86882E-6 L -0.3841 0.0261 " pathEditMode="relative" rAng="0" ptsTypes="AA">
                                      <p:cBhvr>
                                        <p:cTn id="12" dur="700" fill="hold"/>
                                        <p:tgtEl>
                                          <p:spTgt spid="15"/>
                                        </p:tgtEl>
                                        <p:attrNameLst>
                                          <p:attrName>ppt_x</p:attrName>
                                          <p:attrName>ppt_y</p:attrName>
                                        </p:attrNameLst>
                                      </p:cBhvr>
                                      <p:rCtr x="-19211" y="1294"/>
                                    </p:animMotion>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250" fill="hold"/>
                                        <p:tgtEl>
                                          <p:spTgt spid="14"/>
                                        </p:tgtEl>
                                        <p:attrNameLst>
                                          <p:attrName>ppt_w</p:attrName>
                                        </p:attrNameLst>
                                      </p:cBhvr>
                                      <p:tavLst>
                                        <p:tav tm="0">
                                          <p:val>
                                            <p:fltVal val="0"/>
                                          </p:val>
                                        </p:tav>
                                        <p:tav tm="100000">
                                          <p:val>
                                            <p:strVal val="#ppt_w"/>
                                          </p:val>
                                        </p:tav>
                                      </p:tavLst>
                                    </p:anim>
                                    <p:anim calcmode="lin" valueType="num">
                                      <p:cBhvr>
                                        <p:cTn id="17" dur="250" fill="hold"/>
                                        <p:tgtEl>
                                          <p:spTgt spid="14"/>
                                        </p:tgtEl>
                                        <p:attrNameLst>
                                          <p:attrName>ppt_h</p:attrName>
                                        </p:attrNameLst>
                                      </p:cBhvr>
                                      <p:tavLst>
                                        <p:tav tm="0">
                                          <p:val>
                                            <p:fltVal val="0"/>
                                          </p:val>
                                        </p:tav>
                                        <p:tav tm="100000">
                                          <p:val>
                                            <p:strVal val="#ppt_h"/>
                                          </p:val>
                                        </p:tav>
                                      </p:tavLst>
                                    </p:anim>
                                    <p:animEffect transition="in" filter="fade">
                                      <p:cBhvr>
                                        <p:cTn id="18" dur="250"/>
                                        <p:tgtEl>
                                          <p:spTgt spid="14"/>
                                        </p:tgtEl>
                                      </p:cBhvr>
                                    </p:animEffect>
                                  </p:childTnLst>
                                </p:cTn>
                              </p:par>
                              <p:par>
                                <p:cTn id="19" presetID="6" presetClass="emph" presetSubtype="0" decel="100000" fill="hold" nodeType="withEffect">
                                  <p:stCondLst>
                                    <p:cond delay="200"/>
                                  </p:stCondLst>
                                  <p:childTnLst>
                                    <p:animScale>
                                      <p:cBhvr>
                                        <p:cTn id="20" dur="250" fill="hold"/>
                                        <p:tgtEl>
                                          <p:spTgt spid="14"/>
                                        </p:tgtEl>
                                      </p:cBhvr>
                                      <p:by x="110000" y="110000"/>
                                    </p:animScale>
                                  </p:childTnLst>
                                </p:cTn>
                              </p:par>
                              <p:par>
                                <p:cTn id="21" presetID="6" presetClass="emph" presetSubtype="0" decel="100000" fill="hold" nodeType="withEffect">
                                  <p:stCondLst>
                                    <p:cond delay="300"/>
                                  </p:stCondLst>
                                  <p:childTnLst>
                                    <p:animScale>
                                      <p:cBhvr>
                                        <p:cTn id="22" dur="250" fill="hold"/>
                                        <p:tgtEl>
                                          <p:spTgt spid="14"/>
                                        </p:tgtEl>
                                      </p:cBhvr>
                                      <p:by x="91000" y="91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8" decel="10000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9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8" dur="9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decel="100000"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9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4" dur="9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9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0" dur="9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15" grpId="1" animBg="1"/>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57" y="225883"/>
            <a:ext cx="10925450" cy="542777"/>
          </a:xfrm>
        </p:spPr>
        <p:txBody>
          <a:bodyPr/>
          <a:lstStyle/>
          <a:p>
            <a:r>
              <a:rPr lang="en-US" sz="3919" dirty="0">
                <a:solidFill>
                  <a:srgbClr val="06796F"/>
                </a:solidFill>
              </a:rPr>
              <a:t>Common Identity with Sync and Federation</a:t>
            </a:r>
          </a:p>
        </p:txBody>
      </p:sp>
      <p:cxnSp>
        <p:nvCxnSpPr>
          <p:cNvPr id="577" name="Straight Arrow Connector 576"/>
          <p:cNvCxnSpPr/>
          <p:nvPr/>
        </p:nvCxnSpPr>
        <p:spPr>
          <a:xfrm flipH="1" flipV="1">
            <a:off x="3423755" y="5355544"/>
            <a:ext cx="913233" cy="306892"/>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17" name="Rectangle 816"/>
          <p:cNvSpPr/>
          <p:nvPr/>
        </p:nvSpPr>
        <p:spPr bwMode="auto">
          <a:xfrm>
            <a:off x="7648137" y="2525512"/>
            <a:ext cx="4274289" cy="868186"/>
          </a:xfrm>
          <a:prstGeom prst="rect">
            <a:avLst/>
          </a:prstGeom>
          <a:ln>
            <a:noFill/>
          </a:ln>
        </p:spPr>
        <p:txBody>
          <a:bodyPr vert="horz" wrap="square" lIns="0" tIns="0" rIns="0" bIns="0" rtlCol="0">
            <a:spAutoFit/>
          </a:bodyPr>
          <a:lstStyle/>
          <a:p>
            <a:pPr defTabSz="914188">
              <a:lnSpc>
                <a:spcPct val="90000"/>
              </a:lnSpc>
              <a:spcBef>
                <a:spcPts val="1175"/>
              </a:spcBef>
            </a:pPr>
            <a:r>
              <a:rPr lang="en-US" sz="1567" spc="-29" dirty="0">
                <a:solidFill>
                  <a:srgbClr val="F2F2F2">
                    <a:lumMod val="50000"/>
                  </a:srgbClr>
                </a:solidFill>
              </a:rPr>
              <a:t>User attributes are synchronized </a:t>
            </a:r>
            <a:r>
              <a:rPr lang="en-US" sz="1567" b="1" spc="-29" dirty="0">
                <a:solidFill>
                  <a:srgbClr val="06796F"/>
                </a:solidFill>
              </a:rPr>
              <a:t>including the password hash</a:t>
            </a:r>
            <a:r>
              <a:rPr lang="en-US" sz="1567" spc="-29" dirty="0">
                <a:solidFill>
                  <a:srgbClr val="F2F2F2">
                    <a:lumMod val="50000"/>
                  </a:srgbClr>
                </a:solidFill>
              </a:rPr>
              <a:t>, Authentication can be completed against </a:t>
            </a:r>
            <a:r>
              <a:rPr lang="en-US" sz="1567" u="sng" spc="-29" dirty="0">
                <a:solidFill>
                  <a:srgbClr val="F2F2F2">
                    <a:lumMod val="50000"/>
                  </a:srgbClr>
                </a:solidFill>
              </a:rPr>
              <a:t>either</a:t>
            </a:r>
            <a:r>
              <a:rPr lang="en-US" sz="1567" spc="-29" dirty="0">
                <a:solidFill>
                  <a:srgbClr val="F2F2F2">
                    <a:lumMod val="50000"/>
                  </a:srgbClr>
                </a:solidFill>
              </a:rPr>
              <a:t> </a:t>
            </a:r>
            <a:r>
              <a:rPr lang="en-US" sz="1567" b="1" spc="-29" dirty="0">
                <a:solidFill>
                  <a:srgbClr val="06796F"/>
                </a:solidFill>
              </a:rPr>
              <a:t>Azure </a:t>
            </a:r>
            <a:r>
              <a:rPr lang="en-US" sz="1567" u="sng" spc="-29" dirty="0">
                <a:solidFill>
                  <a:srgbClr val="F2F2F2">
                    <a:lumMod val="50000"/>
                  </a:srgbClr>
                </a:solidFill>
              </a:rPr>
              <a:t>or</a:t>
            </a:r>
            <a:r>
              <a:rPr lang="en-US" sz="1567" b="1" spc="-29" dirty="0">
                <a:solidFill>
                  <a:srgbClr val="06796F"/>
                </a:solidFill>
              </a:rPr>
              <a:t> Windows Server Active Directory</a:t>
            </a:r>
          </a:p>
        </p:txBody>
      </p:sp>
      <p:cxnSp>
        <p:nvCxnSpPr>
          <p:cNvPr id="512" name="Straight Arrow Connector 511"/>
          <p:cNvCxnSpPr/>
          <p:nvPr/>
        </p:nvCxnSpPr>
        <p:spPr>
          <a:xfrm flipH="1">
            <a:off x="5856615" y="5379858"/>
            <a:ext cx="1280977" cy="399027"/>
          </a:xfrm>
          <a:prstGeom prst="straightConnector1">
            <a:avLst/>
          </a:prstGeom>
          <a:ln w="25400" cap="rnd" cmpd="sng">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80" name="Rectangle 479"/>
          <p:cNvSpPr/>
          <p:nvPr/>
        </p:nvSpPr>
        <p:spPr>
          <a:xfrm>
            <a:off x="4711447" y="4860115"/>
            <a:ext cx="720923" cy="361381"/>
          </a:xfrm>
          <a:prstGeom prst="rect">
            <a:avLst/>
          </a:prstGeom>
          <a:ln>
            <a:noFill/>
          </a:ln>
        </p:spPr>
        <p:txBody>
          <a:bodyPr wrap="square" lIns="0" tIns="0" rIns="0" bIns="0" anchor="ctr">
            <a:spAutoFit/>
          </a:bodyPr>
          <a:lstStyle/>
          <a:p>
            <a:pPr algn="ctr" defTabSz="1074454" fontAlgn="base">
              <a:spcAft>
                <a:spcPct val="0"/>
              </a:spcAft>
            </a:pPr>
            <a:r>
              <a:rPr lang="en-US" sz="1174" dirty="0">
                <a:ln>
                  <a:solidFill>
                    <a:srgbClr val="FFFFFF">
                      <a:alpha val="0"/>
                    </a:srgbClr>
                  </a:solidFill>
                </a:ln>
                <a:solidFill>
                  <a:srgbClr val="00188F"/>
                </a:solidFill>
              </a:rPr>
              <a:t>Identity Sync</a:t>
            </a:r>
          </a:p>
        </p:txBody>
      </p:sp>
      <p:grpSp>
        <p:nvGrpSpPr>
          <p:cNvPr id="504" name="Group 503"/>
          <p:cNvGrpSpPr/>
          <p:nvPr/>
        </p:nvGrpSpPr>
        <p:grpSpPr>
          <a:xfrm>
            <a:off x="4535027" y="5379861"/>
            <a:ext cx="892301" cy="1151022"/>
            <a:chOff x="7099380" y="2441962"/>
            <a:chExt cx="867823" cy="1119446"/>
          </a:xfrm>
        </p:grpSpPr>
        <p:sp>
          <p:nvSpPr>
            <p:cNvPr id="505" name="Rectangle 504"/>
            <p:cNvSpPr/>
            <p:nvPr/>
          </p:nvSpPr>
          <p:spPr>
            <a:xfrm>
              <a:off x="7231528" y="3385675"/>
              <a:ext cx="735675" cy="175733"/>
            </a:xfrm>
            <a:prstGeom prst="rect">
              <a:avLst/>
            </a:prstGeom>
            <a:ln>
              <a:noFill/>
            </a:ln>
          </p:spPr>
          <p:txBody>
            <a:bodyPr wrap="square" lIns="0" tIns="0" rIns="0" bIns="0" anchor="ctr">
              <a:spAutoFit/>
            </a:bodyPr>
            <a:lstStyle/>
            <a:p>
              <a:pPr algn="ctr" defTabSz="1074454" fontAlgn="base">
                <a:spcAft>
                  <a:spcPct val="0"/>
                </a:spcAft>
              </a:pPr>
              <a:r>
                <a:rPr lang="en-US" sz="1174" dirty="0">
                  <a:ln>
                    <a:solidFill>
                      <a:srgbClr val="FFFFFF">
                        <a:alpha val="0"/>
                      </a:srgbClr>
                    </a:solidFill>
                  </a:ln>
                  <a:solidFill>
                    <a:srgbClr val="00188F"/>
                  </a:solidFill>
                </a:rPr>
                <a:t>AD FS</a:t>
              </a:r>
            </a:p>
          </p:txBody>
        </p:sp>
        <p:grpSp>
          <p:nvGrpSpPr>
            <p:cNvPr id="506" name="Group 505"/>
            <p:cNvGrpSpPr/>
            <p:nvPr/>
          </p:nvGrpSpPr>
          <p:grpSpPr>
            <a:xfrm>
              <a:off x="7099380" y="2441962"/>
              <a:ext cx="776661" cy="927326"/>
              <a:chOff x="7348547" y="1211262"/>
              <a:chExt cx="1530784" cy="1827743"/>
            </a:xfrm>
          </p:grpSpPr>
          <p:sp>
            <p:nvSpPr>
              <p:cNvPr id="507" name="Freeform 836"/>
              <p:cNvSpPr>
                <a:spLocks noEditPoints="1"/>
              </p:cNvSpPr>
              <p:nvPr/>
            </p:nvSpPr>
            <p:spPr bwMode="auto">
              <a:xfrm>
                <a:off x="7915734" y="1211262"/>
                <a:ext cx="963597" cy="1827743"/>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0070C0"/>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grpSp>
            <p:nvGrpSpPr>
              <p:cNvPr id="508" name="Group 507"/>
              <p:cNvGrpSpPr/>
              <p:nvPr/>
            </p:nvGrpSpPr>
            <p:grpSpPr>
              <a:xfrm>
                <a:off x="7348547" y="1752940"/>
                <a:ext cx="1348570" cy="888065"/>
                <a:chOff x="6873117" y="2094811"/>
                <a:chExt cx="1134713" cy="747235"/>
              </a:xfrm>
            </p:grpSpPr>
            <p:sp>
              <p:nvSpPr>
                <p:cNvPr id="509" name="Freeform 508"/>
                <p:cNvSpPr>
                  <a:spLocks noEditPoints="1"/>
                </p:cNvSpPr>
                <p:nvPr/>
              </p:nvSpPr>
              <p:spPr bwMode="auto">
                <a:xfrm>
                  <a:off x="6873117" y="2094811"/>
                  <a:ext cx="1134713" cy="747235"/>
                </a:xfrm>
                <a:custGeom>
                  <a:avLst/>
                  <a:gdLst>
                    <a:gd name="T0" fmla="*/ 939 w 1883"/>
                    <a:gd name="T1" fmla="*/ 0 h 1240"/>
                    <a:gd name="T2" fmla="*/ 939 w 1883"/>
                    <a:gd name="T3" fmla="*/ 0 h 1240"/>
                    <a:gd name="T4" fmla="*/ 937 w 1883"/>
                    <a:gd name="T5" fmla="*/ 1240 h 1240"/>
                    <a:gd name="T6" fmla="*/ 0 w 1883"/>
                    <a:gd name="T7" fmla="*/ 1088 h 1240"/>
                    <a:gd name="T8" fmla="*/ 939 w 1883"/>
                    <a:gd name="T9" fmla="*/ 0 h 1240"/>
                    <a:gd name="T10" fmla="*/ 939 w 1883"/>
                    <a:gd name="T11" fmla="*/ 0 h 1240"/>
                    <a:gd name="T12" fmla="*/ 946 w 1883"/>
                    <a:gd name="T13" fmla="*/ 1240 h 1240"/>
                    <a:gd name="T14" fmla="*/ 1883 w 1883"/>
                    <a:gd name="T15" fmla="*/ 1088 h 1240"/>
                    <a:gd name="T16" fmla="*/ 946 w 1883"/>
                    <a:gd name="T17" fmla="*/ 0 h 1240"/>
                    <a:gd name="T18" fmla="*/ 946 w 1883"/>
                    <a:gd name="T19"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3" h="1240">
                      <a:moveTo>
                        <a:pt x="939" y="0"/>
                      </a:moveTo>
                      <a:lnTo>
                        <a:pt x="939" y="0"/>
                      </a:lnTo>
                      <a:lnTo>
                        <a:pt x="937" y="1240"/>
                      </a:lnTo>
                      <a:lnTo>
                        <a:pt x="0" y="1088"/>
                      </a:lnTo>
                      <a:lnTo>
                        <a:pt x="939" y="0"/>
                      </a:lnTo>
                      <a:lnTo>
                        <a:pt x="939" y="0"/>
                      </a:lnTo>
                      <a:close/>
                      <a:moveTo>
                        <a:pt x="946" y="1240"/>
                      </a:moveTo>
                      <a:lnTo>
                        <a:pt x="1883" y="1088"/>
                      </a:lnTo>
                      <a:lnTo>
                        <a:pt x="946" y="0"/>
                      </a:lnTo>
                      <a:lnTo>
                        <a:pt x="946" y="1240"/>
                      </a:lnTo>
                      <a:close/>
                    </a:path>
                  </a:pathLst>
                </a:custGeom>
                <a:solidFill>
                  <a:srgbClr val="FFFFFF"/>
                </a:solidFill>
                <a:ln w="15875" cap="flat">
                  <a:solidFill>
                    <a:srgbClr val="0071BC"/>
                  </a:solidFill>
                  <a:prstDash val="solid"/>
                  <a:miter lim="800000"/>
                  <a:headEnd/>
                  <a:tailEnd/>
                </a:ln>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sp>
              <p:nvSpPr>
                <p:cNvPr id="510" name="Freeform 509"/>
                <p:cNvSpPr>
                  <a:spLocks noEditPoints="1"/>
                </p:cNvSpPr>
                <p:nvPr/>
              </p:nvSpPr>
              <p:spPr bwMode="auto">
                <a:xfrm>
                  <a:off x="7008706" y="2301509"/>
                  <a:ext cx="871374" cy="456777"/>
                </a:xfrm>
                <a:custGeom>
                  <a:avLst/>
                  <a:gdLst>
                    <a:gd name="T0" fmla="*/ 205 w 610"/>
                    <a:gd name="T1" fmla="*/ 34 h 319"/>
                    <a:gd name="T2" fmla="*/ 242 w 610"/>
                    <a:gd name="T3" fmla="*/ 0 h 319"/>
                    <a:gd name="T4" fmla="*/ 280 w 610"/>
                    <a:gd name="T5" fmla="*/ 34 h 319"/>
                    <a:gd name="T6" fmla="*/ 242 w 610"/>
                    <a:gd name="T7" fmla="*/ 69 h 319"/>
                    <a:gd name="T8" fmla="*/ 205 w 610"/>
                    <a:gd name="T9" fmla="*/ 34 h 319"/>
                    <a:gd name="T10" fmla="*/ 403 w 610"/>
                    <a:gd name="T11" fmla="*/ 34 h 319"/>
                    <a:gd name="T12" fmla="*/ 365 w 610"/>
                    <a:gd name="T13" fmla="*/ 0 h 319"/>
                    <a:gd name="T14" fmla="*/ 327 w 610"/>
                    <a:gd name="T15" fmla="*/ 34 h 319"/>
                    <a:gd name="T16" fmla="*/ 365 w 610"/>
                    <a:gd name="T17" fmla="*/ 69 h 319"/>
                    <a:gd name="T18" fmla="*/ 403 w 610"/>
                    <a:gd name="T19" fmla="*/ 34 h 319"/>
                    <a:gd name="T20" fmla="*/ 205 w 610"/>
                    <a:gd name="T21" fmla="*/ 284 h 319"/>
                    <a:gd name="T22" fmla="*/ 242 w 610"/>
                    <a:gd name="T23" fmla="*/ 319 h 319"/>
                    <a:gd name="T24" fmla="*/ 280 w 610"/>
                    <a:gd name="T25" fmla="*/ 284 h 319"/>
                    <a:gd name="T26" fmla="*/ 242 w 610"/>
                    <a:gd name="T27" fmla="*/ 250 h 319"/>
                    <a:gd name="T28" fmla="*/ 205 w 610"/>
                    <a:gd name="T29" fmla="*/ 284 h 319"/>
                    <a:gd name="T30" fmla="*/ 403 w 610"/>
                    <a:gd name="T31" fmla="*/ 284 h 319"/>
                    <a:gd name="T32" fmla="*/ 365 w 610"/>
                    <a:gd name="T33" fmla="*/ 250 h 319"/>
                    <a:gd name="T34" fmla="*/ 327 w 610"/>
                    <a:gd name="T35" fmla="*/ 284 h 319"/>
                    <a:gd name="T36" fmla="*/ 365 w 610"/>
                    <a:gd name="T37" fmla="*/ 319 h 319"/>
                    <a:gd name="T38" fmla="*/ 403 w 610"/>
                    <a:gd name="T39" fmla="*/ 284 h 319"/>
                    <a:gd name="T40" fmla="*/ 506 w 610"/>
                    <a:gd name="T41" fmla="*/ 266 h 319"/>
                    <a:gd name="T42" fmla="*/ 468 w 610"/>
                    <a:gd name="T43" fmla="*/ 232 h 319"/>
                    <a:gd name="T44" fmla="*/ 430 w 610"/>
                    <a:gd name="T45" fmla="*/ 266 h 319"/>
                    <a:gd name="T46" fmla="*/ 468 w 610"/>
                    <a:gd name="T47" fmla="*/ 301 h 319"/>
                    <a:gd name="T48" fmla="*/ 506 w 610"/>
                    <a:gd name="T49" fmla="*/ 266 h 319"/>
                    <a:gd name="T50" fmla="*/ 104 w 610"/>
                    <a:gd name="T51" fmla="*/ 266 h 319"/>
                    <a:gd name="T52" fmla="*/ 141 w 610"/>
                    <a:gd name="T53" fmla="*/ 301 h 319"/>
                    <a:gd name="T54" fmla="*/ 178 w 610"/>
                    <a:gd name="T55" fmla="*/ 266 h 319"/>
                    <a:gd name="T56" fmla="*/ 141 w 610"/>
                    <a:gd name="T57" fmla="*/ 232 h 319"/>
                    <a:gd name="T58" fmla="*/ 104 w 610"/>
                    <a:gd name="T59" fmla="*/ 266 h 319"/>
                    <a:gd name="T60" fmla="*/ 610 w 610"/>
                    <a:gd name="T61" fmla="*/ 255 h 319"/>
                    <a:gd name="T62" fmla="*/ 572 w 610"/>
                    <a:gd name="T63" fmla="*/ 219 h 319"/>
                    <a:gd name="T64" fmla="*/ 533 w 610"/>
                    <a:gd name="T65" fmla="*/ 255 h 319"/>
                    <a:gd name="T66" fmla="*/ 572 w 610"/>
                    <a:gd name="T67" fmla="*/ 290 h 319"/>
                    <a:gd name="T68" fmla="*/ 610 w 610"/>
                    <a:gd name="T69" fmla="*/ 255 h 319"/>
                    <a:gd name="T70" fmla="*/ 77 w 610"/>
                    <a:gd name="T71" fmla="*/ 255 h 319"/>
                    <a:gd name="T72" fmla="*/ 39 w 610"/>
                    <a:gd name="T73" fmla="*/ 219 h 319"/>
                    <a:gd name="T74" fmla="*/ 0 w 610"/>
                    <a:gd name="T75" fmla="*/ 255 h 319"/>
                    <a:gd name="T76" fmla="*/ 39 w 610"/>
                    <a:gd name="T77" fmla="*/ 290 h 319"/>
                    <a:gd name="T78" fmla="*/ 77 w 610"/>
                    <a:gd name="T79" fmla="*/ 255 h 319"/>
                    <a:gd name="T80" fmla="*/ 205 w 610"/>
                    <a:gd name="T81" fmla="*/ 150 h 319"/>
                    <a:gd name="T82" fmla="*/ 242 w 610"/>
                    <a:gd name="T83" fmla="*/ 185 h 319"/>
                    <a:gd name="T84" fmla="*/ 280 w 610"/>
                    <a:gd name="T85" fmla="*/ 150 h 319"/>
                    <a:gd name="T86" fmla="*/ 242 w 610"/>
                    <a:gd name="T87" fmla="*/ 116 h 319"/>
                    <a:gd name="T88" fmla="*/ 205 w 610"/>
                    <a:gd name="T89" fmla="*/ 150 h 319"/>
                    <a:gd name="T90" fmla="*/ 403 w 610"/>
                    <a:gd name="T91" fmla="*/ 150 h 319"/>
                    <a:gd name="T92" fmla="*/ 365 w 610"/>
                    <a:gd name="T93" fmla="*/ 116 h 319"/>
                    <a:gd name="T94" fmla="*/ 327 w 610"/>
                    <a:gd name="T95" fmla="*/ 150 h 319"/>
                    <a:gd name="T96" fmla="*/ 365 w 610"/>
                    <a:gd name="T97" fmla="*/ 185 h 319"/>
                    <a:gd name="T98" fmla="*/ 403 w 610"/>
                    <a:gd name="T99" fmla="*/ 150 h 319"/>
                    <a:gd name="T100" fmla="*/ 506 w 610"/>
                    <a:gd name="T101" fmla="*/ 145 h 319"/>
                    <a:gd name="T102" fmla="*/ 468 w 610"/>
                    <a:gd name="T103" fmla="*/ 110 h 319"/>
                    <a:gd name="T104" fmla="*/ 430 w 610"/>
                    <a:gd name="T105" fmla="*/ 145 h 319"/>
                    <a:gd name="T106" fmla="*/ 468 w 610"/>
                    <a:gd name="T107" fmla="*/ 179 h 319"/>
                    <a:gd name="T108" fmla="*/ 506 w 610"/>
                    <a:gd name="T109" fmla="*/ 145 h 319"/>
                    <a:gd name="T110" fmla="*/ 99 w 610"/>
                    <a:gd name="T111" fmla="*/ 145 h 319"/>
                    <a:gd name="T112" fmla="*/ 137 w 610"/>
                    <a:gd name="T113" fmla="*/ 179 h 319"/>
                    <a:gd name="T114" fmla="*/ 174 w 610"/>
                    <a:gd name="T115" fmla="*/ 145 h 319"/>
                    <a:gd name="T116" fmla="*/ 137 w 610"/>
                    <a:gd name="T117" fmla="*/ 110 h 319"/>
                    <a:gd name="T118" fmla="*/ 99 w 610"/>
                    <a:gd name="T119" fmla="*/ 1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 h="319">
                      <a:moveTo>
                        <a:pt x="205" y="34"/>
                      </a:moveTo>
                      <a:cubicBezTo>
                        <a:pt x="205" y="15"/>
                        <a:pt x="222" y="0"/>
                        <a:pt x="242" y="0"/>
                      </a:cubicBezTo>
                      <a:cubicBezTo>
                        <a:pt x="263" y="0"/>
                        <a:pt x="280" y="15"/>
                        <a:pt x="280" y="34"/>
                      </a:cubicBezTo>
                      <a:cubicBezTo>
                        <a:pt x="280" y="53"/>
                        <a:pt x="263" y="69"/>
                        <a:pt x="242" y="69"/>
                      </a:cubicBezTo>
                      <a:cubicBezTo>
                        <a:pt x="222" y="69"/>
                        <a:pt x="205" y="53"/>
                        <a:pt x="205" y="34"/>
                      </a:cubicBezTo>
                      <a:close/>
                      <a:moveTo>
                        <a:pt x="403" y="34"/>
                      </a:moveTo>
                      <a:cubicBezTo>
                        <a:pt x="403" y="15"/>
                        <a:pt x="386" y="0"/>
                        <a:pt x="365" y="0"/>
                      </a:cubicBezTo>
                      <a:cubicBezTo>
                        <a:pt x="344" y="0"/>
                        <a:pt x="327" y="15"/>
                        <a:pt x="327" y="34"/>
                      </a:cubicBezTo>
                      <a:cubicBezTo>
                        <a:pt x="327" y="53"/>
                        <a:pt x="344" y="69"/>
                        <a:pt x="365" y="69"/>
                      </a:cubicBezTo>
                      <a:cubicBezTo>
                        <a:pt x="386" y="69"/>
                        <a:pt x="403" y="53"/>
                        <a:pt x="403" y="34"/>
                      </a:cubicBezTo>
                      <a:close/>
                      <a:moveTo>
                        <a:pt x="205" y="284"/>
                      </a:moveTo>
                      <a:cubicBezTo>
                        <a:pt x="205" y="303"/>
                        <a:pt x="222" y="319"/>
                        <a:pt x="242" y="319"/>
                      </a:cubicBezTo>
                      <a:cubicBezTo>
                        <a:pt x="263" y="319"/>
                        <a:pt x="280" y="303"/>
                        <a:pt x="280" y="284"/>
                      </a:cubicBezTo>
                      <a:cubicBezTo>
                        <a:pt x="280" y="265"/>
                        <a:pt x="263" y="250"/>
                        <a:pt x="242" y="250"/>
                      </a:cubicBezTo>
                      <a:cubicBezTo>
                        <a:pt x="222" y="250"/>
                        <a:pt x="205" y="265"/>
                        <a:pt x="205" y="284"/>
                      </a:cubicBezTo>
                      <a:close/>
                      <a:moveTo>
                        <a:pt x="403" y="284"/>
                      </a:moveTo>
                      <a:cubicBezTo>
                        <a:pt x="403" y="265"/>
                        <a:pt x="386" y="250"/>
                        <a:pt x="365" y="250"/>
                      </a:cubicBezTo>
                      <a:cubicBezTo>
                        <a:pt x="344" y="250"/>
                        <a:pt x="327" y="265"/>
                        <a:pt x="327" y="284"/>
                      </a:cubicBezTo>
                      <a:cubicBezTo>
                        <a:pt x="327" y="303"/>
                        <a:pt x="344" y="319"/>
                        <a:pt x="365" y="319"/>
                      </a:cubicBezTo>
                      <a:cubicBezTo>
                        <a:pt x="386" y="319"/>
                        <a:pt x="403" y="303"/>
                        <a:pt x="403" y="284"/>
                      </a:cubicBezTo>
                      <a:close/>
                      <a:moveTo>
                        <a:pt x="506" y="266"/>
                      </a:moveTo>
                      <a:cubicBezTo>
                        <a:pt x="506" y="247"/>
                        <a:pt x="489" y="232"/>
                        <a:pt x="468" y="232"/>
                      </a:cubicBezTo>
                      <a:cubicBezTo>
                        <a:pt x="447" y="232"/>
                        <a:pt x="430" y="247"/>
                        <a:pt x="430" y="266"/>
                      </a:cubicBezTo>
                      <a:cubicBezTo>
                        <a:pt x="430" y="285"/>
                        <a:pt x="447" y="301"/>
                        <a:pt x="468" y="301"/>
                      </a:cubicBezTo>
                      <a:cubicBezTo>
                        <a:pt x="489" y="301"/>
                        <a:pt x="506" y="285"/>
                        <a:pt x="506" y="266"/>
                      </a:cubicBezTo>
                      <a:close/>
                      <a:moveTo>
                        <a:pt x="104" y="266"/>
                      </a:moveTo>
                      <a:cubicBezTo>
                        <a:pt x="104" y="285"/>
                        <a:pt x="120" y="301"/>
                        <a:pt x="141" y="301"/>
                      </a:cubicBezTo>
                      <a:cubicBezTo>
                        <a:pt x="161" y="301"/>
                        <a:pt x="178" y="285"/>
                        <a:pt x="178" y="266"/>
                      </a:cubicBezTo>
                      <a:cubicBezTo>
                        <a:pt x="178" y="247"/>
                        <a:pt x="161" y="232"/>
                        <a:pt x="141" y="232"/>
                      </a:cubicBezTo>
                      <a:cubicBezTo>
                        <a:pt x="120" y="232"/>
                        <a:pt x="104" y="247"/>
                        <a:pt x="104" y="266"/>
                      </a:cubicBezTo>
                      <a:close/>
                      <a:moveTo>
                        <a:pt x="610" y="255"/>
                      </a:moveTo>
                      <a:cubicBezTo>
                        <a:pt x="610" y="235"/>
                        <a:pt x="593" y="219"/>
                        <a:pt x="572" y="219"/>
                      </a:cubicBezTo>
                      <a:cubicBezTo>
                        <a:pt x="551" y="219"/>
                        <a:pt x="533" y="235"/>
                        <a:pt x="533" y="255"/>
                      </a:cubicBezTo>
                      <a:cubicBezTo>
                        <a:pt x="533" y="274"/>
                        <a:pt x="551" y="290"/>
                        <a:pt x="572" y="290"/>
                      </a:cubicBezTo>
                      <a:cubicBezTo>
                        <a:pt x="593" y="290"/>
                        <a:pt x="610" y="274"/>
                        <a:pt x="610" y="255"/>
                      </a:cubicBezTo>
                      <a:close/>
                      <a:moveTo>
                        <a:pt x="77" y="255"/>
                      </a:moveTo>
                      <a:cubicBezTo>
                        <a:pt x="77" y="235"/>
                        <a:pt x="60" y="219"/>
                        <a:pt x="39" y="219"/>
                      </a:cubicBezTo>
                      <a:cubicBezTo>
                        <a:pt x="18" y="219"/>
                        <a:pt x="0" y="235"/>
                        <a:pt x="0" y="255"/>
                      </a:cubicBezTo>
                      <a:cubicBezTo>
                        <a:pt x="0" y="274"/>
                        <a:pt x="18" y="290"/>
                        <a:pt x="39" y="290"/>
                      </a:cubicBezTo>
                      <a:cubicBezTo>
                        <a:pt x="60" y="290"/>
                        <a:pt x="77" y="274"/>
                        <a:pt x="77" y="255"/>
                      </a:cubicBezTo>
                      <a:close/>
                      <a:moveTo>
                        <a:pt x="205" y="150"/>
                      </a:moveTo>
                      <a:cubicBezTo>
                        <a:pt x="205" y="169"/>
                        <a:pt x="222" y="185"/>
                        <a:pt x="242" y="185"/>
                      </a:cubicBezTo>
                      <a:cubicBezTo>
                        <a:pt x="263" y="185"/>
                        <a:pt x="280" y="169"/>
                        <a:pt x="280" y="150"/>
                      </a:cubicBezTo>
                      <a:cubicBezTo>
                        <a:pt x="280" y="131"/>
                        <a:pt x="263" y="116"/>
                        <a:pt x="242" y="116"/>
                      </a:cubicBezTo>
                      <a:cubicBezTo>
                        <a:pt x="222" y="116"/>
                        <a:pt x="205" y="131"/>
                        <a:pt x="205" y="150"/>
                      </a:cubicBezTo>
                      <a:close/>
                      <a:moveTo>
                        <a:pt x="403" y="150"/>
                      </a:moveTo>
                      <a:cubicBezTo>
                        <a:pt x="403" y="131"/>
                        <a:pt x="386" y="116"/>
                        <a:pt x="365" y="116"/>
                      </a:cubicBezTo>
                      <a:cubicBezTo>
                        <a:pt x="344" y="116"/>
                        <a:pt x="327" y="131"/>
                        <a:pt x="327" y="150"/>
                      </a:cubicBezTo>
                      <a:cubicBezTo>
                        <a:pt x="327" y="169"/>
                        <a:pt x="344" y="185"/>
                        <a:pt x="365" y="185"/>
                      </a:cubicBezTo>
                      <a:cubicBezTo>
                        <a:pt x="386" y="185"/>
                        <a:pt x="403" y="169"/>
                        <a:pt x="403" y="150"/>
                      </a:cubicBezTo>
                      <a:close/>
                      <a:moveTo>
                        <a:pt x="506" y="145"/>
                      </a:moveTo>
                      <a:cubicBezTo>
                        <a:pt x="506" y="126"/>
                        <a:pt x="489" y="110"/>
                        <a:pt x="468" y="110"/>
                      </a:cubicBezTo>
                      <a:cubicBezTo>
                        <a:pt x="447" y="110"/>
                        <a:pt x="430" y="126"/>
                        <a:pt x="430" y="145"/>
                      </a:cubicBezTo>
                      <a:cubicBezTo>
                        <a:pt x="430" y="164"/>
                        <a:pt x="447" y="179"/>
                        <a:pt x="468" y="179"/>
                      </a:cubicBezTo>
                      <a:cubicBezTo>
                        <a:pt x="489" y="179"/>
                        <a:pt x="506" y="164"/>
                        <a:pt x="506" y="145"/>
                      </a:cubicBezTo>
                      <a:close/>
                      <a:moveTo>
                        <a:pt x="99" y="145"/>
                      </a:moveTo>
                      <a:cubicBezTo>
                        <a:pt x="99" y="164"/>
                        <a:pt x="116" y="179"/>
                        <a:pt x="137" y="179"/>
                      </a:cubicBezTo>
                      <a:cubicBezTo>
                        <a:pt x="157" y="179"/>
                        <a:pt x="174" y="164"/>
                        <a:pt x="174" y="145"/>
                      </a:cubicBezTo>
                      <a:cubicBezTo>
                        <a:pt x="174" y="126"/>
                        <a:pt x="157" y="110"/>
                        <a:pt x="137" y="110"/>
                      </a:cubicBezTo>
                      <a:cubicBezTo>
                        <a:pt x="116" y="110"/>
                        <a:pt x="99" y="126"/>
                        <a:pt x="99" y="145"/>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sp>
              <p:nvSpPr>
                <p:cNvPr id="511" name="Freeform 510"/>
                <p:cNvSpPr>
                  <a:spLocks noEditPoints="1"/>
                </p:cNvSpPr>
                <p:nvPr/>
              </p:nvSpPr>
              <p:spPr bwMode="auto">
                <a:xfrm>
                  <a:off x="7096084" y="2355744"/>
                  <a:ext cx="696014" cy="335051"/>
                </a:xfrm>
                <a:custGeom>
                  <a:avLst/>
                  <a:gdLst>
                    <a:gd name="T0" fmla="*/ 285 w 487"/>
                    <a:gd name="T1" fmla="*/ 232 h 234"/>
                    <a:gd name="T2" fmla="*/ 265 w 487"/>
                    <a:gd name="T3" fmla="*/ 233 h 234"/>
                    <a:gd name="T4" fmla="*/ 195 w 487"/>
                    <a:gd name="T5" fmla="*/ 140 h 234"/>
                    <a:gd name="T6" fmla="*/ 178 w 487"/>
                    <a:gd name="T7" fmla="*/ 25 h 234"/>
                    <a:gd name="T8" fmla="*/ 178 w 487"/>
                    <a:gd name="T9" fmla="*/ 222 h 234"/>
                    <a:gd name="T10" fmla="*/ 331 w 487"/>
                    <a:gd name="T11" fmla="*/ 14 h 234"/>
                    <a:gd name="T12" fmla="*/ 487 w 487"/>
                    <a:gd name="T13" fmla="*/ 195 h 234"/>
                    <a:gd name="T14" fmla="*/ 153 w 487"/>
                    <a:gd name="T15" fmla="*/ 14 h 234"/>
                    <a:gd name="T16" fmla="*/ 0 w 487"/>
                    <a:gd name="T17" fmla="*/ 195 h 234"/>
                    <a:gd name="T18" fmla="*/ 156 w 487"/>
                    <a:gd name="T19" fmla="*/ 132 h 234"/>
                    <a:gd name="T20" fmla="*/ 103 w 487"/>
                    <a:gd name="T21" fmla="*/ 209 h 234"/>
                    <a:gd name="T22" fmla="*/ 325 w 487"/>
                    <a:gd name="T23" fmla="*/ 132 h 234"/>
                    <a:gd name="T24" fmla="*/ 382 w 487"/>
                    <a:gd name="T25" fmla="*/ 209 h 234"/>
                    <a:gd name="T26" fmla="*/ 191 w 487"/>
                    <a:gd name="T27" fmla="*/ 8 h 234"/>
                    <a:gd name="T28" fmla="*/ 282 w 487"/>
                    <a:gd name="T29" fmla="*/ 0 h 234"/>
                    <a:gd name="T30" fmla="*/ 203 w 487"/>
                    <a:gd name="T31" fmla="*/ 231 h 234"/>
                    <a:gd name="T32" fmla="*/ 222 w 487"/>
                    <a:gd name="T33" fmla="*/ 231 h 234"/>
                    <a:gd name="T34" fmla="*/ 290 w 487"/>
                    <a:gd name="T35" fmla="*/ 138 h 234"/>
                    <a:gd name="T36" fmla="*/ 304 w 487"/>
                    <a:gd name="T37" fmla="*/ 19 h 234"/>
                    <a:gd name="T38" fmla="*/ 304 w 487"/>
                    <a:gd name="T39" fmla="*/ 22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7" h="234">
                      <a:moveTo>
                        <a:pt x="285" y="232"/>
                      </a:moveTo>
                      <a:cubicBezTo>
                        <a:pt x="278" y="233"/>
                        <a:pt x="272" y="234"/>
                        <a:pt x="265" y="233"/>
                      </a:cubicBezTo>
                      <a:cubicBezTo>
                        <a:pt x="221" y="228"/>
                        <a:pt x="190" y="186"/>
                        <a:pt x="195" y="140"/>
                      </a:cubicBezTo>
                      <a:moveTo>
                        <a:pt x="178" y="25"/>
                      </a:moveTo>
                      <a:cubicBezTo>
                        <a:pt x="178" y="222"/>
                        <a:pt x="178" y="222"/>
                        <a:pt x="178" y="222"/>
                      </a:cubicBezTo>
                      <a:moveTo>
                        <a:pt x="331" y="14"/>
                      </a:moveTo>
                      <a:cubicBezTo>
                        <a:pt x="487" y="195"/>
                        <a:pt x="487" y="195"/>
                        <a:pt x="487" y="195"/>
                      </a:cubicBezTo>
                      <a:moveTo>
                        <a:pt x="153" y="14"/>
                      </a:moveTo>
                      <a:cubicBezTo>
                        <a:pt x="0" y="195"/>
                        <a:pt x="0" y="195"/>
                        <a:pt x="0" y="195"/>
                      </a:cubicBezTo>
                      <a:moveTo>
                        <a:pt x="156" y="132"/>
                      </a:moveTo>
                      <a:cubicBezTo>
                        <a:pt x="103" y="209"/>
                        <a:pt x="103" y="209"/>
                        <a:pt x="103" y="209"/>
                      </a:cubicBezTo>
                      <a:moveTo>
                        <a:pt x="325" y="132"/>
                      </a:moveTo>
                      <a:cubicBezTo>
                        <a:pt x="382" y="209"/>
                        <a:pt x="382" y="209"/>
                        <a:pt x="382" y="209"/>
                      </a:cubicBezTo>
                      <a:moveTo>
                        <a:pt x="191" y="8"/>
                      </a:moveTo>
                      <a:cubicBezTo>
                        <a:pt x="224" y="32"/>
                        <a:pt x="264" y="28"/>
                        <a:pt x="282" y="0"/>
                      </a:cubicBezTo>
                      <a:moveTo>
                        <a:pt x="203" y="231"/>
                      </a:moveTo>
                      <a:cubicBezTo>
                        <a:pt x="209" y="232"/>
                        <a:pt x="215" y="232"/>
                        <a:pt x="222" y="231"/>
                      </a:cubicBezTo>
                      <a:cubicBezTo>
                        <a:pt x="264" y="226"/>
                        <a:pt x="295" y="184"/>
                        <a:pt x="290" y="138"/>
                      </a:cubicBezTo>
                      <a:moveTo>
                        <a:pt x="304" y="19"/>
                      </a:moveTo>
                      <a:cubicBezTo>
                        <a:pt x="304" y="228"/>
                        <a:pt x="304" y="228"/>
                        <a:pt x="304" y="228"/>
                      </a:cubicBezTo>
                    </a:path>
                  </a:pathLst>
                </a:custGeom>
                <a:noFill/>
                <a:ln w="12700" cap="flat">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grpSp>
        </p:grpSp>
      </p:grpSp>
      <p:grpSp>
        <p:nvGrpSpPr>
          <p:cNvPr id="14" name="Group 13"/>
          <p:cNvGrpSpPr/>
          <p:nvPr/>
        </p:nvGrpSpPr>
        <p:grpSpPr>
          <a:xfrm>
            <a:off x="1290022" y="1557085"/>
            <a:ext cx="1661161" cy="1084064"/>
            <a:chOff x="4180433" y="3009950"/>
            <a:chExt cx="1695153" cy="1106246"/>
          </a:xfrm>
        </p:grpSpPr>
        <p:grpSp>
          <p:nvGrpSpPr>
            <p:cNvPr id="6" name="Group 5"/>
            <p:cNvGrpSpPr/>
            <p:nvPr/>
          </p:nvGrpSpPr>
          <p:grpSpPr>
            <a:xfrm>
              <a:off x="4180433" y="3665675"/>
              <a:ext cx="1695153" cy="450521"/>
              <a:chOff x="3002667" y="5699193"/>
              <a:chExt cx="1695153" cy="450521"/>
            </a:xfrm>
          </p:grpSpPr>
          <p:sp>
            <p:nvSpPr>
              <p:cNvPr id="114" name="Rectangle 113"/>
              <p:cNvSpPr/>
              <p:nvPr/>
            </p:nvSpPr>
            <p:spPr>
              <a:xfrm>
                <a:off x="3351065" y="5965195"/>
                <a:ext cx="1156250" cy="184519"/>
              </a:xfrm>
              <a:prstGeom prst="rect">
                <a:avLst/>
              </a:prstGeom>
              <a:ln>
                <a:noFill/>
              </a:ln>
            </p:spPr>
            <p:txBody>
              <a:bodyPr wrap="square" lIns="0" tIns="0" rIns="0" bIns="0" anchor="ctr">
                <a:spAutoFit/>
              </a:bodyPr>
              <a:lstStyle/>
              <a:p>
                <a:pPr algn="ctr" defTabSz="1074661" fontAlgn="base">
                  <a:spcBef>
                    <a:spcPts val="1411"/>
                  </a:spcBef>
                  <a:spcAft>
                    <a:spcPct val="0"/>
                  </a:spcAft>
                </a:pPr>
                <a:r>
                  <a:rPr lang="en-US" sz="1175" dirty="0">
                    <a:ln>
                      <a:solidFill>
                        <a:srgbClr val="FFFFFF">
                          <a:alpha val="0"/>
                        </a:srgbClr>
                      </a:solidFill>
                    </a:ln>
                    <a:solidFill>
                      <a:srgbClr val="00188F"/>
                    </a:solidFill>
                  </a:rPr>
                  <a:t>Active Directory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667" y="5699193"/>
                <a:ext cx="1695153" cy="398452"/>
              </a:xfrm>
              <a:prstGeom prst="rect">
                <a:avLst/>
              </a:prstGeom>
            </p:spPr>
          </p:pic>
        </p:grpSp>
        <p:pic>
          <p:nvPicPr>
            <p:cNvPr id="1210" name="Picture 12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105" y="3009950"/>
              <a:ext cx="1044032" cy="690827"/>
            </a:xfrm>
            <a:prstGeom prst="rect">
              <a:avLst/>
            </a:prstGeom>
          </p:spPr>
        </p:pic>
      </p:grpSp>
      <p:cxnSp>
        <p:nvCxnSpPr>
          <p:cNvPr id="476" name="Straight Arrow Connector 475"/>
          <p:cNvCxnSpPr/>
          <p:nvPr/>
        </p:nvCxnSpPr>
        <p:spPr>
          <a:xfrm flipH="1" flipV="1">
            <a:off x="5835599" y="2099152"/>
            <a:ext cx="1207908" cy="2566"/>
          </a:xfrm>
          <a:prstGeom prst="straightConnector1">
            <a:avLst/>
          </a:prstGeom>
          <a:ln w="25400" cap="rnd" cmpd="sng">
            <a:solidFill>
              <a:srgbClr val="0070C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3714732" y="2115663"/>
            <a:ext cx="622255" cy="1"/>
          </a:xfrm>
          <a:prstGeom prst="straightConnector1">
            <a:avLst/>
          </a:prstGeom>
          <a:ln w="25400" cap="rnd" cmpd="sng">
            <a:solidFill>
              <a:srgbClr val="0070C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9" name="Rectangle 478"/>
          <p:cNvSpPr/>
          <p:nvPr/>
        </p:nvSpPr>
        <p:spPr>
          <a:xfrm>
            <a:off x="4352955" y="2554812"/>
            <a:ext cx="1339475" cy="361381"/>
          </a:xfrm>
          <a:prstGeom prst="rect">
            <a:avLst/>
          </a:prstGeom>
          <a:ln>
            <a:noFill/>
          </a:ln>
        </p:spPr>
        <p:txBody>
          <a:bodyPr wrap="square" lIns="0" tIns="0" rIns="0" bIns="0" anchor="ctr">
            <a:spAutoFit/>
          </a:bodyPr>
          <a:lstStyle/>
          <a:p>
            <a:pPr algn="ctr" defTabSz="1074454" fontAlgn="base">
              <a:spcAft>
                <a:spcPct val="0"/>
              </a:spcAft>
            </a:pPr>
            <a:r>
              <a:rPr lang="en-US" sz="1174" dirty="0">
                <a:ln>
                  <a:solidFill>
                    <a:srgbClr val="FFFFFF">
                      <a:alpha val="0"/>
                    </a:srgbClr>
                  </a:solidFill>
                </a:ln>
                <a:solidFill>
                  <a:srgbClr val="00188F"/>
                </a:solidFill>
              </a:rPr>
              <a:t>Identity Sync with password hash sync</a:t>
            </a:r>
          </a:p>
        </p:txBody>
      </p:sp>
      <p:sp>
        <p:nvSpPr>
          <p:cNvPr id="552" name="Rectangle 551"/>
          <p:cNvSpPr/>
          <p:nvPr/>
        </p:nvSpPr>
        <p:spPr bwMode="auto">
          <a:xfrm>
            <a:off x="7660611" y="5673713"/>
            <a:ext cx="3677148" cy="868186"/>
          </a:xfrm>
          <a:prstGeom prst="rect">
            <a:avLst/>
          </a:prstGeom>
          <a:ln>
            <a:noFill/>
          </a:ln>
        </p:spPr>
        <p:txBody>
          <a:bodyPr vert="horz" wrap="square" lIns="0" tIns="0" rIns="0" bIns="0" rtlCol="0">
            <a:spAutoFit/>
          </a:bodyPr>
          <a:lstStyle/>
          <a:p>
            <a:pPr defTabSz="914188">
              <a:lnSpc>
                <a:spcPct val="90000"/>
              </a:lnSpc>
              <a:spcBef>
                <a:spcPts val="1175"/>
              </a:spcBef>
            </a:pPr>
            <a:r>
              <a:rPr lang="en-US" sz="1567" spc="-29" dirty="0">
                <a:solidFill>
                  <a:srgbClr val="F2F2F2">
                    <a:lumMod val="50000"/>
                  </a:srgbClr>
                </a:solidFill>
              </a:rPr>
              <a:t>User attributes are synchronized, </a:t>
            </a:r>
            <a:r>
              <a:rPr lang="en-US" sz="1567" b="1" spc="-29" dirty="0">
                <a:solidFill>
                  <a:srgbClr val="06796F"/>
                </a:solidFill>
              </a:rPr>
              <a:t>Authentication is passed back through federation </a:t>
            </a:r>
            <a:r>
              <a:rPr lang="en-US" sz="1567" spc="-29" dirty="0">
                <a:solidFill>
                  <a:srgbClr val="F2F2F2">
                    <a:lumMod val="50000"/>
                  </a:srgbClr>
                </a:solidFill>
              </a:rPr>
              <a:t>and completed against </a:t>
            </a:r>
            <a:r>
              <a:rPr lang="en-US" sz="1567" b="1" spc="-29" dirty="0">
                <a:solidFill>
                  <a:srgbClr val="06796F"/>
                </a:solidFill>
              </a:rPr>
              <a:t>Windows Server Active Directory</a:t>
            </a:r>
          </a:p>
        </p:txBody>
      </p:sp>
      <p:grpSp>
        <p:nvGrpSpPr>
          <p:cNvPr id="553" name="Group 552"/>
          <p:cNvGrpSpPr/>
          <p:nvPr/>
        </p:nvGrpSpPr>
        <p:grpSpPr>
          <a:xfrm>
            <a:off x="1371520" y="4452371"/>
            <a:ext cx="1661161" cy="1084064"/>
            <a:chOff x="4180433" y="3009950"/>
            <a:chExt cx="1695153" cy="1106246"/>
          </a:xfrm>
        </p:grpSpPr>
        <p:grpSp>
          <p:nvGrpSpPr>
            <p:cNvPr id="554" name="Group 553"/>
            <p:cNvGrpSpPr/>
            <p:nvPr/>
          </p:nvGrpSpPr>
          <p:grpSpPr>
            <a:xfrm>
              <a:off x="4180433" y="3665675"/>
              <a:ext cx="1695153" cy="450521"/>
              <a:chOff x="3002667" y="5699193"/>
              <a:chExt cx="1695153" cy="450521"/>
            </a:xfrm>
          </p:grpSpPr>
          <p:sp>
            <p:nvSpPr>
              <p:cNvPr id="556" name="Rectangle 555"/>
              <p:cNvSpPr/>
              <p:nvPr/>
            </p:nvSpPr>
            <p:spPr>
              <a:xfrm>
                <a:off x="3351065" y="5965195"/>
                <a:ext cx="1156250" cy="184519"/>
              </a:xfrm>
              <a:prstGeom prst="rect">
                <a:avLst/>
              </a:prstGeom>
              <a:ln>
                <a:noFill/>
              </a:ln>
            </p:spPr>
            <p:txBody>
              <a:bodyPr wrap="square" lIns="0" tIns="0" rIns="0" bIns="0" anchor="ctr">
                <a:spAutoFit/>
              </a:bodyPr>
              <a:lstStyle/>
              <a:p>
                <a:pPr algn="ctr" defTabSz="1074661" fontAlgn="base">
                  <a:spcBef>
                    <a:spcPts val="1411"/>
                  </a:spcBef>
                  <a:spcAft>
                    <a:spcPct val="0"/>
                  </a:spcAft>
                </a:pPr>
                <a:r>
                  <a:rPr lang="en-US" sz="1175" dirty="0">
                    <a:ln>
                      <a:solidFill>
                        <a:srgbClr val="FFFFFF">
                          <a:alpha val="0"/>
                        </a:srgbClr>
                      </a:solidFill>
                    </a:ln>
                    <a:solidFill>
                      <a:srgbClr val="00188F"/>
                    </a:solidFill>
                  </a:rPr>
                  <a:t>Active Directory</a:t>
                </a:r>
              </a:p>
            </p:txBody>
          </p:sp>
          <p:pic>
            <p:nvPicPr>
              <p:cNvPr id="557" name="Picture 5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667" y="5699193"/>
                <a:ext cx="1695153" cy="398452"/>
              </a:xfrm>
              <a:prstGeom prst="rect">
                <a:avLst/>
              </a:prstGeom>
            </p:spPr>
          </p:pic>
        </p:grpSp>
        <p:pic>
          <p:nvPicPr>
            <p:cNvPr id="555" name="Picture 5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105" y="3009950"/>
              <a:ext cx="1044032" cy="690827"/>
            </a:xfrm>
            <a:prstGeom prst="rect">
              <a:avLst/>
            </a:prstGeom>
          </p:spPr>
        </p:pic>
      </p:grpSp>
      <p:cxnSp>
        <p:nvCxnSpPr>
          <p:cNvPr id="113" name="Straight Arrow Connector 112"/>
          <p:cNvCxnSpPr/>
          <p:nvPr/>
        </p:nvCxnSpPr>
        <p:spPr>
          <a:xfrm flipH="1" flipV="1">
            <a:off x="999795" y="3751503"/>
            <a:ext cx="10181606" cy="10250"/>
          </a:xfrm>
          <a:prstGeom prst="straightConnector1">
            <a:avLst/>
          </a:prstGeom>
          <a:ln w="25400" cap="rnd" cmpd="sng">
            <a:solidFill>
              <a:srgbClr val="06796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5835599" y="4423119"/>
            <a:ext cx="1301992" cy="262524"/>
          </a:xfrm>
          <a:prstGeom prst="straightConnector1">
            <a:avLst/>
          </a:prstGeom>
          <a:ln w="25400" cap="rnd" cmpd="sng">
            <a:solidFill>
              <a:srgbClr val="0070C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3423755" y="4439629"/>
            <a:ext cx="913233" cy="267976"/>
          </a:xfrm>
          <a:prstGeom prst="straightConnector1">
            <a:avLst/>
          </a:prstGeom>
          <a:ln w="25400" cap="rnd" cmpd="sng">
            <a:solidFill>
              <a:srgbClr val="0070C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bwMode="auto">
          <a:xfrm>
            <a:off x="555930" y="1038043"/>
            <a:ext cx="2395252" cy="217047"/>
          </a:xfrm>
          <a:prstGeom prst="rect">
            <a:avLst/>
          </a:prstGeom>
          <a:ln>
            <a:noFill/>
          </a:ln>
        </p:spPr>
        <p:txBody>
          <a:bodyPr vert="horz" wrap="square" lIns="0" tIns="0" rIns="0" bIns="0" rtlCol="0">
            <a:spAutoFit/>
          </a:bodyPr>
          <a:lstStyle/>
          <a:p>
            <a:pPr defTabSz="914188">
              <a:lnSpc>
                <a:spcPct val="90000"/>
              </a:lnSpc>
              <a:spcBef>
                <a:spcPts val="1175"/>
              </a:spcBef>
            </a:pPr>
            <a:r>
              <a:rPr lang="en-US" sz="1567" b="1" spc="-29" dirty="0">
                <a:solidFill>
                  <a:srgbClr val="06796F"/>
                </a:solidFill>
              </a:rPr>
              <a:t>Synchronization</a:t>
            </a:r>
          </a:p>
        </p:txBody>
      </p:sp>
      <p:sp>
        <p:nvSpPr>
          <p:cNvPr id="124" name="Rectangle 123"/>
          <p:cNvSpPr/>
          <p:nvPr/>
        </p:nvSpPr>
        <p:spPr bwMode="auto">
          <a:xfrm>
            <a:off x="555930" y="3927507"/>
            <a:ext cx="2541246" cy="217047"/>
          </a:xfrm>
          <a:prstGeom prst="rect">
            <a:avLst/>
          </a:prstGeom>
          <a:ln>
            <a:noFill/>
          </a:ln>
        </p:spPr>
        <p:txBody>
          <a:bodyPr vert="horz" wrap="square" lIns="0" tIns="0" rIns="0" bIns="0" rtlCol="0">
            <a:spAutoFit/>
          </a:bodyPr>
          <a:lstStyle/>
          <a:p>
            <a:pPr defTabSz="914188">
              <a:lnSpc>
                <a:spcPct val="90000"/>
              </a:lnSpc>
              <a:spcBef>
                <a:spcPts val="1175"/>
              </a:spcBef>
            </a:pPr>
            <a:r>
              <a:rPr lang="en-US" sz="1567" b="1" spc="-29" dirty="0">
                <a:solidFill>
                  <a:srgbClr val="06796F"/>
                </a:solidFill>
              </a:rPr>
              <a:t>Federation</a:t>
            </a:r>
          </a:p>
        </p:txBody>
      </p:sp>
      <p:sp>
        <p:nvSpPr>
          <p:cNvPr id="118" name="Rectangle 117"/>
          <p:cNvSpPr/>
          <p:nvPr/>
        </p:nvSpPr>
        <p:spPr bwMode="auto">
          <a:xfrm>
            <a:off x="913600" y="5824213"/>
            <a:ext cx="3005123" cy="868469"/>
          </a:xfrm>
          <a:prstGeom prst="rect">
            <a:avLst/>
          </a:prstGeom>
          <a:ln>
            <a:noFill/>
          </a:ln>
        </p:spPr>
        <p:txBody>
          <a:bodyPr vert="horz" wrap="square" lIns="0" tIns="0" rIns="0" bIns="0" rtlCol="0">
            <a:spAutoFit/>
          </a:bodyPr>
          <a:lstStyle/>
          <a:p>
            <a:pPr defTabSz="914188">
              <a:lnSpc>
                <a:spcPct val="90000"/>
              </a:lnSpc>
              <a:spcBef>
                <a:spcPts val="1175"/>
              </a:spcBef>
            </a:pPr>
            <a:r>
              <a:rPr lang="en-US" sz="1567" b="1" spc="-29" dirty="0">
                <a:solidFill>
                  <a:srgbClr val="06796F"/>
                </a:solidFill>
              </a:rPr>
              <a:t>AD FS </a:t>
            </a:r>
            <a:r>
              <a:rPr lang="en-US" sz="1567" spc="-29" dirty="0">
                <a:solidFill>
                  <a:srgbClr val="F2F2F2">
                    <a:lumMod val="50000"/>
                  </a:srgbClr>
                </a:solidFill>
              </a:rPr>
              <a:t>provides </a:t>
            </a:r>
            <a:r>
              <a:rPr lang="en-US" sz="1567" b="1" spc="-29" dirty="0">
                <a:solidFill>
                  <a:srgbClr val="06796F"/>
                </a:solidFill>
              </a:rPr>
              <a:t>conditional access </a:t>
            </a:r>
            <a:r>
              <a:rPr lang="en-US" sz="1567" spc="-29" dirty="0">
                <a:solidFill>
                  <a:srgbClr val="F2F2F2">
                    <a:lumMod val="50000"/>
                  </a:srgbClr>
                </a:solidFill>
              </a:rPr>
              <a:t>to resources, </a:t>
            </a:r>
            <a:r>
              <a:rPr lang="en-US" sz="1567" b="1" spc="-29" dirty="0">
                <a:solidFill>
                  <a:srgbClr val="06796F"/>
                </a:solidFill>
              </a:rPr>
              <a:t>Work Place Join </a:t>
            </a:r>
            <a:r>
              <a:rPr lang="en-US" sz="1567" spc="-29" dirty="0">
                <a:solidFill>
                  <a:srgbClr val="F2F2F2">
                    <a:lumMod val="50000"/>
                  </a:srgbClr>
                </a:solidFill>
              </a:rPr>
              <a:t>for device registration and integrated  </a:t>
            </a:r>
            <a:r>
              <a:rPr lang="en-US" sz="1567" b="1" spc="-29" dirty="0">
                <a:solidFill>
                  <a:srgbClr val="06796F"/>
                </a:solidFill>
              </a:rPr>
              <a:t>Multi-Factor Authentication</a:t>
            </a:r>
            <a:endParaRPr lang="en-US" sz="1567" spc="-29" dirty="0">
              <a:solidFill>
                <a:srgbClr val="F2F2F2">
                  <a:lumMod val="50000"/>
                </a:srgbClr>
              </a:solidFill>
            </a:endParaRPr>
          </a:p>
        </p:txBody>
      </p:sp>
      <p:grpSp>
        <p:nvGrpSpPr>
          <p:cNvPr id="119" name="Group 4"/>
          <p:cNvGrpSpPr>
            <a:grpSpLocks noChangeAspect="1"/>
          </p:cNvGrpSpPr>
          <p:nvPr/>
        </p:nvGrpSpPr>
        <p:grpSpPr bwMode="auto">
          <a:xfrm>
            <a:off x="8243847" y="4766007"/>
            <a:ext cx="636718" cy="632705"/>
            <a:chOff x="3125" y="1415"/>
            <a:chExt cx="1586" cy="1576"/>
          </a:xfrm>
          <a:solidFill>
            <a:schemeClr val="tx2"/>
          </a:solidFill>
        </p:grpSpPr>
        <p:sp>
          <p:nvSpPr>
            <p:cNvPr id="12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2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2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grpSp>
      <p:sp>
        <p:nvSpPr>
          <p:cNvPr id="127" name="Rectangle 126"/>
          <p:cNvSpPr/>
          <p:nvPr/>
        </p:nvSpPr>
        <p:spPr bwMode="auto">
          <a:xfrm>
            <a:off x="816206" y="2843809"/>
            <a:ext cx="3014886" cy="651140"/>
          </a:xfrm>
          <a:prstGeom prst="rect">
            <a:avLst/>
          </a:prstGeom>
          <a:ln>
            <a:noFill/>
          </a:ln>
        </p:spPr>
        <p:txBody>
          <a:bodyPr vert="horz" wrap="square" lIns="0" tIns="0" rIns="0" bIns="0" rtlCol="0">
            <a:spAutoFit/>
          </a:bodyPr>
          <a:lstStyle/>
          <a:p>
            <a:pPr defTabSz="914188">
              <a:lnSpc>
                <a:spcPct val="90000"/>
              </a:lnSpc>
              <a:spcBef>
                <a:spcPts val="1175"/>
              </a:spcBef>
            </a:pPr>
            <a:r>
              <a:rPr lang="en-US" sz="1567" b="1" spc="-29" dirty="0">
                <a:solidFill>
                  <a:srgbClr val="06796F"/>
                </a:solidFill>
              </a:rPr>
              <a:t>*Write back </a:t>
            </a:r>
            <a:r>
              <a:rPr lang="en-US" sz="1567" spc="-29" dirty="0">
                <a:solidFill>
                  <a:srgbClr val="F2F2F2">
                    <a:lumMod val="50000"/>
                  </a:srgbClr>
                </a:solidFill>
              </a:rPr>
              <a:t>of attributes to support cloud first and co-existence</a:t>
            </a:r>
          </a:p>
        </p:txBody>
      </p:sp>
      <p:grpSp>
        <p:nvGrpSpPr>
          <p:cNvPr id="151" name="Group 150"/>
          <p:cNvGrpSpPr/>
          <p:nvPr/>
        </p:nvGrpSpPr>
        <p:grpSpPr>
          <a:xfrm>
            <a:off x="4538012" y="1571681"/>
            <a:ext cx="747422" cy="953483"/>
            <a:chOff x="7426355" y="4211026"/>
            <a:chExt cx="762716" cy="972993"/>
          </a:xfrm>
        </p:grpSpPr>
        <p:sp>
          <p:nvSpPr>
            <p:cNvPr id="152" name="Freeform 836"/>
            <p:cNvSpPr>
              <a:spLocks noEditPoints="1"/>
            </p:cNvSpPr>
            <p:nvPr/>
          </p:nvSpPr>
          <p:spPr bwMode="auto">
            <a:xfrm>
              <a:off x="7676103" y="4211026"/>
              <a:ext cx="512968" cy="972993"/>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0070C0"/>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grpSp>
          <p:nvGrpSpPr>
            <p:cNvPr id="153" name="Group 152"/>
            <p:cNvGrpSpPr>
              <a:grpSpLocks noChangeAspect="1"/>
            </p:cNvGrpSpPr>
            <p:nvPr/>
          </p:nvGrpSpPr>
          <p:grpSpPr>
            <a:xfrm rot="900000">
              <a:off x="7426355" y="4400390"/>
              <a:ext cx="499495" cy="493247"/>
              <a:chOff x="3242937" y="2319398"/>
              <a:chExt cx="796924" cy="786956"/>
            </a:xfrm>
          </p:grpSpPr>
          <p:sp>
            <p:nvSpPr>
              <p:cNvPr id="154" name="Oval 153"/>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FFFFFF"/>
                      </a:gs>
                      <a:gs pos="10417">
                        <a:srgbClr val="FFFFFF"/>
                      </a:gs>
                    </a:gsLst>
                    <a:lin ang="5400000" scaled="0"/>
                  </a:gradFill>
                </a:endParaRPr>
              </a:p>
            </p:txBody>
          </p:sp>
          <p:sp>
            <p:nvSpPr>
              <p:cNvPr id="155"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solidFill>
                  <a:schemeClr val="accent1"/>
                </a:solidFill>
              </a:ln>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grpSp>
      </p:grpSp>
      <p:grpSp>
        <p:nvGrpSpPr>
          <p:cNvPr id="156" name="Group 155"/>
          <p:cNvGrpSpPr/>
          <p:nvPr/>
        </p:nvGrpSpPr>
        <p:grpSpPr>
          <a:xfrm>
            <a:off x="4595788" y="3886849"/>
            <a:ext cx="747422" cy="953483"/>
            <a:chOff x="7426355" y="4211026"/>
            <a:chExt cx="762716" cy="972993"/>
          </a:xfrm>
        </p:grpSpPr>
        <p:sp>
          <p:nvSpPr>
            <p:cNvPr id="157" name="Freeform 836"/>
            <p:cNvSpPr>
              <a:spLocks noEditPoints="1"/>
            </p:cNvSpPr>
            <p:nvPr/>
          </p:nvSpPr>
          <p:spPr bwMode="auto">
            <a:xfrm>
              <a:off x="7676103" y="4211026"/>
              <a:ext cx="512968" cy="972993"/>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0070C0"/>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188"/>
              <a:endParaRPr lang="en-GB" sz="1764">
                <a:solidFill>
                  <a:srgbClr val="000000"/>
                </a:solidFill>
              </a:endParaRPr>
            </a:p>
          </p:txBody>
        </p:sp>
        <p:grpSp>
          <p:nvGrpSpPr>
            <p:cNvPr id="158" name="Group 157"/>
            <p:cNvGrpSpPr>
              <a:grpSpLocks noChangeAspect="1"/>
            </p:cNvGrpSpPr>
            <p:nvPr/>
          </p:nvGrpSpPr>
          <p:grpSpPr>
            <a:xfrm rot="900000">
              <a:off x="7426355" y="4400390"/>
              <a:ext cx="499495" cy="493247"/>
              <a:chOff x="3242937" y="2319398"/>
              <a:chExt cx="796924" cy="786956"/>
            </a:xfrm>
          </p:grpSpPr>
          <p:sp>
            <p:nvSpPr>
              <p:cNvPr id="159" name="Oval 158"/>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FFFFFF"/>
                      </a:gs>
                      <a:gs pos="10417">
                        <a:srgbClr val="FFFFFF"/>
                      </a:gs>
                    </a:gsLst>
                    <a:lin ang="5400000" scaled="0"/>
                  </a:gradFill>
                </a:endParaRPr>
              </a:p>
            </p:txBody>
          </p:sp>
          <p:sp>
            <p:nvSpPr>
              <p:cNvPr id="160"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solidFill>
                  <a:schemeClr val="accent1"/>
                </a:solidFill>
              </a:ln>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grpSp>
      </p:grpSp>
      <p:grpSp>
        <p:nvGrpSpPr>
          <p:cNvPr id="5" name="Group 4"/>
          <p:cNvGrpSpPr/>
          <p:nvPr/>
        </p:nvGrpSpPr>
        <p:grpSpPr>
          <a:xfrm>
            <a:off x="7943543" y="1109977"/>
            <a:ext cx="2634270" cy="1350279"/>
            <a:chOff x="8103584" y="1130785"/>
            <a:chExt cx="2688174" cy="1377910"/>
          </a:xfrm>
        </p:grpSpPr>
        <p:grpSp>
          <p:nvGrpSpPr>
            <p:cNvPr id="12" name="Group 11"/>
            <p:cNvGrpSpPr/>
            <p:nvPr/>
          </p:nvGrpSpPr>
          <p:grpSpPr>
            <a:xfrm>
              <a:off x="8103584" y="1130785"/>
              <a:ext cx="2688174" cy="1377910"/>
              <a:chOff x="410848" y="1513542"/>
              <a:chExt cx="2688174" cy="1377910"/>
            </a:xfrm>
          </p:grpSpPr>
          <p:sp>
            <p:nvSpPr>
              <p:cNvPr id="112" name="Freeform 111"/>
              <p:cNvSpPr>
                <a:spLocks noChangeAspect="1"/>
              </p:cNvSpPr>
              <p:nvPr/>
            </p:nvSpPr>
            <p:spPr bwMode="auto">
              <a:xfrm>
                <a:off x="410848" y="1513542"/>
                <a:ext cx="2688174" cy="1377910"/>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grpSp>
            <p:nvGrpSpPr>
              <p:cNvPr id="126" name="Group 125"/>
              <p:cNvGrpSpPr/>
              <p:nvPr/>
            </p:nvGrpSpPr>
            <p:grpSpPr>
              <a:xfrm>
                <a:off x="826905" y="2207415"/>
                <a:ext cx="616075" cy="360031"/>
                <a:chOff x="4189334" y="3417458"/>
                <a:chExt cx="616075" cy="360031"/>
              </a:xfrm>
            </p:grpSpPr>
            <p:sp>
              <p:nvSpPr>
                <p:cNvPr id="129" name="Oval 128"/>
                <p:cNvSpPr>
                  <a:spLocks noChangeAspect="1" noChangeArrowheads="1"/>
                </p:cNvSpPr>
                <p:nvPr/>
              </p:nvSpPr>
              <p:spPr bwMode="auto">
                <a:xfrm>
                  <a:off x="4395727" y="3453834"/>
                  <a:ext cx="75936" cy="70021"/>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0" name="Oval 129"/>
                <p:cNvSpPr>
                  <a:spLocks noChangeAspect="1" noChangeArrowheads="1"/>
                </p:cNvSpPr>
                <p:nvPr/>
              </p:nvSpPr>
              <p:spPr bwMode="auto">
                <a:xfrm flipH="1">
                  <a:off x="4519932" y="3453848"/>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1" name="Oval 130"/>
                <p:cNvSpPr>
                  <a:spLocks noChangeAspect="1" noChangeArrowheads="1"/>
                </p:cNvSpPr>
                <p:nvPr/>
              </p:nvSpPr>
              <p:spPr bwMode="auto">
                <a:xfrm>
                  <a:off x="4395727" y="3707453"/>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2" name="Oval 131"/>
                <p:cNvSpPr>
                  <a:spLocks noChangeAspect="1" noChangeArrowheads="1"/>
                </p:cNvSpPr>
                <p:nvPr/>
              </p:nvSpPr>
              <p:spPr bwMode="auto">
                <a:xfrm flipH="1">
                  <a:off x="4519932" y="3707467"/>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3" name="Oval 132"/>
                <p:cNvSpPr>
                  <a:spLocks noChangeAspect="1" noChangeArrowheads="1"/>
                </p:cNvSpPr>
                <p:nvPr/>
              </p:nvSpPr>
              <p:spPr bwMode="auto">
                <a:xfrm flipH="1">
                  <a:off x="4624703"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4" name="Oval 133"/>
                <p:cNvSpPr>
                  <a:spLocks noChangeAspect="1" noChangeArrowheads="1"/>
                </p:cNvSpPr>
                <p:nvPr/>
              </p:nvSpPr>
              <p:spPr bwMode="auto">
                <a:xfrm>
                  <a:off x="4292530"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5" name="Oval 134"/>
                <p:cNvSpPr>
                  <a:spLocks noChangeAspect="1" noChangeArrowheads="1"/>
                </p:cNvSpPr>
                <p:nvPr/>
              </p:nvSpPr>
              <p:spPr bwMode="auto">
                <a:xfrm flipH="1">
                  <a:off x="472947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6" name="Oval 135"/>
                <p:cNvSpPr>
                  <a:spLocks noChangeAspect="1" noChangeArrowheads="1"/>
                </p:cNvSpPr>
                <p:nvPr/>
              </p:nvSpPr>
              <p:spPr bwMode="auto">
                <a:xfrm flipH="1">
                  <a:off x="418933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37" name="Arc 136"/>
                <p:cNvSpPr/>
                <p:nvPr/>
              </p:nvSpPr>
              <p:spPr>
                <a:xfrm rot="5012506">
                  <a:off x="4401070"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138" name="Arc 137"/>
                <p:cNvSpPr/>
                <p:nvPr/>
              </p:nvSpPr>
              <p:spPr>
                <a:xfrm rot="16587494" flipH="1">
                  <a:off x="4444687"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139" name="Arc 138"/>
                <p:cNvSpPr/>
                <p:nvPr/>
              </p:nvSpPr>
              <p:spPr>
                <a:xfrm rot="7395384">
                  <a:off x="4414927" y="3402642"/>
                  <a:ext cx="115444" cy="145075"/>
                </a:xfrm>
                <a:prstGeom prst="arc">
                  <a:avLst>
                    <a:gd name="adj1" fmla="val 16200000"/>
                    <a:gd name="adj2" fmla="val 21459126"/>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cxnSp>
              <p:nvCxnSpPr>
                <p:cNvPr id="140" name="Straight Connector 139"/>
                <p:cNvCxnSpPr>
                  <a:stCxn id="129" idx="4"/>
                  <a:endCxn id="131" idx="0"/>
                </p:cNvCxnSpPr>
                <p:nvPr/>
              </p:nvCxnSpPr>
              <p:spPr>
                <a:xfrm>
                  <a:off x="4433694" y="3523856"/>
                  <a:ext cx="0" cy="183597"/>
                </a:xfrm>
                <a:prstGeom prst="line">
                  <a:avLst/>
                </a:prstGeom>
                <a:noFill/>
                <a:ln w="9525" cap="flat" cmpd="sng" algn="ctr">
                  <a:solidFill>
                    <a:srgbClr val="0070C0"/>
                  </a:solidFill>
                  <a:prstDash val="solid"/>
                </a:ln>
                <a:effectLst/>
              </p:spPr>
            </p:cxnSp>
            <p:sp>
              <p:nvSpPr>
                <p:cNvPr id="141" name="Oval 140"/>
                <p:cNvSpPr>
                  <a:spLocks noChangeAspect="1" noChangeArrowheads="1"/>
                </p:cNvSpPr>
                <p:nvPr/>
              </p:nvSpPr>
              <p:spPr bwMode="auto">
                <a:xfrm>
                  <a:off x="4395727" y="357178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42" name="Straight Connector 141"/>
                <p:cNvCxnSpPr>
                  <a:stCxn id="130" idx="4"/>
                  <a:endCxn id="132" idx="0"/>
                </p:cNvCxnSpPr>
                <p:nvPr/>
              </p:nvCxnSpPr>
              <p:spPr>
                <a:xfrm>
                  <a:off x="4557899" y="3523870"/>
                  <a:ext cx="0" cy="183597"/>
                </a:xfrm>
                <a:prstGeom prst="line">
                  <a:avLst/>
                </a:prstGeom>
                <a:noFill/>
                <a:ln w="9525" cap="flat" cmpd="sng" algn="ctr">
                  <a:solidFill>
                    <a:srgbClr val="0070C0"/>
                  </a:solidFill>
                  <a:prstDash val="solid"/>
                </a:ln>
                <a:effectLst/>
              </p:spPr>
            </p:cxnSp>
            <p:sp>
              <p:nvSpPr>
                <p:cNvPr id="143" name="Oval 142"/>
                <p:cNvSpPr>
                  <a:spLocks noChangeAspect="1" noChangeArrowheads="1"/>
                </p:cNvSpPr>
                <p:nvPr/>
              </p:nvSpPr>
              <p:spPr bwMode="auto">
                <a:xfrm flipH="1">
                  <a:off x="4519931" y="357180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44" name="Straight Connector 143"/>
                <p:cNvCxnSpPr>
                  <a:stCxn id="130" idx="3"/>
                  <a:endCxn id="135" idx="7"/>
                </p:cNvCxnSpPr>
                <p:nvPr/>
              </p:nvCxnSpPr>
              <p:spPr>
                <a:xfrm>
                  <a:off x="4584747" y="3513615"/>
                  <a:ext cx="155848" cy="174003"/>
                </a:xfrm>
                <a:prstGeom prst="line">
                  <a:avLst/>
                </a:prstGeom>
                <a:noFill/>
                <a:ln w="9525" cap="flat" cmpd="sng" algn="ctr">
                  <a:solidFill>
                    <a:srgbClr val="0070C0"/>
                  </a:solidFill>
                  <a:prstDash val="solid"/>
                </a:ln>
                <a:effectLst/>
              </p:spPr>
            </p:cxnSp>
            <p:sp>
              <p:nvSpPr>
                <p:cNvPr id="145" name="Oval 144"/>
                <p:cNvSpPr>
                  <a:spLocks noChangeAspect="1" noChangeArrowheads="1"/>
                </p:cNvSpPr>
                <p:nvPr/>
              </p:nvSpPr>
              <p:spPr bwMode="auto">
                <a:xfrm flipH="1">
                  <a:off x="4624703" y="356560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46" name="Straight Connector 145"/>
                <p:cNvCxnSpPr>
                  <a:stCxn id="129" idx="3"/>
                  <a:endCxn id="136" idx="1"/>
                </p:cNvCxnSpPr>
                <p:nvPr/>
              </p:nvCxnSpPr>
              <p:spPr>
                <a:xfrm flipH="1">
                  <a:off x="4254148" y="3513602"/>
                  <a:ext cx="152699" cy="174016"/>
                </a:xfrm>
                <a:prstGeom prst="line">
                  <a:avLst/>
                </a:prstGeom>
                <a:noFill/>
                <a:ln w="9525" cap="flat" cmpd="sng" algn="ctr">
                  <a:solidFill>
                    <a:srgbClr val="0070C0"/>
                  </a:solidFill>
                  <a:prstDash val="solid"/>
                </a:ln>
                <a:effectLst/>
              </p:spPr>
            </p:cxnSp>
            <p:sp>
              <p:nvSpPr>
                <p:cNvPr id="147" name="Oval 146"/>
                <p:cNvSpPr>
                  <a:spLocks noChangeAspect="1" noChangeArrowheads="1"/>
                </p:cNvSpPr>
                <p:nvPr/>
              </p:nvSpPr>
              <p:spPr bwMode="auto">
                <a:xfrm>
                  <a:off x="4296461" y="3565599"/>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77" name="Straight Connector 176"/>
                <p:cNvCxnSpPr>
                  <a:stCxn id="141" idx="3"/>
                  <a:endCxn id="134" idx="7"/>
                </p:cNvCxnSpPr>
                <p:nvPr/>
              </p:nvCxnSpPr>
              <p:spPr>
                <a:xfrm flipH="1">
                  <a:off x="4357345" y="3631553"/>
                  <a:ext cx="49502" cy="67921"/>
                </a:xfrm>
                <a:prstGeom prst="line">
                  <a:avLst/>
                </a:prstGeom>
                <a:noFill/>
                <a:ln w="9525" cap="flat" cmpd="sng" algn="ctr">
                  <a:solidFill>
                    <a:srgbClr val="0070C0"/>
                  </a:solidFill>
                  <a:prstDash val="solid"/>
                </a:ln>
                <a:effectLst/>
              </p:spPr>
            </p:cxnSp>
            <p:cxnSp>
              <p:nvCxnSpPr>
                <p:cNvPr id="178" name="Straight Connector 177"/>
                <p:cNvCxnSpPr>
                  <a:stCxn id="143" idx="3"/>
                  <a:endCxn id="133" idx="7"/>
                </p:cNvCxnSpPr>
                <p:nvPr/>
              </p:nvCxnSpPr>
              <p:spPr>
                <a:xfrm>
                  <a:off x="4584747" y="3631567"/>
                  <a:ext cx="51077" cy="67907"/>
                </a:xfrm>
                <a:prstGeom prst="line">
                  <a:avLst/>
                </a:prstGeom>
                <a:noFill/>
                <a:ln w="9525" cap="flat" cmpd="sng" algn="ctr">
                  <a:solidFill>
                    <a:srgbClr val="0070C0"/>
                  </a:solidFill>
                  <a:prstDash val="solid"/>
                </a:ln>
                <a:effectLst/>
              </p:spPr>
            </p:cxnSp>
          </p:grpSp>
        </p:grpSp>
        <p:grpSp>
          <p:nvGrpSpPr>
            <p:cNvPr id="125" name="Group 4"/>
            <p:cNvGrpSpPr>
              <a:grpSpLocks noChangeAspect="1"/>
            </p:cNvGrpSpPr>
            <p:nvPr/>
          </p:nvGrpSpPr>
          <p:grpSpPr bwMode="auto">
            <a:xfrm>
              <a:off x="8350516" y="1809998"/>
              <a:ext cx="648038" cy="643953"/>
              <a:chOff x="3125" y="1415"/>
              <a:chExt cx="1586" cy="1576"/>
            </a:xfrm>
            <a:solidFill>
              <a:schemeClr val="tx2"/>
            </a:solidFill>
          </p:grpSpPr>
          <p:sp>
            <p:nvSpPr>
              <p:cNvPr id="148"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49"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50"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grpSp>
        <p:sp>
          <p:nvSpPr>
            <p:cNvPr id="109" name="Rectangle 108"/>
            <p:cNvSpPr/>
            <p:nvPr/>
          </p:nvSpPr>
          <p:spPr>
            <a:xfrm>
              <a:off x="9131599" y="1962452"/>
              <a:ext cx="1437349" cy="24609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069" fontAlgn="base">
                <a:spcAft>
                  <a:spcPct val="0"/>
                </a:spcAft>
              </a:pPr>
              <a:r>
                <a:rPr lang="en-US" sz="1567" dirty="0">
                  <a:ln>
                    <a:solidFill>
                      <a:srgbClr val="FFFFFF">
                        <a:alpha val="0"/>
                      </a:srgbClr>
                    </a:solidFill>
                  </a:ln>
                  <a:solidFill>
                    <a:srgbClr val="FFFFFF"/>
                  </a:solidFill>
                </a:rPr>
                <a:t>Active Directory</a:t>
              </a:r>
            </a:p>
          </p:txBody>
        </p:sp>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6174" y="1590015"/>
              <a:ext cx="1882592" cy="436495"/>
            </a:xfrm>
            <a:prstGeom prst="rect">
              <a:avLst/>
            </a:prstGeom>
          </p:spPr>
        </p:pic>
      </p:grpSp>
      <p:grpSp>
        <p:nvGrpSpPr>
          <p:cNvPr id="115" name="Group 114"/>
          <p:cNvGrpSpPr/>
          <p:nvPr/>
        </p:nvGrpSpPr>
        <p:grpSpPr>
          <a:xfrm>
            <a:off x="7945517" y="4135132"/>
            <a:ext cx="2634270" cy="1350279"/>
            <a:chOff x="8103584" y="1130785"/>
            <a:chExt cx="2688174" cy="1377910"/>
          </a:xfrm>
        </p:grpSpPr>
        <p:grpSp>
          <p:nvGrpSpPr>
            <p:cNvPr id="128" name="Group 127"/>
            <p:cNvGrpSpPr/>
            <p:nvPr/>
          </p:nvGrpSpPr>
          <p:grpSpPr>
            <a:xfrm>
              <a:off x="8103584" y="1130785"/>
              <a:ext cx="2688174" cy="1377910"/>
              <a:chOff x="410848" y="1513542"/>
              <a:chExt cx="2688174" cy="1377910"/>
            </a:xfrm>
          </p:grpSpPr>
          <p:sp>
            <p:nvSpPr>
              <p:cNvPr id="167" name="Freeform 166"/>
              <p:cNvSpPr>
                <a:spLocks noChangeAspect="1"/>
              </p:cNvSpPr>
              <p:nvPr/>
            </p:nvSpPr>
            <p:spPr bwMode="auto">
              <a:xfrm>
                <a:off x="410848" y="1513542"/>
                <a:ext cx="2688174" cy="1377910"/>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grpSp>
            <p:nvGrpSpPr>
              <p:cNvPr id="168" name="Group 167"/>
              <p:cNvGrpSpPr/>
              <p:nvPr/>
            </p:nvGrpSpPr>
            <p:grpSpPr>
              <a:xfrm>
                <a:off x="826905" y="2207415"/>
                <a:ext cx="616075" cy="360031"/>
                <a:chOff x="4189334" y="3417458"/>
                <a:chExt cx="616075" cy="360031"/>
              </a:xfrm>
            </p:grpSpPr>
            <p:sp>
              <p:nvSpPr>
                <p:cNvPr id="169" name="Oval 168"/>
                <p:cNvSpPr>
                  <a:spLocks noChangeAspect="1" noChangeArrowheads="1"/>
                </p:cNvSpPr>
                <p:nvPr/>
              </p:nvSpPr>
              <p:spPr bwMode="auto">
                <a:xfrm>
                  <a:off x="4395727" y="3453834"/>
                  <a:ext cx="75936" cy="70021"/>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0" name="Oval 169"/>
                <p:cNvSpPr>
                  <a:spLocks noChangeAspect="1" noChangeArrowheads="1"/>
                </p:cNvSpPr>
                <p:nvPr/>
              </p:nvSpPr>
              <p:spPr bwMode="auto">
                <a:xfrm flipH="1">
                  <a:off x="4519932" y="3453848"/>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1" name="Oval 170"/>
                <p:cNvSpPr>
                  <a:spLocks noChangeAspect="1" noChangeArrowheads="1"/>
                </p:cNvSpPr>
                <p:nvPr/>
              </p:nvSpPr>
              <p:spPr bwMode="auto">
                <a:xfrm>
                  <a:off x="4395727" y="3707453"/>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2" name="Oval 171"/>
                <p:cNvSpPr>
                  <a:spLocks noChangeAspect="1" noChangeArrowheads="1"/>
                </p:cNvSpPr>
                <p:nvPr/>
              </p:nvSpPr>
              <p:spPr bwMode="auto">
                <a:xfrm flipH="1">
                  <a:off x="4519932" y="3707467"/>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3" name="Oval 172"/>
                <p:cNvSpPr>
                  <a:spLocks noChangeAspect="1" noChangeArrowheads="1"/>
                </p:cNvSpPr>
                <p:nvPr/>
              </p:nvSpPr>
              <p:spPr bwMode="auto">
                <a:xfrm flipH="1">
                  <a:off x="4624703"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4" name="Oval 173"/>
                <p:cNvSpPr>
                  <a:spLocks noChangeAspect="1" noChangeArrowheads="1"/>
                </p:cNvSpPr>
                <p:nvPr/>
              </p:nvSpPr>
              <p:spPr bwMode="auto">
                <a:xfrm>
                  <a:off x="4292530"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5" name="Oval 174"/>
                <p:cNvSpPr>
                  <a:spLocks noChangeAspect="1" noChangeArrowheads="1"/>
                </p:cNvSpPr>
                <p:nvPr/>
              </p:nvSpPr>
              <p:spPr bwMode="auto">
                <a:xfrm flipH="1">
                  <a:off x="472947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6" name="Oval 175"/>
                <p:cNvSpPr>
                  <a:spLocks noChangeAspect="1" noChangeArrowheads="1"/>
                </p:cNvSpPr>
                <p:nvPr/>
              </p:nvSpPr>
              <p:spPr bwMode="auto">
                <a:xfrm flipH="1">
                  <a:off x="418933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179" name="Arc 178"/>
                <p:cNvSpPr/>
                <p:nvPr/>
              </p:nvSpPr>
              <p:spPr>
                <a:xfrm rot="5012506">
                  <a:off x="4401070"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180" name="Arc 179"/>
                <p:cNvSpPr/>
                <p:nvPr/>
              </p:nvSpPr>
              <p:spPr>
                <a:xfrm rot="16587494" flipH="1">
                  <a:off x="4444687"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181" name="Arc 180"/>
                <p:cNvSpPr/>
                <p:nvPr/>
              </p:nvSpPr>
              <p:spPr>
                <a:xfrm rot="7395384">
                  <a:off x="4414927" y="3402642"/>
                  <a:ext cx="115444" cy="145075"/>
                </a:xfrm>
                <a:prstGeom prst="arc">
                  <a:avLst>
                    <a:gd name="adj1" fmla="val 16200000"/>
                    <a:gd name="adj2" fmla="val 21459126"/>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cxnSp>
              <p:nvCxnSpPr>
                <p:cNvPr id="182" name="Straight Connector 181"/>
                <p:cNvCxnSpPr>
                  <a:stCxn id="169" idx="4"/>
                  <a:endCxn id="171" idx="0"/>
                </p:cNvCxnSpPr>
                <p:nvPr/>
              </p:nvCxnSpPr>
              <p:spPr>
                <a:xfrm>
                  <a:off x="4433694" y="3523856"/>
                  <a:ext cx="0" cy="183597"/>
                </a:xfrm>
                <a:prstGeom prst="line">
                  <a:avLst/>
                </a:prstGeom>
                <a:noFill/>
                <a:ln w="9525" cap="flat" cmpd="sng" algn="ctr">
                  <a:solidFill>
                    <a:srgbClr val="0070C0"/>
                  </a:solidFill>
                  <a:prstDash val="solid"/>
                </a:ln>
                <a:effectLst/>
              </p:spPr>
            </p:cxnSp>
            <p:sp>
              <p:nvSpPr>
                <p:cNvPr id="183" name="Oval 182"/>
                <p:cNvSpPr>
                  <a:spLocks noChangeAspect="1" noChangeArrowheads="1"/>
                </p:cNvSpPr>
                <p:nvPr/>
              </p:nvSpPr>
              <p:spPr bwMode="auto">
                <a:xfrm>
                  <a:off x="4395727" y="357178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84" name="Straight Connector 183"/>
                <p:cNvCxnSpPr>
                  <a:stCxn id="170" idx="4"/>
                  <a:endCxn id="172" idx="0"/>
                </p:cNvCxnSpPr>
                <p:nvPr/>
              </p:nvCxnSpPr>
              <p:spPr>
                <a:xfrm>
                  <a:off x="4557899" y="3523870"/>
                  <a:ext cx="0" cy="183597"/>
                </a:xfrm>
                <a:prstGeom prst="line">
                  <a:avLst/>
                </a:prstGeom>
                <a:noFill/>
                <a:ln w="9525" cap="flat" cmpd="sng" algn="ctr">
                  <a:solidFill>
                    <a:srgbClr val="0070C0"/>
                  </a:solidFill>
                  <a:prstDash val="solid"/>
                </a:ln>
                <a:effectLst/>
              </p:spPr>
            </p:cxnSp>
            <p:sp>
              <p:nvSpPr>
                <p:cNvPr id="185" name="Oval 184"/>
                <p:cNvSpPr>
                  <a:spLocks noChangeAspect="1" noChangeArrowheads="1"/>
                </p:cNvSpPr>
                <p:nvPr/>
              </p:nvSpPr>
              <p:spPr bwMode="auto">
                <a:xfrm flipH="1">
                  <a:off x="4519931" y="357180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86" name="Straight Connector 185"/>
                <p:cNvCxnSpPr>
                  <a:stCxn id="170" idx="3"/>
                  <a:endCxn id="175" idx="7"/>
                </p:cNvCxnSpPr>
                <p:nvPr/>
              </p:nvCxnSpPr>
              <p:spPr>
                <a:xfrm>
                  <a:off x="4584747" y="3513615"/>
                  <a:ext cx="155848" cy="174003"/>
                </a:xfrm>
                <a:prstGeom prst="line">
                  <a:avLst/>
                </a:prstGeom>
                <a:noFill/>
                <a:ln w="9525" cap="flat" cmpd="sng" algn="ctr">
                  <a:solidFill>
                    <a:srgbClr val="0070C0"/>
                  </a:solidFill>
                  <a:prstDash val="solid"/>
                </a:ln>
                <a:effectLst/>
              </p:spPr>
            </p:cxnSp>
            <p:sp>
              <p:nvSpPr>
                <p:cNvPr id="187" name="Oval 186"/>
                <p:cNvSpPr>
                  <a:spLocks noChangeAspect="1" noChangeArrowheads="1"/>
                </p:cNvSpPr>
                <p:nvPr/>
              </p:nvSpPr>
              <p:spPr bwMode="auto">
                <a:xfrm flipH="1">
                  <a:off x="4624703" y="356560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88" name="Straight Connector 187"/>
                <p:cNvCxnSpPr>
                  <a:stCxn id="169" idx="3"/>
                  <a:endCxn id="176" idx="1"/>
                </p:cNvCxnSpPr>
                <p:nvPr/>
              </p:nvCxnSpPr>
              <p:spPr>
                <a:xfrm flipH="1">
                  <a:off x="4254148" y="3513602"/>
                  <a:ext cx="152699" cy="174016"/>
                </a:xfrm>
                <a:prstGeom prst="line">
                  <a:avLst/>
                </a:prstGeom>
                <a:noFill/>
                <a:ln w="9525" cap="flat" cmpd="sng" algn="ctr">
                  <a:solidFill>
                    <a:srgbClr val="0070C0"/>
                  </a:solidFill>
                  <a:prstDash val="solid"/>
                </a:ln>
                <a:effectLst/>
              </p:spPr>
            </p:cxnSp>
            <p:sp>
              <p:nvSpPr>
                <p:cNvPr id="189" name="Oval 188"/>
                <p:cNvSpPr>
                  <a:spLocks noChangeAspect="1" noChangeArrowheads="1"/>
                </p:cNvSpPr>
                <p:nvPr/>
              </p:nvSpPr>
              <p:spPr bwMode="auto">
                <a:xfrm>
                  <a:off x="4296461" y="3565599"/>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190" name="Straight Connector 189"/>
                <p:cNvCxnSpPr>
                  <a:stCxn id="183" idx="3"/>
                  <a:endCxn id="174" idx="7"/>
                </p:cNvCxnSpPr>
                <p:nvPr/>
              </p:nvCxnSpPr>
              <p:spPr>
                <a:xfrm flipH="1">
                  <a:off x="4357345" y="3631553"/>
                  <a:ext cx="49502" cy="67921"/>
                </a:xfrm>
                <a:prstGeom prst="line">
                  <a:avLst/>
                </a:prstGeom>
                <a:noFill/>
                <a:ln w="9525" cap="flat" cmpd="sng" algn="ctr">
                  <a:solidFill>
                    <a:srgbClr val="0070C0"/>
                  </a:solidFill>
                  <a:prstDash val="solid"/>
                </a:ln>
                <a:effectLst/>
              </p:spPr>
            </p:cxnSp>
            <p:cxnSp>
              <p:nvCxnSpPr>
                <p:cNvPr id="191" name="Straight Connector 190"/>
                <p:cNvCxnSpPr>
                  <a:stCxn id="185" idx="3"/>
                  <a:endCxn id="173" idx="7"/>
                </p:cNvCxnSpPr>
                <p:nvPr/>
              </p:nvCxnSpPr>
              <p:spPr>
                <a:xfrm>
                  <a:off x="4584747" y="3631567"/>
                  <a:ext cx="51077" cy="67907"/>
                </a:xfrm>
                <a:prstGeom prst="line">
                  <a:avLst/>
                </a:prstGeom>
                <a:noFill/>
                <a:ln w="9525" cap="flat" cmpd="sng" algn="ctr">
                  <a:solidFill>
                    <a:srgbClr val="0070C0"/>
                  </a:solidFill>
                  <a:prstDash val="solid"/>
                </a:ln>
                <a:effectLst/>
              </p:spPr>
            </p:cxnSp>
          </p:grpSp>
        </p:grpSp>
        <p:grpSp>
          <p:nvGrpSpPr>
            <p:cNvPr id="161" name="Group 4"/>
            <p:cNvGrpSpPr>
              <a:grpSpLocks noChangeAspect="1"/>
            </p:cNvGrpSpPr>
            <p:nvPr/>
          </p:nvGrpSpPr>
          <p:grpSpPr bwMode="auto">
            <a:xfrm>
              <a:off x="8350516" y="1809998"/>
              <a:ext cx="648038" cy="643953"/>
              <a:chOff x="3125" y="1415"/>
              <a:chExt cx="1586" cy="1576"/>
            </a:xfrm>
            <a:solidFill>
              <a:schemeClr val="tx2"/>
            </a:solidFill>
          </p:grpSpPr>
          <p:sp>
            <p:nvSpPr>
              <p:cNvPr id="164"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65"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sp>
            <p:nvSpPr>
              <p:cNvPr id="166"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188"/>
                <a:endParaRPr lang="en-US" sz="1764">
                  <a:solidFill>
                    <a:srgbClr val="000000"/>
                  </a:solidFill>
                </a:endParaRPr>
              </a:p>
            </p:txBody>
          </p:sp>
        </p:grpSp>
        <p:sp>
          <p:nvSpPr>
            <p:cNvPr id="162" name="Rectangle 161"/>
            <p:cNvSpPr/>
            <p:nvPr/>
          </p:nvSpPr>
          <p:spPr>
            <a:xfrm>
              <a:off x="9131599" y="1962452"/>
              <a:ext cx="1437349" cy="24609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069" fontAlgn="base">
                <a:spcAft>
                  <a:spcPct val="0"/>
                </a:spcAft>
              </a:pPr>
              <a:r>
                <a:rPr lang="en-US" sz="1567" dirty="0">
                  <a:ln>
                    <a:solidFill>
                      <a:srgbClr val="FFFFFF">
                        <a:alpha val="0"/>
                      </a:srgbClr>
                    </a:solidFill>
                  </a:ln>
                  <a:solidFill>
                    <a:srgbClr val="FFFFFF"/>
                  </a:solidFill>
                </a:rPr>
                <a:t>Active Directory</a:t>
              </a:r>
            </a:p>
          </p:txBody>
        </p:sp>
        <p:pic>
          <p:nvPicPr>
            <p:cNvPr id="163" name="Picture 1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6174" y="1590015"/>
              <a:ext cx="1882592" cy="436495"/>
            </a:xfrm>
            <a:prstGeom prst="rect">
              <a:avLst/>
            </a:prstGeom>
          </p:spPr>
        </p:pic>
      </p:grpSp>
      <p:grpSp>
        <p:nvGrpSpPr>
          <p:cNvPr id="192" name="Group 191"/>
          <p:cNvGrpSpPr/>
          <p:nvPr/>
        </p:nvGrpSpPr>
        <p:grpSpPr>
          <a:xfrm>
            <a:off x="10579787" y="6530955"/>
            <a:ext cx="1541721" cy="362412"/>
            <a:chOff x="10387173" y="77143"/>
            <a:chExt cx="1979870" cy="811427"/>
          </a:xfrm>
        </p:grpSpPr>
        <p:sp>
          <p:nvSpPr>
            <p:cNvPr id="193" name="Rectangle 192"/>
            <p:cNvSpPr/>
            <p:nvPr/>
          </p:nvSpPr>
          <p:spPr bwMode="auto">
            <a:xfrm>
              <a:off x="10387173" y="77143"/>
              <a:ext cx="1979870" cy="69341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1100" spc="-29" dirty="0" err="1">
                <a:solidFill>
                  <a:srgbClr val="FFFFFF">
                    <a:lumMod val="85000"/>
                  </a:srgbClr>
                </a:solidFill>
              </a:endParaRPr>
            </a:p>
          </p:txBody>
        </p:sp>
        <p:sp>
          <p:nvSpPr>
            <p:cNvPr id="194" name="Rectangle 193"/>
            <p:cNvSpPr/>
            <p:nvPr/>
          </p:nvSpPr>
          <p:spPr>
            <a:xfrm>
              <a:off x="10407923" y="239185"/>
              <a:ext cx="1959120" cy="649385"/>
            </a:xfrm>
            <a:prstGeom prst="rect">
              <a:avLst/>
            </a:prstGeom>
            <a:ln>
              <a:noFill/>
            </a:ln>
          </p:spPr>
          <p:txBody>
            <a:bodyPr wrap="square">
              <a:spAutoFit/>
            </a:bodyPr>
            <a:lstStyle/>
            <a:p>
              <a:pPr defTabSz="913741" fontAlgn="base">
                <a:lnSpc>
                  <a:spcPct val="90000"/>
                </a:lnSpc>
                <a:spcBef>
                  <a:spcPct val="0"/>
                </a:spcBef>
                <a:spcAft>
                  <a:spcPts val="600"/>
                </a:spcAft>
              </a:pPr>
              <a:r>
                <a:rPr lang="en-US" sz="1400" b="1" dirty="0">
                  <a:solidFill>
                    <a:srgbClr val="FFFFFF">
                      <a:lumMod val="85000"/>
                    </a:srgbClr>
                  </a:solidFill>
                </a:rPr>
                <a:t>*Coming Soon</a:t>
              </a:r>
              <a:endParaRPr lang="en-US" sz="1400" dirty="0">
                <a:solidFill>
                  <a:srgbClr val="FFFFFF">
                    <a:lumMod val="85000"/>
                  </a:srgbClr>
                </a:solidFill>
              </a:endParaRPr>
            </a:p>
          </p:txBody>
        </p:sp>
      </p:grpSp>
    </p:spTree>
    <p:extLst>
      <p:ext uri="{BB962C8B-B14F-4D97-AF65-F5344CB8AC3E}">
        <p14:creationId xmlns:p14="http://schemas.microsoft.com/office/powerpoint/2010/main" val="3905116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77"/>
                                        </p:tgtEl>
                                        <p:attrNameLst>
                                          <p:attrName>style.visibility</p:attrName>
                                        </p:attrNameLst>
                                      </p:cBhvr>
                                      <p:to>
                                        <p:strVal val="visible"/>
                                      </p:to>
                                    </p:set>
                                    <p:animEffect transition="in" filter="wipe(left)">
                                      <p:cBhvr>
                                        <p:cTn id="14" dur="500"/>
                                        <p:tgtEl>
                                          <p:spTgt spid="477"/>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500"/>
                                        <p:tgtEl>
                                          <p:spTgt spid="1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9"/>
                                        </p:tgtEl>
                                        <p:attrNameLst>
                                          <p:attrName>style.visibility</p:attrName>
                                        </p:attrNameLst>
                                      </p:cBhvr>
                                      <p:to>
                                        <p:strVal val="visible"/>
                                      </p:to>
                                    </p:set>
                                    <p:animEffect transition="in" filter="fade">
                                      <p:cBhvr>
                                        <p:cTn id="21" dur="500"/>
                                        <p:tgtEl>
                                          <p:spTgt spid="47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476"/>
                                        </p:tgtEl>
                                        <p:attrNameLst>
                                          <p:attrName>style.visibility</p:attrName>
                                        </p:attrNameLst>
                                      </p:cBhvr>
                                      <p:to>
                                        <p:strVal val="visible"/>
                                      </p:to>
                                    </p:set>
                                    <p:animEffect transition="in" filter="wipe(left)">
                                      <p:cBhvr>
                                        <p:cTn id="25" dur="500"/>
                                        <p:tgtEl>
                                          <p:spTgt spid="47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7"/>
                                        </p:tgtEl>
                                        <p:attrNameLst>
                                          <p:attrName>style.visibility</p:attrName>
                                        </p:attrNameLst>
                                      </p:cBhvr>
                                      <p:to>
                                        <p:strVal val="visible"/>
                                      </p:to>
                                    </p:set>
                                    <p:animEffect transition="in" filter="fade">
                                      <p:cBhvr>
                                        <p:cTn id="32" dur="500"/>
                                        <p:tgtEl>
                                          <p:spTgt spid="817"/>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fade">
                                      <p:cBhvr>
                                        <p:cTn id="36" dur="500"/>
                                        <p:tgtEl>
                                          <p:spTgt spid="127"/>
                                        </p:tgtEl>
                                      </p:cBhvr>
                                    </p:animEffect>
                                  </p:childTnLst>
                                </p:cTn>
                              </p:par>
                              <p:par>
                                <p:cTn id="37" presetID="10" presetClass="entr" presetSubtype="0" fill="hold" nodeType="withEffect">
                                  <p:stCondLst>
                                    <p:cond delay="0"/>
                                  </p:stCondLst>
                                  <p:childTnLst>
                                    <p:set>
                                      <p:cBhvr>
                                        <p:cTn id="38" dur="1" fill="hold">
                                          <p:stCondLst>
                                            <p:cond delay="0"/>
                                          </p:stCondLst>
                                        </p:cTn>
                                        <p:tgtEl>
                                          <p:spTgt spid="192"/>
                                        </p:tgtEl>
                                        <p:attrNameLst>
                                          <p:attrName>style.visibility</p:attrName>
                                        </p:attrNameLst>
                                      </p:cBhvr>
                                      <p:to>
                                        <p:strVal val="visible"/>
                                      </p:to>
                                    </p:set>
                                    <p:animEffect transition="in" filter="fade">
                                      <p:cBhvr>
                                        <p:cTn id="39" dur="500"/>
                                        <p:tgtEl>
                                          <p:spTgt spid="19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4"/>
                                        </p:tgtEl>
                                        <p:attrNameLst>
                                          <p:attrName>style.visibility</p:attrName>
                                        </p:attrNameLst>
                                      </p:cBhvr>
                                      <p:to>
                                        <p:strVal val="visible"/>
                                      </p:to>
                                    </p:set>
                                    <p:animEffect transition="in" filter="fade">
                                      <p:cBhvr>
                                        <p:cTn id="44" dur="500"/>
                                        <p:tgtEl>
                                          <p:spTgt spid="124"/>
                                        </p:tgtEl>
                                      </p:cBhvr>
                                    </p:animEffect>
                                  </p:childTnLst>
                                </p:cTn>
                              </p:par>
                              <p:par>
                                <p:cTn id="45" presetID="1"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553"/>
                                        </p:tgtEl>
                                        <p:attrNameLst>
                                          <p:attrName>style.visibility</p:attrName>
                                        </p:attrNameLst>
                                      </p:cBhvr>
                                      <p:to>
                                        <p:strVal val="visible"/>
                                      </p:to>
                                    </p:set>
                                    <p:animEffect transition="in" filter="fade">
                                      <p:cBhvr>
                                        <p:cTn id="50" dur="500"/>
                                        <p:tgtEl>
                                          <p:spTgt spid="553"/>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wipe(left)">
                                      <p:cBhvr>
                                        <p:cTn id="54" dur="500"/>
                                        <p:tgtEl>
                                          <p:spTgt spid="117"/>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56"/>
                                        </p:tgtEl>
                                        <p:attrNameLst>
                                          <p:attrName>style.visibility</p:attrName>
                                        </p:attrNameLst>
                                      </p:cBhvr>
                                      <p:to>
                                        <p:strVal val="visible"/>
                                      </p:to>
                                    </p:set>
                                    <p:animEffect transition="in" filter="fade">
                                      <p:cBhvr>
                                        <p:cTn id="58" dur="500"/>
                                        <p:tgtEl>
                                          <p:spTgt spid="1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0"/>
                                        </p:tgtEl>
                                        <p:attrNameLst>
                                          <p:attrName>style.visibility</p:attrName>
                                        </p:attrNameLst>
                                      </p:cBhvr>
                                      <p:to>
                                        <p:strVal val="visible"/>
                                      </p:to>
                                    </p:set>
                                    <p:animEffect transition="in" filter="fade">
                                      <p:cBhvr>
                                        <p:cTn id="61" dur="500"/>
                                        <p:tgtEl>
                                          <p:spTgt spid="480"/>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wipe(left)">
                                      <p:cBhvr>
                                        <p:cTn id="65" dur="500"/>
                                        <p:tgtEl>
                                          <p:spTgt spid="116"/>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fade">
                                      <p:cBhvr>
                                        <p:cTn id="69" dur="500"/>
                                        <p:tgtEl>
                                          <p:spTgt spid="1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52"/>
                                        </p:tgtEl>
                                        <p:attrNameLst>
                                          <p:attrName>style.visibility</p:attrName>
                                        </p:attrNameLst>
                                      </p:cBhvr>
                                      <p:to>
                                        <p:strVal val="visible"/>
                                      </p:to>
                                    </p:set>
                                    <p:animEffect transition="in" filter="fade">
                                      <p:cBhvr>
                                        <p:cTn id="72" dur="500"/>
                                        <p:tgtEl>
                                          <p:spTgt spid="552"/>
                                        </p:tgtEl>
                                      </p:cBhvr>
                                    </p:animEffect>
                                  </p:childTnLst>
                                </p:cTn>
                              </p:par>
                              <p:par>
                                <p:cTn id="73" presetID="53" presetClass="entr" presetSubtype="16" fill="hold" nodeType="withEffect">
                                  <p:stCondLst>
                                    <p:cond delay="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250" fill="hold"/>
                                        <p:tgtEl>
                                          <p:spTgt spid="119"/>
                                        </p:tgtEl>
                                        <p:attrNameLst>
                                          <p:attrName>ppt_w</p:attrName>
                                        </p:attrNameLst>
                                      </p:cBhvr>
                                      <p:tavLst>
                                        <p:tav tm="0">
                                          <p:val>
                                            <p:fltVal val="0"/>
                                          </p:val>
                                        </p:tav>
                                        <p:tav tm="100000">
                                          <p:val>
                                            <p:strVal val="#ppt_w"/>
                                          </p:val>
                                        </p:tav>
                                      </p:tavLst>
                                    </p:anim>
                                    <p:anim calcmode="lin" valueType="num">
                                      <p:cBhvr>
                                        <p:cTn id="76" dur="250" fill="hold"/>
                                        <p:tgtEl>
                                          <p:spTgt spid="119"/>
                                        </p:tgtEl>
                                        <p:attrNameLst>
                                          <p:attrName>ppt_h</p:attrName>
                                        </p:attrNameLst>
                                      </p:cBhvr>
                                      <p:tavLst>
                                        <p:tav tm="0">
                                          <p:val>
                                            <p:fltVal val="0"/>
                                          </p:val>
                                        </p:tav>
                                        <p:tav tm="100000">
                                          <p:val>
                                            <p:strVal val="#ppt_h"/>
                                          </p:val>
                                        </p:tav>
                                      </p:tavLst>
                                    </p:anim>
                                    <p:animEffect transition="in" filter="fade">
                                      <p:cBhvr>
                                        <p:cTn id="77" dur="250"/>
                                        <p:tgtEl>
                                          <p:spTgt spid="119"/>
                                        </p:tgtEl>
                                      </p:cBhvr>
                                    </p:animEffect>
                                  </p:childTnLst>
                                </p:cTn>
                              </p:par>
                              <p:par>
                                <p:cTn id="78" presetID="6" presetClass="emph" presetSubtype="0" decel="100000" fill="hold" nodeType="withEffect">
                                  <p:stCondLst>
                                    <p:cond delay="0"/>
                                  </p:stCondLst>
                                  <p:childTnLst>
                                    <p:animScale>
                                      <p:cBhvr>
                                        <p:cTn id="79" dur="250" fill="hold"/>
                                        <p:tgtEl>
                                          <p:spTgt spid="119"/>
                                        </p:tgtEl>
                                      </p:cBhvr>
                                      <p:by x="110000" y="110000"/>
                                    </p:animScale>
                                  </p:childTnLst>
                                </p:cTn>
                              </p:par>
                              <p:par>
                                <p:cTn id="80" presetID="6" presetClass="emph" presetSubtype="0" decel="100000" fill="hold" nodeType="withEffect">
                                  <p:stCondLst>
                                    <p:cond delay="0"/>
                                  </p:stCondLst>
                                  <p:childTnLst>
                                    <p:animScale>
                                      <p:cBhvr>
                                        <p:cTn id="81" dur="250" fill="hold"/>
                                        <p:tgtEl>
                                          <p:spTgt spid="119"/>
                                        </p:tgtEl>
                                      </p:cBhvr>
                                      <p:by x="91000" y="91000"/>
                                    </p:animScale>
                                  </p:childTnLst>
                                </p:cTn>
                              </p:par>
                            </p:childTnLst>
                          </p:cTn>
                        </p:par>
                        <p:par>
                          <p:cTn id="82" fill="hold">
                            <p:stCondLst>
                              <p:cond delay="3000"/>
                            </p:stCondLst>
                            <p:childTnLst>
                              <p:par>
                                <p:cTn id="83" presetID="22" presetClass="entr" presetSubtype="2" fill="hold" nodeType="afterEffect">
                                  <p:stCondLst>
                                    <p:cond delay="0"/>
                                  </p:stCondLst>
                                  <p:childTnLst>
                                    <p:set>
                                      <p:cBhvr>
                                        <p:cTn id="84" dur="1" fill="hold">
                                          <p:stCondLst>
                                            <p:cond delay="0"/>
                                          </p:stCondLst>
                                        </p:cTn>
                                        <p:tgtEl>
                                          <p:spTgt spid="512"/>
                                        </p:tgtEl>
                                        <p:attrNameLst>
                                          <p:attrName>style.visibility</p:attrName>
                                        </p:attrNameLst>
                                      </p:cBhvr>
                                      <p:to>
                                        <p:strVal val="visible"/>
                                      </p:to>
                                    </p:set>
                                    <p:animEffect transition="in" filter="wipe(right)">
                                      <p:cBhvr>
                                        <p:cTn id="85" dur="500"/>
                                        <p:tgtEl>
                                          <p:spTgt spid="512"/>
                                        </p:tgtEl>
                                      </p:cBhvr>
                                    </p:animEffect>
                                  </p:childTnLst>
                                </p:cTn>
                              </p:par>
                            </p:childTnLst>
                          </p:cTn>
                        </p:par>
                        <p:par>
                          <p:cTn id="86" fill="hold">
                            <p:stCondLst>
                              <p:cond delay="3500"/>
                            </p:stCondLst>
                            <p:childTnLst>
                              <p:par>
                                <p:cTn id="87" presetID="10" presetClass="entr" presetSubtype="0" fill="hold" nodeType="afterEffect">
                                  <p:stCondLst>
                                    <p:cond delay="0"/>
                                  </p:stCondLst>
                                  <p:childTnLst>
                                    <p:set>
                                      <p:cBhvr>
                                        <p:cTn id="88" dur="1" fill="hold">
                                          <p:stCondLst>
                                            <p:cond delay="0"/>
                                          </p:stCondLst>
                                        </p:cTn>
                                        <p:tgtEl>
                                          <p:spTgt spid="504"/>
                                        </p:tgtEl>
                                        <p:attrNameLst>
                                          <p:attrName>style.visibility</p:attrName>
                                        </p:attrNameLst>
                                      </p:cBhvr>
                                      <p:to>
                                        <p:strVal val="visible"/>
                                      </p:to>
                                    </p:set>
                                    <p:animEffect transition="in" filter="fade">
                                      <p:cBhvr>
                                        <p:cTn id="89" dur="500"/>
                                        <p:tgtEl>
                                          <p:spTgt spid="504"/>
                                        </p:tgtEl>
                                      </p:cBhvr>
                                    </p:animEffect>
                                  </p:childTnLst>
                                </p:cTn>
                              </p:par>
                            </p:childTnLst>
                          </p:cTn>
                        </p:par>
                        <p:par>
                          <p:cTn id="90" fill="hold">
                            <p:stCondLst>
                              <p:cond delay="4000"/>
                            </p:stCondLst>
                            <p:childTnLst>
                              <p:par>
                                <p:cTn id="91" presetID="22" presetClass="entr" presetSubtype="2" fill="hold" nodeType="afterEffect">
                                  <p:stCondLst>
                                    <p:cond delay="0"/>
                                  </p:stCondLst>
                                  <p:childTnLst>
                                    <p:set>
                                      <p:cBhvr>
                                        <p:cTn id="92" dur="1" fill="hold">
                                          <p:stCondLst>
                                            <p:cond delay="0"/>
                                          </p:stCondLst>
                                        </p:cTn>
                                        <p:tgtEl>
                                          <p:spTgt spid="577"/>
                                        </p:tgtEl>
                                        <p:attrNameLst>
                                          <p:attrName>style.visibility</p:attrName>
                                        </p:attrNameLst>
                                      </p:cBhvr>
                                      <p:to>
                                        <p:strVal val="visible"/>
                                      </p:to>
                                    </p:set>
                                    <p:animEffect transition="in" filter="wipe(right)">
                                      <p:cBhvr>
                                        <p:cTn id="93" dur="500"/>
                                        <p:tgtEl>
                                          <p:spTgt spid="57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fade">
                                      <p:cBhvr>
                                        <p:cTn id="96"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 grpId="0"/>
      <p:bldP spid="480" grpId="0"/>
      <p:bldP spid="479" grpId="0"/>
      <p:bldP spid="552" grpId="0"/>
      <p:bldP spid="123" grpId="0"/>
      <p:bldP spid="124" grpId="0"/>
      <p:bldP spid="118" grpId="0"/>
      <p:bldP spid="1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371" tIns="89606" rIns="143371" bIns="89606" rtlCol="0" anchor="t">
            <a:noAutofit/>
          </a:bodyPr>
          <a:lstStyle/>
          <a:p>
            <a:r>
              <a:rPr lang="en-US" sz="3919" dirty="0">
                <a:solidFill>
                  <a:srgbClr val="06796F"/>
                </a:solidFill>
              </a:rPr>
              <a:t>Direct to cloud identity sync</a:t>
            </a:r>
          </a:p>
        </p:txBody>
      </p:sp>
      <p:sp>
        <p:nvSpPr>
          <p:cNvPr id="124" name="Rectangle 123"/>
          <p:cNvSpPr/>
          <p:nvPr/>
        </p:nvSpPr>
        <p:spPr bwMode="auto">
          <a:xfrm>
            <a:off x="7617260" y="4345090"/>
            <a:ext cx="3400862" cy="868186"/>
          </a:xfrm>
          <a:prstGeom prst="rect">
            <a:avLst/>
          </a:prstGeom>
          <a:ln>
            <a:noFill/>
          </a:ln>
        </p:spPr>
        <p:txBody>
          <a:bodyPr vert="horz" wrap="square" lIns="0" tIns="0" rIns="0" bIns="0" rtlCol="0">
            <a:spAutoFit/>
          </a:bodyPr>
          <a:lstStyle/>
          <a:p>
            <a:pPr defTabSz="914004">
              <a:lnSpc>
                <a:spcPct val="90000"/>
              </a:lnSpc>
              <a:spcBef>
                <a:spcPts val="1175"/>
              </a:spcBef>
            </a:pPr>
            <a:r>
              <a:rPr lang="en-US" sz="1567" b="1" spc="-29" dirty="0">
                <a:solidFill>
                  <a:srgbClr val="008272"/>
                </a:solidFill>
              </a:rPr>
              <a:t>Azure Active Directory Sync </a:t>
            </a:r>
            <a:r>
              <a:rPr lang="en-US" sz="1567" spc="-29" dirty="0">
                <a:solidFill>
                  <a:srgbClr val="505050"/>
                </a:solidFill>
              </a:rPr>
              <a:t>provides the ability to sync disparate on-premises identity repositories directly to </a:t>
            </a:r>
            <a:r>
              <a:rPr lang="en-US" sz="1567" b="1" spc="-29" dirty="0">
                <a:solidFill>
                  <a:srgbClr val="008272"/>
                </a:solidFill>
              </a:rPr>
              <a:t>Azure Active Directory</a:t>
            </a:r>
          </a:p>
        </p:txBody>
      </p:sp>
      <p:grpSp>
        <p:nvGrpSpPr>
          <p:cNvPr id="3" name="Group 2"/>
          <p:cNvGrpSpPr/>
          <p:nvPr/>
        </p:nvGrpSpPr>
        <p:grpSpPr>
          <a:xfrm>
            <a:off x="5309646" y="3068820"/>
            <a:ext cx="747422" cy="953483"/>
            <a:chOff x="7426355" y="4211026"/>
            <a:chExt cx="762716" cy="972993"/>
          </a:xfrm>
        </p:grpSpPr>
        <p:sp>
          <p:nvSpPr>
            <p:cNvPr id="30" name="Freeform 836"/>
            <p:cNvSpPr>
              <a:spLocks noEditPoints="1"/>
            </p:cNvSpPr>
            <p:nvPr/>
          </p:nvSpPr>
          <p:spPr bwMode="auto">
            <a:xfrm>
              <a:off x="7676103" y="4211026"/>
              <a:ext cx="512968" cy="972993"/>
            </a:xfrm>
            <a:custGeom>
              <a:avLst/>
              <a:gdLst>
                <a:gd name="T0" fmla="*/ 1845 w 2151"/>
                <a:gd name="T1" fmla="*/ 3532 h 4079"/>
                <a:gd name="T2" fmla="*/ 1916 w 2151"/>
                <a:gd name="T3" fmla="*/ 3672 h 4079"/>
                <a:gd name="T4" fmla="*/ 305 w 2151"/>
                <a:gd name="T5" fmla="*/ 3290 h 4079"/>
                <a:gd name="T6" fmla="*/ 234 w 2151"/>
                <a:gd name="T7" fmla="*/ 3151 h 4079"/>
                <a:gd name="T8" fmla="*/ 234 w 2151"/>
                <a:gd name="T9" fmla="*/ 3151 h 4079"/>
                <a:gd name="T10" fmla="*/ 556 w 2151"/>
                <a:gd name="T11" fmla="*/ 2914 h 4079"/>
                <a:gd name="T12" fmla="*/ 628 w 2151"/>
                <a:gd name="T13" fmla="*/ 3053 h 4079"/>
                <a:gd name="T14" fmla="*/ 305 w 2151"/>
                <a:gd name="T15" fmla="*/ 954 h 4079"/>
                <a:gd name="T16" fmla="*/ 234 w 2151"/>
                <a:gd name="T17" fmla="*/ 745 h 4079"/>
                <a:gd name="T18" fmla="*/ 234 w 2151"/>
                <a:gd name="T19" fmla="*/ 745 h 4079"/>
                <a:gd name="T20" fmla="*/ 1845 w 2151"/>
                <a:gd name="T21" fmla="*/ 483 h 4079"/>
                <a:gd name="T22" fmla="*/ 1916 w 2151"/>
                <a:gd name="T23" fmla="*/ 694 h 4079"/>
                <a:gd name="T24" fmla="*/ 292 w 2151"/>
                <a:gd name="T25" fmla="*/ 74 h 4079"/>
                <a:gd name="T26" fmla="*/ 214 w 2151"/>
                <a:gd name="T27" fmla="*/ 90 h 4079"/>
                <a:gd name="T28" fmla="*/ 142 w 2151"/>
                <a:gd name="T29" fmla="*/ 132 h 4079"/>
                <a:gd name="T30" fmla="*/ 92 w 2151"/>
                <a:gd name="T31" fmla="*/ 197 h 4079"/>
                <a:gd name="T32" fmla="*/ 73 w 2151"/>
                <a:gd name="T33" fmla="*/ 259 h 4079"/>
                <a:gd name="T34" fmla="*/ 73 w 2151"/>
                <a:gd name="T35" fmla="*/ 3820 h 4079"/>
                <a:gd name="T36" fmla="*/ 102 w 2151"/>
                <a:gd name="T37" fmla="*/ 3902 h 4079"/>
                <a:gd name="T38" fmla="*/ 160 w 2151"/>
                <a:gd name="T39" fmla="*/ 3961 h 4079"/>
                <a:gd name="T40" fmla="*/ 238 w 2151"/>
                <a:gd name="T41" fmla="*/ 3997 h 4079"/>
                <a:gd name="T42" fmla="*/ 313 w 2151"/>
                <a:gd name="T43" fmla="*/ 4007 h 4079"/>
                <a:gd name="T44" fmla="*/ 1887 w 2151"/>
                <a:gd name="T45" fmla="*/ 4003 h 4079"/>
                <a:gd name="T46" fmla="*/ 1979 w 2151"/>
                <a:gd name="T47" fmla="*/ 3969 h 4079"/>
                <a:gd name="T48" fmla="*/ 2042 w 2151"/>
                <a:gd name="T49" fmla="*/ 3912 h 4079"/>
                <a:gd name="T50" fmla="*/ 2070 w 2151"/>
                <a:gd name="T51" fmla="*/ 3861 h 4079"/>
                <a:gd name="T52" fmla="*/ 2079 w 2151"/>
                <a:gd name="T53" fmla="*/ 3803 h 4079"/>
                <a:gd name="T54" fmla="*/ 2074 w 2151"/>
                <a:gd name="T55" fmla="*/ 236 h 4079"/>
                <a:gd name="T56" fmla="*/ 2049 w 2151"/>
                <a:gd name="T57" fmla="*/ 176 h 4079"/>
                <a:gd name="T58" fmla="*/ 1992 w 2151"/>
                <a:gd name="T59" fmla="*/ 118 h 4079"/>
                <a:gd name="T60" fmla="*/ 1914 w 2151"/>
                <a:gd name="T61" fmla="*/ 82 h 4079"/>
                <a:gd name="T62" fmla="*/ 1839 w 2151"/>
                <a:gd name="T63" fmla="*/ 72 h 4079"/>
                <a:gd name="T64" fmla="*/ 1867 w 2151"/>
                <a:gd name="T65" fmla="*/ 2 h 4079"/>
                <a:gd name="T66" fmla="*/ 1953 w 2151"/>
                <a:gd name="T67" fmla="*/ 20 h 4079"/>
                <a:gd name="T68" fmla="*/ 2029 w 2151"/>
                <a:gd name="T69" fmla="*/ 59 h 4079"/>
                <a:gd name="T70" fmla="*/ 2093 w 2151"/>
                <a:gd name="T71" fmla="*/ 117 h 4079"/>
                <a:gd name="T72" fmla="*/ 2136 w 2151"/>
                <a:gd name="T73" fmla="*/ 191 h 4079"/>
                <a:gd name="T74" fmla="*/ 2150 w 2151"/>
                <a:gd name="T75" fmla="*/ 252 h 4079"/>
                <a:gd name="T76" fmla="*/ 2149 w 2151"/>
                <a:gd name="T77" fmla="*/ 3835 h 4079"/>
                <a:gd name="T78" fmla="*/ 2126 w 2151"/>
                <a:gd name="T79" fmla="*/ 3911 h 4079"/>
                <a:gd name="T80" fmla="*/ 2077 w 2151"/>
                <a:gd name="T81" fmla="*/ 3981 h 4079"/>
                <a:gd name="T82" fmla="*/ 2008 w 2151"/>
                <a:gd name="T83" fmla="*/ 4034 h 4079"/>
                <a:gd name="T84" fmla="*/ 1929 w 2151"/>
                <a:gd name="T85" fmla="*/ 4068 h 4079"/>
                <a:gd name="T86" fmla="*/ 1839 w 2151"/>
                <a:gd name="T87" fmla="*/ 4079 h 4079"/>
                <a:gd name="T88" fmla="*/ 250 w 2151"/>
                <a:gd name="T89" fmla="*/ 4074 h 4079"/>
                <a:gd name="T90" fmla="*/ 167 w 2151"/>
                <a:gd name="T91" fmla="*/ 4047 h 4079"/>
                <a:gd name="T92" fmla="*/ 92 w 2151"/>
                <a:gd name="T93" fmla="*/ 3998 h 4079"/>
                <a:gd name="T94" fmla="*/ 36 w 2151"/>
                <a:gd name="T95" fmla="*/ 3932 h 4079"/>
                <a:gd name="T96" fmla="*/ 7 w 2151"/>
                <a:gd name="T97" fmla="*/ 3859 h 4079"/>
                <a:gd name="T98" fmla="*/ 0 w 2151"/>
                <a:gd name="T99" fmla="*/ 277 h 4079"/>
                <a:gd name="T100" fmla="*/ 14 w 2151"/>
                <a:gd name="T101" fmla="*/ 197 h 4079"/>
                <a:gd name="T102" fmla="*/ 45 w 2151"/>
                <a:gd name="T103" fmla="*/ 137 h 4079"/>
                <a:gd name="T104" fmla="*/ 112 w 2151"/>
                <a:gd name="T105" fmla="*/ 66 h 4079"/>
                <a:gd name="T106" fmla="*/ 191 w 2151"/>
                <a:gd name="T107" fmla="*/ 23 h 4079"/>
                <a:gd name="T108" fmla="*/ 277 w 2151"/>
                <a:gd name="T109" fmla="*/ 3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1" h="4079">
                  <a:moveTo>
                    <a:pt x="305" y="3532"/>
                  </a:moveTo>
                  <a:lnTo>
                    <a:pt x="305" y="3600"/>
                  </a:lnTo>
                  <a:lnTo>
                    <a:pt x="1845" y="3600"/>
                  </a:lnTo>
                  <a:lnTo>
                    <a:pt x="1845" y="3532"/>
                  </a:lnTo>
                  <a:lnTo>
                    <a:pt x="305" y="3532"/>
                  </a:lnTo>
                  <a:close/>
                  <a:moveTo>
                    <a:pt x="234" y="3460"/>
                  </a:moveTo>
                  <a:lnTo>
                    <a:pt x="1916" y="3460"/>
                  </a:lnTo>
                  <a:lnTo>
                    <a:pt x="1916" y="3672"/>
                  </a:lnTo>
                  <a:lnTo>
                    <a:pt x="234" y="3672"/>
                  </a:lnTo>
                  <a:lnTo>
                    <a:pt x="234" y="3460"/>
                  </a:lnTo>
                  <a:close/>
                  <a:moveTo>
                    <a:pt x="305" y="3223"/>
                  </a:moveTo>
                  <a:lnTo>
                    <a:pt x="305" y="3290"/>
                  </a:lnTo>
                  <a:lnTo>
                    <a:pt x="556" y="3290"/>
                  </a:lnTo>
                  <a:lnTo>
                    <a:pt x="556" y="3223"/>
                  </a:lnTo>
                  <a:lnTo>
                    <a:pt x="305" y="3223"/>
                  </a:lnTo>
                  <a:close/>
                  <a:moveTo>
                    <a:pt x="234" y="3151"/>
                  </a:moveTo>
                  <a:lnTo>
                    <a:pt x="628" y="3151"/>
                  </a:lnTo>
                  <a:lnTo>
                    <a:pt x="628" y="3362"/>
                  </a:lnTo>
                  <a:lnTo>
                    <a:pt x="234" y="3362"/>
                  </a:lnTo>
                  <a:lnTo>
                    <a:pt x="234" y="3151"/>
                  </a:lnTo>
                  <a:close/>
                  <a:moveTo>
                    <a:pt x="305" y="2914"/>
                  </a:moveTo>
                  <a:lnTo>
                    <a:pt x="305" y="2982"/>
                  </a:lnTo>
                  <a:lnTo>
                    <a:pt x="556" y="2982"/>
                  </a:lnTo>
                  <a:lnTo>
                    <a:pt x="556" y="2914"/>
                  </a:lnTo>
                  <a:lnTo>
                    <a:pt x="305" y="2914"/>
                  </a:lnTo>
                  <a:close/>
                  <a:moveTo>
                    <a:pt x="234" y="2842"/>
                  </a:moveTo>
                  <a:lnTo>
                    <a:pt x="628" y="2842"/>
                  </a:lnTo>
                  <a:lnTo>
                    <a:pt x="628" y="3053"/>
                  </a:lnTo>
                  <a:lnTo>
                    <a:pt x="234" y="3053"/>
                  </a:lnTo>
                  <a:lnTo>
                    <a:pt x="234" y="2842"/>
                  </a:lnTo>
                  <a:close/>
                  <a:moveTo>
                    <a:pt x="305" y="817"/>
                  </a:moveTo>
                  <a:lnTo>
                    <a:pt x="305" y="954"/>
                  </a:lnTo>
                  <a:lnTo>
                    <a:pt x="1845" y="954"/>
                  </a:lnTo>
                  <a:lnTo>
                    <a:pt x="1845" y="817"/>
                  </a:lnTo>
                  <a:lnTo>
                    <a:pt x="305" y="817"/>
                  </a:lnTo>
                  <a:close/>
                  <a:moveTo>
                    <a:pt x="234" y="745"/>
                  </a:moveTo>
                  <a:lnTo>
                    <a:pt x="1916" y="745"/>
                  </a:lnTo>
                  <a:lnTo>
                    <a:pt x="1916" y="1026"/>
                  </a:lnTo>
                  <a:lnTo>
                    <a:pt x="234" y="1026"/>
                  </a:lnTo>
                  <a:lnTo>
                    <a:pt x="234" y="745"/>
                  </a:lnTo>
                  <a:close/>
                  <a:moveTo>
                    <a:pt x="305" y="483"/>
                  </a:moveTo>
                  <a:lnTo>
                    <a:pt x="305" y="622"/>
                  </a:lnTo>
                  <a:lnTo>
                    <a:pt x="1845" y="622"/>
                  </a:lnTo>
                  <a:lnTo>
                    <a:pt x="1845" y="483"/>
                  </a:lnTo>
                  <a:lnTo>
                    <a:pt x="305" y="483"/>
                  </a:lnTo>
                  <a:close/>
                  <a:moveTo>
                    <a:pt x="234" y="412"/>
                  </a:moveTo>
                  <a:lnTo>
                    <a:pt x="1916" y="412"/>
                  </a:lnTo>
                  <a:lnTo>
                    <a:pt x="1916" y="694"/>
                  </a:lnTo>
                  <a:lnTo>
                    <a:pt x="234" y="694"/>
                  </a:lnTo>
                  <a:lnTo>
                    <a:pt x="234" y="412"/>
                  </a:lnTo>
                  <a:close/>
                  <a:moveTo>
                    <a:pt x="313" y="72"/>
                  </a:moveTo>
                  <a:lnTo>
                    <a:pt x="292" y="74"/>
                  </a:lnTo>
                  <a:lnTo>
                    <a:pt x="292" y="74"/>
                  </a:lnTo>
                  <a:lnTo>
                    <a:pt x="265" y="76"/>
                  </a:lnTo>
                  <a:lnTo>
                    <a:pt x="238" y="82"/>
                  </a:lnTo>
                  <a:lnTo>
                    <a:pt x="214" y="90"/>
                  </a:lnTo>
                  <a:lnTo>
                    <a:pt x="196" y="98"/>
                  </a:lnTo>
                  <a:lnTo>
                    <a:pt x="172" y="111"/>
                  </a:lnTo>
                  <a:lnTo>
                    <a:pt x="160" y="118"/>
                  </a:lnTo>
                  <a:lnTo>
                    <a:pt x="142" y="132"/>
                  </a:lnTo>
                  <a:lnTo>
                    <a:pt x="125" y="149"/>
                  </a:lnTo>
                  <a:lnTo>
                    <a:pt x="109" y="168"/>
                  </a:lnTo>
                  <a:lnTo>
                    <a:pt x="102" y="178"/>
                  </a:lnTo>
                  <a:lnTo>
                    <a:pt x="92" y="197"/>
                  </a:lnTo>
                  <a:lnTo>
                    <a:pt x="82" y="218"/>
                  </a:lnTo>
                  <a:lnTo>
                    <a:pt x="77" y="236"/>
                  </a:lnTo>
                  <a:lnTo>
                    <a:pt x="73" y="259"/>
                  </a:lnTo>
                  <a:lnTo>
                    <a:pt x="73" y="259"/>
                  </a:lnTo>
                  <a:lnTo>
                    <a:pt x="72" y="277"/>
                  </a:lnTo>
                  <a:lnTo>
                    <a:pt x="72" y="3803"/>
                  </a:lnTo>
                  <a:lnTo>
                    <a:pt x="73" y="3820"/>
                  </a:lnTo>
                  <a:lnTo>
                    <a:pt x="73" y="3820"/>
                  </a:lnTo>
                  <a:lnTo>
                    <a:pt x="77" y="3844"/>
                  </a:lnTo>
                  <a:lnTo>
                    <a:pt x="82" y="3861"/>
                  </a:lnTo>
                  <a:lnTo>
                    <a:pt x="92" y="3882"/>
                  </a:lnTo>
                  <a:lnTo>
                    <a:pt x="102" y="3902"/>
                  </a:lnTo>
                  <a:lnTo>
                    <a:pt x="109" y="3912"/>
                  </a:lnTo>
                  <a:lnTo>
                    <a:pt x="125" y="3930"/>
                  </a:lnTo>
                  <a:lnTo>
                    <a:pt x="142" y="3948"/>
                  </a:lnTo>
                  <a:lnTo>
                    <a:pt x="160" y="3961"/>
                  </a:lnTo>
                  <a:lnTo>
                    <a:pt x="172" y="3969"/>
                  </a:lnTo>
                  <a:lnTo>
                    <a:pt x="196" y="3981"/>
                  </a:lnTo>
                  <a:lnTo>
                    <a:pt x="214" y="3990"/>
                  </a:lnTo>
                  <a:lnTo>
                    <a:pt x="238" y="3997"/>
                  </a:lnTo>
                  <a:lnTo>
                    <a:pt x="265" y="4003"/>
                  </a:lnTo>
                  <a:lnTo>
                    <a:pt x="284" y="4006"/>
                  </a:lnTo>
                  <a:lnTo>
                    <a:pt x="284" y="4006"/>
                  </a:lnTo>
                  <a:lnTo>
                    <a:pt x="313" y="4007"/>
                  </a:lnTo>
                  <a:lnTo>
                    <a:pt x="1839" y="4007"/>
                  </a:lnTo>
                  <a:lnTo>
                    <a:pt x="1867" y="4006"/>
                  </a:lnTo>
                  <a:lnTo>
                    <a:pt x="1867" y="4006"/>
                  </a:lnTo>
                  <a:lnTo>
                    <a:pt x="1887" y="4003"/>
                  </a:lnTo>
                  <a:lnTo>
                    <a:pt x="1914" y="3997"/>
                  </a:lnTo>
                  <a:lnTo>
                    <a:pt x="1937" y="3990"/>
                  </a:lnTo>
                  <a:lnTo>
                    <a:pt x="1956" y="3981"/>
                  </a:lnTo>
                  <a:lnTo>
                    <a:pt x="1979" y="3969"/>
                  </a:lnTo>
                  <a:lnTo>
                    <a:pt x="1992" y="3961"/>
                  </a:lnTo>
                  <a:lnTo>
                    <a:pt x="2009" y="3948"/>
                  </a:lnTo>
                  <a:lnTo>
                    <a:pt x="2026" y="3930"/>
                  </a:lnTo>
                  <a:lnTo>
                    <a:pt x="2042" y="3912"/>
                  </a:lnTo>
                  <a:lnTo>
                    <a:pt x="2049" y="3903"/>
                  </a:lnTo>
                  <a:lnTo>
                    <a:pt x="2049" y="3903"/>
                  </a:lnTo>
                  <a:lnTo>
                    <a:pt x="2060" y="3882"/>
                  </a:lnTo>
                  <a:lnTo>
                    <a:pt x="2070" y="3861"/>
                  </a:lnTo>
                  <a:lnTo>
                    <a:pt x="2074" y="3844"/>
                  </a:lnTo>
                  <a:lnTo>
                    <a:pt x="2078" y="3820"/>
                  </a:lnTo>
                  <a:lnTo>
                    <a:pt x="2078" y="3820"/>
                  </a:lnTo>
                  <a:lnTo>
                    <a:pt x="2079" y="3803"/>
                  </a:lnTo>
                  <a:lnTo>
                    <a:pt x="2079" y="277"/>
                  </a:lnTo>
                  <a:lnTo>
                    <a:pt x="2078" y="259"/>
                  </a:lnTo>
                  <a:lnTo>
                    <a:pt x="2078" y="259"/>
                  </a:lnTo>
                  <a:lnTo>
                    <a:pt x="2074" y="236"/>
                  </a:lnTo>
                  <a:lnTo>
                    <a:pt x="2070" y="218"/>
                  </a:lnTo>
                  <a:lnTo>
                    <a:pt x="2060" y="197"/>
                  </a:lnTo>
                  <a:lnTo>
                    <a:pt x="2049" y="176"/>
                  </a:lnTo>
                  <a:lnTo>
                    <a:pt x="2049" y="176"/>
                  </a:lnTo>
                  <a:lnTo>
                    <a:pt x="2042" y="168"/>
                  </a:lnTo>
                  <a:lnTo>
                    <a:pt x="2026" y="149"/>
                  </a:lnTo>
                  <a:lnTo>
                    <a:pt x="2009" y="132"/>
                  </a:lnTo>
                  <a:lnTo>
                    <a:pt x="1992" y="118"/>
                  </a:lnTo>
                  <a:lnTo>
                    <a:pt x="1979" y="111"/>
                  </a:lnTo>
                  <a:lnTo>
                    <a:pt x="1956" y="98"/>
                  </a:lnTo>
                  <a:lnTo>
                    <a:pt x="1937" y="90"/>
                  </a:lnTo>
                  <a:lnTo>
                    <a:pt x="1914" y="82"/>
                  </a:lnTo>
                  <a:lnTo>
                    <a:pt x="1887" y="76"/>
                  </a:lnTo>
                  <a:lnTo>
                    <a:pt x="1860" y="74"/>
                  </a:lnTo>
                  <a:lnTo>
                    <a:pt x="1860" y="74"/>
                  </a:lnTo>
                  <a:lnTo>
                    <a:pt x="1839" y="72"/>
                  </a:lnTo>
                  <a:lnTo>
                    <a:pt x="313" y="72"/>
                  </a:lnTo>
                  <a:close/>
                  <a:moveTo>
                    <a:pt x="312" y="0"/>
                  </a:moveTo>
                  <a:lnTo>
                    <a:pt x="1840" y="0"/>
                  </a:lnTo>
                  <a:lnTo>
                    <a:pt x="1867" y="2"/>
                  </a:lnTo>
                  <a:lnTo>
                    <a:pt x="1874" y="3"/>
                  </a:lnTo>
                  <a:lnTo>
                    <a:pt x="1902" y="5"/>
                  </a:lnTo>
                  <a:lnTo>
                    <a:pt x="1929" y="12"/>
                  </a:lnTo>
                  <a:lnTo>
                    <a:pt x="1953" y="20"/>
                  </a:lnTo>
                  <a:lnTo>
                    <a:pt x="1961" y="23"/>
                  </a:lnTo>
                  <a:lnTo>
                    <a:pt x="1984" y="33"/>
                  </a:lnTo>
                  <a:lnTo>
                    <a:pt x="2008" y="45"/>
                  </a:lnTo>
                  <a:lnTo>
                    <a:pt x="2029" y="59"/>
                  </a:lnTo>
                  <a:lnTo>
                    <a:pt x="2040" y="66"/>
                  </a:lnTo>
                  <a:lnTo>
                    <a:pt x="2060" y="81"/>
                  </a:lnTo>
                  <a:lnTo>
                    <a:pt x="2077" y="98"/>
                  </a:lnTo>
                  <a:lnTo>
                    <a:pt x="2093" y="117"/>
                  </a:lnTo>
                  <a:lnTo>
                    <a:pt x="2108" y="137"/>
                  </a:lnTo>
                  <a:lnTo>
                    <a:pt x="2115" y="148"/>
                  </a:lnTo>
                  <a:lnTo>
                    <a:pt x="2126" y="169"/>
                  </a:lnTo>
                  <a:lnTo>
                    <a:pt x="2136" y="191"/>
                  </a:lnTo>
                  <a:lnTo>
                    <a:pt x="2137" y="197"/>
                  </a:lnTo>
                  <a:lnTo>
                    <a:pt x="2145" y="221"/>
                  </a:lnTo>
                  <a:lnTo>
                    <a:pt x="2149" y="244"/>
                  </a:lnTo>
                  <a:lnTo>
                    <a:pt x="2150" y="252"/>
                  </a:lnTo>
                  <a:lnTo>
                    <a:pt x="2151" y="274"/>
                  </a:lnTo>
                  <a:lnTo>
                    <a:pt x="2151" y="3805"/>
                  </a:lnTo>
                  <a:lnTo>
                    <a:pt x="2150" y="3828"/>
                  </a:lnTo>
                  <a:lnTo>
                    <a:pt x="2149" y="3835"/>
                  </a:lnTo>
                  <a:lnTo>
                    <a:pt x="2145" y="3859"/>
                  </a:lnTo>
                  <a:lnTo>
                    <a:pt x="2137" y="3882"/>
                  </a:lnTo>
                  <a:lnTo>
                    <a:pt x="2136" y="3888"/>
                  </a:lnTo>
                  <a:lnTo>
                    <a:pt x="2126" y="3911"/>
                  </a:lnTo>
                  <a:lnTo>
                    <a:pt x="2115" y="3932"/>
                  </a:lnTo>
                  <a:lnTo>
                    <a:pt x="2108" y="3943"/>
                  </a:lnTo>
                  <a:lnTo>
                    <a:pt x="2093" y="3963"/>
                  </a:lnTo>
                  <a:lnTo>
                    <a:pt x="2077" y="3981"/>
                  </a:lnTo>
                  <a:lnTo>
                    <a:pt x="2060" y="3998"/>
                  </a:lnTo>
                  <a:lnTo>
                    <a:pt x="2040" y="4013"/>
                  </a:lnTo>
                  <a:lnTo>
                    <a:pt x="2029" y="4021"/>
                  </a:lnTo>
                  <a:lnTo>
                    <a:pt x="2008" y="4034"/>
                  </a:lnTo>
                  <a:lnTo>
                    <a:pt x="1984" y="4047"/>
                  </a:lnTo>
                  <a:lnTo>
                    <a:pt x="1961" y="4057"/>
                  </a:lnTo>
                  <a:lnTo>
                    <a:pt x="1953" y="4059"/>
                  </a:lnTo>
                  <a:lnTo>
                    <a:pt x="1929" y="4068"/>
                  </a:lnTo>
                  <a:lnTo>
                    <a:pt x="1902" y="4074"/>
                  </a:lnTo>
                  <a:lnTo>
                    <a:pt x="1874" y="4078"/>
                  </a:lnTo>
                  <a:lnTo>
                    <a:pt x="1867" y="4078"/>
                  </a:lnTo>
                  <a:lnTo>
                    <a:pt x="1839" y="4079"/>
                  </a:lnTo>
                  <a:lnTo>
                    <a:pt x="313" y="4079"/>
                  </a:lnTo>
                  <a:lnTo>
                    <a:pt x="284" y="4078"/>
                  </a:lnTo>
                  <a:lnTo>
                    <a:pt x="277" y="4078"/>
                  </a:lnTo>
                  <a:lnTo>
                    <a:pt x="250" y="4074"/>
                  </a:lnTo>
                  <a:lnTo>
                    <a:pt x="223" y="4068"/>
                  </a:lnTo>
                  <a:lnTo>
                    <a:pt x="198" y="4059"/>
                  </a:lnTo>
                  <a:lnTo>
                    <a:pt x="191" y="4057"/>
                  </a:lnTo>
                  <a:lnTo>
                    <a:pt x="167" y="4047"/>
                  </a:lnTo>
                  <a:lnTo>
                    <a:pt x="144" y="4034"/>
                  </a:lnTo>
                  <a:lnTo>
                    <a:pt x="123" y="4021"/>
                  </a:lnTo>
                  <a:lnTo>
                    <a:pt x="112" y="4013"/>
                  </a:lnTo>
                  <a:lnTo>
                    <a:pt x="92" y="3998"/>
                  </a:lnTo>
                  <a:lnTo>
                    <a:pt x="75" y="3981"/>
                  </a:lnTo>
                  <a:lnTo>
                    <a:pt x="59" y="3963"/>
                  </a:lnTo>
                  <a:lnTo>
                    <a:pt x="45" y="3943"/>
                  </a:lnTo>
                  <a:lnTo>
                    <a:pt x="36" y="3932"/>
                  </a:lnTo>
                  <a:lnTo>
                    <a:pt x="25" y="3911"/>
                  </a:lnTo>
                  <a:lnTo>
                    <a:pt x="15" y="3888"/>
                  </a:lnTo>
                  <a:lnTo>
                    <a:pt x="14" y="3882"/>
                  </a:lnTo>
                  <a:lnTo>
                    <a:pt x="7" y="3859"/>
                  </a:lnTo>
                  <a:lnTo>
                    <a:pt x="3" y="3835"/>
                  </a:lnTo>
                  <a:lnTo>
                    <a:pt x="2" y="3828"/>
                  </a:lnTo>
                  <a:lnTo>
                    <a:pt x="0" y="3803"/>
                  </a:lnTo>
                  <a:lnTo>
                    <a:pt x="0" y="277"/>
                  </a:lnTo>
                  <a:lnTo>
                    <a:pt x="2" y="252"/>
                  </a:lnTo>
                  <a:lnTo>
                    <a:pt x="3" y="244"/>
                  </a:lnTo>
                  <a:lnTo>
                    <a:pt x="7" y="221"/>
                  </a:lnTo>
                  <a:lnTo>
                    <a:pt x="14" y="197"/>
                  </a:lnTo>
                  <a:lnTo>
                    <a:pt x="15" y="191"/>
                  </a:lnTo>
                  <a:lnTo>
                    <a:pt x="25" y="169"/>
                  </a:lnTo>
                  <a:lnTo>
                    <a:pt x="36" y="148"/>
                  </a:lnTo>
                  <a:lnTo>
                    <a:pt x="45" y="137"/>
                  </a:lnTo>
                  <a:lnTo>
                    <a:pt x="59" y="117"/>
                  </a:lnTo>
                  <a:lnTo>
                    <a:pt x="75" y="98"/>
                  </a:lnTo>
                  <a:lnTo>
                    <a:pt x="92" y="81"/>
                  </a:lnTo>
                  <a:lnTo>
                    <a:pt x="112" y="66"/>
                  </a:lnTo>
                  <a:lnTo>
                    <a:pt x="123" y="59"/>
                  </a:lnTo>
                  <a:lnTo>
                    <a:pt x="144" y="45"/>
                  </a:lnTo>
                  <a:lnTo>
                    <a:pt x="167" y="33"/>
                  </a:lnTo>
                  <a:lnTo>
                    <a:pt x="191" y="23"/>
                  </a:lnTo>
                  <a:lnTo>
                    <a:pt x="198" y="20"/>
                  </a:lnTo>
                  <a:lnTo>
                    <a:pt x="223" y="12"/>
                  </a:lnTo>
                  <a:lnTo>
                    <a:pt x="250" y="5"/>
                  </a:lnTo>
                  <a:lnTo>
                    <a:pt x="277" y="3"/>
                  </a:lnTo>
                  <a:lnTo>
                    <a:pt x="284" y="2"/>
                  </a:lnTo>
                  <a:lnTo>
                    <a:pt x="312" y="0"/>
                  </a:lnTo>
                  <a:close/>
                </a:path>
              </a:pathLst>
            </a:custGeom>
            <a:solidFill>
              <a:srgbClr val="0070C0"/>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004"/>
              <a:endParaRPr lang="en-GB" sz="1764">
                <a:solidFill>
                  <a:srgbClr val="505050"/>
                </a:solidFill>
              </a:endParaRPr>
            </a:p>
          </p:txBody>
        </p:sp>
        <p:grpSp>
          <p:nvGrpSpPr>
            <p:cNvPr id="31" name="Group 30"/>
            <p:cNvGrpSpPr>
              <a:grpSpLocks noChangeAspect="1"/>
            </p:cNvGrpSpPr>
            <p:nvPr/>
          </p:nvGrpSpPr>
          <p:grpSpPr>
            <a:xfrm rot="900000">
              <a:off x="7426355" y="4400390"/>
              <a:ext cx="499495" cy="493247"/>
              <a:chOff x="3242937" y="2319398"/>
              <a:chExt cx="796924" cy="786956"/>
            </a:xfrm>
          </p:grpSpPr>
          <p:sp>
            <p:nvSpPr>
              <p:cNvPr id="32" name="Oval 31"/>
              <p:cNvSpPr/>
              <p:nvPr/>
            </p:nvSpPr>
            <p:spPr bwMode="auto">
              <a:xfrm>
                <a:off x="3247921" y="2319398"/>
                <a:ext cx="786956" cy="786956"/>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FFFFFF"/>
                      </a:gs>
                      <a:gs pos="10417">
                        <a:srgbClr val="FFFFFF"/>
                      </a:gs>
                    </a:gsLst>
                    <a:lin ang="5400000" scaled="0"/>
                  </a:gradFill>
                </a:endParaRPr>
              </a:p>
            </p:txBody>
          </p:sp>
          <p:sp>
            <p:nvSpPr>
              <p:cNvPr id="33"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solidFill>
                  <a:schemeClr val="accent1"/>
                </a:solid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grpSp>
        <p:nvGrpSpPr>
          <p:cNvPr id="80" name="Group 79"/>
          <p:cNvGrpSpPr/>
          <p:nvPr/>
        </p:nvGrpSpPr>
        <p:grpSpPr>
          <a:xfrm>
            <a:off x="1857737" y="2903669"/>
            <a:ext cx="1905951" cy="1289167"/>
            <a:chOff x="4180433" y="3009950"/>
            <a:chExt cx="1695153" cy="1139828"/>
          </a:xfrm>
        </p:grpSpPr>
        <p:grpSp>
          <p:nvGrpSpPr>
            <p:cNvPr id="81" name="Group 80"/>
            <p:cNvGrpSpPr/>
            <p:nvPr/>
          </p:nvGrpSpPr>
          <p:grpSpPr>
            <a:xfrm>
              <a:off x="4180433" y="3665675"/>
              <a:ext cx="1695153" cy="484103"/>
              <a:chOff x="3002667" y="5699193"/>
              <a:chExt cx="1695153" cy="484103"/>
            </a:xfrm>
          </p:grpSpPr>
          <p:sp>
            <p:nvSpPr>
              <p:cNvPr id="83" name="Rectangle 82"/>
              <p:cNvSpPr/>
              <p:nvPr/>
            </p:nvSpPr>
            <p:spPr>
              <a:xfrm>
                <a:off x="3348990" y="5996779"/>
                <a:ext cx="1156250" cy="186517"/>
              </a:xfrm>
              <a:prstGeom prst="rect">
                <a:avLst/>
              </a:prstGeom>
              <a:ln>
                <a:noFill/>
              </a:ln>
            </p:spPr>
            <p:txBody>
              <a:bodyPr wrap="square" lIns="0" tIns="0" rIns="0" bIns="0" anchor="ctr">
                <a:spAutoFit/>
              </a:bodyPr>
              <a:lstStyle/>
              <a:p>
                <a:pPr algn="ctr" defTabSz="1074661" fontAlgn="base">
                  <a:spcBef>
                    <a:spcPts val="1411"/>
                  </a:spcBef>
                  <a:spcAft>
                    <a:spcPct val="0"/>
                  </a:spcAft>
                </a:pPr>
                <a:r>
                  <a:rPr lang="en-US" sz="1371" dirty="0">
                    <a:ln>
                      <a:solidFill>
                        <a:srgbClr val="FFFFFF">
                          <a:alpha val="0"/>
                        </a:srgbClr>
                      </a:solidFill>
                    </a:ln>
                    <a:solidFill>
                      <a:srgbClr val="00188F"/>
                    </a:solidFill>
                  </a:rPr>
                  <a:t>Active Directory</a:t>
                </a:r>
              </a:p>
            </p:txBody>
          </p:sp>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02667" y="5699193"/>
                <a:ext cx="1695153" cy="398452"/>
              </a:xfrm>
              <a:prstGeom prst="rect">
                <a:avLst/>
              </a:prstGeom>
            </p:spPr>
          </p:pic>
        </p:grpSp>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5105" y="3009950"/>
              <a:ext cx="1044032" cy="690827"/>
            </a:xfrm>
            <a:prstGeom prst="rect">
              <a:avLst/>
            </a:prstGeom>
          </p:spPr>
        </p:pic>
      </p:grpSp>
      <p:cxnSp>
        <p:nvCxnSpPr>
          <p:cNvPr id="85" name="Straight Arrow Connector 84"/>
          <p:cNvCxnSpPr/>
          <p:nvPr/>
        </p:nvCxnSpPr>
        <p:spPr>
          <a:xfrm flipH="1">
            <a:off x="4348668" y="4219618"/>
            <a:ext cx="598180" cy="551375"/>
          </a:xfrm>
          <a:prstGeom prst="straightConnector1">
            <a:avLst/>
          </a:prstGeom>
          <a:noFill/>
          <a:ln w="25400" cap="rnd" cmpd="sng" algn="ctr">
            <a:solidFill>
              <a:srgbClr val="0070C0"/>
            </a:solidFill>
            <a:prstDash val="sysDot"/>
            <a:headEnd type="triangle"/>
            <a:tailEnd type="triangle"/>
          </a:ln>
          <a:effectLst/>
        </p:spPr>
      </p:cxnSp>
      <p:cxnSp>
        <p:nvCxnSpPr>
          <p:cNvPr id="86" name="Straight Arrow Connector 85"/>
          <p:cNvCxnSpPr/>
          <p:nvPr/>
        </p:nvCxnSpPr>
        <p:spPr>
          <a:xfrm flipH="1">
            <a:off x="3845940" y="3551639"/>
            <a:ext cx="946112" cy="0"/>
          </a:xfrm>
          <a:prstGeom prst="straightConnector1">
            <a:avLst/>
          </a:prstGeom>
          <a:noFill/>
          <a:ln w="25400" cap="rnd" cmpd="sng" algn="ctr">
            <a:solidFill>
              <a:srgbClr val="0070C0"/>
            </a:solidFill>
            <a:prstDash val="sysDot"/>
            <a:headEnd type="triangle"/>
            <a:tailEnd type="triangle"/>
          </a:ln>
          <a:effectLst/>
        </p:spPr>
      </p:cxnSp>
      <p:cxnSp>
        <p:nvCxnSpPr>
          <p:cNvPr id="87" name="Straight Arrow Connector 86"/>
          <p:cNvCxnSpPr/>
          <p:nvPr/>
        </p:nvCxnSpPr>
        <p:spPr>
          <a:xfrm>
            <a:off x="5768996" y="2002709"/>
            <a:ext cx="1592" cy="627245"/>
          </a:xfrm>
          <a:prstGeom prst="straightConnector1">
            <a:avLst/>
          </a:prstGeom>
          <a:noFill/>
          <a:ln w="25400" cap="rnd" cmpd="sng" algn="ctr">
            <a:solidFill>
              <a:srgbClr val="0070C0"/>
            </a:solidFill>
            <a:prstDash val="sysDot"/>
            <a:headEnd type="triangle"/>
            <a:tailEnd type="triangle"/>
          </a:ln>
          <a:effectLst/>
        </p:spPr>
      </p:cxnSp>
      <p:cxnSp>
        <p:nvCxnSpPr>
          <p:cNvPr id="88" name="Straight Arrow Connector 87"/>
          <p:cNvCxnSpPr/>
          <p:nvPr/>
        </p:nvCxnSpPr>
        <p:spPr>
          <a:xfrm>
            <a:off x="5749069" y="4607961"/>
            <a:ext cx="1592" cy="627245"/>
          </a:xfrm>
          <a:prstGeom prst="straightConnector1">
            <a:avLst/>
          </a:prstGeom>
          <a:noFill/>
          <a:ln w="25400" cap="rnd" cmpd="sng" algn="ctr">
            <a:solidFill>
              <a:srgbClr val="0070C0"/>
            </a:solidFill>
            <a:prstDash val="sysDot"/>
            <a:headEnd type="triangle"/>
            <a:tailEnd type="triangle"/>
          </a:ln>
          <a:effectLst/>
        </p:spPr>
      </p:cxnSp>
      <p:cxnSp>
        <p:nvCxnSpPr>
          <p:cNvPr id="89" name="Straight Arrow Connector 88"/>
          <p:cNvCxnSpPr/>
          <p:nvPr/>
        </p:nvCxnSpPr>
        <p:spPr>
          <a:xfrm flipH="1" flipV="1">
            <a:off x="4254701" y="2341379"/>
            <a:ext cx="598180" cy="551375"/>
          </a:xfrm>
          <a:prstGeom prst="straightConnector1">
            <a:avLst/>
          </a:prstGeom>
          <a:noFill/>
          <a:ln w="25400" cap="rnd" cmpd="sng" algn="ctr">
            <a:solidFill>
              <a:srgbClr val="0070C0"/>
            </a:solidFill>
            <a:prstDash val="sysDot"/>
            <a:headEnd type="triangle"/>
            <a:tailEnd type="triangle"/>
          </a:ln>
          <a:effectLst/>
        </p:spPr>
      </p:cxnSp>
      <p:sp>
        <p:nvSpPr>
          <p:cNvPr id="91" name="Freeform 579"/>
          <p:cNvSpPr>
            <a:spLocks noChangeAspect="1" noEditPoints="1"/>
          </p:cNvSpPr>
          <p:nvPr/>
        </p:nvSpPr>
        <p:spPr bwMode="auto">
          <a:xfrm>
            <a:off x="5050031" y="2831080"/>
            <a:ext cx="1441117" cy="144111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dirty="0">
              <a:solidFill>
                <a:srgbClr val="505050"/>
              </a:solidFill>
            </a:endParaRPr>
          </a:p>
        </p:txBody>
      </p:sp>
      <p:cxnSp>
        <p:nvCxnSpPr>
          <p:cNvPr id="93" name="Straight Arrow Connector 92"/>
          <p:cNvCxnSpPr/>
          <p:nvPr/>
        </p:nvCxnSpPr>
        <p:spPr>
          <a:xfrm flipH="1">
            <a:off x="6671148" y="3545561"/>
            <a:ext cx="946112" cy="0"/>
          </a:xfrm>
          <a:prstGeom prst="straightConnector1">
            <a:avLst/>
          </a:prstGeom>
          <a:noFill/>
          <a:ln w="25400" cap="rnd" cmpd="sng" algn="ctr">
            <a:solidFill>
              <a:srgbClr val="0070C0"/>
            </a:solidFill>
            <a:prstDash val="sysDot"/>
            <a:headEnd type="triangle"/>
            <a:tailEnd type="triangle"/>
          </a:ln>
          <a:effectLst/>
        </p:spPr>
      </p:cxnSp>
      <p:grpSp>
        <p:nvGrpSpPr>
          <p:cNvPr id="4" name="Group 3"/>
          <p:cNvGrpSpPr/>
          <p:nvPr/>
        </p:nvGrpSpPr>
        <p:grpSpPr>
          <a:xfrm>
            <a:off x="7873886" y="2560703"/>
            <a:ext cx="2634270" cy="1350279"/>
            <a:chOff x="8032503" y="2611195"/>
            <a:chExt cx="2688174" cy="1377910"/>
          </a:xfrm>
        </p:grpSpPr>
        <p:grpSp>
          <p:nvGrpSpPr>
            <p:cNvPr id="11" name="Group 10"/>
            <p:cNvGrpSpPr/>
            <p:nvPr/>
          </p:nvGrpSpPr>
          <p:grpSpPr>
            <a:xfrm>
              <a:off x="8032503" y="2611195"/>
              <a:ext cx="2688174" cy="1377910"/>
              <a:chOff x="8103584" y="1264347"/>
              <a:chExt cx="2688174" cy="1377910"/>
            </a:xfrm>
          </p:grpSpPr>
          <p:grpSp>
            <p:nvGrpSpPr>
              <p:cNvPr id="42" name="Group 41"/>
              <p:cNvGrpSpPr/>
              <p:nvPr/>
            </p:nvGrpSpPr>
            <p:grpSpPr>
              <a:xfrm>
                <a:off x="8103584" y="1264347"/>
                <a:ext cx="2688174" cy="1377910"/>
                <a:chOff x="410848" y="1513542"/>
                <a:chExt cx="2688174" cy="1377910"/>
              </a:xfrm>
            </p:grpSpPr>
            <p:sp>
              <p:nvSpPr>
                <p:cNvPr id="43" name="Freeform 42"/>
                <p:cNvSpPr>
                  <a:spLocks noChangeAspect="1"/>
                </p:cNvSpPr>
                <p:nvPr/>
              </p:nvSpPr>
              <p:spPr bwMode="auto">
                <a:xfrm>
                  <a:off x="410848" y="1513542"/>
                  <a:ext cx="2688174" cy="1377910"/>
                </a:xfrm>
                <a:custGeom>
                  <a:avLst/>
                  <a:gdLst>
                    <a:gd name="T0" fmla="*/ 743 w 959"/>
                    <a:gd name="T1" fmla="*/ 528 h 534"/>
                    <a:gd name="T2" fmla="*/ 607 w 959"/>
                    <a:gd name="T3" fmla="*/ 531 h 534"/>
                    <a:gd name="T4" fmla="*/ 187 w 959"/>
                    <a:gd name="T5" fmla="*/ 531 h 534"/>
                    <a:gd name="T6" fmla="*/ 121 w 959"/>
                    <a:gd name="T7" fmla="*/ 526 h 534"/>
                    <a:gd name="T8" fmla="*/ 13 w 959"/>
                    <a:gd name="T9" fmla="*/ 419 h 534"/>
                    <a:gd name="T10" fmla="*/ 23 w 959"/>
                    <a:gd name="T11" fmla="*/ 297 h 534"/>
                    <a:gd name="T12" fmla="*/ 96 w 959"/>
                    <a:gd name="T13" fmla="*/ 227 h 534"/>
                    <a:gd name="T14" fmla="*/ 212 w 959"/>
                    <a:gd name="T15" fmla="*/ 224 h 534"/>
                    <a:gd name="T16" fmla="*/ 320 w 959"/>
                    <a:gd name="T17" fmla="*/ 123 h 534"/>
                    <a:gd name="T18" fmla="*/ 487 w 959"/>
                    <a:gd name="T19" fmla="*/ 133 h 534"/>
                    <a:gd name="T20" fmla="*/ 687 w 959"/>
                    <a:gd name="T21" fmla="*/ 3 h 534"/>
                    <a:gd name="T22" fmla="*/ 805 w 959"/>
                    <a:gd name="T23" fmla="*/ 26 h 534"/>
                    <a:gd name="T24" fmla="*/ 940 w 959"/>
                    <a:gd name="T25" fmla="*/ 178 h 534"/>
                    <a:gd name="T26" fmla="*/ 952 w 959"/>
                    <a:gd name="T27" fmla="*/ 307 h 534"/>
                    <a:gd name="T28" fmla="*/ 843 w 959"/>
                    <a:gd name="T29" fmla="*/ 486 h 534"/>
                    <a:gd name="T30" fmla="*/ 743 w 959"/>
                    <a:gd name="T3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9" h="534">
                      <a:moveTo>
                        <a:pt x="743" y="528"/>
                      </a:moveTo>
                      <a:cubicBezTo>
                        <a:pt x="703" y="534"/>
                        <a:pt x="657" y="531"/>
                        <a:pt x="607" y="531"/>
                      </a:cubicBezTo>
                      <a:cubicBezTo>
                        <a:pt x="468" y="531"/>
                        <a:pt x="327" y="531"/>
                        <a:pt x="187" y="531"/>
                      </a:cubicBezTo>
                      <a:cubicBezTo>
                        <a:pt x="162" y="531"/>
                        <a:pt x="140" y="531"/>
                        <a:pt x="121" y="526"/>
                      </a:cubicBezTo>
                      <a:cubicBezTo>
                        <a:pt x="68" y="513"/>
                        <a:pt x="29" y="473"/>
                        <a:pt x="13" y="419"/>
                      </a:cubicBezTo>
                      <a:cubicBezTo>
                        <a:pt x="0" y="377"/>
                        <a:pt x="7" y="330"/>
                        <a:pt x="23" y="297"/>
                      </a:cubicBezTo>
                      <a:cubicBezTo>
                        <a:pt x="38" y="268"/>
                        <a:pt x="64" y="241"/>
                        <a:pt x="96" y="227"/>
                      </a:cubicBezTo>
                      <a:cubicBezTo>
                        <a:pt x="126" y="213"/>
                        <a:pt x="174" y="207"/>
                        <a:pt x="212" y="224"/>
                      </a:cubicBezTo>
                      <a:cubicBezTo>
                        <a:pt x="236" y="179"/>
                        <a:pt x="271" y="143"/>
                        <a:pt x="320" y="123"/>
                      </a:cubicBezTo>
                      <a:cubicBezTo>
                        <a:pt x="371" y="101"/>
                        <a:pt x="445" y="105"/>
                        <a:pt x="487" y="133"/>
                      </a:cubicBezTo>
                      <a:cubicBezTo>
                        <a:pt x="528" y="66"/>
                        <a:pt x="590" y="10"/>
                        <a:pt x="687" y="3"/>
                      </a:cubicBezTo>
                      <a:cubicBezTo>
                        <a:pt x="734" y="0"/>
                        <a:pt x="772" y="10"/>
                        <a:pt x="805" y="26"/>
                      </a:cubicBezTo>
                      <a:cubicBezTo>
                        <a:pt x="868" y="55"/>
                        <a:pt x="917" y="106"/>
                        <a:pt x="940" y="178"/>
                      </a:cubicBezTo>
                      <a:cubicBezTo>
                        <a:pt x="952" y="213"/>
                        <a:pt x="959" y="259"/>
                        <a:pt x="952" y="307"/>
                      </a:cubicBezTo>
                      <a:cubicBezTo>
                        <a:pt x="941" y="389"/>
                        <a:pt x="897" y="448"/>
                        <a:pt x="843" y="486"/>
                      </a:cubicBezTo>
                      <a:cubicBezTo>
                        <a:pt x="815" y="505"/>
                        <a:pt x="782" y="521"/>
                        <a:pt x="743" y="528"/>
                      </a:cubicBezTo>
                      <a:close/>
                    </a:path>
                  </a:pathLst>
                </a:custGeom>
                <a:solidFill>
                  <a:srgbClr val="0070C0"/>
                </a:solidFill>
                <a:ln w="19050" cap="flat" cmpd="sng" algn="ctr">
                  <a:solidFill>
                    <a:schemeClr val="bg1"/>
                  </a:solidFill>
                  <a:prstDash val="solid"/>
                  <a:headEnd type="none" w="med" len="med"/>
                  <a:tailEnd type="none" w="med" len="med"/>
                </a:ln>
                <a:effectLst/>
                <a:extLst/>
              </p:spPr>
              <p:txBody>
                <a:bodyPr vert="horz" wrap="square" lIns="111972" tIns="0" rIns="111972" bIns="55985" numCol="1" rtlCol="0" anchor="ctr" anchorCtr="0" compatLnSpc="1">
                  <a:prstTxWarp prst="textNoShape">
                    <a:avLst/>
                  </a:prstTxWarp>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1"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defTabSz="1119449" fontAlgn="base">
                    <a:spcBef>
                      <a:spcPct val="0"/>
                    </a:spcBef>
                    <a:spcAft>
                      <a:spcPct val="0"/>
                    </a:spcAft>
                    <a:defRPr/>
                  </a:pPr>
                  <a:endParaRPr lang="en-US" sz="1899" b="1" kern="0" dirty="0">
                    <a:solidFill>
                      <a:srgbClr val="505050"/>
                    </a:solidFill>
                  </a:endParaRPr>
                </a:p>
              </p:txBody>
            </p:sp>
            <p:grpSp>
              <p:nvGrpSpPr>
                <p:cNvPr id="44" name="Group 43"/>
                <p:cNvGrpSpPr/>
                <p:nvPr/>
              </p:nvGrpSpPr>
              <p:grpSpPr>
                <a:xfrm>
                  <a:off x="826905" y="2207415"/>
                  <a:ext cx="616075" cy="360031"/>
                  <a:chOff x="4189334" y="3417458"/>
                  <a:chExt cx="616075" cy="360031"/>
                </a:xfrm>
              </p:grpSpPr>
              <p:sp>
                <p:nvSpPr>
                  <p:cNvPr id="47" name="Oval 46"/>
                  <p:cNvSpPr>
                    <a:spLocks noChangeAspect="1" noChangeArrowheads="1"/>
                  </p:cNvSpPr>
                  <p:nvPr/>
                </p:nvSpPr>
                <p:spPr bwMode="auto">
                  <a:xfrm>
                    <a:off x="4395727" y="3453834"/>
                    <a:ext cx="75936" cy="70021"/>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48" name="Oval 47"/>
                  <p:cNvSpPr>
                    <a:spLocks noChangeAspect="1" noChangeArrowheads="1"/>
                  </p:cNvSpPr>
                  <p:nvPr/>
                </p:nvSpPr>
                <p:spPr bwMode="auto">
                  <a:xfrm flipH="1">
                    <a:off x="4519932" y="3453848"/>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49" name="Oval 48"/>
                  <p:cNvSpPr>
                    <a:spLocks noChangeAspect="1" noChangeArrowheads="1"/>
                  </p:cNvSpPr>
                  <p:nvPr/>
                </p:nvSpPr>
                <p:spPr bwMode="auto">
                  <a:xfrm>
                    <a:off x="4395727" y="3707453"/>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0" name="Oval 49"/>
                  <p:cNvSpPr>
                    <a:spLocks noChangeAspect="1" noChangeArrowheads="1"/>
                  </p:cNvSpPr>
                  <p:nvPr/>
                </p:nvSpPr>
                <p:spPr bwMode="auto">
                  <a:xfrm flipH="1">
                    <a:off x="4519932" y="3707467"/>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1" name="Oval 50"/>
                  <p:cNvSpPr>
                    <a:spLocks noChangeAspect="1" noChangeArrowheads="1"/>
                  </p:cNvSpPr>
                  <p:nvPr/>
                </p:nvSpPr>
                <p:spPr bwMode="auto">
                  <a:xfrm flipH="1">
                    <a:off x="4624703"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2" name="Oval 51"/>
                  <p:cNvSpPr>
                    <a:spLocks noChangeAspect="1" noChangeArrowheads="1"/>
                  </p:cNvSpPr>
                  <p:nvPr/>
                </p:nvSpPr>
                <p:spPr bwMode="auto">
                  <a:xfrm>
                    <a:off x="4292530" y="368922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3" name="Oval 52"/>
                  <p:cNvSpPr>
                    <a:spLocks noChangeAspect="1" noChangeArrowheads="1"/>
                  </p:cNvSpPr>
                  <p:nvPr/>
                </p:nvSpPr>
                <p:spPr bwMode="auto">
                  <a:xfrm flipH="1">
                    <a:off x="472947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4" name="Oval 53"/>
                  <p:cNvSpPr>
                    <a:spLocks noChangeAspect="1" noChangeArrowheads="1"/>
                  </p:cNvSpPr>
                  <p:nvPr/>
                </p:nvSpPr>
                <p:spPr bwMode="auto">
                  <a:xfrm flipH="1">
                    <a:off x="4189334" y="3677364"/>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sp>
                <p:nvSpPr>
                  <p:cNvPr id="55" name="Arc 54"/>
                  <p:cNvSpPr/>
                  <p:nvPr/>
                </p:nvSpPr>
                <p:spPr>
                  <a:xfrm rot="5012506">
                    <a:off x="4401070"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56" name="Arc 55"/>
                  <p:cNvSpPr/>
                  <p:nvPr/>
                </p:nvSpPr>
                <p:spPr>
                  <a:xfrm rot="16587494" flipH="1">
                    <a:off x="4444687" y="3575638"/>
                    <a:ext cx="151066" cy="145075"/>
                  </a:xfrm>
                  <a:prstGeom prst="arc">
                    <a:avLst>
                      <a:gd name="adj1" fmla="val 16200000"/>
                      <a:gd name="adj2" fmla="val 814800"/>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sp>
                <p:nvSpPr>
                  <p:cNvPr id="57" name="Arc 56"/>
                  <p:cNvSpPr/>
                  <p:nvPr/>
                </p:nvSpPr>
                <p:spPr>
                  <a:xfrm rot="7395384">
                    <a:off x="4414927" y="3402642"/>
                    <a:ext cx="115444" cy="145075"/>
                  </a:xfrm>
                  <a:prstGeom prst="arc">
                    <a:avLst>
                      <a:gd name="adj1" fmla="val 16200000"/>
                      <a:gd name="adj2" fmla="val 21459126"/>
                    </a:avLst>
                  </a:prstGeom>
                  <a:noFill/>
                  <a:ln w="9525" cap="flat" cmpd="sng" algn="ctr">
                    <a:solidFill>
                      <a:srgbClr val="0070C0"/>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64" dirty="0">
                      <a:ln>
                        <a:solidFill>
                          <a:srgbClr val="FFFFFF">
                            <a:alpha val="0"/>
                          </a:srgbClr>
                        </a:solidFill>
                      </a:ln>
                      <a:solidFill>
                        <a:srgbClr val="292929"/>
                      </a:solidFill>
                    </a:endParaRPr>
                  </a:p>
                </p:txBody>
              </p:sp>
              <p:cxnSp>
                <p:nvCxnSpPr>
                  <p:cNvPr id="58" name="Straight Connector 57"/>
                  <p:cNvCxnSpPr>
                    <a:stCxn id="47" idx="4"/>
                    <a:endCxn id="49" idx="0"/>
                  </p:cNvCxnSpPr>
                  <p:nvPr/>
                </p:nvCxnSpPr>
                <p:spPr>
                  <a:xfrm>
                    <a:off x="4433694" y="3523856"/>
                    <a:ext cx="0" cy="183597"/>
                  </a:xfrm>
                  <a:prstGeom prst="line">
                    <a:avLst/>
                  </a:prstGeom>
                  <a:noFill/>
                  <a:ln w="9525" cap="flat" cmpd="sng" algn="ctr">
                    <a:solidFill>
                      <a:srgbClr val="0070C0"/>
                    </a:solidFill>
                    <a:prstDash val="solid"/>
                  </a:ln>
                  <a:effectLst/>
                </p:spPr>
              </p:cxnSp>
              <p:sp>
                <p:nvSpPr>
                  <p:cNvPr id="59" name="Oval 58"/>
                  <p:cNvSpPr>
                    <a:spLocks noChangeAspect="1" noChangeArrowheads="1"/>
                  </p:cNvSpPr>
                  <p:nvPr/>
                </p:nvSpPr>
                <p:spPr bwMode="auto">
                  <a:xfrm>
                    <a:off x="4395727" y="357178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60" name="Straight Connector 59"/>
                  <p:cNvCxnSpPr>
                    <a:stCxn id="48" idx="4"/>
                    <a:endCxn id="50" idx="0"/>
                  </p:cNvCxnSpPr>
                  <p:nvPr/>
                </p:nvCxnSpPr>
                <p:spPr>
                  <a:xfrm>
                    <a:off x="4557899" y="3523870"/>
                    <a:ext cx="0" cy="183597"/>
                  </a:xfrm>
                  <a:prstGeom prst="line">
                    <a:avLst/>
                  </a:prstGeom>
                  <a:noFill/>
                  <a:ln w="9525" cap="flat" cmpd="sng" algn="ctr">
                    <a:solidFill>
                      <a:srgbClr val="0070C0"/>
                    </a:solidFill>
                    <a:prstDash val="solid"/>
                  </a:ln>
                  <a:effectLst/>
                </p:spPr>
              </p:cxnSp>
              <p:sp>
                <p:nvSpPr>
                  <p:cNvPr id="61" name="Oval 60"/>
                  <p:cNvSpPr>
                    <a:spLocks noChangeAspect="1" noChangeArrowheads="1"/>
                  </p:cNvSpPr>
                  <p:nvPr/>
                </p:nvSpPr>
                <p:spPr bwMode="auto">
                  <a:xfrm flipH="1">
                    <a:off x="4519931" y="3571800"/>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62" name="Straight Connector 61"/>
                  <p:cNvCxnSpPr>
                    <a:stCxn id="48" idx="3"/>
                    <a:endCxn id="53" idx="7"/>
                  </p:cNvCxnSpPr>
                  <p:nvPr/>
                </p:nvCxnSpPr>
                <p:spPr>
                  <a:xfrm>
                    <a:off x="4584747" y="3513615"/>
                    <a:ext cx="155848" cy="174003"/>
                  </a:xfrm>
                  <a:prstGeom prst="line">
                    <a:avLst/>
                  </a:prstGeom>
                  <a:noFill/>
                  <a:ln w="9525" cap="flat" cmpd="sng" algn="ctr">
                    <a:solidFill>
                      <a:srgbClr val="0070C0"/>
                    </a:solidFill>
                    <a:prstDash val="solid"/>
                  </a:ln>
                  <a:effectLst/>
                </p:spPr>
              </p:cxnSp>
              <p:sp>
                <p:nvSpPr>
                  <p:cNvPr id="63" name="Oval 62"/>
                  <p:cNvSpPr>
                    <a:spLocks noChangeAspect="1" noChangeArrowheads="1"/>
                  </p:cNvSpPr>
                  <p:nvPr/>
                </p:nvSpPr>
                <p:spPr bwMode="auto">
                  <a:xfrm flipH="1">
                    <a:off x="4624703" y="3565606"/>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64" name="Straight Connector 63"/>
                  <p:cNvCxnSpPr>
                    <a:stCxn id="47" idx="3"/>
                    <a:endCxn id="54" idx="1"/>
                  </p:cNvCxnSpPr>
                  <p:nvPr/>
                </p:nvCxnSpPr>
                <p:spPr>
                  <a:xfrm flipH="1">
                    <a:off x="4254148" y="3513602"/>
                    <a:ext cx="152699" cy="174016"/>
                  </a:xfrm>
                  <a:prstGeom prst="line">
                    <a:avLst/>
                  </a:prstGeom>
                  <a:noFill/>
                  <a:ln w="9525" cap="flat" cmpd="sng" algn="ctr">
                    <a:solidFill>
                      <a:srgbClr val="0070C0"/>
                    </a:solidFill>
                    <a:prstDash val="solid"/>
                  </a:ln>
                  <a:effectLst/>
                </p:spPr>
              </p:cxnSp>
              <p:sp>
                <p:nvSpPr>
                  <p:cNvPr id="65" name="Oval 64"/>
                  <p:cNvSpPr>
                    <a:spLocks noChangeAspect="1" noChangeArrowheads="1"/>
                  </p:cNvSpPr>
                  <p:nvPr/>
                </p:nvSpPr>
                <p:spPr bwMode="auto">
                  <a:xfrm>
                    <a:off x="4296461" y="3565599"/>
                    <a:ext cx="75935" cy="70022"/>
                  </a:xfrm>
                  <a:prstGeom prst="ellipse">
                    <a:avLst/>
                  </a:prstGeom>
                  <a:solidFill>
                    <a:srgbClr val="0070C0"/>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64" kern="0" dirty="0">
                      <a:ln>
                        <a:solidFill>
                          <a:srgbClr val="FFFFFF">
                            <a:alpha val="0"/>
                          </a:srgbClr>
                        </a:solidFill>
                      </a:ln>
                      <a:solidFill>
                        <a:srgbClr val="292929"/>
                      </a:solidFill>
                    </a:endParaRPr>
                  </a:p>
                </p:txBody>
              </p:sp>
              <p:cxnSp>
                <p:nvCxnSpPr>
                  <p:cNvPr id="66" name="Straight Connector 65"/>
                  <p:cNvCxnSpPr>
                    <a:stCxn id="59" idx="3"/>
                    <a:endCxn id="52" idx="7"/>
                  </p:cNvCxnSpPr>
                  <p:nvPr/>
                </p:nvCxnSpPr>
                <p:spPr>
                  <a:xfrm flipH="1">
                    <a:off x="4357345" y="3631553"/>
                    <a:ext cx="49502" cy="67921"/>
                  </a:xfrm>
                  <a:prstGeom prst="line">
                    <a:avLst/>
                  </a:prstGeom>
                  <a:noFill/>
                  <a:ln w="9525" cap="flat" cmpd="sng" algn="ctr">
                    <a:solidFill>
                      <a:srgbClr val="0070C0"/>
                    </a:solidFill>
                    <a:prstDash val="solid"/>
                  </a:ln>
                  <a:effectLst/>
                </p:spPr>
              </p:cxnSp>
              <p:cxnSp>
                <p:nvCxnSpPr>
                  <p:cNvPr id="67" name="Straight Connector 66"/>
                  <p:cNvCxnSpPr>
                    <a:stCxn id="61" idx="3"/>
                    <a:endCxn id="51" idx="7"/>
                  </p:cNvCxnSpPr>
                  <p:nvPr/>
                </p:nvCxnSpPr>
                <p:spPr>
                  <a:xfrm>
                    <a:off x="4584747" y="3631567"/>
                    <a:ext cx="51077" cy="67907"/>
                  </a:xfrm>
                  <a:prstGeom prst="line">
                    <a:avLst/>
                  </a:prstGeom>
                  <a:noFill/>
                  <a:ln w="9525" cap="flat" cmpd="sng" algn="ctr">
                    <a:solidFill>
                      <a:srgbClr val="0070C0"/>
                    </a:solidFill>
                    <a:prstDash val="solid"/>
                  </a:ln>
                  <a:effectLst/>
                </p:spPr>
              </p:cxnSp>
            </p:grpSp>
          </p:grpSp>
          <p:grpSp>
            <p:nvGrpSpPr>
              <p:cNvPr id="72" name="Group 4"/>
              <p:cNvGrpSpPr>
                <a:grpSpLocks noChangeAspect="1"/>
              </p:cNvGrpSpPr>
              <p:nvPr/>
            </p:nvGrpSpPr>
            <p:grpSpPr bwMode="auto">
              <a:xfrm>
                <a:off x="8350516" y="1943560"/>
                <a:ext cx="648038" cy="643953"/>
                <a:chOff x="3125" y="1415"/>
                <a:chExt cx="1586" cy="1576"/>
              </a:xfrm>
              <a:solidFill>
                <a:schemeClr val="tx2"/>
              </a:solidFill>
            </p:grpSpPr>
            <p:sp>
              <p:nvSpPr>
                <p:cNvPr id="73"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74"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sp>
              <p:nvSpPr>
                <p:cNvPr id="75"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sp>
          <p:nvSpPr>
            <p:cNvPr id="68" name="Rectangle 67"/>
            <p:cNvSpPr/>
            <p:nvPr/>
          </p:nvSpPr>
          <p:spPr>
            <a:xfrm>
              <a:off x="9034584" y="3428931"/>
              <a:ext cx="1437349" cy="24609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069" fontAlgn="base">
                <a:spcAft>
                  <a:spcPct val="0"/>
                </a:spcAft>
              </a:pPr>
              <a:r>
                <a:rPr lang="en-US" sz="1567" dirty="0">
                  <a:ln>
                    <a:solidFill>
                      <a:srgbClr val="FFFFFF">
                        <a:alpha val="0"/>
                      </a:srgbClr>
                    </a:solidFill>
                  </a:ln>
                  <a:solidFill>
                    <a:srgbClr val="FFFFFF"/>
                  </a:solidFill>
                </a:rPr>
                <a:t>Active Directory</a:t>
              </a:r>
            </a:p>
          </p:txBody>
        </p:sp>
        <p:pic>
          <p:nvPicPr>
            <p:cNvPr id="69" name="Picture 6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79157" y="3056494"/>
              <a:ext cx="1882592" cy="436495"/>
            </a:xfrm>
            <a:prstGeom prst="rect">
              <a:avLst/>
            </a:prstGeom>
          </p:spPr>
        </p:pic>
      </p:grpSp>
      <p:sp>
        <p:nvSpPr>
          <p:cNvPr id="70" name="Rectangle 69"/>
          <p:cNvSpPr>
            <a:spLocks noChangeAspect="1"/>
          </p:cNvSpPr>
          <p:nvPr>
            <p:custDataLst>
              <p:tags r:id="rId1"/>
            </p:custDataLst>
          </p:nvPr>
        </p:nvSpPr>
        <p:spPr bwMode="auto">
          <a:xfrm>
            <a:off x="5050030" y="1425807"/>
            <a:ext cx="1391071" cy="325795"/>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235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LDAP v3</a:t>
            </a:r>
          </a:p>
        </p:txBody>
      </p:sp>
      <p:sp>
        <p:nvSpPr>
          <p:cNvPr id="71" name="Rectangle 70"/>
          <p:cNvSpPr>
            <a:spLocks noChangeAspect="1"/>
          </p:cNvSpPr>
          <p:nvPr>
            <p:custDataLst>
              <p:tags r:id="rId2"/>
            </p:custDataLst>
          </p:nvPr>
        </p:nvSpPr>
        <p:spPr bwMode="auto">
          <a:xfrm>
            <a:off x="2530081" y="5023485"/>
            <a:ext cx="1883782" cy="325795"/>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235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PowerShell</a:t>
            </a:r>
          </a:p>
        </p:txBody>
      </p:sp>
      <p:grpSp>
        <p:nvGrpSpPr>
          <p:cNvPr id="90" name="Group 89"/>
          <p:cNvGrpSpPr/>
          <p:nvPr/>
        </p:nvGrpSpPr>
        <p:grpSpPr>
          <a:xfrm>
            <a:off x="4801763" y="5599071"/>
            <a:ext cx="1934469" cy="568945"/>
            <a:chOff x="751803" y="5244570"/>
            <a:chExt cx="1974053" cy="580587"/>
          </a:xfrm>
        </p:grpSpPr>
        <p:sp>
          <p:nvSpPr>
            <p:cNvPr id="92" name="Rectangle 91"/>
            <p:cNvSpPr>
              <a:spLocks noChangeAspect="1"/>
            </p:cNvSpPr>
            <p:nvPr>
              <p:custDataLst>
                <p:tags r:id="rId5"/>
              </p:custDataLst>
            </p:nvPr>
          </p:nvSpPr>
          <p:spPr bwMode="auto">
            <a:xfrm>
              <a:off x="751803" y="5244570"/>
              <a:ext cx="1974053" cy="332462"/>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235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SQL</a:t>
              </a:r>
              <a:endParaRPr lang="en-US" sz="107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94" name="Rectangle 93"/>
            <p:cNvSpPr>
              <a:spLocks noChangeAspect="1"/>
            </p:cNvSpPr>
            <p:nvPr>
              <p:custDataLst>
                <p:tags r:id="rId6"/>
              </p:custDataLst>
            </p:nvPr>
          </p:nvSpPr>
          <p:spPr bwMode="auto">
            <a:xfrm>
              <a:off x="1129933" y="5603669"/>
              <a:ext cx="1217791"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(ODBC)</a:t>
              </a:r>
              <a:endParaRPr lang="en-US" sz="107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95" name="Group 94"/>
          <p:cNvGrpSpPr/>
          <p:nvPr/>
        </p:nvGrpSpPr>
        <p:grpSpPr>
          <a:xfrm>
            <a:off x="1970708" y="1596140"/>
            <a:ext cx="2348288" cy="531297"/>
            <a:chOff x="2607449" y="5884227"/>
            <a:chExt cx="2396340" cy="542168"/>
          </a:xfrm>
        </p:grpSpPr>
        <p:sp>
          <p:nvSpPr>
            <p:cNvPr id="96" name="Rectangle 95"/>
            <p:cNvSpPr>
              <a:spLocks noChangeAspect="1"/>
            </p:cNvSpPr>
            <p:nvPr>
              <p:custDataLst>
                <p:tags r:id="rId3"/>
              </p:custDataLst>
            </p:nvPr>
          </p:nvSpPr>
          <p:spPr bwMode="auto">
            <a:xfrm>
              <a:off x="2607449" y="5884227"/>
              <a:ext cx="2396340" cy="332461"/>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2352"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Web Services</a:t>
              </a:r>
            </a:p>
          </p:txBody>
        </p:sp>
        <p:sp>
          <p:nvSpPr>
            <p:cNvPr id="97" name="Rectangle 96"/>
            <p:cNvSpPr>
              <a:spLocks noChangeAspect="1"/>
            </p:cNvSpPr>
            <p:nvPr>
              <p:custDataLst>
                <p:tags r:id="rId4"/>
              </p:custDataLst>
            </p:nvPr>
          </p:nvSpPr>
          <p:spPr bwMode="auto">
            <a:xfrm>
              <a:off x="2812654" y="6204907"/>
              <a:ext cx="2012592" cy="221488"/>
            </a:xfrm>
            <a:prstGeom prst="rect">
              <a:avLst/>
            </a:prstGeom>
            <a:ln>
              <a:noFill/>
            </a:ln>
          </p:spPr>
          <p:txBody>
            <a:bodyPr vert="horz" wrap="square" lIns="0" tIns="0" rIns="0" bIns="0" rtlCol="0">
              <a:spAutoFit/>
            </a:bodyPr>
            <a:lstStyle/>
            <a:p>
              <a:pPr algn="ctr" defTabSz="914004">
                <a:lnSpc>
                  <a:spcPct val="90000"/>
                </a:lnSpc>
                <a:spcBef>
                  <a:spcPts val="1175"/>
                </a:spcBef>
              </a:pPr>
              <a:r>
                <a:rPr lang="en-US" sz="1567" spc="-29" dirty="0">
                  <a:solidFill>
                    <a:srgbClr val="FFFFFF">
                      <a:lumMod val="25000"/>
                    </a:srgbClr>
                  </a:solidFill>
                  <a:latin typeface="Verdana" panose="020B0604030504040204" pitchFamily="34" charset="0"/>
                  <a:ea typeface="Verdana" panose="020B0604030504040204" pitchFamily="34" charset="0"/>
                  <a:cs typeface="Verdana" panose="020B0604030504040204" pitchFamily="34" charset="0"/>
                </a:rPr>
                <a:t>(SOAP, JAVA, REST)</a:t>
              </a:r>
            </a:p>
          </p:txBody>
        </p:sp>
      </p:grpSp>
    </p:spTree>
    <p:extLst>
      <p:ext uri="{BB962C8B-B14F-4D97-AF65-F5344CB8AC3E}">
        <p14:creationId xmlns:p14="http://schemas.microsoft.com/office/powerpoint/2010/main" val="1828364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up)">
                                      <p:cBhvr>
                                        <p:cTn id="15" dur="500"/>
                                        <p:tgtEl>
                                          <p:spTgt spid="8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right)">
                                      <p:cBhvr>
                                        <p:cTn id="23" dur="500"/>
                                        <p:tgtEl>
                                          <p:spTgt spid="8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down)">
                                      <p:cBhvr>
                                        <p:cTn id="31" dur="500"/>
                                        <p:tgtEl>
                                          <p:spTgt spid="8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down)">
                                      <p:cBhvr>
                                        <p:cTn id="39" dur="500"/>
                                        <p:tgtEl>
                                          <p:spTgt spid="8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70" grpId="0"/>
      <p:bldP spid="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a:picLocks noChangeAspect="1"/>
          </p:cNvPicPr>
          <p:nvPr/>
        </p:nvPicPr>
        <p:blipFill rotWithShape="1">
          <a:blip r:embed="rId3">
            <a:extLst>
              <a:ext uri="{28A0092B-C50C-407E-A947-70E740481C1C}">
                <a14:useLocalDpi xmlns:a14="http://schemas.microsoft.com/office/drawing/2010/main" val="0"/>
              </a:ext>
            </a:extLst>
          </a:blip>
          <a:srcRect t="16024"/>
          <a:stretch/>
        </p:blipFill>
        <p:spPr>
          <a:xfrm>
            <a:off x="4362294" y="2222589"/>
            <a:ext cx="2619212" cy="3381433"/>
          </a:xfrm>
          <a:prstGeom prst="rect">
            <a:avLst/>
          </a:prstGeom>
        </p:spPr>
      </p:pic>
      <p:grpSp>
        <p:nvGrpSpPr>
          <p:cNvPr id="97" name="Group 96"/>
          <p:cNvGrpSpPr/>
          <p:nvPr/>
        </p:nvGrpSpPr>
        <p:grpSpPr>
          <a:xfrm>
            <a:off x="5580719" y="3400579"/>
            <a:ext cx="1174375" cy="857801"/>
            <a:chOff x="5727053" y="4231533"/>
            <a:chExt cx="1264380" cy="923544"/>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b="5478"/>
            <a:stretch/>
          </p:blipFill>
          <p:spPr>
            <a:xfrm>
              <a:off x="5727053" y="4231533"/>
              <a:ext cx="1264380" cy="923544"/>
            </a:xfrm>
            <a:prstGeom prst="rect">
              <a:avLst/>
            </a:prstGeom>
          </p:spPr>
        </p:pic>
        <p:pic>
          <p:nvPicPr>
            <p:cNvPr id="102" name="Picture 101"/>
            <p:cNvPicPr>
              <a:picLocks noChangeAspect="1"/>
            </p:cNvPicPr>
            <p:nvPr/>
          </p:nvPicPr>
          <p:blipFill rotWithShape="1">
            <a:blip r:embed="rId5" cstate="print">
              <a:extLst>
                <a:ext uri="{28A0092B-C50C-407E-A947-70E740481C1C}">
                  <a14:useLocalDpi xmlns:a14="http://schemas.microsoft.com/office/drawing/2010/main" val="0"/>
                </a:ext>
              </a:extLst>
            </a:blip>
            <a:srcRect r="79871"/>
            <a:stretch/>
          </p:blipFill>
          <p:spPr>
            <a:xfrm>
              <a:off x="6112087" y="4316431"/>
              <a:ext cx="442681" cy="516944"/>
            </a:xfrm>
            <a:prstGeom prst="rect">
              <a:avLst/>
            </a:prstGeom>
          </p:spPr>
        </p:pic>
      </p:grpSp>
      <p:cxnSp>
        <p:nvCxnSpPr>
          <p:cNvPr id="103" name="Straight Connector 102"/>
          <p:cNvCxnSpPr/>
          <p:nvPr/>
        </p:nvCxnSpPr>
        <p:spPr>
          <a:xfrm flipV="1">
            <a:off x="6250487" y="1379484"/>
            <a:ext cx="0" cy="2021095"/>
          </a:xfrm>
          <a:prstGeom prst="line">
            <a:avLst/>
          </a:prstGeom>
          <a:ln w="44450" cap="rnd">
            <a:solidFill>
              <a:schemeClr val="accent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Clpoud Icon"/>
          <p:cNvSpPr>
            <a:spLocks noChangeAspect="1"/>
          </p:cNvSpPr>
          <p:nvPr/>
        </p:nvSpPr>
        <p:spPr bwMode="black">
          <a:xfrm>
            <a:off x="6572182" y="384523"/>
            <a:ext cx="3345336" cy="189047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89553" tIns="179101" rIns="447751" bIns="44775" numCol="1" anchor="t" anchorCtr="0" compatLnSpc="1">
            <a:prstTxWarp prst="textNoShape">
              <a:avLst/>
            </a:prstTxWarp>
          </a:bodyPr>
          <a:lstStyle/>
          <a:p>
            <a:pPr algn="ctr" defTabSz="913243" fontAlgn="base">
              <a:lnSpc>
                <a:spcPct val="90000"/>
              </a:lnSpc>
              <a:spcBef>
                <a:spcPct val="0"/>
              </a:spcBef>
              <a:spcAft>
                <a:spcPct val="0"/>
              </a:spcAft>
            </a:pPr>
            <a:r>
              <a:rPr lang="en-US" sz="1764" spc="-49" dirty="0">
                <a:gradFill>
                  <a:gsLst>
                    <a:gs pos="2917">
                      <a:srgbClr val="EFEFEF"/>
                    </a:gs>
                    <a:gs pos="30000">
                      <a:srgbClr val="EFEFEF"/>
                    </a:gs>
                  </a:gsLst>
                  <a:lin ang="5400000" scaled="0"/>
                </a:gradFill>
              </a:rPr>
              <a:t>Virtual </a:t>
            </a:r>
            <a:br>
              <a:rPr lang="en-US" sz="1764" spc="-49" dirty="0">
                <a:gradFill>
                  <a:gsLst>
                    <a:gs pos="2917">
                      <a:srgbClr val="EFEFEF"/>
                    </a:gs>
                    <a:gs pos="30000">
                      <a:srgbClr val="EFEFEF"/>
                    </a:gs>
                  </a:gsLst>
                  <a:lin ang="5400000" scaled="0"/>
                </a:gradFill>
              </a:rPr>
            </a:br>
            <a:r>
              <a:rPr lang="en-US" sz="1764" spc="-49" dirty="0">
                <a:gradFill>
                  <a:gsLst>
                    <a:gs pos="2917">
                      <a:srgbClr val="EFEFEF"/>
                    </a:gs>
                    <a:gs pos="30000">
                      <a:srgbClr val="EFEFEF"/>
                    </a:gs>
                  </a:gsLst>
                  <a:lin ang="5400000" scaled="0"/>
                </a:gradFill>
              </a:rPr>
              <a:t>Machines</a:t>
            </a:r>
          </a:p>
        </p:txBody>
      </p:sp>
      <p:sp>
        <p:nvSpPr>
          <p:cNvPr id="72" name="Rectangle 71"/>
          <p:cNvSpPr/>
          <p:nvPr/>
        </p:nvSpPr>
        <p:spPr>
          <a:xfrm>
            <a:off x="259108" y="1183247"/>
            <a:ext cx="3446503" cy="5154824"/>
          </a:xfrm>
          <a:prstGeom prst="rect">
            <a:avLst/>
          </a:prstGeom>
        </p:spPr>
        <p:txBody>
          <a:bodyPr wrap="square" lIns="89553" tIns="44775" rIns="89553" bIns="44775">
            <a:spAutoFit/>
          </a:bodyPr>
          <a:lstStyle/>
          <a:p>
            <a:pPr defTabSz="913243" fontAlgn="base">
              <a:lnSpc>
                <a:spcPct val="90000"/>
              </a:lnSpc>
              <a:spcBef>
                <a:spcPct val="0"/>
              </a:spcBef>
              <a:spcAft>
                <a:spcPct val="0"/>
              </a:spcAft>
            </a:pPr>
            <a:endParaRPr lang="en-US" sz="2352" dirty="0">
              <a:gradFill>
                <a:gsLst>
                  <a:gs pos="0">
                    <a:srgbClr val="505050">
                      <a:lumMod val="50000"/>
                    </a:srgbClr>
                  </a:gs>
                  <a:gs pos="100000">
                    <a:srgbClr val="505050">
                      <a:lumMod val="50000"/>
                    </a:srgbClr>
                  </a:gs>
                </a:gsLst>
                <a:lin ang="5400000" scaled="1"/>
              </a:gradFill>
            </a:endParaRPr>
          </a:p>
          <a:p>
            <a:pPr defTabSz="913243" fontAlgn="base">
              <a:lnSpc>
                <a:spcPct val="90000"/>
              </a:lnSpc>
              <a:spcBef>
                <a:spcPct val="0"/>
              </a:spcBef>
              <a:spcAft>
                <a:spcPct val="0"/>
              </a:spcAft>
            </a:pPr>
            <a:r>
              <a:rPr lang="en-US" sz="2352" dirty="0">
                <a:gradFill>
                  <a:gsLst>
                    <a:gs pos="0">
                      <a:srgbClr val="505050">
                        <a:lumMod val="50000"/>
                      </a:srgbClr>
                    </a:gs>
                    <a:gs pos="100000">
                      <a:srgbClr val="505050">
                        <a:lumMod val="50000"/>
                      </a:srgbClr>
                    </a:gs>
                  </a:gsLst>
                  <a:lin ang="5400000" scaled="1"/>
                </a:gradFill>
              </a:rPr>
              <a:t>Connect hybrid infrastructure services with a single identity</a:t>
            </a:r>
          </a:p>
          <a:p>
            <a:pPr defTabSz="913243" fontAlgn="base">
              <a:lnSpc>
                <a:spcPct val="90000"/>
              </a:lnSpc>
              <a:spcBef>
                <a:spcPct val="0"/>
              </a:spcBef>
              <a:spcAft>
                <a:spcPct val="0"/>
              </a:spcAft>
            </a:pPr>
            <a:endParaRPr lang="en-US" sz="2352" dirty="0">
              <a:gradFill>
                <a:gsLst>
                  <a:gs pos="0">
                    <a:srgbClr val="505050">
                      <a:lumMod val="50000"/>
                    </a:srgbClr>
                  </a:gs>
                  <a:gs pos="100000">
                    <a:srgbClr val="505050">
                      <a:lumMod val="50000"/>
                    </a:srgbClr>
                  </a:gs>
                </a:gsLst>
                <a:lin ang="5400000" scaled="1"/>
              </a:gradFill>
              <a:latin typeface="Segoe UI Light"/>
            </a:endParaRPr>
          </a:p>
          <a:p>
            <a:pPr marL="224051" defTabSz="913243">
              <a:spcAft>
                <a:spcPts val="1176"/>
              </a:spcAft>
            </a:pPr>
            <a:r>
              <a:rPr lang="en-US" sz="1666" dirty="0">
                <a:gradFill>
                  <a:gsLst>
                    <a:gs pos="0">
                      <a:srgbClr val="505050">
                        <a:lumMod val="50000"/>
                      </a:srgbClr>
                    </a:gs>
                    <a:gs pos="100000">
                      <a:srgbClr val="505050">
                        <a:lumMod val="50000"/>
                      </a:srgbClr>
                    </a:gs>
                  </a:gsLst>
                  <a:lin ang="5400000" scaled="1"/>
                </a:gradFill>
              </a:rPr>
              <a:t>Authenticate apps in virtual machines using </a:t>
            </a:r>
            <a:br>
              <a:rPr lang="en-US" sz="1666" dirty="0">
                <a:gradFill>
                  <a:gsLst>
                    <a:gs pos="0">
                      <a:srgbClr val="505050">
                        <a:lumMod val="50000"/>
                      </a:srgbClr>
                    </a:gs>
                    <a:gs pos="100000">
                      <a:srgbClr val="505050">
                        <a:lumMod val="50000"/>
                      </a:srgbClr>
                    </a:gs>
                  </a:gsLst>
                  <a:lin ang="5400000" scaled="1"/>
                </a:gradFill>
              </a:rPr>
            </a:br>
            <a:r>
              <a:rPr lang="en-US" sz="1666" dirty="0">
                <a:gradFill>
                  <a:gsLst>
                    <a:gs pos="0">
                      <a:srgbClr val="505050">
                        <a:lumMod val="50000"/>
                      </a:srgbClr>
                    </a:gs>
                    <a:gs pos="100000">
                      <a:srgbClr val="505050">
                        <a:lumMod val="50000"/>
                      </a:srgbClr>
                    </a:gs>
                  </a:gsLst>
                  <a:lin ang="5400000" scaled="1"/>
                </a:gradFill>
              </a:rPr>
              <a:t>on-premises identities</a:t>
            </a:r>
          </a:p>
          <a:p>
            <a:pPr marL="224051" defTabSz="913243">
              <a:spcAft>
                <a:spcPts val="1176"/>
              </a:spcAft>
            </a:pPr>
            <a:r>
              <a:rPr lang="en-US" sz="1666" dirty="0">
                <a:gradFill>
                  <a:gsLst>
                    <a:gs pos="0">
                      <a:srgbClr val="505050">
                        <a:lumMod val="50000"/>
                      </a:srgbClr>
                    </a:gs>
                    <a:gs pos="100000">
                      <a:srgbClr val="505050">
                        <a:lumMod val="50000"/>
                      </a:srgbClr>
                    </a:gs>
                  </a:gsLst>
                  <a:lin ang="5400000" scaled="1"/>
                </a:gradFill>
              </a:rPr>
              <a:t>Bring mature, enterprise adopted AD to apps in cloud</a:t>
            </a:r>
          </a:p>
          <a:p>
            <a:pPr marL="224051" defTabSz="913243">
              <a:spcAft>
                <a:spcPts val="1176"/>
              </a:spcAft>
            </a:pPr>
            <a:r>
              <a:rPr lang="en-US" sz="1666" dirty="0">
                <a:gradFill>
                  <a:gsLst>
                    <a:gs pos="0">
                      <a:srgbClr val="505050">
                        <a:lumMod val="50000"/>
                      </a:srgbClr>
                    </a:gs>
                    <a:gs pos="100000">
                      <a:srgbClr val="505050">
                        <a:lumMod val="50000"/>
                      </a:srgbClr>
                    </a:gs>
                  </a:gsLst>
                  <a:lin ang="5400000" scaled="1"/>
                </a:gradFill>
              </a:rPr>
              <a:t>Enable hybrid scenarios through Virtual Network private secure connection to on-premises</a:t>
            </a:r>
          </a:p>
          <a:p>
            <a:pPr marL="224051" defTabSz="913243">
              <a:spcAft>
                <a:spcPts val="1176"/>
              </a:spcAft>
            </a:pPr>
            <a:r>
              <a:rPr lang="en-US" sz="1666" dirty="0">
                <a:gradFill>
                  <a:gsLst>
                    <a:gs pos="0">
                      <a:srgbClr val="505050">
                        <a:lumMod val="50000"/>
                      </a:srgbClr>
                    </a:gs>
                    <a:gs pos="100000">
                      <a:srgbClr val="505050">
                        <a:lumMod val="50000"/>
                      </a:srgbClr>
                    </a:gs>
                  </a:gsLst>
                  <a:lin ang="5400000" scaled="1"/>
                </a:gradFill>
              </a:rPr>
              <a:t>Connect Office 365 and other SaaS Apps to on-premises identities</a:t>
            </a:r>
          </a:p>
          <a:p>
            <a:pPr defTabSz="913243">
              <a:spcAft>
                <a:spcPts val="1176"/>
              </a:spcAft>
            </a:pPr>
            <a:endParaRPr lang="en-US" sz="1666" dirty="0">
              <a:gradFill>
                <a:gsLst>
                  <a:gs pos="0">
                    <a:srgbClr val="505050">
                      <a:lumMod val="50000"/>
                    </a:srgbClr>
                  </a:gs>
                  <a:gs pos="100000">
                    <a:srgbClr val="505050">
                      <a:lumMod val="50000"/>
                    </a:srgbClr>
                  </a:gs>
                </a:gsLst>
                <a:lin ang="5400000" scaled="1"/>
              </a:gradFill>
            </a:endParaRPr>
          </a:p>
        </p:txBody>
      </p:sp>
      <p:cxnSp>
        <p:nvCxnSpPr>
          <p:cNvPr id="104" name="Straight Connector 103"/>
          <p:cNvCxnSpPr/>
          <p:nvPr/>
        </p:nvCxnSpPr>
        <p:spPr>
          <a:xfrm flipH="1">
            <a:off x="8855919" y="4859994"/>
            <a:ext cx="2812152" cy="11195"/>
          </a:xfrm>
          <a:prstGeom prst="line">
            <a:avLst/>
          </a:prstGeom>
          <a:ln w="44450" cap="rnd">
            <a:solidFill>
              <a:srgbClr val="00BCF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0041056" y="850673"/>
            <a:ext cx="1914548" cy="1057623"/>
            <a:chOff x="10015412" y="1400457"/>
            <a:chExt cx="2149654" cy="1187499"/>
          </a:xfrm>
        </p:grpSpPr>
        <p:sp>
          <p:nvSpPr>
            <p:cNvPr id="98" name="Freeform 128"/>
            <p:cNvSpPr>
              <a:spLocks noChangeAspect="1"/>
            </p:cNvSpPr>
            <p:nvPr/>
          </p:nvSpPr>
          <p:spPr bwMode="black">
            <a:xfrm>
              <a:off x="10015412" y="1400457"/>
              <a:ext cx="2149654" cy="11874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19" tIns="143391" rIns="89619" bIns="143391" numCol="1" spcCol="0" rtlCol="0" fromWordArt="0" anchor="t" anchorCtr="0" forceAA="0" compatLnSpc="1">
              <a:prstTxWarp prst="textNoShape">
                <a:avLst/>
              </a:prstTxWarp>
              <a:noAutofit/>
            </a:bodyPr>
            <a:lstStyle/>
            <a:p>
              <a:pPr algn="ctr" defTabSz="913243" fontAlgn="base">
                <a:lnSpc>
                  <a:spcPct val="90000"/>
                </a:lnSpc>
                <a:spcBef>
                  <a:spcPct val="0"/>
                </a:spcBef>
                <a:spcAft>
                  <a:spcPct val="0"/>
                </a:spcAft>
              </a:pPr>
              <a:endParaRPr lang="en-US" sz="2352" spc="-49">
                <a:gradFill>
                  <a:gsLst>
                    <a:gs pos="2917">
                      <a:srgbClr val="EFEFEF"/>
                    </a:gs>
                    <a:gs pos="30000">
                      <a:srgbClr val="EFEFEF"/>
                    </a:gs>
                  </a:gsLst>
                  <a:lin ang="5400000" scaled="0"/>
                </a:gradFill>
                <a:latin typeface="Segoe UI Light"/>
              </a:endParaRP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5936" y="1864893"/>
              <a:ext cx="1999716" cy="692274"/>
            </a:xfrm>
            <a:prstGeom prst="rect">
              <a:avLst/>
            </a:prstGeom>
          </p:spPr>
        </p:pic>
      </p:grpSp>
      <p:sp>
        <p:nvSpPr>
          <p:cNvPr id="74" name="Rectangle 73"/>
          <p:cNvSpPr/>
          <p:nvPr/>
        </p:nvSpPr>
        <p:spPr>
          <a:xfrm>
            <a:off x="4636824" y="6025362"/>
            <a:ext cx="2006458" cy="422739"/>
          </a:xfrm>
          <a:prstGeom prst="rect">
            <a:avLst/>
          </a:prstGeom>
        </p:spPr>
        <p:txBody>
          <a:bodyPr wrap="square" lIns="89553" tIns="44775" rIns="89553" bIns="44775">
            <a:spAutoFit/>
          </a:bodyPr>
          <a:lstStyle/>
          <a:p>
            <a:pPr algn="ctr" defTabSz="913243">
              <a:lnSpc>
                <a:spcPct val="90000"/>
              </a:lnSpc>
            </a:pPr>
            <a:r>
              <a:rPr lang="en-US" sz="2352" b="1" spc="-49" dirty="0">
                <a:gradFill>
                  <a:gsLst>
                    <a:gs pos="2917">
                      <a:srgbClr val="00188F"/>
                    </a:gs>
                    <a:gs pos="30000">
                      <a:srgbClr val="00188F"/>
                    </a:gs>
                  </a:gsLst>
                  <a:lin ang="5400000" scaled="0"/>
                </a:gradFill>
                <a:latin typeface="Segoe UI Light"/>
              </a:rPr>
              <a:t>On-premises</a:t>
            </a:r>
          </a:p>
        </p:txBody>
      </p:sp>
      <p:sp>
        <p:nvSpPr>
          <p:cNvPr id="75" name="Rectangle 74"/>
          <p:cNvSpPr/>
          <p:nvPr/>
        </p:nvSpPr>
        <p:spPr>
          <a:xfrm>
            <a:off x="7142215" y="6025362"/>
            <a:ext cx="2414739" cy="422739"/>
          </a:xfrm>
          <a:prstGeom prst="rect">
            <a:avLst/>
          </a:prstGeom>
        </p:spPr>
        <p:txBody>
          <a:bodyPr wrap="square" lIns="89553" tIns="44775" rIns="89553" bIns="44775">
            <a:spAutoFit/>
          </a:bodyPr>
          <a:lstStyle/>
          <a:p>
            <a:pPr algn="ctr" defTabSz="913243">
              <a:lnSpc>
                <a:spcPct val="90000"/>
              </a:lnSpc>
            </a:pPr>
            <a:r>
              <a:rPr lang="en-US" sz="2352" b="1" spc="-49" dirty="0">
                <a:gradFill>
                  <a:gsLst>
                    <a:gs pos="2917">
                      <a:srgbClr val="00188F"/>
                    </a:gs>
                    <a:gs pos="30000">
                      <a:srgbClr val="00188F"/>
                    </a:gs>
                  </a:gsLst>
                  <a:lin ang="5400000" scaled="0"/>
                </a:gradFill>
                <a:latin typeface="Segoe UI Light"/>
              </a:rPr>
              <a:t>Windows Azure</a:t>
            </a:r>
          </a:p>
        </p:txBody>
      </p:sp>
      <p:sp>
        <p:nvSpPr>
          <p:cNvPr id="76" name="Freeform 7"/>
          <p:cNvSpPr>
            <a:spLocks noEditPoints="1"/>
          </p:cNvSpPr>
          <p:nvPr/>
        </p:nvSpPr>
        <p:spPr bwMode="black">
          <a:xfrm>
            <a:off x="6655137" y="6023381"/>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pPr defTabSz="913243"/>
            <a:endParaRPr lang="en-US" sz="1764">
              <a:solidFill>
                <a:srgbClr val="505050"/>
              </a:solidFill>
            </a:endParaRPr>
          </a:p>
        </p:txBody>
      </p:sp>
      <p:sp>
        <p:nvSpPr>
          <p:cNvPr id="77" name="Rectangle 76"/>
          <p:cNvSpPr/>
          <p:nvPr/>
        </p:nvSpPr>
        <p:spPr>
          <a:xfrm>
            <a:off x="10055891" y="6025362"/>
            <a:ext cx="1823343" cy="422739"/>
          </a:xfrm>
          <a:prstGeom prst="rect">
            <a:avLst/>
          </a:prstGeom>
        </p:spPr>
        <p:txBody>
          <a:bodyPr wrap="square" lIns="89553" tIns="44775" rIns="89553" bIns="44775">
            <a:spAutoFit/>
          </a:bodyPr>
          <a:lstStyle/>
          <a:p>
            <a:pPr algn="ctr" defTabSz="913243">
              <a:lnSpc>
                <a:spcPct val="90000"/>
              </a:lnSpc>
            </a:pPr>
            <a:r>
              <a:rPr lang="en-US" sz="2352" b="1" spc="-49" dirty="0">
                <a:gradFill>
                  <a:gsLst>
                    <a:gs pos="2917">
                      <a:srgbClr val="00188F"/>
                    </a:gs>
                    <a:gs pos="30000">
                      <a:srgbClr val="00188F"/>
                    </a:gs>
                  </a:gsLst>
                  <a:lin ang="5400000" scaled="0"/>
                </a:gradFill>
                <a:latin typeface="Segoe UI Light"/>
              </a:rPr>
              <a:t>SaaS Apps</a:t>
            </a:r>
          </a:p>
        </p:txBody>
      </p:sp>
      <p:sp>
        <p:nvSpPr>
          <p:cNvPr id="78" name="Freeform 7"/>
          <p:cNvSpPr>
            <a:spLocks noEditPoints="1"/>
          </p:cNvSpPr>
          <p:nvPr/>
        </p:nvSpPr>
        <p:spPr bwMode="black">
          <a:xfrm>
            <a:off x="9568806" y="6023381"/>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pPr defTabSz="913243"/>
            <a:endParaRPr lang="en-US" sz="1764">
              <a:solidFill>
                <a:srgbClr val="505050"/>
              </a:solidFill>
            </a:endParaRPr>
          </a:p>
        </p:txBody>
      </p:sp>
      <p:cxnSp>
        <p:nvCxnSpPr>
          <p:cNvPr id="40" name="Straight Connector 39"/>
          <p:cNvCxnSpPr/>
          <p:nvPr/>
        </p:nvCxnSpPr>
        <p:spPr>
          <a:xfrm>
            <a:off x="6250488" y="1379483"/>
            <a:ext cx="707437" cy="0"/>
          </a:xfrm>
          <a:prstGeom prst="line">
            <a:avLst/>
          </a:prstGeom>
          <a:ln w="44450" cap="rnd">
            <a:solidFill>
              <a:schemeClr val="accent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rot="19069121">
            <a:off x="5348139" y="947725"/>
            <a:ext cx="1467228" cy="484269"/>
          </a:xfrm>
          <a:prstGeom prst="rect">
            <a:avLst/>
          </a:prstGeom>
        </p:spPr>
        <p:txBody>
          <a:bodyPr wrap="square" lIns="89553" tIns="44775" rIns="89553" bIns="44775">
            <a:spAutoFit/>
          </a:bodyPr>
          <a:lstStyle/>
          <a:p>
            <a:pPr algn="ctr" defTabSz="913243" fontAlgn="base">
              <a:lnSpc>
                <a:spcPct val="80000"/>
              </a:lnSpc>
              <a:spcBef>
                <a:spcPct val="0"/>
              </a:spcBef>
              <a:spcAft>
                <a:spcPct val="0"/>
              </a:spcAft>
            </a:pPr>
            <a:r>
              <a:rPr lang="en-US" sz="1568" b="1" spc="-49" dirty="0">
                <a:solidFill>
                  <a:srgbClr val="FFC000"/>
                </a:solidFill>
                <a:latin typeface="Segoe UI Light"/>
              </a:rPr>
              <a:t>Virtual </a:t>
            </a:r>
            <a:br>
              <a:rPr lang="en-US" sz="1568" b="1" spc="-49" dirty="0">
                <a:solidFill>
                  <a:srgbClr val="FFC000"/>
                </a:solidFill>
                <a:latin typeface="Segoe UI Light"/>
              </a:rPr>
            </a:br>
            <a:r>
              <a:rPr lang="en-US" sz="1568" b="1" spc="-49" dirty="0">
                <a:solidFill>
                  <a:srgbClr val="FFC000"/>
                </a:solidFill>
                <a:latin typeface="Segoe UI Light"/>
              </a:rPr>
              <a:t>Network</a:t>
            </a:r>
          </a:p>
        </p:txBody>
      </p:sp>
      <p:sp>
        <p:nvSpPr>
          <p:cNvPr id="56" name="Rectangle 55"/>
          <p:cNvSpPr/>
          <p:nvPr/>
        </p:nvSpPr>
        <p:spPr>
          <a:xfrm>
            <a:off x="8886411" y="4552313"/>
            <a:ext cx="1467228" cy="307681"/>
          </a:xfrm>
          <a:prstGeom prst="rect">
            <a:avLst/>
          </a:prstGeom>
        </p:spPr>
        <p:txBody>
          <a:bodyPr wrap="square" lIns="89553" tIns="44775" rIns="89553" bIns="44775">
            <a:spAutoFit/>
          </a:bodyPr>
          <a:lstStyle/>
          <a:p>
            <a:pPr algn="ctr" defTabSz="913243" fontAlgn="base">
              <a:lnSpc>
                <a:spcPct val="80000"/>
              </a:lnSpc>
              <a:spcBef>
                <a:spcPct val="0"/>
              </a:spcBef>
              <a:spcAft>
                <a:spcPct val="0"/>
              </a:spcAft>
            </a:pPr>
            <a:r>
              <a:rPr lang="en-US" sz="1764" b="1" spc="-49" dirty="0">
                <a:gradFill>
                  <a:gsLst>
                    <a:gs pos="2917">
                      <a:srgbClr val="00188F"/>
                    </a:gs>
                    <a:gs pos="30000">
                      <a:srgbClr val="00188F"/>
                    </a:gs>
                  </a:gsLst>
                  <a:lin ang="5400000" scaled="0"/>
                </a:gradFill>
                <a:latin typeface="Segoe UI Light"/>
              </a:rPr>
              <a:t>Internet</a:t>
            </a:r>
          </a:p>
        </p:txBody>
      </p:sp>
      <p:cxnSp>
        <p:nvCxnSpPr>
          <p:cNvPr id="79" name="Straight Connector 78"/>
          <p:cNvCxnSpPr/>
          <p:nvPr/>
        </p:nvCxnSpPr>
        <p:spPr>
          <a:xfrm flipV="1">
            <a:off x="9096476" y="1912262"/>
            <a:ext cx="1161829" cy="1091671"/>
          </a:xfrm>
          <a:prstGeom prst="line">
            <a:avLst/>
          </a:prstGeom>
          <a:ln w="44450" cap="rnd">
            <a:solidFill>
              <a:srgbClr val="00BCF2"/>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26072" y="4026420"/>
            <a:ext cx="10112" cy="870209"/>
          </a:xfrm>
          <a:prstGeom prst="line">
            <a:avLst/>
          </a:prstGeom>
          <a:ln w="44450" cap="rnd">
            <a:solidFill>
              <a:srgbClr val="00BCF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bwMode="auto">
          <a:xfrm>
            <a:off x="6813253" y="1872826"/>
            <a:ext cx="1619590" cy="302379"/>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243" fontAlgn="base">
              <a:lnSpc>
                <a:spcPct val="80000"/>
              </a:lnSpc>
              <a:spcBef>
                <a:spcPct val="0"/>
              </a:spcBef>
              <a:spcAft>
                <a:spcPct val="0"/>
              </a:spcAft>
            </a:pPr>
            <a:r>
              <a:rPr lang="en-US" sz="1176" b="1" spc="-49" dirty="0">
                <a:gradFill>
                  <a:gsLst>
                    <a:gs pos="2917">
                      <a:srgbClr val="FFFFFF"/>
                    </a:gs>
                    <a:gs pos="30000">
                      <a:srgbClr val="FFFFFF"/>
                    </a:gs>
                  </a:gsLst>
                  <a:lin ang="5400000" scaled="0"/>
                </a:gradFill>
                <a:latin typeface="Segoe UI Light"/>
              </a:rPr>
              <a:t>Windows Server</a:t>
            </a:r>
            <a:br>
              <a:rPr lang="en-US" sz="1176" b="1" spc="-49" dirty="0">
                <a:gradFill>
                  <a:gsLst>
                    <a:gs pos="2917">
                      <a:srgbClr val="FFFFFF"/>
                    </a:gs>
                    <a:gs pos="30000">
                      <a:srgbClr val="FFFFFF"/>
                    </a:gs>
                  </a:gsLst>
                  <a:lin ang="5400000" scaled="0"/>
                </a:gradFill>
                <a:latin typeface="Segoe UI Light"/>
              </a:rPr>
            </a:br>
            <a:r>
              <a:rPr lang="en-US" sz="1176" b="1" spc="-49" dirty="0">
                <a:gradFill>
                  <a:gsLst>
                    <a:gs pos="2917">
                      <a:srgbClr val="FFFFFF"/>
                    </a:gs>
                    <a:gs pos="30000">
                      <a:srgbClr val="FFFFFF"/>
                    </a:gs>
                  </a:gsLst>
                  <a:lin ang="5400000" scaled="0"/>
                </a:gradFill>
                <a:latin typeface="Segoe UI Light"/>
              </a:rPr>
              <a:t>Active Directory DS</a:t>
            </a:r>
          </a:p>
        </p:txBody>
      </p:sp>
      <p:sp>
        <p:nvSpPr>
          <p:cNvPr id="85" name="Rectangle 84"/>
          <p:cNvSpPr/>
          <p:nvPr/>
        </p:nvSpPr>
        <p:spPr bwMode="auto">
          <a:xfrm>
            <a:off x="8131396" y="1872826"/>
            <a:ext cx="1619590" cy="302379"/>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243" fontAlgn="base">
              <a:lnSpc>
                <a:spcPct val="80000"/>
              </a:lnSpc>
              <a:spcBef>
                <a:spcPct val="0"/>
              </a:spcBef>
              <a:spcAft>
                <a:spcPct val="0"/>
              </a:spcAft>
            </a:pPr>
            <a:r>
              <a:rPr lang="en-US" sz="1176" b="1" spc="-49" dirty="0">
                <a:gradFill>
                  <a:gsLst>
                    <a:gs pos="2917">
                      <a:srgbClr val="FFFFFF"/>
                    </a:gs>
                    <a:gs pos="30000">
                      <a:srgbClr val="FFFFFF"/>
                    </a:gs>
                  </a:gsLst>
                  <a:lin ang="5400000" scaled="0"/>
                </a:gradFill>
                <a:latin typeface="Segoe UI Light"/>
              </a:rPr>
              <a:t>Windows Server</a:t>
            </a:r>
            <a:br>
              <a:rPr lang="en-US" sz="1176" b="1" spc="-49" dirty="0">
                <a:gradFill>
                  <a:gsLst>
                    <a:gs pos="2917">
                      <a:srgbClr val="FFFFFF"/>
                    </a:gs>
                    <a:gs pos="30000">
                      <a:srgbClr val="FFFFFF"/>
                    </a:gs>
                  </a:gsLst>
                  <a:lin ang="5400000" scaled="0"/>
                </a:gradFill>
                <a:latin typeface="Segoe UI Light"/>
              </a:rPr>
            </a:br>
            <a:r>
              <a:rPr lang="en-US" sz="1176" b="1" spc="-49" dirty="0">
                <a:gradFill>
                  <a:gsLst>
                    <a:gs pos="2917">
                      <a:srgbClr val="FFFFFF"/>
                    </a:gs>
                    <a:gs pos="30000">
                      <a:srgbClr val="FFFFFF"/>
                    </a:gs>
                  </a:gsLst>
                  <a:lin ang="5400000" scaled="0"/>
                </a:gradFill>
                <a:latin typeface="Segoe UI Light"/>
              </a:rPr>
              <a:t>Active Directory ADFS</a:t>
            </a:r>
          </a:p>
        </p:txBody>
      </p:sp>
      <p:sp>
        <p:nvSpPr>
          <p:cNvPr id="88" name="Rectangle 87"/>
          <p:cNvSpPr/>
          <p:nvPr/>
        </p:nvSpPr>
        <p:spPr bwMode="auto">
          <a:xfrm>
            <a:off x="5398876" y="4310806"/>
            <a:ext cx="1579134" cy="302379"/>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243"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Segoe UI Light"/>
              </a:rPr>
              <a:t>Windows Server</a:t>
            </a:r>
            <a:br>
              <a:rPr lang="en-US" sz="1372" b="1" spc="-49" dirty="0">
                <a:gradFill>
                  <a:gsLst>
                    <a:gs pos="2917">
                      <a:srgbClr val="FFFFFF"/>
                    </a:gs>
                    <a:gs pos="30000">
                      <a:srgbClr val="FFFFFF"/>
                    </a:gs>
                  </a:gsLst>
                  <a:lin ang="5400000" scaled="0"/>
                </a:gradFill>
                <a:latin typeface="Segoe UI Light"/>
              </a:rPr>
            </a:br>
            <a:r>
              <a:rPr lang="en-US" sz="1372" b="1" spc="-49" dirty="0">
                <a:gradFill>
                  <a:gsLst>
                    <a:gs pos="2917">
                      <a:srgbClr val="FFFFFF"/>
                    </a:gs>
                    <a:gs pos="30000">
                      <a:srgbClr val="FFFFFF"/>
                    </a:gs>
                  </a:gsLst>
                  <a:lin ang="5400000" scaled="0"/>
                </a:gradFill>
                <a:latin typeface="Segoe UI Light"/>
              </a:rPr>
              <a:t>Active Directory</a:t>
            </a:r>
          </a:p>
        </p:txBody>
      </p:sp>
      <p:grpSp>
        <p:nvGrpSpPr>
          <p:cNvPr id="107" name="Group 106"/>
          <p:cNvGrpSpPr/>
          <p:nvPr/>
        </p:nvGrpSpPr>
        <p:grpSpPr>
          <a:xfrm>
            <a:off x="7860974" y="4443630"/>
            <a:ext cx="976497" cy="858659"/>
            <a:chOff x="5736879" y="4848700"/>
            <a:chExt cx="1236176" cy="1087001"/>
          </a:xfrm>
        </p:grpSpPr>
        <p:grpSp>
          <p:nvGrpSpPr>
            <p:cNvPr id="108" name="Group 107"/>
            <p:cNvGrpSpPr/>
            <p:nvPr/>
          </p:nvGrpSpPr>
          <p:grpSpPr>
            <a:xfrm flipH="1">
              <a:off x="6564711" y="4848700"/>
              <a:ext cx="408344" cy="1087001"/>
              <a:chOff x="529660" y="2862242"/>
              <a:chExt cx="1058335" cy="2817255"/>
            </a:xfrm>
            <a:solidFill>
              <a:srgbClr val="FFFFFF"/>
            </a:solidFill>
          </p:grpSpPr>
          <p:sp>
            <p:nvSpPr>
              <p:cNvPr id="117" name="Freeform 741"/>
              <p:cNvSpPr>
                <a:spLocks/>
              </p:cNvSpPr>
              <p:nvPr/>
            </p:nvSpPr>
            <p:spPr bwMode="auto">
              <a:xfrm>
                <a:off x="529660" y="3557863"/>
                <a:ext cx="1058335" cy="2121634"/>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tx2"/>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sp>
            <p:nvSpPr>
              <p:cNvPr id="118" name="Oval 742"/>
              <p:cNvSpPr>
                <a:spLocks noChangeArrowheads="1"/>
              </p:cNvSpPr>
              <p:nvPr/>
            </p:nvSpPr>
            <p:spPr bwMode="auto">
              <a:xfrm>
                <a:off x="743316" y="2862242"/>
                <a:ext cx="631025" cy="635995"/>
              </a:xfrm>
              <a:prstGeom prst="ellipse">
                <a:avLst/>
              </a:prstGeom>
              <a:solidFill>
                <a:schemeClr val="tx2"/>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grpSp>
        <p:sp>
          <p:nvSpPr>
            <p:cNvPr id="116" name="Freeform 34"/>
            <p:cNvSpPr>
              <a:spLocks noEditPoints="1"/>
            </p:cNvSpPr>
            <p:nvPr/>
          </p:nvSpPr>
          <p:spPr bwMode="auto">
            <a:xfrm>
              <a:off x="5736879" y="5102888"/>
              <a:ext cx="752168" cy="50604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tx2"/>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grpSp>
      <p:sp>
        <p:nvSpPr>
          <p:cNvPr id="119" name="TextBox 118"/>
          <p:cNvSpPr txBox="1"/>
          <p:nvPr/>
        </p:nvSpPr>
        <p:spPr>
          <a:xfrm>
            <a:off x="7566024" y="5175827"/>
            <a:ext cx="1559055" cy="533917"/>
          </a:xfrm>
          <a:prstGeom prst="rect">
            <a:avLst/>
          </a:prstGeom>
          <a:noFill/>
        </p:spPr>
        <p:txBody>
          <a:bodyPr wrap="square" lIns="179101" tIns="143281" rIns="179101" bIns="143281" rtlCol="0">
            <a:spAutoFit/>
          </a:bodyPr>
          <a:lstStyle/>
          <a:p>
            <a:pPr algn="ctr" defTabSz="913243" fontAlgn="base">
              <a:lnSpc>
                <a:spcPct val="90000"/>
              </a:lnSpc>
              <a:spcBef>
                <a:spcPct val="0"/>
              </a:spcBef>
              <a:spcAft>
                <a:spcPct val="0"/>
              </a:spcAft>
            </a:pPr>
            <a:r>
              <a:rPr lang="en-US" sz="1764" b="1" spc="-49" dirty="0">
                <a:gradFill>
                  <a:gsLst>
                    <a:gs pos="2917">
                      <a:srgbClr val="00188F"/>
                    </a:gs>
                    <a:gs pos="30000">
                      <a:srgbClr val="00188F"/>
                    </a:gs>
                  </a:gsLst>
                  <a:lin ang="5400000" scaled="0"/>
                </a:gradFill>
                <a:latin typeface="Segoe UI Light"/>
              </a:rPr>
              <a:t>End Users</a:t>
            </a:r>
          </a:p>
        </p:txBody>
      </p:sp>
      <p:cxnSp>
        <p:nvCxnSpPr>
          <p:cNvPr id="46" name="Straight Connector 45"/>
          <p:cNvCxnSpPr/>
          <p:nvPr/>
        </p:nvCxnSpPr>
        <p:spPr>
          <a:xfrm flipH="1" flipV="1">
            <a:off x="8254634" y="2325023"/>
            <a:ext cx="379416" cy="670842"/>
          </a:xfrm>
          <a:prstGeom prst="line">
            <a:avLst/>
          </a:prstGeom>
          <a:ln w="44450" cap="rnd">
            <a:solidFill>
              <a:srgbClr val="00BCF2"/>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7"/>
          <a:stretch>
            <a:fillRect/>
          </a:stretch>
        </p:blipFill>
        <p:spPr>
          <a:xfrm>
            <a:off x="8421405" y="2791020"/>
            <a:ext cx="874655" cy="868937"/>
          </a:xfrm>
          <a:prstGeom prst="rect">
            <a:avLst/>
          </a:prstGeom>
        </p:spPr>
      </p:pic>
      <p:sp>
        <p:nvSpPr>
          <p:cNvPr id="59" name="Rectangle 58"/>
          <p:cNvSpPr/>
          <p:nvPr/>
        </p:nvSpPr>
        <p:spPr bwMode="auto">
          <a:xfrm>
            <a:off x="8044592" y="3680486"/>
            <a:ext cx="1619590" cy="302379"/>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243" fontAlgn="base">
              <a:lnSpc>
                <a:spcPct val="80000"/>
              </a:lnSpc>
              <a:spcBef>
                <a:spcPct val="0"/>
              </a:spcBef>
              <a:spcAft>
                <a:spcPct val="0"/>
              </a:spcAft>
            </a:pPr>
            <a:r>
              <a:rPr lang="en-US" sz="1176" b="1" spc="-49" dirty="0">
                <a:solidFill>
                  <a:schemeClr val="tx1"/>
                </a:solidFill>
                <a:latin typeface="Segoe UI Light"/>
              </a:rPr>
              <a:t>Windows Azure </a:t>
            </a:r>
            <a:br>
              <a:rPr lang="en-US" sz="1176" b="1" spc="-49" dirty="0">
                <a:solidFill>
                  <a:schemeClr val="tx1"/>
                </a:solidFill>
                <a:latin typeface="Segoe UI Light"/>
              </a:rPr>
            </a:br>
            <a:r>
              <a:rPr lang="en-US" sz="1176" b="1" spc="-49" dirty="0">
                <a:solidFill>
                  <a:schemeClr val="tx1"/>
                </a:solidFill>
                <a:latin typeface="Segoe UI Light"/>
              </a:rPr>
              <a:t>Active Directory</a:t>
            </a:r>
          </a:p>
        </p:txBody>
      </p:sp>
      <p:pic>
        <p:nvPicPr>
          <p:cNvPr id="64" name="Picture 63"/>
          <p:cNvPicPr>
            <a:picLocks noChangeAspect="1"/>
          </p:cNvPicPr>
          <p:nvPr/>
        </p:nvPicPr>
        <p:blipFill>
          <a:blip r:embed="rId8"/>
          <a:stretch>
            <a:fillRect/>
          </a:stretch>
        </p:blipFill>
        <p:spPr>
          <a:xfrm>
            <a:off x="7381758" y="1224421"/>
            <a:ext cx="562315" cy="516741"/>
          </a:xfrm>
          <a:prstGeom prst="rect">
            <a:avLst/>
          </a:prstGeom>
        </p:spPr>
      </p:pic>
      <p:pic>
        <p:nvPicPr>
          <p:cNvPr id="65" name="Picture 64"/>
          <p:cNvPicPr>
            <a:picLocks noChangeAspect="1"/>
          </p:cNvPicPr>
          <p:nvPr/>
        </p:nvPicPr>
        <p:blipFill>
          <a:blip r:embed="rId8"/>
          <a:stretch>
            <a:fillRect/>
          </a:stretch>
        </p:blipFill>
        <p:spPr>
          <a:xfrm>
            <a:off x="8677726" y="1229197"/>
            <a:ext cx="562315" cy="516741"/>
          </a:xfrm>
          <a:prstGeom prst="rect">
            <a:avLst/>
          </a:prstGeom>
        </p:spPr>
      </p:pic>
      <p:grpSp>
        <p:nvGrpSpPr>
          <p:cNvPr id="66" name="Group 65"/>
          <p:cNvGrpSpPr/>
          <p:nvPr/>
        </p:nvGrpSpPr>
        <p:grpSpPr>
          <a:xfrm>
            <a:off x="9787233" y="2688637"/>
            <a:ext cx="1697905" cy="1295657"/>
            <a:chOff x="10241078" y="-836650"/>
            <a:chExt cx="2311222" cy="1521999"/>
          </a:xfrm>
        </p:grpSpPr>
        <p:sp>
          <p:nvSpPr>
            <p:cNvPr id="67" name="Freeform 128"/>
            <p:cNvSpPr>
              <a:spLocks noChangeAspect="1"/>
            </p:cNvSpPr>
            <p:nvPr/>
          </p:nvSpPr>
          <p:spPr bwMode="black">
            <a:xfrm>
              <a:off x="10241078" y="-836650"/>
              <a:ext cx="2311222" cy="12767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19050">
              <a:solidFill>
                <a:schemeClr val="tx2"/>
              </a:solidFill>
            </a:ln>
            <a:extLst/>
          </p:spPr>
          <p:txBody>
            <a:bodyPr vert="horz" wrap="square" lIns="91440" tIns="45720" rIns="91440" bIns="45720" numCol="1" anchor="t" anchorCtr="0" compatLnSpc="1">
              <a:prstTxWarp prst="textNoShape">
                <a:avLst/>
              </a:prstTxWarp>
            </a:bodyPr>
            <a:lstStyle/>
            <a:p>
              <a:endParaRPr lang="en-US" sz="1400">
                <a:solidFill>
                  <a:srgbClr val="505050"/>
                </a:solidFill>
              </a:endParaRPr>
            </a:p>
          </p:txBody>
        </p:sp>
        <p:sp>
          <p:nvSpPr>
            <p:cNvPr id="68" name="TextBox 67"/>
            <p:cNvSpPr txBox="1"/>
            <p:nvPr/>
          </p:nvSpPr>
          <p:spPr>
            <a:xfrm>
              <a:off x="10358960" y="490116"/>
              <a:ext cx="2075457" cy="195233"/>
            </a:xfrm>
            <a:prstGeom prst="rect">
              <a:avLst/>
            </a:prstGeom>
            <a:noFill/>
          </p:spPr>
          <p:txBody>
            <a:bodyPr wrap="square" lIns="0" tIns="0" rIns="0" bIns="0" rtlCol="0">
              <a:spAutoFit/>
            </a:bodyPr>
            <a:lstStyle/>
            <a:p>
              <a:pPr algn="ctr" defTabSz="1243038">
                <a:lnSpc>
                  <a:spcPct val="90000"/>
                </a:lnSpc>
                <a:spcBef>
                  <a:spcPct val="20000"/>
                </a:spcBef>
                <a:buSzPct val="80000"/>
              </a:pPr>
              <a:r>
                <a:rPr lang="en-US" sz="1200" dirty="0">
                  <a:gradFill>
                    <a:gsLst>
                      <a:gs pos="21429">
                        <a:srgbClr val="EFEFEF">
                          <a:lumMod val="50000"/>
                        </a:srgbClr>
                      </a:gs>
                      <a:gs pos="42000">
                        <a:srgbClr val="EFEFEF">
                          <a:lumMod val="50000"/>
                        </a:srgbClr>
                      </a:gs>
                    </a:gsLst>
                    <a:lin ang="5400000" scaled="0"/>
                  </a:gradFill>
                </a:rPr>
                <a:t>LOB &amp; custom apps</a:t>
              </a:r>
            </a:p>
          </p:txBody>
        </p:sp>
        <p:grpSp>
          <p:nvGrpSpPr>
            <p:cNvPr id="71" name="Group 70"/>
            <p:cNvGrpSpPr/>
            <p:nvPr/>
          </p:nvGrpSpPr>
          <p:grpSpPr>
            <a:xfrm>
              <a:off x="10753987" y="-230591"/>
              <a:ext cx="757887" cy="573752"/>
              <a:chOff x="6703496" y="-429219"/>
              <a:chExt cx="690663" cy="522861"/>
            </a:xfrm>
          </p:grpSpPr>
          <p:sp>
            <p:nvSpPr>
              <p:cNvPr id="83" name="Freeform 5"/>
              <p:cNvSpPr>
                <a:spLocks noEditPoints="1"/>
              </p:cNvSpPr>
              <p:nvPr/>
            </p:nvSpPr>
            <p:spPr bwMode="auto">
              <a:xfrm>
                <a:off x="6703496" y="-429219"/>
                <a:ext cx="690663" cy="522861"/>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9"/>
              <p:cNvSpPr>
                <a:spLocks noEditPoints="1"/>
              </p:cNvSpPr>
              <p:nvPr/>
            </p:nvSpPr>
            <p:spPr bwMode="auto">
              <a:xfrm>
                <a:off x="6852499" y="-281905"/>
                <a:ext cx="392657" cy="31649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73" name="Rectangle 72"/>
            <p:cNvSpPr/>
            <p:nvPr/>
          </p:nvSpPr>
          <p:spPr bwMode="auto">
            <a:xfrm>
              <a:off x="11363740" y="-380020"/>
              <a:ext cx="757887" cy="56762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80" name="Group 79"/>
            <p:cNvGrpSpPr/>
            <p:nvPr/>
          </p:nvGrpSpPr>
          <p:grpSpPr>
            <a:xfrm>
              <a:off x="11344853" y="-382545"/>
              <a:ext cx="757887" cy="573752"/>
              <a:chOff x="6703496" y="-429219"/>
              <a:chExt cx="690663" cy="522861"/>
            </a:xfrm>
          </p:grpSpPr>
          <p:sp>
            <p:nvSpPr>
              <p:cNvPr id="81" name="Freeform 5"/>
              <p:cNvSpPr>
                <a:spLocks noEditPoints="1"/>
              </p:cNvSpPr>
              <p:nvPr/>
            </p:nvSpPr>
            <p:spPr bwMode="auto">
              <a:xfrm>
                <a:off x="6703496" y="-429219"/>
                <a:ext cx="690663" cy="522861"/>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9"/>
              <p:cNvSpPr>
                <a:spLocks noEditPoints="1"/>
              </p:cNvSpPr>
              <p:nvPr/>
            </p:nvSpPr>
            <p:spPr bwMode="auto">
              <a:xfrm>
                <a:off x="6852499" y="-281905"/>
                <a:ext cx="392657" cy="31649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86" name="Group 85"/>
          <p:cNvGrpSpPr/>
          <p:nvPr/>
        </p:nvGrpSpPr>
        <p:grpSpPr>
          <a:xfrm>
            <a:off x="10300141" y="3000075"/>
            <a:ext cx="1004716" cy="646078"/>
            <a:chOff x="7521454" y="3473281"/>
            <a:chExt cx="1367640" cy="725706"/>
          </a:xfrm>
        </p:grpSpPr>
        <p:sp>
          <p:nvSpPr>
            <p:cNvPr id="87" name="Rectangle 86"/>
            <p:cNvSpPr/>
            <p:nvPr/>
          </p:nvSpPr>
          <p:spPr bwMode="auto">
            <a:xfrm>
              <a:off x="7535519" y="3720286"/>
              <a:ext cx="730193" cy="45481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89" name="Group 88"/>
            <p:cNvGrpSpPr/>
            <p:nvPr/>
          </p:nvGrpSpPr>
          <p:grpSpPr>
            <a:xfrm>
              <a:off x="7521454" y="3473281"/>
              <a:ext cx="1367640" cy="725706"/>
              <a:chOff x="10753987" y="-382545"/>
              <a:chExt cx="1367640" cy="725706"/>
            </a:xfrm>
          </p:grpSpPr>
          <p:grpSp>
            <p:nvGrpSpPr>
              <p:cNvPr id="90" name="Group 89"/>
              <p:cNvGrpSpPr/>
              <p:nvPr/>
            </p:nvGrpSpPr>
            <p:grpSpPr>
              <a:xfrm>
                <a:off x="10753987" y="-230591"/>
                <a:ext cx="757887" cy="573752"/>
                <a:chOff x="6703496" y="-429219"/>
                <a:chExt cx="690663" cy="522861"/>
              </a:xfrm>
            </p:grpSpPr>
            <p:sp>
              <p:nvSpPr>
                <p:cNvPr id="95" name="Freeform 5"/>
                <p:cNvSpPr>
                  <a:spLocks noEditPoints="1"/>
                </p:cNvSpPr>
                <p:nvPr/>
              </p:nvSpPr>
              <p:spPr bwMode="auto">
                <a:xfrm>
                  <a:off x="6703496" y="-429219"/>
                  <a:ext cx="690663" cy="522861"/>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9"/>
                <p:cNvSpPr>
                  <a:spLocks noEditPoints="1"/>
                </p:cNvSpPr>
                <p:nvPr/>
              </p:nvSpPr>
              <p:spPr bwMode="auto">
                <a:xfrm>
                  <a:off x="6852499" y="-281905"/>
                  <a:ext cx="392657" cy="31649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90"/>
              <p:cNvSpPr/>
              <p:nvPr/>
            </p:nvSpPr>
            <p:spPr bwMode="auto">
              <a:xfrm>
                <a:off x="11363740" y="-380020"/>
                <a:ext cx="757887" cy="56762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92" name="Group 91"/>
              <p:cNvGrpSpPr/>
              <p:nvPr/>
            </p:nvGrpSpPr>
            <p:grpSpPr>
              <a:xfrm>
                <a:off x="11344853" y="-382545"/>
                <a:ext cx="757887" cy="573752"/>
                <a:chOff x="6703496" y="-429219"/>
                <a:chExt cx="690663" cy="522861"/>
              </a:xfrm>
            </p:grpSpPr>
            <p:sp>
              <p:nvSpPr>
                <p:cNvPr id="93" name="Freeform 5"/>
                <p:cNvSpPr>
                  <a:spLocks noEditPoints="1"/>
                </p:cNvSpPr>
                <p:nvPr/>
              </p:nvSpPr>
              <p:spPr bwMode="auto">
                <a:xfrm>
                  <a:off x="6703496" y="-429219"/>
                  <a:ext cx="690663" cy="522861"/>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Freeform 9"/>
                <p:cNvSpPr>
                  <a:spLocks noEditPoints="1"/>
                </p:cNvSpPr>
                <p:nvPr/>
              </p:nvSpPr>
              <p:spPr bwMode="auto">
                <a:xfrm>
                  <a:off x="6852499" y="-281905"/>
                  <a:ext cx="392657" cy="31649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cxnSp>
        <p:nvCxnSpPr>
          <p:cNvPr id="100" name="Straight Connector 99"/>
          <p:cNvCxnSpPr/>
          <p:nvPr/>
        </p:nvCxnSpPr>
        <p:spPr>
          <a:xfrm>
            <a:off x="11668071" y="1933793"/>
            <a:ext cx="0" cy="2910498"/>
          </a:xfrm>
          <a:prstGeom prst="line">
            <a:avLst/>
          </a:prstGeom>
          <a:ln w="44450" cap="rnd">
            <a:solidFill>
              <a:srgbClr val="00BCF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9248876" y="3152125"/>
            <a:ext cx="792181" cy="4209"/>
          </a:xfrm>
          <a:prstGeom prst="line">
            <a:avLst/>
          </a:prstGeom>
          <a:ln w="44450" cap="rnd">
            <a:solidFill>
              <a:srgbClr val="00BCF2"/>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Hybrid Identity</a:t>
            </a:r>
            <a:endParaRPr lang="en-US" dirty="0"/>
          </a:p>
        </p:txBody>
      </p:sp>
    </p:spTree>
    <p:extLst>
      <p:ext uri="{BB962C8B-B14F-4D97-AF65-F5344CB8AC3E}">
        <p14:creationId xmlns:p14="http://schemas.microsoft.com/office/powerpoint/2010/main" val="42195326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135" dirty="0">
                <a:gradFill>
                  <a:gsLst>
                    <a:gs pos="6195">
                      <a:schemeClr val="tx2"/>
                    </a:gs>
                    <a:gs pos="100000">
                      <a:schemeClr val="tx2"/>
                    </a:gs>
                  </a:gsLst>
                  <a:lin ang="5400000" scaled="0"/>
                </a:gradFill>
              </a:rPr>
              <a:t>Azure Active Directory free and premium offerings feature comparison </a:t>
            </a:r>
          </a:p>
        </p:txBody>
      </p:sp>
      <p:graphicFrame>
        <p:nvGraphicFramePr>
          <p:cNvPr id="87" name="Table 86"/>
          <p:cNvGraphicFramePr>
            <a:graphicFrameLocks noGrp="1"/>
          </p:cNvGraphicFramePr>
          <p:nvPr>
            <p:extLst/>
          </p:nvPr>
        </p:nvGraphicFramePr>
        <p:xfrm>
          <a:off x="300842" y="1188842"/>
          <a:ext cx="11648835" cy="4437988"/>
        </p:xfrm>
        <a:graphic>
          <a:graphicData uri="http://schemas.openxmlformats.org/drawingml/2006/table">
            <a:tbl>
              <a:tblPr firstRow="1" bandRow="1">
                <a:tableStyleId>{5C22544A-7EE6-4342-B048-85BDC9FD1C3A}</a:tableStyleId>
              </a:tblPr>
              <a:tblGrid>
                <a:gridCol w="5086480">
                  <a:extLst>
                    <a:ext uri="{9D8B030D-6E8A-4147-A177-3AD203B41FA5}">
                      <a16:colId xmlns:a16="http://schemas.microsoft.com/office/drawing/2014/main" val="1962465664"/>
                    </a:ext>
                  </a:extLst>
                </a:gridCol>
                <a:gridCol w="2240476">
                  <a:extLst>
                    <a:ext uri="{9D8B030D-6E8A-4147-A177-3AD203B41FA5}">
                      <a16:colId xmlns:a16="http://schemas.microsoft.com/office/drawing/2014/main" val="1603577953"/>
                    </a:ext>
                  </a:extLst>
                </a:gridCol>
                <a:gridCol w="2055311">
                  <a:extLst>
                    <a:ext uri="{9D8B030D-6E8A-4147-A177-3AD203B41FA5}">
                      <a16:colId xmlns:a16="http://schemas.microsoft.com/office/drawing/2014/main" val="3039063625"/>
                    </a:ext>
                  </a:extLst>
                </a:gridCol>
                <a:gridCol w="2266568">
                  <a:extLst>
                    <a:ext uri="{9D8B030D-6E8A-4147-A177-3AD203B41FA5}">
                      <a16:colId xmlns:a16="http://schemas.microsoft.com/office/drawing/2014/main" val="2834003277"/>
                    </a:ext>
                  </a:extLst>
                </a:gridCol>
              </a:tblGrid>
              <a:tr h="244382">
                <a:tc>
                  <a:txBody>
                    <a:bodyPr/>
                    <a:lstStyle/>
                    <a:p>
                      <a:endParaRPr lang="en-US" sz="1200" b="0"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200" b="1" dirty="0" smtClean="0">
                          <a:gradFill>
                            <a:gsLst>
                              <a:gs pos="0">
                                <a:schemeClr val="bg1"/>
                              </a:gs>
                              <a:gs pos="100000">
                                <a:schemeClr val="bg1"/>
                              </a:gs>
                            </a:gsLst>
                            <a:lin ang="5400000" scaled="1"/>
                          </a:gradFill>
                        </a:rPr>
                        <a:t>Azure AD Free </a:t>
                      </a:r>
                      <a:endParaRPr lang="en-US" sz="1200" b="1"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200" b="1" dirty="0" smtClean="0">
                          <a:gradFill>
                            <a:gsLst>
                              <a:gs pos="0">
                                <a:schemeClr val="bg1"/>
                              </a:gs>
                              <a:gs pos="100000">
                                <a:schemeClr val="bg1"/>
                              </a:gs>
                            </a:gsLst>
                            <a:lin ang="5400000" scaled="1"/>
                          </a:gradFill>
                        </a:rPr>
                        <a:t>Azure</a:t>
                      </a:r>
                      <a:r>
                        <a:rPr lang="en-US" sz="1200" b="1" baseline="0" dirty="0" smtClean="0">
                          <a:gradFill>
                            <a:gsLst>
                              <a:gs pos="0">
                                <a:schemeClr val="bg1"/>
                              </a:gs>
                              <a:gs pos="100000">
                                <a:schemeClr val="bg1"/>
                              </a:gs>
                            </a:gsLst>
                            <a:lin ang="5400000" scaled="1"/>
                          </a:gradFill>
                        </a:rPr>
                        <a:t> AD </a:t>
                      </a:r>
                      <a:r>
                        <a:rPr lang="en-US" sz="1200" b="1" dirty="0" smtClean="0">
                          <a:gradFill>
                            <a:gsLst>
                              <a:gs pos="0">
                                <a:schemeClr val="bg1"/>
                              </a:gs>
                              <a:gs pos="100000">
                                <a:schemeClr val="bg1"/>
                              </a:gs>
                            </a:gsLst>
                            <a:lin ang="5400000" scaled="1"/>
                          </a:gradFill>
                        </a:rPr>
                        <a:t>Basic</a:t>
                      </a:r>
                      <a:endParaRPr lang="en-US" sz="1200" b="1"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200" b="1" dirty="0" smtClean="0">
                          <a:gradFill>
                            <a:gsLst>
                              <a:gs pos="0">
                                <a:schemeClr val="bg1"/>
                              </a:gs>
                              <a:gs pos="100000">
                                <a:schemeClr val="bg1"/>
                              </a:gs>
                            </a:gsLst>
                            <a:lin ang="5400000" scaled="1"/>
                          </a:gradFill>
                        </a:rPr>
                        <a:t>Azure</a:t>
                      </a:r>
                      <a:r>
                        <a:rPr lang="en-US" sz="1200" b="1" baseline="0" dirty="0" smtClean="0">
                          <a:gradFill>
                            <a:gsLst>
                              <a:gs pos="0">
                                <a:schemeClr val="bg1"/>
                              </a:gs>
                              <a:gs pos="100000">
                                <a:schemeClr val="bg1"/>
                              </a:gs>
                            </a:gsLst>
                            <a:lin ang="5400000" scaled="1"/>
                          </a:gradFill>
                        </a:rPr>
                        <a:t> AD </a:t>
                      </a:r>
                      <a:r>
                        <a:rPr lang="en-US" sz="1200" b="1" dirty="0" smtClean="0">
                          <a:gradFill>
                            <a:gsLst>
                              <a:gs pos="0">
                                <a:schemeClr val="bg1"/>
                              </a:gs>
                              <a:gs pos="100000">
                                <a:schemeClr val="bg1"/>
                              </a:gs>
                            </a:gsLst>
                            <a:lin ang="5400000" scaled="1"/>
                          </a:gradFill>
                        </a:rPr>
                        <a:t>Premium</a:t>
                      </a:r>
                      <a:endParaRPr lang="en-US" sz="1200" b="1"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89563792"/>
                  </a:ext>
                </a:extLst>
              </a:tr>
              <a:tr h="244382">
                <a:tc>
                  <a:txBody>
                    <a:bodyPr/>
                    <a:lstStyle/>
                    <a:p>
                      <a:r>
                        <a:rPr lang="en-US" sz="1200" b="0" dirty="0" smtClean="0">
                          <a:gradFill>
                            <a:gsLst>
                              <a:gs pos="0">
                                <a:schemeClr val="tx1"/>
                              </a:gs>
                              <a:gs pos="100000">
                                <a:schemeClr val="tx1"/>
                              </a:gs>
                            </a:gsLst>
                            <a:lin ang="5400000" scaled="1"/>
                          </a:gradFill>
                        </a:rPr>
                        <a:t>Directory as</a:t>
                      </a:r>
                      <a:r>
                        <a:rPr lang="en-US" sz="1200" b="0" baseline="0" dirty="0" smtClean="0">
                          <a:gradFill>
                            <a:gsLst>
                              <a:gs pos="0">
                                <a:schemeClr val="tx1"/>
                              </a:gs>
                              <a:gs pos="100000">
                                <a:schemeClr val="tx1"/>
                              </a:gs>
                            </a:gsLst>
                            <a:lin ang="5400000" scaled="1"/>
                          </a:gradFill>
                        </a:rPr>
                        <a:t> a </a:t>
                      </a:r>
                      <a:r>
                        <a:rPr lang="en-US" sz="1200" b="0" dirty="0" smtClean="0">
                          <a:gradFill>
                            <a:gsLst>
                              <a:gs pos="0">
                                <a:schemeClr val="tx1"/>
                              </a:gs>
                              <a:gs pos="100000">
                                <a:schemeClr val="tx1"/>
                              </a:gs>
                            </a:gsLst>
                            <a:lin ang="5400000" scaled="1"/>
                          </a:gradFill>
                        </a:rPr>
                        <a:t> Service</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smtClean="0">
                          <a:gradFill>
                            <a:gsLst>
                              <a:gs pos="0">
                                <a:schemeClr val="tx1"/>
                              </a:gs>
                              <a:gs pos="100000">
                                <a:schemeClr val="tx1"/>
                              </a:gs>
                            </a:gsLst>
                            <a:lin ang="5400000" scaled="1"/>
                          </a:gradFill>
                        </a:rPr>
                        <a:t>up to 500K Objects</a:t>
                      </a:r>
                      <a:endParaRPr lang="en-US" sz="1200" b="0" dirty="0">
                        <a:gradFill>
                          <a:gsLst>
                            <a:gs pos="0">
                              <a:schemeClr val="tx1"/>
                            </a:gs>
                            <a:gs pos="100000">
                              <a:schemeClr val="tx1"/>
                            </a:gs>
                          </a:gsLst>
                          <a:lin ang="5400000" scaled="1"/>
                        </a:gradFill>
                      </a:endParaRPr>
                    </a:p>
                  </a:txBody>
                  <a:tcPr marL="358426"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gradFill>
                            <a:gsLst>
                              <a:gs pos="0">
                                <a:schemeClr val="tx1"/>
                              </a:gs>
                              <a:gs pos="100000">
                                <a:schemeClr val="tx1"/>
                              </a:gs>
                            </a:gsLst>
                            <a:lin ang="5400000" scaled="1"/>
                          </a:gradFill>
                        </a:rPr>
                        <a:t>No Limit</a:t>
                      </a:r>
                    </a:p>
                  </a:txBody>
                  <a:tcPr marL="358426"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gradFill>
                            <a:gsLst>
                              <a:gs pos="0">
                                <a:schemeClr val="tx1"/>
                              </a:gs>
                              <a:gs pos="100000">
                                <a:schemeClr val="tx1"/>
                              </a:gs>
                            </a:gsLst>
                            <a:lin ang="5400000" scaled="1"/>
                          </a:gradFill>
                        </a:rPr>
                        <a:t>No Limit</a:t>
                      </a:r>
                    </a:p>
                  </a:txBody>
                  <a:tcPr marL="358426"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5750660"/>
                  </a:ext>
                </a:extLst>
              </a:tr>
              <a:tr h="244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gradFill>
                            <a:gsLst>
                              <a:gs pos="0">
                                <a:schemeClr val="tx1"/>
                              </a:gs>
                              <a:gs pos="100000">
                                <a:schemeClr val="tx1"/>
                              </a:gs>
                            </a:gsLst>
                            <a:lin ang="5400000" scaled="1"/>
                          </a:gradFill>
                        </a:rPr>
                        <a:t>User/Group Management</a:t>
                      </a: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5348559"/>
                  </a:ext>
                </a:extLst>
              </a:tr>
              <a:tr h="24438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b="0" dirty="0" smtClean="0">
                          <a:gradFill>
                            <a:gsLst>
                              <a:gs pos="0">
                                <a:schemeClr val="tx1"/>
                              </a:gs>
                              <a:gs pos="100000">
                                <a:schemeClr val="tx1"/>
                              </a:gs>
                            </a:gsLst>
                            <a:lin ang="5400000" scaled="1"/>
                          </a:gradFill>
                        </a:rPr>
                        <a:t>SSO</a:t>
                      </a:r>
                      <a:r>
                        <a:rPr lang="en-US" sz="1200" b="0" baseline="0" dirty="0" smtClean="0">
                          <a:gradFill>
                            <a:gsLst>
                              <a:gs pos="0">
                                <a:schemeClr val="tx1"/>
                              </a:gs>
                              <a:gs pos="100000">
                                <a:schemeClr val="tx1"/>
                              </a:gs>
                            </a:gsLst>
                            <a:lin ang="5400000" scaled="1"/>
                          </a:gradFill>
                        </a:rPr>
                        <a:t> to pre-integrated SAAS Applications /Custom Apps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smtClean="0">
                          <a:gradFill>
                            <a:gsLst>
                              <a:gs pos="0">
                                <a:schemeClr val="tx1"/>
                              </a:gs>
                              <a:gs pos="100000">
                                <a:schemeClr val="tx1"/>
                              </a:gs>
                            </a:gsLst>
                            <a:lin ang="5400000" scaled="1"/>
                          </a:gradFill>
                        </a:rPr>
                        <a:t>   10 apps per user</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smtClean="0">
                          <a:gradFill>
                            <a:gsLst>
                              <a:gs pos="0">
                                <a:schemeClr val="tx1"/>
                              </a:gs>
                              <a:gs pos="100000">
                                <a:schemeClr val="tx1"/>
                              </a:gs>
                            </a:gsLst>
                            <a:lin ang="5400000" scaled="1"/>
                          </a:gradFill>
                        </a:rPr>
                        <a:t>       10</a:t>
                      </a:r>
                      <a:r>
                        <a:rPr lang="en-US" sz="1200" b="0" baseline="0" dirty="0" smtClean="0">
                          <a:gradFill>
                            <a:gsLst>
                              <a:gs pos="0">
                                <a:schemeClr val="tx1"/>
                              </a:gs>
                              <a:gs pos="100000">
                                <a:schemeClr val="tx1"/>
                              </a:gs>
                            </a:gsLst>
                            <a:lin ang="5400000" scaled="1"/>
                          </a:gradFill>
                        </a:rPr>
                        <a:t> apps per user</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200" b="0" dirty="0" smtClean="0">
                          <a:gradFill>
                            <a:gsLst>
                              <a:gs pos="0">
                                <a:schemeClr val="tx1"/>
                              </a:gs>
                              <a:gs pos="100000">
                                <a:schemeClr val="tx1"/>
                              </a:gs>
                            </a:gsLst>
                            <a:lin ang="5400000" scaled="1"/>
                          </a:gradFill>
                        </a:rPr>
                        <a:t>       No Limit</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8452741"/>
                  </a:ext>
                </a:extLst>
              </a:tr>
              <a:tr h="244382">
                <a:tc>
                  <a:txBody>
                    <a:bodyPr/>
                    <a:lstStyle/>
                    <a:p>
                      <a:r>
                        <a:rPr lang="en-US" sz="1200" b="0" dirty="0" smtClean="0">
                          <a:gradFill>
                            <a:gsLst>
                              <a:gs pos="0">
                                <a:schemeClr val="tx1"/>
                              </a:gs>
                              <a:gs pos="100000">
                                <a:schemeClr val="tx1"/>
                              </a:gs>
                            </a:gsLst>
                            <a:lin ang="5400000" scaled="1"/>
                          </a:gradFill>
                        </a:rPr>
                        <a:t>Directory</a:t>
                      </a:r>
                      <a:r>
                        <a:rPr lang="en-US" sz="1200" b="0" baseline="0" dirty="0" smtClean="0">
                          <a:gradFill>
                            <a:gsLst>
                              <a:gs pos="0">
                                <a:schemeClr val="tx1"/>
                              </a:gs>
                              <a:gs pos="100000">
                                <a:schemeClr val="tx1"/>
                              </a:gs>
                            </a:gsLst>
                            <a:lin ang="5400000" scaled="1"/>
                          </a:gradFill>
                        </a:rPr>
                        <a:t> Synchronization Tool</a:t>
                      </a:r>
                      <a:r>
                        <a:rPr lang="en-US" sz="1200" b="0" dirty="0" smtClean="0">
                          <a:gradFill>
                            <a:gsLst>
                              <a:gs pos="0">
                                <a:schemeClr val="tx1"/>
                              </a:gs>
                              <a:gs pos="100000">
                                <a:schemeClr val="tx1"/>
                              </a:gs>
                            </a:gsLst>
                            <a:lin ang="5400000" scaled="1"/>
                          </a:gradFill>
                        </a:rPr>
                        <a:t> (WSAD</a:t>
                      </a:r>
                      <a:r>
                        <a:rPr lang="en-US" sz="1200" b="0" baseline="0" dirty="0" smtClean="0">
                          <a:gradFill>
                            <a:gsLst>
                              <a:gs pos="0">
                                <a:schemeClr val="tx1"/>
                              </a:gs>
                              <a:gs pos="100000">
                                <a:schemeClr val="tx1"/>
                              </a:gs>
                            </a:gsLst>
                            <a:lin ang="5400000" scaled="1"/>
                          </a:gradFill>
                        </a:rPr>
                        <a:t> Extension)</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1647050"/>
                  </a:ext>
                </a:extLst>
              </a:tr>
              <a:tr h="244382">
                <a:tc>
                  <a:txBody>
                    <a:bodyPr/>
                    <a:lstStyle/>
                    <a:p>
                      <a:r>
                        <a:rPr lang="en-US" sz="1200" b="0" dirty="0" smtClean="0">
                          <a:gradFill>
                            <a:gsLst>
                              <a:gs pos="0">
                                <a:schemeClr val="tx1"/>
                              </a:gs>
                              <a:gs pos="100000">
                                <a:schemeClr val="tx1"/>
                              </a:gs>
                            </a:gsLst>
                            <a:lin ang="5400000" scaled="1"/>
                          </a:gradFill>
                        </a:rPr>
                        <a:t>User-Based access management/provisioning</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3609295"/>
                  </a:ext>
                </a:extLst>
              </a:tr>
              <a:tr h="244382">
                <a:tc>
                  <a:txBody>
                    <a:bodyPr/>
                    <a:lstStyle/>
                    <a:p>
                      <a:r>
                        <a:rPr lang="en-US" sz="1200" b="0" dirty="0" smtClean="0">
                          <a:gradFill>
                            <a:gsLst>
                              <a:gs pos="0">
                                <a:schemeClr val="tx1"/>
                              </a:gs>
                              <a:gs pos="100000">
                                <a:schemeClr val="tx1"/>
                              </a:gs>
                            </a:gsLst>
                            <a:lin ang="5400000" scaled="1"/>
                          </a:gradFill>
                        </a:rPr>
                        <a:t>Group-based access management/provisioning</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2437690"/>
                  </a:ext>
                </a:extLst>
              </a:tr>
              <a:tr h="244382">
                <a:tc>
                  <a:txBody>
                    <a:bodyPr/>
                    <a:lstStyle/>
                    <a:p>
                      <a:r>
                        <a:rPr lang="en-US" sz="1200" b="0" dirty="0" smtClean="0">
                          <a:gradFill>
                            <a:gsLst>
                              <a:gs pos="0">
                                <a:schemeClr val="tx1"/>
                              </a:gs>
                              <a:gs pos="100000">
                                <a:schemeClr val="tx1"/>
                              </a:gs>
                            </a:gsLst>
                            <a:lin ang="5400000" scaled="1"/>
                          </a:gradFill>
                        </a:rPr>
                        <a:t>Self-Service Group Management for cloud users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1513596"/>
                  </a:ext>
                </a:extLst>
              </a:tr>
              <a:tr h="244382">
                <a:tc>
                  <a:txBody>
                    <a:bodyPr/>
                    <a:lstStyle/>
                    <a:p>
                      <a:r>
                        <a:rPr lang="en-US" sz="1200" b="0" dirty="0" smtClean="0">
                          <a:gradFill>
                            <a:gsLst>
                              <a:gs pos="0">
                                <a:schemeClr val="tx1"/>
                              </a:gs>
                              <a:gs pos="100000">
                                <a:schemeClr val="tx1"/>
                              </a:gs>
                            </a:gsLst>
                            <a:lin ang="5400000" scaled="1"/>
                          </a:gradFill>
                        </a:rPr>
                        <a:t>Self-Service Change</a:t>
                      </a:r>
                      <a:r>
                        <a:rPr lang="en-US" sz="1200" b="0" baseline="0" dirty="0" smtClean="0">
                          <a:gradFill>
                            <a:gsLst>
                              <a:gs pos="0">
                                <a:schemeClr val="tx1"/>
                              </a:gs>
                              <a:gs pos="100000">
                                <a:schemeClr val="tx1"/>
                              </a:gs>
                            </a:gsLst>
                            <a:lin ang="5400000" scaled="1"/>
                          </a:gradFill>
                        </a:rPr>
                        <a:t> Password for cloud users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9671913"/>
                  </a:ext>
                </a:extLst>
              </a:tr>
              <a:tr h="244382">
                <a:tc>
                  <a:txBody>
                    <a:bodyPr/>
                    <a:lstStyle/>
                    <a:p>
                      <a:r>
                        <a:rPr lang="en-US" sz="1200" b="0" dirty="0" smtClean="0">
                          <a:gradFill>
                            <a:gsLst>
                              <a:gs pos="0">
                                <a:schemeClr val="tx1"/>
                              </a:gs>
                              <a:gs pos="100000">
                                <a:schemeClr val="tx1"/>
                              </a:gs>
                            </a:gsLst>
                            <a:lin ang="5400000" scaled="1"/>
                          </a:gradFill>
                        </a:rPr>
                        <a:t>Self-Service Reset Password for cloud users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85319508"/>
                  </a:ext>
                </a:extLst>
              </a:tr>
              <a:tr h="283494">
                <a:tc>
                  <a:txBody>
                    <a:bodyPr/>
                    <a:lstStyle/>
                    <a:p>
                      <a:r>
                        <a:rPr lang="en-US" sz="1200" b="0" dirty="0" smtClean="0">
                          <a:gradFill>
                            <a:gsLst>
                              <a:gs pos="0">
                                <a:schemeClr val="tx1"/>
                              </a:gs>
                              <a:gs pos="100000">
                                <a:schemeClr val="tx1"/>
                              </a:gs>
                            </a:gsLst>
                            <a:lin ang="5400000" scaled="1"/>
                          </a:gradFill>
                        </a:rPr>
                        <a:t>Security Reports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26863571"/>
                  </a:ext>
                </a:extLst>
              </a:tr>
              <a:tr h="244382">
                <a:tc>
                  <a:txBody>
                    <a:bodyPr/>
                    <a:lstStyle/>
                    <a:p>
                      <a:r>
                        <a:rPr lang="en-US" sz="1200" b="0" dirty="0" smtClean="0">
                          <a:gradFill>
                            <a:gsLst>
                              <a:gs pos="0">
                                <a:schemeClr val="tx1"/>
                              </a:gs>
                              <a:gs pos="100000">
                                <a:schemeClr val="tx1"/>
                              </a:gs>
                            </a:gsLst>
                            <a:lin ang="5400000" scaled="1"/>
                          </a:gradFill>
                        </a:rPr>
                        <a:t>Advanced Security Reporting (</a:t>
                      </a:r>
                      <a:r>
                        <a:rPr lang="en-US" sz="1200" b="0" baseline="0" dirty="0" smtClean="0">
                          <a:gradFill>
                            <a:gsLst>
                              <a:gs pos="0">
                                <a:schemeClr val="tx1"/>
                              </a:gs>
                              <a:gs pos="100000">
                                <a:schemeClr val="tx1"/>
                              </a:gs>
                            </a:gsLst>
                            <a:lin ang="5400000" scaled="1"/>
                          </a:gradFill>
                        </a:rPr>
                        <a:t>machine learning-based)</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8024837"/>
                  </a:ext>
                </a:extLst>
              </a:tr>
              <a:tr h="244382">
                <a:tc>
                  <a:txBody>
                    <a:bodyPr/>
                    <a:lstStyle/>
                    <a:p>
                      <a:r>
                        <a:rPr lang="en-US" sz="1200" b="0" dirty="0" smtClean="0">
                          <a:gradFill>
                            <a:gsLst>
                              <a:gs pos="0">
                                <a:schemeClr val="tx1"/>
                              </a:gs>
                              <a:gs pos="100000">
                                <a:schemeClr val="tx1"/>
                              </a:gs>
                            </a:gsLst>
                            <a:lin ang="5400000" scaled="1"/>
                          </a:gradFill>
                        </a:rPr>
                        <a:t>Usage Reporting</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67409493"/>
                  </a:ext>
                </a:extLst>
              </a:tr>
              <a:tr h="244382">
                <a:tc>
                  <a:txBody>
                    <a:bodyPr/>
                    <a:lstStyle/>
                    <a:p>
                      <a:r>
                        <a:rPr lang="en-US" sz="1200" b="0" dirty="0" smtClean="0">
                          <a:gradFill>
                            <a:gsLst>
                              <a:gs pos="0">
                                <a:schemeClr val="tx1"/>
                              </a:gs>
                              <a:gs pos="100000">
                                <a:schemeClr val="tx1"/>
                              </a:gs>
                            </a:gsLst>
                            <a:lin ang="5400000" scaled="1"/>
                          </a:gradFill>
                        </a:rPr>
                        <a:t>Company Branding </a:t>
                      </a:r>
                      <a:r>
                        <a:rPr lang="en-US" sz="1200" b="0" smtClean="0">
                          <a:gradFill>
                            <a:gsLst>
                              <a:gs pos="0">
                                <a:schemeClr val="tx1"/>
                              </a:gs>
                              <a:gs pos="100000">
                                <a:schemeClr val="tx1"/>
                              </a:gs>
                            </a:gsLst>
                            <a:lin ang="5400000" scaled="1"/>
                          </a:gradFill>
                        </a:rPr>
                        <a:t>(Logon Pages/Access </a:t>
                      </a:r>
                      <a:r>
                        <a:rPr lang="en-US" sz="1200" b="0" dirty="0" smtClean="0">
                          <a:gradFill>
                            <a:gsLst>
                              <a:gs pos="0">
                                <a:schemeClr val="tx1"/>
                              </a:gs>
                              <a:gs pos="100000">
                                <a:schemeClr val="tx1"/>
                              </a:gs>
                            </a:gsLst>
                            <a:lin ang="5400000" scaled="1"/>
                          </a:gradFill>
                        </a:rPr>
                        <a:t>Panel customization)</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3470803"/>
                  </a:ext>
                </a:extLst>
              </a:tr>
              <a:tr h="244382">
                <a:tc>
                  <a:txBody>
                    <a:bodyPr/>
                    <a:lstStyle/>
                    <a:p>
                      <a:r>
                        <a:rPr lang="en-US" sz="1200" b="0" dirty="0" smtClean="0">
                          <a:gradFill>
                            <a:gsLst>
                              <a:gs pos="0">
                                <a:schemeClr val="tx1"/>
                              </a:gs>
                              <a:gs pos="100000">
                                <a:schemeClr val="tx1"/>
                              </a:gs>
                            </a:gsLst>
                            <a:lin ang="5400000" scaled="1"/>
                          </a:gradFill>
                        </a:rPr>
                        <a:t>MFA (All</a:t>
                      </a:r>
                      <a:r>
                        <a:rPr lang="en-US" sz="1200" b="0" baseline="0" dirty="0" smtClean="0">
                          <a:gradFill>
                            <a:gsLst>
                              <a:gs pos="0">
                                <a:schemeClr val="tx1"/>
                              </a:gs>
                              <a:gs pos="100000">
                                <a:schemeClr val="tx1"/>
                              </a:gs>
                            </a:gsLst>
                            <a:lin ang="5400000" scaled="1"/>
                          </a:gradFill>
                        </a:rPr>
                        <a:t> available features on Windows Azure and on premises)</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7924486"/>
                  </a:ext>
                </a:extLst>
              </a:tr>
              <a:tr h="244382">
                <a:tc>
                  <a:txBody>
                    <a:bodyPr/>
                    <a:lstStyle/>
                    <a:p>
                      <a:endParaRPr lang="en-US" sz="1200" b="0"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endParaRPr lang="en-US" sz="1200" b="0"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endParaRPr lang="en-US" sz="1200" b="0"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endParaRPr lang="en-US" sz="1200" b="0" dirty="0">
                        <a:gradFill>
                          <a:gsLst>
                            <a:gs pos="0">
                              <a:schemeClr val="bg1"/>
                            </a:gs>
                            <a:gs pos="100000">
                              <a:schemeClr val="bg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515303471"/>
                  </a:ext>
                </a:extLst>
              </a:tr>
              <a:tr h="244382">
                <a:tc>
                  <a:txBody>
                    <a:bodyPr/>
                    <a:lstStyle/>
                    <a:p>
                      <a:r>
                        <a:rPr lang="en-US" sz="1200" b="0" dirty="0" smtClean="0">
                          <a:gradFill>
                            <a:gsLst>
                              <a:gs pos="0">
                                <a:schemeClr val="tx1"/>
                              </a:gs>
                              <a:gs pos="100000">
                                <a:schemeClr val="tx1"/>
                              </a:gs>
                            </a:gsLst>
                            <a:lin ang="5400000" scaled="1"/>
                          </a:gradFill>
                        </a:rPr>
                        <a:t>SLA (99.9%)</a:t>
                      </a: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6802656"/>
                  </a:ext>
                </a:extLst>
              </a:tr>
              <a:tr h="244382">
                <a:tc>
                  <a:txBody>
                    <a:bodyPr/>
                    <a:lstStyle/>
                    <a:p>
                      <a:pPr marL="0" algn="l" defTabSz="914400" rtl="0" eaLnBrk="1" latinLnBrk="0" hangingPunct="1"/>
                      <a:r>
                        <a:rPr lang="en-US" sz="1200" b="0" kern="1200" dirty="0" smtClean="0">
                          <a:gradFill>
                            <a:gsLst>
                              <a:gs pos="0">
                                <a:schemeClr val="tx1"/>
                              </a:gs>
                              <a:gs pos="100000">
                                <a:schemeClr val="tx1"/>
                              </a:gs>
                            </a:gsLst>
                            <a:lin ang="5400000" scaled="1"/>
                          </a:gradFill>
                        </a:rPr>
                        <a:t>FIM CAL + FIM</a:t>
                      </a:r>
                      <a:r>
                        <a:rPr lang="en-US" sz="1200" b="0" kern="1200" baseline="0" dirty="0" smtClean="0">
                          <a:gradFill>
                            <a:gsLst>
                              <a:gs pos="0">
                                <a:schemeClr val="tx1"/>
                              </a:gs>
                              <a:gs pos="100000">
                                <a:schemeClr val="tx1"/>
                              </a:gs>
                            </a:gsLst>
                            <a:lin ang="5400000" scaled="1"/>
                          </a:gradFill>
                        </a:rPr>
                        <a:t> Server</a:t>
                      </a:r>
                      <a:endParaRPr lang="en-US" sz="1200" b="0" kern="1200" dirty="0">
                        <a:gradFill>
                          <a:gsLst>
                            <a:gs pos="0">
                              <a:schemeClr val="tx1"/>
                            </a:gs>
                            <a:gs pos="100000">
                              <a:schemeClr val="tx1"/>
                            </a:gs>
                          </a:gsLst>
                          <a:lin ang="5400000" scaled="1"/>
                        </a:gradFill>
                        <a:latin typeface="+mn-lt"/>
                        <a:ea typeface="+mn-ea"/>
                        <a:cs typeface="+mn-cs"/>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1200" b="0" dirty="0">
                        <a:gradFill>
                          <a:gsLst>
                            <a:gs pos="0">
                              <a:schemeClr val="tx1"/>
                            </a:gs>
                            <a:gs pos="100000">
                              <a:schemeClr val="tx1"/>
                            </a:gs>
                          </a:gsLst>
                          <a:lin ang="5400000" scaled="1"/>
                        </a:gradFill>
                      </a:endParaRPr>
                    </a:p>
                  </a:txBody>
                  <a:tcPr marL="91377" marR="91377" marT="17922" marB="179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86925280"/>
                  </a:ext>
                </a:extLst>
              </a:tr>
            </a:tbl>
          </a:graphicData>
        </a:graphic>
      </p:graphicFrame>
      <p:grpSp>
        <p:nvGrpSpPr>
          <p:cNvPr id="179" name="Group 178"/>
          <p:cNvGrpSpPr/>
          <p:nvPr/>
        </p:nvGrpSpPr>
        <p:grpSpPr>
          <a:xfrm>
            <a:off x="8241014" y="1480651"/>
            <a:ext cx="134410" cy="134410"/>
            <a:chOff x="8754090" y="1484660"/>
            <a:chExt cx="137160" cy="137160"/>
          </a:xfrm>
        </p:grpSpPr>
        <p:sp>
          <p:nvSpPr>
            <p:cNvPr id="89" name="Oval 88"/>
            <p:cNvSpPr/>
            <p:nvPr/>
          </p:nvSpPr>
          <p:spPr bwMode="auto">
            <a:xfrm>
              <a:off x="8754090" y="1484660"/>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Freeform 5"/>
            <p:cNvSpPr>
              <a:spLocks/>
            </p:cNvSpPr>
            <p:nvPr/>
          </p:nvSpPr>
          <p:spPr bwMode="auto">
            <a:xfrm>
              <a:off x="8777798" y="1513492"/>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0" name="Group 179"/>
          <p:cNvGrpSpPr/>
          <p:nvPr/>
        </p:nvGrpSpPr>
        <p:grpSpPr>
          <a:xfrm>
            <a:off x="8604238" y="1719400"/>
            <a:ext cx="134410" cy="134410"/>
            <a:chOff x="8754090" y="1740593"/>
            <a:chExt cx="137160" cy="137160"/>
          </a:xfrm>
        </p:grpSpPr>
        <p:sp>
          <p:nvSpPr>
            <p:cNvPr id="92" name="Oval 91"/>
            <p:cNvSpPr/>
            <p:nvPr/>
          </p:nvSpPr>
          <p:spPr bwMode="auto">
            <a:xfrm>
              <a:off x="8754090" y="1740593"/>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5"/>
            <p:cNvSpPr>
              <a:spLocks/>
            </p:cNvSpPr>
            <p:nvPr/>
          </p:nvSpPr>
          <p:spPr bwMode="auto">
            <a:xfrm>
              <a:off x="8777798" y="1769425"/>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1" name="Group 180"/>
          <p:cNvGrpSpPr/>
          <p:nvPr/>
        </p:nvGrpSpPr>
        <p:grpSpPr>
          <a:xfrm>
            <a:off x="8061077" y="1973915"/>
            <a:ext cx="134410" cy="134410"/>
            <a:chOff x="8754090" y="1977476"/>
            <a:chExt cx="137160" cy="137160"/>
          </a:xfrm>
        </p:grpSpPr>
        <p:sp>
          <p:nvSpPr>
            <p:cNvPr id="95" name="Oval 94"/>
            <p:cNvSpPr/>
            <p:nvPr/>
          </p:nvSpPr>
          <p:spPr bwMode="auto">
            <a:xfrm>
              <a:off x="8754090" y="1977476"/>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Freeform 5"/>
            <p:cNvSpPr>
              <a:spLocks/>
            </p:cNvSpPr>
            <p:nvPr/>
          </p:nvSpPr>
          <p:spPr bwMode="auto">
            <a:xfrm>
              <a:off x="8777798" y="2006308"/>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2" name="Group 181"/>
          <p:cNvGrpSpPr/>
          <p:nvPr/>
        </p:nvGrpSpPr>
        <p:grpSpPr>
          <a:xfrm>
            <a:off x="8581006" y="2221605"/>
            <a:ext cx="134410" cy="134410"/>
            <a:chOff x="8754090" y="2233409"/>
            <a:chExt cx="137160" cy="137160"/>
          </a:xfrm>
        </p:grpSpPr>
        <p:sp>
          <p:nvSpPr>
            <p:cNvPr id="98" name="Oval 97"/>
            <p:cNvSpPr/>
            <p:nvPr/>
          </p:nvSpPr>
          <p:spPr bwMode="auto">
            <a:xfrm>
              <a:off x="8754090" y="2233409"/>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p:cNvSpPr>
            <p:nvPr/>
          </p:nvSpPr>
          <p:spPr bwMode="auto">
            <a:xfrm>
              <a:off x="8777798" y="2262241"/>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3" name="Group 182"/>
          <p:cNvGrpSpPr/>
          <p:nvPr/>
        </p:nvGrpSpPr>
        <p:grpSpPr>
          <a:xfrm>
            <a:off x="8581006" y="2472407"/>
            <a:ext cx="134410" cy="134410"/>
            <a:chOff x="8754090" y="2489342"/>
            <a:chExt cx="137160" cy="137160"/>
          </a:xfrm>
        </p:grpSpPr>
        <p:sp>
          <p:nvSpPr>
            <p:cNvPr id="101" name="Oval 100"/>
            <p:cNvSpPr/>
            <p:nvPr/>
          </p:nvSpPr>
          <p:spPr bwMode="auto">
            <a:xfrm>
              <a:off x="8754090" y="2489342"/>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Freeform 5"/>
            <p:cNvSpPr>
              <a:spLocks/>
            </p:cNvSpPr>
            <p:nvPr/>
          </p:nvSpPr>
          <p:spPr bwMode="auto">
            <a:xfrm>
              <a:off x="8777798" y="2518174"/>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6" name="Group 185"/>
          <p:cNvGrpSpPr/>
          <p:nvPr/>
        </p:nvGrpSpPr>
        <p:grpSpPr>
          <a:xfrm>
            <a:off x="8581006" y="3199918"/>
            <a:ext cx="134410" cy="134410"/>
            <a:chOff x="8754090" y="3238091"/>
            <a:chExt cx="137160" cy="137160"/>
          </a:xfrm>
        </p:grpSpPr>
        <p:sp>
          <p:nvSpPr>
            <p:cNvPr id="110" name="Oval 109"/>
            <p:cNvSpPr/>
            <p:nvPr/>
          </p:nvSpPr>
          <p:spPr bwMode="auto">
            <a:xfrm>
              <a:off x="8754090" y="3238091"/>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Freeform 5"/>
            <p:cNvSpPr>
              <a:spLocks/>
            </p:cNvSpPr>
            <p:nvPr/>
          </p:nvSpPr>
          <p:spPr bwMode="auto">
            <a:xfrm>
              <a:off x="8777798" y="3266923"/>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7" name="Group 186"/>
          <p:cNvGrpSpPr/>
          <p:nvPr/>
        </p:nvGrpSpPr>
        <p:grpSpPr>
          <a:xfrm>
            <a:off x="8581006" y="3444497"/>
            <a:ext cx="134410" cy="134410"/>
            <a:chOff x="8754090" y="3474974"/>
            <a:chExt cx="137160" cy="137160"/>
          </a:xfrm>
        </p:grpSpPr>
        <p:sp>
          <p:nvSpPr>
            <p:cNvPr id="113" name="Oval 112"/>
            <p:cNvSpPr/>
            <p:nvPr/>
          </p:nvSpPr>
          <p:spPr bwMode="auto">
            <a:xfrm>
              <a:off x="8754090" y="3474974"/>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Freeform 5"/>
            <p:cNvSpPr>
              <a:spLocks/>
            </p:cNvSpPr>
            <p:nvPr/>
          </p:nvSpPr>
          <p:spPr bwMode="auto">
            <a:xfrm>
              <a:off x="8777798" y="3503806"/>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88" name="Group 187"/>
          <p:cNvGrpSpPr/>
          <p:nvPr/>
        </p:nvGrpSpPr>
        <p:grpSpPr>
          <a:xfrm>
            <a:off x="8581006" y="3689075"/>
            <a:ext cx="134410" cy="134410"/>
            <a:chOff x="8754090" y="3740432"/>
            <a:chExt cx="137160" cy="137160"/>
          </a:xfrm>
        </p:grpSpPr>
        <p:sp>
          <p:nvSpPr>
            <p:cNvPr id="116" name="Oval 115"/>
            <p:cNvSpPr/>
            <p:nvPr/>
          </p:nvSpPr>
          <p:spPr bwMode="auto">
            <a:xfrm>
              <a:off x="8754090" y="3740432"/>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Freeform 5"/>
            <p:cNvSpPr>
              <a:spLocks/>
            </p:cNvSpPr>
            <p:nvPr/>
          </p:nvSpPr>
          <p:spPr bwMode="auto">
            <a:xfrm>
              <a:off x="8777798" y="3769264"/>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91" name="Group 190"/>
          <p:cNvGrpSpPr/>
          <p:nvPr/>
        </p:nvGrpSpPr>
        <p:grpSpPr>
          <a:xfrm>
            <a:off x="8581006" y="4422810"/>
            <a:ext cx="134410" cy="134410"/>
            <a:chOff x="8754090" y="4479656"/>
            <a:chExt cx="137160" cy="137160"/>
          </a:xfrm>
        </p:grpSpPr>
        <p:sp>
          <p:nvSpPr>
            <p:cNvPr id="125" name="Oval 124"/>
            <p:cNvSpPr/>
            <p:nvPr/>
          </p:nvSpPr>
          <p:spPr bwMode="auto">
            <a:xfrm>
              <a:off x="8754090" y="4479656"/>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Freeform 5"/>
            <p:cNvSpPr>
              <a:spLocks/>
            </p:cNvSpPr>
            <p:nvPr/>
          </p:nvSpPr>
          <p:spPr bwMode="auto">
            <a:xfrm>
              <a:off x="8777798" y="4508488"/>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93" name="Group 192"/>
          <p:cNvGrpSpPr/>
          <p:nvPr/>
        </p:nvGrpSpPr>
        <p:grpSpPr>
          <a:xfrm>
            <a:off x="8581006" y="5160873"/>
            <a:ext cx="134410" cy="134410"/>
            <a:chOff x="8754090" y="5229646"/>
            <a:chExt cx="137160" cy="137160"/>
          </a:xfrm>
        </p:grpSpPr>
        <p:sp>
          <p:nvSpPr>
            <p:cNvPr id="131" name="Oval 130"/>
            <p:cNvSpPr/>
            <p:nvPr/>
          </p:nvSpPr>
          <p:spPr bwMode="auto">
            <a:xfrm>
              <a:off x="8754090" y="5229646"/>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5"/>
            <p:cNvSpPr>
              <a:spLocks/>
            </p:cNvSpPr>
            <p:nvPr/>
          </p:nvSpPr>
          <p:spPr bwMode="auto">
            <a:xfrm>
              <a:off x="8777798" y="5258478"/>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8" name="Group 177"/>
          <p:cNvGrpSpPr/>
          <p:nvPr/>
        </p:nvGrpSpPr>
        <p:grpSpPr>
          <a:xfrm>
            <a:off x="5814403" y="1480653"/>
            <a:ext cx="134410" cy="134410"/>
            <a:chOff x="5111773" y="4266738"/>
            <a:chExt cx="137160" cy="137160"/>
          </a:xfrm>
        </p:grpSpPr>
        <p:sp>
          <p:nvSpPr>
            <p:cNvPr id="137" name="Oval 136"/>
            <p:cNvSpPr/>
            <p:nvPr/>
          </p:nvSpPr>
          <p:spPr bwMode="auto">
            <a:xfrm>
              <a:off x="5111773" y="4266738"/>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5"/>
            <p:cNvSpPr>
              <a:spLocks/>
            </p:cNvSpPr>
            <p:nvPr/>
          </p:nvSpPr>
          <p:spPr bwMode="auto">
            <a:xfrm>
              <a:off x="5135481" y="4295570"/>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7" name="Group 176"/>
          <p:cNvGrpSpPr/>
          <p:nvPr/>
        </p:nvGrpSpPr>
        <p:grpSpPr>
          <a:xfrm>
            <a:off x="6396014" y="1734791"/>
            <a:ext cx="134410" cy="134410"/>
            <a:chOff x="5111773" y="4503621"/>
            <a:chExt cx="137160" cy="137160"/>
          </a:xfrm>
        </p:grpSpPr>
        <p:sp>
          <p:nvSpPr>
            <p:cNvPr id="139" name="Oval 138"/>
            <p:cNvSpPr/>
            <p:nvPr/>
          </p:nvSpPr>
          <p:spPr bwMode="auto">
            <a:xfrm>
              <a:off x="5111773" y="4503621"/>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5"/>
            <p:cNvSpPr>
              <a:spLocks/>
            </p:cNvSpPr>
            <p:nvPr/>
          </p:nvSpPr>
          <p:spPr bwMode="auto">
            <a:xfrm>
              <a:off x="5135481" y="4532453"/>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6" name="Group 175"/>
          <p:cNvGrpSpPr/>
          <p:nvPr/>
        </p:nvGrpSpPr>
        <p:grpSpPr>
          <a:xfrm>
            <a:off x="5814403" y="1973915"/>
            <a:ext cx="134410" cy="134410"/>
            <a:chOff x="5111773" y="4759554"/>
            <a:chExt cx="137160" cy="137160"/>
          </a:xfrm>
        </p:grpSpPr>
        <p:sp>
          <p:nvSpPr>
            <p:cNvPr id="141" name="Oval 140"/>
            <p:cNvSpPr/>
            <p:nvPr/>
          </p:nvSpPr>
          <p:spPr bwMode="auto">
            <a:xfrm>
              <a:off x="5111773" y="4759554"/>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Freeform 5"/>
            <p:cNvSpPr>
              <a:spLocks/>
            </p:cNvSpPr>
            <p:nvPr/>
          </p:nvSpPr>
          <p:spPr bwMode="auto">
            <a:xfrm>
              <a:off x="5135481" y="4788386"/>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5" name="Group 174"/>
          <p:cNvGrpSpPr/>
          <p:nvPr/>
        </p:nvGrpSpPr>
        <p:grpSpPr>
          <a:xfrm>
            <a:off x="6396014" y="2223023"/>
            <a:ext cx="134410" cy="134410"/>
            <a:chOff x="5111773" y="5015487"/>
            <a:chExt cx="137160" cy="137160"/>
          </a:xfrm>
        </p:grpSpPr>
        <p:sp>
          <p:nvSpPr>
            <p:cNvPr id="143" name="Oval 142"/>
            <p:cNvSpPr/>
            <p:nvPr/>
          </p:nvSpPr>
          <p:spPr bwMode="auto">
            <a:xfrm>
              <a:off x="5111773" y="5015487"/>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5135481" y="5044319"/>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4" name="Group 173"/>
          <p:cNvGrpSpPr/>
          <p:nvPr/>
        </p:nvGrpSpPr>
        <p:grpSpPr>
          <a:xfrm>
            <a:off x="6396014" y="2468666"/>
            <a:ext cx="134410" cy="134410"/>
            <a:chOff x="5111773" y="5261895"/>
            <a:chExt cx="137160" cy="137160"/>
          </a:xfrm>
        </p:grpSpPr>
        <p:sp>
          <p:nvSpPr>
            <p:cNvPr id="145" name="Oval 144"/>
            <p:cNvSpPr/>
            <p:nvPr/>
          </p:nvSpPr>
          <p:spPr bwMode="auto">
            <a:xfrm>
              <a:off x="5111773" y="5261895"/>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Freeform 5"/>
            <p:cNvSpPr>
              <a:spLocks/>
            </p:cNvSpPr>
            <p:nvPr/>
          </p:nvSpPr>
          <p:spPr bwMode="auto">
            <a:xfrm>
              <a:off x="5135481" y="5290727"/>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3" name="Group 172"/>
          <p:cNvGrpSpPr/>
          <p:nvPr/>
        </p:nvGrpSpPr>
        <p:grpSpPr>
          <a:xfrm>
            <a:off x="6396014" y="3195814"/>
            <a:ext cx="134410" cy="134410"/>
            <a:chOff x="5111773" y="5517828"/>
            <a:chExt cx="137160" cy="137160"/>
          </a:xfrm>
        </p:grpSpPr>
        <p:sp>
          <p:nvSpPr>
            <p:cNvPr id="147" name="Oval 146"/>
            <p:cNvSpPr/>
            <p:nvPr/>
          </p:nvSpPr>
          <p:spPr bwMode="auto">
            <a:xfrm>
              <a:off x="5111773" y="5517828"/>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Freeform 5"/>
            <p:cNvSpPr>
              <a:spLocks/>
            </p:cNvSpPr>
            <p:nvPr/>
          </p:nvSpPr>
          <p:spPr bwMode="auto">
            <a:xfrm>
              <a:off x="5135481" y="5546660"/>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72" name="Group 171"/>
          <p:cNvGrpSpPr/>
          <p:nvPr/>
        </p:nvGrpSpPr>
        <p:grpSpPr>
          <a:xfrm>
            <a:off x="6396014" y="3687100"/>
            <a:ext cx="134410" cy="134410"/>
            <a:chOff x="5111773" y="5764236"/>
            <a:chExt cx="137160" cy="137160"/>
          </a:xfrm>
        </p:grpSpPr>
        <p:sp>
          <p:nvSpPr>
            <p:cNvPr id="149" name="Oval 148"/>
            <p:cNvSpPr/>
            <p:nvPr/>
          </p:nvSpPr>
          <p:spPr bwMode="auto">
            <a:xfrm>
              <a:off x="5111773" y="5764236"/>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Freeform 5"/>
            <p:cNvSpPr>
              <a:spLocks/>
            </p:cNvSpPr>
            <p:nvPr/>
          </p:nvSpPr>
          <p:spPr bwMode="auto">
            <a:xfrm>
              <a:off x="5135481" y="5793068"/>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79" name="Group 78"/>
          <p:cNvGrpSpPr/>
          <p:nvPr/>
        </p:nvGrpSpPr>
        <p:grpSpPr>
          <a:xfrm>
            <a:off x="10348745" y="1480650"/>
            <a:ext cx="134410" cy="134410"/>
            <a:chOff x="8754090" y="1484660"/>
            <a:chExt cx="137160" cy="137160"/>
          </a:xfrm>
        </p:grpSpPr>
        <p:sp>
          <p:nvSpPr>
            <p:cNvPr id="80" name="Oval 79"/>
            <p:cNvSpPr/>
            <p:nvPr/>
          </p:nvSpPr>
          <p:spPr bwMode="auto">
            <a:xfrm>
              <a:off x="8754090" y="1484660"/>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5"/>
            <p:cNvSpPr>
              <a:spLocks/>
            </p:cNvSpPr>
            <p:nvPr/>
          </p:nvSpPr>
          <p:spPr bwMode="auto">
            <a:xfrm>
              <a:off x="8777798" y="1513492"/>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82" name="Group 81"/>
          <p:cNvGrpSpPr/>
          <p:nvPr/>
        </p:nvGrpSpPr>
        <p:grpSpPr>
          <a:xfrm>
            <a:off x="10767571" y="1734790"/>
            <a:ext cx="134410" cy="134410"/>
            <a:chOff x="8754090" y="1740593"/>
            <a:chExt cx="137160" cy="137160"/>
          </a:xfrm>
        </p:grpSpPr>
        <p:sp>
          <p:nvSpPr>
            <p:cNvPr id="83" name="Oval 82"/>
            <p:cNvSpPr/>
            <p:nvPr/>
          </p:nvSpPr>
          <p:spPr bwMode="auto">
            <a:xfrm>
              <a:off x="8754090" y="1740593"/>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5"/>
            <p:cNvSpPr>
              <a:spLocks/>
            </p:cNvSpPr>
            <p:nvPr/>
          </p:nvSpPr>
          <p:spPr bwMode="auto">
            <a:xfrm>
              <a:off x="8777798" y="1769425"/>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61" name="Group 160"/>
          <p:cNvGrpSpPr/>
          <p:nvPr/>
        </p:nvGrpSpPr>
        <p:grpSpPr>
          <a:xfrm>
            <a:off x="10757894" y="5145563"/>
            <a:ext cx="134410" cy="134410"/>
            <a:chOff x="8754090" y="2233409"/>
            <a:chExt cx="137160" cy="137160"/>
          </a:xfrm>
        </p:grpSpPr>
        <p:sp>
          <p:nvSpPr>
            <p:cNvPr id="162" name="Oval 161"/>
            <p:cNvSpPr/>
            <p:nvPr/>
          </p:nvSpPr>
          <p:spPr bwMode="auto">
            <a:xfrm>
              <a:off x="8754090" y="2233409"/>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6" name="Freeform 5"/>
            <p:cNvSpPr>
              <a:spLocks/>
            </p:cNvSpPr>
            <p:nvPr/>
          </p:nvSpPr>
          <p:spPr bwMode="auto">
            <a:xfrm>
              <a:off x="8777798" y="2262241"/>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67" name="Group 166"/>
          <p:cNvGrpSpPr/>
          <p:nvPr/>
        </p:nvGrpSpPr>
        <p:grpSpPr>
          <a:xfrm>
            <a:off x="10757897" y="5416187"/>
            <a:ext cx="134410" cy="134410"/>
            <a:chOff x="8754090" y="2233409"/>
            <a:chExt cx="137160" cy="137160"/>
          </a:xfrm>
        </p:grpSpPr>
        <p:sp>
          <p:nvSpPr>
            <p:cNvPr id="168" name="Oval 167"/>
            <p:cNvSpPr/>
            <p:nvPr/>
          </p:nvSpPr>
          <p:spPr bwMode="auto">
            <a:xfrm>
              <a:off x="8754090" y="2233409"/>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Freeform 5"/>
            <p:cNvSpPr>
              <a:spLocks/>
            </p:cNvSpPr>
            <p:nvPr/>
          </p:nvSpPr>
          <p:spPr bwMode="auto">
            <a:xfrm>
              <a:off x="8777798" y="2262241"/>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94" name="Group 193"/>
          <p:cNvGrpSpPr/>
          <p:nvPr/>
        </p:nvGrpSpPr>
        <p:grpSpPr>
          <a:xfrm>
            <a:off x="10751940" y="2207755"/>
            <a:ext cx="134410" cy="134410"/>
            <a:chOff x="8754090" y="2233409"/>
            <a:chExt cx="137160" cy="137160"/>
          </a:xfrm>
        </p:grpSpPr>
        <p:sp>
          <p:nvSpPr>
            <p:cNvPr id="195" name="Oval 194"/>
            <p:cNvSpPr/>
            <p:nvPr/>
          </p:nvSpPr>
          <p:spPr bwMode="auto">
            <a:xfrm>
              <a:off x="8754090" y="2233409"/>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Freeform 5"/>
            <p:cNvSpPr>
              <a:spLocks/>
            </p:cNvSpPr>
            <p:nvPr/>
          </p:nvSpPr>
          <p:spPr bwMode="auto">
            <a:xfrm>
              <a:off x="8777798" y="2262241"/>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197" name="Group 196"/>
          <p:cNvGrpSpPr/>
          <p:nvPr/>
        </p:nvGrpSpPr>
        <p:grpSpPr>
          <a:xfrm>
            <a:off x="10751940" y="2458557"/>
            <a:ext cx="134410" cy="134410"/>
            <a:chOff x="8754090" y="2489342"/>
            <a:chExt cx="137160" cy="137160"/>
          </a:xfrm>
        </p:grpSpPr>
        <p:sp>
          <p:nvSpPr>
            <p:cNvPr id="198" name="Oval 197"/>
            <p:cNvSpPr/>
            <p:nvPr/>
          </p:nvSpPr>
          <p:spPr bwMode="auto">
            <a:xfrm>
              <a:off x="8754090" y="2489342"/>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Freeform 5"/>
            <p:cNvSpPr>
              <a:spLocks/>
            </p:cNvSpPr>
            <p:nvPr/>
          </p:nvSpPr>
          <p:spPr bwMode="auto">
            <a:xfrm>
              <a:off x="8777798" y="2518174"/>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00" name="Group 199"/>
          <p:cNvGrpSpPr/>
          <p:nvPr/>
        </p:nvGrpSpPr>
        <p:grpSpPr>
          <a:xfrm>
            <a:off x="10751940" y="2693801"/>
            <a:ext cx="134410" cy="134410"/>
            <a:chOff x="8754090" y="2735750"/>
            <a:chExt cx="137160" cy="137160"/>
          </a:xfrm>
        </p:grpSpPr>
        <p:sp>
          <p:nvSpPr>
            <p:cNvPr id="201" name="Oval 200"/>
            <p:cNvSpPr/>
            <p:nvPr/>
          </p:nvSpPr>
          <p:spPr bwMode="auto">
            <a:xfrm>
              <a:off x="8754090" y="2735750"/>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Freeform 5"/>
            <p:cNvSpPr>
              <a:spLocks/>
            </p:cNvSpPr>
            <p:nvPr/>
          </p:nvSpPr>
          <p:spPr bwMode="auto">
            <a:xfrm>
              <a:off x="8777798" y="2764582"/>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03" name="Group 202"/>
          <p:cNvGrpSpPr/>
          <p:nvPr/>
        </p:nvGrpSpPr>
        <p:grpSpPr>
          <a:xfrm>
            <a:off x="10751940" y="2941490"/>
            <a:ext cx="134410" cy="134410"/>
            <a:chOff x="8754090" y="2991683"/>
            <a:chExt cx="137160" cy="137160"/>
          </a:xfrm>
        </p:grpSpPr>
        <p:sp>
          <p:nvSpPr>
            <p:cNvPr id="204" name="Oval 203"/>
            <p:cNvSpPr/>
            <p:nvPr/>
          </p:nvSpPr>
          <p:spPr bwMode="auto">
            <a:xfrm>
              <a:off x="8754090" y="2991683"/>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5"/>
            <p:cNvSpPr>
              <a:spLocks/>
            </p:cNvSpPr>
            <p:nvPr/>
          </p:nvSpPr>
          <p:spPr bwMode="auto">
            <a:xfrm>
              <a:off x="8777798" y="3020515"/>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06" name="Group 205"/>
          <p:cNvGrpSpPr/>
          <p:nvPr/>
        </p:nvGrpSpPr>
        <p:grpSpPr>
          <a:xfrm>
            <a:off x="10751940" y="3186069"/>
            <a:ext cx="134410" cy="134410"/>
            <a:chOff x="8754090" y="3238091"/>
            <a:chExt cx="137160" cy="137160"/>
          </a:xfrm>
        </p:grpSpPr>
        <p:sp>
          <p:nvSpPr>
            <p:cNvPr id="207" name="Oval 206"/>
            <p:cNvSpPr/>
            <p:nvPr/>
          </p:nvSpPr>
          <p:spPr bwMode="auto">
            <a:xfrm>
              <a:off x="8754090" y="3238091"/>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Freeform 5"/>
            <p:cNvSpPr>
              <a:spLocks/>
            </p:cNvSpPr>
            <p:nvPr/>
          </p:nvSpPr>
          <p:spPr bwMode="auto">
            <a:xfrm>
              <a:off x="8777798" y="3266923"/>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09" name="Group 208"/>
          <p:cNvGrpSpPr/>
          <p:nvPr/>
        </p:nvGrpSpPr>
        <p:grpSpPr>
          <a:xfrm>
            <a:off x="10751940" y="3430646"/>
            <a:ext cx="134410" cy="134410"/>
            <a:chOff x="8754090" y="3474974"/>
            <a:chExt cx="137160" cy="137160"/>
          </a:xfrm>
        </p:grpSpPr>
        <p:sp>
          <p:nvSpPr>
            <p:cNvPr id="210" name="Oval 209"/>
            <p:cNvSpPr/>
            <p:nvPr/>
          </p:nvSpPr>
          <p:spPr bwMode="auto">
            <a:xfrm>
              <a:off x="8754090" y="3474974"/>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Freeform 5"/>
            <p:cNvSpPr>
              <a:spLocks/>
            </p:cNvSpPr>
            <p:nvPr/>
          </p:nvSpPr>
          <p:spPr bwMode="auto">
            <a:xfrm>
              <a:off x="8777798" y="3503806"/>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12" name="Group 211"/>
          <p:cNvGrpSpPr/>
          <p:nvPr/>
        </p:nvGrpSpPr>
        <p:grpSpPr>
          <a:xfrm>
            <a:off x="10751940" y="3675225"/>
            <a:ext cx="134410" cy="134410"/>
            <a:chOff x="8754090" y="3740432"/>
            <a:chExt cx="137160" cy="137160"/>
          </a:xfrm>
        </p:grpSpPr>
        <p:sp>
          <p:nvSpPr>
            <p:cNvPr id="213" name="Oval 212"/>
            <p:cNvSpPr/>
            <p:nvPr/>
          </p:nvSpPr>
          <p:spPr bwMode="auto">
            <a:xfrm>
              <a:off x="8754090" y="3740432"/>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Freeform 5"/>
            <p:cNvSpPr>
              <a:spLocks/>
            </p:cNvSpPr>
            <p:nvPr/>
          </p:nvSpPr>
          <p:spPr bwMode="auto">
            <a:xfrm>
              <a:off x="8777798" y="3769264"/>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15" name="Group 214"/>
          <p:cNvGrpSpPr/>
          <p:nvPr/>
        </p:nvGrpSpPr>
        <p:grpSpPr>
          <a:xfrm>
            <a:off x="10751940" y="3919804"/>
            <a:ext cx="134410" cy="134410"/>
            <a:chOff x="8754090" y="3977315"/>
            <a:chExt cx="137160" cy="137160"/>
          </a:xfrm>
        </p:grpSpPr>
        <p:sp>
          <p:nvSpPr>
            <p:cNvPr id="216" name="Oval 215"/>
            <p:cNvSpPr/>
            <p:nvPr/>
          </p:nvSpPr>
          <p:spPr bwMode="auto">
            <a:xfrm>
              <a:off x="8754090" y="3977315"/>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Freeform 5"/>
            <p:cNvSpPr>
              <a:spLocks/>
            </p:cNvSpPr>
            <p:nvPr/>
          </p:nvSpPr>
          <p:spPr bwMode="auto">
            <a:xfrm>
              <a:off x="8777798" y="4006147"/>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18" name="Group 217"/>
          <p:cNvGrpSpPr/>
          <p:nvPr/>
        </p:nvGrpSpPr>
        <p:grpSpPr>
          <a:xfrm>
            <a:off x="10751940" y="4164381"/>
            <a:ext cx="134410" cy="134410"/>
            <a:chOff x="8754090" y="4233248"/>
            <a:chExt cx="137160" cy="137160"/>
          </a:xfrm>
        </p:grpSpPr>
        <p:sp>
          <p:nvSpPr>
            <p:cNvPr id="219" name="Oval 218"/>
            <p:cNvSpPr/>
            <p:nvPr/>
          </p:nvSpPr>
          <p:spPr bwMode="auto">
            <a:xfrm>
              <a:off x="8754090" y="4233248"/>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Freeform 5"/>
            <p:cNvSpPr>
              <a:spLocks/>
            </p:cNvSpPr>
            <p:nvPr/>
          </p:nvSpPr>
          <p:spPr bwMode="auto">
            <a:xfrm>
              <a:off x="8777798" y="4262080"/>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21" name="Group 220"/>
          <p:cNvGrpSpPr/>
          <p:nvPr/>
        </p:nvGrpSpPr>
        <p:grpSpPr>
          <a:xfrm>
            <a:off x="10751940" y="4408960"/>
            <a:ext cx="134410" cy="134410"/>
            <a:chOff x="8754090" y="4479656"/>
            <a:chExt cx="137160" cy="137160"/>
          </a:xfrm>
        </p:grpSpPr>
        <p:sp>
          <p:nvSpPr>
            <p:cNvPr id="222" name="Oval 221"/>
            <p:cNvSpPr/>
            <p:nvPr/>
          </p:nvSpPr>
          <p:spPr bwMode="auto">
            <a:xfrm>
              <a:off x="8754090" y="4479656"/>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Freeform 5"/>
            <p:cNvSpPr>
              <a:spLocks/>
            </p:cNvSpPr>
            <p:nvPr/>
          </p:nvSpPr>
          <p:spPr bwMode="auto">
            <a:xfrm>
              <a:off x="8777798" y="4508488"/>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24" name="Group 223"/>
          <p:cNvGrpSpPr/>
          <p:nvPr/>
        </p:nvGrpSpPr>
        <p:grpSpPr>
          <a:xfrm>
            <a:off x="10751940" y="4650426"/>
            <a:ext cx="134410" cy="134410"/>
            <a:chOff x="8754090" y="4735589"/>
            <a:chExt cx="137160" cy="137160"/>
          </a:xfrm>
        </p:grpSpPr>
        <p:sp>
          <p:nvSpPr>
            <p:cNvPr id="225" name="Oval 224"/>
            <p:cNvSpPr/>
            <p:nvPr/>
          </p:nvSpPr>
          <p:spPr bwMode="auto">
            <a:xfrm>
              <a:off x="8754090" y="4735589"/>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Freeform 5"/>
            <p:cNvSpPr>
              <a:spLocks/>
            </p:cNvSpPr>
            <p:nvPr/>
          </p:nvSpPr>
          <p:spPr bwMode="auto">
            <a:xfrm>
              <a:off x="8777798" y="4764421"/>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grpSp>
        <p:nvGrpSpPr>
          <p:cNvPr id="260" name="Group 259"/>
          <p:cNvGrpSpPr/>
          <p:nvPr/>
        </p:nvGrpSpPr>
        <p:grpSpPr>
          <a:xfrm>
            <a:off x="8581006" y="2713672"/>
            <a:ext cx="134410" cy="134410"/>
            <a:chOff x="8754090" y="2489342"/>
            <a:chExt cx="137160" cy="137160"/>
          </a:xfrm>
        </p:grpSpPr>
        <p:sp>
          <p:nvSpPr>
            <p:cNvPr id="261" name="Oval 260"/>
            <p:cNvSpPr/>
            <p:nvPr/>
          </p:nvSpPr>
          <p:spPr bwMode="auto">
            <a:xfrm>
              <a:off x="8754090" y="2489342"/>
              <a:ext cx="137160" cy="137160"/>
            </a:xfrm>
            <a:prstGeom prst="ellipse">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Freeform 5"/>
            <p:cNvSpPr>
              <a:spLocks/>
            </p:cNvSpPr>
            <p:nvPr/>
          </p:nvSpPr>
          <p:spPr bwMode="auto">
            <a:xfrm>
              <a:off x="8777798" y="2518174"/>
              <a:ext cx="89744" cy="79497"/>
            </a:xfrm>
            <a:custGeom>
              <a:avLst/>
              <a:gdLst>
                <a:gd name="T0" fmla="*/ 543 w 543"/>
                <a:gd name="T1" fmla="*/ 80 h 481"/>
                <a:gd name="T2" fmla="*/ 441 w 543"/>
                <a:gd name="T3" fmla="*/ 0 h 481"/>
                <a:gd name="T4" fmla="*/ 207 w 543"/>
                <a:gd name="T5" fmla="*/ 305 h 481"/>
                <a:gd name="T6" fmla="*/ 74 w 543"/>
                <a:gd name="T7" fmla="*/ 203 h 481"/>
                <a:gd name="T8" fmla="*/ 0 w 543"/>
                <a:gd name="T9" fmla="*/ 299 h 481"/>
                <a:gd name="T10" fmla="*/ 236 w 543"/>
                <a:gd name="T11" fmla="*/ 481 h 481"/>
                <a:gd name="T12" fmla="*/ 310 w 543"/>
                <a:gd name="T13" fmla="*/ 385 h 481"/>
                <a:gd name="T14" fmla="*/ 310 w 543"/>
                <a:gd name="T15" fmla="*/ 385 h 481"/>
                <a:gd name="T16" fmla="*/ 543 w 543"/>
                <a:gd name="T17" fmla="*/ 80 h 481"/>
                <a:gd name="T18" fmla="*/ 543 w 543"/>
                <a:gd name="T19" fmla="*/ 80 h 481"/>
                <a:gd name="T20" fmla="*/ 543 w 543"/>
                <a:gd name="T21" fmla="*/ 8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481">
                  <a:moveTo>
                    <a:pt x="543" y="80"/>
                  </a:moveTo>
                  <a:lnTo>
                    <a:pt x="441" y="0"/>
                  </a:lnTo>
                  <a:lnTo>
                    <a:pt x="207" y="305"/>
                  </a:lnTo>
                  <a:lnTo>
                    <a:pt x="74" y="203"/>
                  </a:lnTo>
                  <a:lnTo>
                    <a:pt x="0" y="299"/>
                  </a:lnTo>
                  <a:lnTo>
                    <a:pt x="236" y="481"/>
                  </a:lnTo>
                  <a:lnTo>
                    <a:pt x="310" y="385"/>
                  </a:lnTo>
                  <a:lnTo>
                    <a:pt x="310" y="385"/>
                  </a:lnTo>
                  <a:lnTo>
                    <a:pt x="543" y="80"/>
                  </a:lnTo>
                  <a:lnTo>
                    <a:pt x="543" y="80"/>
                  </a:lnTo>
                  <a:lnTo>
                    <a:pt x="543" y="80"/>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505050"/>
                </a:solidFill>
              </a:endParaRPr>
            </a:p>
          </p:txBody>
        </p:sp>
      </p:grpSp>
      <p:sp>
        <p:nvSpPr>
          <p:cNvPr id="2" name="TextBox 1"/>
          <p:cNvSpPr txBox="1"/>
          <p:nvPr/>
        </p:nvSpPr>
        <p:spPr>
          <a:xfrm>
            <a:off x="269755" y="5676582"/>
            <a:ext cx="8311250" cy="516991"/>
          </a:xfrm>
          <a:prstGeom prst="rect">
            <a:avLst/>
          </a:prstGeom>
          <a:noFill/>
        </p:spPr>
        <p:txBody>
          <a:bodyPr wrap="square" lIns="182854" tIns="146284" rIns="182854" bIns="146284" rtlCol="0">
            <a:spAutoFit/>
          </a:bodyPr>
          <a:lstStyle/>
          <a:p>
            <a:pPr defTabSz="914225">
              <a:lnSpc>
                <a:spcPct val="90000"/>
              </a:lnSpc>
              <a:spcAft>
                <a:spcPts val="600"/>
              </a:spcAft>
            </a:pPr>
            <a:r>
              <a:rPr lang="en-US" sz="1600" dirty="0">
                <a:gradFill>
                  <a:gsLst>
                    <a:gs pos="2917">
                      <a:srgbClr val="505050"/>
                    </a:gs>
                    <a:gs pos="30000">
                      <a:srgbClr val="505050"/>
                    </a:gs>
                  </a:gsLst>
                  <a:lin ang="5400000" scaled="0"/>
                </a:gradFill>
              </a:rPr>
              <a:t>http://msdn.microsoft.com/library/azure/dn532272.aspx</a:t>
            </a:r>
          </a:p>
        </p:txBody>
      </p:sp>
    </p:spTree>
    <p:extLst>
      <p:ext uri="{BB962C8B-B14F-4D97-AF65-F5344CB8AC3E}">
        <p14:creationId xmlns:p14="http://schemas.microsoft.com/office/powerpoint/2010/main" val="353380106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751905" y="1510740"/>
            <a:ext cx="7168514" cy="5228896"/>
          </a:xfrm>
        </p:spPr>
        <p:txBody>
          <a:bodyPr/>
          <a:lstStyle/>
          <a:p>
            <a:pPr marL="0" indent="0">
              <a:spcBef>
                <a:spcPts val="2399"/>
              </a:spcBef>
              <a:buNone/>
            </a:pPr>
            <a:r>
              <a:rPr lang="en-US" sz="3135" spc="-70" dirty="0">
                <a:solidFill>
                  <a:schemeClr val="bg1"/>
                </a:solidFill>
                <a:latin typeface="Segoe UI Light"/>
              </a:rPr>
              <a:t>A stand-alone Azure Identity and Access management service also included in Azure Active Directory Premium</a:t>
            </a:r>
          </a:p>
          <a:p>
            <a:pPr marL="0" indent="0">
              <a:spcBef>
                <a:spcPts val="2399"/>
              </a:spcBef>
              <a:buNone/>
            </a:pPr>
            <a:r>
              <a:rPr lang="en-US" sz="3135" spc="-70" dirty="0">
                <a:solidFill>
                  <a:schemeClr val="bg1"/>
                </a:solidFill>
                <a:latin typeface="Segoe UI Light"/>
              </a:rPr>
              <a:t>Prevents unauthorized access to both on-premises and cloud applications by providing an additional level of authentication</a:t>
            </a:r>
          </a:p>
          <a:p>
            <a:pPr marL="0" indent="0">
              <a:spcBef>
                <a:spcPts val="2399"/>
              </a:spcBef>
              <a:buNone/>
            </a:pPr>
            <a:r>
              <a:rPr lang="en-US" sz="3135" spc="-70" dirty="0">
                <a:solidFill>
                  <a:schemeClr val="bg1"/>
                </a:solidFill>
                <a:latin typeface="Segoe UI Light"/>
              </a:rPr>
              <a:t>Trusted by thousands of enterprises to authenticate employee, customer, and partner access.</a:t>
            </a:r>
          </a:p>
        </p:txBody>
      </p:sp>
      <p:sp useBgFill="1">
        <p:nvSpPr>
          <p:cNvPr id="2" name="Rectangle 1"/>
          <p:cNvSpPr/>
          <p:nvPr/>
        </p:nvSpPr>
        <p:spPr bwMode="auto">
          <a:xfrm>
            <a:off x="2453" y="1866"/>
            <a:ext cx="4824124" cy="685427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5" name="Freeform 128"/>
          <p:cNvSpPr>
            <a:spLocks noChangeAspect="1"/>
          </p:cNvSpPr>
          <p:nvPr/>
        </p:nvSpPr>
        <p:spPr bwMode="black">
          <a:xfrm>
            <a:off x="360897" y="2160035"/>
            <a:ext cx="4107236" cy="226889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noFill/>
          </a:ln>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16" name="Freeform 128"/>
          <p:cNvSpPr>
            <a:spLocks noChangeAspect="1"/>
          </p:cNvSpPr>
          <p:nvPr/>
        </p:nvSpPr>
        <p:spPr bwMode="black">
          <a:xfrm>
            <a:off x="457851" y="822136"/>
            <a:ext cx="4107234" cy="226889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solidFill>
              <a:srgbClr val="FFFFFF"/>
            </a:solidFill>
          </a:ln>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rot="-600000">
            <a:off x="2268921" y="2487584"/>
            <a:ext cx="587635" cy="1500766"/>
          </a:xfrm>
          <a:prstGeom prst="rect">
            <a:avLst/>
          </a:prstGeom>
        </p:spPr>
      </p:pic>
      <p:grpSp>
        <p:nvGrpSpPr>
          <p:cNvPr id="3" name="Group 2"/>
          <p:cNvGrpSpPr/>
          <p:nvPr/>
        </p:nvGrpSpPr>
        <p:grpSpPr>
          <a:xfrm>
            <a:off x="2537602" y="5128483"/>
            <a:ext cx="1840662" cy="1111620"/>
            <a:chOff x="2197330" y="5313554"/>
            <a:chExt cx="2659244" cy="1605981"/>
          </a:xfrm>
          <a:solidFill>
            <a:srgbClr val="00188F"/>
          </a:solidFill>
        </p:grpSpPr>
        <p:sp>
          <p:nvSpPr>
            <p:cNvPr id="21" name="Freeform 6"/>
            <p:cNvSpPr>
              <a:spLocks/>
            </p:cNvSpPr>
            <p:nvPr/>
          </p:nvSpPr>
          <p:spPr bwMode="auto">
            <a:xfrm>
              <a:off x="2955897" y="5313554"/>
              <a:ext cx="1900677" cy="1018116"/>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292929"/>
                </a:solidFill>
              </a:endParaRPr>
            </a:p>
          </p:txBody>
        </p:sp>
        <p:sp>
          <p:nvSpPr>
            <p:cNvPr id="22" name="Freeform 7"/>
            <p:cNvSpPr>
              <a:spLocks/>
            </p:cNvSpPr>
            <p:nvPr userDrawn="1"/>
          </p:nvSpPr>
          <p:spPr bwMode="auto">
            <a:xfrm>
              <a:off x="2197330" y="5769364"/>
              <a:ext cx="2156374" cy="1150171"/>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292929"/>
                </a:solidFill>
              </a:endParaRPr>
            </a:p>
          </p:txBody>
        </p:sp>
      </p:grpSp>
      <p:sp>
        <p:nvSpPr>
          <p:cNvPr id="20" name="Freeform 5"/>
          <p:cNvSpPr>
            <a:spLocks noEditPoints="1"/>
          </p:cNvSpPr>
          <p:nvPr/>
        </p:nvSpPr>
        <p:spPr bwMode="auto">
          <a:xfrm>
            <a:off x="756170" y="4878034"/>
            <a:ext cx="1048277" cy="1612521"/>
          </a:xfrm>
          <a:custGeom>
            <a:avLst/>
            <a:gdLst>
              <a:gd name="T0" fmla="*/ 785 w 1503"/>
              <a:gd name="T1" fmla="*/ 824 h 2312"/>
              <a:gd name="T2" fmla="*/ 998 w 1503"/>
              <a:gd name="T3" fmla="*/ 824 h 2312"/>
              <a:gd name="T4" fmla="*/ 998 w 1503"/>
              <a:gd name="T5" fmla="*/ 2312 h 2312"/>
              <a:gd name="T6" fmla="*/ 592 w 1503"/>
              <a:gd name="T7" fmla="*/ 0 h 2312"/>
              <a:gd name="T8" fmla="*/ 998 w 1503"/>
              <a:gd name="T9" fmla="*/ 664 h 2312"/>
              <a:gd name="T10" fmla="*/ 998 w 1503"/>
              <a:gd name="T11" fmla="*/ 452 h 2312"/>
              <a:gd name="T12" fmla="*/ 998 w 1503"/>
              <a:gd name="T13" fmla="*/ 664 h 2312"/>
              <a:gd name="T14" fmla="*/ 785 w 1503"/>
              <a:gd name="T15" fmla="*/ 153 h 2312"/>
              <a:gd name="T16" fmla="*/ 998 w 1503"/>
              <a:gd name="T17" fmla="*/ 365 h 2312"/>
              <a:gd name="T18" fmla="*/ 1104 w 1503"/>
              <a:gd name="T19" fmla="*/ 1861 h 2312"/>
              <a:gd name="T20" fmla="*/ 1310 w 1503"/>
              <a:gd name="T21" fmla="*/ 1861 h 2312"/>
              <a:gd name="T22" fmla="*/ 1310 w 1503"/>
              <a:gd name="T23" fmla="*/ 1562 h 2312"/>
              <a:gd name="T24" fmla="*/ 1310 w 1503"/>
              <a:gd name="T25" fmla="*/ 1355 h 2312"/>
              <a:gd name="T26" fmla="*/ 1310 w 1503"/>
              <a:gd name="T27" fmla="*/ 1562 h 2312"/>
              <a:gd name="T28" fmla="*/ 1104 w 1503"/>
              <a:gd name="T29" fmla="*/ 1050 h 2312"/>
              <a:gd name="T30" fmla="*/ 1310 w 1503"/>
              <a:gd name="T31" fmla="*/ 1262 h 2312"/>
              <a:gd name="T32" fmla="*/ 1104 w 1503"/>
              <a:gd name="T33" fmla="*/ 963 h 2312"/>
              <a:gd name="T34" fmla="*/ 1310 w 1503"/>
              <a:gd name="T35" fmla="*/ 963 h 2312"/>
              <a:gd name="T36" fmla="*/ 1310 w 1503"/>
              <a:gd name="T37" fmla="*/ 664 h 2312"/>
              <a:gd name="T38" fmla="*/ 1310 w 1503"/>
              <a:gd name="T39" fmla="*/ 452 h 2312"/>
              <a:gd name="T40" fmla="*/ 1310 w 1503"/>
              <a:gd name="T41" fmla="*/ 664 h 2312"/>
              <a:gd name="T42" fmla="*/ 1104 w 1503"/>
              <a:gd name="T43" fmla="*/ 153 h 2312"/>
              <a:gd name="T44" fmla="*/ 1310 w 1503"/>
              <a:gd name="T45" fmla="*/ 365 h 2312"/>
              <a:gd name="T46" fmla="*/ 0 w 1503"/>
              <a:gd name="T47" fmla="*/ 2312 h 2312"/>
              <a:gd name="T48" fmla="*/ 0 w 1503"/>
              <a:gd name="T49" fmla="*/ 911 h 2312"/>
              <a:gd name="T50" fmla="*/ 399 w 1503"/>
              <a:gd name="T51" fmla="*/ 2166 h 2312"/>
              <a:gd name="T52" fmla="*/ 399 w 1503"/>
              <a:gd name="T53" fmla="*/ 1954 h 2312"/>
              <a:gd name="T54" fmla="*/ 399 w 1503"/>
              <a:gd name="T55" fmla="*/ 2166 h 2312"/>
              <a:gd name="T56" fmla="*/ 193 w 1503"/>
              <a:gd name="T57" fmla="*/ 1654 h 2312"/>
              <a:gd name="T58" fmla="*/ 399 w 1503"/>
              <a:gd name="T59" fmla="*/ 1861 h 2312"/>
              <a:gd name="T60" fmla="*/ 193 w 1503"/>
              <a:gd name="T61" fmla="*/ 1562 h 2312"/>
              <a:gd name="T62" fmla="*/ 399 w 1503"/>
              <a:gd name="T63" fmla="*/ 1562 h 2312"/>
              <a:gd name="T64" fmla="*/ 399 w 1503"/>
              <a:gd name="T65" fmla="*/ 1262 h 2312"/>
              <a:gd name="T66" fmla="*/ 399 w 1503"/>
              <a:gd name="T67" fmla="*/ 1050 h 2312"/>
              <a:gd name="T68" fmla="*/ 399 w 1503"/>
              <a:gd name="T69" fmla="*/ 1262 h 2312"/>
              <a:gd name="T70" fmla="*/ 506 w 1503"/>
              <a:gd name="T71" fmla="*/ 1954 h 2312"/>
              <a:gd name="T72" fmla="*/ 718 w 1503"/>
              <a:gd name="T73" fmla="*/ 2166 h 2312"/>
              <a:gd name="T74" fmla="*/ 506 w 1503"/>
              <a:gd name="T75" fmla="*/ 1861 h 2312"/>
              <a:gd name="T76" fmla="*/ 718 w 1503"/>
              <a:gd name="T77" fmla="*/ 1861 h 2312"/>
              <a:gd name="T78" fmla="*/ 718 w 1503"/>
              <a:gd name="T79" fmla="*/ 1562 h 2312"/>
              <a:gd name="T80" fmla="*/ 718 w 1503"/>
              <a:gd name="T81" fmla="*/ 1355 h 2312"/>
              <a:gd name="T82" fmla="*/ 718 w 1503"/>
              <a:gd name="T83" fmla="*/ 1562 h 2312"/>
              <a:gd name="T84" fmla="*/ 506 w 1503"/>
              <a:gd name="T85" fmla="*/ 1050 h 2312"/>
              <a:gd name="T86" fmla="*/ 718 w 1503"/>
              <a:gd name="T87" fmla="*/ 1262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3" h="2312">
                <a:moveTo>
                  <a:pt x="592" y="0"/>
                </a:moveTo>
                <a:lnTo>
                  <a:pt x="592" y="824"/>
                </a:lnTo>
                <a:lnTo>
                  <a:pt x="785" y="824"/>
                </a:lnTo>
                <a:lnTo>
                  <a:pt x="785" y="751"/>
                </a:lnTo>
                <a:lnTo>
                  <a:pt x="998" y="751"/>
                </a:lnTo>
                <a:lnTo>
                  <a:pt x="998" y="824"/>
                </a:lnTo>
                <a:lnTo>
                  <a:pt x="998" y="911"/>
                </a:lnTo>
                <a:lnTo>
                  <a:pt x="998" y="963"/>
                </a:lnTo>
                <a:lnTo>
                  <a:pt x="998" y="2312"/>
                </a:lnTo>
                <a:lnTo>
                  <a:pt x="1503" y="2312"/>
                </a:lnTo>
                <a:lnTo>
                  <a:pt x="1503" y="0"/>
                </a:lnTo>
                <a:lnTo>
                  <a:pt x="592" y="0"/>
                </a:lnTo>
                <a:lnTo>
                  <a:pt x="592" y="0"/>
                </a:lnTo>
                <a:lnTo>
                  <a:pt x="592" y="0"/>
                </a:lnTo>
                <a:close/>
                <a:moveTo>
                  <a:pt x="998" y="664"/>
                </a:moveTo>
                <a:lnTo>
                  <a:pt x="785" y="664"/>
                </a:lnTo>
                <a:lnTo>
                  <a:pt x="785" y="452"/>
                </a:lnTo>
                <a:lnTo>
                  <a:pt x="998" y="452"/>
                </a:lnTo>
                <a:lnTo>
                  <a:pt x="998" y="664"/>
                </a:lnTo>
                <a:lnTo>
                  <a:pt x="998" y="664"/>
                </a:lnTo>
                <a:lnTo>
                  <a:pt x="998" y="664"/>
                </a:lnTo>
                <a:close/>
                <a:moveTo>
                  <a:pt x="998" y="365"/>
                </a:moveTo>
                <a:lnTo>
                  <a:pt x="785" y="365"/>
                </a:lnTo>
                <a:lnTo>
                  <a:pt x="785" y="153"/>
                </a:lnTo>
                <a:lnTo>
                  <a:pt x="998" y="153"/>
                </a:lnTo>
                <a:lnTo>
                  <a:pt x="998" y="365"/>
                </a:lnTo>
                <a:lnTo>
                  <a:pt x="998" y="365"/>
                </a:lnTo>
                <a:lnTo>
                  <a:pt x="998" y="365"/>
                </a:lnTo>
                <a:close/>
                <a:moveTo>
                  <a:pt x="1310" y="1861"/>
                </a:moveTo>
                <a:lnTo>
                  <a:pt x="1104" y="1861"/>
                </a:lnTo>
                <a:lnTo>
                  <a:pt x="1104" y="1654"/>
                </a:lnTo>
                <a:lnTo>
                  <a:pt x="1310" y="1654"/>
                </a:lnTo>
                <a:lnTo>
                  <a:pt x="1310" y="1861"/>
                </a:lnTo>
                <a:lnTo>
                  <a:pt x="1310" y="1861"/>
                </a:lnTo>
                <a:lnTo>
                  <a:pt x="1310" y="1861"/>
                </a:lnTo>
                <a:close/>
                <a:moveTo>
                  <a:pt x="1310" y="1562"/>
                </a:moveTo>
                <a:lnTo>
                  <a:pt x="1104" y="1562"/>
                </a:lnTo>
                <a:lnTo>
                  <a:pt x="1104" y="1355"/>
                </a:lnTo>
                <a:lnTo>
                  <a:pt x="1310" y="1355"/>
                </a:lnTo>
                <a:lnTo>
                  <a:pt x="1310" y="1562"/>
                </a:lnTo>
                <a:lnTo>
                  <a:pt x="1310" y="1562"/>
                </a:lnTo>
                <a:lnTo>
                  <a:pt x="1310" y="1562"/>
                </a:lnTo>
                <a:close/>
                <a:moveTo>
                  <a:pt x="1310" y="1262"/>
                </a:moveTo>
                <a:lnTo>
                  <a:pt x="1104" y="1262"/>
                </a:lnTo>
                <a:lnTo>
                  <a:pt x="1104" y="1050"/>
                </a:lnTo>
                <a:lnTo>
                  <a:pt x="1310" y="1050"/>
                </a:lnTo>
                <a:lnTo>
                  <a:pt x="1310" y="1262"/>
                </a:lnTo>
                <a:lnTo>
                  <a:pt x="1310" y="1262"/>
                </a:lnTo>
                <a:lnTo>
                  <a:pt x="1310" y="1262"/>
                </a:lnTo>
                <a:close/>
                <a:moveTo>
                  <a:pt x="1310" y="963"/>
                </a:moveTo>
                <a:lnTo>
                  <a:pt x="1104" y="963"/>
                </a:lnTo>
                <a:lnTo>
                  <a:pt x="1104" y="751"/>
                </a:lnTo>
                <a:lnTo>
                  <a:pt x="1310" y="751"/>
                </a:lnTo>
                <a:lnTo>
                  <a:pt x="1310" y="963"/>
                </a:lnTo>
                <a:lnTo>
                  <a:pt x="1310" y="963"/>
                </a:lnTo>
                <a:lnTo>
                  <a:pt x="1310" y="963"/>
                </a:lnTo>
                <a:close/>
                <a:moveTo>
                  <a:pt x="1310" y="664"/>
                </a:moveTo>
                <a:lnTo>
                  <a:pt x="1104" y="664"/>
                </a:lnTo>
                <a:lnTo>
                  <a:pt x="1104" y="452"/>
                </a:lnTo>
                <a:lnTo>
                  <a:pt x="1310" y="452"/>
                </a:lnTo>
                <a:lnTo>
                  <a:pt x="1310" y="664"/>
                </a:lnTo>
                <a:lnTo>
                  <a:pt x="1310" y="664"/>
                </a:lnTo>
                <a:lnTo>
                  <a:pt x="1310" y="664"/>
                </a:lnTo>
                <a:close/>
                <a:moveTo>
                  <a:pt x="1310" y="365"/>
                </a:moveTo>
                <a:lnTo>
                  <a:pt x="1104" y="365"/>
                </a:lnTo>
                <a:lnTo>
                  <a:pt x="1104" y="153"/>
                </a:lnTo>
                <a:lnTo>
                  <a:pt x="1310" y="153"/>
                </a:lnTo>
                <a:lnTo>
                  <a:pt x="1310" y="365"/>
                </a:lnTo>
                <a:lnTo>
                  <a:pt x="1310" y="365"/>
                </a:lnTo>
                <a:lnTo>
                  <a:pt x="1310" y="365"/>
                </a:lnTo>
                <a:close/>
                <a:moveTo>
                  <a:pt x="0" y="911"/>
                </a:moveTo>
                <a:lnTo>
                  <a:pt x="0" y="2312"/>
                </a:lnTo>
                <a:lnTo>
                  <a:pt x="911" y="2312"/>
                </a:lnTo>
                <a:lnTo>
                  <a:pt x="911" y="911"/>
                </a:lnTo>
                <a:lnTo>
                  <a:pt x="0" y="911"/>
                </a:lnTo>
                <a:lnTo>
                  <a:pt x="0" y="911"/>
                </a:lnTo>
                <a:lnTo>
                  <a:pt x="0" y="911"/>
                </a:lnTo>
                <a:close/>
                <a:moveTo>
                  <a:pt x="399" y="2166"/>
                </a:moveTo>
                <a:lnTo>
                  <a:pt x="193" y="2166"/>
                </a:lnTo>
                <a:lnTo>
                  <a:pt x="193" y="1954"/>
                </a:lnTo>
                <a:lnTo>
                  <a:pt x="399" y="1954"/>
                </a:lnTo>
                <a:lnTo>
                  <a:pt x="399" y="2166"/>
                </a:lnTo>
                <a:lnTo>
                  <a:pt x="399" y="2166"/>
                </a:lnTo>
                <a:lnTo>
                  <a:pt x="399" y="2166"/>
                </a:lnTo>
                <a:close/>
                <a:moveTo>
                  <a:pt x="399" y="1861"/>
                </a:moveTo>
                <a:lnTo>
                  <a:pt x="193" y="1861"/>
                </a:lnTo>
                <a:lnTo>
                  <a:pt x="193" y="1654"/>
                </a:lnTo>
                <a:lnTo>
                  <a:pt x="399" y="1654"/>
                </a:lnTo>
                <a:lnTo>
                  <a:pt x="399" y="1861"/>
                </a:lnTo>
                <a:lnTo>
                  <a:pt x="399" y="1861"/>
                </a:lnTo>
                <a:lnTo>
                  <a:pt x="399" y="1861"/>
                </a:lnTo>
                <a:close/>
                <a:moveTo>
                  <a:pt x="399" y="1562"/>
                </a:moveTo>
                <a:lnTo>
                  <a:pt x="193" y="1562"/>
                </a:lnTo>
                <a:lnTo>
                  <a:pt x="193" y="1355"/>
                </a:lnTo>
                <a:lnTo>
                  <a:pt x="399" y="1355"/>
                </a:lnTo>
                <a:lnTo>
                  <a:pt x="399" y="1562"/>
                </a:lnTo>
                <a:lnTo>
                  <a:pt x="399" y="1562"/>
                </a:lnTo>
                <a:lnTo>
                  <a:pt x="399" y="1562"/>
                </a:lnTo>
                <a:close/>
                <a:moveTo>
                  <a:pt x="399" y="1262"/>
                </a:moveTo>
                <a:lnTo>
                  <a:pt x="193" y="1262"/>
                </a:lnTo>
                <a:lnTo>
                  <a:pt x="193" y="1050"/>
                </a:lnTo>
                <a:lnTo>
                  <a:pt x="399" y="1050"/>
                </a:lnTo>
                <a:lnTo>
                  <a:pt x="399" y="1262"/>
                </a:lnTo>
                <a:lnTo>
                  <a:pt x="399" y="1262"/>
                </a:lnTo>
                <a:lnTo>
                  <a:pt x="399" y="1262"/>
                </a:lnTo>
                <a:close/>
                <a:moveTo>
                  <a:pt x="718" y="2166"/>
                </a:moveTo>
                <a:lnTo>
                  <a:pt x="506" y="2166"/>
                </a:lnTo>
                <a:lnTo>
                  <a:pt x="506" y="1954"/>
                </a:lnTo>
                <a:lnTo>
                  <a:pt x="718" y="1954"/>
                </a:lnTo>
                <a:lnTo>
                  <a:pt x="718" y="2166"/>
                </a:lnTo>
                <a:lnTo>
                  <a:pt x="718" y="2166"/>
                </a:lnTo>
                <a:lnTo>
                  <a:pt x="718" y="2166"/>
                </a:lnTo>
                <a:close/>
                <a:moveTo>
                  <a:pt x="718" y="1861"/>
                </a:moveTo>
                <a:lnTo>
                  <a:pt x="506" y="1861"/>
                </a:lnTo>
                <a:lnTo>
                  <a:pt x="506" y="1654"/>
                </a:lnTo>
                <a:lnTo>
                  <a:pt x="718" y="1654"/>
                </a:lnTo>
                <a:lnTo>
                  <a:pt x="718" y="1861"/>
                </a:lnTo>
                <a:lnTo>
                  <a:pt x="718" y="1861"/>
                </a:lnTo>
                <a:lnTo>
                  <a:pt x="718" y="1861"/>
                </a:lnTo>
                <a:close/>
                <a:moveTo>
                  <a:pt x="718" y="1562"/>
                </a:moveTo>
                <a:lnTo>
                  <a:pt x="506" y="1562"/>
                </a:lnTo>
                <a:lnTo>
                  <a:pt x="506" y="1355"/>
                </a:lnTo>
                <a:lnTo>
                  <a:pt x="718" y="1355"/>
                </a:lnTo>
                <a:lnTo>
                  <a:pt x="718" y="1562"/>
                </a:lnTo>
                <a:lnTo>
                  <a:pt x="718" y="1562"/>
                </a:lnTo>
                <a:lnTo>
                  <a:pt x="718" y="1562"/>
                </a:lnTo>
                <a:close/>
                <a:moveTo>
                  <a:pt x="718" y="1262"/>
                </a:moveTo>
                <a:lnTo>
                  <a:pt x="506" y="1262"/>
                </a:lnTo>
                <a:lnTo>
                  <a:pt x="506" y="1050"/>
                </a:lnTo>
                <a:lnTo>
                  <a:pt x="718" y="1050"/>
                </a:lnTo>
                <a:lnTo>
                  <a:pt x="718" y="1262"/>
                </a:lnTo>
                <a:lnTo>
                  <a:pt x="718" y="1262"/>
                </a:lnTo>
                <a:lnTo>
                  <a:pt x="718" y="1262"/>
                </a:ln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5" name="Title 4"/>
          <p:cNvSpPr>
            <a:spLocks noGrp="1"/>
          </p:cNvSpPr>
          <p:nvPr>
            <p:ph type="title"/>
          </p:nvPr>
        </p:nvSpPr>
        <p:spPr/>
        <p:txBody>
          <a:bodyPr/>
          <a:lstStyle/>
          <a:p>
            <a:r>
              <a:rPr lang="en-US" sz="3919" dirty="0">
                <a:gradFill>
                  <a:gsLst>
                    <a:gs pos="6195">
                      <a:schemeClr val="bg2"/>
                    </a:gs>
                    <a:gs pos="100000">
                      <a:schemeClr val="bg2"/>
                    </a:gs>
                  </a:gsLst>
                  <a:lin ang="5400000" scaled="0"/>
                </a:gradFill>
              </a:rPr>
              <a:t>What is Azure Multi-Factor Authentication?</a:t>
            </a:r>
          </a:p>
        </p:txBody>
      </p:sp>
    </p:spTree>
    <p:extLst>
      <p:ext uri="{BB962C8B-B14F-4D97-AF65-F5344CB8AC3E}">
        <p14:creationId xmlns:p14="http://schemas.microsoft.com/office/powerpoint/2010/main" val="220739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grpId="0" nodeType="withEffect">
                                  <p:stCondLst>
                                    <p:cond delay="0"/>
                                  </p:stCondLst>
                                  <p:childTnLst>
                                    <p:animMotion origin="layout" path="M 1.24585E-6 4.49841E-6 L -0.27572 0.07376 " pathEditMode="relative" rAng="0" ptsTypes="AA">
                                      <p:cBhvr>
                                        <p:cTn id="6" dur="700" fill="hold"/>
                                        <p:tgtEl>
                                          <p:spTgt spid="16"/>
                                        </p:tgtEl>
                                        <p:attrNameLst>
                                          <p:attrName>ppt_x</p:attrName>
                                          <p:attrName>ppt_y</p:attrName>
                                        </p:attrNameLst>
                                      </p:cBhvr>
                                      <p:rCtr x="-13786" y="3677"/>
                                    </p:animMotion>
                                  </p:childTnLst>
                                </p:cTn>
                              </p:par>
                              <p:par>
                                <p:cTn id="7" presetID="6" presetClass="emph" presetSubtype="0" decel="100000" fill="hold" grpId="0" nodeType="withEffect">
                                  <p:stCondLst>
                                    <p:cond delay="0"/>
                                  </p:stCondLst>
                                  <p:childTnLst>
                                    <p:animScale>
                                      <p:cBhvr>
                                        <p:cTn id="8" dur="700" fill="hold"/>
                                        <p:tgtEl>
                                          <p:spTgt spid="15"/>
                                        </p:tgtEl>
                                      </p:cBhvr>
                                      <p:by x="85000" y="85000"/>
                                    </p:animScale>
                                  </p:childTnLst>
                                </p:cTn>
                              </p:par>
                              <p:par>
                                <p:cTn id="9" presetID="42" presetClass="path" presetSubtype="0" decel="100000" fill="hold" grpId="1" nodeType="withEffect">
                                  <p:stCondLst>
                                    <p:cond delay="0"/>
                                  </p:stCondLst>
                                  <p:childTnLst>
                                    <p:animMotion origin="layout" path="M 1.24585E-6 4.49841E-6 L -0.33572 -0.03927 " pathEditMode="relative" rAng="0" ptsTypes="AA">
                                      <p:cBhvr>
                                        <p:cTn id="10" dur="700" fill="hold"/>
                                        <p:tgtEl>
                                          <p:spTgt spid="15"/>
                                        </p:tgtEl>
                                        <p:attrNameLst>
                                          <p:attrName>ppt_x</p:attrName>
                                          <p:attrName>ppt_y</p:attrName>
                                        </p:attrNameLst>
                                      </p:cBhvr>
                                      <p:rCtr x="-16786" y="-1975"/>
                                    </p:animMotion>
                                  </p:childTnLst>
                                </p:cTn>
                              </p:par>
                            </p:childTnLst>
                          </p:cTn>
                        </p:par>
                        <p:par>
                          <p:cTn id="11" fill="hold">
                            <p:stCondLst>
                              <p:cond delay="700"/>
                            </p:stCondLst>
                            <p:childTnLst>
                              <p:par>
                                <p:cTn id="12" presetID="5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250" fill="hold"/>
                                        <p:tgtEl>
                                          <p:spTgt spid="14"/>
                                        </p:tgtEl>
                                        <p:attrNameLst>
                                          <p:attrName>ppt_w</p:attrName>
                                        </p:attrNameLst>
                                      </p:cBhvr>
                                      <p:tavLst>
                                        <p:tav tm="0">
                                          <p:val>
                                            <p:fltVal val="0"/>
                                          </p:val>
                                        </p:tav>
                                        <p:tav tm="100000">
                                          <p:val>
                                            <p:strVal val="#ppt_w"/>
                                          </p:val>
                                        </p:tav>
                                      </p:tavLst>
                                    </p:anim>
                                    <p:anim calcmode="lin" valueType="num">
                                      <p:cBhvr>
                                        <p:cTn id="15" dur="250" fill="hold"/>
                                        <p:tgtEl>
                                          <p:spTgt spid="14"/>
                                        </p:tgtEl>
                                        <p:attrNameLst>
                                          <p:attrName>ppt_h</p:attrName>
                                        </p:attrNameLst>
                                      </p:cBhvr>
                                      <p:tavLst>
                                        <p:tav tm="0">
                                          <p:val>
                                            <p:fltVal val="0"/>
                                          </p:val>
                                        </p:tav>
                                        <p:tav tm="100000">
                                          <p:val>
                                            <p:strVal val="#ppt_h"/>
                                          </p:val>
                                        </p:tav>
                                      </p:tavLst>
                                    </p:anim>
                                    <p:animEffect transition="in" filter="fade">
                                      <p:cBhvr>
                                        <p:cTn id="16" dur="250"/>
                                        <p:tgtEl>
                                          <p:spTgt spid="14"/>
                                        </p:tgtEl>
                                      </p:cBhvr>
                                    </p:animEffect>
                                  </p:childTnLst>
                                </p:cTn>
                              </p:par>
                              <p:par>
                                <p:cTn id="17" presetID="6" presetClass="emph" presetSubtype="0" decel="100000" fill="hold" nodeType="withEffect">
                                  <p:stCondLst>
                                    <p:cond delay="200"/>
                                  </p:stCondLst>
                                  <p:childTnLst>
                                    <p:animScale>
                                      <p:cBhvr>
                                        <p:cTn id="18" dur="250" fill="hold"/>
                                        <p:tgtEl>
                                          <p:spTgt spid="14"/>
                                        </p:tgtEl>
                                      </p:cBhvr>
                                      <p:by x="110000" y="110000"/>
                                    </p:animScale>
                                  </p:childTnLst>
                                </p:cTn>
                              </p:par>
                              <p:par>
                                <p:cTn id="19" presetID="6" presetClass="emph" presetSubtype="0" decel="100000" fill="hold" nodeType="withEffect">
                                  <p:stCondLst>
                                    <p:cond delay="300"/>
                                  </p:stCondLst>
                                  <p:childTnLst>
                                    <p:animScale>
                                      <p:cBhvr>
                                        <p:cTn id="20" dur="250" fill="hold"/>
                                        <p:tgtEl>
                                          <p:spTgt spid="14"/>
                                        </p:tgtEl>
                                      </p:cBhvr>
                                      <p:by x="91000" y="91000"/>
                                    </p:animScale>
                                  </p:childTnLst>
                                </p:cTn>
                              </p:par>
                            </p:childTnLst>
                          </p:cTn>
                        </p:par>
                        <p:par>
                          <p:cTn id="21" fill="hold">
                            <p:stCondLst>
                              <p:cond delay="1250"/>
                            </p:stCondLst>
                            <p:childTnLst>
                              <p:par>
                                <p:cTn id="22" presetID="2" presetClass="entr" presetSubtype="4" decel="100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1750"/>
                            </p:stCondLst>
                            <p:childTnLst>
                              <p:par>
                                <p:cTn id="31" presetID="2" presetClass="entr" presetSubtype="8" decel="100000"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9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4" dur="900" fill="hold"/>
                                        <p:tgtEl>
                                          <p:spTgt spid="6">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9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8" dur="900" fill="hold"/>
                                        <p:tgtEl>
                                          <p:spTgt spid="6">
                                            <p:txEl>
                                              <p:pRg st="1" end="1"/>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 calcmode="lin" valueType="num">
                                      <p:cBhvr additive="base">
                                        <p:cTn id="41" dur="9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2" dur="9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15" grpId="1" animBg="1"/>
      <p:bldP spid="16"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89" y="4363564"/>
            <a:ext cx="12188825" cy="2127424"/>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sp>
        <p:nvSpPr>
          <p:cNvPr id="3" name="Title 2"/>
          <p:cNvSpPr>
            <a:spLocks noGrp="1"/>
          </p:cNvSpPr>
          <p:nvPr>
            <p:ph type="title"/>
          </p:nvPr>
        </p:nvSpPr>
        <p:spPr>
          <a:xfrm>
            <a:off x="270757" y="287647"/>
            <a:ext cx="11650488" cy="651525"/>
          </a:xfrm>
        </p:spPr>
        <p:txBody>
          <a:bodyPr>
            <a:normAutofit fontScale="90000"/>
          </a:bodyPr>
          <a:lstStyle/>
          <a:p>
            <a:r>
              <a:rPr lang="en-US" sz="4704" dirty="0"/>
              <a:t>What is multi-factor authentication?</a:t>
            </a:r>
          </a:p>
        </p:txBody>
      </p:sp>
      <p:sp>
        <p:nvSpPr>
          <p:cNvPr id="6" name="Content Placeholder 5"/>
          <p:cNvSpPr>
            <a:spLocks noGrp="1"/>
          </p:cNvSpPr>
          <p:nvPr>
            <p:ph sz="quarter" idx="4294967295"/>
          </p:nvPr>
        </p:nvSpPr>
        <p:spPr>
          <a:xfrm>
            <a:off x="1588" y="1527175"/>
            <a:ext cx="11272838" cy="2579688"/>
          </a:xfrm>
        </p:spPr>
        <p:txBody>
          <a:bodyPr>
            <a:normAutofit lnSpcReduction="10000"/>
          </a:bodyPr>
          <a:lstStyle/>
          <a:p>
            <a:pPr marL="0" indent="0">
              <a:buNone/>
              <a:defRPr/>
            </a:pPr>
            <a:r>
              <a:rPr lang="en-US" sz="3920" dirty="0"/>
              <a:t>Any two or more of the following factors:</a:t>
            </a:r>
            <a:endParaRPr lang="en-US" b="1" dirty="0"/>
          </a:p>
          <a:p>
            <a:pPr marL="56013" indent="0">
              <a:buNone/>
              <a:defRPr/>
            </a:pPr>
            <a:r>
              <a:rPr lang="en-US" sz="1960" dirty="0"/>
              <a:t>Something you know: a password or PIN.</a:t>
            </a:r>
          </a:p>
          <a:p>
            <a:pPr marL="56013" indent="0">
              <a:buNone/>
              <a:defRPr/>
            </a:pPr>
            <a:r>
              <a:rPr lang="en-US" sz="1960" dirty="0"/>
              <a:t>Something you have: a phone, credit card or hardware token.</a:t>
            </a:r>
          </a:p>
          <a:p>
            <a:pPr marL="56013" indent="0">
              <a:buNone/>
              <a:defRPr/>
            </a:pPr>
            <a:r>
              <a:rPr lang="en-US" sz="1960" dirty="0"/>
              <a:t>Something you are: a fingerprint, retinal scan or other biometric.</a:t>
            </a:r>
          </a:p>
          <a:p>
            <a:pPr marL="56013" indent="0">
              <a:buNone/>
              <a:defRPr/>
            </a:pPr>
            <a:endParaRPr lang="en-US" sz="1960" b="1" dirty="0"/>
          </a:p>
          <a:p>
            <a:pPr marL="56013" indent="0">
              <a:buNone/>
              <a:defRPr/>
            </a:pPr>
            <a:r>
              <a:rPr lang="en-US" sz="1960" b="1" dirty="0"/>
              <a:t>Stronger when using two different channels (out-of-band).</a:t>
            </a:r>
            <a:endParaRPr lang="en-US" sz="2744" b="1" dirty="0"/>
          </a:p>
          <a:p>
            <a:pPr marL="227163" indent="-227163">
              <a:lnSpc>
                <a:spcPct val="105000"/>
              </a:lnSpc>
              <a:defRPr/>
            </a:pPr>
            <a:endParaRPr lang="en-US" sz="1960" b="1" dirty="0"/>
          </a:p>
        </p:txBody>
      </p:sp>
      <p:grpSp>
        <p:nvGrpSpPr>
          <p:cNvPr id="30" name="Group 29"/>
          <p:cNvGrpSpPr>
            <a:grpSpLocks noChangeAspect="1"/>
          </p:cNvGrpSpPr>
          <p:nvPr/>
        </p:nvGrpSpPr>
        <p:grpSpPr>
          <a:xfrm>
            <a:off x="3036499" y="4578151"/>
            <a:ext cx="1532081" cy="1520863"/>
            <a:chOff x="2136833" y="5111938"/>
            <a:chExt cx="1392838" cy="1382638"/>
          </a:xfrm>
        </p:grpSpPr>
        <p:sp>
          <p:nvSpPr>
            <p:cNvPr id="26" name="Oval 25"/>
            <p:cNvSpPr/>
            <p:nvPr/>
          </p:nvSpPr>
          <p:spPr bwMode="auto">
            <a:xfrm>
              <a:off x="2136833" y="5111938"/>
              <a:ext cx="1392838" cy="1382638"/>
            </a:xfrm>
            <a:prstGeom prst="ellipse">
              <a:avLst/>
            </a:prstGeom>
            <a:solidFill>
              <a:schemeClr val="tx2"/>
            </a:solidFill>
            <a:ln w="476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20" name="Freeform 15"/>
            <p:cNvSpPr>
              <a:spLocks noEditPoints="1"/>
            </p:cNvSpPr>
            <p:nvPr/>
          </p:nvSpPr>
          <p:spPr bwMode="auto">
            <a:xfrm>
              <a:off x="2354219" y="5402497"/>
              <a:ext cx="958067" cy="801520"/>
            </a:xfrm>
            <a:custGeom>
              <a:avLst/>
              <a:gdLst>
                <a:gd name="T0" fmla="*/ 1479 w 2504"/>
                <a:gd name="T1" fmla="*/ 1116 h 2093"/>
                <a:gd name="T2" fmla="*/ 1968 w 2504"/>
                <a:gd name="T3" fmla="*/ 880 h 2093"/>
                <a:gd name="T4" fmla="*/ 1940 w 2504"/>
                <a:gd name="T5" fmla="*/ 822 h 2093"/>
                <a:gd name="T6" fmla="*/ 1450 w 2504"/>
                <a:gd name="T7" fmla="*/ 1052 h 2093"/>
                <a:gd name="T8" fmla="*/ 1479 w 2504"/>
                <a:gd name="T9" fmla="*/ 1116 h 2093"/>
                <a:gd name="T10" fmla="*/ 1479 w 2504"/>
                <a:gd name="T11" fmla="*/ 1116 h 2093"/>
                <a:gd name="T12" fmla="*/ 1571 w 2504"/>
                <a:gd name="T13" fmla="*/ 1311 h 2093"/>
                <a:gd name="T14" fmla="*/ 2061 w 2504"/>
                <a:gd name="T15" fmla="*/ 1075 h 2093"/>
                <a:gd name="T16" fmla="*/ 2032 w 2504"/>
                <a:gd name="T17" fmla="*/ 1012 h 2093"/>
                <a:gd name="T18" fmla="*/ 1542 w 2504"/>
                <a:gd name="T19" fmla="*/ 1248 h 2093"/>
                <a:gd name="T20" fmla="*/ 1571 w 2504"/>
                <a:gd name="T21" fmla="*/ 1311 h 2093"/>
                <a:gd name="T22" fmla="*/ 1571 w 2504"/>
                <a:gd name="T23" fmla="*/ 1311 h 2093"/>
                <a:gd name="T24" fmla="*/ 857 w 2504"/>
                <a:gd name="T25" fmla="*/ 1570 h 2093"/>
                <a:gd name="T26" fmla="*/ 886 w 2504"/>
                <a:gd name="T27" fmla="*/ 1633 h 2093"/>
                <a:gd name="T28" fmla="*/ 1381 w 2504"/>
                <a:gd name="T29" fmla="*/ 1397 h 2093"/>
                <a:gd name="T30" fmla="*/ 1347 w 2504"/>
                <a:gd name="T31" fmla="*/ 1340 h 2093"/>
                <a:gd name="T32" fmla="*/ 857 w 2504"/>
                <a:gd name="T33" fmla="*/ 1570 h 2093"/>
                <a:gd name="T34" fmla="*/ 857 w 2504"/>
                <a:gd name="T35" fmla="*/ 1570 h 2093"/>
                <a:gd name="T36" fmla="*/ 1784 w 2504"/>
                <a:gd name="T37" fmla="*/ 494 h 2093"/>
                <a:gd name="T38" fmla="*/ 1755 w 2504"/>
                <a:gd name="T39" fmla="*/ 431 h 2093"/>
                <a:gd name="T40" fmla="*/ 1266 w 2504"/>
                <a:gd name="T41" fmla="*/ 661 h 2093"/>
                <a:gd name="T42" fmla="*/ 1295 w 2504"/>
                <a:gd name="T43" fmla="*/ 725 h 2093"/>
                <a:gd name="T44" fmla="*/ 1784 w 2504"/>
                <a:gd name="T45" fmla="*/ 494 h 2093"/>
                <a:gd name="T46" fmla="*/ 1784 w 2504"/>
                <a:gd name="T47" fmla="*/ 494 h 2093"/>
                <a:gd name="T48" fmla="*/ 2487 w 2504"/>
                <a:gd name="T49" fmla="*/ 1167 h 2093"/>
                <a:gd name="T50" fmla="*/ 1968 w 2504"/>
                <a:gd name="T51" fmla="*/ 75 h 2093"/>
                <a:gd name="T52" fmla="*/ 1888 w 2504"/>
                <a:gd name="T53" fmla="*/ 23 h 2093"/>
                <a:gd name="T54" fmla="*/ 1848 w 2504"/>
                <a:gd name="T55" fmla="*/ 34 h 2093"/>
                <a:gd name="T56" fmla="*/ 1594 w 2504"/>
                <a:gd name="T57" fmla="*/ 155 h 2093"/>
                <a:gd name="T58" fmla="*/ 1502 w 2504"/>
                <a:gd name="T59" fmla="*/ 46 h 2093"/>
                <a:gd name="T60" fmla="*/ 1376 w 2504"/>
                <a:gd name="T61" fmla="*/ 34 h 2093"/>
                <a:gd name="T62" fmla="*/ 800 w 2504"/>
                <a:gd name="T63" fmla="*/ 529 h 2093"/>
                <a:gd name="T64" fmla="*/ 196 w 2504"/>
                <a:gd name="T65" fmla="*/ 817 h 2093"/>
                <a:gd name="T66" fmla="*/ 149 w 2504"/>
                <a:gd name="T67" fmla="*/ 937 h 2093"/>
                <a:gd name="T68" fmla="*/ 201 w 2504"/>
                <a:gd name="T69" fmla="*/ 1041 h 2093"/>
                <a:gd name="T70" fmla="*/ 40 w 2504"/>
                <a:gd name="T71" fmla="*/ 1179 h 2093"/>
                <a:gd name="T72" fmla="*/ 29 w 2504"/>
                <a:gd name="T73" fmla="*/ 1311 h 2093"/>
                <a:gd name="T74" fmla="*/ 645 w 2504"/>
                <a:gd name="T75" fmla="*/ 2036 h 2093"/>
                <a:gd name="T76" fmla="*/ 788 w 2504"/>
                <a:gd name="T77" fmla="*/ 2070 h 2093"/>
                <a:gd name="T78" fmla="*/ 1612 w 2504"/>
                <a:gd name="T79" fmla="*/ 1679 h 2093"/>
                <a:gd name="T80" fmla="*/ 2440 w 2504"/>
                <a:gd name="T81" fmla="*/ 1288 h 2093"/>
                <a:gd name="T82" fmla="*/ 2452 w 2504"/>
                <a:gd name="T83" fmla="*/ 1282 h 2093"/>
                <a:gd name="T84" fmla="*/ 2458 w 2504"/>
                <a:gd name="T85" fmla="*/ 1277 h 2093"/>
                <a:gd name="T86" fmla="*/ 2487 w 2504"/>
                <a:gd name="T87" fmla="*/ 1167 h 2093"/>
                <a:gd name="T88" fmla="*/ 742 w 2504"/>
                <a:gd name="T89" fmla="*/ 1915 h 2093"/>
                <a:gd name="T90" fmla="*/ 265 w 2504"/>
                <a:gd name="T91" fmla="*/ 909 h 2093"/>
                <a:gd name="T92" fmla="*/ 1876 w 2504"/>
                <a:gd name="T93" fmla="*/ 149 h 2093"/>
                <a:gd name="T94" fmla="*/ 2354 w 2504"/>
                <a:gd name="T95" fmla="*/ 1156 h 2093"/>
                <a:gd name="T96" fmla="*/ 742 w 2504"/>
                <a:gd name="T97" fmla="*/ 1915 h 2093"/>
                <a:gd name="T98" fmla="*/ 742 w 2504"/>
                <a:gd name="T99" fmla="*/ 1915 h 2093"/>
                <a:gd name="T100" fmla="*/ 1358 w 2504"/>
                <a:gd name="T101" fmla="*/ 857 h 2093"/>
                <a:gd name="T102" fmla="*/ 1387 w 2504"/>
                <a:gd name="T103" fmla="*/ 920 h 2093"/>
                <a:gd name="T104" fmla="*/ 1876 w 2504"/>
                <a:gd name="T105" fmla="*/ 690 h 2093"/>
                <a:gd name="T106" fmla="*/ 1848 w 2504"/>
                <a:gd name="T107" fmla="*/ 627 h 2093"/>
                <a:gd name="T108" fmla="*/ 1358 w 2504"/>
                <a:gd name="T109" fmla="*/ 857 h 2093"/>
                <a:gd name="T110" fmla="*/ 1358 w 2504"/>
                <a:gd name="T111" fmla="*/ 857 h 2093"/>
                <a:gd name="T112" fmla="*/ 1082 w 2504"/>
                <a:gd name="T113" fmla="*/ 730 h 2093"/>
                <a:gd name="T114" fmla="*/ 558 w 2504"/>
                <a:gd name="T115" fmla="*/ 978 h 2093"/>
                <a:gd name="T116" fmla="*/ 771 w 2504"/>
                <a:gd name="T117" fmla="*/ 1432 h 2093"/>
                <a:gd name="T118" fmla="*/ 1301 w 2504"/>
                <a:gd name="T119" fmla="*/ 1185 h 2093"/>
                <a:gd name="T120" fmla="*/ 1082 w 2504"/>
                <a:gd name="T121" fmla="*/ 730 h 2093"/>
                <a:gd name="T122" fmla="*/ 1082 w 2504"/>
                <a:gd name="T123" fmla="*/ 73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4" h="2093">
                  <a:moveTo>
                    <a:pt x="1479" y="1116"/>
                  </a:moveTo>
                  <a:cubicBezTo>
                    <a:pt x="1968" y="880"/>
                    <a:pt x="1968" y="880"/>
                    <a:pt x="1968" y="880"/>
                  </a:cubicBezTo>
                  <a:cubicBezTo>
                    <a:pt x="1940" y="822"/>
                    <a:pt x="1940" y="822"/>
                    <a:pt x="1940" y="822"/>
                  </a:cubicBezTo>
                  <a:cubicBezTo>
                    <a:pt x="1450" y="1052"/>
                    <a:pt x="1450" y="1052"/>
                    <a:pt x="1450" y="1052"/>
                  </a:cubicBezTo>
                  <a:cubicBezTo>
                    <a:pt x="1479" y="1116"/>
                    <a:pt x="1479" y="1116"/>
                    <a:pt x="1479" y="1116"/>
                  </a:cubicBezTo>
                  <a:cubicBezTo>
                    <a:pt x="1479" y="1116"/>
                    <a:pt x="1479" y="1116"/>
                    <a:pt x="1479" y="1116"/>
                  </a:cubicBezTo>
                  <a:close/>
                  <a:moveTo>
                    <a:pt x="1571" y="1311"/>
                  </a:moveTo>
                  <a:cubicBezTo>
                    <a:pt x="2061" y="1075"/>
                    <a:pt x="2061" y="1075"/>
                    <a:pt x="2061" y="1075"/>
                  </a:cubicBezTo>
                  <a:cubicBezTo>
                    <a:pt x="2032" y="1012"/>
                    <a:pt x="2032" y="1012"/>
                    <a:pt x="2032" y="1012"/>
                  </a:cubicBezTo>
                  <a:cubicBezTo>
                    <a:pt x="1542" y="1248"/>
                    <a:pt x="1542" y="1248"/>
                    <a:pt x="1542" y="1248"/>
                  </a:cubicBezTo>
                  <a:cubicBezTo>
                    <a:pt x="1571" y="1311"/>
                    <a:pt x="1571" y="1311"/>
                    <a:pt x="1571" y="1311"/>
                  </a:cubicBezTo>
                  <a:cubicBezTo>
                    <a:pt x="1571" y="1311"/>
                    <a:pt x="1571" y="1311"/>
                    <a:pt x="1571" y="1311"/>
                  </a:cubicBezTo>
                  <a:close/>
                  <a:moveTo>
                    <a:pt x="857" y="1570"/>
                  </a:moveTo>
                  <a:cubicBezTo>
                    <a:pt x="886" y="1633"/>
                    <a:pt x="886" y="1633"/>
                    <a:pt x="886" y="1633"/>
                  </a:cubicBezTo>
                  <a:cubicBezTo>
                    <a:pt x="1381" y="1397"/>
                    <a:pt x="1381" y="1397"/>
                    <a:pt x="1381" y="1397"/>
                  </a:cubicBezTo>
                  <a:cubicBezTo>
                    <a:pt x="1347" y="1340"/>
                    <a:pt x="1347" y="1340"/>
                    <a:pt x="1347" y="1340"/>
                  </a:cubicBezTo>
                  <a:cubicBezTo>
                    <a:pt x="857" y="1570"/>
                    <a:pt x="857" y="1570"/>
                    <a:pt x="857" y="1570"/>
                  </a:cubicBezTo>
                  <a:cubicBezTo>
                    <a:pt x="857" y="1570"/>
                    <a:pt x="857" y="1570"/>
                    <a:pt x="857" y="1570"/>
                  </a:cubicBezTo>
                  <a:close/>
                  <a:moveTo>
                    <a:pt x="1784" y="494"/>
                  </a:moveTo>
                  <a:cubicBezTo>
                    <a:pt x="1755" y="431"/>
                    <a:pt x="1755" y="431"/>
                    <a:pt x="1755" y="431"/>
                  </a:cubicBezTo>
                  <a:cubicBezTo>
                    <a:pt x="1266" y="661"/>
                    <a:pt x="1266" y="661"/>
                    <a:pt x="1266" y="661"/>
                  </a:cubicBezTo>
                  <a:cubicBezTo>
                    <a:pt x="1295" y="725"/>
                    <a:pt x="1295" y="725"/>
                    <a:pt x="1295" y="725"/>
                  </a:cubicBezTo>
                  <a:cubicBezTo>
                    <a:pt x="1784" y="494"/>
                    <a:pt x="1784" y="494"/>
                    <a:pt x="1784" y="494"/>
                  </a:cubicBezTo>
                  <a:cubicBezTo>
                    <a:pt x="1784" y="494"/>
                    <a:pt x="1784" y="494"/>
                    <a:pt x="1784" y="494"/>
                  </a:cubicBezTo>
                  <a:close/>
                  <a:moveTo>
                    <a:pt x="2487" y="1167"/>
                  </a:moveTo>
                  <a:cubicBezTo>
                    <a:pt x="1968" y="75"/>
                    <a:pt x="1968" y="75"/>
                    <a:pt x="1968" y="75"/>
                  </a:cubicBezTo>
                  <a:cubicBezTo>
                    <a:pt x="1951" y="46"/>
                    <a:pt x="1922" y="23"/>
                    <a:pt x="1888" y="23"/>
                  </a:cubicBezTo>
                  <a:cubicBezTo>
                    <a:pt x="1871" y="23"/>
                    <a:pt x="1859" y="29"/>
                    <a:pt x="1848" y="34"/>
                  </a:cubicBezTo>
                  <a:cubicBezTo>
                    <a:pt x="1594" y="155"/>
                    <a:pt x="1594" y="155"/>
                    <a:pt x="1594" y="155"/>
                  </a:cubicBezTo>
                  <a:cubicBezTo>
                    <a:pt x="1502" y="46"/>
                    <a:pt x="1502" y="46"/>
                    <a:pt x="1502" y="46"/>
                  </a:cubicBezTo>
                  <a:cubicBezTo>
                    <a:pt x="1468" y="6"/>
                    <a:pt x="1410" y="0"/>
                    <a:pt x="1376" y="34"/>
                  </a:cubicBezTo>
                  <a:cubicBezTo>
                    <a:pt x="800" y="529"/>
                    <a:pt x="800" y="529"/>
                    <a:pt x="800" y="529"/>
                  </a:cubicBezTo>
                  <a:cubicBezTo>
                    <a:pt x="196" y="817"/>
                    <a:pt x="196" y="817"/>
                    <a:pt x="196" y="817"/>
                  </a:cubicBezTo>
                  <a:cubicBezTo>
                    <a:pt x="149" y="834"/>
                    <a:pt x="126" y="891"/>
                    <a:pt x="149" y="937"/>
                  </a:cubicBezTo>
                  <a:cubicBezTo>
                    <a:pt x="201" y="1041"/>
                    <a:pt x="201" y="1041"/>
                    <a:pt x="201" y="1041"/>
                  </a:cubicBezTo>
                  <a:cubicBezTo>
                    <a:pt x="40" y="1179"/>
                    <a:pt x="40" y="1179"/>
                    <a:pt x="40" y="1179"/>
                  </a:cubicBezTo>
                  <a:cubicBezTo>
                    <a:pt x="6" y="1213"/>
                    <a:pt x="0" y="1271"/>
                    <a:pt x="29" y="1311"/>
                  </a:cubicBezTo>
                  <a:cubicBezTo>
                    <a:pt x="645" y="2036"/>
                    <a:pt x="645" y="2036"/>
                    <a:pt x="645" y="2036"/>
                  </a:cubicBezTo>
                  <a:cubicBezTo>
                    <a:pt x="679" y="2076"/>
                    <a:pt x="742" y="2093"/>
                    <a:pt x="788" y="2070"/>
                  </a:cubicBezTo>
                  <a:cubicBezTo>
                    <a:pt x="1612" y="1679"/>
                    <a:pt x="1612" y="1679"/>
                    <a:pt x="1612" y="1679"/>
                  </a:cubicBezTo>
                  <a:cubicBezTo>
                    <a:pt x="2440" y="1288"/>
                    <a:pt x="2440" y="1288"/>
                    <a:pt x="2440" y="1288"/>
                  </a:cubicBezTo>
                  <a:cubicBezTo>
                    <a:pt x="2446" y="1288"/>
                    <a:pt x="2452" y="1282"/>
                    <a:pt x="2452" y="1282"/>
                  </a:cubicBezTo>
                  <a:cubicBezTo>
                    <a:pt x="2452" y="1282"/>
                    <a:pt x="2452" y="1282"/>
                    <a:pt x="2458" y="1277"/>
                  </a:cubicBezTo>
                  <a:cubicBezTo>
                    <a:pt x="2492" y="1254"/>
                    <a:pt x="2504" y="1208"/>
                    <a:pt x="2487" y="1167"/>
                  </a:cubicBezTo>
                  <a:close/>
                  <a:moveTo>
                    <a:pt x="742" y="1915"/>
                  </a:moveTo>
                  <a:cubicBezTo>
                    <a:pt x="265" y="909"/>
                    <a:pt x="265" y="909"/>
                    <a:pt x="265" y="909"/>
                  </a:cubicBezTo>
                  <a:cubicBezTo>
                    <a:pt x="1876" y="149"/>
                    <a:pt x="1876" y="149"/>
                    <a:pt x="1876" y="149"/>
                  </a:cubicBezTo>
                  <a:cubicBezTo>
                    <a:pt x="2354" y="1156"/>
                    <a:pt x="2354" y="1156"/>
                    <a:pt x="2354" y="1156"/>
                  </a:cubicBezTo>
                  <a:cubicBezTo>
                    <a:pt x="742" y="1915"/>
                    <a:pt x="742" y="1915"/>
                    <a:pt x="742" y="1915"/>
                  </a:cubicBezTo>
                  <a:cubicBezTo>
                    <a:pt x="742" y="1915"/>
                    <a:pt x="742" y="1915"/>
                    <a:pt x="742" y="1915"/>
                  </a:cubicBezTo>
                  <a:close/>
                  <a:moveTo>
                    <a:pt x="1358" y="857"/>
                  </a:moveTo>
                  <a:cubicBezTo>
                    <a:pt x="1387" y="920"/>
                    <a:pt x="1387" y="920"/>
                    <a:pt x="1387" y="920"/>
                  </a:cubicBezTo>
                  <a:cubicBezTo>
                    <a:pt x="1876" y="690"/>
                    <a:pt x="1876" y="690"/>
                    <a:pt x="1876" y="690"/>
                  </a:cubicBezTo>
                  <a:cubicBezTo>
                    <a:pt x="1848" y="627"/>
                    <a:pt x="1848" y="627"/>
                    <a:pt x="1848" y="627"/>
                  </a:cubicBezTo>
                  <a:cubicBezTo>
                    <a:pt x="1358" y="857"/>
                    <a:pt x="1358" y="857"/>
                    <a:pt x="1358" y="857"/>
                  </a:cubicBezTo>
                  <a:cubicBezTo>
                    <a:pt x="1358" y="857"/>
                    <a:pt x="1358" y="857"/>
                    <a:pt x="1358" y="857"/>
                  </a:cubicBezTo>
                  <a:close/>
                  <a:moveTo>
                    <a:pt x="1082" y="730"/>
                  </a:moveTo>
                  <a:cubicBezTo>
                    <a:pt x="558" y="978"/>
                    <a:pt x="558" y="978"/>
                    <a:pt x="558" y="978"/>
                  </a:cubicBezTo>
                  <a:cubicBezTo>
                    <a:pt x="771" y="1432"/>
                    <a:pt x="771" y="1432"/>
                    <a:pt x="771" y="1432"/>
                  </a:cubicBezTo>
                  <a:cubicBezTo>
                    <a:pt x="1301" y="1185"/>
                    <a:pt x="1301" y="1185"/>
                    <a:pt x="1301" y="1185"/>
                  </a:cubicBezTo>
                  <a:cubicBezTo>
                    <a:pt x="1082" y="730"/>
                    <a:pt x="1082" y="730"/>
                    <a:pt x="1082" y="730"/>
                  </a:cubicBezTo>
                  <a:cubicBezTo>
                    <a:pt x="1082" y="730"/>
                    <a:pt x="1082" y="730"/>
                    <a:pt x="1082" y="730"/>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grpSp>
        <p:nvGrpSpPr>
          <p:cNvPr id="32" name="Group 31"/>
          <p:cNvGrpSpPr>
            <a:grpSpLocks noChangeAspect="1"/>
          </p:cNvGrpSpPr>
          <p:nvPr/>
        </p:nvGrpSpPr>
        <p:grpSpPr>
          <a:xfrm>
            <a:off x="8168592" y="4578151"/>
            <a:ext cx="1532081" cy="1520863"/>
            <a:chOff x="5383362" y="5111938"/>
            <a:chExt cx="1392838" cy="1382638"/>
          </a:xfrm>
        </p:grpSpPr>
        <p:sp>
          <p:nvSpPr>
            <p:cNvPr id="28" name="Oval 27"/>
            <p:cNvSpPr/>
            <p:nvPr/>
          </p:nvSpPr>
          <p:spPr bwMode="auto">
            <a:xfrm>
              <a:off x="5383362" y="5111938"/>
              <a:ext cx="1392838" cy="1382638"/>
            </a:xfrm>
            <a:prstGeom prst="ellipse">
              <a:avLst/>
            </a:prstGeom>
            <a:solidFill>
              <a:schemeClr val="tx2"/>
            </a:solidFill>
            <a:ln w="476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24" name="Freeform 19"/>
            <p:cNvSpPr>
              <a:spLocks noEditPoints="1"/>
            </p:cNvSpPr>
            <p:nvPr/>
          </p:nvSpPr>
          <p:spPr bwMode="auto">
            <a:xfrm>
              <a:off x="5837369" y="5339249"/>
              <a:ext cx="484824" cy="928016"/>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sp>
        <p:nvSpPr>
          <p:cNvPr id="33" name="TextBox 32"/>
          <p:cNvSpPr txBox="1"/>
          <p:nvPr/>
        </p:nvSpPr>
        <p:spPr>
          <a:xfrm>
            <a:off x="470450" y="6050170"/>
            <a:ext cx="1532082" cy="479620"/>
          </a:xfrm>
          <a:prstGeom prst="rect">
            <a:avLst/>
          </a:prstGeom>
          <a:noFill/>
        </p:spPr>
        <p:txBody>
          <a:bodyPr wrap="square" lIns="179238" tIns="143391" rIns="179238" bIns="143391" rtlCol="0">
            <a:spAutoFit/>
          </a:bodyPr>
          <a:lstStyle/>
          <a:p>
            <a:pPr algn="ctr" defTabSz="913946">
              <a:lnSpc>
                <a:spcPct val="90000"/>
              </a:lnSpc>
            </a:pPr>
            <a:r>
              <a:rPr lang="en-US" sz="1372" spc="-49" dirty="0">
                <a:gradFill>
                  <a:gsLst>
                    <a:gs pos="18349">
                      <a:srgbClr val="FFFFFF"/>
                    </a:gs>
                    <a:gs pos="40000">
                      <a:srgbClr val="FFFFFF"/>
                    </a:gs>
                  </a:gsLst>
                  <a:lin ang="5400000" scaled="0"/>
                </a:gradFill>
              </a:rPr>
              <a:t>Hardware token</a:t>
            </a:r>
          </a:p>
        </p:txBody>
      </p:sp>
      <p:sp>
        <p:nvSpPr>
          <p:cNvPr id="34" name="TextBox 33"/>
          <p:cNvSpPr txBox="1"/>
          <p:nvPr/>
        </p:nvSpPr>
        <p:spPr>
          <a:xfrm>
            <a:off x="3036497" y="6050170"/>
            <a:ext cx="1532082" cy="479620"/>
          </a:xfrm>
          <a:prstGeom prst="rect">
            <a:avLst/>
          </a:prstGeom>
          <a:noFill/>
        </p:spPr>
        <p:txBody>
          <a:bodyPr wrap="square" lIns="179238" tIns="143391" rIns="179238" bIns="143391" rtlCol="0">
            <a:spAutoFit/>
          </a:bodyPr>
          <a:lstStyle/>
          <a:p>
            <a:pPr algn="ctr" defTabSz="913946">
              <a:lnSpc>
                <a:spcPct val="90000"/>
              </a:lnSpc>
            </a:pPr>
            <a:r>
              <a:rPr lang="en-US" sz="1372" spc="-49" dirty="0">
                <a:gradFill>
                  <a:gsLst>
                    <a:gs pos="18349">
                      <a:srgbClr val="FFFFFF"/>
                    </a:gs>
                    <a:gs pos="40000">
                      <a:srgbClr val="FFFFFF"/>
                    </a:gs>
                  </a:gsLst>
                  <a:lin ang="5400000" scaled="0"/>
                </a:gradFill>
              </a:rPr>
              <a:t>Certificates</a:t>
            </a:r>
          </a:p>
        </p:txBody>
      </p:sp>
      <p:sp>
        <p:nvSpPr>
          <p:cNvPr id="35" name="TextBox 34"/>
          <p:cNvSpPr txBox="1"/>
          <p:nvPr/>
        </p:nvSpPr>
        <p:spPr>
          <a:xfrm>
            <a:off x="5602544" y="6050170"/>
            <a:ext cx="1532082" cy="479620"/>
          </a:xfrm>
          <a:prstGeom prst="rect">
            <a:avLst/>
          </a:prstGeom>
          <a:noFill/>
        </p:spPr>
        <p:txBody>
          <a:bodyPr wrap="square" lIns="179238" tIns="143391" rIns="179238" bIns="143391" rtlCol="0">
            <a:spAutoFit/>
          </a:bodyPr>
          <a:lstStyle/>
          <a:p>
            <a:pPr algn="ctr" defTabSz="913946">
              <a:lnSpc>
                <a:spcPct val="90000"/>
              </a:lnSpc>
            </a:pPr>
            <a:r>
              <a:rPr lang="en-US" sz="1372" spc="-49" dirty="0">
                <a:gradFill>
                  <a:gsLst>
                    <a:gs pos="18349">
                      <a:srgbClr val="FFFFFF"/>
                    </a:gs>
                    <a:gs pos="40000">
                      <a:srgbClr val="FFFFFF"/>
                    </a:gs>
                  </a:gsLst>
                  <a:lin ang="5400000" scaled="0"/>
                </a:gradFill>
              </a:rPr>
              <a:t>Smartcard</a:t>
            </a:r>
          </a:p>
        </p:txBody>
      </p:sp>
      <p:sp>
        <p:nvSpPr>
          <p:cNvPr id="36" name="TextBox 35"/>
          <p:cNvSpPr txBox="1"/>
          <p:nvPr/>
        </p:nvSpPr>
        <p:spPr>
          <a:xfrm>
            <a:off x="8168591" y="6050170"/>
            <a:ext cx="1532082" cy="479620"/>
          </a:xfrm>
          <a:prstGeom prst="rect">
            <a:avLst/>
          </a:prstGeom>
          <a:noFill/>
        </p:spPr>
        <p:txBody>
          <a:bodyPr wrap="square" lIns="179238" tIns="143391" rIns="179238" bIns="143391" rtlCol="0">
            <a:spAutoFit/>
          </a:bodyPr>
          <a:lstStyle/>
          <a:p>
            <a:pPr algn="ctr" defTabSz="913946">
              <a:lnSpc>
                <a:spcPct val="90000"/>
              </a:lnSpc>
            </a:pPr>
            <a:r>
              <a:rPr lang="en-US" sz="1372" spc="-49" dirty="0">
                <a:gradFill>
                  <a:gsLst>
                    <a:gs pos="18349">
                      <a:srgbClr val="FFFFFF"/>
                    </a:gs>
                    <a:gs pos="40000">
                      <a:srgbClr val="FFFFFF"/>
                    </a:gs>
                  </a:gsLst>
                  <a:lin ang="5400000" scaled="0"/>
                </a:gradFill>
              </a:rPr>
              <a:t>Phone</a:t>
            </a:r>
          </a:p>
        </p:txBody>
      </p:sp>
      <p:grpSp>
        <p:nvGrpSpPr>
          <p:cNvPr id="7" name="Group 6"/>
          <p:cNvGrpSpPr/>
          <p:nvPr/>
        </p:nvGrpSpPr>
        <p:grpSpPr>
          <a:xfrm>
            <a:off x="5602545" y="4578151"/>
            <a:ext cx="1532081" cy="1520863"/>
            <a:chOff x="5688379" y="4669760"/>
            <a:chExt cx="1563210" cy="1551764"/>
          </a:xfrm>
        </p:grpSpPr>
        <p:grpSp>
          <p:nvGrpSpPr>
            <p:cNvPr id="31" name="Group 30"/>
            <p:cNvGrpSpPr>
              <a:grpSpLocks noChangeAspect="1"/>
            </p:cNvGrpSpPr>
            <p:nvPr/>
          </p:nvGrpSpPr>
          <p:grpSpPr>
            <a:xfrm>
              <a:off x="5688379" y="4669760"/>
              <a:ext cx="1563210" cy="1551764"/>
              <a:chOff x="3760097" y="5111938"/>
              <a:chExt cx="1392838" cy="1382638"/>
            </a:xfrm>
          </p:grpSpPr>
          <p:sp>
            <p:nvSpPr>
              <p:cNvPr id="27" name="Oval 26"/>
              <p:cNvSpPr/>
              <p:nvPr/>
            </p:nvSpPr>
            <p:spPr bwMode="auto">
              <a:xfrm>
                <a:off x="3760097" y="5111938"/>
                <a:ext cx="1392838" cy="1382638"/>
              </a:xfrm>
              <a:prstGeom prst="ellipse">
                <a:avLst/>
              </a:prstGeom>
              <a:solidFill>
                <a:schemeClr val="tx2"/>
              </a:solidFill>
              <a:ln w="476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grpSp>
            <p:nvGrpSpPr>
              <p:cNvPr id="11" name="Group 10"/>
              <p:cNvGrpSpPr/>
              <p:nvPr/>
            </p:nvGrpSpPr>
            <p:grpSpPr>
              <a:xfrm>
                <a:off x="3997828" y="5507574"/>
                <a:ext cx="917376" cy="591367"/>
                <a:chOff x="2809876" y="-1063625"/>
                <a:chExt cx="2112963" cy="1362076"/>
              </a:xfrm>
              <a:solidFill>
                <a:schemeClr val="accent1"/>
              </a:solidFill>
            </p:grpSpPr>
            <p:sp>
              <p:nvSpPr>
                <p:cNvPr id="8" name="Freeform 5"/>
                <p:cNvSpPr>
                  <a:spLocks noEditPoints="1"/>
                </p:cNvSpPr>
                <p:nvPr/>
              </p:nvSpPr>
              <p:spPr bwMode="auto">
                <a:xfrm>
                  <a:off x="2809876" y="-1063625"/>
                  <a:ext cx="2112963" cy="1362076"/>
                </a:xfrm>
                <a:custGeom>
                  <a:avLst/>
                  <a:gdLst>
                    <a:gd name="T0" fmla="*/ 2219 w 2399"/>
                    <a:gd name="T1" fmla="*/ 0 h 1545"/>
                    <a:gd name="T2" fmla="*/ 179 w 2399"/>
                    <a:gd name="T3" fmla="*/ 0 h 1545"/>
                    <a:gd name="T4" fmla="*/ 0 w 2399"/>
                    <a:gd name="T5" fmla="*/ 179 h 1545"/>
                    <a:gd name="T6" fmla="*/ 0 w 2399"/>
                    <a:gd name="T7" fmla="*/ 1365 h 1545"/>
                    <a:gd name="T8" fmla="*/ 179 w 2399"/>
                    <a:gd name="T9" fmla="*/ 1545 h 1545"/>
                    <a:gd name="T10" fmla="*/ 2219 w 2399"/>
                    <a:gd name="T11" fmla="*/ 1545 h 1545"/>
                    <a:gd name="T12" fmla="*/ 2399 w 2399"/>
                    <a:gd name="T13" fmla="*/ 1365 h 1545"/>
                    <a:gd name="T14" fmla="*/ 2399 w 2399"/>
                    <a:gd name="T15" fmla="*/ 179 h 1545"/>
                    <a:gd name="T16" fmla="*/ 2219 w 2399"/>
                    <a:gd name="T17" fmla="*/ 0 h 1545"/>
                    <a:gd name="T18" fmla="*/ 179 w 2399"/>
                    <a:gd name="T19" fmla="*/ 107 h 1545"/>
                    <a:gd name="T20" fmla="*/ 2219 w 2399"/>
                    <a:gd name="T21" fmla="*/ 107 h 1545"/>
                    <a:gd name="T22" fmla="*/ 2291 w 2399"/>
                    <a:gd name="T23" fmla="*/ 179 h 1545"/>
                    <a:gd name="T24" fmla="*/ 2291 w 2399"/>
                    <a:gd name="T25" fmla="*/ 377 h 1545"/>
                    <a:gd name="T26" fmla="*/ 108 w 2399"/>
                    <a:gd name="T27" fmla="*/ 377 h 1545"/>
                    <a:gd name="T28" fmla="*/ 108 w 2399"/>
                    <a:gd name="T29" fmla="*/ 179 h 1545"/>
                    <a:gd name="T30" fmla="*/ 179 w 2399"/>
                    <a:gd name="T31" fmla="*/ 107 h 1545"/>
                    <a:gd name="T32" fmla="*/ 2219 w 2399"/>
                    <a:gd name="T33" fmla="*/ 1437 h 1545"/>
                    <a:gd name="T34" fmla="*/ 179 w 2399"/>
                    <a:gd name="T35" fmla="*/ 1437 h 1545"/>
                    <a:gd name="T36" fmla="*/ 108 w 2399"/>
                    <a:gd name="T37" fmla="*/ 1365 h 1545"/>
                    <a:gd name="T38" fmla="*/ 108 w 2399"/>
                    <a:gd name="T39" fmla="*/ 772 h 1545"/>
                    <a:gd name="T40" fmla="*/ 2291 w 2399"/>
                    <a:gd name="T41" fmla="*/ 772 h 1545"/>
                    <a:gd name="T42" fmla="*/ 2291 w 2399"/>
                    <a:gd name="T43" fmla="*/ 1365 h 1545"/>
                    <a:gd name="T44" fmla="*/ 2219 w 2399"/>
                    <a:gd name="T45" fmla="*/ 1437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99" h="1545">
                      <a:moveTo>
                        <a:pt x="2219" y="0"/>
                      </a:moveTo>
                      <a:cubicBezTo>
                        <a:pt x="179" y="0"/>
                        <a:pt x="179" y="0"/>
                        <a:pt x="179" y="0"/>
                      </a:cubicBezTo>
                      <a:cubicBezTo>
                        <a:pt x="78" y="0"/>
                        <a:pt x="0" y="83"/>
                        <a:pt x="0" y="179"/>
                      </a:cubicBezTo>
                      <a:cubicBezTo>
                        <a:pt x="0" y="1365"/>
                        <a:pt x="0" y="1365"/>
                        <a:pt x="0" y="1365"/>
                      </a:cubicBezTo>
                      <a:cubicBezTo>
                        <a:pt x="0" y="1461"/>
                        <a:pt x="78" y="1545"/>
                        <a:pt x="179" y="1545"/>
                      </a:cubicBezTo>
                      <a:cubicBezTo>
                        <a:pt x="2219" y="1545"/>
                        <a:pt x="2219" y="1545"/>
                        <a:pt x="2219" y="1545"/>
                      </a:cubicBezTo>
                      <a:cubicBezTo>
                        <a:pt x="2321" y="1545"/>
                        <a:pt x="2399" y="1461"/>
                        <a:pt x="2399" y="1365"/>
                      </a:cubicBezTo>
                      <a:cubicBezTo>
                        <a:pt x="2399" y="179"/>
                        <a:pt x="2399" y="179"/>
                        <a:pt x="2399" y="179"/>
                      </a:cubicBezTo>
                      <a:cubicBezTo>
                        <a:pt x="2399" y="83"/>
                        <a:pt x="2321" y="0"/>
                        <a:pt x="2219" y="0"/>
                      </a:cubicBezTo>
                      <a:close/>
                      <a:moveTo>
                        <a:pt x="179" y="107"/>
                      </a:moveTo>
                      <a:cubicBezTo>
                        <a:pt x="2219" y="107"/>
                        <a:pt x="2219" y="107"/>
                        <a:pt x="2219" y="107"/>
                      </a:cubicBezTo>
                      <a:cubicBezTo>
                        <a:pt x="2261" y="107"/>
                        <a:pt x="2291" y="143"/>
                        <a:pt x="2291" y="179"/>
                      </a:cubicBezTo>
                      <a:cubicBezTo>
                        <a:pt x="2291" y="377"/>
                        <a:pt x="2291" y="377"/>
                        <a:pt x="2291" y="377"/>
                      </a:cubicBezTo>
                      <a:cubicBezTo>
                        <a:pt x="108" y="377"/>
                        <a:pt x="108" y="377"/>
                        <a:pt x="108" y="377"/>
                      </a:cubicBezTo>
                      <a:cubicBezTo>
                        <a:pt x="108" y="179"/>
                        <a:pt x="108" y="179"/>
                        <a:pt x="108" y="179"/>
                      </a:cubicBezTo>
                      <a:cubicBezTo>
                        <a:pt x="108" y="143"/>
                        <a:pt x="138" y="107"/>
                        <a:pt x="179" y="107"/>
                      </a:cubicBezTo>
                      <a:close/>
                      <a:moveTo>
                        <a:pt x="2219" y="1437"/>
                      </a:moveTo>
                      <a:cubicBezTo>
                        <a:pt x="179" y="1437"/>
                        <a:pt x="179" y="1437"/>
                        <a:pt x="179" y="1437"/>
                      </a:cubicBezTo>
                      <a:cubicBezTo>
                        <a:pt x="138" y="1437"/>
                        <a:pt x="108" y="1401"/>
                        <a:pt x="108" y="1365"/>
                      </a:cubicBezTo>
                      <a:cubicBezTo>
                        <a:pt x="108" y="772"/>
                        <a:pt x="108" y="772"/>
                        <a:pt x="108" y="772"/>
                      </a:cubicBezTo>
                      <a:cubicBezTo>
                        <a:pt x="2291" y="772"/>
                        <a:pt x="2291" y="772"/>
                        <a:pt x="2291" y="772"/>
                      </a:cubicBezTo>
                      <a:cubicBezTo>
                        <a:pt x="2291" y="1365"/>
                        <a:pt x="2291" y="1365"/>
                        <a:pt x="2291" y="1365"/>
                      </a:cubicBezTo>
                      <a:cubicBezTo>
                        <a:pt x="2291" y="1401"/>
                        <a:pt x="2261" y="1437"/>
                        <a:pt x="2219" y="14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9" name="Freeform 6"/>
                <p:cNvSpPr>
                  <a:spLocks/>
                </p:cNvSpPr>
                <p:nvPr/>
              </p:nvSpPr>
              <p:spPr bwMode="auto">
                <a:xfrm>
                  <a:off x="2981326" y="-42862"/>
                  <a:ext cx="257175" cy="82550"/>
                </a:xfrm>
                <a:custGeom>
                  <a:avLst/>
                  <a:gdLst>
                    <a:gd name="T0" fmla="*/ 0 w 162"/>
                    <a:gd name="T1" fmla="*/ 0 h 52"/>
                    <a:gd name="T2" fmla="*/ 162 w 162"/>
                    <a:gd name="T3" fmla="*/ 0 h 52"/>
                    <a:gd name="T4" fmla="*/ 162 w 162"/>
                    <a:gd name="T5" fmla="*/ 52 h 52"/>
                    <a:gd name="T6" fmla="*/ 0 w 162"/>
                    <a:gd name="T7" fmla="*/ 52 h 52"/>
                    <a:gd name="T8" fmla="*/ 0 w 162"/>
                    <a:gd name="T9" fmla="*/ 0 h 52"/>
                    <a:gd name="T10" fmla="*/ 0 w 162"/>
                    <a:gd name="T11" fmla="*/ 0 h 52"/>
                  </a:gdLst>
                  <a:ahLst/>
                  <a:cxnLst>
                    <a:cxn ang="0">
                      <a:pos x="T0" y="T1"/>
                    </a:cxn>
                    <a:cxn ang="0">
                      <a:pos x="T2" y="T3"/>
                    </a:cxn>
                    <a:cxn ang="0">
                      <a:pos x="T4" y="T5"/>
                    </a:cxn>
                    <a:cxn ang="0">
                      <a:pos x="T6" y="T7"/>
                    </a:cxn>
                    <a:cxn ang="0">
                      <a:pos x="T8" y="T9"/>
                    </a:cxn>
                    <a:cxn ang="0">
                      <a:pos x="T10" y="T11"/>
                    </a:cxn>
                  </a:cxnLst>
                  <a:rect l="0" t="0" r="r" b="b"/>
                  <a:pathLst>
                    <a:path w="162" h="52">
                      <a:moveTo>
                        <a:pt x="0" y="0"/>
                      </a:moveTo>
                      <a:lnTo>
                        <a:pt x="162" y="0"/>
                      </a:lnTo>
                      <a:lnTo>
                        <a:pt x="162" y="52"/>
                      </a:lnTo>
                      <a:lnTo>
                        <a:pt x="0" y="5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10" name="Freeform 7"/>
                <p:cNvSpPr>
                  <a:spLocks/>
                </p:cNvSpPr>
                <p:nvPr/>
              </p:nvSpPr>
              <p:spPr bwMode="auto">
                <a:xfrm>
                  <a:off x="3322638" y="-42862"/>
                  <a:ext cx="542925" cy="82550"/>
                </a:xfrm>
                <a:custGeom>
                  <a:avLst/>
                  <a:gdLst>
                    <a:gd name="T0" fmla="*/ 0 w 342"/>
                    <a:gd name="T1" fmla="*/ 0 h 52"/>
                    <a:gd name="T2" fmla="*/ 342 w 342"/>
                    <a:gd name="T3" fmla="*/ 0 h 52"/>
                    <a:gd name="T4" fmla="*/ 342 w 342"/>
                    <a:gd name="T5" fmla="*/ 52 h 52"/>
                    <a:gd name="T6" fmla="*/ 0 w 342"/>
                    <a:gd name="T7" fmla="*/ 52 h 52"/>
                    <a:gd name="T8" fmla="*/ 0 w 342"/>
                    <a:gd name="T9" fmla="*/ 0 h 52"/>
                    <a:gd name="T10" fmla="*/ 0 w 342"/>
                    <a:gd name="T11" fmla="*/ 0 h 52"/>
                  </a:gdLst>
                  <a:ahLst/>
                  <a:cxnLst>
                    <a:cxn ang="0">
                      <a:pos x="T0" y="T1"/>
                    </a:cxn>
                    <a:cxn ang="0">
                      <a:pos x="T2" y="T3"/>
                    </a:cxn>
                    <a:cxn ang="0">
                      <a:pos x="T4" y="T5"/>
                    </a:cxn>
                    <a:cxn ang="0">
                      <a:pos x="T6" y="T7"/>
                    </a:cxn>
                    <a:cxn ang="0">
                      <a:pos x="T8" y="T9"/>
                    </a:cxn>
                    <a:cxn ang="0">
                      <a:pos x="T10" y="T11"/>
                    </a:cxn>
                  </a:cxnLst>
                  <a:rect l="0" t="0" r="r" b="b"/>
                  <a:pathLst>
                    <a:path w="342" h="52">
                      <a:moveTo>
                        <a:pt x="0" y="0"/>
                      </a:moveTo>
                      <a:lnTo>
                        <a:pt x="342" y="0"/>
                      </a:lnTo>
                      <a:lnTo>
                        <a:pt x="342" y="52"/>
                      </a:lnTo>
                      <a:lnTo>
                        <a:pt x="0" y="5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grpSp>
        <p:grpSp>
          <p:nvGrpSpPr>
            <p:cNvPr id="5" name="Group 4"/>
            <p:cNvGrpSpPr/>
            <p:nvPr/>
          </p:nvGrpSpPr>
          <p:grpSpPr>
            <a:xfrm>
              <a:off x="6042899" y="5196973"/>
              <a:ext cx="295755" cy="323492"/>
              <a:chOff x="6064933" y="5219007"/>
              <a:chExt cx="295755" cy="323492"/>
            </a:xfrm>
          </p:grpSpPr>
          <p:sp>
            <p:nvSpPr>
              <p:cNvPr id="4" name="Rectangle 3"/>
              <p:cNvSpPr/>
              <p:nvPr/>
            </p:nvSpPr>
            <p:spPr bwMode="auto">
              <a:xfrm>
                <a:off x="6064933" y="5219007"/>
                <a:ext cx="295755" cy="323492"/>
              </a:xfrm>
              <a:prstGeom prst="rect">
                <a:avLst/>
              </a:prstGeom>
              <a:solidFill>
                <a:schemeClr val="tx2"/>
              </a:solidFill>
              <a:ln w="38100">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sp>
            <p:nvSpPr>
              <p:cNvPr id="43" name="Freeform 237"/>
              <p:cNvSpPr>
                <a:spLocks noChangeAspect="1"/>
              </p:cNvSpPr>
              <p:nvPr/>
            </p:nvSpPr>
            <p:spPr bwMode="auto">
              <a:xfrm>
                <a:off x="6078631" y="5299392"/>
                <a:ext cx="268359" cy="239735"/>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grpSp>
      <p:grpSp>
        <p:nvGrpSpPr>
          <p:cNvPr id="13" name="Group 12"/>
          <p:cNvGrpSpPr/>
          <p:nvPr/>
        </p:nvGrpSpPr>
        <p:grpSpPr>
          <a:xfrm>
            <a:off x="470450" y="4578151"/>
            <a:ext cx="1532083" cy="1520863"/>
            <a:chOff x="452011" y="4669760"/>
            <a:chExt cx="1563212" cy="1551764"/>
          </a:xfrm>
        </p:grpSpPr>
        <p:grpSp>
          <p:nvGrpSpPr>
            <p:cNvPr id="29" name="Group 28"/>
            <p:cNvGrpSpPr>
              <a:grpSpLocks noChangeAspect="1"/>
            </p:cNvGrpSpPr>
            <p:nvPr/>
          </p:nvGrpSpPr>
          <p:grpSpPr>
            <a:xfrm>
              <a:off x="452011" y="4669760"/>
              <a:ext cx="1563212" cy="1551764"/>
              <a:chOff x="513569" y="5111938"/>
              <a:chExt cx="1392838" cy="1382638"/>
            </a:xfrm>
          </p:grpSpPr>
          <p:sp>
            <p:nvSpPr>
              <p:cNvPr id="25" name="Oval 24"/>
              <p:cNvSpPr/>
              <p:nvPr/>
            </p:nvSpPr>
            <p:spPr bwMode="auto">
              <a:xfrm>
                <a:off x="513569" y="5111938"/>
                <a:ext cx="1392838" cy="1382638"/>
              </a:xfrm>
              <a:prstGeom prst="ellipse">
                <a:avLst/>
              </a:prstGeom>
              <a:solidFill>
                <a:srgbClr val="00BCF2"/>
              </a:solidFill>
              <a:ln w="476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16" name="Freeform 11"/>
              <p:cNvSpPr>
                <a:spLocks noEditPoints="1"/>
              </p:cNvSpPr>
              <p:nvPr/>
            </p:nvSpPr>
            <p:spPr bwMode="auto">
              <a:xfrm>
                <a:off x="838548" y="5431817"/>
                <a:ext cx="742880" cy="742880"/>
              </a:xfrm>
              <a:custGeom>
                <a:avLst/>
                <a:gdLst>
                  <a:gd name="T0" fmla="*/ 1838 w 1938"/>
                  <a:gd name="T1" fmla="*/ 224 h 1938"/>
                  <a:gd name="T2" fmla="*/ 1714 w 1938"/>
                  <a:gd name="T3" fmla="*/ 100 h 1938"/>
                  <a:gd name="T4" fmla="*/ 1483 w 1938"/>
                  <a:gd name="T5" fmla="*/ 0 h 1938"/>
                  <a:gd name="T6" fmla="*/ 1243 w 1938"/>
                  <a:gd name="T7" fmla="*/ 100 h 1938"/>
                  <a:gd name="T8" fmla="*/ 224 w 1938"/>
                  <a:gd name="T9" fmla="*/ 1112 h 1938"/>
                  <a:gd name="T10" fmla="*/ 826 w 1938"/>
                  <a:gd name="T11" fmla="*/ 1714 h 1938"/>
                  <a:gd name="T12" fmla="*/ 1838 w 1938"/>
                  <a:gd name="T13" fmla="*/ 695 h 1938"/>
                  <a:gd name="T14" fmla="*/ 1938 w 1938"/>
                  <a:gd name="T15" fmla="*/ 455 h 1938"/>
                  <a:gd name="T16" fmla="*/ 1838 w 1938"/>
                  <a:gd name="T17" fmla="*/ 224 h 1938"/>
                  <a:gd name="T18" fmla="*/ 308 w 1938"/>
                  <a:gd name="T19" fmla="*/ 1266 h 1938"/>
                  <a:gd name="T20" fmla="*/ 0 w 1938"/>
                  <a:gd name="T21" fmla="*/ 1575 h 1938"/>
                  <a:gd name="T22" fmla="*/ 169 w 1938"/>
                  <a:gd name="T23" fmla="*/ 1745 h 1938"/>
                  <a:gd name="T24" fmla="*/ 478 w 1938"/>
                  <a:gd name="T25" fmla="*/ 1436 h 1938"/>
                  <a:gd name="T26" fmla="*/ 308 w 1938"/>
                  <a:gd name="T27" fmla="*/ 1266 h 1938"/>
                  <a:gd name="T28" fmla="*/ 308 w 1938"/>
                  <a:gd name="T29" fmla="*/ 1266 h 1938"/>
                  <a:gd name="T30" fmla="*/ 185 w 1938"/>
                  <a:gd name="T31" fmla="*/ 1490 h 1938"/>
                  <a:gd name="T32" fmla="*/ 254 w 1938"/>
                  <a:gd name="T33" fmla="*/ 1429 h 1938"/>
                  <a:gd name="T34" fmla="*/ 316 w 1938"/>
                  <a:gd name="T35" fmla="*/ 1490 h 1938"/>
                  <a:gd name="T36" fmla="*/ 247 w 1938"/>
                  <a:gd name="T37" fmla="*/ 1560 h 1938"/>
                  <a:gd name="T38" fmla="*/ 185 w 1938"/>
                  <a:gd name="T39" fmla="*/ 1490 h 1938"/>
                  <a:gd name="T40" fmla="*/ 185 w 1938"/>
                  <a:gd name="T41" fmla="*/ 1490 h 1938"/>
                  <a:gd name="T42" fmla="*/ 502 w 1938"/>
                  <a:gd name="T43" fmla="*/ 1460 h 1938"/>
                  <a:gd name="T44" fmla="*/ 193 w 1938"/>
                  <a:gd name="T45" fmla="*/ 1769 h 1938"/>
                  <a:gd name="T46" fmla="*/ 363 w 1938"/>
                  <a:gd name="T47" fmla="*/ 1938 h 1938"/>
                  <a:gd name="T48" fmla="*/ 672 w 1938"/>
                  <a:gd name="T49" fmla="*/ 1630 h 1938"/>
                  <a:gd name="T50" fmla="*/ 502 w 1938"/>
                  <a:gd name="T51" fmla="*/ 1460 h 1938"/>
                  <a:gd name="T52" fmla="*/ 502 w 1938"/>
                  <a:gd name="T53" fmla="*/ 1460 h 1938"/>
                  <a:gd name="T54" fmla="*/ 432 w 1938"/>
                  <a:gd name="T55" fmla="*/ 1738 h 1938"/>
                  <a:gd name="T56" fmla="*/ 363 w 1938"/>
                  <a:gd name="T57" fmla="*/ 1676 h 1938"/>
                  <a:gd name="T58" fmla="*/ 432 w 1938"/>
                  <a:gd name="T59" fmla="*/ 1606 h 1938"/>
                  <a:gd name="T60" fmla="*/ 494 w 1938"/>
                  <a:gd name="T61" fmla="*/ 1668 h 1938"/>
                  <a:gd name="T62" fmla="*/ 432 w 1938"/>
                  <a:gd name="T63" fmla="*/ 1738 h 1938"/>
                  <a:gd name="T64" fmla="*/ 432 w 1938"/>
                  <a:gd name="T65" fmla="*/ 173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8" h="1938">
                    <a:moveTo>
                      <a:pt x="1838" y="224"/>
                    </a:moveTo>
                    <a:cubicBezTo>
                      <a:pt x="1714" y="100"/>
                      <a:pt x="1714" y="100"/>
                      <a:pt x="1714" y="100"/>
                    </a:cubicBezTo>
                    <a:cubicBezTo>
                      <a:pt x="1653" y="30"/>
                      <a:pt x="1568" y="0"/>
                      <a:pt x="1483" y="0"/>
                    </a:cubicBezTo>
                    <a:cubicBezTo>
                      <a:pt x="1390" y="0"/>
                      <a:pt x="1305" y="30"/>
                      <a:pt x="1243" y="100"/>
                    </a:cubicBezTo>
                    <a:cubicBezTo>
                      <a:pt x="224" y="1112"/>
                      <a:pt x="224" y="1112"/>
                      <a:pt x="224" y="1112"/>
                    </a:cubicBezTo>
                    <a:cubicBezTo>
                      <a:pt x="826" y="1714"/>
                      <a:pt x="826" y="1714"/>
                      <a:pt x="826" y="1714"/>
                    </a:cubicBezTo>
                    <a:cubicBezTo>
                      <a:pt x="1838" y="695"/>
                      <a:pt x="1838" y="695"/>
                      <a:pt x="1838" y="695"/>
                    </a:cubicBezTo>
                    <a:cubicBezTo>
                      <a:pt x="1908" y="633"/>
                      <a:pt x="1938" y="548"/>
                      <a:pt x="1938" y="455"/>
                    </a:cubicBezTo>
                    <a:cubicBezTo>
                      <a:pt x="1938" y="370"/>
                      <a:pt x="1908" y="285"/>
                      <a:pt x="1838" y="224"/>
                    </a:cubicBezTo>
                    <a:close/>
                    <a:moveTo>
                      <a:pt x="308" y="1266"/>
                    </a:moveTo>
                    <a:cubicBezTo>
                      <a:pt x="0" y="1575"/>
                      <a:pt x="0" y="1575"/>
                      <a:pt x="0" y="1575"/>
                    </a:cubicBezTo>
                    <a:cubicBezTo>
                      <a:pt x="169" y="1745"/>
                      <a:pt x="169" y="1745"/>
                      <a:pt x="169" y="1745"/>
                    </a:cubicBezTo>
                    <a:cubicBezTo>
                      <a:pt x="478" y="1436"/>
                      <a:pt x="478" y="1436"/>
                      <a:pt x="478" y="1436"/>
                    </a:cubicBezTo>
                    <a:cubicBezTo>
                      <a:pt x="308" y="1266"/>
                      <a:pt x="308" y="1266"/>
                      <a:pt x="308" y="1266"/>
                    </a:cubicBezTo>
                    <a:cubicBezTo>
                      <a:pt x="308" y="1266"/>
                      <a:pt x="308" y="1266"/>
                      <a:pt x="308" y="1266"/>
                    </a:cubicBezTo>
                    <a:close/>
                    <a:moveTo>
                      <a:pt x="185" y="1490"/>
                    </a:moveTo>
                    <a:cubicBezTo>
                      <a:pt x="254" y="1429"/>
                      <a:pt x="254" y="1429"/>
                      <a:pt x="254" y="1429"/>
                    </a:cubicBezTo>
                    <a:cubicBezTo>
                      <a:pt x="316" y="1490"/>
                      <a:pt x="316" y="1490"/>
                      <a:pt x="316" y="1490"/>
                    </a:cubicBezTo>
                    <a:cubicBezTo>
                      <a:pt x="247" y="1560"/>
                      <a:pt x="247" y="1560"/>
                      <a:pt x="247" y="1560"/>
                    </a:cubicBezTo>
                    <a:cubicBezTo>
                      <a:pt x="185" y="1490"/>
                      <a:pt x="185" y="1490"/>
                      <a:pt x="185" y="1490"/>
                    </a:cubicBezTo>
                    <a:cubicBezTo>
                      <a:pt x="185" y="1490"/>
                      <a:pt x="185" y="1490"/>
                      <a:pt x="185" y="1490"/>
                    </a:cubicBezTo>
                    <a:close/>
                    <a:moveTo>
                      <a:pt x="502" y="1460"/>
                    </a:moveTo>
                    <a:cubicBezTo>
                      <a:pt x="193" y="1769"/>
                      <a:pt x="193" y="1769"/>
                      <a:pt x="193" y="1769"/>
                    </a:cubicBezTo>
                    <a:cubicBezTo>
                      <a:pt x="363" y="1938"/>
                      <a:pt x="363" y="1938"/>
                      <a:pt x="363" y="1938"/>
                    </a:cubicBezTo>
                    <a:cubicBezTo>
                      <a:pt x="672" y="1630"/>
                      <a:pt x="672" y="1630"/>
                      <a:pt x="672" y="1630"/>
                    </a:cubicBezTo>
                    <a:cubicBezTo>
                      <a:pt x="502" y="1460"/>
                      <a:pt x="502" y="1460"/>
                      <a:pt x="502" y="1460"/>
                    </a:cubicBezTo>
                    <a:cubicBezTo>
                      <a:pt x="502" y="1460"/>
                      <a:pt x="502" y="1460"/>
                      <a:pt x="502" y="1460"/>
                    </a:cubicBezTo>
                    <a:close/>
                    <a:moveTo>
                      <a:pt x="432" y="1738"/>
                    </a:moveTo>
                    <a:cubicBezTo>
                      <a:pt x="363" y="1676"/>
                      <a:pt x="363" y="1676"/>
                      <a:pt x="363" y="1676"/>
                    </a:cubicBezTo>
                    <a:cubicBezTo>
                      <a:pt x="432" y="1606"/>
                      <a:pt x="432" y="1606"/>
                      <a:pt x="432" y="1606"/>
                    </a:cubicBezTo>
                    <a:cubicBezTo>
                      <a:pt x="494" y="1668"/>
                      <a:pt x="494" y="1668"/>
                      <a:pt x="494" y="1668"/>
                    </a:cubicBezTo>
                    <a:cubicBezTo>
                      <a:pt x="432" y="1738"/>
                      <a:pt x="432" y="1738"/>
                      <a:pt x="432" y="1738"/>
                    </a:cubicBezTo>
                    <a:cubicBezTo>
                      <a:pt x="432" y="1738"/>
                      <a:pt x="432" y="1738"/>
                      <a:pt x="432" y="173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3946"/>
                <a:endParaRPr lang="en-US" dirty="0">
                  <a:solidFill>
                    <a:srgbClr val="505050"/>
                  </a:solidFill>
                </a:endParaRPr>
              </a:p>
            </p:txBody>
          </p:sp>
        </p:grpSp>
        <p:sp>
          <p:nvSpPr>
            <p:cNvPr id="12" name="Rectangle 11"/>
            <p:cNvSpPr/>
            <p:nvPr/>
          </p:nvSpPr>
          <p:spPr bwMode="auto">
            <a:xfrm rot="18904379">
              <a:off x="1032889" y="5296702"/>
              <a:ext cx="513082" cy="18565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5908">
                <a:lnSpc>
                  <a:spcPct val="90000"/>
                </a:lnSpc>
              </a:pPr>
              <a:r>
                <a:rPr lang="en-US" sz="882" spc="196" dirty="0">
                  <a:gradFill>
                    <a:gsLst>
                      <a:gs pos="1250">
                        <a:srgbClr val="EFEFEF"/>
                      </a:gs>
                      <a:gs pos="10417">
                        <a:srgbClr val="EFEFEF"/>
                      </a:gs>
                    </a:gsLst>
                    <a:lin ang="5400000" scaled="0"/>
                  </a:gradFill>
                </a:rPr>
                <a:t>01234</a:t>
              </a:r>
            </a:p>
          </p:txBody>
        </p:sp>
      </p:grpSp>
    </p:spTree>
    <p:extLst>
      <p:ext uri="{BB962C8B-B14F-4D97-AF65-F5344CB8AC3E}">
        <p14:creationId xmlns:p14="http://schemas.microsoft.com/office/powerpoint/2010/main" val="200201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3000"/>
                            </p:stCondLst>
                            <p:childTnLst>
                              <p:par>
                                <p:cTn id="21" presetID="10" presetClass="entr" presetSubtype="0" fill="hold" grpId="0" nodeType="afterEffect">
                                  <p:stCondLst>
                                    <p:cond delay="100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par>
                          <p:cTn id="24" fill="hold">
                            <p:stCondLst>
                              <p:cond delay="4500"/>
                            </p:stCondLst>
                            <p:childTnLst>
                              <p:par>
                                <p:cTn id="25" presetID="2" presetClass="entr" presetSubtype="8" decel="10000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53"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250" fill="hold"/>
                                        <p:tgtEl>
                                          <p:spTgt spid="13"/>
                                        </p:tgtEl>
                                        <p:attrNameLst>
                                          <p:attrName>ppt_w</p:attrName>
                                        </p:attrNameLst>
                                      </p:cBhvr>
                                      <p:tavLst>
                                        <p:tav tm="0">
                                          <p:val>
                                            <p:fltVal val="0"/>
                                          </p:val>
                                        </p:tav>
                                        <p:tav tm="100000">
                                          <p:val>
                                            <p:strVal val="#ppt_w"/>
                                          </p:val>
                                        </p:tav>
                                      </p:tavLst>
                                    </p:anim>
                                    <p:anim calcmode="lin" valueType="num">
                                      <p:cBhvr>
                                        <p:cTn id="33" dur="250" fill="hold"/>
                                        <p:tgtEl>
                                          <p:spTgt spid="13"/>
                                        </p:tgtEl>
                                        <p:attrNameLst>
                                          <p:attrName>ppt_h</p:attrName>
                                        </p:attrNameLst>
                                      </p:cBhvr>
                                      <p:tavLst>
                                        <p:tav tm="0">
                                          <p:val>
                                            <p:fltVal val="0"/>
                                          </p:val>
                                        </p:tav>
                                        <p:tav tm="100000">
                                          <p:val>
                                            <p:strVal val="#ppt_h"/>
                                          </p:val>
                                        </p:tav>
                                      </p:tavLst>
                                    </p:anim>
                                    <p:animEffect transition="in" filter="fade">
                                      <p:cBhvr>
                                        <p:cTn id="34" dur="250"/>
                                        <p:tgtEl>
                                          <p:spTgt spid="13"/>
                                        </p:tgtEl>
                                      </p:cBhvr>
                                    </p:animEffect>
                                  </p:childTnLst>
                                </p:cTn>
                              </p:par>
                              <p:par>
                                <p:cTn id="35" presetID="6" presetClass="emph" presetSubtype="0" decel="100000" fill="hold" nodeType="withEffect">
                                  <p:stCondLst>
                                    <p:cond delay="200"/>
                                  </p:stCondLst>
                                  <p:childTnLst>
                                    <p:animScale>
                                      <p:cBhvr>
                                        <p:cTn id="36" dur="250" fill="hold"/>
                                        <p:tgtEl>
                                          <p:spTgt spid="13"/>
                                        </p:tgtEl>
                                      </p:cBhvr>
                                      <p:by x="110000" y="110000"/>
                                    </p:animScale>
                                  </p:childTnLst>
                                </p:cTn>
                              </p:par>
                              <p:par>
                                <p:cTn id="37" presetID="6" presetClass="emph" presetSubtype="0" decel="100000" fill="hold" nodeType="withEffect">
                                  <p:stCondLst>
                                    <p:cond delay="300"/>
                                  </p:stCondLst>
                                  <p:childTnLst>
                                    <p:animScale>
                                      <p:cBhvr>
                                        <p:cTn id="38" dur="250" fill="hold"/>
                                        <p:tgtEl>
                                          <p:spTgt spid="13"/>
                                        </p:tgtEl>
                                      </p:cBhvr>
                                      <p:by x="91000" y="91000"/>
                                    </p:animScale>
                                  </p:childTnLst>
                                </p:cTn>
                              </p:par>
                              <p:par>
                                <p:cTn id="39" presetID="53" presetClass="entr" presetSubtype="16" fill="hold" nodeType="withEffect">
                                  <p:stCondLst>
                                    <p:cond delay="1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250" fill="hold"/>
                                        <p:tgtEl>
                                          <p:spTgt spid="30"/>
                                        </p:tgtEl>
                                        <p:attrNameLst>
                                          <p:attrName>ppt_w</p:attrName>
                                        </p:attrNameLst>
                                      </p:cBhvr>
                                      <p:tavLst>
                                        <p:tav tm="0">
                                          <p:val>
                                            <p:fltVal val="0"/>
                                          </p:val>
                                        </p:tav>
                                        <p:tav tm="100000">
                                          <p:val>
                                            <p:strVal val="#ppt_w"/>
                                          </p:val>
                                        </p:tav>
                                      </p:tavLst>
                                    </p:anim>
                                    <p:anim calcmode="lin" valueType="num">
                                      <p:cBhvr>
                                        <p:cTn id="42" dur="250" fill="hold"/>
                                        <p:tgtEl>
                                          <p:spTgt spid="30"/>
                                        </p:tgtEl>
                                        <p:attrNameLst>
                                          <p:attrName>ppt_h</p:attrName>
                                        </p:attrNameLst>
                                      </p:cBhvr>
                                      <p:tavLst>
                                        <p:tav tm="0">
                                          <p:val>
                                            <p:fltVal val="0"/>
                                          </p:val>
                                        </p:tav>
                                        <p:tav tm="100000">
                                          <p:val>
                                            <p:strVal val="#ppt_h"/>
                                          </p:val>
                                        </p:tav>
                                      </p:tavLst>
                                    </p:anim>
                                    <p:animEffect transition="in" filter="fade">
                                      <p:cBhvr>
                                        <p:cTn id="43" dur="250"/>
                                        <p:tgtEl>
                                          <p:spTgt spid="30"/>
                                        </p:tgtEl>
                                      </p:cBhvr>
                                    </p:animEffect>
                                  </p:childTnLst>
                                </p:cTn>
                              </p:par>
                              <p:par>
                                <p:cTn id="44" presetID="6" presetClass="emph" presetSubtype="0" decel="100000" fill="hold" nodeType="withEffect">
                                  <p:stCondLst>
                                    <p:cond delay="300"/>
                                  </p:stCondLst>
                                  <p:childTnLst>
                                    <p:animScale>
                                      <p:cBhvr>
                                        <p:cTn id="45" dur="250" fill="hold"/>
                                        <p:tgtEl>
                                          <p:spTgt spid="30"/>
                                        </p:tgtEl>
                                      </p:cBhvr>
                                      <p:by x="110000" y="110000"/>
                                    </p:animScale>
                                  </p:childTnLst>
                                </p:cTn>
                              </p:par>
                              <p:par>
                                <p:cTn id="46" presetID="6" presetClass="emph" presetSubtype="0" decel="100000" fill="hold" nodeType="withEffect">
                                  <p:stCondLst>
                                    <p:cond delay="400"/>
                                  </p:stCondLst>
                                  <p:childTnLst>
                                    <p:animScale>
                                      <p:cBhvr>
                                        <p:cTn id="47" dur="250" fill="hold"/>
                                        <p:tgtEl>
                                          <p:spTgt spid="30"/>
                                        </p:tgtEl>
                                      </p:cBhvr>
                                      <p:by x="91000" y="91000"/>
                                    </p:animScale>
                                  </p:childTnLst>
                                </p:cTn>
                              </p:par>
                              <p:par>
                                <p:cTn id="48" presetID="53" presetClass="entr" presetSubtype="16" fill="hold" nodeType="withEffect">
                                  <p:stCondLst>
                                    <p:cond delay="200"/>
                                  </p:stCondLst>
                                  <p:childTnLst>
                                    <p:set>
                                      <p:cBhvr>
                                        <p:cTn id="49" dur="1" fill="hold">
                                          <p:stCondLst>
                                            <p:cond delay="0"/>
                                          </p:stCondLst>
                                        </p:cTn>
                                        <p:tgtEl>
                                          <p:spTgt spid="7"/>
                                        </p:tgtEl>
                                        <p:attrNameLst>
                                          <p:attrName>style.visibility</p:attrName>
                                        </p:attrNameLst>
                                      </p:cBhvr>
                                      <p:to>
                                        <p:strVal val="visible"/>
                                      </p:to>
                                    </p:set>
                                    <p:anim calcmode="lin" valueType="num">
                                      <p:cBhvr>
                                        <p:cTn id="50" dur="250" fill="hold"/>
                                        <p:tgtEl>
                                          <p:spTgt spid="7"/>
                                        </p:tgtEl>
                                        <p:attrNameLst>
                                          <p:attrName>ppt_w</p:attrName>
                                        </p:attrNameLst>
                                      </p:cBhvr>
                                      <p:tavLst>
                                        <p:tav tm="0">
                                          <p:val>
                                            <p:fltVal val="0"/>
                                          </p:val>
                                        </p:tav>
                                        <p:tav tm="100000">
                                          <p:val>
                                            <p:strVal val="#ppt_w"/>
                                          </p:val>
                                        </p:tav>
                                      </p:tavLst>
                                    </p:anim>
                                    <p:anim calcmode="lin" valueType="num">
                                      <p:cBhvr>
                                        <p:cTn id="51" dur="250" fill="hold"/>
                                        <p:tgtEl>
                                          <p:spTgt spid="7"/>
                                        </p:tgtEl>
                                        <p:attrNameLst>
                                          <p:attrName>ppt_h</p:attrName>
                                        </p:attrNameLst>
                                      </p:cBhvr>
                                      <p:tavLst>
                                        <p:tav tm="0">
                                          <p:val>
                                            <p:fltVal val="0"/>
                                          </p:val>
                                        </p:tav>
                                        <p:tav tm="100000">
                                          <p:val>
                                            <p:strVal val="#ppt_h"/>
                                          </p:val>
                                        </p:tav>
                                      </p:tavLst>
                                    </p:anim>
                                    <p:animEffect transition="in" filter="fade">
                                      <p:cBhvr>
                                        <p:cTn id="52" dur="250"/>
                                        <p:tgtEl>
                                          <p:spTgt spid="7"/>
                                        </p:tgtEl>
                                      </p:cBhvr>
                                    </p:animEffect>
                                  </p:childTnLst>
                                </p:cTn>
                              </p:par>
                              <p:par>
                                <p:cTn id="53" presetID="6" presetClass="emph" presetSubtype="0" decel="100000" fill="hold" nodeType="withEffect">
                                  <p:stCondLst>
                                    <p:cond delay="400"/>
                                  </p:stCondLst>
                                  <p:childTnLst>
                                    <p:animScale>
                                      <p:cBhvr>
                                        <p:cTn id="54" dur="250" fill="hold"/>
                                        <p:tgtEl>
                                          <p:spTgt spid="7"/>
                                        </p:tgtEl>
                                      </p:cBhvr>
                                      <p:by x="110000" y="110000"/>
                                    </p:animScale>
                                  </p:childTnLst>
                                </p:cTn>
                              </p:par>
                              <p:par>
                                <p:cTn id="55" presetID="6" presetClass="emph" presetSubtype="0" decel="100000" fill="hold" nodeType="withEffect">
                                  <p:stCondLst>
                                    <p:cond delay="500"/>
                                  </p:stCondLst>
                                  <p:childTnLst>
                                    <p:animScale>
                                      <p:cBhvr>
                                        <p:cTn id="56" dur="250" fill="hold"/>
                                        <p:tgtEl>
                                          <p:spTgt spid="7"/>
                                        </p:tgtEl>
                                      </p:cBhvr>
                                      <p:by x="91000" y="91000"/>
                                    </p:animScale>
                                  </p:childTnLst>
                                </p:cTn>
                              </p:par>
                              <p:par>
                                <p:cTn id="57" presetID="53" presetClass="entr" presetSubtype="16" fill="hold" nodeType="withEffect">
                                  <p:stCondLst>
                                    <p:cond delay="300"/>
                                  </p:stCondLst>
                                  <p:childTnLst>
                                    <p:set>
                                      <p:cBhvr>
                                        <p:cTn id="58" dur="1" fill="hold">
                                          <p:stCondLst>
                                            <p:cond delay="0"/>
                                          </p:stCondLst>
                                        </p:cTn>
                                        <p:tgtEl>
                                          <p:spTgt spid="32"/>
                                        </p:tgtEl>
                                        <p:attrNameLst>
                                          <p:attrName>style.visibility</p:attrName>
                                        </p:attrNameLst>
                                      </p:cBhvr>
                                      <p:to>
                                        <p:strVal val="visible"/>
                                      </p:to>
                                    </p:set>
                                    <p:anim calcmode="lin" valueType="num">
                                      <p:cBhvr>
                                        <p:cTn id="59" dur="250" fill="hold"/>
                                        <p:tgtEl>
                                          <p:spTgt spid="32"/>
                                        </p:tgtEl>
                                        <p:attrNameLst>
                                          <p:attrName>ppt_w</p:attrName>
                                        </p:attrNameLst>
                                      </p:cBhvr>
                                      <p:tavLst>
                                        <p:tav tm="0">
                                          <p:val>
                                            <p:fltVal val="0"/>
                                          </p:val>
                                        </p:tav>
                                        <p:tav tm="100000">
                                          <p:val>
                                            <p:strVal val="#ppt_w"/>
                                          </p:val>
                                        </p:tav>
                                      </p:tavLst>
                                    </p:anim>
                                    <p:anim calcmode="lin" valueType="num">
                                      <p:cBhvr>
                                        <p:cTn id="60" dur="250" fill="hold"/>
                                        <p:tgtEl>
                                          <p:spTgt spid="32"/>
                                        </p:tgtEl>
                                        <p:attrNameLst>
                                          <p:attrName>ppt_h</p:attrName>
                                        </p:attrNameLst>
                                      </p:cBhvr>
                                      <p:tavLst>
                                        <p:tav tm="0">
                                          <p:val>
                                            <p:fltVal val="0"/>
                                          </p:val>
                                        </p:tav>
                                        <p:tav tm="100000">
                                          <p:val>
                                            <p:strVal val="#ppt_h"/>
                                          </p:val>
                                        </p:tav>
                                      </p:tavLst>
                                    </p:anim>
                                    <p:animEffect transition="in" filter="fade">
                                      <p:cBhvr>
                                        <p:cTn id="61" dur="250"/>
                                        <p:tgtEl>
                                          <p:spTgt spid="32"/>
                                        </p:tgtEl>
                                      </p:cBhvr>
                                    </p:animEffect>
                                  </p:childTnLst>
                                </p:cTn>
                              </p:par>
                              <p:par>
                                <p:cTn id="62" presetID="6" presetClass="emph" presetSubtype="0" decel="100000" fill="hold" nodeType="withEffect">
                                  <p:stCondLst>
                                    <p:cond delay="500"/>
                                  </p:stCondLst>
                                  <p:childTnLst>
                                    <p:animScale>
                                      <p:cBhvr>
                                        <p:cTn id="63" dur="250" fill="hold"/>
                                        <p:tgtEl>
                                          <p:spTgt spid="32"/>
                                        </p:tgtEl>
                                      </p:cBhvr>
                                      <p:by x="110000" y="110000"/>
                                    </p:animScale>
                                  </p:childTnLst>
                                </p:cTn>
                              </p:par>
                              <p:par>
                                <p:cTn id="64" presetID="6" presetClass="emph" presetSubtype="0" decel="100000" fill="hold" nodeType="withEffect">
                                  <p:stCondLst>
                                    <p:cond delay="600"/>
                                  </p:stCondLst>
                                  <p:childTnLst>
                                    <p:animScale>
                                      <p:cBhvr>
                                        <p:cTn id="65" dur="250" fill="hold"/>
                                        <p:tgtEl>
                                          <p:spTgt spid="32"/>
                                        </p:tgtEl>
                                      </p:cBhvr>
                                      <p:by x="91000" y="91000"/>
                                    </p:animScale>
                                  </p:childTnLst>
                                </p:cTn>
                              </p:par>
                            </p:childTnLst>
                          </p:cTn>
                        </p:par>
                        <p:par>
                          <p:cTn id="66" fill="hold">
                            <p:stCondLst>
                              <p:cond delay="5850"/>
                            </p:stCondLst>
                            <p:childTnLst>
                              <p:par>
                                <p:cTn id="67" presetID="10" presetClass="entr" presetSubtype="0"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p:bldP spid="33" grpId="0"/>
      <p:bldP spid="34" grpId="0"/>
      <p:bldP spid="35"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589" y="1522487"/>
            <a:ext cx="3546379" cy="896191"/>
            <a:chOff x="0" y="1031017"/>
            <a:chExt cx="3618434" cy="914400"/>
          </a:xfrm>
        </p:grpSpPr>
        <p:sp>
          <p:nvSpPr>
            <p:cNvPr id="14" name="Rectangle 13"/>
            <p:cNvSpPr/>
            <p:nvPr/>
          </p:nvSpPr>
          <p:spPr>
            <a:xfrm>
              <a:off x="0" y="1031017"/>
              <a:ext cx="3618434" cy="914400"/>
            </a:xfrm>
            <a:prstGeom prst="rect">
              <a:avLst/>
            </a:prstGeom>
            <a:solidFill>
              <a:schemeClr val="bg1">
                <a:lumMod val="10000"/>
              </a:schemeClr>
            </a:solidFill>
          </p:spPr>
          <p:txBody>
            <a:bodyPr wrap="square" lIns="268857">
              <a:noAutofit/>
            </a:bodyPr>
            <a:lstStyle/>
            <a:p>
              <a:pPr defTabSz="913946"/>
              <a:r>
                <a:rPr lang="en-US" sz="2548" dirty="0">
                  <a:gradFill>
                    <a:gsLst>
                      <a:gs pos="0">
                        <a:srgbClr val="EFEFEF"/>
                      </a:gs>
                      <a:gs pos="100000">
                        <a:srgbClr val="EFEFEF"/>
                      </a:gs>
                    </a:gsLst>
                    <a:lin ang="5400000" scaled="0"/>
                  </a:gradFill>
                  <a:latin typeface="Segoe UI Light"/>
                </a:rPr>
                <a:t>Employees</a:t>
              </a:r>
            </a:p>
          </p:txBody>
        </p:sp>
        <p:sp>
          <p:nvSpPr>
            <p:cNvPr id="57"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endParaRPr lang="en-US" sz="3136">
                <a:gradFill>
                  <a:gsLst>
                    <a:gs pos="0">
                      <a:srgbClr val="FFFFFF"/>
                    </a:gs>
                    <a:gs pos="100000">
                      <a:srgbClr val="FFFFFF"/>
                    </a:gs>
                  </a:gsLst>
                  <a:lin ang="5400000" scaled="0"/>
                </a:gradFill>
                <a:latin typeface="Segoe UI Light"/>
              </a:endParaRPr>
            </a:p>
          </p:txBody>
        </p:sp>
      </p:grpSp>
      <p:grpSp>
        <p:nvGrpSpPr>
          <p:cNvPr id="24" name="Group 23"/>
          <p:cNvGrpSpPr/>
          <p:nvPr/>
        </p:nvGrpSpPr>
        <p:grpSpPr>
          <a:xfrm>
            <a:off x="1589" y="2538774"/>
            <a:ext cx="3546379" cy="896191"/>
            <a:chOff x="0" y="1031017"/>
            <a:chExt cx="3618434" cy="914400"/>
          </a:xfrm>
        </p:grpSpPr>
        <p:sp>
          <p:nvSpPr>
            <p:cNvPr id="26" name="Rectangle 25"/>
            <p:cNvSpPr/>
            <p:nvPr/>
          </p:nvSpPr>
          <p:spPr>
            <a:xfrm>
              <a:off x="0" y="1031017"/>
              <a:ext cx="3618434" cy="914400"/>
            </a:xfrm>
            <a:prstGeom prst="rect">
              <a:avLst/>
            </a:prstGeom>
            <a:solidFill>
              <a:schemeClr val="bg1">
                <a:lumMod val="10000"/>
              </a:schemeClr>
            </a:solidFill>
          </p:spPr>
          <p:txBody>
            <a:bodyPr wrap="square" lIns="268857">
              <a:noAutofit/>
            </a:bodyPr>
            <a:lstStyle/>
            <a:p>
              <a:pPr defTabSz="913946"/>
              <a:r>
                <a:rPr lang="en-US" sz="2548" dirty="0">
                  <a:gradFill>
                    <a:gsLst>
                      <a:gs pos="0">
                        <a:srgbClr val="EFEFEF"/>
                      </a:gs>
                      <a:gs pos="100000">
                        <a:srgbClr val="EFEFEF"/>
                      </a:gs>
                    </a:gsLst>
                    <a:lin ang="5400000" scaled="0"/>
                  </a:gradFill>
                  <a:latin typeface="Segoe UI Light"/>
                </a:rPr>
                <a:t>Partners</a:t>
              </a:r>
            </a:p>
          </p:txBody>
        </p:sp>
        <p:sp>
          <p:nvSpPr>
            <p:cNvPr id="27"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endParaRPr lang="en-US" sz="3136">
                <a:gradFill>
                  <a:gsLst>
                    <a:gs pos="0">
                      <a:srgbClr val="FFFFFF"/>
                    </a:gs>
                    <a:gs pos="100000">
                      <a:srgbClr val="FFFFFF"/>
                    </a:gs>
                  </a:gsLst>
                  <a:lin ang="5400000" scaled="0"/>
                </a:gradFill>
                <a:latin typeface="Segoe UI Light"/>
              </a:endParaRPr>
            </a:p>
          </p:txBody>
        </p:sp>
      </p:grpSp>
      <p:grpSp>
        <p:nvGrpSpPr>
          <p:cNvPr id="33" name="Group 32"/>
          <p:cNvGrpSpPr/>
          <p:nvPr/>
        </p:nvGrpSpPr>
        <p:grpSpPr>
          <a:xfrm>
            <a:off x="1589" y="3555060"/>
            <a:ext cx="3546379" cy="896191"/>
            <a:chOff x="0" y="1031017"/>
            <a:chExt cx="3618434" cy="914400"/>
          </a:xfrm>
        </p:grpSpPr>
        <p:sp>
          <p:nvSpPr>
            <p:cNvPr id="34" name="Rectangle 33"/>
            <p:cNvSpPr/>
            <p:nvPr/>
          </p:nvSpPr>
          <p:spPr>
            <a:xfrm>
              <a:off x="0" y="1031017"/>
              <a:ext cx="3618434" cy="914400"/>
            </a:xfrm>
            <a:prstGeom prst="rect">
              <a:avLst/>
            </a:prstGeom>
            <a:solidFill>
              <a:schemeClr val="bg1">
                <a:lumMod val="10000"/>
              </a:schemeClr>
            </a:solidFill>
          </p:spPr>
          <p:txBody>
            <a:bodyPr wrap="square" lIns="268857">
              <a:noAutofit/>
            </a:bodyPr>
            <a:lstStyle/>
            <a:p>
              <a:pPr defTabSz="913946"/>
              <a:r>
                <a:rPr lang="en-US" sz="2548" dirty="0">
                  <a:gradFill>
                    <a:gsLst>
                      <a:gs pos="0">
                        <a:srgbClr val="EFEFEF"/>
                      </a:gs>
                      <a:gs pos="100000">
                        <a:srgbClr val="EFEFEF"/>
                      </a:gs>
                    </a:gsLst>
                    <a:lin ang="5400000" scaled="0"/>
                  </a:gradFill>
                  <a:latin typeface="Segoe UI Light"/>
                </a:rPr>
                <a:t>Customers</a:t>
              </a:r>
            </a:p>
          </p:txBody>
        </p:sp>
        <p:sp>
          <p:nvSpPr>
            <p:cNvPr id="35"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endParaRPr lang="en-US" sz="3136">
                <a:gradFill>
                  <a:gsLst>
                    <a:gs pos="0">
                      <a:srgbClr val="FFFFFF"/>
                    </a:gs>
                    <a:gs pos="100000">
                      <a:srgbClr val="FFFFFF"/>
                    </a:gs>
                  </a:gsLst>
                  <a:lin ang="5400000" scaled="0"/>
                </a:gradFill>
                <a:latin typeface="Segoe UI Light"/>
              </a:endParaRPr>
            </a:p>
          </p:txBody>
        </p:sp>
      </p:grpSp>
      <p:grpSp>
        <p:nvGrpSpPr>
          <p:cNvPr id="6" name="Group 5"/>
          <p:cNvGrpSpPr/>
          <p:nvPr/>
        </p:nvGrpSpPr>
        <p:grpSpPr>
          <a:xfrm>
            <a:off x="9187447" y="1512131"/>
            <a:ext cx="2581031" cy="2090927"/>
            <a:chOff x="9361911" y="1566971"/>
            <a:chExt cx="2633472" cy="2133410"/>
          </a:xfrm>
        </p:grpSpPr>
        <p:sp>
          <p:nvSpPr>
            <p:cNvPr id="2" name="Rectangle 1"/>
            <p:cNvSpPr/>
            <p:nvPr/>
          </p:nvSpPr>
          <p:spPr bwMode="auto">
            <a:xfrm>
              <a:off x="9361911" y="1566971"/>
              <a:ext cx="2633472" cy="213341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gradFill>
                  <a:gsLst>
                    <a:gs pos="0">
                      <a:srgbClr val="FFFFFF"/>
                    </a:gs>
                    <a:gs pos="100000">
                      <a:srgbClr val="FFFFFF"/>
                    </a:gs>
                  </a:gsLst>
                  <a:lin ang="5400000" scaled="0"/>
                </a:gradFill>
                <a:latin typeface="Segoe UI Light"/>
              </a:endParaRPr>
            </a:p>
          </p:txBody>
        </p:sp>
        <p:sp>
          <p:nvSpPr>
            <p:cNvPr id="54" name="Rectangle 53"/>
            <p:cNvSpPr/>
            <p:nvPr/>
          </p:nvSpPr>
          <p:spPr>
            <a:xfrm>
              <a:off x="9915457" y="1800644"/>
              <a:ext cx="1526380" cy="584775"/>
            </a:xfrm>
            <a:prstGeom prst="rect">
              <a:avLst/>
            </a:prstGeom>
          </p:spPr>
          <p:txBody>
            <a:bodyPr wrap="none">
              <a:spAutoFit/>
            </a:bodyPr>
            <a:lstStyle/>
            <a:p>
              <a:pPr algn="ctr" defTabSz="932103"/>
              <a:r>
                <a:rPr lang="en-US" sz="3136" dirty="0">
                  <a:gradFill>
                    <a:gsLst>
                      <a:gs pos="0">
                        <a:srgbClr val="FFFFFF"/>
                      </a:gs>
                      <a:gs pos="100000">
                        <a:srgbClr val="FFFFFF"/>
                      </a:gs>
                    </a:gsLst>
                    <a:lin ang="5400000" scaled="0"/>
                  </a:gradFill>
                  <a:latin typeface="Segoe UI Light"/>
                </a:rPr>
                <a:t>Security</a:t>
              </a:r>
            </a:p>
          </p:txBody>
        </p:sp>
      </p:grpSp>
      <p:grpSp>
        <p:nvGrpSpPr>
          <p:cNvPr id="8" name="Group 7"/>
          <p:cNvGrpSpPr/>
          <p:nvPr/>
        </p:nvGrpSpPr>
        <p:grpSpPr>
          <a:xfrm>
            <a:off x="6460620" y="1512131"/>
            <a:ext cx="2581031" cy="2090927"/>
            <a:chOff x="6580800" y="1541445"/>
            <a:chExt cx="2633472" cy="2133410"/>
          </a:xfrm>
        </p:grpSpPr>
        <p:sp>
          <p:nvSpPr>
            <p:cNvPr id="21" name="Rectangle 20"/>
            <p:cNvSpPr/>
            <p:nvPr/>
          </p:nvSpPr>
          <p:spPr bwMode="auto">
            <a:xfrm>
              <a:off x="6580800" y="1541445"/>
              <a:ext cx="2633472" cy="213341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gradFill>
                  <a:gsLst>
                    <a:gs pos="0">
                      <a:srgbClr val="FFFFFF"/>
                    </a:gs>
                    <a:gs pos="100000">
                      <a:srgbClr val="FFFFFF"/>
                    </a:gs>
                  </a:gsLst>
                  <a:lin ang="5400000" scaled="0"/>
                </a:gradFill>
                <a:latin typeface="Segoe UI Light"/>
              </a:endParaRPr>
            </a:p>
          </p:txBody>
        </p:sp>
        <p:sp>
          <p:nvSpPr>
            <p:cNvPr id="56" name="Rectangle 55"/>
            <p:cNvSpPr/>
            <p:nvPr/>
          </p:nvSpPr>
          <p:spPr>
            <a:xfrm>
              <a:off x="7364377" y="1769670"/>
              <a:ext cx="1066318" cy="584775"/>
            </a:xfrm>
            <a:prstGeom prst="rect">
              <a:avLst/>
            </a:prstGeom>
          </p:spPr>
          <p:txBody>
            <a:bodyPr wrap="none">
              <a:spAutoFit/>
            </a:bodyPr>
            <a:lstStyle/>
            <a:p>
              <a:pPr algn="ctr" defTabSz="932103"/>
              <a:r>
                <a:rPr lang="en-US" sz="3136" dirty="0">
                  <a:gradFill>
                    <a:gsLst>
                      <a:gs pos="0">
                        <a:srgbClr val="FFFFFF"/>
                      </a:gs>
                      <a:gs pos="100000">
                        <a:srgbClr val="FFFFFF"/>
                      </a:gs>
                    </a:gsLst>
                    <a:lin ang="5400000" scaled="0"/>
                  </a:gradFill>
                  <a:latin typeface="Segoe UI Light"/>
                </a:rPr>
                <a:t>Scale</a:t>
              </a:r>
            </a:p>
          </p:txBody>
        </p:sp>
      </p:grpSp>
      <p:grpSp>
        <p:nvGrpSpPr>
          <p:cNvPr id="9" name="Group 8"/>
          <p:cNvGrpSpPr/>
          <p:nvPr/>
        </p:nvGrpSpPr>
        <p:grpSpPr>
          <a:xfrm>
            <a:off x="3731280" y="1512131"/>
            <a:ext cx="2581031" cy="2090927"/>
            <a:chOff x="3793859" y="1541445"/>
            <a:chExt cx="2633472" cy="2133410"/>
          </a:xfrm>
        </p:grpSpPr>
        <p:sp>
          <p:nvSpPr>
            <p:cNvPr id="17" name="Rectangle 16"/>
            <p:cNvSpPr/>
            <p:nvPr/>
          </p:nvSpPr>
          <p:spPr bwMode="auto">
            <a:xfrm>
              <a:off x="3793859" y="1541445"/>
              <a:ext cx="2633472" cy="213341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gradFill>
                  <a:gsLst>
                    <a:gs pos="0">
                      <a:srgbClr val="FFFFFF"/>
                    </a:gs>
                    <a:gs pos="100000">
                      <a:srgbClr val="FFFFFF"/>
                    </a:gs>
                  </a:gsLst>
                  <a:lin ang="5400000" scaled="0"/>
                </a:gradFill>
                <a:latin typeface="Segoe UI Light"/>
              </a:endParaRPr>
            </a:p>
          </p:txBody>
        </p:sp>
        <p:sp>
          <p:nvSpPr>
            <p:cNvPr id="55" name="Rectangle 54"/>
            <p:cNvSpPr/>
            <p:nvPr/>
          </p:nvSpPr>
          <p:spPr>
            <a:xfrm>
              <a:off x="3908984" y="1772241"/>
              <a:ext cx="2403222" cy="584775"/>
            </a:xfrm>
            <a:prstGeom prst="rect">
              <a:avLst/>
            </a:prstGeom>
          </p:spPr>
          <p:txBody>
            <a:bodyPr wrap="none">
              <a:spAutoFit/>
            </a:bodyPr>
            <a:lstStyle/>
            <a:p>
              <a:pPr algn="ctr" defTabSz="932103"/>
              <a:r>
                <a:rPr lang="en-US" sz="3136" dirty="0">
                  <a:gradFill>
                    <a:gsLst>
                      <a:gs pos="0">
                        <a:srgbClr val="FFFFFF"/>
                      </a:gs>
                      <a:gs pos="100000">
                        <a:srgbClr val="FFFFFF"/>
                      </a:gs>
                    </a:gsLst>
                    <a:lin ang="5400000" scaled="0"/>
                  </a:gradFill>
                  <a:latin typeface="Segoe UI Light"/>
                </a:rPr>
                <a:t>Convenience</a:t>
              </a:r>
            </a:p>
          </p:txBody>
        </p:sp>
      </p:grpSp>
      <p:grpSp>
        <p:nvGrpSpPr>
          <p:cNvPr id="10" name="Group 9"/>
          <p:cNvGrpSpPr/>
          <p:nvPr/>
        </p:nvGrpSpPr>
        <p:grpSpPr>
          <a:xfrm>
            <a:off x="9177073" y="2438648"/>
            <a:ext cx="2601776" cy="2582723"/>
            <a:chOff x="9361911" y="2486787"/>
            <a:chExt cx="2654638" cy="2635198"/>
          </a:xfrm>
        </p:grpSpPr>
        <p:sp>
          <p:nvSpPr>
            <p:cNvPr id="5" name="Oval 4"/>
            <p:cNvSpPr/>
            <p:nvPr/>
          </p:nvSpPr>
          <p:spPr bwMode="auto">
            <a:xfrm>
              <a:off x="9361911" y="2486787"/>
              <a:ext cx="2654638" cy="2635198"/>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36" name="Freeform 26"/>
            <p:cNvSpPr>
              <a:spLocks noEditPoints="1"/>
            </p:cNvSpPr>
            <p:nvPr/>
          </p:nvSpPr>
          <p:spPr bwMode="auto">
            <a:xfrm>
              <a:off x="10156077" y="3014687"/>
              <a:ext cx="1066306" cy="1579398"/>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a:gradFill>
                  <a:gsLst>
                    <a:gs pos="1250">
                      <a:srgbClr val="EFEFEF"/>
                    </a:gs>
                    <a:gs pos="10417">
                      <a:srgbClr val="EFEFEF"/>
                    </a:gs>
                  </a:gsLst>
                  <a:lin ang="5400000" scaled="0"/>
                </a:gradFill>
              </a:endParaRPr>
            </a:p>
          </p:txBody>
        </p:sp>
      </p:grpSp>
      <p:grpSp>
        <p:nvGrpSpPr>
          <p:cNvPr id="12" name="Group 11"/>
          <p:cNvGrpSpPr/>
          <p:nvPr/>
        </p:nvGrpSpPr>
        <p:grpSpPr>
          <a:xfrm>
            <a:off x="6451345" y="2413630"/>
            <a:ext cx="2599583" cy="2582723"/>
            <a:chOff x="6580800" y="2461261"/>
            <a:chExt cx="2652401" cy="2635198"/>
          </a:xfrm>
        </p:grpSpPr>
        <p:sp>
          <p:nvSpPr>
            <p:cNvPr id="22" name="Oval 21"/>
            <p:cNvSpPr/>
            <p:nvPr/>
          </p:nvSpPr>
          <p:spPr bwMode="auto">
            <a:xfrm>
              <a:off x="6580800" y="2461261"/>
              <a:ext cx="2652401" cy="2635198"/>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grpSp>
          <p:nvGrpSpPr>
            <p:cNvPr id="11" name="Group 10"/>
            <p:cNvGrpSpPr/>
            <p:nvPr/>
          </p:nvGrpSpPr>
          <p:grpSpPr>
            <a:xfrm>
              <a:off x="7177132" y="3038917"/>
              <a:ext cx="1459737" cy="1479887"/>
              <a:chOff x="6976028" y="5372686"/>
              <a:chExt cx="1459737" cy="1479887"/>
            </a:xfrm>
          </p:grpSpPr>
          <p:sp>
            <p:nvSpPr>
              <p:cNvPr id="38" name="Freeform 426"/>
              <p:cNvSpPr>
                <a:spLocks/>
              </p:cNvSpPr>
              <p:nvPr/>
            </p:nvSpPr>
            <p:spPr bwMode="auto">
              <a:xfrm>
                <a:off x="6976028" y="5372686"/>
                <a:ext cx="671658" cy="68061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39" name="Freeform 427"/>
              <p:cNvSpPr>
                <a:spLocks/>
              </p:cNvSpPr>
              <p:nvPr/>
            </p:nvSpPr>
            <p:spPr bwMode="auto">
              <a:xfrm>
                <a:off x="7764107" y="5372686"/>
                <a:ext cx="671658" cy="68061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45" name="Freeform 428"/>
              <p:cNvSpPr>
                <a:spLocks/>
              </p:cNvSpPr>
              <p:nvPr/>
            </p:nvSpPr>
            <p:spPr bwMode="auto">
              <a:xfrm>
                <a:off x="6976028" y="6169720"/>
                <a:ext cx="671658" cy="682853"/>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46" name="Freeform 429"/>
              <p:cNvSpPr>
                <a:spLocks/>
              </p:cNvSpPr>
              <p:nvPr/>
            </p:nvSpPr>
            <p:spPr bwMode="auto">
              <a:xfrm>
                <a:off x="7764107" y="6169720"/>
                <a:ext cx="671658" cy="682853"/>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grpSp>
      <p:grpSp>
        <p:nvGrpSpPr>
          <p:cNvPr id="25" name="Group 24"/>
          <p:cNvGrpSpPr/>
          <p:nvPr/>
        </p:nvGrpSpPr>
        <p:grpSpPr>
          <a:xfrm>
            <a:off x="3722672" y="2413630"/>
            <a:ext cx="2598246" cy="2582723"/>
            <a:chOff x="3796688" y="2461261"/>
            <a:chExt cx="2651037" cy="2635198"/>
          </a:xfrm>
        </p:grpSpPr>
        <p:sp>
          <p:nvSpPr>
            <p:cNvPr id="18" name="Oval 17"/>
            <p:cNvSpPr/>
            <p:nvPr/>
          </p:nvSpPr>
          <p:spPr bwMode="auto">
            <a:xfrm>
              <a:off x="3796688" y="2461261"/>
              <a:ext cx="2651037" cy="2635198"/>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15" name="Freeform 5"/>
            <p:cNvSpPr>
              <a:spLocks/>
            </p:cNvSpPr>
            <p:nvPr/>
          </p:nvSpPr>
          <p:spPr bwMode="auto">
            <a:xfrm>
              <a:off x="5346700" y="3049588"/>
              <a:ext cx="682625" cy="1255712"/>
            </a:xfrm>
            <a:custGeom>
              <a:avLst/>
              <a:gdLst>
                <a:gd name="T0" fmla="*/ 780 w 802"/>
                <a:gd name="T1" fmla="*/ 697 h 1475"/>
                <a:gd name="T2" fmla="*/ 524 w 802"/>
                <a:gd name="T3" fmla="*/ 563 h 1475"/>
                <a:gd name="T4" fmla="*/ 524 w 802"/>
                <a:gd name="T5" fmla="*/ 472 h 1475"/>
                <a:gd name="T6" fmla="*/ 561 w 802"/>
                <a:gd name="T7" fmla="*/ 402 h 1475"/>
                <a:gd name="T8" fmla="*/ 593 w 802"/>
                <a:gd name="T9" fmla="*/ 359 h 1475"/>
                <a:gd name="T10" fmla="*/ 604 w 802"/>
                <a:gd name="T11" fmla="*/ 290 h 1475"/>
                <a:gd name="T12" fmla="*/ 583 w 802"/>
                <a:gd name="T13" fmla="*/ 247 h 1475"/>
                <a:gd name="T14" fmla="*/ 374 w 802"/>
                <a:gd name="T15" fmla="*/ 0 h 1475"/>
                <a:gd name="T16" fmla="*/ 171 w 802"/>
                <a:gd name="T17" fmla="*/ 247 h 1475"/>
                <a:gd name="T18" fmla="*/ 150 w 802"/>
                <a:gd name="T19" fmla="*/ 290 h 1475"/>
                <a:gd name="T20" fmla="*/ 161 w 802"/>
                <a:gd name="T21" fmla="*/ 359 h 1475"/>
                <a:gd name="T22" fmla="*/ 193 w 802"/>
                <a:gd name="T23" fmla="*/ 402 h 1475"/>
                <a:gd name="T24" fmla="*/ 230 w 802"/>
                <a:gd name="T25" fmla="*/ 472 h 1475"/>
                <a:gd name="T26" fmla="*/ 230 w 802"/>
                <a:gd name="T27" fmla="*/ 563 h 1475"/>
                <a:gd name="T28" fmla="*/ 0 w 802"/>
                <a:gd name="T29" fmla="*/ 665 h 1475"/>
                <a:gd name="T30" fmla="*/ 118 w 802"/>
                <a:gd name="T31" fmla="*/ 713 h 1475"/>
                <a:gd name="T32" fmla="*/ 267 w 802"/>
                <a:gd name="T33" fmla="*/ 853 h 1475"/>
                <a:gd name="T34" fmla="*/ 273 w 802"/>
                <a:gd name="T35" fmla="*/ 1475 h 1475"/>
                <a:gd name="T36" fmla="*/ 374 w 802"/>
                <a:gd name="T37" fmla="*/ 1475 h 1475"/>
                <a:gd name="T38" fmla="*/ 780 w 802"/>
                <a:gd name="T39" fmla="*/ 1336 h 1475"/>
                <a:gd name="T40" fmla="*/ 780 w 802"/>
                <a:gd name="T41" fmla="*/ 697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1475">
                  <a:moveTo>
                    <a:pt x="780" y="697"/>
                  </a:moveTo>
                  <a:cubicBezTo>
                    <a:pt x="775" y="660"/>
                    <a:pt x="620" y="590"/>
                    <a:pt x="524" y="563"/>
                  </a:cubicBezTo>
                  <a:cubicBezTo>
                    <a:pt x="524" y="472"/>
                    <a:pt x="524" y="472"/>
                    <a:pt x="524" y="472"/>
                  </a:cubicBezTo>
                  <a:cubicBezTo>
                    <a:pt x="540" y="451"/>
                    <a:pt x="551" y="429"/>
                    <a:pt x="561" y="402"/>
                  </a:cubicBezTo>
                  <a:cubicBezTo>
                    <a:pt x="577" y="397"/>
                    <a:pt x="593" y="381"/>
                    <a:pt x="593" y="359"/>
                  </a:cubicBezTo>
                  <a:cubicBezTo>
                    <a:pt x="604" y="290"/>
                    <a:pt x="604" y="290"/>
                    <a:pt x="604" y="290"/>
                  </a:cubicBezTo>
                  <a:cubicBezTo>
                    <a:pt x="604" y="274"/>
                    <a:pt x="599" y="252"/>
                    <a:pt x="583" y="247"/>
                  </a:cubicBezTo>
                  <a:cubicBezTo>
                    <a:pt x="577" y="91"/>
                    <a:pt x="529" y="0"/>
                    <a:pt x="374" y="0"/>
                  </a:cubicBezTo>
                  <a:cubicBezTo>
                    <a:pt x="225" y="0"/>
                    <a:pt x="171" y="91"/>
                    <a:pt x="171" y="247"/>
                  </a:cubicBezTo>
                  <a:cubicBezTo>
                    <a:pt x="155" y="252"/>
                    <a:pt x="150" y="274"/>
                    <a:pt x="150" y="290"/>
                  </a:cubicBezTo>
                  <a:cubicBezTo>
                    <a:pt x="161" y="359"/>
                    <a:pt x="161" y="359"/>
                    <a:pt x="161" y="359"/>
                  </a:cubicBezTo>
                  <a:cubicBezTo>
                    <a:pt x="161" y="381"/>
                    <a:pt x="177" y="397"/>
                    <a:pt x="193" y="402"/>
                  </a:cubicBezTo>
                  <a:cubicBezTo>
                    <a:pt x="203" y="429"/>
                    <a:pt x="214" y="451"/>
                    <a:pt x="230" y="472"/>
                  </a:cubicBezTo>
                  <a:cubicBezTo>
                    <a:pt x="230" y="563"/>
                    <a:pt x="230" y="563"/>
                    <a:pt x="230" y="563"/>
                  </a:cubicBezTo>
                  <a:cubicBezTo>
                    <a:pt x="155" y="585"/>
                    <a:pt x="48" y="628"/>
                    <a:pt x="0" y="665"/>
                  </a:cubicBezTo>
                  <a:cubicBezTo>
                    <a:pt x="38" y="676"/>
                    <a:pt x="80" y="692"/>
                    <a:pt x="118" y="713"/>
                  </a:cubicBezTo>
                  <a:cubicBezTo>
                    <a:pt x="214" y="762"/>
                    <a:pt x="257" y="799"/>
                    <a:pt x="267" y="853"/>
                  </a:cubicBezTo>
                  <a:cubicBezTo>
                    <a:pt x="278" y="933"/>
                    <a:pt x="289" y="1223"/>
                    <a:pt x="273" y="1475"/>
                  </a:cubicBezTo>
                  <a:cubicBezTo>
                    <a:pt x="305" y="1475"/>
                    <a:pt x="342" y="1475"/>
                    <a:pt x="374" y="1475"/>
                  </a:cubicBezTo>
                  <a:cubicBezTo>
                    <a:pt x="588" y="1475"/>
                    <a:pt x="770" y="1448"/>
                    <a:pt x="780" y="1336"/>
                  </a:cubicBezTo>
                  <a:cubicBezTo>
                    <a:pt x="802" y="1089"/>
                    <a:pt x="791" y="772"/>
                    <a:pt x="780" y="697"/>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19" name="Freeform 6"/>
            <p:cNvSpPr>
              <a:spLocks/>
            </p:cNvSpPr>
            <p:nvPr/>
          </p:nvSpPr>
          <p:spPr bwMode="auto">
            <a:xfrm>
              <a:off x="4216400" y="3049588"/>
              <a:ext cx="685800" cy="1255712"/>
            </a:xfrm>
            <a:custGeom>
              <a:avLst/>
              <a:gdLst>
                <a:gd name="T0" fmla="*/ 542 w 805"/>
                <a:gd name="T1" fmla="*/ 853 h 1475"/>
                <a:gd name="T2" fmla="*/ 692 w 805"/>
                <a:gd name="T3" fmla="*/ 713 h 1475"/>
                <a:gd name="T4" fmla="*/ 805 w 805"/>
                <a:gd name="T5" fmla="*/ 665 h 1475"/>
                <a:gd name="T6" fmla="*/ 580 w 805"/>
                <a:gd name="T7" fmla="*/ 563 h 1475"/>
                <a:gd name="T8" fmla="*/ 580 w 805"/>
                <a:gd name="T9" fmla="*/ 472 h 1475"/>
                <a:gd name="T10" fmla="*/ 612 w 805"/>
                <a:gd name="T11" fmla="*/ 402 h 1475"/>
                <a:gd name="T12" fmla="*/ 649 w 805"/>
                <a:gd name="T13" fmla="*/ 359 h 1475"/>
                <a:gd name="T14" fmla="*/ 655 w 805"/>
                <a:gd name="T15" fmla="*/ 290 h 1475"/>
                <a:gd name="T16" fmla="*/ 639 w 805"/>
                <a:gd name="T17" fmla="*/ 247 h 1475"/>
                <a:gd name="T18" fmla="*/ 429 w 805"/>
                <a:gd name="T19" fmla="*/ 0 h 1475"/>
                <a:gd name="T20" fmla="*/ 220 w 805"/>
                <a:gd name="T21" fmla="*/ 247 h 1475"/>
                <a:gd name="T22" fmla="*/ 204 w 805"/>
                <a:gd name="T23" fmla="*/ 290 h 1475"/>
                <a:gd name="T24" fmla="*/ 209 w 805"/>
                <a:gd name="T25" fmla="*/ 359 h 1475"/>
                <a:gd name="T26" fmla="*/ 247 w 805"/>
                <a:gd name="T27" fmla="*/ 402 h 1475"/>
                <a:gd name="T28" fmla="*/ 279 w 805"/>
                <a:gd name="T29" fmla="*/ 472 h 1475"/>
                <a:gd name="T30" fmla="*/ 279 w 805"/>
                <a:gd name="T31" fmla="*/ 563 h 1475"/>
                <a:gd name="T32" fmla="*/ 21 w 805"/>
                <a:gd name="T33" fmla="*/ 697 h 1475"/>
                <a:gd name="T34" fmla="*/ 21 w 805"/>
                <a:gd name="T35" fmla="*/ 1336 h 1475"/>
                <a:gd name="T36" fmla="*/ 429 w 805"/>
                <a:gd name="T37" fmla="*/ 1475 h 1475"/>
                <a:gd name="T38" fmla="*/ 531 w 805"/>
                <a:gd name="T39" fmla="*/ 1475 h 1475"/>
                <a:gd name="T40" fmla="*/ 542 w 805"/>
                <a:gd name="T41" fmla="*/ 853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5" h="1475">
                  <a:moveTo>
                    <a:pt x="542" y="853"/>
                  </a:moveTo>
                  <a:cubicBezTo>
                    <a:pt x="547" y="799"/>
                    <a:pt x="590" y="762"/>
                    <a:pt x="692" y="713"/>
                  </a:cubicBezTo>
                  <a:cubicBezTo>
                    <a:pt x="725" y="692"/>
                    <a:pt x="768" y="676"/>
                    <a:pt x="805" y="665"/>
                  </a:cubicBezTo>
                  <a:cubicBezTo>
                    <a:pt x="757" y="628"/>
                    <a:pt x="655" y="585"/>
                    <a:pt x="580" y="563"/>
                  </a:cubicBezTo>
                  <a:cubicBezTo>
                    <a:pt x="580" y="472"/>
                    <a:pt x="580" y="472"/>
                    <a:pt x="580" y="472"/>
                  </a:cubicBezTo>
                  <a:cubicBezTo>
                    <a:pt x="590" y="451"/>
                    <a:pt x="606" y="429"/>
                    <a:pt x="612" y="402"/>
                  </a:cubicBezTo>
                  <a:cubicBezTo>
                    <a:pt x="633" y="397"/>
                    <a:pt x="644" y="381"/>
                    <a:pt x="649" y="359"/>
                  </a:cubicBezTo>
                  <a:cubicBezTo>
                    <a:pt x="655" y="290"/>
                    <a:pt x="655" y="290"/>
                    <a:pt x="655" y="290"/>
                  </a:cubicBezTo>
                  <a:cubicBezTo>
                    <a:pt x="660" y="274"/>
                    <a:pt x="649" y="252"/>
                    <a:pt x="639" y="247"/>
                  </a:cubicBezTo>
                  <a:cubicBezTo>
                    <a:pt x="633" y="91"/>
                    <a:pt x="585" y="0"/>
                    <a:pt x="429" y="0"/>
                  </a:cubicBezTo>
                  <a:cubicBezTo>
                    <a:pt x="274" y="0"/>
                    <a:pt x="225" y="91"/>
                    <a:pt x="220" y="247"/>
                  </a:cubicBezTo>
                  <a:cubicBezTo>
                    <a:pt x="209" y="252"/>
                    <a:pt x="198" y="274"/>
                    <a:pt x="204" y="290"/>
                  </a:cubicBezTo>
                  <a:cubicBezTo>
                    <a:pt x="209" y="359"/>
                    <a:pt x="209" y="359"/>
                    <a:pt x="209" y="359"/>
                  </a:cubicBezTo>
                  <a:cubicBezTo>
                    <a:pt x="215" y="381"/>
                    <a:pt x="225" y="397"/>
                    <a:pt x="247" y="402"/>
                  </a:cubicBezTo>
                  <a:cubicBezTo>
                    <a:pt x="252" y="429"/>
                    <a:pt x="268" y="451"/>
                    <a:pt x="279" y="472"/>
                  </a:cubicBezTo>
                  <a:cubicBezTo>
                    <a:pt x="279" y="563"/>
                    <a:pt x="279" y="563"/>
                    <a:pt x="279" y="563"/>
                  </a:cubicBezTo>
                  <a:cubicBezTo>
                    <a:pt x="182" y="590"/>
                    <a:pt x="27" y="660"/>
                    <a:pt x="21" y="697"/>
                  </a:cubicBezTo>
                  <a:cubicBezTo>
                    <a:pt x="11" y="772"/>
                    <a:pt x="0" y="1089"/>
                    <a:pt x="21" y="1336"/>
                  </a:cubicBezTo>
                  <a:cubicBezTo>
                    <a:pt x="32" y="1448"/>
                    <a:pt x="215" y="1475"/>
                    <a:pt x="429" y="1475"/>
                  </a:cubicBezTo>
                  <a:cubicBezTo>
                    <a:pt x="467" y="1475"/>
                    <a:pt x="499" y="1475"/>
                    <a:pt x="531" y="1475"/>
                  </a:cubicBezTo>
                  <a:cubicBezTo>
                    <a:pt x="521" y="1223"/>
                    <a:pt x="526" y="933"/>
                    <a:pt x="542" y="853"/>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20" name="Freeform 7"/>
            <p:cNvSpPr>
              <a:spLocks/>
            </p:cNvSpPr>
            <p:nvPr/>
          </p:nvSpPr>
          <p:spPr bwMode="auto">
            <a:xfrm>
              <a:off x="4911725" y="3141663"/>
              <a:ext cx="423863" cy="533400"/>
            </a:xfrm>
            <a:custGeom>
              <a:avLst/>
              <a:gdLst>
                <a:gd name="T0" fmla="*/ 407 w 498"/>
                <a:gd name="T1" fmla="*/ 588 h 626"/>
                <a:gd name="T2" fmla="*/ 407 w 498"/>
                <a:gd name="T3" fmla="*/ 513 h 626"/>
                <a:gd name="T4" fmla="*/ 450 w 498"/>
                <a:gd name="T5" fmla="*/ 433 h 626"/>
                <a:gd name="T6" fmla="*/ 488 w 498"/>
                <a:gd name="T7" fmla="*/ 390 h 626"/>
                <a:gd name="T8" fmla="*/ 493 w 498"/>
                <a:gd name="T9" fmla="*/ 315 h 626"/>
                <a:gd name="T10" fmla="*/ 472 w 498"/>
                <a:gd name="T11" fmla="*/ 267 h 626"/>
                <a:gd name="T12" fmla="*/ 247 w 498"/>
                <a:gd name="T13" fmla="*/ 0 h 626"/>
                <a:gd name="T14" fmla="*/ 22 w 498"/>
                <a:gd name="T15" fmla="*/ 267 h 626"/>
                <a:gd name="T16" fmla="*/ 0 w 498"/>
                <a:gd name="T17" fmla="*/ 315 h 626"/>
                <a:gd name="T18" fmla="*/ 11 w 498"/>
                <a:gd name="T19" fmla="*/ 390 h 626"/>
                <a:gd name="T20" fmla="*/ 48 w 498"/>
                <a:gd name="T21" fmla="*/ 433 h 626"/>
                <a:gd name="T22" fmla="*/ 86 w 498"/>
                <a:gd name="T23" fmla="*/ 513 h 626"/>
                <a:gd name="T24" fmla="*/ 86 w 498"/>
                <a:gd name="T25" fmla="*/ 588 h 626"/>
                <a:gd name="T26" fmla="*/ 247 w 498"/>
                <a:gd name="T27" fmla="*/ 626 h 626"/>
                <a:gd name="T28" fmla="*/ 407 w 498"/>
                <a:gd name="T29" fmla="*/ 58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8" h="626">
                  <a:moveTo>
                    <a:pt x="407" y="588"/>
                  </a:moveTo>
                  <a:cubicBezTo>
                    <a:pt x="407" y="513"/>
                    <a:pt x="407" y="513"/>
                    <a:pt x="407" y="513"/>
                  </a:cubicBezTo>
                  <a:cubicBezTo>
                    <a:pt x="423" y="492"/>
                    <a:pt x="439" y="465"/>
                    <a:pt x="450" y="433"/>
                  </a:cubicBezTo>
                  <a:cubicBezTo>
                    <a:pt x="466" y="428"/>
                    <a:pt x="482" y="412"/>
                    <a:pt x="488" y="390"/>
                  </a:cubicBezTo>
                  <a:cubicBezTo>
                    <a:pt x="493" y="315"/>
                    <a:pt x="493" y="315"/>
                    <a:pt x="493" y="315"/>
                  </a:cubicBezTo>
                  <a:cubicBezTo>
                    <a:pt x="498" y="294"/>
                    <a:pt x="488" y="278"/>
                    <a:pt x="472" y="267"/>
                  </a:cubicBezTo>
                  <a:cubicBezTo>
                    <a:pt x="472" y="96"/>
                    <a:pt x="413" y="0"/>
                    <a:pt x="247" y="0"/>
                  </a:cubicBezTo>
                  <a:cubicBezTo>
                    <a:pt x="80" y="0"/>
                    <a:pt x="27" y="96"/>
                    <a:pt x="22" y="267"/>
                  </a:cubicBezTo>
                  <a:cubicBezTo>
                    <a:pt x="5" y="278"/>
                    <a:pt x="0" y="294"/>
                    <a:pt x="0" y="315"/>
                  </a:cubicBezTo>
                  <a:cubicBezTo>
                    <a:pt x="11" y="390"/>
                    <a:pt x="11" y="390"/>
                    <a:pt x="11" y="390"/>
                  </a:cubicBezTo>
                  <a:cubicBezTo>
                    <a:pt x="11" y="412"/>
                    <a:pt x="27" y="428"/>
                    <a:pt x="48" y="433"/>
                  </a:cubicBezTo>
                  <a:cubicBezTo>
                    <a:pt x="59" y="465"/>
                    <a:pt x="70" y="492"/>
                    <a:pt x="86" y="513"/>
                  </a:cubicBezTo>
                  <a:cubicBezTo>
                    <a:pt x="86" y="588"/>
                    <a:pt x="86" y="588"/>
                    <a:pt x="86" y="588"/>
                  </a:cubicBezTo>
                  <a:cubicBezTo>
                    <a:pt x="145" y="615"/>
                    <a:pt x="198" y="626"/>
                    <a:pt x="247" y="626"/>
                  </a:cubicBezTo>
                  <a:cubicBezTo>
                    <a:pt x="295" y="626"/>
                    <a:pt x="348" y="615"/>
                    <a:pt x="407" y="588"/>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23" name="Freeform 8"/>
            <p:cNvSpPr>
              <a:spLocks/>
            </p:cNvSpPr>
            <p:nvPr/>
          </p:nvSpPr>
          <p:spPr bwMode="auto">
            <a:xfrm>
              <a:off x="4729163" y="3667125"/>
              <a:ext cx="790575" cy="842962"/>
            </a:xfrm>
            <a:custGeom>
              <a:avLst/>
              <a:gdLst>
                <a:gd name="T0" fmla="*/ 907 w 929"/>
                <a:gd name="T1" fmla="*/ 134 h 988"/>
                <a:gd name="T2" fmla="*/ 656 w 929"/>
                <a:gd name="T3" fmla="*/ 0 h 988"/>
                <a:gd name="T4" fmla="*/ 624 w 929"/>
                <a:gd name="T5" fmla="*/ 91 h 988"/>
                <a:gd name="T6" fmla="*/ 678 w 929"/>
                <a:gd name="T7" fmla="*/ 494 h 988"/>
                <a:gd name="T8" fmla="*/ 560 w 929"/>
                <a:gd name="T9" fmla="*/ 634 h 988"/>
                <a:gd name="T10" fmla="*/ 496 w 929"/>
                <a:gd name="T11" fmla="*/ 204 h 988"/>
                <a:gd name="T12" fmla="*/ 539 w 929"/>
                <a:gd name="T13" fmla="*/ 182 h 988"/>
                <a:gd name="T14" fmla="*/ 507 w 929"/>
                <a:gd name="T15" fmla="*/ 75 h 988"/>
                <a:gd name="T16" fmla="*/ 422 w 929"/>
                <a:gd name="T17" fmla="*/ 75 h 988"/>
                <a:gd name="T18" fmla="*/ 390 w 929"/>
                <a:gd name="T19" fmla="*/ 182 h 988"/>
                <a:gd name="T20" fmla="*/ 432 w 929"/>
                <a:gd name="T21" fmla="*/ 204 h 988"/>
                <a:gd name="T22" fmla="*/ 368 w 929"/>
                <a:gd name="T23" fmla="*/ 634 h 988"/>
                <a:gd name="T24" fmla="*/ 256 w 929"/>
                <a:gd name="T25" fmla="*/ 494 h 988"/>
                <a:gd name="T26" fmla="*/ 309 w 929"/>
                <a:gd name="T27" fmla="*/ 91 h 988"/>
                <a:gd name="T28" fmla="*/ 277 w 929"/>
                <a:gd name="T29" fmla="*/ 0 h 988"/>
                <a:gd name="T30" fmla="*/ 26 w 929"/>
                <a:gd name="T31" fmla="*/ 134 h 988"/>
                <a:gd name="T32" fmla="*/ 26 w 929"/>
                <a:gd name="T33" fmla="*/ 838 h 988"/>
                <a:gd name="T34" fmla="*/ 464 w 929"/>
                <a:gd name="T35" fmla="*/ 988 h 988"/>
                <a:gd name="T36" fmla="*/ 907 w 929"/>
                <a:gd name="T37" fmla="*/ 838 h 988"/>
                <a:gd name="T38" fmla="*/ 907 w 929"/>
                <a:gd name="T39" fmla="*/ 13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9" h="988">
                  <a:moveTo>
                    <a:pt x="907" y="134"/>
                  </a:moveTo>
                  <a:cubicBezTo>
                    <a:pt x="902" y="96"/>
                    <a:pt x="763" y="32"/>
                    <a:pt x="656" y="0"/>
                  </a:cubicBezTo>
                  <a:cubicBezTo>
                    <a:pt x="651" y="27"/>
                    <a:pt x="640" y="59"/>
                    <a:pt x="624" y="91"/>
                  </a:cubicBezTo>
                  <a:cubicBezTo>
                    <a:pt x="678" y="494"/>
                    <a:pt x="678" y="494"/>
                    <a:pt x="678" y="494"/>
                  </a:cubicBezTo>
                  <a:cubicBezTo>
                    <a:pt x="560" y="634"/>
                    <a:pt x="560" y="634"/>
                    <a:pt x="560" y="634"/>
                  </a:cubicBezTo>
                  <a:cubicBezTo>
                    <a:pt x="496" y="204"/>
                    <a:pt x="496" y="204"/>
                    <a:pt x="496" y="204"/>
                  </a:cubicBezTo>
                  <a:cubicBezTo>
                    <a:pt x="539" y="182"/>
                    <a:pt x="539" y="182"/>
                    <a:pt x="539" y="182"/>
                  </a:cubicBezTo>
                  <a:cubicBezTo>
                    <a:pt x="507" y="75"/>
                    <a:pt x="507" y="75"/>
                    <a:pt x="507" y="75"/>
                  </a:cubicBezTo>
                  <a:cubicBezTo>
                    <a:pt x="422" y="75"/>
                    <a:pt x="422" y="75"/>
                    <a:pt x="422" y="75"/>
                  </a:cubicBezTo>
                  <a:cubicBezTo>
                    <a:pt x="390" y="182"/>
                    <a:pt x="390" y="182"/>
                    <a:pt x="390" y="182"/>
                  </a:cubicBezTo>
                  <a:cubicBezTo>
                    <a:pt x="432" y="204"/>
                    <a:pt x="432" y="204"/>
                    <a:pt x="432" y="204"/>
                  </a:cubicBezTo>
                  <a:cubicBezTo>
                    <a:pt x="368" y="634"/>
                    <a:pt x="368" y="634"/>
                    <a:pt x="368" y="634"/>
                  </a:cubicBezTo>
                  <a:cubicBezTo>
                    <a:pt x="256" y="494"/>
                    <a:pt x="256" y="494"/>
                    <a:pt x="256" y="494"/>
                  </a:cubicBezTo>
                  <a:cubicBezTo>
                    <a:pt x="309" y="91"/>
                    <a:pt x="309" y="91"/>
                    <a:pt x="309" y="91"/>
                  </a:cubicBezTo>
                  <a:cubicBezTo>
                    <a:pt x="293" y="59"/>
                    <a:pt x="283" y="32"/>
                    <a:pt x="277" y="0"/>
                  </a:cubicBezTo>
                  <a:cubicBezTo>
                    <a:pt x="171" y="32"/>
                    <a:pt x="32" y="96"/>
                    <a:pt x="26" y="134"/>
                  </a:cubicBezTo>
                  <a:cubicBezTo>
                    <a:pt x="10" y="220"/>
                    <a:pt x="0" y="569"/>
                    <a:pt x="26" y="838"/>
                  </a:cubicBezTo>
                  <a:cubicBezTo>
                    <a:pt x="32" y="956"/>
                    <a:pt x="235" y="988"/>
                    <a:pt x="464" y="988"/>
                  </a:cubicBezTo>
                  <a:cubicBezTo>
                    <a:pt x="699" y="988"/>
                    <a:pt x="897" y="956"/>
                    <a:pt x="907" y="838"/>
                  </a:cubicBezTo>
                  <a:cubicBezTo>
                    <a:pt x="929" y="569"/>
                    <a:pt x="918" y="220"/>
                    <a:pt x="907" y="134"/>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grpSp>
      <p:sp>
        <p:nvSpPr>
          <p:cNvPr id="4" name="Title 3"/>
          <p:cNvSpPr>
            <a:spLocks noGrp="1"/>
          </p:cNvSpPr>
          <p:nvPr>
            <p:ph type="title"/>
          </p:nvPr>
        </p:nvSpPr>
        <p:spPr/>
        <p:txBody>
          <a:bodyPr/>
          <a:lstStyle/>
          <a:p>
            <a:r>
              <a:rPr lang="en-US" smtClean="0"/>
              <a:t>Benefits of multi-factor authentication</a:t>
            </a:r>
            <a:endParaRPr lang="en-US"/>
          </a:p>
        </p:txBody>
      </p:sp>
    </p:spTree>
    <p:extLst>
      <p:ext uri="{BB962C8B-B14F-4D97-AF65-F5344CB8AC3E}">
        <p14:creationId xmlns:p14="http://schemas.microsoft.com/office/powerpoint/2010/main" val="421147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0-#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250" fill="hold"/>
                                        <p:tgtEl>
                                          <p:spTgt spid="25"/>
                                        </p:tgtEl>
                                        <p:attrNameLst>
                                          <p:attrName>ppt_w</p:attrName>
                                        </p:attrNameLst>
                                      </p:cBhvr>
                                      <p:tavLst>
                                        <p:tav tm="0">
                                          <p:val>
                                            <p:fltVal val="0"/>
                                          </p:val>
                                        </p:tav>
                                        <p:tav tm="100000">
                                          <p:val>
                                            <p:strVal val="#ppt_w"/>
                                          </p:val>
                                        </p:tav>
                                      </p:tavLst>
                                    </p:anim>
                                    <p:anim calcmode="lin" valueType="num">
                                      <p:cBhvr>
                                        <p:cTn id="23" dur="250" fill="hold"/>
                                        <p:tgtEl>
                                          <p:spTgt spid="25"/>
                                        </p:tgtEl>
                                        <p:attrNameLst>
                                          <p:attrName>ppt_h</p:attrName>
                                        </p:attrNameLst>
                                      </p:cBhvr>
                                      <p:tavLst>
                                        <p:tav tm="0">
                                          <p:val>
                                            <p:fltVal val="0"/>
                                          </p:val>
                                        </p:tav>
                                        <p:tav tm="100000">
                                          <p:val>
                                            <p:strVal val="#ppt_h"/>
                                          </p:val>
                                        </p:tav>
                                      </p:tavLst>
                                    </p:anim>
                                    <p:animEffect transition="in" filter="fade">
                                      <p:cBhvr>
                                        <p:cTn id="24" dur="250"/>
                                        <p:tgtEl>
                                          <p:spTgt spid="25"/>
                                        </p:tgtEl>
                                      </p:cBhvr>
                                    </p:animEffect>
                                  </p:childTnLst>
                                </p:cTn>
                              </p:par>
                              <p:par>
                                <p:cTn id="25" presetID="6" presetClass="emph" presetSubtype="0" decel="100000" fill="hold" nodeType="withEffect">
                                  <p:stCondLst>
                                    <p:cond delay="200"/>
                                  </p:stCondLst>
                                  <p:childTnLst>
                                    <p:animScale>
                                      <p:cBhvr>
                                        <p:cTn id="26" dur="250" fill="hold"/>
                                        <p:tgtEl>
                                          <p:spTgt spid="25"/>
                                        </p:tgtEl>
                                      </p:cBhvr>
                                      <p:by x="110000" y="110000"/>
                                    </p:animScale>
                                  </p:childTnLst>
                                </p:cTn>
                              </p:par>
                              <p:par>
                                <p:cTn id="27" presetID="6" presetClass="emph" presetSubtype="0" decel="100000" fill="hold" nodeType="withEffect">
                                  <p:stCondLst>
                                    <p:cond delay="300"/>
                                  </p:stCondLst>
                                  <p:childTnLst>
                                    <p:animScale>
                                      <p:cBhvr>
                                        <p:cTn id="28" dur="250" fill="hold"/>
                                        <p:tgtEl>
                                          <p:spTgt spid="25"/>
                                        </p:tgtEl>
                                      </p:cBhvr>
                                      <p:by x="91000" y="91000"/>
                                    </p:animScale>
                                  </p:childTnLst>
                                </p:cTn>
                              </p:par>
                              <p:par>
                                <p:cTn id="29" presetID="53" presetClass="entr" presetSubtype="16" fill="hold" nodeType="withEffect">
                                  <p:stCondLst>
                                    <p:cond delay="1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Effect transition="in" filter="fade">
                                      <p:cBhvr>
                                        <p:cTn id="33" dur="250"/>
                                        <p:tgtEl>
                                          <p:spTgt spid="12"/>
                                        </p:tgtEl>
                                      </p:cBhvr>
                                    </p:animEffect>
                                  </p:childTnLst>
                                </p:cTn>
                              </p:par>
                              <p:par>
                                <p:cTn id="34" presetID="6" presetClass="emph" presetSubtype="0" decel="100000" fill="hold" nodeType="withEffect">
                                  <p:stCondLst>
                                    <p:cond delay="300"/>
                                  </p:stCondLst>
                                  <p:childTnLst>
                                    <p:animScale>
                                      <p:cBhvr>
                                        <p:cTn id="35" dur="250" fill="hold"/>
                                        <p:tgtEl>
                                          <p:spTgt spid="12"/>
                                        </p:tgtEl>
                                      </p:cBhvr>
                                      <p:by x="110000" y="110000"/>
                                    </p:animScale>
                                  </p:childTnLst>
                                </p:cTn>
                              </p:par>
                              <p:par>
                                <p:cTn id="36" presetID="6" presetClass="emph" presetSubtype="0" decel="100000" fill="hold" nodeType="withEffect">
                                  <p:stCondLst>
                                    <p:cond delay="400"/>
                                  </p:stCondLst>
                                  <p:childTnLst>
                                    <p:animScale>
                                      <p:cBhvr>
                                        <p:cTn id="37" dur="250" fill="hold"/>
                                        <p:tgtEl>
                                          <p:spTgt spid="12"/>
                                        </p:tgtEl>
                                      </p:cBhvr>
                                      <p:by x="91000" y="91000"/>
                                    </p:animScale>
                                  </p:childTnLst>
                                </p:cTn>
                              </p:par>
                              <p:par>
                                <p:cTn id="38" presetID="53" presetClass="entr" presetSubtype="16" fill="hold" nodeType="withEffect">
                                  <p:stCondLst>
                                    <p:cond delay="200"/>
                                  </p:stCondLst>
                                  <p:childTnLst>
                                    <p:set>
                                      <p:cBhvr>
                                        <p:cTn id="39" dur="1" fill="hold">
                                          <p:stCondLst>
                                            <p:cond delay="0"/>
                                          </p:stCondLst>
                                        </p:cTn>
                                        <p:tgtEl>
                                          <p:spTgt spid="10"/>
                                        </p:tgtEl>
                                        <p:attrNameLst>
                                          <p:attrName>style.visibility</p:attrName>
                                        </p:attrNameLst>
                                      </p:cBhvr>
                                      <p:to>
                                        <p:strVal val="visible"/>
                                      </p:to>
                                    </p:set>
                                    <p:anim calcmode="lin" valueType="num">
                                      <p:cBhvr>
                                        <p:cTn id="40" dur="250" fill="hold"/>
                                        <p:tgtEl>
                                          <p:spTgt spid="10"/>
                                        </p:tgtEl>
                                        <p:attrNameLst>
                                          <p:attrName>ppt_w</p:attrName>
                                        </p:attrNameLst>
                                      </p:cBhvr>
                                      <p:tavLst>
                                        <p:tav tm="0">
                                          <p:val>
                                            <p:fltVal val="0"/>
                                          </p:val>
                                        </p:tav>
                                        <p:tav tm="100000">
                                          <p:val>
                                            <p:strVal val="#ppt_w"/>
                                          </p:val>
                                        </p:tav>
                                      </p:tavLst>
                                    </p:anim>
                                    <p:anim calcmode="lin" valueType="num">
                                      <p:cBhvr>
                                        <p:cTn id="41" dur="250" fill="hold"/>
                                        <p:tgtEl>
                                          <p:spTgt spid="10"/>
                                        </p:tgtEl>
                                        <p:attrNameLst>
                                          <p:attrName>ppt_h</p:attrName>
                                        </p:attrNameLst>
                                      </p:cBhvr>
                                      <p:tavLst>
                                        <p:tav tm="0">
                                          <p:val>
                                            <p:fltVal val="0"/>
                                          </p:val>
                                        </p:tav>
                                        <p:tav tm="100000">
                                          <p:val>
                                            <p:strVal val="#ppt_h"/>
                                          </p:val>
                                        </p:tav>
                                      </p:tavLst>
                                    </p:anim>
                                    <p:animEffect transition="in" filter="fade">
                                      <p:cBhvr>
                                        <p:cTn id="42" dur="250"/>
                                        <p:tgtEl>
                                          <p:spTgt spid="10"/>
                                        </p:tgtEl>
                                      </p:cBhvr>
                                    </p:animEffect>
                                  </p:childTnLst>
                                </p:cTn>
                              </p:par>
                              <p:par>
                                <p:cTn id="43" presetID="6" presetClass="emph" presetSubtype="0" decel="100000" fill="hold" nodeType="withEffect">
                                  <p:stCondLst>
                                    <p:cond delay="400"/>
                                  </p:stCondLst>
                                  <p:childTnLst>
                                    <p:animScale>
                                      <p:cBhvr>
                                        <p:cTn id="44" dur="250" fill="hold"/>
                                        <p:tgtEl>
                                          <p:spTgt spid="10"/>
                                        </p:tgtEl>
                                      </p:cBhvr>
                                      <p:by x="110000" y="110000"/>
                                    </p:animScale>
                                  </p:childTnLst>
                                </p:cTn>
                              </p:par>
                              <p:par>
                                <p:cTn id="45" presetID="6" presetClass="emph" presetSubtype="0" decel="100000" fill="hold" nodeType="withEffect">
                                  <p:stCondLst>
                                    <p:cond delay="500"/>
                                  </p:stCondLst>
                                  <p:childTnLst>
                                    <p:animScale>
                                      <p:cBhvr>
                                        <p:cTn id="46" dur="250" fill="hold"/>
                                        <p:tgtEl>
                                          <p:spTgt spid="10"/>
                                        </p:tgtEl>
                                      </p:cBhvr>
                                      <p:by x="91000" y="91000"/>
                                    </p:animScale>
                                  </p:childTnLst>
                                </p:cTn>
                              </p:par>
                              <p:par>
                                <p:cTn id="47" presetID="2" presetClass="entr" presetSubtype="1" decel="100000" fill="hold" nodeType="withEffect">
                                  <p:stCondLst>
                                    <p:cond delay="7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0-#ppt_h/2"/>
                                          </p:val>
                                        </p:tav>
                                        <p:tav tm="100000">
                                          <p:val>
                                            <p:strVal val="#ppt_y"/>
                                          </p:val>
                                        </p:tav>
                                      </p:tavLst>
                                    </p:anim>
                                  </p:childTnLst>
                                </p:cTn>
                              </p:par>
                              <p:par>
                                <p:cTn id="51" presetID="2" presetClass="entr" presetSubtype="1" decel="100000" fill="hold" nodeType="withEffect">
                                  <p:stCondLst>
                                    <p:cond delay="75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0-#ppt_h/2"/>
                                          </p:val>
                                        </p:tav>
                                        <p:tav tm="100000">
                                          <p:val>
                                            <p:strVal val="#ppt_y"/>
                                          </p:val>
                                        </p:tav>
                                      </p:tavLst>
                                    </p:anim>
                                  </p:childTnLst>
                                </p:cTn>
                              </p:par>
                              <p:par>
                                <p:cTn id="55" presetID="2" presetClass="entr" presetSubtype="1" decel="100000" fill="hold"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507768" y="2914991"/>
            <a:ext cx="860344" cy="860344"/>
            <a:chOff x="3706989" y="340685"/>
            <a:chExt cx="741920" cy="741920"/>
          </a:xfrm>
        </p:grpSpPr>
        <p:sp>
          <p:nvSpPr>
            <p:cNvPr id="50" name="Oval 49"/>
            <p:cNvSpPr/>
            <p:nvPr/>
          </p:nvSpPr>
          <p:spPr bwMode="auto">
            <a:xfrm>
              <a:off x="3706989" y="340685"/>
              <a:ext cx="741920" cy="741920"/>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sp>
          <p:nvSpPr>
            <p:cNvPr id="51" name="Freeform 48"/>
            <p:cNvSpPr>
              <a:spLocks noChangeAspect="1" noEditPoints="1"/>
            </p:cNvSpPr>
            <p:nvPr/>
          </p:nvSpPr>
          <p:spPr bwMode="black">
            <a:xfrm>
              <a:off x="3945316" y="456006"/>
              <a:ext cx="265266" cy="511278"/>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p>
          </p:txBody>
        </p:sp>
      </p:grpSp>
      <p:grpSp>
        <p:nvGrpSpPr>
          <p:cNvPr id="52" name="Group 51"/>
          <p:cNvGrpSpPr/>
          <p:nvPr/>
        </p:nvGrpSpPr>
        <p:grpSpPr>
          <a:xfrm>
            <a:off x="3507768" y="5189825"/>
            <a:ext cx="860344" cy="860344"/>
            <a:chOff x="3706989" y="2228189"/>
            <a:chExt cx="741920" cy="741920"/>
          </a:xfrm>
        </p:grpSpPr>
        <p:sp>
          <p:nvSpPr>
            <p:cNvPr id="53" name="Oval 52"/>
            <p:cNvSpPr/>
            <p:nvPr/>
          </p:nvSpPr>
          <p:spPr bwMode="auto">
            <a:xfrm>
              <a:off x="3706989" y="2228189"/>
              <a:ext cx="741920" cy="741920"/>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grpSp>
          <p:nvGrpSpPr>
            <p:cNvPr id="54" name="Group 53"/>
            <p:cNvGrpSpPr/>
            <p:nvPr/>
          </p:nvGrpSpPr>
          <p:grpSpPr>
            <a:xfrm>
              <a:off x="3892088" y="2391073"/>
              <a:ext cx="371723" cy="416153"/>
              <a:chOff x="3875217" y="2399094"/>
              <a:chExt cx="371723" cy="416153"/>
            </a:xfrm>
          </p:grpSpPr>
          <p:sp>
            <p:nvSpPr>
              <p:cNvPr id="55" name="Freeform 79"/>
              <p:cNvSpPr>
                <a:spLocks noChangeAspect="1" noEditPoints="1"/>
              </p:cNvSpPr>
              <p:nvPr/>
            </p:nvSpPr>
            <p:spPr bwMode="black">
              <a:xfrm>
                <a:off x="3911575" y="2399094"/>
                <a:ext cx="335365" cy="416153"/>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1"/>
              </a:solidFill>
              <a:ln>
                <a:noFill/>
              </a:ln>
              <a:extLst/>
            </p:spPr>
            <p:txBody>
              <a:bodyPr vert="horz" wrap="square" lIns="80666" tIns="40334" rIns="80666" bIns="40334" numCol="1" anchor="t" anchorCtr="0" compatLnSpc="1">
                <a:prstTxWarp prst="textNoShape">
                  <a:avLst/>
                </a:prstTxWarp>
              </a:bodyPr>
              <a:lstStyle/>
              <a:p>
                <a:pPr defTabSz="913946"/>
                <a:endParaRPr lang="en-US" sz="1568"/>
              </a:p>
            </p:txBody>
          </p:sp>
          <p:sp>
            <p:nvSpPr>
              <p:cNvPr id="56" name="Right Arrow 55"/>
              <p:cNvSpPr/>
              <p:nvPr/>
            </p:nvSpPr>
            <p:spPr bwMode="auto">
              <a:xfrm>
                <a:off x="3875217" y="2485623"/>
                <a:ext cx="197692" cy="244699"/>
              </a:xfrm>
              <a:prstGeom prst="rightArrow">
                <a:avLst/>
              </a:prstGeom>
              <a:solidFill>
                <a:srgbClr val="EFEFE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grpSp>
      </p:grpSp>
      <p:grpSp>
        <p:nvGrpSpPr>
          <p:cNvPr id="57" name="Group 56"/>
          <p:cNvGrpSpPr/>
          <p:nvPr/>
        </p:nvGrpSpPr>
        <p:grpSpPr>
          <a:xfrm>
            <a:off x="3507768" y="4052408"/>
            <a:ext cx="860344" cy="860344"/>
            <a:chOff x="3706989" y="4115693"/>
            <a:chExt cx="741920" cy="741920"/>
          </a:xfrm>
        </p:grpSpPr>
        <p:sp>
          <p:nvSpPr>
            <p:cNvPr id="58" name="Oval 57"/>
            <p:cNvSpPr/>
            <p:nvPr/>
          </p:nvSpPr>
          <p:spPr bwMode="auto">
            <a:xfrm>
              <a:off x="3706989" y="4115693"/>
              <a:ext cx="741920" cy="741920"/>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sp>
          <p:nvSpPr>
            <p:cNvPr id="59" name="Freeform 81"/>
            <p:cNvSpPr>
              <a:spLocks noChangeAspect="1"/>
            </p:cNvSpPr>
            <p:nvPr/>
          </p:nvSpPr>
          <p:spPr bwMode="black">
            <a:xfrm>
              <a:off x="3892088" y="4233580"/>
              <a:ext cx="371723" cy="506147"/>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accent1"/>
            </a:solidFill>
            <a:ln>
              <a:noFill/>
            </a:ln>
          </p:spPr>
          <p:txBody>
            <a:bodyPr vert="horz" wrap="square" lIns="80666" tIns="40334" rIns="80666" bIns="40334" numCol="1" anchor="t" anchorCtr="0" compatLnSpc="1">
              <a:prstTxWarp prst="textNoShape">
                <a:avLst/>
              </a:prstTxWarp>
            </a:bodyPr>
            <a:lstStyle/>
            <a:p>
              <a:pPr defTabSz="913946"/>
              <a:endParaRPr lang="en-US" sz="1568"/>
            </a:p>
          </p:txBody>
        </p:sp>
      </p:grpSp>
      <p:grpSp>
        <p:nvGrpSpPr>
          <p:cNvPr id="60" name="Group 59"/>
          <p:cNvGrpSpPr/>
          <p:nvPr/>
        </p:nvGrpSpPr>
        <p:grpSpPr>
          <a:xfrm>
            <a:off x="3507768" y="640159"/>
            <a:ext cx="860344" cy="860344"/>
            <a:chOff x="3547236" y="2100247"/>
            <a:chExt cx="920793" cy="920793"/>
          </a:xfrm>
        </p:grpSpPr>
        <p:sp>
          <p:nvSpPr>
            <p:cNvPr id="61" name="Oval 60"/>
            <p:cNvSpPr/>
            <p:nvPr/>
          </p:nvSpPr>
          <p:spPr bwMode="auto">
            <a:xfrm>
              <a:off x="3547236" y="2100247"/>
              <a:ext cx="920793" cy="920793"/>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sp>
          <p:nvSpPr>
            <p:cNvPr id="62" name="Freeform 11"/>
            <p:cNvSpPr>
              <a:spLocks noEditPoints="1"/>
            </p:cNvSpPr>
            <p:nvPr/>
          </p:nvSpPr>
          <p:spPr bwMode="auto">
            <a:xfrm>
              <a:off x="3695128" y="2237307"/>
              <a:ext cx="625007" cy="625007"/>
            </a:xfrm>
            <a:custGeom>
              <a:avLst/>
              <a:gdLst>
                <a:gd name="T0" fmla="*/ 1838 w 1938"/>
                <a:gd name="T1" fmla="*/ 224 h 1938"/>
                <a:gd name="T2" fmla="*/ 1714 w 1938"/>
                <a:gd name="T3" fmla="*/ 100 h 1938"/>
                <a:gd name="T4" fmla="*/ 1483 w 1938"/>
                <a:gd name="T5" fmla="*/ 0 h 1938"/>
                <a:gd name="T6" fmla="*/ 1243 w 1938"/>
                <a:gd name="T7" fmla="*/ 100 h 1938"/>
                <a:gd name="T8" fmla="*/ 224 w 1938"/>
                <a:gd name="T9" fmla="*/ 1112 h 1938"/>
                <a:gd name="T10" fmla="*/ 826 w 1938"/>
                <a:gd name="T11" fmla="*/ 1714 h 1938"/>
                <a:gd name="T12" fmla="*/ 1838 w 1938"/>
                <a:gd name="T13" fmla="*/ 695 h 1938"/>
                <a:gd name="T14" fmla="*/ 1938 w 1938"/>
                <a:gd name="T15" fmla="*/ 455 h 1938"/>
                <a:gd name="T16" fmla="*/ 1838 w 1938"/>
                <a:gd name="T17" fmla="*/ 224 h 1938"/>
                <a:gd name="T18" fmla="*/ 308 w 1938"/>
                <a:gd name="T19" fmla="*/ 1266 h 1938"/>
                <a:gd name="T20" fmla="*/ 0 w 1938"/>
                <a:gd name="T21" fmla="*/ 1575 h 1938"/>
                <a:gd name="T22" fmla="*/ 169 w 1938"/>
                <a:gd name="T23" fmla="*/ 1745 h 1938"/>
                <a:gd name="T24" fmla="*/ 478 w 1938"/>
                <a:gd name="T25" fmla="*/ 1436 h 1938"/>
                <a:gd name="T26" fmla="*/ 308 w 1938"/>
                <a:gd name="T27" fmla="*/ 1266 h 1938"/>
                <a:gd name="T28" fmla="*/ 308 w 1938"/>
                <a:gd name="T29" fmla="*/ 1266 h 1938"/>
                <a:gd name="T30" fmla="*/ 185 w 1938"/>
                <a:gd name="T31" fmla="*/ 1490 h 1938"/>
                <a:gd name="T32" fmla="*/ 254 w 1938"/>
                <a:gd name="T33" fmla="*/ 1429 h 1938"/>
                <a:gd name="T34" fmla="*/ 316 w 1938"/>
                <a:gd name="T35" fmla="*/ 1490 h 1938"/>
                <a:gd name="T36" fmla="*/ 247 w 1938"/>
                <a:gd name="T37" fmla="*/ 1560 h 1938"/>
                <a:gd name="T38" fmla="*/ 185 w 1938"/>
                <a:gd name="T39" fmla="*/ 1490 h 1938"/>
                <a:gd name="T40" fmla="*/ 185 w 1938"/>
                <a:gd name="T41" fmla="*/ 1490 h 1938"/>
                <a:gd name="T42" fmla="*/ 502 w 1938"/>
                <a:gd name="T43" fmla="*/ 1460 h 1938"/>
                <a:gd name="T44" fmla="*/ 193 w 1938"/>
                <a:gd name="T45" fmla="*/ 1769 h 1938"/>
                <a:gd name="T46" fmla="*/ 363 w 1938"/>
                <a:gd name="T47" fmla="*/ 1938 h 1938"/>
                <a:gd name="T48" fmla="*/ 672 w 1938"/>
                <a:gd name="T49" fmla="*/ 1630 h 1938"/>
                <a:gd name="T50" fmla="*/ 502 w 1938"/>
                <a:gd name="T51" fmla="*/ 1460 h 1938"/>
                <a:gd name="T52" fmla="*/ 502 w 1938"/>
                <a:gd name="T53" fmla="*/ 1460 h 1938"/>
                <a:gd name="T54" fmla="*/ 432 w 1938"/>
                <a:gd name="T55" fmla="*/ 1738 h 1938"/>
                <a:gd name="T56" fmla="*/ 363 w 1938"/>
                <a:gd name="T57" fmla="*/ 1676 h 1938"/>
                <a:gd name="T58" fmla="*/ 432 w 1938"/>
                <a:gd name="T59" fmla="*/ 1606 h 1938"/>
                <a:gd name="T60" fmla="*/ 494 w 1938"/>
                <a:gd name="T61" fmla="*/ 1668 h 1938"/>
                <a:gd name="T62" fmla="*/ 432 w 1938"/>
                <a:gd name="T63" fmla="*/ 1738 h 1938"/>
                <a:gd name="T64" fmla="*/ 432 w 1938"/>
                <a:gd name="T65" fmla="*/ 173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8" h="1938">
                  <a:moveTo>
                    <a:pt x="1838" y="224"/>
                  </a:moveTo>
                  <a:cubicBezTo>
                    <a:pt x="1714" y="100"/>
                    <a:pt x="1714" y="100"/>
                    <a:pt x="1714" y="100"/>
                  </a:cubicBezTo>
                  <a:cubicBezTo>
                    <a:pt x="1653" y="30"/>
                    <a:pt x="1568" y="0"/>
                    <a:pt x="1483" y="0"/>
                  </a:cubicBezTo>
                  <a:cubicBezTo>
                    <a:pt x="1390" y="0"/>
                    <a:pt x="1305" y="30"/>
                    <a:pt x="1243" y="100"/>
                  </a:cubicBezTo>
                  <a:cubicBezTo>
                    <a:pt x="224" y="1112"/>
                    <a:pt x="224" y="1112"/>
                    <a:pt x="224" y="1112"/>
                  </a:cubicBezTo>
                  <a:cubicBezTo>
                    <a:pt x="826" y="1714"/>
                    <a:pt x="826" y="1714"/>
                    <a:pt x="826" y="1714"/>
                  </a:cubicBezTo>
                  <a:cubicBezTo>
                    <a:pt x="1838" y="695"/>
                    <a:pt x="1838" y="695"/>
                    <a:pt x="1838" y="695"/>
                  </a:cubicBezTo>
                  <a:cubicBezTo>
                    <a:pt x="1908" y="633"/>
                    <a:pt x="1938" y="548"/>
                    <a:pt x="1938" y="455"/>
                  </a:cubicBezTo>
                  <a:cubicBezTo>
                    <a:pt x="1938" y="370"/>
                    <a:pt x="1908" y="285"/>
                    <a:pt x="1838" y="224"/>
                  </a:cubicBezTo>
                  <a:close/>
                  <a:moveTo>
                    <a:pt x="308" y="1266"/>
                  </a:moveTo>
                  <a:cubicBezTo>
                    <a:pt x="0" y="1575"/>
                    <a:pt x="0" y="1575"/>
                    <a:pt x="0" y="1575"/>
                  </a:cubicBezTo>
                  <a:cubicBezTo>
                    <a:pt x="169" y="1745"/>
                    <a:pt x="169" y="1745"/>
                    <a:pt x="169" y="1745"/>
                  </a:cubicBezTo>
                  <a:cubicBezTo>
                    <a:pt x="478" y="1436"/>
                    <a:pt x="478" y="1436"/>
                    <a:pt x="478" y="1436"/>
                  </a:cubicBezTo>
                  <a:cubicBezTo>
                    <a:pt x="308" y="1266"/>
                    <a:pt x="308" y="1266"/>
                    <a:pt x="308" y="1266"/>
                  </a:cubicBezTo>
                  <a:cubicBezTo>
                    <a:pt x="308" y="1266"/>
                    <a:pt x="308" y="1266"/>
                    <a:pt x="308" y="1266"/>
                  </a:cubicBezTo>
                  <a:close/>
                  <a:moveTo>
                    <a:pt x="185" y="1490"/>
                  </a:moveTo>
                  <a:cubicBezTo>
                    <a:pt x="254" y="1429"/>
                    <a:pt x="254" y="1429"/>
                    <a:pt x="254" y="1429"/>
                  </a:cubicBezTo>
                  <a:cubicBezTo>
                    <a:pt x="316" y="1490"/>
                    <a:pt x="316" y="1490"/>
                    <a:pt x="316" y="1490"/>
                  </a:cubicBezTo>
                  <a:cubicBezTo>
                    <a:pt x="247" y="1560"/>
                    <a:pt x="247" y="1560"/>
                    <a:pt x="247" y="1560"/>
                  </a:cubicBezTo>
                  <a:cubicBezTo>
                    <a:pt x="185" y="1490"/>
                    <a:pt x="185" y="1490"/>
                    <a:pt x="185" y="1490"/>
                  </a:cubicBezTo>
                  <a:cubicBezTo>
                    <a:pt x="185" y="1490"/>
                    <a:pt x="185" y="1490"/>
                    <a:pt x="185" y="1490"/>
                  </a:cubicBezTo>
                  <a:close/>
                  <a:moveTo>
                    <a:pt x="502" y="1460"/>
                  </a:moveTo>
                  <a:cubicBezTo>
                    <a:pt x="193" y="1769"/>
                    <a:pt x="193" y="1769"/>
                    <a:pt x="193" y="1769"/>
                  </a:cubicBezTo>
                  <a:cubicBezTo>
                    <a:pt x="363" y="1938"/>
                    <a:pt x="363" y="1938"/>
                    <a:pt x="363" y="1938"/>
                  </a:cubicBezTo>
                  <a:cubicBezTo>
                    <a:pt x="672" y="1630"/>
                    <a:pt x="672" y="1630"/>
                    <a:pt x="672" y="1630"/>
                  </a:cubicBezTo>
                  <a:cubicBezTo>
                    <a:pt x="502" y="1460"/>
                    <a:pt x="502" y="1460"/>
                    <a:pt x="502" y="1460"/>
                  </a:cubicBezTo>
                  <a:cubicBezTo>
                    <a:pt x="502" y="1460"/>
                    <a:pt x="502" y="1460"/>
                    <a:pt x="502" y="1460"/>
                  </a:cubicBezTo>
                  <a:close/>
                  <a:moveTo>
                    <a:pt x="432" y="1738"/>
                  </a:moveTo>
                  <a:cubicBezTo>
                    <a:pt x="363" y="1676"/>
                    <a:pt x="363" y="1676"/>
                    <a:pt x="363" y="1676"/>
                  </a:cubicBezTo>
                  <a:cubicBezTo>
                    <a:pt x="432" y="1606"/>
                    <a:pt x="432" y="1606"/>
                    <a:pt x="432" y="1606"/>
                  </a:cubicBezTo>
                  <a:cubicBezTo>
                    <a:pt x="494" y="1668"/>
                    <a:pt x="494" y="1668"/>
                    <a:pt x="494" y="1668"/>
                  </a:cubicBezTo>
                  <a:cubicBezTo>
                    <a:pt x="432" y="1738"/>
                    <a:pt x="432" y="1738"/>
                    <a:pt x="432" y="1738"/>
                  </a:cubicBezTo>
                  <a:cubicBezTo>
                    <a:pt x="432" y="1738"/>
                    <a:pt x="432" y="1738"/>
                    <a:pt x="432" y="1738"/>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dirty="0"/>
            </a:p>
          </p:txBody>
        </p:sp>
        <p:sp>
          <p:nvSpPr>
            <p:cNvPr id="64" name="Rectangle 63"/>
            <p:cNvSpPr/>
            <p:nvPr/>
          </p:nvSpPr>
          <p:spPr bwMode="auto">
            <a:xfrm rot="18904379">
              <a:off x="3846559" y="2428917"/>
              <a:ext cx="411056" cy="13113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5908">
                <a:lnSpc>
                  <a:spcPct val="90000"/>
                </a:lnSpc>
              </a:pPr>
              <a:r>
                <a:rPr lang="en-US" sz="588" spc="196" dirty="0">
                  <a:solidFill>
                    <a:schemeClr val="tx1"/>
                  </a:solidFill>
                </a:rPr>
                <a:t>01234</a:t>
              </a:r>
            </a:p>
          </p:txBody>
        </p:sp>
        <p:cxnSp>
          <p:nvCxnSpPr>
            <p:cNvPr id="65" name="Straight Connector 64"/>
            <p:cNvCxnSpPr>
              <a:stCxn id="61" idx="1"/>
              <a:endCxn id="61" idx="5"/>
            </p:cNvCxnSpPr>
            <p:nvPr/>
          </p:nvCxnSpPr>
          <p:spPr>
            <a:xfrm>
              <a:off x="3682083" y="2235094"/>
              <a:ext cx="651099" cy="651099"/>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3507768" y="1777575"/>
            <a:ext cx="860344" cy="860344"/>
            <a:chOff x="3706989" y="1284437"/>
            <a:chExt cx="741920" cy="741920"/>
          </a:xfrm>
        </p:grpSpPr>
        <p:sp>
          <p:nvSpPr>
            <p:cNvPr id="68" name="Oval 67"/>
            <p:cNvSpPr/>
            <p:nvPr/>
          </p:nvSpPr>
          <p:spPr bwMode="auto">
            <a:xfrm>
              <a:off x="3706989" y="1284437"/>
              <a:ext cx="741920" cy="741920"/>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79238" tIns="143391" rIns="179238" bIns="143391" numCol="1" spcCol="0" rtlCol="0" fromWordArt="0" anchor="t" anchorCtr="0" forceAA="0" compatLnSpc="1">
              <a:prstTxWarp prst="textNoShape">
                <a:avLst/>
              </a:prstTxWarp>
              <a:noAutofit/>
            </a:bodyPr>
            <a:lstStyle>
              <a:defPPr>
                <a:defRPr lang="en-US"/>
              </a:defPPr>
              <a:lvl1pPr marL="0" algn="l" defTabSz="932503" rtl="0" eaLnBrk="1" latinLnBrk="0" hangingPunct="1">
                <a:defRPr sz="1800" kern="1200">
                  <a:solidFill>
                    <a:schemeClr val="lt1"/>
                  </a:solidFill>
                  <a:latin typeface="+mn-lt"/>
                  <a:ea typeface="+mn-ea"/>
                  <a:cs typeface="+mn-cs"/>
                </a:defRPr>
              </a:lvl1pPr>
              <a:lvl2pPr marL="466252" algn="l" defTabSz="932503" rtl="0" eaLnBrk="1" latinLnBrk="0" hangingPunct="1">
                <a:defRPr sz="1800" kern="1200">
                  <a:solidFill>
                    <a:schemeClr val="lt1"/>
                  </a:solidFill>
                  <a:latin typeface="+mn-lt"/>
                  <a:ea typeface="+mn-ea"/>
                  <a:cs typeface="+mn-cs"/>
                </a:defRPr>
              </a:lvl2pPr>
              <a:lvl3pPr marL="932503" algn="l" defTabSz="932503" rtl="0" eaLnBrk="1" latinLnBrk="0" hangingPunct="1">
                <a:defRPr sz="1800" kern="1200">
                  <a:solidFill>
                    <a:schemeClr val="lt1"/>
                  </a:solidFill>
                  <a:latin typeface="+mn-lt"/>
                  <a:ea typeface="+mn-ea"/>
                  <a:cs typeface="+mn-cs"/>
                </a:defRPr>
              </a:lvl3pPr>
              <a:lvl4pPr marL="1398755" algn="l" defTabSz="932503" rtl="0" eaLnBrk="1" latinLnBrk="0" hangingPunct="1">
                <a:defRPr sz="1800" kern="1200">
                  <a:solidFill>
                    <a:schemeClr val="lt1"/>
                  </a:solidFill>
                  <a:latin typeface="+mn-lt"/>
                  <a:ea typeface="+mn-ea"/>
                  <a:cs typeface="+mn-cs"/>
                </a:defRPr>
              </a:lvl4pPr>
              <a:lvl5pPr marL="1865006" algn="l" defTabSz="932503" rtl="0" eaLnBrk="1" latinLnBrk="0" hangingPunct="1">
                <a:defRPr sz="1800" kern="1200">
                  <a:solidFill>
                    <a:schemeClr val="lt1"/>
                  </a:solidFill>
                  <a:latin typeface="+mn-lt"/>
                  <a:ea typeface="+mn-ea"/>
                  <a:cs typeface="+mn-cs"/>
                </a:defRPr>
              </a:lvl5pPr>
              <a:lvl6pPr marL="2331259" algn="l" defTabSz="932503" rtl="0" eaLnBrk="1" latinLnBrk="0" hangingPunct="1">
                <a:defRPr sz="1800" kern="1200">
                  <a:solidFill>
                    <a:schemeClr val="lt1"/>
                  </a:solidFill>
                  <a:latin typeface="+mn-lt"/>
                  <a:ea typeface="+mn-ea"/>
                  <a:cs typeface="+mn-cs"/>
                </a:defRPr>
              </a:lvl6pPr>
              <a:lvl7pPr marL="2797510" algn="l" defTabSz="932503" rtl="0" eaLnBrk="1" latinLnBrk="0" hangingPunct="1">
                <a:defRPr sz="1800" kern="1200">
                  <a:solidFill>
                    <a:schemeClr val="lt1"/>
                  </a:solidFill>
                  <a:latin typeface="+mn-lt"/>
                  <a:ea typeface="+mn-ea"/>
                  <a:cs typeface="+mn-cs"/>
                </a:defRPr>
              </a:lvl7pPr>
              <a:lvl8pPr marL="3263762" algn="l" defTabSz="932503" rtl="0" eaLnBrk="1" latinLnBrk="0" hangingPunct="1">
                <a:defRPr sz="1800" kern="1200">
                  <a:solidFill>
                    <a:schemeClr val="lt1"/>
                  </a:solidFill>
                  <a:latin typeface="+mn-lt"/>
                  <a:ea typeface="+mn-ea"/>
                  <a:cs typeface="+mn-cs"/>
                </a:defRPr>
              </a:lvl8pPr>
              <a:lvl9pPr marL="3730014" algn="l" defTabSz="932503" rtl="0" eaLnBrk="1" latinLnBrk="0" hangingPunct="1">
                <a:defRPr sz="1800" kern="1200">
                  <a:solidFill>
                    <a:schemeClr val="lt1"/>
                  </a:solidFill>
                  <a:latin typeface="+mn-lt"/>
                  <a:ea typeface="+mn-ea"/>
                  <a:cs typeface="+mn-cs"/>
                </a:defRPr>
              </a:lvl9pPr>
            </a:lstStyle>
            <a:p>
              <a:pPr algn="ctr" defTabSz="895908">
                <a:lnSpc>
                  <a:spcPct val="90000"/>
                </a:lnSpc>
              </a:pPr>
              <a:endParaRPr lang="en-US" sz="1960" spc="-49" dirty="0">
                <a:solidFill>
                  <a:schemeClr val="tx1"/>
                </a:solidFill>
              </a:endParaRPr>
            </a:p>
          </p:txBody>
        </p:sp>
        <p:sp>
          <p:nvSpPr>
            <p:cNvPr id="70" name="Freeform 69"/>
            <p:cNvSpPr>
              <a:spLocks noChangeAspect="1" noEditPoints="1"/>
            </p:cNvSpPr>
            <p:nvPr/>
          </p:nvSpPr>
          <p:spPr bwMode="black">
            <a:xfrm>
              <a:off x="3875217" y="1426606"/>
              <a:ext cx="405465" cy="457582"/>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1"/>
            </a:solidFill>
            <a:ln>
              <a:noFill/>
            </a:ln>
            <a:extLst/>
          </p:spPr>
          <p:txBody>
            <a:bodyPr vert="horz" wrap="square" lIns="89619" tIns="44810" rIns="89619" bIns="44810"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endParaRPr lang="en-US" sz="1764"/>
            </a:p>
          </p:txBody>
        </p:sp>
      </p:grpSp>
      <p:sp>
        <p:nvSpPr>
          <p:cNvPr id="74" name="Rectangle 73"/>
          <p:cNvSpPr/>
          <p:nvPr/>
        </p:nvSpPr>
        <p:spPr>
          <a:xfrm>
            <a:off x="4527666" y="871988"/>
            <a:ext cx="7272019" cy="392143"/>
          </a:xfrm>
          <a:prstGeom prst="rect">
            <a:avLst/>
          </a:prstGeom>
        </p:spPr>
        <p:txBody>
          <a:bodyPr wrap="square">
            <a:spAutoFit/>
          </a:bodyPr>
          <a:lstStyle/>
          <a:p>
            <a:pPr defTabSz="913946">
              <a:spcAft>
                <a:spcPts val="588"/>
              </a:spcAft>
            </a:pPr>
            <a:r>
              <a:rPr lang="en-US" sz="1960" dirty="0"/>
              <a:t>No devices or certificates to purchase, provision, and maintain</a:t>
            </a:r>
          </a:p>
        </p:txBody>
      </p:sp>
      <p:sp>
        <p:nvSpPr>
          <p:cNvPr id="75" name="Rectangle 74"/>
          <p:cNvSpPr/>
          <p:nvPr/>
        </p:nvSpPr>
        <p:spPr>
          <a:xfrm>
            <a:off x="4527666" y="1942682"/>
            <a:ext cx="3402919" cy="393954"/>
          </a:xfrm>
          <a:prstGeom prst="rect">
            <a:avLst/>
          </a:prstGeom>
        </p:spPr>
        <p:txBody>
          <a:bodyPr wrap="none">
            <a:spAutoFit/>
          </a:bodyPr>
          <a:lstStyle/>
          <a:p>
            <a:pPr defTabSz="913946">
              <a:spcAft>
                <a:spcPts val="588"/>
              </a:spcAft>
            </a:pPr>
            <a:r>
              <a:rPr lang="en-US" sz="1960" dirty="0"/>
              <a:t>No end user training is required</a:t>
            </a:r>
          </a:p>
        </p:txBody>
      </p:sp>
      <p:sp>
        <p:nvSpPr>
          <p:cNvPr id="76" name="Rectangle 75"/>
          <p:cNvSpPr/>
          <p:nvPr/>
        </p:nvSpPr>
        <p:spPr>
          <a:xfrm>
            <a:off x="4527667" y="3113459"/>
            <a:ext cx="4877169" cy="393954"/>
          </a:xfrm>
          <a:prstGeom prst="rect">
            <a:avLst/>
          </a:prstGeom>
        </p:spPr>
        <p:txBody>
          <a:bodyPr wrap="none">
            <a:spAutoFit/>
          </a:bodyPr>
          <a:lstStyle/>
          <a:p>
            <a:pPr defTabSz="913946">
              <a:spcAft>
                <a:spcPts val="588"/>
              </a:spcAft>
            </a:pPr>
            <a:r>
              <a:rPr lang="en-US" sz="1960" dirty="0"/>
              <a:t>Users replace their own lost or broken phones</a:t>
            </a:r>
          </a:p>
        </p:txBody>
      </p:sp>
      <p:sp>
        <p:nvSpPr>
          <p:cNvPr id="77" name="Rectangle 76"/>
          <p:cNvSpPr/>
          <p:nvPr/>
        </p:nvSpPr>
        <p:spPr>
          <a:xfrm>
            <a:off x="4527665" y="4135685"/>
            <a:ext cx="7393580" cy="693790"/>
          </a:xfrm>
          <a:prstGeom prst="rect">
            <a:avLst/>
          </a:prstGeom>
        </p:spPr>
        <p:txBody>
          <a:bodyPr wrap="square">
            <a:spAutoFit/>
          </a:bodyPr>
          <a:lstStyle/>
          <a:p>
            <a:pPr defTabSz="913946">
              <a:spcAft>
                <a:spcPts val="588"/>
              </a:spcAft>
            </a:pPr>
            <a:r>
              <a:rPr lang="en-US" sz="1960" dirty="0"/>
              <a:t>Users manage their own authentication methods </a:t>
            </a:r>
            <a:br>
              <a:rPr lang="en-US" sz="1960" dirty="0"/>
            </a:br>
            <a:r>
              <a:rPr lang="en-US" sz="1960" dirty="0"/>
              <a:t>and phone numbers</a:t>
            </a:r>
          </a:p>
        </p:txBody>
      </p:sp>
      <p:sp>
        <p:nvSpPr>
          <p:cNvPr id="78" name="Rectangle 77"/>
          <p:cNvSpPr/>
          <p:nvPr/>
        </p:nvSpPr>
        <p:spPr>
          <a:xfrm>
            <a:off x="4527665" y="5270829"/>
            <a:ext cx="7094848" cy="693790"/>
          </a:xfrm>
          <a:prstGeom prst="rect">
            <a:avLst/>
          </a:prstGeom>
        </p:spPr>
        <p:txBody>
          <a:bodyPr wrap="square">
            <a:spAutoFit/>
          </a:bodyPr>
          <a:lstStyle/>
          <a:p>
            <a:pPr defTabSz="913946">
              <a:spcAft>
                <a:spcPts val="588"/>
              </a:spcAft>
            </a:pPr>
            <a:r>
              <a:rPr lang="en-US" sz="1960" dirty="0"/>
              <a:t>Integrates with existing directory for centralized user </a:t>
            </a:r>
            <a:br>
              <a:rPr lang="en-US" sz="1960" dirty="0"/>
            </a:br>
            <a:r>
              <a:rPr lang="en-US" sz="1960" dirty="0"/>
              <a:t>management and automated enrollment </a:t>
            </a:r>
          </a:p>
        </p:txBody>
      </p:sp>
      <p:sp>
        <p:nvSpPr>
          <p:cNvPr id="63" name="Rectangle 62"/>
          <p:cNvSpPr/>
          <p:nvPr/>
        </p:nvSpPr>
        <p:spPr bwMode="auto">
          <a:xfrm>
            <a:off x="1590" y="1380"/>
            <a:ext cx="2840613" cy="361923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sp>
        <p:nvSpPr>
          <p:cNvPr id="10" name="Rectangle 9"/>
          <p:cNvSpPr/>
          <p:nvPr/>
        </p:nvSpPr>
        <p:spPr bwMode="auto">
          <a:xfrm>
            <a:off x="261171" y="1381"/>
            <a:ext cx="2581031" cy="6489609"/>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solidFill>
                <a:schemeClr val="tx1"/>
              </a:solidFill>
              <a:latin typeface="Segoe UI Light"/>
            </a:endParaRPr>
          </a:p>
        </p:txBody>
      </p:sp>
      <p:sp>
        <p:nvSpPr>
          <p:cNvPr id="11" name="Rectangle 10"/>
          <p:cNvSpPr/>
          <p:nvPr/>
        </p:nvSpPr>
        <p:spPr>
          <a:xfrm>
            <a:off x="398899" y="3526541"/>
            <a:ext cx="2355366" cy="573130"/>
          </a:xfrm>
          <a:prstGeom prst="rect">
            <a:avLst/>
          </a:prstGeom>
        </p:spPr>
        <p:txBody>
          <a:bodyPr wrap="none">
            <a:spAutoFit/>
          </a:bodyPr>
          <a:lstStyle/>
          <a:p>
            <a:pPr algn="ctr" defTabSz="932103"/>
            <a:r>
              <a:rPr lang="en-US" sz="3136" dirty="0">
                <a:latin typeface="Segoe UI Light"/>
              </a:rPr>
              <a:t>Convenience</a:t>
            </a:r>
          </a:p>
        </p:txBody>
      </p:sp>
      <p:sp>
        <p:nvSpPr>
          <p:cNvPr id="2" name="Rectangle 1"/>
          <p:cNvSpPr/>
          <p:nvPr/>
        </p:nvSpPr>
        <p:spPr bwMode="auto">
          <a:xfrm>
            <a:off x="1589" y="1380"/>
            <a:ext cx="269169" cy="68552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sp>
        <p:nvSpPr>
          <p:cNvPr id="79" name="Rectangle 78"/>
          <p:cNvSpPr/>
          <p:nvPr/>
        </p:nvSpPr>
        <p:spPr bwMode="auto">
          <a:xfrm>
            <a:off x="1589" y="-207036"/>
            <a:ext cx="269169" cy="7063658"/>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chemeClr val="tx1"/>
              </a:solidFill>
            </a:endParaRPr>
          </a:p>
        </p:txBody>
      </p:sp>
      <p:grpSp>
        <p:nvGrpSpPr>
          <p:cNvPr id="4" name="Group 3"/>
          <p:cNvGrpSpPr/>
          <p:nvPr/>
        </p:nvGrpSpPr>
        <p:grpSpPr>
          <a:xfrm>
            <a:off x="521269" y="4187464"/>
            <a:ext cx="2060837" cy="2047471"/>
            <a:chOff x="530238" y="4271135"/>
            <a:chExt cx="2102709" cy="2089071"/>
          </a:xfrm>
        </p:grpSpPr>
        <p:sp>
          <p:nvSpPr>
            <p:cNvPr id="13" name="Oval 12"/>
            <p:cNvSpPr/>
            <p:nvPr/>
          </p:nvSpPr>
          <p:spPr bwMode="auto">
            <a:xfrm>
              <a:off x="530238" y="4271135"/>
              <a:ext cx="2102709" cy="2089071"/>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solidFill>
                  <a:schemeClr val="tx1"/>
                </a:solidFill>
              </a:endParaRPr>
            </a:p>
          </p:txBody>
        </p:sp>
        <p:grpSp>
          <p:nvGrpSpPr>
            <p:cNvPr id="3" name="Group 2"/>
            <p:cNvGrpSpPr/>
            <p:nvPr/>
          </p:nvGrpSpPr>
          <p:grpSpPr>
            <a:xfrm>
              <a:off x="867438" y="4740345"/>
              <a:ext cx="1428309" cy="1150651"/>
              <a:chOff x="4216400" y="3049588"/>
              <a:chExt cx="1812925" cy="1460499"/>
            </a:xfrm>
          </p:grpSpPr>
          <p:sp>
            <p:nvSpPr>
              <p:cNvPr id="38" name="Freeform 5"/>
              <p:cNvSpPr>
                <a:spLocks/>
              </p:cNvSpPr>
              <p:nvPr/>
            </p:nvSpPr>
            <p:spPr bwMode="auto">
              <a:xfrm>
                <a:off x="5346700" y="3049588"/>
                <a:ext cx="682625" cy="1255712"/>
              </a:xfrm>
              <a:custGeom>
                <a:avLst/>
                <a:gdLst>
                  <a:gd name="T0" fmla="*/ 780 w 802"/>
                  <a:gd name="T1" fmla="*/ 697 h 1475"/>
                  <a:gd name="T2" fmla="*/ 524 w 802"/>
                  <a:gd name="T3" fmla="*/ 563 h 1475"/>
                  <a:gd name="T4" fmla="*/ 524 w 802"/>
                  <a:gd name="T5" fmla="*/ 472 h 1475"/>
                  <a:gd name="T6" fmla="*/ 561 w 802"/>
                  <a:gd name="T7" fmla="*/ 402 h 1475"/>
                  <a:gd name="T8" fmla="*/ 593 w 802"/>
                  <a:gd name="T9" fmla="*/ 359 h 1475"/>
                  <a:gd name="T10" fmla="*/ 604 w 802"/>
                  <a:gd name="T11" fmla="*/ 290 h 1475"/>
                  <a:gd name="T12" fmla="*/ 583 w 802"/>
                  <a:gd name="T13" fmla="*/ 247 h 1475"/>
                  <a:gd name="T14" fmla="*/ 374 w 802"/>
                  <a:gd name="T15" fmla="*/ 0 h 1475"/>
                  <a:gd name="T16" fmla="*/ 171 w 802"/>
                  <a:gd name="T17" fmla="*/ 247 h 1475"/>
                  <a:gd name="T18" fmla="*/ 150 w 802"/>
                  <a:gd name="T19" fmla="*/ 290 h 1475"/>
                  <a:gd name="T20" fmla="*/ 161 w 802"/>
                  <a:gd name="T21" fmla="*/ 359 h 1475"/>
                  <a:gd name="T22" fmla="*/ 193 w 802"/>
                  <a:gd name="T23" fmla="*/ 402 h 1475"/>
                  <a:gd name="T24" fmla="*/ 230 w 802"/>
                  <a:gd name="T25" fmla="*/ 472 h 1475"/>
                  <a:gd name="T26" fmla="*/ 230 w 802"/>
                  <a:gd name="T27" fmla="*/ 563 h 1475"/>
                  <a:gd name="T28" fmla="*/ 0 w 802"/>
                  <a:gd name="T29" fmla="*/ 665 h 1475"/>
                  <a:gd name="T30" fmla="*/ 118 w 802"/>
                  <a:gd name="T31" fmla="*/ 713 h 1475"/>
                  <a:gd name="T32" fmla="*/ 267 w 802"/>
                  <a:gd name="T33" fmla="*/ 853 h 1475"/>
                  <a:gd name="T34" fmla="*/ 273 w 802"/>
                  <a:gd name="T35" fmla="*/ 1475 h 1475"/>
                  <a:gd name="T36" fmla="*/ 374 w 802"/>
                  <a:gd name="T37" fmla="*/ 1475 h 1475"/>
                  <a:gd name="T38" fmla="*/ 780 w 802"/>
                  <a:gd name="T39" fmla="*/ 1336 h 1475"/>
                  <a:gd name="T40" fmla="*/ 780 w 802"/>
                  <a:gd name="T41" fmla="*/ 697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1475">
                    <a:moveTo>
                      <a:pt x="780" y="697"/>
                    </a:moveTo>
                    <a:cubicBezTo>
                      <a:pt x="775" y="660"/>
                      <a:pt x="620" y="590"/>
                      <a:pt x="524" y="563"/>
                    </a:cubicBezTo>
                    <a:cubicBezTo>
                      <a:pt x="524" y="472"/>
                      <a:pt x="524" y="472"/>
                      <a:pt x="524" y="472"/>
                    </a:cubicBezTo>
                    <a:cubicBezTo>
                      <a:pt x="540" y="451"/>
                      <a:pt x="551" y="429"/>
                      <a:pt x="561" y="402"/>
                    </a:cubicBezTo>
                    <a:cubicBezTo>
                      <a:pt x="577" y="397"/>
                      <a:pt x="593" y="381"/>
                      <a:pt x="593" y="359"/>
                    </a:cubicBezTo>
                    <a:cubicBezTo>
                      <a:pt x="604" y="290"/>
                      <a:pt x="604" y="290"/>
                      <a:pt x="604" y="290"/>
                    </a:cubicBezTo>
                    <a:cubicBezTo>
                      <a:pt x="604" y="274"/>
                      <a:pt x="599" y="252"/>
                      <a:pt x="583" y="247"/>
                    </a:cubicBezTo>
                    <a:cubicBezTo>
                      <a:pt x="577" y="91"/>
                      <a:pt x="529" y="0"/>
                      <a:pt x="374" y="0"/>
                    </a:cubicBezTo>
                    <a:cubicBezTo>
                      <a:pt x="225" y="0"/>
                      <a:pt x="171" y="91"/>
                      <a:pt x="171" y="247"/>
                    </a:cubicBezTo>
                    <a:cubicBezTo>
                      <a:pt x="155" y="252"/>
                      <a:pt x="150" y="274"/>
                      <a:pt x="150" y="290"/>
                    </a:cubicBezTo>
                    <a:cubicBezTo>
                      <a:pt x="161" y="359"/>
                      <a:pt x="161" y="359"/>
                      <a:pt x="161" y="359"/>
                    </a:cubicBezTo>
                    <a:cubicBezTo>
                      <a:pt x="161" y="381"/>
                      <a:pt x="177" y="397"/>
                      <a:pt x="193" y="402"/>
                    </a:cubicBezTo>
                    <a:cubicBezTo>
                      <a:pt x="203" y="429"/>
                      <a:pt x="214" y="451"/>
                      <a:pt x="230" y="472"/>
                    </a:cubicBezTo>
                    <a:cubicBezTo>
                      <a:pt x="230" y="563"/>
                      <a:pt x="230" y="563"/>
                      <a:pt x="230" y="563"/>
                    </a:cubicBezTo>
                    <a:cubicBezTo>
                      <a:pt x="155" y="585"/>
                      <a:pt x="48" y="628"/>
                      <a:pt x="0" y="665"/>
                    </a:cubicBezTo>
                    <a:cubicBezTo>
                      <a:pt x="38" y="676"/>
                      <a:pt x="80" y="692"/>
                      <a:pt x="118" y="713"/>
                    </a:cubicBezTo>
                    <a:cubicBezTo>
                      <a:pt x="214" y="762"/>
                      <a:pt x="257" y="799"/>
                      <a:pt x="267" y="853"/>
                    </a:cubicBezTo>
                    <a:cubicBezTo>
                      <a:pt x="278" y="933"/>
                      <a:pt x="289" y="1223"/>
                      <a:pt x="273" y="1475"/>
                    </a:cubicBezTo>
                    <a:cubicBezTo>
                      <a:pt x="305" y="1475"/>
                      <a:pt x="342" y="1475"/>
                      <a:pt x="374" y="1475"/>
                    </a:cubicBezTo>
                    <a:cubicBezTo>
                      <a:pt x="588" y="1475"/>
                      <a:pt x="770" y="1448"/>
                      <a:pt x="780" y="1336"/>
                    </a:cubicBezTo>
                    <a:cubicBezTo>
                      <a:pt x="802" y="1089"/>
                      <a:pt x="791" y="772"/>
                      <a:pt x="780" y="697"/>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p>
            </p:txBody>
          </p:sp>
          <p:sp>
            <p:nvSpPr>
              <p:cNvPr id="39" name="Freeform 6"/>
              <p:cNvSpPr>
                <a:spLocks/>
              </p:cNvSpPr>
              <p:nvPr/>
            </p:nvSpPr>
            <p:spPr bwMode="auto">
              <a:xfrm>
                <a:off x="4216400" y="3049588"/>
                <a:ext cx="685800" cy="1255712"/>
              </a:xfrm>
              <a:custGeom>
                <a:avLst/>
                <a:gdLst>
                  <a:gd name="T0" fmla="*/ 542 w 805"/>
                  <a:gd name="T1" fmla="*/ 853 h 1475"/>
                  <a:gd name="T2" fmla="*/ 692 w 805"/>
                  <a:gd name="T3" fmla="*/ 713 h 1475"/>
                  <a:gd name="T4" fmla="*/ 805 w 805"/>
                  <a:gd name="T5" fmla="*/ 665 h 1475"/>
                  <a:gd name="T6" fmla="*/ 580 w 805"/>
                  <a:gd name="T7" fmla="*/ 563 h 1475"/>
                  <a:gd name="T8" fmla="*/ 580 w 805"/>
                  <a:gd name="T9" fmla="*/ 472 h 1475"/>
                  <a:gd name="T10" fmla="*/ 612 w 805"/>
                  <a:gd name="T11" fmla="*/ 402 h 1475"/>
                  <a:gd name="T12" fmla="*/ 649 w 805"/>
                  <a:gd name="T13" fmla="*/ 359 h 1475"/>
                  <a:gd name="T14" fmla="*/ 655 w 805"/>
                  <a:gd name="T15" fmla="*/ 290 h 1475"/>
                  <a:gd name="T16" fmla="*/ 639 w 805"/>
                  <a:gd name="T17" fmla="*/ 247 h 1475"/>
                  <a:gd name="T18" fmla="*/ 429 w 805"/>
                  <a:gd name="T19" fmla="*/ 0 h 1475"/>
                  <a:gd name="T20" fmla="*/ 220 w 805"/>
                  <a:gd name="T21" fmla="*/ 247 h 1475"/>
                  <a:gd name="T22" fmla="*/ 204 w 805"/>
                  <a:gd name="T23" fmla="*/ 290 h 1475"/>
                  <a:gd name="T24" fmla="*/ 209 w 805"/>
                  <a:gd name="T25" fmla="*/ 359 h 1475"/>
                  <a:gd name="T26" fmla="*/ 247 w 805"/>
                  <a:gd name="T27" fmla="*/ 402 h 1475"/>
                  <a:gd name="T28" fmla="*/ 279 w 805"/>
                  <a:gd name="T29" fmla="*/ 472 h 1475"/>
                  <a:gd name="T30" fmla="*/ 279 w 805"/>
                  <a:gd name="T31" fmla="*/ 563 h 1475"/>
                  <a:gd name="T32" fmla="*/ 21 w 805"/>
                  <a:gd name="T33" fmla="*/ 697 h 1475"/>
                  <a:gd name="T34" fmla="*/ 21 w 805"/>
                  <a:gd name="T35" fmla="*/ 1336 h 1475"/>
                  <a:gd name="T36" fmla="*/ 429 w 805"/>
                  <a:gd name="T37" fmla="*/ 1475 h 1475"/>
                  <a:gd name="T38" fmla="*/ 531 w 805"/>
                  <a:gd name="T39" fmla="*/ 1475 h 1475"/>
                  <a:gd name="T40" fmla="*/ 542 w 805"/>
                  <a:gd name="T41" fmla="*/ 853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5" h="1475">
                    <a:moveTo>
                      <a:pt x="542" y="853"/>
                    </a:moveTo>
                    <a:cubicBezTo>
                      <a:pt x="547" y="799"/>
                      <a:pt x="590" y="762"/>
                      <a:pt x="692" y="713"/>
                    </a:cubicBezTo>
                    <a:cubicBezTo>
                      <a:pt x="725" y="692"/>
                      <a:pt x="768" y="676"/>
                      <a:pt x="805" y="665"/>
                    </a:cubicBezTo>
                    <a:cubicBezTo>
                      <a:pt x="757" y="628"/>
                      <a:pt x="655" y="585"/>
                      <a:pt x="580" y="563"/>
                    </a:cubicBezTo>
                    <a:cubicBezTo>
                      <a:pt x="580" y="472"/>
                      <a:pt x="580" y="472"/>
                      <a:pt x="580" y="472"/>
                    </a:cubicBezTo>
                    <a:cubicBezTo>
                      <a:pt x="590" y="451"/>
                      <a:pt x="606" y="429"/>
                      <a:pt x="612" y="402"/>
                    </a:cubicBezTo>
                    <a:cubicBezTo>
                      <a:pt x="633" y="397"/>
                      <a:pt x="644" y="381"/>
                      <a:pt x="649" y="359"/>
                    </a:cubicBezTo>
                    <a:cubicBezTo>
                      <a:pt x="655" y="290"/>
                      <a:pt x="655" y="290"/>
                      <a:pt x="655" y="290"/>
                    </a:cubicBezTo>
                    <a:cubicBezTo>
                      <a:pt x="660" y="274"/>
                      <a:pt x="649" y="252"/>
                      <a:pt x="639" y="247"/>
                    </a:cubicBezTo>
                    <a:cubicBezTo>
                      <a:pt x="633" y="91"/>
                      <a:pt x="585" y="0"/>
                      <a:pt x="429" y="0"/>
                    </a:cubicBezTo>
                    <a:cubicBezTo>
                      <a:pt x="274" y="0"/>
                      <a:pt x="225" y="91"/>
                      <a:pt x="220" y="247"/>
                    </a:cubicBezTo>
                    <a:cubicBezTo>
                      <a:pt x="209" y="252"/>
                      <a:pt x="198" y="274"/>
                      <a:pt x="204" y="290"/>
                    </a:cubicBezTo>
                    <a:cubicBezTo>
                      <a:pt x="209" y="359"/>
                      <a:pt x="209" y="359"/>
                      <a:pt x="209" y="359"/>
                    </a:cubicBezTo>
                    <a:cubicBezTo>
                      <a:pt x="215" y="381"/>
                      <a:pt x="225" y="397"/>
                      <a:pt x="247" y="402"/>
                    </a:cubicBezTo>
                    <a:cubicBezTo>
                      <a:pt x="252" y="429"/>
                      <a:pt x="268" y="451"/>
                      <a:pt x="279" y="472"/>
                    </a:cubicBezTo>
                    <a:cubicBezTo>
                      <a:pt x="279" y="563"/>
                      <a:pt x="279" y="563"/>
                      <a:pt x="279" y="563"/>
                    </a:cubicBezTo>
                    <a:cubicBezTo>
                      <a:pt x="182" y="590"/>
                      <a:pt x="27" y="660"/>
                      <a:pt x="21" y="697"/>
                    </a:cubicBezTo>
                    <a:cubicBezTo>
                      <a:pt x="11" y="772"/>
                      <a:pt x="0" y="1089"/>
                      <a:pt x="21" y="1336"/>
                    </a:cubicBezTo>
                    <a:cubicBezTo>
                      <a:pt x="32" y="1448"/>
                      <a:pt x="215" y="1475"/>
                      <a:pt x="429" y="1475"/>
                    </a:cubicBezTo>
                    <a:cubicBezTo>
                      <a:pt x="467" y="1475"/>
                      <a:pt x="499" y="1475"/>
                      <a:pt x="531" y="1475"/>
                    </a:cubicBezTo>
                    <a:cubicBezTo>
                      <a:pt x="521" y="1223"/>
                      <a:pt x="526" y="933"/>
                      <a:pt x="542" y="853"/>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p>
            </p:txBody>
          </p:sp>
          <p:sp>
            <p:nvSpPr>
              <p:cNvPr id="40" name="Freeform 7"/>
              <p:cNvSpPr>
                <a:spLocks/>
              </p:cNvSpPr>
              <p:nvPr/>
            </p:nvSpPr>
            <p:spPr bwMode="auto">
              <a:xfrm>
                <a:off x="4911725" y="3141663"/>
                <a:ext cx="423863" cy="533400"/>
              </a:xfrm>
              <a:custGeom>
                <a:avLst/>
                <a:gdLst>
                  <a:gd name="T0" fmla="*/ 407 w 498"/>
                  <a:gd name="T1" fmla="*/ 588 h 626"/>
                  <a:gd name="T2" fmla="*/ 407 w 498"/>
                  <a:gd name="T3" fmla="*/ 513 h 626"/>
                  <a:gd name="T4" fmla="*/ 450 w 498"/>
                  <a:gd name="T5" fmla="*/ 433 h 626"/>
                  <a:gd name="T6" fmla="*/ 488 w 498"/>
                  <a:gd name="T7" fmla="*/ 390 h 626"/>
                  <a:gd name="T8" fmla="*/ 493 w 498"/>
                  <a:gd name="T9" fmla="*/ 315 h 626"/>
                  <a:gd name="T10" fmla="*/ 472 w 498"/>
                  <a:gd name="T11" fmla="*/ 267 h 626"/>
                  <a:gd name="T12" fmla="*/ 247 w 498"/>
                  <a:gd name="T13" fmla="*/ 0 h 626"/>
                  <a:gd name="T14" fmla="*/ 22 w 498"/>
                  <a:gd name="T15" fmla="*/ 267 h 626"/>
                  <a:gd name="T16" fmla="*/ 0 w 498"/>
                  <a:gd name="T17" fmla="*/ 315 h 626"/>
                  <a:gd name="T18" fmla="*/ 11 w 498"/>
                  <a:gd name="T19" fmla="*/ 390 h 626"/>
                  <a:gd name="T20" fmla="*/ 48 w 498"/>
                  <a:gd name="T21" fmla="*/ 433 h 626"/>
                  <a:gd name="T22" fmla="*/ 86 w 498"/>
                  <a:gd name="T23" fmla="*/ 513 h 626"/>
                  <a:gd name="T24" fmla="*/ 86 w 498"/>
                  <a:gd name="T25" fmla="*/ 588 h 626"/>
                  <a:gd name="T26" fmla="*/ 247 w 498"/>
                  <a:gd name="T27" fmla="*/ 626 h 626"/>
                  <a:gd name="T28" fmla="*/ 407 w 498"/>
                  <a:gd name="T29" fmla="*/ 58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8" h="626">
                    <a:moveTo>
                      <a:pt x="407" y="588"/>
                    </a:moveTo>
                    <a:cubicBezTo>
                      <a:pt x="407" y="513"/>
                      <a:pt x="407" y="513"/>
                      <a:pt x="407" y="513"/>
                    </a:cubicBezTo>
                    <a:cubicBezTo>
                      <a:pt x="423" y="492"/>
                      <a:pt x="439" y="465"/>
                      <a:pt x="450" y="433"/>
                    </a:cubicBezTo>
                    <a:cubicBezTo>
                      <a:pt x="466" y="428"/>
                      <a:pt x="482" y="412"/>
                      <a:pt x="488" y="390"/>
                    </a:cubicBezTo>
                    <a:cubicBezTo>
                      <a:pt x="493" y="315"/>
                      <a:pt x="493" y="315"/>
                      <a:pt x="493" y="315"/>
                    </a:cubicBezTo>
                    <a:cubicBezTo>
                      <a:pt x="498" y="294"/>
                      <a:pt x="488" y="278"/>
                      <a:pt x="472" y="267"/>
                    </a:cubicBezTo>
                    <a:cubicBezTo>
                      <a:pt x="472" y="96"/>
                      <a:pt x="413" y="0"/>
                      <a:pt x="247" y="0"/>
                    </a:cubicBezTo>
                    <a:cubicBezTo>
                      <a:pt x="80" y="0"/>
                      <a:pt x="27" y="96"/>
                      <a:pt x="22" y="267"/>
                    </a:cubicBezTo>
                    <a:cubicBezTo>
                      <a:pt x="5" y="278"/>
                      <a:pt x="0" y="294"/>
                      <a:pt x="0" y="315"/>
                    </a:cubicBezTo>
                    <a:cubicBezTo>
                      <a:pt x="11" y="390"/>
                      <a:pt x="11" y="390"/>
                      <a:pt x="11" y="390"/>
                    </a:cubicBezTo>
                    <a:cubicBezTo>
                      <a:pt x="11" y="412"/>
                      <a:pt x="27" y="428"/>
                      <a:pt x="48" y="433"/>
                    </a:cubicBezTo>
                    <a:cubicBezTo>
                      <a:pt x="59" y="465"/>
                      <a:pt x="70" y="492"/>
                      <a:pt x="86" y="513"/>
                    </a:cubicBezTo>
                    <a:cubicBezTo>
                      <a:pt x="86" y="588"/>
                      <a:pt x="86" y="588"/>
                      <a:pt x="86" y="588"/>
                    </a:cubicBezTo>
                    <a:cubicBezTo>
                      <a:pt x="145" y="615"/>
                      <a:pt x="198" y="626"/>
                      <a:pt x="247" y="626"/>
                    </a:cubicBezTo>
                    <a:cubicBezTo>
                      <a:pt x="295" y="626"/>
                      <a:pt x="348" y="615"/>
                      <a:pt x="407" y="588"/>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p>
            </p:txBody>
          </p:sp>
          <p:sp>
            <p:nvSpPr>
              <p:cNvPr id="41" name="Freeform 8"/>
              <p:cNvSpPr>
                <a:spLocks/>
              </p:cNvSpPr>
              <p:nvPr/>
            </p:nvSpPr>
            <p:spPr bwMode="auto">
              <a:xfrm>
                <a:off x="4729163" y="3667125"/>
                <a:ext cx="790575" cy="842962"/>
              </a:xfrm>
              <a:custGeom>
                <a:avLst/>
                <a:gdLst>
                  <a:gd name="T0" fmla="*/ 907 w 929"/>
                  <a:gd name="T1" fmla="*/ 134 h 988"/>
                  <a:gd name="T2" fmla="*/ 656 w 929"/>
                  <a:gd name="T3" fmla="*/ 0 h 988"/>
                  <a:gd name="T4" fmla="*/ 624 w 929"/>
                  <a:gd name="T5" fmla="*/ 91 h 988"/>
                  <a:gd name="T6" fmla="*/ 678 w 929"/>
                  <a:gd name="T7" fmla="*/ 494 h 988"/>
                  <a:gd name="T8" fmla="*/ 560 w 929"/>
                  <a:gd name="T9" fmla="*/ 634 h 988"/>
                  <a:gd name="T10" fmla="*/ 496 w 929"/>
                  <a:gd name="T11" fmla="*/ 204 h 988"/>
                  <a:gd name="T12" fmla="*/ 539 w 929"/>
                  <a:gd name="T13" fmla="*/ 182 h 988"/>
                  <a:gd name="T14" fmla="*/ 507 w 929"/>
                  <a:gd name="T15" fmla="*/ 75 h 988"/>
                  <a:gd name="T16" fmla="*/ 422 w 929"/>
                  <a:gd name="T17" fmla="*/ 75 h 988"/>
                  <a:gd name="T18" fmla="*/ 390 w 929"/>
                  <a:gd name="T19" fmla="*/ 182 h 988"/>
                  <a:gd name="T20" fmla="*/ 432 w 929"/>
                  <a:gd name="T21" fmla="*/ 204 h 988"/>
                  <a:gd name="T22" fmla="*/ 368 w 929"/>
                  <a:gd name="T23" fmla="*/ 634 h 988"/>
                  <a:gd name="T24" fmla="*/ 256 w 929"/>
                  <a:gd name="T25" fmla="*/ 494 h 988"/>
                  <a:gd name="T26" fmla="*/ 309 w 929"/>
                  <a:gd name="T27" fmla="*/ 91 h 988"/>
                  <a:gd name="T28" fmla="*/ 277 w 929"/>
                  <a:gd name="T29" fmla="*/ 0 h 988"/>
                  <a:gd name="T30" fmla="*/ 26 w 929"/>
                  <a:gd name="T31" fmla="*/ 134 h 988"/>
                  <a:gd name="T32" fmla="*/ 26 w 929"/>
                  <a:gd name="T33" fmla="*/ 838 h 988"/>
                  <a:gd name="T34" fmla="*/ 464 w 929"/>
                  <a:gd name="T35" fmla="*/ 988 h 988"/>
                  <a:gd name="T36" fmla="*/ 907 w 929"/>
                  <a:gd name="T37" fmla="*/ 838 h 988"/>
                  <a:gd name="T38" fmla="*/ 907 w 929"/>
                  <a:gd name="T39" fmla="*/ 13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9" h="988">
                    <a:moveTo>
                      <a:pt x="907" y="134"/>
                    </a:moveTo>
                    <a:cubicBezTo>
                      <a:pt x="902" y="96"/>
                      <a:pt x="763" y="32"/>
                      <a:pt x="656" y="0"/>
                    </a:cubicBezTo>
                    <a:cubicBezTo>
                      <a:pt x="651" y="27"/>
                      <a:pt x="640" y="59"/>
                      <a:pt x="624" y="91"/>
                    </a:cubicBezTo>
                    <a:cubicBezTo>
                      <a:pt x="678" y="494"/>
                      <a:pt x="678" y="494"/>
                      <a:pt x="678" y="494"/>
                    </a:cubicBezTo>
                    <a:cubicBezTo>
                      <a:pt x="560" y="634"/>
                      <a:pt x="560" y="634"/>
                      <a:pt x="560" y="634"/>
                    </a:cubicBezTo>
                    <a:cubicBezTo>
                      <a:pt x="496" y="204"/>
                      <a:pt x="496" y="204"/>
                      <a:pt x="496" y="204"/>
                    </a:cubicBezTo>
                    <a:cubicBezTo>
                      <a:pt x="539" y="182"/>
                      <a:pt x="539" y="182"/>
                      <a:pt x="539" y="182"/>
                    </a:cubicBezTo>
                    <a:cubicBezTo>
                      <a:pt x="507" y="75"/>
                      <a:pt x="507" y="75"/>
                      <a:pt x="507" y="75"/>
                    </a:cubicBezTo>
                    <a:cubicBezTo>
                      <a:pt x="422" y="75"/>
                      <a:pt x="422" y="75"/>
                      <a:pt x="422" y="75"/>
                    </a:cubicBezTo>
                    <a:cubicBezTo>
                      <a:pt x="390" y="182"/>
                      <a:pt x="390" y="182"/>
                      <a:pt x="390" y="182"/>
                    </a:cubicBezTo>
                    <a:cubicBezTo>
                      <a:pt x="432" y="204"/>
                      <a:pt x="432" y="204"/>
                      <a:pt x="432" y="204"/>
                    </a:cubicBezTo>
                    <a:cubicBezTo>
                      <a:pt x="368" y="634"/>
                      <a:pt x="368" y="634"/>
                      <a:pt x="368" y="634"/>
                    </a:cubicBezTo>
                    <a:cubicBezTo>
                      <a:pt x="256" y="494"/>
                      <a:pt x="256" y="494"/>
                      <a:pt x="256" y="494"/>
                    </a:cubicBezTo>
                    <a:cubicBezTo>
                      <a:pt x="309" y="91"/>
                      <a:pt x="309" y="91"/>
                      <a:pt x="309" y="91"/>
                    </a:cubicBezTo>
                    <a:cubicBezTo>
                      <a:pt x="293" y="59"/>
                      <a:pt x="283" y="32"/>
                      <a:pt x="277" y="0"/>
                    </a:cubicBezTo>
                    <a:cubicBezTo>
                      <a:pt x="171" y="32"/>
                      <a:pt x="32" y="96"/>
                      <a:pt x="26" y="134"/>
                    </a:cubicBezTo>
                    <a:cubicBezTo>
                      <a:pt x="10" y="220"/>
                      <a:pt x="0" y="569"/>
                      <a:pt x="26" y="838"/>
                    </a:cubicBezTo>
                    <a:cubicBezTo>
                      <a:pt x="32" y="956"/>
                      <a:pt x="235" y="988"/>
                      <a:pt x="464" y="988"/>
                    </a:cubicBezTo>
                    <a:cubicBezTo>
                      <a:pt x="699" y="988"/>
                      <a:pt x="897" y="956"/>
                      <a:pt x="907" y="838"/>
                    </a:cubicBezTo>
                    <a:cubicBezTo>
                      <a:pt x="929" y="569"/>
                      <a:pt x="918" y="220"/>
                      <a:pt x="907" y="134"/>
                    </a:cubicBezTo>
                    <a:close/>
                  </a:path>
                </a:pathLst>
              </a:custGeom>
              <a:solidFill>
                <a:schemeClr val="tx2"/>
              </a:solidFill>
              <a:ln>
                <a:noFill/>
              </a:ln>
            </p:spPr>
            <p:txBody>
              <a:bodyPr vert="horz" wrap="square" lIns="89619" tIns="44810" rIns="89619" bIns="44810" numCol="1" anchor="t" anchorCtr="0" compatLnSpc="1">
                <a:prstTxWarp prst="textNoShape">
                  <a:avLst/>
                </a:prstTxWarp>
              </a:bodyPr>
              <a:lstStyle/>
              <a:p>
                <a:pPr defTabSz="913946"/>
                <a:endParaRPr lang="en-US"/>
              </a:p>
            </p:txBody>
          </p:sp>
        </p:grpSp>
      </p:grpSp>
    </p:spTree>
    <p:extLst>
      <p:ext uri="{BB962C8B-B14F-4D97-AF65-F5344CB8AC3E}">
        <p14:creationId xmlns:p14="http://schemas.microsoft.com/office/powerpoint/2010/main" val="167550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Effect transition="in" filter="fade">
                                      <p:cBhvr>
                                        <p:cTn id="14" dur="250"/>
                                        <p:tgtEl>
                                          <p:spTgt spid="4"/>
                                        </p:tgtEl>
                                      </p:cBhvr>
                                    </p:animEffect>
                                  </p:childTnLst>
                                </p:cTn>
                              </p:par>
                              <p:par>
                                <p:cTn id="15" presetID="6" presetClass="emph" presetSubtype="0" decel="100000" fill="hold" nodeType="withEffect">
                                  <p:stCondLst>
                                    <p:cond delay="200"/>
                                  </p:stCondLst>
                                  <p:childTnLst>
                                    <p:animScale>
                                      <p:cBhvr>
                                        <p:cTn id="16" dur="250" fill="hold"/>
                                        <p:tgtEl>
                                          <p:spTgt spid="4"/>
                                        </p:tgtEl>
                                      </p:cBhvr>
                                      <p:by x="110000" y="110000"/>
                                    </p:animScale>
                                  </p:childTnLst>
                                </p:cTn>
                              </p:par>
                              <p:par>
                                <p:cTn id="17" presetID="6" presetClass="emph" presetSubtype="0" decel="100000" fill="hold" nodeType="withEffect">
                                  <p:stCondLst>
                                    <p:cond delay="300"/>
                                  </p:stCondLst>
                                  <p:childTnLst>
                                    <p:animScale>
                                      <p:cBhvr>
                                        <p:cTn id="18" dur="250" fill="hold"/>
                                        <p:tgtEl>
                                          <p:spTgt spid="4"/>
                                        </p:tgtEl>
                                      </p:cBhvr>
                                      <p:by x="91000" y="91000"/>
                                    </p:animScale>
                                  </p:childTnLst>
                                </p:cTn>
                              </p:par>
                            </p:childTnLst>
                          </p:cTn>
                        </p:par>
                        <p:par>
                          <p:cTn id="19" fill="hold">
                            <p:stCondLst>
                              <p:cond delay="1050"/>
                            </p:stCondLst>
                            <p:childTnLst>
                              <p:par>
                                <p:cTn id="20" presetID="2" presetClass="entr" presetSubtype="8" decel="100000"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additive="base">
                                        <p:cTn id="22" dur="750" fill="hold"/>
                                        <p:tgtEl>
                                          <p:spTgt spid="60"/>
                                        </p:tgtEl>
                                        <p:attrNameLst>
                                          <p:attrName>ppt_x</p:attrName>
                                        </p:attrNameLst>
                                      </p:cBhvr>
                                      <p:tavLst>
                                        <p:tav tm="0">
                                          <p:val>
                                            <p:strVal val="0-#ppt_w/2"/>
                                          </p:val>
                                        </p:tav>
                                        <p:tav tm="100000">
                                          <p:val>
                                            <p:strVal val="#ppt_x"/>
                                          </p:val>
                                        </p:tav>
                                      </p:tavLst>
                                    </p:anim>
                                    <p:anim calcmode="lin" valueType="num">
                                      <p:cBhvr additive="base">
                                        <p:cTn id="23" dur="750" fill="hold"/>
                                        <p:tgtEl>
                                          <p:spTgt spid="60"/>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par>
                                <p:cTn id="27" presetID="2" presetClass="entr" presetSubtype="8" decel="100000" fill="hold" nodeType="withEffect">
                                  <p:stCondLst>
                                    <p:cond delay="10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750" fill="hold"/>
                                        <p:tgtEl>
                                          <p:spTgt spid="67"/>
                                        </p:tgtEl>
                                        <p:attrNameLst>
                                          <p:attrName>ppt_x</p:attrName>
                                        </p:attrNameLst>
                                      </p:cBhvr>
                                      <p:tavLst>
                                        <p:tav tm="0">
                                          <p:val>
                                            <p:strVal val="0-#ppt_w/2"/>
                                          </p:val>
                                        </p:tav>
                                        <p:tav tm="100000">
                                          <p:val>
                                            <p:strVal val="#ppt_x"/>
                                          </p:val>
                                        </p:tav>
                                      </p:tavLst>
                                    </p:anim>
                                    <p:anim calcmode="lin" valueType="num">
                                      <p:cBhvr additive="base">
                                        <p:cTn id="30" dur="750" fill="hold"/>
                                        <p:tgtEl>
                                          <p:spTgt spid="67"/>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60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2" presetClass="entr" presetSubtype="8" decel="100000" fill="hold" nodeType="withEffect">
                                  <p:stCondLst>
                                    <p:cond delay="20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750" fill="hold"/>
                                        <p:tgtEl>
                                          <p:spTgt spid="48"/>
                                        </p:tgtEl>
                                        <p:attrNameLst>
                                          <p:attrName>ppt_x</p:attrName>
                                        </p:attrNameLst>
                                      </p:cBhvr>
                                      <p:tavLst>
                                        <p:tav tm="0">
                                          <p:val>
                                            <p:strVal val="0-#ppt_w/2"/>
                                          </p:val>
                                        </p:tav>
                                        <p:tav tm="100000">
                                          <p:val>
                                            <p:strVal val="#ppt_x"/>
                                          </p:val>
                                        </p:tav>
                                      </p:tavLst>
                                    </p:anim>
                                    <p:anim calcmode="lin" valueType="num">
                                      <p:cBhvr additive="base">
                                        <p:cTn id="37" dur="750" fill="hold"/>
                                        <p:tgtEl>
                                          <p:spTgt spid="48"/>
                                        </p:tgtEl>
                                        <p:attrNameLst>
                                          <p:attrName>ppt_y</p:attrName>
                                        </p:attrNameLst>
                                      </p:cBhvr>
                                      <p:tavLst>
                                        <p:tav tm="0">
                                          <p:val>
                                            <p:strVal val="#ppt_y"/>
                                          </p:val>
                                        </p:tav>
                                        <p:tav tm="100000">
                                          <p:val>
                                            <p:strVal val="#ppt_y"/>
                                          </p:val>
                                        </p:tav>
                                      </p:tavLst>
                                    </p:anim>
                                  </p:childTnLst>
                                </p:cTn>
                              </p:par>
                              <p:par>
                                <p:cTn id="38" presetID="10" presetClass="entr" presetSubtype="0" fill="hold" grpId="0" nodeType="withEffect">
                                  <p:stCondLst>
                                    <p:cond delay="70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2" presetClass="entr" presetSubtype="8" decel="100000" fill="hold" nodeType="withEffect">
                                  <p:stCondLst>
                                    <p:cond delay="30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750" fill="hold"/>
                                        <p:tgtEl>
                                          <p:spTgt spid="57"/>
                                        </p:tgtEl>
                                        <p:attrNameLst>
                                          <p:attrName>ppt_x</p:attrName>
                                        </p:attrNameLst>
                                      </p:cBhvr>
                                      <p:tavLst>
                                        <p:tav tm="0">
                                          <p:val>
                                            <p:strVal val="0-#ppt_w/2"/>
                                          </p:val>
                                        </p:tav>
                                        <p:tav tm="100000">
                                          <p:val>
                                            <p:strVal val="#ppt_x"/>
                                          </p:val>
                                        </p:tav>
                                      </p:tavLst>
                                    </p:anim>
                                    <p:anim calcmode="lin" valueType="num">
                                      <p:cBhvr additive="base">
                                        <p:cTn id="44" dur="750" fill="hold"/>
                                        <p:tgtEl>
                                          <p:spTgt spid="57"/>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80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2" presetClass="entr" presetSubtype="8" decel="100000" fill="hold" nodeType="withEffect">
                                  <p:stCondLst>
                                    <p:cond delay="40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750" fill="hold"/>
                                        <p:tgtEl>
                                          <p:spTgt spid="52"/>
                                        </p:tgtEl>
                                        <p:attrNameLst>
                                          <p:attrName>ppt_x</p:attrName>
                                        </p:attrNameLst>
                                      </p:cBhvr>
                                      <p:tavLst>
                                        <p:tav tm="0">
                                          <p:val>
                                            <p:strVal val="0-#ppt_w/2"/>
                                          </p:val>
                                        </p:tav>
                                        <p:tav tm="100000">
                                          <p:val>
                                            <p:strVal val="#ppt_x"/>
                                          </p:val>
                                        </p:tav>
                                      </p:tavLst>
                                    </p:anim>
                                    <p:anim calcmode="lin" valueType="num">
                                      <p:cBhvr additive="base">
                                        <p:cTn id="51" dur="750" fill="hold"/>
                                        <p:tgtEl>
                                          <p:spTgt spid="52"/>
                                        </p:tgtEl>
                                        <p:attrNameLst>
                                          <p:attrName>ppt_y</p:attrName>
                                        </p:attrNameLst>
                                      </p:cBhvr>
                                      <p:tavLst>
                                        <p:tav tm="0">
                                          <p:val>
                                            <p:strVal val="#ppt_y"/>
                                          </p:val>
                                        </p:tav>
                                        <p:tav tm="100000">
                                          <p:val>
                                            <p:strVal val="#ppt_y"/>
                                          </p:val>
                                        </p:tav>
                                      </p:tavLst>
                                    </p:anim>
                                  </p:childTnLst>
                                </p:cTn>
                              </p:par>
                              <p:par>
                                <p:cTn id="52" presetID="10" presetClass="entr" presetSubtype="0" fill="hold" grpId="0" nodeType="withEffect">
                                  <p:stCondLst>
                                    <p:cond delay="90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9"/>
          <p:cNvSpPr>
            <a:spLocks noEditPoints="1"/>
          </p:cNvSpPr>
          <p:nvPr/>
        </p:nvSpPr>
        <p:spPr bwMode="black">
          <a:xfrm>
            <a:off x="2757043" y="1961562"/>
            <a:ext cx="653347" cy="65600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endParaRPr lang="en-US" sz="3136">
              <a:gradFill>
                <a:gsLst>
                  <a:gs pos="0">
                    <a:srgbClr val="FFFFFF"/>
                  </a:gs>
                  <a:gs pos="100000">
                    <a:srgbClr val="FFFFFF"/>
                  </a:gs>
                </a:gsLst>
                <a:lin ang="5400000" scaled="0"/>
              </a:gradFill>
              <a:latin typeface="Segoe UI Light"/>
            </a:endParaRPr>
          </a:p>
        </p:txBody>
      </p:sp>
      <p:sp>
        <p:nvSpPr>
          <p:cNvPr id="384" name="bottom line" hidden="1"/>
          <p:cNvSpPr>
            <a:spLocks noEditPoints="1"/>
          </p:cNvSpPr>
          <p:nvPr/>
        </p:nvSpPr>
        <p:spPr bwMode="auto">
          <a:xfrm rot="5400000">
            <a:off x="8998796" y="4397544"/>
            <a:ext cx="274210" cy="82973"/>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0" tIns="38856" rIns="77710" bIns="38856" numCol="1" anchor="t" anchorCtr="0" compatLnSpc="1">
            <a:prstTxWarp prst="textNoShape">
              <a:avLst/>
            </a:prstTxWarp>
          </a:bodyPr>
          <a:lstStyle/>
          <a:p>
            <a:pPr defTabSz="777098"/>
            <a:endParaRPr lang="en-US" sz="1764" dirty="0">
              <a:solidFill>
                <a:srgbClr val="505050"/>
              </a:solidFill>
            </a:endParaRPr>
          </a:p>
        </p:txBody>
      </p:sp>
      <p:pic>
        <p:nvPicPr>
          <p:cNvPr id="385" name="MS"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7812" y="1955072"/>
            <a:ext cx="1203277" cy="16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on premise"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5363" y="3852203"/>
            <a:ext cx="1399196" cy="17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 name="arrow cycle" hidden="1"/>
          <p:cNvSpPr>
            <a:spLocks noChangeAspect="1" noEditPoints="1"/>
          </p:cNvSpPr>
          <p:nvPr/>
        </p:nvSpPr>
        <p:spPr bwMode="auto">
          <a:xfrm rot="11880000">
            <a:off x="8115545" y="2402045"/>
            <a:ext cx="2091476" cy="1856409"/>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chemeClr val="accent2"/>
          </a:solidFill>
          <a:ln>
            <a:noFill/>
          </a:ln>
        </p:spPr>
        <p:txBody>
          <a:bodyPr vert="horz" wrap="square" lIns="77710" tIns="38856" rIns="77710" bIns="38856" numCol="1" anchor="t" anchorCtr="0" compatLnSpc="1">
            <a:prstTxWarp prst="textNoShape">
              <a:avLst/>
            </a:prstTxWarp>
          </a:bodyPr>
          <a:lstStyle/>
          <a:p>
            <a:pPr defTabSz="777098"/>
            <a:endParaRPr lang="en-US" sz="1764" dirty="0">
              <a:solidFill>
                <a:srgbClr val="505050"/>
              </a:solidFill>
            </a:endParaRPr>
          </a:p>
        </p:txBody>
      </p:sp>
      <p:grpSp>
        <p:nvGrpSpPr>
          <p:cNvPr id="392" name="final cloud" hidden="1"/>
          <p:cNvGrpSpPr/>
          <p:nvPr/>
        </p:nvGrpSpPr>
        <p:grpSpPr>
          <a:xfrm>
            <a:off x="6457151" y="1464069"/>
            <a:ext cx="5348799" cy="3129585"/>
            <a:chOff x="5094630" y="1421965"/>
            <a:chExt cx="6487484" cy="3680338"/>
          </a:xfrm>
        </p:grpSpPr>
        <p:sp>
          <p:nvSpPr>
            <p:cNvPr id="393" name="original cloud"/>
            <p:cNvSpPr>
              <a:spLocks noChangeAspect="1"/>
            </p:cNvSpPr>
            <p:nvPr/>
          </p:nvSpPr>
          <p:spPr bwMode="black">
            <a:xfrm>
              <a:off x="5094630" y="1421965"/>
              <a:ext cx="6487484" cy="36803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lumMod val="75000"/>
                <a:lumOff val="25000"/>
              </a:schemeClr>
            </a:solidFill>
            <a:ln>
              <a:noFill/>
            </a:ln>
            <a:extLst/>
          </p:spPr>
          <p:txBody>
            <a:bodyPr vert="horz" wrap="square" lIns="89619" tIns="44810" rIns="89619" bIns="44810" numCol="1" anchor="t" anchorCtr="0" compatLnSpc="1">
              <a:prstTxWarp prst="textNoShape">
                <a:avLst/>
              </a:prstTxWarp>
            </a:bodyPr>
            <a:lstStyle/>
            <a:p>
              <a:pPr defTabSz="777098"/>
              <a:endParaRPr lang="en-US" sz="1764" dirty="0">
                <a:solidFill>
                  <a:srgbClr val="505050"/>
                </a:solidFill>
              </a:endParaRPr>
            </a:p>
          </p:txBody>
        </p:sp>
        <p:sp>
          <p:nvSpPr>
            <p:cNvPr id="394" name="bottom line"/>
            <p:cNvSpPr>
              <a:spLocks noEditPoints="1"/>
            </p:cNvSpPr>
            <p:nvPr/>
          </p:nvSpPr>
          <p:spPr bwMode="auto">
            <a:xfrm rot="5400000">
              <a:off x="8279500" y="4871655"/>
              <a:ext cx="322466" cy="97620"/>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endParaRPr lang="en-US" sz="1764" dirty="0">
                <a:solidFill>
                  <a:srgbClr val="505050"/>
                </a:solidFill>
              </a:endParaRPr>
            </a:p>
          </p:txBody>
        </p:sp>
        <p:pic>
          <p:nvPicPr>
            <p:cNvPr id="395" nam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750" y="1999374"/>
              <a:ext cx="1415685" cy="19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on prem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677" y="4230371"/>
              <a:ext cx="1646189" cy="2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one consistent plat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605" y="3274069"/>
              <a:ext cx="1511730" cy="7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Service Provi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4587" y="3971053"/>
              <a:ext cx="1212073" cy="46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 name="left line"/>
            <p:cNvSpPr>
              <a:spLocks noEditPoints="1"/>
            </p:cNvSpPr>
            <p:nvPr/>
          </p:nvSpPr>
          <p:spPr bwMode="auto">
            <a:xfrm rot="1143405">
              <a:off x="6102449" y="3254211"/>
              <a:ext cx="1231844" cy="85991"/>
            </a:xfrm>
            <a:custGeom>
              <a:avLst/>
              <a:gdLst>
                <a:gd name="T0" fmla="*/ 39 w 588"/>
                <a:gd name="T1" fmla="*/ 40 h 40"/>
                <a:gd name="T2" fmla="*/ 0 w 588"/>
                <a:gd name="T3" fmla="*/ 40 h 40"/>
                <a:gd name="T4" fmla="*/ 0 w 588"/>
                <a:gd name="T5" fmla="*/ 0 h 40"/>
                <a:gd name="T6" fmla="*/ 39 w 588"/>
                <a:gd name="T7" fmla="*/ 0 h 40"/>
                <a:gd name="T8" fmla="*/ 39 w 588"/>
                <a:gd name="T9" fmla="*/ 40 h 40"/>
                <a:gd name="T10" fmla="*/ 588 w 588"/>
                <a:gd name="T11" fmla="*/ 0 h 40"/>
                <a:gd name="T12" fmla="*/ 549 w 588"/>
                <a:gd name="T13" fmla="*/ 0 h 40"/>
                <a:gd name="T14" fmla="*/ 549 w 588"/>
                <a:gd name="T15" fmla="*/ 40 h 40"/>
                <a:gd name="T16" fmla="*/ 588 w 588"/>
                <a:gd name="T17" fmla="*/ 40 h 40"/>
                <a:gd name="T18" fmla="*/ 588 w 588"/>
                <a:gd name="T19" fmla="*/ 0 h 40"/>
                <a:gd name="T20" fmla="*/ 510 w 588"/>
                <a:gd name="T21" fmla="*/ 0 h 40"/>
                <a:gd name="T22" fmla="*/ 471 w 588"/>
                <a:gd name="T23" fmla="*/ 0 h 40"/>
                <a:gd name="T24" fmla="*/ 471 w 588"/>
                <a:gd name="T25" fmla="*/ 40 h 40"/>
                <a:gd name="T26" fmla="*/ 510 w 588"/>
                <a:gd name="T27" fmla="*/ 40 h 40"/>
                <a:gd name="T28" fmla="*/ 510 w 588"/>
                <a:gd name="T29" fmla="*/ 0 h 40"/>
                <a:gd name="T30" fmla="*/ 431 w 588"/>
                <a:gd name="T31" fmla="*/ 0 h 40"/>
                <a:gd name="T32" fmla="*/ 392 w 588"/>
                <a:gd name="T33" fmla="*/ 0 h 40"/>
                <a:gd name="T34" fmla="*/ 392 w 588"/>
                <a:gd name="T35" fmla="*/ 40 h 40"/>
                <a:gd name="T36" fmla="*/ 431 w 588"/>
                <a:gd name="T37" fmla="*/ 40 h 40"/>
                <a:gd name="T38" fmla="*/ 431 w 588"/>
                <a:gd name="T39" fmla="*/ 0 h 40"/>
                <a:gd name="T40" fmla="*/ 353 w 588"/>
                <a:gd name="T41" fmla="*/ 0 h 40"/>
                <a:gd name="T42" fmla="*/ 314 w 588"/>
                <a:gd name="T43" fmla="*/ 0 h 40"/>
                <a:gd name="T44" fmla="*/ 314 w 588"/>
                <a:gd name="T45" fmla="*/ 40 h 40"/>
                <a:gd name="T46" fmla="*/ 353 w 588"/>
                <a:gd name="T47" fmla="*/ 40 h 40"/>
                <a:gd name="T48" fmla="*/ 353 w 588"/>
                <a:gd name="T49" fmla="*/ 0 h 40"/>
                <a:gd name="T50" fmla="*/ 274 w 588"/>
                <a:gd name="T51" fmla="*/ 0 h 40"/>
                <a:gd name="T52" fmla="*/ 235 w 588"/>
                <a:gd name="T53" fmla="*/ 0 h 40"/>
                <a:gd name="T54" fmla="*/ 235 w 588"/>
                <a:gd name="T55" fmla="*/ 40 h 40"/>
                <a:gd name="T56" fmla="*/ 274 w 588"/>
                <a:gd name="T57" fmla="*/ 40 h 40"/>
                <a:gd name="T58" fmla="*/ 274 w 588"/>
                <a:gd name="T59" fmla="*/ 0 h 40"/>
                <a:gd name="T60" fmla="*/ 196 w 588"/>
                <a:gd name="T61" fmla="*/ 0 h 40"/>
                <a:gd name="T62" fmla="*/ 156 w 588"/>
                <a:gd name="T63" fmla="*/ 0 h 40"/>
                <a:gd name="T64" fmla="*/ 156 w 588"/>
                <a:gd name="T65" fmla="*/ 40 h 40"/>
                <a:gd name="T66" fmla="*/ 196 w 588"/>
                <a:gd name="T67" fmla="*/ 40 h 40"/>
                <a:gd name="T68" fmla="*/ 196 w 588"/>
                <a:gd name="T69" fmla="*/ 0 h 40"/>
                <a:gd name="T70" fmla="*/ 117 w 588"/>
                <a:gd name="T71" fmla="*/ 0 h 40"/>
                <a:gd name="T72" fmla="*/ 78 w 588"/>
                <a:gd name="T73" fmla="*/ 0 h 40"/>
                <a:gd name="T74" fmla="*/ 78 w 588"/>
                <a:gd name="T75" fmla="*/ 40 h 40"/>
                <a:gd name="T76" fmla="*/ 117 w 588"/>
                <a:gd name="T77" fmla="*/ 40 h 40"/>
                <a:gd name="T78" fmla="*/ 117 w 588"/>
                <a:gd name="T7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8" h="40">
                  <a:moveTo>
                    <a:pt x="39" y="40"/>
                  </a:moveTo>
                  <a:lnTo>
                    <a:pt x="0" y="40"/>
                  </a:lnTo>
                  <a:lnTo>
                    <a:pt x="0" y="0"/>
                  </a:lnTo>
                  <a:lnTo>
                    <a:pt x="39" y="0"/>
                  </a:lnTo>
                  <a:lnTo>
                    <a:pt x="39" y="40"/>
                  </a:lnTo>
                  <a:close/>
                  <a:moveTo>
                    <a:pt x="588" y="0"/>
                  </a:moveTo>
                  <a:lnTo>
                    <a:pt x="549" y="0"/>
                  </a:lnTo>
                  <a:lnTo>
                    <a:pt x="549" y="40"/>
                  </a:lnTo>
                  <a:lnTo>
                    <a:pt x="588" y="40"/>
                  </a:lnTo>
                  <a:lnTo>
                    <a:pt x="588" y="0"/>
                  </a:lnTo>
                  <a:close/>
                  <a:moveTo>
                    <a:pt x="510" y="0"/>
                  </a:moveTo>
                  <a:lnTo>
                    <a:pt x="471" y="0"/>
                  </a:lnTo>
                  <a:lnTo>
                    <a:pt x="471" y="40"/>
                  </a:lnTo>
                  <a:lnTo>
                    <a:pt x="510" y="40"/>
                  </a:lnTo>
                  <a:lnTo>
                    <a:pt x="510" y="0"/>
                  </a:lnTo>
                  <a:close/>
                  <a:moveTo>
                    <a:pt x="431" y="0"/>
                  </a:moveTo>
                  <a:lnTo>
                    <a:pt x="392" y="0"/>
                  </a:lnTo>
                  <a:lnTo>
                    <a:pt x="392" y="40"/>
                  </a:lnTo>
                  <a:lnTo>
                    <a:pt x="431" y="40"/>
                  </a:lnTo>
                  <a:lnTo>
                    <a:pt x="431" y="0"/>
                  </a:lnTo>
                  <a:close/>
                  <a:moveTo>
                    <a:pt x="353" y="0"/>
                  </a:moveTo>
                  <a:lnTo>
                    <a:pt x="314" y="0"/>
                  </a:lnTo>
                  <a:lnTo>
                    <a:pt x="314" y="40"/>
                  </a:lnTo>
                  <a:lnTo>
                    <a:pt x="353" y="40"/>
                  </a:lnTo>
                  <a:lnTo>
                    <a:pt x="353" y="0"/>
                  </a:lnTo>
                  <a:close/>
                  <a:moveTo>
                    <a:pt x="274" y="0"/>
                  </a:moveTo>
                  <a:lnTo>
                    <a:pt x="235" y="0"/>
                  </a:lnTo>
                  <a:lnTo>
                    <a:pt x="235" y="40"/>
                  </a:lnTo>
                  <a:lnTo>
                    <a:pt x="274" y="40"/>
                  </a:lnTo>
                  <a:lnTo>
                    <a:pt x="274" y="0"/>
                  </a:lnTo>
                  <a:close/>
                  <a:moveTo>
                    <a:pt x="196" y="0"/>
                  </a:moveTo>
                  <a:lnTo>
                    <a:pt x="156" y="0"/>
                  </a:lnTo>
                  <a:lnTo>
                    <a:pt x="156" y="40"/>
                  </a:lnTo>
                  <a:lnTo>
                    <a:pt x="196" y="40"/>
                  </a:lnTo>
                  <a:lnTo>
                    <a:pt x="196" y="0"/>
                  </a:lnTo>
                  <a:close/>
                  <a:moveTo>
                    <a:pt x="117" y="0"/>
                  </a:moveTo>
                  <a:lnTo>
                    <a:pt x="78" y="0"/>
                  </a:lnTo>
                  <a:lnTo>
                    <a:pt x="78" y="40"/>
                  </a:lnTo>
                  <a:lnTo>
                    <a:pt x="117" y="40"/>
                  </a:lnTo>
                  <a:lnTo>
                    <a:pt x="1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endParaRPr lang="en-US" sz="1764" dirty="0">
                <a:solidFill>
                  <a:srgbClr val="505050"/>
                </a:solidFill>
              </a:endParaRPr>
            </a:p>
          </p:txBody>
        </p:sp>
        <p:sp>
          <p:nvSpPr>
            <p:cNvPr id="400" name="right line"/>
            <p:cNvSpPr>
              <a:spLocks noEditPoints="1"/>
            </p:cNvSpPr>
            <p:nvPr/>
          </p:nvSpPr>
          <p:spPr bwMode="auto">
            <a:xfrm rot="20326157">
              <a:off x="9556248" y="3007456"/>
              <a:ext cx="1721303" cy="90646"/>
            </a:xfrm>
            <a:custGeom>
              <a:avLst/>
              <a:gdLst>
                <a:gd name="T0" fmla="*/ 39 w 896"/>
                <a:gd name="T1" fmla="*/ 39 h 39"/>
                <a:gd name="T2" fmla="*/ 0 w 896"/>
                <a:gd name="T3" fmla="*/ 39 h 39"/>
                <a:gd name="T4" fmla="*/ 0 w 896"/>
                <a:gd name="T5" fmla="*/ 0 h 39"/>
                <a:gd name="T6" fmla="*/ 39 w 896"/>
                <a:gd name="T7" fmla="*/ 0 h 39"/>
                <a:gd name="T8" fmla="*/ 39 w 896"/>
                <a:gd name="T9" fmla="*/ 39 h 39"/>
                <a:gd name="T10" fmla="*/ 896 w 896"/>
                <a:gd name="T11" fmla="*/ 0 h 39"/>
                <a:gd name="T12" fmla="*/ 857 w 896"/>
                <a:gd name="T13" fmla="*/ 0 h 39"/>
                <a:gd name="T14" fmla="*/ 857 w 896"/>
                <a:gd name="T15" fmla="*/ 39 h 39"/>
                <a:gd name="T16" fmla="*/ 896 w 896"/>
                <a:gd name="T17" fmla="*/ 39 h 39"/>
                <a:gd name="T18" fmla="*/ 896 w 896"/>
                <a:gd name="T19" fmla="*/ 0 h 39"/>
                <a:gd name="T20" fmla="*/ 818 w 896"/>
                <a:gd name="T21" fmla="*/ 0 h 39"/>
                <a:gd name="T22" fmla="*/ 780 w 896"/>
                <a:gd name="T23" fmla="*/ 0 h 39"/>
                <a:gd name="T24" fmla="*/ 780 w 896"/>
                <a:gd name="T25" fmla="*/ 39 h 39"/>
                <a:gd name="T26" fmla="*/ 818 w 896"/>
                <a:gd name="T27" fmla="*/ 39 h 39"/>
                <a:gd name="T28" fmla="*/ 818 w 896"/>
                <a:gd name="T29" fmla="*/ 0 h 39"/>
                <a:gd name="T30" fmla="*/ 741 w 896"/>
                <a:gd name="T31" fmla="*/ 0 h 39"/>
                <a:gd name="T32" fmla="*/ 702 w 896"/>
                <a:gd name="T33" fmla="*/ 0 h 39"/>
                <a:gd name="T34" fmla="*/ 702 w 896"/>
                <a:gd name="T35" fmla="*/ 39 h 39"/>
                <a:gd name="T36" fmla="*/ 741 w 896"/>
                <a:gd name="T37" fmla="*/ 39 h 39"/>
                <a:gd name="T38" fmla="*/ 741 w 896"/>
                <a:gd name="T39" fmla="*/ 0 h 39"/>
                <a:gd name="T40" fmla="*/ 662 w 896"/>
                <a:gd name="T41" fmla="*/ 0 h 39"/>
                <a:gd name="T42" fmla="*/ 623 w 896"/>
                <a:gd name="T43" fmla="*/ 0 h 39"/>
                <a:gd name="T44" fmla="*/ 623 w 896"/>
                <a:gd name="T45" fmla="*/ 39 h 39"/>
                <a:gd name="T46" fmla="*/ 662 w 896"/>
                <a:gd name="T47" fmla="*/ 39 h 39"/>
                <a:gd name="T48" fmla="*/ 662 w 896"/>
                <a:gd name="T49" fmla="*/ 0 h 39"/>
                <a:gd name="T50" fmla="*/ 584 w 896"/>
                <a:gd name="T51" fmla="*/ 0 h 39"/>
                <a:gd name="T52" fmla="*/ 545 w 896"/>
                <a:gd name="T53" fmla="*/ 0 h 39"/>
                <a:gd name="T54" fmla="*/ 545 w 896"/>
                <a:gd name="T55" fmla="*/ 39 h 39"/>
                <a:gd name="T56" fmla="*/ 584 w 896"/>
                <a:gd name="T57" fmla="*/ 39 h 39"/>
                <a:gd name="T58" fmla="*/ 584 w 896"/>
                <a:gd name="T59" fmla="*/ 0 h 39"/>
                <a:gd name="T60" fmla="*/ 507 w 896"/>
                <a:gd name="T61" fmla="*/ 0 h 39"/>
                <a:gd name="T62" fmla="*/ 468 w 896"/>
                <a:gd name="T63" fmla="*/ 0 h 39"/>
                <a:gd name="T64" fmla="*/ 468 w 896"/>
                <a:gd name="T65" fmla="*/ 39 h 39"/>
                <a:gd name="T66" fmla="*/ 507 w 896"/>
                <a:gd name="T67" fmla="*/ 39 h 39"/>
                <a:gd name="T68" fmla="*/ 507 w 896"/>
                <a:gd name="T69" fmla="*/ 0 h 39"/>
                <a:gd name="T70" fmla="*/ 428 w 896"/>
                <a:gd name="T71" fmla="*/ 0 h 39"/>
                <a:gd name="T72" fmla="*/ 389 w 896"/>
                <a:gd name="T73" fmla="*/ 0 h 39"/>
                <a:gd name="T74" fmla="*/ 389 w 896"/>
                <a:gd name="T75" fmla="*/ 39 h 39"/>
                <a:gd name="T76" fmla="*/ 428 w 896"/>
                <a:gd name="T77" fmla="*/ 39 h 39"/>
                <a:gd name="T78" fmla="*/ 428 w 896"/>
                <a:gd name="T79" fmla="*/ 0 h 39"/>
                <a:gd name="T80" fmla="*/ 350 w 896"/>
                <a:gd name="T81" fmla="*/ 0 h 39"/>
                <a:gd name="T82" fmla="*/ 311 w 896"/>
                <a:gd name="T83" fmla="*/ 0 h 39"/>
                <a:gd name="T84" fmla="*/ 311 w 896"/>
                <a:gd name="T85" fmla="*/ 39 h 39"/>
                <a:gd name="T86" fmla="*/ 350 w 896"/>
                <a:gd name="T87" fmla="*/ 39 h 39"/>
                <a:gd name="T88" fmla="*/ 350 w 896"/>
                <a:gd name="T89" fmla="*/ 0 h 39"/>
                <a:gd name="T90" fmla="*/ 273 w 896"/>
                <a:gd name="T91" fmla="*/ 0 h 39"/>
                <a:gd name="T92" fmla="*/ 234 w 896"/>
                <a:gd name="T93" fmla="*/ 0 h 39"/>
                <a:gd name="T94" fmla="*/ 234 w 896"/>
                <a:gd name="T95" fmla="*/ 39 h 39"/>
                <a:gd name="T96" fmla="*/ 273 w 896"/>
                <a:gd name="T97" fmla="*/ 39 h 39"/>
                <a:gd name="T98" fmla="*/ 273 w 896"/>
                <a:gd name="T99" fmla="*/ 0 h 39"/>
                <a:gd name="T100" fmla="*/ 195 w 896"/>
                <a:gd name="T101" fmla="*/ 0 h 39"/>
                <a:gd name="T102" fmla="*/ 155 w 896"/>
                <a:gd name="T103" fmla="*/ 0 h 39"/>
                <a:gd name="T104" fmla="*/ 155 w 896"/>
                <a:gd name="T105" fmla="*/ 39 h 39"/>
                <a:gd name="T106" fmla="*/ 195 w 896"/>
                <a:gd name="T107" fmla="*/ 39 h 39"/>
                <a:gd name="T108" fmla="*/ 195 w 896"/>
                <a:gd name="T109" fmla="*/ 0 h 39"/>
                <a:gd name="T110" fmla="*/ 116 w 896"/>
                <a:gd name="T111" fmla="*/ 0 h 39"/>
                <a:gd name="T112" fmla="*/ 77 w 896"/>
                <a:gd name="T113" fmla="*/ 0 h 39"/>
                <a:gd name="T114" fmla="*/ 77 w 896"/>
                <a:gd name="T115" fmla="*/ 39 h 39"/>
                <a:gd name="T116" fmla="*/ 116 w 896"/>
                <a:gd name="T117" fmla="*/ 39 h 39"/>
                <a:gd name="T118" fmla="*/ 116 w 896"/>
                <a:gd name="T1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6" h="39">
                  <a:moveTo>
                    <a:pt x="39" y="39"/>
                  </a:moveTo>
                  <a:lnTo>
                    <a:pt x="0" y="39"/>
                  </a:lnTo>
                  <a:lnTo>
                    <a:pt x="0" y="0"/>
                  </a:lnTo>
                  <a:lnTo>
                    <a:pt x="39" y="0"/>
                  </a:lnTo>
                  <a:lnTo>
                    <a:pt x="39" y="39"/>
                  </a:lnTo>
                  <a:close/>
                  <a:moveTo>
                    <a:pt x="896" y="0"/>
                  </a:moveTo>
                  <a:lnTo>
                    <a:pt x="857" y="0"/>
                  </a:lnTo>
                  <a:lnTo>
                    <a:pt x="857" y="39"/>
                  </a:lnTo>
                  <a:lnTo>
                    <a:pt x="896" y="39"/>
                  </a:lnTo>
                  <a:lnTo>
                    <a:pt x="896" y="0"/>
                  </a:lnTo>
                  <a:close/>
                  <a:moveTo>
                    <a:pt x="818" y="0"/>
                  </a:moveTo>
                  <a:lnTo>
                    <a:pt x="780" y="0"/>
                  </a:lnTo>
                  <a:lnTo>
                    <a:pt x="780" y="39"/>
                  </a:lnTo>
                  <a:lnTo>
                    <a:pt x="818" y="39"/>
                  </a:lnTo>
                  <a:lnTo>
                    <a:pt x="818" y="0"/>
                  </a:lnTo>
                  <a:close/>
                  <a:moveTo>
                    <a:pt x="741" y="0"/>
                  </a:moveTo>
                  <a:lnTo>
                    <a:pt x="702" y="0"/>
                  </a:lnTo>
                  <a:lnTo>
                    <a:pt x="702" y="39"/>
                  </a:lnTo>
                  <a:lnTo>
                    <a:pt x="741" y="39"/>
                  </a:lnTo>
                  <a:lnTo>
                    <a:pt x="741" y="0"/>
                  </a:lnTo>
                  <a:close/>
                  <a:moveTo>
                    <a:pt x="662" y="0"/>
                  </a:moveTo>
                  <a:lnTo>
                    <a:pt x="623" y="0"/>
                  </a:lnTo>
                  <a:lnTo>
                    <a:pt x="623" y="39"/>
                  </a:lnTo>
                  <a:lnTo>
                    <a:pt x="662" y="39"/>
                  </a:lnTo>
                  <a:lnTo>
                    <a:pt x="662" y="0"/>
                  </a:lnTo>
                  <a:close/>
                  <a:moveTo>
                    <a:pt x="584" y="0"/>
                  </a:moveTo>
                  <a:lnTo>
                    <a:pt x="545" y="0"/>
                  </a:lnTo>
                  <a:lnTo>
                    <a:pt x="545" y="39"/>
                  </a:lnTo>
                  <a:lnTo>
                    <a:pt x="584" y="39"/>
                  </a:lnTo>
                  <a:lnTo>
                    <a:pt x="584" y="0"/>
                  </a:lnTo>
                  <a:close/>
                  <a:moveTo>
                    <a:pt x="507" y="0"/>
                  </a:moveTo>
                  <a:lnTo>
                    <a:pt x="468" y="0"/>
                  </a:lnTo>
                  <a:lnTo>
                    <a:pt x="468" y="39"/>
                  </a:lnTo>
                  <a:lnTo>
                    <a:pt x="507" y="39"/>
                  </a:lnTo>
                  <a:lnTo>
                    <a:pt x="507" y="0"/>
                  </a:lnTo>
                  <a:close/>
                  <a:moveTo>
                    <a:pt x="428" y="0"/>
                  </a:moveTo>
                  <a:lnTo>
                    <a:pt x="389" y="0"/>
                  </a:lnTo>
                  <a:lnTo>
                    <a:pt x="389" y="39"/>
                  </a:lnTo>
                  <a:lnTo>
                    <a:pt x="428" y="39"/>
                  </a:lnTo>
                  <a:lnTo>
                    <a:pt x="428" y="0"/>
                  </a:lnTo>
                  <a:close/>
                  <a:moveTo>
                    <a:pt x="350" y="0"/>
                  </a:moveTo>
                  <a:lnTo>
                    <a:pt x="311" y="0"/>
                  </a:lnTo>
                  <a:lnTo>
                    <a:pt x="311" y="39"/>
                  </a:lnTo>
                  <a:lnTo>
                    <a:pt x="350" y="39"/>
                  </a:lnTo>
                  <a:lnTo>
                    <a:pt x="350" y="0"/>
                  </a:lnTo>
                  <a:close/>
                  <a:moveTo>
                    <a:pt x="273" y="0"/>
                  </a:moveTo>
                  <a:lnTo>
                    <a:pt x="234" y="0"/>
                  </a:lnTo>
                  <a:lnTo>
                    <a:pt x="234" y="39"/>
                  </a:lnTo>
                  <a:lnTo>
                    <a:pt x="273" y="39"/>
                  </a:lnTo>
                  <a:lnTo>
                    <a:pt x="273" y="0"/>
                  </a:lnTo>
                  <a:close/>
                  <a:moveTo>
                    <a:pt x="195" y="0"/>
                  </a:moveTo>
                  <a:lnTo>
                    <a:pt x="155" y="0"/>
                  </a:lnTo>
                  <a:lnTo>
                    <a:pt x="155" y="39"/>
                  </a:lnTo>
                  <a:lnTo>
                    <a:pt x="195" y="39"/>
                  </a:lnTo>
                  <a:lnTo>
                    <a:pt x="195" y="0"/>
                  </a:lnTo>
                  <a:close/>
                  <a:moveTo>
                    <a:pt x="116" y="0"/>
                  </a:moveTo>
                  <a:lnTo>
                    <a:pt x="77" y="0"/>
                  </a:lnTo>
                  <a:lnTo>
                    <a:pt x="77" y="39"/>
                  </a:lnTo>
                  <a:lnTo>
                    <a:pt x="116" y="39"/>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endParaRPr lang="en-US" sz="1764" dirty="0">
                <a:solidFill>
                  <a:srgbClr val="505050"/>
                </a:solidFill>
              </a:endParaRPr>
            </a:p>
          </p:txBody>
        </p:sp>
        <p:sp>
          <p:nvSpPr>
            <p:cNvPr id="401" name="arrow cycle"/>
            <p:cNvSpPr>
              <a:spLocks noChangeAspect="1" noEditPoints="1"/>
            </p:cNvSpPr>
            <p:nvPr/>
          </p:nvSpPr>
          <p:spPr bwMode="auto">
            <a:xfrm rot="11880000">
              <a:off x="7240262" y="2525008"/>
              <a:ext cx="2460673" cy="2183106"/>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pPr defTabSz="777098"/>
              <a:endParaRPr lang="en-US" sz="1764" dirty="0">
                <a:solidFill>
                  <a:srgbClr val="505050"/>
                </a:solidFill>
              </a:endParaRPr>
            </a:p>
          </p:txBody>
        </p:sp>
      </p:grpSp>
      <p:sp>
        <p:nvSpPr>
          <p:cNvPr id="5" name="Title 4"/>
          <p:cNvSpPr>
            <a:spLocks noGrp="1"/>
          </p:cNvSpPr>
          <p:nvPr>
            <p:ph type="title"/>
          </p:nvPr>
        </p:nvSpPr>
        <p:spPr>
          <a:xfrm>
            <a:off x="2545600" y="221546"/>
            <a:ext cx="8567287" cy="747713"/>
          </a:xfrm>
        </p:spPr>
        <p:txBody>
          <a:bodyPr/>
          <a:lstStyle/>
          <a:p>
            <a:r>
              <a:rPr lang="en-US" dirty="0" smtClean="0">
                <a:solidFill>
                  <a:schemeClr val="bg1"/>
                </a:solidFill>
              </a:rPr>
              <a:t>Think AND not OR</a:t>
            </a:r>
            <a:endParaRPr lang="en-US" dirty="0">
              <a:solidFill>
                <a:schemeClr val="bg1"/>
              </a:solidFill>
            </a:endParaRPr>
          </a:p>
        </p:txBody>
      </p:sp>
      <p:sp>
        <p:nvSpPr>
          <p:cNvPr id="111" name="Rectangle 110"/>
          <p:cNvSpPr/>
          <p:nvPr/>
        </p:nvSpPr>
        <p:spPr bwMode="auto">
          <a:xfrm>
            <a:off x="3703827" y="1947988"/>
            <a:ext cx="2592581" cy="2090927"/>
          </a:xfrm>
          <a:prstGeom prst="rect">
            <a:avLst/>
          </a:prstGeom>
          <a:solidFill>
            <a:srgbClr val="00188F"/>
          </a:solidFill>
          <a:ln w="50800" cap="sq" cmpd="sng" algn="ctr">
            <a:solidFill>
              <a:srgbClr val="00188F"/>
            </a:solidFill>
            <a:prstDash val="solid"/>
            <a:miter lim="800000"/>
            <a:headEnd type="none" w="med" len="med"/>
            <a:tailEnd type="none" w="med" len="med"/>
          </a:ln>
          <a:effectLst/>
        </p:spPr>
        <p:txBody>
          <a:bodyPr vert="horz" wrap="square" lIns="0" tIns="268857" rIns="0" bIns="46618" numCol="1" rtlCol="0" anchor="t" anchorCtr="0" compatLnSpc="1">
            <a:prstTxWarp prst="textNoShape">
              <a:avLst/>
            </a:prstTxWarp>
          </a:bodyPr>
          <a:lstStyle/>
          <a:p>
            <a:pPr algn="ctr" defTabSz="932103">
              <a:defRPr/>
            </a:pPr>
            <a:endParaRPr lang="en-US" sz="3136" kern="0" dirty="0">
              <a:gradFill>
                <a:gsLst>
                  <a:gs pos="0">
                    <a:srgbClr val="FFFFFF"/>
                  </a:gs>
                  <a:gs pos="100000">
                    <a:srgbClr val="FFFFFF"/>
                  </a:gs>
                </a:gsLst>
                <a:lin ang="5400000" scaled="0"/>
              </a:gradFill>
              <a:latin typeface="Segoe UI Light"/>
            </a:endParaRPr>
          </a:p>
        </p:txBody>
      </p:sp>
      <p:sp>
        <p:nvSpPr>
          <p:cNvPr id="112" name="Oval 111"/>
          <p:cNvSpPr/>
          <p:nvPr/>
        </p:nvSpPr>
        <p:spPr bwMode="auto">
          <a:xfrm>
            <a:off x="3701604" y="2849488"/>
            <a:ext cx="2601776" cy="2582723"/>
          </a:xfrm>
          <a:prstGeom prst="ellipse">
            <a:avLst/>
          </a:prstGeom>
          <a:solidFill>
            <a:srgbClr val="FFFFFF"/>
          </a:solidFill>
          <a:ln w="47625" cap="flat" cmpd="sng" algn="ctr">
            <a:solidFill>
              <a:srgbClr val="00188F"/>
            </a:solid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defRPr/>
            </a:pPr>
            <a:endParaRPr lang="en-US" sz="1960" kern="0" spc="-49" dirty="0">
              <a:ln w="15875">
                <a:noFill/>
              </a:ln>
              <a:gradFill>
                <a:gsLst>
                  <a:gs pos="1250">
                    <a:srgbClr val="EFEFEF"/>
                  </a:gs>
                  <a:gs pos="10417">
                    <a:srgbClr val="EFEFEF"/>
                  </a:gs>
                </a:gsLst>
                <a:lin ang="5400000" scaled="0"/>
              </a:gradFill>
              <a:latin typeface="Segoe UI"/>
            </a:endParaRPr>
          </a:p>
        </p:txBody>
      </p:sp>
      <p:sp>
        <p:nvSpPr>
          <p:cNvPr id="113" name="Freeform 8"/>
          <p:cNvSpPr>
            <a:spLocks noEditPoints="1"/>
          </p:cNvSpPr>
          <p:nvPr/>
        </p:nvSpPr>
        <p:spPr bwMode="auto">
          <a:xfrm>
            <a:off x="4102537" y="3673773"/>
            <a:ext cx="1799910" cy="93415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00188F"/>
          </a:solidFill>
          <a:ln>
            <a:noFill/>
          </a:ln>
        </p:spPr>
        <p:txBody>
          <a:bodyPr vert="horz" wrap="square" lIns="89619" tIns="44810" rIns="89619" bIns="44810" numCol="1" anchor="t" anchorCtr="0" compatLnSpc="1">
            <a:prstTxWarp prst="textNoShape">
              <a:avLst/>
            </a:prstTxWarp>
          </a:bodyPr>
          <a:lstStyle/>
          <a:p>
            <a:pPr defTabSz="913946">
              <a:defRPr/>
            </a:pPr>
            <a:endParaRPr lang="en-US" kern="0">
              <a:solidFill>
                <a:srgbClr val="505050"/>
              </a:solidFill>
              <a:latin typeface="Segoe UI"/>
            </a:endParaRPr>
          </a:p>
        </p:txBody>
      </p:sp>
      <p:sp>
        <p:nvSpPr>
          <p:cNvPr id="114" name="Rectangle 113"/>
          <p:cNvSpPr/>
          <p:nvPr/>
        </p:nvSpPr>
        <p:spPr bwMode="auto">
          <a:xfrm>
            <a:off x="6312435" y="1947988"/>
            <a:ext cx="93795" cy="4719681"/>
          </a:xfrm>
          <a:prstGeom prst="rect">
            <a:avLst/>
          </a:prstGeom>
          <a:solidFill>
            <a:srgbClr val="FFFFFF"/>
          </a:solidFill>
          <a:ln w="1079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defRPr/>
            </a:pPr>
            <a:endParaRPr lang="en-US" sz="1960" kern="0" spc="-49" dirty="0">
              <a:gradFill>
                <a:gsLst>
                  <a:gs pos="1250">
                    <a:srgbClr val="EFEFEF"/>
                  </a:gs>
                  <a:gs pos="10417">
                    <a:srgbClr val="EFEFEF"/>
                  </a:gs>
                </a:gsLst>
                <a:lin ang="5400000" scaled="0"/>
              </a:gradFill>
              <a:latin typeface="Segoe UI"/>
            </a:endParaRPr>
          </a:p>
        </p:txBody>
      </p:sp>
      <p:pic>
        <p:nvPicPr>
          <p:cNvPr id="115" name="Picture 2" descr="\\MAGNUM\Projects\Microsoft\Cloud Power FY12\Design\ICONS_PNG\Tower.png"/>
          <p:cNvPicPr>
            <a:picLocks noChangeAspect="1" noChangeArrowheads="1"/>
          </p:cNvPicPr>
          <p:nvPr/>
        </p:nvPicPr>
        <p:blipFill>
          <a:blip r:embed="rId7" cstate="print">
            <a:lum bright="100000"/>
          </a:blip>
          <a:stretch>
            <a:fillRect/>
          </a:stretch>
        </p:blipFill>
        <p:spPr bwMode="auto">
          <a:xfrm flipH="1">
            <a:off x="7040252" y="3047299"/>
            <a:ext cx="1899428" cy="1899428"/>
          </a:xfrm>
          <a:prstGeom prst="rect">
            <a:avLst/>
          </a:prstGeom>
          <a:noFill/>
        </p:spPr>
      </p:pic>
      <p:sp>
        <p:nvSpPr>
          <p:cNvPr id="116" name="Rectangle 115"/>
          <p:cNvSpPr/>
          <p:nvPr/>
        </p:nvSpPr>
        <p:spPr>
          <a:xfrm>
            <a:off x="6882991" y="5047090"/>
            <a:ext cx="2205990" cy="400110"/>
          </a:xfrm>
          <a:prstGeom prst="rect">
            <a:avLst/>
          </a:prstGeom>
        </p:spPr>
        <p:txBody>
          <a:bodyPr wrap="none">
            <a:spAutoFit/>
          </a:bodyPr>
          <a:lstStyle/>
          <a:p>
            <a:pPr algn="ctr" defTabSz="1624320">
              <a:lnSpc>
                <a:spcPts val="2352"/>
              </a:lnSpc>
            </a:pPr>
            <a:r>
              <a:rPr lang="en-US" sz="3136" spc="-100" dirty="0">
                <a:ln w="3175">
                  <a:noFill/>
                </a:ln>
                <a:gradFill>
                  <a:gsLst>
                    <a:gs pos="1250">
                      <a:srgbClr val="FFFFFF"/>
                    </a:gs>
                    <a:gs pos="100000">
                      <a:srgbClr val="FFFFFF"/>
                    </a:gs>
                  </a:gsLst>
                  <a:lin ang="5400000" scaled="0"/>
                </a:gradFill>
                <a:latin typeface="Segoe UI Light"/>
                <a:cs typeface="Segoe UI" pitchFamily="34" charset="0"/>
              </a:rPr>
              <a:t>On-premises</a:t>
            </a:r>
          </a:p>
        </p:txBody>
      </p:sp>
      <p:sp>
        <p:nvSpPr>
          <p:cNvPr id="117" name="Freeform 128"/>
          <p:cNvSpPr>
            <a:spLocks noChangeAspect="1"/>
          </p:cNvSpPr>
          <p:nvPr/>
        </p:nvSpPr>
        <p:spPr bwMode="black">
          <a:xfrm>
            <a:off x="9826742" y="3534859"/>
            <a:ext cx="1673214" cy="9243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10795" cap="flat" cmpd="sng" algn="ctr">
            <a:noFill/>
            <a:prstDash val="solid"/>
          </a:ln>
          <a:effectLst/>
          <a:ex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defRPr/>
            </a:pPr>
            <a:endParaRPr lang="en-US" sz="1960" kern="0" spc="-49">
              <a:gradFill>
                <a:gsLst>
                  <a:gs pos="1250">
                    <a:srgbClr val="EFEFEF"/>
                  </a:gs>
                  <a:gs pos="10417">
                    <a:srgbClr val="EFEFEF"/>
                  </a:gs>
                </a:gsLst>
                <a:lin ang="5400000" scaled="0"/>
              </a:gradFill>
              <a:latin typeface="Segoe UI"/>
            </a:endParaRPr>
          </a:p>
        </p:txBody>
      </p:sp>
      <p:sp>
        <p:nvSpPr>
          <p:cNvPr id="118" name="Rectangle 117"/>
          <p:cNvSpPr/>
          <p:nvPr/>
        </p:nvSpPr>
        <p:spPr>
          <a:xfrm>
            <a:off x="10100884" y="5065715"/>
            <a:ext cx="1119217" cy="400110"/>
          </a:xfrm>
          <a:prstGeom prst="rect">
            <a:avLst/>
          </a:prstGeom>
        </p:spPr>
        <p:txBody>
          <a:bodyPr wrap="none">
            <a:spAutoFit/>
          </a:bodyPr>
          <a:lstStyle/>
          <a:p>
            <a:pPr algn="ctr" defTabSz="1624320">
              <a:lnSpc>
                <a:spcPts val="2352"/>
              </a:lnSpc>
            </a:pPr>
            <a:r>
              <a:rPr lang="en-US" sz="3136" spc="-100" dirty="0">
                <a:ln w="3175">
                  <a:noFill/>
                </a:ln>
                <a:gradFill>
                  <a:gsLst>
                    <a:gs pos="1250">
                      <a:srgbClr val="FFFFFF"/>
                    </a:gs>
                    <a:gs pos="100000">
                      <a:srgbClr val="FFFFFF"/>
                    </a:gs>
                  </a:gsLst>
                  <a:lin ang="5400000" scaled="0"/>
                </a:gradFill>
                <a:latin typeface="Segoe UI Light"/>
                <a:cs typeface="Segoe UI" pitchFamily="34" charset="0"/>
              </a:rPr>
              <a:t>Cloud</a:t>
            </a:r>
          </a:p>
        </p:txBody>
      </p:sp>
      <p:sp>
        <p:nvSpPr>
          <p:cNvPr id="119" name="Freeform 7"/>
          <p:cNvSpPr>
            <a:spLocks noEditPoints="1"/>
          </p:cNvSpPr>
          <p:nvPr/>
        </p:nvSpPr>
        <p:spPr bwMode="black">
          <a:xfrm>
            <a:off x="9033644" y="3973409"/>
            <a:ext cx="587008" cy="519106"/>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46"/>
            <a:endParaRPr lang="en-US">
              <a:solidFill>
                <a:srgbClr val="505050"/>
              </a:solidFill>
              <a:latin typeface="Segoe UI"/>
            </a:endParaRPr>
          </a:p>
        </p:txBody>
      </p:sp>
      <p:sp>
        <p:nvSpPr>
          <p:cNvPr id="120" name="Rectangle 119"/>
          <p:cNvSpPr/>
          <p:nvPr/>
        </p:nvSpPr>
        <p:spPr bwMode="auto">
          <a:xfrm>
            <a:off x="-42822" y="1947987"/>
            <a:ext cx="3723987" cy="4572363"/>
          </a:xfrm>
          <a:prstGeom prst="rect">
            <a:avLst/>
          </a:prstGeom>
          <a:solidFill>
            <a:srgbClr val="FFFFFF"/>
          </a:solidFill>
          <a:ln w="1079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defRPr/>
            </a:pPr>
            <a:endParaRPr lang="en-US" sz="1960" kern="0" spc="-49" dirty="0">
              <a:gradFill>
                <a:gsLst>
                  <a:gs pos="1250">
                    <a:srgbClr val="EFEFEF"/>
                  </a:gs>
                  <a:gs pos="10417">
                    <a:srgbClr val="EFEFEF"/>
                  </a:gs>
                </a:gsLst>
                <a:lin ang="5400000" scaled="0"/>
              </a:gradFill>
              <a:latin typeface="Segoe UI"/>
            </a:endParaRPr>
          </a:p>
        </p:txBody>
      </p:sp>
      <p:sp>
        <p:nvSpPr>
          <p:cNvPr id="121" name="Rectangle 120"/>
          <p:cNvSpPr/>
          <p:nvPr/>
        </p:nvSpPr>
        <p:spPr bwMode="auto">
          <a:xfrm>
            <a:off x="6312435" y="1947988"/>
            <a:ext cx="108811" cy="4719681"/>
          </a:xfrm>
          <a:prstGeom prst="rect">
            <a:avLst/>
          </a:prstGeom>
          <a:solidFill>
            <a:srgbClr val="FFFFFF"/>
          </a:solidFill>
          <a:ln w="1079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defRPr/>
            </a:pPr>
            <a:endParaRPr lang="en-US" sz="1960" kern="0" spc="-49" dirty="0">
              <a:gradFill>
                <a:gsLst>
                  <a:gs pos="1250">
                    <a:srgbClr val="EFEFEF"/>
                  </a:gs>
                  <a:gs pos="10417">
                    <a:srgbClr val="EFEFEF"/>
                  </a:gs>
                </a:gsLst>
                <a:lin ang="5400000" scaled="0"/>
              </a:gradFill>
              <a:latin typeface="Segoe UI"/>
            </a:endParaRPr>
          </a:p>
        </p:txBody>
      </p:sp>
      <p:grpSp>
        <p:nvGrpSpPr>
          <p:cNvPr id="122" name="Group 121"/>
          <p:cNvGrpSpPr/>
          <p:nvPr/>
        </p:nvGrpSpPr>
        <p:grpSpPr>
          <a:xfrm>
            <a:off x="1589" y="1958345"/>
            <a:ext cx="3546379" cy="896191"/>
            <a:chOff x="0" y="1031017"/>
            <a:chExt cx="3618434" cy="914400"/>
          </a:xfrm>
        </p:grpSpPr>
        <p:sp>
          <p:nvSpPr>
            <p:cNvPr id="123" name="Rectangle 122"/>
            <p:cNvSpPr/>
            <p:nvPr/>
          </p:nvSpPr>
          <p:spPr>
            <a:xfrm>
              <a:off x="0" y="1031017"/>
              <a:ext cx="3618434" cy="914400"/>
            </a:xfrm>
            <a:prstGeom prst="rect">
              <a:avLst/>
            </a:prstGeom>
            <a:solidFill>
              <a:srgbClr val="EFEFEF">
                <a:lumMod val="10000"/>
              </a:srgbClr>
            </a:solidFill>
          </p:spPr>
          <p:txBody>
            <a:bodyPr wrap="square" lIns="268857">
              <a:noAutofit/>
            </a:bodyPr>
            <a:lstStyle/>
            <a:p>
              <a:pPr defTabSz="913946">
                <a:defRPr/>
              </a:pPr>
              <a:r>
                <a:rPr lang="en-US" sz="2548" kern="0" dirty="0">
                  <a:gradFill>
                    <a:gsLst>
                      <a:gs pos="0">
                        <a:srgbClr val="EFEFEF"/>
                      </a:gs>
                      <a:gs pos="100000">
                        <a:srgbClr val="EFEFEF"/>
                      </a:gs>
                    </a:gsLst>
                    <a:lin ang="5400000" scaled="0"/>
                  </a:gradFill>
                  <a:latin typeface="Segoe UI Light"/>
                </a:rPr>
                <a:t>Enterprise </a:t>
              </a:r>
              <a:br>
                <a:rPr lang="en-US" sz="2548" kern="0" dirty="0">
                  <a:gradFill>
                    <a:gsLst>
                      <a:gs pos="0">
                        <a:srgbClr val="EFEFEF"/>
                      </a:gs>
                      <a:gs pos="100000">
                        <a:srgbClr val="EFEFEF"/>
                      </a:gs>
                    </a:gsLst>
                    <a:lin ang="5400000" scaled="0"/>
                  </a:gradFill>
                  <a:latin typeface="Segoe UI Light"/>
                </a:rPr>
              </a:br>
              <a:r>
                <a:rPr lang="en-US" sz="2548" kern="0" dirty="0">
                  <a:gradFill>
                    <a:gsLst>
                      <a:gs pos="0">
                        <a:srgbClr val="EFEFEF"/>
                      </a:gs>
                      <a:gs pos="100000">
                        <a:srgbClr val="EFEFEF"/>
                      </a:gs>
                    </a:gsLst>
                    <a:lin ang="5400000" scaled="0"/>
                  </a:gradFill>
                  <a:latin typeface="Segoe UI Light"/>
                </a:rPr>
                <a:t>needs</a:t>
              </a:r>
            </a:p>
          </p:txBody>
        </p:sp>
        <p:sp>
          <p:nvSpPr>
            <p:cNvPr id="124"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EFEFEF">
                <a:alpha val="94000"/>
              </a:srgbClr>
            </a:solidFill>
            <a:ln w="10795" cap="flat" cmpd="sng" algn="ctr">
              <a:noFill/>
              <a:prstDash val="solid"/>
              <a:headEnd type="none" w="med" len="med"/>
              <a:tailEnd type="none" w="med" len="med"/>
            </a:ln>
            <a:effectLst/>
            <a:extLst/>
          </p:spPr>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defRPr/>
              </a:pPr>
              <a:endParaRPr lang="en-US" sz="3136" kern="0">
                <a:gradFill>
                  <a:gsLst>
                    <a:gs pos="0">
                      <a:srgbClr val="FFFFFF"/>
                    </a:gs>
                    <a:gs pos="100000">
                      <a:srgbClr val="FFFFFF"/>
                    </a:gs>
                  </a:gsLst>
                  <a:lin ang="5400000" scaled="0"/>
                </a:gradFill>
                <a:latin typeface="Segoe UI Light"/>
              </a:endParaRPr>
            </a:p>
          </p:txBody>
        </p:sp>
      </p:grpSp>
      <p:grpSp>
        <p:nvGrpSpPr>
          <p:cNvPr id="125" name="Group 124"/>
          <p:cNvGrpSpPr/>
          <p:nvPr/>
        </p:nvGrpSpPr>
        <p:grpSpPr>
          <a:xfrm>
            <a:off x="1589" y="5594286"/>
            <a:ext cx="3546379" cy="896191"/>
            <a:chOff x="0" y="4517312"/>
            <a:chExt cx="3618434" cy="914400"/>
          </a:xfrm>
        </p:grpSpPr>
        <p:sp>
          <p:nvSpPr>
            <p:cNvPr id="126" name="Rectangle 125"/>
            <p:cNvSpPr/>
            <p:nvPr/>
          </p:nvSpPr>
          <p:spPr>
            <a:xfrm>
              <a:off x="0" y="4517312"/>
              <a:ext cx="3618434" cy="914400"/>
            </a:xfrm>
            <a:prstGeom prst="rect">
              <a:avLst/>
            </a:prstGeom>
            <a:solidFill>
              <a:srgbClr val="EFEFEF">
                <a:lumMod val="10000"/>
              </a:srgbClr>
            </a:solidFill>
          </p:spPr>
          <p:txBody>
            <a:bodyPr wrap="square" lIns="268857">
              <a:noAutofit/>
            </a:bodyPr>
            <a:lstStyle/>
            <a:p>
              <a:pPr defTabSz="913946">
                <a:defRPr/>
              </a:pPr>
              <a:r>
                <a:rPr lang="en-US" sz="2548" kern="0" dirty="0">
                  <a:gradFill>
                    <a:gsLst>
                      <a:gs pos="0">
                        <a:srgbClr val="EFEFEF"/>
                      </a:gs>
                      <a:gs pos="100000">
                        <a:srgbClr val="EFEFEF"/>
                      </a:gs>
                    </a:gsLst>
                    <a:lin ang="5400000" scaled="0"/>
                  </a:gradFill>
                  <a:latin typeface="Segoe UI Light"/>
                </a:rPr>
                <a:t>Microsoft Azure</a:t>
              </a:r>
              <a:br>
                <a:rPr lang="en-US" sz="2548" kern="0" dirty="0">
                  <a:gradFill>
                    <a:gsLst>
                      <a:gs pos="0">
                        <a:srgbClr val="EFEFEF"/>
                      </a:gs>
                      <a:gs pos="100000">
                        <a:srgbClr val="EFEFEF"/>
                      </a:gs>
                    </a:gsLst>
                    <a:lin ang="5400000" scaled="0"/>
                  </a:gradFill>
                  <a:latin typeface="Segoe UI Light"/>
                </a:rPr>
              </a:br>
              <a:r>
                <a:rPr lang="en-US" sz="2548" kern="0" dirty="0">
                  <a:gradFill>
                    <a:gsLst>
                      <a:gs pos="0">
                        <a:srgbClr val="EFEFEF"/>
                      </a:gs>
                      <a:gs pos="100000">
                        <a:srgbClr val="EFEFEF"/>
                      </a:gs>
                    </a:gsLst>
                    <a:lin ang="5400000" scaled="0"/>
                  </a:gradFill>
                  <a:latin typeface="Segoe UI Light"/>
                </a:rPr>
                <a:t>fundamentals</a:t>
              </a:r>
            </a:p>
          </p:txBody>
        </p:sp>
        <p:sp>
          <p:nvSpPr>
            <p:cNvPr id="127" name="Freeform 9"/>
            <p:cNvSpPr>
              <a:spLocks noEditPoints="1"/>
            </p:cNvSpPr>
            <p:nvPr/>
          </p:nvSpPr>
          <p:spPr bwMode="black">
            <a:xfrm>
              <a:off x="2811441" y="4639847"/>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EFEFEF">
                <a:alpha val="94000"/>
              </a:srgbClr>
            </a:solidFill>
            <a:ln w="10795" cap="flat" cmpd="sng" algn="ctr">
              <a:noFill/>
              <a:prstDash val="solid"/>
              <a:headEnd type="none" w="med" len="med"/>
              <a:tailEnd type="none" w="med" len="med"/>
            </a:ln>
            <a:effectLst/>
            <a:extLst/>
          </p:spPr>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946">
                <a:defRPr/>
              </a:pPr>
              <a:endParaRPr lang="en-US" sz="3136" kern="0">
                <a:gradFill>
                  <a:gsLst>
                    <a:gs pos="0">
                      <a:srgbClr val="FFFFFF"/>
                    </a:gs>
                    <a:gs pos="100000">
                      <a:srgbClr val="FFFFFF"/>
                    </a:gs>
                  </a:gsLst>
                  <a:lin ang="5400000" scaled="0"/>
                </a:gradFill>
                <a:latin typeface="Segoe UI Light"/>
              </a:endParaRPr>
            </a:p>
          </p:txBody>
        </p:sp>
      </p:grpSp>
      <p:sp>
        <p:nvSpPr>
          <p:cNvPr id="128" name="Rectangle 127"/>
          <p:cNvSpPr/>
          <p:nvPr/>
        </p:nvSpPr>
        <p:spPr bwMode="auto">
          <a:xfrm>
            <a:off x="3679708" y="2796252"/>
            <a:ext cx="2631473" cy="3694224"/>
          </a:xfrm>
          <a:prstGeom prst="rect">
            <a:avLst/>
          </a:prstGeom>
          <a:solidFill>
            <a:srgbClr val="00188F"/>
          </a:solidFill>
          <a:ln w="50800" cap="sq" cmpd="sng" algn="ctr">
            <a:noFill/>
            <a:prstDash val="solid"/>
            <a:miter lim="800000"/>
            <a:headEnd type="none" w="med" len="med"/>
            <a:tailEnd type="none" w="med" len="med"/>
          </a:ln>
          <a:effectLst/>
        </p:spPr>
        <p:txBody>
          <a:bodyPr vert="horz" wrap="square" lIns="89619" tIns="2598955" rIns="0" bIns="46618" numCol="1" rtlCol="0" anchor="t" anchorCtr="0" compatLnSpc="1">
            <a:prstTxWarp prst="textNoShape">
              <a:avLst/>
            </a:prstTxWarp>
          </a:bodyPr>
          <a:lstStyle/>
          <a:p>
            <a:pPr algn="ctr" defTabSz="932103">
              <a:defRPr/>
            </a:pPr>
            <a:endParaRPr lang="en-US" sz="2352" kern="0" dirty="0">
              <a:gradFill>
                <a:gsLst>
                  <a:gs pos="0">
                    <a:srgbClr val="FFFFFF"/>
                  </a:gs>
                  <a:gs pos="100000">
                    <a:srgbClr val="FFFFFF"/>
                  </a:gs>
                </a:gsLst>
                <a:lin ang="5400000" scaled="0"/>
              </a:gradFill>
              <a:latin typeface="Segoe UI Light"/>
            </a:endParaRPr>
          </a:p>
        </p:txBody>
      </p:sp>
      <p:sp>
        <p:nvSpPr>
          <p:cNvPr id="129" name="Rectangle 128"/>
          <p:cNvSpPr/>
          <p:nvPr/>
        </p:nvSpPr>
        <p:spPr>
          <a:xfrm>
            <a:off x="3692407" y="5654433"/>
            <a:ext cx="2627642" cy="754119"/>
          </a:xfrm>
          <a:prstGeom prst="rect">
            <a:avLst/>
          </a:prstGeom>
        </p:spPr>
        <p:txBody>
          <a:bodyPr wrap="square">
            <a:spAutoFit/>
          </a:bodyPr>
          <a:lstStyle/>
          <a:p>
            <a:pPr algn="ctr" defTabSz="932103"/>
            <a:r>
              <a:rPr lang="en-US" sz="2156" dirty="0">
                <a:gradFill>
                  <a:gsLst>
                    <a:gs pos="0">
                      <a:srgbClr val="FFFFFF"/>
                    </a:gs>
                    <a:gs pos="100000">
                      <a:srgbClr val="FFFFFF"/>
                    </a:gs>
                  </a:gsLst>
                  <a:lin ang="5400000" scaled="0"/>
                </a:gradFill>
                <a:latin typeface="Segoe UI Light"/>
              </a:rPr>
              <a:t>On-premises </a:t>
            </a:r>
            <a:br>
              <a:rPr lang="en-US" sz="2156" dirty="0">
                <a:gradFill>
                  <a:gsLst>
                    <a:gs pos="0">
                      <a:srgbClr val="FFFFFF"/>
                    </a:gs>
                    <a:gs pos="100000">
                      <a:srgbClr val="FFFFFF"/>
                    </a:gs>
                  </a:gsLst>
                  <a:lin ang="5400000" scaled="0"/>
                </a:gradFill>
                <a:latin typeface="Segoe UI Light"/>
              </a:rPr>
            </a:br>
            <a:r>
              <a:rPr lang="en-US" sz="2156" dirty="0">
                <a:gradFill>
                  <a:gsLst>
                    <a:gs pos="0">
                      <a:srgbClr val="FFFFFF"/>
                    </a:gs>
                    <a:gs pos="100000">
                      <a:srgbClr val="FFFFFF"/>
                    </a:gs>
                  </a:gsLst>
                  <a:lin ang="5400000" scaled="0"/>
                </a:gradFill>
                <a:latin typeface="Segoe UI Light"/>
              </a:rPr>
              <a:t>AND Cloud</a:t>
            </a:r>
          </a:p>
        </p:txBody>
      </p:sp>
      <p:sp>
        <p:nvSpPr>
          <p:cNvPr id="130" name="Rectangle 129"/>
          <p:cNvSpPr/>
          <p:nvPr/>
        </p:nvSpPr>
        <p:spPr>
          <a:xfrm>
            <a:off x="3995578" y="2177008"/>
            <a:ext cx="2011300" cy="573130"/>
          </a:xfrm>
          <a:prstGeom prst="rect">
            <a:avLst/>
          </a:prstGeom>
        </p:spPr>
        <p:txBody>
          <a:bodyPr wrap="none">
            <a:spAutoFit/>
          </a:bodyPr>
          <a:lstStyle/>
          <a:p>
            <a:pPr algn="ctr" defTabSz="932103"/>
            <a:r>
              <a:rPr lang="en-US" sz="3136" dirty="0">
                <a:gradFill>
                  <a:gsLst>
                    <a:gs pos="0">
                      <a:srgbClr val="FFFFFF"/>
                    </a:gs>
                    <a:gs pos="100000">
                      <a:srgbClr val="FFFFFF"/>
                    </a:gs>
                  </a:gsLst>
                  <a:lin ang="5400000" scaled="0"/>
                </a:gradFill>
                <a:latin typeface="Segoe UI Light"/>
              </a:rPr>
              <a:t>Integration</a:t>
            </a:r>
          </a:p>
        </p:txBody>
      </p:sp>
      <p:sp>
        <p:nvSpPr>
          <p:cNvPr id="131" name="Freeform 8"/>
          <p:cNvSpPr>
            <a:spLocks noEditPoints="1"/>
          </p:cNvSpPr>
          <p:nvPr/>
        </p:nvSpPr>
        <p:spPr bwMode="auto">
          <a:xfrm>
            <a:off x="4102537" y="3673773"/>
            <a:ext cx="1799910" cy="93415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latin typeface="Segoe UI"/>
            </a:endParaRPr>
          </a:p>
        </p:txBody>
      </p:sp>
      <p:grpSp>
        <p:nvGrpSpPr>
          <p:cNvPr id="132" name="final small cloud"/>
          <p:cNvGrpSpPr>
            <a:grpSpLocks noChangeAspect="1"/>
          </p:cNvGrpSpPr>
          <p:nvPr/>
        </p:nvGrpSpPr>
        <p:grpSpPr>
          <a:xfrm>
            <a:off x="7057689" y="2807968"/>
            <a:ext cx="4137491" cy="2348273"/>
            <a:chOff x="5094630" y="1421965"/>
            <a:chExt cx="6487484" cy="3680338"/>
          </a:xfrm>
        </p:grpSpPr>
        <p:sp>
          <p:nvSpPr>
            <p:cNvPr id="133" name="original cloud"/>
            <p:cNvSpPr>
              <a:spLocks noChangeAspect="1"/>
            </p:cNvSpPr>
            <p:nvPr/>
          </p:nvSpPr>
          <p:spPr bwMode="black">
            <a:xfrm>
              <a:off x="5094630" y="1421965"/>
              <a:ext cx="6487484" cy="36803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2050">
                <a:lumMod val="75000"/>
                <a:lumOff val="25000"/>
              </a:srgbClr>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00188F"/>
                </a:solidFill>
                <a:latin typeface="Segoe UI"/>
              </a:endParaRPr>
            </a:p>
          </p:txBody>
        </p:sp>
        <p:sp>
          <p:nvSpPr>
            <p:cNvPr id="134" name="bottom line"/>
            <p:cNvSpPr>
              <a:spLocks noEditPoints="1"/>
            </p:cNvSpPr>
            <p:nvPr/>
          </p:nvSpPr>
          <p:spPr bwMode="auto">
            <a:xfrm rot="5400000">
              <a:off x="8275994" y="4875162"/>
              <a:ext cx="329480" cy="97621"/>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pic>
          <p:nvPicPr>
            <p:cNvPr id="135" nam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750" y="1999374"/>
              <a:ext cx="1415685" cy="19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on prem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677" y="4230371"/>
              <a:ext cx="1646189" cy="2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one consistent plat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605" y="3274069"/>
              <a:ext cx="1511730" cy="7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Service Provi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4587" y="3971053"/>
              <a:ext cx="1212073" cy="46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 name="left line"/>
            <p:cNvSpPr>
              <a:spLocks noEditPoints="1"/>
            </p:cNvSpPr>
            <p:nvPr/>
          </p:nvSpPr>
          <p:spPr bwMode="auto">
            <a:xfrm rot="1143405">
              <a:off x="6260820" y="3222679"/>
              <a:ext cx="1092910" cy="100276"/>
            </a:xfrm>
            <a:custGeom>
              <a:avLst/>
              <a:gdLst>
                <a:gd name="T0" fmla="*/ 39 w 588"/>
                <a:gd name="T1" fmla="*/ 40 h 40"/>
                <a:gd name="T2" fmla="*/ 0 w 588"/>
                <a:gd name="T3" fmla="*/ 40 h 40"/>
                <a:gd name="T4" fmla="*/ 0 w 588"/>
                <a:gd name="T5" fmla="*/ 0 h 40"/>
                <a:gd name="T6" fmla="*/ 39 w 588"/>
                <a:gd name="T7" fmla="*/ 0 h 40"/>
                <a:gd name="T8" fmla="*/ 39 w 588"/>
                <a:gd name="T9" fmla="*/ 40 h 40"/>
                <a:gd name="T10" fmla="*/ 588 w 588"/>
                <a:gd name="T11" fmla="*/ 0 h 40"/>
                <a:gd name="T12" fmla="*/ 549 w 588"/>
                <a:gd name="T13" fmla="*/ 0 h 40"/>
                <a:gd name="T14" fmla="*/ 549 w 588"/>
                <a:gd name="T15" fmla="*/ 40 h 40"/>
                <a:gd name="T16" fmla="*/ 588 w 588"/>
                <a:gd name="T17" fmla="*/ 40 h 40"/>
                <a:gd name="T18" fmla="*/ 588 w 588"/>
                <a:gd name="T19" fmla="*/ 0 h 40"/>
                <a:gd name="T20" fmla="*/ 510 w 588"/>
                <a:gd name="T21" fmla="*/ 0 h 40"/>
                <a:gd name="T22" fmla="*/ 471 w 588"/>
                <a:gd name="T23" fmla="*/ 0 h 40"/>
                <a:gd name="T24" fmla="*/ 471 w 588"/>
                <a:gd name="T25" fmla="*/ 40 h 40"/>
                <a:gd name="T26" fmla="*/ 510 w 588"/>
                <a:gd name="T27" fmla="*/ 40 h 40"/>
                <a:gd name="T28" fmla="*/ 510 w 588"/>
                <a:gd name="T29" fmla="*/ 0 h 40"/>
                <a:gd name="T30" fmla="*/ 431 w 588"/>
                <a:gd name="T31" fmla="*/ 0 h 40"/>
                <a:gd name="T32" fmla="*/ 392 w 588"/>
                <a:gd name="T33" fmla="*/ 0 h 40"/>
                <a:gd name="T34" fmla="*/ 392 w 588"/>
                <a:gd name="T35" fmla="*/ 40 h 40"/>
                <a:gd name="T36" fmla="*/ 431 w 588"/>
                <a:gd name="T37" fmla="*/ 40 h 40"/>
                <a:gd name="T38" fmla="*/ 431 w 588"/>
                <a:gd name="T39" fmla="*/ 0 h 40"/>
                <a:gd name="T40" fmla="*/ 353 w 588"/>
                <a:gd name="T41" fmla="*/ 0 h 40"/>
                <a:gd name="T42" fmla="*/ 314 w 588"/>
                <a:gd name="T43" fmla="*/ 0 h 40"/>
                <a:gd name="T44" fmla="*/ 314 w 588"/>
                <a:gd name="T45" fmla="*/ 40 h 40"/>
                <a:gd name="T46" fmla="*/ 353 w 588"/>
                <a:gd name="T47" fmla="*/ 40 h 40"/>
                <a:gd name="T48" fmla="*/ 353 w 588"/>
                <a:gd name="T49" fmla="*/ 0 h 40"/>
                <a:gd name="T50" fmla="*/ 274 w 588"/>
                <a:gd name="T51" fmla="*/ 0 h 40"/>
                <a:gd name="T52" fmla="*/ 235 w 588"/>
                <a:gd name="T53" fmla="*/ 0 h 40"/>
                <a:gd name="T54" fmla="*/ 235 w 588"/>
                <a:gd name="T55" fmla="*/ 40 h 40"/>
                <a:gd name="T56" fmla="*/ 274 w 588"/>
                <a:gd name="T57" fmla="*/ 40 h 40"/>
                <a:gd name="T58" fmla="*/ 274 w 588"/>
                <a:gd name="T59" fmla="*/ 0 h 40"/>
                <a:gd name="T60" fmla="*/ 196 w 588"/>
                <a:gd name="T61" fmla="*/ 0 h 40"/>
                <a:gd name="T62" fmla="*/ 156 w 588"/>
                <a:gd name="T63" fmla="*/ 0 h 40"/>
                <a:gd name="T64" fmla="*/ 156 w 588"/>
                <a:gd name="T65" fmla="*/ 40 h 40"/>
                <a:gd name="T66" fmla="*/ 196 w 588"/>
                <a:gd name="T67" fmla="*/ 40 h 40"/>
                <a:gd name="T68" fmla="*/ 196 w 588"/>
                <a:gd name="T69" fmla="*/ 0 h 40"/>
                <a:gd name="T70" fmla="*/ 117 w 588"/>
                <a:gd name="T71" fmla="*/ 0 h 40"/>
                <a:gd name="T72" fmla="*/ 78 w 588"/>
                <a:gd name="T73" fmla="*/ 0 h 40"/>
                <a:gd name="T74" fmla="*/ 78 w 588"/>
                <a:gd name="T75" fmla="*/ 40 h 40"/>
                <a:gd name="T76" fmla="*/ 117 w 588"/>
                <a:gd name="T77" fmla="*/ 40 h 40"/>
                <a:gd name="T78" fmla="*/ 117 w 588"/>
                <a:gd name="T7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8" h="40">
                  <a:moveTo>
                    <a:pt x="39" y="40"/>
                  </a:moveTo>
                  <a:lnTo>
                    <a:pt x="0" y="40"/>
                  </a:lnTo>
                  <a:lnTo>
                    <a:pt x="0" y="0"/>
                  </a:lnTo>
                  <a:lnTo>
                    <a:pt x="39" y="0"/>
                  </a:lnTo>
                  <a:lnTo>
                    <a:pt x="39" y="40"/>
                  </a:lnTo>
                  <a:close/>
                  <a:moveTo>
                    <a:pt x="588" y="0"/>
                  </a:moveTo>
                  <a:lnTo>
                    <a:pt x="549" y="0"/>
                  </a:lnTo>
                  <a:lnTo>
                    <a:pt x="549" y="40"/>
                  </a:lnTo>
                  <a:lnTo>
                    <a:pt x="588" y="40"/>
                  </a:lnTo>
                  <a:lnTo>
                    <a:pt x="588" y="0"/>
                  </a:lnTo>
                  <a:close/>
                  <a:moveTo>
                    <a:pt x="510" y="0"/>
                  </a:moveTo>
                  <a:lnTo>
                    <a:pt x="471" y="0"/>
                  </a:lnTo>
                  <a:lnTo>
                    <a:pt x="471" y="40"/>
                  </a:lnTo>
                  <a:lnTo>
                    <a:pt x="510" y="40"/>
                  </a:lnTo>
                  <a:lnTo>
                    <a:pt x="510" y="0"/>
                  </a:lnTo>
                  <a:close/>
                  <a:moveTo>
                    <a:pt x="431" y="0"/>
                  </a:moveTo>
                  <a:lnTo>
                    <a:pt x="392" y="0"/>
                  </a:lnTo>
                  <a:lnTo>
                    <a:pt x="392" y="40"/>
                  </a:lnTo>
                  <a:lnTo>
                    <a:pt x="431" y="40"/>
                  </a:lnTo>
                  <a:lnTo>
                    <a:pt x="431" y="0"/>
                  </a:lnTo>
                  <a:close/>
                  <a:moveTo>
                    <a:pt x="353" y="0"/>
                  </a:moveTo>
                  <a:lnTo>
                    <a:pt x="314" y="0"/>
                  </a:lnTo>
                  <a:lnTo>
                    <a:pt x="314" y="40"/>
                  </a:lnTo>
                  <a:lnTo>
                    <a:pt x="353" y="40"/>
                  </a:lnTo>
                  <a:lnTo>
                    <a:pt x="353" y="0"/>
                  </a:lnTo>
                  <a:close/>
                  <a:moveTo>
                    <a:pt x="274" y="0"/>
                  </a:moveTo>
                  <a:lnTo>
                    <a:pt x="235" y="0"/>
                  </a:lnTo>
                  <a:lnTo>
                    <a:pt x="235" y="40"/>
                  </a:lnTo>
                  <a:lnTo>
                    <a:pt x="274" y="40"/>
                  </a:lnTo>
                  <a:lnTo>
                    <a:pt x="274" y="0"/>
                  </a:lnTo>
                  <a:close/>
                  <a:moveTo>
                    <a:pt x="196" y="0"/>
                  </a:moveTo>
                  <a:lnTo>
                    <a:pt x="156" y="0"/>
                  </a:lnTo>
                  <a:lnTo>
                    <a:pt x="156" y="40"/>
                  </a:lnTo>
                  <a:lnTo>
                    <a:pt x="196" y="40"/>
                  </a:lnTo>
                  <a:lnTo>
                    <a:pt x="196" y="0"/>
                  </a:lnTo>
                  <a:close/>
                  <a:moveTo>
                    <a:pt x="117" y="0"/>
                  </a:moveTo>
                  <a:lnTo>
                    <a:pt x="78" y="0"/>
                  </a:lnTo>
                  <a:lnTo>
                    <a:pt x="78" y="40"/>
                  </a:lnTo>
                  <a:lnTo>
                    <a:pt x="117" y="40"/>
                  </a:lnTo>
                  <a:lnTo>
                    <a:pt x="1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40" name="right line"/>
            <p:cNvSpPr>
              <a:spLocks noEditPoints="1"/>
            </p:cNvSpPr>
            <p:nvPr/>
          </p:nvSpPr>
          <p:spPr bwMode="auto">
            <a:xfrm rot="20326157">
              <a:off x="9555304" y="3002413"/>
              <a:ext cx="1749183" cy="90646"/>
            </a:xfrm>
            <a:custGeom>
              <a:avLst/>
              <a:gdLst>
                <a:gd name="T0" fmla="*/ 39 w 896"/>
                <a:gd name="T1" fmla="*/ 39 h 39"/>
                <a:gd name="T2" fmla="*/ 0 w 896"/>
                <a:gd name="T3" fmla="*/ 39 h 39"/>
                <a:gd name="T4" fmla="*/ 0 w 896"/>
                <a:gd name="T5" fmla="*/ 0 h 39"/>
                <a:gd name="T6" fmla="*/ 39 w 896"/>
                <a:gd name="T7" fmla="*/ 0 h 39"/>
                <a:gd name="T8" fmla="*/ 39 w 896"/>
                <a:gd name="T9" fmla="*/ 39 h 39"/>
                <a:gd name="T10" fmla="*/ 896 w 896"/>
                <a:gd name="T11" fmla="*/ 0 h 39"/>
                <a:gd name="T12" fmla="*/ 857 w 896"/>
                <a:gd name="T13" fmla="*/ 0 h 39"/>
                <a:gd name="T14" fmla="*/ 857 w 896"/>
                <a:gd name="T15" fmla="*/ 39 h 39"/>
                <a:gd name="T16" fmla="*/ 896 w 896"/>
                <a:gd name="T17" fmla="*/ 39 h 39"/>
                <a:gd name="T18" fmla="*/ 896 w 896"/>
                <a:gd name="T19" fmla="*/ 0 h 39"/>
                <a:gd name="T20" fmla="*/ 818 w 896"/>
                <a:gd name="T21" fmla="*/ 0 h 39"/>
                <a:gd name="T22" fmla="*/ 780 w 896"/>
                <a:gd name="T23" fmla="*/ 0 h 39"/>
                <a:gd name="T24" fmla="*/ 780 w 896"/>
                <a:gd name="T25" fmla="*/ 39 h 39"/>
                <a:gd name="T26" fmla="*/ 818 w 896"/>
                <a:gd name="T27" fmla="*/ 39 h 39"/>
                <a:gd name="T28" fmla="*/ 818 w 896"/>
                <a:gd name="T29" fmla="*/ 0 h 39"/>
                <a:gd name="T30" fmla="*/ 741 w 896"/>
                <a:gd name="T31" fmla="*/ 0 h 39"/>
                <a:gd name="T32" fmla="*/ 702 w 896"/>
                <a:gd name="T33" fmla="*/ 0 h 39"/>
                <a:gd name="T34" fmla="*/ 702 w 896"/>
                <a:gd name="T35" fmla="*/ 39 h 39"/>
                <a:gd name="T36" fmla="*/ 741 w 896"/>
                <a:gd name="T37" fmla="*/ 39 h 39"/>
                <a:gd name="T38" fmla="*/ 741 w 896"/>
                <a:gd name="T39" fmla="*/ 0 h 39"/>
                <a:gd name="T40" fmla="*/ 662 w 896"/>
                <a:gd name="T41" fmla="*/ 0 h 39"/>
                <a:gd name="T42" fmla="*/ 623 w 896"/>
                <a:gd name="T43" fmla="*/ 0 h 39"/>
                <a:gd name="T44" fmla="*/ 623 w 896"/>
                <a:gd name="T45" fmla="*/ 39 h 39"/>
                <a:gd name="T46" fmla="*/ 662 w 896"/>
                <a:gd name="T47" fmla="*/ 39 h 39"/>
                <a:gd name="T48" fmla="*/ 662 w 896"/>
                <a:gd name="T49" fmla="*/ 0 h 39"/>
                <a:gd name="T50" fmla="*/ 584 w 896"/>
                <a:gd name="T51" fmla="*/ 0 h 39"/>
                <a:gd name="T52" fmla="*/ 545 w 896"/>
                <a:gd name="T53" fmla="*/ 0 h 39"/>
                <a:gd name="T54" fmla="*/ 545 w 896"/>
                <a:gd name="T55" fmla="*/ 39 h 39"/>
                <a:gd name="T56" fmla="*/ 584 w 896"/>
                <a:gd name="T57" fmla="*/ 39 h 39"/>
                <a:gd name="T58" fmla="*/ 584 w 896"/>
                <a:gd name="T59" fmla="*/ 0 h 39"/>
                <a:gd name="T60" fmla="*/ 507 w 896"/>
                <a:gd name="T61" fmla="*/ 0 h 39"/>
                <a:gd name="T62" fmla="*/ 468 w 896"/>
                <a:gd name="T63" fmla="*/ 0 h 39"/>
                <a:gd name="T64" fmla="*/ 468 w 896"/>
                <a:gd name="T65" fmla="*/ 39 h 39"/>
                <a:gd name="T66" fmla="*/ 507 w 896"/>
                <a:gd name="T67" fmla="*/ 39 h 39"/>
                <a:gd name="T68" fmla="*/ 507 w 896"/>
                <a:gd name="T69" fmla="*/ 0 h 39"/>
                <a:gd name="T70" fmla="*/ 428 w 896"/>
                <a:gd name="T71" fmla="*/ 0 h 39"/>
                <a:gd name="T72" fmla="*/ 389 w 896"/>
                <a:gd name="T73" fmla="*/ 0 h 39"/>
                <a:gd name="T74" fmla="*/ 389 w 896"/>
                <a:gd name="T75" fmla="*/ 39 h 39"/>
                <a:gd name="T76" fmla="*/ 428 w 896"/>
                <a:gd name="T77" fmla="*/ 39 h 39"/>
                <a:gd name="T78" fmla="*/ 428 w 896"/>
                <a:gd name="T79" fmla="*/ 0 h 39"/>
                <a:gd name="T80" fmla="*/ 350 w 896"/>
                <a:gd name="T81" fmla="*/ 0 h 39"/>
                <a:gd name="T82" fmla="*/ 311 w 896"/>
                <a:gd name="T83" fmla="*/ 0 h 39"/>
                <a:gd name="T84" fmla="*/ 311 w 896"/>
                <a:gd name="T85" fmla="*/ 39 h 39"/>
                <a:gd name="T86" fmla="*/ 350 w 896"/>
                <a:gd name="T87" fmla="*/ 39 h 39"/>
                <a:gd name="T88" fmla="*/ 350 w 896"/>
                <a:gd name="T89" fmla="*/ 0 h 39"/>
                <a:gd name="T90" fmla="*/ 273 w 896"/>
                <a:gd name="T91" fmla="*/ 0 h 39"/>
                <a:gd name="T92" fmla="*/ 234 w 896"/>
                <a:gd name="T93" fmla="*/ 0 h 39"/>
                <a:gd name="T94" fmla="*/ 234 w 896"/>
                <a:gd name="T95" fmla="*/ 39 h 39"/>
                <a:gd name="T96" fmla="*/ 273 w 896"/>
                <a:gd name="T97" fmla="*/ 39 h 39"/>
                <a:gd name="T98" fmla="*/ 273 w 896"/>
                <a:gd name="T99" fmla="*/ 0 h 39"/>
                <a:gd name="T100" fmla="*/ 195 w 896"/>
                <a:gd name="T101" fmla="*/ 0 h 39"/>
                <a:gd name="T102" fmla="*/ 155 w 896"/>
                <a:gd name="T103" fmla="*/ 0 h 39"/>
                <a:gd name="T104" fmla="*/ 155 w 896"/>
                <a:gd name="T105" fmla="*/ 39 h 39"/>
                <a:gd name="T106" fmla="*/ 195 w 896"/>
                <a:gd name="T107" fmla="*/ 39 h 39"/>
                <a:gd name="T108" fmla="*/ 195 w 896"/>
                <a:gd name="T109" fmla="*/ 0 h 39"/>
                <a:gd name="T110" fmla="*/ 116 w 896"/>
                <a:gd name="T111" fmla="*/ 0 h 39"/>
                <a:gd name="T112" fmla="*/ 77 w 896"/>
                <a:gd name="T113" fmla="*/ 0 h 39"/>
                <a:gd name="T114" fmla="*/ 77 w 896"/>
                <a:gd name="T115" fmla="*/ 39 h 39"/>
                <a:gd name="T116" fmla="*/ 116 w 896"/>
                <a:gd name="T117" fmla="*/ 39 h 39"/>
                <a:gd name="T118" fmla="*/ 116 w 896"/>
                <a:gd name="T1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6" h="39">
                  <a:moveTo>
                    <a:pt x="39" y="39"/>
                  </a:moveTo>
                  <a:lnTo>
                    <a:pt x="0" y="39"/>
                  </a:lnTo>
                  <a:lnTo>
                    <a:pt x="0" y="0"/>
                  </a:lnTo>
                  <a:lnTo>
                    <a:pt x="39" y="0"/>
                  </a:lnTo>
                  <a:lnTo>
                    <a:pt x="39" y="39"/>
                  </a:lnTo>
                  <a:close/>
                  <a:moveTo>
                    <a:pt x="896" y="0"/>
                  </a:moveTo>
                  <a:lnTo>
                    <a:pt x="857" y="0"/>
                  </a:lnTo>
                  <a:lnTo>
                    <a:pt x="857" y="39"/>
                  </a:lnTo>
                  <a:lnTo>
                    <a:pt x="896" y="39"/>
                  </a:lnTo>
                  <a:lnTo>
                    <a:pt x="896" y="0"/>
                  </a:lnTo>
                  <a:close/>
                  <a:moveTo>
                    <a:pt x="818" y="0"/>
                  </a:moveTo>
                  <a:lnTo>
                    <a:pt x="780" y="0"/>
                  </a:lnTo>
                  <a:lnTo>
                    <a:pt x="780" y="39"/>
                  </a:lnTo>
                  <a:lnTo>
                    <a:pt x="818" y="39"/>
                  </a:lnTo>
                  <a:lnTo>
                    <a:pt x="818" y="0"/>
                  </a:lnTo>
                  <a:close/>
                  <a:moveTo>
                    <a:pt x="741" y="0"/>
                  </a:moveTo>
                  <a:lnTo>
                    <a:pt x="702" y="0"/>
                  </a:lnTo>
                  <a:lnTo>
                    <a:pt x="702" y="39"/>
                  </a:lnTo>
                  <a:lnTo>
                    <a:pt x="741" y="39"/>
                  </a:lnTo>
                  <a:lnTo>
                    <a:pt x="741" y="0"/>
                  </a:lnTo>
                  <a:close/>
                  <a:moveTo>
                    <a:pt x="662" y="0"/>
                  </a:moveTo>
                  <a:lnTo>
                    <a:pt x="623" y="0"/>
                  </a:lnTo>
                  <a:lnTo>
                    <a:pt x="623" y="39"/>
                  </a:lnTo>
                  <a:lnTo>
                    <a:pt x="662" y="39"/>
                  </a:lnTo>
                  <a:lnTo>
                    <a:pt x="662" y="0"/>
                  </a:lnTo>
                  <a:close/>
                  <a:moveTo>
                    <a:pt x="584" y="0"/>
                  </a:moveTo>
                  <a:lnTo>
                    <a:pt x="545" y="0"/>
                  </a:lnTo>
                  <a:lnTo>
                    <a:pt x="545" y="39"/>
                  </a:lnTo>
                  <a:lnTo>
                    <a:pt x="584" y="39"/>
                  </a:lnTo>
                  <a:lnTo>
                    <a:pt x="584" y="0"/>
                  </a:lnTo>
                  <a:close/>
                  <a:moveTo>
                    <a:pt x="507" y="0"/>
                  </a:moveTo>
                  <a:lnTo>
                    <a:pt x="468" y="0"/>
                  </a:lnTo>
                  <a:lnTo>
                    <a:pt x="468" y="39"/>
                  </a:lnTo>
                  <a:lnTo>
                    <a:pt x="507" y="39"/>
                  </a:lnTo>
                  <a:lnTo>
                    <a:pt x="507" y="0"/>
                  </a:lnTo>
                  <a:close/>
                  <a:moveTo>
                    <a:pt x="428" y="0"/>
                  </a:moveTo>
                  <a:lnTo>
                    <a:pt x="389" y="0"/>
                  </a:lnTo>
                  <a:lnTo>
                    <a:pt x="389" y="39"/>
                  </a:lnTo>
                  <a:lnTo>
                    <a:pt x="428" y="39"/>
                  </a:lnTo>
                  <a:lnTo>
                    <a:pt x="428" y="0"/>
                  </a:lnTo>
                  <a:close/>
                  <a:moveTo>
                    <a:pt x="350" y="0"/>
                  </a:moveTo>
                  <a:lnTo>
                    <a:pt x="311" y="0"/>
                  </a:lnTo>
                  <a:lnTo>
                    <a:pt x="311" y="39"/>
                  </a:lnTo>
                  <a:lnTo>
                    <a:pt x="350" y="39"/>
                  </a:lnTo>
                  <a:lnTo>
                    <a:pt x="350" y="0"/>
                  </a:lnTo>
                  <a:close/>
                  <a:moveTo>
                    <a:pt x="273" y="0"/>
                  </a:moveTo>
                  <a:lnTo>
                    <a:pt x="234" y="0"/>
                  </a:lnTo>
                  <a:lnTo>
                    <a:pt x="234" y="39"/>
                  </a:lnTo>
                  <a:lnTo>
                    <a:pt x="273" y="39"/>
                  </a:lnTo>
                  <a:lnTo>
                    <a:pt x="273" y="0"/>
                  </a:lnTo>
                  <a:close/>
                  <a:moveTo>
                    <a:pt x="195" y="0"/>
                  </a:moveTo>
                  <a:lnTo>
                    <a:pt x="155" y="0"/>
                  </a:lnTo>
                  <a:lnTo>
                    <a:pt x="155" y="39"/>
                  </a:lnTo>
                  <a:lnTo>
                    <a:pt x="195" y="39"/>
                  </a:lnTo>
                  <a:lnTo>
                    <a:pt x="195" y="0"/>
                  </a:lnTo>
                  <a:close/>
                  <a:moveTo>
                    <a:pt x="116" y="0"/>
                  </a:moveTo>
                  <a:lnTo>
                    <a:pt x="77" y="0"/>
                  </a:lnTo>
                  <a:lnTo>
                    <a:pt x="77" y="39"/>
                  </a:lnTo>
                  <a:lnTo>
                    <a:pt x="116" y="39"/>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41" name="arrow cycle"/>
            <p:cNvSpPr>
              <a:spLocks noChangeAspect="1" noEditPoints="1"/>
            </p:cNvSpPr>
            <p:nvPr/>
          </p:nvSpPr>
          <p:spPr bwMode="auto">
            <a:xfrm rot="11880000">
              <a:off x="7240262" y="2525008"/>
              <a:ext cx="2460673" cy="2183106"/>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rgbClr val="7FBA00"/>
            </a:solidFill>
            <a:ln>
              <a:noFill/>
            </a:ln>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sp>
        <p:nvSpPr>
          <p:cNvPr id="142" name="grey circle"/>
          <p:cNvSpPr/>
          <p:nvPr/>
        </p:nvSpPr>
        <p:spPr bwMode="auto">
          <a:xfrm>
            <a:off x="6762265" y="1792649"/>
            <a:ext cx="4857527" cy="4859763"/>
          </a:xfrm>
          <a:prstGeom prst="ellipse">
            <a:avLst/>
          </a:prstGeom>
          <a:noFill/>
          <a:ln w="142875" cap="flat" cmpd="sng" algn="ctr">
            <a:solidFill>
              <a:srgbClr val="969696">
                <a:lumMod val="40000"/>
                <a:lumOff val="60000"/>
              </a:srgbClr>
            </a:solidFill>
            <a:prstDash val="solid"/>
            <a:headEnd type="none" w="med" len="med"/>
            <a:tailEnd type="none" w="med" len="med"/>
          </a:ln>
          <a:effectLst/>
        </p:spPr>
        <p:txBody>
          <a:bodyPr vert="horz" wrap="square" lIns="77708" tIns="38854" rIns="77708" bIns="38854" numCol="1" rtlCol="0" anchor="ctr" anchorCtr="0" compatLnSpc="1">
            <a:prstTxWarp prst="textNoShape">
              <a:avLst/>
            </a:prstTxWarp>
          </a:bodyPr>
          <a:lstStyle/>
          <a:p>
            <a:pPr algn="ctr" defTabSz="776873">
              <a:lnSpc>
                <a:spcPct val="90000"/>
              </a:lnSpc>
              <a:defRPr/>
            </a:pPr>
            <a:endParaRPr lang="en-US" sz="1666" kern="0" spc="-43" dirty="0">
              <a:gradFill>
                <a:gsLst>
                  <a:gs pos="0">
                    <a:srgbClr val="EFEFEF"/>
                  </a:gs>
                  <a:gs pos="100000">
                    <a:srgbClr val="EFEFEF"/>
                  </a:gs>
                </a:gsLst>
                <a:lin ang="5400000" scaled="0"/>
              </a:gradFill>
              <a:latin typeface="Segoe UI"/>
            </a:endParaRPr>
          </a:p>
        </p:txBody>
      </p:sp>
      <p:grpSp>
        <p:nvGrpSpPr>
          <p:cNvPr id="143" name="identity"/>
          <p:cNvGrpSpPr/>
          <p:nvPr/>
        </p:nvGrpSpPr>
        <p:grpSpPr>
          <a:xfrm>
            <a:off x="6457147" y="3436092"/>
            <a:ext cx="714298" cy="700483"/>
            <a:chOff x="5236199" y="2525674"/>
            <a:chExt cx="840390" cy="823755"/>
          </a:xfrm>
        </p:grpSpPr>
        <p:sp>
          <p:nvSpPr>
            <p:cNvPr id="144" name="TextBox 143"/>
            <p:cNvSpPr txBox="1"/>
            <p:nvPr/>
          </p:nvSpPr>
          <p:spPr>
            <a:xfrm>
              <a:off x="5236199" y="2976958"/>
              <a:ext cx="840390" cy="372471"/>
            </a:xfrm>
            <a:prstGeom prst="rect">
              <a:avLst/>
            </a:prstGeom>
            <a:noFill/>
          </p:spPr>
          <p:txBody>
            <a:bodyPr wrap="none" lIns="0" tIns="44810"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517937">
                <a:lnSpc>
                  <a:spcPct val="90000"/>
                </a:lnSpc>
                <a:defRPr/>
              </a:pPr>
              <a:r>
                <a:rPr lang="en-US" sz="1960" b="1" kern="0" spc="-60" dirty="0">
                  <a:solidFill>
                    <a:srgbClr val="00188F"/>
                  </a:solidFill>
                  <a:latin typeface="Segoe UI Light"/>
                </a:rPr>
                <a:t>Identity</a:t>
              </a:r>
            </a:p>
          </p:txBody>
        </p:sp>
        <p:sp>
          <p:nvSpPr>
            <p:cNvPr id="145" name="Freeform 27"/>
            <p:cNvSpPr>
              <a:spLocks noChangeAspect="1" noEditPoints="1"/>
            </p:cNvSpPr>
            <p:nvPr/>
          </p:nvSpPr>
          <p:spPr bwMode="auto">
            <a:xfrm>
              <a:off x="5481075" y="2525674"/>
              <a:ext cx="385809" cy="427654"/>
            </a:xfrm>
            <a:custGeom>
              <a:avLst/>
              <a:gdLst>
                <a:gd name="T0" fmla="*/ 129 w 355"/>
                <a:gd name="T1" fmla="*/ 67 h 394"/>
                <a:gd name="T2" fmla="*/ 17 w 355"/>
                <a:gd name="T3" fmla="*/ 253 h 394"/>
                <a:gd name="T4" fmla="*/ 158 w 355"/>
                <a:gd name="T5" fmla="*/ 332 h 394"/>
                <a:gd name="T6" fmla="*/ 249 w 355"/>
                <a:gd name="T7" fmla="*/ 179 h 394"/>
                <a:gd name="T8" fmla="*/ 139 w 355"/>
                <a:gd name="T9" fmla="*/ 118 h 394"/>
                <a:gd name="T10" fmla="*/ 68 w 355"/>
                <a:gd name="T11" fmla="*/ 237 h 394"/>
                <a:gd name="T12" fmla="*/ 147 w 355"/>
                <a:gd name="T13" fmla="*/ 281 h 394"/>
                <a:gd name="T14" fmla="*/ 198 w 355"/>
                <a:gd name="T15" fmla="*/ 195 h 394"/>
                <a:gd name="T16" fmla="*/ 150 w 355"/>
                <a:gd name="T17" fmla="*/ 169 h 394"/>
                <a:gd name="T18" fmla="*/ 120 w 355"/>
                <a:gd name="T19" fmla="*/ 220 h 394"/>
                <a:gd name="T20" fmla="*/ 136 w 355"/>
                <a:gd name="T21" fmla="*/ 229 h 394"/>
                <a:gd name="T22" fmla="*/ 147 w 355"/>
                <a:gd name="T23" fmla="*/ 211 h 394"/>
                <a:gd name="T24" fmla="*/ 156 w 355"/>
                <a:gd name="T25" fmla="*/ 195 h 394"/>
                <a:gd name="T26" fmla="*/ 170 w 355"/>
                <a:gd name="T27" fmla="*/ 204 h 394"/>
                <a:gd name="T28" fmla="*/ 141 w 355"/>
                <a:gd name="T29" fmla="*/ 254 h 394"/>
                <a:gd name="T30" fmla="*/ 96 w 355"/>
                <a:gd name="T31" fmla="*/ 228 h 394"/>
                <a:gd name="T32" fmla="*/ 145 w 355"/>
                <a:gd name="T33" fmla="*/ 144 h 394"/>
                <a:gd name="T34" fmla="*/ 222 w 355"/>
                <a:gd name="T35" fmla="*/ 188 h 394"/>
                <a:gd name="T36" fmla="*/ 152 w 355"/>
                <a:gd name="T37" fmla="*/ 305 h 394"/>
                <a:gd name="T38" fmla="*/ 44 w 355"/>
                <a:gd name="T39" fmla="*/ 245 h 394"/>
                <a:gd name="T40" fmla="*/ 134 w 355"/>
                <a:gd name="T41" fmla="*/ 93 h 394"/>
                <a:gd name="T42" fmla="*/ 272 w 355"/>
                <a:gd name="T43" fmla="*/ 171 h 394"/>
                <a:gd name="T44" fmla="*/ 163 w 355"/>
                <a:gd name="T45" fmla="*/ 356 h 394"/>
                <a:gd name="T46" fmla="*/ 91 w 355"/>
                <a:gd name="T47" fmla="*/ 360 h 394"/>
                <a:gd name="T48" fmla="*/ 79 w 355"/>
                <a:gd name="T49" fmla="*/ 362 h 394"/>
                <a:gd name="T50" fmla="*/ 73 w 355"/>
                <a:gd name="T51" fmla="*/ 371 h 394"/>
                <a:gd name="T52" fmla="*/ 73 w 355"/>
                <a:gd name="T53" fmla="*/ 378 h 394"/>
                <a:gd name="T54" fmla="*/ 82 w 355"/>
                <a:gd name="T55" fmla="*/ 387 h 394"/>
                <a:gd name="T56" fmla="*/ 168 w 355"/>
                <a:gd name="T57" fmla="*/ 383 h 394"/>
                <a:gd name="T58" fmla="*/ 300 w 355"/>
                <a:gd name="T59" fmla="*/ 162 h 394"/>
                <a:gd name="T60" fmla="*/ 129 w 355"/>
                <a:gd name="T61" fmla="*/ 67 h 394"/>
                <a:gd name="T62" fmla="*/ 353 w 355"/>
                <a:gd name="T63" fmla="*/ 142 h 394"/>
                <a:gd name="T64" fmla="*/ 271 w 355"/>
                <a:gd name="T65" fmla="*/ 28 h 394"/>
                <a:gd name="T66" fmla="*/ 127 w 355"/>
                <a:gd name="T67" fmla="*/ 16 h 394"/>
                <a:gd name="T68" fmla="*/ 116 w 355"/>
                <a:gd name="T69" fmla="*/ 34 h 394"/>
                <a:gd name="T70" fmla="*/ 133 w 355"/>
                <a:gd name="T71" fmla="*/ 43 h 394"/>
                <a:gd name="T72" fmla="*/ 255 w 355"/>
                <a:gd name="T73" fmla="*/ 53 h 394"/>
                <a:gd name="T74" fmla="*/ 326 w 355"/>
                <a:gd name="T75" fmla="*/ 151 h 394"/>
                <a:gd name="T76" fmla="*/ 338 w 355"/>
                <a:gd name="T77" fmla="*/ 160 h 394"/>
                <a:gd name="T78" fmla="*/ 342 w 355"/>
                <a:gd name="T79" fmla="*/ 160 h 394"/>
                <a:gd name="T80" fmla="*/ 353 w 355"/>
                <a:gd name="T81" fmla="*/ 14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5" h="394">
                  <a:moveTo>
                    <a:pt x="129" y="67"/>
                  </a:moveTo>
                  <a:cubicBezTo>
                    <a:pt x="50" y="92"/>
                    <a:pt x="0" y="175"/>
                    <a:pt x="17" y="253"/>
                  </a:cubicBezTo>
                  <a:cubicBezTo>
                    <a:pt x="30" y="317"/>
                    <a:pt x="93" y="353"/>
                    <a:pt x="158" y="332"/>
                  </a:cubicBezTo>
                  <a:cubicBezTo>
                    <a:pt x="222" y="311"/>
                    <a:pt x="263" y="243"/>
                    <a:pt x="249" y="179"/>
                  </a:cubicBezTo>
                  <a:cubicBezTo>
                    <a:pt x="239" y="129"/>
                    <a:pt x="189" y="101"/>
                    <a:pt x="139" y="118"/>
                  </a:cubicBezTo>
                  <a:cubicBezTo>
                    <a:pt x="90" y="133"/>
                    <a:pt x="58" y="187"/>
                    <a:pt x="68" y="237"/>
                  </a:cubicBezTo>
                  <a:cubicBezTo>
                    <a:pt x="76" y="273"/>
                    <a:pt x="111" y="292"/>
                    <a:pt x="147" y="281"/>
                  </a:cubicBezTo>
                  <a:cubicBezTo>
                    <a:pt x="183" y="270"/>
                    <a:pt x="205" y="231"/>
                    <a:pt x="198" y="195"/>
                  </a:cubicBezTo>
                  <a:cubicBezTo>
                    <a:pt x="193" y="173"/>
                    <a:pt x="172" y="161"/>
                    <a:pt x="150" y="169"/>
                  </a:cubicBezTo>
                  <a:cubicBezTo>
                    <a:pt x="129" y="175"/>
                    <a:pt x="115" y="199"/>
                    <a:pt x="120" y="220"/>
                  </a:cubicBezTo>
                  <a:cubicBezTo>
                    <a:pt x="121" y="228"/>
                    <a:pt x="128" y="232"/>
                    <a:pt x="136" y="229"/>
                  </a:cubicBezTo>
                  <a:cubicBezTo>
                    <a:pt x="144" y="226"/>
                    <a:pt x="149" y="219"/>
                    <a:pt x="147" y="211"/>
                  </a:cubicBezTo>
                  <a:cubicBezTo>
                    <a:pt x="146" y="205"/>
                    <a:pt x="150" y="197"/>
                    <a:pt x="156" y="195"/>
                  </a:cubicBezTo>
                  <a:cubicBezTo>
                    <a:pt x="162" y="193"/>
                    <a:pt x="169" y="197"/>
                    <a:pt x="170" y="204"/>
                  </a:cubicBezTo>
                  <a:cubicBezTo>
                    <a:pt x="175" y="225"/>
                    <a:pt x="162" y="248"/>
                    <a:pt x="141" y="254"/>
                  </a:cubicBezTo>
                  <a:cubicBezTo>
                    <a:pt x="121" y="261"/>
                    <a:pt x="100" y="249"/>
                    <a:pt x="96" y="228"/>
                  </a:cubicBezTo>
                  <a:cubicBezTo>
                    <a:pt x="88" y="193"/>
                    <a:pt x="111" y="155"/>
                    <a:pt x="145" y="144"/>
                  </a:cubicBezTo>
                  <a:cubicBezTo>
                    <a:pt x="180" y="133"/>
                    <a:pt x="214" y="153"/>
                    <a:pt x="222" y="188"/>
                  </a:cubicBezTo>
                  <a:cubicBezTo>
                    <a:pt x="232" y="237"/>
                    <a:pt x="201" y="289"/>
                    <a:pt x="152" y="305"/>
                  </a:cubicBezTo>
                  <a:cubicBezTo>
                    <a:pt x="103" y="321"/>
                    <a:pt x="55" y="294"/>
                    <a:pt x="44" y="245"/>
                  </a:cubicBezTo>
                  <a:cubicBezTo>
                    <a:pt x="31" y="181"/>
                    <a:pt x="71" y="114"/>
                    <a:pt x="134" y="93"/>
                  </a:cubicBezTo>
                  <a:cubicBezTo>
                    <a:pt x="197" y="73"/>
                    <a:pt x="259" y="108"/>
                    <a:pt x="272" y="171"/>
                  </a:cubicBezTo>
                  <a:cubicBezTo>
                    <a:pt x="289" y="249"/>
                    <a:pt x="239" y="332"/>
                    <a:pt x="163" y="356"/>
                  </a:cubicBezTo>
                  <a:cubicBezTo>
                    <a:pt x="140" y="364"/>
                    <a:pt x="115" y="365"/>
                    <a:pt x="91" y="360"/>
                  </a:cubicBezTo>
                  <a:cubicBezTo>
                    <a:pt x="87" y="359"/>
                    <a:pt x="83" y="360"/>
                    <a:pt x="79" y="362"/>
                  </a:cubicBezTo>
                  <a:cubicBezTo>
                    <a:pt x="76" y="364"/>
                    <a:pt x="74" y="367"/>
                    <a:pt x="73" y="371"/>
                  </a:cubicBezTo>
                  <a:cubicBezTo>
                    <a:pt x="72" y="373"/>
                    <a:pt x="72" y="375"/>
                    <a:pt x="73" y="378"/>
                  </a:cubicBezTo>
                  <a:cubicBezTo>
                    <a:pt x="74" y="383"/>
                    <a:pt x="77" y="387"/>
                    <a:pt x="82" y="387"/>
                  </a:cubicBezTo>
                  <a:cubicBezTo>
                    <a:pt x="110" y="394"/>
                    <a:pt x="140" y="392"/>
                    <a:pt x="168" y="383"/>
                  </a:cubicBezTo>
                  <a:cubicBezTo>
                    <a:pt x="260" y="354"/>
                    <a:pt x="319" y="255"/>
                    <a:pt x="300" y="162"/>
                  </a:cubicBezTo>
                  <a:cubicBezTo>
                    <a:pt x="284" y="85"/>
                    <a:pt x="207" y="41"/>
                    <a:pt x="129" y="67"/>
                  </a:cubicBezTo>
                  <a:close/>
                  <a:moveTo>
                    <a:pt x="353" y="142"/>
                  </a:moveTo>
                  <a:cubicBezTo>
                    <a:pt x="343" y="92"/>
                    <a:pt x="314" y="52"/>
                    <a:pt x="271" y="28"/>
                  </a:cubicBezTo>
                  <a:cubicBezTo>
                    <a:pt x="228" y="4"/>
                    <a:pt x="177" y="0"/>
                    <a:pt x="127" y="16"/>
                  </a:cubicBezTo>
                  <a:cubicBezTo>
                    <a:pt x="119" y="18"/>
                    <a:pt x="114" y="26"/>
                    <a:pt x="116" y="34"/>
                  </a:cubicBezTo>
                  <a:cubicBezTo>
                    <a:pt x="118" y="41"/>
                    <a:pt x="125" y="46"/>
                    <a:pt x="133" y="43"/>
                  </a:cubicBezTo>
                  <a:cubicBezTo>
                    <a:pt x="175" y="29"/>
                    <a:pt x="219" y="33"/>
                    <a:pt x="255" y="53"/>
                  </a:cubicBezTo>
                  <a:cubicBezTo>
                    <a:pt x="292" y="74"/>
                    <a:pt x="317" y="108"/>
                    <a:pt x="326" y="151"/>
                  </a:cubicBezTo>
                  <a:cubicBezTo>
                    <a:pt x="327" y="157"/>
                    <a:pt x="332" y="160"/>
                    <a:pt x="338" y="160"/>
                  </a:cubicBezTo>
                  <a:cubicBezTo>
                    <a:pt x="339" y="160"/>
                    <a:pt x="341" y="160"/>
                    <a:pt x="342" y="160"/>
                  </a:cubicBezTo>
                  <a:cubicBezTo>
                    <a:pt x="350" y="157"/>
                    <a:pt x="355" y="149"/>
                    <a:pt x="353" y="142"/>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grpSp>
        <p:nvGrpSpPr>
          <p:cNvPr id="146" name="virtualization"/>
          <p:cNvGrpSpPr/>
          <p:nvPr/>
        </p:nvGrpSpPr>
        <p:grpSpPr>
          <a:xfrm>
            <a:off x="8566420" y="1524558"/>
            <a:ext cx="1272271" cy="729588"/>
            <a:chOff x="7697879" y="308887"/>
            <a:chExt cx="1496857" cy="857983"/>
          </a:xfrm>
        </p:grpSpPr>
        <p:sp>
          <p:nvSpPr>
            <p:cNvPr id="147" name="TextBox 146"/>
            <p:cNvSpPr txBox="1"/>
            <p:nvPr/>
          </p:nvSpPr>
          <p:spPr>
            <a:xfrm>
              <a:off x="7697879" y="794398"/>
              <a:ext cx="1496857" cy="372472"/>
            </a:xfrm>
            <a:prstGeom prst="rect">
              <a:avLst/>
            </a:prstGeom>
            <a:noFill/>
          </p:spPr>
          <p:txBody>
            <a:bodyPr wrap="none" lIns="0" tIns="44810" rIns="0" bIns="0" rtlCol="0" anchor="t" anchorCtr="0">
              <a:spAutoFit/>
            </a:bodyPr>
            <a:lstStyle/>
            <a:p>
              <a:pPr defTabSz="517937">
                <a:lnSpc>
                  <a:spcPct val="90000"/>
                </a:lnSpc>
                <a:defRPr/>
              </a:pPr>
              <a:r>
                <a:rPr lang="en-US" sz="1960" b="1" kern="0" spc="-60" dirty="0">
                  <a:solidFill>
                    <a:srgbClr val="00188F"/>
                  </a:solidFill>
                  <a:latin typeface="Segoe UI Light"/>
                  <a:ea typeface="Segoe UI" pitchFamily="34" charset="0"/>
                  <a:cs typeface="Segoe UI" pitchFamily="34" charset="0"/>
                </a:rPr>
                <a:t>Virtualization</a:t>
              </a:r>
            </a:p>
          </p:txBody>
        </p:sp>
        <p:grpSp>
          <p:nvGrpSpPr>
            <p:cNvPr id="148" name="Group 147"/>
            <p:cNvGrpSpPr>
              <a:grpSpLocks noChangeAspect="1"/>
            </p:cNvGrpSpPr>
            <p:nvPr/>
          </p:nvGrpSpPr>
          <p:grpSpPr bwMode="black">
            <a:xfrm>
              <a:off x="8162968" y="308887"/>
              <a:ext cx="628004" cy="484787"/>
              <a:chOff x="7010400" y="2133600"/>
              <a:chExt cx="1379538" cy="1065213"/>
            </a:xfrm>
          </p:grpSpPr>
          <p:sp>
            <p:nvSpPr>
              <p:cNvPr id="149"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0"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1"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2"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3"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4"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5"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6"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5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6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7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8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sp>
            <p:nvSpPr>
              <p:cNvPr id="19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grpSp>
      <p:grpSp>
        <p:nvGrpSpPr>
          <p:cNvPr id="196" name="data"/>
          <p:cNvGrpSpPr/>
          <p:nvPr/>
        </p:nvGrpSpPr>
        <p:grpSpPr>
          <a:xfrm>
            <a:off x="11288423" y="3464902"/>
            <a:ext cx="825803" cy="943155"/>
            <a:chOff x="10861837" y="2559557"/>
            <a:chExt cx="971577" cy="1109135"/>
          </a:xfrm>
        </p:grpSpPr>
        <p:sp>
          <p:nvSpPr>
            <p:cNvPr id="197" name="TextBox 196"/>
            <p:cNvSpPr txBox="1"/>
            <p:nvPr/>
          </p:nvSpPr>
          <p:spPr>
            <a:xfrm>
              <a:off x="10861837" y="2976958"/>
              <a:ext cx="971577" cy="691734"/>
            </a:xfrm>
            <a:prstGeom prst="rect">
              <a:avLst/>
            </a:prstGeom>
            <a:noFill/>
            <a:ln>
              <a:noFill/>
              <a:headEnd type="none" w="med" len="med"/>
              <a:tailEnd type="none" w="med" len="med"/>
            </a:ln>
          </p:spPr>
          <p:txBody>
            <a:bodyPr wrap="none" lIns="0" tIns="44810"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517937">
                <a:lnSpc>
                  <a:spcPct val="90000"/>
                </a:lnSpc>
                <a:defRPr/>
              </a:pPr>
              <a:r>
                <a:rPr lang="en-US" sz="1960" b="1" kern="0" spc="-60" dirty="0">
                  <a:solidFill>
                    <a:srgbClr val="00188F"/>
                  </a:solidFill>
                  <a:latin typeface="Segoe UI Light"/>
                </a:rPr>
                <a:t>Data</a:t>
              </a:r>
            </a:p>
            <a:p>
              <a:pPr algn="l" defTabSz="517937">
                <a:lnSpc>
                  <a:spcPct val="90000"/>
                </a:lnSpc>
                <a:defRPr/>
              </a:pPr>
              <a:r>
                <a:rPr lang="en-US" sz="1960" b="1" kern="0" spc="-60" dirty="0">
                  <a:solidFill>
                    <a:srgbClr val="00188F"/>
                  </a:solidFill>
                  <a:latin typeface="Segoe UI Light"/>
                </a:rPr>
                <a:t>Platform</a:t>
              </a:r>
            </a:p>
          </p:txBody>
        </p:sp>
        <p:sp>
          <p:nvSpPr>
            <p:cNvPr id="198" name="Freeform 11"/>
            <p:cNvSpPr>
              <a:spLocks noChangeAspect="1" noEditPoints="1"/>
            </p:cNvSpPr>
            <p:nvPr/>
          </p:nvSpPr>
          <p:spPr bwMode="auto">
            <a:xfrm>
              <a:off x="10996438" y="2559557"/>
              <a:ext cx="434550" cy="380289"/>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rgbClr val="505050"/>
            </a:solidFill>
            <a:ln>
              <a:noFill/>
            </a:ln>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grpSp>
        <p:nvGrpSpPr>
          <p:cNvPr id="199" name="devlopment"/>
          <p:cNvGrpSpPr/>
          <p:nvPr/>
        </p:nvGrpSpPr>
        <p:grpSpPr>
          <a:xfrm>
            <a:off x="6989356" y="5615294"/>
            <a:ext cx="1329210" cy="668969"/>
            <a:chOff x="5693581" y="4716694"/>
            <a:chExt cx="1563847" cy="786696"/>
          </a:xfrm>
        </p:grpSpPr>
        <p:sp>
          <p:nvSpPr>
            <p:cNvPr id="200" name="TextBox 199"/>
            <p:cNvSpPr txBox="1"/>
            <p:nvPr/>
          </p:nvSpPr>
          <p:spPr>
            <a:xfrm>
              <a:off x="5693581" y="5130918"/>
              <a:ext cx="1563847" cy="372472"/>
            </a:xfrm>
            <a:prstGeom prst="rect">
              <a:avLst/>
            </a:prstGeom>
            <a:noFill/>
          </p:spPr>
          <p:txBody>
            <a:bodyPr wrap="none" lIns="0" tIns="44810" rIns="0" bIns="0" rtlCol="0" anchor="t" anchorCtr="0">
              <a:spAutoFit/>
            </a:bodyPr>
            <a:lstStyle/>
            <a:p>
              <a:pPr indent="-4048" defTabSz="517937">
                <a:lnSpc>
                  <a:spcPct val="90000"/>
                </a:lnSpc>
                <a:defRPr/>
              </a:pPr>
              <a:r>
                <a:rPr lang="en-US" sz="1960" b="1" kern="0" spc="-60" dirty="0">
                  <a:solidFill>
                    <a:srgbClr val="00188F"/>
                  </a:solidFill>
                  <a:latin typeface="Segoe UI Light"/>
                  <a:ea typeface="Segoe UI" pitchFamily="34" charset="0"/>
                  <a:cs typeface="Segoe UI" pitchFamily="34" charset="0"/>
                </a:rPr>
                <a:t>Development</a:t>
              </a:r>
            </a:p>
          </p:txBody>
        </p:sp>
        <p:sp>
          <p:nvSpPr>
            <p:cNvPr id="201" name="Freeform 205"/>
            <p:cNvSpPr>
              <a:spLocks noChangeAspect="1" noEditPoints="1"/>
            </p:cNvSpPr>
            <p:nvPr/>
          </p:nvSpPr>
          <p:spPr bwMode="auto">
            <a:xfrm>
              <a:off x="6278722" y="4716694"/>
              <a:ext cx="405066" cy="401172"/>
            </a:xfrm>
            <a:custGeom>
              <a:avLst/>
              <a:gdLst>
                <a:gd name="T0" fmla="*/ 151 w 308"/>
                <a:gd name="T1" fmla="*/ 210 h 305"/>
                <a:gd name="T2" fmla="*/ 136 w 308"/>
                <a:gd name="T3" fmla="*/ 248 h 305"/>
                <a:gd name="T4" fmla="*/ 120 w 308"/>
                <a:gd name="T5" fmla="*/ 286 h 305"/>
                <a:gd name="T6" fmla="*/ 49 w 308"/>
                <a:gd name="T7" fmla="*/ 296 h 305"/>
                <a:gd name="T8" fmla="*/ 49 w 308"/>
                <a:gd name="T9" fmla="*/ 289 h 305"/>
                <a:gd name="T10" fmla="*/ 89 w 308"/>
                <a:gd name="T11" fmla="*/ 265 h 305"/>
                <a:gd name="T12" fmla="*/ 80 w 308"/>
                <a:gd name="T13" fmla="*/ 231 h 305"/>
                <a:gd name="T14" fmla="*/ 65 w 308"/>
                <a:gd name="T15" fmla="*/ 226 h 305"/>
                <a:gd name="T16" fmla="*/ 21 w 308"/>
                <a:gd name="T17" fmla="*/ 249 h 305"/>
                <a:gd name="T18" fmla="*/ 39 w 308"/>
                <a:gd name="T19" fmla="*/ 202 h 305"/>
                <a:gd name="T20" fmla="*/ 75 w 308"/>
                <a:gd name="T21" fmla="*/ 186 h 305"/>
                <a:gd name="T22" fmla="*/ 77 w 308"/>
                <a:gd name="T23" fmla="*/ 186 h 305"/>
                <a:gd name="T24" fmla="*/ 106 w 308"/>
                <a:gd name="T25" fmla="*/ 178 h 305"/>
                <a:gd name="T26" fmla="*/ 201 w 308"/>
                <a:gd name="T27" fmla="*/ 161 h 305"/>
                <a:gd name="T28" fmla="*/ 135 w 308"/>
                <a:gd name="T29" fmla="*/ 95 h 305"/>
                <a:gd name="T30" fmla="*/ 129 w 308"/>
                <a:gd name="T31" fmla="*/ 95 h 305"/>
                <a:gd name="T32" fmla="*/ 95 w 308"/>
                <a:gd name="T33" fmla="*/ 135 h 305"/>
                <a:gd name="T34" fmla="*/ 161 w 308"/>
                <a:gd name="T35" fmla="*/ 200 h 305"/>
                <a:gd name="T36" fmla="*/ 268 w 308"/>
                <a:gd name="T37" fmla="*/ 302 h 305"/>
                <a:gd name="T38" fmla="*/ 303 w 308"/>
                <a:gd name="T39" fmla="*/ 265 h 305"/>
                <a:gd name="T40" fmla="*/ 201 w 308"/>
                <a:gd name="T41" fmla="*/ 161 h 305"/>
                <a:gd name="T42" fmla="*/ 301 w 308"/>
                <a:gd name="T43" fmla="*/ 70 h 305"/>
                <a:gd name="T44" fmla="*/ 261 w 308"/>
                <a:gd name="T45" fmla="*/ 93 h 305"/>
                <a:gd name="T46" fmla="*/ 240 w 308"/>
                <a:gd name="T47" fmla="*/ 79 h 305"/>
                <a:gd name="T48" fmla="*/ 239 w 308"/>
                <a:gd name="T49" fmla="*/ 53 h 305"/>
                <a:gd name="T50" fmla="*/ 280 w 308"/>
                <a:gd name="T51" fmla="*/ 26 h 305"/>
                <a:gd name="T52" fmla="*/ 217 w 308"/>
                <a:gd name="T53" fmla="*/ 25 h 305"/>
                <a:gd name="T54" fmla="*/ 191 w 308"/>
                <a:gd name="T55" fmla="*/ 71 h 305"/>
                <a:gd name="T56" fmla="*/ 182 w 308"/>
                <a:gd name="T57" fmla="*/ 102 h 305"/>
                <a:gd name="T58" fmla="*/ 210 w 308"/>
                <a:gd name="T59" fmla="*/ 151 h 305"/>
                <a:gd name="T60" fmla="*/ 249 w 308"/>
                <a:gd name="T61" fmla="*/ 133 h 305"/>
                <a:gd name="T62" fmla="*/ 252 w 308"/>
                <a:gd name="T63" fmla="*/ 133 h 305"/>
                <a:gd name="T64" fmla="*/ 276 w 308"/>
                <a:gd name="T65" fmla="*/ 126 h 305"/>
                <a:gd name="T66" fmla="*/ 308 w 308"/>
                <a:gd name="T67" fmla="*/ 75 h 305"/>
                <a:gd name="T68" fmla="*/ 52 w 308"/>
                <a:gd name="T69" fmla="*/ 146 h 305"/>
                <a:gd name="T70" fmla="*/ 143 w 308"/>
                <a:gd name="T71" fmla="*/ 58 h 305"/>
                <a:gd name="T72" fmla="*/ 143 w 308"/>
                <a:gd name="T73" fmla="*/ 45 h 305"/>
                <a:gd name="T74" fmla="*/ 94 w 308"/>
                <a:gd name="T75" fmla="*/ 0 h 305"/>
                <a:gd name="T76" fmla="*/ 2 w 308"/>
                <a:gd name="T77" fmla="*/ 87 h 305"/>
                <a:gd name="T78" fmla="*/ 2 w 308"/>
                <a:gd name="T79" fmla="*/ 100 h 305"/>
                <a:gd name="T80" fmla="*/ 52 w 308"/>
                <a:gd name="T81"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8" h="305">
                  <a:moveTo>
                    <a:pt x="113" y="172"/>
                  </a:moveTo>
                  <a:cubicBezTo>
                    <a:pt x="151" y="210"/>
                    <a:pt x="151" y="210"/>
                    <a:pt x="151" y="210"/>
                  </a:cubicBezTo>
                  <a:cubicBezTo>
                    <a:pt x="144" y="217"/>
                    <a:pt x="144" y="217"/>
                    <a:pt x="144" y="217"/>
                  </a:cubicBezTo>
                  <a:cubicBezTo>
                    <a:pt x="137" y="224"/>
                    <a:pt x="136" y="236"/>
                    <a:pt x="136" y="248"/>
                  </a:cubicBezTo>
                  <a:cubicBezTo>
                    <a:pt x="136" y="248"/>
                    <a:pt x="136" y="248"/>
                    <a:pt x="136" y="248"/>
                  </a:cubicBezTo>
                  <a:cubicBezTo>
                    <a:pt x="136" y="262"/>
                    <a:pt x="130" y="276"/>
                    <a:pt x="120" y="286"/>
                  </a:cubicBezTo>
                  <a:cubicBezTo>
                    <a:pt x="117" y="289"/>
                    <a:pt x="114" y="292"/>
                    <a:pt x="109" y="295"/>
                  </a:cubicBezTo>
                  <a:cubicBezTo>
                    <a:pt x="92" y="305"/>
                    <a:pt x="68" y="305"/>
                    <a:pt x="49" y="296"/>
                  </a:cubicBezTo>
                  <a:cubicBezTo>
                    <a:pt x="48" y="296"/>
                    <a:pt x="47" y="294"/>
                    <a:pt x="47" y="293"/>
                  </a:cubicBezTo>
                  <a:cubicBezTo>
                    <a:pt x="46" y="291"/>
                    <a:pt x="47" y="289"/>
                    <a:pt x="49" y="289"/>
                  </a:cubicBezTo>
                  <a:cubicBezTo>
                    <a:pt x="88" y="266"/>
                    <a:pt x="88" y="266"/>
                    <a:pt x="88" y="266"/>
                  </a:cubicBezTo>
                  <a:cubicBezTo>
                    <a:pt x="88" y="266"/>
                    <a:pt x="89" y="266"/>
                    <a:pt x="89" y="265"/>
                  </a:cubicBezTo>
                  <a:cubicBezTo>
                    <a:pt x="92" y="262"/>
                    <a:pt x="96" y="257"/>
                    <a:pt x="87" y="240"/>
                  </a:cubicBezTo>
                  <a:cubicBezTo>
                    <a:pt x="85" y="236"/>
                    <a:pt x="82" y="233"/>
                    <a:pt x="80" y="231"/>
                  </a:cubicBezTo>
                  <a:cubicBezTo>
                    <a:pt x="73" y="224"/>
                    <a:pt x="68" y="225"/>
                    <a:pt x="66" y="226"/>
                  </a:cubicBezTo>
                  <a:cubicBezTo>
                    <a:pt x="65" y="226"/>
                    <a:pt x="65" y="226"/>
                    <a:pt x="65" y="226"/>
                  </a:cubicBezTo>
                  <a:cubicBezTo>
                    <a:pt x="26" y="249"/>
                    <a:pt x="26" y="249"/>
                    <a:pt x="26" y="249"/>
                  </a:cubicBezTo>
                  <a:cubicBezTo>
                    <a:pt x="24" y="249"/>
                    <a:pt x="22" y="249"/>
                    <a:pt x="21" y="249"/>
                  </a:cubicBezTo>
                  <a:cubicBezTo>
                    <a:pt x="20" y="248"/>
                    <a:pt x="19" y="246"/>
                    <a:pt x="19" y="244"/>
                  </a:cubicBezTo>
                  <a:cubicBezTo>
                    <a:pt x="20" y="229"/>
                    <a:pt x="28" y="214"/>
                    <a:pt x="39" y="202"/>
                  </a:cubicBezTo>
                  <a:cubicBezTo>
                    <a:pt x="42" y="199"/>
                    <a:pt x="47" y="196"/>
                    <a:pt x="51" y="193"/>
                  </a:cubicBezTo>
                  <a:cubicBezTo>
                    <a:pt x="58" y="189"/>
                    <a:pt x="66" y="187"/>
                    <a:pt x="75" y="186"/>
                  </a:cubicBezTo>
                  <a:cubicBezTo>
                    <a:pt x="74" y="186"/>
                    <a:pt x="74" y="186"/>
                    <a:pt x="74" y="186"/>
                  </a:cubicBezTo>
                  <a:cubicBezTo>
                    <a:pt x="75" y="186"/>
                    <a:pt x="76" y="186"/>
                    <a:pt x="77" y="186"/>
                  </a:cubicBezTo>
                  <a:cubicBezTo>
                    <a:pt x="77" y="186"/>
                    <a:pt x="77" y="186"/>
                    <a:pt x="78" y="186"/>
                  </a:cubicBezTo>
                  <a:cubicBezTo>
                    <a:pt x="89" y="186"/>
                    <a:pt x="100" y="185"/>
                    <a:pt x="106" y="178"/>
                  </a:cubicBezTo>
                  <a:lnTo>
                    <a:pt x="113" y="172"/>
                  </a:lnTo>
                  <a:close/>
                  <a:moveTo>
                    <a:pt x="201" y="161"/>
                  </a:moveTo>
                  <a:cubicBezTo>
                    <a:pt x="162" y="122"/>
                    <a:pt x="162" y="122"/>
                    <a:pt x="162" y="122"/>
                  </a:cubicBezTo>
                  <a:cubicBezTo>
                    <a:pt x="135" y="95"/>
                    <a:pt x="135" y="95"/>
                    <a:pt x="135" y="95"/>
                  </a:cubicBezTo>
                  <a:cubicBezTo>
                    <a:pt x="134" y="94"/>
                    <a:pt x="133" y="94"/>
                    <a:pt x="132" y="94"/>
                  </a:cubicBezTo>
                  <a:cubicBezTo>
                    <a:pt x="131" y="94"/>
                    <a:pt x="130" y="94"/>
                    <a:pt x="129" y="95"/>
                  </a:cubicBezTo>
                  <a:cubicBezTo>
                    <a:pt x="95" y="129"/>
                    <a:pt x="95" y="129"/>
                    <a:pt x="95" y="129"/>
                  </a:cubicBezTo>
                  <a:cubicBezTo>
                    <a:pt x="94" y="130"/>
                    <a:pt x="94" y="133"/>
                    <a:pt x="95" y="135"/>
                  </a:cubicBezTo>
                  <a:cubicBezTo>
                    <a:pt x="123" y="162"/>
                    <a:pt x="123" y="162"/>
                    <a:pt x="123" y="162"/>
                  </a:cubicBezTo>
                  <a:cubicBezTo>
                    <a:pt x="161" y="200"/>
                    <a:pt x="161" y="200"/>
                    <a:pt x="161" y="200"/>
                  </a:cubicBezTo>
                  <a:cubicBezTo>
                    <a:pt x="262" y="302"/>
                    <a:pt x="262" y="302"/>
                    <a:pt x="262" y="302"/>
                  </a:cubicBezTo>
                  <a:cubicBezTo>
                    <a:pt x="264" y="303"/>
                    <a:pt x="266" y="303"/>
                    <a:pt x="268" y="302"/>
                  </a:cubicBezTo>
                  <a:cubicBezTo>
                    <a:pt x="302" y="268"/>
                    <a:pt x="302" y="268"/>
                    <a:pt x="302" y="268"/>
                  </a:cubicBezTo>
                  <a:cubicBezTo>
                    <a:pt x="303" y="267"/>
                    <a:pt x="303" y="266"/>
                    <a:pt x="303" y="265"/>
                  </a:cubicBezTo>
                  <a:cubicBezTo>
                    <a:pt x="303" y="264"/>
                    <a:pt x="303" y="263"/>
                    <a:pt x="302" y="262"/>
                  </a:cubicBezTo>
                  <a:lnTo>
                    <a:pt x="201" y="161"/>
                  </a:lnTo>
                  <a:close/>
                  <a:moveTo>
                    <a:pt x="306" y="70"/>
                  </a:moveTo>
                  <a:cubicBezTo>
                    <a:pt x="304" y="70"/>
                    <a:pt x="303" y="70"/>
                    <a:pt x="301" y="70"/>
                  </a:cubicBezTo>
                  <a:cubicBezTo>
                    <a:pt x="262" y="93"/>
                    <a:pt x="262" y="93"/>
                    <a:pt x="262" y="93"/>
                  </a:cubicBezTo>
                  <a:cubicBezTo>
                    <a:pt x="262" y="93"/>
                    <a:pt x="262" y="93"/>
                    <a:pt x="261" y="93"/>
                  </a:cubicBezTo>
                  <a:cubicBezTo>
                    <a:pt x="259" y="94"/>
                    <a:pt x="254" y="95"/>
                    <a:pt x="247" y="88"/>
                  </a:cubicBezTo>
                  <a:cubicBezTo>
                    <a:pt x="244" y="86"/>
                    <a:pt x="242" y="83"/>
                    <a:pt x="240" y="79"/>
                  </a:cubicBezTo>
                  <a:cubicBezTo>
                    <a:pt x="230" y="62"/>
                    <a:pt x="235" y="57"/>
                    <a:pt x="237" y="54"/>
                  </a:cubicBezTo>
                  <a:cubicBezTo>
                    <a:pt x="238" y="53"/>
                    <a:pt x="239" y="53"/>
                    <a:pt x="239" y="53"/>
                  </a:cubicBezTo>
                  <a:cubicBezTo>
                    <a:pt x="278" y="30"/>
                    <a:pt x="278" y="30"/>
                    <a:pt x="278" y="30"/>
                  </a:cubicBezTo>
                  <a:cubicBezTo>
                    <a:pt x="280" y="30"/>
                    <a:pt x="280" y="28"/>
                    <a:pt x="280" y="26"/>
                  </a:cubicBezTo>
                  <a:cubicBezTo>
                    <a:pt x="280" y="25"/>
                    <a:pt x="279" y="23"/>
                    <a:pt x="278" y="23"/>
                  </a:cubicBezTo>
                  <a:cubicBezTo>
                    <a:pt x="259" y="14"/>
                    <a:pt x="235" y="14"/>
                    <a:pt x="217" y="25"/>
                  </a:cubicBezTo>
                  <a:cubicBezTo>
                    <a:pt x="213" y="27"/>
                    <a:pt x="210" y="30"/>
                    <a:pt x="206" y="33"/>
                  </a:cubicBezTo>
                  <a:cubicBezTo>
                    <a:pt x="196" y="43"/>
                    <a:pt x="191" y="57"/>
                    <a:pt x="191" y="71"/>
                  </a:cubicBezTo>
                  <a:cubicBezTo>
                    <a:pt x="190" y="71"/>
                    <a:pt x="190" y="71"/>
                    <a:pt x="190" y="71"/>
                  </a:cubicBezTo>
                  <a:cubicBezTo>
                    <a:pt x="191" y="83"/>
                    <a:pt x="190" y="95"/>
                    <a:pt x="182" y="102"/>
                  </a:cubicBezTo>
                  <a:cubicBezTo>
                    <a:pt x="172" y="113"/>
                    <a:pt x="172" y="113"/>
                    <a:pt x="172" y="113"/>
                  </a:cubicBezTo>
                  <a:cubicBezTo>
                    <a:pt x="210" y="151"/>
                    <a:pt x="210" y="151"/>
                    <a:pt x="210" y="151"/>
                  </a:cubicBezTo>
                  <a:cubicBezTo>
                    <a:pt x="221" y="141"/>
                    <a:pt x="221" y="141"/>
                    <a:pt x="221" y="141"/>
                  </a:cubicBezTo>
                  <a:cubicBezTo>
                    <a:pt x="227" y="134"/>
                    <a:pt x="238" y="133"/>
                    <a:pt x="249" y="133"/>
                  </a:cubicBezTo>
                  <a:cubicBezTo>
                    <a:pt x="249" y="133"/>
                    <a:pt x="250" y="133"/>
                    <a:pt x="250" y="133"/>
                  </a:cubicBezTo>
                  <a:cubicBezTo>
                    <a:pt x="251" y="133"/>
                    <a:pt x="252" y="133"/>
                    <a:pt x="252" y="133"/>
                  </a:cubicBezTo>
                  <a:cubicBezTo>
                    <a:pt x="252" y="133"/>
                    <a:pt x="252" y="133"/>
                    <a:pt x="252" y="133"/>
                  </a:cubicBezTo>
                  <a:cubicBezTo>
                    <a:pt x="260" y="132"/>
                    <a:pt x="268" y="130"/>
                    <a:pt x="276" y="126"/>
                  </a:cubicBezTo>
                  <a:cubicBezTo>
                    <a:pt x="280" y="123"/>
                    <a:pt x="284" y="120"/>
                    <a:pt x="288" y="117"/>
                  </a:cubicBezTo>
                  <a:cubicBezTo>
                    <a:pt x="299" y="106"/>
                    <a:pt x="306" y="90"/>
                    <a:pt x="308" y="75"/>
                  </a:cubicBezTo>
                  <a:cubicBezTo>
                    <a:pt x="308" y="73"/>
                    <a:pt x="307" y="71"/>
                    <a:pt x="306" y="70"/>
                  </a:cubicBezTo>
                  <a:close/>
                  <a:moveTo>
                    <a:pt x="52" y="146"/>
                  </a:moveTo>
                  <a:cubicBezTo>
                    <a:pt x="54" y="146"/>
                    <a:pt x="57" y="145"/>
                    <a:pt x="58" y="143"/>
                  </a:cubicBezTo>
                  <a:cubicBezTo>
                    <a:pt x="143" y="58"/>
                    <a:pt x="143" y="58"/>
                    <a:pt x="143" y="58"/>
                  </a:cubicBezTo>
                  <a:cubicBezTo>
                    <a:pt x="145" y="57"/>
                    <a:pt x="146" y="54"/>
                    <a:pt x="146" y="52"/>
                  </a:cubicBezTo>
                  <a:cubicBezTo>
                    <a:pt x="146" y="49"/>
                    <a:pt x="145" y="47"/>
                    <a:pt x="143" y="45"/>
                  </a:cubicBezTo>
                  <a:cubicBezTo>
                    <a:pt x="100" y="2"/>
                    <a:pt x="100" y="2"/>
                    <a:pt x="100" y="2"/>
                  </a:cubicBezTo>
                  <a:cubicBezTo>
                    <a:pt x="98" y="1"/>
                    <a:pt x="96" y="0"/>
                    <a:pt x="94" y="0"/>
                  </a:cubicBezTo>
                  <a:cubicBezTo>
                    <a:pt x="91" y="0"/>
                    <a:pt x="89" y="1"/>
                    <a:pt x="87" y="2"/>
                  </a:cubicBezTo>
                  <a:cubicBezTo>
                    <a:pt x="2" y="87"/>
                    <a:pt x="2" y="87"/>
                    <a:pt x="2" y="87"/>
                  </a:cubicBezTo>
                  <a:cubicBezTo>
                    <a:pt x="1" y="89"/>
                    <a:pt x="0" y="91"/>
                    <a:pt x="0" y="93"/>
                  </a:cubicBezTo>
                  <a:cubicBezTo>
                    <a:pt x="0" y="96"/>
                    <a:pt x="1" y="98"/>
                    <a:pt x="2" y="100"/>
                  </a:cubicBezTo>
                  <a:cubicBezTo>
                    <a:pt x="46" y="143"/>
                    <a:pt x="46" y="143"/>
                    <a:pt x="46" y="143"/>
                  </a:cubicBezTo>
                  <a:cubicBezTo>
                    <a:pt x="47" y="145"/>
                    <a:pt x="50" y="146"/>
                    <a:pt x="52" y="146"/>
                  </a:cubicBez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grpSp>
        <p:nvGrpSpPr>
          <p:cNvPr id="202" name="dev ops"/>
          <p:cNvGrpSpPr/>
          <p:nvPr/>
        </p:nvGrpSpPr>
        <p:grpSpPr>
          <a:xfrm>
            <a:off x="10293461" y="5463660"/>
            <a:ext cx="1076434" cy="961049"/>
            <a:chOff x="9877799" y="4539736"/>
            <a:chExt cx="1266451" cy="1130178"/>
          </a:xfrm>
        </p:grpSpPr>
        <p:sp>
          <p:nvSpPr>
            <p:cNvPr id="203" name="TextBox 202"/>
            <p:cNvSpPr txBox="1"/>
            <p:nvPr/>
          </p:nvSpPr>
          <p:spPr>
            <a:xfrm>
              <a:off x="9877799" y="4978181"/>
              <a:ext cx="1266451" cy="691733"/>
            </a:xfrm>
            <a:prstGeom prst="rect">
              <a:avLst/>
            </a:prstGeom>
            <a:noFill/>
          </p:spPr>
          <p:txBody>
            <a:bodyPr wrap="square" lIns="0" tIns="44810" rIns="0" bIns="0" rtlCol="0" anchor="t" anchorCtr="0">
              <a:spAutoFit/>
            </a:bodyPr>
            <a:lstStyle/>
            <a:p>
              <a:pPr defTabSz="517937">
                <a:lnSpc>
                  <a:spcPct val="90000"/>
                </a:lnSpc>
                <a:defRPr/>
              </a:pPr>
              <a:r>
                <a:rPr lang="en-US" sz="1960" b="1" kern="0" spc="-60" dirty="0">
                  <a:solidFill>
                    <a:srgbClr val="00188F"/>
                  </a:solidFill>
                  <a:latin typeface="Segoe UI Light"/>
                  <a:ea typeface="Segoe UI" pitchFamily="34" charset="0"/>
                  <a:cs typeface="Segoe UI" pitchFamily="34" charset="0"/>
                </a:rPr>
                <a:t>DevOps and mgmt</a:t>
              </a:r>
            </a:p>
          </p:txBody>
        </p:sp>
        <p:sp>
          <p:nvSpPr>
            <p:cNvPr id="204" name="Freeform 647"/>
            <p:cNvSpPr>
              <a:spLocks noChangeAspect="1" noEditPoints="1"/>
            </p:cNvSpPr>
            <p:nvPr/>
          </p:nvSpPr>
          <p:spPr bwMode="auto">
            <a:xfrm rot="5400000">
              <a:off x="10179888" y="4462006"/>
              <a:ext cx="423540" cy="579000"/>
            </a:xfrm>
            <a:custGeom>
              <a:avLst/>
              <a:gdLst>
                <a:gd name="T0" fmla="*/ 110 w 293"/>
                <a:gd name="T1" fmla="*/ 266 h 400"/>
                <a:gd name="T2" fmla="*/ 110 w 293"/>
                <a:gd name="T3" fmla="*/ 314 h 400"/>
                <a:gd name="T4" fmla="*/ 119 w 293"/>
                <a:gd name="T5" fmla="*/ 181 h 400"/>
                <a:gd name="T6" fmla="*/ 90 w 293"/>
                <a:gd name="T7" fmla="*/ 211 h 400"/>
                <a:gd name="T8" fmla="*/ 39 w 293"/>
                <a:gd name="T9" fmla="*/ 206 h 400"/>
                <a:gd name="T10" fmla="*/ 40 w 293"/>
                <a:gd name="T11" fmla="*/ 248 h 400"/>
                <a:gd name="T12" fmla="*/ 1 w 293"/>
                <a:gd name="T13" fmla="*/ 281 h 400"/>
                <a:gd name="T14" fmla="*/ 30 w 293"/>
                <a:gd name="T15" fmla="*/ 310 h 400"/>
                <a:gd name="T16" fmla="*/ 26 w 293"/>
                <a:gd name="T17" fmla="*/ 361 h 400"/>
                <a:gd name="T18" fmla="*/ 68 w 293"/>
                <a:gd name="T19" fmla="*/ 361 h 400"/>
                <a:gd name="T20" fmla="*/ 101 w 293"/>
                <a:gd name="T21" fmla="*/ 399 h 400"/>
                <a:gd name="T22" fmla="*/ 130 w 293"/>
                <a:gd name="T23" fmla="*/ 370 h 400"/>
                <a:gd name="T24" fmla="*/ 181 w 293"/>
                <a:gd name="T25" fmla="*/ 374 h 400"/>
                <a:gd name="T26" fmla="*/ 181 w 293"/>
                <a:gd name="T27" fmla="*/ 332 h 400"/>
                <a:gd name="T28" fmla="*/ 219 w 293"/>
                <a:gd name="T29" fmla="*/ 299 h 400"/>
                <a:gd name="T30" fmla="*/ 190 w 293"/>
                <a:gd name="T31" fmla="*/ 270 h 400"/>
                <a:gd name="T32" fmla="*/ 194 w 293"/>
                <a:gd name="T33" fmla="*/ 219 h 400"/>
                <a:gd name="T34" fmla="*/ 152 w 293"/>
                <a:gd name="T35" fmla="*/ 220 h 400"/>
                <a:gd name="T36" fmla="*/ 119 w 293"/>
                <a:gd name="T37" fmla="*/ 181 h 400"/>
                <a:gd name="T38" fmla="*/ 179 w 293"/>
                <a:gd name="T39" fmla="*/ 82 h 400"/>
                <a:gd name="T40" fmla="*/ 197 w 293"/>
                <a:gd name="T41" fmla="*/ 126 h 400"/>
                <a:gd name="T42" fmla="*/ 155 w 293"/>
                <a:gd name="T43" fmla="*/ 0 h 400"/>
                <a:gd name="T44" fmla="*/ 139 w 293"/>
                <a:gd name="T45" fmla="*/ 38 h 400"/>
                <a:gd name="T46" fmla="*/ 91 w 293"/>
                <a:gd name="T47" fmla="*/ 54 h 400"/>
                <a:gd name="T48" fmla="*/ 107 w 293"/>
                <a:gd name="T49" fmla="*/ 92 h 400"/>
                <a:gd name="T50" fmla="*/ 84 w 293"/>
                <a:gd name="T51" fmla="*/ 137 h 400"/>
                <a:gd name="T52" fmla="*/ 122 w 293"/>
                <a:gd name="T53" fmla="*/ 153 h 400"/>
                <a:gd name="T54" fmla="*/ 138 w 293"/>
                <a:gd name="T55" fmla="*/ 201 h 400"/>
                <a:gd name="T56" fmla="*/ 176 w 293"/>
                <a:gd name="T57" fmla="*/ 185 h 400"/>
                <a:gd name="T58" fmla="*/ 222 w 293"/>
                <a:gd name="T59" fmla="*/ 208 h 400"/>
                <a:gd name="T60" fmla="*/ 237 w 293"/>
                <a:gd name="T61" fmla="*/ 170 h 400"/>
                <a:gd name="T62" fmla="*/ 286 w 293"/>
                <a:gd name="T63" fmla="*/ 154 h 400"/>
                <a:gd name="T64" fmla="*/ 270 w 293"/>
                <a:gd name="T65" fmla="*/ 116 h 400"/>
                <a:gd name="T66" fmla="*/ 293 w 293"/>
                <a:gd name="T67" fmla="*/ 71 h 400"/>
                <a:gd name="T68" fmla="*/ 254 w 293"/>
                <a:gd name="T69" fmla="*/ 55 h 400"/>
                <a:gd name="T70" fmla="*/ 239 w 293"/>
                <a:gd name="T71" fmla="*/ 7 h 400"/>
                <a:gd name="T72" fmla="*/ 200 w 293"/>
                <a:gd name="T73" fmla="*/ 23 h 400"/>
                <a:gd name="T74" fmla="*/ 155 w 293"/>
                <a:gd name="T7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 h="400">
                  <a:moveTo>
                    <a:pt x="86" y="290"/>
                  </a:moveTo>
                  <a:cubicBezTo>
                    <a:pt x="86" y="277"/>
                    <a:pt x="97" y="266"/>
                    <a:pt x="110" y="266"/>
                  </a:cubicBezTo>
                  <a:cubicBezTo>
                    <a:pt x="123" y="266"/>
                    <a:pt x="134" y="277"/>
                    <a:pt x="134" y="290"/>
                  </a:cubicBezTo>
                  <a:cubicBezTo>
                    <a:pt x="134" y="303"/>
                    <a:pt x="123" y="314"/>
                    <a:pt x="110" y="314"/>
                  </a:cubicBezTo>
                  <a:cubicBezTo>
                    <a:pt x="97" y="314"/>
                    <a:pt x="86" y="303"/>
                    <a:pt x="86" y="290"/>
                  </a:cubicBezTo>
                  <a:close/>
                  <a:moveTo>
                    <a:pt x="119" y="181"/>
                  </a:moveTo>
                  <a:cubicBezTo>
                    <a:pt x="113" y="180"/>
                    <a:pt x="107" y="180"/>
                    <a:pt x="101" y="181"/>
                  </a:cubicBezTo>
                  <a:cubicBezTo>
                    <a:pt x="90" y="211"/>
                    <a:pt x="90" y="211"/>
                    <a:pt x="90" y="211"/>
                  </a:cubicBezTo>
                  <a:cubicBezTo>
                    <a:pt x="82" y="212"/>
                    <a:pt x="75" y="216"/>
                    <a:pt x="68" y="220"/>
                  </a:cubicBezTo>
                  <a:cubicBezTo>
                    <a:pt x="39" y="206"/>
                    <a:pt x="39" y="206"/>
                    <a:pt x="39" y="206"/>
                  </a:cubicBezTo>
                  <a:cubicBezTo>
                    <a:pt x="35" y="210"/>
                    <a:pt x="30" y="215"/>
                    <a:pt x="26" y="219"/>
                  </a:cubicBezTo>
                  <a:cubicBezTo>
                    <a:pt x="40" y="248"/>
                    <a:pt x="40" y="248"/>
                    <a:pt x="40" y="248"/>
                  </a:cubicBezTo>
                  <a:cubicBezTo>
                    <a:pt x="36" y="255"/>
                    <a:pt x="32" y="262"/>
                    <a:pt x="31" y="270"/>
                  </a:cubicBezTo>
                  <a:cubicBezTo>
                    <a:pt x="1" y="281"/>
                    <a:pt x="1" y="281"/>
                    <a:pt x="1" y="281"/>
                  </a:cubicBezTo>
                  <a:cubicBezTo>
                    <a:pt x="0" y="287"/>
                    <a:pt x="0" y="293"/>
                    <a:pt x="1" y="299"/>
                  </a:cubicBezTo>
                  <a:cubicBezTo>
                    <a:pt x="30" y="310"/>
                    <a:pt x="30" y="310"/>
                    <a:pt x="30" y="310"/>
                  </a:cubicBezTo>
                  <a:cubicBezTo>
                    <a:pt x="32" y="318"/>
                    <a:pt x="36" y="325"/>
                    <a:pt x="40" y="332"/>
                  </a:cubicBezTo>
                  <a:cubicBezTo>
                    <a:pt x="26" y="361"/>
                    <a:pt x="26" y="361"/>
                    <a:pt x="26" y="361"/>
                  </a:cubicBezTo>
                  <a:cubicBezTo>
                    <a:pt x="30" y="366"/>
                    <a:pt x="35" y="370"/>
                    <a:pt x="39" y="374"/>
                  </a:cubicBezTo>
                  <a:cubicBezTo>
                    <a:pt x="68" y="361"/>
                    <a:pt x="68" y="361"/>
                    <a:pt x="68" y="361"/>
                  </a:cubicBezTo>
                  <a:cubicBezTo>
                    <a:pt x="75" y="365"/>
                    <a:pt x="82" y="368"/>
                    <a:pt x="90" y="370"/>
                  </a:cubicBezTo>
                  <a:cubicBezTo>
                    <a:pt x="101" y="399"/>
                    <a:pt x="101" y="399"/>
                    <a:pt x="101" y="399"/>
                  </a:cubicBezTo>
                  <a:cubicBezTo>
                    <a:pt x="107" y="400"/>
                    <a:pt x="113" y="400"/>
                    <a:pt x="119" y="399"/>
                  </a:cubicBezTo>
                  <a:cubicBezTo>
                    <a:pt x="130" y="370"/>
                    <a:pt x="130" y="370"/>
                    <a:pt x="130" y="370"/>
                  </a:cubicBezTo>
                  <a:cubicBezTo>
                    <a:pt x="138" y="368"/>
                    <a:pt x="145" y="365"/>
                    <a:pt x="152" y="361"/>
                  </a:cubicBezTo>
                  <a:cubicBezTo>
                    <a:pt x="181" y="374"/>
                    <a:pt x="181" y="374"/>
                    <a:pt x="181" y="374"/>
                  </a:cubicBezTo>
                  <a:cubicBezTo>
                    <a:pt x="185" y="370"/>
                    <a:pt x="190" y="366"/>
                    <a:pt x="194" y="361"/>
                  </a:cubicBezTo>
                  <a:cubicBezTo>
                    <a:pt x="181" y="332"/>
                    <a:pt x="181" y="332"/>
                    <a:pt x="181" y="332"/>
                  </a:cubicBezTo>
                  <a:cubicBezTo>
                    <a:pt x="185" y="325"/>
                    <a:pt x="188" y="318"/>
                    <a:pt x="190" y="310"/>
                  </a:cubicBezTo>
                  <a:cubicBezTo>
                    <a:pt x="219" y="299"/>
                    <a:pt x="219" y="299"/>
                    <a:pt x="219" y="299"/>
                  </a:cubicBezTo>
                  <a:cubicBezTo>
                    <a:pt x="220" y="293"/>
                    <a:pt x="220" y="287"/>
                    <a:pt x="219" y="281"/>
                  </a:cubicBezTo>
                  <a:cubicBezTo>
                    <a:pt x="190" y="270"/>
                    <a:pt x="190" y="270"/>
                    <a:pt x="190" y="270"/>
                  </a:cubicBezTo>
                  <a:cubicBezTo>
                    <a:pt x="188" y="262"/>
                    <a:pt x="185" y="255"/>
                    <a:pt x="181" y="248"/>
                  </a:cubicBezTo>
                  <a:cubicBezTo>
                    <a:pt x="194" y="219"/>
                    <a:pt x="194" y="219"/>
                    <a:pt x="194" y="219"/>
                  </a:cubicBezTo>
                  <a:cubicBezTo>
                    <a:pt x="190" y="215"/>
                    <a:pt x="185" y="210"/>
                    <a:pt x="181" y="206"/>
                  </a:cubicBezTo>
                  <a:cubicBezTo>
                    <a:pt x="152" y="220"/>
                    <a:pt x="152" y="220"/>
                    <a:pt x="152" y="220"/>
                  </a:cubicBezTo>
                  <a:cubicBezTo>
                    <a:pt x="145" y="216"/>
                    <a:pt x="138" y="212"/>
                    <a:pt x="130" y="211"/>
                  </a:cubicBezTo>
                  <a:lnTo>
                    <a:pt x="119" y="181"/>
                  </a:lnTo>
                  <a:close/>
                  <a:moveTo>
                    <a:pt x="167" y="113"/>
                  </a:moveTo>
                  <a:cubicBezTo>
                    <a:pt x="162" y="101"/>
                    <a:pt x="167" y="87"/>
                    <a:pt x="179" y="82"/>
                  </a:cubicBezTo>
                  <a:cubicBezTo>
                    <a:pt x="191" y="77"/>
                    <a:pt x="205" y="83"/>
                    <a:pt x="210" y="95"/>
                  </a:cubicBezTo>
                  <a:cubicBezTo>
                    <a:pt x="215" y="107"/>
                    <a:pt x="210" y="121"/>
                    <a:pt x="197" y="126"/>
                  </a:cubicBezTo>
                  <a:cubicBezTo>
                    <a:pt x="185" y="131"/>
                    <a:pt x="172" y="125"/>
                    <a:pt x="167" y="113"/>
                  </a:cubicBezTo>
                  <a:close/>
                  <a:moveTo>
                    <a:pt x="155" y="0"/>
                  </a:moveTo>
                  <a:cubicBezTo>
                    <a:pt x="149" y="2"/>
                    <a:pt x="144" y="4"/>
                    <a:pt x="138" y="7"/>
                  </a:cubicBezTo>
                  <a:cubicBezTo>
                    <a:pt x="139" y="38"/>
                    <a:pt x="139" y="38"/>
                    <a:pt x="139" y="38"/>
                  </a:cubicBezTo>
                  <a:cubicBezTo>
                    <a:pt x="133" y="43"/>
                    <a:pt x="127" y="49"/>
                    <a:pt x="123" y="55"/>
                  </a:cubicBezTo>
                  <a:cubicBezTo>
                    <a:pt x="91" y="54"/>
                    <a:pt x="91" y="54"/>
                    <a:pt x="91" y="54"/>
                  </a:cubicBezTo>
                  <a:cubicBezTo>
                    <a:pt x="88" y="59"/>
                    <a:pt x="86" y="65"/>
                    <a:pt x="84" y="71"/>
                  </a:cubicBezTo>
                  <a:cubicBezTo>
                    <a:pt x="107" y="92"/>
                    <a:pt x="107" y="92"/>
                    <a:pt x="107" y="92"/>
                  </a:cubicBezTo>
                  <a:cubicBezTo>
                    <a:pt x="106" y="100"/>
                    <a:pt x="106" y="108"/>
                    <a:pt x="107" y="116"/>
                  </a:cubicBezTo>
                  <a:cubicBezTo>
                    <a:pt x="84" y="137"/>
                    <a:pt x="84" y="137"/>
                    <a:pt x="84" y="137"/>
                  </a:cubicBezTo>
                  <a:cubicBezTo>
                    <a:pt x="86" y="143"/>
                    <a:pt x="88" y="149"/>
                    <a:pt x="91" y="154"/>
                  </a:cubicBezTo>
                  <a:cubicBezTo>
                    <a:pt x="122" y="153"/>
                    <a:pt x="122" y="153"/>
                    <a:pt x="122" y="153"/>
                  </a:cubicBezTo>
                  <a:cubicBezTo>
                    <a:pt x="127" y="159"/>
                    <a:pt x="133" y="165"/>
                    <a:pt x="139" y="170"/>
                  </a:cubicBezTo>
                  <a:cubicBezTo>
                    <a:pt x="138" y="201"/>
                    <a:pt x="138" y="201"/>
                    <a:pt x="138" y="201"/>
                  </a:cubicBezTo>
                  <a:cubicBezTo>
                    <a:pt x="144" y="204"/>
                    <a:pt x="149" y="206"/>
                    <a:pt x="155" y="208"/>
                  </a:cubicBezTo>
                  <a:cubicBezTo>
                    <a:pt x="176" y="185"/>
                    <a:pt x="176" y="185"/>
                    <a:pt x="176" y="185"/>
                  </a:cubicBezTo>
                  <a:cubicBezTo>
                    <a:pt x="184" y="186"/>
                    <a:pt x="193" y="186"/>
                    <a:pt x="200" y="185"/>
                  </a:cubicBezTo>
                  <a:cubicBezTo>
                    <a:pt x="222" y="208"/>
                    <a:pt x="222" y="208"/>
                    <a:pt x="222" y="208"/>
                  </a:cubicBezTo>
                  <a:cubicBezTo>
                    <a:pt x="228" y="206"/>
                    <a:pt x="233" y="204"/>
                    <a:pt x="239" y="201"/>
                  </a:cubicBezTo>
                  <a:cubicBezTo>
                    <a:pt x="237" y="170"/>
                    <a:pt x="237" y="170"/>
                    <a:pt x="237" y="170"/>
                  </a:cubicBezTo>
                  <a:cubicBezTo>
                    <a:pt x="244" y="165"/>
                    <a:pt x="250" y="159"/>
                    <a:pt x="254" y="153"/>
                  </a:cubicBezTo>
                  <a:cubicBezTo>
                    <a:pt x="286" y="154"/>
                    <a:pt x="286" y="154"/>
                    <a:pt x="286" y="154"/>
                  </a:cubicBezTo>
                  <a:cubicBezTo>
                    <a:pt x="289" y="149"/>
                    <a:pt x="291" y="143"/>
                    <a:pt x="293" y="137"/>
                  </a:cubicBezTo>
                  <a:cubicBezTo>
                    <a:pt x="270" y="116"/>
                    <a:pt x="270" y="116"/>
                    <a:pt x="270" y="116"/>
                  </a:cubicBezTo>
                  <a:cubicBezTo>
                    <a:pt x="271" y="108"/>
                    <a:pt x="271" y="100"/>
                    <a:pt x="270" y="92"/>
                  </a:cubicBezTo>
                  <a:cubicBezTo>
                    <a:pt x="293" y="71"/>
                    <a:pt x="293" y="71"/>
                    <a:pt x="293" y="71"/>
                  </a:cubicBezTo>
                  <a:cubicBezTo>
                    <a:pt x="291" y="65"/>
                    <a:pt x="289" y="59"/>
                    <a:pt x="286" y="54"/>
                  </a:cubicBezTo>
                  <a:cubicBezTo>
                    <a:pt x="254" y="55"/>
                    <a:pt x="254" y="55"/>
                    <a:pt x="254" y="55"/>
                  </a:cubicBezTo>
                  <a:cubicBezTo>
                    <a:pt x="249" y="49"/>
                    <a:pt x="244" y="43"/>
                    <a:pt x="237" y="38"/>
                  </a:cubicBezTo>
                  <a:cubicBezTo>
                    <a:pt x="239" y="7"/>
                    <a:pt x="239" y="7"/>
                    <a:pt x="239" y="7"/>
                  </a:cubicBezTo>
                  <a:cubicBezTo>
                    <a:pt x="233" y="4"/>
                    <a:pt x="228" y="2"/>
                    <a:pt x="222" y="0"/>
                  </a:cubicBezTo>
                  <a:cubicBezTo>
                    <a:pt x="200" y="23"/>
                    <a:pt x="200" y="23"/>
                    <a:pt x="200" y="23"/>
                  </a:cubicBezTo>
                  <a:cubicBezTo>
                    <a:pt x="192" y="22"/>
                    <a:pt x="184" y="22"/>
                    <a:pt x="176" y="23"/>
                  </a:cubicBezTo>
                  <a:lnTo>
                    <a:pt x="155" y="0"/>
                  </a:lnTo>
                  <a:close/>
                </a:path>
              </a:pathLst>
            </a:custGeom>
            <a:solidFill>
              <a:srgbClr val="505050"/>
            </a:solidFill>
            <a:ln>
              <a:noFill/>
            </a:ln>
            <a:extLst/>
          </p:spPr>
          <p:txBody>
            <a:bodyPr vert="horz" wrap="square" lIns="89619" tIns="44810" rIns="89619" bIns="44810" numCol="1" anchor="t" anchorCtr="0" compatLnSpc="1">
              <a:prstTxWarp prst="textNoShape">
                <a:avLst/>
              </a:prstTxWarp>
            </a:bodyPr>
            <a:lstStyle/>
            <a:p>
              <a:pPr defTabSz="777098">
                <a:defRPr/>
              </a:pPr>
              <a:endParaRPr lang="en-US" kern="0" dirty="0">
                <a:solidFill>
                  <a:srgbClr val="505050"/>
                </a:solidFill>
                <a:latin typeface="Segoe UI"/>
              </a:endParaRPr>
            </a:p>
          </p:txBody>
        </p:sp>
      </p:grpSp>
    </p:spTree>
    <p:extLst>
      <p:ext uri="{BB962C8B-B14F-4D97-AF65-F5344CB8AC3E}">
        <p14:creationId xmlns:p14="http://schemas.microsoft.com/office/powerpoint/2010/main" val="219148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1000"/>
                                  </p:stCondLst>
                                  <p:childTnLst>
                                    <p:set>
                                      <p:cBhvr>
                                        <p:cTn id="6" dur="1" fill="hold">
                                          <p:stCondLst>
                                            <p:cond delay="0"/>
                                          </p:stCondLst>
                                        </p:cTn>
                                        <p:tgtEl>
                                          <p:spTgt spid="391"/>
                                        </p:tgtEl>
                                        <p:attrNameLst>
                                          <p:attrName>style.visibility</p:attrName>
                                        </p:attrNameLst>
                                      </p:cBhvr>
                                      <p:to>
                                        <p:strVal val="visible"/>
                                      </p:to>
                                    </p:set>
                                  </p:childTnLst>
                                </p:cTn>
                              </p:par>
                              <p:par>
                                <p:cTn id="7" presetID="6" presetClass="emph" presetSubtype="0" accel="100000" autoRev="1" fill="hold" grpId="1" nodeType="withEffect">
                                  <p:stCondLst>
                                    <p:cond delay="250"/>
                                  </p:stCondLst>
                                  <p:childTnLst>
                                    <p:animScale>
                                      <p:cBhvr>
                                        <p:cTn id="8" dur="750" fill="hold"/>
                                        <p:tgtEl>
                                          <p:spTgt spid="391"/>
                                        </p:tgtEl>
                                      </p:cBhvr>
                                      <p:by x="0" y="0"/>
                                    </p:animScale>
                                  </p:childTnLst>
                                </p:cTn>
                              </p:par>
                              <p:par>
                                <p:cTn id="9" presetID="8" presetClass="emph" presetSubtype="0" decel="100000" fill="hold" grpId="0" nodeType="withEffect">
                                  <p:stCondLst>
                                    <p:cond delay="1000"/>
                                  </p:stCondLst>
                                  <p:childTnLst>
                                    <p:animRot by="10800000">
                                      <p:cBhvr>
                                        <p:cTn id="10" dur="750" fill="hold"/>
                                        <p:tgtEl>
                                          <p:spTgt spid="391"/>
                                        </p:tgtEl>
                                        <p:attrNameLst>
                                          <p:attrName>r</p:attrName>
                                        </p:attrNameLst>
                                      </p:cBhvr>
                                    </p:animRot>
                                  </p:childTnLst>
                                </p:cTn>
                              </p:par>
                              <p:par>
                                <p:cTn id="11" presetID="1" presetClass="entr" presetSubtype="0" fill="hold" nodeType="withEffect">
                                  <p:stCondLst>
                                    <p:cond delay="1600"/>
                                  </p:stCondLst>
                                  <p:childTnLst>
                                    <p:set>
                                      <p:cBhvr>
                                        <p:cTn id="12" dur="1" fill="hold">
                                          <p:stCondLst>
                                            <p:cond delay="0"/>
                                          </p:stCondLst>
                                        </p:cTn>
                                        <p:tgtEl>
                                          <p:spTgt spid="385"/>
                                        </p:tgtEl>
                                        <p:attrNameLst>
                                          <p:attrName>style.visibility</p:attrName>
                                        </p:attrNameLst>
                                      </p:cBhvr>
                                      <p:to>
                                        <p:strVal val="visible"/>
                                      </p:to>
                                    </p:set>
                                  </p:childTnLst>
                                </p:cTn>
                              </p:par>
                              <p:par>
                                <p:cTn id="13" presetID="64" presetClass="path" presetSubtype="0" decel="100000" fill="hold" nodeType="withEffect">
                                  <p:stCondLst>
                                    <p:cond delay="1600"/>
                                  </p:stCondLst>
                                  <p:childTnLst>
                                    <p:animMotion origin="layout" path="M 3.4132E-6 3.33333E-6 L 3.4132E-6 -0.04098 " pathEditMode="relative" rAng="0" ptsTypes="AA">
                                      <p:cBhvr>
                                        <p:cTn id="14" dur="200" spd="-100000" fill="hold"/>
                                        <p:tgtEl>
                                          <p:spTgt spid="385"/>
                                        </p:tgtEl>
                                        <p:attrNameLst>
                                          <p:attrName>ppt_x</p:attrName>
                                          <p:attrName>ppt_y</p:attrName>
                                        </p:attrNameLst>
                                      </p:cBhvr>
                                      <p:rCtr x="0" y="-2060"/>
                                    </p:animMotion>
                                  </p:childTnLst>
                                </p:cTn>
                              </p:par>
                              <p:par>
                                <p:cTn id="15" presetID="22" presetClass="entr" presetSubtype="1" fill="hold" grpId="0" nodeType="withEffect">
                                  <p:stCondLst>
                                    <p:cond delay="2050"/>
                                  </p:stCondLst>
                                  <p:childTnLst>
                                    <p:set>
                                      <p:cBhvr>
                                        <p:cTn id="16" dur="1" fill="hold">
                                          <p:stCondLst>
                                            <p:cond delay="0"/>
                                          </p:stCondLst>
                                        </p:cTn>
                                        <p:tgtEl>
                                          <p:spTgt spid="384"/>
                                        </p:tgtEl>
                                        <p:attrNameLst>
                                          <p:attrName>style.visibility</p:attrName>
                                        </p:attrNameLst>
                                      </p:cBhvr>
                                      <p:to>
                                        <p:strVal val="visible"/>
                                      </p:to>
                                    </p:set>
                                    <p:animEffect transition="in" filter="wipe(up)">
                                      <p:cBhvr>
                                        <p:cTn id="17" dur="500"/>
                                        <p:tgtEl>
                                          <p:spTgt spid="384"/>
                                        </p:tgtEl>
                                      </p:cBhvr>
                                    </p:animEffect>
                                  </p:childTnLst>
                                </p:cTn>
                              </p:par>
                              <p:par>
                                <p:cTn id="18" presetID="1" presetClass="entr" presetSubtype="0" fill="hold" nodeType="withEffect">
                                  <p:stCondLst>
                                    <p:cond delay="2050"/>
                                  </p:stCondLst>
                                  <p:childTnLst>
                                    <p:set>
                                      <p:cBhvr>
                                        <p:cTn id="19" dur="1" fill="hold">
                                          <p:stCondLst>
                                            <p:cond delay="0"/>
                                          </p:stCondLst>
                                        </p:cTn>
                                        <p:tgtEl>
                                          <p:spTgt spid="386"/>
                                        </p:tgtEl>
                                        <p:attrNameLst>
                                          <p:attrName>style.visibility</p:attrName>
                                        </p:attrNameLst>
                                      </p:cBhvr>
                                      <p:to>
                                        <p:strVal val="visible"/>
                                      </p:to>
                                    </p:set>
                                  </p:childTnLst>
                                </p:cTn>
                              </p:par>
                              <p:par>
                                <p:cTn id="20" presetID="64" presetClass="path" presetSubtype="0" decel="100000" fill="hold" nodeType="withEffect">
                                  <p:stCondLst>
                                    <p:cond delay="2050"/>
                                  </p:stCondLst>
                                  <p:childTnLst>
                                    <p:animMotion origin="layout" path="M 3.4132E-6 3.33333E-6 L 3.4132E-6 -0.04098 " pathEditMode="relative" rAng="0" ptsTypes="AA">
                                      <p:cBhvr>
                                        <p:cTn id="21" dur="200" spd="-100000" fill="hold"/>
                                        <p:tgtEl>
                                          <p:spTgt spid="386"/>
                                        </p:tgtEl>
                                        <p:attrNameLst>
                                          <p:attrName>ppt_x</p:attrName>
                                          <p:attrName>ppt_y</p:attrName>
                                        </p:attrNameLst>
                                      </p:cBhvr>
                                      <p:rCtr x="0" y="-2060"/>
                                    </p:animMotion>
                                  </p:childTnLst>
                                </p:cTn>
                              </p:par>
                            </p:childTnLst>
                          </p:cTn>
                        </p:par>
                        <p:par>
                          <p:cTn id="22" fill="hold">
                            <p:stCondLst>
                              <p:cond delay="2550"/>
                            </p:stCondLst>
                            <p:childTnLst>
                              <p:par>
                                <p:cTn id="23" presetID="1" presetClass="entr" presetSubtype="0" fill="hold" nodeType="afterEffect">
                                  <p:stCondLst>
                                    <p:cond delay="500"/>
                                  </p:stCondLst>
                                  <p:childTnLst>
                                    <p:set>
                                      <p:cBhvr>
                                        <p:cTn id="24" dur="1" fill="hold">
                                          <p:stCondLst>
                                            <p:cond delay="0"/>
                                          </p:stCondLst>
                                        </p:cTn>
                                        <p:tgtEl>
                                          <p:spTgt spid="392"/>
                                        </p:tgtEl>
                                        <p:attrNameLst>
                                          <p:attrName>style.visibility</p:attrName>
                                        </p:attrNameLst>
                                      </p:cBhvr>
                                      <p:to>
                                        <p:strVal val="visible"/>
                                      </p:to>
                                    </p:set>
                                  </p:childTnLst>
                                </p:cTn>
                              </p:par>
                              <p:par>
                                <p:cTn id="25" presetID="1" presetClass="exit" presetSubtype="0" fill="hold" grpId="3" nodeType="withEffect">
                                  <p:stCondLst>
                                    <p:cond delay="500"/>
                                  </p:stCondLst>
                                  <p:childTnLst>
                                    <p:set>
                                      <p:cBhvr>
                                        <p:cTn id="26" dur="1" fill="hold">
                                          <p:stCondLst>
                                            <p:cond delay="0"/>
                                          </p:stCondLst>
                                        </p:cTn>
                                        <p:tgtEl>
                                          <p:spTgt spid="391"/>
                                        </p:tgtEl>
                                        <p:attrNameLst>
                                          <p:attrName>style.visibility</p:attrName>
                                        </p:attrNameLst>
                                      </p:cBhvr>
                                      <p:to>
                                        <p:strVal val="hidden"/>
                                      </p:to>
                                    </p:set>
                                  </p:childTnLst>
                                </p:cTn>
                              </p:par>
                              <p:par>
                                <p:cTn id="27" presetID="1" presetClass="exit" presetSubtype="0" fill="hold" nodeType="withEffect">
                                  <p:stCondLst>
                                    <p:cond delay="500"/>
                                  </p:stCondLst>
                                  <p:childTnLst>
                                    <p:set>
                                      <p:cBhvr>
                                        <p:cTn id="28" dur="1" fill="hold">
                                          <p:stCondLst>
                                            <p:cond delay="0"/>
                                          </p:stCondLst>
                                        </p:cTn>
                                        <p:tgtEl>
                                          <p:spTgt spid="385"/>
                                        </p:tgtEl>
                                        <p:attrNameLst>
                                          <p:attrName>style.visibility</p:attrName>
                                        </p:attrNameLst>
                                      </p:cBhvr>
                                      <p:to>
                                        <p:strVal val="hidden"/>
                                      </p:to>
                                    </p:set>
                                  </p:childTnLst>
                                </p:cTn>
                              </p:par>
                              <p:par>
                                <p:cTn id="29" presetID="1" presetClass="exit" presetSubtype="0" fill="hold" grpId="1" nodeType="withEffect">
                                  <p:stCondLst>
                                    <p:cond delay="500"/>
                                  </p:stCondLst>
                                  <p:childTnLst>
                                    <p:set>
                                      <p:cBhvr>
                                        <p:cTn id="30" dur="1" fill="hold">
                                          <p:stCondLst>
                                            <p:cond delay="0"/>
                                          </p:stCondLst>
                                        </p:cTn>
                                        <p:tgtEl>
                                          <p:spTgt spid="384"/>
                                        </p:tgtEl>
                                        <p:attrNameLst>
                                          <p:attrName>style.visibility</p:attrName>
                                        </p:attrNameLst>
                                      </p:cBhvr>
                                      <p:to>
                                        <p:strVal val="hidden"/>
                                      </p:to>
                                    </p:set>
                                  </p:childTnLst>
                                </p:cTn>
                              </p:par>
                              <p:par>
                                <p:cTn id="31" presetID="1" presetClass="exit" presetSubtype="0" fill="hold" nodeType="withEffect">
                                  <p:stCondLst>
                                    <p:cond delay="500"/>
                                  </p:stCondLst>
                                  <p:childTnLst>
                                    <p:set>
                                      <p:cBhvr>
                                        <p:cTn id="32" dur="1" fill="hold">
                                          <p:stCondLst>
                                            <p:cond delay="0"/>
                                          </p:stCondLst>
                                        </p:cTn>
                                        <p:tgtEl>
                                          <p:spTgt spid="386"/>
                                        </p:tgtEl>
                                        <p:attrNameLst>
                                          <p:attrName>style.visibility</p:attrName>
                                        </p:attrNameLst>
                                      </p:cBhvr>
                                      <p:to>
                                        <p:strVal val="hidden"/>
                                      </p:to>
                                    </p:set>
                                  </p:childTnLst>
                                </p:cTn>
                              </p:par>
                              <p:par>
                                <p:cTn id="33" presetID="6" presetClass="emph" presetSubtype="0" decel="100000" fill="hold" nodeType="withEffect">
                                  <p:stCondLst>
                                    <p:cond delay="500"/>
                                  </p:stCondLst>
                                  <p:childTnLst>
                                    <p:animScale>
                                      <p:cBhvr>
                                        <p:cTn id="34" dur="750" fill="hold"/>
                                        <p:tgtEl>
                                          <p:spTgt spid="392"/>
                                        </p:tgtEl>
                                      </p:cBhvr>
                                      <p:by x="75140" y="75140"/>
                                    </p:animScale>
                                  </p:childTnLst>
                                </p:cTn>
                              </p:par>
                              <p:par>
                                <p:cTn id="35" presetID="1" presetClass="exit" presetSubtype="0" fill="hold" nodeType="withEffect">
                                  <p:stCondLst>
                                    <p:cond delay="1250"/>
                                  </p:stCondLst>
                                  <p:childTnLst>
                                    <p:set>
                                      <p:cBhvr>
                                        <p:cTn id="36" dur="1" fill="hold">
                                          <p:stCondLst>
                                            <p:cond delay="0"/>
                                          </p:stCondLst>
                                        </p:cTn>
                                        <p:tgtEl>
                                          <p:spTgt spid="392"/>
                                        </p:tgtEl>
                                        <p:attrNameLst>
                                          <p:attrName>style.visibility</p:attrName>
                                        </p:attrNameLst>
                                      </p:cBhvr>
                                      <p:to>
                                        <p:strVal val="hidden"/>
                                      </p:to>
                                    </p:set>
                                  </p:childTnLst>
                                </p:cTn>
                              </p:par>
                              <p:par>
                                <p:cTn id="37" presetID="53" presetClass="entr" presetSubtype="16" fill="hold" grpId="0" nodeType="withEffect">
                                  <p:stCondLst>
                                    <p:cond delay="0"/>
                                  </p:stCondLst>
                                  <p:childTnLst>
                                    <p:set>
                                      <p:cBhvr>
                                        <p:cTn id="38" dur="1" fill="hold">
                                          <p:stCondLst>
                                            <p:cond delay="0"/>
                                          </p:stCondLst>
                                        </p:cTn>
                                        <p:tgtEl>
                                          <p:spTgt spid="119"/>
                                        </p:tgtEl>
                                        <p:attrNameLst>
                                          <p:attrName>style.visibility</p:attrName>
                                        </p:attrNameLst>
                                      </p:cBhvr>
                                      <p:to>
                                        <p:strVal val="visible"/>
                                      </p:to>
                                    </p:set>
                                    <p:anim calcmode="lin" valueType="num">
                                      <p:cBhvr>
                                        <p:cTn id="39" dur="250" fill="hold"/>
                                        <p:tgtEl>
                                          <p:spTgt spid="119"/>
                                        </p:tgtEl>
                                        <p:attrNameLst>
                                          <p:attrName>ppt_w</p:attrName>
                                        </p:attrNameLst>
                                      </p:cBhvr>
                                      <p:tavLst>
                                        <p:tav tm="0">
                                          <p:val>
                                            <p:fltVal val="0"/>
                                          </p:val>
                                        </p:tav>
                                        <p:tav tm="100000">
                                          <p:val>
                                            <p:strVal val="#ppt_w"/>
                                          </p:val>
                                        </p:tav>
                                      </p:tavLst>
                                    </p:anim>
                                    <p:anim calcmode="lin" valueType="num">
                                      <p:cBhvr>
                                        <p:cTn id="40" dur="250" fill="hold"/>
                                        <p:tgtEl>
                                          <p:spTgt spid="119"/>
                                        </p:tgtEl>
                                        <p:attrNameLst>
                                          <p:attrName>ppt_h</p:attrName>
                                        </p:attrNameLst>
                                      </p:cBhvr>
                                      <p:tavLst>
                                        <p:tav tm="0">
                                          <p:val>
                                            <p:fltVal val="0"/>
                                          </p:val>
                                        </p:tav>
                                        <p:tav tm="100000">
                                          <p:val>
                                            <p:strVal val="#ppt_h"/>
                                          </p:val>
                                        </p:tav>
                                      </p:tavLst>
                                    </p:anim>
                                    <p:animEffect transition="in" filter="fade">
                                      <p:cBhvr>
                                        <p:cTn id="41" dur="250"/>
                                        <p:tgtEl>
                                          <p:spTgt spid="119"/>
                                        </p:tgtEl>
                                      </p:cBhvr>
                                    </p:animEffect>
                                  </p:childTnLst>
                                </p:cTn>
                              </p:par>
                              <p:par>
                                <p:cTn id="42" presetID="6" presetClass="emph" presetSubtype="0" decel="100000" fill="hold" grpId="1" nodeType="withEffect">
                                  <p:stCondLst>
                                    <p:cond delay="700"/>
                                  </p:stCondLst>
                                  <p:childTnLst>
                                    <p:animScale>
                                      <p:cBhvr>
                                        <p:cTn id="43" dur="250" fill="hold"/>
                                        <p:tgtEl>
                                          <p:spTgt spid="119"/>
                                        </p:tgtEl>
                                      </p:cBhvr>
                                      <p:by x="110000" y="110000"/>
                                    </p:animScale>
                                  </p:childTnLst>
                                </p:cTn>
                              </p:par>
                              <p:par>
                                <p:cTn id="44" presetID="6" presetClass="emph" presetSubtype="0" decel="100000" fill="hold" grpId="2" nodeType="withEffect">
                                  <p:stCondLst>
                                    <p:cond delay="900"/>
                                  </p:stCondLst>
                                  <p:childTnLst>
                                    <p:animScale>
                                      <p:cBhvr>
                                        <p:cTn id="45" dur="250" fill="hold"/>
                                        <p:tgtEl>
                                          <p:spTgt spid="119"/>
                                        </p:tgtEl>
                                      </p:cBhvr>
                                      <p:by x="91000" y="91000"/>
                                    </p:animScale>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2"/>
                                        </p:tgtEl>
                                        <p:attrNameLst>
                                          <p:attrName>style.visibility</p:attrName>
                                        </p:attrNameLst>
                                      </p:cBhvr>
                                      <p:to>
                                        <p:strVal val="visible"/>
                                      </p:to>
                                    </p:set>
                                    <p:animEffect transition="in" filter="fade">
                                      <p:cBhvr>
                                        <p:cTn id="50" dur="500"/>
                                        <p:tgtEl>
                                          <p:spTgt spid="132"/>
                                        </p:tgtEl>
                                      </p:cBhvr>
                                    </p:animEffect>
                                  </p:childTnLst>
                                </p:cTn>
                              </p:par>
                              <p:par>
                                <p:cTn id="51" presetID="1" presetClass="entr" presetSubtype="0" fill="hold" nodeType="withEffect">
                                  <p:stCondLst>
                                    <p:cond delay="750"/>
                                  </p:stCondLst>
                                  <p:childTnLst>
                                    <p:set>
                                      <p:cBhvr>
                                        <p:cTn id="52" dur="1" fill="hold">
                                          <p:stCondLst>
                                            <p:cond delay="0"/>
                                          </p:stCondLst>
                                        </p:cTn>
                                        <p:tgtEl>
                                          <p:spTgt spid="143"/>
                                        </p:tgtEl>
                                        <p:attrNameLst>
                                          <p:attrName>style.visibility</p:attrName>
                                        </p:attrNameLst>
                                      </p:cBhvr>
                                      <p:to>
                                        <p:strVal val="visible"/>
                                      </p:to>
                                    </p:set>
                                  </p:childTnLst>
                                </p:cTn>
                              </p:par>
                              <p:par>
                                <p:cTn id="53" presetID="6" presetClass="emph" presetSubtype="0" accel="100000" autoRev="1" fill="hold" nodeType="withEffect">
                                  <p:stCondLst>
                                    <p:cond delay="0"/>
                                  </p:stCondLst>
                                  <p:childTnLst>
                                    <p:animScale>
                                      <p:cBhvr>
                                        <p:cTn id="54" dur="750" fill="hold"/>
                                        <p:tgtEl>
                                          <p:spTgt spid="143"/>
                                        </p:tgtEl>
                                      </p:cBhvr>
                                      <p:by x="0" y="0"/>
                                    </p:animScale>
                                  </p:childTnLst>
                                </p:cTn>
                              </p:par>
                              <p:par>
                                <p:cTn id="55" presetID="42" presetClass="path" presetSubtype="0" decel="100000" fill="hold" nodeType="withEffect">
                                  <p:stCondLst>
                                    <p:cond delay="750"/>
                                  </p:stCondLst>
                                  <p:childTnLst>
                                    <p:animMotion origin="layout" path="M 1.15395E-6 9.71548E-7 L 0.23157 0.05829 " pathEditMode="relative" rAng="0" ptsTypes="AA">
                                      <p:cBhvr>
                                        <p:cTn id="56" dur="1000" spd="-100000" fill="hold"/>
                                        <p:tgtEl>
                                          <p:spTgt spid="143"/>
                                        </p:tgtEl>
                                        <p:attrNameLst>
                                          <p:attrName>ppt_x</p:attrName>
                                          <p:attrName>ppt_y</p:attrName>
                                        </p:attrNameLst>
                                      </p:cBhvr>
                                      <p:rCtr x="11579" y="2915"/>
                                    </p:animMotion>
                                  </p:childTnLst>
                                </p:cTn>
                              </p:par>
                              <p:par>
                                <p:cTn id="57" presetID="1" presetClass="entr" presetSubtype="0" fill="hold" nodeType="withEffect">
                                  <p:stCondLst>
                                    <p:cond delay="850"/>
                                  </p:stCondLst>
                                  <p:childTnLst>
                                    <p:set>
                                      <p:cBhvr>
                                        <p:cTn id="58" dur="1" fill="hold">
                                          <p:stCondLst>
                                            <p:cond delay="0"/>
                                          </p:stCondLst>
                                        </p:cTn>
                                        <p:tgtEl>
                                          <p:spTgt spid="146"/>
                                        </p:tgtEl>
                                        <p:attrNameLst>
                                          <p:attrName>style.visibility</p:attrName>
                                        </p:attrNameLst>
                                      </p:cBhvr>
                                      <p:to>
                                        <p:strVal val="visible"/>
                                      </p:to>
                                    </p:set>
                                  </p:childTnLst>
                                </p:cTn>
                              </p:par>
                              <p:par>
                                <p:cTn id="59" presetID="6" presetClass="emph" presetSubtype="0" accel="100000" autoRev="1" fill="hold" nodeType="withEffect">
                                  <p:stCondLst>
                                    <p:cond delay="100"/>
                                  </p:stCondLst>
                                  <p:childTnLst>
                                    <p:animScale>
                                      <p:cBhvr>
                                        <p:cTn id="60" dur="750" fill="hold"/>
                                        <p:tgtEl>
                                          <p:spTgt spid="146"/>
                                        </p:tgtEl>
                                      </p:cBhvr>
                                      <p:by x="0" y="0"/>
                                    </p:animScale>
                                  </p:childTnLst>
                                </p:cTn>
                              </p:par>
                              <p:par>
                                <p:cTn id="61" presetID="42" presetClass="path" presetSubtype="0" decel="100000" fill="hold" nodeType="withEffect">
                                  <p:stCondLst>
                                    <p:cond delay="850"/>
                                  </p:stCondLst>
                                  <p:childTnLst>
                                    <p:animMotion origin="layout" path="M 4.32404E-7 -3.24543E-6 L 4.32404E-7 0.3833 " pathEditMode="relative" rAng="0" ptsTypes="AA">
                                      <p:cBhvr>
                                        <p:cTn id="62" dur="1000" spd="-100000" fill="hold"/>
                                        <p:tgtEl>
                                          <p:spTgt spid="146"/>
                                        </p:tgtEl>
                                        <p:attrNameLst>
                                          <p:attrName>ppt_x</p:attrName>
                                          <p:attrName>ppt_y</p:attrName>
                                        </p:attrNameLst>
                                      </p:cBhvr>
                                      <p:rCtr x="0" y="19153"/>
                                    </p:animMotion>
                                  </p:childTnLst>
                                </p:cTn>
                              </p:par>
                              <p:par>
                                <p:cTn id="63" presetID="1" presetClass="entr" presetSubtype="0" fill="hold" nodeType="withEffect">
                                  <p:stCondLst>
                                    <p:cond delay="950"/>
                                  </p:stCondLst>
                                  <p:childTnLst>
                                    <p:set>
                                      <p:cBhvr>
                                        <p:cTn id="64" dur="1" fill="hold">
                                          <p:stCondLst>
                                            <p:cond delay="0"/>
                                          </p:stCondLst>
                                        </p:cTn>
                                        <p:tgtEl>
                                          <p:spTgt spid="196"/>
                                        </p:tgtEl>
                                        <p:attrNameLst>
                                          <p:attrName>style.visibility</p:attrName>
                                        </p:attrNameLst>
                                      </p:cBhvr>
                                      <p:to>
                                        <p:strVal val="visible"/>
                                      </p:to>
                                    </p:set>
                                  </p:childTnLst>
                                </p:cTn>
                              </p:par>
                              <p:par>
                                <p:cTn id="65" presetID="6" presetClass="emph" presetSubtype="0" accel="100000" autoRev="1" fill="hold" nodeType="withEffect">
                                  <p:stCondLst>
                                    <p:cond delay="200"/>
                                  </p:stCondLst>
                                  <p:childTnLst>
                                    <p:animScale>
                                      <p:cBhvr>
                                        <p:cTn id="66" dur="750" fill="hold"/>
                                        <p:tgtEl>
                                          <p:spTgt spid="196"/>
                                        </p:tgtEl>
                                      </p:cBhvr>
                                      <p:by x="0" y="0"/>
                                    </p:animScale>
                                  </p:childTnLst>
                                </p:cTn>
                              </p:par>
                              <p:par>
                                <p:cTn id="67" presetID="42" presetClass="path" presetSubtype="0" decel="100000" fill="hold" nodeType="withEffect">
                                  <p:stCondLst>
                                    <p:cond delay="950"/>
                                  </p:stCondLst>
                                  <p:childTnLst>
                                    <p:animMotion origin="layout" path="M 2.61787E-6 -3.55771E-6 L -0.23001 0.05575 " pathEditMode="relative" rAng="0" ptsTypes="AA">
                                      <p:cBhvr>
                                        <p:cTn id="68" dur="1000" spd="-100000" fill="hold"/>
                                        <p:tgtEl>
                                          <p:spTgt spid="196"/>
                                        </p:tgtEl>
                                        <p:attrNameLst>
                                          <p:attrName>ppt_x</p:attrName>
                                          <p:attrName>ppt_y</p:attrName>
                                        </p:attrNameLst>
                                      </p:cBhvr>
                                      <p:rCtr x="-11500" y="2776"/>
                                    </p:animMotion>
                                  </p:childTnLst>
                                </p:cTn>
                              </p:par>
                              <p:par>
                                <p:cTn id="69" presetID="1" presetClass="entr" presetSubtype="0" fill="hold" nodeType="withEffect">
                                  <p:stCondLst>
                                    <p:cond delay="1050"/>
                                  </p:stCondLst>
                                  <p:childTnLst>
                                    <p:set>
                                      <p:cBhvr>
                                        <p:cTn id="70" dur="1" fill="hold">
                                          <p:stCondLst>
                                            <p:cond delay="0"/>
                                          </p:stCondLst>
                                        </p:cTn>
                                        <p:tgtEl>
                                          <p:spTgt spid="202"/>
                                        </p:tgtEl>
                                        <p:attrNameLst>
                                          <p:attrName>style.visibility</p:attrName>
                                        </p:attrNameLst>
                                      </p:cBhvr>
                                      <p:to>
                                        <p:strVal val="visible"/>
                                      </p:to>
                                    </p:set>
                                  </p:childTnLst>
                                </p:cTn>
                              </p:par>
                              <p:par>
                                <p:cTn id="71" presetID="6" presetClass="emph" presetSubtype="0" accel="100000" autoRev="1" fill="hold" nodeType="withEffect">
                                  <p:stCondLst>
                                    <p:cond delay="300"/>
                                  </p:stCondLst>
                                  <p:childTnLst>
                                    <p:animScale>
                                      <p:cBhvr>
                                        <p:cTn id="72" dur="750" fill="hold"/>
                                        <p:tgtEl>
                                          <p:spTgt spid="202"/>
                                        </p:tgtEl>
                                      </p:cBhvr>
                                      <p:by x="0" y="0"/>
                                    </p:animScale>
                                  </p:childTnLst>
                                </p:cTn>
                              </p:par>
                              <p:par>
                                <p:cTn id="73" presetID="42" presetClass="path" presetSubtype="0" decel="100000" fill="hold" nodeType="withEffect">
                                  <p:stCondLst>
                                    <p:cond delay="1050"/>
                                  </p:stCondLst>
                                  <p:childTnLst>
                                    <p:animMotion origin="layout" path="M 2.39646E-6 3.66181E-6 L -0.15486 -0.31252 " pathEditMode="relative" rAng="0" ptsTypes="AA">
                                      <p:cBhvr>
                                        <p:cTn id="74" dur="1000" spd="-100000" fill="hold"/>
                                        <p:tgtEl>
                                          <p:spTgt spid="202"/>
                                        </p:tgtEl>
                                        <p:attrNameLst>
                                          <p:attrName>ppt_x</p:attrName>
                                          <p:attrName>ppt_y</p:attrName>
                                        </p:attrNameLst>
                                      </p:cBhvr>
                                      <p:rCtr x="-7749" y="-15637"/>
                                    </p:animMotion>
                                  </p:childTnLst>
                                </p:cTn>
                              </p:par>
                              <p:par>
                                <p:cTn id="75" presetID="1" presetClass="entr" presetSubtype="0" fill="hold" nodeType="withEffect">
                                  <p:stCondLst>
                                    <p:cond delay="1120"/>
                                  </p:stCondLst>
                                  <p:childTnLst>
                                    <p:set>
                                      <p:cBhvr>
                                        <p:cTn id="76" dur="1" fill="hold">
                                          <p:stCondLst>
                                            <p:cond delay="0"/>
                                          </p:stCondLst>
                                        </p:cTn>
                                        <p:tgtEl>
                                          <p:spTgt spid="199"/>
                                        </p:tgtEl>
                                        <p:attrNameLst>
                                          <p:attrName>style.visibility</p:attrName>
                                        </p:attrNameLst>
                                      </p:cBhvr>
                                      <p:to>
                                        <p:strVal val="visible"/>
                                      </p:to>
                                    </p:set>
                                  </p:childTnLst>
                                </p:cTn>
                              </p:par>
                              <p:par>
                                <p:cTn id="77" presetID="6" presetClass="emph" presetSubtype="0" accel="100000" autoRev="1" fill="hold" nodeType="withEffect">
                                  <p:stCondLst>
                                    <p:cond delay="400"/>
                                  </p:stCondLst>
                                  <p:childTnLst>
                                    <p:animScale>
                                      <p:cBhvr>
                                        <p:cTn id="78" dur="750" fill="hold"/>
                                        <p:tgtEl>
                                          <p:spTgt spid="199"/>
                                        </p:tgtEl>
                                      </p:cBhvr>
                                      <p:by x="0" y="0"/>
                                    </p:animScale>
                                  </p:childTnLst>
                                </p:cTn>
                              </p:par>
                              <p:par>
                                <p:cTn id="79" presetID="42" presetClass="path" presetSubtype="0" decel="100000" fill="hold" nodeType="withEffect">
                                  <p:stCondLst>
                                    <p:cond delay="1120"/>
                                  </p:stCondLst>
                                  <p:childTnLst>
                                    <p:animMotion origin="layout" path="M -2.19067E-6 3.66181E-6 L 0.14913 -0.31252 " pathEditMode="relative" rAng="0" ptsTypes="AA">
                                      <p:cBhvr>
                                        <p:cTn id="80" dur="1000" spd="-100000" fill="hold"/>
                                        <p:tgtEl>
                                          <p:spTgt spid="199"/>
                                        </p:tgtEl>
                                        <p:attrNameLst>
                                          <p:attrName>ppt_x</p:attrName>
                                          <p:attrName>ppt_y</p:attrName>
                                        </p:attrNameLst>
                                      </p:cBhvr>
                                      <p:rCtr x="7450" y="-15637"/>
                                    </p:animMotion>
                                  </p:childTnLst>
                                </p:cTn>
                              </p:par>
                              <p:par>
                                <p:cTn id="81" presetID="1" presetClass="entr" presetSubtype="0" fill="hold" grpId="1" nodeType="withEffect">
                                  <p:stCondLst>
                                    <p:cond delay="1000"/>
                                  </p:stCondLst>
                                  <p:childTnLst>
                                    <p:set>
                                      <p:cBhvr>
                                        <p:cTn id="82" dur="1" fill="hold">
                                          <p:stCondLst>
                                            <p:cond delay="0"/>
                                          </p:stCondLst>
                                        </p:cTn>
                                        <p:tgtEl>
                                          <p:spTgt spid="142"/>
                                        </p:tgtEl>
                                        <p:attrNameLst>
                                          <p:attrName>style.visibility</p:attrName>
                                        </p:attrNameLst>
                                      </p:cBhvr>
                                      <p:to>
                                        <p:strVal val="visible"/>
                                      </p:to>
                                    </p:set>
                                  </p:childTnLst>
                                </p:cTn>
                              </p:par>
                              <p:par>
                                <p:cTn id="83" presetID="6" presetClass="emph" presetSubtype="0" accel="100000" autoRev="1" fill="hold" grpId="0" nodeType="withEffect">
                                  <p:stCondLst>
                                    <p:cond delay="0"/>
                                  </p:stCondLst>
                                  <p:childTnLst>
                                    <p:animScale>
                                      <p:cBhvr>
                                        <p:cTn id="84" dur="750" fill="hold"/>
                                        <p:tgtEl>
                                          <p:spTgt spid="142"/>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animBg="1"/>
      <p:bldP spid="384" grpId="1" animBg="1"/>
      <p:bldP spid="391" grpId="0" animBg="1"/>
      <p:bldP spid="391" grpId="1" animBg="1"/>
      <p:bldP spid="391" grpId="2" animBg="1"/>
      <p:bldP spid="391" grpId="3" animBg="1"/>
      <p:bldP spid="119" grpId="0" animBg="1"/>
      <p:bldP spid="119" grpId="1" animBg="1"/>
      <p:bldP spid="119" grpId="2" animBg="1"/>
      <p:bldP spid="142" grpId="0" animBg="1"/>
      <p:bldP spid="14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511454" y="640161"/>
            <a:ext cx="855799" cy="855799"/>
            <a:chOff x="3581177" y="651758"/>
            <a:chExt cx="873187" cy="873187"/>
          </a:xfrm>
        </p:grpSpPr>
        <p:sp>
          <p:nvSpPr>
            <p:cNvPr id="49" name="Oval 48"/>
            <p:cNvSpPr/>
            <p:nvPr/>
          </p:nvSpPr>
          <p:spPr bwMode="auto">
            <a:xfrm>
              <a:off x="3581177" y="651758"/>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grpSp>
          <p:nvGrpSpPr>
            <p:cNvPr id="29" name="Group 28"/>
            <p:cNvGrpSpPr/>
            <p:nvPr/>
          </p:nvGrpSpPr>
          <p:grpSpPr>
            <a:xfrm>
              <a:off x="3832975" y="817018"/>
              <a:ext cx="381238" cy="542666"/>
              <a:chOff x="3835619" y="817245"/>
              <a:chExt cx="381238" cy="542666"/>
            </a:xfrm>
          </p:grpSpPr>
          <p:grpSp>
            <p:nvGrpSpPr>
              <p:cNvPr id="4" name="Group 3"/>
              <p:cNvGrpSpPr/>
              <p:nvPr/>
            </p:nvGrpSpPr>
            <p:grpSpPr>
              <a:xfrm>
                <a:off x="3835619" y="817245"/>
                <a:ext cx="359938" cy="542666"/>
                <a:chOff x="3856723" y="808673"/>
                <a:chExt cx="287576" cy="433568"/>
              </a:xfrm>
            </p:grpSpPr>
            <p:sp>
              <p:nvSpPr>
                <p:cNvPr id="3" name="Rectangle 2"/>
                <p:cNvSpPr/>
                <p:nvPr/>
              </p:nvSpPr>
              <p:spPr bwMode="auto">
                <a:xfrm>
                  <a:off x="3856723" y="808673"/>
                  <a:ext cx="137160" cy="13716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0" name="Rectangle 79"/>
                <p:cNvSpPr/>
                <p:nvPr/>
              </p:nvSpPr>
              <p:spPr bwMode="auto">
                <a:xfrm>
                  <a:off x="4007139" y="808673"/>
                  <a:ext cx="137160" cy="13716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1" name="Rectangle 80"/>
                <p:cNvSpPr/>
                <p:nvPr/>
              </p:nvSpPr>
              <p:spPr bwMode="auto">
                <a:xfrm>
                  <a:off x="3856723" y="956877"/>
                  <a:ext cx="137160" cy="13716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2" name="Rectangle 81"/>
                <p:cNvSpPr/>
                <p:nvPr/>
              </p:nvSpPr>
              <p:spPr bwMode="auto">
                <a:xfrm>
                  <a:off x="4007139" y="956877"/>
                  <a:ext cx="137160" cy="13716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3" name="Rectangle 82"/>
                <p:cNvSpPr/>
                <p:nvPr/>
              </p:nvSpPr>
              <p:spPr bwMode="auto">
                <a:xfrm>
                  <a:off x="3856723" y="1105081"/>
                  <a:ext cx="287576" cy="13716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grpSp>
          <p:cxnSp>
            <p:nvCxnSpPr>
              <p:cNvPr id="8" name="Straight Connector 7"/>
              <p:cNvCxnSpPr/>
              <p:nvPr/>
            </p:nvCxnSpPr>
            <p:spPr>
              <a:xfrm>
                <a:off x="4058915" y="882812"/>
                <a:ext cx="61349" cy="70445"/>
              </a:xfrm>
              <a:prstGeom prst="line">
                <a:avLst/>
              </a:prstGeom>
              <a:ln w="38100">
                <a:solidFill>
                  <a:srgbClr val="EFEFE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100876" y="836661"/>
                <a:ext cx="115981" cy="111738"/>
              </a:xfrm>
              <a:prstGeom prst="line">
                <a:avLst/>
              </a:prstGeom>
              <a:ln w="38100">
                <a:solidFill>
                  <a:srgbClr val="EFEFE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8" name="Group 27"/>
          <p:cNvGrpSpPr/>
          <p:nvPr/>
        </p:nvGrpSpPr>
        <p:grpSpPr>
          <a:xfrm>
            <a:off x="3511454" y="1777577"/>
            <a:ext cx="855799" cy="855799"/>
            <a:chOff x="3581177" y="1812284"/>
            <a:chExt cx="873187" cy="873187"/>
          </a:xfrm>
        </p:grpSpPr>
        <p:sp>
          <p:nvSpPr>
            <p:cNvPr id="66" name="Oval 65"/>
            <p:cNvSpPr/>
            <p:nvPr/>
          </p:nvSpPr>
          <p:spPr bwMode="auto">
            <a:xfrm>
              <a:off x="3581177" y="1812284"/>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5" name="Freeform 84"/>
            <p:cNvSpPr>
              <a:spLocks noChangeAspect="1"/>
            </p:cNvSpPr>
            <p:nvPr/>
          </p:nvSpPr>
          <p:spPr bwMode="black">
            <a:xfrm>
              <a:off x="3696031" y="2071144"/>
              <a:ext cx="643478" cy="355466"/>
            </a:xfrm>
            <a:custGeom>
              <a:avLst/>
              <a:gdLst>
                <a:gd name="connsiteX0" fmla="*/ 293295 w 643478"/>
                <a:gd name="connsiteY0" fmla="*/ 0 h 355466"/>
                <a:gd name="connsiteX1" fmla="*/ 433621 w 643478"/>
                <a:gd name="connsiteY1" fmla="*/ 88550 h 355466"/>
                <a:gd name="connsiteX2" fmla="*/ 500624 w 643478"/>
                <a:gd name="connsiteY2" fmla="*/ 70840 h 355466"/>
                <a:gd name="connsiteX3" fmla="*/ 643478 w 643478"/>
                <a:gd name="connsiteY3" fmla="*/ 213786 h 355466"/>
                <a:gd name="connsiteX4" fmla="*/ 500624 w 643478"/>
                <a:gd name="connsiteY4" fmla="*/ 355466 h 355466"/>
                <a:gd name="connsiteX5" fmla="*/ 425185 w 643478"/>
                <a:gd name="connsiteY5" fmla="*/ 355466 h 355466"/>
                <a:gd name="connsiteX6" fmla="*/ 371953 w 643478"/>
                <a:gd name="connsiteY6" fmla="*/ 355466 h 355466"/>
                <a:gd name="connsiteX7" fmla="*/ 371953 w 643478"/>
                <a:gd name="connsiteY7" fmla="*/ 237133 h 355466"/>
                <a:gd name="connsiteX8" fmla="*/ 418119 w 643478"/>
                <a:gd name="connsiteY8" fmla="*/ 237133 h 355466"/>
                <a:gd name="connsiteX9" fmla="*/ 325786 w 643478"/>
                <a:gd name="connsiteY9" fmla="*/ 144800 h 355466"/>
                <a:gd name="connsiteX10" fmla="*/ 233453 w 643478"/>
                <a:gd name="connsiteY10" fmla="*/ 237133 h 355466"/>
                <a:gd name="connsiteX11" fmla="*/ 279620 w 643478"/>
                <a:gd name="connsiteY11" fmla="*/ 237133 h 355466"/>
                <a:gd name="connsiteX12" fmla="*/ 279620 w 643478"/>
                <a:gd name="connsiteY12" fmla="*/ 355466 h 355466"/>
                <a:gd name="connsiteX13" fmla="*/ 252860 w 643478"/>
                <a:gd name="connsiteY13" fmla="*/ 355466 h 355466"/>
                <a:gd name="connsiteX14" fmla="*/ 72060 w 643478"/>
                <a:gd name="connsiteY14" fmla="*/ 355466 h 355466"/>
                <a:gd name="connsiteX15" fmla="*/ 0 w 643478"/>
                <a:gd name="connsiteY15" fmla="*/ 282096 h 355466"/>
                <a:gd name="connsiteX16" fmla="*/ 54361 w 643478"/>
                <a:gd name="connsiteY16" fmla="*/ 212521 h 355466"/>
                <a:gd name="connsiteX17" fmla="*/ 139062 w 643478"/>
                <a:gd name="connsiteY17" fmla="*/ 146741 h 355466"/>
                <a:gd name="connsiteX18" fmla="*/ 293295 w 643478"/>
                <a:gd name="connsiteY18" fmla="*/ 0 h 35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78" h="355466">
                  <a:moveTo>
                    <a:pt x="293295" y="0"/>
                  </a:moveTo>
                  <a:cubicBezTo>
                    <a:pt x="353976" y="0"/>
                    <a:pt x="408337" y="35420"/>
                    <a:pt x="433621" y="88550"/>
                  </a:cubicBezTo>
                  <a:cubicBezTo>
                    <a:pt x="453848" y="77165"/>
                    <a:pt x="476604" y="70840"/>
                    <a:pt x="500624" y="70840"/>
                  </a:cubicBezTo>
                  <a:cubicBezTo>
                    <a:pt x="579004" y="70840"/>
                    <a:pt x="643478" y="135356"/>
                    <a:pt x="643478" y="213786"/>
                  </a:cubicBezTo>
                  <a:cubicBezTo>
                    <a:pt x="643478" y="290951"/>
                    <a:pt x="579004" y="355466"/>
                    <a:pt x="500624" y="355466"/>
                  </a:cubicBezTo>
                  <a:cubicBezTo>
                    <a:pt x="473838" y="355466"/>
                    <a:pt x="448727" y="355466"/>
                    <a:pt x="425185" y="355466"/>
                  </a:cubicBezTo>
                  <a:lnTo>
                    <a:pt x="371953" y="355466"/>
                  </a:lnTo>
                  <a:lnTo>
                    <a:pt x="371953" y="237133"/>
                  </a:lnTo>
                  <a:lnTo>
                    <a:pt x="418119" y="237133"/>
                  </a:lnTo>
                  <a:lnTo>
                    <a:pt x="325786" y="144800"/>
                  </a:lnTo>
                  <a:lnTo>
                    <a:pt x="233453" y="237133"/>
                  </a:lnTo>
                  <a:lnTo>
                    <a:pt x="279620" y="237133"/>
                  </a:lnTo>
                  <a:lnTo>
                    <a:pt x="279620" y="355466"/>
                  </a:lnTo>
                  <a:lnTo>
                    <a:pt x="252860" y="355466"/>
                  </a:lnTo>
                  <a:cubicBezTo>
                    <a:pt x="72060" y="355466"/>
                    <a:pt x="72060" y="355466"/>
                    <a:pt x="72060" y="355466"/>
                  </a:cubicBezTo>
                  <a:cubicBezTo>
                    <a:pt x="32869" y="355466"/>
                    <a:pt x="0" y="322576"/>
                    <a:pt x="0" y="282096"/>
                  </a:cubicBezTo>
                  <a:cubicBezTo>
                    <a:pt x="0" y="247941"/>
                    <a:pt x="22756" y="220111"/>
                    <a:pt x="54361" y="212521"/>
                  </a:cubicBezTo>
                  <a:cubicBezTo>
                    <a:pt x="69531" y="177101"/>
                    <a:pt x="101136" y="151801"/>
                    <a:pt x="139062" y="146741"/>
                  </a:cubicBezTo>
                  <a:cubicBezTo>
                    <a:pt x="142855" y="65780"/>
                    <a:pt x="211122" y="0"/>
                    <a:pt x="293295" y="0"/>
                  </a:cubicBezTo>
                  <a:close/>
                </a:path>
              </a:pathLst>
            </a:custGeom>
            <a:solidFill>
              <a:schemeClr val="accent1"/>
            </a:solidFill>
            <a:ln>
              <a:noFill/>
            </a:ln>
            <a:extLst/>
          </p:spPr>
          <p:txBody>
            <a:bodyPr vert="horz" wrap="square" lIns="89619" tIns="44810" rIns="89619" bIns="44810" numCol="1" anchor="t" anchorCtr="0" compatLnSpc="1">
              <a:prstTxWarp prst="textNoShape">
                <a:avLst/>
              </a:prstTxWarp>
              <a:noAutofit/>
            </a:bodyPr>
            <a:lstStyle/>
            <a:p>
              <a:pPr defTabSz="913946"/>
              <a:endParaRPr lang="en-US">
                <a:solidFill>
                  <a:srgbClr val="002060"/>
                </a:solidFill>
              </a:endParaRPr>
            </a:p>
          </p:txBody>
        </p:sp>
      </p:grpSp>
      <p:grpSp>
        <p:nvGrpSpPr>
          <p:cNvPr id="33" name="Group 32"/>
          <p:cNvGrpSpPr/>
          <p:nvPr/>
        </p:nvGrpSpPr>
        <p:grpSpPr>
          <a:xfrm>
            <a:off x="3511454" y="2914993"/>
            <a:ext cx="855799" cy="855799"/>
            <a:chOff x="3581177" y="2972810"/>
            <a:chExt cx="873187" cy="873187"/>
          </a:xfrm>
        </p:grpSpPr>
        <p:sp>
          <p:nvSpPr>
            <p:cNvPr id="72" name="Oval 71"/>
            <p:cNvSpPr/>
            <p:nvPr/>
          </p:nvSpPr>
          <p:spPr bwMode="auto">
            <a:xfrm>
              <a:off x="3581177" y="2972810"/>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7" name="Freeform 86"/>
            <p:cNvSpPr>
              <a:spLocks noEditPoints="1"/>
            </p:cNvSpPr>
            <p:nvPr/>
          </p:nvSpPr>
          <p:spPr bwMode="auto">
            <a:xfrm>
              <a:off x="3799547" y="3187807"/>
              <a:ext cx="436447" cy="443193"/>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1"/>
            </a:solidFill>
            <a:ln>
              <a:noFill/>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34" name="Group 33"/>
          <p:cNvGrpSpPr/>
          <p:nvPr/>
        </p:nvGrpSpPr>
        <p:grpSpPr>
          <a:xfrm>
            <a:off x="3511454" y="4052409"/>
            <a:ext cx="855799" cy="855799"/>
            <a:chOff x="3581177" y="4133336"/>
            <a:chExt cx="873187" cy="873187"/>
          </a:xfrm>
        </p:grpSpPr>
        <p:sp>
          <p:nvSpPr>
            <p:cNvPr id="69" name="Oval 68"/>
            <p:cNvSpPr/>
            <p:nvPr/>
          </p:nvSpPr>
          <p:spPr bwMode="auto">
            <a:xfrm>
              <a:off x="3581177" y="4133336"/>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8" name="Freeform 122"/>
            <p:cNvSpPr>
              <a:spLocks noChangeAspect="1" noEditPoints="1"/>
            </p:cNvSpPr>
            <p:nvPr/>
          </p:nvSpPr>
          <p:spPr bwMode="black">
            <a:xfrm>
              <a:off x="3734532" y="4305893"/>
              <a:ext cx="566476" cy="528072"/>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chemeClr val="accent1"/>
            </a:solidFill>
            <a:ln>
              <a:noFill/>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35" name="Group 34"/>
          <p:cNvGrpSpPr/>
          <p:nvPr/>
        </p:nvGrpSpPr>
        <p:grpSpPr>
          <a:xfrm>
            <a:off x="3511454" y="5189826"/>
            <a:ext cx="855799" cy="855799"/>
            <a:chOff x="3581177" y="5293863"/>
            <a:chExt cx="873187" cy="873187"/>
          </a:xfrm>
        </p:grpSpPr>
        <p:sp>
          <p:nvSpPr>
            <p:cNvPr id="38" name="Oval 37"/>
            <p:cNvSpPr/>
            <p:nvPr/>
          </p:nvSpPr>
          <p:spPr bwMode="auto">
            <a:xfrm>
              <a:off x="3581177" y="5293863"/>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89" name="Freeform 15"/>
            <p:cNvSpPr>
              <a:spLocks noChangeAspect="1" noEditPoints="1"/>
            </p:cNvSpPr>
            <p:nvPr/>
          </p:nvSpPr>
          <p:spPr bwMode="black">
            <a:xfrm>
              <a:off x="3782180" y="5494595"/>
              <a:ext cx="471180" cy="4717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1"/>
            </a:solidFill>
            <a:ln>
              <a:noFill/>
            </a:ln>
          </p:spPr>
          <p:txBody>
            <a:bodyPr vert="horz" wrap="square" lIns="80666" tIns="40334" rIns="80666" bIns="40334" numCol="1" anchor="t" anchorCtr="0" compatLnSpc="1">
              <a:prstTxWarp prst="textNoShape">
                <a:avLst/>
              </a:prstTxWarp>
            </a:bodyPr>
            <a:lstStyle/>
            <a:p>
              <a:pPr defTabSz="913946"/>
              <a:endParaRPr lang="en-US" sz="1568">
                <a:solidFill>
                  <a:srgbClr val="002060"/>
                </a:solidFill>
              </a:endParaRPr>
            </a:p>
          </p:txBody>
        </p:sp>
      </p:grpSp>
      <p:sp>
        <p:nvSpPr>
          <p:cNvPr id="74" name="Rectangle 73"/>
          <p:cNvSpPr/>
          <p:nvPr/>
        </p:nvSpPr>
        <p:spPr>
          <a:xfrm>
            <a:off x="4527666" y="871988"/>
            <a:ext cx="6092857" cy="361977"/>
          </a:xfrm>
          <a:prstGeom prst="rect">
            <a:avLst/>
          </a:prstGeom>
        </p:spPr>
        <p:txBody>
          <a:bodyPr>
            <a:spAutoFit/>
          </a:bodyPr>
          <a:lstStyle/>
          <a:p>
            <a:pPr defTabSz="913946">
              <a:lnSpc>
                <a:spcPct val="90000"/>
              </a:lnSpc>
              <a:spcAft>
                <a:spcPts val="588"/>
              </a:spcAft>
            </a:pPr>
            <a:r>
              <a:rPr lang="en-US" sz="1960" dirty="0">
                <a:solidFill>
                  <a:srgbClr val="002060"/>
                </a:solidFill>
              </a:rPr>
              <a:t>Works with all leading on-premises applications</a:t>
            </a:r>
          </a:p>
        </p:txBody>
      </p:sp>
      <p:sp>
        <p:nvSpPr>
          <p:cNvPr id="75" name="Rectangle 74"/>
          <p:cNvSpPr/>
          <p:nvPr/>
        </p:nvSpPr>
        <p:spPr>
          <a:xfrm>
            <a:off x="4527666" y="1942683"/>
            <a:ext cx="6725687" cy="363818"/>
          </a:xfrm>
          <a:prstGeom prst="rect">
            <a:avLst/>
          </a:prstGeom>
        </p:spPr>
        <p:txBody>
          <a:bodyPr wrap="none">
            <a:spAutoFit/>
          </a:bodyPr>
          <a:lstStyle/>
          <a:p>
            <a:pPr defTabSz="913946">
              <a:lnSpc>
                <a:spcPct val="90000"/>
              </a:lnSpc>
              <a:spcAft>
                <a:spcPts val="588"/>
              </a:spcAft>
            </a:pPr>
            <a:r>
              <a:rPr lang="en-US" sz="1960" dirty="0">
                <a:solidFill>
                  <a:srgbClr val="002060"/>
                </a:solidFill>
              </a:rPr>
              <a:t>Supports ADFS and SAML-based apps for federation to the cloud</a:t>
            </a:r>
          </a:p>
        </p:txBody>
      </p:sp>
      <p:sp>
        <p:nvSpPr>
          <p:cNvPr id="76" name="Rectangle 75"/>
          <p:cNvSpPr/>
          <p:nvPr/>
        </p:nvSpPr>
        <p:spPr>
          <a:xfrm>
            <a:off x="4527666" y="3113459"/>
            <a:ext cx="6906506" cy="363818"/>
          </a:xfrm>
          <a:prstGeom prst="rect">
            <a:avLst/>
          </a:prstGeom>
        </p:spPr>
        <p:txBody>
          <a:bodyPr wrap="none">
            <a:spAutoFit/>
          </a:bodyPr>
          <a:lstStyle/>
          <a:p>
            <a:pPr defTabSz="913946">
              <a:lnSpc>
                <a:spcPct val="90000"/>
              </a:lnSpc>
              <a:spcAft>
                <a:spcPts val="588"/>
              </a:spcAft>
            </a:pPr>
            <a:r>
              <a:rPr lang="en-US" sz="1960" dirty="0">
                <a:solidFill>
                  <a:srgbClr val="002060"/>
                </a:solidFill>
              </a:rPr>
              <a:t>Built into Microsoft Azure Active Directory for use with cloud apps</a:t>
            </a:r>
          </a:p>
        </p:txBody>
      </p:sp>
      <p:sp>
        <p:nvSpPr>
          <p:cNvPr id="77" name="Rectangle 76"/>
          <p:cNvSpPr/>
          <p:nvPr/>
        </p:nvSpPr>
        <p:spPr>
          <a:xfrm>
            <a:off x="4527666" y="4284236"/>
            <a:ext cx="6092857" cy="392143"/>
          </a:xfrm>
          <a:prstGeom prst="rect">
            <a:avLst/>
          </a:prstGeom>
        </p:spPr>
        <p:txBody>
          <a:bodyPr>
            <a:spAutoFit/>
          </a:bodyPr>
          <a:lstStyle/>
          <a:p>
            <a:pPr defTabSz="913946">
              <a:spcAft>
                <a:spcPts val="1764"/>
              </a:spcAft>
            </a:pPr>
            <a:r>
              <a:rPr lang="en-US" sz="1960" dirty="0">
                <a:solidFill>
                  <a:srgbClr val="002060"/>
                </a:solidFill>
              </a:rPr>
              <a:t>SDK for integration with custom apps and directories</a:t>
            </a:r>
          </a:p>
        </p:txBody>
      </p:sp>
      <p:sp>
        <p:nvSpPr>
          <p:cNvPr id="78" name="Rectangle 77"/>
          <p:cNvSpPr/>
          <p:nvPr/>
        </p:nvSpPr>
        <p:spPr>
          <a:xfrm>
            <a:off x="4527665" y="5270829"/>
            <a:ext cx="7094848" cy="693790"/>
          </a:xfrm>
          <a:prstGeom prst="rect">
            <a:avLst/>
          </a:prstGeom>
        </p:spPr>
        <p:txBody>
          <a:bodyPr wrap="square">
            <a:spAutoFit/>
          </a:bodyPr>
          <a:lstStyle/>
          <a:p>
            <a:pPr defTabSz="913946">
              <a:spcAft>
                <a:spcPts val="588"/>
              </a:spcAft>
            </a:pPr>
            <a:r>
              <a:rPr lang="en-US" sz="1960" dirty="0">
                <a:solidFill>
                  <a:srgbClr val="002060"/>
                </a:solidFill>
              </a:rPr>
              <a:t>Reliable, scalable service supports high-volume, </a:t>
            </a:r>
            <a:br>
              <a:rPr lang="en-US" sz="1960" dirty="0">
                <a:solidFill>
                  <a:srgbClr val="002060"/>
                </a:solidFill>
              </a:rPr>
            </a:br>
            <a:r>
              <a:rPr lang="en-US" sz="1960" dirty="0">
                <a:solidFill>
                  <a:srgbClr val="002060"/>
                </a:solidFill>
              </a:rPr>
              <a:t>mission-critical scenarios</a:t>
            </a:r>
          </a:p>
        </p:txBody>
      </p:sp>
      <p:sp>
        <p:nvSpPr>
          <p:cNvPr id="10" name="Rectangle 9"/>
          <p:cNvSpPr/>
          <p:nvPr/>
        </p:nvSpPr>
        <p:spPr bwMode="auto">
          <a:xfrm>
            <a:off x="261171" y="1381"/>
            <a:ext cx="2581031" cy="6489609"/>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solidFill>
                <a:srgbClr val="002060"/>
              </a:solidFill>
              <a:latin typeface="Segoe UI Light"/>
            </a:endParaRPr>
          </a:p>
        </p:txBody>
      </p:sp>
      <p:sp>
        <p:nvSpPr>
          <p:cNvPr id="11" name="Rectangle 10"/>
          <p:cNvSpPr/>
          <p:nvPr/>
        </p:nvSpPr>
        <p:spPr>
          <a:xfrm>
            <a:off x="921525" y="3438527"/>
            <a:ext cx="1260322" cy="693790"/>
          </a:xfrm>
          <a:prstGeom prst="rect">
            <a:avLst/>
          </a:prstGeom>
        </p:spPr>
        <p:txBody>
          <a:bodyPr wrap="none">
            <a:spAutoFit/>
          </a:bodyPr>
          <a:lstStyle/>
          <a:p>
            <a:pPr algn="ctr" defTabSz="932103"/>
            <a:r>
              <a:rPr lang="en-US" sz="3920" dirty="0">
                <a:gradFill>
                  <a:gsLst>
                    <a:gs pos="0">
                      <a:srgbClr val="FFFFFF"/>
                    </a:gs>
                    <a:gs pos="100000">
                      <a:srgbClr val="FFFFFF"/>
                    </a:gs>
                  </a:gsLst>
                  <a:lin ang="5400000" scaled="0"/>
                </a:gradFill>
                <a:latin typeface="Segoe UI Light"/>
              </a:rPr>
              <a:t>Scale</a:t>
            </a:r>
          </a:p>
        </p:txBody>
      </p:sp>
      <p:grpSp>
        <p:nvGrpSpPr>
          <p:cNvPr id="12" name="Group 11"/>
          <p:cNvGrpSpPr/>
          <p:nvPr/>
        </p:nvGrpSpPr>
        <p:grpSpPr>
          <a:xfrm>
            <a:off x="521269" y="4187464"/>
            <a:ext cx="2060837" cy="2047471"/>
            <a:chOff x="6580800" y="2461261"/>
            <a:chExt cx="2652401" cy="2635198"/>
          </a:xfrm>
        </p:grpSpPr>
        <p:sp>
          <p:nvSpPr>
            <p:cNvPr id="13" name="Oval 12"/>
            <p:cNvSpPr/>
            <p:nvPr/>
          </p:nvSpPr>
          <p:spPr bwMode="auto">
            <a:xfrm>
              <a:off x="6580800" y="2461261"/>
              <a:ext cx="2652401" cy="2635198"/>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solidFill>
                  <a:srgbClr val="002060"/>
                </a:solidFill>
              </a:endParaRPr>
            </a:p>
          </p:txBody>
        </p:sp>
        <p:grpSp>
          <p:nvGrpSpPr>
            <p:cNvPr id="14" name="Group 13"/>
            <p:cNvGrpSpPr/>
            <p:nvPr/>
          </p:nvGrpSpPr>
          <p:grpSpPr>
            <a:xfrm>
              <a:off x="7177132" y="3038917"/>
              <a:ext cx="1459737" cy="1479887"/>
              <a:chOff x="6976028" y="5372686"/>
              <a:chExt cx="1459737" cy="1479887"/>
            </a:xfrm>
          </p:grpSpPr>
          <p:sp>
            <p:nvSpPr>
              <p:cNvPr id="15" name="Freeform 426"/>
              <p:cNvSpPr>
                <a:spLocks/>
              </p:cNvSpPr>
              <p:nvPr/>
            </p:nvSpPr>
            <p:spPr bwMode="auto">
              <a:xfrm>
                <a:off x="6976028" y="5372686"/>
                <a:ext cx="671658" cy="68061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sp>
            <p:nvSpPr>
              <p:cNvPr id="16" name="Freeform 427"/>
              <p:cNvSpPr>
                <a:spLocks/>
              </p:cNvSpPr>
              <p:nvPr/>
            </p:nvSpPr>
            <p:spPr bwMode="auto">
              <a:xfrm>
                <a:off x="7764107" y="5372686"/>
                <a:ext cx="671658" cy="68061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sp>
            <p:nvSpPr>
              <p:cNvPr id="17" name="Freeform 428"/>
              <p:cNvSpPr>
                <a:spLocks/>
              </p:cNvSpPr>
              <p:nvPr/>
            </p:nvSpPr>
            <p:spPr bwMode="auto">
              <a:xfrm>
                <a:off x="6976028" y="6169720"/>
                <a:ext cx="671658" cy="682853"/>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sp>
            <p:nvSpPr>
              <p:cNvPr id="18" name="Freeform 429"/>
              <p:cNvSpPr>
                <a:spLocks/>
              </p:cNvSpPr>
              <p:nvPr/>
            </p:nvSpPr>
            <p:spPr bwMode="auto">
              <a:xfrm>
                <a:off x="7764107" y="6169720"/>
                <a:ext cx="671658" cy="682853"/>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chemeClr val="tx2"/>
              </a:solidFill>
              <a:ln w="31750" cap="sq">
                <a:noFill/>
                <a:miter lim="800000"/>
                <a:headEnd/>
                <a:tailEnd/>
              </a:ln>
              <a:extLst/>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sp>
        <p:nvSpPr>
          <p:cNvPr id="2" name="Rectangle 1"/>
          <p:cNvSpPr/>
          <p:nvPr/>
        </p:nvSpPr>
        <p:spPr bwMode="auto">
          <a:xfrm>
            <a:off x="1589" y="1380"/>
            <a:ext cx="269169" cy="68552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79" name="Rectangle 78"/>
          <p:cNvSpPr/>
          <p:nvPr/>
        </p:nvSpPr>
        <p:spPr bwMode="auto">
          <a:xfrm>
            <a:off x="1589" y="-207036"/>
            <a:ext cx="269169" cy="7063658"/>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Tree>
    <p:extLst>
      <p:ext uri="{BB962C8B-B14F-4D97-AF65-F5344CB8AC3E}">
        <p14:creationId xmlns:p14="http://schemas.microsoft.com/office/powerpoint/2010/main" val="22804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250" fill="hold"/>
                                        <p:tgtEl>
                                          <p:spTgt spid="12"/>
                                        </p:tgtEl>
                                        <p:attrNameLst>
                                          <p:attrName>ppt_w</p:attrName>
                                        </p:attrNameLst>
                                      </p:cBhvr>
                                      <p:tavLst>
                                        <p:tav tm="0">
                                          <p:val>
                                            <p:fltVal val="0"/>
                                          </p:val>
                                        </p:tav>
                                        <p:tav tm="100000">
                                          <p:val>
                                            <p:strVal val="#ppt_w"/>
                                          </p:val>
                                        </p:tav>
                                      </p:tavLst>
                                    </p:anim>
                                    <p:anim calcmode="lin" valueType="num">
                                      <p:cBhvr>
                                        <p:cTn id="13" dur="250" fill="hold"/>
                                        <p:tgtEl>
                                          <p:spTgt spid="12"/>
                                        </p:tgtEl>
                                        <p:attrNameLst>
                                          <p:attrName>ppt_h</p:attrName>
                                        </p:attrNameLst>
                                      </p:cBhvr>
                                      <p:tavLst>
                                        <p:tav tm="0">
                                          <p:val>
                                            <p:fltVal val="0"/>
                                          </p:val>
                                        </p:tav>
                                        <p:tav tm="100000">
                                          <p:val>
                                            <p:strVal val="#ppt_h"/>
                                          </p:val>
                                        </p:tav>
                                      </p:tavLst>
                                    </p:anim>
                                    <p:animEffect transition="in" filter="fade">
                                      <p:cBhvr>
                                        <p:cTn id="14" dur="250"/>
                                        <p:tgtEl>
                                          <p:spTgt spid="12"/>
                                        </p:tgtEl>
                                      </p:cBhvr>
                                    </p:animEffect>
                                  </p:childTnLst>
                                </p:cTn>
                              </p:par>
                              <p:par>
                                <p:cTn id="15" presetID="6" presetClass="emph" presetSubtype="0" decel="100000" fill="hold" nodeType="withEffect">
                                  <p:stCondLst>
                                    <p:cond delay="200"/>
                                  </p:stCondLst>
                                  <p:childTnLst>
                                    <p:animScale>
                                      <p:cBhvr>
                                        <p:cTn id="16" dur="250" fill="hold"/>
                                        <p:tgtEl>
                                          <p:spTgt spid="12"/>
                                        </p:tgtEl>
                                      </p:cBhvr>
                                      <p:by x="110000" y="110000"/>
                                    </p:animScale>
                                  </p:childTnLst>
                                </p:cTn>
                              </p:par>
                              <p:par>
                                <p:cTn id="17" presetID="6" presetClass="emph" presetSubtype="0" decel="100000" fill="hold" nodeType="withEffect">
                                  <p:stCondLst>
                                    <p:cond delay="300"/>
                                  </p:stCondLst>
                                  <p:childTnLst>
                                    <p:animScale>
                                      <p:cBhvr>
                                        <p:cTn id="18" dur="250" fill="hold"/>
                                        <p:tgtEl>
                                          <p:spTgt spid="12"/>
                                        </p:tgtEl>
                                      </p:cBhvr>
                                      <p:by x="91000" y="91000"/>
                                    </p:animScale>
                                  </p:childTnLst>
                                </p:cTn>
                              </p:par>
                            </p:childTnLst>
                          </p:cTn>
                        </p:par>
                        <p:par>
                          <p:cTn id="19" fill="hold">
                            <p:stCondLst>
                              <p:cond delay="1050"/>
                            </p:stCondLst>
                            <p:childTnLst>
                              <p:par>
                                <p:cTn id="20" presetID="2" presetClass="entr" presetSubtype="8"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750" fill="hold"/>
                                        <p:tgtEl>
                                          <p:spTgt spid="31"/>
                                        </p:tgtEl>
                                        <p:attrNameLst>
                                          <p:attrName>ppt_x</p:attrName>
                                        </p:attrNameLst>
                                      </p:cBhvr>
                                      <p:tavLst>
                                        <p:tav tm="0">
                                          <p:val>
                                            <p:strVal val="0-#ppt_w/2"/>
                                          </p:val>
                                        </p:tav>
                                        <p:tav tm="100000">
                                          <p:val>
                                            <p:strVal val="#ppt_x"/>
                                          </p:val>
                                        </p:tav>
                                      </p:tavLst>
                                    </p:anim>
                                    <p:anim calcmode="lin" valueType="num">
                                      <p:cBhvr additive="base">
                                        <p:cTn id="23" dur="750" fill="hold"/>
                                        <p:tgtEl>
                                          <p:spTgt spid="31"/>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par>
                                <p:cTn id="30" presetID="10" presetClass="entr" presetSubtype="0" fill="hold" grpId="0" nodeType="withEffect">
                                  <p:stCondLst>
                                    <p:cond delay="70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grpId="0" nodeType="withEffect">
                                  <p:stCondLst>
                                    <p:cond delay="80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par>
                                <p:cTn id="36" presetID="10" presetClass="entr" presetSubtype="0" fill="hold" grpId="0" nodeType="withEffect">
                                  <p:stCondLst>
                                    <p:cond delay="90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2" presetClass="entr" presetSubtype="8" decel="100000" fill="hold" nodeType="withEffect">
                                  <p:stCondLst>
                                    <p:cond delay="10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750" fill="hold"/>
                                        <p:tgtEl>
                                          <p:spTgt spid="28"/>
                                        </p:tgtEl>
                                        <p:attrNameLst>
                                          <p:attrName>ppt_x</p:attrName>
                                        </p:attrNameLst>
                                      </p:cBhvr>
                                      <p:tavLst>
                                        <p:tav tm="0">
                                          <p:val>
                                            <p:strVal val="0-#ppt_w/2"/>
                                          </p:val>
                                        </p:tav>
                                        <p:tav tm="100000">
                                          <p:val>
                                            <p:strVal val="#ppt_x"/>
                                          </p:val>
                                        </p:tav>
                                      </p:tavLst>
                                    </p:anim>
                                    <p:anim calcmode="lin" valueType="num">
                                      <p:cBhvr additive="base">
                                        <p:cTn id="42" dur="750" fill="hold"/>
                                        <p:tgtEl>
                                          <p:spTgt spid="28"/>
                                        </p:tgtEl>
                                        <p:attrNameLst>
                                          <p:attrName>ppt_y</p:attrName>
                                        </p:attrNameLst>
                                      </p:cBhvr>
                                      <p:tavLst>
                                        <p:tav tm="0">
                                          <p:val>
                                            <p:strVal val="#ppt_y"/>
                                          </p:val>
                                        </p:tav>
                                        <p:tav tm="100000">
                                          <p:val>
                                            <p:strVal val="#ppt_y"/>
                                          </p:val>
                                        </p:tav>
                                      </p:tavLst>
                                    </p:anim>
                                  </p:childTnLst>
                                </p:cTn>
                              </p:par>
                              <p:par>
                                <p:cTn id="43" presetID="2" presetClass="entr" presetSubtype="8" decel="100000" fill="hold" nodeType="withEffect">
                                  <p:stCondLst>
                                    <p:cond delay="20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0-#ppt_w/2"/>
                                          </p:val>
                                        </p:tav>
                                        <p:tav tm="100000">
                                          <p:val>
                                            <p:strVal val="#ppt_x"/>
                                          </p:val>
                                        </p:tav>
                                      </p:tavLst>
                                    </p:anim>
                                    <p:anim calcmode="lin" valueType="num">
                                      <p:cBhvr additive="base">
                                        <p:cTn id="46" dur="750" fill="hold"/>
                                        <p:tgtEl>
                                          <p:spTgt spid="33"/>
                                        </p:tgtEl>
                                        <p:attrNameLst>
                                          <p:attrName>ppt_y</p:attrName>
                                        </p:attrNameLst>
                                      </p:cBhvr>
                                      <p:tavLst>
                                        <p:tav tm="0">
                                          <p:val>
                                            <p:strVal val="#ppt_y"/>
                                          </p:val>
                                        </p:tav>
                                        <p:tav tm="100000">
                                          <p:val>
                                            <p:strVal val="#ppt_y"/>
                                          </p:val>
                                        </p:tav>
                                      </p:tavLst>
                                    </p:anim>
                                  </p:childTnLst>
                                </p:cTn>
                              </p:par>
                              <p:par>
                                <p:cTn id="47" presetID="2" presetClass="entr" presetSubtype="8" decel="100000" fill="hold" nodeType="withEffect">
                                  <p:stCondLst>
                                    <p:cond delay="3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0-#ppt_w/2"/>
                                          </p:val>
                                        </p:tav>
                                        <p:tav tm="100000">
                                          <p:val>
                                            <p:strVal val="#ppt_x"/>
                                          </p:val>
                                        </p:tav>
                                      </p:tavLst>
                                    </p:anim>
                                    <p:anim calcmode="lin" valueType="num">
                                      <p:cBhvr additive="base">
                                        <p:cTn id="50" dur="75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4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0-#ppt_w/2"/>
                                          </p:val>
                                        </p:tav>
                                        <p:tav tm="100000">
                                          <p:val>
                                            <p:strVal val="#ppt_x"/>
                                          </p:val>
                                        </p:tav>
                                      </p:tavLst>
                                    </p:anim>
                                    <p:anim calcmode="lin" valueType="num">
                                      <p:cBhvr additive="base">
                                        <p:cTn id="54"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11454" y="640161"/>
            <a:ext cx="855799" cy="855799"/>
            <a:chOff x="3581177" y="651758"/>
            <a:chExt cx="873187" cy="873187"/>
          </a:xfrm>
        </p:grpSpPr>
        <p:sp>
          <p:nvSpPr>
            <p:cNvPr id="24" name="Oval 23"/>
            <p:cNvSpPr/>
            <p:nvPr/>
          </p:nvSpPr>
          <p:spPr bwMode="auto">
            <a:xfrm>
              <a:off x="3581177" y="651758"/>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29" name="Freeform 9"/>
            <p:cNvSpPr>
              <a:spLocks/>
            </p:cNvSpPr>
            <p:nvPr/>
          </p:nvSpPr>
          <p:spPr bwMode="auto">
            <a:xfrm>
              <a:off x="3819331" y="827983"/>
              <a:ext cx="396879" cy="520736"/>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54" name="Group 53"/>
          <p:cNvGrpSpPr/>
          <p:nvPr/>
        </p:nvGrpSpPr>
        <p:grpSpPr>
          <a:xfrm>
            <a:off x="3511454" y="5189826"/>
            <a:ext cx="855799" cy="855799"/>
            <a:chOff x="3581177" y="5293863"/>
            <a:chExt cx="873187" cy="873187"/>
          </a:xfrm>
        </p:grpSpPr>
        <p:sp>
          <p:nvSpPr>
            <p:cNvPr id="48" name="Oval 47"/>
            <p:cNvSpPr/>
            <p:nvPr/>
          </p:nvSpPr>
          <p:spPr bwMode="auto">
            <a:xfrm>
              <a:off x="3581177" y="5293863"/>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44" name="Freeform 21"/>
            <p:cNvSpPr>
              <a:spLocks noEditPoints="1"/>
            </p:cNvSpPr>
            <p:nvPr/>
          </p:nvSpPr>
          <p:spPr bwMode="auto">
            <a:xfrm>
              <a:off x="3818880" y="5487462"/>
              <a:ext cx="397781" cy="485989"/>
            </a:xfrm>
            <a:custGeom>
              <a:avLst/>
              <a:gdLst>
                <a:gd name="T0" fmla="*/ 914 w 1743"/>
                <a:gd name="T1" fmla="*/ 1364 h 2131"/>
                <a:gd name="T2" fmla="*/ 304 w 1743"/>
                <a:gd name="T3" fmla="*/ 1435 h 2131"/>
                <a:gd name="T4" fmla="*/ 304 w 1743"/>
                <a:gd name="T5" fmla="*/ 1364 h 2131"/>
                <a:gd name="T6" fmla="*/ 304 w 1743"/>
                <a:gd name="T7" fmla="*/ 895 h 2131"/>
                <a:gd name="T8" fmla="*/ 914 w 1743"/>
                <a:gd name="T9" fmla="*/ 959 h 2131"/>
                <a:gd name="T10" fmla="*/ 914 w 1743"/>
                <a:gd name="T11" fmla="*/ 895 h 2131"/>
                <a:gd name="T12" fmla="*/ 1523 w 1743"/>
                <a:gd name="T13" fmla="*/ 717 h 2131"/>
                <a:gd name="T14" fmla="*/ 1551 w 1743"/>
                <a:gd name="T15" fmla="*/ 639 h 2131"/>
                <a:gd name="T16" fmla="*/ 1473 w 1743"/>
                <a:gd name="T17" fmla="*/ 788 h 2131"/>
                <a:gd name="T18" fmla="*/ 829 w 1743"/>
                <a:gd name="T19" fmla="*/ 653 h 2131"/>
                <a:gd name="T20" fmla="*/ 304 w 1743"/>
                <a:gd name="T21" fmla="*/ 724 h 2131"/>
                <a:gd name="T22" fmla="*/ 829 w 1743"/>
                <a:gd name="T23" fmla="*/ 653 h 2131"/>
                <a:gd name="T24" fmla="*/ 304 w 1743"/>
                <a:gd name="T25" fmla="*/ 1669 h 2131"/>
                <a:gd name="T26" fmla="*/ 829 w 1743"/>
                <a:gd name="T27" fmla="*/ 1605 h 2131"/>
                <a:gd name="T28" fmla="*/ 304 w 1743"/>
                <a:gd name="T29" fmla="*/ 1669 h 2131"/>
                <a:gd name="T30" fmla="*/ 1473 w 1743"/>
                <a:gd name="T31" fmla="*/ 2038 h 2131"/>
                <a:gd name="T32" fmla="*/ 78 w 1743"/>
                <a:gd name="T33" fmla="*/ 256 h 2131"/>
                <a:gd name="T34" fmla="*/ 312 w 1743"/>
                <a:gd name="T35" fmla="*/ 156 h 2131"/>
                <a:gd name="T36" fmla="*/ 0 w 1743"/>
                <a:gd name="T37" fmla="*/ 2131 h 2131"/>
                <a:gd name="T38" fmla="*/ 1551 w 1743"/>
                <a:gd name="T39" fmla="*/ 1115 h 2131"/>
                <a:gd name="T40" fmla="*/ 1473 w 1743"/>
                <a:gd name="T41" fmla="*/ 2038 h 2131"/>
                <a:gd name="T42" fmla="*/ 829 w 1743"/>
                <a:gd name="T43" fmla="*/ 1129 h 2131"/>
                <a:gd name="T44" fmla="*/ 304 w 1743"/>
                <a:gd name="T45" fmla="*/ 1200 h 2131"/>
                <a:gd name="T46" fmla="*/ 829 w 1743"/>
                <a:gd name="T47" fmla="*/ 1129 h 2131"/>
                <a:gd name="T48" fmla="*/ 290 w 1743"/>
                <a:gd name="T49" fmla="*/ 256 h 2131"/>
                <a:gd name="T50" fmla="*/ 545 w 1743"/>
                <a:gd name="T51" fmla="*/ 142 h 2131"/>
                <a:gd name="T52" fmla="*/ 630 w 1743"/>
                <a:gd name="T53" fmla="*/ 142 h 2131"/>
                <a:gd name="T54" fmla="*/ 921 w 1743"/>
                <a:gd name="T55" fmla="*/ 142 h 2131"/>
                <a:gd name="T56" fmla="*/ 1006 w 1743"/>
                <a:gd name="T57" fmla="*/ 142 h 2131"/>
                <a:gd name="T58" fmla="*/ 1261 w 1743"/>
                <a:gd name="T59" fmla="*/ 256 h 2131"/>
                <a:gd name="T60" fmla="*/ 283 w 1743"/>
                <a:gd name="T61" fmla="*/ 305 h 2131"/>
                <a:gd name="T62" fmla="*/ 701 w 1743"/>
                <a:gd name="T63" fmla="*/ 142 h 2131"/>
                <a:gd name="T64" fmla="*/ 850 w 1743"/>
                <a:gd name="T65" fmla="*/ 142 h 2131"/>
                <a:gd name="T66" fmla="*/ 701 w 1743"/>
                <a:gd name="T67" fmla="*/ 142 h 2131"/>
                <a:gd name="T68" fmla="*/ 205 w 1743"/>
                <a:gd name="T69" fmla="*/ 1910 h 2131"/>
                <a:gd name="T70" fmla="*/ 1346 w 1743"/>
                <a:gd name="T71" fmla="*/ 419 h 2131"/>
                <a:gd name="T72" fmla="*/ 1417 w 1743"/>
                <a:gd name="T73" fmla="*/ 405 h 2131"/>
                <a:gd name="T74" fmla="*/ 134 w 1743"/>
                <a:gd name="T75" fmla="*/ 348 h 2131"/>
                <a:gd name="T76" fmla="*/ 1417 w 1743"/>
                <a:gd name="T77" fmla="*/ 1974 h 2131"/>
                <a:gd name="T78" fmla="*/ 1346 w 1743"/>
                <a:gd name="T79" fmla="*/ 1413 h 2131"/>
                <a:gd name="T80" fmla="*/ 1346 w 1743"/>
                <a:gd name="T81" fmla="*/ 1910 h 2131"/>
                <a:gd name="T82" fmla="*/ 1346 w 1743"/>
                <a:gd name="T83" fmla="*/ 945 h 2131"/>
                <a:gd name="T84" fmla="*/ 1417 w 1743"/>
                <a:gd name="T85" fmla="*/ 881 h 2131"/>
                <a:gd name="T86" fmla="*/ 1417 w 1743"/>
                <a:gd name="T87" fmla="*/ 845 h 2131"/>
                <a:gd name="T88" fmla="*/ 1551 w 1743"/>
                <a:gd name="T89" fmla="*/ 249 h 2131"/>
                <a:gd name="T90" fmla="*/ 1240 w 1743"/>
                <a:gd name="T91" fmla="*/ 156 h 2131"/>
                <a:gd name="T92" fmla="*/ 1473 w 1743"/>
                <a:gd name="T93" fmla="*/ 256 h 2131"/>
                <a:gd name="T94" fmla="*/ 1523 w 1743"/>
                <a:gd name="T95" fmla="*/ 249 h 2131"/>
                <a:gd name="T96" fmla="*/ 1743 w 1743"/>
                <a:gd name="T97" fmla="*/ 291 h 2131"/>
                <a:gd name="T98" fmla="*/ 1098 w 1743"/>
                <a:gd name="T99" fmla="*/ 952 h 2131"/>
                <a:gd name="T100" fmla="*/ 1105 w 1743"/>
                <a:gd name="T101" fmla="*/ 653 h 2131"/>
                <a:gd name="T102" fmla="*/ 1544 w 1743"/>
                <a:gd name="T103" fmla="*/ 291 h 2131"/>
                <a:gd name="T104" fmla="*/ 1743 w 1743"/>
                <a:gd name="T105" fmla="*/ 291 h 2131"/>
                <a:gd name="T106" fmla="*/ 1289 w 1743"/>
                <a:gd name="T107" fmla="*/ 1427 h 2131"/>
                <a:gd name="T108" fmla="*/ 914 w 1743"/>
                <a:gd name="T109" fmla="*/ 1129 h 2131"/>
                <a:gd name="T110" fmla="*/ 1197 w 1743"/>
                <a:gd name="T111" fmla="*/ 1278 h 2131"/>
                <a:gd name="T112" fmla="*/ 1743 w 1743"/>
                <a:gd name="T113" fmla="*/ 760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3" h="2131">
                  <a:moveTo>
                    <a:pt x="304" y="1364"/>
                  </a:moveTo>
                  <a:cubicBezTo>
                    <a:pt x="914" y="1364"/>
                    <a:pt x="914" y="1364"/>
                    <a:pt x="914" y="1364"/>
                  </a:cubicBezTo>
                  <a:cubicBezTo>
                    <a:pt x="914" y="1435"/>
                    <a:pt x="914" y="1435"/>
                    <a:pt x="914" y="1435"/>
                  </a:cubicBezTo>
                  <a:cubicBezTo>
                    <a:pt x="304" y="1435"/>
                    <a:pt x="304" y="1435"/>
                    <a:pt x="304" y="1435"/>
                  </a:cubicBezTo>
                  <a:cubicBezTo>
                    <a:pt x="304" y="1364"/>
                    <a:pt x="304" y="1364"/>
                    <a:pt x="304" y="1364"/>
                  </a:cubicBezTo>
                  <a:cubicBezTo>
                    <a:pt x="304" y="1364"/>
                    <a:pt x="304" y="1364"/>
                    <a:pt x="304" y="1364"/>
                  </a:cubicBezTo>
                  <a:close/>
                  <a:moveTo>
                    <a:pt x="914" y="895"/>
                  </a:moveTo>
                  <a:cubicBezTo>
                    <a:pt x="304" y="895"/>
                    <a:pt x="304" y="895"/>
                    <a:pt x="304" y="895"/>
                  </a:cubicBezTo>
                  <a:cubicBezTo>
                    <a:pt x="304" y="959"/>
                    <a:pt x="304" y="959"/>
                    <a:pt x="304" y="959"/>
                  </a:cubicBezTo>
                  <a:cubicBezTo>
                    <a:pt x="914" y="959"/>
                    <a:pt x="914" y="959"/>
                    <a:pt x="914" y="959"/>
                  </a:cubicBezTo>
                  <a:cubicBezTo>
                    <a:pt x="914" y="895"/>
                    <a:pt x="914" y="895"/>
                    <a:pt x="914" y="895"/>
                  </a:cubicBezTo>
                  <a:cubicBezTo>
                    <a:pt x="914" y="895"/>
                    <a:pt x="914" y="895"/>
                    <a:pt x="914" y="895"/>
                  </a:cubicBezTo>
                  <a:close/>
                  <a:moveTo>
                    <a:pt x="1473" y="788"/>
                  </a:moveTo>
                  <a:cubicBezTo>
                    <a:pt x="1523" y="717"/>
                    <a:pt x="1523" y="717"/>
                    <a:pt x="1523" y="717"/>
                  </a:cubicBezTo>
                  <a:cubicBezTo>
                    <a:pt x="1551" y="717"/>
                    <a:pt x="1551" y="717"/>
                    <a:pt x="1551" y="717"/>
                  </a:cubicBezTo>
                  <a:cubicBezTo>
                    <a:pt x="1551" y="639"/>
                    <a:pt x="1551" y="639"/>
                    <a:pt x="1551" y="639"/>
                  </a:cubicBezTo>
                  <a:cubicBezTo>
                    <a:pt x="1473" y="753"/>
                    <a:pt x="1473" y="753"/>
                    <a:pt x="1473" y="753"/>
                  </a:cubicBezTo>
                  <a:cubicBezTo>
                    <a:pt x="1473" y="788"/>
                    <a:pt x="1473" y="788"/>
                    <a:pt x="1473" y="788"/>
                  </a:cubicBezTo>
                  <a:cubicBezTo>
                    <a:pt x="1473" y="788"/>
                    <a:pt x="1473" y="788"/>
                    <a:pt x="1473" y="788"/>
                  </a:cubicBezTo>
                  <a:close/>
                  <a:moveTo>
                    <a:pt x="829" y="653"/>
                  </a:moveTo>
                  <a:cubicBezTo>
                    <a:pt x="304" y="653"/>
                    <a:pt x="304" y="653"/>
                    <a:pt x="304" y="653"/>
                  </a:cubicBezTo>
                  <a:cubicBezTo>
                    <a:pt x="304" y="724"/>
                    <a:pt x="304" y="724"/>
                    <a:pt x="304" y="724"/>
                  </a:cubicBezTo>
                  <a:cubicBezTo>
                    <a:pt x="829" y="724"/>
                    <a:pt x="829" y="724"/>
                    <a:pt x="829" y="724"/>
                  </a:cubicBezTo>
                  <a:cubicBezTo>
                    <a:pt x="829" y="653"/>
                    <a:pt x="829" y="653"/>
                    <a:pt x="829" y="653"/>
                  </a:cubicBezTo>
                  <a:cubicBezTo>
                    <a:pt x="829" y="653"/>
                    <a:pt x="829" y="653"/>
                    <a:pt x="829" y="653"/>
                  </a:cubicBezTo>
                  <a:close/>
                  <a:moveTo>
                    <a:pt x="304" y="1669"/>
                  </a:moveTo>
                  <a:cubicBezTo>
                    <a:pt x="829" y="1669"/>
                    <a:pt x="829" y="1669"/>
                    <a:pt x="829" y="1669"/>
                  </a:cubicBezTo>
                  <a:cubicBezTo>
                    <a:pt x="829" y="1605"/>
                    <a:pt x="829" y="1605"/>
                    <a:pt x="829" y="1605"/>
                  </a:cubicBezTo>
                  <a:cubicBezTo>
                    <a:pt x="304" y="1605"/>
                    <a:pt x="304" y="1605"/>
                    <a:pt x="304" y="1605"/>
                  </a:cubicBezTo>
                  <a:cubicBezTo>
                    <a:pt x="304" y="1669"/>
                    <a:pt x="304" y="1669"/>
                    <a:pt x="304" y="1669"/>
                  </a:cubicBezTo>
                  <a:cubicBezTo>
                    <a:pt x="304" y="1669"/>
                    <a:pt x="304" y="1669"/>
                    <a:pt x="304" y="1669"/>
                  </a:cubicBezTo>
                  <a:close/>
                  <a:moveTo>
                    <a:pt x="1473" y="2038"/>
                  </a:moveTo>
                  <a:cubicBezTo>
                    <a:pt x="78" y="2038"/>
                    <a:pt x="78" y="2038"/>
                    <a:pt x="78" y="2038"/>
                  </a:cubicBezTo>
                  <a:cubicBezTo>
                    <a:pt x="78" y="256"/>
                    <a:pt x="78" y="256"/>
                    <a:pt x="78" y="256"/>
                  </a:cubicBezTo>
                  <a:cubicBezTo>
                    <a:pt x="248" y="256"/>
                    <a:pt x="248" y="256"/>
                    <a:pt x="248" y="256"/>
                  </a:cubicBezTo>
                  <a:cubicBezTo>
                    <a:pt x="262" y="220"/>
                    <a:pt x="283" y="185"/>
                    <a:pt x="312" y="156"/>
                  </a:cubicBezTo>
                  <a:cubicBezTo>
                    <a:pt x="0" y="156"/>
                    <a:pt x="0" y="156"/>
                    <a:pt x="0" y="156"/>
                  </a:cubicBezTo>
                  <a:cubicBezTo>
                    <a:pt x="0" y="2131"/>
                    <a:pt x="0" y="2131"/>
                    <a:pt x="0" y="2131"/>
                  </a:cubicBezTo>
                  <a:cubicBezTo>
                    <a:pt x="1551" y="2131"/>
                    <a:pt x="1551" y="2131"/>
                    <a:pt x="1551" y="2131"/>
                  </a:cubicBezTo>
                  <a:cubicBezTo>
                    <a:pt x="1551" y="1115"/>
                    <a:pt x="1551" y="1115"/>
                    <a:pt x="1551" y="1115"/>
                  </a:cubicBezTo>
                  <a:cubicBezTo>
                    <a:pt x="1473" y="1229"/>
                    <a:pt x="1473" y="1229"/>
                    <a:pt x="1473" y="1229"/>
                  </a:cubicBezTo>
                  <a:cubicBezTo>
                    <a:pt x="1473" y="2038"/>
                    <a:pt x="1473" y="2038"/>
                    <a:pt x="1473" y="2038"/>
                  </a:cubicBezTo>
                  <a:cubicBezTo>
                    <a:pt x="1473" y="2038"/>
                    <a:pt x="1473" y="2038"/>
                    <a:pt x="1473" y="2038"/>
                  </a:cubicBezTo>
                  <a:close/>
                  <a:moveTo>
                    <a:pt x="829" y="1129"/>
                  </a:moveTo>
                  <a:cubicBezTo>
                    <a:pt x="304" y="1129"/>
                    <a:pt x="304" y="1129"/>
                    <a:pt x="304" y="1129"/>
                  </a:cubicBezTo>
                  <a:cubicBezTo>
                    <a:pt x="304" y="1200"/>
                    <a:pt x="304" y="1200"/>
                    <a:pt x="304" y="1200"/>
                  </a:cubicBezTo>
                  <a:cubicBezTo>
                    <a:pt x="829" y="1200"/>
                    <a:pt x="829" y="1200"/>
                    <a:pt x="829" y="1200"/>
                  </a:cubicBezTo>
                  <a:cubicBezTo>
                    <a:pt x="829" y="1129"/>
                    <a:pt x="829" y="1129"/>
                    <a:pt x="829" y="1129"/>
                  </a:cubicBezTo>
                  <a:cubicBezTo>
                    <a:pt x="829" y="1129"/>
                    <a:pt x="829" y="1129"/>
                    <a:pt x="829" y="1129"/>
                  </a:cubicBezTo>
                  <a:close/>
                  <a:moveTo>
                    <a:pt x="290" y="256"/>
                  </a:moveTo>
                  <a:cubicBezTo>
                    <a:pt x="304" y="206"/>
                    <a:pt x="354" y="178"/>
                    <a:pt x="404" y="156"/>
                  </a:cubicBezTo>
                  <a:cubicBezTo>
                    <a:pt x="446" y="149"/>
                    <a:pt x="503" y="142"/>
                    <a:pt x="545" y="142"/>
                  </a:cubicBezTo>
                  <a:cubicBezTo>
                    <a:pt x="567" y="142"/>
                    <a:pt x="588" y="142"/>
                    <a:pt x="609" y="142"/>
                  </a:cubicBezTo>
                  <a:cubicBezTo>
                    <a:pt x="616" y="142"/>
                    <a:pt x="623" y="142"/>
                    <a:pt x="630" y="142"/>
                  </a:cubicBezTo>
                  <a:cubicBezTo>
                    <a:pt x="630" y="64"/>
                    <a:pt x="694" y="0"/>
                    <a:pt x="779" y="0"/>
                  </a:cubicBezTo>
                  <a:cubicBezTo>
                    <a:pt x="857" y="0"/>
                    <a:pt x="921" y="64"/>
                    <a:pt x="921" y="142"/>
                  </a:cubicBezTo>
                  <a:cubicBezTo>
                    <a:pt x="928" y="142"/>
                    <a:pt x="935" y="142"/>
                    <a:pt x="942" y="142"/>
                  </a:cubicBezTo>
                  <a:cubicBezTo>
                    <a:pt x="963" y="142"/>
                    <a:pt x="985" y="142"/>
                    <a:pt x="1006" y="142"/>
                  </a:cubicBezTo>
                  <a:cubicBezTo>
                    <a:pt x="1055" y="142"/>
                    <a:pt x="1105" y="149"/>
                    <a:pt x="1147" y="156"/>
                  </a:cubicBezTo>
                  <a:cubicBezTo>
                    <a:pt x="1204" y="178"/>
                    <a:pt x="1247" y="206"/>
                    <a:pt x="1261" y="256"/>
                  </a:cubicBezTo>
                  <a:cubicBezTo>
                    <a:pt x="1268" y="270"/>
                    <a:pt x="1268" y="291"/>
                    <a:pt x="1268" y="305"/>
                  </a:cubicBezTo>
                  <a:cubicBezTo>
                    <a:pt x="1027" y="305"/>
                    <a:pt x="524" y="305"/>
                    <a:pt x="283" y="305"/>
                  </a:cubicBezTo>
                  <a:cubicBezTo>
                    <a:pt x="283" y="291"/>
                    <a:pt x="290" y="270"/>
                    <a:pt x="290" y="256"/>
                  </a:cubicBezTo>
                  <a:close/>
                  <a:moveTo>
                    <a:pt x="701" y="142"/>
                  </a:moveTo>
                  <a:cubicBezTo>
                    <a:pt x="730" y="142"/>
                    <a:pt x="751" y="142"/>
                    <a:pt x="779" y="142"/>
                  </a:cubicBezTo>
                  <a:cubicBezTo>
                    <a:pt x="800" y="142"/>
                    <a:pt x="822" y="142"/>
                    <a:pt x="850" y="142"/>
                  </a:cubicBezTo>
                  <a:cubicBezTo>
                    <a:pt x="843" y="107"/>
                    <a:pt x="815" y="78"/>
                    <a:pt x="779" y="78"/>
                  </a:cubicBezTo>
                  <a:cubicBezTo>
                    <a:pt x="737" y="78"/>
                    <a:pt x="708" y="107"/>
                    <a:pt x="701" y="142"/>
                  </a:cubicBezTo>
                  <a:close/>
                  <a:moveTo>
                    <a:pt x="1346" y="1910"/>
                  </a:moveTo>
                  <a:cubicBezTo>
                    <a:pt x="205" y="1910"/>
                    <a:pt x="205" y="1910"/>
                    <a:pt x="205" y="1910"/>
                  </a:cubicBezTo>
                  <a:cubicBezTo>
                    <a:pt x="205" y="419"/>
                    <a:pt x="205" y="419"/>
                    <a:pt x="205" y="419"/>
                  </a:cubicBezTo>
                  <a:cubicBezTo>
                    <a:pt x="1346" y="419"/>
                    <a:pt x="1346" y="419"/>
                    <a:pt x="1346" y="419"/>
                  </a:cubicBezTo>
                  <a:cubicBezTo>
                    <a:pt x="1346" y="504"/>
                    <a:pt x="1346" y="504"/>
                    <a:pt x="1346" y="504"/>
                  </a:cubicBezTo>
                  <a:cubicBezTo>
                    <a:pt x="1417" y="405"/>
                    <a:pt x="1417" y="405"/>
                    <a:pt x="1417" y="405"/>
                  </a:cubicBezTo>
                  <a:cubicBezTo>
                    <a:pt x="1417" y="348"/>
                    <a:pt x="1417" y="348"/>
                    <a:pt x="1417" y="348"/>
                  </a:cubicBezTo>
                  <a:cubicBezTo>
                    <a:pt x="134" y="348"/>
                    <a:pt x="134" y="348"/>
                    <a:pt x="134" y="348"/>
                  </a:cubicBezTo>
                  <a:cubicBezTo>
                    <a:pt x="134" y="1974"/>
                    <a:pt x="134" y="1974"/>
                    <a:pt x="134" y="1974"/>
                  </a:cubicBezTo>
                  <a:cubicBezTo>
                    <a:pt x="1417" y="1974"/>
                    <a:pt x="1417" y="1974"/>
                    <a:pt x="1417" y="1974"/>
                  </a:cubicBezTo>
                  <a:cubicBezTo>
                    <a:pt x="1417" y="1314"/>
                    <a:pt x="1417" y="1314"/>
                    <a:pt x="1417" y="1314"/>
                  </a:cubicBezTo>
                  <a:cubicBezTo>
                    <a:pt x="1346" y="1413"/>
                    <a:pt x="1346" y="1413"/>
                    <a:pt x="1346" y="1413"/>
                  </a:cubicBezTo>
                  <a:cubicBezTo>
                    <a:pt x="1346" y="1910"/>
                    <a:pt x="1346" y="1910"/>
                    <a:pt x="1346" y="1910"/>
                  </a:cubicBezTo>
                  <a:cubicBezTo>
                    <a:pt x="1346" y="1910"/>
                    <a:pt x="1346" y="1910"/>
                    <a:pt x="1346" y="1910"/>
                  </a:cubicBezTo>
                  <a:close/>
                  <a:moveTo>
                    <a:pt x="1417" y="845"/>
                  </a:moveTo>
                  <a:cubicBezTo>
                    <a:pt x="1346" y="945"/>
                    <a:pt x="1346" y="945"/>
                    <a:pt x="1346" y="945"/>
                  </a:cubicBezTo>
                  <a:cubicBezTo>
                    <a:pt x="1346" y="980"/>
                    <a:pt x="1346" y="980"/>
                    <a:pt x="1346" y="980"/>
                  </a:cubicBezTo>
                  <a:cubicBezTo>
                    <a:pt x="1417" y="881"/>
                    <a:pt x="1417" y="881"/>
                    <a:pt x="1417" y="881"/>
                  </a:cubicBezTo>
                  <a:cubicBezTo>
                    <a:pt x="1417" y="845"/>
                    <a:pt x="1417" y="845"/>
                    <a:pt x="1417" y="845"/>
                  </a:cubicBezTo>
                  <a:cubicBezTo>
                    <a:pt x="1417" y="845"/>
                    <a:pt x="1417" y="845"/>
                    <a:pt x="1417" y="845"/>
                  </a:cubicBezTo>
                  <a:close/>
                  <a:moveTo>
                    <a:pt x="1523" y="249"/>
                  </a:moveTo>
                  <a:cubicBezTo>
                    <a:pt x="1551" y="249"/>
                    <a:pt x="1551" y="249"/>
                    <a:pt x="1551" y="249"/>
                  </a:cubicBezTo>
                  <a:cubicBezTo>
                    <a:pt x="1551" y="156"/>
                    <a:pt x="1551" y="156"/>
                    <a:pt x="1551" y="156"/>
                  </a:cubicBezTo>
                  <a:cubicBezTo>
                    <a:pt x="1240" y="156"/>
                    <a:pt x="1240" y="156"/>
                    <a:pt x="1240" y="156"/>
                  </a:cubicBezTo>
                  <a:cubicBezTo>
                    <a:pt x="1268" y="185"/>
                    <a:pt x="1289" y="213"/>
                    <a:pt x="1303" y="256"/>
                  </a:cubicBezTo>
                  <a:cubicBezTo>
                    <a:pt x="1473" y="256"/>
                    <a:pt x="1473" y="256"/>
                    <a:pt x="1473" y="256"/>
                  </a:cubicBezTo>
                  <a:cubicBezTo>
                    <a:pt x="1473" y="312"/>
                    <a:pt x="1473" y="312"/>
                    <a:pt x="1473" y="312"/>
                  </a:cubicBezTo>
                  <a:cubicBezTo>
                    <a:pt x="1523" y="249"/>
                    <a:pt x="1523" y="249"/>
                    <a:pt x="1523" y="249"/>
                  </a:cubicBezTo>
                  <a:cubicBezTo>
                    <a:pt x="1523" y="249"/>
                    <a:pt x="1523" y="249"/>
                    <a:pt x="1523" y="249"/>
                  </a:cubicBezTo>
                  <a:close/>
                  <a:moveTo>
                    <a:pt x="1743" y="291"/>
                  </a:moveTo>
                  <a:cubicBezTo>
                    <a:pt x="1289" y="952"/>
                    <a:pt x="1289" y="952"/>
                    <a:pt x="1289" y="952"/>
                  </a:cubicBezTo>
                  <a:cubicBezTo>
                    <a:pt x="1098" y="952"/>
                    <a:pt x="1098" y="952"/>
                    <a:pt x="1098" y="952"/>
                  </a:cubicBezTo>
                  <a:cubicBezTo>
                    <a:pt x="914" y="653"/>
                    <a:pt x="914" y="653"/>
                    <a:pt x="914" y="653"/>
                  </a:cubicBezTo>
                  <a:cubicBezTo>
                    <a:pt x="1105" y="653"/>
                    <a:pt x="1105" y="653"/>
                    <a:pt x="1105" y="653"/>
                  </a:cubicBezTo>
                  <a:cubicBezTo>
                    <a:pt x="1197" y="803"/>
                    <a:pt x="1197" y="803"/>
                    <a:pt x="1197" y="803"/>
                  </a:cubicBezTo>
                  <a:cubicBezTo>
                    <a:pt x="1544" y="291"/>
                    <a:pt x="1544" y="291"/>
                    <a:pt x="1544" y="291"/>
                  </a:cubicBezTo>
                  <a:cubicBezTo>
                    <a:pt x="1743" y="291"/>
                    <a:pt x="1743" y="291"/>
                    <a:pt x="1743" y="291"/>
                  </a:cubicBezTo>
                  <a:cubicBezTo>
                    <a:pt x="1743" y="291"/>
                    <a:pt x="1743" y="291"/>
                    <a:pt x="1743" y="291"/>
                  </a:cubicBezTo>
                  <a:close/>
                  <a:moveTo>
                    <a:pt x="1743" y="760"/>
                  </a:moveTo>
                  <a:cubicBezTo>
                    <a:pt x="1289" y="1427"/>
                    <a:pt x="1289" y="1427"/>
                    <a:pt x="1289" y="1427"/>
                  </a:cubicBezTo>
                  <a:cubicBezTo>
                    <a:pt x="1098" y="1427"/>
                    <a:pt x="1098" y="1427"/>
                    <a:pt x="1098" y="1427"/>
                  </a:cubicBezTo>
                  <a:cubicBezTo>
                    <a:pt x="914" y="1129"/>
                    <a:pt x="914" y="1129"/>
                    <a:pt x="914" y="1129"/>
                  </a:cubicBezTo>
                  <a:cubicBezTo>
                    <a:pt x="1105" y="1129"/>
                    <a:pt x="1105" y="1129"/>
                    <a:pt x="1105" y="1129"/>
                  </a:cubicBezTo>
                  <a:cubicBezTo>
                    <a:pt x="1197" y="1278"/>
                    <a:pt x="1197" y="1278"/>
                    <a:pt x="1197" y="1278"/>
                  </a:cubicBezTo>
                  <a:cubicBezTo>
                    <a:pt x="1544" y="760"/>
                    <a:pt x="1544" y="760"/>
                    <a:pt x="1544" y="760"/>
                  </a:cubicBezTo>
                  <a:cubicBezTo>
                    <a:pt x="1743" y="760"/>
                    <a:pt x="1743" y="760"/>
                    <a:pt x="1743" y="760"/>
                  </a:cubicBezTo>
                  <a:cubicBezTo>
                    <a:pt x="1743" y="760"/>
                    <a:pt x="1743" y="760"/>
                    <a:pt x="1743" y="760"/>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51" name="Group 50"/>
          <p:cNvGrpSpPr/>
          <p:nvPr/>
        </p:nvGrpSpPr>
        <p:grpSpPr>
          <a:xfrm>
            <a:off x="3511454" y="1777577"/>
            <a:ext cx="855799" cy="855799"/>
            <a:chOff x="3581177" y="1812284"/>
            <a:chExt cx="873187" cy="873187"/>
          </a:xfrm>
        </p:grpSpPr>
        <p:sp>
          <p:nvSpPr>
            <p:cNvPr id="45" name="Oval 44"/>
            <p:cNvSpPr/>
            <p:nvPr/>
          </p:nvSpPr>
          <p:spPr bwMode="auto">
            <a:xfrm>
              <a:off x="3581177" y="1812284"/>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38" name="Freeform 13"/>
            <p:cNvSpPr>
              <a:spLocks noEditPoints="1"/>
            </p:cNvSpPr>
            <p:nvPr/>
          </p:nvSpPr>
          <p:spPr bwMode="auto">
            <a:xfrm>
              <a:off x="3766539" y="1998434"/>
              <a:ext cx="502462" cy="500887"/>
            </a:xfrm>
            <a:custGeom>
              <a:avLst/>
              <a:gdLst>
                <a:gd name="T0" fmla="*/ 1900 w 1970"/>
                <a:gd name="T1" fmla="*/ 851 h 1965"/>
                <a:gd name="T2" fmla="*/ 1900 w 1970"/>
                <a:gd name="T3" fmla="*/ 1108 h 1965"/>
                <a:gd name="T4" fmla="*/ 1117 w 1970"/>
                <a:gd name="T5" fmla="*/ 1894 h 1965"/>
                <a:gd name="T6" fmla="*/ 859 w 1970"/>
                <a:gd name="T7" fmla="*/ 1894 h 1965"/>
                <a:gd name="T8" fmla="*/ 71 w 1970"/>
                <a:gd name="T9" fmla="*/ 1108 h 1965"/>
                <a:gd name="T10" fmla="*/ 71 w 1970"/>
                <a:gd name="T11" fmla="*/ 851 h 1965"/>
                <a:gd name="T12" fmla="*/ 859 w 1970"/>
                <a:gd name="T13" fmla="*/ 70 h 1965"/>
                <a:gd name="T14" fmla="*/ 1117 w 1970"/>
                <a:gd name="T15" fmla="*/ 70 h 1965"/>
                <a:gd name="T16" fmla="*/ 1900 w 1970"/>
                <a:gd name="T17" fmla="*/ 851 h 1965"/>
                <a:gd name="T18" fmla="*/ 1900 w 1970"/>
                <a:gd name="T19" fmla="*/ 851 h 1965"/>
                <a:gd name="T20" fmla="*/ 1041 w 1970"/>
                <a:gd name="T21" fmla="*/ 947 h 1965"/>
                <a:gd name="T22" fmla="*/ 1086 w 1970"/>
                <a:gd name="T23" fmla="*/ 781 h 1965"/>
                <a:gd name="T24" fmla="*/ 1122 w 1970"/>
                <a:gd name="T25" fmla="*/ 559 h 1965"/>
                <a:gd name="T26" fmla="*/ 1086 w 1970"/>
                <a:gd name="T27" fmla="*/ 463 h 1965"/>
                <a:gd name="T28" fmla="*/ 990 w 1970"/>
                <a:gd name="T29" fmla="*/ 428 h 1965"/>
                <a:gd name="T30" fmla="*/ 899 w 1970"/>
                <a:gd name="T31" fmla="*/ 463 h 1965"/>
                <a:gd name="T32" fmla="*/ 864 w 1970"/>
                <a:gd name="T33" fmla="*/ 559 h 1965"/>
                <a:gd name="T34" fmla="*/ 899 w 1970"/>
                <a:gd name="T35" fmla="*/ 781 h 1965"/>
                <a:gd name="T36" fmla="*/ 940 w 1970"/>
                <a:gd name="T37" fmla="*/ 947 h 1965"/>
                <a:gd name="T38" fmla="*/ 975 w 1970"/>
                <a:gd name="T39" fmla="*/ 1164 h 1965"/>
                <a:gd name="T40" fmla="*/ 1011 w 1970"/>
                <a:gd name="T41" fmla="*/ 1164 h 1965"/>
                <a:gd name="T42" fmla="*/ 1041 w 1970"/>
                <a:gd name="T43" fmla="*/ 947 h 1965"/>
                <a:gd name="T44" fmla="*/ 904 w 1970"/>
                <a:gd name="T45" fmla="*/ 1315 h 1965"/>
                <a:gd name="T46" fmla="*/ 869 w 1970"/>
                <a:gd name="T47" fmla="*/ 1405 h 1965"/>
                <a:gd name="T48" fmla="*/ 904 w 1970"/>
                <a:gd name="T49" fmla="*/ 1496 h 1965"/>
                <a:gd name="T50" fmla="*/ 995 w 1970"/>
                <a:gd name="T51" fmla="*/ 1531 h 1965"/>
                <a:gd name="T52" fmla="*/ 1086 w 1970"/>
                <a:gd name="T53" fmla="*/ 1496 h 1965"/>
                <a:gd name="T54" fmla="*/ 1122 w 1970"/>
                <a:gd name="T55" fmla="*/ 1405 h 1965"/>
                <a:gd name="T56" fmla="*/ 1086 w 1970"/>
                <a:gd name="T57" fmla="*/ 1315 h 1965"/>
                <a:gd name="T58" fmla="*/ 995 w 1970"/>
                <a:gd name="T59" fmla="*/ 1280 h 1965"/>
                <a:gd name="T60" fmla="*/ 904 w 1970"/>
                <a:gd name="T61" fmla="*/ 1315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0" h="1965">
                  <a:moveTo>
                    <a:pt x="1900" y="851"/>
                  </a:moveTo>
                  <a:cubicBezTo>
                    <a:pt x="1970" y="922"/>
                    <a:pt x="1970" y="1038"/>
                    <a:pt x="1900" y="1108"/>
                  </a:cubicBezTo>
                  <a:cubicBezTo>
                    <a:pt x="1117" y="1894"/>
                    <a:pt x="1117" y="1894"/>
                    <a:pt x="1117" y="1894"/>
                  </a:cubicBezTo>
                  <a:cubicBezTo>
                    <a:pt x="1046" y="1965"/>
                    <a:pt x="930" y="1965"/>
                    <a:pt x="859" y="1894"/>
                  </a:cubicBezTo>
                  <a:cubicBezTo>
                    <a:pt x="71" y="1108"/>
                    <a:pt x="71" y="1108"/>
                    <a:pt x="71" y="1108"/>
                  </a:cubicBezTo>
                  <a:cubicBezTo>
                    <a:pt x="0" y="1038"/>
                    <a:pt x="0" y="922"/>
                    <a:pt x="71" y="851"/>
                  </a:cubicBezTo>
                  <a:cubicBezTo>
                    <a:pt x="859" y="70"/>
                    <a:pt x="859" y="70"/>
                    <a:pt x="859" y="70"/>
                  </a:cubicBezTo>
                  <a:cubicBezTo>
                    <a:pt x="930" y="0"/>
                    <a:pt x="1046" y="0"/>
                    <a:pt x="1117" y="70"/>
                  </a:cubicBezTo>
                  <a:cubicBezTo>
                    <a:pt x="1900" y="851"/>
                    <a:pt x="1900" y="851"/>
                    <a:pt x="1900" y="851"/>
                  </a:cubicBezTo>
                  <a:cubicBezTo>
                    <a:pt x="1900" y="851"/>
                    <a:pt x="1900" y="851"/>
                    <a:pt x="1900" y="851"/>
                  </a:cubicBezTo>
                  <a:close/>
                  <a:moveTo>
                    <a:pt x="1041" y="947"/>
                  </a:moveTo>
                  <a:cubicBezTo>
                    <a:pt x="1086" y="781"/>
                    <a:pt x="1086" y="781"/>
                    <a:pt x="1086" y="781"/>
                  </a:cubicBezTo>
                  <a:cubicBezTo>
                    <a:pt x="1112" y="670"/>
                    <a:pt x="1122" y="599"/>
                    <a:pt x="1122" y="559"/>
                  </a:cubicBezTo>
                  <a:cubicBezTo>
                    <a:pt x="1122" y="519"/>
                    <a:pt x="1112" y="489"/>
                    <a:pt x="1086" y="463"/>
                  </a:cubicBezTo>
                  <a:cubicBezTo>
                    <a:pt x="1061" y="438"/>
                    <a:pt x="1031" y="428"/>
                    <a:pt x="990" y="428"/>
                  </a:cubicBezTo>
                  <a:cubicBezTo>
                    <a:pt x="955" y="428"/>
                    <a:pt x="920" y="438"/>
                    <a:pt x="899" y="463"/>
                  </a:cubicBezTo>
                  <a:cubicBezTo>
                    <a:pt x="874" y="489"/>
                    <a:pt x="864" y="519"/>
                    <a:pt x="864" y="559"/>
                  </a:cubicBezTo>
                  <a:cubicBezTo>
                    <a:pt x="864" y="604"/>
                    <a:pt x="874" y="680"/>
                    <a:pt x="899" y="781"/>
                  </a:cubicBezTo>
                  <a:cubicBezTo>
                    <a:pt x="940" y="947"/>
                    <a:pt x="940" y="947"/>
                    <a:pt x="940" y="947"/>
                  </a:cubicBezTo>
                  <a:cubicBezTo>
                    <a:pt x="960" y="1033"/>
                    <a:pt x="970" y="1103"/>
                    <a:pt x="975" y="1164"/>
                  </a:cubicBezTo>
                  <a:cubicBezTo>
                    <a:pt x="1011" y="1164"/>
                    <a:pt x="1011" y="1164"/>
                    <a:pt x="1011" y="1164"/>
                  </a:cubicBezTo>
                  <a:cubicBezTo>
                    <a:pt x="1016" y="1083"/>
                    <a:pt x="1026" y="1007"/>
                    <a:pt x="1041" y="947"/>
                  </a:cubicBezTo>
                  <a:close/>
                  <a:moveTo>
                    <a:pt x="904" y="1315"/>
                  </a:moveTo>
                  <a:cubicBezTo>
                    <a:pt x="879" y="1340"/>
                    <a:pt x="869" y="1370"/>
                    <a:pt x="869" y="1405"/>
                  </a:cubicBezTo>
                  <a:cubicBezTo>
                    <a:pt x="869" y="1441"/>
                    <a:pt x="879" y="1471"/>
                    <a:pt x="904" y="1496"/>
                  </a:cubicBezTo>
                  <a:cubicBezTo>
                    <a:pt x="930" y="1521"/>
                    <a:pt x="960" y="1531"/>
                    <a:pt x="995" y="1531"/>
                  </a:cubicBezTo>
                  <a:cubicBezTo>
                    <a:pt x="1031" y="1531"/>
                    <a:pt x="1061" y="1521"/>
                    <a:pt x="1086" y="1496"/>
                  </a:cubicBezTo>
                  <a:cubicBezTo>
                    <a:pt x="1107" y="1471"/>
                    <a:pt x="1122" y="1441"/>
                    <a:pt x="1122" y="1405"/>
                  </a:cubicBezTo>
                  <a:cubicBezTo>
                    <a:pt x="1122" y="1370"/>
                    <a:pt x="1107" y="1340"/>
                    <a:pt x="1086" y="1315"/>
                  </a:cubicBezTo>
                  <a:cubicBezTo>
                    <a:pt x="1061" y="1290"/>
                    <a:pt x="1031" y="1280"/>
                    <a:pt x="995" y="1280"/>
                  </a:cubicBezTo>
                  <a:cubicBezTo>
                    <a:pt x="960" y="1280"/>
                    <a:pt x="930" y="1290"/>
                    <a:pt x="904" y="1315"/>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53" name="Group 52"/>
          <p:cNvGrpSpPr/>
          <p:nvPr/>
        </p:nvGrpSpPr>
        <p:grpSpPr>
          <a:xfrm>
            <a:off x="3511454" y="4052409"/>
            <a:ext cx="855799" cy="855799"/>
            <a:chOff x="3581177" y="4133336"/>
            <a:chExt cx="873187" cy="873187"/>
          </a:xfrm>
        </p:grpSpPr>
        <p:sp>
          <p:nvSpPr>
            <p:cNvPr id="47" name="Oval 46"/>
            <p:cNvSpPr/>
            <p:nvPr/>
          </p:nvSpPr>
          <p:spPr bwMode="auto">
            <a:xfrm>
              <a:off x="3581177" y="4133336"/>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35" name="Freeform 9"/>
            <p:cNvSpPr>
              <a:spLocks noEditPoints="1"/>
            </p:cNvSpPr>
            <p:nvPr/>
          </p:nvSpPr>
          <p:spPr bwMode="auto">
            <a:xfrm>
              <a:off x="3818471" y="4315136"/>
              <a:ext cx="398598" cy="509587"/>
            </a:xfrm>
            <a:custGeom>
              <a:avLst/>
              <a:gdLst>
                <a:gd name="T0" fmla="*/ 330 w 826"/>
                <a:gd name="T1" fmla="*/ 0 h 1056"/>
                <a:gd name="T2" fmla="*/ 123 w 826"/>
                <a:gd name="T3" fmla="*/ 177 h 1056"/>
                <a:gd name="T4" fmla="*/ 123 w 826"/>
                <a:gd name="T5" fmla="*/ 259 h 1056"/>
                <a:gd name="T6" fmla="*/ 0 w 826"/>
                <a:gd name="T7" fmla="*/ 363 h 1056"/>
                <a:gd name="T8" fmla="*/ 0 w 826"/>
                <a:gd name="T9" fmla="*/ 1056 h 1056"/>
                <a:gd name="T10" fmla="*/ 703 w 826"/>
                <a:gd name="T11" fmla="*/ 1056 h 1056"/>
                <a:gd name="T12" fmla="*/ 703 w 826"/>
                <a:gd name="T13" fmla="*/ 871 h 1056"/>
                <a:gd name="T14" fmla="*/ 826 w 826"/>
                <a:gd name="T15" fmla="*/ 871 h 1056"/>
                <a:gd name="T16" fmla="*/ 826 w 826"/>
                <a:gd name="T17" fmla="*/ 0 h 1056"/>
                <a:gd name="T18" fmla="*/ 330 w 826"/>
                <a:gd name="T19" fmla="*/ 0 h 1056"/>
                <a:gd name="T20" fmla="*/ 330 w 826"/>
                <a:gd name="T21" fmla="*/ 0 h 1056"/>
                <a:gd name="T22" fmla="*/ 330 w 826"/>
                <a:gd name="T23" fmla="*/ 0 h 1056"/>
                <a:gd name="T24" fmla="*/ 628 w 826"/>
                <a:gd name="T25" fmla="*/ 994 h 1056"/>
                <a:gd name="T26" fmla="*/ 74 w 826"/>
                <a:gd name="T27" fmla="*/ 994 h 1056"/>
                <a:gd name="T28" fmla="*/ 74 w 826"/>
                <a:gd name="T29" fmla="*/ 431 h 1056"/>
                <a:gd name="T30" fmla="*/ 123 w 826"/>
                <a:gd name="T31" fmla="*/ 431 h 1056"/>
                <a:gd name="T32" fmla="*/ 123 w 826"/>
                <a:gd name="T33" fmla="*/ 871 h 1056"/>
                <a:gd name="T34" fmla="*/ 628 w 826"/>
                <a:gd name="T35" fmla="*/ 871 h 1056"/>
                <a:gd name="T36" fmla="*/ 628 w 826"/>
                <a:gd name="T37" fmla="*/ 994 h 1056"/>
                <a:gd name="T38" fmla="*/ 628 w 826"/>
                <a:gd name="T39" fmla="*/ 994 h 1056"/>
                <a:gd name="T40" fmla="*/ 628 w 826"/>
                <a:gd name="T41" fmla="*/ 994 h 1056"/>
                <a:gd name="T42" fmla="*/ 751 w 826"/>
                <a:gd name="T43" fmla="*/ 809 h 1056"/>
                <a:gd name="T44" fmla="*/ 197 w 826"/>
                <a:gd name="T45" fmla="*/ 809 h 1056"/>
                <a:gd name="T46" fmla="*/ 197 w 826"/>
                <a:gd name="T47" fmla="*/ 245 h 1056"/>
                <a:gd name="T48" fmla="*/ 410 w 826"/>
                <a:gd name="T49" fmla="*/ 245 h 1056"/>
                <a:gd name="T50" fmla="*/ 410 w 826"/>
                <a:gd name="T51" fmla="*/ 64 h 1056"/>
                <a:gd name="T52" fmla="*/ 751 w 826"/>
                <a:gd name="T53" fmla="*/ 64 h 1056"/>
                <a:gd name="T54" fmla="*/ 751 w 826"/>
                <a:gd name="T55" fmla="*/ 809 h 1056"/>
                <a:gd name="T56" fmla="*/ 751 w 826"/>
                <a:gd name="T57" fmla="*/ 809 h 1056"/>
                <a:gd name="T58" fmla="*/ 751 w 826"/>
                <a:gd name="T59" fmla="*/ 80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6" h="1056">
                  <a:moveTo>
                    <a:pt x="330" y="0"/>
                  </a:moveTo>
                  <a:lnTo>
                    <a:pt x="123" y="177"/>
                  </a:lnTo>
                  <a:lnTo>
                    <a:pt x="123" y="259"/>
                  </a:lnTo>
                  <a:lnTo>
                    <a:pt x="0" y="363"/>
                  </a:lnTo>
                  <a:lnTo>
                    <a:pt x="0" y="1056"/>
                  </a:lnTo>
                  <a:lnTo>
                    <a:pt x="703" y="1056"/>
                  </a:lnTo>
                  <a:lnTo>
                    <a:pt x="703" y="871"/>
                  </a:lnTo>
                  <a:lnTo>
                    <a:pt x="826" y="871"/>
                  </a:lnTo>
                  <a:lnTo>
                    <a:pt x="826" y="0"/>
                  </a:lnTo>
                  <a:lnTo>
                    <a:pt x="330" y="0"/>
                  </a:lnTo>
                  <a:lnTo>
                    <a:pt x="330" y="0"/>
                  </a:lnTo>
                  <a:lnTo>
                    <a:pt x="330" y="0"/>
                  </a:lnTo>
                  <a:close/>
                  <a:moveTo>
                    <a:pt x="628" y="994"/>
                  </a:moveTo>
                  <a:lnTo>
                    <a:pt x="74" y="994"/>
                  </a:lnTo>
                  <a:lnTo>
                    <a:pt x="74" y="431"/>
                  </a:lnTo>
                  <a:lnTo>
                    <a:pt x="123" y="431"/>
                  </a:lnTo>
                  <a:lnTo>
                    <a:pt x="123" y="871"/>
                  </a:lnTo>
                  <a:lnTo>
                    <a:pt x="628" y="871"/>
                  </a:lnTo>
                  <a:lnTo>
                    <a:pt x="628" y="994"/>
                  </a:lnTo>
                  <a:lnTo>
                    <a:pt x="628" y="994"/>
                  </a:lnTo>
                  <a:lnTo>
                    <a:pt x="628" y="994"/>
                  </a:lnTo>
                  <a:close/>
                  <a:moveTo>
                    <a:pt x="751" y="809"/>
                  </a:moveTo>
                  <a:lnTo>
                    <a:pt x="197" y="809"/>
                  </a:lnTo>
                  <a:lnTo>
                    <a:pt x="197" y="245"/>
                  </a:lnTo>
                  <a:lnTo>
                    <a:pt x="410" y="245"/>
                  </a:lnTo>
                  <a:lnTo>
                    <a:pt x="410" y="64"/>
                  </a:lnTo>
                  <a:lnTo>
                    <a:pt x="751" y="64"/>
                  </a:lnTo>
                  <a:lnTo>
                    <a:pt x="751" y="809"/>
                  </a:lnTo>
                  <a:lnTo>
                    <a:pt x="751" y="809"/>
                  </a:lnTo>
                  <a:lnTo>
                    <a:pt x="751" y="809"/>
                  </a:ln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grpSp>
        <p:nvGrpSpPr>
          <p:cNvPr id="52" name="Group 51"/>
          <p:cNvGrpSpPr/>
          <p:nvPr/>
        </p:nvGrpSpPr>
        <p:grpSpPr>
          <a:xfrm>
            <a:off x="3511454" y="2914993"/>
            <a:ext cx="855799" cy="855799"/>
            <a:chOff x="3581177" y="2972810"/>
            <a:chExt cx="873187" cy="873187"/>
          </a:xfrm>
        </p:grpSpPr>
        <p:sp>
          <p:nvSpPr>
            <p:cNvPr id="46" name="Oval 45"/>
            <p:cNvSpPr/>
            <p:nvPr/>
          </p:nvSpPr>
          <p:spPr bwMode="auto">
            <a:xfrm>
              <a:off x="3581177" y="2972810"/>
              <a:ext cx="873187" cy="873187"/>
            </a:xfrm>
            <a:prstGeom prst="ellipse">
              <a:avLst/>
            </a:prstGeom>
            <a:solidFill>
              <a:schemeClr val="bg1"/>
            </a:solidFill>
            <a:ln w="317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solidFill>
                  <a:srgbClr val="002060"/>
                </a:solidFill>
              </a:endParaRPr>
            </a:p>
          </p:txBody>
        </p:sp>
        <p:sp>
          <p:nvSpPr>
            <p:cNvPr id="32" name="Freeform 5"/>
            <p:cNvSpPr>
              <a:spLocks noEditPoints="1"/>
            </p:cNvSpPr>
            <p:nvPr/>
          </p:nvSpPr>
          <p:spPr bwMode="auto">
            <a:xfrm>
              <a:off x="3856723" y="3168897"/>
              <a:ext cx="372894" cy="531812"/>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002060"/>
                </a:solidFill>
              </a:endParaRPr>
            </a:p>
          </p:txBody>
        </p:sp>
      </p:grpSp>
      <p:sp>
        <p:nvSpPr>
          <p:cNvPr id="10" name="Rectangle 9"/>
          <p:cNvSpPr/>
          <p:nvPr/>
        </p:nvSpPr>
        <p:spPr bwMode="auto">
          <a:xfrm>
            <a:off x="261171" y="1381"/>
            <a:ext cx="2581031" cy="6489609"/>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a:endParaRPr lang="en-US" sz="3136" dirty="0">
              <a:gradFill>
                <a:gsLst>
                  <a:gs pos="0">
                    <a:srgbClr val="FFFFFF"/>
                  </a:gs>
                  <a:gs pos="100000">
                    <a:srgbClr val="FFFFFF"/>
                  </a:gs>
                </a:gsLst>
                <a:lin ang="5400000" scaled="0"/>
              </a:gradFill>
              <a:latin typeface="Segoe UI Light"/>
            </a:endParaRPr>
          </a:p>
        </p:txBody>
      </p:sp>
      <p:sp>
        <p:nvSpPr>
          <p:cNvPr id="11" name="Rectangle 10"/>
          <p:cNvSpPr/>
          <p:nvPr/>
        </p:nvSpPr>
        <p:spPr>
          <a:xfrm>
            <a:off x="639518" y="3438527"/>
            <a:ext cx="1824340" cy="693790"/>
          </a:xfrm>
          <a:prstGeom prst="rect">
            <a:avLst/>
          </a:prstGeom>
        </p:spPr>
        <p:txBody>
          <a:bodyPr wrap="none">
            <a:spAutoFit/>
          </a:bodyPr>
          <a:lstStyle/>
          <a:p>
            <a:pPr algn="ctr" defTabSz="932103"/>
            <a:r>
              <a:rPr lang="en-US" sz="3920" dirty="0">
                <a:gradFill>
                  <a:gsLst>
                    <a:gs pos="0">
                      <a:srgbClr val="FFFFFF"/>
                    </a:gs>
                    <a:gs pos="100000">
                      <a:srgbClr val="FFFFFF"/>
                    </a:gs>
                  </a:gsLst>
                  <a:lin ang="5400000" scaled="0"/>
                </a:gradFill>
                <a:latin typeface="Segoe UI Light"/>
              </a:rPr>
              <a:t>Security</a:t>
            </a:r>
          </a:p>
        </p:txBody>
      </p:sp>
      <p:sp useBgFill="1">
        <p:nvSpPr>
          <p:cNvPr id="19" name="Rectangle 18"/>
          <p:cNvSpPr/>
          <p:nvPr/>
        </p:nvSpPr>
        <p:spPr bwMode="auto">
          <a:xfrm>
            <a:off x="1589" y="1380"/>
            <a:ext cx="269169" cy="68552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grpSp>
        <p:nvGrpSpPr>
          <p:cNvPr id="2" name="Group 1"/>
          <p:cNvGrpSpPr/>
          <p:nvPr/>
        </p:nvGrpSpPr>
        <p:grpSpPr>
          <a:xfrm>
            <a:off x="521269" y="4187464"/>
            <a:ext cx="2060837" cy="2047471"/>
            <a:chOff x="530238" y="4271135"/>
            <a:chExt cx="2102709" cy="2089071"/>
          </a:xfrm>
        </p:grpSpPr>
        <p:sp>
          <p:nvSpPr>
            <p:cNvPr id="28" name="Oval 27"/>
            <p:cNvSpPr/>
            <p:nvPr/>
          </p:nvSpPr>
          <p:spPr bwMode="auto">
            <a:xfrm>
              <a:off x="530238" y="4271135"/>
              <a:ext cx="2102709" cy="2089071"/>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ln w="15875">
                  <a:noFill/>
                </a:ln>
                <a:gradFill>
                  <a:gsLst>
                    <a:gs pos="1250">
                      <a:srgbClr val="EFEFEF"/>
                    </a:gs>
                    <a:gs pos="10417">
                      <a:srgbClr val="EFEFEF"/>
                    </a:gs>
                  </a:gsLst>
                  <a:lin ang="5400000" scaled="0"/>
                </a:gradFill>
              </a:endParaRPr>
            </a:p>
          </p:txBody>
        </p:sp>
        <p:sp>
          <p:nvSpPr>
            <p:cNvPr id="9" name="Freeform 26"/>
            <p:cNvSpPr>
              <a:spLocks noEditPoints="1"/>
            </p:cNvSpPr>
            <p:nvPr/>
          </p:nvSpPr>
          <p:spPr bwMode="auto">
            <a:xfrm>
              <a:off x="1189584" y="4742394"/>
              <a:ext cx="784064" cy="1161345"/>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a:gradFill>
                  <a:gsLst>
                    <a:gs pos="1250">
                      <a:srgbClr val="EFEFEF"/>
                    </a:gs>
                    <a:gs pos="10417">
                      <a:srgbClr val="EFEFEF"/>
                    </a:gs>
                  </a:gsLst>
                  <a:lin ang="5400000" scaled="0"/>
                </a:gradFill>
              </a:endParaRPr>
            </a:p>
          </p:txBody>
        </p:sp>
      </p:grpSp>
      <p:sp>
        <p:nvSpPr>
          <p:cNvPr id="7" name="Rectangle 6"/>
          <p:cNvSpPr/>
          <p:nvPr/>
        </p:nvSpPr>
        <p:spPr>
          <a:xfrm>
            <a:off x="4527666" y="871988"/>
            <a:ext cx="6092857" cy="392143"/>
          </a:xfrm>
          <a:prstGeom prst="rect">
            <a:avLst/>
          </a:prstGeom>
        </p:spPr>
        <p:txBody>
          <a:bodyPr>
            <a:spAutoFit/>
          </a:bodyPr>
          <a:lstStyle/>
          <a:p>
            <a:pPr defTabSz="913946">
              <a:spcAft>
                <a:spcPts val="588"/>
              </a:spcAft>
            </a:pPr>
            <a:r>
              <a:rPr lang="en-US" sz="1960" dirty="0">
                <a:solidFill>
                  <a:srgbClr val="002060"/>
                </a:solidFill>
              </a:rPr>
              <a:t>Strong multi-factor authentication</a:t>
            </a:r>
          </a:p>
        </p:txBody>
      </p:sp>
      <p:sp>
        <p:nvSpPr>
          <p:cNvPr id="20" name="Rectangle 19"/>
          <p:cNvSpPr/>
          <p:nvPr/>
        </p:nvSpPr>
        <p:spPr>
          <a:xfrm>
            <a:off x="4527666" y="2009403"/>
            <a:ext cx="2396875" cy="393954"/>
          </a:xfrm>
          <a:prstGeom prst="rect">
            <a:avLst/>
          </a:prstGeom>
        </p:spPr>
        <p:txBody>
          <a:bodyPr wrap="none">
            <a:spAutoFit/>
          </a:bodyPr>
          <a:lstStyle/>
          <a:p>
            <a:pPr defTabSz="913946">
              <a:spcAft>
                <a:spcPts val="588"/>
              </a:spcAft>
            </a:pPr>
            <a:r>
              <a:rPr lang="en-US" sz="1960" dirty="0">
                <a:solidFill>
                  <a:srgbClr val="002060"/>
                </a:solidFill>
              </a:rPr>
              <a:t>Real-Time Fraud Alert</a:t>
            </a:r>
          </a:p>
        </p:txBody>
      </p:sp>
      <p:sp>
        <p:nvSpPr>
          <p:cNvPr id="21" name="Rectangle 20"/>
          <p:cNvSpPr/>
          <p:nvPr/>
        </p:nvSpPr>
        <p:spPr>
          <a:xfrm>
            <a:off x="4527666" y="3146819"/>
            <a:ext cx="1323311" cy="393954"/>
          </a:xfrm>
          <a:prstGeom prst="rect">
            <a:avLst/>
          </a:prstGeom>
        </p:spPr>
        <p:txBody>
          <a:bodyPr wrap="none">
            <a:spAutoFit/>
          </a:bodyPr>
          <a:lstStyle/>
          <a:p>
            <a:pPr defTabSz="913946">
              <a:spcAft>
                <a:spcPts val="588"/>
              </a:spcAft>
            </a:pPr>
            <a:r>
              <a:rPr lang="en-US" sz="1960" dirty="0">
                <a:solidFill>
                  <a:srgbClr val="002060"/>
                </a:solidFill>
              </a:rPr>
              <a:t>PIN option </a:t>
            </a:r>
          </a:p>
        </p:txBody>
      </p:sp>
      <p:sp>
        <p:nvSpPr>
          <p:cNvPr id="22" name="Rectangle 21"/>
          <p:cNvSpPr/>
          <p:nvPr/>
        </p:nvSpPr>
        <p:spPr>
          <a:xfrm>
            <a:off x="4527666" y="4284236"/>
            <a:ext cx="6092857" cy="392143"/>
          </a:xfrm>
          <a:prstGeom prst="rect">
            <a:avLst/>
          </a:prstGeom>
        </p:spPr>
        <p:txBody>
          <a:bodyPr>
            <a:spAutoFit/>
          </a:bodyPr>
          <a:lstStyle/>
          <a:p>
            <a:pPr defTabSz="913946">
              <a:spcAft>
                <a:spcPts val="588"/>
              </a:spcAft>
            </a:pPr>
            <a:r>
              <a:rPr lang="en-US" sz="1960" dirty="0">
                <a:solidFill>
                  <a:srgbClr val="002060"/>
                </a:solidFill>
              </a:rPr>
              <a:t>Reporting and logging for</a:t>
            </a:r>
            <a:r>
              <a:rPr lang="en-US" sz="1960" i="1" dirty="0">
                <a:solidFill>
                  <a:srgbClr val="002060"/>
                </a:solidFill>
              </a:rPr>
              <a:t> </a:t>
            </a:r>
            <a:r>
              <a:rPr lang="en-US" sz="1960" dirty="0">
                <a:solidFill>
                  <a:srgbClr val="002060"/>
                </a:solidFill>
              </a:rPr>
              <a:t>auditing </a:t>
            </a:r>
          </a:p>
        </p:txBody>
      </p:sp>
      <p:sp>
        <p:nvSpPr>
          <p:cNvPr id="23" name="Rectangle 22"/>
          <p:cNvSpPr/>
          <p:nvPr/>
        </p:nvSpPr>
        <p:spPr>
          <a:xfrm>
            <a:off x="4527665" y="5270829"/>
            <a:ext cx="7094848" cy="693790"/>
          </a:xfrm>
          <a:prstGeom prst="rect">
            <a:avLst/>
          </a:prstGeom>
        </p:spPr>
        <p:txBody>
          <a:bodyPr wrap="square">
            <a:spAutoFit/>
          </a:bodyPr>
          <a:lstStyle/>
          <a:p>
            <a:pPr defTabSz="913946">
              <a:spcAft>
                <a:spcPts val="588"/>
              </a:spcAft>
            </a:pPr>
            <a:r>
              <a:rPr lang="en-US" sz="1960" dirty="0">
                <a:solidFill>
                  <a:srgbClr val="002060"/>
                </a:solidFill>
              </a:rPr>
              <a:t>Enables compliance with NIST 800-63 Level 3, HIPAA, </a:t>
            </a:r>
            <a:br>
              <a:rPr lang="en-US" sz="1960" dirty="0">
                <a:solidFill>
                  <a:srgbClr val="002060"/>
                </a:solidFill>
              </a:rPr>
            </a:br>
            <a:r>
              <a:rPr lang="en-US" sz="1960" dirty="0">
                <a:solidFill>
                  <a:srgbClr val="002060"/>
                </a:solidFill>
              </a:rPr>
              <a:t>PCI DSS, and other regulatory requirements</a:t>
            </a:r>
          </a:p>
        </p:txBody>
      </p:sp>
    </p:spTree>
    <p:extLst>
      <p:ext uri="{BB962C8B-B14F-4D97-AF65-F5344CB8AC3E}">
        <p14:creationId xmlns:p14="http://schemas.microsoft.com/office/powerpoint/2010/main" val="17564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par>
                                <p:cTn id="15" presetID="6" presetClass="emph" presetSubtype="0" decel="100000" fill="hold" nodeType="withEffect">
                                  <p:stCondLst>
                                    <p:cond delay="200"/>
                                  </p:stCondLst>
                                  <p:childTnLst>
                                    <p:animScale>
                                      <p:cBhvr>
                                        <p:cTn id="16" dur="250" fill="hold"/>
                                        <p:tgtEl>
                                          <p:spTgt spid="2"/>
                                        </p:tgtEl>
                                      </p:cBhvr>
                                      <p:by x="110000" y="110000"/>
                                    </p:animScale>
                                  </p:childTnLst>
                                </p:cTn>
                              </p:par>
                              <p:par>
                                <p:cTn id="17" presetID="6" presetClass="emph" presetSubtype="0" decel="100000" fill="hold" nodeType="withEffect">
                                  <p:stCondLst>
                                    <p:cond delay="300"/>
                                  </p:stCondLst>
                                  <p:childTnLst>
                                    <p:animScale>
                                      <p:cBhvr>
                                        <p:cTn id="18" dur="250" fill="hold"/>
                                        <p:tgtEl>
                                          <p:spTgt spid="2"/>
                                        </p:tgtEl>
                                      </p:cBhvr>
                                      <p:by x="91000" y="91000"/>
                                    </p:animScale>
                                  </p:childTnLst>
                                </p:cTn>
                              </p:par>
                            </p:childTnLst>
                          </p:cTn>
                        </p:par>
                        <p:par>
                          <p:cTn id="19" fill="hold">
                            <p:stCondLst>
                              <p:cond delay="1050"/>
                            </p:stCondLst>
                            <p:childTnLst>
                              <p:par>
                                <p:cTn id="20" presetID="2" presetClass="entr" presetSubtype="8" decel="10000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750" fill="hold"/>
                                        <p:tgtEl>
                                          <p:spTgt spid="3"/>
                                        </p:tgtEl>
                                        <p:attrNameLst>
                                          <p:attrName>ppt_x</p:attrName>
                                        </p:attrNameLst>
                                      </p:cBhvr>
                                      <p:tavLst>
                                        <p:tav tm="0">
                                          <p:val>
                                            <p:strVal val="0-#ppt_w/2"/>
                                          </p:val>
                                        </p:tav>
                                        <p:tav tm="100000">
                                          <p:val>
                                            <p:strVal val="#ppt_x"/>
                                          </p:val>
                                        </p:tav>
                                      </p:tavLst>
                                    </p:anim>
                                    <p:anim calcmode="lin" valueType="num">
                                      <p:cBhvr additive="base">
                                        <p:cTn id="23" dur="750" fill="hold"/>
                                        <p:tgtEl>
                                          <p:spTgt spid="3"/>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2" presetClass="entr" presetSubtype="8" decel="100000" fill="hold" nodeType="withEffect">
                                  <p:stCondLst>
                                    <p:cond delay="10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750" fill="hold"/>
                                        <p:tgtEl>
                                          <p:spTgt spid="51"/>
                                        </p:tgtEl>
                                        <p:attrNameLst>
                                          <p:attrName>ppt_x</p:attrName>
                                        </p:attrNameLst>
                                      </p:cBhvr>
                                      <p:tavLst>
                                        <p:tav tm="0">
                                          <p:val>
                                            <p:strVal val="0-#ppt_w/2"/>
                                          </p:val>
                                        </p:tav>
                                        <p:tav tm="100000">
                                          <p:val>
                                            <p:strVal val="#ppt_x"/>
                                          </p:val>
                                        </p:tav>
                                      </p:tavLst>
                                    </p:anim>
                                    <p:anim calcmode="lin" valueType="num">
                                      <p:cBhvr additive="base">
                                        <p:cTn id="30" dur="750" fill="hold"/>
                                        <p:tgtEl>
                                          <p:spTgt spid="51"/>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2" presetClass="entr" presetSubtype="8" decel="100000" fill="hold" nodeType="withEffect">
                                  <p:stCondLst>
                                    <p:cond delay="20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750" fill="hold"/>
                                        <p:tgtEl>
                                          <p:spTgt spid="52"/>
                                        </p:tgtEl>
                                        <p:attrNameLst>
                                          <p:attrName>ppt_x</p:attrName>
                                        </p:attrNameLst>
                                      </p:cBhvr>
                                      <p:tavLst>
                                        <p:tav tm="0">
                                          <p:val>
                                            <p:strVal val="0-#ppt_w/2"/>
                                          </p:val>
                                        </p:tav>
                                        <p:tav tm="100000">
                                          <p:val>
                                            <p:strVal val="#ppt_x"/>
                                          </p:val>
                                        </p:tav>
                                      </p:tavLst>
                                    </p:anim>
                                    <p:anim calcmode="lin" valueType="num">
                                      <p:cBhvr additive="base">
                                        <p:cTn id="37" dur="750" fill="hold"/>
                                        <p:tgtEl>
                                          <p:spTgt spid="52"/>
                                        </p:tgtEl>
                                        <p:attrNameLst>
                                          <p:attrName>ppt_y</p:attrName>
                                        </p:attrNameLst>
                                      </p:cBhvr>
                                      <p:tavLst>
                                        <p:tav tm="0">
                                          <p:val>
                                            <p:strVal val="#ppt_y"/>
                                          </p:val>
                                        </p:tav>
                                        <p:tav tm="100000">
                                          <p:val>
                                            <p:strVal val="#ppt_y"/>
                                          </p:val>
                                        </p:tav>
                                      </p:tavLst>
                                    </p:anim>
                                  </p:childTnLst>
                                </p:cTn>
                              </p:par>
                              <p:par>
                                <p:cTn id="38" presetID="10" presetClass="entr" presetSubtype="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2" presetClass="entr" presetSubtype="8" decel="100000" fill="hold" nodeType="withEffect">
                                  <p:stCondLst>
                                    <p:cond delay="3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750" fill="hold"/>
                                        <p:tgtEl>
                                          <p:spTgt spid="53"/>
                                        </p:tgtEl>
                                        <p:attrNameLst>
                                          <p:attrName>ppt_x</p:attrName>
                                        </p:attrNameLst>
                                      </p:cBhvr>
                                      <p:tavLst>
                                        <p:tav tm="0">
                                          <p:val>
                                            <p:strVal val="0-#ppt_w/2"/>
                                          </p:val>
                                        </p:tav>
                                        <p:tav tm="100000">
                                          <p:val>
                                            <p:strVal val="#ppt_x"/>
                                          </p:val>
                                        </p:tav>
                                      </p:tavLst>
                                    </p:anim>
                                    <p:anim calcmode="lin" valueType="num">
                                      <p:cBhvr additive="base">
                                        <p:cTn id="44" dur="750" fill="hold"/>
                                        <p:tgtEl>
                                          <p:spTgt spid="53"/>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75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2" presetClass="entr" presetSubtype="8" decel="100000" fill="hold" nodeType="withEffect">
                                  <p:stCondLst>
                                    <p:cond delay="40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750" fill="hold"/>
                                        <p:tgtEl>
                                          <p:spTgt spid="54"/>
                                        </p:tgtEl>
                                        <p:attrNameLst>
                                          <p:attrName>ppt_x</p:attrName>
                                        </p:attrNameLst>
                                      </p:cBhvr>
                                      <p:tavLst>
                                        <p:tav tm="0">
                                          <p:val>
                                            <p:strVal val="0-#ppt_w/2"/>
                                          </p:val>
                                        </p:tav>
                                        <p:tav tm="100000">
                                          <p:val>
                                            <p:strVal val="#ppt_x"/>
                                          </p:val>
                                        </p:tav>
                                      </p:tavLst>
                                    </p:anim>
                                    <p:anim calcmode="lin" valueType="num">
                                      <p:cBhvr additive="base">
                                        <p:cTn id="51" dur="750" fill="hold"/>
                                        <p:tgtEl>
                                          <p:spTgt spid="54"/>
                                        </p:tgtEl>
                                        <p:attrNameLst>
                                          <p:attrName>ppt_y</p:attrName>
                                        </p:attrNameLst>
                                      </p:cBhvr>
                                      <p:tavLst>
                                        <p:tav tm="0">
                                          <p:val>
                                            <p:strVal val="#ppt_y"/>
                                          </p:val>
                                        </p:tav>
                                        <p:tav tm="100000">
                                          <p:val>
                                            <p:strVal val="#ppt_y"/>
                                          </p:val>
                                        </p:tav>
                                      </p:tavLst>
                                    </p:anim>
                                  </p:childTnLst>
                                </p:cTn>
                              </p:par>
                              <p:par>
                                <p:cTn id="52" presetID="10" presetClass="entr" presetSubtype="0" fill="hold" grpId="0" nodeType="withEffect">
                                  <p:stCondLst>
                                    <p:cond delay="75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20" grpId="0"/>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19" dirty="0">
                <a:gradFill>
                  <a:gsLst>
                    <a:gs pos="6195">
                      <a:schemeClr val="bg2"/>
                    </a:gs>
                    <a:gs pos="100000">
                      <a:schemeClr val="bg2"/>
                    </a:gs>
                  </a:gsLst>
                  <a:lin ang="5400000" scaled="0"/>
                </a:gradFill>
              </a:rPr>
              <a:t>How It Works</a:t>
            </a:r>
          </a:p>
        </p:txBody>
      </p:sp>
      <p:grpSp>
        <p:nvGrpSpPr>
          <p:cNvPr id="8" name="Group 7"/>
          <p:cNvGrpSpPr/>
          <p:nvPr/>
        </p:nvGrpSpPr>
        <p:grpSpPr>
          <a:xfrm>
            <a:off x="271584" y="1868186"/>
            <a:ext cx="3808273" cy="3808273"/>
            <a:chOff x="274638" y="1904509"/>
            <a:chExt cx="3886200" cy="3886200"/>
          </a:xfrm>
        </p:grpSpPr>
        <p:sp>
          <p:nvSpPr>
            <p:cNvPr id="4" name="Rectangle 3"/>
            <p:cNvSpPr/>
            <p:nvPr/>
          </p:nvSpPr>
          <p:spPr bwMode="auto">
            <a:xfrm>
              <a:off x="274638" y="1904509"/>
              <a:ext cx="3886200" cy="3886200"/>
            </a:xfrm>
            <a:prstGeom prst="rect">
              <a:avLst/>
            </a:prstGeom>
            <a:noFill/>
            <a:ln w="38100" cap="sq">
              <a:solidFill>
                <a:schemeClr val="bg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12" tIns="143371" rIns="179212" bIns="143371" numCol="1" rtlCol="0" anchor="t" anchorCtr="0" compatLnSpc="1">
              <a:prstTxWarp prst="textNoShape">
                <a:avLst/>
              </a:prstTxWarp>
            </a:bodyPr>
            <a:lstStyle/>
            <a:p>
              <a:pPr defTabSz="931924" fontAlgn="base">
                <a:spcBef>
                  <a:spcPct val="0"/>
                </a:spcBef>
                <a:spcAft>
                  <a:spcPct val="0"/>
                </a:spcAft>
              </a:pPr>
              <a:r>
                <a:rPr lang="en-US" sz="3919" dirty="0">
                  <a:gradFill>
                    <a:gsLst>
                      <a:gs pos="0">
                        <a:srgbClr val="008272"/>
                      </a:gs>
                      <a:gs pos="100000">
                        <a:srgbClr val="008272"/>
                      </a:gs>
                    </a:gsLst>
                    <a:lin ang="5400000" scaled="0"/>
                  </a:gradFill>
                  <a:latin typeface="Segoe UI Light"/>
                </a:rPr>
                <a:t>Mobile apps</a:t>
              </a:r>
            </a:p>
          </p:txBody>
        </p:sp>
        <p:sp>
          <p:nvSpPr>
            <p:cNvPr id="36" name="Freeform 19"/>
            <p:cNvSpPr>
              <a:spLocks noEditPoints="1"/>
            </p:cNvSpPr>
            <p:nvPr/>
          </p:nvSpPr>
          <p:spPr bwMode="auto">
            <a:xfrm>
              <a:off x="1654572" y="3408218"/>
              <a:ext cx="1126332" cy="2155948"/>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bg1">
                <a:lumMod val="40000"/>
                <a:lumOff val="60000"/>
              </a:schemeClr>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grpSp>
        <p:nvGrpSpPr>
          <p:cNvPr id="15" name="Group 14"/>
          <p:cNvGrpSpPr/>
          <p:nvPr/>
        </p:nvGrpSpPr>
        <p:grpSpPr>
          <a:xfrm>
            <a:off x="4210533" y="1868186"/>
            <a:ext cx="3808273" cy="3808273"/>
            <a:chOff x="4294188" y="1904509"/>
            <a:chExt cx="3886200" cy="3886200"/>
          </a:xfrm>
        </p:grpSpPr>
        <p:sp>
          <p:nvSpPr>
            <p:cNvPr id="5" name="Rectangle 4"/>
            <p:cNvSpPr/>
            <p:nvPr/>
          </p:nvSpPr>
          <p:spPr bwMode="auto">
            <a:xfrm>
              <a:off x="4294188" y="1904509"/>
              <a:ext cx="3886200" cy="3886200"/>
            </a:xfrm>
            <a:prstGeom prst="rect">
              <a:avLst/>
            </a:prstGeom>
            <a:solidFill>
              <a:schemeClr val="tx1"/>
            </a:solidFill>
            <a:ln w="38100" cap="sq">
              <a:solidFill>
                <a:schemeClr val="bg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12" tIns="143371" rIns="179212" bIns="143371" numCol="1" rtlCol="0" anchor="t" anchorCtr="0" compatLnSpc="1">
              <a:prstTxWarp prst="textNoShape">
                <a:avLst/>
              </a:prstTxWarp>
            </a:bodyPr>
            <a:lstStyle/>
            <a:p>
              <a:pPr defTabSz="931924" fontAlgn="base">
                <a:spcBef>
                  <a:spcPct val="0"/>
                </a:spcBef>
                <a:spcAft>
                  <a:spcPct val="0"/>
                </a:spcAft>
              </a:pPr>
              <a:r>
                <a:rPr lang="en-US" sz="3919" dirty="0">
                  <a:gradFill>
                    <a:gsLst>
                      <a:gs pos="0">
                        <a:srgbClr val="008272"/>
                      </a:gs>
                      <a:gs pos="100000">
                        <a:srgbClr val="008272"/>
                      </a:gs>
                    </a:gsLst>
                    <a:lin ang="5400000" scaled="0"/>
                  </a:gradFill>
                  <a:latin typeface="Segoe UI Light"/>
                </a:rPr>
                <a:t>Phone calls</a:t>
              </a:r>
            </a:p>
          </p:txBody>
        </p:sp>
        <p:sp>
          <p:nvSpPr>
            <p:cNvPr id="37" name="Freeform 19"/>
            <p:cNvSpPr>
              <a:spLocks noEditPoints="1"/>
            </p:cNvSpPr>
            <p:nvPr/>
          </p:nvSpPr>
          <p:spPr bwMode="auto">
            <a:xfrm>
              <a:off x="5674866" y="3411064"/>
              <a:ext cx="1124845" cy="2153102"/>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bg1">
                <a:lumMod val="40000"/>
                <a:lumOff val="60000"/>
              </a:schemeClr>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grpSp>
        <p:nvGrpSpPr>
          <p:cNvPr id="47" name="Group 46"/>
          <p:cNvGrpSpPr/>
          <p:nvPr/>
        </p:nvGrpSpPr>
        <p:grpSpPr>
          <a:xfrm>
            <a:off x="5708970" y="3554499"/>
            <a:ext cx="817466" cy="1574048"/>
            <a:chOff x="7158168" y="4000263"/>
            <a:chExt cx="672875" cy="1295637"/>
          </a:xfrm>
        </p:grpSpPr>
        <p:sp>
          <p:nvSpPr>
            <p:cNvPr id="44" name="Rectangle 43"/>
            <p:cNvSpPr/>
            <p:nvPr/>
          </p:nvSpPr>
          <p:spPr bwMode="auto">
            <a:xfrm>
              <a:off x="7158168" y="4000263"/>
              <a:ext cx="672875" cy="129563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31" name="Freeform 13"/>
            <p:cNvSpPr>
              <a:spLocks/>
            </p:cNvSpPr>
            <p:nvPr/>
          </p:nvSpPr>
          <p:spPr bwMode="auto">
            <a:xfrm>
              <a:off x="7273333" y="4452029"/>
              <a:ext cx="407126" cy="406627"/>
            </a:xfrm>
            <a:custGeom>
              <a:avLst/>
              <a:gdLst>
                <a:gd name="T0" fmla="*/ 1465 w 1803"/>
                <a:gd name="T1" fmla="*/ 1093 h 1802"/>
                <a:gd name="T2" fmla="*/ 1803 w 1803"/>
                <a:gd name="T3" fmla="*/ 1385 h 1802"/>
                <a:gd name="T4" fmla="*/ 1375 w 1803"/>
                <a:gd name="T5" fmla="*/ 1802 h 1802"/>
                <a:gd name="T6" fmla="*/ 0 w 1803"/>
                <a:gd name="T7" fmla="*/ 417 h 1802"/>
                <a:gd name="T8" fmla="*/ 406 w 1803"/>
                <a:gd name="T9" fmla="*/ 0 h 1802"/>
                <a:gd name="T10" fmla="*/ 699 w 1803"/>
                <a:gd name="T11" fmla="*/ 327 h 1802"/>
                <a:gd name="T12" fmla="*/ 620 w 1803"/>
                <a:gd name="T13" fmla="*/ 631 h 1802"/>
                <a:gd name="T14" fmla="*/ 699 w 1803"/>
                <a:gd name="T15" fmla="*/ 856 h 1802"/>
                <a:gd name="T16" fmla="*/ 845 w 1803"/>
                <a:gd name="T17" fmla="*/ 1025 h 1802"/>
                <a:gd name="T18" fmla="*/ 1127 w 1803"/>
                <a:gd name="T19" fmla="*/ 1171 h 1802"/>
                <a:gd name="T20" fmla="*/ 1465 w 1803"/>
                <a:gd name="T21" fmla="*/ 1093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3" h="1802">
                  <a:moveTo>
                    <a:pt x="1465" y="1093"/>
                  </a:moveTo>
                  <a:cubicBezTo>
                    <a:pt x="1803" y="1385"/>
                    <a:pt x="1803" y="1385"/>
                    <a:pt x="1803" y="1385"/>
                  </a:cubicBezTo>
                  <a:cubicBezTo>
                    <a:pt x="1736" y="1588"/>
                    <a:pt x="1612" y="1701"/>
                    <a:pt x="1375" y="1802"/>
                  </a:cubicBezTo>
                  <a:cubicBezTo>
                    <a:pt x="845" y="1577"/>
                    <a:pt x="214" y="957"/>
                    <a:pt x="0" y="417"/>
                  </a:cubicBezTo>
                  <a:cubicBezTo>
                    <a:pt x="90" y="169"/>
                    <a:pt x="192" y="57"/>
                    <a:pt x="406" y="0"/>
                  </a:cubicBezTo>
                  <a:cubicBezTo>
                    <a:pt x="699" y="327"/>
                    <a:pt x="699" y="327"/>
                    <a:pt x="699" y="327"/>
                  </a:cubicBezTo>
                  <a:cubicBezTo>
                    <a:pt x="620" y="631"/>
                    <a:pt x="620" y="631"/>
                    <a:pt x="620" y="631"/>
                  </a:cubicBezTo>
                  <a:cubicBezTo>
                    <a:pt x="620" y="710"/>
                    <a:pt x="654" y="800"/>
                    <a:pt x="699" y="856"/>
                  </a:cubicBezTo>
                  <a:cubicBezTo>
                    <a:pt x="721" y="879"/>
                    <a:pt x="767" y="946"/>
                    <a:pt x="845" y="1025"/>
                  </a:cubicBezTo>
                  <a:cubicBezTo>
                    <a:pt x="958" y="1126"/>
                    <a:pt x="1037" y="1171"/>
                    <a:pt x="1127" y="1171"/>
                  </a:cubicBezTo>
                  <a:cubicBezTo>
                    <a:pt x="1161" y="1171"/>
                    <a:pt x="1274" y="1149"/>
                    <a:pt x="1465" y="109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grpSp>
        <p:nvGrpSpPr>
          <p:cNvPr id="16" name="Group 15"/>
          <p:cNvGrpSpPr/>
          <p:nvPr/>
        </p:nvGrpSpPr>
        <p:grpSpPr>
          <a:xfrm>
            <a:off x="8149483" y="1868186"/>
            <a:ext cx="3808273" cy="3808273"/>
            <a:chOff x="8313738" y="1904509"/>
            <a:chExt cx="3886200" cy="3886200"/>
          </a:xfrm>
        </p:grpSpPr>
        <p:sp>
          <p:nvSpPr>
            <p:cNvPr id="6" name="Rectangle 5"/>
            <p:cNvSpPr/>
            <p:nvPr/>
          </p:nvSpPr>
          <p:spPr bwMode="auto">
            <a:xfrm>
              <a:off x="8313738" y="1904509"/>
              <a:ext cx="3886200" cy="3886200"/>
            </a:xfrm>
            <a:prstGeom prst="rect">
              <a:avLst/>
            </a:prstGeom>
            <a:solidFill>
              <a:schemeClr val="tx1"/>
            </a:solidFill>
            <a:ln w="38100" cap="sq">
              <a:solidFill>
                <a:schemeClr val="bg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12" tIns="143371" rIns="179212" bIns="143371" numCol="1" rtlCol="0" anchor="t" anchorCtr="0" compatLnSpc="1">
              <a:prstTxWarp prst="textNoShape">
                <a:avLst/>
              </a:prstTxWarp>
            </a:bodyPr>
            <a:lstStyle/>
            <a:p>
              <a:pPr defTabSz="931924" fontAlgn="base">
                <a:spcBef>
                  <a:spcPct val="0"/>
                </a:spcBef>
                <a:spcAft>
                  <a:spcPct val="0"/>
                </a:spcAft>
              </a:pPr>
              <a:r>
                <a:rPr lang="en-US" sz="3919" dirty="0">
                  <a:gradFill>
                    <a:gsLst>
                      <a:gs pos="0">
                        <a:srgbClr val="008272"/>
                      </a:gs>
                      <a:gs pos="100000">
                        <a:srgbClr val="008272"/>
                      </a:gs>
                    </a:gsLst>
                    <a:lin ang="5400000" scaled="0"/>
                  </a:gradFill>
                  <a:latin typeface="Segoe UI Light"/>
                </a:rPr>
                <a:t>Text messages</a:t>
              </a:r>
            </a:p>
          </p:txBody>
        </p:sp>
        <p:sp>
          <p:nvSpPr>
            <p:cNvPr id="38" name="Freeform 19"/>
            <p:cNvSpPr>
              <a:spLocks noEditPoints="1"/>
            </p:cNvSpPr>
            <p:nvPr/>
          </p:nvSpPr>
          <p:spPr bwMode="auto">
            <a:xfrm>
              <a:off x="9693672" y="3408218"/>
              <a:ext cx="1126332" cy="2155948"/>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chemeClr val="bg1">
                <a:lumMod val="40000"/>
                <a:lumOff val="60000"/>
              </a:schemeClr>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sp>
        <p:nvSpPr>
          <p:cNvPr id="61" name="Rectangle 60"/>
          <p:cNvSpPr/>
          <p:nvPr/>
        </p:nvSpPr>
        <p:spPr bwMode="auto">
          <a:xfrm>
            <a:off x="9643004" y="3555026"/>
            <a:ext cx="829253" cy="1576129"/>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50" name="Group 49"/>
          <p:cNvGrpSpPr/>
          <p:nvPr/>
        </p:nvGrpSpPr>
        <p:grpSpPr>
          <a:xfrm>
            <a:off x="9697890" y="4105423"/>
            <a:ext cx="719483" cy="475333"/>
            <a:chOff x="11226697" y="4229245"/>
            <a:chExt cx="591441" cy="390741"/>
          </a:xfrm>
          <a:solidFill>
            <a:schemeClr val="bg1">
              <a:lumMod val="20000"/>
              <a:lumOff val="80000"/>
            </a:schemeClr>
          </a:solidFill>
        </p:grpSpPr>
        <p:sp>
          <p:nvSpPr>
            <p:cNvPr id="92" name="Rectangular Callout 91"/>
            <p:cNvSpPr/>
            <p:nvPr/>
          </p:nvSpPr>
          <p:spPr bwMode="auto">
            <a:xfrm>
              <a:off x="11226697" y="4229245"/>
              <a:ext cx="591441" cy="390741"/>
            </a:xfrm>
            <a:prstGeom prst="wedgeRectCallout">
              <a:avLst>
                <a:gd name="adj1" fmla="val -33249"/>
                <a:gd name="adj2" fmla="val 70168"/>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0" name="Rectangle 9"/>
            <p:cNvSpPr/>
            <p:nvPr/>
          </p:nvSpPr>
          <p:spPr bwMode="auto">
            <a:xfrm>
              <a:off x="11293817" y="4367483"/>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2" name="Rectangle 61"/>
            <p:cNvSpPr/>
            <p:nvPr/>
          </p:nvSpPr>
          <p:spPr bwMode="auto">
            <a:xfrm>
              <a:off x="11293817" y="4409418"/>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3" name="Rectangle 62"/>
            <p:cNvSpPr/>
            <p:nvPr/>
          </p:nvSpPr>
          <p:spPr bwMode="auto">
            <a:xfrm>
              <a:off x="11293817" y="4451353"/>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4" name="Rectangle 63"/>
            <p:cNvSpPr/>
            <p:nvPr/>
          </p:nvSpPr>
          <p:spPr bwMode="auto">
            <a:xfrm>
              <a:off x="11293817" y="4493288"/>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5" name="Rectangle 64"/>
            <p:cNvSpPr/>
            <p:nvPr/>
          </p:nvSpPr>
          <p:spPr bwMode="auto">
            <a:xfrm>
              <a:off x="11293817" y="4535225"/>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7" name="Rectangle 66"/>
            <p:cNvSpPr/>
            <p:nvPr/>
          </p:nvSpPr>
          <p:spPr bwMode="auto">
            <a:xfrm>
              <a:off x="11293817" y="4283613"/>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9" name="Rectangle 68"/>
            <p:cNvSpPr/>
            <p:nvPr/>
          </p:nvSpPr>
          <p:spPr bwMode="auto">
            <a:xfrm>
              <a:off x="11293817" y="4325548"/>
              <a:ext cx="457200" cy="27432"/>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46" name="Freeform 14"/>
          <p:cNvSpPr>
            <a:spLocks/>
          </p:cNvSpPr>
          <p:nvPr/>
        </p:nvSpPr>
        <p:spPr bwMode="auto">
          <a:xfrm>
            <a:off x="6094732" y="4188339"/>
            <a:ext cx="177989" cy="146842"/>
          </a:xfrm>
          <a:custGeom>
            <a:avLst/>
            <a:gdLst>
              <a:gd name="T0" fmla="*/ 34 w 530"/>
              <a:gd name="T1" fmla="*/ 0 h 439"/>
              <a:gd name="T2" fmla="*/ 0 w 530"/>
              <a:gd name="T3" fmla="*/ 34 h 439"/>
              <a:gd name="T4" fmla="*/ 0 w 530"/>
              <a:gd name="T5" fmla="*/ 57 h 439"/>
              <a:gd name="T6" fmla="*/ 34 w 530"/>
              <a:gd name="T7" fmla="*/ 90 h 439"/>
              <a:gd name="T8" fmla="*/ 440 w 530"/>
              <a:gd name="T9" fmla="*/ 417 h 439"/>
              <a:gd name="T10" fmla="*/ 473 w 530"/>
              <a:gd name="T11" fmla="*/ 439 h 439"/>
              <a:gd name="T12" fmla="*/ 496 w 530"/>
              <a:gd name="T13" fmla="*/ 439 h 439"/>
              <a:gd name="T14" fmla="*/ 530 w 530"/>
              <a:gd name="T15" fmla="*/ 428 h 439"/>
              <a:gd name="T16" fmla="*/ 530 w 530"/>
              <a:gd name="T17" fmla="*/ 406 h 439"/>
              <a:gd name="T18" fmla="*/ 34 w 530"/>
              <a:gd name="T19"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439">
                <a:moveTo>
                  <a:pt x="34" y="0"/>
                </a:moveTo>
                <a:cubicBezTo>
                  <a:pt x="23" y="0"/>
                  <a:pt x="0" y="11"/>
                  <a:pt x="0" y="34"/>
                </a:cubicBezTo>
                <a:cubicBezTo>
                  <a:pt x="0" y="57"/>
                  <a:pt x="0" y="57"/>
                  <a:pt x="0" y="57"/>
                </a:cubicBezTo>
                <a:cubicBezTo>
                  <a:pt x="0" y="79"/>
                  <a:pt x="23" y="90"/>
                  <a:pt x="34" y="90"/>
                </a:cubicBezTo>
                <a:cubicBezTo>
                  <a:pt x="248" y="90"/>
                  <a:pt x="383" y="203"/>
                  <a:pt x="440" y="417"/>
                </a:cubicBezTo>
                <a:cubicBezTo>
                  <a:pt x="440" y="428"/>
                  <a:pt x="451" y="439"/>
                  <a:pt x="473" y="439"/>
                </a:cubicBezTo>
                <a:cubicBezTo>
                  <a:pt x="496" y="439"/>
                  <a:pt x="496" y="439"/>
                  <a:pt x="496" y="439"/>
                </a:cubicBezTo>
                <a:cubicBezTo>
                  <a:pt x="507" y="439"/>
                  <a:pt x="518" y="439"/>
                  <a:pt x="530" y="428"/>
                </a:cubicBezTo>
                <a:cubicBezTo>
                  <a:pt x="530" y="428"/>
                  <a:pt x="530" y="417"/>
                  <a:pt x="530" y="406"/>
                </a:cubicBezTo>
                <a:cubicBezTo>
                  <a:pt x="473" y="147"/>
                  <a:pt x="293" y="0"/>
                  <a:pt x="34" y="0"/>
                </a:cubicBezTo>
                <a:close/>
              </a:path>
            </a:pathLst>
          </a:custGeom>
          <a:solidFill>
            <a:schemeClr val="bg2"/>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48" name="Freeform 15"/>
          <p:cNvSpPr>
            <a:spLocks/>
          </p:cNvSpPr>
          <p:nvPr/>
        </p:nvSpPr>
        <p:spPr bwMode="auto">
          <a:xfrm>
            <a:off x="6098864" y="4116567"/>
            <a:ext cx="238060" cy="203947"/>
          </a:xfrm>
          <a:custGeom>
            <a:avLst/>
            <a:gdLst>
              <a:gd name="T0" fmla="*/ 34 w 710"/>
              <a:gd name="T1" fmla="*/ 11 h 608"/>
              <a:gd name="T2" fmla="*/ 11 w 710"/>
              <a:gd name="T3" fmla="*/ 11 h 608"/>
              <a:gd name="T4" fmla="*/ 0 w 710"/>
              <a:gd name="T5" fmla="*/ 45 h 608"/>
              <a:gd name="T6" fmla="*/ 0 w 710"/>
              <a:gd name="T7" fmla="*/ 67 h 608"/>
              <a:gd name="T8" fmla="*/ 22 w 710"/>
              <a:gd name="T9" fmla="*/ 101 h 608"/>
              <a:gd name="T10" fmla="*/ 620 w 710"/>
              <a:gd name="T11" fmla="*/ 585 h 608"/>
              <a:gd name="T12" fmla="*/ 654 w 710"/>
              <a:gd name="T13" fmla="*/ 608 h 608"/>
              <a:gd name="T14" fmla="*/ 676 w 710"/>
              <a:gd name="T15" fmla="*/ 608 h 608"/>
              <a:gd name="T16" fmla="*/ 710 w 710"/>
              <a:gd name="T17" fmla="*/ 596 h 608"/>
              <a:gd name="T18" fmla="*/ 710 w 710"/>
              <a:gd name="T19" fmla="*/ 563 h 608"/>
              <a:gd name="T20" fmla="*/ 34 w 710"/>
              <a:gd name="T21" fmla="*/ 11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0" h="608">
                <a:moveTo>
                  <a:pt x="34" y="11"/>
                </a:moveTo>
                <a:cubicBezTo>
                  <a:pt x="22" y="0"/>
                  <a:pt x="11" y="11"/>
                  <a:pt x="11" y="11"/>
                </a:cubicBezTo>
                <a:cubicBezTo>
                  <a:pt x="0" y="22"/>
                  <a:pt x="0" y="34"/>
                  <a:pt x="0" y="45"/>
                </a:cubicBezTo>
                <a:cubicBezTo>
                  <a:pt x="0" y="67"/>
                  <a:pt x="0" y="67"/>
                  <a:pt x="0" y="67"/>
                </a:cubicBezTo>
                <a:cubicBezTo>
                  <a:pt x="0" y="79"/>
                  <a:pt x="11" y="101"/>
                  <a:pt x="22" y="101"/>
                </a:cubicBezTo>
                <a:cubicBezTo>
                  <a:pt x="327" y="124"/>
                  <a:pt x="541" y="293"/>
                  <a:pt x="620" y="585"/>
                </a:cubicBezTo>
                <a:cubicBezTo>
                  <a:pt x="620" y="596"/>
                  <a:pt x="631" y="608"/>
                  <a:pt x="654" y="608"/>
                </a:cubicBezTo>
                <a:cubicBezTo>
                  <a:pt x="676" y="608"/>
                  <a:pt x="676" y="608"/>
                  <a:pt x="676" y="608"/>
                </a:cubicBezTo>
                <a:cubicBezTo>
                  <a:pt x="687" y="608"/>
                  <a:pt x="699" y="608"/>
                  <a:pt x="710" y="596"/>
                </a:cubicBezTo>
                <a:cubicBezTo>
                  <a:pt x="710" y="585"/>
                  <a:pt x="710" y="574"/>
                  <a:pt x="710" y="563"/>
                </a:cubicBezTo>
                <a:cubicBezTo>
                  <a:pt x="586" y="214"/>
                  <a:pt x="372" y="34"/>
                  <a:pt x="34" y="11"/>
                </a:cubicBezTo>
                <a:close/>
              </a:path>
            </a:pathLst>
          </a:custGeom>
          <a:solidFill>
            <a:schemeClr val="bg2"/>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49" name="Freeform 16"/>
          <p:cNvSpPr>
            <a:spLocks/>
          </p:cNvSpPr>
          <p:nvPr/>
        </p:nvSpPr>
        <p:spPr bwMode="auto">
          <a:xfrm>
            <a:off x="6101815" y="4056173"/>
            <a:ext cx="294424" cy="249184"/>
          </a:xfrm>
          <a:custGeom>
            <a:avLst/>
            <a:gdLst>
              <a:gd name="T0" fmla="*/ 878 w 878"/>
              <a:gd name="T1" fmla="*/ 698 h 743"/>
              <a:gd name="T2" fmla="*/ 33 w 878"/>
              <a:gd name="T3" fmla="*/ 0 h 743"/>
              <a:gd name="T4" fmla="*/ 11 w 878"/>
              <a:gd name="T5" fmla="*/ 11 h 743"/>
              <a:gd name="T6" fmla="*/ 0 w 878"/>
              <a:gd name="T7" fmla="*/ 34 h 743"/>
              <a:gd name="T8" fmla="*/ 0 w 878"/>
              <a:gd name="T9" fmla="*/ 68 h 743"/>
              <a:gd name="T10" fmla="*/ 33 w 878"/>
              <a:gd name="T11" fmla="*/ 101 h 743"/>
              <a:gd name="T12" fmla="*/ 777 w 878"/>
              <a:gd name="T13" fmla="*/ 721 h 743"/>
              <a:gd name="T14" fmla="*/ 811 w 878"/>
              <a:gd name="T15" fmla="*/ 743 h 743"/>
              <a:gd name="T16" fmla="*/ 845 w 878"/>
              <a:gd name="T17" fmla="*/ 743 h 743"/>
              <a:gd name="T18" fmla="*/ 867 w 878"/>
              <a:gd name="T19" fmla="*/ 732 h 743"/>
              <a:gd name="T20" fmla="*/ 878 w 878"/>
              <a:gd name="T21" fmla="*/ 698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743">
                <a:moveTo>
                  <a:pt x="878" y="698"/>
                </a:moveTo>
                <a:cubicBezTo>
                  <a:pt x="754" y="270"/>
                  <a:pt x="473" y="34"/>
                  <a:pt x="33" y="0"/>
                </a:cubicBezTo>
                <a:cubicBezTo>
                  <a:pt x="22" y="0"/>
                  <a:pt x="11" y="11"/>
                  <a:pt x="11" y="11"/>
                </a:cubicBezTo>
                <a:cubicBezTo>
                  <a:pt x="0" y="23"/>
                  <a:pt x="0" y="34"/>
                  <a:pt x="0" y="34"/>
                </a:cubicBezTo>
                <a:cubicBezTo>
                  <a:pt x="0" y="68"/>
                  <a:pt x="0" y="68"/>
                  <a:pt x="0" y="68"/>
                </a:cubicBezTo>
                <a:cubicBezTo>
                  <a:pt x="0" y="79"/>
                  <a:pt x="11" y="101"/>
                  <a:pt x="33" y="101"/>
                </a:cubicBezTo>
                <a:cubicBezTo>
                  <a:pt x="428" y="124"/>
                  <a:pt x="676" y="338"/>
                  <a:pt x="777" y="721"/>
                </a:cubicBezTo>
                <a:cubicBezTo>
                  <a:pt x="788" y="732"/>
                  <a:pt x="800" y="743"/>
                  <a:pt x="811" y="743"/>
                </a:cubicBezTo>
                <a:cubicBezTo>
                  <a:pt x="845" y="743"/>
                  <a:pt x="845" y="743"/>
                  <a:pt x="845" y="743"/>
                </a:cubicBezTo>
                <a:cubicBezTo>
                  <a:pt x="856" y="743"/>
                  <a:pt x="867" y="743"/>
                  <a:pt x="867" y="732"/>
                </a:cubicBezTo>
                <a:cubicBezTo>
                  <a:pt x="878" y="721"/>
                  <a:pt x="878" y="710"/>
                  <a:pt x="878" y="698"/>
                </a:cubicBezTo>
                <a:close/>
              </a:path>
            </a:pathLst>
          </a:custGeom>
          <a:solidFill>
            <a:schemeClr val="bg2"/>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useBgFill="1">
        <p:nvSpPr>
          <p:cNvPr id="22" name="Rectangle 21"/>
          <p:cNvSpPr/>
          <p:nvPr/>
        </p:nvSpPr>
        <p:spPr bwMode="auto">
          <a:xfrm>
            <a:off x="2454" y="5719127"/>
            <a:ext cx="12187096" cy="11796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3" name="Group 22"/>
          <p:cNvGrpSpPr/>
          <p:nvPr/>
        </p:nvGrpSpPr>
        <p:grpSpPr>
          <a:xfrm>
            <a:off x="1766000" y="3551987"/>
            <a:ext cx="830121" cy="1576129"/>
            <a:chOff x="1799633" y="3622765"/>
            <a:chExt cx="847108" cy="1608381"/>
          </a:xfrm>
        </p:grpSpPr>
        <p:grpSp>
          <p:nvGrpSpPr>
            <p:cNvPr id="7" name="Group 6"/>
            <p:cNvGrpSpPr/>
            <p:nvPr/>
          </p:nvGrpSpPr>
          <p:grpSpPr>
            <a:xfrm>
              <a:off x="1799633" y="3622765"/>
              <a:ext cx="847108" cy="1608381"/>
              <a:chOff x="2893925" y="3622765"/>
              <a:chExt cx="847108" cy="1608381"/>
            </a:xfrm>
          </p:grpSpPr>
          <p:grpSp>
            <p:nvGrpSpPr>
              <p:cNvPr id="20" name="Group 19"/>
              <p:cNvGrpSpPr/>
              <p:nvPr/>
            </p:nvGrpSpPr>
            <p:grpSpPr>
              <a:xfrm>
                <a:off x="2893925" y="3622765"/>
                <a:ext cx="847108" cy="1608381"/>
                <a:chOff x="2944363" y="4000263"/>
                <a:chExt cx="682391" cy="1295637"/>
              </a:xfrm>
            </p:grpSpPr>
            <p:sp>
              <p:nvSpPr>
                <p:cNvPr id="43" name="Rectangle 42"/>
                <p:cNvSpPr/>
                <p:nvPr/>
              </p:nvSpPr>
              <p:spPr bwMode="auto">
                <a:xfrm>
                  <a:off x="2944363" y="4000263"/>
                  <a:ext cx="682391" cy="129563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45" name="Rectangle 44"/>
                <p:cNvSpPr/>
                <p:nvPr/>
              </p:nvSpPr>
              <p:spPr bwMode="auto">
                <a:xfrm>
                  <a:off x="2944363" y="4000263"/>
                  <a:ext cx="682391" cy="186633"/>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3" name="Rectangle 12"/>
                <p:cNvSpPr/>
                <p:nvPr/>
              </p:nvSpPr>
              <p:spPr bwMode="auto">
                <a:xfrm>
                  <a:off x="2991013" y="4241876"/>
                  <a:ext cx="581913" cy="584255"/>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3" name="Rectangle 2"/>
              <p:cNvSpPr/>
              <p:nvPr/>
            </p:nvSpPr>
            <p:spPr bwMode="auto">
              <a:xfrm>
                <a:off x="2951833" y="4683065"/>
                <a:ext cx="722376" cy="153561"/>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ctr" anchorCtr="0" forceAA="0" compatLnSpc="1">
                <a:prstTxWarp prst="textNoShape">
                  <a:avLst/>
                </a:prstTxWarp>
                <a:noAutofit/>
              </a:bodyPr>
              <a:lstStyle/>
              <a:p>
                <a:pPr algn="ctr" defTabSz="895736" fontAlgn="base">
                  <a:lnSpc>
                    <a:spcPct val="90000"/>
                  </a:lnSpc>
                  <a:spcBef>
                    <a:spcPct val="0"/>
                  </a:spcBef>
                  <a:spcAft>
                    <a:spcPct val="0"/>
                  </a:spcAft>
                </a:pPr>
                <a:r>
                  <a:rPr lang="en-US" sz="882" spc="-49" dirty="0">
                    <a:gradFill>
                      <a:gsLst>
                        <a:gs pos="1250">
                          <a:srgbClr val="EFEFEF"/>
                        </a:gs>
                        <a:gs pos="10417">
                          <a:srgbClr val="EFEFEF"/>
                        </a:gs>
                      </a:gsLst>
                      <a:lin ang="5400000" scaled="0"/>
                    </a:gradFill>
                  </a:rPr>
                  <a:t>ALERT</a:t>
                </a:r>
              </a:p>
            </p:txBody>
          </p:sp>
        </p:grpSp>
        <p:sp>
          <p:nvSpPr>
            <p:cNvPr id="21" name="Freeform 5"/>
            <p:cNvSpPr>
              <a:spLocks/>
            </p:cNvSpPr>
            <p:nvPr/>
          </p:nvSpPr>
          <p:spPr bwMode="auto">
            <a:xfrm>
              <a:off x="2022817" y="4055048"/>
              <a:ext cx="388840" cy="511365"/>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chemeClr val="accent3"/>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grpSp>
        <p:nvGrpSpPr>
          <p:cNvPr id="34" name="Group 33"/>
          <p:cNvGrpSpPr/>
          <p:nvPr/>
        </p:nvGrpSpPr>
        <p:grpSpPr>
          <a:xfrm>
            <a:off x="1763931" y="3550525"/>
            <a:ext cx="832190" cy="1578023"/>
            <a:chOff x="1797522" y="3621273"/>
            <a:chExt cx="849219" cy="1610313"/>
          </a:xfrm>
        </p:grpSpPr>
        <p:grpSp>
          <p:nvGrpSpPr>
            <p:cNvPr id="18" name="Group 17"/>
            <p:cNvGrpSpPr/>
            <p:nvPr/>
          </p:nvGrpSpPr>
          <p:grpSpPr>
            <a:xfrm>
              <a:off x="1797522" y="3621273"/>
              <a:ext cx="849219" cy="1610313"/>
              <a:chOff x="1797522" y="3621273"/>
              <a:chExt cx="849219" cy="1610313"/>
            </a:xfrm>
          </p:grpSpPr>
          <p:sp>
            <p:nvSpPr>
              <p:cNvPr id="9" name="Rectangle 8"/>
              <p:cNvSpPr/>
              <p:nvPr/>
            </p:nvSpPr>
            <p:spPr bwMode="auto">
              <a:xfrm>
                <a:off x="1797522" y="3621273"/>
                <a:ext cx="849219" cy="161031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7" name="Rectangle 56"/>
              <p:cNvSpPr/>
              <p:nvPr/>
            </p:nvSpPr>
            <p:spPr bwMode="auto">
              <a:xfrm>
                <a:off x="1797522" y="3621273"/>
                <a:ext cx="849219" cy="231683"/>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9" name="Freeform 67"/>
              <p:cNvSpPr>
                <a:spLocks noChangeAspect="1" noEditPoints="1"/>
              </p:cNvSpPr>
              <p:nvPr/>
            </p:nvSpPr>
            <p:spPr bwMode="black">
              <a:xfrm>
                <a:off x="2090829" y="3966155"/>
                <a:ext cx="262604" cy="262150"/>
              </a:xfrm>
              <a:custGeom>
                <a:avLst/>
                <a:gdLst>
                  <a:gd name="T0" fmla="*/ 1525 w 1554"/>
                  <a:gd name="T1" fmla="*/ 721 h 1554"/>
                  <a:gd name="T2" fmla="*/ 832 w 1554"/>
                  <a:gd name="T3" fmla="*/ 33 h 1554"/>
                  <a:gd name="T4" fmla="*/ 722 w 1554"/>
                  <a:gd name="T5" fmla="*/ 33 h 1554"/>
                  <a:gd name="T6" fmla="*/ 34 w 1554"/>
                  <a:gd name="T7" fmla="*/ 721 h 1554"/>
                  <a:gd name="T8" fmla="*/ 34 w 1554"/>
                  <a:gd name="T9" fmla="*/ 837 h 1554"/>
                  <a:gd name="T10" fmla="*/ 722 w 1554"/>
                  <a:gd name="T11" fmla="*/ 1525 h 1554"/>
                  <a:gd name="T12" fmla="*/ 832 w 1554"/>
                  <a:gd name="T13" fmla="*/ 1525 h 1554"/>
                  <a:gd name="T14" fmla="*/ 1525 w 1554"/>
                  <a:gd name="T15" fmla="*/ 837 h 1554"/>
                  <a:gd name="T16" fmla="*/ 1525 w 1554"/>
                  <a:gd name="T17" fmla="*/ 721 h 1554"/>
                  <a:gd name="T18" fmla="*/ 1352 w 1554"/>
                  <a:gd name="T19" fmla="*/ 822 h 1554"/>
                  <a:gd name="T20" fmla="*/ 823 w 1554"/>
                  <a:gd name="T21" fmla="*/ 1352 h 1554"/>
                  <a:gd name="T22" fmla="*/ 736 w 1554"/>
                  <a:gd name="T23" fmla="*/ 1352 h 1554"/>
                  <a:gd name="T24" fmla="*/ 207 w 1554"/>
                  <a:gd name="T25" fmla="*/ 822 h 1554"/>
                  <a:gd name="T26" fmla="*/ 207 w 1554"/>
                  <a:gd name="T27" fmla="*/ 736 h 1554"/>
                  <a:gd name="T28" fmla="*/ 736 w 1554"/>
                  <a:gd name="T29" fmla="*/ 207 h 1554"/>
                  <a:gd name="T30" fmla="*/ 823 w 1554"/>
                  <a:gd name="T31" fmla="*/ 207 h 1554"/>
                  <a:gd name="T32" fmla="*/ 1352 w 1554"/>
                  <a:gd name="T33" fmla="*/ 736 h 1554"/>
                  <a:gd name="T34" fmla="*/ 1352 w 1554"/>
                  <a:gd name="T35" fmla="*/ 822 h 1554"/>
                  <a:gd name="T36" fmla="*/ 821 w 1554"/>
                  <a:gd name="T37" fmla="*/ 910 h 1554"/>
                  <a:gd name="T38" fmla="*/ 821 w 1554"/>
                  <a:gd name="T39" fmla="*/ 910 h 1554"/>
                  <a:gd name="T40" fmla="*/ 734 w 1554"/>
                  <a:gd name="T41" fmla="*/ 910 h 1554"/>
                  <a:gd name="T42" fmla="*/ 691 w 1554"/>
                  <a:gd name="T43" fmla="*/ 607 h 1554"/>
                  <a:gd name="T44" fmla="*/ 691 w 1554"/>
                  <a:gd name="T45" fmla="*/ 424 h 1554"/>
                  <a:gd name="T46" fmla="*/ 864 w 1554"/>
                  <a:gd name="T47" fmla="*/ 424 h 1554"/>
                  <a:gd name="T48" fmla="*/ 864 w 1554"/>
                  <a:gd name="T49" fmla="*/ 607 h 1554"/>
                  <a:gd name="T50" fmla="*/ 821 w 1554"/>
                  <a:gd name="T51" fmla="*/ 910 h 1554"/>
                  <a:gd name="T52" fmla="*/ 681 w 1554"/>
                  <a:gd name="T53" fmla="*/ 963 h 1554"/>
                  <a:gd name="T54" fmla="*/ 875 w 1554"/>
                  <a:gd name="T55" fmla="*/ 963 h 1554"/>
                  <a:gd name="T56" fmla="*/ 875 w 1554"/>
                  <a:gd name="T57" fmla="*/ 1151 h 1554"/>
                  <a:gd name="T58" fmla="*/ 681 w 1554"/>
                  <a:gd name="T59" fmla="*/ 1151 h 1554"/>
                  <a:gd name="T60" fmla="*/ 681 w 1554"/>
                  <a:gd name="T61" fmla="*/ 963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54" h="1554">
                    <a:moveTo>
                      <a:pt x="1525" y="721"/>
                    </a:moveTo>
                    <a:cubicBezTo>
                      <a:pt x="832" y="33"/>
                      <a:pt x="832" y="33"/>
                      <a:pt x="832" y="33"/>
                    </a:cubicBezTo>
                    <a:cubicBezTo>
                      <a:pt x="804" y="0"/>
                      <a:pt x="751" y="0"/>
                      <a:pt x="722" y="33"/>
                    </a:cubicBezTo>
                    <a:cubicBezTo>
                      <a:pt x="34" y="721"/>
                      <a:pt x="34" y="721"/>
                      <a:pt x="34" y="721"/>
                    </a:cubicBezTo>
                    <a:cubicBezTo>
                      <a:pt x="0" y="755"/>
                      <a:pt x="0" y="803"/>
                      <a:pt x="34" y="837"/>
                    </a:cubicBezTo>
                    <a:cubicBezTo>
                      <a:pt x="722" y="1525"/>
                      <a:pt x="722" y="1525"/>
                      <a:pt x="722" y="1525"/>
                    </a:cubicBezTo>
                    <a:cubicBezTo>
                      <a:pt x="751" y="1554"/>
                      <a:pt x="804" y="1554"/>
                      <a:pt x="832" y="1525"/>
                    </a:cubicBezTo>
                    <a:cubicBezTo>
                      <a:pt x="1525" y="837"/>
                      <a:pt x="1525" y="837"/>
                      <a:pt x="1525" y="837"/>
                    </a:cubicBezTo>
                    <a:cubicBezTo>
                      <a:pt x="1554" y="803"/>
                      <a:pt x="1554" y="755"/>
                      <a:pt x="1525" y="721"/>
                    </a:cubicBezTo>
                    <a:close/>
                    <a:moveTo>
                      <a:pt x="1352" y="822"/>
                    </a:moveTo>
                    <a:cubicBezTo>
                      <a:pt x="823" y="1352"/>
                      <a:pt x="823" y="1352"/>
                      <a:pt x="823" y="1352"/>
                    </a:cubicBezTo>
                    <a:cubicBezTo>
                      <a:pt x="799" y="1376"/>
                      <a:pt x="760" y="1376"/>
                      <a:pt x="736" y="1352"/>
                    </a:cubicBezTo>
                    <a:cubicBezTo>
                      <a:pt x="207" y="822"/>
                      <a:pt x="207" y="822"/>
                      <a:pt x="207" y="822"/>
                    </a:cubicBezTo>
                    <a:cubicBezTo>
                      <a:pt x="183" y="798"/>
                      <a:pt x="183" y="760"/>
                      <a:pt x="207" y="736"/>
                    </a:cubicBezTo>
                    <a:cubicBezTo>
                      <a:pt x="736" y="207"/>
                      <a:pt x="736" y="207"/>
                      <a:pt x="736" y="207"/>
                    </a:cubicBezTo>
                    <a:cubicBezTo>
                      <a:pt x="760" y="183"/>
                      <a:pt x="799" y="183"/>
                      <a:pt x="823" y="207"/>
                    </a:cubicBezTo>
                    <a:cubicBezTo>
                      <a:pt x="1352" y="736"/>
                      <a:pt x="1352" y="736"/>
                      <a:pt x="1352" y="736"/>
                    </a:cubicBezTo>
                    <a:cubicBezTo>
                      <a:pt x="1376" y="760"/>
                      <a:pt x="1376" y="798"/>
                      <a:pt x="1352" y="822"/>
                    </a:cubicBezTo>
                    <a:close/>
                    <a:moveTo>
                      <a:pt x="821" y="910"/>
                    </a:moveTo>
                    <a:cubicBezTo>
                      <a:pt x="821" y="910"/>
                      <a:pt x="821" y="910"/>
                      <a:pt x="821" y="910"/>
                    </a:cubicBezTo>
                    <a:cubicBezTo>
                      <a:pt x="734" y="910"/>
                      <a:pt x="734" y="910"/>
                      <a:pt x="734" y="910"/>
                    </a:cubicBezTo>
                    <a:cubicBezTo>
                      <a:pt x="691" y="607"/>
                      <a:pt x="691" y="607"/>
                      <a:pt x="691" y="607"/>
                    </a:cubicBezTo>
                    <a:cubicBezTo>
                      <a:pt x="691" y="424"/>
                      <a:pt x="691" y="424"/>
                      <a:pt x="691" y="424"/>
                    </a:cubicBezTo>
                    <a:cubicBezTo>
                      <a:pt x="864" y="424"/>
                      <a:pt x="864" y="424"/>
                      <a:pt x="864" y="424"/>
                    </a:cubicBezTo>
                    <a:cubicBezTo>
                      <a:pt x="864" y="607"/>
                      <a:pt x="864" y="607"/>
                      <a:pt x="864" y="607"/>
                    </a:cubicBezTo>
                    <a:cubicBezTo>
                      <a:pt x="821" y="910"/>
                      <a:pt x="821" y="910"/>
                      <a:pt x="821" y="910"/>
                    </a:cubicBezTo>
                    <a:close/>
                    <a:moveTo>
                      <a:pt x="681" y="963"/>
                    </a:moveTo>
                    <a:cubicBezTo>
                      <a:pt x="875" y="963"/>
                      <a:pt x="875" y="963"/>
                      <a:pt x="875" y="963"/>
                    </a:cubicBezTo>
                    <a:cubicBezTo>
                      <a:pt x="875" y="1151"/>
                      <a:pt x="875" y="1151"/>
                      <a:pt x="875" y="1151"/>
                    </a:cubicBezTo>
                    <a:cubicBezTo>
                      <a:pt x="681" y="1151"/>
                      <a:pt x="681" y="1151"/>
                      <a:pt x="681" y="1151"/>
                    </a:cubicBezTo>
                    <a:cubicBezTo>
                      <a:pt x="681" y="963"/>
                      <a:pt x="681" y="963"/>
                      <a:pt x="681" y="9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66" name="Rectangle 65"/>
              <p:cNvSpPr/>
              <p:nvPr/>
            </p:nvSpPr>
            <p:spPr bwMode="auto">
              <a:xfrm>
                <a:off x="1864450" y="4341504"/>
                <a:ext cx="715362" cy="77481"/>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68" name="Rectangle 67"/>
              <p:cNvSpPr/>
              <p:nvPr/>
            </p:nvSpPr>
            <p:spPr bwMode="auto">
              <a:xfrm>
                <a:off x="1864450" y="4476254"/>
                <a:ext cx="715362" cy="183561"/>
              </a:xfrm>
              <a:prstGeom prst="rect">
                <a:avLst/>
              </a:prstGeom>
              <a:noFill/>
              <a:ln w="12700">
                <a:solidFill>
                  <a:schemeClr val="bg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70" name="Rectangle 69"/>
              <p:cNvSpPr/>
              <p:nvPr/>
            </p:nvSpPr>
            <p:spPr bwMode="auto">
              <a:xfrm>
                <a:off x="1797522" y="4713841"/>
                <a:ext cx="849219" cy="516537"/>
              </a:xfrm>
              <a:prstGeom prst="rect">
                <a:avLst/>
              </a:prstGeom>
              <a:solidFill>
                <a:schemeClr val="tx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27" name="Freeform 9"/>
            <p:cNvSpPr>
              <a:spLocks/>
            </p:cNvSpPr>
            <p:nvPr/>
          </p:nvSpPr>
          <p:spPr bwMode="auto">
            <a:xfrm>
              <a:off x="2053345" y="3871616"/>
              <a:ext cx="337572" cy="442921"/>
            </a:xfrm>
            <a:custGeom>
              <a:avLst/>
              <a:gdLst>
                <a:gd name="T0" fmla="*/ 2 w 1253"/>
                <a:gd name="T1" fmla="*/ 228 h 1648"/>
                <a:gd name="T2" fmla="*/ 627 w 1253"/>
                <a:gd name="T3" fmla="*/ 0 h 1648"/>
                <a:gd name="T4" fmla="*/ 1253 w 1253"/>
                <a:gd name="T5" fmla="*/ 227 h 1648"/>
                <a:gd name="T6" fmla="*/ 1253 w 1253"/>
                <a:gd name="T7" fmla="*/ 254 h 1648"/>
                <a:gd name="T8" fmla="*/ 1253 w 1253"/>
                <a:gd name="T9" fmla="*/ 1014 h 1648"/>
                <a:gd name="T10" fmla="*/ 1114 w 1253"/>
                <a:gd name="T11" fmla="*/ 1329 h 1648"/>
                <a:gd name="T12" fmla="*/ 844 w 1253"/>
                <a:gd name="T13" fmla="*/ 1518 h 1648"/>
                <a:gd name="T14" fmla="*/ 640 w 1253"/>
                <a:gd name="T15" fmla="*/ 1643 h 1648"/>
                <a:gd name="T16" fmla="*/ 617 w 1253"/>
                <a:gd name="T17" fmla="*/ 1645 h 1648"/>
                <a:gd name="T18" fmla="*/ 253 w 1253"/>
                <a:gd name="T19" fmla="*/ 1418 h 1648"/>
                <a:gd name="T20" fmla="*/ 81 w 1253"/>
                <a:gd name="T21" fmla="*/ 1264 h 1648"/>
                <a:gd name="T22" fmla="*/ 1 w 1253"/>
                <a:gd name="T23" fmla="*/ 1026 h 1648"/>
                <a:gd name="T24" fmla="*/ 1 w 1253"/>
                <a:gd name="T25" fmla="*/ 248 h 1648"/>
                <a:gd name="T26" fmla="*/ 2 w 1253"/>
                <a:gd name="T27" fmla="*/ 22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3" h="1648">
                  <a:moveTo>
                    <a:pt x="2" y="228"/>
                  </a:moveTo>
                  <a:cubicBezTo>
                    <a:pt x="244" y="244"/>
                    <a:pt x="450" y="164"/>
                    <a:pt x="627" y="0"/>
                  </a:cubicBezTo>
                  <a:cubicBezTo>
                    <a:pt x="804" y="164"/>
                    <a:pt x="1010" y="244"/>
                    <a:pt x="1253" y="227"/>
                  </a:cubicBezTo>
                  <a:cubicBezTo>
                    <a:pt x="1253" y="239"/>
                    <a:pt x="1253" y="246"/>
                    <a:pt x="1253" y="254"/>
                  </a:cubicBezTo>
                  <a:cubicBezTo>
                    <a:pt x="1253" y="507"/>
                    <a:pt x="1253" y="761"/>
                    <a:pt x="1253" y="1014"/>
                  </a:cubicBezTo>
                  <a:cubicBezTo>
                    <a:pt x="1253" y="1139"/>
                    <a:pt x="1206" y="1244"/>
                    <a:pt x="1114" y="1329"/>
                  </a:cubicBezTo>
                  <a:cubicBezTo>
                    <a:pt x="1032" y="1404"/>
                    <a:pt x="938" y="1461"/>
                    <a:pt x="844" y="1518"/>
                  </a:cubicBezTo>
                  <a:cubicBezTo>
                    <a:pt x="776" y="1560"/>
                    <a:pt x="708" y="1602"/>
                    <a:pt x="640" y="1643"/>
                  </a:cubicBezTo>
                  <a:cubicBezTo>
                    <a:pt x="634" y="1647"/>
                    <a:pt x="623" y="1648"/>
                    <a:pt x="617" y="1645"/>
                  </a:cubicBezTo>
                  <a:cubicBezTo>
                    <a:pt x="496" y="1570"/>
                    <a:pt x="373" y="1495"/>
                    <a:pt x="253" y="1418"/>
                  </a:cubicBezTo>
                  <a:cubicBezTo>
                    <a:pt x="188" y="1376"/>
                    <a:pt x="128" y="1326"/>
                    <a:pt x="81" y="1264"/>
                  </a:cubicBezTo>
                  <a:cubicBezTo>
                    <a:pt x="28" y="1193"/>
                    <a:pt x="2" y="1113"/>
                    <a:pt x="1" y="1026"/>
                  </a:cubicBezTo>
                  <a:cubicBezTo>
                    <a:pt x="0" y="766"/>
                    <a:pt x="1" y="507"/>
                    <a:pt x="1" y="248"/>
                  </a:cubicBezTo>
                  <a:cubicBezTo>
                    <a:pt x="1" y="243"/>
                    <a:pt x="2" y="237"/>
                    <a:pt x="2" y="228"/>
                  </a:cubicBezTo>
                  <a:close/>
                </a:path>
              </a:pathLst>
            </a:custGeom>
            <a:solidFill>
              <a:schemeClr val="bg2"/>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sp>
        <p:nvSpPr>
          <p:cNvPr id="42" name="Freeform 352"/>
          <p:cNvSpPr>
            <a:spLocks/>
          </p:cNvSpPr>
          <p:nvPr/>
        </p:nvSpPr>
        <p:spPr bwMode="auto">
          <a:xfrm rot="1173795">
            <a:off x="1610400" y="4739627"/>
            <a:ext cx="502299" cy="669441"/>
          </a:xfrm>
          <a:custGeom>
            <a:avLst/>
            <a:gdLst>
              <a:gd name="T0" fmla="*/ 210 w 243"/>
              <a:gd name="T1" fmla="*/ 143 h 324"/>
              <a:gd name="T2" fmla="*/ 131 w 243"/>
              <a:gd name="T3" fmla="*/ 135 h 324"/>
              <a:gd name="T4" fmla="*/ 128 w 243"/>
              <a:gd name="T5" fmla="*/ 21 h 324"/>
              <a:gd name="T6" fmla="*/ 107 w 243"/>
              <a:gd name="T7" fmla="*/ 0 h 324"/>
              <a:gd name="T8" fmla="*/ 91 w 243"/>
              <a:gd name="T9" fmla="*/ 21 h 324"/>
              <a:gd name="T10" fmla="*/ 91 w 243"/>
              <a:gd name="T11" fmla="*/ 181 h 324"/>
              <a:gd name="T12" fmla="*/ 60 w 243"/>
              <a:gd name="T13" fmla="*/ 146 h 324"/>
              <a:gd name="T14" fmla="*/ 11 w 243"/>
              <a:gd name="T15" fmla="*/ 136 h 324"/>
              <a:gd name="T16" fmla="*/ 28 w 243"/>
              <a:gd name="T17" fmla="*/ 169 h 324"/>
              <a:gd name="T18" fmla="*/ 111 w 243"/>
              <a:gd name="T19" fmla="*/ 289 h 324"/>
              <a:gd name="T20" fmla="*/ 125 w 243"/>
              <a:gd name="T21" fmla="*/ 307 h 324"/>
              <a:gd name="T22" fmla="*/ 134 w 243"/>
              <a:gd name="T23" fmla="*/ 314 h 324"/>
              <a:gd name="T24" fmla="*/ 168 w 243"/>
              <a:gd name="T25" fmla="*/ 324 h 324"/>
              <a:gd name="T26" fmla="*/ 232 w 243"/>
              <a:gd name="T27" fmla="*/ 265 h 324"/>
              <a:gd name="T28" fmla="*/ 232 w 243"/>
              <a:gd name="T29" fmla="*/ 262 h 324"/>
              <a:gd name="T30" fmla="*/ 243 w 243"/>
              <a:gd name="T31" fmla="*/ 168 h 324"/>
              <a:gd name="T32" fmla="*/ 210 w 243"/>
              <a:gd name="T33" fmla="*/ 14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24">
                <a:moveTo>
                  <a:pt x="210" y="143"/>
                </a:moveTo>
                <a:cubicBezTo>
                  <a:pt x="131" y="135"/>
                  <a:pt x="131" y="135"/>
                  <a:pt x="131" y="135"/>
                </a:cubicBezTo>
                <a:cubicBezTo>
                  <a:pt x="131" y="97"/>
                  <a:pt x="128" y="59"/>
                  <a:pt x="128" y="21"/>
                </a:cubicBezTo>
                <a:cubicBezTo>
                  <a:pt x="128" y="10"/>
                  <a:pt x="118" y="0"/>
                  <a:pt x="107" y="0"/>
                </a:cubicBezTo>
                <a:cubicBezTo>
                  <a:pt x="95" y="0"/>
                  <a:pt x="91" y="10"/>
                  <a:pt x="91" y="21"/>
                </a:cubicBezTo>
                <a:cubicBezTo>
                  <a:pt x="91" y="71"/>
                  <a:pt x="91" y="131"/>
                  <a:pt x="91" y="181"/>
                </a:cubicBezTo>
                <a:cubicBezTo>
                  <a:pt x="85" y="172"/>
                  <a:pt x="60" y="146"/>
                  <a:pt x="60" y="146"/>
                </a:cubicBezTo>
                <a:cubicBezTo>
                  <a:pt x="52" y="135"/>
                  <a:pt x="24" y="128"/>
                  <a:pt x="11" y="136"/>
                </a:cubicBezTo>
                <a:cubicBezTo>
                  <a:pt x="0" y="142"/>
                  <a:pt x="20" y="158"/>
                  <a:pt x="28" y="169"/>
                </a:cubicBezTo>
                <a:cubicBezTo>
                  <a:pt x="58" y="209"/>
                  <a:pt x="81" y="249"/>
                  <a:pt x="111" y="289"/>
                </a:cubicBezTo>
                <a:cubicBezTo>
                  <a:pt x="115" y="296"/>
                  <a:pt x="119" y="302"/>
                  <a:pt x="125" y="307"/>
                </a:cubicBezTo>
                <a:cubicBezTo>
                  <a:pt x="128" y="310"/>
                  <a:pt x="131" y="313"/>
                  <a:pt x="134" y="314"/>
                </a:cubicBezTo>
                <a:cubicBezTo>
                  <a:pt x="144" y="320"/>
                  <a:pt x="156" y="324"/>
                  <a:pt x="168" y="324"/>
                </a:cubicBezTo>
                <a:cubicBezTo>
                  <a:pt x="202" y="324"/>
                  <a:pt x="229" y="298"/>
                  <a:pt x="232" y="265"/>
                </a:cubicBezTo>
                <a:cubicBezTo>
                  <a:pt x="232" y="264"/>
                  <a:pt x="232" y="263"/>
                  <a:pt x="232" y="262"/>
                </a:cubicBezTo>
                <a:cubicBezTo>
                  <a:pt x="243" y="168"/>
                  <a:pt x="243" y="168"/>
                  <a:pt x="243" y="168"/>
                </a:cubicBezTo>
                <a:cubicBezTo>
                  <a:pt x="243" y="156"/>
                  <a:pt x="222" y="143"/>
                  <a:pt x="210" y="143"/>
                </a:cubicBezTo>
                <a:close/>
              </a:path>
            </a:pathLst>
          </a:custGeom>
          <a:solidFill>
            <a:schemeClr val="bg1"/>
          </a:solidFill>
          <a:ln>
            <a:noFill/>
          </a:ln>
          <a:extLst/>
        </p:spPr>
        <p:txBody>
          <a:bodyPr vert="horz" wrap="square" lIns="89606" tIns="44804" rIns="89606" bIns="44804" numCol="1" anchor="t" anchorCtr="0" compatLnSpc="1">
            <a:prstTxWarp prst="textNoShape">
              <a:avLst/>
            </a:prstTxWarp>
          </a:bodyPr>
          <a:lstStyle/>
          <a:p>
            <a:pPr defTabSz="914188"/>
            <a:endParaRPr lang="en-US" sz="1666">
              <a:solidFill>
                <a:srgbClr val="FFFFFF"/>
              </a:solidFill>
            </a:endParaRPr>
          </a:p>
        </p:txBody>
      </p:sp>
      <p:sp>
        <p:nvSpPr>
          <p:cNvPr id="60" name="TextBox 59"/>
          <p:cNvSpPr txBox="1"/>
          <p:nvPr/>
        </p:nvSpPr>
        <p:spPr>
          <a:xfrm>
            <a:off x="1683134" y="4278444"/>
            <a:ext cx="1002481" cy="425263"/>
          </a:xfrm>
          <a:prstGeom prst="rect">
            <a:avLst/>
          </a:prstGeom>
          <a:noFill/>
        </p:spPr>
        <p:txBody>
          <a:bodyPr wrap="square" lIns="179212" tIns="143371" rIns="179212" bIns="143371" rtlCol="0">
            <a:spAutoFit/>
          </a:bodyPr>
          <a:lstStyle/>
          <a:p>
            <a:pPr algn="ctr" defTabSz="913771">
              <a:lnSpc>
                <a:spcPct val="90000"/>
              </a:lnSpc>
            </a:pPr>
            <a:r>
              <a:rPr lang="en-US" sz="980" spc="-49" dirty="0">
                <a:gradFill>
                  <a:gsLst>
                    <a:gs pos="2917">
                      <a:srgbClr val="008272"/>
                    </a:gs>
                    <a:gs pos="100000">
                      <a:srgbClr val="008272"/>
                    </a:gs>
                  </a:gsLst>
                  <a:lin ang="5400000" scaled="0"/>
                </a:gradFill>
              </a:rPr>
              <a:t>1 4 5 6 7 6</a:t>
            </a:r>
          </a:p>
        </p:txBody>
      </p:sp>
    </p:spTree>
    <p:extLst>
      <p:ext uri="{BB962C8B-B14F-4D97-AF65-F5344CB8AC3E}">
        <p14:creationId xmlns:p14="http://schemas.microsoft.com/office/powerpoint/2010/main" val="64130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childTnLst>
                          </p:cTn>
                        </p:par>
                        <p:par>
                          <p:cTn id="17" fill="hold">
                            <p:stCondLst>
                              <p:cond delay="950"/>
                            </p:stCondLst>
                            <p:childTnLst>
                              <p:par>
                                <p:cTn id="18" presetID="53" presetClass="entr" presetSubtype="16"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250" fill="hold"/>
                                        <p:tgtEl>
                                          <p:spTgt spid="23"/>
                                        </p:tgtEl>
                                        <p:attrNameLst>
                                          <p:attrName>ppt_w</p:attrName>
                                        </p:attrNameLst>
                                      </p:cBhvr>
                                      <p:tavLst>
                                        <p:tav tm="0">
                                          <p:val>
                                            <p:fltVal val="0"/>
                                          </p:val>
                                        </p:tav>
                                        <p:tav tm="100000">
                                          <p:val>
                                            <p:strVal val="#ppt_w"/>
                                          </p:val>
                                        </p:tav>
                                      </p:tavLst>
                                    </p:anim>
                                    <p:anim calcmode="lin" valueType="num">
                                      <p:cBhvr>
                                        <p:cTn id="21" dur="250" fill="hold"/>
                                        <p:tgtEl>
                                          <p:spTgt spid="23"/>
                                        </p:tgtEl>
                                        <p:attrNameLst>
                                          <p:attrName>ppt_h</p:attrName>
                                        </p:attrNameLst>
                                      </p:cBhvr>
                                      <p:tavLst>
                                        <p:tav tm="0">
                                          <p:val>
                                            <p:fltVal val="0"/>
                                          </p:val>
                                        </p:tav>
                                        <p:tav tm="100000">
                                          <p:val>
                                            <p:strVal val="#ppt_h"/>
                                          </p:val>
                                        </p:tav>
                                      </p:tavLst>
                                    </p:anim>
                                    <p:animEffect transition="in" filter="fade">
                                      <p:cBhvr>
                                        <p:cTn id="22" dur="250"/>
                                        <p:tgtEl>
                                          <p:spTgt spid="23"/>
                                        </p:tgtEl>
                                      </p:cBhvr>
                                    </p:animEffect>
                                  </p:childTnLst>
                                </p:cTn>
                              </p:par>
                              <p:par>
                                <p:cTn id="23" presetID="6" presetClass="emph" presetSubtype="0" decel="100000" fill="hold" nodeType="withEffect">
                                  <p:stCondLst>
                                    <p:cond delay="200"/>
                                  </p:stCondLst>
                                  <p:childTnLst>
                                    <p:animScale>
                                      <p:cBhvr>
                                        <p:cTn id="24" dur="250" fill="hold"/>
                                        <p:tgtEl>
                                          <p:spTgt spid="23"/>
                                        </p:tgtEl>
                                      </p:cBhvr>
                                      <p:by x="110000" y="110000"/>
                                    </p:animScale>
                                  </p:childTnLst>
                                </p:cTn>
                              </p:par>
                              <p:par>
                                <p:cTn id="25" presetID="6" presetClass="emph" presetSubtype="0" decel="100000" fill="hold" nodeType="withEffect">
                                  <p:stCondLst>
                                    <p:cond delay="300"/>
                                  </p:stCondLst>
                                  <p:childTnLst>
                                    <p:animScale>
                                      <p:cBhvr>
                                        <p:cTn id="26" dur="250" fill="hold"/>
                                        <p:tgtEl>
                                          <p:spTgt spid="23"/>
                                        </p:tgtEl>
                                      </p:cBhvr>
                                      <p:by x="91000" y="91000"/>
                                    </p:animScale>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63" presetClass="path" presetSubtype="0" decel="100000" fill="hold" grpId="1" nodeType="withEffect">
                                  <p:stCondLst>
                                    <p:cond delay="0"/>
                                  </p:stCondLst>
                                  <p:childTnLst>
                                    <p:animMotion origin="layout" path="M -2.09344E-7 -1.36178E-7 L 0.00932 -0.01316 " pathEditMode="relative" rAng="0" ptsTypes="AA">
                                      <p:cBhvr>
                                        <p:cTn id="32" dur="400" fill="hold"/>
                                        <p:tgtEl>
                                          <p:spTgt spid="42"/>
                                        </p:tgtEl>
                                        <p:attrNameLst>
                                          <p:attrName>ppt_x</p:attrName>
                                          <p:attrName>ppt_y</p:attrName>
                                        </p:attrNameLst>
                                      </p:cBhvr>
                                      <p:rCtr x="46000" y="-65800"/>
                                    </p:animMotion>
                                  </p:childTnLst>
                                </p:cTn>
                              </p:par>
                            </p:childTnLst>
                          </p:cTn>
                        </p:par>
                        <p:par>
                          <p:cTn id="33" fill="hold">
                            <p:stCondLst>
                              <p:cond delay="1900"/>
                            </p:stCondLst>
                            <p:childTnLst>
                              <p:par>
                                <p:cTn id="34" presetID="10" presetClass="exit" presetSubtype="0" fill="hold" grpId="2" nodeType="afterEffect">
                                  <p:stCondLst>
                                    <p:cond delay="20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childTnLst>
                          </p:cTn>
                        </p:par>
                        <p:par>
                          <p:cTn id="37" fill="hold">
                            <p:stCondLst>
                              <p:cond delay="2600"/>
                            </p:stCondLst>
                            <p:childTnLst>
                              <p:par>
                                <p:cTn id="38" presetID="53" presetClass="entr" presetSubtype="16"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250" fill="hold"/>
                                        <p:tgtEl>
                                          <p:spTgt spid="34"/>
                                        </p:tgtEl>
                                        <p:attrNameLst>
                                          <p:attrName>ppt_w</p:attrName>
                                        </p:attrNameLst>
                                      </p:cBhvr>
                                      <p:tavLst>
                                        <p:tav tm="0">
                                          <p:val>
                                            <p:fltVal val="0"/>
                                          </p:val>
                                        </p:tav>
                                        <p:tav tm="100000">
                                          <p:val>
                                            <p:strVal val="#ppt_w"/>
                                          </p:val>
                                        </p:tav>
                                      </p:tavLst>
                                    </p:anim>
                                    <p:anim calcmode="lin" valueType="num">
                                      <p:cBhvr>
                                        <p:cTn id="41" dur="250" fill="hold"/>
                                        <p:tgtEl>
                                          <p:spTgt spid="34"/>
                                        </p:tgtEl>
                                        <p:attrNameLst>
                                          <p:attrName>ppt_h</p:attrName>
                                        </p:attrNameLst>
                                      </p:cBhvr>
                                      <p:tavLst>
                                        <p:tav tm="0">
                                          <p:val>
                                            <p:fltVal val="0"/>
                                          </p:val>
                                        </p:tav>
                                        <p:tav tm="100000">
                                          <p:val>
                                            <p:strVal val="#ppt_h"/>
                                          </p:val>
                                        </p:tav>
                                      </p:tavLst>
                                    </p:anim>
                                    <p:animEffect transition="in" filter="fade">
                                      <p:cBhvr>
                                        <p:cTn id="42" dur="250"/>
                                        <p:tgtEl>
                                          <p:spTgt spid="34"/>
                                        </p:tgtEl>
                                      </p:cBhvr>
                                    </p:animEffect>
                                  </p:childTnLst>
                                </p:cTn>
                              </p:par>
                              <p:par>
                                <p:cTn id="43" presetID="6" presetClass="emph" presetSubtype="0" decel="100000" fill="hold" nodeType="withEffect">
                                  <p:stCondLst>
                                    <p:cond delay="200"/>
                                  </p:stCondLst>
                                  <p:childTnLst>
                                    <p:animScale>
                                      <p:cBhvr>
                                        <p:cTn id="44" dur="250" fill="hold"/>
                                        <p:tgtEl>
                                          <p:spTgt spid="34"/>
                                        </p:tgtEl>
                                      </p:cBhvr>
                                      <p:by x="110000" y="110000"/>
                                    </p:animScale>
                                  </p:childTnLst>
                                </p:cTn>
                              </p:par>
                              <p:par>
                                <p:cTn id="45" presetID="6" presetClass="emph" presetSubtype="0" decel="100000" fill="hold" nodeType="withEffect">
                                  <p:stCondLst>
                                    <p:cond delay="300"/>
                                  </p:stCondLst>
                                  <p:childTnLst>
                                    <p:animScale>
                                      <p:cBhvr>
                                        <p:cTn id="46" dur="250" fill="hold"/>
                                        <p:tgtEl>
                                          <p:spTgt spid="34"/>
                                        </p:tgtEl>
                                      </p:cBhvr>
                                      <p:by x="91000" y="91000"/>
                                    </p:animScale>
                                  </p:childTnLst>
                                </p:cTn>
                              </p:par>
                            </p:childTnLst>
                          </p:cTn>
                        </p:par>
                        <p:par>
                          <p:cTn id="47" fill="hold">
                            <p:stCondLst>
                              <p:cond delay="315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3650"/>
                            </p:stCondLst>
                            <p:childTnLst>
                              <p:par>
                                <p:cTn id="52" presetID="53" presetClass="entr" presetSubtype="16" fill="hold" nodeType="after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p:cTn id="54" dur="250" fill="hold"/>
                                        <p:tgtEl>
                                          <p:spTgt spid="47"/>
                                        </p:tgtEl>
                                        <p:attrNameLst>
                                          <p:attrName>ppt_w</p:attrName>
                                        </p:attrNameLst>
                                      </p:cBhvr>
                                      <p:tavLst>
                                        <p:tav tm="0">
                                          <p:val>
                                            <p:fltVal val="0"/>
                                          </p:val>
                                        </p:tav>
                                        <p:tav tm="100000">
                                          <p:val>
                                            <p:strVal val="#ppt_w"/>
                                          </p:val>
                                        </p:tav>
                                      </p:tavLst>
                                    </p:anim>
                                    <p:anim calcmode="lin" valueType="num">
                                      <p:cBhvr>
                                        <p:cTn id="55" dur="250" fill="hold"/>
                                        <p:tgtEl>
                                          <p:spTgt spid="47"/>
                                        </p:tgtEl>
                                        <p:attrNameLst>
                                          <p:attrName>ppt_h</p:attrName>
                                        </p:attrNameLst>
                                      </p:cBhvr>
                                      <p:tavLst>
                                        <p:tav tm="0">
                                          <p:val>
                                            <p:fltVal val="0"/>
                                          </p:val>
                                        </p:tav>
                                        <p:tav tm="100000">
                                          <p:val>
                                            <p:strVal val="#ppt_h"/>
                                          </p:val>
                                        </p:tav>
                                      </p:tavLst>
                                    </p:anim>
                                    <p:animEffect transition="in" filter="fade">
                                      <p:cBhvr>
                                        <p:cTn id="56" dur="250"/>
                                        <p:tgtEl>
                                          <p:spTgt spid="47"/>
                                        </p:tgtEl>
                                      </p:cBhvr>
                                    </p:animEffect>
                                  </p:childTnLst>
                                </p:cTn>
                              </p:par>
                              <p:par>
                                <p:cTn id="57" presetID="6" presetClass="emph" presetSubtype="0" decel="100000" fill="hold" nodeType="withEffect">
                                  <p:stCondLst>
                                    <p:cond delay="200"/>
                                  </p:stCondLst>
                                  <p:childTnLst>
                                    <p:animScale>
                                      <p:cBhvr>
                                        <p:cTn id="58" dur="250" fill="hold"/>
                                        <p:tgtEl>
                                          <p:spTgt spid="47"/>
                                        </p:tgtEl>
                                      </p:cBhvr>
                                      <p:by x="110000" y="110000"/>
                                    </p:animScale>
                                  </p:childTnLst>
                                </p:cTn>
                              </p:par>
                              <p:par>
                                <p:cTn id="59" presetID="6" presetClass="emph" presetSubtype="0" decel="100000" fill="hold" nodeType="withEffect">
                                  <p:stCondLst>
                                    <p:cond delay="300"/>
                                  </p:stCondLst>
                                  <p:childTnLst>
                                    <p:animScale>
                                      <p:cBhvr>
                                        <p:cTn id="60" dur="250" fill="hold"/>
                                        <p:tgtEl>
                                          <p:spTgt spid="47"/>
                                        </p:tgtEl>
                                      </p:cBhvr>
                                      <p:by x="91000" y="91000"/>
                                    </p:animScale>
                                  </p:childTnLst>
                                </p:cTn>
                              </p:par>
                            </p:childTnLst>
                          </p:cTn>
                        </p:par>
                        <p:par>
                          <p:cTn id="61" fill="hold">
                            <p:stCondLst>
                              <p:cond delay="4200"/>
                            </p:stCondLst>
                            <p:childTnLst>
                              <p:par>
                                <p:cTn id="62" presetID="1" presetClass="entr" presetSubtype="0" fill="hold" grpId="0" nodeType="afterEffect">
                                  <p:stCondLst>
                                    <p:cond delay="0"/>
                                  </p:stCondLst>
                                  <p:childTnLst>
                                    <p:set>
                                      <p:cBhvr>
                                        <p:cTn id="63" dur="1" fill="hold">
                                          <p:stCondLst>
                                            <p:cond delay="149"/>
                                          </p:stCondLst>
                                        </p:cTn>
                                        <p:tgtEl>
                                          <p:spTgt spid="46"/>
                                        </p:tgtEl>
                                        <p:attrNameLst>
                                          <p:attrName>style.visibility</p:attrName>
                                        </p:attrNameLst>
                                      </p:cBhvr>
                                      <p:to>
                                        <p:strVal val="visible"/>
                                      </p:to>
                                    </p:set>
                                  </p:childTnLst>
                                </p:cTn>
                              </p:par>
                              <p:par>
                                <p:cTn id="64" presetID="1" presetClass="exit" presetSubtype="0" fill="hold" grpId="1" nodeType="withEffect">
                                  <p:stCondLst>
                                    <p:cond delay="100"/>
                                  </p:stCondLst>
                                  <p:childTnLst>
                                    <p:set>
                                      <p:cBhvr>
                                        <p:cTn id="65" dur="1" fill="hold">
                                          <p:stCondLst>
                                            <p:cond delay="149"/>
                                          </p:stCondLst>
                                        </p:cTn>
                                        <p:tgtEl>
                                          <p:spTgt spid="46"/>
                                        </p:tgtEl>
                                        <p:attrNameLst>
                                          <p:attrName>style.visibility</p:attrName>
                                        </p:attrNameLst>
                                      </p:cBhvr>
                                      <p:to>
                                        <p:strVal val="hidden"/>
                                      </p:to>
                                    </p:set>
                                  </p:childTnLst>
                                </p:cTn>
                              </p:par>
                              <p:par>
                                <p:cTn id="66" presetID="1" presetClass="entr" presetSubtype="0" fill="hold" grpId="0" nodeType="withEffect">
                                  <p:stCondLst>
                                    <p:cond delay="100"/>
                                  </p:stCondLst>
                                  <p:childTnLst>
                                    <p:set>
                                      <p:cBhvr>
                                        <p:cTn id="67" dur="1" fill="hold">
                                          <p:stCondLst>
                                            <p:cond delay="149"/>
                                          </p:stCondLst>
                                        </p:cTn>
                                        <p:tgtEl>
                                          <p:spTgt spid="48"/>
                                        </p:tgtEl>
                                        <p:attrNameLst>
                                          <p:attrName>style.visibility</p:attrName>
                                        </p:attrNameLst>
                                      </p:cBhvr>
                                      <p:to>
                                        <p:strVal val="visible"/>
                                      </p:to>
                                    </p:set>
                                  </p:childTnLst>
                                </p:cTn>
                              </p:par>
                              <p:par>
                                <p:cTn id="68" presetID="1" presetClass="exit" presetSubtype="0" fill="hold" grpId="1" nodeType="withEffect">
                                  <p:stCondLst>
                                    <p:cond delay="200"/>
                                  </p:stCondLst>
                                  <p:childTnLst>
                                    <p:set>
                                      <p:cBhvr>
                                        <p:cTn id="69" dur="1" fill="hold">
                                          <p:stCondLst>
                                            <p:cond delay="149"/>
                                          </p:stCondLst>
                                        </p:cTn>
                                        <p:tgtEl>
                                          <p:spTgt spid="48"/>
                                        </p:tgtEl>
                                        <p:attrNameLst>
                                          <p:attrName>style.visibility</p:attrName>
                                        </p:attrNameLst>
                                      </p:cBhvr>
                                      <p:to>
                                        <p:strVal val="hidden"/>
                                      </p:to>
                                    </p:set>
                                  </p:childTnLst>
                                </p:cTn>
                              </p:par>
                              <p:par>
                                <p:cTn id="70" presetID="1" presetClass="entr" presetSubtype="0" fill="hold" grpId="0" nodeType="withEffect">
                                  <p:stCondLst>
                                    <p:cond delay="200"/>
                                  </p:stCondLst>
                                  <p:childTnLst>
                                    <p:set>
                                      <p:cBhvr>
                                        <p:cTn id="71" dur="1" fill="hold">
                                          <p:stCondLst>
                                            <p:cond delay="149"/>
                                          </p:stCondLst>
                                        </p:cTn>
                                        <p:tgtEl>
                                          <p:spTgt spid="49"/>
                                        </p:tgtEl>
                                        <p:attrNameLst>
                                          <p:attrName>style.visibility</p:attrName>
                                        </p:attrNameLst>
                                      </p:cBhvr>
                                      <p:to>
                                        <p:strVal val="visible"/>
                                      </p:to>
                                    </p:set>
                                  </p:childTnLst>
                                </p:cTn>
                              </p:par>
                              <p:par>
                                <p:cTn id="72" presetID="1" presetClass="exit" presetSubtype="0" fill="hold" grpId="1" nodeType="withEffect">
                                  <p:stCondLst>
                                    <p:cond delay="300"/>
                                  </p:stCondLst>
                                  <p:childTnLst>
                                    <p:set>
                                      <p:cBhvr>
                                        <p:cTn id="73" dur="1" fill="hold">
                                          <p:stCondLst>
                                            <p:cond delay="149"/>
                                          </p:stCondLst>
                                        </p:cTn>
                                        <p:tgtEl>
                                          <p:spTgt spid="49"/>
                                        </p:tgtEl>
                                        <p:attrNameLst>
                                          <p:attrName>style.visibility</p:attrName>
                                        </p:attrNameLst>
                                      </p:cBhvr>
                                      <p:to>
                                        <p:strVal val="hidden"/>
                                      </p:to>
                                    </p:set>
                                  </p:childTnLst>
                                </p:cTn>
                              </p:par>
                            </p:childTnLst>
                          </p:cTn>
                        </p:par>
                        <p:par>
                          <p:cTn id="74" fill="hold">
                            <p:stCondLst>
                              <p:cond delay="4650"/>
                            </p:stCondLst>
                            <p:childTnLst>
                              <p:par>
                                <p:cTn id="75" presetID="1" presetClass="entr" presetSubtype="0" fill="hold" grpId="2" nodeType="afterEffect">
                                  <p:stCondLst>
                                    <p:cond delay="0"/>
                                  </p:stCondLst>
                                  <p:childTnLst>
                                    <p:set>
                                      <p:cBhvr>
                                        <p:cTn id="76" dur="1" fill="hold">
                                          <p:stCondLst>
                                            <p:cond delay="149"/>
                                          </p:stCondLst>
                                        </p:cTn>
                                        <p:tgtEl>
                                          <p:spTgt spid="46"/>
                                        </p:tgtEl>
                                        <p:attrNameLst>
                                          <p:attrName>style.visibility</p:attrName>
                                        </p:attrNameLst>
                                      </p:cBhvr>
                                      <p:to>
                                        <p:strVal val="visible"/>
                                      </p:to>
                                    </p:set>
                                  </p:childTnLst>
                                </p:cTn>
                              </p:par>
                              <p:par>
                                <p:cTn id="77" presetID="1" presetClass="exit" presetSubtype="0" fill="hold" grpId="3" nodeType="withEffect">
                                  <p:stCondLst>
                                    <p:cond delay="100"/>
                                  </p:stCondLst>
                                  <p:childTnLst>
                                    <p:set>
                                      <p:cBhvr>
                                        <p:cTn id="78" dur="1" fill="hold">
                                          <p:stCondLst>
                                            <p:cond delay="149"/>
                                          </p:stCondLst>
                                        </p:cTn>
                                        <p:tgtEl>
                                          <p:spTgt spid="46"/>
                                        </p:tgtEl>
                                        <p:attrNameLst>
                                          <p:attrName>style.visibility</p:attrName>
                                        </p:attrNameLst>
                                      </p:cBhvr>
                                      <p:to>
                                        <p:strVal val="hidden"/>
                                      </p:to>
                                    </p:set>
                                  </p:childTnLst>
                                </p:cTn>
                              </p:par>
                              <p:par>
                                <p:cTn id="79" presetID="1" presetClass="entr" presetSubtype="0" fill="hold" grpId="2" nodeType="withEffect">
                                  <p:stCondLst>
                                    <p:cond delay="100"/>
                                  </p:stCondLst>
                                  <p:childTnLst>
                                    <p:set>
                                      <p:cBhvr>
                                        <p:cTn id="80" dur="1" fill="hold">
                                          <p:stCondLst>
                                            <p:cond delay="149"/>
                                          </p:stCondLst>
                                        </p:cTn>
                                        <p:tgtEl>
                                          <p:spTgt spid="48"/>
                                        </p:tgtEl>
                                        <p:attrNameLst>
                                          <p:attrName>style.visibility</p:attrName>
                                        </p:attrNameLst>
                                      </p:cBhvr>
                                      <p:to>
                                        <p:strVal val="visible"/>
                                      </p:to>
                                    </p:set>
                                  </p:childTnLst>
                                </p:cTn>
                              </p:par>
                              <p:par>
                                <p:cTn id="81" presetID="1" presetClass="exit" presetSubtype="0" fill="hold" grpId="3" nodeType="withEffect">
                                  <p:stCondLst>
                                    <p:cond delay="200"/>
                                  </p:stCondLst>
                                  <p:childTnLst>
                                    <p:set>
                                      <p:cBhvr>
                                        <p:cTn id="82" dur="1" fill="hold">
                                          <p:stCondLst>
                                            <p:cond delay="149"/>
                                          </p:stCondLst>
                                        </p:cTn>
                                        <p:tgtEl>
                                          <p:spTgt spid="48"/>
                                        </p:tgtEl>
                                        <p:attrNameLst>
                                          <p:attrName>style.visibility</p:attrName>
                                        </p:attrNameLst>
                                      </p:cBhvr>
                                      <p:to>
                                        <p:strVal val="hidden"/>
                                      </p:to>
                                    </p:set>
                                  </p:childTnLst>
                                </p:cTn>
                              </p:par>
                              <p:par>
                                <p:cTn id="83" presetID="1" presetClass="entr" presetSubtype="0" fill="hold" grpId="2" nodeType="withEffect">
                                  <p:stCondLst>
                                    <p:cond delay="200"/>
                                  </p:stCondLst>
                                  <p:childTnLst>
                                    <p:set>
                                      <p:cBhvr>
                                        <p:cTn id="84" dur="1" fill="hold">
                                          <p:stCondLst>
                                            <p:cond delay="149"/>
                                          </p:stCondLst>
                                        </p:cTn>
                                        <p:tgtEl>
                                          <p:spTgt spid="49"/>
                                        </p:tgtEl>
                                        <p:attrNameLst>
                                          <p:attrName>style.visibility</p:attrName>
                                        </p:attrNameLst>
                                      </p:cBhvr>
                                      <p:to>
                                        <p:strVal val="visible"/>
                                      </p:to>
                                    </p:set>
                                  </p:childTnLst>
                                </p:cTn>
                              </p:par>
                              <p:par>
                                <p:cTn id="85" presetID="1" presetClass="exit" presetSubtype="0" fill="hold" grpId="3" nodeType="withEffect">
                                  <p:stCondLst>
                                    <p:cond delay="300"/>
                                  </p:stCondLst>
                                  <p:childTnLst>
                                    <p:set>
                                      <p:cBhvr>
                                        <p:cTn id="86" dur="1" fill="hold">
                                          <p:stCondLst>
                                            <p:cond delay="149"/>
                                          </p:stCondLst>
                                        </p:cTn>
                                        <p:tgtEl>
                                          <p:spTgt spid="49"/>
                                        </p:tgtEl>
                                        <p:attrNameLst>
                                          <p:attrName>style.visibility</p:attrName>
                                        </p:attrNameLst>
                                      </p:cBhvr>
                                      <p:to>
                                        <p:strVal val="hidden"/>
                                      </p:to>
                                    </p:set>
                                  </p:childTnLst>
                                </p:cTn>
                              </p:par>
                            </p:childTnLst>
                          </p:cTn>
                        </p:par>
                        <p:par>
                          <p:cTn id="87" fill="hold">
                            <p:stCondLst>
                              <p:cond delay="5100"/>
                            </p:stCondLst>
                            <p:childTnLst>
                              <p:par>
                                <p:cTn id="88" presetID="53" presetClass="entr" presetSubtype="16"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250" fill="hold"/>
                                        <p:tgtEl>
                                          <p:spTgt spid="61"/>
                                        </p:tgtEl>
                                        <p:attrNameLst>
                                          <p:attrName>ppt_w</p:attrName>
                                        </p:attrNameLst>
                                      </p:cBhvr>
                                      <p:tavLst>
                                        <p:tav tm="0">
                                          <p:val>
                                            <p:fltVal val="0"/>
                                          </p:val>
                                        </p:tav>
                                        <p:tav tm="100000">
                                          <p:val>
                                            <p:strVal val="#ppt_w"/>
                                          </p:val>
                                        </p:tav>
                                      </p:tavLst>
                                    </p:anim>
                                    <p:anim calcmode="lin" valueType="num">
                                      <p:cBhvr>
                                        <p:cTn id="91" dur="250" fill="hold"/>
                                        <p:tgtEl>
                                          <p:spTgt spid="61"/>
                                        </p:tgtEl>
                                        <p:attrNameLst>
                                          <p:attrName>ppt_h</p:attrName>
                                        </p:attrNameLst>
                                      </p:cBhvr>
                                      <p:tavLst>
                                        <p:tav tm="0">
                                          <p:val>
                                            <p:fltVal val="0"/>
                                          </p:val>
                                        </p:tav>
                                        <p:tav tm="100000">
                                          <p:val>
                                            <p:strVal val="#ppt_h"/>
                                          </p:val>
                                        </p:tav>
                                      </p:tavLst>
                                    </p:anim>
                                    <p:animEffect transition="in" filter="fade">
                                      <p:cBhvr>
                                        <p:cTn id="92" dur="250"/>
                                        <p:tgtEl>
                                          <p:spTgt spid="61"/>
                                        </p:tgtEl>
                                      </p:cBhvr>
                                    </p:animEffect>
                                  </p:childTnLst>
                                </p:cTn>
                              </p:par>
                              <p:par>
                                <p:cTn id="93" presetID="6" presetClass="emph" presetSubtype="0" decel="100000" fill="hold" grpId="1" nodeType="withEffect">
                                  <p:stCondLst>
                                    <p:cond delay="200"/>
                                  </p:stCondLst>
                                  <p:childTnLst>
                                    <p:animScale>
                                      <p:cBhvr>
                                        <p:cTn id="94" dur="250" fill="hold"/>
                                        <p:tgtEl>
                                          <p:spTgt spid="61"/>
                                        </p:tgtEl>
                                      </p:cBhvr>
                                      <p:by x="110000" y="110000"/>
                                    </p:animScale>
                                  </p:childTnLst>
                                </p:cTn>
                              </p:par>
                              <p:par>
                                <p:cTn id="95" presetID="6" presetClass="emph" presetSubtype="0" decel="100000" fill="hold" grpId="2" nodeType="withEffect">
                                  <p:stCondLst>
                                    <p:cond delay="300"/>
                                  </p:stCondLst>
                                  <p:childTnLst>
                                    <p:animScale>
                                      <p:cBhvr>
                                        <p:cTn id="96" dur="250" fill="hold"/>
                                        <p:tgtEl>
                                          <p:spTgt spid="61"/>
                                        </p:tgtEl>
                                      </p:cBhvr>
                                      <p:by x="91000" y="91000"/>
                                    </p:animScale>
                                  </p:childTnLst>
                                </p:cTn>
                              </p:par>
                            </p:childTnLst>
                          </p:cTn>
                        </p:par>
                        <p:par>
                          <p:cTn id="97" fill="hold">
                            <p:stCondLst>
                              <p:cond delay="5650"/>
                            </p:stCondLst>
                            <p:childTnLst>
                              <p:par>
                                <p:cTn id="98" presetID="42" presetClass="entr" presetSubtype="0" fill="hold"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anim calcmode="lin" valueType="num">
                                      <p:cBhvr>
                                        <p:cTn id="101" dur="500" fill="hold"/>
                                        <p:tgtEl>
                                          <p:spTgt spid="50"/>
                                        </p:tgtEl>
                                        <p:attrNameLst>
                                          <p:attrName>ppt_x</p:attrName>
                                        </p:attrNameLst>
                                      </p:cBhvr>
                                      <p:tavLst>
                                        <p:tav tm="0">
                                          <p:val>
                                            <p:strVal val="#ppt_x"/>
                                          </p:val>
                                        </p:tav>
                                        <p:tav tm="100000">
                                          <p:val>
                                            <p:strVal val="#ppt_x"/>
                                          </p:val>
                                        </p:tav>
                                      </p:tavLst>
                                    </p:anim>
                                    <p:anim calcmode="lin" valueType="num">
                                      <p:cBhvr>
                                        <p:cTn id="102"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46" grpId="0" animBg="1"/>
      <p:bldP spid="46" grpId="1" animBg="1"/>
      <p:bldP spid="46" grpId="2" animBg="1"/>
      <p:bldP spid="46" grpId="3" animBg="1"/>
      <p:bldP spid="48" grpId="0" animBg="1"/>
      <p:bldP spid="48" grpId="1" animBg="1"/>
      <p:bldP spid="48" grpId="2" animBg="1"/>
      <p:bldP spid="48" grpId="3" animBg="1"/>
      <p:bldP spid="49" grpId="0" animBg="1"/>
      <p:bldP spid="49" grpId="1" animBg="1"/>
      <p:bldP spid="49" grpId="2" animBg="1"/>
      <p:bldP spid="49" grpId="3" animBg="1"/>
      <p:bldP spid="42" grpId="0" animBg="1"/>
      <p:bldP spid="42" grpId="1" animBg="1"/>
      <p:bldP spid="42" grpId="2" animBg="1"/>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19289" y="2267701"/>
            <a:ext cx="2252509" cy="4386504"/>
          </a:xfrm>
          <a:prstGeom prst="roundRect">
            <a:avLst/>
          </a:prstGeom>
          <a:solidFill>
            <a:schemeClr val="tx1"/>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4" name="Group 3"/>
          <p:cNvGrpSpPr/>
          <p:nvPr/>
        </p:nvGrpSpPr>
        <p:grpSpPr>
          <a:xfrm>
            <a:off x="1426335" y="2379344"/>
            <a:ext cx="1349429" cy="955226"/>
            <a:chOff x="1453017" y="2426126"/>
            <a:chExt cx="1377042" cy="974771"/>
          </a:xfrm>
        </p:grpSpPr>
        <p:sp>
          <p:nvSpPr>
            <p:cNvPr id="24" name="Rounded Rectangle 23"/>
            <p:cNvSpPr/>
            <p:nvPr/>
          </p:nvSpPr>
          <p:spPr bwMode="auto">
            <a:xfrm>
              <a:off x="1453017" y="2426126"/>
              <a:ext cx="1377042" cy="90419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3" rIns="91387" bIns="45693" numCol="1" rtlCol="0" anchor="ctr" anchorCtr="0" compatLnSpc="1">
              <a:prstTxWarp prst="textNoShape">
                <a:avLst/>
              </a:prstTxWarp>
            </a:bodyPr>
            <a:lstStyle/>
            <a:p>
              <a:pPr algn="ctr" defTabSz="913249" fontAlgn="base">
                <a:spcBef>
                  <a:spcPct val="0"/>
                </a:spcBef>
                <a:spcAft>
                  <a:spcPct val="0"/>
                </a:spcAft>
              </a:pPr>
              <a:endParaRPr lang="en-US" sz="1600" dirty="0">
                <a:gradFill>
                  <a:gsLst>
                    <a:gs pos="0">
                      <a:srgbClr val="FFFFFF"/>
                    </a:gs>
                    <a:gs pos="100000">
                      <a:srgbClr val="FFFFFF"/>
                    </a:gs>
                  </a:gsLst>
                  <a:lin ang="5400000" scaled="0"/>
                </a:gradFill>
              </a:endParaRPr>
            </a:p>
          </p:txBody>
        </p:sp>
        <p:pic>
          <p:nvPicPr>
            <p:cNvPr id="159" name="Picture 2" descr="\\MAGNUM\Projects\Microsoft\Cloud Power FY12\Design\ICONS_PNG\Next_Gen_Application.png"/>
            <p:cNvPicPr>
              <a:picLocks noChangeAspect="1" noChangeArrowheads="1"/>
            </p:cNvPicPr>
            <p:nvPr/>
          </p:nvPicPr>
          <p:blipFill rotWithShape="1">
            <a:blip r:embed="rId3" cstate="print">
              <a:biLevel thresh="25000"/>
            </a:blip>
            <a:srcRect l="19757" t="33364" r="40122" b="34687"/>
            <a:stretch/>
          </p:blipFill>
          <p:spPr bwMode="auto">
            <a:xfrm>
              <a:off x="1826255" y="2513179"/>
              <a:ext cx="634879" cy="492270"/>
            </a:xfrm>
            <a:prstGeom prst="rect">
              <a:avLst/>
            </a:prstGeom>
            <a:noFill/>
          </p:spPr>
        </p:pic>
        <p:sp>
          <p:nvSpPr>
            <p:cNvPr id="160" name="TextBox 159"/>
            <p:cNvSpPr txBox="1"/>
            <p:nvPr/>
          </p:nvSpPr>
          <p:spPr>
            <a:xfrm>
              <a:off x="1523159" y="3068763"/>
              <a:ext cx="1241071" cy="332134"/>
            </a:xfrm>
            <a:prstGeom prst="rect">
              <a:avLst/>
            </a:prstGeom>
            <a:noFill/>
          </p:spPr>
          <p:txBody>
            <a:bodyPr wrap="square" lIns="0" tIns="0" rIns="0" bIns="0" rtlCol="0">
              <a:spAutoFit/>
            </a:bodyPr>
            <a:lstStyle/>
            <a:p>
              <a:pPr algn="ctr" defTabSz="1218068">
                <a:lnSpc>
                  <a:spcPct val="90000"/>
                </a:lnSpc>
                <a:spcBef>
                  <a:spcPct val="20000"/>
                </a:spcBef>
                <a:buSzPct val="80000"/>
              </a:pPr>
              <a:r>
                <a:rPr lang="en-US" sz="1175" dirty="0">
                  <a:gradFill>
                    <a:gsLst>
                      <a:gs pos="0">
                        <a:srgbClr val="EFEFEF"/>
                      </a:gs>
                      <a:gs pos="100000">
                        <a:srgbClr val="EFEFEF"/>
                      </a:gs>
                    </a:gsLst>
                    <a:lin ang="5400000" scaled="0"/>
                  </a:gradFill>
                </a:rPr>
                <a:t>On-Premises Apps</a:t>
              </a:r>
            </a:p>
          </p:txBody>
        </p:sp>
      </p:grpSp>
      <p:sp>
        <p:nvSpPr>
          <p:cNvPr id="161" name="TextBox 160"/>
          <p:cNvSpPr txBox="1"/>
          <p:nvPr/>
        </p:nvSpPr>
        <p:spPr>
          <a:xfrm>
            <a:off x="1059510" y="3292273"/>
            <a:ext cx="1140573" cy="953732"/>
          </a:xfrm>
          <a:prstGeom prst="rect">
            <a:avLst/>
          </a:prstGeom>
          <a:noFill/>
        </p:spPr>
        <p:txBody>
          <a:bodyPr wrap="square" lIns="179212" tIns="143371" rIns="179212" bIns="143371" rtlCol="0">
            <a:spAutoFit/>
          </a:bodyPr>
          <a:lstStyle/>
          <a:p>
            <a:pPr algn="r" defTabSz="913771">
              <a:lnSpc>
                <a:spcPct val="90000"/>
              </a:lnSpc>
            </a:pPr>
            <a:r>
              <a:rPr lang="en-US" sz="1175" spc="-49" dirty="0">
                <a:gradFill>
                  <a:gsLst>
                    <a:gs pos="2917">
                      <a:srgbClr val="00188F"/>
                    </a:gs>
                    <a:gs pos="30000">
                      <a:srgbClr val="00188F"/>
                    </a:gs>
                  </a:gsLst>
                  <a:lin ang="5400000" scaled="0"/>
                </a:gradFill>
              </a:rPr>
              <a:t>RADIUS</a:t>
            </a:r>
          </a:p>
          <a:p>
            <a:pPr algn="r" defTabSz="913771">
              <a:lnSpc>
                <a:spcPct val="90000"/>
              </a:lnSpc>
            </a:pPr>
            <a:r>
              <a:rPr lang="en-US" sz="1175" spc="-49" dirty="0">
                <a:gradFill>
                  <a:gsLst>
                    <a:gs pos="2917">
                      <a:srgbClr val="00188F"/>
                    </a:gs>
                    <a:gs pos="30000">
                      <a:srgbClr val="00188F"/>
                    </a:gs>
                  </a:gsLst>
                  <a:lin ang="5400000" scaled="0"/>
                </a:gradFill>
              </a:rPr>
              <a:t>LDAP</a:t>
            </a:r>
            <a:br>
              <a:rPr lang="en-US" sz="1175" spc="-49" dirty="0">
                <a:gradFill>
                  <a:gsLst>
                    <a:gs pos="2917">
                      <a:srgbClr val="00188F"/>
                    </a:gs>
                    <a:gs pos="30000">
                      <a:srgbClr val="00188F"/>
                    </a:gs>
                  </a:gsLst>
                  <a:lin ang="5400000" scaled="0"/>
                </a:gradFill>
              </a:rPr>
            </a:br>
            <a:r>
              <a:rPr lang="en-US" sz="1175" spc="-49" dirty="0">
                <a:gradFill>
                  <a:gsLst>
                    <a:gs pos="2917">
                      <a:srgbClr val="00188F"/>
                    </a:gs>
                    <a:gs pos="30000">
                      <a:srgbClr val="00188F"/>
                    </a:gs>
                  </a:gsLst>
                  <a:lin ang="5400000" scaled="0"/>
                </a:gradFill>
              </a:rPr>
              <a:t>IIS    </a:t>
            </a:r>
          </a:p>
          <a:p>
            <a:pPr algn="r" defTabSz="913771">
              <a:lnSpc>
                <a:spcPct val="90000"/>
              </a:lnSpc>
            </a:pPr>
            <a:r>
              <a:rPr lang="en-US" sz="1175" spc="-49" dirty="0">
                <a:gradFill>
                  <a:gsLst>
                    <a:gs pos="2917">
                      <a:srgbClr val="00188F"/>
                    </a:gs>
                    <a:gs pos="30000">
                      <a:srgbClr val="00188F"/>
                    </a:gs>
                  </a:gsLst>
                  <a:lin ang="5400000" scaled="0"/>
                </a:gradFill>
              </a:rPr>
              <a:t> RDS/VDI</a:t>
            </a:r>
          </a:p>
        </p:txBody>
      </p:sp>
      <p:grpSp>
        <p:nvGrpSpPr>
          <p:cNvPr id="6" name="Group 5"/>
          <p:cNvGrpSpPr/>
          <p:nvPr/>
        </p:nvGrpSpPr>
        <p:grpSpPr>
          <a:xfrm>
            <a:off x="1426333" y="4276344"/>
            <a:ext cx="1567042" cy="762182"/>
            <a:chOff x="1453017" y="4361945"/>
            <a:chExt cx="1599107" cy="777778"/>
          </a:xfrm>
        </p:grpSpPr>
        <p:sp>
          <p:nvSpPr>
            <p:cNvPr id="162" name="Rounded Rectangle 161"/>
            <p:cNvSpPr/>
            <p:nvPr/>
          </p:nvSpPr>
          <p:spPr bwMode="auto">
            <a:xfrm>
              <a:off x="1453017" y="4361945"/>
              <a:ext cx="1377042" cy="777778"/>
            </a:xfrm>
            <a:prstGeom prst="roundRect">
              <a:avLst/>
            </a:prstGeom>
            <a:solidFill>
              <a:schemeClr val="accent1"/>
            </a:solidFill>
            <a:ln w="412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63" name="TextBox 162"/>
            <p:cNvSpPr txBox="1"/>
            <p:nvPr/>
          </p:nvSpPr>
          <p:spPr>
            <a:xfrm>
              <a:off x="1811053" y="4506880"/>
              <a:ext cx="1241071" cy="535104"/>
            </a:xfrm>
            <a:prstGeom prst="rect">
              <a:avLst/>
            </a:prstGeom>
            <a:noFill/>
          </p:spPr>
          <p:txBody>
            <a:bodyPr wrap="square" lIns="0" tIns="0" rIns="0" bIns="0" rtlCol="0">
              <a:spAutoFit/>
            </a:bodyPr>
            <a:lstStyle/>
            <a:p>
              <a:pPr defTabSz="1218068">
                <a:lnSpc>
                  <a:spcPct val="90000"/>
                </a:lnSpc>
                <a:spcBef>
                  <a:spcPct val="20000"/>
                </a:spcBef>
                <a:buSzPct val="80000"/>
              </a:pPr>
              <a:r>
                <a:rPr lang="en-US" sz="1175" dirty="0">
                  <a:gradFill>
                    <a:gsLst>
                      <a:gs pos="0">
                        <a:srgbClr val="EFEFEF"/>
                      </a:gs>
                      <a:gs pos="100000">
                        <a:srgbClr val="EFEFEF"/>
                      </a:gs>
                    </a:gsLst>
                    <a:lin ang="5400000" scaled="0"/>
                  </a:gradFill>
                </a:rPr>
                <a:t>Multi-Factor</a:t>
              </a:r>
            </a:p>
            <a:p>
              <a:pPr defTabSz="1218068">
                <a:lnSpc>
                  <a:spcPct val="90000"/>
                </a:lnSpc>
                <a:spcBef>
                  <a:spcPct val="20000"/>
                </a:spcBef>
                <a:buSzPct val="80000"/>
              </a:pPr>
              <a:r>
                <a:rPr lang="en-US" sz="1175" dirty="0">
                  <a:gradFill>
                    <a:gsLst>
                      <a:gs pos="0">
                        <a:srgbClr val="EFEFEF"/>
                      </a:gs>
                      <a:gs pos="100000">
                        <a:srgbClr val="EFEFEF"/>
                      </a:gs>
                    </a:gsLst>
                    <a:lin ang="5400000" scaled="0"/>
                  </a:gradFill>
                </a:rPr>
                <a:t>Authentication</a:t>
              </a:r>
              <a:br>
                <a:rPr lang="en-US" sz="1175" dirty="0">
                  <a:gradFill>
                    <a:gsLst>
                      <a:gs pos="0">
                        <a:srgbClr val="EFEFEF"/>
                      </a:gs>
                      <a:gs pos="100000">
                        <a:srgbClr val="EFEFEF"/>
                      </a:gs>
                    </a:gsLst>
                    <a:lin ang="5400000" scaled="0"/>
                  </a:gradFill>
                </a:rPr>
              </a:br>
              <a:r>
                <a:rPr lang="en-US" sz="1175" dirty="0">
                  <a:gradFill>
                    <a:gsLst>
                      <a:gs pos="0">
                        <a:srgbClr val="EFEFEF"/>
                      </a:gs>
                      <a:gs pos="100000">
                        <a:srgbClr val="EFEFEF"/>
                      </a:gs>
                    </a:gsLst>
                    <a:lin ang="5400000" scaled="0"/>
                  </a:gradFill>
                </a:rPr>
                <a:t>Server</a:t>
              </a:r>
            </a:p>
          </p:txBody>
        </p:sp>
        <p:pic>
          <p:nvPicPr>
            <p:cNvPr id="182" name="Picture 18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rot="21000000">
              <a:off x="1530941" y="4551890"/>
              <a:ext cx="174012" cy="444410"/>
            </a:xfrm>
            <a:prstGeom prst="rect">
              <a:avLst/>
            </a:prstGeom>
          </p:spPr>
        </p:pic>
      </p:grpSp>
      <p:sp>
        <p:nvSpPr>
          <p:cNvPr id="3" name="Freeform 2"/>
          <p:cNvSpPr/>
          <p:nvPr/>
        </p:nvSpPr>
        <p:spPr bwMode="auto">
          <a:xfrm>
            <a:off x="2101048" y="5085786"/>
            <a:ext cx="0" cy="336024"/>
          </a:xfrm>
          <a:custGeom>
            <a:avLst/>
            <a:gdLst>
              <a:gd name="connsiteX0" fmla="*/ 0 w 0"/>
              <a:gd name="connsiteY0" fmla="*/ 0 h 342900"/>
              <a:gd name="connsiteX1" fmla="*/ 0 w 0"/>
              <a:gd name="connsiteY1" fmla="*/ 342900 h 342900"/>
            </a:gdLst>
            <a:ahLst/>
            <a:cxnLst>
              <a:cxn ang="0">
                <a:pos x="connsiteX0" y="connsiteY0"/>
              </a:cxn>
              <a:cxn ang="0">
                <a:pos x="connsiteX1" y="connsiteY1"/>
              </a:cxn>
            </a:cxnLst>
            <a:rect l="l" t="t" r="r" b="b"/>
            <a:pathLst>
              <a:path h="342900">
                <a:moveTo>
                  <a:pt x="0" y="0"/>
                </a:moveTo>
                <a:lnTo>
                  <a:pt x="0" y="342900"/>
                </a:lnTo>
              </a:path>
            </a:pathLst>
          </a:cu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sp>
        <p:nvSpPr>
          <p:cNvPr id="7" name="Freeform 6"/>
          <p:cNvSpPr/>
          <p:nvPr/>
        </p:nvSpPr>
        <p:spPr bwMode="auto">
          <a:xfrm>
            <a:off x="2101048" y="3281213"/>
            <a:ext cx="0" cy="952068"/>
          </a:xfrm>
          <a:custGeom>
            <a:avLst/>
            <a:gdLst>
              <a:gd name="connsiteX0" fmla="*/ 0 w 0"/>
              <a:gd name="connsiteY0" fmla="*/ 0 h 971550"/>
              <a:gd name="connsiteX1" fmla="*/ 0 w 0"/>
              <a:gd name="connsiteY1" fmla="*/ 971550 h 971550"/>
            </a:gdLst>
            <a:ahLst/>
            <a:cxnLst>
              <a:cxn ang="0">
                <a:pos x="connsiteX0" y="connsiteY0"/>
              </a:cxn>
              <a:cxn ang="0">
                <a:pos x="connsiteX1" y="connsiteY1"/>
              </a:cxn>
            </a:cxnLst>
            <a:rect l="l" t="t" r="r" b="b"/>
            <a:pathLst>
              <a:path h="971550">
                <a:moveTo>
                  <a:pt x="0" y="0"/>
                </a:moveTo>
                <a:lnTo>
                  <a:pt x="0" y="971550"/>
                </a:lnTo>
              </a:path>
            </a:pathLst>
          </a:cu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grpSp>
        <p:nvGrpSpPr>
          <p:cNvPr id="9" name="Group 8"/>
          <p:cNvGrpSpPr/>
          <p:nvPr/>
        </p:nvGrpSpPr>
        <p:grpSpPr>
          <a:xfrm>
            <a:off x="5675977" y="2649338"/>
            <a:ext cx="5541055" cy="2795007"/>
            <a:chOff x="5789617" y="2701645"/>
            <a:chExt cx="5654439" cy="2852200"/>
          </a:xfrm>
        </p:grpSpPr>
        <p:sp>
          <p:nvSpPr>
            <p:cNvPr id="110" name="Freeform 109"/>
            <p:cNvSpPr>
              <a:spLocks noChangeAspect="1"/>
            </p:cNvSpPr>
            <p:nvPr/>
          </p:nvSpPr>
          <p:spPr bwMode="black">
            <a:xfrm>
              <a:off x="8152781" y="2701645"/>
              <a:ext cx="3291275" cy="2621629"/>
            </a:xfrm>
            <a:custGeom>
              <a:avLst/>
              <a:gdLst>
                <a:gd name="connsiteX0" fmla="*/ 708605 w 3291275"/>
                <a:gd name="connsiteY0" fmla="*/ 0 h 2621629"/>
                <a:gd name="connsiteX1" fmla="*/ 1743538 w 3291275"/>
                <a:gd name="connsiteY1" fmla="*/ 653075 h 2621629"/>
                <a:gd name="connsiteX2" fmla="*/ 2237695 w 3291275"/>
                <a:gd name="connsiteY2" fmla="*/ 522460 h 2621629"/>
                <a:gd name="connsiteX3" fmla="*/ 3291275 w 3291275"/>
                <a:gd name="connsiteY3" fmla="*/ 1576709 h 2621629"/>
                <a:gd name="connsiteX4" fmla="*/ 2237695 w 3291275"/>
                <a:gd name="connsiteY4" fmla="*/ 2621629 h 2621629"/>
                <a:gd name="connsiteX5" fmla="*/ 1983401 w 3291275"/>
                <a:gd name="connsiteY5" fmla="*/ 2621629 h 2621629"/>
                <a:gd name="connsiteX6" fmla="*/ 1997621 w 3291275"/>
                <a:gd name="connsiteY6" fmla="*/ 2611012 h 2621629"/>
                <a:gd name="connsiteX7" fmla="*/ 2382607 w 3291275"/>
                <a:gd name="connsiteY7" fmla="*/ 1807280 h 2621629"/>
                <a:gd name="connsiteX8" fmla="*/ 1329027 w 3291275"/>
                <a:gd name="connsiteY8" fmla="*/ 753031 h 2621629"/>
                <a:gd name="connsiteX9" fmla="*/ 834870 w 3291275"/>
                <a:gd name="connsiteY9" fmla="*/ 883646 h 2621629"/>
                <a:gd name="connsiteX10" fmla="*/ 124229 w 3291275"/>
                <a:gd name="connsiteY10" fmla="*/ 277511 h 2621629"/>
                <a:gd name="connsiteX11" fmla="*/ 0 w 3291275"/>
                <a:gd name="connsiteY11" fmla="*/ 250200 h 2621629"/>
                <a:gd name="connsiteX12" fmla="*/ 3298 w 3291275"/>
                <a:gd name="connsiteY12" fmla="*/ 247327 h 2621629"/>
                <a:gd name="connsiteX13" fmla="*/ 708605 w 3291275"/>
                <a:gd name="connsiteY13" fmla="*/ 0 h 262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91275" h="2621629">
                  <a:moveTo>
                    <a:pt x="708605" y="0"/>
                  </a:moveTo>
                  <a:cubicBezTo>
                    <a:pt x="1156143" y="0"/>
                    <a:pt x="1557063" y="261230"/>
                    <a:pt x="1743538" y="653075"/>
                  </a:cubicBezTo>
                  <a:cubicBezTo>
                    <a:pt x="1892717" y="569108"/>
                    <a:pt x="2060544" y="522460"/>
                    <a:pt x="2237695" y="522460"/>
                  </a:cubicBezTo>
                  <a:cubicBezTo>
                    <a:pt x="2815765" y="522460"/>
                    <a:pt x="3291275" y="998272"/>
                    <a:pt x="3291275" y="1576709"/>
                  </a:cubicBezTo>
                  <a:cubicBezTo>
                    <a:pt x="3291275" y="2145817"/>
                    <a:pt x="2815765" y="2621629"/>
                    <a:pt x="2237695" y="2621629"/>
                  </a:cubicBezTo>
                  <a:lnTo>
                    <a:pt x="1983401" y="2621629"/>
                  </a:lnTo>
                  <a:lnTo>
                    <a:pt x="1997621" y="2611012"/>
                  </a:lnTo>
                  <a:cubicBezTo>
                    <a:pt x="2232153" y="2418007"/>
                    <a:pt x="2382607" y="2127404"/>
                    <a:pt x="2382607" y="1807280"/>
                  </a:cubicBezTo>
                  <a:cubicBezTo>
                    <a:pt x="2382607" y="1228843"/>
                    <a:pt x="1907097" y="753031"/>
                    <a:pt x="1329027" y="753031"/>
                  </a:cubicBezTo>
                  <a:cubicBezTo>
                    <a:pt x="1151877" y="753031"/>
                    <a:pt x="984050" y="799679"/>
                    <a:pt x="834870" y="883646"/>
                  </a:cubicBezTo>
                  <a:cubicBezTo>
                    <a:pt x="695015" y="589762"/>
                    <a:pt x="434533" y="369350"/>
                    <a:pt x="124229" y="277511"/>
                  </a:cubicBezTo>
                  <a:lnTo>
                    <a:pt x="0" y="250200"/>
                  </a:lnTo>
                  <a:lnTo>
                    <a:pt x="3298" y="247327"/>
                  </a:lnTo>
                  <a:cubicBezTo>
                    <a:pt x="197949" y="92859"/>
                    <a:pt x="443462" y="0"/>
                    <a:pt x="708605" y="0"/>
                  </a:cubicBezTo>
                  <a:close/>
                </a:path>
              </a:pathLst>
            </a:custGeom>
            <a:solidFill>
              <a:schemeClr val="tx1">
                <a:lumMod val="95000"/>
              </a:schemeClr>
            </a:solidFill>
            <a:ln w="41275">
              <a:solidFill>
                <a:schemeClr val="tx1"/>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sp>
          <p:nvSpPr>
            <p:cNvPr id="114" name="Freeform 128"/>
            <p:cNvSpPr>
              <a:spLocks noChangeAspect="1"/>
            </p:cNvSpPr>
            <p:nvPr/>
          </p:nvSpPr>
          <p:spPr bwMode="black">
            <a:xfrm>
              <a:off x="5789617" y="2932216"/>
              <a:ext cx="4745771" cy="262162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lumMod val="95000"/>
              </a:schemeClr>
            </a:solidFill>
            <a:ln w="41275">
              <a:solidFill>
                <a:schemeClr val="tx1"/>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grpSp>
      <p:grpSp>
        <p:nvGrpSpPr>
          <p:cNvPr id="10" name="Group 9"/>
          <p:cNvGrpSpPr/>
          <p:nvPr/>
        </p:nvGrpSpPr>
        <p:grpSpPr>
          <a:xfrm>
            <a:off x="8426169" y="3924774"/>
            <a:ext cx="1987381" cy="985529"/>
            <a:chOff x="8596087" y="4003179"/>
            <a:chExt cx="2028048" cy="1005696"/>
          </a:xfrm>
        </p:grpSpPr>
        <p:sp>
          <p:nvSpPr>
            <p:cNvPr id="135" name="Rounded Rectangle 134"/>
            <p:cNvSpPr/>
            <p:nvPr/>
          </p:nvSpPr>
          <p:spPr bwMode="auto">
            <a:xfrm>
              <a:off x="8596087" y="4003179"/>
              <a:ext cx="1663586" cy="1005696"/>
            </a:xfrm>
            <a:prstGeom prst="round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36" name="TextBox 135"/>
            <p:cNvSpPr txBox="1"/>
            <p:nvPr/>
          </p:nvSpPr>
          <p:spPr>
            <a:xfrm>
              <a:off x="9104319" y="4250423"/>
              <a:ext cx="1519816" cy="572008"/>
            </a:xfrm>
            <a:prstGeom prst="rect">
              <a:avLst/>
            </a:prstGeom>
            <a:noFill/>
          </p:spPr>
          <p:txBody>
            <a:bodyPr wrap="square" lIns="0" tIns="0" rIns="0" bIns="0" rtlCol="0">
              <a:spAutoFit/>
            </a:bodyPr>
            <a:lstStyle/>
            <a:p>
              <a:pPr defTabSz="1218068">
                <a:lnSpc>
                  <a:spcPct val="90000"/>
                </a:lnSpc>
                <a:spcBef>
                  <a:spcPct val="20000"/>
                </a:spcBef>
                <a:buSzPct val="80000"/>
              </a:pPr>
              <a:r>
                <a:rPr lang="en-US" sz="1175" dirty="0">
                  <a:gradFill>
                    <a:gsLst>
                      <a:gs pos="0">
                        <a:srgbClr val="FFFFFF"/>
                      </a:gs>
                      <a:gs pos="100000">
                        <a:srgbClr val="FFFFFF"/>
                      </a:gs>
                    </a:gsLst>
                    <a:lin ang="5400000" scaled="0"/>
                  </a:gradFill>
                </a:rPr>
                <a:t>Multi-Factor</a:t>
              </a:r>
            </a:p>
            <a:p>
              <a:pPr defTabSz="1218068">
                <a:lnSpc>
                  <a:spcPct val="90000"/>
                </a:lnSpc>
                <a:spcBef>
                  <a:spcPct val="20000"/>
                </a:spcBef>
                <a:buSzPct val="80000"/>
              </a:pPr>
              <a:r>
                <a:rPr lang="en-US" sz="1175" dirty="0">
                  <a:gradFill>
                    <a:gsLst>
                      <a:gs pos="0">
                        <a:srgbClr val="FFFFFF"/>
                      </a:gs>
                      <a:gs pos="100000">
                        <a:srgbClr val="FFFFFF"/>
                      </a:gs>
                    </a:gsLst>
                    <a:lin ang="5400000" scaled="0"/>
                  </a:gradFill>
                </a:rPr>
                <a:t>Authentication</a:t>
              </a:r>
            </a:p>
            <a:p>
              <a:pPr defTabSz="1218068">
                <a:lnSpc>
                  <a:spcPct val="90000"/>
                </a:lnSpc>
                <a:spcBef>
                  <a:spcPct val="20000"/>
                </a:spcBef>
                <a:buSzPct val="80000"/>
              </a:pPr>
              <a:r>
                <a:rPr lang="en-US" sz="1175" dirty="0">
                  <a:gradFill>
                    <a:gsLst>
                      <a:gs pos="0">
                        <a:srgbClr val="FFFFFF"/>
                      </a:gs>
                      <a:gs pos="100000">
                        <a:srgbClr val="FFFFFF"/>
                      </a:gs>
                    </a:gsLst>
                    <a:lin ang="5400000" scaled="0"/>
                  </a:gradFill>
                </a:rPr>
                <a:t>Service</a:t>
              </a:r>
            </a:p>
          </p:txBody>
        </p:sp>
        <p:pic>
          <p:nvPicPr>
            <p:cNvPr id="137" name="Picture 13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rot="21000000">
              <a:off x="8793638" y="4286050"/>
              <a:ext cx="187181" cy="444410"/>
            </a:xfrm>
            <a:prstGeom prst="rect">
              <a:avLst/>
            </a:prstGeom>
          </p:spPr>
        </p:pic>
      </p:grpSp>
      <p:grpSp>
        <p:nvGrpSpPr>
          <p:cNvPr id="50" name="Group 49"/>
          <p:cNvGrpSpPr/>
          <p:nvPr/>
        </p:nvGrpSpPr>
        <p:grpSpPr>
          <a:xfrm>
            <a:off x="3729165" y="2301302"/>
            <a:ext cx="2105067" cy="1162868"/>
            <a:chOff x="3802971" y="2346487"/>
            <a:chExt cx="2148142" cy="1186663"/>
          </a:xfrm>
        </p:grpSpPr>
        <p:sp>
          <p:nvSpPr>
            <p:cNvPr id="67" name="Freeform 128"/>
            <p:cNvSpPr>
              <a:spLocks noChangeAspect="1"/>
            </p:cNvSpPr>
            <p:nvPr/>
          </p:nvSpPr>
          <p:spPr bwMode="black">
            <a:xfrm>
              <a:off x="3802971" y="2346487"/>
              <a:ext cx="2148142" cy="118666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41275">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a:gradFill>
                  <a:gsLst>
                    <a:gs pos="1250">
                      <a:srgbClr val="EFEFEF"/>
                    </a:gs>
                    <a:gs pos="10417">
                      <a:srgbClr val="EFEFEF"/>
                    </a:gs>
                  </a:gsLst>
                  <a:lin ang="5400000" scaled="0"/>
                </a:gradFill>
              </a:endParaRPr>
            </a:p>
          </p:txBody>
        </p:sp>
        <p:pic>
          <p:nvPicPr>
            <p:cNvPr id="150" name="Picture 2" descr="\\MAGNUM\Projects\Microsoft\Cloud Power FY12\Design\ICONS_PNG\Next_Gen_Application.png"/>
            <p:cNvPicPr>
              <a:picLocks noChangeAspect="1" noChangeArrowheads="1"/>
            </p:cNvPicPr>
            <p:nvPr/>
          </p:nvPicPr>
          <p:blipFill rotWithShape="1">
            <a:blip r:embed="rId3" cstate="print">
              <a:biLevel thresh="25000"/>
            </a:blip>
            <a:srcRect l="19757" t="33364" r="40122" b="34687"/>
            <a:stretch/>
          </p:blipFill>
          <p:spPr bwMode="auto">
            <a:xfrm>
              <a:off x="4488514" y="2712817"/>
              <a:ext cx="635859" cy="492270"/>
            </a:xfrm>
            <a:prstGeom prst="rect">
              <a:avLst/>
            </a:prstGeom>
            <a:noFill/>
          </p:spPr>
        </p:pic>
        <p:sp>
          <p:nvSpPr>
            <p:cNvPr id="151" name="TextBox 150"/>
            <p:cNvSpPr txBox="1"/>
            <p:nvPr/>
          </p:nvSpPr>
          <p:spPr>
            <a:xfrm>
              <a:off x="4185908" y="3249004"/>
              <a:ext cx="1241071" cy="166067"/>
            </a:xfrm>
            <a:prstGeom prst="rect">
              <a:avLst/>
            </a:prstGeom>
            <a:noFill/>
          </p:spPr>
          <p:txBody>
            <a:bodyPr wrap="square" lIns="0" tIns="0" rIns="0" bIns="0" rtlCol="0">
              <a:spAutoFit/>
            </a:bodyPr>
            <a:lstStyle/>
            <a:p>
              <a:pPr algn="ctr" defTabSz="1218068">
                <a:lnSpc>
                  <a:spcPct val="90000"/>
                </a:lnSpc>
                <a:spcBef>
                  <a:spcPct val="20000"/>
                </a:spcBef>
                <a:buSzPct val="80000"/>
              </a:pPr>
              <a:r>
                <a:rPr lang="en-US" sz="1175" dirty="0">
                  <a:gradFill>
                    <a:gsLst>
                      <a:gs pos="0">
                        <a:srgbClr val="FFFFFF"/>
                      </a:gs>
                      <a:gs pos="100000">
                        <a:srgbClr val="FFFFFF"/>
                      </a:gs>
                    </a:gsLst>
                    <a:lin ang="5400000" scaled="0"/>
                  </a:gradFill>
                </a:rPr>
                <a:t>Cloud Apps</a:t>
              </a:r>
            </a:p>
          </p:txBody>
        </p:sp>
      </p:grpSp>
      <p:cxnSp>
        <p:nvCxnSpPr>
          <p:cNvPr id="166" name="Straight Arrow Connector 165"/>
          <p:cNvCxnSpPr/>
          <p:nvPr/>
        </p:nvCxnSpPr>
        <p:spPr>
          <a:xfrm flipH="1">
            <a:off x="2256586" y="3375338"/>
            <a:ext cx="1467907" cy="858075"/>
          </a:xfrm>
          <a:prstGeom prst="straightConnector1">
            <a:avLst/>
          </a:pr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7" name="TextBox 166"/>
          <p:cNvSpPr txBox="1"/>
          <p:nvPr/>
        </p:nvSpPr>
        <p:spPr>
          <a:xfrm rot="19705370">
            <a:off x="2355818" y="3492538"/>
            <a:ext cx="1039727" cy="452408"/>
          </a:xfrm>
          <a:prstGeom prst="rect">
            <a:avLst/>
          </a:prstGeom>
          <a:noFill/>
        </p:spPr>
        <p:txBody>
          <a:bodyPr wrap="square" lIns="179212" tIns="143371" rIns="179212" bIns="143371" rtlCol="0">
            <a:spAutoFit/>
          </a:bodyPr>
          <a:lstStyle/>
          <a:p>
            <a:pPr algn="ctr" defTabSz="913771">
              <a:lnSpc>
                <a:spcPct val="90000"/>
              </a:lnSpc>
            </a:pPr>
            <a:r>
              <a:rPr lang="en-US" sz="1175" spc="-49" dirty="0">
                <a:gradFill>
                  <a:gsLst>
                    <a:gs pos="2917">
                      <a:srgbClr val="00188F"/>
                    </a:gs>
                    <a:gs pos="30000">
                      <a:srgbClr val="00188F"/>
                    </a:gs>
                  </a:gsLst>
                  <a:lin ang="5400000" scaled="0"/>
                </a:gradFill>
              </a:rPr>
              <a:t>SAML</a:t>
            </a:r>
          </a:p>
        </p:txBody>
      </p:sp>
      <p:sp>
        <p:nvSpPr>
          <p:cNvPr id="123" name="Rectangle 122"/>
          <p:cNvSpPr/>
          <p:nvPr/>
        </p:nvSpPr>
        <p:spPr>
          <a:xfrm>
            <a:off x="7244057" y="943691"/>
            <a:ext cx="4700341" cy="8863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8" rIns="91355" bIns="45678" numCol="1" spcCol="0" rtlCol="0" fromWordArt="0" anchor="b" anchorCtr="0" forceAA="0" compatLnSpc="1">
            <a:prstTxWarp prst="textNoShape">
              <a:avLst/>
            </a:prstTxWarp>
            <a:noAutofit/>
          </a:bodyPr>
          <a:lstStyle/>
          <a:p>
            <a:pPr defTabSz="913249" fontAlgn="base">
              <a:spcBef>
                <a:spcPct val="0"/>
              </a:spcBef>
              <a:spcAft>
                <a:spcPct val="0"/>
              </a:spcAft>
            </a:pPr>
            <a:endParaRPr lang="en-US" sz="1600" spc="-71" dirty="0">
              <a:solidFill>
                <a:srgbClr val="FFFFFF">
                  <a:alpha val="99000"/>
                </a:srgbClr>
              </a:solidFill>
              <a:latin typeface="Segoe UI Light" pitchFamily="34" charset="0"/>
            </a:endParaRPr>
          </a:p>
        </p:txBody>
      </p:sp>
      <p:pic>
        <p:nvPicPr>
          <p:cNvPr id="125" name="Picture 1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5059" y="1009200"/>
            <a:ext cx="449955" cy="735499"/>
          </a:xfrm>
          <a:prstGeom prst="rect">
            <a:avLst/>
          </a:prstGeom>
        </p:spPr>
      </p:pic>
      <p:pic>
        <p:nvPicPr>
          <p:cNvPr id="126" name="Picture 125"/>
          <p:cNvPicPr>
            <a:picLocks noChangeAspect="1"/>
          </p:cNvPicPr>
          <p:nvPr/>
        </p:nvPicPr>
        <p:blipFill rotWithShape="1">
          <a:blip r:embed="rId7" cstate="print">
            <a:extLst>
              <a:ext uri="{28A0092B-C50C-407E-A947-70E740481C1C}">
                <a14:useLocalDpi xmlns:a14="http://schemas.microsoft.com/office/drawing/2010/main" val="0"/>
              </a:ext>
            </a:extLst>
          </a:blip>
          <a:srcRect l="7324" r="7999"/>
          <a:stretch/>
        </p:blipFill>
        <p:spPr>
          <a:xfrm>
            <a:off x="10400334" y="1021455"/>
            <a:ext cx="602044" cy="710990"/>
          </a:xfrm>
          <a:prstGeom prst="rect">
            <a:avLst/>
          </a:prstGeom>
        </p:spPr>
      </p:pic>
      <p:pic>
        <p:nvPicPr>
          <p:cNvPr id="127" name="Picture 126"/>
          <p:cNvPicPr>
            <a:picLocks noChangeAspect="1"/>
          </p:cNvPicPr>
          <p:nvPr/>
        </p:nvPicPr>
        <p:blipFill rotWithShape="1">
          <a:blip r:embed="rId8" cstate="print">
            <a:extLst>
              <a:ext uri="{28A0092B-C50C-407E-A947-70E740481C1C}">
                <a14:useLocalDpi xmlns:a14="http://schemas.microsoft.com/office/drawing/2010/main" val="0"/>
              </a:ext>
            </a:extLst>
          </a:blip>
          <a:srcRect l="21921" r="19994"/>
          <a:stretch/>
        </p:blipFill>
        <p:spPr>
          <a:xfrm>
            <a:off x="8930376" y="1007346"/>
            <a:ext cx="429364" cy="739203"/>
          </a:xfrm>
          <a:prstGeom prst="rect">
            <a:avLst/>
          </a:prstGeom>
        </p:spPr>
      </p:pic>
      <p:sp>
        <p:nvSpPr>
          <p:cNvPr id="128" name="TextBox 127"/>
          <p:cNvSpPr txBox="1"/>
          <p:nvPr/>
        </p:nvSpPr>
        <p:spPr>
          <a:xfrm>
            <a:off x="7664071" y="305826"/>
            <a:ext cx="3729996" cy="669466"/>
          </a:xfrm>
          <a:prstGeom prst="rect">
            <a:avLst/>
          </a:prstGeom>
          <a:noFill/>
        </p:spPr>
        <p:txBody>
          <a:bodyPr wrap="square" lIns="179212" tIns="143371" rIns="179212" bIns="143371" rtlCol="0">
            <a:spAutoFit/>
          </a:bodyPr>
          <a:lstStyle/>
          <a:p>
            <a:pPr defTabSz="913771">
              <a:lnSpc>
                <a:spcPct val="90000"/>
              </a:lnSpc>
            </a:pPr>
            <a:r>
              <a:rPr lang="en-US" sz="1371" spc="-49" dirty="0">
                <a:gradFill>
                  <a:gsLst>
                    <a:gs pos="2917">
                      <a:srgbClr val="505050"/>
                    </a:gs>
                    <a:gs pos="30000">
                      <a:srgbClr val="505050"/>
                    </a:gs>
                  </a:gsLst>
                  <a:lin ang="5400000" scaled="0"/>
                </a:gradFill>
              </a:rPr>
              <a:t>Users must also authenticate using their phone or mobile device before access is granted.</a:t>
            </a:r>
          </a:p>
        </p:txBody>
      </p:sp>
      <p:grpSp>
        <p:nvGrpSpPr>
          <p:cNvPr id="54" name="Group 53"/>
          <p:cNvGrpSpPr/>
          <p:nvPr/>
        </p:nvGrpSpPr>
        <p:grpSpPr>
          <a:xfrm>
            <a:off x="7244057" y="347249"/>
            <a:ext cx="492461" cy="621764"/>
            <a:chOff x="7389785" y="352450"/>
            <a:chExt cx="502538" cy="634488"/>
          </a:xfrm>
        </p:grpSpPr>
        <p:sp>
          <p:nvSpPr>
            <p:cNvPr id="129" name="Oval 128"/>
            <p:cNvSpPr/>
            <p:nvPr/>
          </p:nvSpPr>
          <p:spPr bwMode="auto">
            <a:xfrm>
              <a:off x="7389785" y="393185"/>
              <a:ext cx="502538" cy="502538"/>
            </a:xfrm>
            <a:prstGeom prst="ellipse">
              <a:avLst/>
            </a:prstGeom>
            <a:solidFill>
              <a:schemeClr val="tx1"/>
            </a:solidFill>
            <a:ln w="381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008272"/>
                    </a:gs>
                    <a:gs pos="100000">
                      <a:srgbClr val="008272"/>
                    </a:gs>
                  </a:gsLst>
                  <a:lin ang="5400000" scaled="0"/>
                </a:gradFill>
              </a:endParaRPr>
            </a:p>
          </p:txBody>
        </p:sp>
        <p:sp>
          <p:nvSpPr>
            <p:cNvPr id="130" name="TextBox 129"/>
            <p:cNvSpPr txBox="1"/>
            <p:nvPr/>
          </p:nvSpPr>
          <p:spPr>
            <a:xfrm>
              <a:off x="7467504" y="352450"/>
              <a:ext cx="212893" cy="634488"/>
            </a:xfrm>
            <a:prstGeom prst="rect">
              <a:avLst/>
            </a:prstGeom>
            <a:noFill/>
          </p:spPr>
          <p:txBody>
            <a:bodyPr wrap="square" lIns="179212" tIns="143371" rIns="179212" bIns="143371" rtlCol="0">
              <a:spAutoFit/>
            </a:bodyPr>
            <a:lstStyle/>
            <a:p>
              <a:pPr defTabSz="913771">
                <a:lnSpc>
                  <a:spcPct val="90000"/>
                </a:lnSpc>
              </a:pPr>
              <a:r>
                <a:rPr lang="en-US" sz="2352" spc="-49" dirty="0">
                  <a:gradFill>
                    <a:gsLst>
                      <a:gs pos="1250">
                        <a:srgbClr val="008272"/>
                      </a:gs>
                      <a:gs pos="100000">
                        <a:srgbClr val="008272"/>
                      </a:gs>
                    </a:gsLst>
                    <a:lin ang="5400000" scaled="0"/>
                  </a:gradFill>
                </a:rPr>
                <a:t>2</a:t>
              </a:r>
            </a:p>
          </p:txBody>
        </p:sp>
      </p:grpSp>
      <p:cxnSp>
        <p:nvCxnSpPr>
          <p:cNvPr id="171" name="Straight Arrow Connector 170"/>
          <p:cNvCxnSpPr/>
          <p:nvPr/>
        </p:nvCxnSpPr>
        <p:spPr>
          <a:xfrm flipH="1" flipV="1">
            <a:off x="7745380" y="4348436"/>
            <a:ext cx="640993" cy="2362"/>
          </a:xfrm>
          <a:prstGeom prst="straightConnector1">
            <a:avLst/>
          </a:pr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Arrow Connector 180"/>
          <p:cNvCxnSpPr/>
          <p:nvPr/>
        </p:nvCxnSpPr>
        <p:spPr>
          <a:xfrm>
            <a:off x="5732285" y="3362523"/>
            <a:ext cx="1170853" cy="727527"/>
          </a:xfrm>
          <a:prstGeom prst="straightConnector1">
            <a:avLst/>
          </a:pr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Arrow Connector 59"/>
          <p:cNvCxnSpPr/>
          <p:nvPr/>
        </p:nvCxnSpPr>
        <p:spPr>
          <a:xfrm>
            <a:off x="5914516" y="2915898"/>
            <a:ext cx="2471854" cy="1295980"/>
          </a:xfrm>
          <a:prstGeom prst="straightConnector1">
            <a:avLst/>
          </a:pr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1" name="TextBox 60"/>
          <p:cNvSpPr txBox="1"/>
          <p:nvPr/>
        </p:nvSpPr>
        <p:spPr>
          <a:xfrm rot="1648931">
            <a:off x="6877038" y="3391341"/>
            <a:ext cx="1450248" cy="452408"/>
          </a:xfrm>
          <a:prstGeom prst="rect">
            <a:avLst/>
          </a:prstGeom>
          <a:noFill/>
        </p:spPr>
        <p:txBody>
          <a:bodyPr wrap="square" lIns="179212" tIns="143371" rIns="179212" bIns="143371" rtlCol="0">
            <a:spAutoFit/>
          </a:bodyPr>
          <a:lstStyle/>
          <a:p>
            <a:pPr algn="ctr" defTabSz="913771">
              <a:lnSpc>
                <a:spcPct val="90000"/>
              </a:lnSpc>
            </a:pPr>
            <a:r>
              <a:rPr lang="en-US" sz="1175" spc="-49" dirty="0">
                <a:gradFill>
                  <a:gsLst>
                    <a:gs pos="2917">
                      <a:srgbClr val="00188F"/>
                    </a:gs>
                    <a:gs pos="30000">
                      <a:srgbClr val="00188F"/>
                    </a:gs>
                  </a:gsLst>
                  <a:lin ang="5400000" scaled="0"/>
                </a:gradFill>
              </a:rPr>
              <a:t>.NET, Java, PHP…</a:t>
            </a:r>
          </a:p>
        </p:txBody>
      </p:sp>
      <p:sp>
        <p:nvSpPr>
          <p:cNvPr id="120" name="TextBox 119"/>
          <p:cNvSpPr txBox="1"/>
          <p:nvPr/>
        </p:nvSpPr>
        <p:spPr>
          <a:xfrm>
            <a:off x="711903" y="318965"/>
            <a:ext cx="2915052" cy="677029"/>
          </a:xfrm>
          <a:prstGeom prst="rect">
            <a:avLst/>
          </a:prstGeom>
          <a:noFill/>
        </p:spPr>
        <p:txBody>
          <a:bodyPr wrap="square" lIns="179212" tIns="143371" rIns="179212" bIns="143371" rtlCol="0">
            <a:spAutoFit/>
          </a:bodyPr>
          <a:lstStyle/>
          <a:p>
            <a:pPr defTabSz="913771">
              <a:lnSpc>
                <a:spcPct val="90000"/>
              </a:lnSpc>
            </a:pPr>
            <a:r>
              <a:rPr lang="en-US" sz="1371" spc="-49" dirty="0">
                <a:gradFill>
                  <a:gsLst>
                    <a:gs pos="2917">
                      <a:srgbClr val="505050"/>
                    </a:gs>
                    <a:gs pos="30000">
                      <a:srgbClr val="505050"/>
                    </a:gs>
                  </a:gsLst>
                  <a:lin ang="5400000" scaled="0"/>
                </a:gradFill>
              </a:rPr>
              <a:t>Users sign in from any device using their existing username/password.</a:t>
            </a:r>
          </a:p>
        </p:txBody>
      </p:sp>
      <p:grpSp>
        <p:nvGrpSpPr>
          <p:cNvPr id="53" name="Group 52"/>
          <p:cNvGrpSpPr/>
          <p:nvPr/>
        </p:nvGrpSpPr>
        <p:grpSpPr>
          <a:xfrm>
            <a:off x="294113" y="343592"/>
            <a:ext cx="492461" cy="621764"/>
            <a:chOff x="297628" y="348717"/>
            <a:chExt cx="502538" cy="634488"/>
          </a:xfrm>
        </p:grpSpPr>
        <p:sp>
          <p:nvSpPr>
            <p:cNvPr id="131" name="Oval 130"/>
            <p:cNvSpPr/>
            <p:nvPr/>
          </p:nvSpPr>
          <p:spPr bwMode="auto">
            <a:xfrm>
              <a:off x="297628" y="389452"/>
              <a:ext cx="502538" cy="502538"/>
            </a:xfrm>
            <a:prstGeom prst="ellipse">
              <a:avLst/>
            </a:prstGeom>
            <a:solidFill>
              <a:schemeClr val="tx1"/>
            </a:solidFill>
            <a:ln w="381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008272"/>
                    </a:gs>
                    <a:gs pos="100000">
                      <a:srgbClr val="008272"/>
                    </a:gs>
                  </a:gsLst>
                  <a:lin ang="5400000" scaled="0"/>
                </a:gradFill>
              </a:endParaRPr>
            </a:p>
          </p:txBody>
        </p:sp>
        <p:sp>
          <p:nvSpPr>
            <p:cNvPr id="132" name="TextBox 131"/>
            <p:cNvSpPr txBox="1"/>
            <p:nvPr/>
          </p:nvSpPr>
          <p:spPr>
            <a:xfrm>
              <a:off x="362388" y="348717"/>
              <a:ext cx="212893" cy="634488"/>
            </a:xfrm>
            <a:prstGeom prst="rect">
              <a:avLst/>
            </a:prstGeom>
            <a:noFill/>
          </p:spPr>
          <p:txBody>
            <a:bodyPr wrap="square" lIns="179212" tIns="143371" rIns="179212" bIns="143371" rtlCol="0">
              <a:spAutoFit/>
            </a:bodyPr>
            <a:lstStyle/>
            <a:p>
              <a:pPr defTabSz="913771">
                <a:lnSpc>
                  <a:spcPct val="90000"/>
                </a:lnSpc>
              </a:pPr>
              <a:r>
                <a:rPr lang="en-US" sz="2352" spc="-49" dirty="0">
                  <a:gradFill>
                    <a:gsLst>
                      <a:gs pos="1250">
                        <a:srgbClr val="008272"/>
                      </a:gs>
                      <a:gs pos="100000">
                        <a:srgbClr val="008272"/>
                      </a:gs>
                    </a:gsLst>
                    <a:lin ang="5400000" scaled="0"/>
                  </a:gradFill>
                </a:rPr>
                <a:t>1</a:t>
              </a:r>
            </a:p>
          </p:txBody>
        </p:sp>
      </p:grpSp>
      <p:sp>
        <p:nvSpPr>
          <p:cNvPr id="80" name="Freeform 79"/>
          <p:cNvSpPr/>
          <p:nvPr/>
        </p:nvSpPr>
        <p:spPr bwMode="auto">
          <a:xfrm flipH="1">
            <a:off x="9149844" y="1856813"/>
            <a:ext cx="134007" cy="2027998"/>
          </a:xfrm>
          <a:custGeom>
            <a:avLst/>
            <a:gdLst>
              <a:gd name="connsiteX0" fmla="*/ 0 w 0"/>
              <a:gd name="connsiteY0" fmla="*/ 0 h 971550"/>
              <a:gd name="connsiteX1" fmla="*/ 0 w 0"/>
              <a:gd name="connsiteY1" fmla="*/ 971550 h 971550"/>
            </a:gdLst>
            <a:ahLst/>
            <a:cxnLst>
              <a:cxn ang="0">
                <a:pos x="connsiteX0" y="connsiteY0"/>
              </a:cxn>
              <a:cxn ang="0">
                <a:pos x="connsiteX1" y="connsiteY1"/>
              </a:cxn>
            </a:cxnLst>
            <a:rect l="l" t="t" r="r" b="b"/>
            <a:pathLst>
              <a:path h="971550">
                <a:moveTo>
                  <a:pt x="0" y="0"/>
                </a:moveTo>
                <a:lnTo>
                  <a:pt x="0" y="971550"/>
                </a:lnTo>
              </a:path>
            </a:pathLst>
          </a:cu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sp>
        <p:nvSpPr>
          <p:cNvPr id="91" name="Freeform 90"/>
          <p:cNvSpPr/>
          <p:nvPr/>
        </p:nvSpPr>
        <p:spPr bwMode="auto">
          <a:xfrm>
            <a:off x="4689548" y="1838798"/>
            <a:ext cx="100870" cy="428903"/>
          </a:xfrm>
          <a:custGeom>
            <a:avLst/>
            <a:gdLst>
              <a:gd name="connsiteX0" fmla="*/ 0 w 0"/>
              <a:gd name="connsiteY0" fmla="*/ 0 h 312420"/>
              <a:gd name="connsiteX1" fmla="*/ 0 w 0"/>
              <a:gd name="connsiteY1" fmla="*/ 312420 h 312420"/>
            </a:gdLst>
            <a:ahLst/>
            <a:cxnLst>
              <a:cxn ang="0">
                <a:pos x="connsiteX0" y="connsiteY0"/>
              </a:cxn>
              <a:cxn ang="0">
                <a:pos x="connsiteX1" y="connsiteY1"/>
              </a:cxn>
            </a:cxnLst>
            <a:rect l="l" t="t" r="r" b="b"/>
            <a:pathLst>
              <a:path h="312420">
                <a:moveTo>
                  <a:pt x="0" y="0"/>
                </a:moveTo>
                <a:lnTo>
                  <a:pt x="0" y="312420"/>
                </a:lnTo>
              </a:path>
            </a:pathLst>
          </a:cu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sp>
        <p:nvSpPr>
          <p:cNvPr id="98" name="Rectangle 97"/>
          <p:cNvSpPr/>
          <p:nvPr/>
        </p:nvSpPr>
        <p:spPr>
          <a:xfrm>
            <a:off x="271585" y="943692"/>
            <a:ext cx="4695597" cy="8890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8" rIns="91355" bIns="45678" numCol="1" spcCol="0" rtlCol="0" fromWordArt="0" anchor="b" anchorCtr="0" forceAA="0" compatLnSpc="1">
            <a:prstTxWarp prst="textNoShape">
              <a:avLst/>
            </a:prstTxWarp>
            <a:noAutofit/>
          </a:bodyPr>
          <a:lstStyle/>
          <a:p>
            <a:pPr defTabSz="913249" fontAlgn="base">
              <a:spcBef>
                <a:spcPct val="0"/>
              </a:spcBef>
              <a:spcAft>
                <a:spcPct val="0"/>
              </a:spcAft>
            </a:pPr>
            <a:endParaRPr lang="en-US" sz="1600" spc="-71" dirty="0">
              <a:solidFill>
                <a:srgbClr val="FFFFFF">
                  <a:alpha val="99000"/>
                </a:srgbClr>
              </a:solidFill>
              <a:latin typeface="Segoe UI Light" pitchFamily="34" charset="0"/>
            </a:endParaRPr>
          </a:p>
        </p:txBody>
      </p:sp>
      <p:pic>
        <p:nvPicPr>
          <p:cNvPr id="99" name="Picture 9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499" y="1066846"/>
            <a:ext cx="957432" cy="642728"/>
          </a:xfrm>
          <a:prstGeom prst="rect">
            <a:avLst/>
          </a:prstGeom>
        </p:spPr>
      </p:pic>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9335" y="1048661"/>
            <a:ext cx="415451" cy="679098"/>
          </a:xfrm>
          <a:prstGeom prst="rect">
            <a:avLst/>
          </a:prstGeom>
        </p:spPr>
      </p:pic>
      <p:pic>
        <p:nvPicPr>
          <p:cNvPr id="112" name="Picture 1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71192" y="989924"/>
            <a:ext cx="1071623" cy="796573"/>
          </a:xfrm>
          <a:prstGeom prst="rect">
            <a:avLst/>
          </a:prstGeom>
        </p:spPr>
      </p:pic>
      <p:sp>
        <p:nvSpPr>
          <p:cNvPr id="46" name="Freeform 45"/>
          <p:cNvSpPr/>
          <p:nvPr/>
        </p:nvSpPr>
        <p:spPr bwMode="auto">
          <a:xfrm>
            <a:off x="2265145" y="4936039"/>
            <a:ext cx="7028868" cy="364203"/>
          </a:xfrm>
          <a:custGeom>
            <a:avLst/>
            <a:gdLst>
              <a:gd name="connsiteX0" fmla="*/ 0 w 7172696"/>
              <a:gd name="connsiteY0" fmla="*/ 142504 h 368135"/>
              <a:gd name="connsiteX1" fmla="*/ 0 w 7172696"/>
              <a:gd name="connsiteY1" fmla="*/ 368135 h 368135"/>
              <a:gd name="connsiteX2" fmla="*/ 7172696 w 7172696"/>
              <a:gd name="connsiteY2" fmla="*/ 368135 h 368135"/>
              <a:gd name="connsiteX3" fmla="*/ 7172696 w 7172696"/>
              <a:gd name="connsiteY3" fmla="*/ 0 h 368135"/>
            </a:gdLst>
            <a:ahLst/>
            <a:cxnLst>
              <a:cxn ang="0">
                <a:pos x="connsiteX0" y="connsiteY0"/>
              </a:cxn>
              <a:cxn ang="0">
                <a:pos x="connsiteX1" y="connsiteY1"/>
              </a:cxn>
              <a:cxn ang="0">
                <a:pos x="connsiteX2" y="connsiteY2"/>
              </a:cxn>
              <a:cxn ang="0">
                <a:pos x="connsiteX3" y="connsiteY3"/>
              </a:cxn>
            </a:cxnLst>
            <a:rect l="l" t="t" r="r" b="b"/>
            <a:pathLst>
              <a:path w="7172696" h="368135">
                <a:moveTo>
                  <a:pt x="0" y="142504"/>
                </a:moveTo>
                <a:lnTo>
                  <a:pt x="0" y="368135"/>
                </a:lnTo>
                <a:lnTo>
                  <a:pt x="7172696" y="368135"/>
                </a:lnTo>
                <a:lnTo>
                  <a:pt x="7172696" y="0"/>
                </a:lnTo>
              </a:path>
            </a:pathLst>
          </a:custGeom>
          <a:noFill/>
          <a:ln w="19050">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sp useBgFill="1">
        <p:nvSpPr>
          <p:cNvPr id="52" name="Rectangle 51"/>
          <p:cNvSpPr/>
          <p:nvPr/>
        </p:nvSpPr>
        <p:spPr bwMode="auto">
          <a:xfrm>
            <a:off x="2454" y="1866"/>
            <a:ext cx="269130" cy="28734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useBgFill="1">
        <p:nvSpPr>
          <p:cNvPr id="121" name="Rectangle 120"/>
          <p:cNvSpPr/>
          <p:nvPr/>
        </p:nvSpPr>
        <p:spPr bwMode="auto">
          <a:xfrm>
            <a:off x="11936944" y="1866"/>
            <a:ext cx="269130" cy="28734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122" name="Freeform 19"/>
          <p:cNvSpPr>
            <a:spLocks noEditPoints="1"/>
          </p:cNvSpPr>
          <p:nvPr/>
        </p:nvSpPr>
        <p:spPr bwMode="auto">
          <a:xfrm>
            <a:off x="3975548" y="1038083"/>
            <a:ext cx="377595" cy="722767"/>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133" name="Freeform 19"/>
          <p:cNvSpPr>
            <a:spLocks noEditPoints="1"/>
          </p:cNvSpPr>
          <p:nvPr/>
        </p:nvSpPr>
        <p:spPr bwMode="auto">
          <a:xfrm>
            <a:off x="8257463" y="1015564"/>
            <a:ext cx="377595" cy="722767"/>
          </a:xfrm>
          <a:custGeom>
            <a:avLst/>
            <a:gdLst>
              <a:gd name="T0" fmla="*/ 1104 w 1184"/>
              <a:gd name="T1" fmla="*/ 0 h 2267"/>
              <a:gd name="T2" fmla="*/ 74 w 1184"/>
              <a:gd name="T3" fmla="*/ 0 h 2267"/>
              <a:gd name="T4" fmla="*/ 0 w 1184"/>
              <a:gd name="T5" fmla="*/ 79 h 2267"/>
              <a:gd name="T6" fmla="*/ 0 w 1184"/>
              <a:gd name="T7" fmla="*/ 2193 h 2267"/>
              <a:gd name="T8" fmla="*/ 74 w 1184"/>
              <a:gd name="T9" fmla="*/ 2267 h 2267"/>
              <a:gd name="T10" fmla="*/ 1104 w 1184"/>
              <a:gd name="T11" fmla="*/ 2267 h 2267"/>
              <a:gd name="T12" fmla="*/ 1184 w 1184"/>
              <a:gd name="T13" fmla="*/ 2193 h 2267"/>
              <a:gd name="T14" fmla="*/ 1184 w 1184"/>
              <a:gd name="T15" fmla="*/ 79 h 2267"/>
              <a:gd name="T16" fmla="*/ 1104 w 1184"/>
              <a:gd name="T17" fmla="*/ 0 h 2267"/>
              <a:gd name="T18" fmla="*/ 580 w 1184"/>
              <a:gd name="T19" fmla="*/ 2163 h 2267"/>
              <a:gd name="T20" fmla="*/ 531 w 1184"/>
              <a:gd name="T21" fmla="*/ 2157 h 2267"/>
              <a:gd name="T22" fmla="*/ 531 w 1184"/>
              <a:gd name="T23" fmla="*/ 2114 h 2267"/>
              <a:gd name="T24" fmla="*/ 580 w 1184"/>
              <a:gd name="T25" fmla="*/ 2114 h 2267"/>
              <a:gd name="T26" fmla="*/ 580 w 1184"/>
              <a:gd name="T27" fmla="*/ 2163 h 2267"/>
              <a:gd name="T28" fmla="*/ 580 w 1184"/>
              <a:gd name="T29" fmla="*/ 2163 h 2267"/>
              <a:gd name="T30" fmla="*/ 580 w 1184"/>
              <a:gd name="T31" fmla="*/ 2108 h 2267"/>
              <a:gd name="T32" fmla="*/ 531 w 1184"/>
              <a:gd name="T33" fmla="*/ 2108 h 2267"/>
              <a:gd name="T34" fmla="*/ 531 w 1184"/>
              <a:gd name="T35" fmla="*/ 2065 h 2267"/>
              <a:gd name="T36" fmla="*/ 580 w 1184"/>
              <a:gd name="T37" fmla="*/ 2059 h 2267"/>
              <a:gd name="T38" fmla="*/ 580 w 1184"/>
              <a:gd name="T39" fmla="*/ 2108 h 2267"/>
              <a:gd name="T40" fmla="*/ 580 w 1184"/>
              <a:gd name="T41" fmla="*/ 2108 h 2267"/>
              <a:gd name="T42" fmla="*/ 654 w 1184"/>
              <a:gd name="T43" fmla="*/ 2175 h 2267"/>
              <a:gd name="T44" fmla="*/ 586 w 1184"/>
              <a:gd name="T45" fmla="*/ 2163 h 2267"/>
              <a:gd name="T46" fmla="*/ 586 w 1184"/>
              <a:gd name="T47" fmla="*/ 2114 h 2267"/>
              <a:gd name="T48" fmla="*/ 654 w 1184"/>
              <a:gd name="T49" fmla="*/ 2114 h 2267"/>
              <a:gd name="T50" fmla="*/ 654 w 1184"/>
              <a:gd name="T51" fmla="*/ 2175 h 2267"/>
              <a:gd name="T52" fmla="*/ 654 w 1184"/>
              <a:gd name="T53" fmla="*/ 2175 h 2267"/>
              <a:gd name="T54" fmla="*/ 654 w 1184"/>
              <a:gd name="T55" fmla="*/ 2108 h 2267"/>
              <a:gd name="T56" fmla="*/ 586 w 1184"/>
              <a:gd name="T57" fmla="*/ 2108 h 2267"/>
              <a:gd name="T58" fmla="*/ 586 w 1184"/>
              <a:gd name="T59" fmla="*/ 2059 h 2267"/>
              <a:gd name="T60" fmla="*/ 654 w 1184"/>
              <a:gd name="T61" fmla="*/ 2046 h 2267"/>
              <a:gd name="T62" fmla="*/ 654 w 1184"/>
              <a:gd name="T63" fmla="*/ 2108 h 2267"/>
              <a:gd name="T64" fmla="*/ 654 w 1184"/>
              <a:gd name="T65" fmla="*/ 2108 h 2267"/>
              <a:gd name="T66" fmla="*/ 1080 w 1184"/>
              <a:gd name="T67" fmla="*/ 1961 h 2267"/>
              <a:gd name="T68" fmla="*/ 111 w 1184"/>
              <a:gd name="T69" fmla="*/ 1961 h 2267"/>
              <a:gd name="T70" fmla="*/ 111 w 1184"/>
              <a:gd name="T71" fmla="*/ 184 h 2267"/>
              <a:gd name="T72" fmla="*/ 1080 w 1184"/>
              <a:gd name="T73" fmla="*/ 184 h 2267"/>
              <a:gd name="T74" fmla="*/ 1080 w 1184"/>
              <a:gd name="T75" fmla="*/ 1961 h 2267"/>
              <a:gd name="T76" fmla="*/ 1080 w 1184"/>
              <a:gd name="T77" fmla="*/ 1961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84" h="2267">
                <a:moveTo>
                  <a:pt x="1104" y="0"/>
                </a:moveTo>
                <a:cubicBezTo>
                  <a:pt x="74" y="0"/>
                  <a:pt x="74" y="0"/>
                  <a:pt x="74" y="0"/>
                </a:cubicBezTo>
                <a:cubicBezTo>
                  <a:pt x="31" y="0"/>
                  <a:pt x="0" y="36"/>
                  <a:pt x="0" y="79"/>
                </a:cubicBezTo>
                <a:cubicBezTo>
                  <a:pt x="0" y="2193"/>
                  <a:pt x="0" y="2193"/>
                  <a:pt x="0" y="2193"/>
                </a:cubicBezTo>
                <a:cubicBezTo>
                  <a:pt x="0" y="2230"/>
                  <a:pt x="31" y="2267"/>
                  <a:pt x="74" y="2267"/>
                </a:cubicBezTo>
                <a:cubicBezTo>
                  <a:pt x="1104" y="2267"/>
                  <a:pt x="1104" y="2267"/>
                  <a:pt x="1104" y="2267"/>
                </a:cubicBezTo>
                <a:cubicBezTo>
                  <a:pt x="1153" y="2267"/>
                  <a:pt x="1184" y="2230"/>
                  <a:pt x="1184" y="2193"/>
                </a:cubicBezTo>
                <a:cubicBezTo>
                  <a:pt x="1184" y="79"/>
                  <a:pt x="1184" y="79"/>
                  <a:pt x="1184" y="79"/>
                </a:cubicBezTo>
                <a:cubicBezTo>
                  <a:pt x="1184" y="36"/>
                  <a:pt x="1153" y="0"/>
                  <a:pt x="1104" y="0"/>
                </a:cubicBezTo>
                <a:close/>
                <a:moveTo>
                  <a:pt x="580" y="2163"/>
                </a:moveTo>
                <a:cubicBezTo>
                  <a:pt x="531" y="2157"/>
                  <a:pt x="531" y="2157"/>
                  <a:pt x="531" y="2157"/>
                </a:cubicBezTo>
                <a:cubicBezTo>
                  <a:pt x="531" y="2114"/>
                  <a:pt x="531" y="2114"/>
                  <a:pt x="531" y="2114"/>
                </a:cubicBezTo>
                <a:cubicBezTo>
                  <a:pt x="580" y="2114"/>
                  <a:pt x="580" y="2114"/>
                  <a:pt x="580" y="2114"/>
                </a:cubicBezTo>
                <a:cubicBezTo>
                  <a:pt x="580" y="2163"/>
                  <a:pt x="580" y="2163"/>
                  <a:pt x="580" y="2163"/>
                </a:cubicBezTo>
                <a:cubicBezTo>
                  <a:pt x="580" y="2163"/>
                  <a:pt x="580" y="2163"/>
                  <a:pt x="580" y="2163"/>
                </a:cubicBezTo>
                <a:close/>
                <a:moveTo>
                  <a:pt x="580" y="2108"/>
                </a:moveTo>
                <a:cubicBezTo>
                  <a:pt x="531" y="2108"/>
                  <a:pt x="531" y="2108"/>
                  <a:pt x="531" y="2108"/>
                </a:cubicBezTo>
                <a:cubicBezTo>
                  <a:pt x="531" y="2065"/>
                  <a:pt x="531" y="2065"/>
                  <a:pt x="531" y="2065"/>
                </a:cubicBezTo>
                <a:cubicBezTo>
                  <a:pt x="580" y="2059"/>
                  <a:pt x="580" y="2059"/>
                  <a:pt x="580" y="2059"/>
                </a:cubicBezTo>
                <a:cubicBezTo>
                  <a:pt x="580" y="2108"/>
                  <a:pt x="580" y="2108"/>
                  <a:pt x="580" y="2108"/>
                </a:cubicBezTo>
                <a:cubicBezTo>
                  <a:pt x="580" y="2108"/>
                  <a:pt x="580" y="2108"/>
                  <a:pt x="580" y="2108"/>
                </a:cubicBezTo>
                <a:close/>
                <a:moveTo>
                  <a:pt x="654" y="2175"/>
                </a:moveTo>
                <a:cubicBezTo>
                  <a:pt x="586" y="2163"/>
                  <a:pt x="586" y="2163"/>
                  <a:pt x="586" y="2163"/>
                </a:cubicBezTo>
                <a:cubicBezTo>
                  <a:pt x="586" y="2114"/>
                  <a:pt x="586" y="2114"/>
                  <a:pt x="586" y="2114"/>
                </a:cubicBezTo>
                <a:cubicBezTo>
                  <a:pt x="654" y="2114"/>
                  <a:pt x="654" y="2114"/>
                  <a:pt x="654" y="2114"/>
                </a:cubicBezTo>
                <a:cubicBezTo>
                  <a:pt x="654" y="2175"/>
                  <a:pt x="654" y="2175"/>
                  <a:pt x="654" y="2175"/>
                </a:cubicBezTo>
                <a:cubicBezTo>
                  <a:pt x="654" y="2175"/>
                  <a:pt x="654" y="2175"/>
                  <a:pt x="654" y="2175"/>
                </a:cubicBezTo>
                <a:close/>
                <a:moveTo>
                  <a:pt x="654" y="2108"/>
                </a:moveTo>
                <a:cubicBezTo>
                  <a:pt x="586" y="2108"/>
                  <a:pt x="586" y="2108"/>
                  <a:pt x="586" y="2108"/>
                </a:cubicBezTo>
                <a:cubicBezTo>
                  <a:pt x="586" y="2059"/>
                  <a:pt x="586" y="2059"/>
                  <a:pt x="586" y="2059"/>
                </a:cubicBezTo>
                <a:cubicBezTo>
                  <a:pt x="654" y="2046"/>
                  <a:pt x="654" y="2046"/>
                  <a:pt x="654" y="2046"/>
                </a:cubicBezTo>
                <a:cubicBezTo>
                  <a:pt x="654" y="2108"/>
                  <a:pt x="654" y="2108"/>
                  <a:pt x="654" y="2108"/>
                </a:cubicBezTo>
                <a:cubicBezTo>
                  <a:pt x="654" y="2108"/>
                  <a:pt x="654" y="2108"/>
                  <a:pt x="654" y="2108"/>
                </a:cubicBezTo>
                <a:close/>
                <a:moveTo>
                  <a:pt x="1080" y="1961"/>
                </a:moveTo>
                <a:cubicBezTo>
                  <a:pt x="111" y="1961"/>
                  <a:pt x="111" y="1961"/>
                  <a:pt x="111" y="1961"/>
                </a:cubicBezTo>
                <a:cubicBezTo>
                  <a:pt x="111" y="355"/>
                  <a:pt x="111" y="184"/>
                  <a:pt x="111" y="184"/>
                </a:cubicBezTo>
                <a:cubicBezTo>
                  <a:pt x="1080" y="184"/>
                  <a:pt x="1080" y="184"/>
                  <a:pt x="1080" y="184"/>
                </a:cubicBezTo>
                <a:cubicBezTo>
                  <a:pt x="1080" y="1961"/>
                  <a:pt x="1080" y="1961"/>
                  <a:pt x="1080" y="1961"/>
                </a:cubicBezTo>
                <a:cubicBezTo>
                  <a:pt x="1080" y="1961"/>
                  <a:pt x="1080" y="1961"/>
                  <a:pt x="1080" y="1961"/>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76" name="Freeform 75"/>
          <p:cNvSpPr/>
          <p:nvPr/>
        </p:nvSpPr>
        <p:spPr bwMode="auto">
          <a:xfrm rot="10800000">
            <a:off x="2049760" y="1836380"/>
            <a:ext cx="51288" cy="394352"/>
          </a:xfrm>
          <a:custGeom>
            <a:avLst/>
            <a:gdLst>
              <a:gd name="connsiteX0" fmla="*/ 0 w 0"/>
              <a:gd name="connsiteY0" fmla="*/ 0 h 312420"/>
              <a:gd name="connsiteX1" fmla="*/ 0 w 0"/>
              <a:gd name="connsiteY1" fmla="*/ 312420 h 312420"/>
            </a:gdLst>
            <a:ahLst/>
            <a:cxnLst>
              <a:cxn ang="0">
                <a:pos x="connsiteX0" y="connsiteY0"/>
              </a:cxn>
              <a:cxn ang="0">
                <a:pos x="connsiteX1" y="connsiteY1"/>
              </a:cxn>
            </a:cxnLst>
            <a:rect l="l" t="t" r="r" b="b"/>
            <a:pathLst>
              <a:path h="312420">
                <a:moveTo>
                  <a:pt x="0" y="0"/>
                </a:moveTo>
                <a:lnTo>
                  <a:pt x="0" y="312420"/>
                </a:lnTo>
              </a:path>
            </a:pathLst>
          </a:custGeom>
          <a:noFill/>
          <a:ln w="190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71"/>
            <a:endParaRPr lang="en-US" sz="1764">
              <a:solidFill>
                <a:srgbClr val="EFEFEF"/>
              </a:solidFill>
            </a:endParaRPr>
          </a:p>
        </p:txBody>
      </p:sp>
      <p:grpSp>
        <p:nvGrpSpPr>
          <p:cNvPr id="32" name="Group 31"/>
          <p:cNvGrpSpPr/>
          <p:nvPr/>
        </p:nvGrpSpPr>
        <p:grpSpPr>
          <a:xfrm>
            <a:off x="1247240" y="5458778"/>
            <a:ext cx="1707616" cy="1042223"/>
            <a:chOff x="1270259" y="5568573"/>
            <a:chExt cx="1742558" cy="1063550"/>
          </a:xfrm>
        </p:grpSpPr>
        <p:grpSp>
          <p:nvGrpSpPr>
            <p:cNvPr id="8" name="Group 7"/>
            <p:cNvGrpSpPr/>
            <p:nvPr/>
          </p:nvGrpSpPr>
          <p:grpSpPr>
            <a:xfrm>
              <a:off x="1270259" y="5568573"/>
              <a:ext cx="1742558" cy="1063550"/>
              <a:chOff x="1270259" y="5568573"/>
              <a:chExt cx="1742558" cy="1063550"/>
            </a:xfrm>
          </p:grpSpPr>
          <p:sp>
            <p:nvSpPr>
              <p:cNvPr id="153" name="Isosceles Triangle 152"/>
              <p:cNvSpPr/>
              <p:nvPr/>
            </p:nvSpPr>
            <p:spPr bwMode="auto">
              <a:xfrm>
                <a:off x="1270259" y="5568573"/>
                <a:ext cx="1742558" cy="10635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3" rIns="91387" bIns="45693" numCol="1" rtlCol="0" anchor="ctr" anchorCtr="0" compatLnSpc="1">
                <a:prstTxWarp prst="textNoShape">
                  <a:avLst/>
                </a:prstTxWarp>
              </a:bodyPr>
              <a:lstStyle/>
              <a:p>
                <a:pPr algn="ctr" defTabSz="913249" fontAlgn="base">
                  <a:spcBef>
                    <a:spcPct val="0"/>
                  </a:spcBef>
                  <a:spcAft>
                    <a:spcPct val="0"/>
                  </a:spcAft>
                </a:pPr>
                <a:endParaRPr lang="en-US" sz="1600" dirty="0">
                  <a:gradFill>
                    <a:gsLst>
                      <a:gs pos="0">
                        <a:srgbClr val="FFFFFF"/>
                      </a:gs>
                      <a:gs pos="100000">
                        <a:srgbClr val="FFFFFF"/>
                      </a:gs>
                    </a:gsLst>
                    <a:lin ang="5400000" scaled="0"/>
                  </a:gradFill>
                </a:endParaRPr>
              </a:p>
            </p:txBody>
          </p:sp>
          <p:sp>
            <p:nvSpPr>
              <p:cNvPr id="154" name="TextBox 153"/>
              <p:cNvSpPr txBox="1"/>
              <p:nvPr/>
            </p:nvSpPr>
            <p:spPr>
              <a:xfrm>
                <a:off x="1378962" y="6301117"/>
                <a:ext cx="1525153" cy="295230"/>
              </a:xfrm>
              <a:prstGeom prst="rect">
                <a:avLst/>
              </a:prstGeom>
              <a:noFill/>
            </p:spPr>
            <p:txBody>
              <a:bodyPr wrap="square" lIns="0" tIns="0" rIns="0" bIns="0" rtlCol="0">
                <a:spAutoFit/>
              </a:bodyPr>
              <a:lstStyle/>
              <a:p>
                <a:pPr algn="ctr" defTabSz="1218068">
                  <a:lnSpc>
                    <a:spcPct val="80000"/>
                  </a:lnSpc>
                  <a:buSzPct val="80000"/>
                </a:pPr>
                <a:r>
                  <a:rPr lang="en-US" sz="1175" dirty="0">
                    <a:gradFill>
                      <a:gsLst>
                        <a:gs pos="0">
                          <a:srgbClr val="EFEFEF"/>
                        </a:gs>
                        <a:gs pos="100000">
                          <a:srgbClr val="EFEFEF"/>
                        </a:gs>
                      </a:gsLst>
                      <a:lin ang="5400000" scaled="0"/>
                    </a:gradFill>
                  </a:rPr>
                  <a:t>Windows Server </a:t>
                </a:r>
                <a:br>
                  <a:rPr lang="en-US" sz="1175" dirty="0">
                    <a:gradFill>
                      <a:gsLst>
                        <a:gs pos="0">
                          <a:srgbClr val="EFEFEF"/>
                        </a:gs>
                        <a:gs pos="100000">
                          <a:srgbClr val="EFEFEF"/>
                        </a:gs>
                      </a:gsLst>
                      <a:lin ang="5400000" scaled="0"/>
                    </a:gradFill>
                  </a:rPr>
                </a:br>
                <a:r>
                  <a:rPr lang="en-US" sz="1175" dirty="0">
                    <a:gradFill>
                      <a:gsLst>
                        <a:gs pos="0">
                          <a:srgbClr val="EFEFEF"/>
                        </a:gs>
                        <a:gs pos="100000">
                          <a:srgbClr val="EFEFEF"/>
                        </a:gs>
                      </a:gsLst>
                      <a:lin ang="5400000" scaled="0"/>
                    </a:gradFill>
                  </a:rPr>
                  <a:t>AD or Other LDAP</a:t>
                </a:r>
              </a:p>
            </p:txBody>
          </p:sp>
        </p:grpSp>
        <p:pic>
          <p:nvPicPr>
            <p:cNvPr id="79" name="Picture 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9663" y="5776302"/>
              <a:ext cx="684852" cy="453161"/>
            </a:xfrm>
            <a:prstGeom prst="rect">
              <a:avLst/>
            </a:prstGeom>
          </p:spPr>
        </p:pic>
      </p:grpSp>
      <p:grpSp>
        <p:nvGrpSpPr>
          <p:cNvPr id="31" name="Group 30"/>
          <p:cNvGrpSpPr/>
          <p:nvPr/>
        </p:nvGrpSpPr>
        <p:grpSpPr>
          <a:xfrm>
            <a:off x="5478089" y="891361"/>
            <a:ext cx="1328942" cy="1012379"/>
            <a:chOff x="3408863" y="3980722"/>
            <a:chExt cx="1356135" cy="1033094"/>
          </a:xfrm>
        </p:grpSpPr>
        <p:sp>
          <p:nvSpPr>
            <p:cNvPr id="89" name="Freeform 25"/>
            <p:cNvSpPr>
              <a:spLocks noEditPoints="1"/>
            </p:cNvSpPr>
            <p:nvPr/>
          </p:nvSpPr>
          <p:spPr bwMode="auto">
            <a:xfrm>
              <a:off x="3408863" y="3980722"/>
              <a:ext cx="604157" cy="914400"/>
            </a:xfrm>
            <a:custGeom>
              <a:avLst/>
              <a:gdLst>
                <a:gd name="T0" fmla="*/ 1008 w 1739"/>
                <a:gd name="T1" fmla="*/ 18 h 2632"/>
                <a:gd name="T2" fmla="*/ 1173 w 1739"/>
                <a:gd name="T3" fmla="*/ 104 h 2632"/>
                <a:gd name="T4" fmla="*/ 1296 w 1739"/>
                <a:gd name="T5" fmla="*/ 236 h 2632"/>
                <a:gd name="T6" fmla="*/ 1365 w 1739"/>
                <a:gd name="T7" fmla="*/ 411 h 2632"/>
                <a:gd name="T8" fmla="*/ 1365 w 1739"/>
                <a:gd name="T9" fmla="*/ 603 h 2632"/>
                <a:gd name="T10" fmla="*/ 1296 w 1739"/>
                <a:gd name="T11" fmla="*/ 776 h 2632"/>
                <a:gd name="T12" fmla="*/ 1173 w 1739"/>
                <a:gd name="T13" fmla="*/ 911 h 2632"/>
                <a:gd name="T14" fmla="*/ 1008 w 1739"/>
                <a:gd name="T15" fmla="*/ 996 h 2632"/>
                <a:gd name="T16" fmla="*/ 816 w 1739"/>
                <a:gd name="T17" fmla="*/ 1013 h 2632"/>
                <a:gd name="T18" fmla="*/ 637 w 1739"/>
                <a:gd name="T19" fmla="*/ 960 h 2632"/>
                <a:gd name="T20" fmla="*/ 492 w 1739"/>
                <a:gd name="T21" fmla="*/ 849 h 2632"/>
                <a:gd name="T22" fmla="*/ 393 w 1739"/>
                <a:gd name="T23" fmla="*/ 693 h 2632"/>
                <a:gd name="T24" fmla="*/ 357 w 1739"/>
                <a:gd name="T25" fmla="*/ 508 h 2632"/>
                <a:gd name="T26" fmla="*/ 393 w 1739"/>
                <a:gd name="T27" fmla="*/ 321 h 2632"/>
                <a:gd name="T28" fmla="*/ 492 w 1739"/>
                <a:gd name="T29" fmla="*/ 165 h 2632"/>
                <a:gd name="T30" fmla="*/ 637 w 1739"/>
                <a:gd name="T31" fmla="*/ 54 h 2632"/>
                <a:gd name="T32" fmla="*/ 816 w 1739"/>
                <a:gd name="T33" fmla="*/ 2 h 2632"/>
                <a:gd name="T34" fmla="*/ 327 w 1739"/>
                <a:gd name="T35" fmla="*/ 1088 h 2632"/>
                <a:gd name="T36" fmla="*/ 185 w 1739"/>
                <a:gd name="T37" fmla="*/ 1342 h 2632"/>
                <a:gd name="T38" fmla="*/ 74 w 1739"/>
                <a:gd name="T39" fmla="*/ 1609 h 2632"/>
                <a:gd name="T40" fmla="*/ 10 w 1739"/>
                <a:gd name="T41" fmla="*/ 1888 h 2632"/>
                <a:gd name="T42" fmla="*/ 0 w 1739"/>
                <a:gd name="T43" fmla="*/ 2099 h 2632"/>
                <a:gd name="T44" fmla="*/ 10 w 1739"/>
                <a:gd name="T45" fmla="*/ 2229 h 2632"/>
                <a:gd name="T46" fmla="*/ 57 w 1739"/>
                <a:gd name="T47" fmla="*/ 2350 h 2632"/>
                <a:gd name="T48" fmla="*/ 142 w 1739"/>
                <a:gd name="T49" fmla="*/ 2435 h 2632"/>
                <a:gd name="T50" fmla="*/ 249 w 1739"/>
                <a:gd name="T51" fmla="*/ 2497 h 2632"/>
                <a:gd name="T52" fmla="*/ 431 w 1739"/>
                <a:gd name="T53" fmla="*/ 2570 h 2632"/>
                <a:gd name="T54" fmla="*/ 646 w 1739"/>
                <a:gd name="T55" fmla="*/ 2613 h 2632"/>
                <a:gd name="T56" fmla="*/ 866 w 1739"/>
                <a:gd name="T57" fmla="*/ 2632 h 2632"/>
                <a:gd name="T58" fmla="*/ 1036 w 1739"/>
                <a:gd name="T59" fmla="*/ 2617 h 2632"/>
                <a:gd name="T60" fmla="*/ 1256 w 1739"/>
                <a:gd name="T61" fmla="*/ 2584 h 2632"/>
                <a:gd name="T62" fmla="*/ 1462 w 1739"/>
                <a:gd name="T63" fmla="*/ 2511 h 2632"/>
                <a:gd name="T64" fmla="*/ 1571 w 1739"/>
                <a:gd name="T65" fmla="*/ 2452 h 2632"/>
                <a:gd name="T66" fmla="*/ 1663 w 1739"/>
                <a:gd name="T67" fmla="*/ 2376 h 2632"/>
                <a:gd name="T68" fmla="*/ 1722 w 1739"/>
                <a:gd name="T69" fmla="*/ 2260 h 2632"/>
                <a:gd name="T70" fmla="*/ 1739 w 1739"/>
                <a:gd name="T71" fmla="*/ 2130 h 2632"/>
                <a:gd name="T72" fmla="*/ 1736 w 1739"/>
                <a:gd name="T73" fmla="*/ 1962 h 2632"/>
                <a:gd name="T74" fmla="*/ 1687 w 1739"/>
                <a:gd name="T75" fmla="*/ 1678 h 2632"/>
                <a:gd name="T76" fmla="*/ 1585 w 1739"/>
                <a:gd name="T77" fmla="*/ 1408 h 2632"/>
                <a:gd name="T78" fmla="*/ 1450 w 1739"/>
                <a:gd name="T79" fmla="*/ 1150 h 2632"/>
                <a:gd name="T80" fmla="*/ 1304 w 1739"/>
                <a:gd name="T81" fmla="*/ 901 h 2632"/>
                <a:gd name="T82" fmla="*/ 1195 w 1739"/>
                <a:gd name="T83" fmla="*/ 989 h 2632"/>
                <a:gd name="T84" fmla="*/ 1093 w 1739"/>
                <a:gd name="T85" fmla="*/ 1043 h 2632"/>
                <a:gd name="T86" fmla="*/ 970 w 1739"/>
                <a:gd name="T87" fmla="*/ 1086 h 2632"/>
                <a:gd name="T88" fmla="*/ 788 w 1739"/>
                <a:gd name="T89" fmla="*/ 1100 h 2632"/>
                <a:gd name="T90" fmla="*/ 741 w 1739"/>
                <a:gd name="T91" fmla="*/ 1084 h 2632"/>
                <a:gd name="T92" fmla="*/ 651 w 1739"/>
                <a:gd name="T93" fmla="*/ 1041 h 2632"/>
                <a:gd name="T94" fmla="*/ 540 w 1739"/>
                <a:gd name="T95" fmla="*/ 979 h 2632"/>
                <a:gd name="T96" fmla="*/ 435 w 1739"/>
                <a:gd name="T97" fmla="*/ 901 h 2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9" h="2632">
                  <a:moveTo>
                    <a:pt x="866" y="0"/>
                  </a:moveTo>
                  <a:lnTo>
                    <a:pt x="916" y="2"/>
                  </a:lnTo>
                  <a:lnTo>
                    <a:pt x="963" y="9"/>
                  </a:lnTo>
                  <a:lnTo>
                    <a:pt x="1008" y="18"/>
                  </a:lnTo>
                  <a:lnTo>
                    <a:pt x="1053" y="35"/>
                  </a:lnTo>
                  <a:lnTo>
                    <a:pt x="1095" y="54"/>
                  </a:lnTo>
                  <a:lnTo>
                    <a:pt x="1136" y="75"/>
                  </a:lnTo>
                  <a:lnTo>
                    <a:pt x="1173" y="104"/>
                  </a:lnTo>
                  <a:lnTo>
                    <a:pt x="1209" y="132"/>
                  </a:lnTo>
                  <a:lnTo>
                    <a:pt x="1242" y="165"/>
                  </a:lnTo>
                  <a:lnTo>
                    <a:pt x="1270" y="201"/>
                  </a:lnTo>
                  <a:lnTo>
                    <a:pt x="1296" y="236"/>
                  </a:lnTo>
                  <a:lnTo>
                    <a:pt x="1320" y="276"/>
                  </a:lnTo>
                  <a:lnTo>
                    <a:pt x="1339" y="321"/>
                  </a:lnTo>
                  <a:lnTo>
                    <a:pt x="1353" y="364"/>
                  </a:lnTo>
                  <a:lnTo>
                    <a:pt x="1365" y="411"/>
                  </a:lnTo>
                  <a:lnTo>
                    <a:pt x="1372" y="459"/>
                  </a:lnTo>
                  <a:lnTo>
                    <a:pt x="1374" y="508"/>
                  </a:lnTo>
                  <a:lnTo>
                    <a:pt x="1372" y="556"/>
                  </a:lnTo>
                  <a:lnTo>
                    <a:pt x="1365" y="603"/>
                  </a:lnTo>
                  <a:lnTo>
                    <a:pt x="1353" y="650"/>
                  </a:lnTo>
                  <a:lnTo>
                    <a:pt x="1339" y="693"/>
                  </a:lnTo>
                  <a:lnTo>
                    <a:pt x="1320" y="736"/>
                  </a:lnTo>
                  <a:lnTo>
                    <a:pt x="1296" y="776"/>
                  </a:lnTo>
                  <a:lnTo>
                    <a:pt x="1270" y="816"/>
                  </a:lnTo>
                  <a:lnTo>
                    <a:pt x="1242" y="849"/>
                  </a:lnTo>
                  <a:lnTo>
                    <a:pt x="1209" y="882"/>
                  </a:lnTo>
                  <a:lnTo>
                    <a:pt x="1173" y="911"/>
                  </a:lnTo>
                  <a:lnTo>
                    <a:pt x="1136" y="937"/>
                  </a:lnTo>
                  <a:lnTo>
                    <a:pt x="1095" y="960"/>
                  </a:lnTo>
                  <a:lnTo>
                    <a:pt x="1053" y="979"/>
                  </a:lnTo>
                  <a:lnTo>
                    <a:pt x="1008" y="996"/>
                  </a:lnTo>
                  <a:lnTo>
                    <a:pt x="963" y="1008"/>
                  </a:lnTo>
                  <a:lnTo>
                    <a:pt x="916" y="1013"/>
                  </a:lnTo>
                  <a:lnTo>
                    <a:pt x="866" y="1015"/>
                  </a:lnTo>
                  <a:lnTo>
                    <a:pt x="816" y="1013"/>
                  </a:lnTo>
                  <a:lnTo>
                    <a:pt x="769" y="1008"/>
                  </a:lnTo>
                  <a:lnTo>
                    <a:pt x="724" y="996"/>
                  </a:lnTo>
                  <a:lnTo>
                    <a:pt x="679" y="979"/>
                  </a:lnTo>
                  <a:lnTo>
                    <a:pt x="637" y="960"/>
                  </a:lnTo>
                  <a:lnTo>
                    <a:pt x="596" y="937"/>
                  </a:lnTo>
                  <a:lnTo>
                    <a:pt x="558" y="911"/>
                  </a:lnTo>
                  <a:lnTo>
                    <a:pt x="523" y="882"/>
                  </a:lnTo>
                  <a:lnTo>
                    <a:pt x="492" y="849"/>
                  </a:lnTo>
                  <a:lnTo>
                    <a:pt x="462" y="816"/>
                  </a:lnTo>
                  <a:lnTo>
                    <a:pt x="435" y="776"/>
                  </a:lnTo>
                  <a:lnTo>
                    <a:pt x="412" y="736"/>
                  </a:lnTo>
                  <a:lnTo>
                    <a:pt x="393" y="693"/>
                  </a:lnTo>
                  <a:lnTo>
                    <a:pt x="379" y="650"/>
                  </a:lnTo>
                  <a:lnTo>
                    <a:pt x="367" y="603"/>
                  </a:lnTo>
                  <a:lnTo>
                    <a:pt x="360" y="556"/>
                  </a:lnTo>
                  <a:lnTo>
                    <a:pt x="357" y="508"/>
                  </a:lnTo>
                  <a:lnTo>
                    <a:pt x="360" y="459"/>
                  </a:lnTo>
                  <a:lnTo>
                    <a:pt x="367" y="411"/>
                  </a:lnTo>
                  <a:lnTo>
                    <a:pt x="379" y="364"/>
                  </a:lnTo>
                  <a:lnTo>
                    <a:pt x="393" y="321"/>
                  </a:lnTo>
                  <a:lnTo>
                    <a:pt x="412" y="276"/>
                  </a:lnTo>
                  <a:lnTo>
                    <a:pt x="435" y="236"/>
                  </a:lnTo>
                  <a:lnTo>
                    <a:pt x="462" y="201"/>
                  </a:lnTo>
                  <a:lnTo>
                    <a:pt x="492" y="165"/>
                  </a:lnTo>
                  <a:lnTo>
                    <a:pt x="523" y="132"/>
                  </a:lnTo>
                  <a:lnTo>
                    <a:pt x="558" y="104"/>
                  </a:lnTo>
                  <a:lnTo>
                    <a:pt x="596" y="75"/>
                  </a:lnTo>
                  <a:lnTo>
                    <a:pt x="637" y="54"/>
                  </a:lnTo>
                  <a:lnTo>
                    <a:pt x="679" y="35"/>
                  </a:lnTo>
                  <a:lnTo>
                    <a:pt x="724" y="18"/>
                  </a:lnTo>
                  <a:lnTo>
                    <a:pt x="769" y="9"/>
                  </a:lnTo>
                  <a:lnTo>
                    <a:pt x="816" y="2"/>
                  </a:lnTo>
                  <a:lnTo>
                    <a:pt x="866" y="0"/>
                  </a:lnTo>
                  <a:close/>
                  <a:moveTo>
                    <a:pt x="398" y="963"/>
                  </a:moveTo>
                  <a:lnTo>
                    <a:pt x="362" y="1024"/>
                  </a:lnTo>
                  <a:lnTo>
                    <a:pt x="327" y="1088"/>
                  </a:lnTo>
                  <a:lnTo>
                    <a:pt x="289" y="1150"/>
                  </a:lnTo>
                  <a:lnTo>
                    <a:pt x="253" y="1214"/>
                  </a:lnTo>
                  <a:lnTo>
                    <a:pt x="220" y="1278"/>
                  </a:lnTo>
                  <a:lnTo>
                    <a:pt x="185" y="1342"/>
                  </a:lnTo>
                  <a:lnTo>
                    <a:pt x="154" y="1408"/>
                  </a:lnTo>
                  <a:lnTo>
                    <a:pt x="126" y="1474"/>
                  </a:lnTo>
                  <a:lnTo>
                    <a:pt x="97" y="1540"/>
                  </a:lnTo>
                  <a:lnTo>
                    <a:pt x="74" y="1609"/>
                  </a:lnTo>
                  <a:lnTo>
                    <a:pt x="52" y="1678"/>
                  </a:lnTo>
                  <a:lnTo>
                    <a:pt x="33" y="1746"/>
                  </a:lnTo>
                  <a:lnTo>
                    <a:pt x="19" y="1817"/>
                  </a:lnTo>
                  <a:lnTo>
                    <a:pt x="10" y="1888"/>
                  </a:lnTo>
                  <a:lnTo>
                    <a:pt x="0" y="1962"/>
                  </a:lnTo>
                  <a:lnTo>
                    <a:pt x="0" y="2033"/>
                  </a:lnTo>
                  <a:lnTo>
                    <a:pt x="0" y="2066"/>
                  </a:lnTo>
                  <a:lnTo>
                    <a:pt x="0" y="2099"/>
                  </a:lnTo>
                  <a:lnTo>
                    <a:pt x="0" y="2130"/>
                  </a:lnTo>
                  <a:lnTo>
                    <a:pt x="0" y="2163"/>
                  </a:lnTo>
                  <a:lnTo>
                    <a:pt x="5" y="2196"/>
                  </a:lnTo>
                  <a:lnTo>
                    <a:pt x="10" y="2229"/>
                  </a:lnTo>
                  <a:lnTo>
                    <a:pt x="17" y="2260"/>
                  </a:lnTo>
                  <a:lnTo>
                    <a:pt x="26" y="2291"/>
                  </a:lnTo>
                  <a:lnTo>
                    <a:pt x="41" y="2321"/>
                  </a:lnTo>
                  <a:lnTo>
                    <a:pt x="57" y="2350"/>
                  </a:lnTo>
                  <a:lnTo>
                    <a:pt x="76" y="2376"/>
                  </a:lnTo>
                  <a:lnTo>
                    <a:pt x="97" y="2397"/>
                  </a:lnTo>
                  <a:lnTo>
                    <a:pt x="119" y="2418"/>
                  </a:lnTo>
                  <a:lnTo>
                    <a:pt x="142" y="2435"/>
                  </a:lnTo>
                  <a:lnTo>
                    <a:pt x="168" y="2452"/>
                  </a:lnTo>
                  <a:lnTo>
                    <a:pt x="194" y="2468"/>
                  </a:lnTo>
                  <a:lnTo>
                    <a:pt x="220" y="2482"/>
                  </a:lnTo>
                  <a:lnTo>
                    <a:pt x="249" y="2497"/>
                  </a:lnTo>
                  <a:lnTo>
                    <a:pt x="277" y="2511"/>
                  </a:lnTo>
                  <a:lnTo>
                    <a:pt x="327" y="2534"/>
                  </a:lnTo>
                  <a:lnTo>
                    <a:pt x="376" y="2553"/>
                  </a:lnTo>
                  <a:lnTo>
                    <a:pt x="431" y="2570"/>
                  </a:lnTo>
                  <a:lnTo>
                    <a:pt x="483" y="2584"/>
                  </a:lnTo>
                  <a:lnTo>
                    <a:pt x="537" y="2596"/>
                  </a:lnTo>
                  <a:lnTo>
                    <a:pt x="592" y="2603"/>
                  </a:lnTo>
                  <a:lnTo>
                    <a:pt x="646" y="2613"/>
                  </a:lnTo>
                  <a:lnTo>
                    <a:pt x="703" y="2617"/>
                  </a:lnTo>
                  <a:lnTo>
                    <a:pt x="757" y="2622"/>
                  </a:lnTo>
                  <a:lnTo>
                    <a:pt x="812" y="2627"/>
                  </a:lnTo>
                  <a:lnTo>
                    <a:pt x="866" y="2632"/>
                  </a:lnTo>
                  <a:lnTo>
                    <a:pt x="873" y="2632"/>
                  </a:lnTo>
                  <a:lnTo>
                    <a:pt x="927" y="2627"/>
                  </a:lnTo>
                  <a:lnTo>
                    <a:pt x="982" y="2622"/>
                  </a:lnTo>
                  <a:lnTo>
                    <a:pt x="1036" y="2617"/>
                  </a:lnTo>
                  <a:lnTo>
                    <a:pt x="1093" y="2613"/>
                  </a:lnTo>
                  <a:lnTo>
                    <a:pt x="1147" y="2603"/>
                  </a:lnTo>
                  <a:lnTo>
                    <a:pt x="1202" y="2596"/>
                  </a:lnTo>
                  <a:lnTo>
                    <a:pt x="1256" y="2584"/>
                  </a:lnTo>
                  <a:lnTo>
                    <a:pt x="1311" y="2570"/>
                  </a:lnTo>
                  <a:lnTo>
                    <a:pt x="1360" y="2553"/>
                  </a:lnTo>
                  <a:lnTo>
                    <a:pt x="1412" y="2534"/>
                  </a:lnTo>
                  <a:lnTo>
                    <a:pt x="1462" y="2511"/>
                  </a:lnTo>
                  <a:lnTo>
                    <a:pt x="1490" y="2497"/>
                  </a:lnTo>
                  <a:lnTo>
                    <a:pt x="1519" y="2482"/>
                  </a:lnTo>
                  <a:lnTo>
                    <a:pt x="1545" y="2468"/>
                  </a:lnTo>
                  <a:lnTo>
                    <a:pt x="1571" y="2452"/>
                  </a:lnTo>
                  <a:lnTo>
                    <a:pt x="1597" y="2435"/>
                  </a:lnTo>
                  <a:lnTo>
                    <a:pt x="1620" y="2418"/>
                  </a:lnTo>
                  <a:lnTo>
                    <a:pt x="1642" y="2397"/>
                  </a:lnTo>
                  <a:lnTo>
                    <a:pt x="1663" y="2376"/>
                  </a:lnTo>
                  <a:lnTo>
                    <a:pt x="1682" y="2350"/>
                  </a:lnTo>
                  <a:lnTo>
                    <a:pt x="1699" y="2321"/>
                  </a:lnTo>
                  <a:lnTo>
                    <a:pt x="1713" y="2291"/>
                  </a:lnTo>
                  <a:lnTo>
                    <a:pt x="1722" y="2260"/>
                  </a:lnTo>
                  <a:lnTo>
                    <a:pt x="1729" y="2229"/>
                  </a:lnTo>
                  <a:lnTo>
                    <a:pt x="1734" y="2196"/>
                  </a:lnTo>
                  <a:lnTo>
                    <a:pt x="1736" y="2163"/>
                  </a:lnTo>
                  <a:lnTo>
                    <a:pt x="1739" y="2130"/>
                  </a:lnTo>
                  <a:lnTo>
                    <a:pt x="1739" y="2099"/>
                  </a:lnTo>
                  <a:lnTo>
                    <a:pt x="1739" y="2066"/>
                  </a:lnTo>
                  <a:lnTo>
                    <a:pt x="1739" y="2033"/>
                  </a:lnTo>
                  <a:lnTo>
                    <a:pt x="1736" y="1962"/>
                  </a:lnTo>
                  <a:lnTo>
                    <a:pt x="1732" y="1888"/>
                  </a:lnTo>
                  <a:lnTo>
                    <a:pt x="1720" y="1817"/>
                  </a:lnTo>
                  <a:lnTo>
                    <a:pt x="1706" y="1746"/>
                  </a:lnTo>
                  <a:lnTo>
                    <a:pt x="1687" y="1678"/>
                  </a:lnTo>
                  <a:lnTo>
                    <a:pt x="1665" y="1609"/>
                  </a:lnTo>
                  <a:lnTo>
                    <a:pt x="1639" y="1540"/>
                  </a:lnTo>
                  <a:lnTo>
                    <a:pt x="1613" y="1474"/>
                  </a:lnTo>
                  <a:lnTo>
                    <a:pt x="1585" y="1408"/>
                  </a:lnTo>
                  <a:lnTo>
                    <a:pt x="1552" y="1342"/>
                  </a:lnTo>
                  <a:lnTo>
                    <a:pt x="1519" y="1278"/>
                  </a:lnTo>
                  <a:lnTo>
                    <a:pt x="1486" y="1214"/>
                  </a:lnTo>
                  <a:lnTo>
                    <a:pt x="1450" y="1150"/>
                  </a:lnTo>
                  <a:lnTo>
                    <a:pt x="1415" y="1088"/>
                  </a:lnTo>
                  <a:lnTo>
                    <a:pt x="1377" y="1024"/>
                  </a:lnTo>
                  <a:lnTo>
                    <a:pt x="1341" y="963"/>
                  </a:lnTo>
                  <a:lnTo>
                    <a:pt x="1304" y="901"/>
                  </a:lnTo>
                  <a:lnTo>
                    <a:pt x="1275" y="930"/>
                  </a:lnTo>
                  <a:lnTo>
                    <a:pt x="1247" y="951"/>
                  </a:lnTo>
                  <a:lnTo>
                    <a:pt x="1221" y="972"/>
                  </a:lnTo>
                  <a:lnTo>
                    <a:pt x="1195" y="989"/>
                  </a:lnTo>
                  <a:lnTo>
                    <a:pt x="1171" y="1005"/>
                  </a:lnTo>
                  <a:lnTo>
                    <a:pt x="1145" y="1020"/>
                  </a:lnTo>
                  <a:lnTo>
                    <a:pt x="1119" y="1034"/>
                  </a:lnTo>
                  <a:lnTo>
                    <a:pt x="1093" y="1043"/>
                  </a:lnTo>
                  <a:lnTo>
                    <a:pt x="1067" y="1055"/>
                  </a:lnTo>
                  <a:lnTo>
                    <a:pt x="1036" y="1065"/>
                  </a:lnTo>
                  <a:lnTo>
                    <a:pt x="1006" y="1074"/>
                  </a:lnTo>
                  <a:lnTo>
                    <a:pt x="970" y="1086"/>
                  </a:lnTo>
                  <a:lnTo>
                    <a:pt x="935" y="1098"/>
                  </a:lnTo>
                  <a:lnTo>
                    <a:pt x="866" y="1247"/>
                  </a:lnTo>
                  <a:lnTo>
                    <a:pt x="790" y="1102"/>
                  </a:lnTo>
                  <a:lnTo>
                    <a:pt x="788" y="1100"/>
                  </a:lnTo>
                  <a:lnTo>
                    <a:pt x="781" y="1098"/>
                  </a:lnTo>
                  <a:lnTo>
                    <a:pt x="771" y="1095"/>
                  </a:lnTo>
                  <a:lnTo>
                    <a:pt x="757" y="1088"/>
                  </a:lnTo>
                  <a:lnTo>
                    <a:pt x="741" y="1084"/>
                  </a:lnTo>
                  <a:lnTo>
                    <a:pt x="722" y="1074"/>
                  </a:lnTo>
                  <a:lnTo>
                    <a:pt x="698" y="1065"/>
                  </a:lnTo>
                  <a:lnTo>
                    <a:pt x="674" y="1053"/>
                  </a:lnTo>
                  <a:lnTo>
                    <a:pt x="651" y="1041"/>
                  </a:lnTo>
                  <a:lnTo>
                    <a:pt x="622" y="1027"/>
                  </a:lnTo>
                  <a:lnTo>
                    <a:pt x="594" y="1013"/>
                  </a:lnTo>
                  <a:lnTo>
                    <a:pt x="568" y="998"/>
                  </a:lnTo>
                  <a:lnTo>
                    <a:pt x="540" y="979"/>
                  </a:lnTo>
                  <a:lnTo>
                    <a:pt x="511" y="963"/>
                  </a:lnTo>
                  <a:lnTo>
                    <a:pt x="485" y="944"/>
                  </a:lnTo>
                  <a:lnTo>
                    <a:pt x="459" y="923"/>
                  </a:lnTo>
                  <a:lnTo>
                    <a:pt x="435" y="901"/>
                  </a:lnTo>
                  <a:lnTo>
                    <a:pt x="398" y="963"/>
                  </a:lnTo>
                  <a:close/>
                </a:path>
              </a:pathLst>
            </a:custGeom>
            <a:solidFill>
              <a:srgbClr val="00188F"/>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8" name="Freeform 25"/>
            <p:cNvSpPr>
              <a:spLocks noEditPoints="1"/>
            </p:cNvSpPr>
            <p:nvPr/>
          </p:nvSpPr>
          <p:spPr bwMode="auto">
            <a:xfrm>
              <a:off x="4160841" y="3980722"/>
              <a:ext cx="604157" cy="914400"/>
            </a:xfrm>
            <a:custGeom>
              <a:avLst/>
              <a:gdLst>
                <a:gd name="T0" fmla="*/ 1008 w 1739"/>
                <a:gd name="T1" fmla="*/ 18 h 2632"/>
                <a:gd name="T2" fmla="*/ 1173 w 1739"/>
                <a:gd name="T3" fmla="*/ 104 h 2632"/>
                <a:gd name="T4" fmla="*/ 1296 w 1739"/>
                <a:gd name="T5" fmla="*/ 236 h 2632"/>
                <a:gd name="T6" fmla="*/ 1365 w 1739"/>
                <a:gd name="T7" fmla="*/ 411 h 2632"/>
                <a:gd name="T8" fmla="*/ 1365 w 1739"/>
                <a:gd name="T9" fmla="*/ 603 h 2632"/>
                <a:gd name="T10" fmla="*/ 1296 w 1739"/>
                <a:gd name="T11" fmla="*/ 776 h 2632"/>
                <a:gd name="T12" fmla="*/ 1173 w 1739"/>
                <a:gd name="T13" fmla="*/ 911 h 2632"/>
                <a:gd name="T14" fmla="*/ 1008 w 1739"/>
                <a:gd name="T15" fmla="*/ 996 h 2632"/>
                <a:gd name="T16" fmla="*/ 816 w 1739"/>
                <a:gd name="T17" fmla="*/ 1013 h 2632"/>
                <a:gd name="T18" fmla="*/ 637 w 1739"/>
                <a:gd name="T19" fmla="*/ 960 h 2632"/>
                <a:gd name="T20" fmla="*/ 492 w 1739"/>
                <a:gd name="T21" fmla="*/ 849 h 2632"/>
                <a:gd name="T22" fmla="*/ 393 w 1739"/>
                <a:gd name="T23" fmla="*/ 693 h 2632"/>
                <a:gd name="T24" fmla="*/ 357 w 1739"/>
                <a:gd name="T25" fmla="*/ 508 h 2632"/>
                <a:gd name="T26" fmla="*/ 393 w 1739"/>
                <a:gd name="T27" fmla="*/ 321 h 2632"/>
                <a:gd name="T28" fmla="*/ 492 w 1739"/>
                <a:gd name="T29" fmla="*/ 165 h 2632"/>
                <a:gd name="T30" fmla="*/ 637 w 1739"/>
                <a:gd name="T31" fmla="*/ 54 h 2632"/>
                <a:gd name="T32" fmla="*/ 816 w 1739"/>
                <a:gd name="T33" fmla="*/ 2 h 2632"/>
                <a:gd name="T34" fmla="*/ 327 w 1739"/>
                <a:gd name="T35" fmla="*/ 1088 h 2632"/>
                <a:gd name="T36" fmla="*/ 185 w 1739"/>
                <a:gd name="T37" fmla="*/ 1342 h 2632"/>
                <a:gd name="T38" fmla="*/ 74 w 1739"/>
                <a:gd name="T39" fmla="*/ 1609 h 2632"/>
                <a:gd name="T40" fmla="*/ 10 w 1739"/>
                <a:gd name="T41" fmla="*/ 1888 h 2632"/>
                <a:gd name="T42" fmla="*/ 0 w 1739"/>
                <a:gd name="T43" fmla="*/ 2099 h 2632"/>
                <a:gd name="T44" fmla="*/ 10 w 1739"/>
                <a:gd name="T45" fmla="*/ 2229 h 2632"/>
                <a:gd name="T46" fmla="*/ 57 w 1739"/>
                <a:gd name="T47" fmla="*/ 2350 h 2632"/>
                <a:gd name="T48" fmla="*/ 142 w 1739"/>
                <a:gd name="T49" fmla="*/ 2435 h 2632"/>
                <a:gd name="T50" fmla="*/ 249 w 1739"/>
                <a:gd name="T51" fmla="*/ 2497 h 2632"/>
                <a:gd name="T52" fmla="*/ 431 w 1739"/>
                <a:gd name="T53" fmla="*/ 2570 h 2632"/>
                <a:gd name="T54" fmla="*/ 646 w 1739"/>
                <a:gd name="T55" fmla="*/ 2613 h 2632"/>
                <a:gd name="T56" fmla="*/ 866 w 1739"/>
                <a:gd name="T57" fmla="*/ 2632 h 2632"/>
                <a:gd name="T58" fmla="*/ 1036 w 1739"/>
                <a:gd name="T59" fmla="*/ 2617 h 2632"/>
                <a:gd name="T60" fmla="*/ 1256 w 1739"/>
                <a:gd name="T61" fmla="*/ 2584 h 2632"/>
                <a:gd name="T62" fmla="*/ 1462 w 1739"/>
                <a:gd name="T63" fmla="*/ 2511 h 2632"/>
                <a:gd name="T64" fmla="*/ 1571 w 1739"/>
                <a:gd name="T65" fmla="*/ 2452 h 2632"/>
                <a:gd name="T66" fmla="*/ 1663 w 1739"/>
                <a:gd name="T67" fmla="*/ 2376 h 2632"/>
                <a:gd name="T68" fmla="*/ 1722 w 1739"/>
                <a:gd name="T69" fmla="*/ 2260 h 2632"/>
                <a:gd name="T70" fmla="*/ 1739 w 1739"/>
                <a:gd name="T71" fmla="*/ 2130 h 2632"/>
                <a:gd name="T72" fmla="*/ 1736 w 1739"/>
                <a:gd name="T73" fmla="*/ 1962 h 2632"/>
                <a:gd name="T74" fmla="*/ 1687 w 1739"/>
                <a:gd name="T75" fmla="*/ 1678 h 2632"/>
                <a:gd name="T76" fmla="*/ 1585 w 1739"/>
                <a:gd name="T77" fmla="*/ 1408 h 2632"/>
                <a:gd name="T78" fmla="*/ 1450 w 1739"/>
                <a:gd name="T79" fmla="*/ 1150 h 2632"/>
                <a:gd name="T80" fmla="*/ 1304 w 1739"/>
                <a:gd name="T81" fmla="*/ 901 h 2632"/>
                <a:gd name="T82" fmla="*/ 1195 w 1739"/>
                <a:gd name="T83" fmla="*/ 989 h 2632"/>
                <a:gd name="T84" fmla="*/ 1093 w 1739"/>
                <a:gd name="T85" fmla="*/ 1043 h 2632"/>
                <a:gd name="T86" fmla="*/ 970 w 1739"/>
                <a:gd name="T87" fmla="*/ 1086 h 2632"/>
                <a:gd name="T88" fmla="*/ 788 w 1739"/>
                <a:gd name="T89" fmla="*/ 1100 h 2632"/>
                <a:gd name="T90" fmla="*/ 741 w 1739"/>
                <a:gd name="T91" fmla="*/ 1084 h 2632"/>
                <a:gd name="T92" fmla="*/ 651 w 1739"/>
                <a:gd name="T93" fmla="*/ 1041 h 2632"/>
                <a:gd name="T94" fmla="*/ 540 w 1739"/>
                <a:gd name="T95" fmla="*/ 979 h 2632"/>
                <a:gd name="T96" fmla="*/ 435 w 1739"/>
                <a:gd name="T97" fmla="*/ 901 h 2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9" h="2632">
                  <a:moveTo>
                    <a:pt x="866" y="0"/>
                  </a:moveTo>
                  <a:lnTo>
                    <a:pt x="916" y="2"/>
                  </a:lnTo>
                  <a:lnTo>
                    <a:pt x="963" y="9"/>
                  </a:lnTo>
                  <a:lnTo>
                    <a:pt x="1008" y="18"/>
                  </a:lnTo>
                  <a:lnTo>
                    <a:pt x="1053" y="35"/>
                  </a:lnTo>
                  <a:lnTo>
                    <a:pt x="1095" y="54"/>
                  </a:lnTo>
                  <a:lnTo>
                    <a:pt x="1136" y="75"/>
                  </a:lnTo>
                  <a:lnTo>
                    <a:pt x="1173" y="104"/>
                  </a:lnTo>
                  <a:lnTo>
                    <a:pt x="1209" y="132"/>
                  </a:lnTo>
                  <a:lnTo>
                    <a:pt x="1242" y="165"/>
                  </a:lnTo>
                  <a:lnTo>
                    <a:pt x="1270" y="201"/>
                  </a:lnTo>
                  <a:lnTo>
                    <a:pt x="1296" y="236"/>
                  </a:lnTo>
                  <a:lnTo>
                    <a:pt x="1320" y="276"/>
                  </a:lnTo>
                  <a:lnTo>
                    <a:pt x="1339" y="321"/>
                  </a:lnTo>
                  <a:lnTo>
                    <a:pt x="1353" y="364"/>
                  </a:lnTo>
                  <a:lnTo>
                    <a:pt x="1365" y="411"/>
                  </a:lnTo>
                  <a:lnTo>
                    <a:pt x="1372" y="459"/>
                  </a:lnTo>
                  <a:lnTo>
                    <a:pt x="1374" y="508"/>
                  </a:lnTo>
                  <a:lnTo>
                    <a:pt x="1372" y="556"/>
                  </a:lnTo>
                  <a:lnTo>
                    <a:pt x="1365" y="603"/>
                  </a:lnTo>
                  <a:lnTo>
                    <a:pt x="1353" y="650"/>
                  </a:lnTo>
                  <a:lnTo>
                    <a:pt x="1339" y="693"/>
                  </a:lnTo>
                  <a:lnTo>
                    <a:pt x="1320" y="736"/>
                  </a:lnTo>
                  <a:lnTo>
                    <a:pt x="1296" y="776"/>
                  </a:lnTo>
                  <a:lnTo>
                    <a:pt x="1270" y="816"/>
                  </a:lnTo>
                  <a:lnTo>
                    <a:pt x="1242" y="849"/>
                  </a:lnTo>
                  <a:lnTo>
                    <a:pt x="1209" y="882"/>
                  </a:lnTo>
                  <a:lnTo>
                    <a:pt x="1173" y="911"/>
                  </a:lnTo>
                  <a:lnTo>
                    <a:pt x="1136" y="937"/>
                  </a:lnTo>
                  <a:lnTo>
                    <a:pt x="1095" y="960"/>
                  </a:lnTo>
                  <a:lnTo>
                    <a:pt x="1053" y="979"/>
                  </a:lnTo>
                  <a:lnTo>
                    <a:pt x="1008" y="996"/>
                  </a:lnTo>
                  <a:lnTo>
                    <a:pt x="963" y="1008"/>
                  </a:lnTo>
                  <a:lnTo>
                    <a:pt x="916" y="1013"/>
                  </a:lnTo>
                  <a:lnTo>
                    <a:pt x="866" y="1015"/>
                  </a:lnTo>
                  <a:lnTo>
                    <a:pt x="816" y="1013"/>
                  </a:lnTo>
                  <a:lnTo>
                    <a:pt x="769" y="1008"/>
                  </a:lnTo>
                  <a:lnTo>
                    <a:pt x="724" y="996"/>
                  </a:lnTo>
                  <a:lnTo>
                    <a:pt x="679" y="979"/>
                  </a:lnTo>
                  <a:lnTo>
                    <a:pt x="637" y="960"/>
                  </a:lnTo>
                  <a:lnTo>
                    <a:pt x="596" y="937"/>
                  </a:lnTo>
                  <a:lnTo>
                    <a:pt x="558" y="911"/>
                  </a:lnTo>
                  <a:lnTo>
                    <a:pt x="523" y="882"/>
                  </a:lnTo>
                  <a:lnTo>
                    <a:pt x="492" y="849"/>
                  </a:lnTo>
                  <a:lnTo>
                    <a:pt x="462" y="816"/>
                  </a:lnTo>
                  <a:lnTo>
                    <a:pt x="435" y="776"/>
                  </a:lnTo>
                  <a:lnTo>
                    <a:pt x="412" y="736"/>
                  </a:lnTo>
                  <a:lnTo>
                    <a:pt x="393" y="693"/>
                  </a:lnTo>
                  <a:lnTo>
                    <a:pt x="379" y="650"/>
                  </a:lnTo>
                  <a:lnTo>
                    <a:pt x="367" y="603"/>
                  </a:lnTo>
                  <a:lnTo>
                    <a:pt x="360" y="556"/>
                  </a:lnTo>
                  <a:lnTo>
                    <a:pt x="357" y="508"/>
                  </a:lnTo>
                  <a:lnTo>
                    <a:pt x="360" y="459"/>
                  </a:lnTo>
                  <a:lnTo>
                    <a:pt x="367" y="411"/>
                  </a:lnTo>
                  <a:lnTo>
                    <a:pt x="379" y="364"/>
                  </a:lnTo>
                  <a:lnTo>
                    <a:pt x="393" y="321"/>
                  </a:lnTo>
                  <a:lnTo>
                    <a:pt x="412" y="276"/>
                  </a:lnTo>
                  <a:lnTo>
                    <a:pt x="435" y="236"/>
                  </a:lnTo>
                  <a:lnTo>
                    <a:pt x="462" y="201"/>
                  </a:lnTo>
                  <a:lnTo>
                    <a:pt x="492" y="165"/>
                  </a:lnTo>
                  <a:lnTo>
                    <a:pt x="523" y="132"/>
                  </a:lnTo>
                  <a:lnTo>
                    <a:pt x="558" y="104"/>
                  </a:lnTo>
                  <a:lnTo>
                    <a:pt x="596" y="75"/>
                  </a:lnTo>
                  <a:lnTo>
                    <a:pt x="637" y="54"/>
                  </a:lnTo>
                  <a:lnTo>
                    <a:pt x="679" y="35"/>
                  </a:lnTo>
                  <a:lnTo>
                    <a:pt x="724" y="18"/>
                  </a:lnTo>
                  <a:lnTo>
                    <a:pt x="769" y="9"/>
                  </a:lnTo>
                  <a:lnTo>
                    <a:pt x="816" y="2"/>
                  </a:lnTo>
                  <a:lnTo>
                    <a:pt x="866" y="0"/>
                  </a:lnTo>
                  <a:close/>
                  <a:moveTo>
                    <a:pt x="398" y="963"/>
                  </a:moveTo>
                  <a:lnTo>
                    <a:pt x="362" y="1024"/>
                  </a:lnTo>
                  <a:lnTo>
                    <a:pt x="327" y="1088"/>
                  </a:lnTo>
                  <a:lnTo>
                    <a:pt x="289" y="1150"/>
                  </a:lnTo>
                  <a:lnTo>
                    <a:pt x="253" y="1214"/>
                  </a:lnTo>
                  <a:lnTo>
                    <a:pt x="220" y="1278"/>
                  </a:lnTo>
                  <a:lnTo>
                    <a:pt x="185" y="1342"/>
                  </a:lnTo>
                  <a:lnTo>
                    <a:pt x="154" y="1408"/>
                  </a:lnTo>
                  <a:lnTo>
                    <a:pt x="126" y="1474"/>
                  </a:lnTo>
                  <a:lnTo>
                    <a:pt x="97" y="1540"/>
                  </a:lnTo>
                  <a:lnTo>
                    <a:pt x="74" y="1609"/>
                  </a:lnTo>
                  <a:lnTo>
                    <a:pt x="52" y="1678"/>
                  </a:lnTo>
                  <a:lnTo>
                    <a:pt x="33" y="1746"/>
                  </a:lnTo>
                  <a:lnTo>
                    <a:pt x="19" y="1817"/>
                  </a:lnTo>
                  <a:lnTo>
                    <a:pt x="10" y="1888"/>
                  </a:lnTo>
                  <a:lnTo>
                    <a:pt x="0" y="1962"/>
                  </a:lnTo>
                  <a:lnTo>
                    <a:pt x="0" y="2033"/>
                  </a:lnTo>
                  <a:lnTo>
                    <a:pt x="0" y="2066"/>
                  </a:lnTo>
                  <a:lnTo>
                    <a:pt x="0" y="2099"/>
                  </a:lnTo>
                  <a:lnTo>
                    <a:pt x="0" y="2130"/>
                  </a:lnTo>
                  <a:lnTo>
                    <a:pt x="0" y="2163"/>
                  </a:lnTo>
                  <a:lnTo>
                    <a:pt x="5" y="2196"/>
                  </a:lnTo>
                  <a:lnTo>
                    <a:pt x="10" y="2229"/>
                  </a:lnTo>
                  <a:lnTo>
                    <a:pt x="17" y="2260"/>
                  </a:lnTo>
                  <a:lnTo>
                    <a:pt x="26" y="2291"/>
                  </a:lnTo>
                  <a:lnTo>
                    <a:pt x="41" y="2321"/>
                  </a:lnTo>
                  <a:lnTo>
                    <a:pt x="57" y="2350"/>
                  </a:lnTo>
                  <a:lnTo>
                    <a:pt x="76" y="2376"/>
                  </a:lnTo>
                  <a:lnTo>
                    <a:pt x="97" y="2397"/>
                  </a:lnTo>
                  <a:lnTo>
                    <a:pt x="119" y="2418"/>
                  </a:lnTo>
                  <a:lnTo>
                    <a:pt x="142" y="2435"/>
                  </a:lnTo>
                  <a:lnTo>
                    <a:pt x="168" y="2452"/>
                  </a:lnTo>
                  <a:lnTo>
                    <a:pt x="194" y="2468"/>
                  </a:lnTo>
                  <a:lnTo>
                    <a:pt x="220" y="2482"/>
                  </a:lnTo>
                  <a:lnTo>
                    <a:pt x="249" y="2497"/>
                  </a:lnTo>
                  <a:lnTo>
                    <a:pt x="277" y="2511"/>
                  </a:lnTo>
                  <a:lnTo>
                    <a:pt x="327" y="2534"/>
                  </a:lnTo>
                  <a:lnTo>
                    <a:pt x="376" y="2553"/>
                  </a:lnTo>
                  <a:lnTo>
                    <a:pt x="431" y="2570"/>
                  </a:lnTo>
                  <a:lnTo>
                    <a:pt x="483" y="2584"/>
                  </a:lnTo>
                  <a:lnTo>
                    <a:pt x="537" y="2596"/>
                  </a:lnTo>
                  <a:lnTo>
                    <a:pt x="592" y="2603"/>
                  </a:lnTo>
                  <a:lnTo>
                    <a:pt x="646" y="2613"/>
                  </a:lnTo>
                  <a:lnTo>
                    <a:pt x="703" y="2617"/>
                  </a:lnTo>
                  <a:lnTo>
                    <a:pt x="757" y="2622"/>
                  </a:lnTo>
                  <a:lnTo>
                    <a:pt x="812" y="2627"/>
                  </a:lnTo>
                  <a:lnTo>
                    <a:pt x="866" y="2632"/>
                  </a:lnTo>
                  <a:lnTo>
                    <a:pt x="873" y="2632"/>
                  </a:lnTo>
                  <a:lnTo>
                    <a:pt x="927" y="2627"/>
                  </a:lnTo>
                  <a:lnTo>
                    <a:pt x="982" y="2622"/>
                  </a:lnTo>
                  <a:lnTo>
                    <a:pt x="1036" y="2617"/>
                  </a:lnTo>
                  <a:lnTo>
                    <a:pt x="1093" y="2613"/>
                  </a:lnTo>
                  <a:lnTo>
                    <a:pt x="1147" y="2603"/>
                  </a:lnTo>
                  <a:lnTo>
                    <a:pt x="1202" y="2596"/>
                  </a:lnTo>
                  <a:lnTo>
                    <a:pt x="1256" y="2584"/>
                  </a:lnTo>
                  <a:lnTo>
                    <a:pt x="1311" y="2570"/>
                  </a:lnTo>
                  <a:lnTo>
                    <a:pt x="1360" y="2553"/>
                  </a:lnTo>
                  <a:lnTo>
                    <a:pt x="1412" y="2534"/>
                  </a:lnTo>
                  <a:lnTo>
                    <a:pt x="1462" y="2511"/>
                  </a:lnTo>
                  <a:lnTo>
                    <a:pt x="1490" y="2497"/>
                  </a:lnTo>
                  <a:lnTo>
                    <a:pt x="1519" y="2482"/>
                  </a:lnTo>
                  <a:lnTo>
                    <a:pt x="1545" y="2468"/>
                  </a:lnTo>
                  <a:lnTo>
                    <a:pt x="1571" y="2452"/>
                  </a:lnTo>
                  <a:lnTo>
                    <a:pt x="1597" y="2435"/>
                  </a:lnTo>
                  <a:lnTo>
                    <a:pt x="1620" y="2418"/>
                  </a:lnTo>
                  <a:lnTo>
                    <a:pt x="1642" y="2397"/>
                  </a:lnTo>
                  <a:lnTo>
                    <a:pt x="1663" y="2376"/>
                  </a:lnTo>
                  <a:lnTo>
                    <a:pt x="1682" y="2350"/>
                  </a:lnTo>
                  <a:lnTo>
                    <a:pt x="1699" y="2321"/>
                  </a:lnTo>
                  <a:lnTo>
                    <a:pt x="1713" y="2291"/>
                  </a:lnTo>
                  <a:lnTo>
                    <a:pt x="1722" y="2260"/>
                  </a:lnTo>
                  <a:lnTo>
                    <a:pt x="1729" y="2229"/>
                  </a:lnTo>
                  <a:lnTo>
                    <a:pt x="1734" y="2196"/>
                  </a:lnTo>
                  <a:lnTo>
                    <a:pt x="1736" y="2163"/>
                  </a:lnTo>
                  <a:lnTo>
                    <a:pt x="1739" y="2130"/>
                  </a:lnTo>
                  <a:lnTo>
                    <a:pt x="1739" y="2099"/>
                  </a:lnTo>
                  <a:lnTo>
                    <a:pt x="1739" y="2066"/>
                  </a:lnTo>
                  <a:lnTo>
                    <a:pt x="1739" y="2033"/>
                  </a:lnTo>
                  <a:lnTo>
                    <a:pt x="1736" y="1962"/>
                  </a:lnTo>
                  <a:lnTo>
                    <a:pt x="1732" y="1888"/>
                  </a:lnTo>
                  <a:lnTo>
                    <a:pt x="1720" y="1817"/>
                  </a:lnTo>
                  <a:lnTo>
                    <a:pt x="1706" y="1746"/>
                  </a:lnTo>
                  <a:lnTo>
                    <a:pt x="1687" y="1678"/>
                  </a:lnTo>
                  <a:lnTo>
                    <a:pt x="1665" y="1609"/>
                  </a:lnTo>
                  <a:lnTo>
                    <a:pt x="1639" y="1540"/>
                  </a:lnTo>
                  <a:lnTo>
                    <a:pt x="1613" y="1474"/>
                  </a:lnTo>
                  <a:lnTo>
                    <a:pt x="1585" y="1408"/>
                  </a:lnTo>
                  <a:lnTo>
                    <a:pt x="1552" y="1342"/>
                  </a:lnTo>
                  <a:lnTo>
                    <a:pt x="1519" y="1278"/>
                  </a:lnTo>
                  <a:lnTo>
                    <a:pt x="1486" y="1214"/>
                  </a:lnTo>
                  <a:lnTo>
                    <a:pt x="1450" y="1150"/>
                  </a:lnTo>
                  <a:lnTo>
                    <a:pt x="1415" y="1088"/>
                  </a:lnTo>
                  <a:lnTo>
                    <a:pt x="1377" y="1024"/>
                  </a:lnTo>
                  <a:lnTo>
                    <a:pt x="1341" y="963"/>
                  </a:lnTo>
                  <a:lnTo>
                    <a:pt x="1304" y="901"/>
                  </a:lnTo>
                  <a:lnTo>
                    <a:pt x="1275" y="930"/>
                  </a:lnTo>
                  <a:lnTo>
                    <a:pt x="1247" y="951"/>
                  </a:lnTo>
                  <a:lnTo>
                    <a:pt x="1221" y="972"/>
                  </a:lnTo>
                  <a:lnTo>
                    <a:pt x="1195" y="989"/>
                  </a:lnTo>
                  <a:lnTo>
                    <a:pt x="1171" y="1005"/>
                  </a:lnTo>
                  <a:lnTo>
                    <a:pt x="1145" y="1020"/>
                  </a:lnTo>
                  <a:lnTo>
                    <a:pt x="1119" y="1034"/>
                  </a:lnTo>
                  <a:lnTo>
                    <a:pt x="1093" y="1043"/>
                  </a:lnTo>
                  <a:lnTo>
                    <a:pt x="1067" y="1055"/>
                  </a:lnTo>
                  <a:lnTo>
                    <a:pt x="1036" y="1065"/>
                  </a:lnTo>
                  <a:lnTo>
                    <a:pt x="1006" y="1074"/>
                  </a:lnTo>
                  <a:lnTo>
                    <a:pt x="970" y="1086"/>
                  </a:lnTo>
                  <a:lnTo>
                    <a:pt x="935" y="1098"/>
                  </a:lnTo>
                  <a:lnTo>
                    <a:pt x="866" y="1247"/>
                  </a:lnTo>
                  <a:lnTo>
                    <a:pt x="790" y="1102"/>
                  </a:lnTo>
                  <a:lnTo>
                    <a:pt x="788" y="1100"/>
                  </a:lnTo>
                  <a:lnTo>
                    <a:pt x="781" y="1098"/>
                  </a:lnTo>
                  <a:lnTo>
                    <a:pt x="771" y="1095"/>
                  </a:lnTo>
                  <a:lnTo>
                    <a:pt x="757" y="1088"/>
                  </a:lnTo>
                  <a:lnTo>
                    <a:pt x="741" y="1084"/>
                  </a:lnTo>
                  <a:lnTo>
                    <a:pt x="722" y="1074"/>
                  </a:lnTo>
                  <a:lnTo>
                    <a:pt x="698" y="1065"/>
                  </a:lnTo>
                  <a:lnTo>
                    <a:pt x="674" y="1053"/>
                  </a:lnTo>
                  <a:lnTo>
                    <a:pt x="651" y="1041"/>
                  </a:lnTo>
                  <a:lnTo>
                    <a:pt x="622" y="1027"/>
                  </a:lnTo>
                  <a:lnTo>
                    <a:pt x="594" y="1013"/>
                  </a:lnTo>
                  <a:lnTo>
                    <a:pt x="568" y="998"/>
                  </a:lnTo>
                  <a:lnTo>
                    <a:pt x="540" y="979"/>
                  </a:lnTo>
                  <a:lnTo>
                    <a:pt x="511" y="963"/>
                  </a:lnTo>
                  <a:lnTo>
                    <a:pt x="485" y="944"/>
                  </a:lnTo>
                  <a:lnTo>
                    <a:pt x="459" y="923"/>
                  </a:lnTo>
                  <a:lnTo>
                    <a:pt x="435" y="901"/>
                  </a:lnTo>
                  <a:lnTo>
                    <a:pt x="398" y="963"/>
                  </a:lnTo>
                  <a:close/>
                </a:path>
              </a:pathLst>
            </a:custGeom>
            <a:solidFill>
              <a:srgbClr val="00188F"/>
            </a:solidFill>
            <a:ln>
              <a:noFill/>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sp>
          <p:nvSpPr>
            <p:cNvPr id="87" name="Freeform 37"/>
            <p:cNvSpPr>
              <a:spLocks noEditPoints="1"/>
            </p:cNvSpPr>
            <p:nvPr/>
          </p:nvSpPr>
          <p:spPr bwMode="auto">
            <a:xfrm>
              <a:off x="3774203" y="4109735"/>
              <a:ext cx="601663" cy="904081"/>
            </a:xfrm>
            <a:custGeom>
              <a:avLst/>
              <a:gdLst>
                <a:gd name="T0" fmla="*/ 369 w 741"/>
                <a:gd name="T1" fmla="*/ 909 h 1112"/>
                <a:gd name="T2" fmla="*/ 327 w 741"/>
                <a:gd name="T3" fmla="*/ 852 h 1112"/>
                <a:gd name="T4" fmla="*/ 344 w 741"/>
                <a:gd name="T5" fmla="*/ 593 h 1112"/>
                <a:gd name="T6" fmla="*/ 369 w 741"/>
                <a:gd name="T7" fmla="*/ 561 h 1112"/>
                <a:gd name="T8" fmla="*/ 394 w 741"/>
                <a:gd name="T9" fmla="*/ 593 h 1112"/>
                <a:gd name="T10" fmla="*/ 412 w 741"/>
                <a:gd name="T11" fmla="*/ 852 h 1112"/>
                <a:gd name="T12" fmla="*/ 369 w 741"/>
                <a:gd name="T13" fmla="*/ 909 h 1112"/>
                <a:gd name="T14" fmla="*/ 369 w 741"/>
                <a:gd name="T15" fmla="*/ 527 h 1112"/>
                <a:gd name="T16" fmla="*/ 337 w 741"/>
                <a:gd name="T17" fmla="*/ 465 h 1112"/>
                <a:gd name="T18" fmla="*/ 187 w 741"/>
                <a:gd name="T19" fmla="*/ 381 h 1112"/>
                <a:gd name="T20" fmla="*/ 3 w 741"/>
                <a:gd name="T21" fmla="*/ 859 h 1112"/>
                <a:gd name="T22" fmla="*/ 20 w 741"/>
                <a:gd name="T23" fmla="*/ 981 h 1112"/>
                <a:gd name="T24" fmla="*/ 120 w 741"/>
                <a:gd name="T25" fmla="*/ 1061 h 1112"/>
                <a:gd name="T26" fmla="*/ 369 w 741"/>
                <a:gd name="T27" fmla="*/ 1112 h 1112"/>
                <a:gd name="T28" fmla="*/ 372 w 741"/>
                <a:gd name="T29" fmla="*/ 1112 h 1112"/>
                <a:gd name="T30" fmla="*/ 622 w 741"/>
                <a:gd name="T31" fmla="*/ 1061 h 1112"/>
                <a:gd name="T32" fmla="*/ 722 w 741"/>
                <a:gd name="T33" fmla="*/ 981 h 1112"/>
                <a:gd name="T34" fmla="*/ 739 w 741"/>
                <a:gd name="T35" fmla="*/ 859 h 1112"/>
                <a:gd name="T36" fmla="*/ 555 w 741"/>
                <a:gd name="T37" fmla="*/ 381 h 1112"/>
                <a:gd name="T38" fmla="*/ 398 w 741"/>
                <a:gd name="T39" fmla="*/ 463 h 1112"/>
                <a:gd name="T40" fmla="*/ 369 w 741"/>
                <a:gd name="T41" fmla="*/ 527 h 1112"/>
                <a:gd name="T42" fmla="*/ 584 w 741"/>
                <a:gd name="T43" fmla="*/ 215 h 1112"/>
                <a:gd name="T44" fmla="*/ 369 w 741"/>
                <a:gd name="T45" fmla="*/ 429 h 1112"/>
                <a:gd name="T46" fmla="*/ 155 w 741"/>
                <a:gd name="T47" fmla="*/ 215 h 1112"/>
                <a:gd name="T48" fmla="*/ 369 w 741"/>
                <a:gd name="T49" fmla="*/ 0 h 1112"/>
                <a:gd name="T50" fmla="*/ 584 w 741"/>
                <a:gd name="T51" fmla="*/ 215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1" h="1112">
                  <a:moveTo>
                    <a:pt x="369" y="909"/>
                  </a:moveTo>
                  <a:cubicBezTo>
                    <a:pt x="327" y="852"/>
                    <a:pt x="327" y="852"/>
                    <a:pt x="327" y="852"/>
                  </a:cubicBezTo>
                  <a:cubicBezTo>
                    <a:pt x="344" y="593"/>
                    <a:pt x="344" y="593"/>
                    <a:pt x="344" y="593"/>
                  </a:cubicBezTo>
                  <a:cubicBezTo>
                    <a:pt x="369" y="561"/>
                    <a:pt x="369" y="561"/>
                    <a:pt x="369" y="561"/>
                  </a:cubicBezTo>
                  <a:cubicBezTo>
                    <a:pt x="394" y="593"/>
                    <a:pt x="394" y="593"/>
                    <a:pt x="394" y="593"/>
                  </a:cubicBezTo>
                  <a:cubicBezTo>
                    <a:pt x="412" y="852"/>
                    <a:pt x="412" y="852"/>
                    <a:pt x="412" y="852"/>
                  </a:cubicBezTo>
                  <a:lnTo>
                    <a:pt x="369" y="909"/>
                  </a:lnTo>
                  <a:close/>
                  <a:moveTo>
                    <a:pt x="369" y="527"/>
                  </a:moveTo>
                  <a:cubicBezTo>
                    <a:pt x="337" y="465"/>
                    <a:pt x="337" y="465"/>
                    <a:pt x="337" y="465"/>
                  </a:cubicBezTo>
                  <a:cubicBezTo>
                    <a:pt x="337" y="465"/>
                    <a:pt x="243" y="432"/>
                    <a:pt x="187" y="381"/>
                  </a:cubicBezTo>
                  <a:cubicBezTo>
                    <a:pt x="100" y="527"/>
                    <a:pt x="3" y="683"/>
                    <a:pt x="3" y="859"/>
                  </a:cubicBezTo>
                  <a:cubicBezTo>
                    <a:pt x="3" y="899"/>
                    <a:pt x="0" y="944"/>
                    <a:pt x="20" y="981"/>
                  </a:cubicBezTo>
                  <a:cubicBezTo>
                    <a:pt x="42" y="1023"/>
                    <a:pt x="80" y="1040"/>
                    <a:pt x="120" y="1061"/>
                  </a:cubicBezTo>
                  <a:cubicBezTo>
                    <a:pt x="196" y="1100"/>
                    <a:pt x="285" y="1104"/>
                    <a:pt x="369" y="1112"/>
                  </a:cubicBezTo>
                  <a:cubicBezTo>
                    <a:pt x="372" y="1112"/>
                    <a:pt x="372" y="1112"/>
                    <a:pt x="372" y="1112"/>
                  </a:cubicBezTo>
                  <a:cubicBezTo>
                    <a:pt x="456" y="1104"/>
                    <a:pt x="546" y="1100"/>
                    <a:pt x="622" y="1061"/>
                  </a:cubicBezTo>
                  <a:cubicBezTo>
                    <a:pt x="662" y="1040"/>
                    <a:pt x="700" y="1023"/>
                    <a:pt x="722" y="981"/>
                  </a:cubicBezTo>
                  <a:cubicBezTo>
                    <a:pt x="741" y="944"/>
                    <a:pt x="739" y="899"/>
                    <a:pt x="739" y="859"/>
                  </a:cubicBezTo>
                  <a:cubicBezTo>
                    <a:pt x="739" y="683"/>
                    <a:pt x="642" y="527"/>
                    <a:pt x="555" y="381"/>
                  </a:cubicBezTo>
                  <a:cubicBezTo>
                    <a:pt x="499" y="432"/>
                    <a:pt x="470" y="443"/>
                    <a:pt x="398" y="463"/>
                  </a:cubicBezTo>
                  <a:lnTo>
                    <a:pt x="369" y="527"/>
                  </a:lnTo>
                  <a:close/>
                  <a:moveTo>
                    <a:pt x="584" y="215"/>
                  </a:moveTo>
                  <a:cubicBezTo>
                    <a:pt x="584" y="333"/>
                    <a:pt x="488" y="429"/>
                    <a:pt x="369" y="429"/>
                  </a:cubicBezTo>
                  <a:cubicBezTo>
                    <a:pt x="251" y="429"/>
                    <a:pt x="155" y="333"/>
                    <a:pt x="155" y="215"/>
                  </a:cubicBezTo>
                  <a:cubicBezTo>
                    <a:pt x="155" y="96"/>
                    <a:pt x="251" y="0"/>
                    <a:pt x="369" y="0"/>
                  </a:cubicBezTo>
                  <a:cubicBezTo>
                    <a:pt x="488" y="0"/>
                    <a:pt x="584" y="96"/>
                    <a:pt x="584" y="215"/>
                  </a:cubicBezTo>
                  <a:close/>
                </a:path>
              </a:pathLst>
            </a:custGeom>
            <a:solidFill>
              <a:srgbClr val="00188F"/>
            </a:solidFill>
            <a:ln w="9525">
              <a:solidFill>
                <a:srgbClr val="FFFFFF"/>
              </a:solidFill>
              <a:round/>
              <a:headEnd/>
              <a:tailEnd/>
            </a:ln>
            <a:extLst/>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nvGrpSpPr>
          <p:cNvPr id="13" name="Group 12"/>
          <p:cNvGrpSpPr/>
          <p:nvPr/>
        </p:nvGrpSpPr>
        <p:grpSpPr>
          <a:xfrm>
            <a:off x="6571025" y="3786544"/>
            <a:ext cx="1267969" cy="1417526"/>
            <a:chOff x="4103660" y="3996643"/>
            <a:chExt cx="1293915" cy="1446532"/>
          </a:xfrm>
        </p:grpSpPr>
        <p:grpSp>
          <p:nvGrpSpPr>
            <p:cNvPr id="2" name="Group 1"/>
            <p:cNvGrpSpPr/>
            <p:nvPr/>
          </p:nvGrpSpPr>
          <p:grpSpPr>
            <a:xfrm>
              <a:off x="4229245" y="3996643"/>
              <a:ext cx="1069150" cy="1062285"/>
              <a:chOff x="9600354" y="2339758"/>
              <a:chExt cx="1069150" cy="1062285"/>
            </a:xfrm>
            <a:solidFill>
              <a:schemeClr val="accent1"/>
            </a:solidFill>
          </p:grpSpPr>
          <p:sp>
            <p:nvSpPr>
              <p:cNvPr id="70" name="Freeform 5"/>
              <p:cNvSpPr>
                <a:spLocks/>
              </p:cNvSpPr>
              <p:nvPr/>
            </p:nvSpPr>
            <p:spPr bwMode="auto">
              <a:xfrm>
                <a:off x="10149405" y="2735642"/>
                <a:ext cx="188775" cy="341511"/>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71" name="Freeform 6"/>
              <p:cNvSpPr>
                <a:spLocks/>
              </p:cNvSpPr>
              <p:nvPr/>
            </p:nvSpPr>
            <p:spPr bwMode="auto">
              <a:xfrm>
                <a:off x="9911674" y="2738342"/>
                <a:ext cx="189918" cy="336361"/>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sp>
            <p:nvSpPr>
              <p:cNvPr id="72" name="Freeform 7"/>
              <p:cNvSpPr>
                <a:spLocks noEditPoints="1"/>
              </p:cNvSpPr>
              <p:nvPr/>
            </p:nvSpPr>
            <p:spPr bwMode="auto">
              <a:xfrm>
                <a:off x="9600354" y="2339758"/>
                <a:ext cx="1069150" cy="1062285"/>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771"/>
                <a:endParaRPr lang="en-US" sz="1764">
                  <a:solidFill>
                    <a:srgbClr val="505050"/>
                  </a:solidFill>
                </a:endParaRPr>
              </a:p>
            </p:txBody>
          </p:sp>
        </p:grpSp>
        <p:grpSp>
          <p:nvGrpSpPr>
            <p:cNvPr id="12" name="Group 11"/>
            <p:cNvGrpSpPr/>
            <p:nvPr/>
          </p:nvGrpSpPr>
          <p:grpSpPr>
            <a:xfrm>
              <a:off x="4103660" y="5105177"/>
              <a:ext cx="1293915" cy="337998"/>
              <a:chOff x="4732009" y="3439438"/>
              <a:chExt cx="1754057" cy="458197"/>
            </a:xfrm>
          </p:grpSpPr>
          <p:sp>
            <p:nvSpPr>
              <p:cNvPr id="74" name="Rectangle 73"/>
              <p:cNvSpPr/>
              <p:nvPr/>
            </p:nvSpPr>
            <p:spPr>
              <a:xfrm>
                <a:off x="4732009" y="3647497"/>
                <a:ext cx="1459136" cy="250138"/>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069" fontAlgn="base">
                  <a:spcAft>
                    <a:spcPct val="0"/>
                  </a:spcAft>
                </a:pPr>
                <a:r>
                  <a:rPr lang="en-US" sz="1175" dirty="0">
                    <a:ln>
                      <a:solidFill>
                        <a:srgbClr val="FFFFFF">
                          <a:alpha val="0"/>
                        </a:srgbClr>
                      </a:solidFill>
                    </a:ln>
                    <a:gradFill>
                      <a:gsLst>
                        <a:gs pos="86726">
                          <a:srgbClr val="002050"/>
                        </a:gs>
                        <a:gs pos="52000">
                          <a:srgbClr val="002050"/>
                        </a:gs>
                      </a:gsLst>
                      <a:lin ang="5400000" scaled="0"/>
                    </a:gradFill>
                  </a:rPr>
                  <a:t>Active Directory</a:t>
                </a:r>
              </a:p>
            </p:txBody>
          </p:sp>
          <p:sp>
            <p:nvSpPr>
              <p:cNvPr id="81" name="Freeform 5"/>
              <p:cNvSpPr>
                <a:spLocks noEditPoints="1"/>
              </p:cNvSpPr>
              <p:nvPr/>
            </p:nvSpPr>
            <p:spPr bwMode="auto">
              <a:xfrm>
                <a:off x="4760519" y="3439438"/>
                <a:ext cx="1725547" cy="224595"/>
              </a:xfrm>
              <a:custGeom>
                <a:avLst/>
                <a:gdLst>
                  <a:gd name="T0" fmla="*/ 0 w 1840"/>
                  <a:gd name="T1" fmla="*/ 20 h 237"/>
                  <a:gd name="T2" fmla="*/ 103 w 1840"/>
                  <a:gd name="T3" fmla="*/ 183 h 237"/>
                  <a:gd name="T4" fmla="*/ 179 w 1840"/>
                  <a:gd name="T5" fmla="*/ 19 h 237"/>
                  <a:gd name="T6" fmla="*/ 182 w 1840"/>
                  <a:gd name="T7" fmla="*/ 54 h 237"/>
                  <a:gd name="T8" fmla="*/ 95 w 1840"/>
                  <a:gd name="T9" fmla="*/ 218 h 237"/>
                  <a:gd name="T10" fmla="*/ 1088 w 1840"/>
                  <a:gd name="T11" fmla="*/ 77 h 237"/>
                  <a:gd name="T12" fmla="*/ 1029 w 1840"/>
                  <a:gd name="T13" fmla="*/ 46 h 237"/>
                  <a:gd name="T14" fmla="*/ 973 w 1840"/>
                  <a:gd name="T15" fmla="*/ 41 h 237"/>
                  <a:gd name="T16" fmla="*/ 1007 w 1840"/>
                  <a:gd name="T17" fmla="*/ 7 h 237"/>
                  <a:gd name="T18" fmla="*/ 923 w 1840"/>
                  <a:gd name="T19" fmla="*/ 77 h 237"/>
                  <a:gd name="T20" fmla="*/ 971 w 1840"/>
                  <a:gd name="T21" fmla="*/ 221 h 237"/>
                  <a:gd name="T22" fmla="*/ 1029 w 1840"/>
                  <a:gd name="T23" fmla="*/ 189 h 237"/>
                  <a:gd name="T24" fmla="*/ 1088 w 1840"/>
                  <a:gd name="T25" fmla="*/ 200 h 237"/>
                  <a:gd name="T26" fmla="*/ 1052 w 1840"/>
                  <a:gd name="T27" fmla="*/ 97 h 237"/>
                  <a:gd name="T28" fmla="*/ 1479 w 1840"/>
                  <a:gd name="T29" fmla="*/ 183 h 237"/>
                  <a:gd name="T30" fmla="*/ 1574 w 1840"/>
                  <a:gd name="T31" fmla="*/ 221 h 237"/>
                  <a:gd name="T32" fmla="*/ 1574 w 1840"/>
                  <a:gd name="T33" fmla="*/ 83 h 237"/>
                  <a:gd name="T34" fmla="*/ 1501 w 1840"/>
                  <a:gd name="T35" fmla="*/ 162 h 237"/>
                  <a:gd name="T36" fmla="*/ 1478 w 1840"/>
                  <a:gd name="T37" fmla="*/ 81 h 237"/>
                  <a:gd name="T38" fmla="*/ 1458 w 1840"/>
                  <a:gd name="T39" fmla="*/ 221 h 237"/>
                  <a:gd name="T40" fmla="*/ 1457 w 1840"/>
                  <a:gd name="T41" fmla="*/ 88 h 237"/>
                  <a:gd name="T42" fmla="*/ 1425 w 1840"/>
                  <a:gd name="T43" fmla="*/ 97 h 237"/>
                  <a:gd name="T44" fmla="*/ 692 w 1840"/>
                  <a:gd name="T45" fmla="*/ 81 h 237"/>
                  <a:gd name="T46" fmla="*/ 735 w 1840"/>
                  <a:gd name="T47" fmla="*/ 190 h 237"/>
                  <a:gd name="T48" fmla="*/ 671 w 1840"/>
                  <a:gd name="T49" fmla="*/ 214 h 237"/>
                  <a:gd name="T50" fmla="*/ 742 w 1840"/>
                  <a:gd name="T51" fmla="*/ 151 h 237"/>
                  <a:gd name="T52" fmla="*/ 716 w 1840"/>
                  <a:gd name="T53" fmla="*/ 94 h 237"/>
                  <a:gd name="T54" fmla="*/ 403 w 1840"/>
                  <a:gd name="T55" fmla="*/ 79 h 237"/>
                  <a:gd name="T56" fmla="*/ 403 w 1840"/>
                  <a:gd name="T57" fmla="*/ 217 h 237"/>
                  <a:gd name="T58" fmla="*/ 326 w 1840"/>
                  <a:gd name="T59" fmla="*/ 174 h 237"/>
                  <a:gd name="T60" fmla="*/ 407 w 1840"/>
                  <a:gd name="T61" fmla="*/ 85 h 237"/>
                  <a:gd name="T62" fmla="*/ 457 w 1840"/>
                  <a:gd name="T63" fmla="*/ 149 h 237"/>
                  <a:gd name="T64" fmla="*/ 509 w 1840"/>
                  <a:gd name="T65" fmla="*/ 80 h 237"/>
                  <a:gd name="T66" fmla="*/ 457 w 1840"/>
                  <a:gd name="T67" fmla="*/ 105 h 237"/>
                  <a:gd name="T68" fmla="*/ 1712 w 1840"/>
                  <a:gd name="T69" fmla="*/ 81 h 237"/>
                  <a:gd name="T70" fmla="*/ 1659 w 1840"/>
                  <a:gd name="T71" fmla="*/ 104 h 237"/>
                  <a:gd name="T72" fmla="*/ 1660 w 1840"/>
                  <a:gd name="T73" fmla="*/ 221 h 237"/>
                  <a:gd name="T74" fmla="*/ 1692 w 1840"/>
                  <a:gd name="T75" fmla="*/ 96 h 237"/>
                  <a:gd name="T76" fmla="*/ 270 w 1840"/>
                  <a:gd name="T77" fmla="*/ 221 h 237"/>
                  <a:gd name="T78" fmla="*/ 260 w 1840"/>
                  <a:gd name="T79" fmla="*/ 11 h 237"/>
                  <a:gd name="T80" fmla="*/ 260 w 1840"/>
                  <a:gd name="T81" fmla="*/ 11 h 237"/>
                  <a:gd name="T82" fmla="*/ 1284 w 1840"/>
                  <a:gd name="T83" fmla="*/ 169 h 237"/>
                  <a:gd name="T84" fmla="*/ 1178 w 1840"/>
                  <a:gd name="T85" fmla="*/ 217 h 237"/>
                  <a:gd name="T86" fmla="*/ 1226 w 1840"/>
                  <a:gd name="T87" fmla="*/ 24 h 237"/>
                  <a:gd name="T88" fmla="*/ 1329 w 1840"/>
                  <a:gd name="T89" fmla="*/ 218 h 237"/>
                  <a:gd name="T90" fmla="*/ 1205 w 1840"/>
                  <a:gd name="T91" fmla="*/ 143 h 237"/>
                  <a:gd name="T92" fmla="*/ 1826 w 1840"/>
                  <a:gd name="T93" fmla="*/ 213 h 237"/>
                  <a:gd name="T94" fmla="*/ 1801 w 1840"/>
                  <a:gd name="T95" fmla="*/ 77 h 237"/>
                  <a:gd name="T96" fmla="*/ 1790 w 1840"/>
                  <a:gd name="T97" fmla="*/ 205 h 237"/>
                  <a:gd name="T98" fmla="*/ 1816 w 1840"/>
                  <a:gd name="T99" fmla="*/ 135 h 237"/>
                  <a:gd name="T100" fmla="*/ 653 w 1840"/>
                  <a:gd name="T101" fmla="*/ 147 h 237"/>
                  <a:gd name="T102" fmla="*/ 516 w 1840"/>
                  <a:gd name="T103" fmla="*/ 119 h 237"/>
                  <a:gd name="T104" fmla="*/ 653 w 1840"/>
                  <a:gd name="T105" fmla="*/ 147 h 237"/>
                  <a:gd name="T106" fmla="*/ 539 w 1840"/>
                  <a:gd name="T107" fmla="*/ 126 h 237"/>
                  <a:gd name="T108" fmla="*/ 630 w 1840"/>
                  <a:gd name="T109" fmla="*/ 151 h 237"/>
                  <a:gd name="T110" fmla="*/ 777 w 1840"/>
                  <a:gd name="T111" fmla="*/ 173 h 237"/>
                  <a:gd name="T112" fmla="*/ 916 w 1840"/>
                  <a:gd name="T113" fmla="*/ 135 h 237"/>
                  <a:gd name="T114" fmla="*/ 810 w 1840"/>
                  <a:gd name="T115" fmla="*/ 110 h 237"/>
                  <a:gd name="T116" fmla="*/ 889 w 1840"/>
                  <a:gd name="T117" fmla="*/ 17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0" h="237">
                    <a:moveTo>
                      <a:pt x="22" y="51"/>
                    </a:moveTo>
                    <a:cubicBezTo>
                      <a:pt x="22" y="108"/>
                      <a:pt x="22" y="164"/>
                      <a:pt x="22" y="221"/>
                    </a:cubicBezTo>
                    <a:cubicBezTo>
                      <a:pt x="15" y="221"/>
                      <a:pt x="8" y="221"/>
                      <a:pt x="0" y="221"/>
                    </a:cubicBezTo>
                    <a:cubicBezTo>
                      <a:pt x="0" y="154"/>
                      <a:pt x="0" y="87"/>
                      <a:pt x="0" y="20"/>
                    </a:cubicBezTo>
                    <a:cubicBezTo>
                      <a:pt x="10" y="20"/>
                      <a:pt x="20" y="19"/>
                      <a:pt x="29" y="20"/>
                    </a:cubicBezTo>
                    <a:cubicBezTo>
                      <a:pt x="30" y="20"/>
                      <a:pt x="32" y="22"/>
                      <a:pt x="33" y="23"/>
                    </a:cubicBezTo>
                    <a:cubicBezTo>
                      <a:pt x="48" y="57"/>
                      <a:pt x="63" y="91"/>
                      <a:pt x="78" y="126"/>
                    </a:cubicBezTo>
                    <a:cubicBezTo>
                      <a:pt x="86" y="145"/>
                      <a:pt x="94" y="164"/>
                      <a:pt x="103" y="183"/>
                    </a:cubicBezTo>
                    <a:cubicBezTo>
                      <a:pt x="103" y="183"/>
                      <a:pt x="103" y="183"/>
                      <a:pt x="104" y="182"/>
                    </a:cubicBezTo>
                    <a:cubicBezTo>
                      <a:pt x="124" y="136"/>
                      <a:pt x="145" y="89"/>
                      <a:pt x="166" y="42"/>
                    </a:cubicBezTo>
                    <a:cubicBezTo>
                      <a:pt x="168" y="36"/>
                      <a:pt x="171" y="29"/>
                      <a:pt x="174" y="23"/>
                    </a:cubicBezTo>
                    <a:cubicBezTo>
                      <a:pt x="175" y="20"/>
                      <a:pt x="176" y="19"/>
                      <a:pt x="179" y="19"/>
                    </a:cubicBezTo>
                    <a:cubicBezTo>
                      <a:pt x="188" y="20"/>
                      <a:pt x="197" y="19"/>
                      <a:pt x="205" y="19"/>
                    </a:cubicBezTo>
                    <a:cubicBezTo>
                      <a:pt x="205" y="87"/>
                      <a:pt x="205" y="154"/>
                      <a:pt x="205" y="221"/>
                    </a:cubicBezTo>
                    <a:cubicBezTo>
                      <a:pt x="198" y="221"/>
                      <a:pt x="190" y="221"/>
                      <a:pt x="182" y="221"/>
                    </a:cubicBezTo>
                    <a:cubicBezTo>
                      <a:pt x="182" y="164"/>
                      <a:pt x="182" y="107"/>
                      <a:pt x="182" y="54"/>
                    </a:cubicBezTo>
                    <a:cubicBezTo>
                      <a:pt x="164" y="97"/>
                      <a:pt x="143" y="143"/>
                      <a:pt x="123" y="189"/>
                    </a:cubicBezTo>
                    <a:cubicBezTo>
                      <a:pt x="119" y="199"/>
                      <a:pt x="114" y="208"/>
                      <a:pt x="110" y="218"/>
                    </a:cubicBezTo>
                    <a:cubicBezTo>
                      <a:pt x="109" y="222"/>
                      <a:pt x="105" y="221"/>
                      <a:pt x="102" y="221"/>
                    </a:cubicBezTo>
                    <a:cubicBezTo>
                      <a:pt x="99" y="222"/>
                      <a:pt x="97" y="222"/>
                      <a:pt x="95" y="218"/>
                    </a:cubicBezTo>
                    <a:cubicBezTo>
                      <a:pt x="73" y="168"/>
                      <a:pt x="50" y="118"/>
                      <a:pt x="28" y="68"/>
                    </a:cubicBezTo>
                    <a:cubicBezTo>
                      <a:pt x="26" y="63"/>
                      <a:pt x="24" y="57"/>
                      <a:pt x="22" y="51"/>
                    </a:cubicBezTo>
                    <a:close/>
                    <a:moveTo>
                      <a:pt x="1088" y="97"/>
                    </a:moveTo>
                    <a:cubicBezTo>
                      <a:pt x="1088" y="90"/>
                      <a:pt x="1088" y="84"/>
                      <a:pt x="1088" y="77"/>
                    </a:cubicBezTo>
                    <a:cubicBezTo>
                      <a:pt x="1076" y="77"/>
                      <a:pt x="1064" y="77"/>
                      <a:pt x="1052" y="77"/>
                    </a:cubicBezTo>
                    <a:cubicBezTo>
                      <a:pt x="1052" y="63"/>
                      <a:pt x="1052" y="49"/>
                      <a:pt x="1052" y="35"/>
                    </a:cubicBezTo>
                    <a:cubicBezTo>
                      <a:pt x="1045" y="37"/>
                      <a:pt x="1039" y="39"/>
                      <a:pt x="1032" y="41"/>
                    </a:cubicBezTo>
                    <a:cubicBezTo>
                      <a:pt x="1029" y="42"/>
                      <a:pt x="1029" y="43"/>
                      <a:pt x="1029" y="46"/>
                    </a:cubicBezTo>
                    <a:cubicBezTo>
                      <a:pt x="1029" y="52"/>
                      <a:pt x="1029" y="59"/>
                      <a:pt x="1029" y="65"/>
                    </a:cubicBezTo>
                    <a:cubicBezTo>
                      <a:pt x="1029" y="69"/>
                      <a:pt x="1029" y="73"/>
                      <a:pt x="1029" y="77"/>
                    </a:cubicBezTo>
                    <a:cubicBezTo>
                      <a:pt x="1009" y="77"/>
                      <a:pt x="990" y="77"/>
                      <a:pt x="970" y="77"/>
                    </a:cubicBezTo>
                    <a:cubicBezTo>
                      <a:pt x="971" y="65"/>
                      <a:pt x="971" y="53"/>
                      <a:pt x="973" y="41"/>
                    </a:cubicBezTo>
                    <a:cubicBezTo>
                      <a:pt x="975" y="30"/>
                      <a:pt x="983" y="25"/>
                      <a:pt x="994" y="25"/>
                    </a:cubicBezTo>
                    <a:cubicBezTo>
                      <a:pt x="999" y="25"/>
                      <a:pt x="1005" y="26"/>
                      <a:pt x="1010" y="27"/>
                    </a:cubicBezTo>
                    <a:cubicBezTo>
                      <a:pt x="1010" y="22"/>
                      <a:pt x="1010" y="15"/>
                      <a:pt x="1010" y="9"/>
                    </a:cubicBezTo>
                    <a:cubicBezTo>
                      <a:pt x="1010" y="8"/>
                      <a:pt x="1009" y="7"/>
                      <a:pt x="1007" y="7"/>
                    </a:cubicBezTo>
                    <a:cubicBezTo>
                      <a:pt x="982" y="0"/>
                      <a:pt x="957" y="11"/>
                      <a:pt x="950" y="38"/>
                    </a:cubicBezTo>
                    <a:cubicBezTo>
                      <a:pt x="948" y="46"/>
                      <a:pt x="948" y="54"/>
                      <a:pt x="948" y="62"/>
                    </a:cubicBezTo>
                    <a:cubicBezTo>
                      <a:pt x="947" y="67"/>
                      <a:pt x="947" y="72"/>
                      <a:pt x="947" y="77"/>
                    </a:cubicBezTo>
                    <a:cubicBezTo>
                      <a:pt x="939" y="77"/>
                      <a:pt x="931" y="77"/>
                      <a:pt x="923" y="77"/>
                    </a:cubicBezTo>
                    <a:cubicBezTo>
                      <a:pt x="923" y="84"/>
                      <a:pt x="923" y="90"/>
                      <a:pt x="923" y="97"/>
                    </a:cubicBezTo>
                    <a:cubicBezTo>
                      <a:pt x="932" y="97"/>
                      <a:pt x="939" y="97"/>
                      <a:pt x="948" y="97"/>
                    </a:cubicBezTo>
                    <a:cubicBezTo>
                      <a:pt x="948" y="139"/>
                      <a:pt x="948" y="180"/>
                      <a:pt x="948" y="221"/>
                    </a:cubicBezTo>
                    <a:cubicBezTo>
                      <a:pt x="956" y="221"/>
                      <a:pt x="963" y="221"/>
                      <a:pt x="971" y="221"/>
                    </a:cubicBezTo>
                    <a:cubicBezTo>
                      <a:pt x="971" y="180"/>
                      <a:pt x="971" y="139"/>
                      <a:pt x="971" y="97"/>
                    </a:cubicBezTo>
                    <a:cubicBezTo>
                      <a:pt x="990" y="97"/>
                      <a:pt x="1009" y="97"/>
                      <a:pt x="1029" y="97"/>
                    </a:cubicBezTo>
                    <a:cubicBezTo>
                      <a:pt x="1029" y="99"/>
                      <a:pt x="1029" y="101"/>
                      <a:pt x="1029" y="103"/>
                    </a:cubicBezTo>
                    <a:cubicBezTo>
                      <a:pt x="1029" y="132"/>
                      <a:pt x="1029" y="160"/>
                      <a:pt x="1029" y="189"/>
                    </a:cubicBezTo>
                    <a:cubicBezTo>
                      <a:pt x="1029" y="198"/>
                      <a:pt x="1032" y="207"/>
                      <a:pt x="1039" y="214"/>
                    </a:cubicBezTo>
                    <a:cubicBezTo>
                      <a:pt x="1048" y="225"/>
                      <a:pt x="1074" y="228"/>
                      <a:pt x="1086" y="221"/>
                    </a:cubicBezTo>
                    <a:cubicBezTo>
                      <a:pt x="1087" y="220"/>
                      <a:pt x="1088" y="219"/>
                      <a:pt x="1088" y="218"/>
                    </a:cubicBezTo>
                    <a:cubicBezTo>
                      <a:pt x="1089" y="212"/>
                      <a:pt x="1088" y="207"/>
                      <a:pt x="1088" y="200"/>
                    </a:cubicBezTo>
                    <a:cubicBezTo>
                      <a:pt x="1087" y="201"/>
                      <a:pt x="1086" y="202"/>
                      <a:pt x="1085" y="202"/>
                    </a:cubicBezTo>
                    <a:cubicBezTo>
                      <a:pt x="1068" y="210"/>
                      <a:pt x="1054" y="202"/>
                      <a:pt x="1052" y="185"/>
                    </a:cubicBezTo>
                    <a:cubicBezTo>
                      <a:pt x="1052" y="180"/>
                      <a:pt x="1052" y="175"/>
                      <a:pt x="1052" y="170"/>
                    </a:cubicBezTo>
                    <a:cubicBezTo>
                      <a:pt x="1052" y="146"/>
                      <a:pt x="1052" y="122"/>
                      <a:pt x="1052" y="97"/>
                    </a:cubicBezTo>
                    <a:cubicBezTo>
                      <a:pt x="1064" y="97"/>
                      <a:pt x="1076" y="97"/>
                      <a:pt x="1088" y="97"/>
                    </a:cubicBezTo>
                    <a:close/>
                    <a:moveTo>
                      <a:pt x="1478" y="81"/>
                    </a:moveTo>
                    <a:cubicBezTo>
                      <a:pt x="1478" y="108"/>
                      <a:pt x="1477" y="135"/>
                      <a:pt x="1478" y="162"/>
                    </a:cubicBezTo>
                    <a:cubicBezTo>
                      <a:pt x="1478" y="169"/>
                      <a:pt x="1478" y="176"/>
                      <a:pt x="1479" y="183"/>
                    </a:cubicBezTo>
                    <a:cubicBezTo>
                      <a:pt x="1483" y="202"/>
                      <a:pt x="1491" y="217"/>
                      <a:pt x="1510" y="222"/>
                    </a:cubicBezTo>
                    <a:cubicBezTo>
                      <a:pt x="1530" y="228"/>
                      <a:pt x="1550" y="227"/>
                      <a:pt x="1566" y="210"/>
                    </a:cubicBezTo>
                    <a:cubicBezTo>
                      <a:pt x="1569" y="207"/>
                      <a:pt x="1571" y="204"/>
                      <a:pt x="1574" y="199"/>
                    </a:cubicBezTo>
                    <a:cubicBezTo>
                      <a:pt x="1574" y="207"/>
                      <a:pt x="1574" y="214"/>
                      <a:pt x="1574" y="221"/>
                    </a:cubicBezTo>
                    <a:cubicBezTo>
                      <a:pt x="1582" y="221"/>
                      <a:pt x="1590" y="221"/>
                      <a:pt x="1597" y="221"/>
                    </a:cubicBezTo>
                    <a:cubicBezTo>
                      <a:pt x="1597" y="173"/>
                      <a:pt x="1597" y="125"/>
                      <a:pt x="1597" y="77"/>
                    </a:cubicBezTo>
                    <a:cubicBezTo>
                      <a:pt x="1589" y="77"/>
                      <a:pt x="1582" y="77"/>
                      <a:pt x="1574" y="77"/>
                    </a:cubicBezTo>
                    <a:cubicBezTo>
                      <a:pt x="1574" y="80"/>
                      <a:pt x="1574" y="81"/>
                      <a:pt x="1574" y="83"/>
                    </a:cubicBezTo>
                    <a:cubicBezTo>
                      <a:pt x="1574" y="109"/>
                      <a:pt x="1574" y="136"/>
                      <a:pt x="1574" y="162"/>
                    </a:cubicBezTo>
                    <a:cubicBezTo>
                      <a:pt x="1574" y="175"/>
                      <a:pt x="1570" y="187"/>
                      <a:pt x="1560" y="196"/>
                    </a:cubicBezTo>
                    <a:cubicBezTo>
                      <a:pt x="1541" y="214"/>
                      <a:pt x="1510" y="205"/>
                      <a:pt x="1504" y="180"/>
                    </a:cubicBezTo>
                    <a:cubicBezTo>
                      <a:pt x="1502" y="174"/>
                      <a:pt x="1501" y="168"/>
                      <a:pt x="1501" y="162"/>
                    </a:cubicBezTo>
                    <a:cubicBezTo>
                      <a:pt x="1501" y="136"/>
                      <a:pt x="1501" y="109"/>
                      <a:pt x="1501" y="83"/>
                    </a:cubicBezTo>
                    <a:cubicBezTo>
                      <a:pt x="1501" y="81"/>
                      <a:pt x="1501" y="79"/>
                      <a:pt x="1501" y="77"/>
                    </a:cubicBezTo>
                    <a:cubicBezTo>
                      <a:pt x="1493" y="77"/>
                      <a:pt x="1486" y="77"/>
                      <a:pt x="1478" y="77"/>
                    </a:cubicBezTo>
                    <a:cubicBezTo>
                      <a:pt x="1478" y="79"/>
                      <a:pt x="1478" y="80"/>
                      <a:pt x="1478" y="81"/>
                    </a:cubicBezTo>
                    <a:close/>
                    <a:moveTo>
                      <a:pt x="1421" y="103"/>
                    </a:moveTo>
                    <a:cubicBezTo>
                      <a:pt x="1395" y="139"/>
                      <a:pt x="1369" y="174"/>
                      <a:pt x="1343" y="210"/>
                    </a:cubicBezTo>
                    <a:cubicBezTo>
                      <a:pt x="1340" y="214"/>
                      <a:pt x="1339" y="217"/>
                      <a:pt x="1340" y="221"/>
                    </a:cubicBezTo>
                    <a:cubicBezTo>
                      <a:pt x="1380" y="221"/>
                      <a:pt x="1419" y="221"/>
                      <a:pt x="1458" y="221"/>
                    </a:cubicBezTo>
                    <a:cubicBezTo>
                      <a:pt x="1458" y="214"/>
                      <a:pt x="1458" y="208"/>
                      <a:pt x="1458" y="201"/>
                    </a:cubicBezTo>
                    <a:cubicBezTo>
                      <a:pt x="1430" y="201"/>
                      <a:pt x="1403" y="201"/>
                      <a:pt x="1375" y="201"/>
                    </a:cubicBezTo>
                    <a:cubicBezTo>
                      <a:pt x="1376" y="199"/>
                      <a:pt x="1377" y="198"/>
                      <a:pt x="1378" y="196"/>
                    </a:cubicBezTo>
                    <a:cubicBezTo>
                      <a:pt x="1404" y="160"/>
                      <a:pt x="1430" y="124"/>
                      <a:pt x="1457" y="88"/>
                    </a:cubicBezTo>
                    <a:cubicBezTo>
                      <a:pt x="1459" y="85"/>
                      <a:pt x="1460" y="81"/>
                      <a:pt x="1459" y="77"/>
                    </a:cubicBezTo>
                    <a:cubicBezTo>
                      <a:pt x="1422" y="77"/>
                      <a:pt x="1385" y="77"/>
                      <a:pt x="1348" y="77"/>
                    </a:cubicBezTo>
                    <a:cubicBezTo>
                      <a:pt x="1348" y="84"/>
                      <a:pt x="1348" y="90"/>
                      <a:pt x="1348" y="97"/>
                    </a:cubicBezTo>
                    <a:cubicBezTo>
                      <a:pt x="1374" y="97"/>
                      <a:pt x="1399" y="97"/>
                      <a:pt x="1425" y="97"/>
                    </a:cubicBezTo>
                    <a:cubicBezTo>
                      <a:pt x="1423" y="100"/>
                      <a:pt x="1422" y="101"/>
                      <a:pt x="1421" y="103"/>
                    </a:cubicBezTo>
                    <a:close/>
                    <a:moveTo>
                      <a:pt x="753" y="83"/>
                    </a:moveTo>
                    <a:cubicBezTo>
                      <a:pt x="753" y="81"/>
                      <a:pt x="752" y="80"/>
                      <a:pt x="750" y="79"/>
                    </a:cubicBezTo>
                    <a:cubicBezTo>
                      <a:pt x="731" y="72"/>
                      <a:pt x="711" y="71"/>
                      <a:pt x="692" y="81"/>
                    </a:cubicBezTo>
                    <a:cubicBezTo>
                      <a:pt x="665" y="96"/>
                      <a:pt x="664" y="136"/>
                      <a:pt x="691" y="150"/>
                    </a:cubicBezTo>
                    <a:cubicBezTo>
                      <a:pt x="696" y="153"/>
                      <a:pt x="701" y="155"/>
                      <a:pt x="706" y="158"/>
                    </a:cubicBezTo>
                    <a:cubicBezTo>
                      <a:pt x="714" y="162"/>
                      <a:pt x="721" y="166"/>
                      <a:pt x="728" y="170"/>
                    </a:cubicBezTo>
                    <a:cubicBezTo>
                      <a:pt x="735" y="174"/>
                      <a:pt x="737" y="181"/>
                      <a:pt x="735" y="190"/>
                    </a:cubicBezTo>
                    <a:cubicBezTo>
                      <a:pt x="734" y="197"/>
                      <a:pt x="729" y="202"/>
                      <a:pt x="722" y="203"/>
                    </a:cubicBezTo>
                    <a:cubicBezTo>
                      <a:pt x="705" y="207"/>
                      <a:pt x="690" y="204"/>
                      <a:pt x="677" y="195"/>
                    </a:cubicBezTo>
                    <a:cubicBezTo>
                      <a:pt x="675" y="194"/>
                      <a:pt x="673" y="193"/>
                      <a:pt x="671" y="191"/>
                    </a:cubicBezTo>
                    <a:cubicBezTo>
                      <a:pt x="671" y="199"/>
                      <a:pt x="671" y="207"/>
                      <a:pt x="671" y="214"/>
                    </a:cubicBezTo>
                    <a:cubicBezTo>
                      <a:pt x="671" y="215"/>
                      <a:pt x="673" y="217"/>
                      <a:pt x="674" y="218"/>
                    </a:cubicBezTo>
                    <a:cubicBezTo>
                      <a:pt x="683" y="222"/>
                      <a:pt x="692" y="224"/>
                      <a:pt x="702" y="225"/>
                    </a:cubicBezTo>
                    <a:cubicBezTo>
                      <a:pt x="715" y="225"/>
                      <a:pt x="728" y="224"/>
                      <a:pt x="740" y="217"/>
                    </a:cubicBezTo>
                    <a:cubicBezTo>
                      <a:pt x="765" y="203"/>
                      <a:pt x="767" y="166"/>
                      <a:pt x="742" y="151"/>
                    </a:cubicBezTo>
                    <a:cubicBezTo>
                      <a:pt x="736" y="147"/>
                      <a:pt x="729" y="144"/>
                      <a:pt x="722" y="140"/>
                    </a:cubicBezTo>
                    <a:cubicBezTo>
                      <a:pt x="716" y="137"/>
                      <a:pt x="710" y="135"/>
                      <a:pt x="704" y="131"/>
                    </a:cubicBezTo>
                    <a:cubicBezTo>
                      <a:pt x="697" y="126"/>
                      <a:pt x="694" y="118"/>
                      <a:pt x="696" y="109"/>
                    </a:cubicBezTo>
                    <a:cubicBezTo>
                      <a:pt x="698" y="101"/>
                      <a:pt x="706" y="95"/>
                      <a:pt x="716" y="94"/>
                    </a:cubicBezTo>
                    <a:cubicBezTo>
                      <a:pt x="729" y="93"/>
                      <a:pt x="741" y="96"/>
                      <a:pt x="753" y="104"/>
                    </a:cubicBezTo>
                    <a:cubicBezTo>
                      <a:pt x="753" y="96"/>
                      <a:pt x="753" y="89"/>
                      <a:pt x="753" y="83"/>
                    </a:cubicBezTo>
                    <a:close/>
                    <a:moveTo>
                      <a:pt x="407" y="85"/>
                    </a:moveTo>
                    <a:cubicBezTo>
                      <a:pt x="407" y="82"/>
                      <a:pt x="406" y="80"/>
                      <a:pt x="403" y="79"/>
                    </a:cubicBezTo>
                    <a:cubicBezTo>
                      <a:pt x="392" y="75"/>
                      <a:pt x="381" y="73"/>
                      <a:pt x="369" y="74"/>
                    </a:cubicBezTo>
                    <a:cubicBezTo>
                      <a:pt x="342" y="75"/>
                      <a:pt x="320" y="87"/>
                      <a:pt x="307" y="112"/>
                    </a:cubicBezTo>
                    <a:cubicBezTo>
                      <a:pt x="300" y="126"/>
                      <a:pt x="298" y="141"/>
                      <a:pt x="299" y="157"/>
                    </a:cubicBezTo>
                    <a:cubicBezTo>
                      <a:pt x="302" y="221"/>
                      <a:pt x="362" y="237"/>
                      <a:pt x="403" y="217"/>
                    </a:cubicBezTo>
                    <a:cubicBezTo>
                      <a:pt x="405" y="216"/>
                      <a:pt x="406" y="215"/>
                      <a:pt x="406" y="214"/>
                    </a:cubicBezTo>
                    <a:cubicBezTo>
                      <a:pt x="407" y="207"/>
                      <a:pt x="406" y="200"/>
                      <a:pt x="406" y="193"/>
                    </a:cubicBezTo>
                    <a:cubicBezTo>
                      <a:pt x="401" y="196"/>
                      <a:pt x="397" y="199"/>
                      <a:pt x="392" y="201"/>
                    </a:cubicBezTo>
                    <a:cubicBezTo>
                      <a:pt x="364" y="212"/>
                      <a:pt x="335" y="200"/>
                      <a:pt x="326" y="174"/>
                    </a:cubicBezTo>
                    <a:cubicBezTo>
                      <a:pt x="321" y="161"/>
                      <a:pt x="321" y="148"/>
                      <a:pt x="324" y="136"/>
                    </a:cubicBezTo>
                    <a:cubicBezTo>
                      <a:pt x="329" y="106"/>
                      <a:pt x="355" y="89"/>
                      <a:pt x="384" y="95"/>
                    </a:cubicBezTo>
                    <a:cubicBezTo>
                      <a:pt x="392" y="97"/>
                      <a:pt x="399" y="101"/>
                      <a:pt x="407" y="104"/>
                    </a:cubicBezTo>
                    <a:cubicBezTo>
                      <a:pt x="407" y="98"/>
                      <a:pt x="407" y="91"/>
                      <a:pt x="407" y="85"/>
                    </a:cubicBezTo>
                    <a:close/>
                    <a:moveTo>
                      <a:pt x="434" y="221"/>
                    </a:moveTo>
                    <a:cubicBezTo>
                      <a:pt x="441" y="221"/>
                      <a:pt x="449" y="221"/>
                      <a:pt x="457" y="221"/>
                    </a:cubicBezTo>
                    <a:cubicBezTo>
                      <a:pt x="457" y="219"/>
                      <a:pt x="457" y="217"/>
                      <a:pt x="457" y="216"/>
                    </a:cubicBezTo>
                    <a:cubicBezTo>
                      <a:pt x="457" y="194"/>
                      <a:pt x="457" y="171"/>
                      <a:pt x="457" y="149"/>
                    </a:cubicBezTo>
                    <a:cubicBezTo>
                      <a:pt x="457" y="135"/>
                      <a:pt x="459" y="122"/>
                      <a:pt x="467" y="110"/>
                    </a:cubicBezTo>
                    <a:cubicBezTo>
                      <a:pt x="473" y="101"/>
                      <a:pt x="480" y="96"/>
                      <a:pt x="491" y="96"/>
                    </a:cubicBezTo>
                    <a:cubicBezTo>
                      <a:pt x="497" y="96"/>
                      <a:pt x="503" y="98"/>
                      <a:pt x="509" y="99"/>
                    </a:cubicBezTo>
                    <a:cubicBezTo>
                      <a:pt x="509" y="93"/>
                      <a:pt x="509" y="87"/>
                      <a:pt x="509" y="80"/>
                    </a:cubicBezTo>
                    <a:cubicBezTo>
                      <a:pt x="509" y="77"/>
                      <a:pt x="508" y="76"/>
                      <a:pt x="505" y="75"/>
                    </a:cubicBezTo>
                    <a:cubicBezTo>
                      <a:pt x="486" y="72"/>
                      <a:pt x="470" y="80"/>
                      <a:pt x="461" y="97"/>
                    </a:cubicBezTo>
                    <a:cubicBezTo>
                      <a:pt x="460" y="100"/>
                      <a:pt x="459" y="102"/>
                      <a:pt x="457" y="105"/>
                    </a:cubicBezTo>
                    <a:cubicBezTo>
                      <a:pt x="457" y="105"/>
                      <a:pt x="457" y="105"/>
                      <a:pt x="457" y="105"/>
                    </a:cubicBezTo>
                    <a:cubicBezTo>
                      <a:pt x="457" y="96"/>
                      <a:pt x="457" y="87"/>
                      <a:pt x="457" y="77"/>
                    </a:cubicBezTo>
                    <a:cubicBezTo>
                      <a:pt x="449" y="77"/>
                      <a:pt x="442" y="77"/>
                      <a:pt x="434" y="77"/>
                    </a:cubicBezTo>
                    <a:cubicBezTo>
                      <a:pt x="434" y="125"/>
                      <a:pt x="434" y="173"/>
                      <a:pt x="434" y="221"/>
                    </a:cubicBezTo>
                    <a:close/>
                    <a:moveTo>
                      <a:pt x="1712" y="81"/>
                    </a:moveTo>
                    <a:cubicBezTo>
                      <a:pt x="1712" y="77"/>
                      <a:pt x="1711" y="76"/>
                      <a:pt x="1707" y="75"/>
                    </a:cubicBezTo>
                    <a:cubicBezTo>
                      <a:pt x="1688" y="72"/>
                      <a:pt x="1671" y="81"/>
                      <a:pt x="1663" y="100"/>
                    </a:cubicBezTo>
                    <a:cubicBezTo>
                      <a:pt x="1662" y="101"/>
                      <a:pt x="1661" y="103"/>
                      <a:pt x="1660" y="104"/>
                    </a:cubicBezTo>
                    <a:cubicBezTo>
                      <a:pt x="1660" y="104"/>
                      <a:pt x="1660" y="104"/>
                      <a:pt x="1659" y="104"/>
                    </a:cubicBezTo>
                    <a:cubicBezTo>
                      <a:pt x="1659" y="95"/>
                      <a:pt x="1659" y="86"/>
                      <a:pt x="1659" y="77"/>
                    </a:cubicBezTo>
                    <a:cubicBezTo>
                      <a:pt x="1652" y="77"/>
                      <a:pt x="1644" y="77"/>
                      <a:pt x="1637" y="77"/>
                    </a:cubicBezTo>
                    <a:cubicBezTo>
                      <a:pt x="1637" y="125"/>
                      <a:pt x="1637" y="173"/>
                      <a:pt x="1637" y="221"/>
                    </a:cubicBezTo>
                    <a:cubicBezTo>
                      <a:pt x="1644" y="221"/>
                      <a:pt x="1652" y="221"/>
                      <a:pt x="1660" y="221"/>
                    </a:cubicBezTo>
                    <a:cubicBezTo>
                      <a:pt x="1660" y="219"/>
                      <a:pt x="1660" y="217"/>
                      <a:pt x="1660" y="216"/>
                    </a:cubicBezTo>
                    <a:cubicBezTo>
                      <a:pt x="1660" y="192"/>
                      <a:pt x="1660" y="169"/>
                      <a:pt x="1660" y="146"/>
                    </a:cubicBezTo>
                    <a:cubicBezTo>
                      <a:pt x="1660" y="136"/>
                      <a:pt x="1661" y="126"/>
                      <a:pt x="1666" y="117"/>
                    </a:cubicBezTo>
                    <a:cubicBezTo>
                      <a:pt x="1671" y="105"/>
                      <a:pt x="1679" y="97"/>
                      <a:pt x="1692" y="96"/>
                    </a:cubicBezTo>
                    <a:cubicBezTo>
                      <a:pt x="1699" y="96"/>
                      <a:pt x="1705" y="98"/>
                      <a:pt x="1712" y="99"/>
                    </a:cubicBezTo>
                    <a:cubicBezTo>
                      <a:pt x="1712" y="94"/>
                      <a:pt x="1711" y="87"/>
                      <a:pt x="1712" y="81"/>
                    </a:cubicBezTo>
                    <a:close/>
                    <a:moveTo>
                      <a:pt x="248" y="221"/>
                    </a:moveTo>
                    <a:cubicBezTo>
                      <a:pt x="255" y="221"/>
                      <a:pt x="263" y="221"/>
                      <a:pt x="270" y="221"/>
                    </a:cubicBezTo>
                    <a:cubicBezTo>
                      <a:pt x="270" y="173"/>
                      <a:pt x="270" y="125"/>
                      <a:pt x="270" y="77"/>
                    </a:cubicBezTo>
                    <a:cubicBezTo>
                      <a:pt x="263" y="77"/>
                      <a:pt x="255" y="77"/>
                      <a:pt x="248" y="77"/>
                    </a:cubicBezTo>
                    <a:cubicBezTo>
                      <a:pt x="248" y="125"/>
                      <a:pt x="248" y="173"/>
                      <a:pt x="248" y="221"/>
                    </a:cubicBezTo>
                    <a:close/>
                    <a:moveTo>
                      <a:pt x="260" y="11"/>
                    </a:moveTo>
                    <a:cubicBezTo>
                      <a:pt x="251" y="10"/>
                      <a:pt x="244" y="17"/>
                      <a:pt x="244" y="26"/>
                    </a:cubicBezTo>
                    <a:cubicBezTo>
                      <a:pt x="244" y="34"/>
                      <a:pt x="250" y="41"/>
                      <a:pt x="259" y="41"/>
                    </a:cubicBezTo>
                    <a:cubicBezTo>
                      <a:pt x="268" y="41"/>
                      <a:pt x="274" y="34"/>
                      <a:pt x="275" y="26"/>
                    </a:cubicBezTo>
                    <a:cubicBezTo>
                      <a:pt x="275" y="17"/>
                      <a:pt x="268" y="11"/>
                      <a:pt x="260" y="11"/>
                    </a:cubicBezTo>
                    <a:close/>
                    <a:moveTo>
                      <a:pt x="1330" y="221"/>
                    </a:moveTo>
                    <a:cubicBezTo>
                      <a:pt x="1321" y="221"/>
                      <a:pt x="1313" y="222"/>
                      <a:pt x="1305" y="221"/>
                    </a:cubicBezTo>
                    <a:cubicBezTo>
                      <a:pt x="1304" y="221"/>
                      <a:pt x="1303" y="219"/>
                      <a:pt x="1302" y="217"/>
                    </a:cubicBezTo>
                    <a:cubicBezTo>
                      <a:pt x="1296" y="201"/>
                      <a:pt x="1290" y="185"/>
                      <a:pt x="1284" y="169"/>
                    </a:cubicBezTo>
                    <a:cubicBezTo>
                      <a:pt x="1283" y="166"/>
                      <a:pt x="1281" y="165"/>
                      <a:pt x="1278" y="165"/>
                    </a:cubicBezTo>
                    <a:cubicBezTo>
                      <a:pt x="1252" y="165"/>
                      <a:pt x="1227" y="165"/>
                      <a:pt x="1201" y="165"/>
                    </a:cubicBezTo>
                    <a:cubicBezTo>
                      <a:pt x="1198" y="165"/>
                      <a:pt x="1196" y="166"/>
                      <a:pt x="1195" y="169"/>
                    </a:cubicBezTo>
                    <a:cubicBezTo>
                      <a:pt x="1190" y="185"/>
                      <a:pt x="1184" y="201"/>
                      <a:pt x="1178" y="217"/>
                    </a:cubicBezTo>
                    <a:cubicBezTo>
                      <a:pt x="1177" y="220"/>
                      <a:pt x="1176" y="222"/>
                      <a:pt x="1173" y="221"/>
                    </a:cubicBezTo>
                    <a:cubicBezTo>
                      <a:pt x="1165" y="221"/>
                      <a:pt x="1158" y="221"/>
                      <a:pt x="1151" y="221"/>
                    </a:cubicBezTo>
                    <a:cubicBezTo>
                      <a:pt x="1151" y="219"/>
                      <a:pt x="1152" y="218"/>
                      <a:pt x="1152" y="216"/>
                    </a:cubicBezTo>
                    <a:cubicBezTo>
                      <a:pt x="1177" y="152"/>
                      <a:pt x="1201" y="88"/>
                      <a:pt x="1226" y="24"/>
                    </a:cubicBezTo>
                    <a:cubicBezTo>
                      <a:pt x="1227" y="21"/>
                      <a:pt x="1228" y="19"/>
                      <a:pt x="1232" y="19"/>
                    </a:cubicBezTo>
                    <a:cubicBezTo>
                      <a:pt x="1237" y="20"/>
                      <a:pt x="1243" y="20"/>
                      <a:pt x="1249" y="19"/>
                    </a:cubicBezTo>
                    <a:cubicBezTo>
                      <a:pt x="1251" y="19"/>
                      <a:pt x="1253" y="20"/>
                      <a:pt x="1254" y="23"/>
                    </a:cubicBezTo>
                    <a:cubicBezTo>
                      <a:pt x="1279" y="88"/>
                      <a:pt x="1304" y="153"/>
                      <a:pt x="1329" y="218"/>
                    </a:cubicBezTo>
                    <a:cubicBezTo>
                      <a:pt x="1329" y="219"/>
                      <a:pt x="1329" y="220"/>
                      <a:pt x="1330" y="221"/>
                    </a:cubicBezTo>
                    <a:close/>
                    <a:moveTo>
                      <a:pt x="1274" y="143"/>
                    </a:moveTo>
                    <a:cubicBezTo>
                      <a:pt x="1262" y="111"/>
                      <a:pt x="1251" y="79"/>
                      <a:pt x="1239" y="48"/>
                    </a:cubicBezTo>
                    <a:cubicBezTo>
                      <a:pt x="1228" y="79"/>
                      <a:pt x="1217" y="111"/>
                      <a:pt x="1205" y="143"/>
                    </a:cubicBezTo>
                    <a:cubicBezTo>
                      <a:pt x="1228" y="143"/>
                      <a:pt x="1251" y="143"/>
                      <a:pt x="1274" y="143"/>
                    </a:cubicBezTo>
                    <a:close/>
                    <a:moveTo>
                      <a:pt x="1830" y="190"/>
                    </a:moveTo>
                    <a:cubicBezTo>
                      <a:pt x="1830" y="196"/>
                      <a:pt x="1830" y="203"/>
                      <a:pt x="1830" y="209"/>
                    </a:cubicBezTo>
                    <a:cubicBezTo>
                      <a:pt x="1829" y="211"/>
                      <a:pt x="1828" y="212"/>
                      <a:pt x="1826" y="213"/>
                    </a:cubicBezTo>
                    <a:cubicBezTo>
                      <a:pt x="1810" y="223"/>
                      <a:pt x="1793" y="226"/>
                      <a:pt x="1774" y="225"/>
                    </a:cubicBezTo>
                    <a:cubicBezTo>
                      <a:pt x="1739" y="223"/>
                      <a:pt x="1718" y="199"/>
                      <a:pt x="1715" y="164"/>
                    </a:cubicBezTo>
                    <a:cubicBezTo>
                      <a:pt x="1713" y="144"/>
                      <a:pt x="1715" y="124"/>
                      <a:pt x="1725" y="106"/>
                    </a:cubicBezTo>
                    <a:cubicBezTo>
                      <a:pt x="1740" y="79"/>
                      <a:pt x="1771" y="67"/>
                      <a:pt x="1801" y="77"/>
                    </a:cubicBezTo>
                    <a:cubicBezTo>
                      <a:pt x="1824" y="84"/>
                      <a:pt x="1834" y="102"/>
                      <a:pt x="1838" y="124"/>
                    </a:cubicBezTo>
                    <a:cubicBezTo>
                      <a:pt x="1840" y="134"/>
                      <a:pt x="1840" y="144"/>
                      <a:pt x="1840" y="155"/>
                    </a:cubicBezTo>
                    <a:cubicBezTo>
                      <a:pt x="1806" y="155"/>
                      <a:pt x="1772" y="155"/>
                      <a:pt x="1739" y="155"/>
                    </a:cubicBezTo>
                    <a:cubicBezTo>
                      <a:pt x="1738" y="183"/>
                      <a:pt x="1754" y="208"/>
                      <a:pt x="1790" y="205"/>
                    </a:cubicBezTo>
                    <a:cubicBezTo>
                      <a:pt x="1797" y="204"/>
                      <a:pt x="1804" y="202"/>
                      <a:pt x="1811" y="200"/>
                    </a:cubicBezTo>
                    <a:cubicBezTo>
                      <a:pt x="1817" y="198"/>
                      <a:pt x="1823" y="194"/>
                      <a:pt x="1830" y="190"/>
                    </a:cubicBezTo>
                    <a:close/>
                    <a:moveTo>
                      <a:pt x="1739" y="135"/>
                    </a:moveTo>
                    <a:cubicBezTo>
                      <a:pt x="1764" y="135"/>
                      <a:pt x="1790" y="135"/>
                      <a:pt x="1816" y="135"/>
                    </a:cubicBezTo>
                    <a:cubicBezTo>
                      <a:pt x="1816" y="132"/>
                      <a:pt x="1816" y="129"/>
                      <a:pt x="1815" y="127"/>
                    </a:cubicBezTo>
                    <a:cubicBezTo>
                      <a:pt x="1814" y="111"/>
                      <a:pt x="1804" y="98"/>
                      <a:pt x="1791" y="95"/>
                    </a:cubicBezTo>
                    <a:cubicBezTo>
                      <a:pt x="1766" y="88"/>
                      <a:pt x="1739" y="109"/>
                      <a:pt x="1739" y="135"/>
                    </a:cubicBezTo>
                    <a:close/>
                    <a:moveTo>
                      <a:pt x="653" y="147"/>
                    </a:moveTo>
                    <a:cubicBezTo>
                      <a:pt x="653" y="167"/>
                      <a:pt x="649" y="185"/>
                      <a:pt x="637" y="200"/>
                    </a:cubicBezTo>
                    <a:cubicBezTo>
                      <a:pt x="621" y="220"/>
                      <a:pt x="600" y="226"/>
                      <a:pt x="576" y="225"/>
                    </a:cubicBezTo>
                    <a:cubicBezTo>
                      <a:pt x="537" y="223"/>
                      <a:pt x="513" y="193"/>
                      <a:pt x="511" y="158"/>
                    </a:cubicBezTo>
                    <a:cubicBezTo>
                      <a:pt x="511" y="145"/>
                      <a:pt x="512" y="132"/>
                      <a:pt x="516" y="119"/>
                    </a:cubicBezTo>
                    <a:cubicBezTo>
                      <a:pt x="525" y="91"/>
                      <a:pt x="549" y="75"/>
                      <a:pt x="580" y="74"/>
                    </a:cubicBezTo>
                    <a:cubicBezTo>
                      <a:pt x="598" y="73"/>
                      <a:pt x="615" y="76"/>
                      <a:pt x="629" y="88"/>
                    </a:cubicBezTo>
                    <a:cubicBezTo>
                      <a:pt x="644" y="101"/>
                      <a:pt x="651" y="118"/>
                      <a:pt x="653" y="138"/>
                    </a:cubicBezTo>
                    <a:cubicBezTo>
                      <a:pt x="653" y="141"/>
                      <a:pt x="653" y="145"/>
                      <a:pt x="653" y="147"/>
                    </a:cubicBezTo>
                    <a:close/>
                    <a:moveTo>
                      <a:pt x="630" y="151"/>
                    </a:moveTo>
                    <a:cubicBezTo>
                      <a:pt x="629" y="144"/>
                      <a:pt x="629" y="138"/>
                      <a:pt x="628" y="132"/>
                    </a:cubicBezTo>
                    <a:cubicBezTo>
                      <a:pt x="624" y="110"/>
                      <a:pt x="609" y="95"/>
                      <a:pt x="589" y="94"/>
                    </a:cubicBezTo>
                    <a:cubicBezTo>
                      <a:pt x="563" y="92"/>
                      <a:pt x="546" y="103"/>
                      <a:pt x="539" y="126"/>
                    </a:cubicBezTo>
                    <a:cubicBezTo>
                      <a:pt x="535" y="137"/>
                      <a:pt x="534" y="149"/>
                      <a:pt x="536" y="162"/>
                    </a:cubicBezTo>
                    <a:cubicBezTo>
                      <a:pt x="539" y="186"/>
                      <a:pt x="554" y="202"/>
                      <a:pt x="578" y="205"/>
                    </a:cubicBezTo>
                    <a:cubicBezTo>
                      <a:pt x="602" y="207"/>
                      <a:pt x="620" y="196"/>
                      <a:pt x="626" y="173"/>
                    </a:cubicBezTo>
                    <a:cubicBezTo>
                      <a:pt x="628" y="166"/>
                      <a:pt x="629" y="158"/>
                      <a:pt x="630" y="151"/>
                    </a:cubicBezTo>
                    <a:close/>
                    <a:moveTo>
                      <a:pt x="917" y="146"/>
                    </a:moveTo>
                    <a:cubicBezTo>
                      <a:pt x="917" y="161"/>
                      <a:pt x="915" y="176"/>
                      <a:pt x="908" y="189"/>
                    </a:cubicBezTo>
                    <a:cubicBezTo>
                      <a:pt x="894" y="215"/>
                      <a:pt x="871" y="226"/>
                      <a:pt x="842" y="225"/>
                    </a:cubicBezTo>
                    <a:cubicBezTo>
                      <a:pt x="809" y="224"/>
                      <a:pt x="784" y="205"/>
                      <a:pt x="777" y="173"/>
                    </a:cubicBezTo>
                    <a:cubicBezTo>
                      <a:pt x="773" y="155"/>
                      <a:pt x="773" y="136"/>
                      <a:pt x="780" y="118"/>
                    </a:cubicBezTo>
                    <a:cubicBezTo>
                      <a:pt x="786" y="100"/>
                      <a:pt x="798" y="87"/>
                      <a:pt x="816" y="79"/>
                    </a:cubicBezTo>
                    <a:cubicBezTo>
                      <a:pt x="830" y="74"/>
                      <a:pt x="844" y="73"/>
                      <a:pt x="858" y="74"/>
                    </a:cubicBezTo>
                    <a:cubicBezTo>
                      <a:pt x="893" y="78"/>
                      <a:pt x="912" y="103"/>
                      <a:pt x="916" y="135"/>
                    </a:cubicBezTo>
                    <a:cubicBezTo>
                      <a:pt x="916" y="139"/>
                      <a:pt x="916" y="142"/>
                      <a:pt x="917" y="146"/>
                    </a:cubicBezTo>
                    <a:close/>
                    <a:moveTo>
                      <a:pt x="890" y="126"/>
                    </a:moveTo>
                    <a:cubicBezTo>
                      <a:pt x="885" y="110"/>
                      <a:pt x="875" y="98"/>
                      <a:pt x="858" y="95"/>
                    </a:cubicBezTo>
                    <a:cubicBezTo>
                      <a:pt x="839" y="91"/>
                      <a:pt x="822" y="94"/>
                      <a:pt x="810" y="110"/>
                    </a:cubicBezTo>
                    <a:cubicBezTo>
                      <a:pt x="801" y="122"/>
                      <a:pt x="798" y="135"/>
                      <a:pt x="799" y="150"/>
                    </a:cubicBezTo>
                    <a:cubicBezTo>
                      <a:pt x="799" y="153"/>
                      <a:pt x="799" y="156"/>
                      <a:pt x="799" y="158"/>
                    </a:cubicBezTo>
                    <a:cubicBezTo>
                      <a:pt x="800" y="185"/>
                      <a:pt x="816" y="202"/>
                      <a:pt x="842" y="205"/>
                    </a:cubicBezTo>
                    <a:cubicBezTo>
                      <a:pt x="865" y="207"/>
                      <a:pt x="883" y="197"/>
                      <a:pt x="889" y="174"/>
                    </a:cubicBezTo>
                    <a:cubicBezTo>
                      <a:pt x="894" y="158"/>
                      <a:pt x="894" y="142"/>
                      <a:pt x="890" y="126"/>
                    </a:cubicBezTo>
                    <a:close/>
                  </a:path>
                </a:pathLst>
              </a:custGeom>
              <a:solidFill>
                <a:schemeClr val="accent1"/>
              </a:solidFill>
              <a:ln>
                <a:noFill/>
              </a:ln>
            </p:spPr>
            <p:txBody>
              <a:bodyPr vert="horz" wrap="square" lIns="89606" tIns="44804" rIns="89606" bIns="44804" numCol="1" anchor="t" anchorCtr="0" compatLnSpc="1">
                <a:prstTxWarp prst="textNoShape">
                  <a:avLst/>
                </a:prstTxWarp>
              </a:bodyPr>
              <a:lstStyle/>
              <a:p>
                <a:pPr defTabSz="914004"/>
                <a:endParaRPr lang="en-US" sz="1764">
                  <a:solidFill>
                    <a:srgbClr val="FFFFFF"/>
                  </a:solidFill>
                </a:endParaRPr>
              </a:p>
            </p:txBody>
          </p:sp>
        </p:grpSp>
      </p:grpSp>
    </p:spTree>
    <p:extLst>
      <p:ext uri="{BB962C8B-B14F-4D97-AF65-F5344CB8AC3E}">
        <p14:creationId xmlns:p14="http://schemas.microsoft.com/office/powerpoint/2010/main" val="179296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250" fill="hold"/>
                                        <p:tgtEl>
                                          <p:spTgt spid="53"/>
                                        </p:tgtEl>
                                        <p:attrNameLst>
                                          <p:attrName>ppt_w</p:attrName>
                                        </p:attrNameLst>
                                      </p:cBhvr>
                                      <p:tavLst>
                                        <p:tav tm="0">
                                          <p:val>
                                            <p:fltVal val="0"/>
                                          </p:val>
                                        </p:tav>
                                        <p:tav tm="100000">
                                          <p:val>
                                            <p:strVal val="#ppt_w"/>
                                          </p:val>
                                        </p:tav>
                                      </p:tavLst>
                                    </p:anim>
                                    <p:anim calcmode="lin" valueType="num">
                                      <p:cBhvr>
                                        <p:cTn id="12" dur="250" fill="hold"/>
                                        <p:tgtEl>
                                          <p:spTgt spid="53"/>
                                        </p:tgtEl>
                                        <p:attrNameLst>
                                          <p:attrName>ppt_h</p:attrName>
                                        </p:attrNameLst>
                                      </p:cBhvr>
                                      <p:tavLst>
                                        <p:tav tm="0">
                                          <p:val>
                                            <p:fltVal val="0"/>
                                          </p:val>
                                        </p:tav>
                                        <p:tav tm="100000">
                                          <p:val>
                                            <p:strVal val="#ppt_h"/>
                                          </p:val>
                                        </p:tav>
                                      </p:tavLst>
                                    </p:anim>
                                    <p:animEffect transition="in" filter="fade">
                                      <p:cBhvr>
                                        <p:cTn id="13" dur="250"/>
                                        <p:tgtEl>
                                          <p:spTgt spid="53"/>
                                        </p:tgtEl>
                                      </p:cBhvr>
                                    </p:animEffect>
                                  </p:childTnLst>
                                </p:cTn>
                              </p:par>
                              <p:par>
                                <p:cTn id="14" presetID="6" presetClass="emph" presetSubtype="0" decel="100000" fill="hold" nodeType="withEffect">
                                  <p:stCondLst>
                                    <p:cond delay="200"/>
                                  </p:stCondLst>
                                  <p:childTnLst>
                                    <p:animScale>
                                      <p:cBhvr>
                                        <p:cTn id="15" dur="250" fill="hold"/>
                                        <p:tgtEl>
                                          <p:spTgt spid="53"/>
                                        </p:tgtEl>
                                      </p:cBhvr>
                                      <p:by x="110000" y="110000"/>
                                    </p:animScale>
                                  </p:childTnLst>
                                </p:cTn>
                              </p:par>
                              <p:par>
                                <p:cTn id="16" presetID="6" presetClass="emph" presetSubtype="0" decel="100000" fill="hold" nodeType="withEffect">
                                  <p:stCondLst>
                                    <p:cond delay="300"/>
                                  </p:stCondLst>
                                  <p:childTnLst>
                                    <p:animScale>
                                      <p:cBhvr>
                                        <p:cTn id="17" dur="250" fill="hold"/>
                                        <p:tgtEl>
                                          <p:spTgt spid="53"/>
                                        </p:tgtEl>
                                      </p:cBhvr>
                                      <p:by x="91000" y="91000"/>
                                    </p:animScale>
                                  </p:childTnLst>
                                </p:cTn>
                              </p:par>
                              <p:par>
                                <p:cTn id="18" presetID="10" presetClass="entr" presetSubtype="0" fill="hold" grpId="0" nodeType="withEffect">
                                  <p:stCondLst>
                                    <p:cond delay="30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500"/>
                                        <p:tgtEl>
                                          <p:spTgt spid="120"/>
                                        </p:tgtEl>
                                      </p:cBhvr>
                                    </p:animEffect>
                                  </p:childTnLst>
                                </p:cTn>
                              </p:par>
                            </p:childTnLst>
                          </p:cTn>
                        </p:par>
                        <p:par>
                          <p:cTn id="21" fill="hold">
                            <p:stCondLst>
                              <p:cond delay="1300"/>
                            </p:stCondLst>
                            <p:childTnLst>
                              <p:par>
                                <p:cTn id="22" presetID="2" presetClass="entr" presetSubtype="8" decel="100000" fill="hold" grpId="0" nodeType="after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0-#ppt_w/2"/>
                                          </p:val>
                                        </p:tav>
                                        <p:tav tm="100000">
                                          <p:val>
                                            <p:strVal val="#ppt_x"/>
                                          </p:val>
                                        </p:tav>
                                      </p:tavLst>
                                    </p:anim>
                                    <p:anim calcmode="lin" valueType="num">
                                      <p:cBhvr additive="base">
                                        <p:cTn id="25" dur="500" fill="hold"/>
                                        <p:tgtEl>
                                          <p:spTgt spid="98"/>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10" presetClass="entr" presetSubtype="0" fill="hold" nodeType="after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childTnLst>
                                </p:cTn>
                              </p:par>
                              <p:par>
                                <p:cTn id="30" presetID="10" presetClass="entr" presetSubtype="0" fill="hold"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fade">
                                      <p:cBhvr>
                                        <p:cTn id="32" dur="500"/>
                                        <p:tgtEl>
                                          <p:spTgt spid="104"/>
                                        </p:tgtEl>
                                      </p:cBhvr>
                                    </p:animEffect>
                                  </p:childTnLst>
                                </p:cTn>
                              </p:par>
                              <p:par>
                                <p:cTn id="33" presetID="10"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fade">
                                      <p:cBhvr>
                                        <p:cTn id="38" dur="500"/>
                                        <p:tgtEl>
                                          <p:spTgt spid="122"/>
                                        </p:tgtEl>
                                      </p:cBhvr>
                                    </p:animEffect>
                                  </p:childTnLst>
                                </p:cTn>
                              </p:par>
                            </p:childTnLst>
                          </p:cTn>
                        </p:par>
                        <p:par>
                          <p:cTn id="39" fill="hold">
                            <p:stCondLst>
                              <p:cond delay="23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2800"/>
                            </p:stCondLst>
                            <p:childTnLst>
                              <p:par>
                                <p:cTn id="44" presetID="53" presetClass="entr" presetSubtype="16"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250" fill="hold"/>
                                        <p:tgtEl>
                                          <p:spTgt spid="4"/>
                                        </p:tgtEl>
                                        <p:attrNameLst>
                                          <p:attrName>ppt_w</p:attrName>
                                        </p:attrNameLst>
                                      </p:cBhvr>
                                      <p:tavLst>
                                        <p:tav tm="0">
                                          <p:val>
                                            <p:fltVal val="0"/>
                                          </p:val>
                                        </p:tav>
                                        <p:tav tm="100000">
                                          <p:val>
                                            <p:strVal val="#ppt_w"/>
                                          </p:val>
                                        </p:tav>
                                      </p:tavLst>
                                    </p:anim>
                                    <p:anim calcmode="lin" valueType="num">
                                      <p:cBhvr>
                                        <p:cTn id="47" dur="250" fill="hold"/>
                                        <p:tgtEl>
                                          <p:spTgt spid="4"/>
                                        </p:tgtEl>
                                        <p:attrNameLst>
                                          <p:attrName>ppt_h</p:attrName>
                                        </p:attrNameLst>
                                      </p:cBhvr>
                                      <p:tavLst>
                                        <p:tav tm="0">
                                          <p:val>
                                            <p:fltVal val="0"/>
                                          </p:val>
                                        </p:tav>
                                        <p:tav tm="100000">
                                          <p:val>
                                            <p:strVal val="#ppt_h"/>
                                          </p:val>
                                        </p:tav>
                                      </p:tavLst>
                                    </p:anim>
                                    <p:animEffect transition="in" filter="fade">
                                      <p:cBhvr>
                                        <p:cTn id="48" dur="250"/>
                                        <p:tgtEl>
                                          <p:spTgt spid="4"/>
                                        </p:tgtEl>
                                      </p:cBhvr>
                                    </p:animEffect>
                                  </p:childTnLst>
                                </p:cTn>
                              </p:par>
                              <p:par>
                                <p:cTn id="49" presetID="6" presetClass="emph" presetSubtype="0" decel="100000" fill="hold" nodeType="withEffect">
                                  <p:stCondLst>
                                    <p:cond delay="200"/>
                                  </p:stCondLst>
                                  <p:childTnLst>
                                    <p:animScale>
                                      <p:cBhvr>
                                        <p:cTn id="50" dur="250" fill="hold"/>
                                        <p:tgtEl>
                                          <p:spTgt spid="4"/>
                                        </p:tgtEl>
                                      </p:cBhvr>
                                      <p:by x="110000" y="110000"/>
                                    </p:animScale>
                                  </p:childTnLst>
                                </p:cTn>
                              </p:par>
                              <p:par>
                                <p:cTn id="51" presetID="6" presetClass="emph" presetSubtype="0" decel="100000" fill="hold" nodeType="withEffect">
                                  <p:stCondLst>
                                    <p:cond delay="300"/>
                                  </p:stCondLst>
                                  <p:childTnLst>
                                    <p:animScale>
                                      <p:cBhvr>
                                        <p:cTn id="52" dur="250" fill="hold"/>
                                        <p:tgtEl>
                                          <p:spTgt spid="4"/>
                                        </p:tgtEl>
                                      </p:cBhvr>
                                      <p:by x="91000" y="91000"/>
                                    </p:animScale>
                                  </p:childTnLst>
                                </p:cTn>
                              </p:par>
                            </p:childTnLst>
                          </p:cTn>
                        </p:par>
                        <p:par>
                          <p:cTn id="53" fill="hold">
                            <p:stCondLst>
                              <p:cond delay="3350"/>
                            </p:stCondLst>
                            <p:childTnLst>
                              <p:par>
                                <p:cTn id="54" presetID="22" presetClass="entr" presetSubtype="1" fill="hold" grpId="0" nodeType="afterEffect">
                                  <p:stCondLst>
                                    <p:cond delay="500"/>
                                  </p:stCondLst>
                                  <p:childTnLst>
                                    <p:set>
                                      <p:cBhvr>
                                        <p:cTn id="55" dur="1" fill="hold">
                                          <p:stCondLst>
                                            <p:cond delay="0"/>
                                          </p:stCondLst>
                                        </p:cTn>
                                        <p:tgtEl>
                                          <p:spTgt spid="76"/>
                                        </p:tgtEl>
                                        <p:attrNameLst>
                                          <p:attrName>style.visibility</p:attrName>
                                        </p:attrNameLst>
                                      </p:cBhvr>
                                      <p:to>
                                        <p:strVal val="visible"/>
                                      </p:to>
                                    </p:set>
                                    <p:animEffect transition="in" filter="wipe(up)">
                                      <p:cBhvr>
                                        <p:cTn id="56" dur="500"/>
                                        <p:tgtEl>
                                          <p:spTgt spid="76"/>
                                        </p:tgtEl>
                                      </p:cBhvr>
                                    </p:animEffect>
                                  </p:childTnLst>
                                </p:cTn>
                              </p:par>
                            </p:childTnLst>
                          </p:cTn>
                        </p:par>
                        <p:par>
                          <p:cTn id="57" fill="hold">
                            <p:stCondLst>
                              <p:cond delay="4350"/>
                            </p:stCondLst>
                            <p:childTnLst>
                              <p:par>
                                <p:cTn id="58" presetID="22" presetClass="entr" presetSubtype="1" fill="hold" grpId="0" nodeType="afterEffect">
                                  <p:stCondLst>
                                    <p:cond delay="45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161"/>
                                        </p:tgtEl>
                                        <p:attrNameLst>
                                          <p:attrName>style.visibility</p:attrName>
                                        </p:attrNameLst>
                                      </p:cBhvr>
                                      <p:to>
                                        <p:strVal val="visible"/>
                                      </p:to>
                                    </p:set>
                                    <p:animEffect transition="in" filter="fade">
                                      <p:cBhvr>
                                        <p:cTn id="63" dur="500"/>
                                        <p:tgtEl>
                                          <p:spTgt spid="161"/>
                                        </p:tgtEl>
                                      </p:cBhvr>
                                    </p:animEffect>
                                  </p:childTnLst>
                                </p:cTn>
                              </p:par>
                            </p:childTnLst>
                          </p:cTn>
                        </p:par>
                        <p:par>
                          <p:cTn id="64" fill="hold">
                            <p:stCondLst>
                              <p:cond delay="5350"/>
                            </p:stCondLst>
                            <p:childTnLst>
                              <p:par>
                                <p:cTn id="65" presetID="53" presetClass="entr" presetSubtype="16"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250" fill="hold"/>
                                        <p:tgtEl>
                                          <p:spTgt spid="6"/>
                                        </p:tgtEl>
                                        <p:attrNameLst>
                                          <p:attrName>ppt_w</p:attrName>
                                        </p:attrNameLst>
                                      </p:cBhvr>
                                      <p:tavLst>
                                        <p:tav tm="0">
                                          <p:val>
                                            <p:fltVal val="0"/>
                                          </p:val>
                                        </p:tav>
                                        <p:tav tm="100000">
                                          <p:val>
                                            <p:strVal val="#ppt_w"/>
                                          </p:val>
                                        </p:tav>
                                      </p:tavLst>
                                    </p:anim>
                                    <p:anim calcmode="lin" valueType="num">
                                      <p:cBhvr>
                                        <p:cTn id="68" dur="250" fill="hold"/>
                                        <p:tgtEl>
                                          <p:spTgt spid="6"/>
                                        </p:tgtEl>
                                        <p:attrNameLst>
                                          <p:attrName>ppt_h</p:attrName>
                                        </p:attrNameLst>
                                      </p:cBhvr>
                                      <p:tavLst>
                                        <p:tav tm="0">
                                          <p:val>
                                            <p:fltVal val="0"/>
                                          </p:val>
                                        </p:tav>
                                        <p:tav tm="100000">
                                          <p:val>
                                            <p:strVal val="#ppt_h"/>
                                          </p:val>
                                        </p:tav>
                                      </p:tavLst>
                                    </p:anim>
                                    <p:animEffect transition="in" filter="fade">
                                      <p:cBhvr>
                                        <p:cTn id="69" dur="250"/>
                                        <p:tgtEl>
                                          <p:spTgt spid="6"/>
                                        </p:tgtEl>
                                      </p:cBhvr>
                                    </p:animEffect>
                                  </p:childTnLst>
                                </p:cTn>
                              </p:par>
                              <p:par>
                                <p:cTn id="70" presetID="6" presetClass="emph" presetSubtype="0" decel="100000" fill="hold" nodeType="withEffect">
                                  <p:stCondLst>
                                    <p:cond delay="200"/>
                                  </p:stCondLst>
                                  <p:childTnLst>
                                    <p:animScale>
                                      <p:cBhvr>
                                        <p:cTn id="71" dur="250" fill="hold"/>
                                        <p:tgtEl>
                                          <p:spTgt spid="6"/>
                                        </p:tgtEl>
                                      </p:cBhvr>
                                      <p:by x="110000" y="110000"/>
                                    </p:animScale>
                                  </p:childTnLst>
                                </p:cTn>
                              </p:par>
                              <p:par>
                                <p:cTn id="72" presetID="6" presetClass="emph" presetSubtype="0" decel="100000" fill="hold" nodeType="withEffect">
                                  <p:stCondLst>
                                    <p:cond delay="300"/>
                                  </p:stCondLst>
                                  <p:childTnLst>
                                    <p:animScale>
                                      <p:cBhvr>
                                        <p:cTn id="73" dur="250" fill="hold"/>
                                        <p:tgtEl>
                                          <p:spTgt spid="6"/>
                                        </p:tgtEl>
                                      </p:cBhvr>
                                      <p:by x="91000" y="91000"/>
                                    </p:animScale>
                                  </p:childTnLst>
                                </p:cTn>
                              </p:par>
                            </p:childTnLst>
                          </p:cTn>
                        </p:par>
                        <p:par>
                          <p:cTn id="74" fill="hold">
                            <p:stCondLst>
                              <p:cond delay="5900"/>
                            </p:stCondLst>
                            <p:childTnLst>
                              <p:par>
                                <p:cTn id="75" presetID="22" presetClass="entr" presetSubtype="1" fill="hold" grpId="0" nodeType="afterEffect">
                                  <p:stCondLst>
                                    <p:cond delay="500"/>
                                  </p:stCondLst>
                                  <p:childTnLst>
                                    <p:set>
                                      <p:cBhvr>
                                        <p:cTn id="76" dur="1" fill="hold">
                                          <p:stCondLst>
                                            <p:cond delay="0"/>
                                          </p:stCondLst>
                                        </p:cTn>
                                        <p:tgtEl>
                                          <p:spTgt spid="3"/>
                                        </p:tgtEl>
                                        <p:attrNameLst>
                                          <p:attrName>style.visibility</p:attrName>
                                        </p:attrNameLst>
                                      </p:cBhvr>
                                      <p:to>
                                        <p:strVal val="visible"/>
                                      </p:to>
                                    </p:set>
                                    <p:animEffect transition="in" filter="wipe(up)">
                                      <p:cBhvr>
                                        <p:cTn id="77" dur="500"/>
                                        <p:tgtEl>
                                          <p:spTgt spid="3"/>
                                        </p:tgtEl>
                                      </p:cBhvr>
                                    </p:animEffect>
                                  </p:childTnLst>
                                </p:cTn>
                              </p:par>
                            </p:childTnLst>
                          </p:cTn>
                        </p:par>
                        <p:par>
                          <p:cTn id="78" fill="hold">
                            <p:stCondLst>
                              <p:cond delay="6900"/>
                            </p:stCondLst>
                            <p:childTnLst>
                              <p:par>
                                <p:cTn id="79" presetID="53" presetClass="entr" presetSubtype="16" fill="hold" nodeType="after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p:cTn id="81" dur="250" fill="hold"/>
                                        <p:tgtEl>
                                          <p:spTgt spid="32"/>
                                        </p:tgtEl>
                                        <p:attrNameLst>
                                          <p:attrName>ppt_w</p:attrName>
                                        </p:attrNameLst>
                                      </p:cBhvr>
                                      <p:tavLst>
                                        <p:tav tm="0">
                                          <p:val>
                                            <p:fltVal val="0"/>
                                          </p:val>
                                        </p:tav>
                                        <p:tav tm="100000">
                                          <p:val>
                                            <p:strVal val="#ppt_w"/>
                                          </p:val>
                                        </p:tav>
                                      </p:tavLst>
                                    </p:anim>
                                    <p:anim calcmode="lin" valueType="num">
                                      <p:cBhvr>
                                        <p:cTn id="82" dur="250" fill="hold"/>
                                        <p:tgtEl>
                                          <p:spTgt spid="32"/>
                                        </p:tgtEl>
                                        <p:attrNameLst>
                                          <p:attrName>ppt_h</p:attrName>
                                        </p:attrNameLst>
                                      </p:cBhvr>
                                      <p:tavLst>
                                        <p:tav tm="0">
                                          <p:val>
                                            <p:fltVal val="0"/>
                                          </p:val>
                                        </p:tav>
                                        <p:tav tm="100000">
                                          <p:val>
                                            <p:strVal val="#ppt_h"/>
                                          </p:val>
                                        </p:tav>
                                      </p:tavLst>
                                    </p:anim>
                                    <p:animEffect transition="in" filter="fade">
                                      <p:cBhvr>
                                        <p:cTn id="83" dur="250"/>
                                        <p:tgtEl>
                                          <p:spTgt spid="32"/>
                                        </p:tgtEl>
                                      </p:cBhvr>
                                    </p:animEffect>
                                  </p:childTnLst>
                                </p:cTn>
                              </p:par>
                              <p:par>
                                <p:cTn id="84" presetID="6" presetClass="emph" presetSubtype="0" decel="100000" fill="hold" nodeType="withEffect">
                                  <p:stCondLst>
                                    <p:cond delay="200"/>
                                  </p:stCondLst>
                                  <p:childTnLst>
                                    <p:animScale>
                                      <p:cBhvr>
                                        <p:cTn id="85" dur="250" fill="hold"/>
                                        <p:tgtEl>
                                          <p:spTgt spid="32"/>
                                        </p:tgtEl>
                                      </p:cBhvr>
                                      <p:by x="110000" y="110000"/>
                                    </p:animScale>
                                  </p:childTnLst>
                                </p:cTn>
                              </p:par>
                              <p:par>
                                <p:cTn id="86" presetID="6" presetClass="emph" presetSubtype="0" decel="100000" fill="hold" nodeType="withEffect">
                                  <p:stCondLst>
                                    <p:cond delay="300"/>
                                  </p:stCondLst>
                                  <p:childTnLst>
                                    <p:animScale>
                                      <p:cBhvr>
                                        <p:cTn id="87" dur="250" fill="hold"/>
                                        <p:tgtEl>
                                          <p:spTgt spid="32"/>
                                        </p:tgtEl>
                                      </p:cBhvr>
                                      <p:by x="91000" y="91000"/>
                                    </p:animScale>
                                  </p:childTnLst>
                                </p:cTn>
                              </p:par>
                            </p:childTnLst>
                          </p:cTn>
                        </p:par>
                        <p:par>
                          <p:cTn id="88" fill="hold">
                            <p:stCondLst>
                              <p:cond delay="7450"/>
                            </p:stCondLst>
                            <p:childTnLst>
                              <p:par>
                                <p:cTn id="89" presetID="22" presetClass="entr" presetSubtype="8"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cTn>
                              </p:par>
                            </p:childTnLst>
                          </p:cTn>
                        </p:par>
                        <p:par>
                          <p:cTn id="92" fill="hold">
                            <p:stCondLst>
                              <p:cond delay="8450"/>
                            </p:stCondLst>
                            <p:childTnLst>
                              <p:par>
                                <p:cTn id="93" presetID="10" presetClass="entr" presetSubtype="0" fill="hold" nodeType="after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500"/>
                                        <p:tgtEl>
                                          <p:spTgt spid="9"/>
                                        </p:tgtEl>
                                      </p:cBhvr>
                                    </p:animEffect>
                                  </p:childTnLst>
                                </p:cTn>
                              </p:par>
                            </p:childTnLst>
                          </p:cTn>
                        </p:par>
                        <p:par>
                          <p:cTn id="96" fill="hold">
                            <p:stCondLst>
                              <p:cond delay="8950"/>
                            </p:stCondLst>
                            <p:childTnLst>
                              <p:par>
                                <p:cTn id="97" presetID="53" presetClass="entr" presetSubtype="16"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p:cTn id="99" dur="250" fill="hold"/>
                                        <p:tgtEl>
                                          <p:spTgt spid="10"/>
                                        </p:tgtEl>
                                        <p:attrNameLst>
                                          <p:attrName>ppt_w</p:attrName>
                                        </p:attrNameLst>
                                      </p:cBhvr>
                                      <p:tavLst>
                                        <p:tav tm="0">
                                          <p:val>
                                            <p:fltVal val="0"/>
                                          </p:val>
                                        </p:tav>
                                        <p:tav tm="100000">
                                          <p:val>
                                            <p:strVal val="#ppt_w"/>
                                          </p:val>
                                        </p:tav>
                                      </p:tavLst>
                                    </p:anim>
                                    <p:anim calcmode="lin" valueType="num">
                                      <p:cBhvr>
                                        <p:cTn id="100" dur="250" fill="hold"/>
                                        <p:tgtEl>
                                          <p:spTgt spid="10"/>
                                        </p:tgtEl>
                                        <p:attrNameLst>
                                          <p:attrName>ppt_h</p:attrName>
                                        </p:attrNameLst>
                                      </p:cBhvr>
                                      <p:tavLst>
                                        <p:tav tm="0">
                                          <p:val>
                                            <p:fltVal val="0"/>
                                          </p:val>
                                        </p:tav>
                                        <p:tav tm="100000">
                                          <p:val>
                                            <p:strVal val="#ppt_h"/>
                                          </p:val>
                                        </p:tav>
                                      </p:tavLst>
                                    </p:anim>
                                    <p:animEffect transition="in" filter="fade">
                                      <p:cBhvr>
                                        <p:cTn id="101" dur="250"/>
                                        <p:tgtEl>
                                          <p:spTgt spid="10"/>
                                        </p:tgtEl>
                                      </p:cBhvr>
                                    </p:animEffect>
                                  </p:childTnLst>
                                </p:cTn>
                              </p:par>
                              <p:par>
                                <p:cTn id="102" presetID="6" presetClass="emph" presetSubtype="0" decel="100000" fill="hold" nodeType="withEffect">
                                  <p:stCondLst>
                                    <p:cond delay="200"/>
                                  </p:stCondLst>
                                  <p:childTnLst>
                                    <p:animScale>
                                      <p:cBhvr>
                                        <p:cTn id="103" dur="250" fill="hold"/>
                                        <p:tgtEl>
                                          <p:spTgt spid="10"/>
                                        </p:tgtEl>
                                      </p:cBhvr>
                                      <p:by x="110000" y="110000"/>
                                    </p:animScale>
                                  </p:childTnLst>
                                </p:cTn>
                              </p:par>
                              <p:par>
                                <p:cTn id="104" presetID="6" presetClass="emph" presetSubtype="0" decel="100000" fill="hold" nodeType="withEffect">
                                  <p:stCondLst>
                                    <p:cond delay="300"/>
                                  </p:stCondLst>
                                  <p:childTnLst>
                                    <p:animScale>
                                      <p:cBhvr>
                                        <p:cTn id="105" dur="250" fill="hold"/>
                                        <p:tgtEl>
                                          <p:spTgt spid="10"/>
                                        </p:tgtEl>
                                      </p:cBhvr>
                                      <p:by x="91000" y="91000"/>
                                    </p:animScale>
                                  </p:childTnLst>
                                </p:cTn>
                              </p:par>
                            </p:childTnLst>
                          </p:cTn>
                        </p:par>
                        <p:par>
                          <p:cTn id="106" fill="hold">
                            <p:stCondLst>
                              <p:cond delay="9500"/>
                            </p:stCondLst>
                            <p:childTnLst>
                              <p:par>
                                <p:cTn id="107" presetID="22" presetClass="entr" presetSubtype="4" fill="hold" grpId="0" nodeType="afterEffect">
                                  <p:stCondLst>
                                    <p:cond delay="500"/>
                                  </p:stCondLst>
                                  <p:childTnLst>
                                    <p:set>
                                      <p:cBhvr>
                                        <p:cTn id="108" dur="1" fill="hold">
                                          <p:stCondLst>
                                            <p:cond delay="0"/>
                                          </p:stCondLst>
                                        </p:cTn>
                                        <p:tgtEl>
                                          <p:spTgt spid="80"/>
                                        </p:tgtEl>
                                        <p:attrNameLst>
                                          <p:attrName>style.visibility</p:attrName>
                                        </p:attrNameLst>
                                      </p:cBhvr>
                                      <p:to>
                                        <p:strVal val="visible"/>
                                      </p:to>
                                    </p:set>
                                    <p:animEffect transition="in" filter="wipe(down)">
                                      <p:cBhvr>
                                        <p:cTn id="109" dur="500"/>
                                        <p:tgtEl>
                                          <p:spTgt spid="80"/>
                                        </p:tgtEl>
                                      </p:cBhvr>
                                    </p:animEffect>
                                  </p:childTnLst>
                                </p:cTn>
                              </p:par>
                              <p:par>
                                <p:cTn id="110" presetID="2" presetClass="entr" presetSubtype="2" decel="100000" fill="hold" grpId="0" nodeType="withEffect">
                                  <p:stCondLst>
                                    <p:cond delay="500"/>
                                  </p:stCondLst>
                                  <p:childTnLst>
                                    <p:set>
                                      <p:cBhvr>
                                        <p:cTn id="111" dur="1" fill="hold">
                                          <p:stCondLst>
                                            <p:cond delay="0"/>
                                          </p:stCondLst>
                                        </p:cTn>
                                        <p:tgtEl>
                                          <p:spTgt spid="123"/>
                                        </p:tgtEl>
                                        <p:attrNameLst>
                                          <p:attrName>style.visibility</p:attrName>
                                        </p:attrNameLst>
                                      </p:cBhvr>
                                      <p:to>
                                        <p:strVal val="visible"/>
                                      </p:to>
                                    </p:set>
                                    <p:anim calcmode="lin" valueType="num">
                                      <p:cBhvr additive="base">
                                        <p:cTn id="112" dur="500" fill="hold"/>
                                        <p:tgtEl>
                                          <p:spTgt spid="123"/>
                                        </p:tgtEl>
                                        <p:attrNameLst>
                                          <p:attrName>ppt_x</p:attrName>
                                        </p:attrNameLst>
                                      </p:cBhvr>
                                      <p:tavLst>
                                        <p:tav tm="0">
                                          <p:val>
                                            <p:strVal val="1+#ppt_w/2"/>
                                          </p:val>
                                        </p:tav>
                                        <p:tav tm="100000">
                                          <p:val>
                                            <p:strVal val="#ppt_x"/>
                                          </p:val>
                                        </p:tav>
                                      </p:tavLst>
                                    </p:anim>
                                    <p:anim calcmode="lin" valueType="num">
                                      <p:cBhvr additive="base">
                                        <p:cTn id="113" dur="500" fill="hold"/>
                                        <p:tgtEl>
                                          <p:spTgt spid="123"/>
                                        </p:tgtEl>
                                        <p:attrNameLst>
                                          <p:attrName>ppt_y</p:attrName>
                                        </p:attrNameLst>
                                      </p:cBhvr>
                                      <p:tavLst>
                                        <p:tav tm="0">
                                          <p:val>
                                            <p:strVal val="#ppt_y"/>
                                          </p:val>
                                        </p:tav>
                                        <p:tav tm="100000">
                                          <p:val>
                                            <p:strVal val="#ppt_y"/>
                                          </p:val>
                                        </p:tav>
                                      </p:tavLst>
                                    </p:anim>
                                  </p:childTnLst>
                                </p:cTn>
                              </p:par>
                            </p:childTnLst>
                          </p:cTn>
                        </p:par>
                        <p:par>
                          <p:cTn id="114" fill="hold">
                            <p:stCondLst>
                              <p:cond delay="10500"/>
                            </p:stCondLst>
                            <p:childTnLst>
                              <p:par>
                                <p:cTn id="115" presetID="10" presetClass="entr" presetSubtype="0" fill="hold" grpId="0" nodeType="afterEffect">
                                  <p:stCondLst>
                                    <p:cond delay="0"/>
                                  </p:stCondLst>
                                  <p:childTnLst>
                                    <p:set>
                                      <p:cBhvr>
                                        <p:cTn id="116" dur="1" fill="hold">
                                          <p:stCondLst>
                                            <p:cond delay="0"/>
                                          </p:stCondLst>
                                        </p:cTn>
                                        <p:tgtEl>
                                          <p:spTgt spid="133"/>
                                        </p:tgtEl>
                                        <p:attrNameLst>
                                          <p:attrName>style.visibility</p:attrName>
                                        </p:attrNameLst>
                                      </p:cBhvr>
                                      <p:to>
                                        <p:strVal val="visible"/>
                                      </p:to>
                                    </p:set>
                                    <p:animEffect transition="in" filter="fade">
                                      <p:cBhvr>
                                        <p:cTn id="117" dur="500"/>
                                        <p:tgtEl>
                                          <p:spTgt spid="133"/>
                                        </p:tgtEl>
                                      </p:cBhvr>
                                    </p:animEffect>
                                  </p:childTnLst>
                                </p:cTn>
                              </p:par>
                              <p:par>
                                <p:cTn id="118" presetID="10" presetClass="entr" presetSubtype="0" fill="hold" nodeType="withEffect">
                                  <p:stCondLst>
                                    <p:cond delay="0"/>
                                  </p:stCondLst>
                                  <p:childTnLst>
                                    <p:set>
                                      <p:cBhvr>
                                        <p:cTn id="119" dur="1" fill="hold">
                                          <p:stCondLst>
                                            <p:cond delay="0"/>
                                          </p:stCondLst>
                                        </p:cTn>
                                        <p:tgtEl>
                                          <p:spTgt spid="127"/>
                                        </p:tgtEl>
                                        <p:attrNameLst>
                                          <p:attrName>style.visibility</p:attrName>
                                        </p:attrNameLst>
                                      </p:cBhvr>
                                      <p:to>
                                        <p:strVal val="visible"/>
                                      </p:to>
                                    </p:set>
                                    <p:animEffect transition="in" filter="fade">
                                      <p:cBhvr>
                                        <p:cTn id="120" dur="500"/>
                                        <p:tgtEl>
                                          <p:spTgt spid="127"/>
                                        </p:tgtEl>
                                      </p:cBhvr>
                                    </p:animEffect>
                                  </p:childTnLst>
                                </p:cTn>
                              </p:par>
                              <p:par>
                                <p:cTn id="121" presetID="10" presetClass="entr" presetSubtype="0" fill="hold" nodeType="withEffect">
                                  <p:stCondLst>
                                    <p:cond delay="0"/>
                                  </p:stCondLst>
                                  <p:childTnLst>
                                    <p:set>
                                      <p:cBhvr>
                                        <p:cTn id="122" dur="1" fill="hold">
                                          <p:stCondLst>
                                            <p:cond delay="0"/>
                                          </p:stCondLst>
                                        </p:cTn>
                                        <p:tgtEl>
                                          <p:spTgt spid="125"/>
                                        </p:tgtEl>
                                        <p:attrNameLst>
                                          <p:attrName>style.visibility</p:attrName>
                                        </p:attrNameLst>
                                      </p:cBhvr>
                                      <p:to>
                                        <p:strVal val="visible"/>
                                      </p:to>
                                    </p:set>
                                    <p:animEffect transition="in" filter="fade">
                                      <p:cBhvr>
                                        <p:cTn id="123" dur="500"/>
                                        <p:tgtEl>
                                          <p:spTgt spid="125"/>
                                        </p:tgtEl>
                                      </p:cBhvr>
                                    </p:animEffect>
                                  </p:childTnLst>
                                </p:cTn>
                              </p:par>
                              <p:par>
                                <p:cTn id="124" presetID="10" presetClass="entr" presetSubtype="0" fill="hold" nodeType="withEffect">
                                  <p:stCondLst>
                                    <p:cond delay="0"/>
                                  </p:stCondLst>
                                  <p:childTnLst>
                                    <p:set>
                                      <p:cBhvr>
                                        <p:cTn id="125" dur="1" fill="hold">
                                          <p:stCondLst>
                                            <p:cond delay="0"/>
                                          </p:stCondLst>
                                        </p:cTn>
                                        <p:tgtEl>
                                          <p:spTgt spid="126"/>
                                        </p:tgtEl>
                                        <p:attrNameLst>
                                          <p:attrName>style.visibility</p:attrName>
                                        </p:attrNameLst>
                                      </p:cBhvr>
                                      <p:to>
                                        <p:strVal val="visible"/>
                                      </p:to>
                                    </p:set>
                                    <p:animEffect transition="in" filter="fade">
                                      <p:cBhvr>
                                        <p:cTn id="126" dur="500"/>
                                        <p:tgtEl>
                                          <p:spTgt spid="126"/>
                                        </p:tgtEl>
                                      </p:cBhvr>
                                    </p:animEffect>
                                  </p:childTnLst>
                                </p:cTn>
                              </p:par>
                            </p:childTnLst>
                          </p:cTn>
                        </p:par>
                        <p:par>
                          <p:cTn id="127" fill="hold">
                            <p:stCondLst>
                              <p:cond delay="11000"/>
                            </p:stCondLst>
                            <p:childTnLst>
                              <p:par>
                                <p:cTn id="128" presetID="53" presetClass="entr" presetSubtype="16" fill="hold" nodeType="afterEffect">
                                  <p:stCondLst>
                                    <p:cond delay="0"/>
                                  </p:stCondLst>
                                  <p:childTnLst>
                                    <p:set>
                                      <p:cBhvr>
                                        <p:cTn id="129" dur="1" fill="hold">
                                          <p:stCondLst>
                                            <p:cond delay="0"/>
                                          </p:stCondLst>
                                        </p:cTn>
                                        <p:tgtEl>
                                          <p:spTgt spid="54"/>
                                        </p:tgtEl>
                                        <p:attrNameLst>
                                          <p:attrName>style.visibility</p:attrName>
                                        </p:attrNameLst>
                                      </p:cBhvr>
                                      <p:to>
                                        <p:strVal val="visible"/>
                                      </p:to>
                                    </p:set>
                                    <p:anim calcmode="lin" valueType="num">
                                      <p:cBhvr>
                                        <p:cTn id="130" dur="250" fill="hold"/>
                                        <p:tgtEl>
                                          <p:spTgt spid="54"/>
                                        </p:tgtEl>
                                        <p:attrNameLst>
                                          <p:attrName>ppt_w</p:attrName>
                                        </p:attrNameLst>
                                      </p:cBhvr>
                                      <p:tavLst>
                                        <p:tav tm="0">
                                          <p:val>
                                            <p:fltVal val="0"/>
                                          </p:val>
                                        </p:tav>
                                        <p:tav tm="100000">
                                          <p:val>
                                            <p:strVal val="#ppt_w"/>
                                          </p:val>
                                        </p:tav>
                                      </p:tavLst>
                                    </p:anim>
                                    <p:anim calcmode="lin" valueType="num">
                                      <p:cBhvr>
                                        <p:cTn id="131" dur="250" fill="hold"/>
                                        <p:tgtEl>
                                          <p:spTgt spid="54"/>
                                        </p:tgtEl>
                                        <p:attrNameLst>
                                          <p:attrName>ppt_h</p:attrName>
                                        </p:attrNameLst>
                                      </p:cBhvr>
                                      <p:tavLst>
                                        <p:tav tm="0">
                                          <p:val>
                                            <p:fltVal val="0"/>
                                          </p:val>
                                        </p:tav>
                                        <p:tav tm="100000">
                                          <p:val>
                                            <p:strVal val="#ppt_h"/>
                                          </p:val>
                                        </p:tav>
                                      </p:tavLst>
                                    </p:anim>
                                    <p:animEffect transition="in" filter="fade">
                                      <p:cBhvr>
                                        <p:cTn id="132" dur="250"/>
                                        <p:tgtEl>
                                          <p:spTgt spid="54"/>
                                        </p:tgtEl>
                                      </p:cBhvr>
                                    </p:animEffect>
                                  </p:childTnLst>
                                </p:cTn>
                              </p:par>
                              <p:par>
                                <p:cTn id="133" presetID="6" presetClass="emph" presetSubtype="0" decel="100000" fill="hold" nodeType="withEffect">
                                  <p:stCondLst>
                                    <p:cond delay="200"/>
                                  </p:stCondLst>
                                  <p:childTnLst>
                                    <p:animScale>
                                      <p:cBhvr>
                                        <p:cTn id="134" dur="250" fill="hold"/>
                                        <p:tgtEl>
                                          <p:spTgt spid="54"/>
                                        </p:tgtEl>
                                      </p:cBhvr>
                                      <p:by x="110000" y="110000"/>
                                    </p:animScale>
                                  </p:childTnLst>
                                </p:cTn>
                              </p:par>
                              <p:par>
                                <p:cTn id="135" presetID="6" presetClass="emph" presetSubtype="0" decel="100000" fill="hold" nodeType="withEffect">
                                  <p:stCondLst>
                                    <p:cond delay="300"/>
                                  </p:stCondLst>
                                  <p:childTnLst>
                                    <p:animScale>
                                      <p:cBhvr>
                                        <p:cTn id="136" dur="250" fill="hold"/>
                                        <p:tgtEl>
                                          <p:spTgt spid="54"/>
                                        </p:tgtEl>
                                      </p:cBhvr>
                                      <p:by x="91000" y="91000"/>
                                    </p:animScale>
                                  </p:childTnLst>
                                </p:cTn>
                              </p:par>
                              <p:par>
                                <p:cTn id="137" presetID="10" presetClass="entr" presetSubtype="0" fill="hold" grpId="0" nodeType="withEffect">
                                  <p:stCondLst>
                                    <p:cond delay="300"/>
                                  </p:stCondLst>
                                  <p:childTnLst>
                                    <p:set>
                                      <p:cBhvr>
                                        <p:cTn id="138" dur="1" fill="hold">
                                          <p:stCondLst>
                                            <p:cond delay="0"/>
                                          </p:stCondLst>
                                        </p:cTn>
                                        <p:tgtEl>
                                          <p:spTgt spid="128"/>
                                        </p:tgtEl>
                                        <p:attrNameLst>
                                          <p:attrName>style.visibility</p:attrName>
                                        </p:attrNameLst>
                                      </p:cBhvr>
                                      <p:to>
                                        <p:strVal val="visible"/>
                                      </p:to>
                                    </p:set>
                                    <p:animEffect transition="in" filter="fade">
                                      <p:cBhvr>
                                        <p:cTn id="139" dur="500"/>
                                        <p:tgtEl>
                                          <p:spTgt spid="12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1" nodeType="clickEffect">
                                  <p:stCondLst>
                                    <p:cond delay="0"/>
                                  </p:stCondLst>
                                  <p:childTnLst>
                                    <p:set>
                                      <p:cBhvr>
                                        <p:cTn id="143" dur="1" fill="hold">
                                          <p:stCondLst>
                                            <p:cond delay="0"/>
                                          </p:stCondLst>
                                        </p:cTn>
                                        <p:tgtEl>
                                          <p:spTgt spid="80"/>
                                        </p:tgtEl>
                                        <p:attrNameLst>
                                          <p:attrName>style.visibility</p:attrName>
                                        </p:attrNameLst>
                                      </p:cBhvr>
                                      <p:to>
                                        <p:strVal val="visible"/>
                                      </p:to>
                                    </p:set>
                                    <p:animEffect transition="in" filter="wipe(up)">
                                      <p:cBhvr>
                                        <p:cTn id="144" dur="500"/>
                                        <p:tgtEl>
                                          <p:spTgt spid="80"/>
                                        </p:tgtEl>
                                      </p:cBhvr>
                                    </p:animEffect>
                                  </p:childTnLst>
                                </p:cTn>
                              </p:par>
                            </p:childTnLst>
                          </p:cTn>
                        </p:par>
                        <p:par>
                          <p:cTn id="145" fill="hold">
                            <p:stCondLst>
                              <p:cond delay="500"/>
                            </p:stCondLst>
                            <p:childTnLst>
                              <p:par>
                                <p:cTn id="146" presetID="22" presetClass="entr" presetSubtype="8" fill="hold" grpId="1" nodeType="afterEffect">
                                  <p:stCondLst>
                                    <p:cond delay="0"/>
                                  </p:stCondLst>
                                  <p:childTnLst>
                                    <p:set>
                                      <p:cBhvr>
                                        <p:cTn id="147" dur="1" fill="hold">
                                          <p:stCondLst>
                                            <p:cond delay="0"/>
                                          </p:stCondLst>
                                        </p:cTn>
                                        <p:tgtEl>
                                          <p:spTgt spid="46"/>
                                        </p:tgtEl>
                                        <p:attrNameLst>
                                          <p:attrName>style.visibility</p:attrName>
                                        </p:attrNameLst>
                                      </p:cBhvr>
                                      <p:to>
                                        <p:strVal val="visible"/>
                                      </p:to>
                                    </p:set>
                                    <p:animEffect transition="in" filter="wipe(left)">
                                      <p:cBhvr>
                                        <p:cTn id="148" dur="500"/>
                                        <p:tgtEl>
                                          <p:spTgt spid="46"/>
                                        </p:tgtEl>
                                      </p:cBhvr>
                                    </p:animEffect>
                                  </p:childTnLst>
                                </p:cTn>
                              </p:par>
                            </p:childTnLst>
                          </p:cTn>
                        </p:par>
                        <p:par>
                          <p:cTn id="149" fill="hold">
                            <p:stCondLst>
                              <p:cond delay="1000"/>
                            </p:stCondLst>
                            <p:childTnLst>
                              <p:par>
                                <p:cTn id="150" presetID="22" presetClass="entr" presetSubtype="4" fill="hold" grpId="1" nodeType="after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wipe(down)">
                                      <p:cBhvr>
                                        <p:cTn id="152" dur="500"/>
                                        <p:tgtEl>
                                          <p:spTgt spid="7"/>
                                        </p:tgtEl>
                                      </p:cBhvr>
                                    </p:animEffect>
                                  </p:childTnLst>
                                </p:cTn>
                              </p:par>
                            </p:childTnLst>
                          </p:cTn>
                        </p:par>
                        <p:par>
                          <p:cTn id="153" fill="hold">
                            <p:stCondLst>
                              <p:cond delay="1500"/>
                            </p:stCondLst>
                            <p:childTnLst>
                              <p:par>
                                <p:cTn id="154" presetID="22" presetClass="entr" presetSubtype="4" fill="hold" grpId="1" nodeType="after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wipe(down)">
                                      <p:cBhvr>
                                        <p:cTn id="156" dur="500"/>
                                        <p:tgtEl>
                                          <p:spTgt spid="76"/>
                                        </p:tgtEl>
                                      </p:cBhvr>
                                    </p:animEffect>
                                  </p:childTnLst>
                                </p:cTn>
                              </p:par>
                            </p:childTnLst>
                          </p:cTn>
                        </p:par>
                      </p:childTnLst>
                    </p:cTn>
                  </p:par>
                  <p:par>
                    <p:cTn id="157" fill="hold">
                      <p:stCondLst>
                        <p:cond delay="indefinite"/>
                      </p:stCondLst>
                      <p:childTnLst>
                        <p:par>
                          <p:cTn id="158" fill="hold">
                            <p:stCondLst>
                              <p:cond delay="0"/>
                            </p:stCondLst>
                            <p:childTnLst>
                              <p:par>
                                <p:cTn id="159" presetID="53" presetClass="entr" presetSubtype="16" fill="hold" nodeType="clickEffect">
                                  <p:stCondLst>
                                    <p:cond delay="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250" fill="hold"/>
                                        <p:tgtEl>
                                          <p:spTgt spid="50"/>
                                        </p:tgtEl>
                                        <p:attrNameLst>
                                          <p:attrName>ppt_w</p:attrName>
                                        </p:attrNameLst>
                                      </p:cBhvr>
                                      <p:tavLst>
                                        <p:tav tm="0">
                                          <p:val>
                                            <p:fltVal val="0"/>
                                          </p:val>
                                        </p:tav>
                                        <p:tav tm="100000">
                                          <p:val>
                                            <p:strVal val="#ppt_w"/>
                                          </p:val>
                                        </p:tav>
                                      </p:tavLst>
                                    </p:anim>
                                    <p:anim calcmode="lin" valueType="num">
                                      <p:cBhvr>
                                        <p:cTn id="162" dur="250" fill="hold"/>
                                        <p:tgtEl>
                                          <p:spTgt spid="50"/>
                                        </p:tgtEl>
                                        <p:attrNameLst>
                                          <p:attrName>ppt_h</p:attrName>
                                        </p:attrNameLst>
                                      </p:cBhvr>
                                      <p:tavLst>
                                        <p:tav tm="0">
                                          <p:val>
                                            <p:fltVal val="0"/>
                                          </p:val>
                                        </p:tav>
                                        <p:tav tm="100000">
                                          <p:val>
                                            <p:strVal val="#ppt_h"/>
                                          </p:val>
                                        </p:tav>
                                      </p:tavLst>
                                    </p:anim>
                                    <p:animEffect transition="in" filter="fade">
                                      <p:cBhvr>
                                        <p:cTn id="163" dur="250"/>
                                        <p:tgtEl>
                                          <p:spTgt spid="50"/>
                                        </p:tgtEl>
                                      </p:cBhvr>
                                    </p:animEffect>
                                  </p:childTnLst>
                                </p:cTn>
                              </p:par>
                              <p:par>
                                <p:cTn id="164" presetID="6" presetClass="emph" presetSubtype="0" decel="100000" fill="hold" nodeType="withEffect">
                                  <p:stCondLst>
                                    <p:cond delay="200"/>
                                  </p:stCondLst>
                                  <p:childTnLst>
                                    <p:animScale>
                                      <p:cBhvr>
                                        <p:cTn id="165" dur="250" fill="hold"/>
                                        <p:tgtEl>
                                          <p:spTgt spid="50"/>
                                        </p:tgtEl>
                                      </p:cBhvr>
                                      <p:by x="110000" y="110000"/>
                                    </p:animScale>
                                  </p:childTnLst>
                                </p:cTn>
                              </p:par>
                              <p:par>
                                <p:cTn id="166" presetID="6" presetClass="emph" presetSubtype="0" decel="100000" fill="hold" nodeType="withEffect">
                                  <p:stCondLst>
                                    <p:cond delay="300"/>
                                  </p:stCondLst>
                                  <p:childTnLst>
                                    <p:animScale>
                                      <p:cBhvr>
                                        <p:cTn id="167" dur="250" fill="hold"/>
                                        <p:tgtEl>
                                          <p:spTgt spid="50"/>
                                        </p:tgtEl>
                                      </p:cBhvr>
                                      <p:by x="91000" y="91000"/>
                                    </p:animScale>
                                  </p:childTnLst>
                                </p:cTn>
                              </p:par>
                            </p:childTnLst>
                          </p:cTn>
                        </p:par>
                        <p:par>
                          <p:cTn id="168" fill="hold">
                            <p:stCondLst>
                              <p:cond delay="550"/>
                            </p:stCondLst>
                            <p:childTnLst>
                              <p:par>
                                <p:cTn id="169" presetID="22" presetClass="entr" presetSubtype="1" fill="hold" grpId="0" nodeType="after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wipe(up)">
                                      <p:cBhvr>
                                        <p:cTn id="171" dur="500"/>
                                        <p:tgtEl>
                                          <p:spTgt spid="91"/>
                                        </p:tgtEl>
                                      </p:cBhvr>
                                    </p:animEffect>
                                  </p:childTnLst>
                                </p:cTn>
                              </p:par>
                            </p:childTnLst>
                          </p:cTn>
                        </p:par>
                        <p:par>
                          <p:cTn id="172" fill="hold">
                            <p:stCondLst>
                              <p:cond delay="1050"/>
                            </p:stCondLst>
                            <p:childTnLst>
                              <p:par>
                                <p:cTn id="173" presetID="22" presetClass="entr" presetSubtype="2" fill="hold" nodeType="afterEffect">
                                  <p:stCondLst>
                                    <p:cond delay="500"/>
                                  </p:stCondLst>
                                  <p:childTnLst>
                                    <p:set>
                                      <p:cBhvr>
                                        <p:cTn id="174" dur="1" fill="hold">
                                          <p:stCondLst>
                                            <p:cond delay="0"/>
                                          </p:stCondLst>
                                        </p:cTn>
                                        <p:tgtEl>
                                          <p:spTgt spid="166"/>
                                        </p:tgtEl>
                                        <p:attrNameLst>
                                          <p:attrName>style.visibility</p:attrName>
                                        </p:attrNameLst>
                                      </p:cBhvr>
                                      <p:to>
                                        <p:strVal val="visible"/>
                                      </p:to>
                                    </p:set>
                                    <p:animEffect transition="in" filter="wipe(right)">
                                      <p:cBhvr>
                                        <p:cTn id="175" dur="500"/>
                                        <p:tgtEl>
                                          <p:spTgt spid="166"/>
                                        </p:tgtEl>
                                      </p:cBhvr>
                                    </p:animEffect>
                                  </p:childTnLst>
                                </p:cTn>
                              </p:par>
                              <p:par>
                                <p:cTn id="176" presetID="10" presetClass="entr" presetSubtype="0" fill="hold" grpId="0" nodeType="withEffect">
                                  <p:stCondLst>
                                    <p:cond delay="500"/>
                                  </p:stCondLst>
                                  <p:childTnLst>
                                    <p:set>
                                      <p:cBhvr>
                                        <p:cTn id="177" dur="1" fill="hold">
                                          <p:stCondLst>
                                            <p:cond delay="0"/>
                                          </p:stCondLst>
                                        </p:cTn>
                                        <p:tgtEl>
                                          <p:spTgt spid="167"/>
                                        </p:tgtEl>
                                        <p:attrNameLst>
                                          <p:attrName>style.visibility</p:attrName>
                                        </p:attrNameLst>
                                      </p:cBhvr>
                                      <p:to>
                                        <p:strVal val="visible"/>
                                      </p:to>
                                    </p:set>
                                    <p:animEffect transition="in" filter="fade">
                                      <p:cBhvr>
                                        <p:cTn id="178" dur="500"/>
                                        <p:tgtEl>
                                          <p:spTgt spid="167"/>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81"/>
                                        </p:tgtEl>
                                        <p:attrNameLst>
                                          <p:attrName>style.visibility</p:attrName>
                                        </p:attrNameLst>
                                      </p:cBhvr>
                                      <p:to>
                                        <p:strVal val="visible"/>
                                      </p:to>
                                    </p:set>
                                    <p:animEffect transition="in" filter="wipe(left)">
                                      <p:cBhvr>
                                        <p:cTn id="183" dur="500"/>
                                        <p:tgtEl>
                                          <p:spTgt spid="181"/>
                                        </p:tgtEl>
                                      </p:cBhvr>
                                    </p:animEffect>
                                  </p:childTnLst>
                                </p:cTn>
                              </p:par>
                            </p:childTnLst>
                          </p:cTn>
                        </p:par>
                        <p:par>
                          <p:cTn id="184" fill="hold">
                            <p:stCondLst>
                              <p:cond delay="500"/>
                            </p:stCondLst>
                            <p:childTnLst>
                              <p:par>
                                <p:cTn id="185" presetID="53" presetClass="entr" presetSubtype="16" fill="hold" nodeType="afterEffect">
                                  <p:stCondLst>
                                    <p:cond delay="0"/>
                                  </p:stCondLst>
                                  <p:childTnLst>
                                    <p:set>
                                      <p:cBhvr>
                                        <p:cTn id="186" dur="1" fill="hold">
                                          <p:stCondLst>
                                            <p:cond delay="0"/>
                                          </p:stCondLst>
                                        </p:cTn>
                                        <p:tgtEl>
                                          <p:spTgt spid="13"/>
                                        </p:tgtEl>
                                        <p:attrNameLst>
                                          <p:attrName>style.visibility</p:attrName>
                                        </p:attrNameLst>
                                      </p:cBhvr>
                                      <p:to>
                                        <p:strVal val="visible"/>
                                      </p:to>
                                    </p:set>
                                    <p:anim calcmode="lin" valueType="num">
                                      <p:cBhvr>
                                        <p:cTn id="187" dur="250" fill="hold"/>
                                        <p:tgtEl>
                                          <p:spTgt spid="13"/>
                                        </p:tgtEl>
                                        <p:attrNameLst>
                                          <p:attrName>ppt_w</p:attrName>
                                        </p:attrNameLst>
                                      </p:cBhvr>
                                      <p:tavLst>
                                        <p:tav tm="0">
                                          <p:val>
                                            <p:fltVal val="0"/>
                                          </p:val>
                                        </p:tav>
                                        <p:tav tm="100000">
                                          <p:val>
                                            <p:strVal val="#ppt_w"/>
                                          </p:val>
                                        </p:tav>
                                      </p:tavLst>
                                    </p:anim>
                                    <p:anim calcmode="lin" valueType="num">
                                      <p:cBhvr>
                                        <p:cTn id="188" dur="250" fill="hold"/>
                                        <p:tgtEl>
                                          <p:spTgt spid="13"/>
                                        </p:tgtEl>
                                        <p:attrNameLst>
                                          <p:attrName>ppt_h</p:attrName>
                                        </p:attrNameLst>
                                      </p:cBhvr>
                                      <p:tavLst>
                                        <p:tav tm="0">
                                          <p:val>
                                            <p:fltVal val="0"/>
                                          </p:val>
                                        </p:tav>
                                        <p:tav tm="100000">
                                          <p:val>
                                            <p:strVal val="#ppt_h"/>
                                          </p:val>
                                        </p:tav>
                                      </p:tavLst>
                                    </p:anim>
                                    <p:animEffect transition="in" filter="fade">
                                      <p:cBhvr>
                                        <p:cTn id="189" dur="250"/>
                                        <p:tgtEl>
                                          <p:spTgt spid="13"/>
                                        </p:tgtEl>
                                      </p:cBhvr>
                                    </p:animEffect>
                                  </p:childTnLst>
                                </p:cTn>
                              </p:par>
                              <p:par>
                                <p:cTn id="190" presetID="6" presetClass="emph" presetSubtype="0" decel="100000" fill="hold" nodeType="withEffect">
                                  <p:stCondLst>
                                    <p:cond delay="200"/>
                                  </p:stCondLst>
                                  <p:childTnLst>
                                    <p:animScale>
                                      <p:cBhvr>
                                        <p:cTn id="191" dur="250" fill="hold"/>
                                        <p:tgtEl>
                                          <p:spTgt spid="13"/>
                                        </p:tgtEl>
                                      </p:cBhvr>
                                      <p:by x="110000" y="110000"/>
                                    </p:animScale>
                                  </p:childTnLst>
                                </p:cTn>
                              </p:par>
                              <p:par>
                                <p:cTn id="192" presetID="6" presetClass="emph" presetSubtype="0" decel="100000" fill="hold" nodeType="withEffect">
                                  <p:stCondLst>
                                    <p:cond delay="300"/>
                                  </p:stCondLst>
                                  <p:childTnLst>
                                    <p:animScale>
                                      <p:cBhvr>
                                        <p:cTn id="193" dur="250" fill="hold"/>
                                        <p:tgtEl>
                                          <p:spTgt spid="13"/>
                                        </p:tgtEl>
                                      </p:cBhvr>
                                      <p:by x="91000" y="91000"/>
                                    </p:animScale>
                                  </p:childTnLst>
                                </p:cTn>
                              </p:par>
                              <p:par>
                                <p:cTn id="194" presetID="22" presetClass="entr" presetSubtype="8" fill="hold" nodeType="withEffect">
                                  <p:stCondLst>
                                    <p:cond delay="300"/>
                                  </p:stCondLst>
                                  <p:childTnLst>
                                    <p:set>
                                      <p:cBhvr>
                                        <p:cTn id="195" dur="1" fill="hold">
                                          <p:stCondLst>
                                            <p:cond delay="0"/>
                                          </p:stCondLst>
                                        </p:cTn>
                                        <p:tgtEl>
                                          <p:spTgt spid="171"/>
                                        </p:tgtEl>
                                        <p:attrNameLst>
                                          <p:attrName>style.visibility</p:attrName>
                                        </p:attrNameLst>
                                      </p:cBhvr>
                                      <p:to>
                                        <p:strVal val="visible"/>
                                      </p:to>
                                    </p:set>
                                    <p:animEffect transition="in" filter="wipe(left)">
                                      <p:cBhvr>
                                        <p:cTn id="196" dur="500"/>
                                        <p:tgtEl>
                                          <p:spTgt spid="171"/>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nodeType="clickEffect">
                                  <p:stCondLst>
                                    <p:cond delay="0"/>
                                  </p:stCondLst>
                                  <p:childTnLst>
                                    <p:set>
                                      <p:cBhvr>
                                        <p:cTn id="200" dur="1" fill="hold">
                                          <p:stCondLst>
                                            <p:cond delay="0"/>
                                          </p:stCondLst>
                                        </p:cTn>
                                        <p:tgtEl>
                                          <p:spTgt spid="60"/>
                                        </p:tgtEl>
                                        <p:attrNameLst>
                                          <p:attrName>style.visibility</p:attrName>
                                        </p:attrNameLst>
                                      </p:cBhvr>
                                      <p:to>
                                        <p:strVal val="visible"/>
                                      </p:to>
                                    </p:set>
                                    <p:animEffect transition="in" filter="wipe(left)">
                                      <p:cBhvr>
                                        <p:cTn id="201" dur="500"/>
                                        <p:tgtEl>
                                          <p:spTgt spid="60"/>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1"/>
                                        </p:tgtEl>
                                        <p:attrNameLst>
                                          <p:attrName>style.visibility</p:attrName>
                                        </p:attrNameLst>
                                      </p:cBhvr>
                                      <p:to>
                                        <p:strVal val="visible"/>
                                      </p:to>
                                    </p:set>
                                    <p:animEffect transition="in" filter="fade">
                                      <p:cBhvr>
                                        <p:cTn id="20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1" grpId="0"/>
      <p:bldP spid="3" grpId="0" animBg="1"/>
      <p:bldP spid="7" grpId="0" animBg="1"/>
      <p:bldP spid="7" grpId="1" animBg="1"/>
      <p:bldP spid="167" grpId="0"/>
      <p:bldP spid="123" grpId="0" animBg="1"/>
      <p:bldP spid="128" grpId="0"/>
      <p:bldP spid="61" grpId="0"/>
      <p:bldP spid="120" grpId="0"/>
      <p:bldP spid="80" grpId="0" animBg="1"/>
      <p:bldP spid="80" grpId="1" animBg="1"/>
      <p:bldP spid="91" grpId="0" animBg="1"/>
      <p:bldP spid="98" grpId="0" animBg="1"/>
      <p:bldP spid="46" grpId="0" animBg="1"/>
      <p:bldP spid="46" grpId="1" animBg="1"/>
      <p:bldP spid="122" grpId="0" animBg="1"/>
      <p:bldP spid="133" grpId="0" animBg="1"/>
      <p:bldP spid="76" grpId="0" animBg="1"/>
      <p:bldP spid="7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592941" y="5292863"/>
            <a:ext cx="2645308" cy="932887"/>
            <a:chOff x="666836" y="5143164"/>
            <a:chExt cx="3539743" cy="1248316"/>
          </a:xfrm>
        </p:grpSpPr>
        <p:sp>
          <p:nvSpPr>
            <p:cNvPr id="21" name="Freeform 133"/>
            <p:cNvSpPr>
              <a:spLocks noEditPoints="1"/>
            </p:cNvSpPr>
            <p:nvPr/>
          </p:nvSpPr>
          <p:spPr bwMode="black">
            <a:xfrm>
              <a:off x="1716214" y="5539517"/>
              <a:ext cx="559156" cy="559953"/>
            </a:xfrm>
            <a:custGeom>
              <a:avLst/>
              <a:gdLst>
                <a:gd name="T0" fmla="*/ 902 w 1099"/>
                <a:gd name="T1" fmla="*/ 0 h 1099"/>
                <a:gd name="T2" fmla="*/ 197 w 1099"/>
                <a:gd name="T3" fmla="*/ 0 h 1099"/>
                <a:gd name="T4" fmla="*/ 0 w 1099"/>
                <a:gd name="T5" fmla="*/ 197 h 1099"/>
                <a:gd name="T6" fmla="*/ 0 w 1099"/>
                <a:gd name="T7" fmla="*/ 902 h 1099"/>
                <a:gd name="T8" fmla="*/ 197 w 1099"/>
                <a:gd name="T9" fmla="*/ 1099 h 1099"/>
                <a:gd name="T10" fmla="*/ 902 w 1099"/>
                <a:gd name="T11" fmla="*/ 1099 h 1099"/>
                <a:gd name="T12" fmla="*/ 1099 w 1099"/>
                <a:gd name="T13" fmla="*/ 902 h 1099"/>
                <a:gd name="T14" fmla="*/ 1099 w 1099"/>
                <a:gd name="T15" fmla="*/ 197 h 1099"/>
                <a:gd name="T16" fmla="*/ 902 w 1099"/>
                <a:gd name="T17" fmla="*/ 0 h 1099"/>
                <a:gd name="T18" fmla="*/ 932 w 1099"/>
                <a:gd name="T19" fmla="*/ 285 h 1099"/>
                <a:gd name="T20" fmla="*/ 859 w 1099"/>
                <a:gd name="T21" fmla="*/ 285 h 1099"/>
                <a:gd name="T22" fmla="*/ 793 w 1099"/>
                <a:gd name="T23" fmla="*/ 351 h 1099"/>
                <a:gd name="T24" fmla="*/ 793 w 1099"/>
                <a:gd name="T25" fmla="*/ 400 h 1099"/>
                <a:gd name="T26" fmla="*/ 932 w 1099"/>
                <a:gd name="T27" fmla="*/ 400 h 1099"/>
                <a:gd name="T28" fmla="*/ 932 w 1099"/>
                <a:gd name="T29" fmla="*/ 550 h 1099"/>
                <a:gd name="T30" fmla="*/ 793 w 1099"/>
                <a:gd name="T31" fmla="*/ 550 h 1099"/>
                <a:gd name="T32" fmla="*/ 793 w 1099"/>
                <a:gd name="T33" fmla="*/ 1010 h 1099"/>
                <a:gd name="T34" fmla="*/ 596 w 1099"/>
                <a:gd name="T35" fmla="*/ 1010 h 1099"/>
                <a:gd name="T36" fmla="*/ 596 w 1099"/>
                <a:gd name="T37" fmla="*/ 550 h 1099"/>
                <a:gd name="T38" fmla="*/ 470 w 1099"/>
                <a:gd name="T39" fmla="*/ 550 h 1099"/>
                <a:gd name="T40" fmla="*/ 470 w 1099"/>
                <a:gd name="T41" fmla="*/ 400 h 1099"/>
                <a:gd name="T42" fmla="*/ 596 w 1099"/>
                <a:gd name="T43" fmla="*/ 400 h 1099"/>
                <a:gd name="T44" fmla="*/ 596 w 1099"/>
                <a:gd name="T45" fmla="*/ 311 h 1099"/>
                <a:gd name="T46" fmla="*/ 772 w 1099"/>
                <a:gd name="T47" fmla="*/ 135 h 1099"/>
                <a:gd name="T48" fmla="*/ 932 w 1099"/>
                <a:gd name="T49" fmla="*/ 135 h 1099"/>
                <a:gd name="T50" fmla="*/ 932 w 1099"/>
                <a:gd name="T51" fmla="*/ 285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9" h="1099">
                  <a:moveTo>
                    <a:pt x="902" y="0"/>
                  </a:moveTo>
                  <a:cubicBezTo>
                    <a:pt x="197" y="0"/>
                    <a:pt x="197" y="0"/>
                    <a:pt x="197" y="0"/>
                  </a:cubicBezTo>
                  <a:cubicBezTo>
                    <a:pt x="88" y="0"/>
                    <a:pt x="0" y="88"/>
                    <a:pt x="0" y="197"/>
                  </a:cubicBezTo>
                  <a:cubicBezTo>
                    <a:pt x="0" y="902"/>
                    <a:pt x="0" y="902"/>
                    <a:pt x="0" y="902"/>
                  </a:cubicBezTo>
                  <a:cubicBezTo>
                    <a:pt x="0" y="1010"/>
                    <a:pt x="88" y="1099"/>
                    <a:pt x="197" y="1099"/>
                  </a:cubicBezTo>
                  <a:cubicBezTo>
                    <a:pt x="902" y="1099"/>
                    <a:pt x="902" y="1099"/>
                    <a:pt x="902" y="1099"/>
                  </a:cubicBezTo>
                  <a:cubicBezTo>
                    <a:pt x="1010" y="1099"/>
                    <a:pt x="1099" y="1010"/>
                    <a:pt x="1099" y="902"/>
                  </a:cubicBezTo>
                  <a:cubicBezTo>
                    <a:pt x="1099" y="197"/>
                    <a:pt x="1099" y="197"/>
                    <a:pt x="1099" y="197"/>
                  </a:cubicBezTo>
                  <a:cubicBezTo>
                    <a:pt x="1099" y="88"/>
                    <a:pt x="1010" y="0"/>
                    <a:pt x="902" y="0"/>
                  </a:cubicBezTo>
                  <a:close/>
                  <a:moveTo>
                    <a:pt x="932" y="285"/>
                  </a:moveTo>
                  <a:cubicBezTo>
                    <a:pt x="932" y="285"/>
                    <a:pt x="932" y="285"/>
                    <a:pt x="859" y="285"/>
                  </a:cubicBezTo>
                  <a:cubicBezTo>
                    <a:pt x="822" y="285"/>
                    <a:pt x="793" y="314"/>
                    <a:pt x="793" y="351"/>
                  </a:cubicBezTo>
                  <a:cubicBezTo>
                    <a:pt x="793" y="351"/>
                    <a:pt x="793" y="351"/>
                    <a:pt x="793" y="400"/>
                  </a:cubicBezTo>
                  <a:cubicBezTo>
                    <a:pt x="793" y="400"/>
                    <a:pt x="793" y="400"/>
                    <a:pt x="932" y="400"/>
                  </a:cubicBezTo>
                  <a:cubicBezTo>
                    <a:pt x="932" y="400"/>
                    <a:pt x="932" y="400"/>
                    <a:pt x="932" y="550"/>
                  </a:cubicBezTo>
                  <a:cubicBezTo>
                    <a:pt x="932" y="550"/>
                    <a:pt x="932" y="550"/>
                    <a:pt x="793" y="550"/>
                  </a:cubicBezTo>
                  <a:cubicBezTo>
                    <a:pt x="793" y="550"/>
                    <a:pt x="793" y="550"/>
                    <a:pt x="793" y="1010"/>
                  </a:cubicBezTo>
                  <a:cubicBezTo>
                    <a:pt x="793" y="1010"/>
                    <a:pt x="793" y="1010"/>
                    <a:pt x="596" y="1010"/>
                  </a:cubicBezTo>
                  <a:cubicBezTo>
                    <a:pt x="596" y="1010"/>
                    <a:pt x="596" y="1010"/>
                    <a:pt x="596" y="550"/>
                  </a:cubicBezTo>
                  <a:cubicBezTo>
                    <a:pt x="596" y="550"/>
                    <a:pt x="596" y="550"/>
                    <a:pt x="470" y="550"/>
                  </a:cubicBezTo>
                  <a:cubicBezTo>
                    <a:pt x="470" y="550"/>
                    <a:pt x="470" y="550"/>
                    <a:pt x="470" y="400"/>
                  </a:cubicBezTo>
                  <a:cubicBezTo>
                    <a:pt x="470" y="400"/>
                    <a:pt x="470" y="400"/>
                    <a:pt x="596" y="400"/>
                  </a:cubicBezTo>
                  <a:cubicBezTo>
                    <a:pt x="596" y="400"/>
                    <a:pt x="596" y="400"/>
                    <a:pt x="596" y="311"/>
                  </a:cubicBezTo>
                  <a:cubicBezTo>
                    <a:pt x="596" y="214"/>
                    <a:pt x="675" y="135"/>
                    <a:pt x="772" y="135"/>
                  </a:cubicBezTo>
                  <a:cubicBezTo>
                    <a:pt x="772" y="135"/>
                    <a:pt x="772" y="135"/>
                    <a:pt x="932" y="135"/>
                  </a:cubicBezTo>
                  <a:cubicBezTo>
                    <a:pt x="932" y="135"/>
                    <a:pt x="932" y="135"/>
                    <a:pt x="932" y="28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defTabSz="914091"/>
              <a:endParaRPr lang="en-US" dirty="0">
                <a:solidFill>
                  <a:srgbClr val="292929"/>
                </a:solidFill>
              </a:endParaRPr>
            </a:p>
          </p:txBody>
        </p:sp>
        <p:pic>
          <p:nvPicPr>
            <p:cNvPr id="22" name="Picture 17" descr="C:\Users\Justin\Desktop\_Work_in_Progress\_MS\1463\yaho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731" y="5566724"/>
              <a:ext cx="689234" cy="430598"/>
            </a:xfrm>
            <a:prstGeom prst="rect">
              <a:avLst/>
            </a:prstGeom>
            <a:ln>
              <a:noFill/>
            </a:ln>
            <a:effectLst/>
            <a:extLst/>
          </p:spPr>
        </p:pic>
        <p:pic>
          <p:nvPicPr>
            <p:cNvPr id="23" name="Picture 18" descr="C:\Users\Justin\Desktop\_Work_in_Progress\_MS\1463\google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7337" y="5516697"/>
              <a:ext cx="539241" cy="530651"/>
            </a:xfrm>
            <a:prstGeom prst="rect">
              <a:avLst/>
            </a:prstGeom>
            <a:ln>
              <a:noFill/>
            </a:ln>
            <a:effectLst/>
            <a:extLst/>
          </p:spPr>
        </p:pic>
        <p:sp>
          <p:nvSpPr>
            <p:cNvPr id="24" name="Freeform 6"/>
            <p:cNvSpPr>
              <a:spLocks noEditPoints="1"/>
            </p:cNvSpPr>
            <p:nvPr/>
          </p:nvSpPr>
          <p:spPr bwMode="auto">
            <a:xfrm>
              <a:off x="987971" y="5539517"/>
              <a:ext cx="545365" cy="559953"/>
            </a:xfrm>
            <a:custGeom>
              <a:avLst/>
              <a:gdLst>
                <a:gd name="T0" fmla="*/ 2014 w 2229"/>
                <a:gd name="T1" fmla="*/ 21 h 2289"/>
                <a:gd name="T2" fmla="*/ 638 w 2229"/>
                <a:gd name="T3" fmla="*/ 21 h 2289"/>
                <a:gd name="T4" fmla="*/ 1062 w 2229"/>
                <a:gd name="T5" fmla="*/ 177 h 2289"/>
                <a:gd name="T6" fmla="*/ 1842 w 2229"/>
                <a:gd name="T7" fmla="*/ 177 h 2289"/>
                <a:gd name="T8" fmla="*/ 1982 w 2229"/>
                <a:gd name="T9" fmla="*/ 301 h 2289"/>
                <a:gd name="T10" fmla="*/ 1642 w 2229"/>
                <a:gd name="T11" fmla="*/ 1561 h 2289"/>
                <a:gd name="T12" fmla="*/ 1514 w 2229"/>
                <a:gd name="T13" fmla="*/ 1693 h 2289"/>
                <a:gd name="T14" fmla="*/ 1446 w 2229"/>
                <a:gd name="T15" fmla="*/ 1693 h 2289"/>
                <a:gd name="T16" fmla="*/ 1394 w 2229"/>
                <a:gd name="T17" fmla="*/ 1901 h 2289"/>
                <a:gd name="T18" fmla="*/ 1522 w 2229"/>
                <a:gd name="T19" fmla="*/ 1901 h 2289"/>
                <a:gd name="T20" fmla="*/ 1830 w 2229"/>
                <a:gd name="T21" fmla="*/ 1601 h 2289"/>
                <a:gd name="T22" fmla="*/ 2154 w 2229"/>
                <a:gd name="T23" fmla="*/ 313 h 2289"/>
                <a:gd name="T24" fmla="*/ 2014 w 2229"/>
                <a:gd name="T25" fmla="*/ 21 h 2289"/>
                <a:gd name="T26" fmla="*/ 1607 w 2229"/>
                <a:gd name="T27" fmla="*/ 426 h 2289"/>
                <a:gd name="T28" fmla="*/ 535 w 2229"/>
                <a:gd name="T29" fmla="*/ 13 h 2289"/>
                <a:gd name="T30" fmla="*/ 482 w 2229"/>
                <a:gd name="T31" fmla="*/ 37 h 2289"/>
                <a:gd name="T32" fmla="*/ 260 w 2229"/>
                <a:gd name="T33" fmla="*/ 856 h 2289"/>
                <a:gd name="T34" fmla="*/ 778 w 2229"/>
                <a:gd name="T35" fmla="*/ 856 h 2289"/>
                <a:gd name="T36" fmla="*/ 778 w 2229"/>
                <a:gd name="T37" fmla="*/ 447 h 2289"/>
                <a:gd name="T38" fmla="*/ 1442 w 2229"/>
                <a:gd name="T39" fmla="*/ 1111 h 2289"/>
                <a:gd name="T40" fmla="*/ 778 w 2229"/>
                <a:gd name="T41" fmla="*/ 1775 h 2289"/>
                <a:gd name="T42" fmla="*/ 778 w 2229"/>
                <a:gd name="T43" fmla="*/ 1336 h 2289"/>
                <a:gd name="T44" fmla="*/ 130 w 2229"/>
                <a:gd name="T45" fmla="*/ 1336 h 2289"/>
                <a:gd name="T46" fmla="*/ 18 w 2229"/>
                <a:gd name="T47" fmla="*/ 1746 h 2289"/>
                <a:gd name="T48" fmla="*/ 34 w 2229"/>
                <a:gd name="T49" fmla="*/ 1809 h 2289"/>
                <a:gd name="T50" fmla="*/ 1117 w 2229"/>
                <a:gd name="T51" fmla="*/ 2234 h 2289"/>
                <a:gd name="T52" fmla="*/ 1269 w 2229"/>
                <a:gd name="T53" fmla="*/ 2186 h 2289"/>
                <a:gd name="T54" fmla="*/ 1695 w 2229"/>
                <a:gd name="T55" fmla="*/ 661 h 2289"/>
                <a:gd name="T56" fmla="*/ 1607 w 2229"/>
                <a:gd name="T57" fmla="*/ 426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9" h="2289">
                  <a:moveTo>
                    <a:pt x="2014" y="21"/>
                  </a:moveTo>
                  <a:cubicBezTo>
                    <a:pt x="638" y="21"/>
                    <a:pt x="638" y="21"/>
                    <a:pt x="638" y="21"/>
                  </a:cubicBezTo>
                  <a:cubicBezTo>
                    <a:pt x="1062" y="177"/>
                    <a:pt x="1062" y="177"/>
                    <a:pt x="1062" y="177"/>
                  </a:cubicBezTo>
                  <a:cubicBezTo>
                    <a:pt x="1842" y="177"/>
                    <a:pt x="1842" y="177"/>
                    <a:pt x="1842" y="177"/>
                  </a:cubicBezTo>
                  <a:cubicBezTo>
                    <a:pt x="2026" y="177"/>
                    <a:pt x="1982" y="301"/>
                    <a:pt x="1982" y="301"/>
                  </a:cubicBezTo>
                  <a:cubicBezTo>
                    <a:pt x="1642" y="1561"/>
                    <a:pt x="1642" y="1561"/>
                    <a:pt x="1642" y="1561"/>
                  </a:cubicBezTo>
                  <a:cubicBezTo>
                    <a:pt x="1600" y="1696"/>
                    <a:pt x="1514" y="1693"/>
                    <a:pt x="1514" y="1693"/>
                  </a:cubicBezTo>
                  <a:cubicBezTo>
                    <a:pt x="1446" y="1693"/>
                    <a:pt x="1446" y="1693"/>
                    <a:pt x="1446" y="1693"/>
                  </a:cubicBezTo>
                  <a:cubicBezTo>
                    <a:pt x="1394" y="1901"/>
                    <a:pt x="1394" y="1901"/>
                    <a:pt x="1394" y="1901"/>
                  </a:cubicBezTo>
                  <a:cubicBezTo>
                    <a:pt x="1522" y="1901"/>
                    <a:pt x="1522" y="1901"/>
                    <a:pt x="1522" y="1901"/>
                  </a:cubicBezTo>
                  <a:cubicBezTo>
                    <a:pt x="1764" y="1900"/>
                    <a:pt x="1830" y="1601"/>
                    <a:pt x="1830" y="1601"/>
                  </a:cubicBezTo>
                  <a:cubicBezTo>
                    <a:pt x="2154" y="313"/>
                    <a:pt x="2154" y="313"/>
                    <a:pt x="2154" y="313"/>
                  </a:cubicBezTo>
                  <a:cubicBezTo>
                    <a:pt x="2229" y="15"/>
                    <a:pt x="2014" y="21"/>
                    <a:pt x="2014" y="21"/>
                  </a:cubicBezTo>
                  <a:close/>
                  <a:moveTo>
                    <a:pt x="1607" y="426"/>
                  </a:moveTo>
                  <a:cubicBezTo>
                    <a:pt x="535" y="13"/>
                    <a:pt x="535" y="13"/>
                    <a:pt x="535" y="13"/>
                  </a:cubicBezTo>
                  <a:cubicBezTo>
                    <a:pt x="493" y="0"/>
                    <a:pt x="482" y="37"/>
                    <a:pt x="482" y="37"/>
                  </a:cubicBezTo>
                  <a:cubicBezTo>
                    <a:pt x="260" y="856"/>
                    <a:pt x="260" y="856"/>
                    <a:pt x="260" y="856"/>
                  </a:cubicBezTo>
                  <a:cubicBezTo>
                    <a:pt x="778" y="856"/>
                    <a:pt x="778" y="856"/>
                    <a:pt x="778" y="856"/>
                  </a:cubicBezTo>
                  <a:cubicBezTo>
                    <a:pt x="778" y="447"/>
                    <a:pt x="778" y="447"/>
                    <a:pt x="778" y="447"/>
                  </a:cubicBezTo>
                  <a:cubicBezTo>
                    <a:pt x="1442" y="1111"/>
                    <a:pt x="1442" y="1111"/>
                    <a:pt x="1442" y="1111"/>
                  </a:cubicBezTo>
                  <a:cubicBezTo>
                    <a:pt x="778" y="1775"/>
                    <a:pt x="778" y="1775"/>
                    <a:pt x="778" y="1775"/>
                  </a:cubicBezTo>
                  <a:cubicBezTo>
                    <a:pt x="778" y="1336"/>
                    <a:pt x="778" y="1336"/>
                    <a:pt x="778" y="1336"/>
                  </a:cubicBezTo>
                  <a:cubicBezTo>
                    <a:pt x="130" y="1336"/>
                    <a:pt x="130" y="1336"/>
                    <a:pt x="130" y="1336"/>
                  </a:cubicBezTo>
                  <a:cubicBezTo>
                    <a:pt x="18" y="1746"/>
                    <a:pt x="18" y="1746"/>
                    <a:pt x="18" y="1746"/>
                  </a:cubicBezTo>
                  <a:cubicBezTo>
                    <a:pt x="0" y="1798"/>
                    <a:pt x="34" y="1809"/>
                    <a:pt x="34" y="1809"/>
                  </a:cubicBezTo>
                  <a:cubicBezTo>
                    <a:pt x="1117" y="2234"/>
                    <a:pt x="1117" y="2234"/>
                    <a:pt x="1117" y="2234"/>
                  </a:cubicBezTo>
                  <a:cubicBezTo>
                    <a:pt x="1245" y="2289"/>
                    <a:pt x="1269" y="2186"/>
                    <a:pt x="1269" y="2186"/>
                  </a:cubicBezTo>
                  <a:cubicBezTo>
                    <a:pt x="1695" y="661"/>
                    <a:pt x="1695" y="661"/>
                    <a:pt x="1695" y="661"/>
                  </a:cubicBezTo>
                  <a:cubicBezTo>
                    <a:pt x="1754" y="450"/>
                    <a:pt x="1607" y="426"/>
                    <a:pt x="1607" y="426"/>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4091"/>
              <a:endParaRPr lang="en-US" dirty="0">
                <a:solidFill>
                  <a:srgbClr val="292929"/>
                </a:solidFill>
              </a:endParaRPr>
            </a:p>
          </p:txBody>
        </p:sp>
        <p:sp>
          <p:nvSpPr>
            <p:cNvPr id="4" name="Rectangle 3"/>
            <p:cNvSpPr/>
            <p:nvPr/>
          </p:nvSpPr>
          <p:spPr bwMode="auto">
            <a:xfrm>
              <a:off x="666836" y="5143164"/>
              <a:ext cx="3539743" cy="1248316"/>
            </a:xfrm>
            <a:prstGeom prst="rect">
              <a:avLst/>
            </a:prstGeom>
            <a:noFill/>
            <a:ln w="762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a:lnSpc>
                  <a:spcPct val="90000"/>
                </a:lnSpc>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0772" y="5135438"/>
            <a:ext cx="1858673" cy="1247735"/>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50371" y="5117822"/>
            <a:ext cx="809680" cy="1323507"/>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735" y="5264187"/>
            <a:ext cx="990237" cy="990237"/>
          </a:xfrm>
          <a:prstGeom prst="rect">
            <a:avLst/>
          </a:prstGeom>
        </p:spPr>
      </p:pic>
      <p:pic>
        <p:nvPicPr>
          <p:cNvPr id="36" name="Picture 35"/>
          <p:cNvPicPr>
            <a:picLocks noChangeAspect="1"/>
          </p:cNvPicPr>
          <p:nvPr/>
        </p:nvPicPr>
        <p:blipFill rotWithShape="1">
          <a:blip r:embed="rId8" cstate="print">
            <a:extLst>
              <a:ext uri="{28A0092B-C50C-407E-A947-70E740481C1C}">
                <a14:useLocalDpi xmlns:a14="http://schemas.microsoft.com/office/drawing/2010/main" val="0"/>
              </a:ext>
            </a:extLst>
          </a:blip>
          <a:srcRect l="19038" r="18880"/>
          <a:stretch/>
        </p:blipFill>
        <p:spPr>
          <a:xfrm>
            <a:off x="9935820" y="5174081"/>
            <a:ext cx="726641" cy="1170448"/>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6714" y="4988727"/>
            <a:ext cx="2073307" cy="1541157"/>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7354" y="5241524"/>
            <a:ext cx="635013" cy="1035560"/>
          </a:xfrm>
          <a:prstGeom prst="rect">
            <a:avLst/>
          </a:prstGeom>
        </p:spPr>
      </p:pic>
      <p:sp>
        <p:nvSpPr>
          <p:cNvPr id="10" name="Rectangle 9"/>
          <p:cNvSpPr/>
          <p:nvPr/>
        </p:nvSpPr>
        <p:spPr bwMode="auto">
          <a:xfrm>
            <a:off x="1589" y="1380"/>
            <a:ext cx="12188825" cy="512556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sp>
        <p:nvSpPr>
          <p:cNvPr id="4098" name="Rectangle 2"/>
          <p:cNvSpPr>
            <a:spLocks noChangeArrowheads="1"/>
          </p:cNvSpPr>
          <p:nvPr/>
        </p:nvSpPr>
        <p:spPr bwMode="auto">
          <a:xfrm>
            <a:off x="509457" y="1039189"/>
            <a:ext cx="219819" cy="47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15" tIns="54408" rIns="108815" bIns="54408">
            <a:spAutoFit/>
          </a:bodyPr>
          <a:lstStyle/>
          <a:p>
            <a:pPr defTabSz="913946"/>
            <a:endParaRPr lang="en-US" sz="2352">
              <a:solidFill>
                <a:srgbClr val="C31A21"/>
              </a:solidFill>
            </a:endParaRPr>
          </a:p>
        </p:txBody>
      </p:sp>
      <p:sp>
        <p:nvSpPr>
          <p:cNvPr id="2" name="Title 1"/>
          <p:cNvSpPr>
            <a:spLocks noGrp="1"/>
          </p:cNvSpPr>
          <p:nvPr>
            <p:ph type="title"/>
          </p:nvPr>
        </p:nvSpPr>
        <p:spPr/>
        <p:txBody>
          <a:bodyPr/>
          <a:lstStyle/>
          <a:p>
            <a:r>
              <a:rPr lang="en-US" dirty="0" smtClean="0">
                <a:gradFill>
                  <a:gsLst>
                    <a:gs pos="1250">
                      <a:schemeClr val="bg1"/>
                    </a:gs>
                    <a:gs pos="100000">
                      <a:schemeClr val="bg1"/>
                    </a:gs>
                  </a:gsLst>
                  <a:lin ang="5400000" scaled="0"/>
                </a:gradFill>
              </a:rPr>
              <a:t>Authentication In Motion</a:t>
            </a:r>
            <a:endParaRPr lang="en-US" dirty="0">
              <a:gradFill>
                <a:gsLst>
                  <a:gs pos="1250">
                    <a:schemeClr val="bg1"/>
                  </a:gs>
                  <a:gs pos="100000">
                    <a:schemeClr val="bg1"/>
                  </a:gs>
                </a:gsLst>
                <a:lin ang="5400000" scaled="0"/>
              </a:gradFill>
            </a:endParaRPr>
          </a:p>
        </p:txBody>
      </p:sp>
      <p:grpSp>
        <p:nvGrpSpPr>
          <p:cNvPr id="11" name="Group 10"/>
          <p:cNvGrpSpPr/>
          <p:nvPr/>
        </p:nvGrpSpPr>
        <p:grpSpPr>
          <a:xfrm>
            <a:off x="8611069" y="2149272"/>
            <a:ext cx="2964500" cy="1790332"/>
            <a:chOff x="1411369" y="3975421"/>
            <a:chExt cx="1714604" cy="1035908"/>
          </a:xfrm>
          <a:solidFill>
            <a:srgbClr val="FFFFFF"/>
          </a:solidFill>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sp>
          <p:nvSpPr>
            <p:cNvPr id="13"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grpSp>
      <p:sp>
        <p:nvSpPr>
          <p:cNvPr id="9" name="Right Arrow 8"/>
          <p:cNvSpPr/>
          <p:nvPr/>
        </p:nvSpPr>
        <p:spPr bwMode="auto">
          <a:xfrm>
            <a:off x="7526535" y="2713830"/>
            <a:ext cx="596131" cy="806563"/>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a:lnSpc>
                <a:spcPct val="90000"/>
              </a:lnSpc>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4151659" y="2713829"/>
            <a:ext cx="596131" cy="806563"/>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a:lnSpc>
                <a:spcPct val="90000"/>
              </a:lnSpc>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rot="5400000">
            <a:off x="5797936" y="4425595"/>
            <a:ext cx="596131" cy="806563"/>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a:lnSpc>
                <a:spcPct val="90000"/>
              </a:lnSpc>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4698382" y="1719491"/>
            <a:ext cx="2795239" cy="2795239"/>
            <a:chOff x="4115140" y="2098199"/>
            <a:chExt cx="3657560" cy="3657560"/>
          </a:xfrm>
        </p:grpSpPr>
        <p:sp>
          <p:nvSpPr>
            <p:cNvPr id="8" name="Oval 7"/>
            <p:cNvSpPr/>
            <p:nvPr/>
          </p:nvSpPr>
          <p:spPr bwMode="auto">
            <a:xfrm>
              <a:off x="4115140" y="2098199"/>
              <a:ext cx="3657560" cy="3657560"/>
            </a:xfrm>
            <a:prstGeom prst="ellipse">
              <a:avLst/>
            </a:prstGeom>
            <a:solidFill>
              <a:schemeClr val="tx2"/>
            </a:solidFill>
            <a:ln w="1079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a:lnSpc>
                  <a:spcPct val="90000"/>
                </a:lnSpc>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5303847" y="2306783"/>
              <a:ext cx="1303554" cy="3309975"/>
              <a:chOff x="7558088" y="1685925"/>
              <a:chExt cx="1322387" cy="3359150"/>
            </a:xfrm>
            <a:solidFill>
              <a:srgbClr val="FFFFFF"/>
            </a:solidFill>
          </p:grpSpPr>
          <p:sp>
            <p:nvSpPr>
              <p:cNvPr id="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sp>
            <p:nvSpPr>
              <p:cNvPr id="7" name="Freeform 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grpSp>
        <p:grpSp>
          <p:nvGrpSpPr>
            <p:cNvPr id="26" name="Group 25"/>
            <p:cNvGrpSpPr/>
            <p:nvPr/>
          </p:nvGrpSpPr>
          <p:grpSpPr>
            <a:xfrm>
              <a:off x="4400867" y="2919973"/>
              <a:ext cx="841346" cy="2136340"/>
              <a:chOff x="7558088" y="1685925"/>
              <a:chExt cx="1322387" cy="3359150"/>
            </a:xfrm>
            <a:solidFill>
              <a:srgbClr val="FFFFFF"/>
            </a:solidFill>
          </p:grpSpPr>
          <p:sp>
            <p:nvSpPr>
              <p:cNvPr id="2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sp>
            <p:nvSpPr>
              <p:cNvPr id="28" name="Freeform 2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grpSp>
        <p:grpSp>
          <p:nvGrpSpPr>
            <p:cNvPr id="29" name="Group 28"/>
            <p:cNvGrpSpPr/>
            <p:nvPr/>
          </p:nvGrpSpPr>
          <p:grpSpPr>
            <a:xfrm>
              <a:off x="6675432" y="2915385"/>
              <a:ext cx="841346" cy="2136340"/>
              <a:chOff x="7558088" y="1685925"/>
              <a:chExt cx="1322387" cy="3359150"/>
            </a:xfrm>
            <a:solidFill>
              <a:srgbClr val="FFFFFF"/>
            </a:solidFill>
          </p:grpSpPr>
          <p:sp>
            <p:nvSpPr>
              <p:cNvPr id="3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sp>
            <p:nvSpPr>
              <p:cNvPr id="31" name="Freeform 3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a:solidFill>
                    <a:srgbClr val="292929"/>
                  </a:solidFill>
                </a:endParaRPr>
              </a:p>
            </p:txBody>
          </p:sp>
        </p:grpSp>
      </p:grpSp>
      <p:sp>
        <p:nvSpPr>
          <p:cNvPr id="43" name="Freeform 5"/>
          <p:cNvSpPr>
            <a:spLocks noEditPoints="1"/>
          </p:cNvSpPr>
          <p:nvPr/>
        </p:nvSpPr>
        <p:spPr bwMode="auto">
          <a:xfrm>
            <a:off x="1354799" y="1687138"/>
            <a:ext cx="1613289" cy="2481653"/>
          </a:xfrm>
          <a:custGeom>
            <a:avLst/>
            <a:gdLst>
              <a:gd name="T0" fmla="*/ 785 w 1503"/>
              <a:gd name="T1" fmla="*/ 824 h 2312"/>
              <a:gd name="T2" fmla="*/ 998 w 1503"/>
              <a:gd name="T3" fmla="*/ 824 h 2312"/>
              <a:gd name="T4" fmla="*/ 998 w 1503"/>
              <a:gd name="T5" fmla="*/ 2312 h 2312"/>
              <a:gd name="T6" fmla="*/ 592 w 1503"/>
              <a:gd name="T7" fmla="*/ 0 h 2312"/>
              <a:gd name="T8" fmla="*/ 998 w 1503"/>
              <a:gd name="T9" fmla="*/ 664 h 2312"/>
              <a:gd name="T10" fmla="*/ 998 w 1503"/>
              <a:gd name="T11" fmla="*/ 452 h 2312"/>
              <a:gd name="T12" fmla="*/ 998 w 1503"/>
              <a:gd name="T13" fmla="*/ 664 h 2312"/>
              <a:gd name="T14" fmla="*/ 785 w 1503"/>
              <a:gd name="T15" fmla="*/ 153 h 2312"/>
              <a:gd name="T16" fmla="*/ 998 w 1503"/>
              <a:gd name="T17" fmla="*/ 365 h 2312"/>
              <a:gd name="T18" fmla="*/ 1104 w 1503"/>
              <a:gd name="T19" fmla="*/ 1861 h 2312"/>
              <a:gd name="T20" fmla="*/ 1310 w 1503"/>
              <a:gd name="T21" fmla="*/ 1861 h 2312"/>
              <a:gd name="T22" fmla="*/ 1310 w 1503"/>
              <a:gd name="T23" fmla="*/ 1562 h 2312"/>
              <a:gd name="T24" fmla="*/ 1310 w 1503"/>
              <a:gd name="T25" fmla="*/ 1355 h 2312"/>
              <a:gd name="T26" fmla="*/ 1310 w 1503"/>
              <a:gd name="T27" fmla="*/ 1562 h 2312"/>
              <a:gd name="T28" fmla="*/ 1104 w 1503"/>
              <a:gd name="T29" fmla="*/ 1050 h 2312"/>
              <a:gd name="T30" fmla="*/ 1310 w 1503"/>
              <a:gd name="T31" fmla="*/ 1262 h 2312"/>
              <a:gd name="T32" fmla="*/ 1104 w 1503"/>
              <a:gd name="T33" fmla="*/ 963 h 2312"/>
              <a:gd name="T34" fmla="*/ 1310 w 1503"/>
              <a:gd name="T35" fmla="*/ 963 h 2312"/>
              <a:gd name="T36" fmla="*/ 1310 w 1503"/>
              <a:gd name="T37" fmla="*/ 664 h 2312"/>
              <a:gd name="T38" fmla="*/ 1310 w 1503"/>
              <a:gd name="T39" fmla="*/ 452 h 2312"/>
              <a:gd name="T40" fmla="*/ 1310 w 1503"/>
              <a:gd name="T41" fmla="*/ 664 h 2312"/>
              <a:gd name="T42" fmla="*/ 1104 w 1503"/>
              <a:gd name="T43" fmla="*/ 153 h 2312"/>
              <a:gd name="T44" fmla="*/ 1310 w 1503"/>
              <a:gd name="T45" fmla="*/ 365 h 2312"/>
              <a:gd name="T46" fmla="*/ 0 w 1503"/>
              <a:gd name="T47" fmla="*/ 2312 h 2312"/>
              <a:gd name="T48" fmla="*/ 0 w 1503"/>
              <a:gd name="T49" fmla="*/ 911 h 2312"/>
              <a:gd name="T50" fmla="*/ 399 w 1503"/>
              <a:gd name="T51" fmla="*/ 2166 h 2312"/>
              <a:gd name="T52" fmla="*/ 399 w 1503"/>
              <a:gd name="T53" fmla="*/ 1954 h 2312"/>
              <a:gd name="T54" fmla="*/ 399 w 1503"/>
              <a:gd name="T55" fmla="*/ 2166 h 2312"/>
              <a:gd name="T56" fmla="*/ 193 w 1503"/>
              <a:gd name="T57" fmla="*/ 1654 h 2312"/>
              <a:gd name="T58" fmla="*/ 399 w 1503"/>
              <a:gd name="T59" fmla="*/ 1861 h 2312"/>
              <a:gd name="T60" fmla="*/ 193 w 1503"/>
              <a:gd name="T61" fmla="*/ 1562 h 2312"/>
              <a:gd name="T62" fmla="*/ 399 w 1503"/>
              <a:gd name="T63" fmla="*/ 1562 h 2312"/>
              <a:gd name="T64" fmla="*/ 399 w 1503"/>
              <a:gd name="T65" fmla="*/ 1262 h 2312"/>
              <a:gd name="T66" fmla="*/ 399 w 1503"/>
              <a:gd name="T67" fmla="*/ 1050 h 2312"/>
              <a:gd name="T68" fmla="*/ 399 w 1503"/>
              <a:gd name="T69" fmla="*/ 1262 h 2312"/>
              <a:gd name="T70" fmla="*/ 506 w 1503"/>
              <a:gd name="T71" fmla="*/ 1954 h 2312"/>
              <a:gd name="T72" fmla="*/ 718 w 1503"/>
              <a:gd name="T73" fmla="*/ 2166 h 2312"/>
              <a:gd name="T74" fmla="*/ 506 w 1503"/>
              <a:gd name="T75" fmla="*/ 1861 h 2312"/>
              <a:gd name="T76" fmla="*/ 718 w 1503"/>
              <a:gd name="T77" fmla="*/ 1861 h 2312"/>
              <a:gd name="T78" fmla="*/ 718 w 1503"/>
              <a:gd name="T79" fmla="*/ 1562 h 2312"/>
              <a:gd name="T80" fmla="*/ 718 w 1503"/>
              <a:gd name="T81" fmla="*/ 1355 h 2312"/>
              <a:gd name="T82" fmla="*/ 718 w 1503"/>
              <a:gd name="T83" fmla="*/ 1562 h 2312"/>
              <a:gd name="T84" fmla="*/ 506 w 1503"/>
              <a:gd name="T85" fmla="*/ 1050 h 2312"/>
              <a:gd name="T86" fmla="*/ 718 w 1503"/>
              <a:gd name="T87" fmla="*/ 1262 h 2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3" h="2312">
                <a:moveTo>
                  <a:pt x="592" y="0"/>
                </a:moveTo>
                <a:lnTo>
                  <a:pt x="592" y="824"/>
                </a:lnTo>
                <a:lnTo>
                  <a:pt x="785" y="824"/>
                </a:lnTo>
                <a:lnTo>
                  <a:pt x="785" y="751"/>
                </a:lnTo>
                <a:lnTo>
                  <a:pt x="998" y="751"/>
                </a:lnTo>
                <a:lnTo>
                  <a:pt x="998" y="824"/>
                </a:lnTo>
                <a:lnTo>
                  <a:pt x="998" y="911"/>
                </a:lnTo>
                <a:lnTo>
                  <a:pt x="998" y="963"/>
                </a:lnTo>
                <a:lnTo>
                  <a:pt x="998" y="2312"/>
                </a:lnTo>
                <a:lnTo>
                  <a:pt x="1503" y="2312"/>
                </a:lnTo>
                <a:lnTo>
                  <a:pt x="1503" y="0"/>
                </a:lnTo>
                <a:lnTo>
                  <a:pt x="592" y="0"/>
                </a:lnTo>
                <a:lnTo>
                  <a:pt x="592" y="0"/>
                </a:lnTo>
                <a:lnTo>
                  <a:pt x="592" y="0"/>
                </a:lnTo>
                <a:close/>
                <a:moveTo>
                  <a:pt x="998" y="664"/>
                </a:moveTo>
                <a:lnTo>
                  <a:pt x="785" y="664"/>
                </a:lnTo>
                <a:lnTo>
                  <a:pt x="785" y="452"/>
                </a:lnTo>
                <a:lnTo>
                  <a:pt x="998" y="452"/>
                </a:lnTo>
                <a:lnTo>
                  <a:pt x="998" y="664"/>
                </a:lnTo>
                <a:lnTo>
                  <a:pt x="998" y="664"/>
                </a:lnTo>
                <a:lnTo>
                  <a:pt x="998" y="664"/>
                </a:lnTo>
                <a:close/>
                <a:moveTo>
                  <a:pt x="998" y="365"/>
                </a:moveTo>
                <a:lnTo>
                  <a:pt x="785" y="365"/>
                </a:lnTo>
                <a:lnTo>
                  <a:pt x="785" y="153"/>
                </a:lnTo>
                <a:lnTo>
                  <a:pt x="998" y="153"/>
                </a:lnTo>
                <a:lnTo>
                  <a:pt x="998" y="365"/>
                </a:lnTo>
                <a:lnTo>
                  <a:pt x="998" y="365"/>
                </a:lnTo>
                <a:lnTo>
                  <a:pt x="998" y="365"/>
                </a:lnTo>
                <a:close/>
                <a:moveTo>
                  <a:pt x="1310" y="1861"/>
                </a:moveTo>
                <a:lnTo>
                  <a:pt x="1104" y="1861"/>
                </a:lnTo>
                <a:lnTo>
                  <a:pt x="1104" y="1654"/>
                </a:lnTo>
                <a:lnTo>
                  <a:pt x="1310" y="1654"/>
                </a:lnTo>
                <a:lnTo>
                  <a:pt x="1310" y="1861"/>
                </a:lnTo>
                <a:lnTo>
                  <a:pt x="1310" y="1861"/>
                </a:lnTo>
                <a:lnTo>
                  <a:pt x="1310" y="1861"/>
                </a:lnTo>
                <a:close/>
                <a:moveTo>
                  <a:pt x="1310" y="1562"/>
                </a:moveTo>
                <a:lnTo>
                  <a:pt x="1104" y="1562"/>
                </a:lnTo>
                <a:lnTo>
                  <a:pt x="1104" y="1355"/>
                </a:lnTo>
                <a:lnTo>
                  <a:pt x="1310" y="1355"/>
                </a:lnTo>
                <a:lnTo>
                  <a:pt x="1310" y="1562"/>
                </a:lnTo>
                <a:lnTo>
                  <a:pt x="1310" y="1562"/>
                </a:lnTo>
                <a:lnTo>
                  <a:pt x="1310" y="1562"/>
                </a:lnTo>
                <a:close/>
                <a:moveTo>
                  <a:pt x="1310" y="1262"/>
                </a:moveTo>
                <a:lnTo>
                  <a:pt x="1104" y="1262"/>
                </a:lnTo>
                <a:lnTo>
                  <a:pt x="1104" y="1050"/>
                </a:lnTo>
                <a:lnTo>
                  <a:pt x="1310" y="1050"/>
                </a:lnTo>
                <a:lnTo>
                  <a:pt x="1310" y="1262"/>
                </a:lnTo>
                <a:lnTo>
                  <a:pt x="1310" y="1262"/>
                </a:lnTo>
                <a:lnTo>
                  <a:pt x="1310" y="1262"/>
                </a:lnTo>
                <a:close/>
                <a:moveTo>
                  <a:pt x="1310" y="963"/>
                </a:moveTo>
                <a:lnTo>
                  <a:pt x="1104" y="963"/>
                </a:lnTo>
                <a:lnTo>
                  <a:pt x="1104" y="751"/>
                </a:lnTo>
                <a:lnTo>
                  <a:pt x="1310" y="751"/>
                </a:lnTo>
                <a:lnTo>
                  <a:pt x="1310" y="963"/>
                </a:lnTo>
                <a:lnTo>
                  <a:pt x="1310" y="963"/>
                </a:lnTo>
                <a:lnTo>
                  <a:pt x="1310" y="963"/>
                </a:lnTo>
                <a:close/>
                <a:moveTo>
                  <a:pt x="1310" y="664"/>
                </a:moveTo>
                <a:lnTo>
                  <a:pt x="1104" y="664"/>
                </a:lnTo>
                <a:lnTo>
                  <a:pt x="1104" y="452"/>
                </a:lnTo>
                <a:lnTo>
                  <a:pt x="1310" y="452"/>
                </a:lnTo>
                <a:lnTo>
                  <a:pt x="1310" y="664"/>
                </a:lnTo>
                <a:lnTo>
                  <a:pt x="1310" y="664"/>
                </a:lnTo>
                <a:lnTo>
                  <a:pt x="1310" y="664"/>
                </a:lnTo>
                <a:close/>
                <a:moveTo>
                  <a:pt x="1310" y="365"/>
                </a:moveTo>
                <a:lnTo>
                  <a:pt x="1104" y="365"/>
                </a:lnTo>
                <a:lnTo>
                  <a:pt x="1104" y="153"/>
                </a:lnTo>
                <a:lnTo>
                  <a:pt x="1310" y="153"/>
                </a:lnTo>
                <a:lnTo>
                  <a:pt x="1310" y="365"/>
                </a:lnTo>
                <a:lnTo>
                  <a:pt x="1310" y="365"/>
                </a:lnTo>
                <a:lnTo>
                  <a:pt x="1310" y="365"/>
                </a:lnTo>
                <a:close/>
                <a:moveTo>
                  <a:pt x="0" y="911"/>
                </a:moveTo>
                <a:lnTo>
                  <a:pt x="0" y="2312"/>
                </a:lnTo>
                <a:lnTo>
                  <a:pt x="911" y="2312"/>
                </a:lnTo>
                <a:lnTo>
                  <a:pt x="911" y="911"/>
                </a:lnTo>
                <a:lnTo>
                  <a:pt x="0" y="911"/>
                </a:lnTo>
                <a:lnTo>
                  <a:pt x="0" y="911"/>
                </a:lnTo>
                <a:lnTo>
                  <a:pt x="0" y="911"/>
                </a:lnTo>
                <a:close/>
                <a:moveTo>
                  <a:pt x="399" y="2166"/>
                </a:moveTo>
                <a:lnTo>
                  <a:pt x="193" y="2166"/>
                </a:lnTo>
                <a:lnTo>
                  <a:pt x="193" y="1954"/>
                </a:lnTo>
                <a:lnTo>
                  <a:pt x="399" y="1954"/>
                </a:lnTo>
                <a:lnTo>
                  <a:pt x="399" y="2166"/>
                </a:lnTo>
                <a:lnTo>
                  <a:pt x="399" y="2166"/>
                </a:lnTo>
                <a:lnTo>
                  <a:pt x="399" y="2166"/>
                </a:lnTo>
                <a:close/>
                <a:moveTo>
                  <a:pt x="399" y="1861"/>
                </a:moveTo>
                <a:lnTo>
                  <a:pt x="193" y="1861"/>
                </a:lnTo>
                <a:lnTo>
                  <a:pt x="193" y="1654"/>
                </a:lnTo>
                <a:lnTo>
                  <a:pt x="399" y="1654"/>
                </a:lnTo>
                <a:lnTo>
                  <a:pt x="399" y="1861"/>
                </a:lnTo>
                <a:lnTo>
                  <a:pt x="399" y="1861"/>
                </a:lnTo>
                <a:lnTo>
                  <a:pt x="399" y="1861"/>
                </a:lnTo>
                <a:close/>
                <a:moveTo>
                  <a:pt x="399" y="1562"/>
                </a:moveTo>
                <a:lnTo>
                  <a:pt x="193" y="1562"/>
                </a:lnTo>
                <a:lnTo>
                  <a:pt x="193" y="1355"/>
                </a:lnTo>
                <a:lnTo>
                  <a:pt x="399" y="1355"/>
                </a:lnTo>
                <a:lnTo>
                  <a:pt x="399" y="1562"/>
                </a:lnTo>
                <a:lnTo>
                  <a:pt x="399" y="1562"/>
                </a:lnTo>
                <a:lnTo>
                  <a:pt x="399" y="1562"/>
                </a:lnTo>
                <a:close/>
                <a:moveTo>
                  <a:pt x="399" y="1262"/>
                </a:moveTo>
                <a:lnTo>
                  <a:pt x="193" y="1262"/>
                </a:lnTo>
                <a:lnTo>
                  <a:pt x="193" y="1050"/>
                </a:lnTo>
                <a:lnTo>
                  <a:pt x="399" y="1050"/>
                </a:lnTo>
                <a:lnTo>
                  <a:pt x="399" y="1262"/>
                </a:lnTo>
                <a:lnTo>
                  <a:pt x="399" y="1262"/>
                </a:lnTo>
                <a:lnTo>
                  <a:pt x="399" y="1262"/>
                </a:lnTo>
                <a:close/>
                <a:moveTo>
                  <a:pt x="718" y="2166"/>
                </a:moveTo>
                <a:lnTo>
                  <a:pt x="506" y="2166"/>
                </a:lnTo>
                <a:lnTo>
                  <a:pt x="506" y="1954"/>
                </a:lnTo>
                <a:lnTo>
                  <a:pt x="718" y="1954"/>
                </a:lnTo>
                <a:lnTo>
                  <a:pt x="718" y="2166"/>
                </a:lnTo>
                <a:lnTo>
                  <a:pt x="718" y="2166"/>
                </a:lnTo>
                <a:lnTo>
                  <a:pt x="718" y="2166"/>
                </a:lnTo>
                <a:close/>
                <a:moveTo>
                  <a:pt x="718" y="1861"/>
                </a:moveTo>
                <a:lnTo>
                  <a:pt x="506" y="1861"/>
                </a:lnTo>
                <a:lnTo>
                  <a:pt x="506" y="1654"/>
                </a:lnTo>
                <a:lnTo>
                  <a:pt x="718" y="1654"/>
                </a:lnTo>
                <a:lnTo>
                  <a:pt x="718" y="1861"/>
                </a:lnTo>
                <a:lnTo>
                  <a:pt x="718" y="1861"/>
                </a:lnTo>
                <a:lnTo>
                  <a:pt x="718" y="1861"/>
                </a:lnTo>
                <a:close/>
                <a:moveTo>
                  <a:pt x="718" y="1562"/>
                </a:moveTo>
                <a:lnTo>
                  <a:pt x="506" y="1562"/>
                </a:lnTo>
                <a:lnTo>
                  <a:pt x="506" y="1355"/>
                </a:lnTo>
                <a:lnTo>
                  <a:pt x="718" y="1355"/>
                </a:lnTo>
                <a:lnTo>
                  <a:pt x="718" y="1562"/>
                </a:lnTo>
                <a:lnTo>
                  <a:pt x="718" y="1562"/>
                </a:lnTo>
                <a:lnTo>
                  <a:pt x="718" y="1562"/>
                </a:lnTo>
                <a:close/>
                <a:moveTo>
                  <a:pt x="718" y="1262"/>
                </a:moveTo>
                <a:lnTo>
                  <a:pt x="506" y="1262"/>
                </a:lnTo>
                <a:lnTo>
                  <a:pt x="506" y="1050"/>
                </a:lnTo>
                <a:lnTo>
                  <a:pt x="718" y="1050"/>
                </a:lnTo>
                <a:lnTo>
                  <a:pt x="718" y="1262"/>
                </a:lnTo>
                <a:lnTo>
                  <a:pt x="718" y="1262"/>
                </a:lnTo>
                <a:lnTo>
                  <a:pt x="718" y="1262"/>
                </a:ln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defTabSz="913946"/>
            <a:endParaRPr lang="en-US">
              <a:solidFill>
                <a:srgbClr val="505050"/>
              </a:solidFill>
            </a:endParaRPr>
          </a:p>
        </p:txBody>
      </p:sp>
      <p:sp>
        <p:nvSpPr>
          <p:cNvPr id="3" name="Rectangle 2"/>
          <p:cNvSpPr/>
          <p:nvPr/>
        </p:nvSpPr>
        <p:spPr bwMode="auto">
          <a:xfrm>
            <a:off x="1588" y="1039188"/>
            <a:ext cx="1353210" cy="349162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sp>
        <p:nvSpPr>
          <p:cNvPr id="37" name="Rectangle 36"/>
          <p:cNvSpPr/>
          <p:nvPr/>
        </p:nvSpPr>
        <p:spPr bwMode="auto">
          <a:xfrm>
            <a:off x="11638134" y="1188523"/>
            <a:ext cx="552279" cy="349162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a:lnSpc>
                <a:spcPct val="90000"/>
              </a:lnSpc>
            </a:pPr>
            <a:endParaRPr lang="en-US" sz="1960" spc="-49" dirty="0">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241935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300"/>
                                  </p:stCondLst>
                                  <p:childTnLst>
                                    <p:animScale>
                                      <p:cBhvr>
                                        <p:cTn id="13" dur="250" fill="hold"/>
                                        <p:tgtEl>
                                          <p:spTgt spid="14"/>
                                        </p:tgtEl>
                                      </p:cBhvr>
                                      <p:by x="91000" y="91000"/>
                                    </p:animScale>
                                  </p:childTnLst>
                                </p:cTn>
                              </p:par>
                            </p:childTnLst>
                          </p:cTn>
                        </p:par>
                        <p:par>
                          <p:cTn id="14" fill="hold">
                            <p:stCondLst>
                              <p:cond delay="550"/>
                            </p:stCondLst>
                            <p:childTnLst>
                              <p:par>
                                <p:cTn id="15" presetID="10" presetClass="entr" presetSubtype="0" fill="hold" grpId="0" nodeType="afterEffect">
                                  <p:stCondLst>
                                    <p:cond delay="25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50"/>
                                        <p:tgtEl>
                                          <p:spTgt spid="9"/>
                                        </p:tgtEl>
                                      </p:cBhvr>
                                    </p:animEffect>
                                  </p:childTnLst>
                                </p:cTn>
                              </p:par>
                              <p:par>
                                <p:cTn id="21" presetID="63" presetClass="path" presetSubtype="0" decel="100000" fill="hold" grpId="1" nodeType="withEffect">
                                  <p:stCondLst>
                                    <p:cond delay="0"/>
                                  </p:stCondLst>
                                  <p:childTnLst>
                                    <p:animMotion origin="layout" path="M -1.53178E-8 -3.90377E-7 L 0.13518 -3.90377E-7 " pathEditMode="relative" rAng="0" ptsTypes="AA">
                                      <p:cBhvr>
                                        <p:cTn id="22" dur="750" spd="-100000" fill="hold"/>
                                        <p:tgtEl>
                                          <p:spTgt spid="16"/>
                                        </p:tgtEl>
                                        <p:attrNameLst>
                                          <p:attrName>ppt_x</p:attrName>
                                          <p:attrName>ppt_y</p:attrName>
                                        </p:attrNameLst>
                                      </p:cBhvr>
                                      <p:rCtr x="6753" y="0"/>
                                    </p:animMotion>
                                  </p:childTnLst>
                                </p:cTn>
                              </p:par>
                              <p:par>
                                <p:cTn id="23" presetID="35" presetClass="path" presetSubtype="0" decel="100000" fill="hold" grpId="1" nodeType="withEffect">
                                  <p:stCondLst>
                                    <p:cond delay="0"/>
                                  </p:stCondLst>
                                  <p:childTnLst>
                                    <p:animMotion origin="layout" path="M 2.28236E-6 -3.90377E-7 L -0.14118 -3.90377E-7 " pathEditMode="relative" rAng="0" ptsTypes="AA">
                                      <p:cBhvr>
                                        <p:cTn id="24" dur="750" spd="-100000" fill="hold"/>
                                        <p:tgtEl>
                                          <p:spTgt spid="9"/>
                                        </p:tgtEl>
                                        <p:attrNameLst>
                                          <p:attrName>ppt_x</p:attrName>
                                          <p:attrName>ppt_y</p:attrName>
                                        </p:attrNameLst>
                                      </p:cBhvr>
                                      <p:rCtr x="-7059" y="0"/>
                                    </p:animMotion>
                                  </p:childTnLst>
                                </p:cTn>
                              </p:par>
                              <p:par>
                                <p:cTn id="25" presetID="10" presetClass="entr" presetSubtype="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50"/>
                                        <p:tgtEl>
                                          <p:spTgt spid="17"/>
                                        </p:tgtEl>
                                      </p:cBhvr>
                                    </p:animEffect>
                                  </p:childTnLst>
                                </p:cTn>
                              </p:par>
                              <p:par>
                                <p:cTn id="28" presetID="64" presetClass="path" presetSubtype="0" decel="100000" fill="hold" grpId="1" nodeType="withEffect">
                                  <p:stCondLst>
                                    <p:cond delay="0"/>
                                  </p:stCondLst>
                                  <p:childTnLst>
                                    <p:animMotion origin="layout" path="M 0 3.09124E-6 L 0 -0.24966 " pathEditMode="relative" rAng="0" ptsTypes="AA">
                                      <p:cBhvr>
                                        <p:cTn id="29" dur="750" spd="-100000" fill="hold"/>
                                        <p:tgtEl>
                                          <p:spTgt spid="17"/>
                                        </p:tgtEl>
                                        <p:attrNameLst>
                                          <p:attrName>ppt_x</p:attrName>
                                          <p:attrName>ppt_y</p:attrName>
                                        </p:attrNameLst>
                                      </p:cBhvr>
                                      <p:rCtr x="0" y="-12483"/>
                                    </p:animMotion>
                                  </p:childTnLst>
                                </p:cTn>
                              </p:par>
                            </p:childTnLst>
                          </p:cTn>
                        </p:par>
                        <p:par>
                          <p:cTn id="30" fill="hold">
                            <p:stCondLst>
                              <p:cond delay="1300"/>
                            </p:stCondLst>
                            <p:childTnLst>
                              <p:par>
                                <p:cTn id="31" presetID="2" presetClass="entr" presetSubtype="2" decel="10000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700" fill="hold"/>
                                        <p:tgtEl>
                                          <p:spTgt spid="11"/>
                                        </p:tgtEl>
                                        <p:attrNameLst>
                                          <p:attrName>ppt_x</p:attrName>
                                        </p:attrNameLst>
                                      </p:cBhvr>
                                      <p:tavLst>
                                        <p:tav tm="0">
                                          <p:val>
                                            <p:strVal val="1+#ppt_w/2"/>
                                          </p:val>
                                        </p:tav>
                                        <p:tav tm="100000">
                                          <p:val>
                                            <p:strVal val="#ppt_x"/>
                                          </p:val>
                                        </p:tav>
                                      </p:tavLst>
                                    </p:anim>
                                    <p:anim calcmode="lin" valueType="num">
                                      <p:cBhvr additive="base">
                                        <p:cTn id="34" dur="7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700" fill="hold"/>
                                        <p:tgtEl>
                                          <p:spTgt spid="43"/>
                                        </p:tgtEl>
                                        <p:attrNameLst>
                                          <p:attrName>ppt_x</p:attrName>
                                        </p:attrNameLst>
                                      </p:cBhvr>
                                      <p:tavLst>
                                        <p:tav tm="0">
                                          <p:val>
                                            <p:strVal val="0-#ppt_w/2"/>
                                          </p:val>
                                        </p:tav>
                                        <p:tav tm="100000">
                                          <p:val>
                                            <p:strVal val="#ppt_x"/>
                                          </p:val>
                                        </p:tav>
                                      </p:tavLst>
                                    </p:anim>
                                    <p:anim calcmode="lin" valueType="num">
                                      <p:cBhvr additive="base">
                                        <p:cTn id="38" dur="700" fill="hold"/>
                                        <p:tgtEl>
                                          <p:spTgt spid="43"/>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1" decel="100000"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700" fill="hold"/>
                                        <p:tgtEl>
                                          <p:spTgt spid="35"/>
                                        </p:tgtEl>
                                        <p:attrNameLst>
                                          <p:attrName>ppt_x</p:attrName>
                                        </p:attrNameLst>
                                      </p:cBhvr>
                                      <p:tavLst>
                                        <p:tav tm="0">
                                          <p:val>
                                            <p:strVal val="#ppt_x"/>
                                          </p:val>
                                        </p:tav>
                                        <p:tav tm="100000">
                                          <p:val>
                                            <p:strVal val="#ppt_x"/>
                                          </p:val>
                                        </p:tav>
                                      </p:tavLst>
                                    </p:anim>
                                    <p:anim calcmode="lin" valueType="num">
                                      <p:cBhvr additive="base">
                                        <p:cTn id="43" dur="700" fill="hold"/>
                                        <p:tgtEl>
                                          <p:spTgt spid="35"/>
                                        </p:tgtEl>
                                        <p:attrNameLst>
                                          <p:attrName>ppt_y</p:attrName>
                                        </p:attrNameLst>
                                      </p:cBhvr>
                                      <p:tavLst>
                                        <p:tav tm="0">
                                          <p:val>
                                            <p:strVal val="0-#ppt_h/2"/>
                                          </p:val>
                                        </p:tav>
                                        <p:tav tm="100000">
                                          <p:val>
                                            <p:strVal val="#ppt_y"/>
                                          </p:val>
                                        </p:tav>
                                      </p:tavLst>
                                    </p:anim>
                                  </p:childTnLst>
                                </p:cTn>
                              </p:par>
                              <p:par>
                                <p:cTn id="44" presetID="2" presetClass="entr" presetSubtype="1" decel="100000" fill="hold" nodeType="withEffect">
                                  <p:stCondLst>
                                    <p:cond delay="10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700" fill="hold"/>
                                        <p:tgtEl>
                                          <p:spTgt spid="25"/>
                                        </p:tgtEl>
                                        <p:attrNameLst>
                                          <p:attrName>ppt_x</p:attrName>
                                        </p:attrNameLst>
                                      </p:cBhvr>
                                      <p:tavLst>
                                        <p:tav tm="0">
                                          <p:val>
                                            <p:strVal val="#ppt_x"/>
                                          </p:val>
                                        </p:tav>
                                        <p:tav tm="100000">
                                          <p:val>
                                            <p:strVal val="#ppt_x"/>
                                          </p:val>
                                        </p:tav>
                                      </p:tavLst>
                                    </p:anim>
                                    <p:anim calcmode="lin" valueType="num">
                                      <p:cBhvr additive="base">
                                        <p:cTn id="47" dur="700" fill="hold"/>
                                        <p:tgtEl>
                                          <p:spTgt spid="25"/>
                                        </p:tgtEl>
                                        <p:attrNameLst>
                                          <p:attrName>ppt_y</p:attrName>
                                        </p:attrNameLst>
                                      </p:cBhvr>
                                      <p:tavLst>
                                        <p:tav tm="0">
                                          <p:val>
                                            <p:strVal val="0-#ppt_h/2"/>
                                          </p:val>
                                        </p:tav>
                                        <p:tav tm="100000">
                                          <p:val>
                                            <p:strVal val="#ppt_y"/>
                                          </p:val>
                                        </p:tav>
                                      </p:tavLst>
                                    </p:anim>
                                  </p:childTnLst>
                                </p:cTn>
                              </p:par>
                              <p:par>
                                <p:cTn id="48" presetID="2" presetClass="entr" presetSubtype="1" decel="100000" fill="hold" nodeType="withEffect">
                                  <p:stCondLst>
                                    <p:cond delay="20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700" fill="hold"/>
                                        <p:tgtEl>
                                          <p:spTgt spid="39"/>
                                        </p:tgtEl>
                                        <p:attrNameLst>
                                          <p:attrName>ppt_x</p:attrName>
                                        </p:attrNameLst>
                                      </p:cBhvr>
                                      <p:tavLst>
                                        <p:tav tm="0">
                                          <p:val>
                                            <p:strVal val="#ppt_x"/>
                                          </p:val>
                                        </p:tav>
                                        <p:tav tm="100000">
                                          <p:val>
                                            <p:strVal val="#ppt_x"/>
                                          </p:val>
                                        </p:tav>
                                      </p:tavLst>
                                    </p:anim>
                                    <p:anim calcmode="lin" valueType="num">
                                      <p:cBhvr additive="base">
                                        <p:cTn id="51" dur="700" fill="hold"/>
                                        <p:tgtEl>
                                          <p:spTgt spid="39"/>
                                        </p:tgtEl>
                                        <p:attrNameLst>
                                          <p:attrName>ppt_y</p:attrName>
                                        </p:attrNameLst>
                                      </p:cBhvr>
                                      <p:tavLst>
                                        <p:tav tm="0">
                                          <p:val>
                                            <p:strVal val="0-#ppt_h/2"/>
                                          </p:val>
                                        </p:tav>
                                        <p:tav tm="100000">
                                          <p:val>
                                            <p:strVal val="#ppt_y"/>
                                          </p:val>
                                        </p:tav>
                                      </p:tavLst>
                                    </p:anim>
                                  </p:childTnLst>
                                </p:cTn>
                              </p:par>
                              <p:par>
                                <p:cTn id="52" presetID="2" presetClass="entr" presetSubtype="1" decel="100000" fill="hold" nodeType="withEffect">
                                  <p:stCondLst>
                                    <p:cond delay="30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700" fill="hold"/>
                                        <p:tgtEl>
                                          <p:spTgt spid="19"/>
                                        </p:tgtEl>
                                        <p:attrNameLst>
                                          <p:attrName>ppt_x</p:attrName>
                                        </p:attrNameLst>
                                      </p:cBhvr>
                                      <p:tavLst>
                                        <p:tav tm="0">
                                          <p:val>
                                            <p:strVal val="#ppt_x"/>
                                          </p:val>
                                        </p:tav>
                                        <p:tav tm="100000">
                                          <p:val>
                                            <p:strVal val="#ppt_x"/>
                                          </p:val>
                                        </p:tav>
                                      </p:tavLst>
                                    </p:anim>
                                    <p:anim calcmode="lin" valueType="num">
                                      <p:cBhvr additive="base">
                                        <p:cTn id="55" dur="700" fill="hold"/>
                                        <p:tgtEl>
                                          <p:spTgt spid="19"/>
                                        </p:tgtEl>
                                        <p:attrNameLst>
                                          <p:attrName>ppt_y</p:attrName>
                                        </p:attrNameLst>
                                      </p:cBhvr>
                                      <p:tavLst>
                                        <p:tav tm="0">
                                          <p:val>
                                            <p:strVal val="0-#ppt_h/2"/>
                                          </p:val>
                                        </p:tav>
                                        <p:tav tm="100000">
                                          <p:val>
                                            <p:strVal val="#ppt_y"/>
                                          </p:val>
                                        </p:tav>
                                      </p:tavLst>
                                    </p:anim>
                                  </p:childTnLst>
                                </p:cTn>
                              </p:par>
                              <p:par>
                                <p:cTn id="56" presetID="2" presetClass="entr" presetSubtype="1" decel="100000" fill="hold" nodeType="withEffect">
                                  <p:stCondLst>
                                    <p:cond delay="40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700" fill="hold"/>
                                        <p:tgtEl>
                                          <p:spTgt spid="38"/>
                                        </p:tgtEl>
                                        <p:attrNameLst>
                                          <p:attrName>ppt_x</p:attrName>
                                        </p:attrNameLst>
                                      </p:cBhvr>
                                      <p:tavLst>
                                        <p:tav tm="0">
                                          <p:val>
                                            <p:strVal val="#ppt_x"/>
                                          </p:val>
                                        </p:tav>
                                        <p:tav tm="100000">
                                          <p:val>
                                            <p:strVal val="#ppt_x"/>
                                          </p:val>
                                        </p:tav>
                                      </p:tavLst>
                                    </p:anim>
                                    <p:anim calcmode="lin" valueType="num">
                                      <p:cBhvr additive="base">
                                        <p:cTn id="59" dur="700" fill="hold"/>
                                        <p:tgtEl>
                                          <p:spTgt spid="38"/>
                                        </p:tgtEl>
                                        <p:attrNameLst>
                                          <p:attrName>ppt_y</p:attrName>
                                        </p:attrNameLst>
                                      </p:cBhvr>
                                      <p:tavLst>
                                        <p:tav tm="0">
                                          <p:val>
                                            <p:strVal val="0-#ppt_h/2"/>
                                          </p:val>
                                        </p:tav>
                                        <p:tav tm="100000">
                                          <p:val>
                                            <p:strVal val="#ppt_y"/>
                                          </p:val>
                                        </p:tav>
                                      </p:tavLst>
                                    </p:anim>
                                  </p:childTnLst>
                                </p:cTn>
                              </p:par>
                              <p:par>
                                <p:cTn id="60" presetID="2" presetClass="entr" presetSubtype="1" decel="100000" fill="hold" nodeType="withEffect">
                                  <p:stCondLst>
                                    <p:cond delay="50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700" fill="hold"/>
                                        <p:tgtEl>
                                          <p:spTgt spid="36"/>
                                        </p:tgtEl>
                                        <p:attrNameLst>
                                          <p:attrName>ppt_x</p:attrName>
                                        </p:attrNameLst>
                                      </p:cBhvr>
                                      <p:tavLst>
                                        <p:tav tm="0">
                                          <p:val>
                                            <p:strVal val="#ppt_x"/>
                                          </p:val>
                                        </p:tav>
                                        <p:tav tm="100000">
                                          <p:val>
                                            <p:strVal val="#ppt_x"/>
                                          </p:val>
                                        </p:tav>
                                      </p:tavLst>
                                    </p:anim>
                                    <p:anim calcmode="lin" valueType="num">
                                      <p:cBhvr additive="base">
                                        <p:cTn id="63" dur="700" fill="hold"/>
                                        <p:tgtEl>
                                          <p:spTgt spid="36"/>
                                        </p:tgtEl>
                                        <p:attrNameLst>
                                          <p:attrName>ppt_y</p:attrName>
                                        </p:attrNameLst>
                                      </p:cBhvr>
                                      <p:tavLst>
                                        <p:tav tm="0">
                                          <p:val>
                                            <p:strVal val="0-#ppt_h/2"/>
                                          </p:val>
                                        </p:tav>
                                        <p:tav tm="100000">
                                          <p:val>
                                            <p:strVal val="#ppt_y"/>
                                          </p:val>
                                        </p:tav>
                                      </p:tavLst>
                                    </p:anim>
                                  </p:childTnLst>
                                </p:cTn>
                              </p:par>
                              <p:par>
                                <p:cTn id="64" presetID="2" presetClass="entr" presetSubtype="1" decel="100000" fill="hold" nodeType="withEffect">
                                  <p:stCondLst>
                                    <p:cond delay="60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700" fill="hold"/>
                                        <p:tgtEl>
                                          <p:spTgt spid="33"/>
                                        </p:tgtEl>
                                        <p:attrNameLst>
                                          <p:attrName>ppt_x</p:attrName>
                                        </p:attrNameLst>
                                      </p:cBhvr>
                                      <p:tavLst>
                                        <p:tav tm="0">
                                          <p:val>
                                            <p:strVal val="#ppt_x"/>
                                          </p:val>
                                        </p:tav>
                                        <p:tav tm="100000">
                                          <p:val>
                                            <p:strVal val="#ppt_x"/>
                                          </p:val>
                                        </p:tav>
                                      </p:tavLst>
                                    </p:anim>
                                    <p:anim calcmode="lin" valueType="num">
                                      <p:cBhvr additive="base">
                                        <p:cTn id="67" dur="7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6" grpId="1" animBg="1"/>
      <p:bldP spid="17" grpId="0" animBg="1"/>
      <p:bldP spid="17" grpId="1"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11740" y="207193"/>
            <a:ext cx="11719677" cy="723955"/>
          </a:xfrm>
          <a:prstGeom prst="rect">
            <a:avLst/>
          </a:prstGeom>
        </p:spPr>
        <p:txBody>
          <a:bodyPr vert="horz" wrap="square" lIns="143391" tIns="89619" rIns="143391" bIns="89619" rtlCol="0" anchor="b" anchorCtr="0">
            <a:spAutoFit/>
          </a:bodyPr>
          <a:lstStyle>
            <a:lvl1pPr algn="l" defTabSz="932742" rtl="0" eaLnBrk="1" latinLnBrk="0" hangingPunct="1">
              <a:lnSpc>
                <a:spcPct val="90000"/>
              </a:lnSpc>
              <a:spcBef>
                <a:spcPct val="0"/>
              </a:spcBef>
              <a:buNone/>
              <a:defRPr lang="en-US" sz="7200" b="0" kern="1200" cap="none" spc="-153" baseline="0">
                <a:ln w="3175">
                  <a:noFill/>
                </a:ln>
                <a:gradFill>
                  <a:gsLst>
                    <a:gs pos="25833">
                      <a:schemeClr val="tx1"/>
                    </a:gs>
                    <a:gs pos="36000">
                      <a:schemeClr val="tx1"/>
                    </a:gs>
                  </a:gsLst>
                  <a:lin ang="5400000" scaled="0"/>
                </a:gradFill>
                <a:effectLst/>
                <a:latin typeface="+mj-lt"/>
                <a:ea typeface="+mn-ea"/>
                <a:cs typeface="Arial" charset="0"/>
              </a:defRPr>
            </a:lvl1pPr>
          </a:lstStyle>
          <a:p>
            <a:r>
              <a:rPr sz="3920" dirty="0">
                <a:gradFill>
                  <a:gsLst>
                    <a:gs pos="25833">
                      <a:srgbClr val="EFEFEF"/>
                    </a:gs>
                    <a:gs pos="36000">
                      <a:srgbClr val="EFEFEF"/>
                    </a:gs>
                  </a:gsLst>
                  <a:lin ang="5400000" scaled="0"/>
                </a:gradFill>
              </a:rPr>
              <a:t>Microsoft Azure Multi-Factor Authentication flavors</a:t>
            </a:r>
          </a:p>
        </p:txBody>
      </p:sp>
      <p:sp>
        <p:nvSpPr>
          <p:cNvPr id="7" name="Title 2"/>
          <p:cNvSpPr txBox="1">
            <a:spLocks/>
          </p:cNvSpPr>
          <p:nvPr/>
        </p:nvSpPr>
        <p:spPr>
          <a:xfrm>
            <a:off x="2901044" y="1846943"/>
            <a:ext cx="9094883" cy="4235134"/>
          </a:xfrm>
          <a:prstGeom prst="rect">
            <a:avLst/>
          </a:prstGeom>
        </p:spPr>
        <p:txBody>
          <a:bodyPr vert="horz" wrap="square" lIns="143391" tIns="89619" rIns="143391" bIns="89619" rtlCol="0" anchor="b" anchorCtr="0">
            <a:spAutoFit/>
          </a:bodyPr>
          <a:lstStyle>
            <a:lvl1pPr algn="l" defTabSz="932742" rtl="0" eaLnBrk="1" latinLnBrk="0" hangingPunct="1">
              <a:lnSpc>
                <a:spcPct val="90000"/>
              </a:lnSpc>
              <a:spcBef>
                <a:spcPct val="0"/>
              </a:spcBef>
              <a:buNone/>
              <a:defRPr lang="en-US" sz="7200" b="0" kern="1200" cap="none" spc="-153" baseline="0">
                <a:ln w="3175">
                  <a:noFill/>
                </a:ln>
                <a:gradFill>
                  <a:gsLst>
                    <a:gs pos="25833">
                      <a:schemeClr val="tx1"/>
                    </a:gs>
                    <a:gs pos="36000">
                      <a:schemeClr val="tx1"/>
                    </a:gs>
                  </a:gsLst>
                  <a:lin ang="5400000" scaled="0"/>
                </a:gradFill>
                <a:effectLst/>
                <a:latin typeface="+mj-lt"/>
                <a:ea typeface="+mn-ea"/>
                <a:cs typeface="Arial" charset="0"/>
              </a:defRPr>
            </a:lvl1pPr>
          </a:lstStyle>
          <a:p>
            <a:pPr marL="560127" indent="-560127">
              <a:spcBef>
                <a:spcPct val="20000"/>
              </a:spcBef>
              <a:buClr>
                <a:srgbClr val="FFFFFF"/>
              </a:buClr>
              <a:buSzPct val="100000"/>
              <a:buFont typeface="Arial" panose="020B0604020202020204" pitchFamily="34" charset="0"/>
              <a:buChar char="•"/>
            </a:pPr>
            <a:r>
              <a:rPr sz="3136" spc="0" dirty="0">
                <a:solidFill>
                  <a:srgbClr val="FFFFFF"/>
                </a:solidFill>
              </a:rPr>
              <a:t>Azure Multi-Factor Authentication stand-alone</a:t>
            </a:r>
          </a:p>
          <a:p>
            <a:pPr>
              <a:spcBef>
                <a:spcPct val="20000"/>
              </a:spcBef>
              <a:buClr>
                <a:srgbClr val="FFFFFF"/>
              </a:buClr>
              <a:buSzPct val="100000"/>
            </a:pPr>
            <a:r>
              <a:rPr sz="3136" spc="0" dirty="0">
                <a:solidFill>
                  <a:srgbClr val="FFFFFF"/>
                </a:solidFill>
              </a:rPr>
              <a:t> </a:t>
            </a:r>
          </a:p>
          <a:p>
            <a:pPr marL="560127" indent="-560127">
              <a:spcBef>
                <a:spcPct val="20000"/>
              </a:spcBef>
              <a:buClr>
                <a:srgbClr val="FFFFFF"/>
              </a:buClr>
              <a:buSzPct val="100000"/>
              <a:buFont typeface="Arial" panose="020B0604020202020204" pitchFamily="34" charset="0"/>
              <a:buChar char="•"/>
            </a:pPr>
            <a:r>
              <a:rPr sz="3136" spc="0" dirty="0">
                <a:solidFill>
                  <a:srgbClr val="FFFFFF"/>
                </a:solidFill>
              </a:rPr>
              <a:t>Included in Azure Active Directory Premium</a:t>
            </a:r>
          </a:p>
          <a:p>
            <a:pPr>
              <a:spcBef>
                <a:spcPct val="20000"/>
              </a:spcBef>
              <a:buClr>
                <a:srgbClr val="FFFFFF"/>
              </a:buClr>
              <a:buSzPct val="100000"/>
            </a:pPr>
            <a:endParaRPr sz="3136" spc="0" dirty="0">
              <a:solidFill>
                <a:srgbClr val="FFFFFF"/>
              </a:solidFill>
            </a:endParaRPr>
          </a:p>
          <a:p>
            <a:pPr marL="560127" indent="-560127">
              <a:spcBef>
                <a:spcPct val="20000"/>
              </a:spcBef>
              <a:buClr>
                <a:srgbClr val="FFFFFF"/>
              </a:buClr>
              <a:buSzPct val="100000"/>
              <a:buFont typeface="Arial" panose="020B0604020202020204" pitchFamily="34" charset="0"/>
              <a:buChar char="•"/>
            </a:pPr>
            <a:r>
              <a:rPr sz="3136" spc="0" dirty="0">
                <a:solidFill>
                  <a:srgbClr val="FFFFFF"/>
                </a:solidFill>
              </a:rPr>
              <a:t>Free for Azure administrators</a:t>
            </a:r>
          </a:p>
          <a:p>
            <a:pPr>
              <a:spcBef>
                <a:spcPct val="20000"/>
              </a:spcBef>
              <a:buClr>
                <a:srgbClr val="FFFFFF"/>
              </a:buClr>
              <a:buSzPct val="100000"/>
            </a:pPr>
            <a:endParaRPr sz="3136" spc="0" dirty="0">
              <a:solidFill>
                <a:srgbClr val="FFFFFF"/>
              </a:solidFill>
            </a:endParaRPr>
          </a:p>
          <a:p>
            <a:pPr marL="560127" indent="-560127">
              <a:spcBef>
                <a:spcPct val="20000"/>
              </a:spcBef>
              <a:buClr>
                <a:srgbClr val="FFFFFF"/>
              </a:buClr>
              <a:buSzPct val="100000"/>
              <a:buFont typeface="Arial" panose="020B0604020202020204" pitchFamily="34" charset="0"/>
              <a:buChar char="•"/>
            </a:pPr>
            <a:r>
              <a:rPr sz="3136" spc="0" dirty="0">
                <a:solidFill>
                  <a:srgbClr val="FFFFFF"/>
                </a:solidFill>
              </a:rPr>
              <a:t>A subset of Azure MFA functionality included in Office 365</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43" y="2159397"/>
            <a:ext cx="2399497" cy="2669103"/>
          </a:xfrm>
          <a:prstGeom prst="rect">
            <a:avLst/>
          </a:prstGeom>
          <a:solidFill>
            <a:srgbClr val="00188F"/>
          </a:solidFill>
        </p:spPr>
      </p:pic>
    </p:spTree>
    <p:extLst>
      <p:ext uri="{BB962C8B-B14F-4D97-AF65-F5344CB8AC3E}">
        <p14:creationId xmlns:p14="http://schemas.microsoft.com/office/powerpoint/2010/main" val="400234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90" y="1380"/>
            <a:ext cx="10509879" cy="827686"/>
          </a:xfrm>
        </p:spPr>
        <p:txBody>
          <a:bodyPr>
            <a:normAutofit/>
          </a:bodyPr>
          <a:lstStyle/>
          <a:p>
            <a:r>
              <a:rPr lang="en-US" sz="2399" dirty="0"/>
              <a:t>Azure MFA vs MFA for Office 365</a:t>
            </a:r>
          </a:p>
        </p:txBody>
      </p:sp>
      <p:graphicFrame>
        <p:nvGraphicFramePr>
          <p:cNvPr id="3" name="Table 2"/>
          <p:cNvGraphicFramePr>
            <a:graphicFrameLocks noGrp="1"/>
          </p:cNvGraphicFramePr>
          <p:nvPr>
            <p:extLst/>
          </p:nvPr>
        </p:nvGraphicFramePr>
        <p:xfrm>
          <a:off x="186767" y="568408"/>
          <a:ext cx="11560390" cy="6277980"/>
        </p:xfrm>
        <a:graphic>
          <a:graphicData uri="http://schemas.openxmlformats.org/drawingml/2006/table">
            <a:tbl>
              <a:tblPr firstRow="1" bandRow="1">
                <a:tableStyleId>{5C22544A-7EE6-4342-B048-85BDC9FD1C3A}</a:tableStyleId>
              </a:tblPr>
              <a:tblGrid>
                <a:gridCol w="6267324">
                  <a:extLst>
                    <a:ext uri="{9D8B030D-6E8A-4147-A177-3AD203B41FA5}">
                      <a16:colId xmlns:a16="http://schemas.microsoft.com/office/drawing/2014/main" val="185762115"/>
                    </a:ext>
                  </a:extLst>
                </a:gridCol>
                <a:gridCol w="2500307">
                  <a:extLst>
                    <a:ext uri="{9D8B030D-6E8A-4147-A177-3AD203B41FA5}">
                      <a16:colId xmlns:a16="http://schemas.microsoft.com/office/drawing/2014/main" val="746732719"/>
                    </a:ext>
                  </a:extLst>
                </a:gridCol>
                <a:gridCol w="2792759">
                  <a:extLst>
                    <a:ext uri="{9D8B030D-6E8A-4147-A177-3AD203B41FA5}">
                      <a16:colId xmlns:a16="http://schemas.microsoft.com/office/drawing/2014/main" val="3326958993"/>
                    </a:ext>
                  </a:extLst>
                </a:gridCol>
              </a:tblGrid>
              <a:tr h="570643">
                <a:tc>
                  <a:txBody>
                    <a:bodyPr/>
                    <a:lstStyle/>
                    <a:p>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MFA for</a:t>
                      </a:r>
                      <a:r>
                        <a:rPr lang="en-US" sz="1600" baseline="0" dirty="0" smtClean="0">
                          <a:solidFill>
                            <a:srgbClr val="00188F"/>
                          </a:solidFill>
                        </a:rPr>
                        <a:t> Office 365</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 Azure Multi-Factor</a:t>
                      </a:r>
                      <a:r>
                        <a:rPr lang="en-US" sz="1600" baseline="0" dirty="0" smtClean="0">
                          <a:solidFill>
                            <a:srgbClr val="00188F"/>
                          </a:solidFill>
                        </a:rPr>
                        <a:t> Authentication</a:t>
                      </a:r>
                      <a:endParaRPr lang="en-US" sz="1600" dirty="0" smtClean="0">
                        <a:solidFill>
                          <a:srgbClr val="00188F"/>
                        </a:solidFill>
                      </a:endParaRPr>
                    </a:p>
                  </a:txBody>
                  <a:tcPr marL="91390" marR="91390" marT="45695" marB="45695"/>
                </a:tc>
                <a:extLst>
                  <a:ext uri="{0D108BD9-81ED-4DB2-BD59-A6C34878D82A}">
                    <a16:rowId xmlns:a16="http://schemas.microsoft.com/office/drawing/2014/main" val="1444995033"/>
                  </a:ext>
                </a:extLst>
              </a:tr>
              <a:tr h="330352">
                <a:tc>
                  <a:txBody>
                    <a:bodyPr/>
                    <a:lstStyle/>
                    <a:p>
                      <a:r>
                        <a:rPr lang="en-US" sz="1600" dirty="0" smtClean="0">
                          <a:solidFill>
                            <a:srgbClr val="00188F"/>
                          </a:solidFill>
                        </a:rPr>
                        <a:t>Administrators can Enable/Enforce</a:t>
                      </a:r>
                      <a:r>
                        <a:rPr lang="en-US" sz="1600" baseline="0" dirty="0" smtClean="0">
                          <a:solidFill>
                            <a:srgbClr val="00188F"/>
                          </a:solidFill>
                        </a:rPr>
                        <a:t> MFA to end-users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566003273"/>
                  </a:ext>
                </a:extLst>
              </a:tr>
              <a:tr h="330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188F"/>
                          </a:solidFill>
                        </a:rPr>
                        <a:t>Use</a:t>
                      </a:r>
                      <a:r>
                        <a:rPr lang="en-US" sz="1600" baseline="0" dirty="0" smtClean="0">
                          <a:solidFill>
                            <a:srgbClr val="00188F"/>
                          </a:solidFill>
                        </a:rPr>
                        <a:t> Mobile app (online and OTP) as second authentication factor</a:t>
                      </a:r>
                      <a:endParaRPr lang="en-US" sz="1600" dirty="0" smtClean="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2604940762"/>
                  </a:ext>
                </a:extLst>
              </a:tr>
              <a:tr h="33035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smtClean="0">
                          <a:solidFill>
                            <a:srgbClr val="00188F"/>
                          </a:solidFill>
                        </a:rPr>
                        <a:t>Use</a:t>
                      </a:r>
                      <a:r>
                        <a:rPr lang="en-US" sz="1600" baseline="0" dirty="0" smtClean="0">
                          <a:solidFill>
                            <a:srgbClr val="00188F"/>
                          </a:solidFill>
                        </a:rPr>
                        <a:t> Phone call as second authentication factor</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2867419090"/>
                  </a:ext>
                </a:extLst>
              </a:tr>
              <a:tr h="330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188F"/>
                          </a:solidFill>
                        </a:rPr>
                        <a:t>Use</a:t>
                      </a:r>
                      <a:r>
                        <a:rPr lang="en-US" sz="1600" baseline="0" dirty="0" smtClean="0">
                          <a:solidFill>
                            <a:srgbClr val="00188F"/>
                          </a:solidFill>
                        </a:rPr>
                        <a:t> SMS as second authentication factor</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3491931238"/>
                  </a:ext>
                </a:extLst>
              </a:tr>
              <a:tr h="330352">
                <a:tc>
                  <a:txBody>
                    <a:bodyPr/>
                    <a:lstStyle/>
                    <a:p>
                      <a:r>
                        <a:rPr lang="en-US" sz="1600" dirty="0" smtClean="0">
                          <a:solidFill>
                            <a:srgbClr val="00188F"/>
                          </a:solidFill>
                        </a:rPr>
                        <a:t>Application</a:t>
                      </a:r>
                      <a:r>
                        <a:rPr lang="en-US" sz="1600" baseline="0" dirty="0" smtClean="0">
                          <a:solidFill>
                            <a:srgbClr val="00188F"/>
                          </a:solidFill>
                        </a:rPr>
                        <a:t> passwords for non-browser clients (e.g. Outlook, Lync)</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1209336828"/>
                  </a:ext>
                </a:extLst>
              </a:tr>
              <a:tr h="330352">
                <a:tc>
                  <a:txBody>
                    <a:bodyPr/>
                    <a:lstStyle/>
                    <a:p>
                      <a:r>
                        <a:rPr lang="en-US" sz="1600" dirty="0" smtClean="0">
                          <a:solidFill>
                            <a:srgbClr val="00188F"/>
                          </a:solidFill>
                        </a:rPr>
                        <a:t>Default Microsoft greetings during authentication phone calls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2609908788"/>
                  </a:ext>
                </a:extLst>
              </a:tr>
              <a:tr h="330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188F"/>
                          </a:solidFill>
                        </a:rPr>
                        <a:t>Remember</a:t>
                      </a:r>
                      <a:r>
                        <a:rPr lang="en-US" sz="1600" baseline="0" dirty="0" smtClean="0">
                          <a:solidFill>
                            <a:srgbClr val="00188F"/>
                          </a:solidFill>
                        </a:rPr>
                        <a:t> Me (Public Preview coming in Q2)*</a:t>
                      </a:r>
                      <a:endParaRPr lang="en-US" sz="1600" dirty="0" smtClean="0">
                        <a:solidFill>
                          <a:srgbClr val="00188F"/>
                        </a:solidFill>
                      </a:endParaRPr>
                    </a:p>
                  </a:txBody>
                  <a:tcPr marL="91390" marR="91390" marT="45695" marB="45695"/>
                </a:tc>
                <a:tc>
                  <a:txBody>
                    <a:bodyPr/>
                    <a:lstStyle/>
                    <a:p>
                      <a:pPr algn="ctr"/>
                      <a:r>
                        <a:rPr lang="en-US" sz="1600" dirty="0" smtClean="0">
                          <a:solidFill>
                            <a:srgbClr val="00188F"/>
                          </a:solidFill>
                        </a:rPr>
                        <a:t>Yes</a:t>
                      </a: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2752140715"/>
                  </a:ext>
                </a:extLst>
              </a:tr>
              <a:tr h="330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188F"/>
                          </a:solidFill>
                        </a:rPr>
                        <a:t>Custom</a:t>
                      </a:r>
                      <a:r>
                        <a:rPr lang="en-US" sz="1600" baseline="0" dirty="0" smtClean="0">
                          <a:solidFill>
                            <a:srgbClr val="00188F"/>
                          </a:solidFill>
                        </a:rPr>
                        <a:t> </a:t>
                      </a:r>
                      <a:r>
                        <a:rPr lang="en-US" sz="1600" dirty="0" smtClean="0">
                          <a:solidFill>
                            <a:srgbClr val="00188F"/>
                          </a:solidFill>
                        </a:rPr>
                        <a:t>greetings during authentication phone calls</a:t>
                      </a: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986988495"/>
                  </a:ext>
                </a:extLst>
              </a:tr>
              <a:tr h="330352">
                <a:tc>
                  <a:txBody>
                    <a:bodyPr/>
                    <a:lstStyle/>
                    <a:p>
                      <a:r>
                        <a:rPr lang="en-US" sz="1600" dirty="0" smtClean="0">
                          <a:solidFill>
                            <a:srgbClr val="00188F"/>
                          </a:solidFill>
                        </a:rPr>
                        <a:t>Fraud alert</a:t>
                      </a:r>
                      <a:endParaRPr lang="en-US" sz="160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1952535507"/>
                  </a:ext>
                </a:extLst>
              </a:tr>
              <a:tr h="330352">
                <a:tc>
                  <a:txBody>
                    <a:bodyPr/>
                    <a:lstStyle/>
                    <a:p>
                      <a:r>
                        <a:rPr lang="en-US" sz="1600" dirty="0" smtClean="0">
                          <a:solidFill>
                            <a:srgbClr val="00188F"/>
                          </a:solidFill>
                        </a:rPr>
                        <a:t>MFA</a:t>
                      </a:r>
                      <a:r>
                        <a:rPr lang="en-US" sz="1600" baseline="0" dirty="0" smtClean="0">
                          <a:solidFill>
                            <a:srgbClr val="00188F"/>
                          </a:solidFill>
                        </a:rPr>
                        <a:t> SDK</a:t>
                      </a:r>
                      <a:endParaRPr lang="en-US" sz="160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447567858"/>
                  </a:ext>
                </a:extLst>
              </a:tr>
              <a:tr h="330352">
                <a:tc>
                  <a:txBody>
                    <a:bodyPr/>
                    <a:lstStyle/>
                    <a:p>
                      <a:r>
                        <a:rPr lang="en-US" sz="1600" dirty="0" smtClean="0">
                          <a:solidFill>
                            <a:srgbClr val="00188F"/>
                          </a:solidFill>
                        </a:rPr>
                        <a:t>Security Reports</a:t>
                      </a:r>
                      <a:endParaRPr lang="en-US" sz="160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 </a:t>
                      </a:r>
                    </a:p>
                  </a:txBody>
                  <a:tcPr marL="91390" marR="91390" marT="45695" marB="45695"/>
                </a:tc>
                <a:extLst>
                  <a:ext uri="{0D108BD9-81ED-4DB2-BD59-A6C34878D82A}">
                    <a16:rowId xmlns:a16="http://schemas.microsoft.com/office/drawing/2014/main" val="2352521664"/>
                  </a:ext>
                </a:extLst>
              </a:tr>
              <a:tr h="330352">
                <a:tc>
                  <a:txBody>
                    <a:bodyPr/>
                    <a:lstStyle/>
                    <a:p>
                      <a:r>
                        <a:rPr lang="en-US" sz="1600" baseline="0" dirty="0" smtClean="0">
                          <a:solidFill>
                            <a:srgbClr val="00188F"/>
                          </a:solidFill>
                        </a:rPr>
                        <a:t>MFA for on-premises applications/ MFA Server.</a:t>
                      </a:r>
                      <a:endParaRPr lang="en-US" sz="160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430543275"/>
                  </a:ext>
                </a:extLst>
              </a:tr>
              <a:tr h="330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rgbClr val="00188F"/>
                          </a:solidFill>
                          <a:latin typeface="+mn-lt"/>
                          <a:ea typeface="+mn-ea"/>
                          <a:cs typeface="+mn-cs"/>
                        </a:rPr>
                        <a:t>One-Time Bypass</a:t>
                      </a: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4267808767"/>
                  </a:ext>
                </a:extLst>
              </a:tr>
              <a:tr h="330352">
                <a:tc>
                  <a:txBody>
                    <a:bodyPr/>
                    <a:lstStyle/>
                    <a:p>
                      <a:r>
                        <a:rPr lang="en-US" sz="1600" dirty="0" smtClean="0">
                          <a:solidFill>
                            <a:srgbClr val="00188F"/>
                          </a:solidFill>
                        </a:rPr>
                        <a:t>Block/Unblock Users</a:t>
                      </a:r>
                      <a:endParaRPr lang="en-US" sz="160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3644732252"/>
                  </a:ext>
                </a:extLst>
              </a:tr>
              <a:tr h="330352">
                <a:tc>
                  <a:txBody>
                    <a:bodyPr/>
                    <a:lstStyle/>
                    <a:p>
                      <a:r>
                        <a:rPr lang="en-US" sz="1600" kern="1200" dirty="0" smtClean="0">
                          <a:solidFill>
                            <a:srgbClr val="00188F"/>
                          </a:solidFill>
                          <a:latin typeface="+mn-lt"/>
                          <a:ea typeface="+mn-ea"/>
                          <a:cs typeface="+mn-cs"/>
                        </a:rPr>
                        <a:t>Customizable caller ID for authentication phone calls</a:t>
                      </a:r>
                      <a:endParaRPr lang="en-US" sz="1600" kern="1200" dirty="0">
                        <a:solidFill>
                          <a:srgbClr val="00188F"/>
                        </a:solidFill>
                        <a:latin typeface="+mn-lt"/>
                        <a:ea typeface="+mn-ea"/>
                        <a:cs typeface="+mn-cs"/>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1776603589"/>
                  </a:ext>
                </a:extLst>
              </a:tr>
              <a:tr h="330352">
                <a:tc>
                  <a:txBody>
                    <a:bodyPr/>
                    <a:lstStyle/>
                    <a:p>
                      <a:pPr marL="0" algn="l" defTabSz="914400" rtl="0" eaLnBrk="1" latinLnBrk="0" hangingPunct="1"/>
                      <a:r>
                        <a:rPr lang="en-US" sz="1600" kern="1200" dirty="0" smtClean="0">
                          <a:solidFill>
                            <a:srgbClr val="00188F"/>
                          </a:solidFill>
                          <a:latin typeface="+mn-lt"/>
                          <a:ea typeface="+mn-ea"/>
                          <a:cs typeface="+mn-cs"/>
                        </a:rPr>
                        <a:t>Event Confirmation</a:t>
                      </a:r>
                      <a:endParaRPr lang="en-US" sz="1600" kern="1200" dirty="0">
                        <a:solidFill>
                          <a:srgbClr val="00188F"/>
                        </a:solidFill>
                        <a:latin typeface="+mn-lt"/>
                        <a:ea typeface="+mn-ea"/>
                        <a:cs typeface="+mn-cs"/>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577763265"/>
                  </a:ext>
                </a:extLst>
              </a:tr>
              <a:tr h="330352">
                <a:tc>
                  <a:txBody>
                    <a:bodyPr/>
                    <a:lstStyle/>
                    <a:p>
                      <a:r>
                        <a:rPr lang="en-US" sz="1600" b="0" dirty="0" smtClean="0">
                          <a:solidFill>
                            <a:srgbClr val="00188F"/>
                          </a:solidFill>
                        </a:rPr>
                        <a:t>IP Whitelist</a:t>
                      </a:r>
                      <a:endParaRPr lang="en-US" sz="1600" b="0" dirty="0">
                        <a:solidFill>
                          <a:srgbClr val="00188F"/>
                        </a:solidFill>
                      </a:endParaRPr>
                    </a:p>
                  </a:txBody>
                  <a:tcPr marL="91390" marR="91390" marT="45695" marB="45695"/>
                </a:tc>
                <a:tc>
                  <a:txBody>
                    <a:bodyPr/>
                    <a:lstStyle/>
                    <a:p>
                      <a:pPr algn="ctr"/>
                      <a:endParaRPr lang="en-US" sz="1600" dirty="0">
                        <a:solidFill>
                          <a:srgbClr val="00188F"/>
                        </a:solidFill>
                      </a:endParaRPr>
                    </a:p>
                  </a:txBody>
                  <a:tcPr marL="91390" marR="91390" marT="45695" marB="45695"/>
                </a:tc>
                <a:tc>
                  <a:txBody>
                    <a:bodyPr/>
                    <a:lstStyle/>
                    <a:p>
                      <a:pPr algn="ctr"/>
                      <a:r>
                        <a:rPr lang="en-US" sz="1600" dirty="0" smtClean="0">
                          <a:solidFill>
                            <a:srgbClr val="00188F"/>
                          </a:solidFill>
                        </a:rPr>
                        <a:t>Yes</a:t>
                      </a:r>
                    </a:p>
                  </a:txBody>
                  <a:tcPr marL="91390" marR="91390" marT="45695" marB="45695"/>
                </a:tc>
                <a:extLst>
                  <a:ext uri="{0D108BD9-81ED-4DB2-BD59-A6C34878D82A}">
                    <a16:rowId xmlns:a16="http://schemas.microsoft.com/office/drawing/2014/main" val="1405692445"/>
                  </a:ext>
                </a:extLst>
              </a:tr>
            </a:tbl>
          </a:graphicData>
        </a:graphic>
      </p:graphicFrame>
    </p:spTree>
    <p:extLst>
      <p:ext uri="{BB962C8B-B14F-4D97-AF65-F5344CB8AC3E}">
        <p14:creationId xmlns:p14="http://schemas.microsoft.com/office/powerpoint/2010/main" val="1547533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Multi-Factor Authentication Server</a:t>
            </a:r>
            <a:endParaRPr lang="en-US" dirty="0"/>
          </a:p>
        </p:txBody>
      </p:sp>
      <p:sp>
        <p:nvSpPr>
          <p:cNvPr id="3" name="Content Placeholder 2"/>
          <p:cNvSpPr>
            <a:spLocks noGrp="1"/>
          </p:cNvSpPr>
          <p:nvPr>
            <p:ph idx="1"/>
          </p:nvPr>
        </p:nvSpPr>
        <p:spPr/>
        <p:txBody>
          <a:bodyPr/>
          <a:lstStyle/>
          <a:p>
            <a:r>
              <a:rPr lang="en-US" dirty="0" smtClean="0"/>
              <a:t>Provide Azure multi-factor authentication to on-premises applications.</a:t>
            </a:r>
          </a:p>
          <a:p>
            <a:r>
              <a:rPr lang="en-US" dirty="0" smtClean="0"/>
              <a:t>Install locally and link to Azure subscription</a:t>
            </a:r>
          </a:p>
          <a:p>
            <a:r>
              <a:rPr lang="en-US" dirty="0" smtClean="0"/>
              <a:t>Supports</a:t>
            </a:r>
            <a:r>
              <a:rPr lang="en-US" dirty="0"/>
              <a:t> </a:t>
            </a:r>
            <a:r>
              <a:rPr lang="en-US" dirty="0" smtClean="0"/>
              <a:t>extending</a:t>
            </a:r>
          </a:p>
          <a:p>
            <a:pPr lvl="1"/>
            <a:r>
              <a:rPr lang="en-US" dirty="0" smtClean="0"/>
              <a:t>IIS</a:t>
            </a:r>
          </a:p>
          <a:p>
            <a:pPr lvl="1"/>
            <a:r>
              <a:rPr lang="en-US" dirty="0" smtClean="0"/>
              <a:t>RADIUS</a:t>
            </a:r>
          </a:p>
          <a:p>
            <a:pPr lvl="1"/>
            <a:r>
              <a:rPr lang="en-US" dirty="0" smtClean="0"/>
              <a:t>Windows Authentication</a:t>
            </a:r>
          </a:p>
          <a:p>
            <a:pPr lvl="1"/>
            <a:r>
              <a:rPr lang="en-US" dirty="0" smtClean="0"/>
              <a:t>LDAP Authentication</a:t>
            </a:r>
          </a:p>
        </p:txBody>
      </p:sp>
    </p:spTree>
    <p:extLst>
      <p:ext uri="{BB962C8B-B14F-4D97-AF65-F5344CB8AC3E}">
        <p14:creationId xmlns:p14="http://schemas.microsoft.com/office/powerpoint/2010/main" val="85994380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RADIUS</a:t>
            </a:r>
            <a:endParaRPr lang="en-US" dirty="0"/>
          </a:p>
        </p:txBody>
      </p:sp>
      <p:sp>
        <p:nvSpPr>
          <p:cNvPr id="3" name="Content Placeholder 2"/>
          <p:cNvSpPr>
            <a:spLocks noGrp="1"/>
          </p:cNvSpPr>
          <p:nvPr>
            <p:ph idx="1"/>
          </p:nvPr>
        </p:nvSpPr>
        <p:spPr/>
        <p:txBody>
          <a:bodyPr/>
          <a:lstStyle/>
          <a:p>
            <a:r>
              <a:rPr lang="en-US" dirty="0" smtClean="0"/>
              <a:t>Add multi-factor to any RADIUS authentication system including</a:t>
            </a:r>
          </a:p>
          <a:p>
            <a:pPr lvl="1"/>
            <a:r>
              <a:rPr lang="en-US" dirty="0" smtClean="0"/>
              <a:t>VPN </a:t>
            </a:r>
          </a:p>
          <a:p>
            <a:pPr lvl="1"/>
            <a:r>
              <a:rPr lang="en-US" dirty="0" smtClean="0"/>
              <a:t>RD Gateway</a:t>
            </a:r>
          </a:p>
          <a:p>
            <a:pPr lvl="1"/>
            <a:r>
              <a:rPr lang="en-US" dirty="0" smtClean="0"/>
              <a:t>Hardware/Management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38</a:t>
            </a:fld>
            <a:endParaRPr lang="en-US"/>
          </a:p>
        </p:txBody>
      </p:sp>
    </p:spTree>
    <p:extLst>
      <p:ext uri="{BB962C8B-B14F-4D97-AF65-F5344CB8AC3E}">
        <p14:creationId xmlns:p14="http://schemas.microsoft.com/office/powerpoint/2010/main" val="1686154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and RD Gateway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39</a:t>
            </a:fld>
            <a:endParaRPr lang="en-US"/>
          </a:p>
        </p:txBody>
      </p:sp>
      <p:pic>
        <p:nvPicPr>
          <p:cNvPr id="1026" name="Picture 2" descr="http://www.rdsgurus.com/wp-content/uploads/2014/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41" y="1424721"/>
            <a:ext cx="11092725" cy="461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926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9711" y="215381"/>
            <a:ext cx="11778558" cy="945717"/>
          </a:xfrm>
        </p:spPr>
        <p:txBody>
          <a:bodyPr>
            <a:normAutofit/>
          </a:bodyPr>
          <a:lstStyle/>
          <a:p>
            <a:r>
              <a:rPr lang="en-US" dirty="0" smtClean="0"/>
              <a:t>Azure = Building Blocks to Technology Solutions</a:t>
            </a:r>
            <a:endParaRPr lang="en-US" dirty="0"/>
          </a:p>
        </p:txBody>
      </p:sp>
      <p:grpSp>
        <p:nvGrpSpPr>
          <p:cNvPr id="134" name="Group 133"/>
          <p:cNvGrpSpPr/>
          <p:nvPr/>
        </p:nvGrpSpPr>
        <p:grpSpPr>
          <a:xfrm>
            <a:off x="1589" y="1235242"/>
            <a:ext cx="12216362" cy="5724708"/>
            <a:chOff x="348719" y="73582"/>
            <a:chExt cx="11867643" cy="6886368"/>
          </a:xfrm>
        </p:grpSpPr>
        <p:pic>
          <p:nvPicPr>
            <p:cNvPr id="135" name="Picture 134"/>
            <p:cNvPicPr>
              <a:picLocks noChangeAspect="1"/>
            </p:cNvPicPr>
            <p:nvPr/>
          </p:nvPicPr>
          <p:blipFill>
            <a:blip r:embed="rId3"/>
            <a:stretch>
              <a:fillRect/>
            </a:stretch>
          </p:blipFill>
          <p:spPr>
            <a:xfrm>
              <a:off x="457580" y="79597"/>
              <a:ext cx="3017487" cy="3661925"/>
            </a:xfrm>
            <a:prstGeom prst="rect">
              <a:avLst/>
            </a:prstGeom>
          </p:spPr>
        </p:pic>
        <p:pic>
          <p:nvPicPr>
            <p:cNvPr id="136" name="Picture 135"/>
            <p:cNvPicPr>
              <a:picLocks noChangeAspect="1"/>
            </p:cNvPicPr>
            <p:nvPr/>
          </p:nvPicPr>
          <p:blipFill>
            <a:blip r:embed="rId4"/>
            <a:stretch>
              <a:fillRect/>
            </a:stretch>
          </p:blipFill>
          <p:spPr>
            <a:xfrm>
              <a:off x="3475067" y="79597"/>
              <a:ext cx="2834639" cy="3691982"/>
            </a:xfrm>
            <a:prstGeom prst="rect">
              <a:avLst/>
            </a:prstGeom>
          </p:spPr>
        </p:pic>
        <p:pic>
          <p:nvPicPr>
            <p:cNvPr id="137" name="Picture 136"/>
            <p:cNvPicPr>
              <a:picLocks noChangeAspect="1"/>
            </p:cNvPicPr>
            <p:nvPr/>
          </p:nvPicPr>
          <p:blipFill>
            <a:blip r:embed="rId5"/>
            <a:stretch>
              <a:fillRect/>
            </a:stretch>
          </p:blipFill>
          <p:spPr>
            <a:xfrm>
              <a:off x="6309706" y="79597"/>
              <a:ext cx="2776960" cy="3661925"/>
            </a:xfrm>
            <a:prstGeom prst="rect">
              <a:avLst/>
            </a:prstGeom>
          </p:spPr>
        </p:pic>
        <p:pic>
          <p:nvPicPr>
            <p:cNvPr id="138" name="Picture 137"/>
            <p:cNvPicPr>
              <a:picLocks noChangeAspect="1"/>
            </p:cNvPicPr>
            <p:nvPr/>
          </p:nvPicPr>
          <p:blipFill>
            <a:blip r:embed="rId6"/>
            <a:stretch>
              <a:fillRect/>
            </a:stretch>
          </p:blipFill>
          <p:spPr>
            <a:xfrm>
              <a:off x="9085586" y="73582"/>
              <a:ext cx="2777366" cy="3697997"/>
            </a:xfrm>
            <a:prstGeom prst="rect">
              <a:avLst/>
            </a:prstGeom>
          </p:spPr>
        </p:pic>
        <p:pic>
          <p:nvPicPr>
            <p:cNvPr id="139" name="Picture 138"/>
            <p:cNvPicPr>
              <a:picLocks noChangeAspect="1"/>
            </p:cNvPicPr>
            <p:nvPr/>
          </p:nvPicPr>
          <p:blipFill rotWithShape="1">
            <a:blip r:embed="rId7"/>
            <a:srcRect r="16628"/>
            <a:stretch/>
          </p:blipFill>
          <p:spPr>
            <a:xfrm>
              <a:off x="348719" y="5099350"/>
              <a:ext cx="11867643" cy="1242452"/>
            </a:xfrm>
            <a:prstGeom prst="rect">
              <a:avLst/>
            </a:prstGeom>
          </p:spPr>
        </p:pic>
        <p:pic>
          <p:nvPicPr>
            <p:cNvPr id="140" name="Picture 139"/>
            <p:cNvPicPr>
              <a:picLocks noChangeAspect="1"/>
            </p:cNvPicPr>
            <p:nvPr/>
          </p:nvPicPr>
          <p:blipFill>
            <a:blip r:embed="rId8"/>
            <a:stretch>
              <a:fillRect/>
            </a:stretch>
          </p:blipFill>
          <p:spPr>
            <a:xfrm>
              <a:off x="348719" y="3860769"/>
              <a:ext cx="9452541" cy="1254221"/>
            </a:xfrm>
            <a:prstGeom prst="rect">
              <a:avLst/>
            </a:prstGeom>
          </p:spPr>
        </p:pic>
        <p:pic>
          <p:nvPicPr>
            <p:cNvPr id="141" name="Picture 140"/>
            <p:cNvPicPr>
              <a:picLocks noChangeAspect="1"/>
            </p:cNvPicPr>
            <p:nvPr/>
          </p:nvPicPr>
          <p:blipFill rotWithShape="1">
            <a:blip r:embed="rId7"/>
            <a:srcRect l="83255"/>
            <a:stretch/>
          </p:blipFill>
          <p:spPr>
            <a:xfrm>
              <a:off x="9801525" y="3900351"/>
              <a:ext cx="2377149" cy="1239111"/>
            </a:xfrm>
            <a:prstGeom prst="rect">
              <a:avLst/>
            </a:prstGeom>
          </p:spPr>
        </p:pic>
        <p:pic>
          <p:nvPicPr>
            <p:cNvPr id="142" name="Picture 4" descr="http://www.jbase.com/new/products/images/java.png"/>
            <p:cNvPicPr>
              <a:picLocks noChangeAspect="1" noChangeArrowheads="1"/>
            </p:cNvPicPr>
            <p:nvPr/>
          </p:nvPicPr>
          <p:blipFill>
            <a:blip r:embed="rId9" cstate="print">
              <a:lum bright="100000" contrast="100000"/>
            </a:blip>
            <a:srcRect/>
            <a:stretch>
              <a:fillRect/>
            </a:stretch>
          </p:blipFill>
          <p:spPr bwMode="auto">
            <a:xfrm>
              <a:off x="4310310" y="6196472"/>
              <a:ext cx="409194" cy="763478"/>
            </a:xfrm>
            <a:prstGeom prst="rect">
              <a:avLst/>
            </a:prstGeom>
            <a:solidFill>
              <a:schemeClr val="bg2">
                <a:lumMod val="75000"/>
              </a:schemeClr>
            </a:solidFill>
          </p:spPr>
        </p:pic>
        <p:pic>
          <p:nvPicPr>
            <p:cNvPr id="143" name="Picture 142" descr="PHP.png"/>
            <p:cNvPicPr>
              <a:picLocks noChangeAspect="1"/>
            </p:cNvPicPr>
            <p:nvPr/>
          </p:nvPicPr>
          <p:blipFill>
            <a:blip r:embed="rId10" cstate="print"/>
            <a:stretch>
              <a:fillRect/>
            </a:stretch>
          </p:blipFill>
          <p:spPr>
            <a:xfrm>
              <a:off x="5659880" y="6397190"/>
              <a:ext cx="967613" cy="508905"/>
            </a:xfrm>
            <a:prstGeom prst="rect">
              <a:avLst/>
            </a:prstGeom>
            <a:solidFill>
              <a:schemeClr val="bg2">
                <a:lumMod val="75000"/>
              </a:schemeClr>
            </a:solidFill>
          </p:spPr>
        </p:pic>
        <p:pic>
          <p:nvPicPr>
            <p:cNvPr id="144" name="Picture 2" descr="https://mediabank.partners.extranet.microsoft.com/Assets/Active/M-Q/Microsoft_.NET/Microsoft_NET_ADO_.NET/Logos+Logotypes/NET-ADO_bL.png"/>
            <p:cNvPicPr>
              <a:picLocks noChangeAspect="1" noChangeArrowheads="1"/>
            </p:cNvPicPr>
            <p:nvPr/>
          </p:nvPicPr>
          <p:blipFill>
            <a:blip r:embed="rId11" cstate="print">
              <a:lum bright="100000" contrast="100000"/>
              <a:alphaModFix/>
            </a:blip>
            <a:srcRect r="31488"/>
            <a:stretch>
              <a:fillRect/>
            </a:stretch>
          </p:blipFill>
          <p:spPr bwMode="auto">
            <a:xfrm>
              <a:off x="1554848" y="6373195"/>
              <a:ext cx="1815086" cy="524587"/>
            </a:xfrm>
            <a:prstGeom prst="rect">
              <a:avLst/>
            </a:prstGeom>
            <a:solidFill>
              <a:schemeClr val="bg2">
                <a:lumMod val="75000"/>
              </a:schemeClr>
            </a:solidFill>
          </p:spPr>
        </p:pic>
        <p:pic>
          <p:nvPicPr>
            <p:cNvPr id="145" name="Picture 144"/>
            <p:cNvPicPr>
              <a:picLocks noChangeAspect="1"/>
            </p:cNvPicPr>
            <p:nvPr/>
          </p:nvPicPr>
          <p:blipFill>
            <a:blip r:embed="rId12"/>
            <a:stretch>
              <a:fillRect/>
            </a:stretch>
          </p:blipFill>
          <p:spPr>
            <a:xfrm>
              <a:off x="10097861" y="6462411"/>
              <a:ext cx="1377373" cy="338254"/>
            </a:xfrm>
            <a:prstGeom prst="rect">
              <a:avLst/>
            </a:prstGeom>
            <a:solidFill>
              <a:schemeClr val="bg2">
                <a:lumMod val="75000"/>
              </a:schemeClr>
            </a:solidFill>
          </p:spPr>
        </p:pic>
        <p:pic>
          <p:nvPicPr>
            <p:cNvPr id="146" name="Picture 145"/>
            <p:cNvPicPr>
              <a:picLocks noChangeAspect="1"/>
            </p:cNvPicPr>
            <p:nvPr/>
          </p:nvPicPr>
          <p:blipFill>
            <a:blip r:embed="rId13" cstate="print">
              <a:biLevel thresh="25000"/>
              <a:extLst>
                <a:ext uri="{BEBA8EAE-BF5A-486C-A8C5-ECC9F3942E4B}">
                  <a14:imgProps xmlns:a14="http://schemas.microsoft.com/office/drawing/2010/main">
                    <a14:imgLayer r:embed="rId14">
                      <a14:imgEffect>
                        <a14:colorTemperature colorTemp="109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567868" y="6417184"/>
              <a:ext cx="1589619" cy="420114"/>
            </a:xfrm>
            <a:prstGeom prst="rect">
              <a:avLst/>
            </a:prstGeom>
            <a:solidFill>
              <a:schemeClr val="bg2">
                <a:lumMod val="75000"/>
              </a:schemeClr>
            </a:solidFill>
          </p:spPr>
        </p:pic>
      </p:grpSp>
    </p:spTree>
    <p:extLst>
      <p:ext uri="{BB962C8B-B14F-4D97-AF65-F5344CB8AC3E}">
        <p14:creationId xmlns:p14="http://schemas.microsoft.com/office/powerpoint/2010/main" val="214693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5" name="Map PNG"/>
          <p:cNvPicPr>
            <a:picLocks noChangeAspect="1"/>
          </p:cNvPicPr>
          <p:nvPr/>
        </p:nvPicPr>
        <p:blipFill>
          <a:blip r:embed="rId3"/>
          <a:stretch>
            <a:fillRect/>
          </a:stretch>
        </p:blipFill>
        <p:spPr>
          <a:xfrm>
            <a:off x="1556754" y="1263208"/>
            <a:ext cx="10217468" cy="5013131"/>
          </a:xfrm>
          <a:prstGeom prst="rect">
            <a:avLst/>
          </a:prstGeom>
        </p:spPr>
      </p:pic>
      <p:sp>
        <p:nvSpPr>
          <p:cNvPr id="2" name="Rectangle 1"/>
          <p:cNvSpPr/>
          <p:nvPr/>
        </p:nvSpPr>
        <p:spPr bwMode="auto">
          <a:xfrm>
            <a:off x="1589" y="1098442"/>
            <a:ext cx="12456629" cy="5758180"/>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2538" name="Rectangle 2537"/>
          <p:cNvSpPr/>
          <p:nvPr/>
        </p:nvSpPr>
        <p:spPr bwMode="auto">
          <a:xfrm>
            <a:off x="1590" y="3475155"/>
            <a:ext cx="7386479" cy="1165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57" tIns="403286" rIns="179213" bIns="0" numCol="1" spcCol="0" rtlCol="0" fromWordArt="0" anchor="ctr" anchorCtr="0" forceAA="0" compatLnSpc="1">
            <a:prstTxWarp prst="textNoShape">
              <a:avLst/>
            </a:prstTxWarp>
            <a:noAutofit/>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data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34" name="Rectangle 2533"/>
          <p:cNvSpPr/>
          <p:nvPr/>
        </p:nvSpPr>
        <p:spPr bwMode="auto">
          <a:xfrm>
            <a:off x="440572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table</a:t>
            </a:r>
          </a:p>
        </p:txBody>
      </p:sp>
      <p:sp>
        <p:nvSpPr>
          <p:cNvPr id="2532" name="Rectangle 2531"/>
          <p:cNvSpPr/>
          <p:nvPr/>
        </p:nvSpPr>
        <p:spPr bwMode="auto">
          <a:xfrm>
            <a:off x="3508690"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HDInsight</a:t>
            </a:r>
            <a:endParaRPr lang="en-US" sz="1046" dirty="0">
              <a:gradFill>
                <a:gsLst>
                  <a:gs pos="0">
                    <a:srgbClr val="FFFFFF"/>
                  </a:gs>
                  <a:gs pos="100000">
                    <a:srgbClr val="FFFFFF"/>
                  </a:gs>
                </a:gsLst>
                <a:lin ang="5400000" scaled="0"/>
              </a:gradFill>
            </a:endParaRPr>
          </a:p>
        </p:txBody>
      </p:sp>
      <p:sp>
        <p:nvSpPr>
          <p:cNvPr id="2530" name="Rectangle 2529"/>
          <p:cNvSpPr/>
          <p:nvPr/>
        </p:nvSpPr>
        <p:spPr bwMode="auto">
          <a:xfrm>
            <a:off x="5402795" y="364071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blob storage</a:t>
            </a:r>
          </a:p>
        </p:txBody>
      </p:sp>
      <p:sp>
        <p:nvSpPr>
          <p:cNvPr id="2536" name="Rectangle 2535"/>
          <p:cNvSpPr/>
          <p:nvPr/>
        </p:nvSpPr>
        <p:spPr bwMode="auto">
          <a:xfrm>
            <a:off x="257395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SQL database</a:t>
            </a:r>
          </a:p>
        </p:txBody>
      </p:sp>
      <p:sp>
        <p:nvSpPr>
          <p:cNvPr id="2566" name="Rectangle 2565"/>
          <p:cNvSpPr/>
          <p:nvPr/>
        </p:nvSpPr>
        <p:spPr bwMode="auto">
          <a:xfrm>
            <a:off x="-24799" y="1472422"/>
            <a:ext cx="7412868" cy="19449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1254668" rIns="121849" bIns="60923"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app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64" name="Rectangle 2563"/>
          <p:cNvSpPr/>
          <p:nvPr/>
        </p:nvSpPr>
        <p:spPr bwMode="auto">
          <a:xfrm>
            <a:off x="6399861"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media</a:t>
            </a:r>
          </a:p>
        </p:txBody>
      </p:sp>
      <p:sp>
        <p:nvSpPr>
          <p:cNvPr id="2555" name="Rectangle 2554"/>
          <p:cNvSpPr/>
          <p:nvPr/>
        </p:nvSpPr>
        <p:spPr bwMode="auto">
          <a:xfrm>
            <a:off x="5402795" y="24741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hpc</a:t>
            </a:r>
            <a:endParaRPr lang="en-US" sz="1046" dirty="0">
              <a:gradFill>
                <a:gsLst>
                  <a:gs pos="0">
                    <a:srgbClr val="FFFFFF"/>
                  </a:gs>
                  <a:gs pos="100000">
                    <a:srgbClr val="FFFFFF"/>
                  </a:gs>
                </a:gsLst>
                <a:lin ang="5400000" scaled="0"/>
              </a:gradFill>
            </a:endParaRPr>
          </a:p>
        </p:txBody>
      </p:sp>
      <p:sp>
        <p:nvSpPr>
          <p:cNvPr id="2553" name="Rectangle 2552"/>
          <p:cNvSpPr/>
          <p:nvPr/>
        </p:nvSpPr>
        <p:spPr bwMode="auto">
          <a:xfrm>
            <a:off x="4405727" y="24748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integration</a:t>
            </a:r>
          </a:p>
        </p:txBody>
      </p:sp>
      <p:sp>
        <p:nvSpPr>
          <p:cNvPr id="2549" name="Rectangle 2548"/>
          <p:cNvSpPr/>
          <p:nvPr/>
        </p:nvSpPr>
        <p:spPr bwMode="auto">
          <a:xfrm>
            <a:off x="6399065" y="2474187"/>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analytics</a:t>
            </a:r>
          </a:p>
        </p:txBody>
      </p:sp>
      <p:sp>
        <p:nvSpPr>
          <p:cNvPr id="2557" name="Rectangle 2556"/>
          <p:cNvSpPr/>
          <p:nvPr/>
        </p:nvSpPr>
        <p:spPr bwMode="auto">
          <a:xfrm>
            <a:off x="3448937"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caching</a:t>
            </a:r>
          </a:p>
        </p:txBody>
      </p:sp>
      <p:sp>
        <p:nvSpPr>
          <p:cNvPr id="2551" name="Rectangle 2550"/>
          <p:cNvSpPr/>
          <p:nvPr/>
        </p:nvSpPr>
        <p:spPr bwMode="auto">
          <a:xfrm>
            <a:off x="4405727" y="1583390"/>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identity</a:t>
            </a:r>
          </a:p>
        </p:txBody>
      </p:sp>
      <p:sp>
        <p:nvSpPr>
          <p:cNvPr id="2562" name="Rectangle 2561"/>
          <p:cNvSpPr/>
          <p:nvPr/>
        </p:nvSpPr>
        <p:spPr bwMode="auto">
          <a:xfrm>
            <a:off x="5402794"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service bus</a:t>
            </a:r>
          </a:p>
        </p:txBody>
      </p:sp>
      <p:sp>
        <p:nvSpPr>
          <p:cNvPr id="2503" name="Rectangle 2502"/>
          <p:cNvSpPr/>
          <p:nvPr/>
        </p:nvSpPr>
        <p:spPr bwMode="auto">
          <a:xfrm>
            <a:off x="3508690" y="2497044"/>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web sites</a:t>
            </a:r>
          </a:p>
        </p:txBody>
      </p:sp>
      <p:sp>
        <p:nvSpPr>
          <p:cNvPr id="2507" name="Mobile Services - Label"/>
          <p:cNvSpPr/>
          <p:nvPr/>
        </p:nvSpPr>
        <p:spPr bwMode="auto">
          <a:xfrm>
            <a:off x="2573957" y="2507922"/>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mobile services</a:t>
            </a:r>
          </a:p>
        </p:txBody>
      </p:sp>
      <p:sp>
        <p:nvSpPr>
          <p:cNvPr id="2501" name="Rectangle 2500"/>
          <p:cNvSpPr/>
          <p:nvPr/>
        </p:nvSpPr>
        <p:spPr bwMode="auto">
          <a:xfrm>
            <a:off x="2574410" y="156944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cloud services</a:t>
            </a:r>
          </a:p>
        </p:txBody>
      </p:sp>
      <p:pic>
        <p:nvPicPr>
          <p:cNvPr id="2558" name="Picture 25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5237" y="1672086"/>
            <a:ext cx="423250" cy="419491"/>
          </a:xfrm>
          <a:prstGeom prst="rect">
            <a:avLst/>
          </a:prstGeom>
        </p:spPr>
      </p:pic>
      <p:sp>
        <p:nvSpPr>
          <p:cNvPr id="5102" name="L-Shape 5101"/>
          <p:cNvSpPr/>
          <p:nvPr/>
        </p:nvSpPr>
        <p:spPr bwMode="auto">
          <a:xfrm>
            <a:off x="3579802" y="1615482"/>
            <a:ext cx="843737" cy="809497"/>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52"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9635" y="1710604"/>
            <a:ext cx="368175" cy="368174"/>
          </a:xfrm>
          <a:prstGeom prst="rect">
            <a:avLst/>
          </a:prstGeom>
          <a:noFill/>
          <a:extLst>
            <a:ext uri="{909E8E84-426E-40DD-AFC4-6F175D3DCCD1}">
              <a14:hiddenFill xmlns:a14="http://schemas.microsoft.com/office/drawing/2010/main">
                <a:solidFill>
                  <a:srgbClr val="FFFFFF"/>
                </a:solidFill>
              </a14:hiddenFill>
            </a:ext>
          </a:extLst>
        </p:spPr>
      </p:pic>
      <p:sp>
        <p:nvSpPr>
          <p:cNvPr id="5103" name="L-Shape 5102"/>
          <p:cNvSpPr/>
          <p:nvPr/>
        </p:nvSpPr>
        <p:spPr bwMode="auto">
          <a:xfrm flipH="1" flipV="1">
            <a:off x="4253202" y="1615482"/>
            <a:ext cx="971368" cy="809497"/>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082" name="Freeform 25"/>
          <p:cNvSpPr>
            <a:spLocks noEditPoints="1"/>
          </p:cNvSpPr>
          <p:nvPr/>
        </p:nvSpPr>
        <p:spPr bwMode="black">
          <a:xfrm>
            <a:off x="4698189" y="2625962"/>
            <a:ext cx="341403" cy="34179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pPr defTabSz="913946"/>
            <a:endParaRPr lang="en-US" sz="1568">
              <a:solidFill>
                <a:srgbClr val="505050"/>
              </a:solidFill>
            </a:endParaRPr>
          </a:p>
        </p:txBody>
      </p:sp>
      <p:sp>
        <p:nvSpPr>
          <p:cNvPr id="5104" name="L-Shape 5103"/>
          <p:cNvSpPr/>
          <p:nvPr/>
        </p:nvSpPr>
        <p:spPr bwMode="auto">
          <a:xfrm flipH="1" flipV="1">
            <a:off x="4234096" y="2521158"/>
            <a:ext cx="989089" cy="752805"/>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63" name="Picture 2562"/>
          <p:cNvPicPr>
            <a:picLocks noChangeAspect="1"/>
          </p:cNvPicPr>
          <p:nvPr/>
        </p:nvPicPr>
        <p:blipFill>
          <a:blip r:embed="rId6"/>
          <a:stretch>
            <a:fillRect/>
          </a:stretch>
        </p:blipFill>
        <p:spPr>
          <a:xfrm>
            <a:off x="5673611" y="1680657"/>
            <a:ext cx="376887" cy="426540"/>
          </a:xfrm>
          <a:prstGeom prst="rect">
            <a:avLst/>
          </a:prstGeom>
        </p:spPr>
      </p:pic>
      <p:sp>
        <p:nvSpPr>
          <p:cNvPr id="5148" name="L-Shape 5147"/>
          <p:cNvSpPr/>
          <p:nvPr/>
        </p:nvSpPr>
        <p:spPr bwMode="auto">
          <a:xfrm flipV="1">
            <a:off x="5461011" y="1618798"/>
            <a:ext cx="950457" cy="809497"/>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080" name="Freeform 25"/>
          <p:cNvSpPr>
            <a:spLocks noEditPoints="1"/>
          </p:cNvSpPr>
          <p:nvPr/>
        </p:nvSpPr>
        <p:spPr bwMode="black">
          <a:xfrm flipH="1">
            <a:off x="6649617" y="1665105"/>
            <a:ext cx="423682" cy="42385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1" tIns="44802" rIns="89601" bIns="44802" numCol="1" anchor="t" anchorCtr="0" compatLnSpc="1">
            <a:prstTxWarp prst="textNoShape">
              <a:avLst/>
            </a:prstTxWarp>
          </a:bodyPr>
          <a:lstStyle/>
          <a:p>
            <a:pPr defTabSz="895993"/>
            <a:endParaRPr lang="en-US" sz="1764" dirty="0">
              <a:solidFill>
                <a:srgbClr val="000000"/>
              </a:solidFill>
            </a:endParaRPr>
          </a:p>
        </p:txBody>
      </p:sp>
      <p:sp>
        <p:nvSpPr>
          <p:cNvPr id="5161" name="L-Shape 5160"/>
          <p:cNvSpPr/>
          <p:nvPr/>
        </p:nvSpPr>
        <p:spPr bwMode="auto">
          <a:xfrm flipH="1">
            <a:off x="6356998" y="1618798"/>
            <a:ext cx="820940" cy="809497"/>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56"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5571498" y="2474844"/>
            <a:ext cx="608152" cy="608237"/>
          </a:xfrm>
          <a:prstGeom prst="rect">
            <a:avLst/>
          </a:prstGeom>
          <a:noFill/>
          <a:ln>
            <a:noFill/>
          </a:ln>
        </p:spPr>
      </p:pic>
      <p:sp>
        <p:nvSpPr>
          <p:cNvPr id="5164" name="L-Shape 5163"/>
          <p:cNvSpPr/>
          <p:nvPr/>
        </p:nvSpPr>
        <p:spPr bwMode="auto">
          <a:xfrm>
            <a:off x="5461011" y="2521158"/>
            <a:ext cx="843737" cy="752805"/>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2550" name="Freeform 2549"/>
          <p:cNvSpPr>
            <a:spLocks noEditPoints="1"/>
          </p:cNvSpPr>
          <p:nvPr/>
        </p:nvSpPr>
        <p:spPr bwMode="auto">
          <a:xfrm>
            <a:off x="6681121" y="2673038"/>
            <a:ext cx="333468" cy="294053"/>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54" tIns="60926" rIns="121854" bIns="60926" numCol="1" anchor="t" anchorCtr="0" compatLnSpc="1">
            <a:prstTxWarp prst="textNoShape">
              <a:avLst/>
            </a:prstTxWarp>
          </a:bodyPr>
          <a:lstStyle/>
          <a:p>
            <a:pPr defTabSz="1190369"/>
            <a:endParaRPr lang="en-US" sz="2352" dirty="0">
              <a:solidFill>
                <a:srgbClr val="292929"/>
              </a:solidFill>
            </a:endParaRPr>
          </a:p>
        </p:txBody>
      </p:sp>
      <p:sp>
        <p:nvSpPr>
          <p:cNvPr id="5168" name="Analytics - blue"/>
          <p:cNvSpPr/>
          <p:nvPr/>
        </p:nvSpPr>
        <p:spPr bwMode="auto">
          <a:xfrm flipH="1" flipV="1">
            <a:off x="6252846" y="2521157"/>
            <a:ext cx="925092" cy="763976"/>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2509" name="Rectangle 2508"/>
          <p:cNvSpPr/>
          <p:nvPr/>
        </p:nvSpPr>
        <p:spPr bwMode="auto">
          <a:xfrm>
            <a:off x="-8104" y="4698029"/>
            <a:ext cx="7396171" cy="1165049"/>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403286" rIns="121849" bIns="0"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infrastructure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60" name="Rectangle 2559"/>
          <p:cNvSpPr/>
          <p:nvPr/>
        </p:nvSpPr>
        <p:spPr bwMode="auto">
          <a:xfrm>
            <a:off x="6399065" y="4862893"/>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cdn</a:t>
            </a:r>
            <a:endParaRPr lang="en-US" sz="1046" dirty="0">
              <a:gradFill>
                <a:gsLst>
                  <a:gs pos="0">
                    <a:srgbClr val="FFFFFF"/>
                  </a:gs>
                  <a:gs pos="100000">
                    <a:srgbClr val="FFFFFF"/>
                  </a:gs>
                </a:gsLst>
                <a:lin ang="5400000" scaled="0"/>
              </a:gradFill>
            </a:endParaRPr>
          </a:p>
        </p:txBody>
      </p:sp>
      <p:sp>
        <p:nvSpPr>
          <p:cNvPr id="2505" name="Virtual Machines - Label"/>
          <p:cNvSpPr/>
          <p:nvPr/>
        </p:nvSpPr>
        <p:spPr bwMode="auto">
          <a:xfrm>
            <a:off x="257395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machines</a:t>
            </a:r>
          </a:p>
        </p:txBody>
      </p:sp>
      <p:sp>
        <p:nvSpPr>
          <p:cNvPr id="2518" name="Rectangle 2517"/>
          <p:cNvSpPr/>
          <p:nvPr/>
        </p:nvSpPr>
        <p:spPr bwMode="auto">
          <a:xfrm>
            <a:off x="3508690"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network</a:t>
            </a:r>
          </a:p>
        </p:txBody>
      </p:sp>
      <p:sp>
        <p:nvSpPr>
          <p:cNvPr id="2520" name="Rectangle 2519"/>
          <p:cNvSpPr/>
          <p:nvPr/>
        </p:nvSpPr>
        <p:spPr bwMode="auto">
          <a:xfrm>
            <a:off x="440572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vpn</a:t>
            </a:r>
            <a:endParaRPr lang="en-US" sz="1046" dirty="0">
              <a:gradFill>
                <a:gsLst>
                  <a:gs pos="0">
                    <a:srgbClr val="FFFFFF"/>
                  </a:gs>
                  <a:gs pos="100000">
                    <a:srgbClr val="FFFFFF"/>
                  </a:gs>
                </a:gsLst>
                <a:lin ang="5400000" scaled="0"/>
              </a:gradFill>
            </a:endParaRPr>
          </a:p>
        </p:txBody>
      </p:sp>
      <p:sp>
        <p:nvSpPr>
          <p:cNvPr id="2516" name="Rectangle 2515"/>
          <p:cNvSpPr/>
          <p:nvPr/>
        </p:nvSpPr>
        <p:spPr bwMode="auto">
          <a:xfrm>
            <a:off x="5402795"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traffic manager</a:t>
            </a:r>
          </a:p>
        </p:txBody>
      </p:sp>
      <p:pic>
        <p:nvPicPr>
          <p:cNvPr id="2506" name="Picture 25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33804" y="4944232"/>
            <a:ext cx="376293" cy="340430"/>
          </a:xfrm>
          <a:prstGeom prst="rect">
            <a:avLst/>
          </a:prstGeom>
          <a:noFill/>
          <a:ln>
            <a:noFill/>
          </a:ln>
        </p:spPr>
      </p:pic>
      <p:sp>
        <p:nvSpPr>
          <p:cNvPr id="5174" name="L-Shape 5173"/>
          <p:cNvSpPr/>
          <p:nvPr/>
        </p:nvSpPr>
        <p:spPr bwMode="auto">
          <a:xfrm flipV="1">
            <a:off x="2625749" y="4875804"/>
            <a:ext cx="843737" cy="806572"/>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04" name="Picture 250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8121" y="2589300"/>
            <a:ext cx="376294" cy="376346"/>
          </a:xfrm>
          <a:prstGeom prst="rect">
            <a:avLst/>
          </a:prstGeom>
          <a:noFill/>
        </p:spPr>
      </p:pic>
      <p:sp>
        <p:nvSpPr>
          <p:cNvPr id="5175" name="L-Shape 5174"/>
          <p:cNvSpPr/>
          <p:nvPr/>
        </p:nvSpPr>
        <p:spPr bwMode="auto">
          <a:xfrm>
            <a:off x="3577735" y="2526132"/>
            <a:ext cx="771458" cy="755178"/>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08" name="Picture 2507"/>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901738" y="2602182"/>
            <a:ext cx="240426" cy="348105"/>
          </a:xfrm>
          <a:prstGeom prst="rect">
            <a:avLst/>
          </a:prstGeom>
          <a:noFill/>
        </p:spPr>
      </p:pic>
      <p:sp>
        <p:nvSpPr>
          <p:cNvPr id="5176" name="L-Shape 5175"/>
          <p:cNvSpPr/>
          <p:nvPr/>
        </p:nvSpPr>
        <p:spPr bwMode="auto">
          <a:xfrm rot="5400000" flipH="1">
            <a:off x="2635198" y="2484224"/>
            <a:ext cx="790109" cy="804065"/>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02" name="Picture 2501"/>
          <p:cNvPicPr>
            <a:picLocks noChangeAspect="1"/>
          </p:cNvPicPr>
          <p:nvPr/>
        </p:nvPicPr>
        <p:blipFill>
          <a:blip r:embed="rId11"/>
          <a:stretch>
            <a:fillRect/>
          </a:stretch>
        </p:blipFill>
        <p:spPr>
          <a:xfrm>
            <a:off x="2802980" y="1647279"/>
            <a:ext cx="438849" cy="371387"/>
          </a:xfrm>
          <a:prstGeom prst="rect">
            <a:avLst/>
          </a:prstGeom>
          <a:noFill/>
        </p:spPr>
      </p:pic>
      <p:sp>
        <p:nvSpPr>
          <p:cNvPr id="5177" name="L-Shape 5176"/>
          <p:cNvSpPr/>
          <p:nvPr/>
        </p:nvSpPr>
        <p:spPr bwMode="auto">
          <a:xfrm rot="5400000" flipV="1">
            <a:off x="2614956" y="1607652"/>
            <a:ext cx="818658" cy="815997"/>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2519" name="Freeform 78"/>
          <p:cNvSpPr>
            <a:spLocks noEditPoints="1"/>
          </p:cNvSpPr>
          <p:nvPr/>
        </p:nvSpPr>
        <p:spPr bwMode="black">
          <a:xfrm>
            <a:off x="3763588" y="4924086"/>
            <a:ext cx="386193" cy="3696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5178" name="L-Shape 5177"/>
          <p:cNvSpPr/>
          <p:nvPr/>
        </p:nvSpPr>
        <p:spPr bwMode="auto">
          <a:xfrm flipH="1">
            <a:off x="3475781" y="4875804"/>
            <a:ext cx="837103" cy="806572"/>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2521" name="Freeform 58"/>
          <p:cNvSpPr>
            <a:spLocks noEditPoints="1"/>
          </p:cNvSpPr>
          <p:nvPr/>
        </p:nvSpPr>
        <p:spPr bwMode="black">
          <a:xfrm>
            <a:off x="4665758" y="4965953"/>
            <a:ext cx="375924" cy="402978"/>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sp>
        <p:nvSpPr>
          <p:cNvPr id="5179" name="L-Shape 5178"/>
          <p:cNvSpPr/>
          <p:nvPr/>
        </p:nvSpPr>
        <p:spPr bwMode="auto">
          <a:xfrm flipV="1">
            <a:off x="4510051" y="4875804"/>
            <a:ext cx="862321" cy="806572"/>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1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663736" y="4941101"/>
            <a:ext cx="374106" cy="374160"/>
          </a:xfrm>
          <a:prstGeom prst="rect">
            <a:avLst/>
          </a:prstGeom>
          <a:noFill/>
          <a:extLst>
            <a:ext uri="{909E8E84-426E-40DD-AFC4-6F175D3DCCD1}">
              <a14:hiddenFill xmlns:a14="http://schemas.microsoft.com/office/drawing/2010/main">
                <a:solidFill>
                  <a:srgbClr val="FFFFFF"/>
                </a:solidFill>
              </a14:hiddenFill>
            </a:ext>
          </a:extLst>
        </p:spPr>
      </p:pic>
      <p:sp>
        <p:nvSpPr>
          <p:cNvPr id="5180" name="L-Shape 5179"/>
          <p:cNvSpPr/>
          <p:nvPr/>
        </p:nvSpPr>
        <p:spPr bwMode="auto">
          <a:xfrm flipH="1">
            <a:off x="5188753" y="4875804"/>
            <a:ext cx="971078" cy="806572"/>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61" name="Picture 5" descr="C:\Users\Jonahs\Dropbox\Projects SCOTT\MEET Windows Azure\source\Background\tile-icon-CD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03370" y="4916212"/>
            <a:ext cx="485789" cy="481471"/>
          </a:xfrm>
          <a:prstGeom prst="rect">
            <a:avLst/>
          </a:prstGeom>
          <a:noFill/>
          <a:extLst>
            <a:ext uri="{909E8E84-426E-40DD-AFC4-6F175D3DCCD1}">
              <a14:hiddenFill xmlns:a14="http://schemas.microsoft.com/office/drawing/2010/main">
                <a:solidFill>
                  <a:srgbClr val="FFFFFF"/>
                </a:solidFill>
              </a14:hiddenFill>
            </a:ext>
          </a:extLst>
        </p:spPr>
      </p:pic>
      <p:sp>
        <p:nvSpPr>
          <p:cNvPr id="5181" name="L-Shape 5180"/>
          <p:cNvSpPr/>
          <p:nvPr/>
        </p:nvSpPr>
        <p:spPr bwMode="auto">
          <a:xfrm rot="5400000" flipV="1">
            <a:off x="6355996" y="4881847"/>
            <a:ext cx="818658" cy="806572"/>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5183" name="Group 5182"/>
          <p:cNvGrpSpPr/>
          <p:nvPr/>
        </p:nvGrpSpPr>
        <p:grpSpPr>
          <a:xfrm>
            <a:off x="8030126" y="3879785"/>
            <a:ext cx="815997" cy="818658"/>
            <a:chOff x="2667824" y="1637549"/>
            <a:chExt cx="832576" cy="835291"/>
          </a:xfrm>
        </p:grpSpPr>
        <p:pic>
          <p:nvPicPr>
            <p:cNvPr id="5184" name="Picture 5183"/>
            <p:cNvPicPr>
              <a:picLocks noChangeAspect="1"/>
            </p:cNvPicPr>
            <p:nvPr/>
          </p:nvPicPr>
          <p:blipFill>
            <a:blip r:embed="rId11">
              <a:lum bright="-100000"/>
            </a:blip>
            <a:stretch>
              <a:fillRect/>
            </a:stretch>
          </p:blipFill>
          <p:spPr>
            <a:xfrm>
              <a:off x="2858309" y="1679339"/>
              <a:ext cx="447765" cy="378933"/>
            </a:xfrm>
            <a:prstGeom prst="rect">
              <a:avLst/>
            </a:prstGeom>
            <a:noFill/>
          </p:spPr>
        </p:pic>
        <p:sp>
          <p:nvSpPr>
            <p:cNvPr id="5185" name="L-Shape 5184"/>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186" name="Group 5185"/>
          <p:cNvGrpSpPr/>
          <p:nvPr/>
        </p:nvGrpSpPr>
        <p:grpSpPr>
          <a:xfrm>
            <a:off x="7623225" y="4701980"/>
            <a:ext cx="804065" cy="790109"/>
            <a:chOff x="2679998" y="2540409"/>
            <a:chExt cx="820402" cy="806162"/>
          </a:xfrm>
        </p:grpSpPr>
        <p:pic>
          <p:nvPicPr>
            <p:cNvPr id="5187" name="Picture 5186"/>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5188" name="L-Shape 5187"/>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197" name="Group 5196"/>
          <p:cNvGrpSpPr/>
          <p:nvPr/>
        </p:nvGrpSpPr>
        <p:grpSpPr>
          <a:xfrm>
            <a:off x="8524673" y="5125911"/>
            <a:ext cx="843737" cy="809497"/>
            <a:chOff x="3650914" y="1646896"/>
            <a:chExt cx="860880" cy="825944"/>
          </a:xfrm>
        </p:grpSpPr>
        <p:pic>
          <p:nvPicPr>
            <p:cNvPr id="5198" name="Picture 5197"/>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5199" name="L-Shape 5198"/>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00" name="Group 5199"/>
          <p:cNvGrpSpPr/>
          <p:nvPr/>
        </p:nvGrpSpPr>
        <p:grpSpPr>
          <a:xfrm>
            <a:off x="9201964" y="4514440"/>
            <a:ext cx="771458" cy="755178"/>
            <a:chOff x="3648807" y="2576049"/>
            <a:chExt cx="787132" cy="770522"/>
          </a:xfrm>
        </p:grpSpPr>
        <p:pic>
          <p:nvPicPr>
            <p:cNvPr id="5201" name="Picture 5200"/>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5202" name="L-Shape 5201"/>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03" name="Group 5202"/>
          <p:cNvGrpSpPr/>
          <p:nvPr/>
        </p:nvGrpSpPr>
        <p:grpSpPr>
          <a:xfrm>
            <a:off x="8916077" y="3601848"/>
            <a:ext cx="971368" cy="809497"/>
            <a:chOff x="4337997" y="1646896"/>
            <a:chExt cx="991104" cy="825944"/>
          </a:xfrm>
        </p:grpSpPr>
        <p:pic>
          <p:nvPicPr>
            <p:cNvPr id="5204" name="Picture 7" descr="C:\Users\Jonahs\Dropbox\Projects SCOTT\MEET Windows Azure\source\Background\tile-icon-identity.png"/>
            <p:cNvPicPr>
              <a:picLocks noChangeAspect="1" noChangeArrowheads="1"/>
            </p:cNvPicPr>
            <p:nvPr/>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5205" name="L-Shape 5204"/>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12" name="Group 5211"/>
          <p:cNvGrpSpPr/>
          <p:nvPr/>
        </p:nvGrpSpPr>
        <p:grpSpPr>
          <a:xfrm>
            <a:off x="10516724" y="5393447"/>
            <a:ext cx="843737" cy="799120"/>
            <a:chOff x="5570345" y="2523718"/>
            <a:chExt cx="860880" cy="815356"/>
          </a:xfrm>
        </p:grpSpPr>
        <p:pic>
          <p:nvPicPr>
            <p:cNvPr id="5213" name="Picture 2" descr="\\MAGNUM\Projects\Microsoft\Cloud Power FY12\Design\Icons\PNGs\Cloud_on_your_terms.png"/>
            <p:cNvPicPr>
              <a:picLocks noChangeAspect="1" noChangeArrowheads="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5214" name="L-Shape 5213"/>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15" name="Group 5214"/>
          <p:cNvGrpSpPr/>
          <p:nvPr/>
        </p:nvGrpSpPr>
        <p:grpSpPr>
          <a:xfrm>
            <a:off x="10303654" y="4583965"/>
            <a:ext cx="925092" cy="763976"/>
            <a:chOff x="6378270" y="2570974"/>
            <a:chExt cx="943888" cy="779498"/>
          </a:xfrm>
        </p:grpSpPr>
        <p:sp>
          <p:nvSpPr>
            <p:cNvPr id="5216" name="Freeform 5215"/>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121854" tIns="60926" rIns="121854" bIns="60926" numCol="1" anchor="t" anchorCtr="0" compatLnSpc="1">
              <a:prstTxWarp prst="textNoShape">
                <a:avLst/>
              </a:prstTxWarp>
            </a:bodyPr>
            <a:lstStyle/>
            <a:p>
              <a:pPr defTabSz="1190369"/>
              <a:endParaRPr lang="en-US" sz="2352" dirty="0">
                <a:solidFill>
                  <a:srgbClr val="292929"/>
                </a:solidFill>
              </a:endParaRPr>
            </a:p>
          </p:txBody>
        </p:sp>
        <p:sp>
          <p:nvSpPr>
            <p:cNvPr id="5217"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22" name="Group 5221"/>
          <p:cNvGrpSpPr/>
          <p:nvPr/>
        </p:nvGrpSpPr>
        <p:grpSpPr>
          <a:xfrm>
            <a:off x="9423760" y="5328267"/>
            <a:ext cx="989089" cy="752805"/>
            <a:chOff x="4318502" y="2570974"/>
            <a:chExt cx="1009185" cy="768100"/>
          </a:xfrm>
        </p:grpSpPr>
        <p:sp>
          <p:nvSpPr>
            <p:cNvPr id="5223"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pPr defTabSz="913946"/>
              <a:endParaRPr lang="en-US" sz="1568">
                <a:solidFill>
                  <a:srgbClr val="505050"/>
                </a:solidFill>
              </a:endParaRPr>
            </a:p>
          </p:txBody>
        </p:sp>
        <p:sp>
          <p:nvSpPr>
            <p:cNvPr id="5224" name="L-Shape 5223"/>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25" name="Group 5224"/>
          <p:cNvGrpSpPr/>
          <p:nvPr/>
        </p:nvGrpSpPr>
        <p:grpSpPr>
          <a:xfrm>
            <a:off x="9946282" y="3704944"/>
            <a:ext cx="950457" cy="809497"/>
            <a:chOff x="5570345" y="1650280"/>
            <a:chExt cx="969768" cy="825944"/>
          </a:xfrm>
        </p:grpSpPr>
        <p:pic>
          <p:nvPicPr>
            <p:cNvPr id="5226" name="Picture 5225"/>
            <p:cNvPicPr>
              <a:picLocks noChangeAspect="1"/>
            </p:cNvPicPr>
            <p:nvPr/>
          </p:nvPicPr>
          <p:blipFill>
            <a:blip r:embed="rId6">
              <a:lum bright="-100000"/>
            </a:blip>
            <a:stretch>
              <a:fillRect/>
            </a:stretch>
          </p:blipFill>
          <p:spPr>
            <a:xfrm>
              <a:off x="5787264" y="1713397"/>
              <a:ext cx="384545" cy="435206"/>
            </a:xfrm>
            <a:prstGeom prst="rect">
              <a:avLst/>
            </a:prstGeom>
          </p:spPr>
        </p:pic>
        <p:sp>
          <p:nvSpPr>
            <p:cNvPr id="5227" name="L-Shape 5226"/>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28" name="Group 5227"/>
          <p:cNvGrpSpPr/>
          <p:nvPr/>
        </p:nvGrpSpPr>
        <p:grpSpPr>
          <a:xfrm>
            <a:off x="10902745" y="3711350"/>
            <a:ext cx="820940" cy="809497"/>
            <a:chOff x="6484538" y="1650280"/>
            <a:chExt cx="837620" cy="825944"/>
          </a:xfrm>
        </p:grpSpPr>
        <p:sp>
          <p:nvSpPr>
            <p:cNvPr id="5229"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1" tIns="44802" rIns="89601" bIns="44802" numCol="1" anchor="t" anchorCtr="0" compatLnSpc="1">
              <a:prstTxWarp prst="textNoShape">
                <a:avLst/>
              </a:prstTxWarp>
            </a:bodyPr>
            <a:lstStyle/>
            <a:p>
              <a:pPr defTabSz="895993"/>
              <a:endParaRPr lang="en-US" sz="1764" dirty="0">
                <a:solidFill>
                  <a:srgbClr val="000000"/>
                </a:solidFill>
              </a:endParaRPr>
            </a:p>
          </p:txBody>
        </p:sp>
        <p:sp>
          <p:nvSpPr>
            <p:cNvPr id="5230" name="L-Shape 5229"/>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31" name="Group 5230"/>
          <p:cNvGrpSpPr/>
          <p:nvPr/>
        </p:nvGrpSpPr>
        <p:grpSpPr>
          <a:xfrm>
            <a:off x="8930049" y="4639558"/>
            <a:ext cx="843737" cy="809497"/>
            <a:chOff x="2677477" y="3725742"/>
            <a:chExt cx="860880" cy="825944"/>
          </a:xfrm>
        </p:grpSpPr>
        <p:sp>
          <p:nvSpPr>
            <p:cNvPr id="5232"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5233" name="L-Shape 5232"/>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34" name="Group 5233"/>
          <p:cNvGrpSpPr/>
          <p:nvPr/>
        </p:nvGrpSpPr>
        <p:grpSpPr>
          <a:xfrm>
            <a:off x="9894608" y="5409380"/>
            <a:ext cx="998231" cy="809497"/>
            <a:chOff x="3405639" y="3725742"/>
            <a:chExt cx="1018513" cy="825944"/>
          </a:xfrm>
        </p:grpSpPr>
        <p:pic>
          <p:nvPicPr>
            <p:cNvPr id="5235" name="Picture 3" descr="C:\Users\Jonahs\Dropbox\Projects SCOTT\MEET Windows Azure\source\Background\tile-icon-bigdata.png"/>
            <p:cNvPicPr>
              <a:picLocks noChangeAspect="1" noChangeArrowheads="1"/>
            </p:cNvPicPr>
            <p:nvPr/>
          </p:nvPicPr>
          <p:blipFill>
            <a:blip r:embed="rId24" cstate="print">
              <a:extLst>
                <a:ext uri="{BEBA8EAE-BF5A-486C-A8C5-ECC9F3942E4B}">
                  <a14:imgProps xmlns:a14="http://schemas.microsoft.com/office/drawing/2010/main">
                    <a14:imgLayer r:embed="rId2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a:solidFill>
                    <a:srgbClr val="FFFFFF"/>
                  </a:solidFill>
                </a14:hiddenFill>
              </a:ext>
            </a:extLst>
          </p:spPr>
        </p:pic>
        <p:sp>
          <p:nvSpPr>
            <p:cNvPr id="5236" name="L-Shape 5235"/>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37" name="Group 5236"/>
          <p:cNvGrpSpPr/>
          <p:nvPr/>
        </p:nvGrpSpPr>
        <p:grpSpPr>
          <a:xfrm>
            <a:off x="9131745" y="5550234"/>
            <a:ext cx="843737" cy="804065"/>
            <a:chOff x="4616402" y="3728513"/>
            <a:chExt cx="860880" cy="820402"/>
          </a:xfrm>
        </p:grpSpPr>
        <p:pic>
          <p:nvPicPr>
            <p:cNvPr id="5238" name="Picture 2" descr="C:\Users\Jonahs\Dropbox\Projects SCOTT\MEET Windows Azure\source\Background\tile-icon-storage.png"/>
            <p:cNvPicPr>
              <a:picLocks noChangeAspect="1" noChangeArrowheads="1"/>
            </p:cNvPicPr>
            <p:nvPr/>
          </p:nvPicPr>
          <p:blipFill>
            <a:blip r:embed="rId26" cstate="print">
              <a:extLst>
                <a:ext uri="{BEBA8EAE-BF5A-486C-A8C5-ECC9F3942E4B}">
                  <a14:imgProps xmlns:a14="http://schemas.microsoft.com/office/drawing/2010/main">
                    <a14:imgLayer r:embed="rId2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5239" name="L-Shape 5238"/>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40" name="Group 5239"/>
          <p:cNvGrpSpPr/>
          <p:nvPr/>
        </p:nvGrpSpPr>
        <p:grpSpPr>
          <a:xfrm>
            <a:off x="9652524" y="4355526"/>
            <a:ext cx="843737" cy="806572"/>
            <a:chOff x="5424327" y="3725955"/>
            <a:chExt cx="860880" cy="822960"/>
          </a:xfrm>
        </p:grpSpPr>
        <p:pic>
          <p:nvPicPr>
            <p:cNvPr id="5241" name="Picture 5240"/>
            <p:cNvPicPr>
              <a:picLocks noChangeAspect="1"/>
            </p:cNvPicPr>
            <p:nvPr/>
          </p:nvPicPr>
          <p:blipFill>
            <a:blip r:embed="rId28" cstate="print">
              <a:extLst>
                <a:ext uri="{BEBA8EAE-BF5A-486C-A8C5-ECC9F3942E4B}">
                  <a14:imgProps xmlns:a14="http://schemas.microsoft.com/office/drawing/2010/main">
                    <a14:imgLayer r:embed="rId2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5242" name="L-Shape 5241"/>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2572" name="Freeform 30"/>
          <p:cNvSpPr>
            <a:spLocks noEditPoints="1"/>
          </p:cNvSpPr>
          <p:nvPr/>
        </p:nvSpPr>
        <p:spPr bwMode="auto">
          <a:xfrm flipH="1">
            <a:off x="2887547" y="3744439"/>
            <a:ext cx="268806" cy="29722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5169" name="L-Shape 5168"/>
          <p:cNvSpPr/>
          <p:nvPr/>
        </p:nvSpPr>
        <p:spPr bwMode="auto">
          <a:xfrm>
            <a:off x="2625749" y="3652931"/>
            <a:ext cx="843737" cy="809497"/>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33" name="Picture 3" descr="C:\Users\Jonahs\Dropbox\Projects SCOTT\MEET Windows Azure\source\Background\tile-icon-bigdata.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743659" y="3681918"/>
            <a:ext cx="426053" cy="422268"/>
          </a:xfrm>
          <a:prstGeom prst="rect">
            <a:avLst/>
          </a:prstGeom>
          <a:noFill/>
          <a:extLst>
            <a:ext uri="{909E8E84-426E-40DD-AFC4-6F175D3DCCD1}">
              <a14:hiddenFill xmlns:a14="http://schemas.microsoft.com/office/drawing/2010/main">
                <a:solidFill>
                  <a:srgbClr val="FFFFFF"/>
                </a:solidFill>
              </a14:hiddenFill>
            </a:ext>
          </a:extLst>
        </p:spPr>
      </p:pic>
      <p:sp>
        <p:nvSpPr>
          <p:cNvPr id="5170" name="L-Shape 5169"/>
          <p:cNvSpPr/>
          <p:nvPr/>
        </p:nvSpPr>
        <p:spPr bwMode="auto">
          <a:xfrm flipH="1" flipV="1">
            <a:off x="3339411" y="3652931"/>
            <a:ext cx="998231" cy="809497"/>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35" name="Picture 2" descr="C:\Users\Jonahs\Dropbox\Projects SCOTT\MEET Windows Azure\source\Background\tile-icon-storag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652784" y="3692089"/>
            <a:ext cx="401874" cy="401931"/>
          </a:xfrm>
          <a:prstGeom prst="rect">
            <a:avLst/>
          </a:prstGeom>
          <a:noFill/>
          <a:extLst>
            <a:ext uri="{909E8E84-426E-40DD-AFC4-6F175D3DCCD1}">
              <a14:hiddenFill xmlns:a14="http://schemas.microsoft.com/office/drawing/2010/main">
                <a:solidFill>
                  <a:srgbClr val="FFFFFF"/>
                </a:solidFill>
              </a14:hiddenFill>
            </a:ext>
          </a:extLst>
        </p:spPr>
      </p:pic>
      <p:sp>
        <p:nvSpPr>
          <p:cNvPr id="5172" name="L-Shape 5171"/>
          <p:cNvSpPr/>
          <p:nvPr/>
        </p:nvSpPr>
        <p:spPr bwMode="auto">
          <a:xfrm>
            <a:off x="4526064" y="3655647"/>
            <a:ext cx="843737" cy="804065"/>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pic>
        <p:nvPicPr>
          <p:cNvPr id="2531" name="Picture 2530"/>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5658184" y="3718551"/>
            <a:ext cx="385210" cy="349005"/>
          </a:xfrm>
          <a:prstGeom prst="rect">
            <a:avLst/>
          </a:prstGeom>
        </p:spPr>
      </p:pic>
      <p:sp>
        <p:nvSpPr>
          <p:cNvPr id="5173" name="L-Shape 5172"/>
          <p:cNvSpPr/>
          <p:nvPr/>
        </p:nvSpPr>
        <p:spPr bwMode="auto">
          <a:xfrm flipH="1" flipV="1">
            <a:off x="5317900" y="3653139"/>
            <a:ext cx="843737" cy="806572"/>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5243" name="Group 5242"/>
          <p:cNvGrpSpPr/>
          <p:nvPr/>
        </p:nvGrpSpPr>
        <p:grpSpPr>
          <a:xfrm>
            <a:off x="10452932" y="4556526"/>
            <a:ext cx="843737" cy="806572"/>
            <a:chOff x="2677477" y="4973462"/>
            <a:chExt cx="860880" cy="822960"/>
          </a:xfrm>
        </p:grpSpPr>
        <p:pic>
          <p:nvPicPr>
            <p:cNvPr id="5244" name="Picture 5243"/>
            <p:cNvPicPr>
              <a:picLocks noChangeAspect="1"/>
            </p:cNvPicPr>
            <p:nvPr/>
          </p:nvPicPr>
          <p:blipFill>
            <a:blip r:embed="rId33" cstate="print">
              <a:extLst>
                <a:ext uri="{BEBA8EAE-BF5A-486C-A8C5-ECC9F3942E4B}">
                  <a14:imgProps xmlns:a14="http://schemas.microsoft.com/office/drawing/2010/main">
                    <a14:imgLayer r:embed="rId3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5245" name="L-Shape 5244"/>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46" name="Group 5245"/>
          <p:cNvGrpSpPr/>
          <p:nvPr/>
        </p:nvGrpSpPr>
        <p:grpSpPr>
          <a:xfrm>
            <a:off x="9381260" y="4612804"/>
            <a:ext cx="837103" cy="806572"/>
            <a:chOff x="3544779" y="4973462"/>
            <a:chExt cx="854111" cy="822960"/>
          </a:xfrm>
        </p:grpSpPr>
        <p:sp>
          <p:nvSpPr>
            <p:cNvPr id="5247"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5248" name="L-Shape 5247"/>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49" name="Group 5248"/>
          <p:cNvGrpSpPr/>
          <p:nvPr/>
        </p:nvGrpSpPr>
        <p:grpSpPr>
          <a:xfrm>
            <a:off x="8448010" y="4595068"/>
            <a:ext cx="862321" cy="806572"/>
            <a:chOff x="4600064" y="4973462"/>
            <a:chExt cx="879841" cy="822960"/>
          </a:xfrm>
        </p:grpSpPr>
        <p:sp>
          <p:nvSpPr>
            <p:cNvPr id="5250"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sp>
          <p:nvSpPr>
            <p:cNvPr id="5251" name="L-Shape 5250"/>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52" name="Group 5251"/>
          <p:cNvGrpSpPr/>
          <p:nvPr/>
        </p:nvGrpSpPr>
        <p:grpSpPr>
          <a:xfrm>
            <a:off x="8929086" y="3682260"/>
            <a:ext cx="971078" cy="806572"/>
            <a:chOff x="5292557" y="4973462"/>
            <a:chExt cx="990808" cy="822960"/>
          </a:xfrm>
        </p:grpSpPr>
        <p:pic>
          <p:nvPicPr>
            <p:cNvPr id="5253" name="Picture 2"/>
            <p:cNvPicPr>
              <a:picLocks noChangeAspect="1" noChangeArrowheads="1"/>
            </p:cNvPicPr>
            <p:nvPr/>
          </p:nvPicPr>
          <p:blipFill>
            <a:blip r:embed="rId35" cstate="print">
              <a:extLst>
                <a:ext uri="{BEBA8EAE-BF5A-486C-A8C5-ECC9F3942E4B}">
                  <a14:imgProps xmlns:a14="http://schemas.microsoft.com/office/drawing/2010/main">
                    <a14:imgLayer r:embed="rId36">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a:solidFill>
                    <a:srgbClr val="FFFFFF"/>
                  </a:solidFill>
                </a14:hiddenFill>
              </a:ext>
            </a:extLst>
          </p:spPr>
        </p:pic>
        <p:sp>
          <p:nvSpPr>
            <p:cNvPr id="5254" name="L-Shape 5253"/>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55" name="Group 5254"/>
          <p:cNvGrpSpPr/>
          <p:nvPr/>
        </p:nvGrpSpPr>
        <p:grpSpPr>
          <a:xfrm>
            <a:off x="10067141" y="3634877"/>
            <a:ext cx="806572" cy="818658"/>
            <a:chOff x="6489681" y="4973462"/>
            <a:chExt cx="822960" cy="835291"/>
          </a:xfrm>
        </p:grpSpPr>
        <p:pic>
          <p:nvPicPr>
            <p:cNvPr id="5256" name="Picture 5" descr="C:\Users\Jonahs\Dropbox\Projects SCOTT\MEET Windows Azure\source\Background\tile-icon-CDN.png"/>
            <p:cNvPicPr>
              <a:picLocks noChangeAspect="1" noChangeArrowheads="1"/>
            </p:cNvPicPr>
            <p:nvPr/>
          </p:nvPicPr>
          <p:blipFill>
            <a:blip r:embed="rId37" cstate="print">
              <a:extLst>
                <a:ext uri="{BEBA8EAE-BF5A-486C-A8C5-ECC9F3942E4B}">
                  <a14:imgProps xmlns:a14="http://schemas.microsoft.com/office/drawing/2010/main">
                    <a14:imgLayer r:embed="rId3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a:solidFill>
                    <a:srgbClr val="FFFFFF"/>
                  </a:solidFill>
                </a14:hiddenFill>
              </a:ext>
            </a:extLst>
          </p:spPr>
        </p:pic>
        <p:sp>
          <p:nvSpPr>
            <p:cNvPr id="5257" name="L-Shape 5256"/>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3125771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800"/>
                                  </p:stCondLst>
                                  <p:childTnLst>
                                    <p:set>
                                      <p:cBhvr>
                                        <p:cTn id="9" dur="1" fill="hold">
                                          <p:stCondLst>
                                            <p:cond delay="0"/>
                                          </p:stCondLst>
                                        </p:cTn>
                                        <p:tgtEl>
                                          <p:spTgt spid="5183"/>
                                        </p:tgtEl>
                                        <p:attrNameLst>
                                          <p:attrName>style.visibility</p:attrName>
                                        </p:attrNameLst>
                                      </p:cBhvr>
                                      <p:to>
                                        <p:strVal val="visible"/>
                                      </p:to>
                                    </p:set>
                                    <p:animEffect transition="in" filter="fade">
                                      <p:cBhvr>
                                        <p:cTn id="10" dur="250"/>
                                        <p:tgtEl>
                                          <p:spTgt spid="5183"/>
                                        </p:tgtEl>
                                      </p:cBhvr>
                                    </p:animEffect>
                                  </p:childTnLst>
                                </p:cTn>
                              </p:par>
                              <p:par>
                                <p:cTn id="11" presetID="10" presetClass="entr" presetSubtype="0" fill="hold" nodeType="withEffect">
                                  <p:stCondLst>
                                    <p:cond delay="800"/>
                                  </p:stCondLst>
                                  <p:childTnLst>
                                    <p:set>
                                      <p:cBhvr>
                                        <p:cTn id="12" dur="1" fill="hold">
                                          <p:stCondLst>
                                            <p:cond delay="0"/>
                                          </p:stCondLst>
                                        </p:cTn>
                                        <p:tgtEl>
                                          <p:spTgt spid="5186"/>
                                        </p:tgtEl>
                                        <p:attrNameLst>
                                          <p:attrName>style.visibility</p:attrName>
                                        </p:attrNameLst>
                                      </p:cBhvr>
                                      <p:to>
                                        <p:strVal val="visible"/>
                                      </p:to>
                                    </p:set>
                                    <p:animEffect transition="in" filter="fade">
                                      <p:cBhvr>
                                        <p:cTn id="13" dur="250"/>
                                        <p:tgtEl>
                                          <p:spTgt spid="5186"/>
                                        </p:tgtEl>
                                      </p:cBhvr>
                                    </p:animEffect>
                                  </p:childTnLst>
                                </p:cTn>
                              </p:par>
                              <p:par>
                                <p:cTn id="14" presetID="10" presetClass="entr" presetSubtype="0" fill="hold" nodeType="withEffect">
                                  <p:stCondLst>
                                    <p:cond delay="800"/>
                                  </p:stCondLst>
                                  <p:childTnLst>
                                    <p:set>
                                      <p:cBhvr>
                                        <p:cTn id="15" dur="1" fill="hold">
                                          <p:stCondLst>
                                            <p:cond delay="0"/>
                                          </p:stCondLst>
                                        </p:cTn>
                                        <p:tgtEl>
                                          <p:spTgt spid="5197"/>
                                        </p:tgtEl>
                                        <p:attrNameLst>
                                          <p:attrName>style.visibility</p:attrName>
                                        </p:attrNameLst>
                                      </p:cBhvr>
                                      <p:to>
                                        <p:strVal val="visible"/>
                                      </p:to>
                                    </p:set>
                                    <p:animEffect transition="in" filter="fade">
                                      <p:cBhvr>
                                        <p:cTn id="16" dur="250"/>
                                        <p:tgtEl>
                                          <p:spTgt spid="5197"/>
                                        </p:tgtEl>
                                      </p:cBhvr>
                                    </p:animEffect>
                                  </p:childTnLst>
                                </p:cTn>
                              </p:par>
                              <p:par>
                                <p:cTn id="17" presetID="10" presetClass="entr" presetSubtype="0" fill="hold" nodeType="withEffect">
                                  <p:stCondLst>
                                    <p:cond delay="800"/>
                                  </p:stCondLst>
                                  <p:childTnLst>
                                    <p:set>
                                      <p:cBhvr>
                                        <p:cTn id="18" dur="1" fill="hold">
                                          <p:stCondLst>
                                            <p:cond delay="0"/>
                                          </p:stCondLst>
                                        </p:cTn>
                                        <p:tgtEl>
                                          <p:spTgt spid="5200"/>
                                        </p:tgtEl>
                                        <p:attrNameLst>
                                          <p:attrName>style.visibility</p:attrName>
                                        </p:attrNameLst>
                                      </p:cBhvr>
                                      <p:to>
                                        <p:strVal val="visible"/>
                                      </p:to>
                                    </p:set>
                                    <p:animEffect transition="in" filter="fade">
                                      <p:cBhvr>
                                        <p:cTn id="19" dur="250"/>
                                        <p:tgtEl>
                                          <p:spTgt spid="5200"/>
                                        </p:tgtEl>
                                      </p:cBhvr>
                                    </p:animEffect>
                                  </p:childTnLst>
                                </p:cTn>
                              </p:par>
                              <p:par>
                                <p:cTn id="20" presetID="10" presetClass="entr" presetSubtype="0" fill="hold" nodeType="withEffect">
                                  <p:stCondLst>
                                    <p:cond delay="800"/>
                                  </p:stCondLst>
                                  <p:childTnLst>
                                    <p:set>
                                      <p:cBhvr>
                                        <p:cTn id="21" dur="1" fill="hold">
                                          <p:stCondLst>
                                            <p:cond delay="0"/>
                                          </p:stCondLst>
                                        </p:cTn>
                                        <p:tgtEl>
                                          <p:spTgt spid="5203"/>
                                        </p:tgtEl>
                                        <p:attrNameLst>
                                          <p:attrName>style.visibility</p:attrName>
                                        </p:attrNameLst>
                                      </p:cBhvr>
                                      <p:to>
                                        <p:strVal val="visible"/>
                                      </p:to>
                                    </p:set>
                                    <p:animEffect transition="in" filter="fade">
                                      <p:cBhvr>
                                        <p:cTn id="22" dur="250"/>
                                        <p:tgtEl>
                                          <p:spTgt spid="5203"/>
                                        </p:tgtEl>
                                      </p:cBhvr>
                                    </p:animEffect>
                                  </p:childTnLst>
                                </p:cTn>
                              </p:par>
                              <p:par>
                                <p:cTn id="23" presetID="10" presetClass="entr" presetSubtype="0" fill="hold" nodeType="withEffect">
                                  <p:stCondLst>
                                    <p:cond delay="800"/>
                                  </p:stCondLst>
                                  <p:childTnLst>
                                    <p:set>
                                      <p:cBhvr>
                                        <p:cTn id="24" dur="1" fill="hold">
                                          <p:stCondLst>
                                            <p:cond delay="0"/>
                                          </p:stCondLst>
                                        </p:cTn>
                                        <p:tgtEl>
                                          <p:spTgt spid="5215"/>
                                        </p:tgtEl>
                                        <p:attrNameLst>
                                          <p:attrName>style.visibility</p:attrName>
                                        </p:attrNameLst>
                                      </p:cBhvr>
                                      <p:to>
                                        <p:strVal val="visible"/>
                                      </p:to>
                                    </p:set>
                                    <p:animEffect transition="in" filter="fade">
                                      <p:cBhvr>
                                        <p:cTn id="25" dur="250"/>
                                        <p:tgtEl>
                                          <p:spTgt spid="5215"/>
                                        </p:tgtEl>
                                      </p:cBhvr>
                                    </p:animEffect>
                                  </p:childTnLst>
                                </p:cTn>
                              </p:par>
                              <p:par>
                                <p:cTn id="26" presetID="10" presetClass="entr" presetSubtype="0" fill="hold" nodeType="withEffect">
                                  <p:stCondLst>
                                    <p:cond delay="800"/>
                                  </p:stCondLst>
                                  <p:childTnLst>
                                    <p:set>
                                      <p:cBhvr>
                                        <p:cTn id="27" dur="1" fill="hold">
                                          <p:stCondLst>
                                            <p:cond delay="0"/>
                                          </p:stCondLst>
                                        </p:cTn>
                                        <p:tgtEl>
                                          <p:spTgt spid="5212"/>
                                        </p:tgtEl>
                                        <p:attrNameLst>
                                          <p:attrName>style.visibility</p:attrName>
                                        </p:attrNameLst>
                                      </p:cBhvr>
                                      <p:to>
                                        <p:strVal val="visible"/>
                                      </p:to>
                                    </p:set>
                                    <p:animEffect transition="in" filter="fade">
                                      <p:cBhvr>
                                        <p:cTn id="28" dur="250"/>
                                        <p:tgtEl>
                                          <p:spTgt spid="5212"/>
                                        </p:tgtEl>
                                      </p:cBhvr>
                                    </p:animEffect>
                                  </p:childTnLst>
                                </p:cTn>
                              </p:par>
                              <p:par>
                                <p:cTn id="29" presetID="10" presetClass="entr" presetSubtype="0" fill="hold" nodeType="withEffect">
                                  <p:stCondLst>
                                    <p:cond delay="800"/>
                                  </p:stCondLst>
                                  <p:childTnLst>
                                    <p:set>
                                      <p:cBhvr>
                                        <p:cTn id="30" dur="1" fill="hold">
                                          <p:stCondLst>
                                            <p:cond delay="0"/>
                                          </p:stCondLst>
                                        </p:cTn>
                                        <p:tgtEl>
                                          <p:spTgt spid="5225"/>
                                        </p:tgtEl>
                                        <p:attrNameLst>
                                          <p:attrName>style.visibility</p:attrName>
                                        </p:attrNameLst>
                                      </p:cBhvr>
                                      <p:to>
                                        <p:strVal val="visible"/>
                                      </p:to>
                                    </p:set>
                                    <p:animEffect transition="in" filter="fade">
                                      <p:cBhvr>
                                        <p:cTn id="31" dur="250"/>
                                        <p:tgtEl>
                                          <p:spTgt spid="5225"/>
                                        </p:tgtEl>
                                      </p:cBhvr>
                                    </p:animEffect>
                                  </p:childTnLst>
                                </p:cTn>
                              </p:par>
                              <p:par>
                                <p:cTn id="32" presetID="10" presetClass="entr" presetSubtype="0" fill="hold" nodeType="withEffect">
                                  <p:stCondLst>
                                    <p:cond delay="800"/>
                                  </p:stCondLst>
                                  <p:childTnLst>
                                    <p:set>
                                      <p:cBhvr>
                                        <p:cTn id="33" dur="1" fill="hold">
                                          <p:stCondLst>
                                            <p:cond delay="0"/>
                                          </p:stCondLst>
                                        </p:cTn>
                                        <p:tgtEl>
                                          <p:spTgt spid="5228"/>
                                        </p:tgtEl>
                                        <p:attrNameLst>
                                          <p:attrName>style.visibility</p:attrName>
                                        </p:attrNameLst>
                                      </p:cBhvr>
                                      <p:to>
                                        <p:strVal val="visible"/>
                                      </p:to>
                                    </p:set>
                                    <p:animEffect transition="in" filter="fade">
                                      <p:cBhvr>
                                        <p:cTn id="34" dur="250"/>
                                        <p:tgtEl>
                                          <p:spTgt spid="5228"/>
                                        </p:tgtEl>
                                      </p:cBhvr>
                                    </p:animEffect>
                                  </p:childTnLst>
                                </p:cTn>
                              </p:par>
                              <p:par>
                                <p:cTn id="35" presetID="10" presetClass="entr" presetSubtype="0" fill="hold" nodeType="withEffect">
                                  <p:stCondLst>
                                    <p:cond delay="800"/>
                                  </p:stCondLst>
                                  <p:childTnLst>
                                    <p:set>
                                      <p:cBhvr>
                                        <p:cTn id="36" dur="1" fill="hold">
                                          <p:stCondLst>
                                            <p:cond delay="0"/>
                                          </p:stCondLst>
                                        </p:cTn>
                                        <p:tgtEl>
                                          <p:spTgt spid="5222"/>
                                        </p:tgtEl>
                                        <p:attrNameLst>
                                          <p:attrName>style.visibility</p:attrName>
                                        </p:attrNameLst>
                                      </p:cBhvr>
                                      <p:to>
                                        <p:strVal val="visible"/>
                                      </p:to>
                                    </p:set>
                                    <p:animEffect transition="in" filter="fade">
                                      <p:cBhvr>
                                        <p:cTn id="37" dur="250"/>
                                        <p:tgtEl>
                                          <p:spTgt spid="5222"/>
                                        </p:tgtEl>
                                      </p:cBhvr>
                                    </p:animEffect>
                                  </p:childTnLst>
                                </p:cTn>
                              </p:par>
                              <p:par>
                                <p:cTn id="38" presetID="42" presetClass="path" presetSubtype="0" decel="100000" fill="hold" nodeType="withEffect">
                                  <p:stCondLst>
                                    <p:cond delay="1100"/>
                                  </p:stCondLst>
                                  <p:childTnLst>
                                    <p:animMotion origin="layout" path="M -1.30968E-6 -6.67272E-7 L -0.44409 -0.33159 " pathEditMode="relative" rAng="0" ptsTypes="AA">
                                      <p:cBhvr>
                                        <p:cTn id="39" dur="1000" fill="hold"/>
                                        <p:tgtEl>
                                          <p:spTgt spid="5183"/>
                                        </p:tgtEl>
                                        <p:attrNameLst>
                                          <p:attrName>ppt_x</p:attrName>
                                          <p:attrName>ppt_y</p:attrName>
                                        </p:attrNameLst>
                                      </p:cBhvr>
                                      <p:rCtr x="-22211" y="-16591"/>
                                    </p:animMotion>
                                  </p:childTnLst>
                                </p:cTn>
                              </p:par>
                              <p:par>
                                <p:cTn id="40" presetID="42" presetClass="path" presetSubtype="0" decel="100000" fill="hold" nodeType="withEffect">
                                  <p:stCondLst>
                                    <p:cond delay="1100"/>
                                  </p:stCondLst>
                                  <p:childTnLst>
                                    <p:animMotion origin="layout" path="M -4.40133E-6 -4.58466E-6 L -0.40988 -0.32252 " pathEditMode="relative" rAng="0" ptsTypes="AA">
                                      <p:cBhvr>
                                        <p:cTn id="41" dur="1000" fill="hold"/>
                                        <p:tgtEl>
                                          <p:spTgt spid="5186"/>
                                        </p:tgtEl>
                                        <p:attrNameLst>
                                          <p:attrName>ppt_x</p:attrName>
                                          <p:attrName>ppt_y</p:attrName>
                                        </p:attrNameLst>
                                      </p:cBhvr>
                                      <p:rCtr x="-20500" y="-16114"/>
                                    </p:animMotion>
                                  </p:childTnLst>
                                </p:cTn>
                              </p:par>
                              <p:par>
                                <p:cTn id="42" presetID="42" presetClass="path" presetSubtype="0" decel="100000" fill="hold" nodeType="withEffect">
                                  <p:stCondLst>
                                    <p:cond delay="1100"/>
                                  </p:stCondLst>
                                  <p:childTnLst>
                                    <p:animMotion origin="layout" path="M -2.43809E-6 2.67363E-6 L -0.40567 -0.51226 " pathEditMode="relative" rAng="0" ptsTypes="AA">
                                      <p:cBhvr>
                                        <p:cTn id="43" dur="1000" fill="hold"/>
                                        <p:tgtEl>
                                          <p:spTgt spid="5197"/>
                                        </p:tgtEl>
                                        <p:attrNameLst>
                                          <p:attrName>ppt_x</p:attrName>
                                          <p:attrName>ppt_y</p:attrName>
                                        </p:attrNameLst>
                                      </p:cBhvr>
                                      <p:rCtr x="-20232" y="-25624"/>
                                    </p:animMotion>
                                  </p:childTnLst>
                                </p:cTn>
                              </p:par>
                              <p:par>
                                <p:cTn id="44" presetID="42" presetClass="path" presetSubtype="0" decel="57000" fill="hold" nodeType="withEffect">
                                  <p:stCondLst>
                                    <p:cond delay="1100"/>
                                  </p:stCondLst>
                                  <p:childTnLst>
                                    <p:animMotion origin="layout" path="M -3.70692E-6 4.56196E-6 L -0.46145 -0.29006 " pathEditMode="relative" rAng="0" ptsTypes="AA">
                                      <p:cBhvr>
                                        <p:cTn id="45" dur="1000" fill="hold"/>
                                        <p:tgtEl>
                                          <p:spTgt spid="5200"/>
                                        </p:tgtEl>
                                        <p:attrNameLst>
                                          <p:attrName>ppt_x</p:attrName>
                                          <p:attrName>ppt_y</p:attrName>
                                        </p:attrNameLst>
                                      </p:cBhvr>
                                      <p:rCtr x="-23117" y="-14526"/>
                                    </p:animMotion>
                                  </p:childTnLst>
                                </p:cTn>
                              </p:par>
                              <p:par>
                                <p:cTn id="46" presetID="42" presetClass="path" presetSubtype="0" decel="100000" fill="hold" nodeType="withEffect">
                                  <p:stCondLst>
                                    <p:cond delay="1100"/>
                                  </p:stCondLst>
                                  <p:childTnLst>
                                    <p:animMotion origin="layout" path="M -3.51034E-6 -3.35906E-6 L -0.38256 -0.28983 " pathEditMode="relative" rAng="0" ptsTypes="AA">
                                      <p:cBhvr>
                                        <p:cTn id="47" dur="1000" fill="hold"/>
                                        <p:tgtEl>
                                          <p:spTgt spid="5203"/>
                                        </p:tgtEl>
                                        <p:attrNameLst>
                                          <p:attrName>ppt_x</p:attrName>
                                          <p:attrName>ppt_y</p:attrName>
                                        </p:attrNameLst>
                                      </p:cBhvr>
                                      <p:rCtr x="-19135" y="-14503"/>
                                    </p:animMotion>
                                  </p:childTnLst>
                                </p:cTn>
                              </p:par>
                              <p:par>
                                <p:cTn id="48" presetID="42" presetClass="path" presetSubtype="0" decel="100000" fill="hold" nodeType="withEffect">
                                  <p:stCondLst>
                                    <p:cond delay="1100"/>
                                  </p:stCondLst>
                                  <p:childTnLst>
                                    <p:animMotion origin="layout" path="M -3.78095E-6 -2.70994E-6 L -0.33227 -0.30072 " pathEditMode="relative" rAng="0" ptsTypes="AA">
                                      <p:cBhvr>
                                        <p:cTn id="49" dur="1000" fill="hold"/>
                                        <p:tgtEl>
                                          <p:spTgt spid="5215"/>
                                        </p:tgtEl>
                                        <p:attrNameLst>
                                          <p:attrName>ppt_x</p:attrName>
                                          <p:attrName>ppt_y</p:attrName>
                                        </p:attrNameLst>
                                      </p:cBhvr>
                                      <p:rCtr x="-16594" y="-15070"/>
                                    </p:animMotion>
                                  </p:childTnLst>
                                </p:cTn>
                              </p:par>
                              <p:par>
                                <p:cTn id="50" presetID="42" presetClass="path" presetSubtype="0" decel="100000" fill="hold" nodeType="withEffect">
                                  <p:stCondLst>
                                    <p:cond delay="1100"/>
                                  </p:stCondLst>
                                  <p:childTnLst>
                                    <p:animMotion origin="layout" path="M -2.78785E-6 2.85066E-6 L -0.41473 -0.42578 " pathEditMode="relative" rAng="0" ptsTypes="AA">
                                      <p:cBhvr>
                                        <p:cTn id="51" dur="1000" fill="hold"/>
                                        <p:tgtEl>
                                          <p:spTgt spid="5212"/>
                                        </p:tgtEl>
                                        <p:attrNameLst>
                                          <p:attrName>ppt_x</p:attrName>
                                          <p:attrName>ppt_y</p:attrName>
                                        </p:attrNameLst>
                                      </p:cBhvr>
                                      <p:rCtr x="-20756" y="-21289"/>
                                    </p:animMotion>
                                  </p:childTnLst>
                                </p:cTn>
                              </p:par>
                              <p:par>
                                <p:cTn id="52" presetID="42" presetClass="path" presetSubtype="0" decel="100000" fill="hold" nodeType="withEffect">
                                  <p:stCondLst>
                                    <p:cond delay="1100"/>
                                  </p:stCondLst>
                                  <p:childTnLst>
                                    <p:animMotion origin="layout" path="M -3.41588E-6 -2.93236E-6 L -0.36801 -0.30413 " pathEditMode="relative" rAng="0" ptsTypes="AA">
                                      <p:cBhvr>
                                        <p:cTn id="53" dur="1000" fill="hold"/>
                                        <p:tgtEl>
                                          <p:spTgt spid="5225"/>
                                        </p:tgtEl>
                                        <p:attrNameLst>
                                          <p:attrName>ppt_x</p:attrName>
                                          <p:attrName>ppt_y</p:attrName>
                                        </p:attrNameLst>
                                      </p:cBhvr>
                                      <p:rCtr x="-18369" y="-15252"/>
                                    </p:animMotion>
                                  </p:childTnLst>
                                </p:cTn>
                              </p:par>
                              <p:par>
                                <p:cTn id="54" presetID="42" presetClass="path" presetSubtype="0" decel="100000" fill="hold" nodeType="withEffect">
                                  <p:stCondLst>
                                    <p:cond delay="1100"/>
                                  </p:stCondLst>
                                  <p:childTnLst>
                                    <p:animMotion origin="layout" path="M 3.87286E-6 -7.85293E-7 L -0.37299 -0.30504 " pathEditMode="relative" rAng="0" ptsTypes="AA">
                                      <p:cBhvr>
                                        <p:cTn id="55" dur="1000" fill="hold"/>
                                        <p:tgtEl>
                                          <p:spTgt spid="5228"/>
                                        </p:tgtEl>
                                        <p:attrNameLst>
                                          <p:attrName>ppt_x</p:attrName>
                                          <p:attrName>ppt_y</p:attrName>
                                        </p:attrNameLst>
                                      </p:cBhvr>
                                      <p:rCtr x="-18586" y="-15297"/>
                                    </p:animMotion>
                                  </p:childTnLst>
                                </p:cTn>
                              </p:par>
                              <p:par>
                                <p:cTn id="56" presetID="42" presetClass="path" presetSubtype="0" decel="100000" fill="hold" nodeType="withEffect">
                                  <p:stCondLst>
                                    <p:cond delay="1100"/>
                                  </p:stCondLst>
                                  <p:childTnLst>
                                    <p:animMotion origin="layout" path="M -2.88231E-6 2.79165E-6 L -0.42583 -0.40967 " pathEditMode="relative" rAng="0" ptsTypes="AA">
                                      <p:cBhvr>
                                        <p:cTn id="57" dur="1000" fill="hold"/>
                                        <p:tgtEl>
                                          <p:spTgt spid="5222"/>
                                        </p:tgtEl>
                                        <p:attrNameLst>
                                          <p:attrName>ppt_x</p:attrName>
                                          <p:attrName>ppt_y</p:attrName>
                                        </p:attrNameLst>
                                      </p:cBhvr>
                                      <p:rCtr x="-21266" y="-20427"/>
                                    </p:animMotion>
                                  </p:childTnLst>
                                </p:cTn>
                              </p:par>
                              <p:par>
                                <p:cTn id="58" presetID="2" presetClass="entr" presetSubtype="8" decel="100000" fill="hold" grpId="0" nodeType="withEffect">
                                  <p:stCondLst>
                                    <p:cond delay="2100"/>
                                  </p:stCondLst>
                                  <p:childTnLst>
                                    <p:set>
                                      <p:cBhvr>
                                        <p:cTn id="59" dur="1" fill="hold">
                                          <p:stCondLst>
                                            <p:cond delay="0"/>
                                          </p:stCondLst>
                                        </p:cTn>
                                        <p:tgtEl>
                                          <p:spTgt spid="2566"/>
                                        </p:tgtEl>
                                        <p:attrNameLst>
                                          <p:attrName>style.visibility</p:attrName>
                                        </p:attrNameLst>
                                      </p:cBhvr>
                                      <p:to>
                                        <p:strVal val="visible"/>
                                      </p:to>
                                    </p:set>
                                    <p:anim calcmode="lin" valueType="num">
                                      <p:cBhvr additive="base">
                                        <p:cTn id="60" dur="750" fill="hold"/>
                                        <p:tgtEl>
                                          <p:spTgt spid="2566"/>
                                        </p:tgtEl>
                                        <p:attrNameLst>
                                          <p:attrName>ppt_x</p:attrName>
                                        </p:attrNameLst>
                                      </p:cBhvr>
                                      <p:tavLst>
                                        <p:tav tm="0">
                                          <p:val>
                                            <p:strVal val="0-#ppt_w/2"/>
                                          </p:val>
                                        </p:tav>
                                        <p:tav tm="100000">
                                          <p:val>
                                            <p:strVal val="#ppt_x"/>
                                          </p:val>
                                        </p:tav>
                                      </p:tavLst>
                                    </p:anim>
                                    <p:anim calcmode="lin" valueType="num">
                                      <p:cBhvr additive="base">
                                        <p:cTn id="61" dur="750" fill="hold"/>
                                        <p:tgtEl>
                                          <p:spTgt spid="2566"/>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2200"/>
                                  </p:stCondLst>
                                  <p:childTnLst>
                                    <p:set>
                                      <p:cBhvr>
                                        <p:cTn id="63" dur="1" fill="hold">
                                          <p:stCondLst>
                                            <p:cond delay="0"/>
                                          </p:stCondLst>
                                        </p:cTn>
                                        <p:tgtEl>
                                          <p:spTgt spid="2563"/>
                                        </p:tgtEl>
                                        <p:attrNameLst>
                                          <p:attrName>style.visibility</p:attrName>
                                        </p:attrNameLst>
                                      </p:cBhvr>
                                      <p:to>
                                        <p:strVal val="visible"/>
                                      </p:to>
                                    </p:set>
                                    <p:animEffect transition="in" filter="fade">
                                      <p:cBhvr>
                                        <p:cTn id="64" dur="250"/>
                                        <p:tgtEl>
                                          <p:spTgt spid="2563"/>
                                        </p:tgtEl>
                                      </p:cBhvr>
                                    </p:animEffect>
                                  </p:childTnLst>
                                </p:cTn>
                              </p:par>
                              <p:par>
                                <p:cTn id="65" presetID="10" presetClass="entr" presetSubtype="0" fill="hold" grpId="0" nodeType="withEffect">
                                  <p:stCondLst>
                                    <p:cond delay="2200"/>
                                  </p:stCondLst>
                                  <p:childTnLst>
                                    <p:set>
                                      <p:cBhvr>
                                        <p:cTn id="66" dur="1" fill="hold">
                                          <p:stCondLst>
                                            <p:cond delay="0"/>
                                          </p:stCondLst>
                                        </p:cTn>
                                        <p:tgtEl>
                                          <p:spTgt spid="5148"/>
                                        </p:tgtEl>
                                        <p:attrNameLst>
                                          <p:attrName>style.visibility</p:attrName>
                                        </p:attrNameLst>
                                      </p:cBhvr>
                                      <p:to>
                                        <p:strVal val="visible"/>
                                      </p:to>
                                    </p:set>
                                    <p:animEffect transition="in" filter="fade">
                                      <p:cBhvr>
                                        <p:cTn id="67" dur="250"/>
                                        <p:tgtEl>
                                          <p:spTgt spid="5148"/>
                                        </p:tgtEl>
                                      </p:cBhvr>
                                    </p:animEffect>
                                  </p:childTnLst>
                                </p:cTn>
                              </p:par>
                              <p:par>
                                <p:cTn id="68" presetID="10" presetClass="entr" presetSubtype="0" fill="hold" nodeType="withEffect">
                                  <p:stCondLst>
                                    <p:cond delay="2200"/>
                                  </p:stCondLst>
                                  <p:childTnLst>
                                    <p:set>
                                      <p:cBhvr>
                                        <p:cTn id="69" dur="1" fill="hold">
                                          <p:stCondLst>
                                            <p:cond delay="0"/>
                                          </p:stCondLst>
                                        </p:cTn>
                                        <p:tgtEl>
                                          <p:spTgt spid="2552"/>
                                        </p:tgtEl>
                                        <p:attrNameLst>
                                          <p:attrName>style.visibility</p:attrName>
                                        </p:attrNameLst>
                                      </p:cBhvr>
                                      <p:to>
                                        <p:strVal val="visible"/>
                                      </p:to>
                                    </p:set>
                                    <p:animEffect transition="in" filter="fade">
                                      <p:cBhvr>
                                        <p:cTn id="70" dur="250"/>
                                        <p:tgtEl>
                                          <p:spTgt spid="2552"/>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5103"/>
                                        </p:tgtEl>
                                        <p:attrNameLst>
                                          <p:attrName>style.visibility</p:attrName>
                                        </p:attrNameLst>
                                      </p:cBhvr>
                                      <p:to>
                                        <p:strVal val="visible"/>
                                      </p:to>
                                    </p:set>
                                    <p:animEffect transition="in" filter="fade">
                                      <p:cBhvr>
                                        <p:cTn id="73" dur="250"/>
                                        <p:tgtEl>
                                          <p:spTgt spid="5103"/>
                                        </p:tgtEl>
                                      </p:cBhvr>
                                    </p:animEffect>
                                  </p:childTnLst>
                                </p:cTn>
                              </p:par>
                              <p:par>
                                <p:cTn id="74" presetID="10" presetClass="entr" presetSubtype="0" fill="hold" nodeType="withEffect">
                                  <p:stCondLst>
                                    <p:cond delay="2200"/>
                                  </p:stCondLst>
                                  <p:childTnLst>
                                    <p:set>
                                      <p:cBhvr>
                                        <p:cTn id="75" dur="1" fill="hold">
                                          <p:stCondLst>
                                            <p:cond delay="0"/>
                                          </p:stCondLst>
                                        </p:cTn>
                                        <p:tgtEl>
                                          <p:spTgt spid="2558"/>
                                        </p:tgtEl>
                                        <p:attrNameLst>
                                          <p:attrName>style.visibility</p:attrName>
                                        </p:attrNameLst>
                                      </p:cBhvr>
                                      <p:to>
                                        <p:strVal val="visible"/>
                                      </p:to>
                                    </p:set>
                                    <p:animEffect transition="in" filter="fade">
                                      <p:cBhvr>
                                        <p:cTn id="76" dur="250"/>
                                        <p:tgtEl>
                                          <p:spTgt spid="2558"/>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5102"/>
                                        </p:tgtEl>
                                        <p:attrNameLst>
                                          <p:attrName>style.visibility</p:attrName>
                                        </p:attrNameLst>
                                      </p:cBhvr>
                                      <p:to>
                                        <p:strVal val="visible"/>
                                      </p:to>
                                    </p:set>
                                    <p:animEffect transition="in" filter="fade">
                                      <p:cBhvr>
                                        <p:cTn id="79" dur="250"/>
                                        <p:tgtEl>
                                          <p:spTgt spid="5102"/>
                                        </p:tgtEl>
                                      </p:cBhvr>
                                    </p:animEffect>
                                  </p:childTnLst>
                                </p:cTn>
                              </p:par>
                              <p:par>
                                <p:cTn id="80" presetID="10" presetClass="entr" presetSubtype="0" fill="hold" nodeType="withEffect">
                                  <p:stCondLst>
                                    <p:cond delay="2200"/>
                                  </p:stCondLst>
                                  <p:childTnLst>
                                    <p:set>
                                      <p:cBhvr>
                                        <p:cTn id="81" dur="1" fill="hold">
                                          <p:stCondLst>
                                            <p:cond delay="0"/>
                                          </p:stCondLst>
                                        </p:cTn>
                                        <p:tgtEl>
                                          <p:spTgt spid="2502"/>
                                        </p:tgtEl>
                                        <p:attrNameLst>
                                          <p:attrName>style.visibility</p:attrName>
                                        </p:attrNameLst>
                                      </p:cBhvr>
                                      <p:to>
                                        <p:strVal val="visible"/>
                                      </p:to>
                                    </p:set>
                                    <p:animEffect transition="in" filter="fade">
                                      <p:cBhvr>
                                        <p:cTn id="82" dur="250"/>
                                        <p:tgtEl>
                                          <p:spTgt spid="2502"/>
                                        </p:tgtEl>
                                      </p:cBhvr>
                                    </p:animEffect>
                                  </p:childTnLst>
                                </p:cTn>
                              </p:par>
                              <p:par>
                                <p:cTn id="83" presetID="10" presetClass="entr" presetSubtype="0" fill="hold" grpId="0" nodeType="withEffect">
                                  <p:stCondLst>
                                    <p:cond delay="2200"/>
                                  </p:stCondLst>
                                  <p:childTnLst>
                                    <p:set>
                                      <p:cBhvr>
                                        <p:cTn id="84" dur="1" fill="hold">
                                          <p:stCondLst>
                                            <p:cond delay="0"/>
                                          </p:stCondLst>
                                        </p:cTn>
                                        <p:tgtEl>
                                          <p:spTgt spid="5177"/>
                                        </p:tgtEl>
                                        <p:attrNameLst>
                                          <p:attrName>style.visibility</p:attrName>
                                        </p:attrNameLst>
                                      </p:cBhvr>
                                      <p:to>
                                        <p:strVal val="visible"/>
                                      </p:to>
                                    </p:set>
                                    <p:animEffect transition="in" filter="fade">
                                      <p:cBhvr>
                                        <p:cTn id="85" dur="250"/>
                                        <p:tgtEl>
                                          <p:spTgt spid="5177"/>
                                        </p:tgtEl>
                                      </p:cBhvr>
                                    </p:animEffect>
                                  </p:childTnLst>
                                </p:cTn>
                              </p:par>
                              <p:par>
                                <p:cTn id="86" presetID="10" presetClass="entr" presetSubtype="0" fill="hold" nodeType="withEffect">
                                  <p:stCondLst>
                                    <p:cond delay="2200"/>
                                  </p:stCondLst>
                                  <p:childTnLst>
                                    <p:set>
                                      <p:cBhvr>
                                        <p:cTn id="87" dur="1" fill="hold">
                                          <p:stCondLst>
                                            <p:cond delay="0"/>
                                          </p:stCondLst>
                                        </p:cTn>
                                        <p:tgtEl>
                                          <p:spTgt spid="2508"/>
                                        </p:tgtEl>
                                        <p:attrNameLst>
                                          <p:attrName>style.visibility</p:attrName>
                                        </p:attrNameLst>
                                      </p:cBhvr>
                                      <p:to>
                                        <p:strVal val="visible"/>
                                      </p:to>
                                    </p:set>
                                    <p:animEffect transition="in" filter="fade">
                                      <p:cBhvr>
                                        <p:cTn id="88" dur="250"/>
                                        <p:tgtEl>
                                          <p:spTgt spid="2508"/>
                                        </p:tgtEl>
                                      </p:cBhvr>
                                    </p:animEffect>
                                  </p:childTnLst>
                                </p:cTn>
                              </p:par>
                              <p:par>
                                <p:cTn id="89" presetID="10" presetClass="entr" presetSubtype="0" fill="hold" grpId="0" nodeType="withEffect">
                                  <p:stCondLst>
                                    <p:cond delay="2200"/>
                                  </p:stCondLst>
                                  <p:childTnLst>
                                    <p:set>
                                      <p:cBhvr>
                                        <p:cTn id="90" dur="1" fill="hold">
                                          <p:stCondLst>
                                            <p:cond delay="0"/>
                                          </p:stCondLst>
                                        </p:cTn>
                                        <p:tgtEl>
                                          <p:spTgt spid="5176"/>
                                        </p:tgtEl>
                                        <p:attrNameLst>
                                          <p:attrName>style.visibility</p:attrName>
                                        </p:attrNameLst>
                                      </p:cBhvr>
                                      <p:to>
                                        <p:strVal val="visible"/>
                                      </p:to>
                                    </p:set>
                                    <p:animEffect transition="in" filter="fade">
                                      <p:cBhvr>
                                        <p:cTn id="91" dur="250"/>
                                        <p:tgtEl>
                                          <p:spTgt spid="5176"/>
                                        </p:tgtEl>
                                      </p:cBhvr>
                                    </p:animEffect>
                                  </p:childTnLst>
                                </p:cTn>
                              </p:par>
                              <p:par>
                                <p:cTn id="92" presetID="10" presetClass="entr" presetSubtype="0" fill="hold" nodeType="withEffect">
                                  <p:stCondLst>
                                    <p:cond delay="2200"/>
                                  </p:stCondLst>
                                  <p:childTnLst>
                                    <p:set>
                                      <p:cBhvr>
                                        <p:cTn id="93" dur="1" fill="hold">
                                          <p:stCondLst>
                                            <p:cond delay="0"/>
                                          </p:stCondLst>
                                        </p:cTn>
                                        <p:tgtEl>
                                          <p:spTgt spid="2504"/>
                                        </p:tgtEl>
                                        <p:attrNameLst>
                                          <p:attrName>style.visibility</p:attrName>
                                        </p:attrNameLst>
                                      </p:cBhvr>
                                      <p:to>
                                        <p:strVal val="visible"/>
                                      </p:to>
                                    </p:set>
                                    <p:animEffect transition="in" filter="fade">
                                      <p:cBhvr>
                                        <p:cTn id="94" dur="250"/>
                                        <p:tgtEl>
                                          <p:spTgt spid="2504"/>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5175"/>
                                        </p:tgtEl>
                                        <p:attrNameLst>
                                          <p:attrName>style.visibility</p:attrName>
                                        </p:attrNameLst>
                                      </p:cBhvr>
                                      <p:to>
                                        <p:strVal val="visible"/>
                                      </p:to>
                                    </p:set>
                                    <p:animEffect transition="in" filter="fade">
                                      <p:cBhvr>
                                        <p:cTn id="97" dur="250"/>
                                        <p:tgtEl>
                                          <p:spTgt spid="5175"/>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5082"/>
                                        </p:tgtEl>
                                        <p:attrNameLst>
                                          <p:attrName>style.visibility</p:attrName>
                                        </p:attrNameLst>
                                      </p:cBhvr>
                                      <p:to>
                                        <p:strVal val="visible"/>
                                      </p:to>
                                    </p:set>
                                    <p:animEffect transition="in" filter="fade">
                                      <p:cBhvr>
                                        <p:cTn id="100" dur="250"/>
                                        <p:tgtEl>
                                          <p:spTgt spid="5082"/>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5104"/>
                                        </p:tgtEl>
                                        <p:attrNameLst>
                                          <p:attrName>style.visibility</p:attrName>
                                        </p:attrNameLst>
                                      </p:cBhvr>
                                      <p:to>
                                        <p:strVal val="visible"/>
                                      </p:to>
                                    </p:set>
                                    <p:animEffect transition="in" filter="fade">
                                      <p:cBhvr>
                                        <p:cTn id="103" dur="250"/>
                                        <p:tgtEl>
                                          <p:spTgt spid="5104"/>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5080"/>
                                        </p:tgtEl>
                                        <p:attrNameLst>
                                          <p:attrName>style.visibility</p:attrName>
                                        </p:attrNameLst>
                                      </p:cBhvr>
                                      <p:to>
                                        <p:strVal val="visible"/>
                                      </p:to>
                                    </p:set>
                                    <p:animEffect transition="in" filter="fade">
                                      <p:cBhvr>
                                        <p:cTn id="106" dur="250"/>
                                        <p:tgtEl>
                                          <p:spTgt spid="5080"/>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5161"/>
                                        </p:tgtEl>
                                        <p:attrNameLst>
                                          <p:attrName>style.visibility</p:attrName>
                                        </p:attrNameLst>
                                      </p:cBhvr>
                                      <p:to>
                                        <p:strVal val="visible"/>
                                      </p:to>
                                    </p:set>
                                    <p:animEffect transition="in" filter="fade">
                                      <p:cBhvr>
                                        <p:cTn id="109" dur="250"/>
                                        <p:tgtEl>
                                          <p:spTgt spid="5161"/>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2550"/>
                                        </p:tgtEl>
                                        <p:attrNameLst>
                                          <p:attrName>style.visibility</p:attrName>
                                        </p:attrNameLst>
                                      </p:cBhvr>
                                      <p:to>
                                        <p:strVal val="visible"/>
                                      </p:to>
                                    </p:set>
                                    <p:animEffect transition="in" filter="fade">
                                      <p:cBhvr>
                                        <p:cTn id="112" dur="250"/>
                                        <p:tgtEl>
                                          <p:spTgt spid="2550"/>
                                        </p:tgtEl>
                                      </p:cBhvr>
                                    </p:animEffect>
                                  </p:childTnLst>
                                </p:cTn>
                              </p:par>
                              <p:par>
                                <p:cTn id="113" presetID="10" presetClass="entr" presetSubtype="0" fill="hold" grpId="0" nodeType="withEffect">
                                  <p:stCondLst>
                                    <p:cond delay="2200"/>
                                  </p:stCondLst>
                                  <p:childTnLst>
                                    <p:set>
                                      <p:cBhvr>
                                        <p:cTn id="114" dur="1" fill="hold">
                                          <p:stCondLst>
                                            <p:cond delay="0"/>
                                          </p:stCondLst>
                                        </p:cTn>
                                        <p:tgtEl>
                                          <p:spTgt spid="5168"/>
                                        </p:tgtEl>
                                        <p:attrNameLst>
                                          <p:attrName>style.visibility</p:attrName>
                                        </p:attrNameLst>
                                      </p:cBhvr>
                                      <p:to>
                                        <p:strVal val="visible"/>
                                      </p:to>
                                    </p:set>
                                    <p:animEffect transition="in" filter="fade">
                                      <p:cBhvr>
                                        <p:cTn id="115" dur="250"/>
                                        <p:tgtEl>
                                          <p:spTgt spid="5168"/>
                                        </p:tgtEl>
                                      </p:cBhvr>
                                    </p:animEffect>
                                  </p:childTnLst>
                                </p:cTn>
                              </p:par>
                              <p:par>
                                <p:cTn id="116" presetID="10" presetClass="entr" presetSubtype="0" fill="hold" nodeType="withEffect">
                                  <p:stCondLst>
                                    <p:cond delay="2200"/>
                                  </p:stCondLst>
                                  <p:childTnLst>
                                    <p:set>
                                      <p:cBhvr>
                                        <p:cTn id="117" dur="1" fill="hold">
                                          <p:stCondLst>
                                            <p:cond delay="0"/>
                                          </p:stCondLst>
                                        </p:cTn>
                                        <p:tgtEl>
                                          <p:spTgt spid="2556"/>
                                        </p:tgtEl>
                                        <p:attrNameLst>
                                          <p:attrName>style.visibility</p:attrName>
                                        </p:attrNameLst>
                                      </p:cBhvr>
                                      <p:to>
                                        <p:strVal val="visible"/>
                                      </p:to>
                                    </p:set>
                                    <p:animEffect transition="in" filter="fade">
                                      <p:cBhvr>
                                        <p:cTn id="118" dur="250"/>
                                        <p:tgtEl>
                                          <p:spTgt spid="2556"/>
                                        </p:tgtEl>
                                      </p:cBhvr>
                                    </p:animEffect>
                                  </p:childTnLst>
                                </p:cTn>
                              </p:par>
                              <p:par>
                                <p:cTn id="119" presetID="10" presetClass="entr" presetSubtype="0" fill="hold" grpId="0" nodeType="withEffect">
                                  <p:stCondLst>
                                    <p:cond delay="2200"/>
                                  </p:stCondLst>
                                  <p:childTnLst>
                                    <p:set>
                                      <p:cBhvr>
                                        <p:cTn id="120" dur="1" fill="hold">
                                          <p:stCondLst>
                                            <p:cond delay="0"/>
                                          </p:stCondLst>
                                        </p:cTn>
                                        <p:tgtEl>
                                          <p:spTgt spid="5164"/>
                                        </p:tgtEl>
                                        <p:attrNameLst>
                                          <p:attrName>style.visibility</p:attrName>
                                        </p:attrNameLst>
                                      </p:cBhvr>
                                      <p:to>
                                        <p:strVal val="visible"/>
                                      </p:to>
                                    </p:set>
                                    <p:animEffect transition="in" filter="fade">
                                      <p:cBhvr>
                                        <p:cTn id="121" dur="250"/>
                                        <p:tgtEl>
                                          <p:spTgt spid="5164"/>
                                        </p:tgtEl>
                                      </p:cBhvr>
                                    </p:animEffect>
                                  </p:childTnLst>
                                </p:cTn>
                              </p:par>
                              <p:par>
                                <p:cTn id="122" presetID="10" presetClass="exit" presetSubtype="0" fill="hold" nodeType="withEffect">
                                  <p:stCondLst>
                                    <p:cond delay="2200"/>
                                  </p:stCondLst>
                                  <p:childTnLst>
                                    <p:animEffect transition="out" filter="fade">
                                      <p:cBhvr>
                                        <p:cTn id="123" dur="250"/>
                                        <p:tgtEl>
                                          <p:spTgt spid="5183"/>
                                        </p:tgtEl>
                                      </p:cBhvr>
                                    </p:animEffect>
                                    <p:set>
                                      <p:cBhvr>
                                        <p:cTn id="124" dur="1" fill="hold">
                                          <p:stCondLst>
                                            <p:cond delay="249"/>
                                          </p:stCondLst>
                                        </p:cTn>
                                        <p:tgtEl>
                                          <p:spTgt spid="5183"/>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5186"/>
                                        </p:tgtEl>
                                      </p:cBhvr>
                                    </p:animEffect>
                                    <p:set>
                                      <p:cBhvr>
                                        <p:cTn id="127" dur="1" fill="hold">
                                          <p:stCondLst>
                                            <p:cond delay="249"/>
                                          </p:stCondLst>
                                        </p:cTn>
                                        <p:tgtEl>
                                          <p:spTgt spid="5186"/>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5197"/>
                                        </p:tgtEl>
                                      </p:cBhvr>
                                    </p:animEffect>
                                    <p:set>
                                      <p:cBhvr>
                                        <p:cTn id="130" dur="1" fill="hold">
                                          <p:stCondLst>
                                            <p:cond delay="249"/>
                                          </p:stCondLst>
                                        </p:cTn>
                                        <p:tgtEl>
                                          <p:spTgt spid="5197"/>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5200"/>
                                        </p:tgtEl>
                                      </p:cBhvr>
                                    </p:animEffect>
                                    <p:set>
                                      <p:cBhvr>
                                        <p:cTn id="133" dur="1" fill="hold">
                                          <p:stCondLst>
                                            <p:cond delay="249"/>
                                          </p:stCondLst>
                                        </p:cTn>
                                        <p:tgtEl>
                                          <p:spTgt spid="5200"/>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5203"/>
                                        </p:tgtEl>
                                      </p:cBhvr>
                                    </p:animEffect>
                                    <p:set>
                                      <p:cBhvr>
                                        <p:cTn id="136" dur="1" fill="hold">
                                          <p:stCondLst>
                                            <p:cond delay="249"/>
                                          </p:stCondLst>
                                        </p:cTn>
                                        <p:tgtEl>
                                          <p:spTgt spid="5203"/>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5215"/>
                                        </p:tgtEl>
                                      </p:cBhvr>
                                    </p:animEffect>
                                    <p:set>
                                      <p:cBhvr>
                                        <p:cTn id="139" dur="1" fill="hold">
                                          <p:stCondLst>
                                            <p:cond delay="249"/>
                                          </p:stCondLst>
                                        </p:cTn>
                                        <p:tgtEl>
                                          <p:spTgt spid="5215"/>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5212"/>
                                        </p:tgtEl>
                                      </p:cBhvr>
                                    </p:animEffect>
                                    <p:set>
                                      <p:cBhvr>
                                        <p:cTn id="142" dur="1" fill="hold">
                                          <p:stCondLst>
                                            <p:cond delay="249"/>
                                          </p:stCondLst>
                                        </p:cTn>
                                        <p:tgtEl>
                                          <p:spTgt spid="5212"/>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5225"/>
                                        </p:tgtEl>
                                      </p:cBhvr>
                                    </p:animEffect>
                                    <p:set>
                                      <p:cBhvr>
                                        <p:cTn id="145" dur="1" fill="hold">
                                          <p:stCondLst>
                                            <p:cond delay="249"/>
                                          </p:stCondLst>
                                        </p:cTn>
                                        <p:tgtEl>
                                          <p:spTgt spid="5225"/>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5228"/>
                                        </p:tgtEl>
                                      </p:cBhvr>
                                    </p:animEffect>
                                    <p:set>
                                      <p:cBhvr>
                                        <p:cTn id="148" dur="1" fill="hold">
                                          <p:stCondLst>
                                            <p:cond delay="249"/>
                                          </p:stCondLst>
                                        </p:cTn>
                                        <p:tgtEl>
                                          <p:spTgt spid="5228"/>
                                        </p:tgtEl>
                                        <p:attrNameLst>
                                          <p:attrName>style.visibility</p:attrName>
                                        </p:attrNameLst>
                                      </p:cBhvr>
                                      <p:to>
                                        <p:strVal val="hidden"/>
                                      </p:to>
                                    </p:set>
                                  </p:childTnLst>
                                </p:cTn>
                              </p:par>
                              <p:par>
                                <p:cTn id="149" presetID="10" presetClass="exit" presetSubtype="0" fill="hold" nodeType="withEffect">
                                  <p:stCondLst>
                                    <p:cond delay="2100"/>
                                  </p:stCondLst>
                                  <p:childTnLst>
                                    <p:animEffect transition="out" filter="fade">
                                      <p:cBhvr>
                                        <p:cTn id="150" dur="250"/>
                                        <p:tgtEl>
                                          <p:spTgt spid="5222"/>
                                        </p:tgtEl>
                                      </p:cBhvr>
                                    </p:animEffect>
                                    <p:set>
                                      <p:cBhvr>
                                        <p:cTn id="151" dur="1" fill="hold">
                                          <p:stCondLst>
                                            <p:cond delay="249"/>
                                          </p:stCondLst>
                                        </p:cTn>
                                        <p:tgtEl>
                                          <p:spTgt spid="5222"/>
                                        </p:tgtEl>
                                        <p:attrNameLst>
                                          <p:attrName>style.visibility</p:attrName>
                                        </p:attrNameLst>
                                      </p:cBhvr>
                                      <p:to>
                                        <p:strVal val="hidden"/>
                                      </p:to>
                                    </p:set>
                                  </p:childTnLst>
                                </p:cTn>
                              </p:par>
                              <p:par>
                                <p:cTn id="152" presetID="10" presetClass="entr" presetSubtype="0" fill="hold" grpId="0" nodeType="withEffect">
                                  <p:stCondLst>
                                    <p:cond delay="2800"/>
                                  </p:stCondLst>
                                  <p:childTnLst>
                                    <p:set>
                                      <p:cBhvr>
                                        <p:cTn id="153" dur="1" fill="hold">
                                          <p:stCondLst>
                                            <p:cond delay="0"/>
                                          </p:stCondLst>
                                        </p:cTn>
                                        <p:tgtEl>
                                          <p:spTgt spid="2501"/>
                                        </p:tgtEl>
                                        <p:attrNameLst>
                                          <p:attrName>style.visibility</p:attrName>
                                        </p:attrNameLst>
                                      </p:cBhvr>
                                      <p:to>
                                        <p:strVal val="visible"/>
                                      </p:to>
                                    </p:set>
                                    <p:animEffect transition="in" filter="fade">
                                      <p:cBhvr>
                                        <p:cTn id="154" dur="250"/>
                                        <p:tgtEl>
                                          <p:spTgt spid="2501"/>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2507"/>
                                        </p:tgtEl>
                                        <p:attrNameLst>
                                          <p:attrName>style.visibility</p:attrName>
                                        </p:attrNameLst>
                                      </p:cBhvr>
                                      <p:to>
                                        <p:strVal val="visible"/>
                                      </p:to>
                                    </p:set>
                                    <p:animEffect transition="in" filter="fade">
                                      <p:cBhvr>
                                        <p:cTn id="157" dur="250"/>
                                        <p:tgtEl>
                                          <p:spTgt spid="2507"/>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2557"/>
                                        </p:tgtEl>
                                        <p:attrNameLst>
                                          <p:attrName>style.visibility</p:attrName>
                                        </p:attrNameLst>
                                      </p:cBhvr>
                                      <p:to>
                                        <p:strVal val="visible"/>
                                      </p:to>
                                    </p:set>
                                    <p:animEffect transition="in" filter="fade">
                                      <p:cBhvr>
                                        <p:cTn id="160" dur="250"/>
                                        <p:tgtEl>
                                          <p:spTgt spid="2557"/>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2503"/>
                                        </p:tgtEl>
                                        <p:attrNameLst>
                                          <p:attrName>style.visibility</p:attrName>
                                        </p:attrNameLst>
                                      </p:cBhvr>
                                      <p:to>
                                        <p:strVal val="visible"/>
                                      </p:to>
                                    </p:set>
                                    <p:animEffect transition="in" filter="fade">
                                      <p:cBhvr>
                                        <p:cTn id="163" dur="250"/>
                                        <p:tgtEl>
                                          <p:spTgt spid="2503"/>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2551"/>
                                        </p:tgtEl>
                                        <p:attrNameLst>
                                          <p:attrName>style.visibility</p:attrName>
                                        </p:attrNameLst>
                                      </p:cBhvr>
                                      <p:to>
                                        <p:strVal val="visible"/>
                                      </p:to>
                                    </p:set>
                                    <p:animEffect transition="in" filter="fade">
                                      <p:cBhvr>
                                        <p:cTn id="166" dur="250"/>
                                        <p:tgtEl>
                                          <p:spTgt spid="2551"/>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2553"/>
                                        </p:tgtEl>
                                        <p:attrNameLst>
                                          <p:attrName>style.visibility</p:attrName>
                                        </p:attrNameLst>
                                      </p:cBhvr>
                                      <p:to>
                                        <p:strVal val="visible"/>
                                      </p:to>
                                    </p:set>
                                    <p:animEffect transition="in" filter="fade">
                                      <p:cBhvr>
                                        <p:cTn id="169" dur="250"/>
                                        <p:tgtEl>
                                          <p:spTgt spid="2553"/>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2562"/>
                                        </p:tgtEl>
                                        <p:attrNameLst>
                                          <p:attrName>style.visibility</p:attrName>
                                        </p:attrNameLst>
                                      </p:cBhvr>
                                      <p:to>
                                        <p:strVal val="visible"/>
                                      </p:to>
                                    </p:set>
                                    <p:animEffect transition="in" filter="fade">
                                      <p:cBhvr>
                                        <p:cTn id="172" dur="250"/>
                                        <p:tgtEl>
                                          <p:spTgt spid="2562"/>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2555"/>
                                        </p:tgtEl>
                                        <p:attrNameLst>
                                          <p:attrName>style.visibility</p:attrName>
                                        </p:attrNameLst>
                                      </p:cBhvr>
                                      <p:to>
                                        <p:strVal val="visible"/>
                                      </p:to>
                                    </p:set>
                                    <p:animEffect transition="in" filter="fade">
                                      <p:cBhvr>
                                        <p:cTn id="175" dur="250"/>
                                        <p:tgtEl>
                                          <p:spTgt spid="2555"/>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2564"/>
                                        </p:tgtEl>
                                        <p:attrNameLst>
                                          <p:attrName>style.visibility</p:attrName>
                                        </p:attrNameLst>
                                      </p:cBhvr>
                                      <p:to>
                                        <p:strVal val="visible"/>
                                      </p:to>
                                    </p:set>
                                    <p:animEffect transition="in" filter="fade">
                                      <p:cBhvr>
                                        <p:cTn id="178" dur="250"/>
                                        <p:tgtEl>
                                          <p:spTgt spid="2564"/>
                                        </p:tgtEl>
                                      </p:cBhvr>
                                    </p:animEffect>
                                  </p:childTnLst>
                                </p:cTn>
                              </p:par>
                              <p:par>
                                <p:cTn id="179" presetID="10" presetClass="entr" presetSubtype="0" fill="hold" grpId="0" nodeType="withEffect">
                                  <p:stCondLst>
                                    <p:cond delay="2800"/>
                                  </p:stCondLst>
                                  <p:childTnLst>
                                    <p:set>
                                      <p:cBhvr>
                                        <p:cTn id="180" dur="1" fill="hold">
                                          <p:stCondLst>
                                            <p:cond delay="0"/>
                                          </p:stCondLst>
                                        </p:cTn>
                                        <p:tgtEl>
                                          <p:spTgt spid="2549"/>
                                        </p:tgtEl>
                                        <p:attrNameLst>
                                          <p:attrName>style.visibility</p:attrName>
                                        </p:attrNameLst>
                                      </p:cBhvr>
                                      <p:to>
                                        <p:strVal val="visible"/>
                                      </p:to>
                                    </p:set>
                                    <p:animEffect transition="in" filter="fade">
                                      <p:cBhvr>
                                        <p:cTn id="181" dur="250"/>
                                        <p:tgtEl>
                                          <p:spTgt spid="2549"/>
                                        </p:tgtEl>
                                      </p:cBhvr>
                                    </p:animEffect>
                                  </p:childTnLst>
                                </p:cTn>
                              </p:par>
                              <p:par>
                                <p:cTn id="182" presetID="10" presetClass="exit" presetSubtype="0" fill="hold" grpId="1" nodeType="withEffect">
                                  <p:stCondLst>
                                    <p:cond delay="2800"/>
                                  </p:stCondLst>
                                  <p:childTnLst>
                                    <p:animEffect transition="out" filter="fade">
                                      <p:cBhvr>
                                        <p:cTn id="183" dur="250"/>
                                        <p:tgtEl>
                                          <p:spTgt spid="5148"/>
                                        </p:tgtEl>
                                      </p:cBhvr>
                                    </p:animEffect>
                                    <p:set>
                                      <p:cBhvr>
                                        <p:cTn id="184" dur="1" fill="hold">
                                          <p:stCondLst>
                                            <p:cond delay="249"/>
                                          </p:stCondLst>
                                        </p:cTn>
                                        <p:tgtEl>
                                          <p:spTgt spid="5148"/>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5103"/>
                                        </p:tgtEl>
                                      </p:cBhvr>
                                    </p:animEffect>
                                    <p:set>
                                      <p:cBhvr>
                                        <p:cTn id="187" dur="1" fill="hold">
                                          <p:stCondLst>
                                            <p:cond delay="249"/>
                                          </p:stCondLst>
                                        </p:cTn>
                                        <p:tgtEl>
                                          <p:spTgt spid="5103"/>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5102"/>
                                        </p:tgtEl>
                                      </p:cBhvr>
                                    </p:animEffect>
                                    <p:set>
                                      <p:cBhvr>
                                        <p:cTn id="190" dur="1" fill="hold">
                                          <p:stCondLst>
                                            <p:cond delay="249"/>
                                          </p:stCondLst>
                                        </p:cTn>
                                        <p:tgtEl>
                                          <p:spTgt spid="5102"/>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5177"/>
                                        </p:tgtEl>
                                      </p:cBhvr>
                                    </p:animEffect>
                                    <p:set>
                                      <p:cBhvr>
                                        <p:cTn id="193" dur="1" fill="hold">
                                          <p:stCondLst>
                                            <p:cond delay="249"/>
                                          </p:stCondLst>
                                        </p:cTn>
                                        <p:tgtEl>
                                          <p:spTgt spid="5177"/>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5176"/>
                                        </p:tgtEl>
                                      </p:cBhvr>
                                    </p:animEffect>
                                    <p:set>
                                      <p:cBhvr>
                                        <p:cTn id="196" dur="1" fill="hold">
                                          <p:stCondLst>
                                            <p:cond delay="249"/>
                                          </p:stCondLst>
                                        </p:cTn>
                                        <p:tgtEl>
                                          <p:spTgt spid="5176"/>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5175"/>
                                        </p:tgtEl>
                                      </p:cBhvr>
                                    </p:animEffect>
                                    <p:set>
                                      <p:cBhvr>
                                        <p:cTn id="199" dur="1" fill="hold">
                                          <p:stCondLst>
                                            <p:cond delay="249"/>
                                          </p:stCondLst>
                                        </p:cTn>
                                        <p:tgtEl>
                                          <p:spTgt spid="517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5104"/>
                                        </p:tgtEl>
                                      </p:cBhvr>
                                    </p:animEffect>
                                    <p:set>
                                      <p:cBhvr>
                                        <p:cTn id="202" dur="1" fill="hold">
                                          <p:stCondLst>
                                            <p:cond delay="249"/>
                                          </p:stCondLst>
                                        </p:cTn>
                                        <p:tgtEl>
                                          <p:spTgt spid="5104"/>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5161"/>
                                        </p:tgtEl>
                                      </p:cBhvr>
                                    </p:animEffect>
                                    <p:set>
                                      <p:cBhvr>
                                        <p:cTn id="205" dur="1" fill="hold">
                                          <p:stCondLst>
                                            <p:cond delay="249"/>
                                          </p:stCondLst>
                                        </p:cTn>
                                        <p:tgtEl>
                                          <p:spTgt spid="5161"/>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5168"/>
                                        </p:tgtEl>
                                      </p:cBhvr>
                                    </p:animEffect>
                                    <p:set>
                                      <p:cBhvr>
                                        <p:cTn id="208" dur="1" fill="hold">
                                          <p:stCondLst>
                                            <p:cond delay="249"/>
                                          </p:stCondLst>
                                        </p:cTn>
                                        <p:tgtEl>
                                          <p:spTgt spid="5168"/>
                                        </p:tgtEl>
                                        <p:attrNameLst>
                                          <p:attrName>style.visibility</p:attrName>
                                        </p:attrNameLst>
                                      </p:cBhvr>
                                      <p:to>
                                        <p:strVal val="hidden"/>
                                      </p:to>
                                    </p:set>
                                  </p:childTnLst>
                                </p:cTn>
                              </p:par>
                              <p:par>
                                <p:cTn id="209" presetID="10" presetClass="exit" presetSubtype="0" fill="hold" grpId="1" nodeType="withEffect">
                                  <p:stCondLst>
                                    <p:cond delay="2800"/>
                                  </p:stCondLst>
                                  <p:childTnLst>
                                    <p:animEffect transition="out" filter="fade">
                                      <p:cBhvr>
                                        <p:cTn id="210" dur="250"/>
                                        <p:tgtEl>
                                          <p:spTgt spid="5164"/>
                                        </p:tgtEl>
                                      </p:cBhvr>
                                    </p:animEffect>
                                    <p:set>
                                      <p:cBhvr>
                                        <p:cTn id="211" dur="1" fill="hold">
                                          <p:stCondLst>
                                            <p:cond delay="249"/>
                                          </p:stCondLst>
                                        </p:cTn>
                                        <p:tgtEl>
                                          <p:spTgt spid="5164"/>
                                        </p:tgtEl>
                                        <p:attrNameLst>
                                          <p:attrName>style.visibility</p:attrName>
                                        </p:attrNameLst>
                                      </p:cBhvr>
                                      <p:to>
                                        <p:strVal val="hidden"/>
                                      </p:to>
                                    </p:set>
                                  </p:childTnLst>
                                </p:cTn>
                              </p:par>
                              <p:par>
                                <p:cTn id="212" presetID="10" presetClass="entr" presetSubtype="0" fill="hold" nodeType="withEffect">
                                  <p:stCondLst>
                                    <p:cond delay="3500"/>
                                  </p:stCondLst>
                                  <p:childTnLst>
                                    <p:set>
                                      <p:cBhvr>
                                        <p:cTn id="213" dur="1" fill="hold">
                                          <p:stCondLst>
                                            <p:cond delay="0"/>
                                          </p:stCondLst>
                                        </p:cTn>
                                        <p:tgtEl>
                                          <p:spTgt spid="5240"/>
                                        </p:tgtEl>
                                        <p:attrNameLst>
                                          <p:attrName>style.visibility</p:attrName>
                                        </p:attrNameLst>
                                      </p:cBhvr>
                                      <p:to>
                                        <p:strVal val="visible"/>
                                      </p:to>
                                    </p:set>
                                    <p:animEffect transition="in" filter="fade">
                                      <p:cBhvr>
                                        <p:cTn id="214" dur="250"/>
                                        <p:tgtEl>
                                          <p:spTgt spid="5240"/>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5231"/>
                                        </p:tgtEl>
                                        <p:attrNameLst>
                                          <p:attrName>style.visibility</p:attrName>
                                        </p:attrNameLst>
                                      </p:cBhvr>
                                      <p:to>
                                        <p:strVal val="visible"/>
                                      </p:to>
                                    </p:set>
                                    <p:animEffect transition="in" filter="fade">
                                      <p:cBhvr>
                                        <p:cTn id="217" dur="250"/>
                                        <p:tgtEl>
                                          <p:spTgt spid="5231"/>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5237"/>
                                        </p:tgtEl>
                                        <p:attrNameLst>
                                          <p:attrName>style.visibility</p:attrName>
                                        </p:attrNameLst>
                                      </p:cBhvr>
                                      <p:to>
                                        <p:strVal val="visible"/>
                                      </p:to>
                                    </p:set>
                                    <p:animEffect transition="in" filter="fade">
                                      <p:cBhvr>
                                        <p:cTn id="220" dur="250"/>
                                        <p:tgtEl>
                                          <p:spTgt spid="5237"/>
                                        </p:tgtEl>
                                      </p:cBhvr>
                                    </p:animEffect>
                                  </p:childTnLst>
                                </p:cTn>
                              </p:par>
                              <p:par>
                                <p:cTn id="221" presetID="10" presetClass="entr" presetSubtype="0" fill="hold" nodeType="withEffect">
                                  <p:stCondLst>
                                    <p:cond delay="3500"/>
                                  </p:stCondLst>
                                  <p:childTnLst>
                                    <p:set>
                                      <p:cBhvr>
                                        <p:cTn id="222" dur="1" fill="hold">
                                          <p:stCondLst>
                                            <p:cond delay="0"/>
                                          </p:stCondLst>
                                        </p:cTn>
                                        <p:tgtEl>
                                          <p:spTgt spid="5234"/>
                                        </p:tgtEl>
                                        <p:attrNameLst>
                                          <p:attrName>style.visibility</p:attrName>
                                        </p:attrNameLst>
                                      </p:cBhvr>
                                      <p:to>
                                        <p:strVal val="visible"/>
                                      </p:to>
                                    </p:set>
                                    <p:animEffect transition="in" filter="fade">
                                      <p:cBhvr>
                                        <p:cTn id="223" dur="250"/>
                                        <p:tgtEl>
                                          <p:spTgt spid="5234"/>
                                        </p:tgtEl>
                                      </p:cBhvr>
                                    </p:animEffect>
                                  </p:childTnLst>
                                </p:cTn>
                              </p:par>
                              <p:par>
                                <p:cTn id="224" presetID="42" presetClass="path" presetSubtype="0" decel="100000" fill="hold" nodeType="withEffect">
                                  <p:stCondLst>
                                    <p:cond delay="3800"/>
                                  </p:stCondLst>
                                  <p:childTnLst>
                                    <p:animMotion origin="layout" path="M 2.24662E-6 3.39991E-6 L -0.35563 -0.10236 " pathEditMode="relative" rAng="0" ptsTypes="AA">
                                      <p:cBhvr>
                                        <p:cTn id="225" dur="1000" fill="hold"/>
                                        <p:tgtEl>
                                          <p:spTgt spid="5240"/>
                                        </p:tgtEl>
                                        <p:attrNameLst>
                                          <p:attrName>ppt_x</p:attrName>
                                          <p:attrName>ppt_y</p:attrName>
                                        </p:attrNameLst>
                                      </p:cBhvr>
                                      <p:rCtr x="-17833" y="-5039"/>
                                    </p:animMotion>
                                  </p:childTnLst>
                                </p:cTn>
                              </p:par>
                              <p:par>
                                <p:cTn id="226" presetID="42" presetClass="path" presetSubtype="0" decel="100000" fill="hold" nodeType="withEffect">
                                  <p:stCondLst>
                                    <p:cond delay="3800"/>
                                  </p:stCondLst>
                                  <p:childTnLst>
                                    <p:animMotion origin="layout" path="M -1.10288E-6 2.16523E-6 L -0.51711 -0.14389 " pathEditMode="relative" rAng="0" ptsTypes="AA">
                                      <p:cBhvr>
                                        <p:cTn id="227" dur="1000" fill="hold"/>
                                        <p:tgtEl>
                                          <p:spTgt spid="5231"/>
                                        </p:tgtEl>
                                        <p:attrNameLst>
                                          <p:attrName>ppt_x</p:attrName>
                                          <p:attrName>ppt_y</p:attrName>
                                        </p:attrNameLst>
                                      </p:cBhvr>
                                      <p:rCtr x="-25938" y="-7217"/>
                                    </p:animMotion>
                                  </p:childTnLst>
                                </p:cTn>
                              </p:par>
                              <p:par>
                                <p:cTn id="228" presetID="42" presetClass="path" presetSubtype="0" decel="100000" fill="hold" nodeType="withEffect">
                                  <p:stCondLst>
                                    <p:cond delay="3800"/>
                                  </p:stCondLst>
                                  <p:childTnLst>
                                    <p:animMotion origin="layout" path="M 4.56472E-6 2.601E-6 L -0.37784 -0.27622 " pathEditMode="relative" rAng="0" ptsTypes="AA">
                                      <p:cBhvr>
                                        <p:cTn id="229" dur="1000" fill="hold"/>
                                        <p:tgtEl>
                                          <p:spTgt spid="5237"/>
                                        </p:tgtEl>
                                        <p:attrNameLst>
                                          <p:attrName>ppt_x</p:attrName>
                                          <p:attrName>ppt_y</p:attrName>
                                        </p:attrNameLst>
                                      </p:cBhvr>
                                      <p:rCtr x="-18866" y="-13618"/>
                                    </p:animMotion>
                                  </p:childTnLst>
                                </p:cTn>
                              </p:par>
                              <p:par>
                                <p:cTn id="230" presetID="42" presetClass="path" presetSubtype="0" decel="100000" fill="hold" nodeType="withEffect">
                                  <p:stCondLst>
                                    <p:cond delay="3800"/>
                                  </p:stCondLst>
                                  <p:childTnLst>
                                    <p:animMotion origin="layout" path="M 4.26091E-6 -4.63459E-6 L -0.53779 -0.25624 " pathEditMode="relative" rAng="0" ptsTypes="AA">
                                      <p:cBhvr>
                                        <p:cTn id="231" dur="1000" fill="hold"/>
                                        <p:tgtEl>
                                          <p:spTgt spid="5234"/>
                                        </p:tgtEl>
                                        <p:attrNameLst>
                                          <p:attrName>ppt_x</p:attrName>
                                          <p:attrName>ppt_y</p:attrName>
                                        </p:attrNameLst>
                                      </p:cBhvr>
                                      <p:rCtr x="-26896" y="-12823"/>
                                    </p:animMotion>
                                  </p:childTnLst>
                                </p:cTn>
                              </p:par>
                              <p:par>
                                <p:cTn id="232" presetID="2" presetClass="entr" presetSubtype="8" decel="100000" fill="hold" grpId="0" nodeType="withEffect">
                                  <p:stCondLst>
                                    <p:cond delay="4800"/>
                                  </p:stCondLst>
                                  <p:childTnLst>
                                    <p:set>
                                      <p:cBhvr>
                                        <p:cTn id="233" dur="1" fill="hold">
                                          <p:stCondLst>
                                            <p:cond delay="0"/>
                                          </p:stCondLst>
                                        </p:cTn>
                                        <p:tgtEl>
                                          <p:spTgt spid="2538"/>
                                        </p:tgtEl>
                                        <p:attrNameLst>
                                          <p:attrName>style.visibility</p:attrName>
                                        </p:attrNameLst>
                                      </p:cBhvr>
                                      <p:to>
                                        <p:strVal val="visible"/>
                                      </p:to>
                                    </p:set>
                                    <p:anim calcmode="lin" valueType="num">
                                      <p:cBhvr additive="base">
                                        <p:cTn id="234" dur="750" fill="hold"/>
                                        <p:tgtEl>
                                          <p:spTgt spid="2538"/>
                                        </p:tgtEl>
                                        <p:attrNameLst>
                                          <p:attrName>ppt_x</p:attrName>
                                        </p:attrNameLst>
                                      </p:cBhvr>
                                      <p:tavLst>
                                        <p:tav tm="0">
                                          <p:val>
                                            <p:strVal val="0-#ppt_w/2"/>
                                          </p:val>
                                        </p:tav>
                                        <p:tav tm="100000">
                                          <p:val>
                                            <p:strVal val="#ppt_x"/>
                                          </p:val>
                                        </p:tav>
                                      </p:tavLst>
                                    </p:anim>
                                    <p:anim calcmode="lin" valueType="num">
                                      <p:cBhvr additive="base">
                                        <p:cTn id="235" dur="750" fill="hold"/>
                                        <p:tgtEl>
                                          <p:spTgt spid="2538"/>
                                        </p:tgtEl>
                                        <p:attrNameLst>
                                          <p:attrName>ppt_y</p:attrName>
                                        </p:attrNameLst>
                                      </p:cBhvr>
                                      <p:tavLst>
                                        <p:tav tm="0">
                                          <p:val>
                                            <p:strVal val="#ppt_y"/>
                                          </p:val>
                                        </p:tav>
                                        <p:tav tm="100000">
                                          <p:val>
                                            <p:strVal val="#ppt_y"/>
                                          </p:val>
                                        </p:tav>
                                      </p:tavLst>
                                    </p:anim>
                                  </p:childTnLst>
                                </p:cTn>
                              </p:par>
                              <p:par>
                                <p:cTn id="236" presetID="10" presetClass="entr" presetSubtype="0" fill="hold" grpId="0" nodeType="withEffect">
                                  <p:stCondLst>
                                    <p:cond delay="4900"/>
                                  </p:stCondLst>
                                  <p:childTnLst>
                                    <p:set>
                                      <p:cBhvr>
                                        <p:cTn id="237" dur="1" fill="hold">
                                          <p:stCondLst>
                                            <p:cond delay="0"/>
                                          </p:stCondLst>
                                        </p:cTn>
                                        <p:tgtEl>
                                          <p:spTgt spid="5169"/>
                                        </p:tgtEl>
                                        <p:attrNameLst>
                                          <p:attrName>style.visibility</p:attrName>
                                        </p:attrNameLst>
                                      </p:cBhvr>
                                      <p:to>
                                        <p:strVal val="visible"/>
                                      </p:to>
                                    </p:set>
                                    <p:animEffect transition="in" filter="fade">
                                      <p:cBhvr>
                                        <p:cTn id="238" dur="250"/>
                                        <p:tgtEl>
                                          <p:spTgt spid="5169"/>
                                        </p:tgtEl>
                                      </p:cBhvr>
                                    </p:animEffect>
                                  </p:childTnLst>
                                </p:cTn>
                              </p:par>
                              <p:par>
                                <p:cTn id="239" presetID="10" presetClass="entr" presetSubtype="0" fill="hold" grpId="0" nodeType="withEffect">
                                  <p:stCondLst>
                                    <p:cond delay="4900"/>
                                  </p:stCondLst>
                                  <p:childTnLst>
                                    <p:set>
                                      <p:cBhvr>
                                        <p:cTn id="240" dur="1" fill="hold">
                                          <p:stCondLst>
                                            <p:cond delay="0"/>
                                          </p:stCondLst>
                                        </p:cTn>
                                        <p:tgtEl>
                                          <p:spTgt spid="2572"/>
                                        </p:tgtEl>
                                        <p:attrNameLst>
                                          <p:attrName>style.visibility</p:attrName>
                                        </p:attrNameLst>
                                      </p:cBhvr>
                                      <p:to>
                                        <p:strVal val="visible"/>
                                      </p:to>
                                    </p:set>
                                    <p:animEffect transition="in" filter="fade">
                                      <p:cBhvr>
                                        <p:cTn id="241" dur="250"/>
                                        <p:tgtEl>
                                          <p:spTgt spid="2572"/>
                                        </p:tgtEl>
                                      </p:cBhvr>
                                    </p:animEffect>
                                  </p:childTnLst>
                                </p:cTn>
                              </p:par>
                              <p:par>
                                <p:cTn id="242" presetID="10" presetClass="entr" presetSubtype="0" fill="hold" nodeType="withEffect">
                                  <p:stCondLst>
                                    <p:cond delay="4900"/>
                                  </p:stCondLst>
                                  <p:childTnLst>
                                    <p:set>
                                      <p:cBhvr>
                                        <p:cTn id="243" dur="1" fill="hold">
                                          <p:stCondLst>
                                            <p:cond delay="0"/>
                                          </p:stCondLst>
                                        </p:cTn>
                                        <p:tgtEl>
                                          <p:spTgt spid="2533"/>
                                        </p:tgtEl>
                                        <p:attrNameLst>
                                          <p:attrName>style.visibility</p:attrName>
                                        </p:attrNameLst>
                                      </p:cBhvr>
                                      <p:to>
                                        <p:strVal val="visible"/>
                                      </p:to>
                                    </p:set>
                                    <p:animEffect transition="in" filter="fade">
                                      <p:cBhvr>
                                        <p:cTn id="244" dur="250"/>
                                        <p:tgtEl>
                                          <p:spTgt spid="2533"/>
                                        </p:tgtEl>
                                      </p:cBhvr>
                                    </p:animEffect>
                                  </p:childTnLst>
                                </p:cTn>
                              </p:par>
                              <p:par>
                                <p:cTn id="245" presetID="10" presetClass="entr" presetSubtype="0" fill="hold" grpId="0" nodeType="withEffect">
                                  <p:stCondLst>
                                    <p:cond delay="4900"/>
                                  </p:stCondLst>
                                  <p:childTnLst>
                                    <p:set>
                                      <p:cBhvr>
                                        <p:cTn id="246" dur="1" fill="hold">
                                          <p:stCondLst>
                                            <p:cond delay="0"/>
                                          </p:stCondLst>
                                        </p:cTn>
                                        <p:tgtEl>
                                          <p:spTgt spid="5170"/>
                                        </p:tgtEl>
                                        <p:attrNameLst>
                                          <p:attrName>style.visibility</p:attrName>
                                        </p:attrNameLst>
                                      </p:cBhvr>
                                      <p:to>
                                        <p:strVal val="visible"/>
                                      </p:to>
                                    </p:set>
                                    <p:animEffect transition="in" filter="fade">
                                      <p:cBhvr>
                                        <p:cTn id="247" dur="250"/>
                                        <p:tgtEl>
                                          <p:spTgt spid="5170"/>
                                        </p:tgtEl>
                                      </p:cBhvr>
                                    </p:animEffect>
                                  </p:childTnLst>
                                </p:cTn>
                              </p:par>
                              <p:par>
                                <p:cTn id="248" presetID="10" presetClass="entr" presetSubtype="0" fill="hold" nodeType="withEffect">
                                  <p:stCondLst>
                                    <p:cond delay="4900"/>
                                  </p:stCondLst>
                                  <p:childTnLst>
                                    <p:set>
                                      <p:cBhvr>
                                        <p:cTn id="249" dur="1" fill="hold">
                                          <p:stCondLst>
                                            <p:cond delay="0"/>
                                          </p:stCondLst>
                                        </p:cTn>
                                        <p:tgtEl>
                                          <p:spTgt spid="2535"/>
                                        </p:tgtEl>
                                        <p:attrNameLst>
                                          <p:attrName>style.visibility</p:attrName>
                                        </p:attrNameLst>
                                      </p:cBhvr>
                                      <p:to>
                                        <p:strVal val="visible"/>
                                      </p:to>
                                    </p:set>
                                    <p:animEffect transition="in" filter="fade">
                                      <p:cBhvr>
                                        <p:cTn id="250" dur="250"/>
                                        <p:tgtEl>
                                          <p:spTgt spid="2535"/>
                                        </p:tgtEl>
                                      </p:cBhvr>
                                    </p:animEffect>
                                  </p:childTnLst>
                                </p:cTn>
                              </p:par>
                              <p:par>
                                <p:cTn id="251" presetID="10" presetClass="entr" presetSubtype="0" fill="hold" grpId="0" nodeType="withEffect">
                                  <p:stCondLst>
                                    <p:cond delay="4900"/>
                                  </p:stCondLst>
                                  <p:childTnLst>
                                    <p:set>
                                      <p:cBhvr>
                                        <p:cTn id="252" dur="1" fill="hold">
                                          <p:stCondLst>
                                            <p:cond delay="0"/>
                                          </p:stCondLst>
                                        </p:cTn>
                                        <p:tgtEl>
                                          <p:spTgt spid="5172"/>
                                        </p:tgtEl>
                                        <p:attrNameLst>
                                          <p:attrName>style.visibility</p:attrName>
                                        </p:attrNameLst>
                                      </p:cBhvr>
                                      <p:to>
                                        <p:strVal val="visible"/>
                                      </p:to>
                                    </p:set>
                                    <p:animEffect transition="in" filter="fade">
                                      <p:cBhvr>
                                        <p:cTn id="253" dur="250"/>
                                        <p:tgtEl>
                                          <p:spTgt spid="5172"/>
                                        </p:tgtEl>
                                      </p:cBhvr>
                                    </p:animEffect>
                                  </p:childTnLst>
                                </p:cTn>
                              </p:par>
                              <p:par>
                                <p:cTn id="254" presetID="10" presetClass="entr" presetSubtype="0" fill="hold" nodeType="withEffect">
                                  <p:stCondLst>
                                    <p:cond delay="4900"/>
                                  </p:stCondLst>
                                  <p:childTnLst>
                                    <p:set>
                                      <p:cBhvr>
                                        <p:cTn id="255" dur="1" fill="hold">
                                          <p:stCondLst>
                                            <p:cond delay="0"/>
                                          </p:stCondLst>
                                        </p:cTn>
                                        <p:tgtEl>
                                          <p:spTgt spid="2531"/>
                                        </p:tgtEl>
                                        <p:attrNameLst>
                                          <p:attrName>style.visibility</p:attrName>
                                        </p:attrNameLst>
                                      </p:cBhvr>
                                      <p:to>
                                        <p:strVal val="visible"/>
                                      </p:to>
                                    </p:set>
                                    <p:animEffect transition="in" filter="fade">
                                      <p:cBhvr>
                                        <p:cTn id="256" dur="250"/>
                                        <p:tgtEl>
                                          <p:spTgt spid="2531"/>
                                        </p:tgtEl>
                                      </p:cBhvr>
                                    </p:animEffect>
                                  </p:childTnLst>
                                </p:cTn>
                              </p:par>
                              <p:par>
                                <p:cTn id="257" presetID="10" presetClass="entr" presetSubtype="0" fill="hold" grpId="0" nodeType="withEffect">
                                  <p:stCondLst>
                                    <p:cond delay="4900"/>
                                  </p:stCondLst>
                                  <p:childTnLst>
                                    <p:set>
                                      <p:cBhvr>
                                        <p:cTn id="258" dur="1" fill="hold">
                                          <p:stCondLst>
                                            <p:cond delay="0"/>
                                          </p:stCondLst>
                                        </p:cTn>
                                        <p:tgtEl>
                                          <p:spTgt spid="5173"/>
                                        </p:tgtEl>
                                        <p:attrNameLst>
                                          <p:attrName>style.visibility</p:attrName>
                                        </p:attrNameLst>
                                      </p:cBhvr>
                                      <p:to>
                                        <p:strVal val="visible"/>
                                      </p:to>
                                    </p:set>
                                    <p:animEffect transition="in" filter="fade">
                                      <p:cBhvr>
                                        <p:cTn id="259" dur="250"/>
                                        <p:tgtEl>
                                          <p:spTgt spid="5173"/>
                                        </p:tgtEl>
                                      </p:cBhvr>
                                    </p:animEffect>
                                  </p:childTnLst>
                                </p:cTn>
                              </p:par>
                              <p:par>
                                <p:cTn id="260" presetID="10" presetClass="exit" presetSubtype="0" fill="hold" nodeType="withEffect">
                                  <p:stCondLst>
                                    <p:cond delay="4900"/>
                                  </p:stCondLst>
                                  <p:childTnLst>
                                    <p:animEffect transition="out" filter="fade">
                                      <p:cBhvr>
                                        <p:cTn id="261" dur="250"/>
                                        <p:tgtEl>
                                          <p:spTgt spid="5240"/>
                                        </p:tgtEl>
                                      </p:cBhvr>
                                    </p:animEffect>
                                    <p:set>
                                      <p:cBhvr>
                                        <p:cTn id="262" dur="1" fill="hold">
                                          <p:stCondLst>
                                            <p:cond delay="249"/>
                                          </p:stCondLst>
                                        </p:cTn>
                                        <p:tgtEl>
                                          <p:spTgt spid="5240"/>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5231"/>
                                        </p:tgtEl>
                                      </p:cBhvr>
                                    </p:animEffect>
                                    <p:set>
                                      <p:cBhvr>
                                        <p:cTn id="265" dur="1" fill="hold">
                                          <p:stCondLst>
                                            <p:cond delay="249"/>
                                          </p:stCondLst>
                                        </p:cTn>
                                        <p:tgtEl>
                                          <p:spTgt spid="5231"/>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5237"/>
                                        </p:tgtEl>
                                      </p:cBhvr>
                                    </p:animEffect>
                                    <p:set>
                                      <p:cBhvr>
                                        <p:cTn id="268" dur="1" fill="hold">
                                          <p:stCondLst>
                                            <p:cond delay="249"/>
                                          </p:stCondLst>
                                        </p:cTn>
                                        <p:tgtEl>
                                          <p:spTgt spid="5237"/>
                                        </p:tgtEl>
                                        <p:attrNameLst>
                                          <p:attrName>style.visibility</p:attrName>
                                        </p:attrNameLst>
                                      </p:cBhvr>
                                      <p:to>
                                        <p:strVal val="hidden"/>
                                      </p:to>
                                    </p:set>
                                  </p:childTnLst>
                                </p:cTn>
                              </p:par>
                              <p:par>
                                <p:cTn id="269" presetID="10" presetClass="exit" presetSubtype="0" fill="hold" nodeType="withEffect">
                                  <p:stCondLst>
                                    <p:cond delay="4900"/>
                                  </p:stCondLst>
                                  <p:childTnLst>
                                    <p:animEffect transition="out" filter="fade">
                                      <p:cBhvr>
                                        <p:cTn id="270" dur="250"/>
                                        <p:tgtEl>
                                          <p:spTgt spid="5234"/>
                                        </p:tgtEl>
                                      </p:cBhvr>
                                    </p:animEffect>
                                    <p:set>
                                      <p:cBhvr>
                                        <p:cTn id="271" dur="1" fill="hold">
                                          <p:stCondLst>
                                            <p:cond delay="249"/>
                                          </p:stCondLst>
                                        </p:cTn>
                                        <p:tgtEl>
                                          <p:spTgt spid="5234"/>
                                        </p:tgtEl>
                                        <p:attrNameLst>
                                          <p:attrName>style.visibility</p:attrName>
                                        </p:attrNameLst>
                                      </p:cBhvr>
                                      <p:to>
                                        <p:strVal val="hidden"/>
                                      </p:to>
                                    </p:set>
                                  </p:childTnLst>
                                </p:cTn>
                              </p:par>
                              <p:par>
                                <p:cTn id="272" presetID="10" presetClass="entr" presetSubtype="0" fill="hold" grpId="0" nodeType="withEffect">
                                  <p:stCondLst>
                                    <p:cond delay="5700"/>
                                  </p:stCondLst>
                                  <p:childTnLst>
                                    <p:set>
                                      <p:cBhvr>
                                        <p:cTn id="273" dur="1" fill="hold">
                                          <p:stCondLst>
                                            <p:cond delay="0"/>
                                          </p:stCondLst>
                                        </p:cTn>
                                        <p:tgtEl>
                                          <p:spTgt spid="2536"/>
                                        </p:tgtEl>
                                        <p:attrNameLst>
                                          <p:attrName>style.visibility</p:attrName>
                                        </p:attrNameLst>
                                      </p:cBhvr>
                                      <p:to>
                                        <p:strVal val="visible"/>
                                      </p:to>
                                    </p:set>
                                    <p:animEffect transition="in" filter="fade">
                                      <p:cBhvr>
                                        <p:cTn id="274" dur="250"/>
                                        <p:tgtEl>
                                          <p:spTgt spid="2536"/>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2532"/>
                                        </p:tgtEl>
                                        <p:attrNameLst>
                                          <p:attrName>style.visibility</p:attrName>
                                        </p:attrNameLst>
                                      </p:cBhvr>
                                      <p:to>
                                        <p:strVal val="visible"/>
                                      </p:to>
                                    </p:set>
                                    <p:animEffect transition="in" filter="fade">
                                      <p:cBhvr>
                                        <p:cTn id="277" dur="250"/>
                                        <p:tgtEl>
                                          <p:spTgt spid="2532"/>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2534"/>
                                        </p:tgtEl>
                                        <p:attrNameLst>
                                          <p:attrName>style.visibility</p:attrName>
                                        </p:attrNameLst>
                                      </p:cBhvr>
                                      <p:to>
                                        <p:strVal val="visible"/>
                                      </p:to>
                                    </p:set>
                                    <p:animEffect transition="in" filter="fade">
                                      <p:cBhvr>
                                        <p:cTn id="280" dur="250"/>
                                        <p:tgtEl>
                                          <p:spTgt spid="2534"/>
                                        </p:tgtEl>
                                      </p:cBhvr>
                                    </p:animEffect>
                                  </p:childTnLst>
                                </p:cTn>
                              </p:par>
                              <p:par>
                                <p:cTn id="281" presetID="10" presetClass="entr" presetSubtype="0" fill="hold" grpId="0" nodeType="withEffect">
                                  <p:stCondLst>
                                    <p:cond delay="5700"/>
                                  </p:stCondLst>
                                  <p:childTnLst>
                                    <p:set>
                                      <p:cBhvr>
                                        <p:cTn id="282" dur="1" fill="hold">
                                          <p:stCondLst>
                                            <p:cond delay="0"/>
                                          </p:stCondLst>
                                        </p:cTn>
                                        <p:tgtEl>
                                          <p:spTgt spid="2530"/>
                                        </p:tgtEl>
                                        <p:attrNameLst>
                                          <p:attrName>style.visibility</p:attrName>
                                        </p:attrNameLst>
                                      </p:cBhvr>
                                      <p:to>
                                        <p:strVal val="visible"/>
                                      </p:to>
                                    </p:set>
                                    <p:animEffect transition="in" filter="fade">
                                      <p:cBhvr>
                                        <p:cTn id="283" dur="250"/>
                                        <p:tgtEl>
                                          <p:spTgt spid="2530"/>
                                        </p:tgtEl>
                                      </p:cBhvr>
                                    </p:animEffect>
                                  </p:childTnLst>
                                </p:cTn>
                              </p:par>
                              <p:par>
                                <p:cTn id="284" presetID="10" presetClass="exit" presetSubtype="0" fill="hold" grpId="1" nodeType="withEffect">
                                  <p:stCondLst>
                                    <p:cond delay="5700"/>
                                  </p:stCondLst>
                                  <p:childTnLst>
                                    <p:animEffect transition="out" filter="fade">
                                      <p:cBhvr>
                                        <p:cTn id="285" dur="250"/>
                                        <p:tgtEl>
                                          <p:spTgt spid="5169"/>
                                        </p:tgtEl>
                                      </p:cBhvr>
                                    </p:animEffect>
                                    <p:set>
                                      <p:cBhvr>
                                        <p:cTn id="286" dur="1" fill="hold">
                                          <p:stCondLst>
                                            <p:cond delay="249"/>
                                          </p:stCondLst>
                                        </p:cTn>
                                        <p:tgtEl>
                                          <p:spTgt spid="5169"/>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5170"/>
                                        </p:tgtEl>
                                      </p:cBhvr>
                                    </p:animEffect>
                                    <p:set>
                                      <p:cBhvr>
                                        <p:cTn id="289" dur="1" fill="hold">
                                          <p:stCondLst>
                                            <p:cond delay="249"/>
                                          </p:stCondLst>
                                        </p:cTn>
                                        <p:tgtEl>
                                          <p:spTgt spid="5170"/>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5172"/>
                                        </p:tgtEl>
                                      </p:cBhvr>
                                    </p:animEffect>
                                    <p:set>
                                      <p:cBhvr>
                                        <p:cTn id="292" dur="1" fill="hold">
                                          <p:stCondLst>
                                            <p:cond delay="249"/>
                                          </p:stCondLst>
                                        </p:cTn>
                                        <p:tgtEl>
                                          <p:spTgt spid="5172"/>
                                        </p:tgtEl>
                                        <p:attrNameLst>
                                          <p:attrName>style.visibility</p:attrName>
                                        </p:attrNameLst>
                                      </p:cBhvr>
                                      <p:to>
                                        <p:strVal val="hidden"/>
                                      </p:to>
                                    </p:set>
                                  </p:childTnLst>
                                </p:cTn>
                              </p:par>
                              <p:par>
                                <p:cTn id="293" presetID="10" presetClass="exit" presetSubtype="0" fill="hold" grpId="1" nodeType="withEffect">
                                  <p:stCondLst>
                                    <p:cond delay="5700"/>
                                  </p:stCondLst>
                                  <p:childTnLst>
                                    <p:animEffect transition="out" filter="fade">
                                      <p:cBhvr>
                                        <p:cTn id="294" dur="250"/>
                                        <p:tgtEl>
                                          <p:spTgt spid="5173"/>
                                        </p:tgtEl>
                                      </p:cBhvr>
                                    </p:animEffect>
                                    <p:set>
                                      <p:cBhvr>
                                        <p:cTn id="295" dur="1" fill="hold">
                                          <p:stCondLst>
                                            <p:cond delay="249"/>
                                          </p:stCondLst>
                                        </p:cTn>
                                        <p:tgtEl>
                                          <p:spTgt spid="5173"/>
                                        </p:tgtEl>
                                        <p:attrNameLst>
                                          <p:attrName>style.visibility</p:attrName>
                                        </p:attrNameLst>
                                      </p:cBhvr>
                                      <p:to>
                                        <p:strVal val="hidden"/>
                                      </p:to>
                                    </p:set>
                                  </p:childTnLst>
                                </p:cTn>
                              </p:par>
                              <p:par>
                                <p:cTn id="296" presetID="10" presetClass="entr" presetSubtype="0" fill="hold" nodeType="withEffect">
                                  <p:stCondLst>
                                    <p:cond delay="6400"/>
                                  </p:stCondLst>
                                  <p:childTnLst>
                                    <p:set>
                                      <p:cBhvr>
                                        <p:cTn id="297" dur="1" fill="hold">
                                          <p:stCondLst>
                                            <p:cond delay="0"/>
                                          </p:stCondLst>
                                        </p:cTn>
                                        <p:tgtEl>
                                          <p:spTgt spid="5252"/>
                                        </p:tgtEl>
                                        <p:attrNameLst>
                                          <p:attrName>style.visibility</p:attrName>
                                        </p:attrNameLst>
                                      </p:cBhvr>
                                      <p:to>
                                        <p:strVal val="visible"/>
                                      </p:to>
                                    </p:set>
                                    <p:animEffect transition="in" filter="fade">
                                      <p:cBhvr>
                                        <p:cTn id="298" dur="250"/>
                                        <p:tgtEl>
                                          <p:spTgt spid="5252"/>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5255"/>
                                        </p:tgtEl>
                                        <p:attrNameLst>
                                          <p:attrName>style.visibility</p:attrName>
                                        </p:attrNameLst>
                                      </p:cBhvr>
                                      <p:to>
                                        <p:strVal val="visible"/>
                                      </p:to>
                                    </p:set>
                                    <p:animEffect transition="in" filter="fade">
                                      <p:cBhvr>
                                        <p:cTn id="301" dur="250"/>
                                        <p:tgtEl>
                                          <p:spTgt spid="5255"/>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5246"/>
                                        </p:tgtEl>
                                        <p:attrNameLst>
                                          <p:attrName>style.visibility</p:attrName>
                                        </p:attrNameLst>
                                      </p:cBhvr>
                                      <p:to>
                                        <p:strVal val="visible"/>
                                      </p:to>
                                    </p:set>
                                    <p:animEffect transition="in" filter="fade">
                                      <p:cBhvr>
                                        <p:cTn id="304" dur="250"/>
                                        <p:tgtEl>
                                          <p:spTgt spid="5246"/>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5243"/>
                                        </p:tgtEl>
                                        <p:attrNameLst>
                                          <p:attrName>style.visibility</p:attrName>
                                        </p:attrNameLst>
                                      </p:cBhvr>
                                      <p:to>
                                        <p:strVal val="visible"/>
                                      </p:to>
                                    </p:set>
                                    <p:animEffect transition="in" filter="fade">
                                      <p:cBhvr>
                                        <p:cTn id="307" dur="250"/>
                                        <p:tgtEl>
                                          <p:spTgt spid="5243"/>
                                        </p:tgtEl>
                                      </p:cBhvr>
                                    </p:animEffect>
                                  </p:childTnLst>
                                </p:cTn>
                              </p:par>
                              <p:par>
                                <p:cTn id="308" presetID="10" presetClass="entr" presetSubtype="0" fill="hold" nodeType="withEffect">
                                  <p:stCondLst>
                                    <p:cond delay="6400"/>
                                  </p:stCondLst>
                                  <p:childTnLst>
                                    <p:set>
                                      <p:cBhvr>
                                        <p:cTn id="309" dur="1" fill="hold">
                                          <p:stCondLst>
                                            <p:cond delay="0"/>
                                          </p:stCondLst>
                                        </p:cTn>
                                        <p:tgtEl>
                                          <p:spTgt spid="5249"/>
                                        </p:tgtEl>
                                        <p:attrNameLst>
                                          <p:attrName>style.visibility</p:attrName>
                                        </p:attrNameLst>
                                      </p:cBhvr>
                                      <p:to>
                                        <p:strVal val="visible"/>
                                      </p:to>
                                    </p:set>
                                    <p:animEffect transition="in" filter="fade">
                                      <p:cBhvr>
                                        <p:cTn id="310" dur="250"/>
                                        <p:tgtEl>
                                          <p:spTgt spid="5249"/>
                                        </p:tgtEl>
                                      </p:cBhvr>
                                    </p:animEffect>
                                  </p:childTnLst>
                                </p:cTn>
                              </p:par>
                              <p:par>
                                <p:cTn id="311" presetID="42" presetClass="path" presetSubtype="0" decel="80000" fill="hold" nodeType="withEffect">
                                  <p:stCondLst>
                                    <p:cond delay="6700"/>
                                  </p:stCondLst>
                                  <p:childTnLst>
                                    <p:animMotion origin="layout" path="M -4.70003E-6 1.51611E-6 L -0.30686 0.17408 " pathEditMode="relative" rAng="0" ptsTypes="AA">
                                      <p:cBhvr>
                                        <p:cTn id="312" dur="1000" fill="hold"/>
                                        <p:tgtEl>
                                          <p:spTgt spid="5252"/>
                                        </p:tgtEl>
                                        <p:attrNameLst>
                                          <p:attrName>ppt_x</p:attrName>
                                          <p:attrName>ppt_y</p:attrName>
                                        </p:attrNameLst>
                                      </p:cBhvr>
                                      <p:rCtr x="-15343" y="8693"/>
                                    </p:animMotion>
                                  </p:childTnLst>
                                </p:cTn>
                              </p:par>
                              <p:par>
                                <p:cTn id="313" presetID="42" presetClass="path" presetSubtype="0" decel="100000" fill="hold" nodeType="withEffect">
                                  <p:stCondLst>
                                    <p:cond delay="6700"/>
                                  </p:stCondLst>
                                  <p:childTnLst>
                                    <p:animMotion origin="layout" path="M -5.25913E-7 -4.76623E-7 L -0.30394 0.18112 " pathEditMode="relative" rAng="0" ptsTypes="AA">
                                      <p:cBhvr>
                                        <p:cTn id="314" dur="1000" fill="hold"/>
                                        <p:tgtEl>
                                          <p:spTgt spid="5255"/>
                                        </p:tgtEl>
                                        <p:attrNameLst>
                                          <p:attrName>ppt_x</p:attrName>
                                          <p:attrName>ppt_y</p:attrName>
                                        </p:attrNameLst>
                                      </p:cBhvr>
                                      <p:rCtr x="-15216" y="9010"/>
                                    </p:animMotion>
                                  </p:childTnLst>
                                </p:cTn>
                              </p:par>
                              <p:par>
                                <p:cTn id="315" presetID="42" presetClass="path" presetSubtype="0" decel="59000" fill="hold" nodeType="withEffect">
                                  <p:stCondLst>
                                    <p:cond delay="6700"/>
                                  </p:stCondLst>
                                  <p:childTnLst>
                                    <p:animMotion origin="layout" path="M -1.58029E-6 -2.4966E-6 L -0.48456 0.03836 " pathEditMode="relative" rAng="0" ptsTypes="AA">
                                      <p:cBhvr>
                                        <p:cTn id="316" dur="1000" fill="hold"/>
                                        <p:tgtEl>
                                          <p:spTgt spid="5246"/>
                                        </p:tgtEl>
                                        <p:attrNameLst>
                                          <p:attrName>ppt_x</p:attrName>
                                          <p:attrName>ppt_y</p:attrName>
                                        </p:attrNameLst>
                                      </p:cBhvr>
                                      <p:rCtr x="-24253" y="1906"/>
                                    </p:animMotion>
                                  </p:childTnLst>
                                </p:cTn>
                              </p:par>
                              <p:par>
                                <p:cTn id="317" presetID="42" presetClass="path" presetSubtype="0" decel="100000" fill="hold" nodeType="withEffect">
                                  <p:stCondLst>
                                    <p:cond delay="6700"/>
                                  </p:stCondLst>
                                  <p:childTnLst>
                                    <p:animMotion origin="layout" path="M 8.09293E-7 -1.82025E-6 L -0.64208 0.04652 " pathEditMode="relative" rAng="0" ptsTypes="AA">
                                      <p:cBhvr>
                                        <p:cTn id="318" dur="1000" fill="hold"/>
                                        <p:tgtEl>
                                          <p:spTgt spid="5243"/>
                                        </p:tgtEl>
                                        <p:attrNameLst>
                                          <p:attrName>ppt_x</p:attrName>
                                          <p:attrName>ppt_y</p:attrName>
                                        </p:attrNameLst>
                                      </p:cBhvr>
                                      <p:rCtr x="-32180" y="2406"/>
                                    </p:animMotion>
                                  </p:childTnLst>
                                </p:cTn>
                              </p:par>
                              <p:par>
                                <p:cTn id="319" presetID="42" presetClass="path" presetSubtype="0" decel="81000" fill="hold" nodeType="withEffect">
                                  <p:stCondLst>
                                    <p:cond delay="6700"/>
                                  </p:stCondLst>
                                  <p:childTnLst>
                                    <p:animMotion origin="layout" path="M -3.54353E-6 1.06219E-6 L -0.32308 0.04108 " pathEditMode="relative" rAng="0" ptsTypes="AA">
                                      <p:cBhvr>
                                        <p:cTn id="320" dur="1000" fill="hold"/>
                                        <p:tgtEl>
                                          <p:spTgt spid="5249"/>
                                        </p:tgtEl>
                                        <p:attrNameLst>
                                          <p:attrName>ppt_x</p:attrName>
                                          <p:attrName>ppt_y</p:attrName>
                                        </p:attrNameLst>
                                      </p:cBhvr>
                                      <p:rCtr x="-16097" y="2111"/>
                                    </p:animMotion>
                                  </p:childTnLst>
                                </p:cTn>
                              </p:par>
                              <p:par>
                                <p:cTn id="321" presetID="2" presetClass="entr" presetSubtype="8" decel="100000" fill="hold" grpId="0" nodeType="withEffect">
                                  <p:stCondLst>
                                    <p:cond delay="7700"/>
                                  </p:stCondLst>
                                  <p:childTnLst>
                                    <p:set>
                                      <p:cBhvr>
                                        <p:cTn id="322" dur="1" fill="hold">
                                          <p:stCondLst>
                                            <p:cond delay="0"/>
                                          </p:stCondLst>
                                        </p:cTn>
                                        <p:tgtEl>
                                          <p:spTgt spid="2509"/>
                                        </p:tgtEl>
                                        <p:attrNameLst>
                                          <p:attrName>style.visibility</p:attrName>
                                        </p:attrNameLst>
                                      </p:cBhvr>
                                      <p:to>
                                        <p:strVal val="visible"/>
                                      </p:to>
                                    </p:set>
                                    <p:anim calcmode="lin" valueType="num">
                                      <p:cBhvr additive="base">
                                        <p:cTn id="323" dur="750" fill="hold"/>
                                        <p:tgtEl>
                                          <p:spTgt spid="2509"/>
                                        </p:tgtEl>
                                        <p:attrNameLst>
                                          <p:attrName>ppt_x</p:attrName>
                                        </p:attrNameLst>
                                      </p:cBhvr>
                                      <p:tavLst>
                                        <p:tav tm="0">
                                          <p:val>
                                            <p:strVal val="0-#ppt_w/2"/>
                                          </p:val>
                                        </p:tav>
                                        <p:tav tm="100000">
                                          <p:val>
                                            <p:strVal val="#ppt_x"/>
                                          </p:val>
                                        </p:tav>
                                      </p:tavLst>
                                    </p:anim>
                                    <p:anim calcmode="lin" valueType="num">
                                      <p:cBhvr additive="base">
                                        <p:cTn id="324" dur="750" fill="hold"/>
                                        <p:tgtEl>
                                          <p:spTgt spid="2509"/>
                                        </p:tgtEl>
                                        <p:attrNameLst>
                                          <p:attrName>ppt_y</p:attrName>
                                        </p:attrNameLst>
                                      </p:cBhvr>
                                      <p:tavLst>
                                        <p:tav tm="0">
                                          <p:val>
                                            <p:strVal val="#ppt_y"/>
                                          </p:val>
                                        </p:tav>
                                        <p:tav tm="100000">
                                          <p:val>
                                            <p:strVal val="#ppt_y"/>
                                          </p:val>
                                        </p:tav>
                                      </p:tavLst>
                                    </p:anim>
                                  </p:childTnLst>
                                </p:cTn>
                              </p:par>
                              <p:par>
                                <p:cTn id="325" presetID="10" presetClass="entr" presetSubtype="0" fill="hold" nodeType="withEffect">
                                  <p:stCondLst>
                                    <p:cond delay="7800"/>
                                  </p:stCondLst>
                                  <p:childTnLst>
                                    <p:set>
                                      <p:cBhvr>
                                        <p:cTn id="326" dur="1" fill="hold">
                                          <p:stCondLst>
                                            <p:cond delay="0"/>
                                          </p:stCondLst>
                                        </p:cTn>
                                        <p:tgtEl>
                                          <p:spTgt spid="2561"/>
                                        </p:tgtEl>
                                        <p:attrNameLst>
                                          <p:attrName>style.visibility</p:attrName>
                                        </p:attrNameLst>
                                      </p:cBhvr>
                                      <p:to>
                                        <p:strVal val="visible"/>
                                      </p:to>
                                    </p:set>
                                    <p:animEffect transition="in" filter="fade">
                                      <p:cBhvr>
                                        <p:cTn id="327" dur="250"/>
                                        <p:tgtEl>
                                          <p:spTgt spid="2561"/>
                                        </p:tgtEl>
                                      </p:cBhvr>
                                    </p:animEffect>
                                  </p:childTnLst>
                                </p:cTn>
                              </p:par>
                              <p:par>
                                <p:cTn id="328" presetID="10" presetClass="entr" presetSubtype="0" fill="hold" grpId="0" nodeType="withEffect">
                                  <p:stCondLst>
                                    <p:cond delay="7800"/>
                                  </p:stCondLst>
                                  <p:childTnLst>
                                    <p:set>
                                      <p:cBhvr>
                                        <p:cTn id="329" dur="1" fill="hold">
                                          <p:stCondLst>
                                            <p:cond delay="0"/>
                                          </p:stCondLst>
                                        </p:cTn>
                                        <p:tgtEl>
                                          <p:spTgt spid="5181"/>
                                        </p:tgtEl>
                                        <p:attrNameLst>
                                          <p:attrName>style.visibility</p:attrName>
                                        </p:attrNameLst>
                                      </p:cBhvr>
                                      <p:to>
                                        <p:strVal val="visible"/>
                                      </p:to>
                                    </p:set>
                                    <p:animEffect transition="in" filter="fade">
                                      <p:cBhvr>
                                        <p:cTn id="330" dur="250"/>
                                        <p:tgtEl>
                                          <p:spTgt spid="5181"/>
                                        </p:tgtEl>
                                      </p:cBhvr>
                                    </p:animEffect>
                                  </p:childTnLst>
                                </p:cTn>
                              </p:par>
                              <p:par>
                                <p:cTn id="331" presetID="10" presetClass="entr" presetSubtype="0" fill="hold" nodeType="withEffect">
                                  <p:stCondLst>
                                    <p:cond delay="7800"/>
                                  </p:stCondLst>
                                  <p:childTnLst>
                                    <p:set>
                                      <p:cBhvr>
                                        <p:cTn id="332" dur="1" fill="hold">
                                          <p:stCondLst>
                                            <p:cond delay="0"/>
                                          </p:stCondLst>
                                        </p:cTn>
                                        <p:tgtEl>
                                          <p:spTgt spid="2517"/>
                                        </p:tgtEl>
                                        <p:attrNameLst>
                                          <p:attrName>style.visibility</p:attrName>
                                        </p:attrNameLst>
                                      </p:cBhvr>
                                      <p:to>
                                        <p:strVal val="visible"/>
                                      </p:to>
                                    </p:set>
                                    <p:animEffect transition="in" filter="fade">
                                      <p:cBhvr>
                                        <p:cTn id="333" dur="250"/>
                                        <p:tgtEl>
                                          <p:spTgt spid="2517"/>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5180"/>
                                        </p:tgtEl>
                                        <p:attrNameLst>
                                          <p:attrName>style.visibility</p:attrName>
                                        </p:attrNameLst>
                                      </p:cBhvr>
                                      <p:to>
                                        <p:strVal val="visible"/>
                                      </p:to>
                                    </p:set>
                                    <p:animEffect transition="in" filter="fade">
                                      <p:cBhvr>
                                        <p:cTn id="336" dur="250"/>
                                        <p:tgtEl>
                                          <p:spTgt spid="5180"/>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2521"/>
                                        </p:tgtEl>
                                        <p:attrNameLst>
                                          <p:attrName>style.visibility</p:attrName>
                                        </p:attrNameLst>
                                      </p:cBhvr>
                                      <p:to>
                                        <p:strVal val="visible"/>
                                      </p:to>
                                    </p:set>
                                    <p:animEffect transition="in" filter="fade">
                                      <p:cBhvr>
                                        <p:cTn id="339" dur="250"/>
                                        <p:tgtEl>
                                          <p:spTgt spid="2521"/>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5179"/>
                                        </p:tgtEl>
                                        <p:attrNameLst>
                                          <p:attrName>style.visibility</p:attrName>
                                        </p:attrNameLst>
                                      </p:cBhvr>
                                      <p:to>
                                        <p:strVal val="visible"/>
                                      </p:to>
                                    </p:set>
                                    <p:animEffect transition="in" filter="fade">
                                      <p:cBhvr>
                                        <p:cTn id="342" dur="250"/>
                                        <p:tgtEl>
                                          <p:spTgt spid="5179"/>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2519"/>
                                        </p:tgtEl>
                                        <p:attrNameLst>
                                          <p:attrName>style.visibility</p:attrName>
                                        </p:attrNameLst>
                                      </p:cBhvr>
                                      <p:to>
                                        <p:strVal val="visible"/>
                                      </p:to>
                                    </p:set>
                                    <p:animEffect transition="in" filter="fade">
                                      <p:cBhvr>
                                        <p:cTn id="345" dur="250"/>
                                        <p:tgtEl>
                                          <p:spTgt spid="2519"/>
                                        </p:tgtEl>
                                      </p:cBhvr>
                                    </p:animEffect>
                                  </p:childTnLst>
                                </p:cTn>
                              </p:par>
                              <p:par>
                                <p:cTn id="346" presetID="10" presetClass="entr" presetSubtype="0" fill="hold" grpId="0" nodeType="withEffect">
                                  <p:stCondLst>
                                    <p:cond delay="7800"/>
                                  </p:stCondLst>
                                  <p:childTnLst>
                                    <p:set>
                                      <p:cBhvr>
                                        <p:cTn id="347" dur="1" fill="hold">
                                          <p:stCondLst>
                                            <p:cond delay="0"/>
                                          </p:stCondLst>
                                        </p:cTn>
                                        <p:tgtEl>
                                          <p:spTgt spid="5178"/>
                                        </p:tgtEl>
                                        <p:attrNameLst>
                                          <p:attrName>style.visibility</p:attrName>
                                        </p:attrNameLst>
                                      </p:cBhvr>
                                      <p:to>
                                        <p:strVal val="visible"/>
                                      </p:to>
                                    </p:set>
                                    <p:animEffect transition="in" filter="fade">
                                      <p:cBhvr>
                                        <p:cTn id="348" dur="250"/>
                                        <p:tgtEl>
                                          <p:spTgt spid="5178"/>
                                        </p:tgtEl>
                                      </p:cBhvr>
                                    </p:animEffect>
                                  </p:childTnLst>
                                </p:cTn>
                              </p:par>
                              <p:par>
                                <p:cTn id="349" presetID="10" presetClass="entr" presetSubtype="0" fill="hold" nodeType="withEffect">
                                  <p:stCondLst>
                                    <p:cond delay="7800"/>
                                  </p:stCondLst>
                                  <p:childTnLst>
                                    <p:set>
                                      <p:cBhvr>
                                        <p:cTn id="350" dur="1" fill="hold">
                                          <p:stCondLst>
                                            <p:cond delay="0"/>
                                          </p:stCondLst>
                                        </p:cTn>
                                        <p:tgtEl>
                                          <p:spTgt spid="2506"/>
                                        </p:tgtEl>
                                        <p:attrNameLst>
                                          <p:attrName>style.visibility</p:attrName>
                                        </p:attrNameLst>
                                      </p:cBhvr>
                                      <p:to>
                                        <p:strVal val="visible"/>
                                      </p:to>
                                    </p:set>
                                    <p:animEffect transition="in" filter="fade">
                                      <p:cBhvr>
                                        <p:cTn id="351" dur="250"/>
                                        <p:tgtEl>
                                          <p:spTgt spid="2506"/>
                                        </p:tgtEl>
                                      </p:cBhvr>
                                    </p:animEffect>
                                  </p:childTnLst>
                                </p:cTn>
                              </p:par>
                              <p:par>
                                <p:cTn id="352" presetID="10" presetClass="entr" presetSubtype="0" fill="hold" grpId="0" nodeType="withEffect">
                                  <p:stCondLst>
                                    <p:cond delay="7800"/>
                                  </p:stCondLst>
                                  <p:childTnLst>
                                    <p:set>
                                      <p:cBhvr>
                                        <p:cTn id="353" dur="1" fill="hold">
                                          <p:stCondLst>
                                            <p:cond delay="0"/>
                                          </p:stCondLst>
                                        </p:cTn>
                                        <p:tgtEl>
                                          <p:spTgt spid="5174"/>
                                        </p:tgtEl>
                                        <p:attrNameLst>
                                          <p:attrName>style.visibility</p:attrName>
                                        </p:attrNameLst>
                                      </p:cBhvr>
                                      <p:to>
                                        <p:strVal val="visible"/>
                                      </p:to>
                                    </p:set>
                                    <p:animEffect transition="in" filter="fade">
                                      <p:cBhvr>
                                        <p:cTn id="354" dur="250"/>
                                        <p:tgtEl>
                                          <p:spTgt spid="5174"/>
                                        </p:tgtEl>
                                      </p:cBhvr>
                                    </p:animEffect>
                                  </p:childTnLst>
                                </p:cTn>
                              </p:par>
                              <p:par>
                                <p:cTn id="355" presetID="10" presetClass="exit" presetSubtype="0" fill="hold" nodeType="withEffect">
                                  <p:stCondLst>
                                    <p:cond delay="7800"/>
                                  </p:stCondLst>
                                  <p:childTnLst>
                                    <p:animEffect transition="out" filter="fade">
                                      <p:cBhvr>
                                        <p:cTn id="356" dur="250"/>
                                        <p:tgtEl>
                                          <p:spTgt spid="5252"/>
                                        </p:tgtEl>
                                      </p:cBhvr>
                                    </p:animEffect>
                                    <p:set>
                                      <p:cBhvr>
                                        <p:cTn id="357" dur="1" fill="hold">
                                          <p:stCondLst>
                                            <p:cond delay="249"/>
                                          </p:stCondLst>
                                        </p:cTn>
                                        <p:tgtEl>
                                          <p:spTgt spid="5252"/>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5255"/>
                                        </p:tgtEl>
                                      </p:cBhvr>
                                    </p:animEffect>
                                    <p:set>
                                      <p:cBhvr>
                                        <p:cTn id="360" dur="1" fill="hold">
                                          <p:stCondLst>
                                            <p:cond delay="249"/>
                                          </p:stCondLst>
                                        </p:cTn>
                                        <p:tgtEl>
                                          <p:spTgt spid="5255"/>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5246"/>
                                        </p:tgtEl>
                                      </p:cBhvr>
                                    </p:animEffect>
                                    <p:set>
                                      <p:cBhvr>
                                        <p:cTn id="363" dur="1" fill="hold">
                                          <p:stCondLst>
                                            <p:cond delay="249"/>
                                          </p:stCondLst>
                                        </p:cTn>
                                        <p:tgtEl>
                                          <p:spTgt spid="5246"/>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5243"/>
                                        </p:tgtEl>
                                      </p:cBhvr>
                                    </p:animEffect>
                                    <p:set>
                                      <p:cBhvr>
                                        <p:cTn id="366" dur="1" fill="hold">
                                          <p:stCondLst>
                                            <p:cond delay="249"/>
                                          </p:stCondLst>
                                        </p:cTn>
                                        <p:tgtEl>
                                          <p:spTgt spid="5243"/>
                                        </p:tgtEl>
                                        <p:attrNameLst>
                                          <p:attrName>style.visibility</p:attrName>
                                        </p:attrNameLst>
                                      </p:cBhvr>
                                      <p:to>
                                        <p:strVal val="hidden"/>
                                      </p:to>
                                    </p:set>
                                  </p:childTnLst>
                                </p:cTn>
                              </p:par>
                              <p:par>
                                <p:cTn id="367" presetID="10" presetClass="exit" presetSubtype="0" fill="hold" nodeType="withEffect">
                                  <p:stCondLst>
                                    <p:cond delay="7800"/>
                                  </p:stCondLst>
                                  <p:childTnLst>
                                    <p:animEffect transition="out" filter="fade">
                                      <p:cBhvr>
                                        <p:cTn id="368" dur="250"/>
                                        <p:tgtEl>
                                          <p:spTgt spid="5249"/>
                                        </p:tgtEl>
                                      </p:cBhvr>
                                    </p:animEffect>
                                    <p:set>
                                      <p:cBhvr>
                                        <p:cTn id="369" dur="1" fill="hold">
                                          <p:stCondLst>
                                            <p:cond delay="249"/>
                                          </p:stCondLst>
                                        </p:cTn>
                                        <p:tgtEl>
                                          <p:spTgt spid="5249"/>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5181"/>
                                        </p:tgtEl>
                                      </p:cBhvr>
                                    </p:animEffect>
                                    <p:set>
                                      <p:cBhvr>
                                        <p:cTn id="372" dur="1" fill="hold">
                                          <p:stCondLst>
                                            <p:cond delay="249"/>
                                          </p:stCondLst>
                                        </p:cTn>
                                        <p:tgtEl>
                                          <p:spTgt spid="5181"/>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5180"/>
                                        </p:tgtEl>
                                      </p:cBhvr>
                                    </p:animEffect>
                                    <p:set>
                                      <p:cBhvr>
                                        <p:cTn id="375" dur="1" fill="hold">
                                          <p:stCondLst>
                                            <p:cond delay="249"/>
                                          </p:stCondLst>
                                        </p:cTn>
                                        <p:tgtEl>
                                          <p:spTgt spid="5180"/>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5179"/>
                                        </p:tgtEl>
                                      </p:cBhvr>
                                    </p:animEffect>
                                    <p:set>
                                      <p:cBhvr>
                                        <p:cTn id="378" dur="1" fill="hold">
                                          <p:stCondLst>
                                            <p:cond delay="249"/>
                                          </p:stCondLst>
                                        </p:cTn>
                                        <p:tgtEl>
                                          <p:spTgt spid="5179"/>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5178"/>
                                        </p:tgtEl>
                                      </p:cBhvr>
                                    </p:animEffect>
                                    <p:set>
                                      <p:cBhvr>
                                        <p:cTn id="381" dur="1" fill="hold">
                                          <p:stCondLst>
                                            <p:cond delay="249"/>
                                          </p:stCondLst>
                                        </p:cTn>
                                        <p:tgtEl>
                                          <p:spTgt spid="5178"/>
                                        </p:tgtEl>
                                        <p:attrNameLst>
                                          <p:attrName>style.visibility</p:attrName>
                                        </p:attrNameLst>
                                      </p:cBhvr>
                                      <p:to>
                                        <p:strVal val="hidden"/>
                                      </p:to>
                                    </p:set>
                                  </p:childTnLst>
                                </p:cTn>
                              </p:par>
                              <p:par>
                                <p:cTn id="382" presetID="10" presetClass="exit" presetSubtype="0" fill="hold" grpId="1" nodeType="withEffect">
                                  <p:stCondLst>
                                    <p:cond delay="8600"/>
                                  </p:stCondLst>
                                  <p:childTnLst>
                                    <p:animEffect transition="out" filter="fade">
                                      <p:cBhvr>
                                        <p:cTn id="383" dur="250"/>
                                        <p:tgtEl>
                                          <p:spTgt spid="5174"/>
                                        </p:tgtEl>
                                      </p:cBhvr>
                                    </p:animEffect>
                                    <p:set>
                                      <p:cBhvr>
                                        <p:cTn id="384" dur="1" fill="hold">
                                          <p:stCondLst>
                                            <p:cond delay="249"/>
                                          </p:stCondLst>
                                        </p:cTn>
                                        <p:tgtEl>
                                          <p:spTgt spid="5174"/>
                                        </p:tgtEl>
                                        <p:attrNameLst>
                                          <p:attrName>style.visibility</p:attrName>
                                        </p:attrNameLst>
                                      </p:cBhvr>
                                      <p:to>
                                        <p:strVal val="hidden"/>
                                      </p:to>
                                    </p:set>
                                  </p:childTnLst>
                                </p:cTn>
                              </p:par>
                              <p:par>
                                <p:cTn id="385" presetID="10" presetClass="entr" presetSubtype="0" fill="hold" grpId="0" nodeType="withEffect">
                                  <p:stCondLst>
                                    <p:cond delay="8600"/>
                                  </p:stCondLst>
                                  <p:childTnLst>
                                    <p:set>
                                      <p:cBhvr>
                                        <p:cTn id="386" dur="1" fill="hold">
                                          <p:stCondLst>
                                            <p:cond delay="0"/>
                                          </p:stCondLst>
                                        </p:cTn>
                                        <p:tgtEl>
                                          <p:spTgt spid="2518"/>
                                        </p:tgtEl>
                                        <p:attrNameLst>
                                          <p:attrName>style.visibility</p:attrName>
                                        </p:attrNameLst>
                                      </p:cBhvr>
                                      <p:to>
                                        <p:strVal val="visible"/>
                                      </p:to>
                                    </p:set>
                                    <p:animEffect transition="in" filter="fade">
                                      <p:cBhvr>
                                        <p:cTn id="387" dur="250"/>
                                        <p:tgtEl>
                                          <p:spTgt spid="2518"/>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2505"/>
                                        </p:tgtEl>
                                        <p:attrNameLst>
                                          <p:attrName>style.visibility</p:attrName>
                                        </p:attrNameLst>
                                      </p:cBhvr>
                                      <p:to>
                                        <p:strVal val="visible"/>
                                      </p:to>
                                    </p:set>
                                    <p:animEffect transition="in" filter="fade">
                                      <p:cBhvr>
                                        <p:cTn id="390" dur="250"/>
                                        <p:tgtEl>
                                          <p:spTgt spid="2505"/>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2520"/>
                                        </p:tgtEl>
                                        <p:attrNameLst>
                                          <p:attrName>style.visibility</p:attrName>
                                        </p:attrNameLst>
                                      </p:cBhvr>
                                      <p:to>
                                        <p:strVal val="visible"/>
                                      </p:to>
                                    </p:set>
                                    <p:animEffect transition="in" filter="fade">
                                      <p:cBhvr>
                                        <p:cTn id="393" dur="250"/>
                                        <p:tgtEl>
                                          <p:spTgt spid="2520"/>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2516"/>
                                        </p:tgtEl>
                                        <p:attrNameLst>
                                          <p:attrName>style.visibility</p:attrName>
                                        </p:attrNameLst>
                                      </p:cBhvr>
                                      <p:to>
                                        <p:strVal val="visible"/>
                                      </p:to>
                                    </p:set>
                                    <p:animEffect transition="in" filter="fade">
                                      <p:cBhvr>
                                        <p:cTn id="396" dur="250"/>
                                        <p:tgtEl>
                                          <p:spTgt spid="2516"/>
                                        </p:tgtEl>
                                      </p:cBhvr>
                                    </p:animEffect>
                                  </p:childTnLst>
                                </p:cTn>
                              </p:par>
                              <p:par>
                                <p:cTn id="397" presetID="10" presetClass="entr" presetSubtype="0" fill="hold" grpId="0" nodeType="withEffect">
                                  <p:stCondLst>
                                    <p:cond delay="8600"/>
                                  </p:stCondLst>
                                  <p:childTnLst>
                                    <p:set>
                                      <p:cBhvr>
                                        <p:cTn id="398" dur="1" fill="hold">
                                          <p:stCondLst>
                                            <p:cond delay="0"/>
                                          </p:stCondLst>
                                        </p:cTn>
                                        <p:tgtEl>
                                          <p:spTgt spid="2560"/>
                                        </p:tgtEl>
                                        <p:attrNameLst>
                                          <p:attrName>style.visibility</p:attrName>
                                        </p:attrNameLst>
                                      </p:cBhvr>
                                      <p:to>
                                        <p:strVal val="visible"/>
                                      </p:to>
                                    </p:set>
                                    <p:animEffect transition="in" filter="fade">
                                      <p:cBhvr>
                                        <p:cTn id="399" dur="250"/>
                                        <p:tgtEl>
                                          <p:spTgt spid="2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38" grpId="0" animBg="1"/>
      <p:bldP spid="2534" grpId="0"/>
      <p:bldP spid="2532" grpId="0"/>
      <p:bldP spid="2530" grpId="0"/>
      <p:bldP spid="2536" grpId="0"/>
      <p:bldP spid="2566" grpId="0" animBg="1"/>
      <p:bldP spid="2564" grpId="0"/>
      <p:bldP spid="2555" grpId="0"/>
      <p:bldP spid="2553" grpId="0"/>
      <p:bldP spid="2549" grpId="0"/>
      <p:bldP spid="2557" grpId="0"/>
      <p:bldP spid="2551" grpId="0"/>
      <p:bldP spid="2562" grpId="0"/>
      <p:bldP spid="2503" grpId="0"/>
      <p:bldP spid="2507" grpId="0"/>
      <p:bldP spid="2501" grpId="0"/>
      <p:bldP spid="5102" grpId="0" animBg="1"/>
      <p:bldP spid="5102" grpId="1" animBg="1"/>
      <p:bldP spid="5103" grpId="0" animBg="1"/>
      <p:bldP spid="5103" grpId="1" animBg="1"/>
      <p:bldP spid="5082" grpId="0" animBg="1"/>
      <p:bldP spid="5104" grpId="0" animBg="1"/>
      <p:bldP spid="5104" grpId="1" animBg="1"/>
      <p:bldP spid="5148" grpId="0" animBg="1"/>
      <p:bldP spid="5148" grpId="1" animBg="1"/>
      <p:bldP spid="5080" grpId="0" animBg="1"/>
      <p:bldP spid="5161" grpId="0" animBg="1"/>
      <p:bldP spid="5161" grpId="1" animBg="1"/>
      <p:bldP spid="5164" grpId="0" animBg="1"/>
      <p:bldP spid="5164" grpId="1" animBg="1"/>
      <p:bldP spid="2550" grpId="0" animBg="1"/>
      <p:bldP spid="5168" grpId="0" animBg="1"/>
      <p:bldP spid="5168" grpId="1" animBg="1"/>
      <p:bldP spid="2509" grpId="0" animBg="1"/>
      <p:bldP spid="2560" grpId="0"/>
      <p:bldP spid="2505" grpId="0"/>
      <p:bldP spid="2518" grpId="0"/>
      <p:bldP spid="2520" grpId="0"/>
      <p:bldP spid="2516" grpId="0"/>
      <p:bldP spid="5174" grpId="0" animBg="1"/>
      <p:bldP spid="5174" grpId="1" animBg="1"/>
      <p:bldP spid="5175" grpId="0" animBg="1"/>
      <p:bldP spid="5175" grpId="1" animBg="1"/>
      <p:bldP spid="5176" grpId="0" animBg="1"/>
      <p:bldP spid="5176" grpId="1" animBg="1"/>
      <p:bldP spid="5177" grpId="0" animBg="1"/>
      <p:bldP spid="5177" grpId="1" animBg="1"/>
      <p:bldP spid="2519" grpId="0" animBg="1"/>
      <p:bldP spid="5178" grpId="0" animBg="1"/>
      <p:bldP spid="5178" grpId="1" animBg="1"/>
      <p:bldP spid="2521" grpId="0" animBg="1"/>
      <p:bldP spid="5179" grpId="0" animBg="1"/>
      <p:bldP spid="5179" grpId="1" animBg="1"/>
      <p:bldP spid="5180" grpId="0" animBg="1"/>
      <p:bldP spid="5180" grpId="1" animBg="1"/>
      <p:bldP spid="5181" grpId="0" animBg="1"/>
      <p:bldP spid="5181" grpId="1" animBg="1"/>
      <p:bldP spid="2572" grpId="0" animBg="1"/>
      <p:bldP spid="5169" grpId="0" animBg="1"/>
      <p:bldP spid="5169" grpId="1" animBg="1"/>
      <p:bldP spid="5170" grpId="0" animBg="1"/>
      <p:bldP spid="5170" grpId="1" animBg="1"/>
      <p:bldP spid="5172" grpId="0" animBg="1"/>
      <p:bldP spid="5172" grpId="1" animBg="1"/>
      <p:bldP spid="5173" grpId="0" animBg="1"/>
      <p:bldP spid="517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0" name="Map PNG"/>
          <p:cNvPicPr>
            <a:picLocks noChangeAspect="1"/>
          </p:cNvPicPr>
          <p:nvPr/>
        </p:nvPicPr>
        <p:blipFill>
          <a:blip r:embed="rId3"/>
          <a:stretch>
            <a:fillRect/>
          </a:stretch>
        </p:blipFill>
        <p:spPr>
          <a:xfrm>
            <a:off x="1556754" y="1263208"/>
            <a:ext cx="10217468" cy="5013131"/>
          </a:xfrm>
          <a:prstGeom prst="rect">
            <a:avLst/>
          </a:prstGeom>
        </p:spPr>
      </p:pic>
      <p:sp>
        <p:nvSpPr>
          <p:cNvPr id="2" name="Rectangle 1"/>
          <p:cNvSpPr/>
          <p:nvPr/>
        </p:nvSpPr>
        <p:spPr bwMode="auto">
          <a:xfrm>
            <a:off x="1589" y="1132865"/>
            <a:ext cx="12456629" cy="5723756"/>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482" name="Group 2481"/>
          <p:cNvGrpSpPr/>
          <p:nvPr/>
        </p:nvGrpSpPr>
        <p:grpSpPr>
          <a:xfrm>
            <a:off x="7631683" y="2652614"/>
            <a:ext cx="4378438" cy="3954877"/>
            <a:chOff x="7785122" y="2705100"/>
            <a:chExt cx="4467398" cy="4035231"/>
          </a:xfrm>
        </p:grpSpPr>
        <p:sp>
          <p:nvSpPr>
            <p:cNvPr id="2465" name="Rectangle 2464"/>
            <p:cNvSpPr/>
            <p:nvPr/>
          </p:nvSpPr>
          <p:spPr bwMode="auto">
            <a:xfrm>
              <a:off x="8618537" y="3365501"/>
              <a:ext cx="2760663" cy="3374830"/>
            </a:xfrm>
            <a:custGeom>
              <a:avLst/>
              <a:gdLst>
                <a:gd name="connsiteX0" fmla="*/ 0 w 3962401"/>
                <a:gd name="connsiteY0" fmla="*/ 0 h 3360932"/>
                <a:gd name="connsiteX1" fmla="*/ 3962401 w 3962401"/>
                <a:gd name="connsiteY1" fmla="*/ 0 h 3360932"/>
                <a:gd name="connsiteX2" fmla="*/ 3962401 w 3962401"/>
                <a:gd name="connsiteY2" fmla="*/ 3360932 h 3360932"/>
                <a:gd name="connsiteX3" fmla="*/ 0 w 3962401"/>
                <a:gd name="connsiteY3" fmla="*/ 3360932 h 3360932"/>
                <a:gd name="connsiteX4" fmla="*/ 0 w 3962401"/>
                <a:gd name="connsiteY4" fmla="*/ 0 h 3360932"/>
                <a:gd name="connsiteX0" fmla="*/ 457200 w 3962401"/>
                <a:gd name="connsiteY0" fmla="*/ 685800 h 3360932"/>
                <a:gd name="connsiteX1" fmla="*/ 3962401 w 3962401"/>
                <a:gd name="connsiteY1" fmla="*/ 0 h 3360932"/>
                <a:gd name="connsiteX2" fmla="*/ 3962401 w 3962401"/>
                <a:gd name="connsiteY2" fmla="*/ 3360932 h 3360932"/>
                <a:gd name="connsiteX3" fmla="*/ 0 w 3962401"/>
                <a:gd name="connsiteY3" fmla="*/ 3360932 h 3360932"/>
                <a:gd name="connsiteX4" fmla="*/ 457200 w 3962401"/>
                <a:gd name="connsiteY4" fmla="*/ 685800 h 3360932"/>
                <a:gd name="connsiteX0" fmla="*/ 0 w 3505201"/>
                <a:gd name="connsiteY0" fmla="*/ 685800 h 3360932"/>
                <a:gd name="connsiteX1" fmla="*/ 3505201 w 3505201"/>
                <a:gd name="connsiteY1" fmla="*/ 0 h 3360932"/>
                <a:gd name="connsiteX2" fmla="*/ 3505201 w 3505201"/>
                <a:gd name="connsiteY2" fmla="*/ 3360932 h 3360932"/>
                <a:gd name="connsiteX3" fmla="*/ 25400 w 3505201"/>
                <a:gd name="connsiteY3" fmla="*/ 2598932 h 3360932"/>
                <a:gd name="connsiteX4" fmla="*/ 0 w 3505201"/>
                <a:gd name="connsiteY4" fmla="*/ 685800 h 3360932"/>
                <a:gd name="connsiteX0" fmla="*/ 0 w 3505201"/>
                <a:gd name="connsiteY0" fmla="*/ 685800 h 3360932"/>
                <a:gd name="connsiteX1" fmla="*/ 3505201 w 3505201"/>
                <a:gd name="connsiteY1" fmla="*/ 0 h 3360932"/>
                <a:gd name="connsiteX2" fmla="*/ 3505201 w 3505201"/>
                <a:gd name="connsiteY2" fmla="*/ 3360932 h 3360932"/>
                <a:gd name="connsiteX3" fmla="*/ 1655763 w 3505201"/>
                <a:gd name="connsiteY3" fmla="*/ 2949769 h 3360932"/>
                <a:gd name="connsiteX4" fmla="*/ 25400 w 3505201"/>
                <a:gd name="connsiteY4" fmla="*/ 2598932 h 3360932"/>
                <a:gd name="connsiteX5" fmla="*/ 0 w 3505201"/>
                <a:gd name="connsiteY5" fmla="*/ 685800 h 3360932"/>
                <a:gd name="connsiteX0" fmla="*/ 0 w 3505201"/>
                <a:gd name="connsiteY0" fmla="*/ 685800 h 3381569"/>
                <a:gd name="connsiteX1" fmla="*/ 3505201 w 3505201"/>
                <a:gd name="connsiteY1" fmla="*/ 0 h 3381569"/>
                <a:gd name="connsiteX2" fmla="*/ 3505201 w 3505201"/>
                <a:gd name="connsiteY2" fmla="*/ 3360932 h 3381569"/>
                <a:gd name="connsiteX3" fmla="*/ 1363663 w 3505201"/>
                <a:gd name="connsiteY3" fmla="*/ 3381569 h 3381569"/>
                <a:gd name="connsiteX4" fmla="*/ 25400 w 3505201"/>
                <a:gd name="connsiteY4" fmla="*/ 2598932 h 3381569"/>
                <a:gd name="connsiteX5" fmla="*/ 0 w 3505201"/>
                <a:gd name="connsiteY5" fmla="*/ 685800 h 3381569"/>
                <a:gd name="connsiteX0" fmla="*/ 0 w 3505201"/>
                <a:gd name="connsiteY0" fmla="*/ 685800 h 3381569"/>
                <a:gd name="connsiteX1" fmla="*/ 3505201 w 3505201"/>
                <a:gd name="connsiteY1" fmla="*/ 0 h 3381569"/>
                <a:gd name="connsiteX2" fmla="*/ 2667001 w 3505201"/>
                <a:gd name="connsiteY2" fmla="*/ 2598932 h 3381569"/>
                <a:gd name="connsiteX3" fmla="*/ 1363663 w 3505201"/>
                <a:gd name="connsiteY3" fmla="*/ 3381569 h 3381569"/>
                <a:gd name="connsiteX4" fmla="*/ 25400 w 3505201"/>
                <a:gd name="connsiteY4" fmla="*/ 2598932 h 3381569"/>
                <a:gd name="connsiteX5" fmla="*/ 0 w 3505201"/>
                <a:gd name="connsiteY5" fmla="*/ 685800 h 3381569"/>
                <a:gd name="connsiteX0" fmla="*/ 0 w 3505201"/>
                <a:gd name="connsiteY0" fmla="*/ 685800 h 3381569"/>
                <a:gd name="connsiteX1" fmla="*/ 3505201 w 3505201"/>
                <a:gd name="connsiteY1" fmla="*/ 0 h 3381569"/>
                <a:gd name="connsiteX2" fmla="*/ 2925763 w 3505201"/>
                <a:gd name="connsiteY2" fmla="*/ 1832169 h 3381569"/>
                <a:gd name="connsiteX3" fmla="*/ 2667001 w 3505201"/>
                <a:gd name="connsiteY3" fmla="*/ 2598932 h 3381569"/>
                <a:gd name="connsiteX4" fmla="*/ 1363663 w 3505201"/>
                <a:gd name="connsiteY4" fmla="*/ 3381569 h 3381569"/>
                <a:gd name="connsiteX5" fmla="*/ 25400 w 3505201"/>
                <a:gd name="connsiteY5" fmla="*/ 2598932 h 3381569"/>
                <a:gd name="connsiteX6" fmla="*/ 0 w 3505201"/>
                <a:gd name="connsiteY6" fmla="*/ 685800 h 3381569"/>
                <a:gd name="connsiteX0" fmla="*/ 0 w 3505201"/>
                <a:gd name="connsiteY0" fmla="*/ 685800 h 3381569"/>
                <a:gd name="connsiteX1" fmla="*/ 3505201 w 3505201"/>
                <a:gd name="connsiteY1" fmla="*/ 0 h 3381569"/>
                <a:gd name="connsiteX2" fmla="*/ 2697163 w 3505201"/>
                <a:gd name="connsiteY2" fmla="*/ 2162369 h 3381569"/>
                <a:gd name="connsiteX3" fmla="*/ 2667001 w 3505201"/>
                <a:gd name="connsiteY3" fmla="*/ 2598932 h 3381569"/>
                <a:gd name="connsiteX4" fmla="*/ 1363663 w 3505201"/>
                <a:gd name="connsiteY4" fmla="*/ 3381569 h 3381569"/>
                <a:gd name="connsiteX5" fmla="*/ 25400 w 3505201"/>
                <a:gd name="connsiteY5" fmla="*/ 2598932 h 3381569"/>
                <a:gd name="connsiteX6" fmla="*/ 0 w 3505201"/>
                <a:gd name="connsiteY6" fmla="*/ 685800 h 3381569"/>
                <a:gd name="connsiteX0" fmla="*/ 0 w 3505201"/>
                <a:gd name="connsiteY0" fmla="*/ 685800 h 3381569"/>
                <a:gd name="connsiteX1" fmla="*/ 3505201 w 3505201"/>
                <a:gd name="connsiteY1" fmla="*/ 0 h 3381569"/>
                <a:gd name="connsiteX2" fmla="*/ 3027363 w 3505201"/>
                <a:gd name="connsiteY2" fmla="*/ 1260669 h 3381569"/>
                <a:gd name="connsiteX3" fmla="*/ 2697163 w 3505201"/>
                <a:gd name="connsiteY3" fmla="*/ 2162369 h 3381569"/>
                <a:gd name="connsiteX4" fmla="*/ 2667001 w 3505201"/>
                <a:gd name="connsiteY4" fmla="*/ 2598932 h 3381569"/>
                <a:gd name="connsiteX5" fmla="*/ 1363663 w 3505201"/>
                <a:gd name="connsiteY5" fmla="*/ 3381569 h 3381569"/>
                <a:gd name="connsiteX6" fmla="*/ 25400 w 3505201"/>
                <a:gd name="connsiteY6" fmla="*/ 2598932 h 3381569"/>
                <a:gd name="connsiteX7" fmla="*/ 0 w 3505201"/>
                <a:gd name="connsiteY7" fmla="*/ 685800 h 3381569"/>
                <a:gd name="connsiteX0" fmla="*/ 0 w 3505201"/>
                <a:gd name="connsiteY0" fmla="*/ 685800 h 3381569"/>
                <a:gd name="connsiteX1" fmla="*/ 3505201 w 3505201"/>
                <a:gd name="connsiteY1" fmla="*/ 0 h 3381569"/>
                <a:gd name="connsiteX2" fmla="*/ 2722563 w 3505201"/>
                <a:gd name="connsiteY2" fmla="*/ 930469 h 3381569"/>
                <a:gd name="connsiteX3" fmla="*/ 2697163 w 3505201"/>
                <a:gd name="connsiteY3" fmla="*/ 2162369 h 3381569"/>
                <a:gd name="connsiteX4" fmla="*/ 2667001 w 3505201"/>
                <a:gd name="connsiteY4" fmla="*/ 2598932 h 3381569"/>
                <a:gd name="connsiteX5" fmla="*/ 1363663 w 3505201"/>
                <a:gd name="connsiteY5" fmla="*/ 3381569 h 3381569"/>
                <a:gd name="connsiteX6" fmla="*/ 25400 w 3505201"/>
                <a:gd name="connsiteY6" fmla="*/ 2598932 h 3381569"/>
                <a:gd name="connsiteX7" fmla="*/ 0 w 3505201"/>
                <a:gd name="connsiteY7" fmla="*/ 685800 h 3381569"/>
                <a:gd name="connsiteX0" fmla="*/ 0 w 2722563"/>
                <a:gd name="connsiteY0" fmla="*/ 635000 h 3330769"/>
                <a:gd name="connsiteX1" fmla="*/ 1384301 w 2722563"/>
                <a:gd name="connsiteY1" fmla="*/ 0 h 3330769"/>
                <a:gd name="connsiteX2" fmla="*/ 2722563 w 2722563"/>
                <a:gd name="connsiteY2" fmla="*/ 879669 h 3330769"/>
                <a:gd name="connsiteX3" fmla="*/ 2697163 w 2722563"/>
                <a:gd name="connsiteY3" fmla="*/ 2111569 h 3330769"/>
                <a:gd name="connsiteX4" fmla="*/ 2667001 w 2722563"/>
                <a:gd name="connsiteY4" fmla="*/ 2548132 h 3330769"/>
                <a:gd name="connsiteX5" fmla="*/ 1363663 w 2722563"/>
                <a:gd name="connsiteY5" fmla="*/ 3330769 h 3330769"/>
                <a:gd name="connsiteX6" fmla="*/ 25400 w 2722563"/>
                <a:gd name="connsiteY6" fmla="*/ 2548132 h 3330769"/>
                <a:gd name="connsiteX7" fmla="*/ 0 w 2722563"/>
                <a:gd name="connsiteY7" fmla="*/ 635000 h 3330769"/>
                <a:gd name="connsiteX0" fmla="*/ 0 w 2760663"/>
                <a:gd name="connsiteY0" fmla="*/ 876300 h 3330769"/>
                <a:gd name="connsiteX1" fmla="*/ 1422401 w 2760663"/>
                <a:gd name="connsiteY1" fmla="*/ 0 h 3330769"/>
                <a:gd name="connsiteX2" fmla="*/ 2760663 w 2760663"/>
                <a:gd name="connsiteY2" fmla="*/ 879669 h 3330769"/>
                <a:gd name="connsiteX3" fmla="*/ 2735263 w 2760663"/>
                <a:gd name="connsiteY3" fmla="*/ 2111569 h 3330769"/>
                <a:gd name="connsiteX4" fmla="*/ 2705101 w 2760663"/>
                <a:gd name="connsiteY4" fmla="*/ 2548132 h 3330769"/>
                <a:gd name="connsiteX5" fmla="*/ 1401763 w 2760663"/>
                <a:gd name="connsiteY5" fmla="*/ 3330769 h 3330769"/>
                <a:gd name="connsiteX6" fmla="*/ 63500 w 2760663"/>
                <a:gd name="connsiteY6" fmla="*/ 2548132 h 3330769"/>
                <a:gd name="connsiteX7" fmla="*/ 0 w 2760663"/>
                <a:gd name="connsiteY7" fmla="*/ 876300 h 3330769"/>
                <a:gd name="connsiteX0" fmla="*/ 0 w 2760663"/>
                <a:gd name="connsiteY0" fmla="*/ 876300 h 3330769"/>
                <a:gd name="connsiteX1" fmla="*/ 1422401 w 2760663"/>
                <a:gd name="connsiteY1" fmla="*/ 0 h 3330769"/>
                <a:gd name="connsiteX2" fmla="*/ 2760663 w 2760663"/>
                <a:gd name="connsiteY2" fmla="*/ 879669 h 3330769"/>
                <a:gd name="connsiteX3" fmla="*/ 2735263 w 2760663"/>
                <a:gd name="connsiteY3" fmla="*/ 2111569 h 3330769"/>
                <a:gd name="connsiteX4" fmla="*/ 2705101 w 2760663"/>
                <a:gd name="connsiteY4" fmla="*/ 2548132 h 3330769"/>
                <a:gd name="connsiteX5" fmla="*/ 1401763 w 2760663"/>
                <a:gd name="connsiteY5" fmla="*/ 3330769 h 3330769"/>
                <a:gd name="connsiteX6" fmla="*/ 63500 w 2760663"/>
                <a:gd name="connsiteY6" fmla="*/ 2484632 h 3330769"/>
                <a:gd name="connsiteX7" fmla="*/ 0 w 2760663"/>
                <a:gd name="connsiteY7" fmla="*/ 876300 h 3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0663" h="3330769">
                  <a:moveTo>
                    <a:pt x="0" y="876300"/>
                  </a:moveTo>
                  <a:lnTo>
                    <a:pt x="1422401" y="0"/>
                  </a:lnTo>
                  <a:lnTo>
                    <a:pt x="2760663" y="879669"/>
                  </a:lnTo>
                  <a:lnTo>
                    <a:pt x="2735263" y="2111569"/>
                  </a:lnTo>
                  <a:lnTo>
                    <a:pt x="2705101" y="2548132"/>
                  </a:lnTo>
                  <a:lnTo>
                    <a:pt x="1401763" y="3330769"/>
                  </a:lnTo>
                  <a:lnTo>
                    <a:pt x="63500" y="2484632"/>
                  </a:lnTo>
                  <a:lnTo>
                    <a:pt x="0" y="876300"/>
                  </a:lnTo>
                  <a:close/>
                </a:path>
              </a:pathLst>
            </a:cu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164" name="Freeform 12"/>
            <p:cNvSpPr>
              <a:spLocks noChangeAspect="1" noEditPoints="1"/>
            </p:cNvSpPr>
            <p:nvPr/>
          </p:nvSpPr>
          <p:spPr bwMode="auto">
            <a:xfrm>
              <a:off x="7785122" y="2705100"/>
              <a:ext cx="4467398" cy="3988874"/>
            </a:xfrm>
            <a:custGeom>
              <a:avLst/>
              <a:gdLst>
                <a:gd name="T0" fmla="*/ 347 w 1167"/>
                <a:gd name="T1" fmla="*/ 0 h 1042"/>
                <a:gd name="T2" fmla="*/ 0 w 1167"/>
                <a:gd name="T3" fmla="*/ 215 h 1042"/>
                <a:gd name="T4" fmla="*/ 222 w 1167"/>
                <a:gd name="T5" fmla="*/ 399 h 1042"/>
                <a:gd name="T6" fmla="*/ 574 w 1167"/>
                <a:gd name="T7" fmla="*/ 182 h 1042"/>
                <a:gd name="T8" fmla="*/ 347 w 1167"/>
                <a:gd name="T9" fmla="*/ 0 h 1042"/>
                <a:gd name="T10" fmla="*/ 347 w 1167"/>
                <a:gd name="T11" fmla="*/ 0 h 1042"/>
                <a:gd name="T12" fmla="*/ 819 w 1167"/>
                <a:gd name="T13" fmla="*/ 0 h 1042"/>
                <a:gd name="T14" fmla="*/ 1167 w 1167"/>
                <a:gd name="T15" fmla="*/ 217 h 1042"/>
                <a:gd name="T16" fmla="*/ 944 w 1167"/>
                <a:gd name="T17" fmla="*/ 399 h 1042"/>
                <a:gd name="T18" fmla="*/ 597 w 1167"/>
                <a:gd name="T19" fmla="*/ 182 h 1042"/>
                <a:gd name="T20" fmla="*/ 819 w 1167"/>
                <a:gd name="T21" fmla="*/ 0 h 1042"/>
                <a:gd name="T22" fmla="*/ 819 w 1167"/>
                <a:gd name="T23" fmla="*/ 0 h 1042"/>
                <a:gd name="T24" fmla="*/ 349 w 1167"/>
                <a:gd name="T25" fmla="*/ 798 h 1042"/>
                <a:gd name="T26" fmla="*/ 14 w 1167"/>
                <a:gd name="T27" fmla="*/ 602 h 1042"/>
                <a:gd name="T28" fmla="*/ 217 w 1167"/>
                <a:gd name="T29" fmla="*/ 427 h 1042"/>
                <a:gd name="T30" fmla="*/ 548 w 1167"/>
                <a:gd name="T31" fmla="*/ 631 h 1042"/>
                <a:gd name="T32" fmla="*/ 349 w 1167"/>
                <a:gd name="T33" fmla="*/ 798 h 1042"/>
                <a:gd name="T34" fmla="*/ 349 w 1167"/>
                <a:gd name="T35" fmla="*/ 798 h 1042"/>
                <a:gd name="T36" fmla="*/ 815 w 1167"/>
                <a:gd name="T37" fmla="*/ 796 h 1042"/>
                <a:gd name="T38" fmla="*/ 1152 w 1167"/>
                <a:gd name="T39" fmla="*/ 598 h 1042"/>
                <a:gd name="T40" fmla="*/ 949 w 1167"/>
                <a:gd name="T41" fmla="*/ 427 h 1042"/>
                <a:gd name="T42" fmla="*/ 618 w 1167"/>
                <a:gd name="T43" fmla="*/ 626 h 1042"/>
                <a:gd name="T44" fmla="*/ 815 w 1167"/>
                <a:gd name="T45" fmla="*/ 796 h 1042"/>
                <a:gd name="T46" fmla="*/ 815 w 1167"/>
                <a:gd name="T47" fmla="*/ 796 h 1042"/>
                <a:gd name="T48" fmla="*/ 592 w 1167"/>
                <a:gd name="T49" fmla="*/ 642 h 1042"/>
                <a:gd name="T50" fmla="*/ 592 w 1167"/>
                <a:gd name="T51" fmla="*/ 1042 h 1042"/>
                <a:gd name="T52" fmla="*/ 933 w 1167"/>
                <a:gd name="T53" fmla="*/ 831 h 1042"/>
                <a:gd name="T54" fmla="*/ 933 w 1167"/>
                <a:gd name="T55" fmla="*/ 768 h 1042"/>
                <a:gd name="T56" fmla="*/ 819 w 1167"/>
                <a:gd name="T57" fmla="*/ 827 h 1042"/>
                <a:gd name="T58" fmla="*/ 592 w 1167"/>
                <a:gd name="T59" fmla="*/ 642 h 1042"/>
                <a:gd name="T60" fmla="*/ 592 w 1167"/>
                <a:gd name="T61" fmla="*/ 642 h 1042"/>
                <a:gd name="T62" fmla="*/ 569 w 1167"/>
                <a:gd name="T63" fmla="*/ 642 h 1042"/>
                <a:gd name="T64" fmla="*/ 569 w 1167"/>
                <a:gd name="T65" fmla="*/ 1042 h 1042"/>
                <a:gd name="T66" fmla="*/ 233 w 1167"/>
                <a:gd name="T67" fmla="*/ 831 h 1042"/>
                <a:gd name="T68" fmla="*/ 233 w 1167"/>
                <a:gd name="T69" fmla="*/ 768 h 1042"/>
                <a:gd name="T70" fmla="*/ 347 w 1167"/>
                <a:gd name="T71" fmla="*/ 827 h 1042"/>
                <a:gd name="T72" fmla="*/ 569 w 1167"/>
                <a:gd name="T73" fmla="*/ 642 h 1042"/>
                <a:gd name="T74" fmla="*/ 569 w 1167"/>
                <a:gd name="T75" fmla="*/ 642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7" h="1042">
                  <a:moveTo>
                    <a:pt x="347" y="0"/>
                  </a:moveTo>
                  <a:lnTo>
                    <a:pt x="0" y="215"/>
                  </a:lnTo>
                  <a:lnTo>
                    <a:pt x="222" y="399"/>
                  </a:lnTo>
                  <a:lnTo>
                    <a:pt x="574" y="182"/>
                  </a:lnTo>
                  <a:lnTo>
                    <a:pt x="347" y="0"/>
                  </a:lnTo>
                  <a:lnTo>
                    <a:pt x="347" y="0"/>
                  </a:lnTo>
                  <a:close/>
                  <a:moveTo>
                    <a:pt x="819" y="0"/>
                  </a:moveTo>
                  <a:lnTo>
                    <a:pt x="1167" y="217"/>
                  </a:lnTo>
                  <a:lnTo>
                    <a:pt x="944" y="399"/>
                  </a:lnTo>
                  <a:lnTo>
                    <a:pt x="597" y="182"/>
                  </a:lnTo>
                  <a:lnTo>
                    <a:pt x="819" y="0"/>
                  </a:lnTo>
                  <a:lnTo>
                    <a:pt x="819" y="0"/>
                  </a:lnTo>
                  <a:close/>
                  <a:moveTo>
                    <a:pt x="349" y="798"/>
                  </a:moveTo>
                  <a:lnTo>
                    <a:pt x="14" y="602"/>
                  </a:lnTo>
                  <a:lnTo>
                    <a:pt x="217" y="427"/>
                  </a:lnTo>
                  <a:lnTo>
                    <a:pt x="548" y="631"/>
                  </a:lnTo>
                  <a:lnTo>
                    <a:pt x="349" y="798"/>
                  </a:lnTo>
                  <a:lnTo>
                    <a:pt x="349" y="798"/>
                  </a:lnTo>
                  <a:close/>
                  <a:moveTo>
                    <a:pt x="815" y="796"/>
                  </a:moveTo>
                  <a:lnTo>
                    <a:pt x="1152" y="598"/>
                  </a:lnTo>
                  <a:lnTo>
                    <a:pt x="949" y="427"/>
                  </a:lnTo>
                  <a:lnTo>
                    <a:pt x="618" y="626"/>
                  </a:lnTo>
                  <a:lnTo>
                    <a:pt x="815" y="796"/>
                  </a:lnTo>
                  <a:lnTo>
                    <a:pt x="815" y="796"/>
                  </a:lnTo>
                  <a:close/>
                  <a:moveTo>
                    <a:pt x="592" y="642"/>
                  </a:moveTo>
                  <a:lnTo>
                    <a:pt x="592" y="1042"/>
                  </a:lnTo>
                  <a:lnTo>
                    <a:pt x="933" y="831"/>
                  </a:lnTo>
                  <a:lnTo>
                    <a:pt x="933" y="768"/>
                  </a:lnTo>
                  <a:lnTo>
                    <a:pt x="819" y="827"/>
                  </a:lnTo>
                  <a:lnTo>
                    <a:pt x="592" y="642"/>
                  </a:lnTo>
                  <a:lnTo>
                    <a:pt x="592" y="642"/>
                  </a:lnTo>
                  <a:close/>
                  <a:moveTo>
                    <a:pt x="569" y="642"/>
                  </a:moveTo>
                  <a:lnTo>
                    <a:pt x="569" y="1042"/>
                  </a:lnTo>
                  <a:lnTo>
                    <a:pt x="233" y="831"/>
                  </a:lnTo>
                  <a:lnTo>
                    <a:pt x="233" y="768"/>
                  </a:lnTo>
                  <a:lnTo>
                    <a:pt x="347" y="827"/>
                  </a:lnTo>
                  <a:lnTo>
                    <a:pt x="569" y="642"/>
                  </a:lnTo>
                  <a:lnTo>
                    <a:pt x="569" y="642"/>
                  </a:lnTo>
                  <a:close/>
                </a:path>
              </a:pathLst>
            </a:custGeom>
            <a:solidFill>
              <a:schemeClr val="accent1"/>
            </a:solidFill>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grpSp>
      <p:sp>
        <p:nvSpPr>
          <p:cNvPr id="2466" name="TextBox 2465"/>
          <p:cNvSpPr txBox="1"/>
          <p:nvPr/>
        </p:nvSpPr>
        <p:spPr>
          <a:xfrm>
            <a:off x="8475838" y="1749173"/>
            <a:ext cx="2690130" cy="778252"/>
          </a:xfrm>
          <a:prstGeom prst="rect">
            <a:avLst/>
          </a:prstGeom>
          <a:noFill/>
        </p:spPr>
        <p:txBody>
          <a:bodyPr wrap="square" lIns="179238" tIns="143391" rIns="179238" bIns="143391" rtlCol="0">
            <a:spAutoFit/>
          </a:bodyPr>
          <a:lstStyle/>
          <a:p>
            <a:pPr algn="ctr" defTabSz="913946">
              <a:lnSpc>
                <a:spcPct val="90000"/>
              </a:lnSpc>
            </a:pPr>
            <a:r>
              <a:rPr lang="en-US" sz="3528" spc="-49" dirty="0">
                <a:gradFill>
                  <a:gsLst>
                    <a:gs pos="2917">
                      <a:srgbClr val="00188F"/>
                    </a:gs>
                    <a:gs pos="30000">
                      <a:srgbClr val="00188F"/>
                    </a:gs>
                  </a:gsLst>
                  <a:lin ang="5400000" scaled="0"/>
                </a:gradFill>
                <a:latin typeface="Segoe UI Light"/>
              </a:rPr>
              <a:t>Apps</a:t>
            </a:r>
          </a:p>
        </p:txBody>
      </p:sp>
      <p:sp>
        <p:nvSpPr>
          <p:cNvPr id="5081" name="Virtual Network label in cloud"/>
          <p:cNvSpPr/>
          <p:nvPr/>
        </p:nvSpPr>
        <p:spPr>
          <a:xfrm>
            <a:off x="9638819" y="4561102"/>
            <a:ext cx="586328" cy="307681"/>
          </a:xfrm>
          <a:prstGeom prst="rect">
            <a:avLst/>
          </a:prstGeom>
        </p:spPr>
        <p:txBody>
          <a:bodyPr wrap="none">
            <a:spAutoFit/>
          </a:bodyPr>
          <a:lstStyle/>
          <a:p>
            <a:pPr algn="ctr" defTabSz="895512" fontAlgn="base">
              <a:lnSpc>
                <a:spcPct val="80000"/>
              </a:lnSpc>
              <a:spcBef>
                <a:spcPct val="0"/>
              </a:spcBef>
              <a:spcAft>
                <a:spcPct val="0"/>
              </a:spcAft>
            </a:pPr>
            <a:r>
              <a:rPr lang="en-US" sz="882" dirty="0">
                <a:gradFill>
                  <a:gsLst>
                    <a:gs pos="0">
                      <a:srgbClr val="FFFFFF"/>
                    </a:gs>
                    <a:gs pos="100000">
                      <a:srgbClr val="FFFFFF"/>
                    </a:gs>
                  </a:gsLst>
                  <a:lin ang="5400000" scaled="0"/>
                </a:gradFill>
              </a:rPr>
              <a:t>virtual </a:t>
            </a:r>
            <a:br>
              <a:rPr lang="en-US" sz="882" dirty="0">
                <a:gradFill>
                  <a:gsLst>
                    <a:gs pos="0">
                      <a:srgbClr val="FFFFFF"/>
                    </a:gs>
                    <a:gs pos="100000">
                      <a:srgbClr val="FFFFFF"/>
                    </a:gs>
                  </a:gsLst>
                  <a:lin ang="5400000" scaled="0"/>
                </a:gradFill>
              </a:rPr>
            </a:br>
            <a:r>
              <a:rPr lang="en-US" sz="882" dirty="0">
                <a:gradFill>
                  <a:gsLst>
                    <a:gs pos="0">
                      <a:srgbClr val="FFFFFF"/>
                    </a:gs>
                    <a:gs pos="100000">
                      <a:srgbClr val="FFFFFF"/>
                    </a:gs>
                  </a:gsLst>
                  <a:lin ang="5400000" scaled="0"/>
                </a:gradFill>
              </a:rPr>
              <a:t>network</a:t>
            </a:r>
          </a:p>
        </p:txBody>
      </p:sp>
      <p:sp>
        <p:nvSpPr>
          <p:cNvPr id="12" name="TextBox 11"/>
          <p:cNvSpPr txBox="1"/>
          <p:nvPr/>
        </p:nvSpPr>
        <p:spPr>
          <a:xfrm>
            <a:off x="9775524" y="4439367"/>
            <a:ext cx="849249" cy="375741"/>
          </a:xfrm>
          <a:prstGeom prst="rect">
            <a:avLst/>
          </a:prstGeom>
          <a:noFill/>
        </p:spPr>
        <p:txBody>
          <a:bodyPr wrap="square" lIns="179238" tIns="143391" rIns="179238" bIns="143391" rtlCol="0">
            <a:spAutoFit/>
          </a:bodyPr>
          <a:lstStyle/>
          <a:p>
            <a:pPr defTabSz="913946">
              <a:lnSpc>
                <a:spcPct val="70000"/>
              </a:lnSpc>
            </a:pPr>
            <a:r>
              <a:rPr lang="en-US" sz="784" spc="-49" dirty="0">
                <a:gradFill>
                  <a:gsLst>
                    <a:gs pos="2917">
                      <a:srgbClr val="000000"/>
                    </a:gs>
                    <a:gs pos="30000">
                      <a:srgbClr val="000000"/>
                    </a:gs>
                  </a:gsLst>
                  <a:lin ang="5400000" scaled="0"/>
                </a:gradFill>
              </a:rPr>
              <a:t>table</a:t>
            </a:r>
          </a:p>
        </p:txBody>
      </p:sp>
      <p:sp>
        <p:nvSpPr>
          <p:cNvPr id="5162" name="TextBox 5161"/>
          <p:cNvSpPr txBox="1"/>
          <p:nvPr/>
        </p:nvSpPr>
        <p:spPr>
          <a:xfrm>
            <a:off x="9208851" y="4391185"/>
            <a:ext cx="849249" cy="460202"/>
          </a:xfrm>
          <a:prstGeom prst="rect">
            <a:avLst/>
          </a:prstGeom>
          <a:noFill/>
        </p:spPr>
        <p:txBody>
          <a:bodyPr wrap="square" lIns="179238" tIns="143391" rIns="179238" bIns="143391" rtlCol="0">
            <a:spAutoFit/>
          </a:bodyPr>
          <a:lstStyle/>
          <a:p>
            <a:pPr defTabSz="913946">
              <a:lnSpc>
                <a:spcPct val="70000"/>
              </a:lnSpc>
            </a:pPr>
            <a:r>
              <a:rPr lang="en-US" sz="784" spc="-49" dirty="0">
                <a:gradFill>
                  <a:gsLst>
                    <a:gs pos="2917">
                      <a:srgbClr val="000000"/>
                    </a:gs>
                    <a:gs pos="30000">
                      <a:srgbClr val="000000"/>
                    </a:gs>
                  </a:gsLst>
                  <a:lin ang="5400000" scaled="0"/>
                </a:gradFill>
              </a:rPr>
              <a:t>cloud </a:t>
            </a:r>
            <a:br>
              <a:rPr lang="en-US" sz="784" spc="-49" dirty="0">
                <a:gradFill>
                  <a:gsLst>
                    <a:gs pos="2917">
                      <a:srgbClr val="000000"/>
                    </a:gs>
                    <a:gs pos="30000">
                      <a:srgbClr val="000000"/>
                    </a:gs>
                  </a:gsLst>
                  <a:lin ang="5400000" scaled="0"/>
                </a:gradFill>
              </a:rPr>
            </a:br>
            <a:r>
              <a:rPr lang="en-US" sz="784" spc="-49" dirty="0">
                <a:gradFill>
                  <a:gsLst>
                    <a:gs pos="2917">
                      <a:srgbClr val="000000"/>
                    </a:gs>
                    <a:gs pos="30000">
                      <a:srgbClr val="000000"/>
                    </a:gs>
                  </a:gsLst>
                  <a:lin ang="5400000" scaled="0"/>
                </a:gradFill>
              </a:rPr>
              <a:t>services</a:t>
            </a:r>
          </a:p>
        </p:txBody>
      </p:sp>
      <p:sp>
        <p:nvSpPr>
          <p:cNvPr id="5163" name="TextBox 5162"/>
          <p:cNvSpPr txBox="1"/>
          <p:nvPr/>
        </p:nvSpPr>
        <p:spPr>
          <a:xfrm>
            <a:off x="9196778" y="3866577"/>
            <a:ext cx="849249" cy="375741"/>
          </a:xfrm>
          <a:prstGeom prst="rect">
            <a:avLst/>
          </a:prstGeom>
          <a:noFill/>
        </p:spPr>
        <p:txBody>
          <a:bodyPr wrap="square" lIns="179238" tIns="143391" rIns="179238" bIns="143391" rtlCol="0">
            <a:spAutoFit/>
          </a:bodyPr>
          <a:lstStyle/>
          <a:p>
            <a:pPr defTabSz="913946">
              <a:lnSpc>
                <a:spcPct val="70000"/>
              </a:lnSpc>
            </a:pPr>
            <a:r>
              <a:rPr lang="en-US" sz="784" spc="-49" dirty="0">
                <a:gradFill>
                  <a:gsLst>
                    <a:gs pos="2917">
                      <a:srgbClr val="000000"/>
                    </a:gs>
                    <a:gs pos="30000">
                      <a:srgbClr val="000000"/>
                    </a:gs>
                  </a:gsLst>
                  <a:lin ang="5400000" scaled="0"/>
                </a:gradFill>
              </a:rPr>
              <a:t>caching</a:t>
            </a:r>
          </a:p>
        </p:txBody>
      </p:sp>
      <p:sp>
        <p:nvSpPr>
          <p:cNvPr id="5165" name="TextBox 5164"/>
          <p:cNvSpPr txBox="1"/>
          <p:nvPr/>
        </p:nvSpPr>
        <p:spPr>
          <a:xfrm>
            <a:off x="9764140" y="3866577"/>
            <a:ext cx="849249" cy="375741"/>
          </a:xfrm>
          <a:prstGeom prst="rect">
            <a:avLst/>
          </a:prstGeom>
          <a:noFill/>
        </p:spPr>
        <p:txBody>
          <a:bodyPr wrap="square" lIns="179238" tIns="143391" rIns="179238" bIns="143391" rtlCol="0">
            <a:spAutoFit/>
          </a:bodyPr>
          <a:lstStyle/>
          <a:p>
            <a:pPr defTabSz="913946">
              <a:lnSpc>
                <a:spcPct val="70000"/>
              </a:lnSpc>
            </a:pPr>
            <a:r>
              <a:rPr lang="en-US" sz="784" spc="-49" dirty="0">
                <a:gradFill>
                  <a:gsLst>
                    <a:gs pos="2917">
                      <a:srgbClr val="000000"/>
                    </a:gs>
                    <a:gs pos="30000">
                      <a:srgbClr val="000000"/>
                    </a:gs>
                  </a:gsLst>
                  <a:lin ang="5400000" scaled="0"/>
                </a:gradFill>
              </a:rPr>
              <a:t>identity</a:t>
            </a:r>
          </a:p>
        </p:txBody>
      </p:sp>
      <p:sp>
        <p:nvSpPr>
          <p:cNvPr id="5188" name="Rectangle 5187"/>
          <p:cNvSpPr/>
          <p:nvPr/>
        </p:nvSpPr>
        <p:spPr bwMode="auto">
          <a:xfrm>
            <a:off x="1590" y="3475155"/>
            <a:ext cx="7386479" cy="1165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57" tIns="403286" rIns="179213" bIns="0" numCol="1" spcCol="0" rtlCol="0" fromWordArt="0" anchor="ctr" anchorCtr="0" forceAA="0" compatLnSpc="1">
            <a:prstTxWarp prst="textNoShape">
              <a:avLst/>
            </a:prstTxWarp>
            <a:noAutofit/>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data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89" name="Rectangle 5188"/>
          <p:cNvSpPr/>
          <p:nvPr/>
        </p:nvSpPr>
        <p:spPr bwMode="auto">
          <a:xfrm>
            <a:off x="440572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table</a:t>
            </a:r>
          </a:p>
        </p:txBody>
      </p:sp>
      <p:sp>
        <p:nvSpPr>
          <p:cNvPr id="5190" name="Rectangle 5189"/>
          <p:cNvSpPr/>
          <p:nvPr/>
        </p:nvSpPr>
        <p:spPr bwMode="auto">
          <a:xfrm>
            <a:off x="3508690"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HDInsight</a:t>
            </a:r>
            <a:endParaRPr lang="en-US" sz="1046" dirty="0">
              <a:gradFill>
                <a:gsLst>
                  <a:gs pos="0">
                    <a:srgbClr val="FFFFFF"/>
                  </a:gs>
                  <a:gs pos="100000">
                    <a:srgbClr val="FFFFFF"/>
                  </a:gs>
                </a:gsLst>
                <a:lin ang="5400000" scaled="0"/>
              </a:gradFill>
            </a:endParaRPr>
          </a:p>
        </p:txBody>
      </p:sp>
      <p:sp>
        <p:nvSpPr>
          <p:cNvPr id="5191" name="Rectangle 5190"/>
          <p:cNvSpPr/>
          <p:nvPr/>
        </p:nvSpPr>
        <p:spPr bwMode="auto">
          <a:xfrm>
            <a:off x="5402795" y="364071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blob storage</a:t>
            </a:r>
          </a:p>
        </p:txBody>
      </p:sp>
      <p:sp>
        <p:nvSpPr>
          <p:cNvPr id="5192" name="Rectangle 5191"/>
          <p:cNvSpPr/>
          <p:nvPr/>
        </p:nvSpPr>
        <p:spPr bwMode="auto">
          <a:xfrm>
            <a:off x="257395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SQL database</a:t>
            </a:r>
          </a:p>
        </p:txBody>
      </p:sp>
      <p:sp>
        <p:nvSpPr>
          <p:cNvPr id="5193" name="Rectangle 5192"/>
          <p:cNvSpPr/>
          <p:nvPr/>
        </p:nvSpPr>
        <p:spPr bwMode="auto">
          <a:xfrm>
            <a:off x="-24799" y="1472422"/>
            <a:ext cx="7412868" cy="19449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1254668" rIns="121849" bIns="60923"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app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94" name="Rectangle 5193"/>
          <p:cNvSpPr/>
          <p:nvPr/>
        </p:nvSpPr>
        <p:spPr bwMode="auto">
          <a:xfrm>
            <a:off x="6399861"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media</a:t>
            </a:r>
          </a:p>
        </p:txBody>
      </p:sp>
      <p:sp>
        <p:nvSpPr>
          <p:cNvPr id="5195" name="Rectangle 5194"/>
          <p:cNvSpPr/>
          <p:nvPr/>
        </p:nvSpPr>
        <p:spPr bwMode="auto">
          <a:xfrm>
            <a:off x="5402795" y="24741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hpc</a:t>
            </a:r>
            <a:endParaRPr lang="en-US" sz="1046" dirty="0">
              <a:gradFill>
                <a:gsLst>
                  <a:gs pos="0">
                    <a:srgbClr val="FFFFFF"/>
                  </a:gs>
                  <a:gs pos="100000">
                    <a:srgbClr val="FFFFFF"/>
                  </a:gs>
                </a:gsLst>
                <a:lin ang="5400000" scaled="0"/>
              </a:gradFill>
            </a:endParaRPr>
          </a:p>
        </p:txBody>
      </p:sp>
      <p:sp>
        <p:nvSpPr>
          <p:cNvPr id="5196" name="Rectangle 5195"/>
          <p:cNvSpPr/>
          <p:nvPr/>
        </p:nvSpPr>
        <p:spPr bwMode="auto">
          <a:xfrm>
            <a:off x="4405727" y="24748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integration</a:t>
            </a:r>
          </a:p>
        </p:txBody>
      </p:sp>
      <p:sp>
        <p:nvSpPr>
          <p:cNvPr id="5206" name="Rectangle 5205"/>
          <p:cNvSpPr/>
          <p:nvPr/>
        </p:nvSpPr>
        <p:spPr bwMode="auto">
          <a:xfrm>
            <a:off x="6399065" y="2474187"/>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analytics</a:t>
            </a:r>
          </a:p>
        </p:txBody>
      </p:sp>
      <p:sp>
        <p:nvSpPr>
          <p:cNvPr id="5207" name="Rectangle 5206"/>
          <p:cNvSpPr/>
          <p:nvPr/>
        </p:nvSpPr>
        <p:spPr bwMode="auto">
          <a:xfrm>
            <a:off x="3448937"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caching</a:t>
            </a:r>
          </a:p>
        </p:txBody>
      </p:sp>
      <p:sp>
        <p:nvSpPr>
          <p:cNvPr id="5208" name="Rectangle 5207"/>
          <p:cNvSpPr/>
          <p:nvPr/>
        </p:nvSpPr>
        <p:spPr bwMode="auto">
          <a:xfrm>
            <a:off x="4405727" y="1583390"/>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identity</a:t>
            </a:r>
          </a:p>
        </p:txBody>
      </p:sp>
      <p:sp>
        <p:nvSpPr>
          <p:cNvPr id="5209" name="Rectangle 5208"/>
          <p:cNvSpPr/>
          <p:nvPr/>
        </p:nvSpPr>
        <p:spPr bwMode="auto">
          <a:xfrm>
            <a:off x="5402794"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service bus</a:t>
            </a:r>
          </a:p>
        </p:txBody>
      </p:sp>
      <p:sp>
        <p:nvSpPr>
          <p:cNvPr id="5210" name="Rectangle 5209"/>
          <p:cNvSpPr/>
          <p:nvPr/>
        </p:nvSpPr>
        <p:spPr bwMode="auto">
          <a:xfrm>
            <a:off x="3508690" y="2497044"/>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web sites</a:t>
            </a:r>
          </a:p>
        </p:txBody>
      </p:sp>
      <p:sp>
        <p:nvSpPr>
          <p:cNvPr id="5211" name="Mobile Services - Label"/>
          <p:cNvSpPr/>
          <p:nvPr/>
        </p:nvSpPr>
        <p:spPr bwMode="auto">
          <a:xfrm>
            <a:off x="2573957" y="2507922"/>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mobile services</a:t>
            </a:r>
          </a:p>
        </p:txBody>
      </p:sp>
      <p:sp>
        <p:nvSpPr>
          <p:cNvPr id="5212" name="Rectangle 5211"/>
          <p:cNvSpPr/>
          <p:nvPr/>
        </p:nvSpPr>
        <p:spPr bwMode="auto">
          <a:xfrm>
            <a:off x="2574410" y="156944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cloud services</a:t>
            </a:r>
          </a:p>
        </p:txBody>
      </p:sp>
      <p:pic>
        <p:nvPicPr>
          <p:cNvPr id="5213" name="Picture 5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5237" y="1672086"/>
            <a:ext cx="423250" cy="419491"/>
          </a:xfrm>
          <a:prstGeom prst="rect">
            <a:avLst/>
          </a:prstGeom>
        </p:spPr>
      </p:pic>
      <p:pic>
        <p:nvPicPr>
          <p:cNvPr id="521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9635" y="1710604"/>
            <a:ext cx="368175" cy="368174"/>
          </a:xfrm>
          <a:prstGeom prst="rect">
            <a:avLst/>
          </a:prstGeom>
          <a:noFill/>
          <a:extLst>
            <a:ext uri="{909E8E84-426E-40DD-AFC4-6F175D3DCCD1}">
              <a14:hiddenFill xmlns:a14="http://schemas.microsoft.com/office/drawing/2010/main">
                <a:solidFill>
                  <a:srgbClr val="FFFFFF"/>
                </a:solidFill>
              </a14:hiddenFill>
            </a:ext>
          </a:extLst>
        </p:spPr>
      </p:pic>
      <p:sp>
        <p:nvSpPr>
          <p:cNvPr id="5217" name="Freeform 25"/>
          <p:cNvSpPr>
            <a:spLocks noEditPoints="1"/>
          </p:cNvSpPr>
          <p:nvPr/>
        </p:nvSpPr>
        <p:spPr bwMode="black">
          <a:xfrm>
            <a:off x="4698189" y="2625962"/>
            <a:ext cx="341403" cy="34179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pPr defTabSz="913946"/>
            <a:endParaRPr lang="en-US" sz="1568">
              <a:solidFill>
                <a:srgbClr val="505050"/>
              </a:solidFill>
            </a:endParaRPr>
          </a:p>
        </p:txBody>
      </p:sp>
      <p:pic>
        <p:nvPicPr>
          <p:cNvPr id="5219" name="Picture 5218"/>
          <p:cNvPicPr>
            <a:picLocks noChangeAspect="1"/>
          </p:cNvPicPr>
          <p:nvPr/>
        </p:nvPicPr>
        <p:blipFill>
          <a:blip r:embed="rId6"/>
          <a:stretch>
            <a:fillRect/>
          </a:stretch>
        </p:blipFill>
        <p:spPr>
          <a:xfrm>
            <a:off x="5673611" y="1680657"/>
            <a:ext cx="376887" cy="426540"/>
          </a:xfrm>
          <a:prstGeom prst="rect">
            <a:avLst/>
          </a:prstGeom>
        </p:spPr>
      </p:pic>
      <p:sp>
        <p:nvSpPr>
          <p:cNvPr id="5221" name="Freeform 25"/>
          <p:cNvSpPr>
            <a:spLocks noEditPoints="1"/>
          </p:cNvSpPr>
          <p:nvPr/>
        </p:nvSpPr>
        <p:spPr bwMode="black">
          <a:xfrm flipH="1">
            <a:off x="6649617" y="1665105"/>
            <a:ext cx="423682" cy="42385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1" tIns="44802" rIns="89601" bIns="44802" numCol="1" anchor="t" anchorCtr="0" compatLnSpc="1">
            <a:prstTxWarp prst="textNoShape">
              <a:avLst/>
            </a:prstTxWarp>
          </a:bodyPr>
          <a:lstStyle/>
          <a:p>
            <a:pPr defTabSz="895993"/>
            <a:endParaRPr lang="en-US" sz="1764" dirty="0">
              <a:solidFill>
                <a:srgbClr val="000000"/>
              </a:solidFill>
            </a:endParaRPr>
          </a:p>
        </p:txBody>
      </p:sp>
      <p:pic>
        <p:nvPicPr>
          <p:cNvPr id="5223"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5571498" y="2474844"/>
            <a:ext cx="608152" cy="608237"/>
          </a:xfrm>
          <a:prstGeom prst="rect">
            <a:avLst/>
          </a:prstGeom>
          <a:noFill/>
          <a:ln>
            <a:noFill/>
          </a:ln>
        </p:spPr>
      </p:pic>
      <p:sp>
        <p:nvSpPr>
          <p:cNvPr id="5225" name="Freeform 5224"/>
          <p:cNvSpPr>
            <a:spLocks noEditPoints="1"/>
          </p:cNvSpPr>
          <p:nvPr/>
        </p:nvSpPr>
        <p:spPr bwMode="auto">
          <a:xfrm>
            <a:off x="6681121" y="2673038"/>
            <a:ext cx="333468" cy="294053"/>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54" tIns="60926" rIns="121854" bIns="60926" numCol="1" anchor="t" anchorCtr="0" compatLnSpc="1">
            <a:prstTxWarp prst="textNoShape">
              <a:avLst/>
            </a:prstTxWarp>
          </a:bodyPr>
          <a:lstStyle/>
          <a:p>
            <a:pPr defTabSz="1190369"/>
            <a:endParaRPr lang="en-US" sz="2352" dirty="0">
              <a:solidFill>
                <a:srgbClr val="292929"/>
              </a:solidFill>
            </a:endParaRPr>
          </a:p>
        </p:txBody>
      </p:sp>
      <p:sp>
        <p:nvSpPr>
          <p:cNvPr id="5227" name="Rectangle 5226"/>
          <p:cNvSpPr/>
          <p:nvPr/>
        </p:nvSpPr>
        <p:spPr bwMode="auto">
          <a:xfrm>
            <a:off x="-8104" y="4698029"/>
            <a:ext cx="7396171" cy="1165049"/>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403286" rIns="121849" bIns="0"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infrastructure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228" name="Rectangle 5227"/>
          <p:cNvSpPr/>
          <p:nvPr/>
        </p:nvSpPr>
        <p:spPr bwMode="auto">
          <a:xfrm>
            <a:off x="6399065" y="4862893"/>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cdn</a:t>
            </a:r>
            <a:endParaRPr lang="en-US" sz="1046" dirty="0">
              <a:gradFill>
                <a:gsLst>
                  <a:gs pos="0">
                    <a:srgbClr val="FFFFFF"/>
                  </a:gs>
                  <a:gs pos="100000">
                    <a:srgbClr val="FFFFFF"/>
                  </a:gs>
                </a:gsLst>
                <a:lin ang="5400000" scaled="0"/>
              </a:gradFill>
            </a:endParaRPr>
          </a:p>
        </p:txBody>
      </p:sp>
      <p:sp>
        <p:nvSpPr>
          <p:cNvPr id="5229" name="Virtual Machines - Label"/>
          <p:cNvSpPr/>
          <p:nvPr/>
        </p:nvSpPr>
        <p:spPr bwMode="auto">
          <a:xfrm>
            <a:off x="257395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machines</a:t>
            </a:r>
          </a:p>
        </p:txBody>
      </p:sp>
      <p:sp>
        <p:nvSpPr>
          <p:cNvPr id="5230" name="Rectangle 5229"/>
          <p:cNvSpPr/>
          <p:nvPr/>
        </p:nvSpPr>
        <p:spPr bwMode="auto">
          <a:xfrm>
            <a:off x="3508690"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network</a:t>
            </a:r>
          </a:p>
        </p:txBody>
      </p:sp>
      <p:sp>
        <p:nvSpPr>
          <p:cNvPr id="5231" name="Rectangle 5230"/>
          <p:cNvSpPr/>
          <p:nvPr/>
        </p:nvSpPr>
        <p:spPr bwMode="auto">
          <a:xfrm>
            <a:off x="440572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vpn</a:t>
            </a:r>
            <a:endParaRPr lang="en-US" sz="1046" dirty="0">
              <a:gradFill>
                <a:gsLst>
                  <a:gs pos="0">
                    <a:srgbClr val="FFFFFF"/>
                  </a:gs>
                  <a:gs pos="100000">
                    <a:srgbClr val="FFFFFF"/>
                  </a:gs>
                </a:gsLst>
                <a:lin ang="5400000" scaled="0"/>
              </a:gradFill>
            </a:endParaRPr>
          </a:p>
        </p:txBody>
      </p:sp>
      <p:sp>
        <p:nvSpPr>
          <p:cNvPr id="5232" name="Rectangle 5231"/>
          <p:cNvSpPr/>
          <p:nvPr/>
        </p:nvSpPr>
        <p:spPr bwMode="auto">
          <a:xfrm>
            <a:off x="5402795"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traffic manager</a:t>
            </a:r>
          </a:p>
        </p:txBody>
      </p:sp>
      <p:pic>
        <p:nvPicPr>
          <p:cNvPr id="5233" name="Picture 52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33804" y="4944232"/>
            <a:ext cx="376293" cy="340430"/>
          </a:xfrm>
          <a:prstGeom prst="rect">
            <a:avLst/>
          </a:prstGeom>
          <a:noFill/>
          <a:ln>
            <a:noFill/>
          </a:ln>
        </p:spPr>
      </p:pic>
      <p:pic>
        <p:nvPicPr>
          <p:cNvPr id="5235" name="Picture 52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8121" y="2589300"/>
            <a:ext cx="376294" cy="376346"/>
          </a:xfrm>
          <a:prstGeom prst="rect">
            <a:avLst/>
          </a:prstGeom>
          <a:noFill/>
        </p:spPr>
      </p:pic>
      <p:pic>
        <p:nvPicPr>
          <p:cNvPr id="5237" name="Picture 523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901738" y="2602182"/>
            <a:ext cx="240426" cy="348105"/>
          </a:xfrm>
          <a:prstGeom prst="rect">
            <a:avLst/>
          </a:prstGeom>
          <a:noFill/>
        </p:spPr>
      </p:pic>
      <p:pic>
        <p:nvPicPr>
          <p:cNvPr id="5239" name="Picture 5238"/>
          <p:cNvPicPr>
            <a:picLocks noChangeAspect="1"/>
          </p:cNvPicPr>
          <p:nvPr/>
        </p:nvPicPr>
        <p:blipFill>
          <a:blip r:embed="rId11"/>
          <a:stretch>
            <a:fillRect/>
          </a:stretch>
        </p:blipFill>
        <p:spPr>
          <a:xfrm>
            <a:off x="2802980" y="1647279"/>
            <a:ext cx="438849" cy="371387"/>
          </a:xfrm>
          <a:prstGeom prst="rect">
            <a:avLst/>
          </a:prstGeom>
          <a:noFill/>
        </p:spPr>
      </p:pic>
      <p:sp>
        <p:nvSpPr>
          <p:cNvPr id="5241" name="Freeform 78"/>
          <p:cNvSpPr>
            <a:spLocks noEditPoints="1"/>
          </p:cNvSpPr>
          <p:nvPr/>
        </p:nvSpPr>
        <p:spPr bwMode="black">
          <a:xfrm>
            <a:off x="3763588" y="4924086"/>
            <a:ext cx="386193" cy="3696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5243" name="Freeform 58"/>
          <p:cNvSpPr>
            <a:spLocks noEditPoints="1"/>
          </p:cNvSpPr>
          <p:nvPr/>
        </p:nvSpPr>
        <p:spPr bwMode="black">
          <a:xfrm>
            <a:off x="4665758" y="4965953"/>
            <a:ext cx="375924" cy="402978"/>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pic>
        <p:nvPicPr>
          <p:cNvPr id="524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663736" y="4941101"/>
            <a:ext cx="374106" cy="374160"/>
          </a:xfrm>
          <a:prstGeom prst="rect">
            <a:avLst/>
          </a:prstGeom>
          <a:noFill/>
          <a:extLst>
            <a:ext uri="{909E8E84-426E-40DD-AFC4-6F175D3DCCD1}">
              <a14:hiddenFill xmlns:a14="http://schemas.microsoft.com/office/drawing/2010/main">
                <a:solidFill>
                  <a:srgbClr val="FFFFFF"/>
                </a:solidFill>
              </a14:hiddenFill>
            </a:ext>
          </a:extLst>
        </p:spPr>
      </p:pic>
      <p:pic>
        <p:nvPicPr>
          <p:cNvPr id="5247" name="Picture 5" descr="C:\Users\Jonahs\Dropbox\Projects SCOTT\MEET Windows Azure\source\Background\tile-icon-CD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03370" y="4916212"/>
            <a:ext cx="485789" cy="481471"/>
          </a:xfrm>
          <a:prstGeom prst="rect">
            <a:avLst/>
          </a:prstGeom>
          <a:noFill/>
          <a:extLst>
            <a:ext uri="{909E8E84-426E-40DD-AFC4-6F175D3DCCD1}">
              <a14:hiddenFill xmlns:a14="http://schemas.microsoft.com/office/drawing/2010/main">
                <a:solidFill>
                  <a:srgbClr val="FFFFFF"/>
                </a:solidFill>
              </a14:hiddenFill>
            </a:ext>
          </a:extLst>
        </p:spPr>
      </p:pic>
      <p:sp>
        <p:nvSpPr>
          <p:cNvPr id="5249" name="Freeform 30"/>
          <p:cNvSpPr>
            <a:spLocks noEditPoints="1"/>
          </p:cNvSpPr>
          <p:nvPr/>
        </p:nvSpPr>
        <p:spPr bwMode="auto">
          <a:xfrm flipH="1">
            <a:off x="2887547" y="3744439"/>
            <a:ext cx="268806" cy="29722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pic>
        <p:nvPicPr>
          <p:cNvPr id="5251" name="Picture 3" descr="C:\Users\Jonahs\Dropbox\Projects SCOTT\MEET Windows Azure\source\Background\tile-icon-bigdata.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43659" y="3681918"/>
            <a:ext cx="426053" cy="422268"/>
          </a:xfrm>
          <a:prstGeom prst="rect">
            <a:avLst/>
          </a:prstGeom>
          <a:noFill/>
          <a:extLst>
            <a:ext uri="{909E8E84-426E-40DD-AFC4-6F175D3DCCD1}">
              <a14:hiddenFill xmlns:a14="http://schemas.microsoft.com/office/drawing/2010/main">
                <a:solidFill>
                  <a:srgbClr val="FFFFFF"/>
                </a:solidFill>
              </a14:hiddenFill>
            </a:ext>
          </a:extLst>
        </p:spPr>
      </p:pic>
      <p:pic>
        <p:nvPicPr>
          <p:cNvPr id="5253" name="Picture 2" descr="C:\Users\Jonahs\Dropbox\Projects SCOTT\MEET Windows Azure\source\Background\tile-icon-storag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52784" y="3692089"/>
            <a:ext cx="401874" cy="401931"/>
          </a:xfrm>
          <a:prstGeom prst="rect">
            <a:avLst/>
          </a:prstGeom>
          <a:noFill/>
          <a:extLst>
            <a:ext uri="{909E8E84-426E-40DD-AFC4-6F175D3DCCD1}">
              <a14:hiddenFill xmlns:a14="http://schemas.microsoft.com/office/drawing/2010/main">
                <a:solidFill>
                  <a:srgbClr val="FFFFFF"/>
                </a:solidFill>
              </a14:hiddenFill>
            </a:ext>
          </a:extLst>
        </p:spPr>
      </p:pic>
      <p:pic>
        <p:nvPicPr>
          <p:cNvPr id="5255" name="Picture 52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658184" y="3718551"/>
            <a:ext cx="385210" cy="349005"/>
          </a:xfrm>
          <a:prstGeom prst="rect">
            <a:avLst/>
          </a:prstGeom>
        </p:spPr>
      </p:pic>
      <p:grpSp>
        <p:nvGrpSpPr>
          <p:cNvPr id="5284" name="Group 5283"/>
          <p:cNvGrpSpPr/>
          <p:nvPr/>
        </p:nvGrpSpPr>
        <p:grpSpPr>
          <a:xfrm>
            <a:off x="2639963" y="1615482"/>
            <a:ext cx="815534" cy="815997"/>
            <a:chOff x="2844381" y="1799296"/>
            <a:chExt cx="832104" cy="832576"/>
          </a:xfrm>
        </p:grpSpPr>
        <p:pic>
          <p:nvPicPr>
            <p:cNvPr id="5285" name="Picture 5284"/>
            <p:cNvPicPr>
              <a:picLocks noChangeAspect="1"/>
            </p:cNvPicPr>
            <p:nvPr/>
          </p:nvPicPr>
          <p:blipFill>
            <a:blip r:embed="rId11">
              <a:lum bright="-100000"/>
            </a:blip>
            <a:stretch>
              <a:fillRect/>
            </a:stretch>
          </p:blipFill>
          <p:spPr>
            <a:xfrm>
              <a:off x="3010709" y="1831739"/>
              <a:ext cx="447765" cy="378933"/>
            </a:xfrm>
            <a:prstGeom prst="rect">
              <a:avLst/>
            </a:prstGeom>
            <a:noFill/>
          </p:spPr>
        </p:pic>
        <p:sp>
          <p:nvSpPr>
            <p:cNvPr id="5286" name="L-Shape 5285"/>
            <p:cNvSpPr/>
            <p:nvPr/>
          </p:nvSpPr>
          <p:spPr bwMode="auto">
            <a:xfrm flipV="1">
              <a:off x="2844381" y="1799296"/>
              <a:ext cx="832104" cy="832576"/>
            </a:xfrm>
            <a:prstGeom prst="corner">
              <a:avLst>
                <a:gd name="adj1" fmla="val 26104"/>
                <a:gd name="adj2" fmla="val 91737"/>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87" name="Group 5286"/>
          <p:cNvGrpSpPr/>
          <p:nvPr/>
        </p:nvGrpSpPr>
        <p:grpSpPr>
          <a:xfrm>
            <a:off x="3579802" y="1615482"/>
            <a:ext cx="843737" cy="809497"/>
            <a:chOff x="3803314" y="1799296"/>
            <a:chExt cx="860880" cy="825944"/>
          </a:xfrm>
        </p:grpSpPr>
        <p:pic>
          <p:nvPicPr>
            <p:cNvPr id="5288" name="Picture 5287"/>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80283" y="1857050"/>
              <a:ext cx="431850" cy="428014"/>
            </a:xfrm>
            <a:prstGeom prst="rect">
              <a:avLst/>
            </a:prstGeom>
          </p:spPr>
        </p:pic>
        <p:sp>
          <p:nvSpPr>
            <p:cNvPr id="5289" name="L-Shape 5288"/>
            <p:cNvSpPr/>
            <p:nvPr/>
          </p:nvSpPr>
          <p:spPr bwMode="auto">
            <a:xfrm>
              <a:off x="3803314" y="1799296"/>
              <a:ext cx="860880" cy="825944"/>
            </a:xfrm>
            <a:prstGeom prst="corner">
              <a:avLst>
                <a:gd name="adj1" fmla="val 38444"/>
                <a:gd name="adj2" fmla="val 73305"/>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90" name="Group 5289"/>
          <p:cNvGrpSpPr/>
          <p:nvPr/>
        </p:nvGrpSpPr>
        <p:grpSpPr>
          <a:xfrm>
            <a:off x="4253202" y="1615482"/>
            <a:ext cx="971368" cy="809497"/>
            <a:chOff x="4490397" y="1799296"/>
            <a:chExt cx="991104" cy="825944"/>
          </a:xfrm>
        </p:grpSpPr>
        <p:pic>
          <p:nvPicPr>
            <p:cNvPr id="5291" name="Picture 7" descr="C:\Users\Jonahs\Dropbox\Projects SCOTT\MEET Windows Azure\source\Background\tile-icon-identity.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915290" y="18963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5292" name="L-Shape 5291"/>
            <p:cNvSpPr/>
            <p:nvPr/>
          </p:nvSpPr>
          <p:spPr bwMode="auto">
            <a:xfrm flipH="1" flipV="1">
              <a:off x="4490397" y="1799296"/>
              <a:ext cx="991104" cy="825944"/>
            </a:xfrm>
            <a:prstGeom prst="corner">
              <a:avLst>
                <a:gd name="adj1" fmla="val 47670"/>
                <a:gd name="adj2" fmla="val 82321"/>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293" name="Group 5292"/>
          <p:cNvGrpSpPr/>
          <p:nvPr/>
        </p:nvGrpSpPr>
        <p:grpSpPr>
          <a:xfrm>
            <a:off x="4423538" y="3617605"/>
            <a:ext cx="804361" cy="842106"/>
            <a:chOff x="4664193" y="3842099"/>
            <a:chExt cx="820704" cy="859216"/>
          </a:xfrm>
        </p:grpSpPr>
        <p:pic>
          <p:nvPicPr>
            <p:cNvPr id="5294" name="Picture 2" descr="C:\Users\Jonahs\Dropbox\Projects SCOTT\MEET Windows Azure\source\Background\tile-icon-storage.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898098" y="39180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5295" name="L-Shape 5294"/>
            <p:cNvSpPr/>
            <p:nvPr/>
          </p:nvSpPr>
          <p:spPr bwMode="auto">
            <a:xfrm flipH="1">
              <a:off x="4664193" y="3842099"/>
              <a:ext cx="820704" cy="859216"/>
            </a:xfrm>
            <a:prstGeom prst="corner">
              <a:avLst>
                <a:gd name="adj1" fmla="val 67291"/>
                <a:gd name="adj2" fmla="val 90076"/>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2908747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466"/>
                                        </p:tgtEl>
                                        <p:attrNameLst>
                                          <p:attrName>style.visibility</p:attrName>
                                        </p:attrNameLst>
                                      </p:cBhvr>
                                      <p:to>
                                        <p:strVal val="visible"/>
                                      </p:to>
                                    </p:set>
                                    <p:animEffect transition="in" filter="fade">
                                      <p:cBhvr>
                                        <p:cTn id="7" dur="500"/>
                                        <p:tgtEl>
                                          <p:spTgt spid="2466"/>
                                        </p:tgtEl>
                                      </p:cBhvr>
                                    </p:animEffect>
                                  </p:childTnLst>
                                </p:cTn>
                              </p:par>
                              <p:par>
                                <p:cTn id="8" presetID="53" presetClass="entr" presetSubtype="16" fill="hold" nodeType="withEffect">
                                  <p:stCondLst>
                                    <p:cond delay="500"/>
                                  </p:stCondLst>
                                  <p:childTnLst>
                                    <p:set>
                                      <p:cBhvr>
                                        <p:cTn id="9" dur="1" fill="hold">
                                          <p:stCondLst>
                                            <p:cond delay="0"/>
                                          </p:stCondLst>
                                        </p:cTn>
                                        <p:tgtEl>
                                          <p:spTgt spid="2482"/>
                                        </p:tgtEl>
                                        <p:attrNameLst>
                                          <p:attrName>style.visibility</p:attrName>
                                        </p:attrNameLst>
                                      </p:cBhvr>
                                      <p:to>
                                        <p:strVal val="visible"/>
                                      </p:to>
                                    </p:set>
                                    <p:anim calcmode="lin" valueType="num">
                                      <p:cBhvr>
                                        <p:cTn id="10" dur="250" fill="hold"/>
                                        <p:tgtEl>
                                          <p:spTgt spid="2482"/>
                                        </p:tgtEl>
                                        <p:attrNameLst>
                                          <p:attrName>ppt_w</p:attrName>
                                        </p:attrNameLst>
                                      </p:cBhvr>
                                      <p:tavLst>
                                        <p:tav tm="0">
                                          <p:val>
                                            <p:fltVal val="0"/>
                                          </p:val>
                                        </p:tav>
                                        <p:tav tm="100000">
                                          <p:val>
                                            <p:strVal val="#ppt_w"/>
                                          </p:val>
                                        </p:tav>
                                      </p:tavLst>
                                    </p:anim>
                                    <p:anim calcmode="lin" valueType="num">
                                      <p:cBhvr>
                                        <p:cTn id="11" dur="250" fill="hold"/>
                                        <p:tgtEl>
                                          <p:spTgt spid="2482"/>
                                        </p:tgtEl>
                                        <p:attrNameLst>
                                          <p:attrName>ppt_h</p:attrName>
                                        </p:attrNameLst>
                                      </p:cBhvr>
                                      <p:tavLst>
                                        <p:tav tm="0">
                                          <p:val>
                                            <p:fltVal val="0"/>
                                          </p:val>
                                        </p:tav>
                                        <p:tav tm="100000">
                                          <p:val>
                                            <p:strVal val="#ppt_h"/>
                                          </p:val>
                                        </p:tav>
                                      </p:tavLst>
                                    </p:anim>
                                    <p:animEffect transition="in" filter="fade">
                                      <p:cBhvr>
                                        <p:cTn id="12" dur="250"/>
                                        <p:tgtEl>
                                          <p:spTgt spid="2482"/>
                                        </p:tgtEl>
                                      </p:cBhvr>
                                    </p:animEffect>
                                  </p:childTnLst>
                                </p:cTn>
                              </p:par>
                              <p:par>
                                <p:cTn id="13" presetID="6" presetClass="emph" presetSubtype="0" decel="100000" fill="hold" nodeType="withEffect">
                                  <p:stCondLst>
                                    <p:cond delay="700"/>
                                  </p:stCondLst>
                                  <p:childTnLst>
                                    <p:animScale>
                                      <p:cBhvr>
                                        <p:cTn id="14" dur="250" fill="hold"/>
                                        <p:tgtEl>
                                          <p:spTgt spid="2482"/>
                                        </p:tgtEl>
                                      </p:cBhvr>
                                      <p:by x="110000" y="110000"/>
                                    </p:animScale>
                                  </p:childTnLst>
                                </p:cTn>
                              </p:par>
                              <p:par>
                                <p:cTn id="15" presetID="6" presetClass="emph" presetSubtype="0" decel="100000" fill="hold" nodeType="withEffect">
                                  <p:stCondLst>
                                    <p:cond delay="800"/>
                                  </p:stCondLst>
                                  <p:childTnLst>
                                    <p:animScale>
                                      <p:cBhvr>
                                        <p:cTn id="16" dur="250" fill="hold"/>
                                        <p:tgtEl>
                                          <p:spTgt spid="2482"/>
                                        </p:tgtEl>
                                      </p:cBhvr>
                                      <p:by x="91000" y="91000"/>
                                    </p:animScale>
                                  </p:childTnLst>
                                </p:cTn>
                              </p:par>
                              <p:par>
                                <p:cTn id="17" presetID="10" presetClass="entr" presetSubtype="0" fill="hold" nodeType="withEffect">
                                  <p:stCondLst>
                                    <p:cond delay="1000"/>
                                  </p:stCondLst>
                                  <p:childTnLst>
                                    <p:set>
                                      <p:cBhvr>
                                        <p:cTn id="18" dur="1" fill="hold">
                                          <p:stCondLst>
                                            <p:cond delay="0"/>
                                          </p:stCondLst>
                                        </p:cTn>
                                        <p:tgtEl>
                                          <p:spTgt spid="5287"/>
                                        </p:tgtEl>
                                        <p:attrNameLst>
                                          <p:attrName>style.visibility</p:attrName>
                                        </p:attrNameLst>
                                      </p:cBhvr>
                                      <p:to>
                                        <p:strVal val="visible"/>
                                      </p:to>
                                    </p:set>
                                    <p:animEffect transition="in" filter="fade">
                                      <p:cBhvr>
                                        <p:cTn id="19" dur="350"/>
                                        <p:tgtEl>
                                          <p:spTgt spid="5287"/>
                                        </p:tgtEl>
                                      </p:cBhvr>
                                    </p:animEffect>
                                  </p:childTnLst>
                                </p:cTn>
                              </p:par>
                              <p:par>
                                <p:cTn id="20" presetID="10" presetClass="entr" presetSubtype="0" fill="hold" nodeType="withEffect">
                                  <p:stCondLst>
                                    <p:cond delay="1000"/>
                                  </p:stCondLst>
                                  <p:childTnLst>
                                    <p:set>
                                      <p:cBhvr>
                                        <p:cTn id="21" dur="1" fill="hold">
                                          <p:stCondLst>
                                            <p:cond delay="0"/>
                                          </p:stCondLst>
                                        </p:cTn>
                                        <p:tgtEl>
                                          <p:spTgt spid="5284"/>
                                        </p:tgtEl>
                                        <p:attrNameLst>
                                          <p:attrName>style.visibility</p:attrName>
                                        </p:attrNameLst>
                                      </p:cBhvr>
                                      <p:to>
                                        <p:strVal val="visible"/>
                                      </p:to>
                                    </p:set>
                                    <p:animEffect transition="in" filter="fade">
                                      <p:cBhvr>
                                        <p:cTn id="22" dur="350"/>
                                        <p:tgtEl>
                                          <p:spTgt spid="5284"/>
                                        </p:tgtEl>
                                      </p:cBhvr>
                                    </p:animEffect>
                                  </p:childTnLst>
                                </p:cTn>
                              </p:par>
                              <p:par>
                                <p:cTn id="23" presetID="10" presetClass="entr" presetSubtype="0" fill="hold" nodeType="withEffect">
                                  <p:stCondLst>
                                    <p:cond delay="1000"/>
                                  </p:stCondLst>
                                  <p:childTnLst>
                                    <p:set>
                                      <p:cBhvr>
                                        <p:cTn id="24" dur="1" fill="hold">
                                          <p:stCondLst>
                                            <p:cond delay="0"/>
                                          </p:stCondLst>
                                        </p:cTn>
                                        <p:tgtEl>
                                          <p:spTgt spid="5290"/>
                                        </p:tgtEl>
                                        <p:attrNameLst>
                                          <p:attrName>style.visibility</p:attrName>
                                        </p:attrNameLst>
                                      </p:cBhvr>
                                      <p:to>
                                        <p:strVal val="visible"/>
                                      </p:to>
                                    </p:set>
                                    <p:animEffect transition="in" filter="fade">
                                      <p:cBhvr>
                                        <p:cTn id="25" dur="350"/>
                                        <p:tgtEl>
                                          <p:spTgt spid="5290"/>
                                        </p:tgtEl>
                                      </p:cBhvr>
                                    </p:animEffect>
                                  </p:childTnLst>
                                </p:cTn>
                              </p:par>
                              <p:par>
                                <p:cTn id="26" presetID="10" presetClass="entr" presetSubtype="0" fill="hold" nodeType="withEffect">
                                  <p:stCondLst>
                                    <p:cond delay="1000"/>
                                  </p:stCondLst>
                                  <p:childTnLst>
                                    <p:set>
                                      <p:cBhvr>
                                        <p:cTn id="27" dur="1" fill="hold">
                                          <p:stCondLst>
                                            <p:cond delay="0"/>
                                          </p:stCondLst>
                                        </p:cTn>
                                        <p:tgtEl>
                                          <p:spTgt spid="5293"/>
                                        </p:tgtEl>
                                        <p:attrNameLst>
                                          <p:attrName>style.visibility</p:attrName>
                                        </p:attrNameLst>
                                      </p:cBhvr>
                                      <p:to>
                                        <p:strVal val="visible"/>
                                      </p:to>
                                    </p:set>
                                    <p:animEffect transition="in" filter="fade">
                                      <p:cBhvr>
                                        <p:cTn id="28" dur="350"/>
                                        <p:tgtEl>
                                          <p:spTgt spid="5293"/>
                                        </p:tgtEl>
                                      </p:cBhvr>
                                    </p:animEffect>
                                  </p:childTnLst>
                                </p:cTn>
                              </p:par>
                              <p:par>
                                <p:cTn id="29" presetID="10" presetClass="exit" presetSubtype="0" fill="hold" nodeType="withEffect">
                                  <p:stCondLst>
                                    <p:cond delay="1000"/>
                                  </p:stCondLst>
                                  <p:childTnLst>
                                    <p:animEffect transition="out" filter="fade">
                                      <p:cBhvr>
                                        <p:cTn id="30" dur="350"/>
                                        <p:tgtEl>
                                          <p:spTgt spid="5213"/>
                                        </p:tgtEl>
                                      </p:cBhvr>
                                    </p:animEffect>
                                    <p:set>
                                      <p:cBhvr>
                                        <p:cTn id="31" dur="1" fill="hold">
                                          <p:stCondLst>
                                            <p:cond delay="349"/>
                                          </p:stCondLst>
                                        </p:cTn>
                                        <p:tgtEl>
                                          <p:spTgt spid="5213"/>
                                        </p:tgtEl>
                                        <p:attrNameLst>
                                          <p:attrName>style.visibility</p:attrName>
                                        </p:attrNameLst>
                                      </p:cBhvr>
                                      <p:to>
                                        <p:strVal val="hidden"/>
                                      </p:to>
                                    </p:set>
                                  </p:childTnLst>
                                </p:cTn>
                              </p:par>
                              <p:par>
                                <p:cTn id="32" presetID="10" presetClass="exit" presetSubtype="0" fill="hold" nodeType="withEffect">
                                  <p:stCondLst>
                                    <p:cond delay="1000"/>
                                  </p:stCondLst>
                                  <p:childTnLst>
                                    <p:animEffect transition="out" filter="fade">
                                      <p:cBhvr>
                                        <p:cTn id="33" dur="350"/>
                                        <p:tgtEl>
                                          <p:spTgt spid="5215"/>
                                        </p:tgtEl>
                                      </p:cBhvr>
                                    </p:animEffect>
                                    <p:set>
                                      <p:cBhvr>
                                        <p:cTn id="34" dur="1" fill="hold">
                                          <p:stCondLst>
                                            <p:cond delay="349"/>
                                          </p:stCondLst>
                                        </p:cTn>
                                        <p:tgtEl>
                                          <p:spTgt spid="5215"/>
                                        </p:tgtEl>
                                        <p:attrNameLst>
                                          <p:attrName>style.visibility</p:attrName>
                                        </p:attrNameLst>
                                      </p:cBhvr>
                                      <p:to>
                                        <p:strVal val="hidden"/>
                                      </p:to>
                                    </p:set>
                                  </p:childTnLst>
                                </p:cTn>
                              </p:par>
                              <p:par>
                                <p:cTn id="35" presetID="10" presetClass="exit" presetSubtype="0" fill="hold" nodeType="withEffect">
                                  <p:stCondLst>
                                    <p:cond delay="1000"/>
                                  </p:stCondLst>
                                  <p:childTnLst>
                                    <p:animEffect transition="out" filter="fade">
                                      <p:cBhvr>
                                        <p:cTn id="36" dur="350"/>
                                        <p:tgtEl>
                                          <p:spTgt spid="5239"/>
                                        </p:tgtEl>
                                      </p:cBhvr>
                                    </p:animEffect>
                                    <p:set>
                                      <p:cBhvr>
                                        <p:cTn id="37" dur="1" fill="hold">
                                          <p:stCondLst>
                                            <p:cond delay="349"/>
                                          </p:stCondLst>
                                        </p:cTn>
                                        <p:tgtEl>
                                          <p:spTgt spid="5239"/>
                                        </p:tgtEl>
                                        <p:attrNameLst>
                                          <p:attrName>style.visibility</p:attrName>
                                        </p:attrNameLst>
                                      </p:cBhvr>
                                      <p:to>
                                        <p:strVal val="hidden"/>
                                      </p:to>
                                    </p:set>
                                  </p:childTnLst>
                                </p:cTn>
                              </p:par>
                              <p:par>
                                <p:cTn id="38" presetID="10" presetClass="exit" presetSubtype="0" fill="hold" nodeType="withEffect">
                                  <p:stCondLst>
                                    <p:cond delay="1000"/>
                                  </p:stCondLst>
                                  <p:childTnLst>
                                    <p:animEffect transition="out" filter="fade">
                                      <p:cBhvr>
                                        <p:cTn id="39" dur="350"/>
                                        <p:tgtEl>
                                          <p:spTgt spid="5253"/>
                                        </p:tgtEl>
                                      </p:cBhvr>
                                    </p:animEffect>
                                    <p:set>
                                      <p:cBhvr>
                                        <p:cTn id="40" dur="1" fill="hold">
                                          <p:stCondLst>
                                            <p:cond delay="349"/>
                                          </p:stCondLst>
                                        </p:cTn>
                                        <p:tgtEl>
                                          <p:spTgt spid="525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13"/>
                                        </p:tgtEl>
                                        <p:attrNameLst>
                                          <p:attrName>style.visibility</p:attrName>
                                        </p:attrNameLst>
                                      </p:cBhvr>
                                      <p:to>
                                        <p:strVal val="visible"/>
                                      </p:to>
                                    </p:set>
                                    <p:animEffect transition="in" filter="fade">
                                      <p:cBhvr>
                                        <p:cTn id="45" dur="200"/>
                                        <p:tgtEl>
                                          <p:spTgt spid="5213"/>
                                        </p:tgtEl>
                                      </p:cBhvr>
                                    </p:animEffect>
                                  </p:childTnLst>
                                </p:cTn>
                              </p:par>
                              <p:par>
                                <p:cTn id="46" presetID="10" presetClass="entr" presetSubtype="0" fill="hold" nodeType="withEffect">
                                  <p:stCondLst>
                                    <p:cond delay="0"/>
                                  </p:stCondLst>
                                  <p:childTnLst>
                                    <p:set>
                                      <p:cBhvr>
                                        <p:cTn id="47" dur="1" fill="hold">
                                          <p:stCondLst>
                                            <p:cond delay="0"/>
                                          </p:stCondLst>
                                        </p:cTn>
                                        <p:tgtEl>
                                          <p:spTgt spid="5215"/>
                                        </p:tgtEl>
                                        <p:attrNameLst>
                                          <p:attrName>style.visibility</p:attrName>
                                        </p:attrNameLst>
                                      </p:cBhvr>
                                      <p:to>
                                        <p:strVal val="visible"/>
                                      </p:to>
                                    </p:set>
                                    <p:animEffect transition="in" filter="fade">
                                      <p:cBhvr>
                                        <p:cTn id="48" dur="200"/>
                                        <p:tgtEl>
                                          <p:spTgt spid="5215"/>
                                        </p:tgtEl>
                                      </p:cBhvr>
                                    </p:animEffect>
                                  </p:childTnLst>
                                </p:cTn>
                              </p:par>
                              <p:par>
                                <p:cTn id="49" presetID="10" presetClass="entr" presetSubtype="0" fill="hold" nodeType="withEffect">
                                  <p:stCondLst>
                                    <p:cond delay="0"/>
                                  </p:stCondLst>
                                  <p:childTnLst>
                                    <p:set>
                                      <p:cBhvr>
                                        <p:cTn id="50" dur="1" fill="hold">
                                          <p:stCondLst>
                                            <p:cond delay="0"/>
                                          </p:stCondLst>
                                        </p:cTn>
                                        <p:tgtEl>
                                          <p:spTgt spid="5239"/>
                                        </p:tgtEl>
                                        <p:attrNameLst>
                                          <p:attrName>style.visibility</p:attrName>
                                        </p:attrNameLst>
                                      </p:cBhvr>
                                      <p:to>
                                        <p:strVal val="visible"/>
                                      </p:to>
                                    </p:set>
                                    <p:animEffect transition="in" filter="fade">
                                      <p:cBhvr>
                                        <p:cTn id="51" dur="200"/>
                                        <p:tgtEl>
                                          <p:spTgt spid="5239"/>
                                        </p:tgtEl>
                                      </p:cBhvr>
                                    </p:animEffect>
                                  </p:childTnLst>
                                </p:cTn>
                              </p:par>
                              <p:par>
                                <p:cTn id="52" presetID="10" presetClass="entr" presetSubtype="0" fill="hold" nodeType="withEffect">
                                  <p:stCondLst>
                                    <p:cond delay="0"/>
                                  </p:stCondLst>
                                  <p:childTnLst>
                                    <p:set>
                                      <p:cBhvr>
                                        <p:cTn id="53" dur="1" fill="hold">
                                          <p:stCondLst>
                                            <p:cond delay="0"/>
                                          </p:stCondLst>
                                        </p:cTn>
                                        <p:tgtEl>
                                          <p:spTgt spid="5253"/>
                                        </p:tgtEl>
                                        <p:attrNameLst>
                                          <p:attrName>style.visibility</p:attrName>
                                        </p:attrNameLst>
                                      </p:cBhvr>
                                      <p:to>
                                        <p:strVal val="visible"/>
                                      </p:to>
                                    </p:set>
                                    <p:animEffect transition="in" filter="fade">
                                      <p:cBhvr>
                                        <p:cTn id="54" dur="200"/>
                                        <p:tgtEl>
                                          <p:spTgt spid="5253"/>
                                        </p:tgtEl>
                                      </p:cBhvr>
                                    </p:animEffect>
                                  </p:childTnLst>
                                </p:cTn>
                              </p:par>
                              <p:par>
                                <p:cTn id="55" presetID="6" presetClass="emph" presetSubtype="0" decel="100000" fill="hold" nodeType="withEffect">
                                  <p:stCondLst>
                                    <p:cond delay="0"/>
                                  </p:stCondLst>
                                  <p:childTnLst>
                                    <p:animScale>
                                      <p:cBhvr>
                                        <p:cTn id="56" dur="1000" fill="hold"/>
                                        <p:tgtEl>
                                          <p:spTgt spid="5287"/>
                                        </p:tgtEl>
                                      </p:cBhvr>
                                      <p:by x="66000" y="66000"/>
                                    </p:animScale>
                                  </p:childTnLst>
                                </p:cTn>
                              </p:par>
                              <p:par>
                                <p:cTn id="57" presetID="6" presetClass="emph" presetSubtype="0" decel="100000" fill="hold" nodeType="withEffect">
                                  <p:stCondLst>
                                    <p:cond delay="0"/>
                                  </p:stCondLst>
                                  <p:childTnLst>
                                    <p:animScale>
                                      <p:cBhvr>
                                        <p:cTn id="58" dur="1000" fill="hold"/>
                                        <p:tgtEl>
                                          <p:spTgt spid="5284"/>
                                        </p:tgtEl>
                                      </p:cBhvr>
                                      <p:by x="64000" y="64000"/>
                                    </p:animScale>
                                  </p:childTnLst>
                                </p:cTn>
                              </p:par>
                              <p:par>
                                <p:cTn id="59" presetID="6" presetClass="emph" presetSubtype="0" decel="100000" fill="hold" nodeType="withEffect">
                                  <p:stCondLst>
                                    <p:cond delay="0"/>
                                  </p:stCondLst>
                                  <p:childTnLst>
                                    <p:animScale>
                                      <p:cBhvr>
                                        <p:cTn id="60" dur="1000" fill="hold"/>
                                        <p:tgtEl>
                                          <p:spTgt spid="5290"/>
                                        </p:tgtEl>
                                      </p:cBhvr>
                                      <p:by x="64000" y="64000"/>
                                    </p:animScale>
                                  </p:childTnLst>
                                </p:cTn>
                              </p:par>
                              <p:par>
                                <p:cTn id="61" presetID="6" presetClass="emph" presetSubtype="0" decel="100000" fill="hold" nodeType="withEffect">
                                  <p:stCondLst>
                                    <p:cond delay="0"/>
                                  </p:stCondLst>
                                  <p:childTnLst>
                                    <p:animScale>
                                      <p:cBhvr>
                                        <p:cTn id="62" dur="1000" fill="hold"/>
                                        <p:tgtEl>
                                          <p:spTgt spid="5293"/>
                                        </p:tgtEl>
                                      </p:cBhvr>
                                      <p:by x="63000" y="63000"/>
                                    </p:animScale>
                                  </p:childTnLst>
                                </p:cTn>
                              </p:par>
                              <p:par>
                                <p:cTn id="63" presetID="42" presetClass="path" presetSubtype="0" decel="100000" fill="hold" nodeType="withEffect">
                                  <p:stCondLst>
                                    <p:cond delay="0"/>
                                  </p:stCondLst>
                                  <p:childTnLst>
                                    <p:animMotion origin="layout" path="M -4.83533E-6 -1.31185E-6 L 0.4557 0.27644 " pathEditMode="relative" rAng="0" ptsTypes="AA">
                                      <p:cBhvr>
                                        <p:cTn id="64" dur="1000" fill="hold"/>
                                        <p:tgtEl>
                                          <p:spTgt spid="5287"/>
                                        </p:tgtEl>
                                        <p:attrNameLst>
                                          <p:attrName>ppt_x</p:attrName>
                                          <p:attrName>ppt_y</p:attrName>
                                        </p:attrNameLst>
                                      </p:cBhvr>
                                      <p:rCtr x="22824" y="13845"/>
                                    </p:animMotion>
                                  </p:childTnLst>
                                </p:cTn>
                              </p:par>
                              <p:par>
                                <p:cTn id="65" presetID="42" presetClass="path" presetSubtype="0" decel="100000" fill="hold" nodeType="withEffect">
                                  <p:stCondLst>
                                    <p:cond delay="0"/>
                                  </p:stCondLst>
                                  <p:childTnLst>
                                    <p:animMotion origin="layout" path="M 3.82436E-6 4.76169E-6 L 0.53331 0.35701 " pathEditMode="relative" rAng="0" ptsTypes="AA">
                                      <p:cBhvr>
                                        <p:cTn id="66" dur="1000" fill="hold"/>
                                        <p:tgtEl>
                                          <p:spTgt spid="5284"/>
                                        </p:tgtEl>
                                        <p:attrNameLst>
                                          <p:attrName>ppt_x</p:attrName>
                                          <p:attrName>ppt_y</p:attrName>
                                        </p:attrNameLst>
                                      </p:cBhvr>
                                      <p:rCtr x="26666" y="17839"/>
                                    </p:animMotion>
                                  </p:childTnLst>
                                </p:cTn>
                              </p:par>
                              <p:par>
                                <p:cTn id="67" presetID="42" presetClass="path" presetSubtype="0" decel="100000" fill="hold" nodeType="withEffect">
                                  <p:stCondLst>
                                    <p:cond delay="0"/>
                                  </p:stCondLst>
                                  <p:childTnLst>
                                    <p:animMotion origin="layout" path="M -3.24228E-7 -1.31185E-6 L 0.43337 0.27644 " pathEditMode="relative" rAng="0" ptsTypes="AA">
                                      <p:cBhvr>
                                        <p:cTn id="68" dur="1000" fill="hold"/>
                                        <p:tgtEl>
                                          <p:spTgt spid="5290"/>
                                        </p:tgtEl>
                                        <p:attrNameLst>
                                          <p:attrName>ppt_x</p:attrName>
                                          <p:attrName>ppt_y</p:attrName>
                                        </p:attrNameLst>
                                      </p:cBhvr>
                                      <p:rCtr x="21662" y="13822"/>
                                    </p:animMotion>
                                  </p:childTnLst>
                                </p:cTn>
                              </p:par>
                              <p:par>
                                <p:cTn id="69" presetID="42" presetClass="path" presetSubtype="0" decel="100000" fill="hold" nodeType="withEffect">
                                  <p:stCondLst>
                                    <p:cond delay="0"/>
                                  </p:stCondLst>
                                  <p:childTnLst>
                                    <p:animMotion origin="layout" path="M -1.00332E-6 -2.62369E-6 L 0.43056 0.06423 " pathEditMode="relative" rAng="0" ptsTypes="AA">
                                      <p:cBhvr>
                                        <p:cTn id="70" dur="1000" fill="hold"/>
                                        <p:tgtEl>
                                          <p:spTgt spid="5293"/>
                                        </p:tgtEl>
                                        <p:attrNameLst>
                                          <p:attrName>ppt_x</p:attrName>
                                          <p:attrName>ppt_y</p:attrName>
                                        </p:attrNameLst>
                                      </p:cBhvr>
                                      <p:rCtr x="21522" y="3200"/>
                                    </p:animMotion>
                                  </p:childTnLst>
                                </p:cTn>
                              </p:par>
                              <p:par>
                                <p:cTn id="71" presetID="10" presetClass="entr" presetSubtype="0" fill="hold" grpId="0" nodeType="withEffect">
                                  <p:stCondLst>
                                    <p:cond delay="800"/>
                                  </p:stCondLst>
                                  <p:childTnLst>
                                    <p:set>
                                      <p:cBhvr>
                                        <p:cTn id="72" dur="1" fill="hold">
                                          <p:stCondLst>
                                            <p:cond delay="0"/>
                                          </p:stCondLst>
                                        </p:cTn>
                                        <p:tgtEl>
                                          <p:spTgt spid="5163"/>
                                        </p:tgtEl>
                                        <p:attrNameLst>
                                          <p:attrName>style.visibility</p:attrName>
                                        </p:attrNameLst>
                                      </p:cBhvr>
                                      <p:to>
                                        <p:strVal val="visible"/>
                                      </p:to>
                                    </p:set>
                                    <p:animEffect transition="in" filter="fade">
                                      <p:cBhvr>
                                        <p:cTn id="73" dur="250"/>
                                        <p:tgtEl>
                                          <p:spTgt spid="5163"/>
                                        </p:tgtEl>
                                      </p:cBhvr>
                                    </p:animEffect>
                                  </p:childTnLst>
                                </p:cTn>
                              </p:par>
                              <p:par>
                                <p:cTn id="74" presetID="10" presetClass="entr" presetSubtype="0" fill="hold" grpId="0" nodeType="withEffect">
                                  <p:stCondLst>
                                    <p:cond delay="800"/>
                                  </p:stCondLst>
                                  <p:childTnLst>
                                    <p:set>
                                      <p:cBhvr>
                                        <p:cTn id="75" dur="1" fill="hold">
                                          <p:stCondLst>
                                            <p:cond delay="0"/>
                                          </p:stCondLst>
                                        </p:cTn>
                                        <p:tgtEl>
                                          <p:spTgt spid="5165"/>
                                        </p:tgtEl>
                                        <p:attrNameLst>
                                          <p:attrName>style.visibility</p:attrName>
                                        </p:attrNameLst>
                                      </p:cBhvr>
                                      <p:to>
                                        <p:strVal val="visible"/>
                                      </p:to>
                                    </p:set>
                                    <p:animEffect transition="in" filter="fade">
                                      <p:cBhvr>
                                        <p:cTn id="76" dur="250"/>
                                        <p:tgtEl>
                                          <p:spTgt spid="5165"/>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250"/>
                                        <p:tgtEl>
                                          <p:spTgt spid="12"/>
                                        </p:tgtEl>
                                      </p:cBhvr>
                                    </p:animEffect>
                                  </p:childTnLst>
                                </p:cTn>
                              </p:par>
                              <p:par>
                                <p:cTn id="80" presetID="10" presetClass="entr" presetSubtype="0" fill="hold" grpId="0" nodeType="withEffect">
                                  <p:stCondLst>
                                    <p:cond delay="800"/>
                                  </p:stCondLst>
                                  <p:childTnLst>
                                    <p:set>
                                      <p:cBhvr>
                                        <p:cTn id="81" dur="1" fill="hold">
                                          <p:stCondLst>
                                            <p:cond delay="0"/>
                                          </p:stCondLst>
                                        </p:cTn>
                                        <p:tgtEl>
                                          <p:spTgt spid="5162"/>
                                        </p:tgtEl>
                                        <p:attrNameLst>
                                          <p:attrName>style.visibility</p:attrName>
                                        </p:attrNameLst>
                                      </p:cBhvr>
                                      <p:to>
                                        <p:strVal val="visible"/>
                                      </p:to>
                                    </p:set>
                                    <p:animEffect transition="in" filter="fade">
                                      <p:cBhvr>
                                        <p:cTn id="82" dur="250"/>
                                        <p:tgtEl>
                                          <p:spTgt spid="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6" grpId="0"/>
      <p:bldP spid="12" grpId="0"/>
      <p:bldP spid="5162" grpId="0"/>
      <p:bldP spid="5163" grpId="0"/>
      <p:bldP spid="51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6" name="Map PNG"/>
          <p:cNvPicPr>
            <a:picLocks noChangeAspect="1"/>
          </p:cNvPicPr>
          <p:nvPr/>
        </p:nvPicPr>
        <p:blipFill>
          <a:blip r:embed="rId3"/>
          <a:stretch>
            <a:fillRect/>
          </a:stretch>
        </p:blipFill>
        <p:spPr>
          <a:xfrm>
            <a:off x="1556754" y="1263208"/>
            <a:ext cx="10217468" cy="5013131"/>
          </a:xfrm>
          <a:prstGeom prst="rect">
            <a:avLst/>
          </a:prstGeom>
        </p:spPr>
      </p:pic>
      <p:sp>
        <p:nvSpPr>
          <p:cNvPr id="2" name="Rectangle 1"/>
          <p:cNvSpPr/>
          <p:nvPr/>
        </p:nvSpPr>
        <p:spPr bwMode="auto">
          <a:xfrm>
            <a:off x="1589" y="1082414"/>
            <a:ext cx="12456629" cy="5774208"/>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081" name="Virtual Network label in cloud"/>
          <p:cNvSpPr/>
          <p:nvPr/>
        </p:nvSpPr>
        <p:spPr>
          <a:xfrm>
            <a:off x="9638819" y="4561102"/>
            <a:ext cx="586328" cy="307681"/>
          </a:xfrm>
          <a:prstGeom prst="rect">
            <a:avLst/>
          </a:prstGeom>
        </p:spPr>
        <p:txBody>
          <a:bodyPr wrap="none">
            <a:spAutoFit/>
          </a:bodyPr>
          <a:lstStyle/>
          <a:p>
            <a:pPr algn="ctr" defTabSz="895512" fontAlgn="base">
              <a:lnSpc>
                <a:spcPct val="80000"/>
              </a:lnSpc>
              <a:spcBef>
                <a:spcPct val="0"/>
              </a:spcBef>
              <a:spcAft>
                <a:spcPct val="0"/>
              </a:spcAft>
            </a:pPr>
            <a:r>
              <a:rPr lang="en-US" sz="882" dirty="0">
                <a:gradFill>
                  <a:gsLst>
                    <a:gs pos="0">
                      <a:srgbClr val="FFFFFF"/>
                    </a:gs>
                    <a:gs pos="100000">
                      <a:srgbClr val="FFFFFF"/>
                    </a:gs>
                  </a:gsLst>
                  <a:lin ang="5400000" scaled="0"/>
                </a:gradFill>
              </a:rPr>
              <a:t>virtual </a:t>
            </a:r>
            <a:br>
              <a:rPr lang="en-US" sz="882" dirty="0">
                <a:gradFill>
                  <a:gsLst>
                    <a:gs pos="0">
                      <a:srgbClr val="FFFFFF"/>
                    </a:gs>
                    <a:gs pos="100000">
                      <a:srgbClr val="FFFFFF"/>
                    </a:gs>
                  </a:gsLst>
                  <a:lin ang="5400000" scaled="0"/>
                </a:gradFill>
              </a:rPr>
            </a:br>
            <a:r>
              <a:rPr lang="en-US" sz="882" dirty="0">
                <a:gradFill>
                  <a:gsLst>
                    <a:gs pos="0">
                      <a:srgbClr val="FFFFFF"/>
                    </a:gs>
                    <a:gs pos="100000">
                      <a:srgbClr val="FFFFFF"/>
                    </a:gs>
                  </a:gsLst>
                  <a:lin ang="5400000" scaled="0"/>
                </a:gradFill>
              </a:rPr>
              <a:t>network</a:t>
            </a:r>
          </a:p>
        </p:txBody>
      </p:sp>
      <p:sp>
        <p:nvSpPr>
          <p:cNvPr id="5188" name="Rectangle 5187"/>
          <p:cNvSpPr/>
          <p:nvPr/>
        </p:nvSpPr>
        <p:spPr bwMode="auto">
          <a:xfrm>
            <a:off x="1590" y="3475155"/>
            <a:ext cx="7386479" cy="1165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57" tIns="403286" rIns="179213" bIns="0" numCol="1" spcCol="0" rtlCol="0" fromWordArt="0" anchor="ctr" anchorCtr="0" forceAA="0" compatLnSpc="1">
            <a:prstTxWarp prst="textNoShape">
              <a:avLst/>
            </a:prstTxWarp>
            <a:noAutofit/>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data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89" name="Rectangle 5188"/>
          <p:cNvSpPr/>
          <p:nvPr/>
        </p:nvSpPr>
        <p:spPr bwMode="auto">
          <a:xfrm>
            <a:off x="440572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table</a:t>
            </a:r>
          </a:p>
        </p:txBody>
      </p:sp>
      <p:sp>
        <p:nvSpPr>
          <p:cNvPr id="5190" name="Rectangle 5189"/>
          <p:cNvSpPr/>
          <p:nvPr/>
        </p:nvSpPr>
        <p:spPr bwMode="auto">
          <a:xfrm>
            <a:off x="3508690"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HDInsight</a:t>
            </a:r>
            <a:endParaRPr lang="en-US" sz="1046" dirty="0">
              <a:gradFill>
                <a:gsLst>
                  <a:gs pos="0">
                    <a:srgbClr val="FFFFFF"/>
                  </a:gs>
                  <a:gs pos="100000">
                    <a:srgbClr val="FFFFFF"/>
                  </a:gs>
                </a:gsLst>
                <a:lin ang="5400000" scaled="0"/>
              </a:gradFill>
            </a:endParaRPr>
          </a:p>
        </p:txBody>
      </p:sp>
      <p:sp>
        <p:nvSpPr>
          <p:cNvPr id="5191" name="Rectangle 5190"/>
          <p:cNvSpPr/>
          <p:nvPr/>
        </p:nvSpPr>
        <p:spPr bwMode="auto">
          <a:xfrm>
            <a:off x="5402795" y="364071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blob storage</a:t>
            </a:r>
          </a:p>
        </p:txBody>
      </p:sp>
      <p:sp>
        <p:nvSpPr>
          <p:cNvPr id="5192" name="Rectangle 5191"/>
          <p:cNvSpPr/>
          <p:nvPr/>
        </p:nvSpPr>
        <p:spPr bwMode="auto">
          <a:xfrm>
            <a:off x="2573957" y="3617605"/>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SQL database</a:t>
            </a:r>
          </a:p>
        </p:txBody>
      </p:sp>
      <p:sp>
        <p:nvSpPr>
          <p:cNvPr id="5193" name="Rectangle 5192"/>
          <p:cNvSpPr/>
          <p:nvPr/>
        </p:nvSpPr>
        <p:spPr bwMode="auto">
          <a:xfrm>
            <a:off x="-24799" y="1472422"/>
            <a:ext cx="7412868" cy="19449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1254668" rIns="121849" bIns="60923"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app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94" name="Rectangle 5193"/>
          <p:cNvSpPr/>
          <p:nvPr/>
        </p:nvSpPr>
        <p:spPr bwMode="auto">
          <a:xfrm>
            <a:off x="6399861"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media</a:t>
            </a:r>
          </a:p>
        </p:txBody>
      </p:sp>
      <p:sp>
        <p:nvSpPr>
          <p:cNvPr id="5195" name="Rectangle 5194"/>
          <p:cNvSpPr/>
          <p:nvPr/>
        </p:nvSpPr>
        <p:spPr bwMode="auto">
          <a:xfrm>
            <a:off x="5402795" y="24741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hpc</a:t>
            </a:r>
            <a:endParaRPr lang="en-US" sz="1046" dirty="0">
              <a:gradFill>
                <a:gsLst>
                  <a:gs pos="0">
                    <a:srgbClr val="FFFFFF"/>
                  </a:gs>
                  <a:gs pos="100000">
                    <a:srgbClr val="FFFFFF"/>
                  </a:gs>
                </a:gsLst>
                <a:lin ang="5400000" scaled="0"/>
              </a:gradFill>
            </a:endParaRPr>
          </a:p>
        </p:txBody>
      </p:sp>
      <p:sp>
        <p:nvSpPr>
          <p:cNvPr id="5196" name="Rectangle 5195"/>
          <p:cNvSpPr/>
          <p:nvPr/>
        </p:nvSpPr>
        <p:spPr bwMode="auto">
          <a:xfrm>
            <a:off x="4405727" y="2474886"/>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integration</a:t>
            </a:r>
          </a:p>
        </p:txBody>
      </p:sp>
      <p:sp>
        <p:nvSpPr>
          <p:cNvPr id="5206" name="Rectangle 5205"/>
          <p:cNvSpPr/>
          <p:nvPr/>
        </p:nvSpPr>
        <p:spPr bwMode="auto">
          <a:xfrm>
            <a:off x="6399065" y="2474187"/>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analytics</a:t>
            </a:r>
          </a:p>
        </p:txBody>
      </p:sp>
      <p:sp>
        <p:nvSpPr>
          <p:cNvPr id="5207" name="Rectangle 5206"/>
          <p:cNvSpPr/>
          <p:nvPr/>
        </p:nvSpPr>
        <p:spPr bwMode="auto">
          <a:xfrm>
            <a:off x="3448937"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caching</a:t>
            </a:r>
          </a:p>
        </p:txBody>
      </p:sp>
      <p:sp>
        <p:nvSpPr>
          <p:cNvPr id="5208" name="Rectangle 5207"/>
          <p:cNvSpPr/>
          <p:nvPr/>
        </p:nvSpPr>
        <p:spPr bwMode="auto">
          <a:xfrm>
            <a:off x="4405727" y="1583390"/>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spcBef>
                <a:spcPct val="0"/>
              </a:spcBef>
              <a:spcAft>
                <a:spcPct val="0"/>
              </a:spcAft>
            </a:pPr>
            <a:r>
              <a:rPr lang="en-US" sz="1046" dirty="0">
                <a:gradFill>
                  <a:gsLst>
                    <a:gs pos="0">
                      <a:srgbClr val="FFFFFF"/>
                    </a:gs>
                    <a:gs pos="100000">
                      <a:srgbClr val="FFFFFF"/>
                    </a:gs>
                  </a:gsLst>
                  <a:lin ang="5400000" scaled="0"/>
                </a:gradFill>
              </a:rPr>
              <a:t>identity</a:t>
            </a:r>
          </a:p>
        </p:txBody>
      </p:sp>
      <p:sp>
        <p:nvSpPr>
          <p:cNvPr id="5209" name="Rectangle 5208"/>
          <p:cNvSpPr/>
          <p:nvPr/>
        </p:nvSpPr>
        <p:spPr bwMode="auto">
          <a:xfrm>
            <a:off x="5402794" y="1571058"/>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service bus</a:t>
            </a:r>
          </a:p>
        </p:txBody>
      </p:sp>
      <p:sp>
        <p:nvSpPr>
          <p:cNvPr id="5210" name="Rectangle 5209"/>
          <p:cNvSpPr/>
          <p:nvPr/>
        </p:nvSpPr>
        <p:spPr bwMode="auto">
          <a:xfrm>
            <a:off x="3508690" y="2497044"/>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web sites</a:t>
            </a:r>
          </a:p>
        </p:txBody>
      </p:sp>
      <p:sp>
        <p:nvSpPr>
          <p:cNvPr id="5211" name="Mobile Services - Label"/>
          <p:cNvSpPr/>
          <p:nvPr/>
        </p:nvSpPr>
        <p:spPr bwMode="auto">
          <a:xfrm>
            <a:off x="2573957" y="2507922"/>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mobile services</a:t>
            </a:r>
          </a:p>
        </p:txBody>
      </p:sp>
      <p:sp>
        <p:nvSpPr>
          <p:cNvPr id="5212" name="Rectangle 5211"/>
          <p:cNvSpPr/>
          <p:nvPr/>
        </p:nvSpPr>
        <p:spPr bwMode="auto">
          <a:xfrm>
            <a:off x="2574410" y="1569446"/>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cloud services</a:t>
            </a:r>
          </a:p>
        </p:txBody>
      </p:sp>
      <p:pic>
        <p:nvPicPr>
          <p:cNvPr id="5213" name="Picture 5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5237" y="1672086"/>
            <a:ext cx="423250" cy="419491"/>
          </a:xfrm>
          <a:prstGeom prst="rect">
            <a:avLst/>
          </a:prstGeom>
        </p:spPr>
      </p:pic>
      <p:pic>
        <p:nvPicPr>
          <p:cNvPr id="521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9635" y="1710604"/>
            <a:ext cx="368175" cy="368174"/>
          </a:xfrm>
          <a:prstGeom prst="rect">
            <a:avLst/>
          </a:prstGeom>
          <a:noFill/>
          <a:extLst>
            <a:ext uri="{909E8E84-426E-40DD-AFC4-6F175D3DCCD1}">
              <a14:hiddenFill xmlns:a14="http://schemas.microsoft.com/office/drawing/2010/main">
                <a:solidFill>
                  <a:srgbClr val="FFFFFF"/>
                </a:solidFill>
              </a14:hiddenFill>
            </a:ext>
          </a:extLst>
        </p:spPr>
      </p:pic>
      <p:sp>
        <p:nvSpPr>
          <p:cNvPr id="5217" name="Freeform 25"/>
          <p:cNvSpPr>
            <a:spLocks noEditPoints="1"/>
          </p:cNvSpPr>
          <p:nvPr/>
        </p:nvSpPr>
        <p:spPr bwMode="black">
          <a:xfrm>
            <a:off x="4698189" y="2625962"/>
            <a:ext cx="341403" cy="34179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pPr defTabSz="913946"/>
            <a:endParaRPr lang="en-US" sz="1568">
              <a:solidFill>
                <a:srgbClr val="505050"/>
              </a:solidFill>
            </a:endParaRPr>
          </a:p>
        </p:txBody>
      </p:sp>
      <p:pic>
        <p:nvPicPr>
          <p:cNvPr id="5219" name="Picture 5218"/>
          <p:cNvPicPr>
            <a:picLocks noChangeAspect="1"/>
          </p:cNvPicPr>
          <p:nvPr/>
        </p:nvPicPr>
        <p:blipFill>
          <a:blip r:embed="rId6"/>
          <a:stretch>
            <a:fillRect/>
          </a:stretch>
        </p:blipFill>
        <p:spPr>
          <a:xfrm>
            <a:off x="5673611" y="1680657"/>
            <a:ext cx="376887" cy="426540"/>
          </a:xfrm>
          <a:prstGeom prst="rect">
            <a:avLst/>
          </a:prstGeom>
        </p:spPr>
      </p:pic>
      <p:sp>
        <p:nvSpPr>
          <p:cNvPr id="5221" name="Freeform 25"/>
          <p:cNvSpPr>
            <a:spLocks noEditPoints="1"/>
          </p:cNvSpPr>
          <p:nvPr/>
        </p:nvSpPr>
        <p:spPr bwMode="black">
          <a:xfrm flipH="1">
            <a:off x="6649617" y="1665105"/>
            <a:ext cx="423682" cy="42385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1" tIns="44802" rIns="89601" bIns="44802" numCol="1" anchor="t" anchorCtr="0" compatLnSpc="1">
            <a:prstTxWarp prst="textNoShape">
              <a:avLst/>
            </a:prstTxWarp>
          </a:bodyPr>
          <a:lstStyle/>
          <a:p>
            <a:pPr defTabSz="895993"/>
            <a:endParaRPr lang="en-US" sz="1764" dirty="0">
              <a:solidFill>
                <a:srgbClr val="000000"/>
              </a:solidFill>
            </a:endParaRPr>
          </a:p>
        </p:txBody>
      </p:sp>
      <p:pic>
        <p:nvPicPr>
          <p:cNvPr id="5223"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5571498" y="2474844"/>
            <a:ext cx="608152" cy="608237"/>
          </a:xfrm>
          <a:prstGeom prst="rect">
            <a:avLst/>
          </a:prstGeom>
          <a:noFill/>
          <a:ln>
            <a:noFill/>
          </a:ln>
        </p:spPr>
      </p:pic>
      <p:sp>
        <p:nvSpPr>
          <p:cNvPr id="5225" name="Freeform 5224"/>
          <p:cNvSpPr>
            <a:spLocks noEditPoints="1"/>
          </p:cNvSpPr>
          <p:nvPr/>
        </p:nvSpPr>
        <p:spPr bwMode="auto">
          <a:xfrm>
            <a:off x="6681121" y="2673038"/>
            <a:ext cx="333468" cy="294053"/>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54" tIns="60926" rIns="121854" bIns="60926" numCol="1" anchor="t" anchorCtr="0" compatLnSpc="1">
            <a:prstTxWarp prst="textNoShape">
              <a:avLst/>
            </a:prstTxWarp>
          </a:bodyPr>
          <a:lstStyle/>
          <a:p>
            <a:pPr defTabSz="1190369"/>
            <a:endParaRPr lang="en-US" sz="2352" dirty="0">
              <a:solidFill>
                <a:srgbClr val="292929"/>
              </a:solidFill>
            </a:endParaRPr>
          </a:p>
        </p:txBody>
      </p:sp>
      <p:sp>
        <p:nvSpPr>
          <p:cNvPr id="5227" name="Rectangle 5226"/>
          <p:cNvSpPr/>
          <p:nvPr/>
        </p:nvSpPr>
        <p:spPr bwMode="auto">
          <a:xfrm>
            <a:off x="-8104" y="4698029"/>
            <a:ext cx="7396171" cy="1165049"/>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57" tIns="403286" rIns="121849" bIns="0" numCol="1" rtlCol="0" anchor="ctr" anchorCtr="0" compatLnSpc="1">
            <a:prstTxWarp prst="textNoShape">
              <a:avLst/>
            </a:prstTxWarp>
          </a:bodyPr>
          <a:lstStyle/>
          <a:p>
            <a:pPr defTabSz="761514">
              <a:defRPr/>
            </a:pPr>
            <a:r>
              <a:rPr lang="en-US" sz="4704" kern="0" baseline="30000" dirty="0">
                <a:gradFill>
                  <a:gsLst>
                    <a:gs pos="0">
                      <a:srgbClr val="00188F">
                        <a:lumMod val="5000"/>
                        <a:lumOff val="95000"/>
                      </a:srgbClr>
                    </a:gs>
                    <a:gs pos="100000">
                      <a:srgbClr val="EFEFEF"/>
                    </a:gs>
                  </a:gsLst>
                  <a:lin ang="5400000" scaled="1"/>
                </a:gradFill>
                <a:latin typeface="Segoe UI Light"/>
              </a:rPr>
              <a:t>infrastructure </a:t>
            </a:r>
            <a:br>
              <a:rPr lang="en-US" sz="4704" kern="0" baseline="30000" dirty="0">
                <a:gradFill>
                  <a:gsLst>
                    <a:gs pos="0">
                      <a:srgbClr val="00188F">
                        <a:lumMod val="5000"/>
                        <a:lumOff val="95000"/>
                      </a:srgbClr>
                    </a:gs>
                    <a:gs pos="100000">
                      <a:srgbClr val="EFEFEF"/>
                    </a:gs>
                  </a:gsLst>
                  <a:lin ang="5400000" scaled="1"/>
                </a:gradFill>
                <a:latin typeface="Segoe UI Light"/>
              </a:rPr>
            </a:br>
            <a:r>
              <a:rPr lang="en-US" sz="4704"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228" name="Rectangle 5227"/>
          <p:cNvSpPr/>
          <p:nvPr/>
        </p:nvSpPr>
        <p:spPr bwMode="auto">
          <a:xfrm>
            <a:off x="6399065" y="4862893"/>
            <a:ext cx="895988" cy="8150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cdn</a:t>
            </a:r>
            <a:endParaRPr lang="en-US" sz="1046" dirty="0">
              <a:gradFill>
                <a:gsLst>
                  <a:gs pos="0">
                    <a:srgbClr val="FFFFFF"/>
                  </a:gs>
                  <a:gs pos="100000">
                    <a:srgbClr val="FFFFFF"/>
                  </a:gs>
                </a:gsLst>
                <a:lin ang="5400000" scaled="0"/>
              </a:gradFill>
            </a:endParaRPr>
          </a:p>
        </p:txBody>
      </p:sp>
      <p:sp>
        <p:nvSpPr>
          <p:cNvPr id="5229" name="Virtual Machines - Label"/>
          <p:cNvSpPr/>
          <p:nvPr/>
        </p:nvSpPr>
        <p:spPr bwMode="auto">
          <a:xfrm>
            <a:off x="257395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machines</a:t>
            </a:r>
          </a:p>
        </p:txBody>
      </p:sp>
      <p:sp>
        <p:nvSpPr>
          <p:cNvPr id="5230" name="Rectangle 5229"/>
          <p:cNvSpPr/>
          <p:nvPr/>
        </p:nvSpPr>
        <p:spPr bwMode="auto">
          <a:xfrm>
            <a:off x="3508690"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virtual network</a:t>
            </a:r>
          </a:p>
        </p:txBody>
      </p:sp>
      <p:sp>
        <p:nvSpPr>
          <p:cNvPr id="5231" name="Rectangle 5230"/>
          <p:cNvSpPr/>
          <p:nvPr/>
        </p:nvSpPr>
        <p:spPr bwMode="auto">
          <a:xfrm>
            <a:off x="4405727"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err="1">
                <a:gradFill>
                  <a:gsLst>
                    <a:gs pos="0">
                      <a:srgbClr val="FFFFFF"/>
                    </a:gs>
                    <a:gs pos="100000">
                      <a:srgbClr val="FFFFFF"/>
                    </a:gs>
                  </a:gsLst>
                  <a:lin ang="5400000" scaled="0"/>
                </a:gradFill>
              </a:rPr>
              <a:t>vpn</a:t>
            </a:r>
            <a:endParaRPr lang="en-US" sz="1046" dirty="0">
              <a:gradFill>
                <a:gsLst>
                  <a:gs pos="0">
                    <a:srgbClr val="FFFFFF"/>
                  </a:gs>
                  <a:gs pos="100000">
                    <a:srgbClr val="FFFFFF"/>
                  </a:gs>
                </a:gsLst>
                <a:lin ang="5400000" scaled="0"/>
              </a:gradFill>
            </a:endParaRPr>
          </a:p>
        </p:txBody>
      </p:sp>
      <p:sp>
        <p:nvSpPr>
          <p:cNvPr id="5232" name="Rectangle 5231"/>
          <p:cNvSpPr/>
          <p:nvPr/>
        </p:nvSpPr>
        <p:spPr bwMode="auto">
          <a:xfrm>
            <a:off x="5402795" y="4862891"/>
            <a:ext cx="895988" cy="8150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1046" dirty="0">
                <a:gradFill>
                  <a:gsLst>
                    <a:gs pos="0">
                      <a:srgbClr val="FFFFFF"/>
                    </a:gs>
                    <a:gs pos="100000">
                      <a:srgbClr val="FFFFFF"/>
                    </a:gs>
                  </a:gsLst>
                  <a:lin ang="5400000" scaled="0"/>
                </a:gradFill>
              </a:rPr>
              <a:t>traffic manager</a:t>
            </a:r>
          </a:p>
        </p:txBody>
      </p:sp>
      <p:pic>
        <p:nvPicPr>
          <p:cNvPr id="5235" name="Picture 52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8121" y="2589300"/>
            <a:ext cx="376294" cy="376346"/>
          </a:xfrm>
          <a:prstGeom prst="rect">
            <a:avLst/>
          </a:prstGeom>
          <a:noFill/>
        </p:spPr>
      </p:pic>
      <p:pic>
        <p:nvPicPr>
          <p:cNvPr id="5237" name="Picture 523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01738" y="2602182"/>
            <a:ext cx="240426" cy="348105"/>
          </a:xfrm>
          <a:prstGeom prst="rect">
            <a:avLst/>
          </a:prstGeom>
          <a:noFill/>
        </p:spPr>
      </p:pic>
      <p:pic>
        <p:nvPicPr>
          <p:cNvPr id="5239" name="Picture 5238"/>
          <p:cNvPicPr>
            <a:picLocks noChangeAspect="1"/>
          </p:cNvPicPr>
          <p:nvPr/>
        </p:nvPicPr>
        <p:blipFill>
          <a:blip r:embed="rId10"/>
          <a:stretch>
            <a:fillRect/>
          </a:stretch>
        </p:blipFill>
        <p:spPr>
          <a:xfrm>
            <a:off x="2802980" y="1647279"/>
            <a:ext cx="438849" cy="371387"/>
          </a:xfrm>
          <a:prstGeom prst="rect">
            <a:avLst/>
          </a:prstGeom>
          <a:noFill/>
        </p:spPr>
      </p:pic>
      <p:pic>
        <p:nvPicPr>
          <p:cNvPr id="524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663736" y="4941101"/>
            <a:ext cx="374106" cy="374160"/>
          </a:xfrm>
          <a:prstGeom prst="rect">
            <a:avLst/>
          </a:prstGeom>
          <a:noFill/>
          <a:extLst>
            <a:ext uri="{909E8E84-426E-40DD-AFC4-6F175D3DCCD1}">
              <a14:hiddenFill xmlns:a14="http://schemas.microsoft.com/office/drawing/2010/main">
                <a:solidFill>
                  <a:srgbClr val="FFFFFF"/>
                </a:solidFill>
              </a14:hiddenFill>
            </a:ext>
          </a:extLst>
        </p:spPr>
      </p:pic>
      <p:pic>
        <p:nvPicPr>
          <p:cNvPr id="5247" name="Picture 5" descr="C:\Users\Jonahs\Dropbox\Projects SCOTT\MEET Windows Azure\source\Background\tile-icon-CD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3370" y="4916212"/>
            <a:ext cx="485789" cy="481471"/>
          </a:xfrm>
          <a:prstGeom prst="rect">
            <a:avLst/>
          </a:prstGeom>
          <a:noFill/>
          <a:extLst>
            <a:ext uri="{909E8E84-426E-40DD-AFC4-6F175D3DCCD1}">
              <a14:hiddenFill xmlns:a14="http://schemas.microsoft.com/office/drawing/2010/main">
                <a:solidFill>
                  <a:srgbClr val="FFFFFF"/>
                </a:solidFill>
              </a14:hiddenFill>
            </a:ext>
          </a:extLst>
        </p:spPr>
      </p:pic>
      <p:sp>
        <p:nvSpPr>
          <p:cNvPr id="5249" name="Freeform 30"/>
          <p:cNvSpPr>
            <a:spLocks noEditPoints="1"/>
          </p:cNvSpPr>
          <p:nvPr/>
        </p:nvSpPr>
        <p:spPr bwMode="auto">
          <a:xfrm flipH="1">
            <a:off x="2887547" y="3744439"/>
            <a:ext cx="268806" cy="29722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pic>
        <p:nvPicPr>
          <p:cNvPr id="5251" name="Picture 3" descr="C:\Users\Jonahs\Dropbox\Projects SCOTT\MEET Windows Azure\source\Background\tile-icon-bigdata.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43659" y="3681918"/>
            <a:ext cx="426053" cy="422268"/>
          </a:xfrm>
          <a:prstGeom prst="rect">
            <a:avLst/>
          </a:prstGeom>
          <a:noFill/>
          <a:extLst>
            <a:ext uri="{909E8E84-426E-40DD-AFC4-6F175D3DCCD1}">
              <a14:hiddenFill xmlns:a14="http://schemas.microsoft.com/office/drawing/2010/main">
                <a:solidFill>
                  <a:srgbClr val="FFFFFF"/>
                </a:solidFill>
              </a14:hiddenFill>
            </a:ext>
          </a:extLst>
        </p:spPr>
      </p:pic>
      <p:pic>
        <p:nvPicPr>
          <p:cNvPr id="5253" name="Picture 2" descr="C:\Users\Jonahs\Dropbox\Projects SCOTT\MEET Windows Azure\source\Background\tile-icon-storag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52784" y="3692089"/>
            <a:ext cx="401874" cy="401931"/>
          </a:xfrm>
          <a:prstGeom prst="rect">
            <a:avLst/>
          </a:prstGeom>
          <a:noFill/>
          <a:extLst>
            <a:ext uri="{909E8E84-426E-40DD-AFC4-6F175D3DCCD1}">
              <a14:hiddenFill xmlns:a14="http://schemas.microsoft.com/office/drawing/2010/main">
                <a:solidFill>
                  <a:srgbClr val="FFFFFF"/>
                </a:solidFill>
              </a14:hiddenFill>
            </a:ext>
          </a:extLst>
        </p:spPr>
      </p:pic>
      <p:pic>
        <p:nvPicPr>
          <p:cNvPr id="5255" name="Picture 52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58184" y="3718551"/>
            <a:ext cx="385210" cy="349005"/>
          </a:xfrm>
          <a:prstGeom prst="rect">
            <a:avLst/>
          </a:prstGeom>
        </p:spPr>
      </p:pic>
      <p:sp>
        <p:nvSpPr>
          <p:cNvPr id="2550" name="Clpoud Icon"/>
          <p:cNvSpPr>
            <a:spLocks noChangeAspect="1"/>
          </p:cNvSpPr>
          <p:nvPr/>
        </p:nvSpPr>
        <p:spPr bwMode="black">
          <a:xfrm>
            <a:off x="7896245" y="1806519"/>
            <a:ext cx="3685936" cy="208294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2551" name="Data Cloud title"/>
          <p:cNvSpPr txBox="1"/>
          <p:nvPr/>
        </p:nvSpPr>
        <p:spPr>
          <a:xfrm>
            <a:off x="7377656" y="814727"/>
            <a:ext cx="4879660" cy="1049734"/>
          </a:xfrm>
          <a:prstGeom prst="rect">
            <a:avLst/>
          </a:prstGeom>
          <a:noFill/>
        </p:spPr>
        <p:txBody>
          <a:bodyPr wrap="square" lIns="179238" tIns="143391" rIns="179238" bIns="143391" rtlCol="0">
            <a:spAutoFit/>
          </a:bodyPr>
          <a:lstStyle/>
          <a:p>
            <a:pPr algn="ctr" defTabSz="913946">
              <a:lnSpc>
                <a:spcPct val="90000"/>
              </a:lnSpc>
            </a:pPr>
            <a:r>
              <a:rPr lang="en-US" sz="2744" spc="-49" dirty="0">
                <a:gradFill>
                  <a:gsLst>
                    <a:gs pos="2917">
                      <a:srgbClr val="00188F"/>
                    </a:gs>
                    <a:gs pos="30000">
                      <a:srgbClr val="00188F"/>
                    </a:gs>
                  </a:gsLst>
                  <a:lin ang="5400000" scaled="0"/>
                </a:gradFill>
                <a:latin typeface="Segoe UI Light"/>
              </a:rPr>
              <a:t>Azure datacenters,</a:t>
            </a:r>
          </a:p>
          <a:p>
            <a:pPr algn="ctr" defTabSz="913946">
              <a:lnSpc>
                <a:spcPct val="90000"/>
              </a:lnSpc>
            </a:pPr>
            <a:r>
              <a:rPr lang="en-US" sz="2744" spc="-49" dirty="0">
                <a:gradFill>
                  <a:gsLst>
                    <a:gs pos="2917">
                      <a:srgbClr val="00188F"/>
                    </a:gs>
                    <a:gs pos="30000">
                      <a:srgbClr val="00188F"/>
                    </a:gs>
                  </a:gsLst>
                  <a:lin ang="5400000" scaled="0"/>
                </a:gradFill>
                <a:latin typeface="Segoe UI Light"/>
              </a:rPr>
              <a:t>your datacenters.</a:t>
            </a:r>
          </a:p>
        </p:txBody>
      </p:sp>
      <p:pic>
        <p:nvPicPr>
          <p:cNvPr id="2552" name="Picture 25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9225524" y="3384762"/>
            <a:ext cx="2072072" cy="3185513"/>
          </a:xfrm>
          <a:prstGeom prst="rect">
            <a:avLst/>
          </a:prstGeom>
        </p:spPr>
      </p:pic>
      <p:cxnSp>
        <p:nvCxnSpPr>
          <p:cNvPr id="2553" name="Straight Arrow Connector 2552"/>
          <p:cNvCxnSpPr/>
          <p:nvPr/>
        </p:nvCxnSpPr>
        <p:spPr>
          <a:xfrm>
            <a:off x="9851848" y="3826587"/>
            <a:ext cx="0" cy="1368332"/>
          </a:xfrm>
          <a:prstGeom prst="straightConnector1">
            <a:avLst/>
          </a:prstGeom>
          <a:ln w="60325" cap="rnd">
            <a:solidFill>
              <a:schemeClr val="accent2"/>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pic>
        <p:nvPicPr>
          <p:cNvPr id="5233" name="Picture 523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33804" y="4944232"/>
            <a:ext cx="376293" cy="340430"/>
          </a:xfrm>
          <a:prstGeom prst="rect">
            <a:avLst/>
          </a:prstGeom>
          <a:noFill/>
          <a:ln>
            <a:noFill/>
          </a:ln>
        </p:spPr>
      </p:pic>
      <p:sp>
        <p:nvSpPr>
          <p:cNvPr id="5241" name="Freeform 78"/>
          <p:cNvSpPr>
            <a:spLocks noEditPoints="1"/>
          </p:cNvSpPr>
          <p:nvPr/>
        </p:nvSpPr>
        <p:spPr bwMode="black">
          <a:xfrm>
            <a:off x="3763588" y="4924086"/>
            <a:ext cx="386193" cy="3696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2566" name="Rectangle 2565"/>
          <p:cNvSpPr/>
          <p:nvPr/>
        </p:nvSpPr>
        <p:spPr bwMode="auto">
          <a:xfrm>
            <a:off x="9473313" y="3098079"/>
            <a:ext cx="759470" cy="690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882" dirty="0" err="1">
                <a:gradFill>
                  <a:gsLst>
                    <a:gs pos="0">
                      <a:srgbClr val="FFFFFF"/>
                    </a:gs>
                    <a:gs pos="100000">
                      <a:srgbClr val="FFFFFF"/>
                    </a:gs>
                  </a:gsLst>
                  <a:lin ang="5400000" scaled="0"/>
                </a:gradFill>
              </a:rPr>
              <a:t>vpn</a:t>
            </a:r>
            <a:endParaRPr lang="en-US" sz="882" dirty="0">
              <a:gradFill>
                <a:gsLst>
                  <a:gs pos="0">
                    <a:srgbClr val="FFFFFF"/>
                  </a:gs>
                  <a:gs pos="100000">
                    <a:srgbClr val="FFFFFF"/>
                  </a:gs>
                </a:gsLst>
                <a:lin ang="5400000" scaled="0"/>
              </a:gradFill>
            </a:endParaRPr>
          </a:p>
        </p:txBody>
      </p:sp>
      <p:grpSp>
        <p:nvGrpSpPr>
          <p:cNvPr id="17" name="Group 16"/>
          <p:cNvGrpSpPr/>
          <p:nvPr/>
        </p:nvGrpSpPr>
        <p:grpSpPr>
          <a:xfrm>
            <a:off x="9584967" y="3109024"/>
            <a:ext cx="707706" cy="683679"/>
            <a:chOff x="9778092" y="3170784"/>
            <a:chExt cx="722085" cy="697570"/>
          </a:xfrm>
        </p:grpSpPr>
        <p:sp>
          <p:nvSpPr>
            <p:cNvPr id="2567" name="Freeform 58"/>
            <p:cNvSpPr>
              <a:spLocks noEditPoints="1"/>
            </p:cNvSpPr>
            <p:nvPr/>
          </p:nvSpPr>
          <p:spPr bwMode="black">
            <a:xfrm>
              <a:off x="9889059" y="3248750"/>
              <a:ext cx="325120" cy="3485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sp>
          <p:nvSpPr>
            <p:cNvPr id="2568" name="L-Shape 2567"/>
            <p:cNvSpPr/>
            <p:nvPr/>
          </p:nvSpPr>
          <p:spPr bwMode="auto">
            <a:xfrm flipV="1">
              <a:off x="9778092" y="3170784"/>
              <a:ext cx="722085" cy="697570"/>
            </a:xfrm>
            <a:prstGeom prst="corner">
              <a:avLst>
                <a:gd name="adj1" fmla="val 43057"/>
                <a:gd name="adj2" fmla="val 74857"/>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2571" name="Rectangle 2570"/>
          <p:cNvSpPr/>
          <p:nvPr/>
        </p:nvSpPr>
        <p:spPr bwMode="auto">
          <a:xfrm>
            <a:off x="9619616" y="2367444"/>
            <a:ext cx="759470" cy="6908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882" dirty="0">
                <a:gradFill>
                  <a:gsLst>
                    <a:gs pos="0">
                      <a:srgbClr val="FFFFFF"/>
                    </a:gs>
                    <a:gs pos="100000">
                      <a:srgbClr val="FFFFFF"/>
                    </a:gs>
                  </a:gsLst>
                  <a:lin ang="5400000" scaled="0"/>
                </a:gradFill>
              </a:rPr>
              <a:t>virtual network</a:t>
            </a:r>
          </a:p>
        </p:txBody>
      </p:sp>
      <p:grpSp>
        <p:nvGrpSpPr>
          <p:cNvPr id="15" name="Group 14"/>
          <p:cNvGrpSpPr/>
          <p:nvPr/>
        </p:nvGrpSpPr>
        <p:grpSpPr>
          <a:xfrm>
            <a:off x="9591720" y="2378391"/>
            <a:ext cx="709557" cy="683678"/>
            <a:chOff x="9784981" y="2425306"/>
            <a:chExt cx="723974" cy="697569"/>
          </a:xfrm>
        </p:grpSpPr>
        <p:sp>
          <p:nvSpPr>
            <p:cNvPr id="2572" name="Freeform 78"/>
            <p:cNvSpPr>
              <a:spLocks noEditPoints="1"/>
            </p:cNvSpPr>
            <p:nvPr/>
          </p:nvSpPr>
          <p:spPr bwMode="black">
            <a:xfrm>
              <a:off x="10033893" y="2467063"/>
              <a:ext cx="334002" cy="319689"/>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2573" name="L-Shape 2572"/>
            <p:cNvSpPr/>
            <p:nvPr/>
          </p:nvSpPr>
          <p:spPr bwMode="auto">
            <a:xfrm flipH="1">
              <a:off x="9784981" y="2425306"/>
              <a:ext cx="723974" cy="697569"/>
            </a:xfrm>
            <a:prstGeom prst="corner">
              <a:avLst>
                <a:gd name="adj1" fmla="val 38444"/>
                <a:gd name="adj2" fmla="val 86106"/>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2574" name="Virtual Machines - Label"/>
          <p:cNvSpPr/>
          <p:nvPr/>
        </p:nvSpPr>
        <p:spPr bwMode="auto">
          <a:xfrm>
            <a:off x="8841976" y="2371045"/>
            <a:ext cx="759471" cy="6908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60924" rIns="121848" bIns="60924" numCol="1" rtlCol="0" anchor="b" anchorCtr="0" compatLnSpc="1">
            <a:prstTxWarp prst="textNoShape">
              <a:avLst/>
            </a:prstTxWarp>
          </a:bodyPr>
          <a:lstStyle/>
          <a:p>
            <a:pPr algn="ctr" defTabSz="895512" fontAlgn="base">
              <a:lnSpc>
                <a:spcPct val="80000"/>
              </a:lnSpc>
              <a:spcBef>
                <a:spcPct val="0"/>
              </a:spcBef>
              <a:spcAft>
                <a:spcPct val="0"/>
              </a:spcAft>
            </a:pPr>
            <a:r>
              <a:rPr lang="en-US" sz="882" dirty="0">
                <a:gradFill>
                  <a:gsLst>
                    <a:gs pos="0">
                      <a:srgbClr val="FFFFFF"/>
                    </a:gs>
                    <a:gs pos="100000">
                      <a:srgbClr val="FFFFFF"/>
                    </a:gs>
                  </a:gsLst>
                  <a:lin ang="5400000" scaled="0"/>
                </a:gradFill>
              </a:rPr>
              <a:t>virtual machines</a:t>
            </a:r>
          </a:p>
        </p:txBody>
      </p:sp>
      <p:grpSp>
        <p:nvGrpSpPr>
          <p:cNvPr id="16" name="Group 15"/>
          <p:cNvGrpSpPr/>
          <p:nvPr/>
        </p:nvGrpSpPr>
        <p:grpSpPr>
          <a:xfrm>
            <a:off x="8885876" y="2381991"/>
            <a:ext cx="715181" cy="683678"/>
            <a:chOff x="9064796" y="2428980"/>
            <a:chExt cx="729712" cy="697569"/>
          </a:xfrm>
        </p:grpSpPr>
        <p:pic>
          <p:nvPicPr>
            <p:cNvPr id="2575" name="Picture 257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244735" y="2488161"/>
              <a:ext cx="325439" cy="294423"/>
            </a:xfrm>
            <a:prstGeom prst="rect">
              <a:avLst/>
            </a:prstGeom>
            <a:noFill/>
            <a:ln>
              <a:noFill/>
            </a:ln>
          </p:spPr>
        </p:pic>
        <p:sp>
          <p:nvSpPr>
            <p:cNvPr id="2576" name="L-Shape 2575"/>
            <p:cNvSpPr/>
            <p:nvPr/>
          </p:nvSpPr>
          <p:spPr bwMode="auto">
            <a:xfrm flipV="1">
              <a:off x="9064796" y="2428980"/>
              <a:ext cx="729712" cy="697569"/>
            </a:xfrm>
            <a:prstGeom prst="corner">
              <a:avLst>
                <a:gd name="adj1" fmla="val 38444"/>
                <a:gd name="adj2" fmla="val 93695"/>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
        <p:nvSpPr>
          <p:cNvPr id="5243" name="Freeform 58"/>
          <p:cNvSpPr>
            <a:spLocks noEditPoints="1"/>
          </p:cNvSpPr>
          <p:nvPr/>
        </p:nvSpPr>
        <p:spPr bwMode="black">
          <a:xfrm>
            <a:off x="4665758" y="4965953"/>
            <a:ext cx="375924" cy="402978"/>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grpSp>
        <p:nvGrpSpPr>
          <p:cNvPr id="2589" name="Group 2588"/>
          <p:cNvGrpSpPr/>
          <p:nvPr/>
        </p:nvGrpSpPr>
        <p:grpSpPr>
          <a:xfrm>
            <a:off x="9491568" y="5245837"/>
            <a:ext cx="720560" cy="720562"/>
            <a:chOff x="8383457" y="4980611"/>
            <a:chExt cx="1037196" cy="1037198"/>
          </a:xfrm>
        </p:grpSpPr>
        <p:sp>
          <p:nvSpPr>
            <p:cNvPr id="2592" name="Oval 2591"/>
            <p:cNvSpPr/>
            <p:nvPr/>
          </p:nvSpPr>
          <p:spPr bwMode="auto">
            <a:xfrm>
              <a:off x="8383457" y="4980611"/>
              <a:ext cx="1037196" cy="1037198"/>
            </a:xfrm>
            <a:prstGeom prst="ellipse">
              <a:avLst/>
            </a:prstGeom>
            <a:solidFill>
              <a:srgbClr val="FFFFFF"/>
            </a:solidFill>
            <a:ln w="31750">
              <a:solidFill>
                <a:srgbClr val="00188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sp>
          <p:nvSpPr>
            <p:cNvPr id="5054" name="Freeform 5"/>
            <p:cNvSpPr>
              <a:spLocks noEditPoints="1"/>
            </p:cNvSpPr>
            <p:nvPr/>
          </p:nvSpPr>
          <p:spPr bwMode="auto">
            <a:xfrm>
              <a:off x="8534625" y="5135662"/>
              <a:ext cx="720726"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rgbClr val="00188F"/>
            </a:solidFill>
            <a:ln>
              <a:noFill/>
            </a:ln>
          </p:spPr>
          <p:txBody>
            <a:bodyPr vert="horz" wrap="square" lIns="89619" tIns="44810" rIns="89619" bIns="44810" numCol="1" anchor="t" anchorCtr="0" compatLnSpc="1">
              <a:prstTxWarp prst="textNoShape">
                <a:avLst/>
              </a:prstTxWarp>
            </a:bodyPr>
            <a:lstStyle/>
            <a:p>
              <a:pPr defTabSz="913946"/>
              <a:endParaRPr lang="en-US" sz="1764">
                <a:solidFill>
                  <a:srgbClr val="505050"/>
                </a:solidFill>
              </a:endParaRPr>
            </a:p>
          </p:txBody>
        </p:sp>
        <p:sp>
          <p:nvSpPr>
            <p:cNvPr id="5055" name="Rectangle 5054"/>
            <p:cNvSpPr/>
            <p:nvPr/>
          </p:nvSpPr>
          <p:spPr>
            <a:xfrm>
              <a:off x="8655809" y="5659109"/>
              <a:ext cx="492495" cy="328299"/>
            </a:xfrm>
            <a:prstGeom prst="rect">
              <a:avLst/>
            </a:prstGeom>
          </p:spPr>
          <p:txBody>
            <a:bodyPr wrap="none">
              <a:spAutoFit/>
            </a:bodyPr>
            <a:lstStyle/>
            <a:p>
              <a:pPr algn="ctr" defTabSz="913946"/>
              <a:r>
                <a:rPr lang="en-US" sz="882" b="1" spc="-49" dirty="0" err="1">
                  <a:solidFill>
                    <a:srgbClr val="00188F"/>
                  </a:solidFill>
                  <a:latin typeface="Segoe UI Light"/>
                </a:rPr>
                <a:t>vpn</a:t>
              </a:r>
              <a:endParaRPr lang="en-US" sz="882" dirty="0">
                <a:solidFill>
                  <a:srgbClr val="00188F"/>
                </a:solidFill>
              </a:endParaRPr>
            </a:p>
          </p:txBody>
        </p:sp>
      </p:grpSp>
      <p:grpSp>
        <p:nvGrpSpPr>
          <p:cNvPr id="5056" name="Group 5055"/>
          <p:cNvGrpSpPr/>
          <p:nvPr/>
        </p:nvGrpSpPr>
        <p:grpSpPr>
          <a:xfrm>
            <a:off x="3475781" y="4875804"/>
            <a:ext cx="837103" cy="806572"/>
            <a:chOff x="3697179" y="5125862"/>
            <a:chExt cx="854111" cy="822960"/>
          </a:xfrm>
        </p:grpSpPr>
        <p:sp>
          <p:nvSpPr>
            <p:cNvPr id="5057" name="Freeform 78"/>
            <p:cNvSpPr>
              <a:spLocks noEditPoints="1"/>
            </p:cNvSpPr>
            <p:nvPr/>
          </p:nvSpPr>
          <p:spPr bwMode="black">
            <a:xfrm>
              <a:off x="3990834" y="51751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0637" tIns="40319" rIns="80637" bIns="40319" numCol="1" anchor="t" anchorCtr="0" compatLnSpc="1">
              <a:prstTxWarp prst="textNoShape">
                <a:avLst/>
              </a:prstTxWarp>
            </a:bodyPr>
            <a:lstStyle/>
            <a:p>
              <a:pPr defTabSz="670914"/>
              <a:endParaRPr lang="en-US" sz="914" dirty="0">
                <a:solidFill>
                  <a:srgbClr val="FFFFFF"/>
                </a:solidFill>
              </a:endParaRPr>
            </a:p>
          </p:txBody>
        </p:sp>
        <p:sp>
          <p:nvSpPr>
            <p:cNvPr id="5058" name="L-Shape 5057"/>
            <p:cNvSpPr/>
            <p:nvPr/>
          </p:nvSpPr>
          <p:spPr bwMode="auto">
            <a:xfrm flipH="1">
              <a:off x="3697179" y="5125862"/>
              <a:ext cx="854111" cy="822960"/>
            </a:xfrm>
            <a:prstGeom prst="corner">
              <a:avLst>
                <a:gd name="adj1" fmla="val 38444"/>
                <a:gd name="adj2" fmla="val 86106"/>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5059" name="Group 5058"/>
          <p:cNvGrpSpPr/>
          <p:nvPr/>
        </p:nvGrpSpPr>
        <p:grpSpPr>
          <a:xfrm>
            <a:off x="2625749" y="4875804"/>
            <a:ext cx="843737" cy="806572"/>
            <a:chOff x="2829877" y="5125862"/>
            <a:chExt cx="860880" cy="822960"/>
          </a:xfrm>
        </p:grpSpPr>
        <p:pic>
          <p:nvPicPr>
            <p:cNvPr id="5060" name="Picture 505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042160" y="5195680"/>
              <a:ext cx="383938" cy="347347"/>
            </a:xfrm>
            <a:prstGeom prst="rect">
              <a:avLst/>
            </a:prstGeom>
            <a:noFill/>
            <a:ln>
              <a:noFill/>
            </a:ln>
          </p:spPr>
        </p:pic>
        <p:sp>
          <p:nvSpPr>
            <p:cNvPr id="5061" name="L-Shape 5060"/>
            <p:cNvSpPr/>
            <p:nvPr/>
          </p:nvSpPr>
          <p:spPr bwMode="auto">
            <a:xfrm flipV="1">
              <a:off x="2829877" y="5125862"/>
              <a:ext cx="860880" cy="822960"/>
            </a:xfrm>
            <a:prstGeom prst="corner">
              <a:avLst>
                <a:gd name="adj1" fmla="val 38444"/>
                <a:gd name="adj2" fmla="val 93695"/>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grpSp>
        <p:nvGrpSpPr>
          <p:cNvPr id="21" name="Group 20"/>
          <p:cNvGrpSpPr/>
          <p:nvPr/>
        </p:nvGrpSpPr>
        <p:grpSpPr>
          <a:xfrm>
            <a:off x="4535885" y="4876458"/>
            <a:ext cx="834865" cy="806572"/>
            <a:chOff x="4626423" y="4974129"/>
            <a:chExt cx="851828" cy="822960"/>
          </a:xfrm>
        </p:grpSpPr>
        <p:sp>
          <p:nvSpPr>
            <p:cNvPr id="2557"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0637" tIns="40319" rIns="80637" bIns="40319" numCol="1" anchor="t" anchorCtr="0" compatLnSpc="1">
              <a:prstTxWarp prst="textNoShape">
                <a:avLst/>
              </a:prstTxWarp>
            </a:bodyPr>
            <a:lstStyle/>
            <a:p>
              <a:pPr defTabSz="670914"/>
              <a:endParaRPr lang="en-US" sz="914">
                <a:solidFill>
                  <a:srgbClr val="FFFFFF"/>
                </a:solidFill>
              </a:endParaRPr>
            </a:p>
          </p:txBody>
        </p:sp>
        <p:sp>
          <p:nvSpPr>
            <p:cNvPr id="5062" name="L-Shape 5061"/>
            <p:cNvSpPr/>
            <p:nvPr/>
          </p:nvSpPr>
          <p:spPr bwMode="auto">
            <a:xfrm flipV="1">
              <a:off x="4626423" y="4974129"/>
              <a:ext cx="851828" cy="822960"/>
            </a:xfrm>
            <a:prstGeom prst="corner">
              <a:avLst>
                <a:gd name="adj1" fmla="val 43057"/>
                <a:gd name="adj2" fmla="val 74857"/>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702536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550"/>
                                        </p:tgtEl>
                                        <p:attrNameLst>
                                          <p:attrName>style.visibility</p:attrName>
                                        </p:attrNameLst>
                                      </p:cBhvr>
                                      <p:to>
                                        <p:strVal val="visible"/>
                                      </p:to>
                                    </p:set>
                                    <p:anim calcmode="lin" valueType="num">
                                      <p:cBhvr>
                                        <p:cTn id="7" dur="250" fill="hold"/>
                                        <p:tgtEl>
                                          <p:spTgt spid="2550"/>
                                        </p:tgtEl>
                                        <p:attrNameLst>
                                          <p:attrName>ppt_w</p:attrName>
                                        </p:attrNameLst>
                                      </p:cBhvr>
                                      <p:tavLst>
                                        <p:tav tm="0">
                                          <p:val>
                                            <p:fltVal val="0"/>
                                          </p:val>
                                        </p:tav>
                                        <p:tav tm="100000">
                                          <p:val>
                                            <p:strVal val="#ppt_w"/>
                                          </p:val>
                                        </p:tav>
                                      </p:tavLst>
                                    </p:anim>
                                    <p:anim calcmode="lin" valueType="num">
                                      <p:cBhvr>
                                        <p:cTn id="8" dur="250" fill="hold"/>
                                        <p:tgtEl>
                                          <p:spTgt spid="2550"/>
                                        </p:tgtEl>
                                        <p:attrNameLst>
                                          <p:attrName>ppt_h</p:attrName>
                                        </p:attrNameLst>
                                      </p:cBhvr>
                                      <p:tavLst>
                                        <p:tav tm="0">
                                          <p:val>
                                            <p:fltVal val="0"/>
                                          </p:val>
                                        </p:tav>
                                        <p:tav tm="100000">
                                          <p:val>
                                            <p:strVal val="#ppt_h"/>
                                          </p:val>
                                        </p:tav>
                                      </p:tavLst>
                                    </p:anim>
                                    <p:animEffect transition="in" filter="fade">
                                      <p:cBhvr>
                                        <p:cTn id="9" dur="250"/>
                                        <p:tgtEl>
                                          <p:spTgt spid="2550"/>
                                        </p:tgtEl>
                                      </p:cBhvr>
                                    </p:animEffect>
                                  </p:childTnLst>
                                </p:cTn>
                              </p:par>
                              <p:par>
                                <p:cTn id="10" presetID="6" presetClass="emph" presetSubtype="0" decel="100000" fill="hold" grpId="1" nodeType="withEffect">
                                  <p:stCondLst>
                                    <p:cond delay="700"/>
                                  </p:stCondLst>
                                  <p:childTnLst>
                                    <p:animScale>
                                      <p:cBhvr>
                                        <p:cTn id="11" dur="250" fill="hold"/>
                                        <p:tgtEl>
                                          <p:spTgt spid="2550"/>
                                        </p:tgtEl>
                                      </p:cBhvr>
                                      <p:by x="110000" y="110000"/>
                                    </p:animScale>
                                  </p:childTnLst>
                                </p:cTn>
                              </p:par>
                              <p:par>
                                <p:cTn id="12" presetID="6" presetClass="emph" presetSubtype="0" decel="100000" fill="hold" grpId="2" nodeType="withEffect">
                                  <p:stCondLst>
                                    <p:cond delay="800"/>
                                  </p:stCondLst>
                                  <p:childTnLst>
                                    <p:animScale>
                                      <p:cBhvr>
                                        <p:cTn id="13" dur="250" fill="hold"/>
                                        <p:tgtEl>
                                          <p:spTgt spid="2550"/>
                                        </p:tgtEl>
                                      </p:cBhvr>
                                      <p:by x="91000" y="91000"/>
                                    </p:animScale>
                                  </p:childTnLst>
                                </p:cTn>
                              </p:par>
                              <p:par>
                                <p:cTn id="14" presetID="10" presetClass="entr" presetSubtype="0" fill="hold" grpId="0" nodeType="withEffect">
                                  <p:stCondLst>
                                    <p:cond delay="500"/>
                                  </p:stCondLst>
                                  <p:childTnLst>
                                    <p:set>
                                      <p:cBhvr>
                                        <p:cTn id="15" dur="1" fill="hold">
                                          <p:stCondLst>
                                            <p:cond delay="0"/>
                                          </p:stCondLst>
                                        </p:cTn>
                                        <p:tgtEl>
                                          <p:spTgt spid="2551"/>
                                        </p:tgtEl>
                                        <p:attrNameLst>
                                          <p:attrName>style.visibility</p:attrName>
                                        </p:attrNameLst>
                                      </p:cBhvr>
                                      <p:to>
                                        <p:strVal val="visible"/>
                                      </p:to>
                                    </p:set>
                                    <p:animEffect transition="in" filter="fade">
                                      <p:cBhvr>
                                        <p:cTn id="16" dur="500"/>
                                        <p:tgtEl>
                                          <p:spTgt spid="2551"/>
                                        </p:tgtEl>
                                      </p:cBhvr>
                                    </p:animEffect>
                                  </p:childTnLst>
                                </p:cTn>
                              </p:par>
                              <p:par>
                                <p:cTn id="17" presetID="10" presetClass="exit" presetSubtype="0" fill="hold" grpId="0" nodeType="withEffect">
                                  <p:stCondLst>
                                    <p:cond delay="1100"/>
                                  </p:stCondLst>
                                  <p:childTnLst>
                                    <p:animEffect transition="out" filter="fade">
                                      <p:cBhvr>
                                        <p:cTn id="18" dur="350"/>
                                        <p:tgtEl>
                                          <p:spTgt spid="5243"/>
                                        </p:tgtEl>
                                      </p:cBhvr>
                                    </p:animEffect>
                                    <p:set>
                                      <p:cBhvr>
                                        <p:cTn id="19" dur="1" fill="hold">
                                          <p:stCondLst>
                                            <p:cond delay="349"/>
                                          </p:stCondLst>
                                        </p:cTn>
                                        <p:tgtEl>
                                          <p:spTgt spid="5243"/>
                                        </p:tgtEl>
                                        <p:attrNameLst>
                                          <p:attrName>style.visibility</p:attrName>
                                        </p:attrNameLst>
                                      </p:cBhvr>
                                      <p:to>
                                        <p:strVal val="hidden"/>
                                      </p:to>
                                    </p:set>
                                  </p:childTnLst>
                                </p:cTn>
                              </p:par>
                              <p:par>
                                <p:cTn id="20" presetID="10" presetClass="exit" presetSubtype="0" fill="hold" grpId="0" nodeType="withEffect">
                                  <p:stCondLst>
                                    <p:cond delay="1100"/>
                                  </p:stCondLst>
                                  <p:childTnLst>
                                    <p:animEffect transition="out" filter="fade">
                                      <p:cBhvr>
                                        <p:cTn id="21" dur="350"/>
                                        <p:tgtEl>
                                          <p:spTgt spid="5241"/>
                                        </p:tgtEl>
                                      </p:cBhvr>
                                    </p:animEffect>
                                    <p:set>
                                      <p:cBhvr>
                                        <p:cTn id="22" dur="1" fill="hold">
                                          <p:stCondLst>
                                            <p:cond delay="349"/>
                                          </p:stCondLst>
                                        </p:cTn>
                                        <p:tgtEl>
                                          <p:spTgt spid="5241"/>
                                        </p:tgtEl>
                                        <p:attrNameLst>
                                          <p:attrName>style.visibility</p:attrName>
                                        </p:attrNameLst>
                                      </p:cBhvr>
                                      <p:to>
                                        <p:strVal val="hidden"/>
                                      </p:to>
                                    </p:set>
                                  </p:childTnLst>
                                </p:cTn>
                              </p:par>
                              <p:par>
                                <p:cTn id="23" presetID="10" presetClass="exit" presetSubtype="0" fill="hold" nodeType="withEffect">
                                  <p:stCondLst>
                                    <p:cond delay="1100"/>
                                  </p:stCondLst>
                                  <p:childTnLst>
                                    <p:animEffect transition="out" filter="fade">
                                      <p:cBhvr>
                                        <p:cTn id="24" dur="350"/>
                                        <p:tgtEl>
                                          <p:spTgt spid="5233"/>
                                        </p:tgtEl>
                                      </p:cBhvr>
                                    </p:animEffect>
                                    <p:set>
                                      <p:cBhvr>
                                        <p:cTn id="25" dur="1" fill="hold">
                                          <p:stCondLst>
                                            <p:cond delay="349"/>
                                          </p:stCondLst>
                                        </p:cTn>
                                        <p:tgtEl>
                                          <p:spTgt spid="5233"/>
                                        </p:tgtEl>
                                        <p:attrNameLst>
                                          <p:attrName>style.visibility</p:attrName>
                                        </p:attrNameLst>
                                      </p:cBhvr>
                                      <p:to>
                                        <p:strVal val="hidden"/>
                                      </p:to>
                                    </p:set>
                                  </p:childTnLst>
                                </p:cTn>
                              </p:par>
                              <p:par>
                                <p:cTn id="26" presetID="10" presetClass="entr" presetSubtype="0" fill="hold" nodeType="withEffect">
                                  <p:stCondLst>
                                    <p:cond delay="1100"/>
                                  </p:stCondLst>
                                  <p:childTnLst>
                                    <p:set>
                                      <p:cBhvr>
                                        <p:cTn id="27" dur="1" fill="hold">
                                          <p:stCondLst>
                                            <p:cond delay="0"/>
                                          </p:stCondLst>
                                        </p:cTn>
                                        <p:tgtEl>
                                          <p:spTgt spid="5059"/>
                                        </p:tgtEl>
                                        <p:attrNameLst>
                                          <p:attrName>style.visibility</p:attrName>
                                        </p:attrNameLst>
                                      </p:cBhvr>
                                      <p:to>
                                        <p:strVal val="visible"/>
                                      </p:to>
                                    </p:set>
                                    <p:animEffect transition="in" filter="fade">
                                      <p:cBhvr>
                                        <p:cTn id="28" dur="350"/>
                                        <p:tgtEl>
                                          <p:spTgt spid="5059"/>
                                        </p:tgtEl>
                                      </p:cBhvr>
                                    </p:animEffect>
                                  </p:childTnLst>
                                </p:cTn>
                              </p:par>
                              <p:par>
                                <p:cTn id="29" presetID="10" presetClass="entr" presetSubtype="0" fill="hold" nodeType="withEffect">
                                  <p:stCondLst>
                                    <p:cond delay="1100"/>
                                  </p:stCondLst>
                                  <p:childTnLst>
                                    <p:set>
                                      <p:cBhvr>
                                        <p:cTn id="30" dur="1" fill="hold">
                                          <p:stCondLst>
                                            <p:cond delay="0"/>
                                          </p:stCondLst>
                                        </p:cTn>
                                        <p:tgtEl>
                                          <p:spTgt spid="5056"/>
                                        </p:tgtEl>
                                        <p:attrNameLst>
                                          <p:attrName>style.visibility</p:attrName>
                                        </p:attrNameLst>
                                      </p:cBhvr>
                                      <p:to>
                                        <p:strVal val="visible"/>
                                      </p:to>
                                    </p:set>
                                    <p:animEffect transition="in" filter="fade">
                                      <p:cBhvr>
                                        <p:cTn id="31" dur="350"/>
                                        <p:tgtEl>
                                          <p:spTgt spid="5056"/>
                                        </p:tgtEl>
                                      </p:cBhvr>
                                    </p:animEffect>
                                  </p:childTnLst>
                                </p:cTn>
                              </p:par>
                              <p:par>
                                <p:cTn id="32" presetID="10" presetClass="entr" presetSubtype="0" fill="hold" nodeType="withEffect">
                                  <p:stCondLst>
                                    <p:cond delay="11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35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mph" presetSubtype="0" decel="100000" fill="hold" nodeType="clickEffect">
                                  <p:stCondLst>
                                    <p:cond delay="0"/>
                                  </p:stCondLst>
                                  <p:childTnLst>
                                    <p:animScale>
                                      <p:cBhvr>
                                        <p:cTn id="38" dur="1000" fill="hold"/>
                                        <p:tgtEl>
                                          <p:spTgt spid="5059"/>
                                        </p:tgtEl>
                                      </p:cBhvr>
                                      <p:by x="85000" y="85000"/>
                                    </p:animScale>
                                  </p:childTnLst>
                                </p:cTn>
                              </p:par>
                              <p:par>
                                <p:cTn id="39" presetID="6" presetClass="emph" presetSubtype="0" decel="100000" fill="hold" nodeType="withEffect">
                                  <p:stCondLst>
                                    <p:cond delay="0"/>
                                  </p:stCondLst>
                                  <p:childTnLst>
                                    <p:animScale>
                                      <p:cBhvr>
                                        <p:cTn id="40" dur="1000" fill="hold"/>
                                        <p:tgtEl>
                                          <p:spTgt spid="5056"/>
                                        </p:tgtEl>
                                      </p:cBhvr>
                                      <p:by x="85000" y="85000"/>
                                    </p:animScale>
                                  </p:childTnLst>
                                </p:cTn>
                              </p:par>
                              <p:par>
                                <p:cTn id="41" presetID="6" presetClass="emph" presetSubtype="0" decel="100000" fill="hold" nodeType="withEffect">
                                  <p:stCondLst>
                                    <p:cond delay="0"/>
                                  </p:stCondLst>
                                  <p:childTnLst>
                                    <p:animScale>
                                      <p:cBhvr>
                                        <p:cTn id="42" dur="1000" fill="hold"/>
                                        <p:tgtEl>
                                          <p:spTgt spid="21"/>
                                        </p:tgtEl>
                                      </p:cBhvr>
                                      <p:by x="85000" y="85000"/>
                                    </p:animScale>
                                  </p:childTnLst>
                                </p:cTn>
                              </p:par>
                              <p:par>
                                <p:cTn id="43" presetID="42" presetClass="path" presetSubtype="0" decel="100000" fill="hold" nodeType="withEffect">
                                  <p:stCondLst>
                                    <p:cond delay="0"/>
                                  </p:stCondLst>
                                  <p:childTnLst>
                                    <p:animMotion origin="layout" path="M 3.82436E-6 7.17204E-7 L 0.50829 -0.3729 " pathEditMode="relative" rAng="0" ptsTypes="AA">
                                      <p:cBhvr>
                                        <p:cTn id="44" dur="1000" fill="hold"/>
                                        <p:tgtEl>
                                          <p:spTgt spid="5059"/>
                                        </p:tgtEl>
                                        <p:attrNameLst>
                                          <p:attrName>ppt_x</p:attrName>
                                          <p:attrName>ppt_y</p:attrName>
                                        </p:attrNameLst>
                                      </p:cBhvr>
                                      <p:rCtr x="25415" y="-18656"/>
                                    </p:animMotion>
                                  </p:childTnLst>
                                </p:cTn>
                              </p:par>
                              <p:par>
                                <p:cTn id="45" presetID="42" presetClass="path" presetSubtype="0" decel="100000" fill="hold" nodeType="withEffect">
                                  <p:stCondLst>
                                    <p:cond delay="0"/>
                                  </p:stCondLst>
                                  <p:childTnLst>
                                    <p:animMotion origin="layout" path="M 2.92571E-6 7.17204E-7 L 0.49655 -0.37335 " pathEditMode="relative" rAng="0" ptsTypes="AA">
                                      <p:cBhvr>
                                        <p:cTn id="46" dur="1000" fill="hold"/>
                                        <p:tgtEl>
                                          <p:spTgt spid="5056"/>
                                        </p:tgtEl>
                                        <p:attrNameLst>
                                          <p:attrName>ppt_x</p:attrName>
                                          <p:attrName>ppt_y</p:attrName>
                                        </p:attrNameLst>
                                      </p:cBhvr>
                                      <p:rCtr x="24879" y="-18611"/>
                                    </p:animMotion>
                                  </p:childTnLst>
                                </p:cTn>
                              </p:par>
                              <p:par>
                                <p:cTn id="47" presetID="42" presetClass="path" presetSubtype="0" decel="100000" fill="hold" nodeType="withEffect">
                                  <p:stCondLst>
                                    <p:cond delay="0"/>
                                  </p:stCondLst>
                                  <p:childTnLst>
                                    <p:animMotion origin="layout" path="M 1.8024E-6 7.17204E-7 L 0.40898 -0.26668 " pathEditMode="relative" rAng="0" ptsTypes="AA">
                                      <p:cBhvr>
                                        <p:cTn id="48" dur="1000" fill="hold"/>
                                        <p:tgtEl>
                                          <p:spTgt spid="21"/>
                                        </p:tgtEl>
                                        <p:attrNameLst>
                                          <p:attrName>ppt_x</p:attrName>
                                          <p:attrName>ppt_y</p:attrName>
                                        </p:attrNameLst>
                                      </p:cBhvr>
                                      <p:rCtr x="20449" y="-13345"/>
                                    </p:animMotion>
                                  </p:childTnLst>
                                </p:cTn>
                              </p:par>
                              <p:par>
                                <p:cTn id="49" presetID="10" presetClass="entr" presetSubtype="0" fill="hold" grpId="0" nodeType="withEffect">
                                  <p:stCondLst>
                                    <p:cond delay="900"/>
                                  </p:stCondLst>
                                  <p:childTnLst>
                                    <p:set>
                                      <p:cBhvr>
                                        <p:cTn id="50" dur="1" fill="hold">
                                          <p:stCondLst>
                                            <p:cond delay="0"/>
                                          </p:stCondLst>
                                        </p:cTn>
                                        <p:tgtEl>
                                          <p:spTgt spid="2571"/>
                                        </p:tgtEl>
                                        <p:attrNameLst>
                                          <p:attrName>style.visibility</p:attrName>
                                        </p:attrNameLst>
                                      </p:cBhvr>
                                      <p:to>
                                        <p:strVal val="visible"/>
                                      </p:to>
                                    </p:set>
                                    <p:animEffect transition="in" filter="fade">
                                      <p:cBhvr>
                                        <p:cTn id="51" dur="350"/>
                                        <p:tgtEl>
                                          <p:spTgt spid="2571"/>
                                        </p:tgtEl>
                                      </p:cBhvr>
                                    </p:animEffect>
                                  </p:childTnLst>
                                </p:cTn>
                              </p:par>
                              <p:par>
                                <p:cTn id="52" presetID="10" presetClass="entr" presetSubtype="0" fill="hold" grpId="0" nodeType="withEffect">
                                  <p:stCondLst>
                                    <p:cond delay="900"/>
                                  </p:stCondLst>
                                  <p:childTnLst>
                                    <p:set>
                                      <p:cBhvr>
                                        <p:cTn id="53" dur="1" fill="hold">
                                          <p:stCondLst>
                                            <p:cond delay="0"/>
                                          </p:stCondLst>
                                        </p:cTn>
                                        <p:tgtEl>
                                          <p:spTgt spid="2574"/>
                                        </p:tgtEl>
                                        <p:attrNameLst>
                                          <p:attrName>style.visibility</p:attrName>
                                        </p:attrNameLst>
                                      </p:cBhvr>
                                      <p:to>
                                        <p:strVal val="visible"/>
                                      </p:to>
                                    </p:set>
                                    <p:animEffect transition="in" filter="fade">
                                      <p:cBhvr>
                                        <p:cTn id="54" dur="350"/>
                                        <p:tgtEl>
                                          <p:spTgt spid="2574"/>
                                        </p:tgtEl>
                                      </p:cBhvr>
                                    </p:animEffect>
                                  </p:childTnLst>
                                </p:cTn>
                              </p:par>
                              <p:par>
                                <p:cTn id="55" presetID="10" presetClass="entr" presetSubtype="0" fill="hold" grpId="0" nodeType="withEffect">
                                  <p:stCondLst>
                                    <p:cond delay="900"/>
                                  </p:stCondLst>
                                  <p:childTnLst>
                                    <p:set>
                                      <p:cBhvr>
                                        <p:cTn id="56" dur="1" fill="hold">
                                          <p:stCondLst>
                                            <p:cond delay="0"/>
                                          </p:stCondLst>
                                        </p:cTn>
                                        <p:tgtEl>
                                          <p:spTgt spid="2566"/>
                                        </p:tgtEl>
                                        <p:attrNameLst>
                                          <p:attrName>style.visibility</p:attrName>
                                        </p:attrNameLst>
                                      </p:cBhvr>
                                      <p:to>
                                        <p:strVal val="visible"/>
                                      </p:to>
                                    </p:set>
                                    <p:animEffect transition="in" filter="fade">
                                      <p:cBhvr>
                                        <p:cTn id="57" dur="350"/>
                                        <p:tgtEl>
                                          <p:spTgt spid="2566"/>
                                        </p:tgtEl>
                                      </p:cBhvr>
                                    </p:animEffect>
                                  </p:childTnLst>
                                </p:cTn>
                              </p:par>
                              <p:par>
                                <p:cTn id="58" presetID="10" presetClass="entr" presetSubtype="0" fill="hold" nodeType="withEffect">
                                  <p:stCondLst>
                                    <p:cond delay="9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350"/>
                                        <p:tgtEl>
                                          <p:spTgt spid="16"/>
                                        </p:tgtEl>
                                      </p:cBhvr>
                                    </p:animEffect>
                                  </p:childTnLst>
                                </p:cTn>
                              </p:par>
                              <p:par>
                                <p:cTn id="61" presetID="10" presetClass="entr" presetSubtype="0" fill="hold" nodeType="withEffect">
                                  <p:stCondLst>
                                    <p:cond delay="90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350"/>
                                        <p:tgtEl>
                                          <p:spTgt spid="15"/>
                                        </p:tgtEl>
                                      </p:cBhvr>
                                    </p:animEffect>
                                  </p:childTnLst>
                                </p:cTn>
                              </p:par>
                              <p:par>
                                <p:cTn id="64" presetID="10" presetClass="entr" presetSubtype="0" fill="hold" nodeType="withEffect">
                                  <p:stCondLst>
                                    <p:cond delay="9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350"/>
                                        <p:tgtEl>
                                          <p:spTgt spid="17"/>
                                        </p:tgtEl>
                                      </p:cBhvr>
                                    </p:animEffect>
                                  </p:childTnLst>
                                </p:cTn>
                              </p:par>
                              <p:par>
                                <p:cTn id="67" presetID="10" presetClass="exit" presetSubtype="0" fill="hold" nodeType="withEffect">
                                  <p:stCondLst>
                                    <p:cond delay="900"/>
                                  </p:stCondLst>
                                  <p:childTnLst>
                                    <p:animEffect transition="out" filter="fade">
                                      <p:cBhvr>
                                        <p:cTn id="68" dur="350"/>
                                        <p:tgtEl>
                                          <p:spTgt spid="5059"/>
                                        </p:tgtEl>
                                      </p:cBhvr>
                                    </p:animEffect>
                                    <p:set>
                                      <p:cBhvr>
                                        <p:cTn id="69" dur="1" fill="hold">
                                          <p:stCondLst>
                                            <p:cond delay="349"/>
                                          </p:stCondLst>
                                        </p:cTn>
                                        <p:tgtEl>
                                          <p:spTgt spid="5059"/>
                                        </p:tgtEl>
                                        <p:attrNameLst>
                                          <p:attrName>style.visibility</p:attrName>
                                        </p:attrNameLst>
                                      </p:cBhvr>
                                      <p:to>
                                        <p:strVal val="hidden"/>
                                      </p:to>
                                    </p:set>
                                  </p:childTnLst>
                                </p:cTn>
                              </p:par>
                              <p:par>
                                <p:cTn id="70" presetID="10" presetClass="exit" presetSubtype="0" fill="hold" nodeType="withEffect">
                                  <p:stCondLst>
                                    <p:cond delay="900"/>
                                  </p:stCondLst>
                                  <p:childTnLst>
                                    <p:animEffect transition="out" filter="fade">
                                      <p:cBhvr>
                                        <p:cTn id="71" dur="350"/>
                                        <p:tgtEl>
                                          <p:spTgt spid="5056"/>
                                        </p:tgtEl>
                                      </p:cBhvr>
                                    </p:animEffect>
                                    <p:set>
                                      <p:cBhvr>
                                        <p:cTn id="72" dur="1" fill="hold">
                                          <p:stCondLst>
                                            <p:cond delay="349"/>
                                          </p:stCondLst>
                                        </p:cTn>
                                        <p:tgtEl>
                                          <p:spTgt spid="5056"/>
                                        </p:tgtEl>
                                        <p:attrNameLst>
                                          <p:attrName>style.visibility</p:attrName>
                                        </p:attrNameLst>
                                      </p:cBhvr>
                                      <p:to>
                                        <p:strVal val="hidden"/>
                                      </p:to>
                                    </p:set>
                                  </p:childTnLst>
                                </p:cTn>
                              </p:par>
                              <p:par>
                                <p:cTn id="73" presetID="10" presetClass="exit" presetSubtype="0" fill="hold" nodeType="withEffect">
                                  <p:stCondLst>
                                    <p:cond delay="900"/>
                                  </p:stCondLst>
                                  <p:childTnLst>
                                    <p:animEffect transition="out" filter="fade">
                                      <p:cBhvr>
                                        <p:cTn id="74" dur="350"/>
                                        <p:tgtEl>
                                          <p:spTgt spid="21"/>
                                        </p:tgtEl>
                                      </p:cBhvr>
                                    </p:animEffect>
                                    <p:set>
                                      <p:cBhvr>
                                        <p:cTn id="75" dur="1" fill="hold">
                                          <p:stCondLst>
                                            <p:cond delay="349"/>
                                          </p:stCondLst>
                                        </p:cTn>
                                        <p:tgtEl>
                                          <p:spTgt spid="21"/>
                                        </p:tgtEl>
                                        <p:attrNameLst>
                                          <p:attrName>style.visibility</p:attrName>
                                        </p:attrNameLst>
                                      </p:cBhvr>
                                      <p:to>
                                        <p:strVal val="hidden"/>
                                      </p:to>
                                    </p:set>
                                  </p:childTnLst>
                                </p:cTn>
                              </p:par>
                              <p:par>
                                <p:cTn id="76" presetID="16" presetClass="entr" presetSubtype="42" fill="hold" nodeType="withEffect">
                                  <p:stCondLst>
                                    <p:cond delay="1200"/>
                                  </p:stCondLst>
                                  <p:childTnLst>
                                    <p:set>
                                      <p:cBhvr>
                                        <p:cTn id="77" dur="1" fill="hold">
                                          <p:stCondLst>
                                            <p:cond delay="0"/>
                                          </p:stCondLst>
                                        </p:cTn>
                                        <p:tgtEl>
                                          <p:spTgt spid="2553"/>
                                        </p:tgtEl>
                                        <p:attrNameLst>
                                          <p:attrName>style.visibility</p:attrName>
                                        </p:attrNameLst>
                                      </p:cBhvr>
                                      <p:to>
                                        <p:strVal val="visible"/>
                                      </p:to>
                                    </p:set>
                                    <p:animEffect transition="in" filter="barn(outHorizontal)">
                                      <p:cBhvr>
                                        <p:cTn id="78" dur="500"/>
                                        <p:tgtEl>
                                          <p:spTgt spid="2553"/>
                                        </p:tgtEl>
                                      </p:cBhvr>
                                    </p:animEffect>
                                  </p:childTnLst>
                                </p:cTn>
                              </p:par>
                              <p:par>
                                <p:cTn id="79" presetID="53" presetClass="entr" presetSubtype="16" fill="hold" nodeType="withEffect">
                                  <p:stCondLst>
                                    <p:cond delay="1200"/>
                                  </p:stCondLst>
                                  <p:childTnLst>
                                    <p:set>
                                      <p:cBhvr>
                                        <p:cTn id="80" dur="1" fill="hold">
                                          <p:stCondLst>
                                            <p:cond delay="0"/>
                                          </p:stCondLst>
                                        </p:cTn>
                                        <p:tgtEl>
                                          <p:spTgt spid="2552"/>
                                        </p:tgtEl>
                                        <p:attrNameLst>
                                          <p:attrName>style.visibility</p:attrName>
                                        </p:attrNameLst>
                                      </p:cBhvr>
                                      <p:to>
                                        <p:strVal val="visible"/>
                                      </p:to>
                                    </p:set>
                                    <p:anim calcmode="lin" valueType="num">
                                      <p:cBhvr>
                                        <p:cTn id="81" dur="250" fill="hold"/>
                                        <p:tgtEl>
                                          <p:spTgt spid="2552"/>
                                        </p:tgtEl>
                                        <p:attrNameLst>
                                          <p:attrName>ppt_w</p:attrName>
                                        </p:attrNameLst>
                                      </p:cBhvr>
                                      <p:tavLst>
                                        <p:tav tm="0">
                                          <p:val>
                                            <p:fltVal val="0"/>
                                          </p:val>
                                        </p:tav>
                                        <p:tav tm="100000">
                                          <p:val>
                                            <p:strVal val="#ppt_w"/>
                                          </p:val>
                                        </p:tav>
                                      </p:tavLst>
                                    </p:anim>
                                    <p:anim calcmode="lin" valueType="num">
                                      <p:cBhvr>
                                        <p:cTn id="82" dur="250" fill="hold"/>
                                        <p:tgtEl>
                                          <p:spTgt spid="2552"/>
                                        </p:tgtEl>
                                        <p:attrNameLst>
                                          <p:attrName>ppt_h</p:attrName>
                                        </p:attrNameLst>
                                      </p:cBhvr>
                                      <p:tavLst>
                                        <p:tav tm="0">
                                          <p:val>
                                            <p:fltVal val="0"/>
                                          </p:val>
                                        </p:tav>
                                        <p:tav tm="100000">
                                          <p:val>
                                            <p:strVal val="#ppt_h"/>
                                          </p:val>
                                        </p:tav>
                                      </p:tavLst>
                                    </p:anim>
                                    <p:animEffect transition="in" filter="fade">
                                      <p:cBhvr>
                                        <p:cTn id="83" dur="250"/>
                                        <p:tgtEl>
                                          <p:spTgt spid="2552"/>
                                        </p:tgtEl>
                                      </p:cBhvr>
                                    </p:animEffect>
                                  </p:childTnLst>
                                </p:cTn>
                              </p:par>
                              <p:par>
                                <p:cTn id="84" presetID="6" presetClass="emph" presetSubtype="0" decel="100000" fill="hold" nodeType="withEffect">
                                  <p:stCondLst>
                                    <p:cond delay="1400"/>
                                  </p:stCondLst>
                                  <p:childTnLst>
                                    <p:animScale>
                                      <p:cBhvr>
                                        <p:cTn id="85" dur="250" fill="hold"/>
                                        <p:tgtEl>
                                          <p:spTgt spid="2552"/>
                                        </p:tgtEl>
                                      </p:cBhvr>
                                      <p:by x="110000" y="110000"/>
                                    </p:animScale>
                                  </p:childTnLst>
                                </p:cTn>
                              </p:par>
                              <p:par>
                                <p:cTn id="86" presetID="6" presetClass="emph" presetSubtype="0" decel="100000" fill="hold" nodeType="withEffect">
                                  <p:stCondLst>
                                    <p:cond delay="1500"/>
                                  </p:stCondLst>
                                  <p:childTnLst>
                                    <p:animScale>
                                      <p:cBhvr>
                                        <p:cTn id="87" dur="250" fill="hold"/>
                                        <p:tgtEl>
                                          <p:spTgt spid="2552"/>
                                        </p:tgtEl>
                                      </p:cBhvr>
                                      <p:by x="91000" y="91000"/>
                                    </p:animScale>
                                  </p:childTnLst>
                                </p:cTn>
                              </p:par>
                              <p:par>
                                <p:cTn id="88" presetID="53" presetClass="entr" presetSubtype="16" fill="hold" nodeType="withEffect">
                                  <p:stCondLst>
                                    <p:cond delay="1500"/>
                                  </p:stCondLst>
                                  <p:childTnLst>
                                    <p:set>
                                      <p:cBhvr>
                                        <p:cTn id="89" dur="1" fill="hold">
                                          <p:stCondLst>
                                            <p:cond delay="0"/>
                                          </p:stCondLst>
                                        </p:cTn>
                                        <p:tgtEl>
                                          <p:spTgt spid="2589"/>
                                        </p:tgtEl>
                                        <p:attrNameLst>
                                          <p:attrName>style.visibility</p:attrName>
                                        </p:attrNameLst>
                                      </p:cBhvr>
                                      <p:to>
                                        <p:strVal val="visible"/>
                                      </p:to>
                                    </p:set>
                                    <p:anim calcmode="lin" valueType="num">
                                      <p:cBhvr>
                                        <p:cTn id="90" dur="250" fill="hold"/>
                                        <p:tgtEl>
                                          <p:spTgt spid="2589"/>
                                        </p:tgtEl>
                                        <p:attrNameLst>
                                          <p:attrName>ppt_w</p:attrName>
                                        </p:attrNameLst>
                                      </p:cBhvr>
                                      <p:tavLst>
                                        <p:tav tm="0">
                                          <p:val>
                                            <p:fltVal val="0"/>
                                          </p:val>
                                        </p:tav>
                                        <p:tav tm="100000">
                                          <p:val>
                                            <p:strVal val="#ppt_w"/>
                                          </p:val>
                                        </p:tav>
                                      </p:tavLst>
                                    </p:anim>
                                    <p:anim calcmode="lin" valueType="num">
                                      <p:cBhvr>
                                        <p:cTn id="91" dur="250" fill="hold"/>
                                        <p:tgtEl>
                                          <p:spTgt spid="2589"/>
                                        </p:tgtEl>
                                        <p:attrNameLst>
                                          <p:attrName>ppt_h</p:attrName>
                                        </p:attrNameLst>
                                      </p:cBhvr>
                                      <p:tavLst>
                                        <p:tav tm="0">
                                          <p:val>
                                            <p:fltVal val="0"/>
                                          </p:val>
                                        </p:tav>
                                        <p:tav tm="100000">
                                          <p:val>
                                            <p:strVal val="#ppt_h"/>
                                          </p:val>
                                        </p:tav>
                                      </p:tavLst>
                                    </p:anim>
                                    <p:animEffect transition="in" filter="fade">
                                      <p:cBhvr>
                                        <p:cTn id="92" dur="250"/>
                                        <p:tgtEl>
                                          <p:spTgt spid="2589"/>
                                        </p:tgtEl>
                                      </p:cBhvr>
                                    </p:animEffect>
                                  </p:childTnLst>
                                </p:cTn>
                              </p:par>
                              <p:par>
                                <p:cTn id="93" presetID="6" presetClass="emph" presetSubtype="0" decel="100000" fill="hold" nodeType="withEffect">
                                  <p:stCondLst>
                                    <p:cond delay="1700"/>
                                  </p:stCondLst>
                                  <p:childTnLst>
                                    <p:animScale>
                                      <p:cBhvr>
                                        <p:cTn id="94" dur="250" fill="hold"/>
                                        <p:tgtEl>
                                          <p:spTgt spid="2589"/>
                                        </p:tgtEl>
                                      </p:cBhvr>
                                      <p:by x="110000" y="110000"/>
                                    </p:animScale>
                                  </p:childTnLst>
                                </p:cTn>
                              </p:par>
                              <p:par>
                                <p:cTn id="95" presetID="6" presetClass="emph" presetSubtype="0" decel="100000" fill="hold" nodeType="withEffect">
                                  <p:stCondLst>
                                    <p:cond delay="1800"/>
                                  </p:stCondLst>
                                  <p:childTnLst>
                                    <p:animScale>
                                      <p:cBhvr>
                                        <p:cTn id="96" dur="250" fill="hold"/>
                                        <p:tgtEl>
                                          <p:spTgt spid="2589"/>
                                        </p:tgtEl>
                                      </p:cBhvr>
                                      <p:by x="91000" y="91000"/>
                                    </p:animScale>
                                  </p:childTnLst>
                                </p:cTn>
                              </p:par>
                              <p:par>
                                <p:cTn id="97" presetID="10" presetClass="entr" presetSubtype="0" fill="hold" grpId="1" nodeType="withEffect">
                                  <p:stCondLst>
                                    <p:cond delay="0"/>
                                  </p:stCondLst>
                                  <p:childTnLst>
                                    <p:set>
                                      <p:cBhvr>
                                        <p:cTn id="98" dur="1" fill="hold">
                                          <p:stCondLst>
                                            <p:cond delay="0"/>
                                          </p:stCondLst>
                                        </p:cTn>
                                        <p:tgtEl>
                                          <p:spTgt spid="5243"/>
                                        </p:tgtEl>
                                        <p:attrNameLst>
                                          <p:attrName>style.visibility</p:attrName>
                                        </p:attrNameLst>
                                      </p:cBhvr>
                                      <p:to>
                                        <p:strVal val="visible"/>
                                      </p:to>
                                    </p:set>
                                    <p:animEffect transition="in" filter="fade">
                                      <p:cBhvr>
                                        <p:cTn id="99" dur="250"/>
                                        <p:tgtEl>
                                          <p:spTgt spid="5243"/>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5241"/>
                                        </p:tgtEl>
                                        <p:attrNameLst>
                                          <p:attrName>style.visibility</p:attrName>
                                        </p:attrNameLst>
                                      </p:cBhvr>
                                      <p:to>
                                        <p:strVal val="visible"/>
                                      </p:to>
                                    </p:set>
                                    <p:animEffect transition="in" filter="fade">
                                      <p:cBhvr>
                                        <p:cTn id="102" dur="250"/>
                                        <p:tgtEl>
                                          <p:spTgt spid="5241"/>
                                        </p:tgtEl>
                                      </p:cBhvr>
                                    </p:animEffect>
                                  </p:childTnLst>
                                </p:cTn>
                              </p:par>
                              <p:par>
                                <p:cTn id="103" presetID="10" presetClass="entr" presetSubtype="0" fill="hold" nodeType="withEffect">
                                  <p:stCondLst>
                                    <p:cond delay="0"/>
                                  </p:stCondLst>
                                  <p:childTnLst>
                                    <p:set>
                                      <p:cBhvr>
                                        <p:cTn id="104" dur="1" fill="hold">
                                          <p:stCondLst>
                                            <p:cond delay="0"/>
                                          </p:stCondLst>
                                        </p:cTn>
                                        <p:tgtEl>
                                          <p:spTgt spid="5233"/>
                                        </p:tgtEl>
                                        <p:attrNameLst>
                                          <p:attrName>style.visibility</p:attrName>
                                        </p:attrNameLst>
                                      </p:cBhvr>
                                      <p:to>
                                        <p:strVal val="visible"/>
                                      </p:to>
                                    </p:set>
                                    <p:animEffect transition="in" filter="fade">
                                      <p:cBhvr>
                                        <p:cTn id="105" dur="250"/>
                                        <p:tgtEl>
                                          <p:spTgt spid="5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 grpId="0" animBg="1"/>
      <p:bldP spid="2550" grpId="1" animBg="1"/>
      <p:bldP spid="2550" grpId="2" animBg="1"/>
      <p:bldP spid="2551" grpId="0"/>
      <p:bldP spid="5241" grpId="0" animBg="1"/>
      <p:bldP spid="5241" grpId="1" animBg="1"/>
      <p:bldP spid="2566" grpId="0"/>
      <p:bldP spid="2571" grpId="0"/>
      <p:bldP spid="2574" grpId="0"/>
      <p:bldP spid="5243" grpId="0" animBg="1"/>
      <p:bldP spid="5243"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93502" y="219075"/>
            <a:ext cx="8567287" cy="664797"/>
          </a:xfrm>
        </p:spPr>
        <p:txBody>
          <a:bodyPr>
            <a:normAutofit fontScale="90000"/>
          </a:bodyPr>
          <a:lstStyle/>
          <a:p>
            <a:r>
              <a:rPr lang="en-US" sz="4800" dirty="0">
                <a:solidFill>
                  <a:schemeClr val="bg1"/>
                </a:solidFill>
              </a:rPr>
              <a:t>Cloud Computing Patterns</a:t>
            </a:r>
          </a:p>
        </p:txBody>
      </p:sp>
      <p:cxnSp>
        <p:nvCxnSpPr>
          <p:cNvPr id="4" name="Straight Arrow Connector 3"/>
          <p:cNvCxnSpPr/>
          <p:nvPr/>
        </p:nvCxnSpPr>
        <p:spPr bwMode="auto">
          <a:xfrm rot="16200000" flipV="1">
            <a:off x="-103818" y="1817503"/>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bwMode="auto">
          <a:xfrm>
            <a:off x="343819" y="225442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p:cNvSpPr txBox="1">
            <a:spLocks/>
          </p:cNvSpPr>
          <p:nvPr/>
        </p:nvSpPr>
        <p:spPr bwMode="auto">
          <a:xfrm>
            <a:off x="3551954" y="2156064"/>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7" name="Rectangle 6"/>
          <p:cNvSpPr/>
          <p:nvPr/>
        </p:nvSpPr>
        <p:spPr>
          <a:xfrm rot="16200000">
            <a:off x="-389652" y="1770196"/>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9" name="Straight Arrow Connector 8"/>
          <p:cNvCxnSpPr/>
          <p:nvPr/>
        </p:nvCxnSpPr>
        <p:spPr bwMode="auto">
          <a:xfrm flipV="1">
            <a:off x="343819" y="1920760"/>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2368486" y="1899779"/>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bwMode="auto">
          <a:xfrm rot="5400000" flipH="1" flipV="1">
            <a:off x="1943438" y="1828524"/>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1321851" y="1559179"/>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p:cNvCxnSpPr/>
          <p:nvPr/>
        </p:nvCxnSpPr>
        <p:spPr bwMode="auto">
          <a:xfrm rot="5400000" flipH="1" flipV="1">
            <a:off x="957376" y="1828524"/>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4546252" y="3418342"/>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53" name="Text Placeholder 6"/>
          <p:cNvSpPr txBox="1">
            <a:spLocks/>
          </p:cNvSpPr>
          <p:nvPr/>
        </p:nvSpPr>
        <p:spPr bwMode="auto">
          <a:xfrm>
            <a:off x="5558238" y="4777825"/>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54" name="Text Placeholder 6"/>
          <p:cNvSpPr txBox="1">
            <a:spLocks/>
          </p:cNvSpPr>
          <p:nvPr/>
        </p:nvSpPr>
        <p:spPr bwMode="auto">
          <a:xfrm>
            <a:off x="7409246" y="6346207"/>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grpSp>
        <p:nvGrpSpPr>
          <p:cNvPr id="57" name="Group 56"/>
          <p:cNvGrpSpPr/>
          <p:nvPr/>
        </p:nvGrpSpPr>
        <p:grpSpPr>
          <a:xfrm>
            <a:off x="3867055" y="1223640"/>
            <a:ext cx="3613707" cy="1012674"/>
            <a:chOff x="342904" y="1233639"/>
            <a:chExt cx="3613707" cy="1012674"/>
          </a:xfrm>
        </p:grpSpPr>
        <p:sp>
          <p:nvSpPr>
            <p:cNvPr id="15" name="TextBox 14"/>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On and Off</a:t>
              </a:r>
            </a:p>
          </p:txBody>
        </p:sp>
        <p:sp>
          <p:nvSpPr>
            <p:cNvPr id="16" name="Rectangle 15"/>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59" name="Group 58"/>
          <p:cNvGrpSpPr/>
          <p:nvPr/>
        </p:nvGrpSpPr>
        <p:grpSpPr>
          <a:xfrm>
            <a:off x="5873339" y="3808054"/>
            <a:ext cx="3821938" cy="1068346"/>
            <a:chOff x="342905" y="3877806"/>
            <a:chExt cx="3821938" cy="1068346"/>
          </a:xfrm>
        </p:grpSpPr>
        <p:sp>
          <p:nvSpPr>
            <p:cNvPr id="22" name="TextBox 21"/>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24" name="Rectangle 23"/>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18" name="Straight Arrow Connector 17"/>
          <p:cNvCxnSpPr/>
          <p:nvPr/>
        </p:nvCxnSpPr>
        <p:spPr bwMode="auto">
          <a:xfrm flipH="1" flipV="1">
            <a:off x="2359527" y="3966095"/>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2359527" y="4852750"/>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1629866" y="4353389"/>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5" name="Group 24"/>
          <p:cNvGrpSpPr/>
          <p:nvPr/>
        </p:nvGrpSpPr>
        <p:grpSpPr>
          <a:xfrm>
            <a:off x="2353580" y="4070018"/>
            <a:ext cx="3152246" cy="492377"/>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58" name="Group 57"/>
          <p:cNvGrpSpPr/>
          <p:nvPr/>
        </p:nvGrpSpPr>
        <p:grpSpPr>
          <a:xfrm>
            <a:off x="4861354" y="2445384"/>
            <a:ext cx="3119051" cy="1020871"/>
            <a:chOff x="342905" y="2485579"/>
            <a:chExt cx="3119051" cy="1020871"/>
          </a:xfrm>
        </p:grpSpPr>
        <p:sp>
          <p:nvSpPr>
            <p:cNvPr id="35" name="TextBox 34"/>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6" name="Rectangle 35"/>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0" name="Straight Arrow Connector 29"/>
          <p:cNvCxnSpPr/>
          <p:nvPr/>
        </p:nvCxnSpPr>
        <p:spPr bwMode="auto">
          <a:xfrm flipH="1" flipV="1">
            <a:off x="1338115" y="2568376"/>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a:off x="1341594" y="3485209"/>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rot="16200000">
            <a:off x="610742" y="3007074"/>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p:cNvSpPr/>
          <p:nvPr/>
        </p:nvSpPr>
        <p:spPr>
          <a:xfrm>
            <a:off x="1332275" y="2621881"/>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60" name="Group 59"/>
          <p:cNvGrpSpPr/>
          <p:nvPr/>
        </p:nvGrpSpPr>
        <p:grpSpPr>
          <a:xfrm>
            <a:off x="7724348" y="5411550"/>
            <a:ext cx="3941859" cy="1026722"/>
            <a:chOff x="342905" y="5150364"/>
            <a:chExt cx="3941859" cy="1026722"/>
          </a:xfrm>
        </p:grpSpPr>
        <p:sp>
          <p:nvSpPr>
            <p:cNvPr id="44" name="TextBox 43"/>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45" name="Rectangle 44"/>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capacity</a:t>
              </a:r>
            </a:p>
          </p:txBody>
        </p:sp>
      </p:grpSp>
      <p:cxnSp>
        <p:nvCxnSpPr>
          <p:cNvPr id="39" name="Straight Arrow Connector 38"/>
          <p:cNvCxnSpPr/>
          <p:nvPr/>
        </p:nvCxnSpPr>
        <p:spPr bwMode="auto">
          <a:xfrm flipV="1">
            <a:off x="4225463" y="5563333"/>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bwMode="auto">
          <a:xfrm>
            <a:off x="4210224" y="6448233"/>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1" name="Rectangle 40"/>
          <p:cNvSpPr/>
          <p:nvPr/>
        </p:nvSpPr>
        <p:spPr>
          <a:xfrm rot="16200000">
            <a:off x="3493293" y="5738970"/>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8" name="Freeform 47"/>
          <p:cNvSpPr/>
          <p:nvPr/>
        </p:nvSpPr>
        <p:spPr>
          <a:xfrm>
            <a:off x="4223370" y="5619682"/>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9" name="Straight Connector 48"/>
          <p:cNvCxnSpPr/>
          <p:nvPr/>
        </p:nvCxnSpPr>
        <p:spPr bwMode="auto">
          <a:xfrm>
            <a:off x="4249505" y="5994342"/>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279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Rectangle 109"/>
          <p:cNvSpPr/>
          <p:nvPr/>
        </p:nvSpPr>
        <p:spPr bwMode="auto">
          <a:xfrm>
            <a:off x="10104381" y="2816028"/>
            <a:ext cx="1896461" cy="3327297"/>
          </a:xfrm>
          <a:prstGeom prst="rect">
            <a:avLst/>
          </a:prstGeom>
          <a:solidFill>
            <a:schemeClr val="tx2">
              <a:lumMod val="40000"/>
              <a:lumOff val="60000"/>
            </a:schemeClr>
          </a:solidFill>
          <a:ln w="38100">
            <a:solidFill>
              <a:schemeClr val="tx2">
                <a:lumMod val="50000"/>
                <a:lumOff val="50000"/>
              </a:schemeClr>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600" dirty="0">
              <a:solidFill>
                <a:srgbClr val="505050"/>
              </a:solidFill>
            </a:endParaRPr>
          </a:p>
        </p:txBody>
      </p:sp>
      <p:sp>
        <p:nvSpPr>
          <p:cNvPr id="2" name="Title 1"/>
          <p:cNvSpPr>
            <a:spLocks noGrp="1"/>
          </p:cNvSpPr>
          <p:nvPr>
            <p:ph type="title"/>
          </p:nvPr>
        </p:nvSpPr>
        <p:spPr/>
        <p:txBody>
          <a:bodyPr/>
          <a:lstStyle/>
          <a:p>
            <a:r>
              <a:rPr lang="en-GB" sz="5400" dirty="0">
                <a:solidFill>
                  <a:schemeClr val="bg1"/>
                </a:solidFill>
              </a:rPr>
              <a:t>Manage using existing Tools</a:t>
            </a:r>
          </a:p>
        </p:txBody>
      </p:sp>
      <p:sp>
        <p:nvSpPr>
          <p:cNvPr id="68" name="TextBox 20"/>
          <p:cNvSpPr txBox="1"/>
          <p:nvPr/>
        </p:nvSpPr>
        <p:spPr>
          <a:xfrm>
            <a:off x="7282663" y="6195097"/>
            <a:ext cx="1790926" cy="387798"/>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Bef>
                <a:spcPct val="20000"/>
              </a:spcBef>
              <a:buSzPct val="80000"/>
            </a:pPr>
            <a:r>
              <a:rPr lang="en-US" sz="2800" spc="-70" dirty="0">
                <a:gradFill>
                  <a:gsLst>
                    <a:gs pos="100000">
                      <a:srgbClr val="00188F"/>
                    </a:gs>
                    <a:gs pos="0">
                      <a:srgbClr val="00188F"/>
                    </a:gs>
                  </a:gsLst>
                  <a:lin ang="5400000" scaled="0"/>
                </a:gradFill>
              </a:rPr>
              <a:t>Azure</a:t>
            </a:r>
          </a:p>
        </p:txBody>
      </p:sp>
      <p:sp>
        <p:nvSpPr>
          <p:cNvPr id="69" name="Rectangle 68"/>
          <p:cNvSpPr/>
          <p:nvPr/>
        </p:nvSpPr>
        <p:spPr bwMode="auto">
          <a:xfrm>
            <a:off x="435721" y="1697933"/>
            <a:ext cx="6159065" cy="4401772"/>
          </a:xfrm>
          <a:prstGeom prst="rect">
            <a:avLst/>
          </a:prstGeom>
          <a:solidFill>
            <a:schemeClr val="tx2">
              <a:lumMod val="40000"/>
              <a:lumOff val="60000"/>
            </a:schemeClr>
          </a:solidFill>
          <a:ln w="38100">
            <a:solidFill>
              <a:schemeClr val="tx2">
                <a:lumMod val="50000"/>
                <a:lumOff val="50000"/>
              </a:schemeClr>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rgbClr val="505050"/>
              </a:solidFill>
            </a:endParaRPr>
          </a:p>
        </p:txBody>
      </p:sp>
      <p:sp>
        <p:nvSpPr>
          <p:cNvPr id="71" name="TextBox 69"/>
          <p:cNvSpPr txBox="1"/>
          <p:nvPr/>
        </p:nvSpPr>
        <p:spPr>
          <a:xfrm>
            <a:off x="448903" y="6189686"/>
            <a:ext cx="6337632" cy="387798"/>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Bef>
                <a:spcPct val="20000"/>
              </a:spcBef>
              <a:buSzPct val="80000"/>
            </a:pPr>
            <a:r>
              <a:rPr lang="en-US" sz="2800" spc="-70" dirty="0">
                <a:gradFill>
                  <a:gsLst>
                    <a:gs pos="100000">
                      <a:srgbClr val="00188F"/>
                    </a:gs>
                    <a:gs pos="0">
                      <a:srgbClr val="00188F"/>
                    </a:gs>
                  </a:gsLst>
                  <a:lin ang="5400000" scaled="0"/>
                </a:gradFill>
              </a:rPr>
              <a:t>On Premises</a:t>
            </a:r>
            <a:endParaRPr lang="en-US" sz="1959" spc="-70" dirty="0">
              <a:gradFill>
                <a:gsLst>
                  <a:gs pos="100000">
                    <a:srgbClr val="00188F"/>
                  </a:gs>
                  <a:gs pos="0">
                    <a:srgbClr val="00188F"/>
                  </a:gs>
                </a:gsLst>
                <a:lin ang="5400000" scaled="0"/>
              </a:gradFill>
            </a:endParaRPr>
          </a:p>
        </p:txBody>
      </p:sp>
      <p:sp>
        <p:nvSpPr>
          <p:cNvPr id="73" name="Rectangle 72"/>
          <p:cNvSpPr/>
          <p:nvPr/>
        </p:nvSpPr>
        <p:spPr bwMode="auto">
          <a:xfrm>
            <a:off x="7327057" y="2828687"/>
            <a:ext cx="2242275" cy="3314639"/>
          </a:xfrm>
          <a:prstGeom prst="rect">
            <a:avLst/>
          </a:prstGeom>
          <a:solidFill>
            <a:schemeClr val="tx2">
              <a:lumMod val="40000"/>
              <a:lumOff val="60000"/>
            </a:schemeClr>
          </a:solidFill>
          <a:ln w="38100">
            <a:solidFill>
              <a:schemeClr val="tx2">
                <a:lumMod val="50000"/>
                <a:lumOff val="50000"/>
              </a:schemeClr>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rgbClr val="505050"/>
              </a:solidFill>
            </a:endParaRPr>
          </a:p>
        </p:txBody>
      </p:sp>
      <p:pic>
        <p:nvPicPr>
          <p:cNvPr id="89" name="Picture 88" descr="\\MAGNUM\Projects\Microsoft\Cloud Power FY12\Design\ICONS_PNG\Agility.png"/>
          <p:cNvPicPr>
            <a:picLocks noChangeAspect="1"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a:off x="6483809" y="2820161"/>
            <a:ext cx="914032" cy="914032"/>
          </a:xfrm>
          <a:prstGeom prst="rect">
            <a:avLst/>
          </a:prstGeom>
          <a:noFill/>
        </p:spPr>
      </p:pic>
      <p:sp>
        <p:nvSpPr>
          <p:cNvPr id="104" name="Freeform 103"/>
          <p:cNvSpPr>
            <a:spLocks noEditPoints="1"/>
          </p:cNvSpPr>
          <p:nvPr/>
        </p:nvSpPr>
        <p:spPr bwMode="black">
          <a:xfrm>
            <a:off x="4334490" y="3618100"/>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pic>
        <p:nvPicPr>
          <p:cNvPr id="99" name="Picture 98" descr="C:\Users\mflorida.REDMOND\AppData\Local\Microsoft\Windows\Temporary Internet Files\Content.Outlook\CJ3SCPD3\SysCnt12-ConfigMgr_h_rgb_r.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46632" y="4786573"/>
            <a:ext cx="1410357" cy="375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5" name="Freeform 104"/>
          <p:cNvSpPr>
            <a:spLocks noEditPoints="1"/>
          </p:cNvSpPr>
          <p:nvPr/>
        </p:nvSpPr>
        <p:spPr bwMode="black">
          <a:xfrm>
            <a:off x="760586" y="4250136"/>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106" name="TextBox 105"/>
          <p:cNvSpPr txBox="1"/>
          <p:nvPr/>
        </p:nvSpPr>
        <p:spPr>
          <a:xfrm>
            <a:off x="431401" y="5502667"/>
            <a:ext cx="1290729" cy="492443"/>
          </a:xfrm>
          <a:prstGeom prst="rect">
            <a:avLst/>
          </a:prstGeom>
          <a:noFill/>
        </p:spPr>
        <p:txBody>
          <a:bodyPr wrap="square" lIns="0" tIns="0" rIns="0" bIns="0" rtlCol="0">
            <a:spAutoFit/>
          </a:bodyPr>
          <a:lstStyle/>
          <a:p>
            <a:pPr algn="ctr" defTabSz="685593"/>
            <a:r>
              <a:rPr lang="en-US" sz="1600" spc="-53" dirty="0">
                <a:solidFill>
                  <a:schemeClr val="bg1"/>
                </a:solidFill>
              </a:rPr>
              <a:t>Windows Server 2012</a:t>
            </a:r>
          </a:p>
        </p:txBody>
      </p:sp>
      <p:sp>
        <p:nvSpPr>
          <p:cNvPr id="111" name="TextBox 20"/>
          <p:cNvSpPr txBox="1"/>
          <p:nvPr/>
        </p:nvSpPr>
        <p:spPr>
          <a:xfrm>
            <a:off x="10104381" y="6195097"/>
            <a:ext cx="1896461" cy="387798"/>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Bef>
                <a:spcPct val="20000"/>
              </a:spcBef>
              <a:buSzPct val="80000"/>
            </a:pPr>
            <a:r>
              <a:rPr lang="en-US" sz="2800" spc="-70" dirty="0">
                <a:gradFill>
                  <a:gsLst>
                    <a:gs pos="100000">
                      <a:srgbClr val="00188F"/>
                    </a:gs>
                    <a:gs pos="0">
                      <a:srgbClr val="00188F"/>
                    </a:gs>
                  </a:gsLst>
                  <a:lin ang="5400000" scaled="0"/>
                </a:gradFill>
              </a:rPr>
              <a:t>Internet</a:t>
            </a:r>
          </a:p>
        </p:txBody>
      </p:sp>
      <p:pic>
        <p:nvPicPr>
          <p:cNvPr id="138" name="Picture 13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0410330" y="5547770"/>
            <a:ext cx="103479" cy="264875"/>
          </a:xfrm>
          <a:prstGeom prst="rect">
            <a:avLst/>
          </a:prstGeom>
          <a:noFill/>
        </p:spPr>
      </p:pic>
      <p:sp>
        <p:nvSpPr>
          <p:cNvPr id="139" name="TextBox 138"/>
          <p:cNvSpPr txBox="1"/>
          <p:nvPr/>
        </p:nvSpPr>
        <p:spPr>
          <a:xfrm>
            <a:off x="10514872" y="5587898"/>
            <a:ext cx="1446414" cy="246221"/>
          </a:xfrm>
          <a:prstGeom prst="rect">
            <a:avLst/>
          </a:prstGeom>
          <a:noFill/>
        </p:spPr>
        <p:txBody>
          <a:bodyPr wrap="square" lIns="0" tIns="0" rIns="0" bIns="0" rtlCol="0">
            <a:spAutoFit/>
          </a:bodyPr>
          <a:lstStyle/>
          <a:p>
            <a:pPr algn="ctr" defTabSz="685658"/>
            <a:r>
              <a:rPr lang="en-US" sz="1600" spc="-53" dirty="0">
                <a:solidFill>
                  <a:schemeClr val="bg1"/>
                </a:solidFill>
              </a:rPr>
              <a:t>Android</a:t>
            </a:r>
          </a:p>
        </p:txBody>
      </p:sp>
      <p:grpSp>
        <p:nvGrpSpPr>
          <p:cNvPr id="147" name="Group 146"/>
          <p:cNvGrpSpPr/>
          <p:nvPr/>
        </p:nvGrpSpPr>
        <p:grpSpPr bwMode="black">
          <a:xfrm>
            <a:off x="10301003" y="3857881"/>
            <a:ext cx="229760" cy="302080"/>
            <a:chOff x="2916435" y="3914152"/>
            <a:chExt cx="930763" cy="918513"/>
          </a:xfrm>
          <a:solidFill>
            <a:schemeClr val="bg2">
              <a:lumMod val="40000"/>
              <a:lumOff val="60000"/>
            </a:schemeClr>
          </a:solidFill>
        </p:grpSpPr>
        <p:pic>
          <p:nvPicPr>
            <p:cNvPr id="159" name="Picture 158"/>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a:noFill/>
          </p:spPr>
        </p:pic>
        <p:sp>
          <p:nvSpPr>
            <p:cNvPr id="160"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1416" tIns="45708" rIns="91416" bIns="45708" numCol="1" anchor="t" anchorCtr="0" compatLnSpc="1">
              <a:prstTxWarp prst="textNoShape">
                <a:avLst/>
              </a:prstTxWarp>
            </a:bodyPr>
            <a:lstStyle/>
            <a:p>
              <a:endParaRPr lang="en-US" sz="700" dirty="0">
                <a:solidFill>
                  <a:schemeClr val="bg2">
                    <a:lumMod val="40000"/>
                    <a:lumOff val="60000"/>
                  </a:schemeClr>
                </a:solidFill>
              </a:endParaRPr>
            </a:p>
          </p:txBody>
        </p:sp>
      </p:grpSp>
      <p:sp>
        <p:nvSpPr>
          <p:cNvPr id="148" name="Rounded Rectangle 6"/>
          <p:cNvSpPr/>
          <p:nvPr/>
        </p:nvSpPr>
        <p:spPr bwMode="black">
          <a:xfrm rot="16200000">
            <a:off x="10253209" y="2951618"/>
            <a:ext cx="399246" cy="42471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2">
              <a:lumMod val="40000"/>
              <a:lumOff val="6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19" tIns="30859" rIns="61719" bIns="30859" numCol="1" rtlCol="0" anchor="ctr" anchorCtr="0" compatLnSpc="1">
            <a:prstTxWarp prst="textNoShape">
              <a:avLst/>
            </a:prstTxWarp>
          </a:bodyPr>
          <a:lstStyle/>
          <a:p>
            <a:pPr defTabSz="555462"/>
            <a:endParaRPr lang="en-US" sz="2399" spc="-92" dirty="0">
              <a:solidFill>
                <a:schemeClr val="bg2">
                  <a:lumMod val="40000"/>
                  <a:lumOff val="60000"/>
                </a:schemeClr>
              </a:solidFill>
              <a:latin typeface="Segoe Light" pitchFamily="34" charset="0"/>
            </a:endParaRPr>
          </a:p>
        </p:txBody>
      </p:sp>
      <p:sp>
        <p:nvSpPr>
          <p:cNvPr id="149" name="TextBox 148"/>
          <p:cNvSpPr txBox="1"/>
          <p:nvPr/>
        </p:nvSpPr>
        <p:spPr>
          <a:xfrm>
            <a:off x="10557237" y="3782874"/>
            <a:ext cx="1361684" cy="492443"/>
          </a:xfrm>
          <a:prstGeom prst="rect">
            <a:avLst/>
          </a:prstGeom>
          <a:noFill/>
        </p:spPr>
        <p:txBody>
          <a:bodyPr wrap="square" lIns="0" tIns="0" rIns="0" bIns="0" rtlCol="0">
            <a:spAutoFit/>
          </a:bodyPr>
          <a:lstStyle/>
          <a:p>
            <a:pPr algn="ctr" defTabSz="685658"/>
            <a:r>
              <a:rPr lang="en-US" sz="1600" spc="-53" dirty="0">
                <a:solidFill>
                  <a:schemeClr val="bg2">
                    <a:lumMod val="40000"/>
                    <a:lumOff val="60000"/>
                  </a:schemeClr>
                </a:solidFill>
              </a:rPr>
              <a:t>Windows Phone 8</a:t>
            </a:r>
          </a:p>
        </p:txBody>
      </p:sp>
      <p:sp>
        <p:nvSpPr>
          <p:cNvPr id="150" name="TextBox 149"/>
          <p:cNvSpPr txBox="1"/>
          <p:nvPr/>
        </p:nvSpPr>
        <p:spPr>
          <a:xfrm>
            <a:off x="10514872" y="3077306"/>
            <a:ext cx="1446414" cy="246221"/>
          </a:xfrm>
          <a:prstGeom prst="rect">
            <a:avLst/>
          </a:prstGeom>
          <a:noFill/>
        </p:spPr>
        <p:txBody>
          <a:bodyPr wrap="square" lIns="0" tIns="0" rIns="0" bIns="0" rtlCol="0">
            <a:spAutoFit/>
          </a:bodyPr>
          <a:lstStyle/>
          <a:p>
            <a:pPr algn="ctr" defTabSz="685658"/>
            <a:r>
              <a:rPr lang="en-US" sz="1600" spc="-53" dirty="0">
                <a:solidFill>
                  <a:schemeClr val="bg2">
                    <a:lumMod val="40000"/>
                    <a:lumOff val="60000"/>
                  </a:schemeClr>
                </a:solidFill>
              </a:rPr>
              <a:t>Windows RT</a:t>
            </a:r>
          </a:p>
        </p:txBody>
      </p:sp>
      <p:sp>
        <p:nvSpPr>
          <p:cNvPr id="153" name="Rounded Rectangle 6"/>
          <p:cNvSpPr/>
          <p:nvPr/>
        </p:nvSpPr>
        <p:spPr bwMode="black">
          <a:xfrm rot="16200000">
            <a:off x="10262443" y="4641508"/>
            <a:ext cx="399246" cy="42471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2">
              <a:lumMod val="40000"/>
              <a:lumOff val="6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19" tIns="30859" rIns="61719" bIns="30859" numCol="1" rtlCol="0" anchor="ctr" anchorCtr="0" compatLnSpc="1">
            <a:prstTxWarp prst="textNoShape">
              <a:avLst/>
            </a:prstTxWarp>
          </a:bodyPr>
          <a:lstStyle/>
          <a:p>
            <a:pPr defTabSz="555462"/>
            <a:endParaRPr lang="en-US" sz="2399" spc="-92" dirty="0">
              <a:solidFill>
                <a:schemeClr val="bg2">
                  <a:lumMod val="40000"/>
                  <a:lumOff val="60000"/>
                </a:schemeClr>
              </a:solidFill>
              <a:latin typeface="Segoe Light" pitchFamily="34" charset="0"/>
            </a:endParaRPr>
          </a:p>
        </p:txBody>
      </p:sp>
      <p:sp>
        <p:nvSpPr>
          <p:cNvPr id="154" name="TextBox 153"/>
          <p:cNvSpPr txBox="1"/>
          <p:nvPr/>
        </p:nvSpPr>
        <p:spPr>
          <a:xfrm>
            <a:off x="10514872" y="4740166"/>
            <a:ext cx="1446414" cy="246221"/>
          </a:xfrm>
          <a:prstGeom prst="rect">
            <a:avLst/>
          </a:prstGeom>
          <a:noFill/>
        </p:spPr>
        <p:txBody>
          <a:bodyPr wrap="square" lIns="0" tIns="0" rIns="0" bIns="0" rtlCol="0">
            <a:spAutoFit/>
          </a:bodyPr>
          <a:lstStyle/>
          <a:p>
            <a:pPr algn="ctr" defTabSz="685658"/>
            <a:r>
              <a:rPr lang="en-US" sz="1600" spc="-53" dirty="0" err="1">
                <a:solidFill>
                  <a:schemeClr val="bg2">
                    <a:lumMod val="40000"/>
                    <a:lumOff val="60000"/>
                  </a:schemeClr>
                </a:solidFill>
              </a:rPr>
              <a:t>iOS</a:t>
            </a:r>
            <a:endParaRPr lang="en-US" sz="1600" spc="-53" dirty="0">
              <a:solidFill>
                <a:schemeClr val="bg2">
                  <a:lumMod val="40000"/>
                  <a:lumOff val="60000"/>
                </a:schemeClr>
              </a:solidFill>
            </a:endParaRPr>
          </a:p>
        </p:txBody>
      </p:sp>
      <p:sp>
        <p:nvSpPr>
          <p:cNvPr id="162" name="TextBox 161"/>
          <p:cNvSpPr txBox="1"/>
          <p:nvPr/>
        </p:nvSpPr>
        <p:spPr>
          <a:xfrm>
            <a:off x="1993093" y="2911546"/>
            <a:ext cx="1446414" cy="246221"/>
          </a:xfrm>
          <a:prstGeom prst="rect">
            <a:avLst/>
          </a:prstGeom>
          <a:noFill/>
        </p:spPr>
        <p:txBody>
          <a:bodyPr wrap="square" lIns="0" tIns="0" rIns="0" bIns="0" rtlCol="0">
            <a:spAutoFit/>
          </a:bodyPr>
          <a:lstStyle/>
          <a:p>
            <a:pPr algn="ctr" defTabSz="685658"/>
            <a:r>
              <a:rPr lang="en-US" sz="1600" spc="-53" dirty="0">
                <a:solidFill>
                  <a:schemeClr val="bg2">
                    <a:lumMod val="40000"/>
                    <a:lumOff val="60000"/>
                  </a:schemeClr>
                </a:solidFill>
              </a:rPr>
              <a:t>X86/x64 </a:t>
            </a:r>
          </a:p>
        </p:txBody>
      </p:sp>
      <p:sp>
        <p:nvSpPr>
          <p:cNvPr id="170" name="TextBox 169"/>
          <p:cNvSpPr txBox="1"/>
          <p:nvPr/>
        </p:nvSpPr>
        <p:spPr>
          <a:xfrm>
            <a:off x="521294" y="2883233"/>
            <a:ext cx="1290729" cy="246221"/>
          </a:xfrm>
          <a:prstGeom prst="rect">
            <a:avLst/>
          </a:prstGeom>
          <a:noFill/>
        </p:spPr>
        <p:txBody>
          <a:bodyPr wrap="square" lIns="0" tIns="0" rIns="0" bIns="0" rtlCol="0">
            <a:spAutoFit/>
          </a:bodyPr>
          <a:lstStyle/>
          <a:p>
            <a:pPr algn="ctr" defTabSz="685593"/>
            <a:r>
              <a:rPr lang="en-US" sz="1600" spc="-53" dirty="0">
                <a:solidFill>
                  <a:schemeClr val="bg1"/>
                </a:solidFill>
              </a:rPr>
              <a:t>Macs</a:t>
            </a:r>
          </a:p>
        </p:txBody>
      </p:sp>
      <p:sp>
        <p:nvSpPr>
          <p:cNvPr id="42" name="Freeform 20"/>
          <p:cNvSpPr>
            <a:spLocks noEditPoints="1"/>
          </p:cNvSpPr>
          <p:nvPr/>
        </p:nvSpPr>
        <p:spPr bwMode="black">
          <a:xfrm>
            <a:off x="611189" y="1957159"/>
            <a:ext cx="1110941" cy="87152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61721" tIns="30861" rIns="61721" bIns="30861" numCol="1" anchor="t" anchorCtr="0" compatLnSpc="1">
            <a:prstTxWarp prst="textNoShape">
              <a:avLst/>
            </a:prstTxWarp>
          </a:bodyPr>
          <a:lstStyle/>
          <a:p>
            <a:endParaRPr lang="en-US" sz="700" dirty="0">
              <a:solidFill>
                <a:schemeClr val="bg2">
                  <a:lumMod val="40000"/>
                  <a:lumOff val="60000"/>
                </a:schemeClr>
              </a:solidFill>
            </a:endParaRPr>
          </a:p>
        </p:txBody>
      </p:sp>
      <p:cxnSp>
        <p:nvCxnSpPr>
          <p:cNvPr id="48" name="Straight Arrow Connector 47"/>
          <p:cNvCxnSpPr/>
          <p:nvPr/>
        </p:nvCxnSpPr>
        <p:spPr>
          <a:xfrm flipV="1">
            <a:off x="4996880" y="2234200"/>
            <a:ext cx="2425816" cy="1344188"/>
          </a:xfrm>
          <a:prstGeom prst="straightConnector1">
            <a:avLst/>
          </a:prstGeom>
          <a:ln w="349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Freeform 46"/>
          <p:cNvSpPr>
            <a:spLocks noEditPoints="1"/>
          </p:cNvSpPr>
          <p:nvPr/>
        </p:nvSpPr>
        <p:spPr bwMode="black">
          <a:xfrm>
            <a:off x="8686133" y="3013254"/>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51" name="Freeform 50"/>
          <p:cNvSpPr>
            <a:spLocks noEditPoints="1"/>
          </p:cNvSpPr>
          <p:nvPr/>
        </p:nvSpPr>
        <p:spPr bwMode="black">
          <a:xfrm>
            <a:off x="7617872" y="4385024"/>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49" name="Freeform 48"/>
          <p:cNvSpPr>
            <a:spLocks noEditPoints="1"/>
          </p:cNvSpPr>
          <p:nvPr/>
        </p:nvSpPr>
        <p:spPr bwMode="black">
          <a:xfrm>
            <a:off x="8682863" y="4376573"/>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52" name="TextBox 51"/>
          <p:cNvSpPr txBox="1"/>
          <p:nvPr/>
        </p:nvSpPr>
        <p:spPr>
          <a:xfrm>
            <a:off x="7274676" y="5537250"/>
            <a:ext cx="1290729" cy="492443"/>
          </a:xfrm>
          <a:prstGeom prst="rect">
            <a:avLst/>
          </a:prstGeom>
          <a:noFill/>
        </p:spPr>
        <p:txBody>
          <a:bodyPr wrap="square" lIns="0" tIns="0" rIns="0" bIns="0" rtlCol="0">
            <a:spAutoFit/>
          </a:bodyPr>
          <a:lstStyle/>
          <a:p>
            <a:pPr algn="ctr" defTabSz="685593"/>
            <a:r>
              <a:rPr lang="en-US" sz="1600" spc="-53" dirty="0">
                <a:solidFill>
                  <a:schemeClr val="bg1"/>
                </a:solidFill>
              </a:rPr>
              <a:t>Windows Server 2012</a:t>
            </a:r>
          </a:p>
        </p:txBody>
      </p:sp>
      <p:sp>
        <p:nvSpPr>
          <p:cNvPr id="53" name="TextBox 52"/>
          <p:cNvSpPr txBox="1"/>
          <p:nvPr/>
        </p:nvSpPr>
        <p:spPr>
          <a:xfrm>
            <a:off x="8318013" y="5530900"/>
            <a:ext cx="1290729" cy="492443"/>
          </a:xfrm>
          <a:prstGeom prst="rect">
            <a:avLst/>
          </a:prstGeom>
          <a:noFill/>
        </p:spPr>
        <p:txBody>
          <a:bodyPr wrap="square" lIns="0" tIns="0" rIns="0" bIns="0" rtlCol="0">
            <a:spAutoFit/>
          </a:bodyPr>
          <a:lstStyle/>
          <a:p>
            <a:pPr algn="ctr" defTabSz="685593"/>
            <a:r>
              <a:rPr lang="en-US" sz="1600" spc="-53" dirty="0">
                <a:solidFill>
                  <a:schemeClr val="bg1"/>
                </a:solidFill>
              </a:rPr>
              <a:t>Windows Server 2012</a:t>
            </a:r>
          </a:p>
        </p:txBody>
      </p:sp>
      <p:sp>
        <p:nvSpPr>
          <p:cNvPr id="54" name="TextBox 53"/>
          <p:cNvSpPr txBox="1"/>
          <p:nvPr/>
        </p:nvSpPr>
        <p:spPr>
          <a:xfrm>
            <a:off x="7489335" y="2946063"/>
            <a:ext cx="1157243" cy="759380"/>
          </a:xfrm>
          <a:prstGeom prst="rect">
            <a:avLst/>
          </a:prstGeom>
          <a:noFill/>
        </p:spPr>
        <p:txBody>
          <a:bodyPr wrap="square" lIns="0" tIns="0" rIns="0" bIns="0" rtlCol="0">
            <a:spAutoFit/>
          </a:bodyPr>
          <a:lstStyle/>
          <a:p>
            <a:pPr algn="ctr" defTabSz="685658"/>
            <a:r>
              <a:rPr lang="en-US" sz="1600" spc="-53" dirty="0">
                <a:solidFill>
                  <a:schemeClr val="bg2">
                    <a:lumMod val="40000"/>
                    <a:lumOff val="60000"/>
                  </a:schemeClr>
                </a:solidFill>
              </a:rPr>
              <a:t>Windows Server 2008 R2</a:t>
            </a:r>
          </a:p>
        </p:txBody>
      </p:sp>
      <p:sp>
        <p:nvSpPr>
          <p:cNvPr id="55" name="Freeform 128"/>
          <p:cNvSpPr>
            <a:spLocks noChangeAspect="1"/>
          </p:cNvSpPr>
          <p:nvPr/>
        </p:nvSpPr>
        <p:spPr bwMode="black">
          <a:xfrm>
            <a:off x="7553398" y="1293720"/>
            <a:ext cx="2747887" cy="12127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lumMod val="60000"/>
              <a:lumOff val="40000"/>
            </a:schemeClr>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 name="TextBox 9"/>
          <p:cNvSpPr txBox="1"/>
          <p:nvPr/>
        </p:nvSpPr>
        <p:spPr>
          <a:xfrm>
            <a:off x="7727580" y="1680497"/>
            <a:ext cx="2573704" cy="517065"/>
          </a:xfrm>
          <a:prstGeom prst="rect">
            <a:avLst/>
          </a:prstGeom>
          <a:noFill/>
        </p:spPr>
        <p:txBody>
          <a:bodyPr wrap="square" lIns="182880" tIns="146304" rIns="182880" bIns="146304" rtlCol="0">
            <a:spAutoFit/>
          </a:bodyPr>
          <a:lstStyle/>
          <a:p>
            <a:pPr algn="ctr" defTabSz="685658">
              <a:lnSpc>
                <a:spcPct val="90000"/>
              </a:lnSpc>
            </a:pPr>
            <a:r>
              <a:rPr lang="en-US" sz="1600" spc="-53" dirty="0">
                <a:solidFill>
                  <a:schemeClr val="bg2">
                    <a:lumMod val="40000"/>
                    <a:lumOff val="60000"/>
                  </a:schemeClr>
                </a:solidFill>
              </a:rPr>
              <a:t>Windows Intune</a:t>
            </a:r>
          </a:p>
        </p:txBody>
      </p:sp>
      <p:grpSp>
        <p:nvGrpSpPr>
          <p:cNvPr id="3" name="Group 2"/>
          <p:cNvGrpSpPr/>
          <p:nvPr/>
        </p:nvGrpSpPr>
        <p:grpSpPr>
          <a:xfrm>
            <a:off x="6070145" y="3562421"/>
            <a:ext cx="1785139" cy="362101"/>
            <a:chOff x="6337148" y="3932897"/>
            <a:chExt cx="1785139" cy="362101"/>
          </a:xfrm>
        </p:grpSpPr>
        <p:cxnSp>
          <p:nvCxnSpPr>
            <p:cNvPr id="74" name="Straight Connector 73"/>
            <p:cNvCxnSpPr/>
            <p:nvPr/>
          </p:nvCxnSpPr>
          <p:spPr>
            <a:xfrm>
              <a:off x="6337148" y="3932897"/>
              <a:ext cx="1785139" cy="8158"/>
            </a:xfrm>
            <a:prstGeom prst="line">
              <a:avLst/>
            </a:prstGeom>
            <a:solidFill>
              <a:schemeClr val="bg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337148" y="4286840"/>
              <a:ext cx="1785139" cy="8158"/>
            </a:xfrm>
            <a:prstGeom prst="line">
              <a:avLst/>
            </a:prstGeom>
            <a:solidFill>
              <a:schemeClr val="bg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TextBox 65"/>
            <p:cNvSpPr txBox="1"/>
            <p:nvPr/>
          </p:nvSpPr>
          <p:spPr>
            <a:xfrm>
              <a:off x="6678768" y="3978262"/>
              <a:ext cx="1173847" cy="271356"/>
            </a:xfrm>
            <a:prstGeom prst="rect">
              <a:avLst/>
            </a:prstGeom>
            <a:solidFill>
              <a:schemeClr val="bg2"/>
            </a:solid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solidFill>
                    <a:srgbClr val="505050"/>
                  </a:solidFill>
                </a:rPr>
                <a:t>VPN Tunnel</a:t>
              </a:r>
            </a:p>
          </p:txBody>
        </p:sp>
      </p:grpSp>
      <p:sp>
        <p:nvSpPr>
          <p:cNvPr id="56" name="Freeform 20"/>
          <p:cNvSpPr>
            <a:spLocks noEditPoints="1"/>
          </p:cNvSpPr>
          <p:nvPr/>
        </p:nvSpPr>
        <p:spPr bwMode="black">
          <a:xfrm>
            <a:off x="2151551" y="1959031"/>
            <a:ext cx="1110941" cy="87152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61721" tIns="30861" rIns="61721" bIns="30861" numCol="1" anchor="t" anchorCtr="0" compatLnSpc="1">
            <a:prstTxWarp prst="textNoShape">
              <a:avLst/>
            </a:prstTxWarp>
          </a:bodyPr>
          <a:lstStyle/>
          <a:p>
            <a:endParaRPr lang="en-US" sz="700" dirty="0">
              <a:solidFill>
                <a:schemeClr val="bg2">
                  <a:lumMod val="40000"/>
                  <a:lumOff val="60000"/>
                </a:schemeClr>
              </a:solidFill>
            </a:endParaRPr>
          </a:p>
        </p:txBody>
      </p:sp>
      <p:sp>
        <p:nvSpPr>
          <p:cNvPr id="57" name="Freeform 56"/>
          <p:cNvSpPr>
            <a:spLocks noEditPoints="1"/>
          </p:cNvSpPr>
          <p:nvPr/>
        </p:nvSpPr>
        <p:spPr bwMode="black">
          <a:xfrm>
            <a:off x="3595807" y="1844832"/>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grpSp>
        <p:nvGrpSpPr>
          <p:cNvPr id="101" name="Group 3"/>
          <p:cNvGrpSpPr/>
          <p:nvPr/>
        </p:nvGrpSpPr>
        <p:grpSpPr>
          <a:xfrm>
            <a:off x="3556493" y="2623985"/>
            <a:ext cx="805597" cy="638607"/>
            <a:chOff x="1814425" y="3354772"/>
            <a:chExt cx="1291249" cy="1099851"/>
          </a:xfrm>
        </p:grpSpPr>
        <p:sp>
          <p:nvSpPr>
            <p:cNvPr id="102" name="TextBox 4"/>
            <p:cNvSpPr txBox="1"/>
            <p:nvPr/>
          </p:nvSpPr>
          <p:spPr>
            <a:xfrm>
              <a:off x="1814425" y="4030565"/>
              <a:ext cx="1291249" cy="424058"/>
            </a:xfrm>
            <a:prstGeom prst="rect">
              <a:avLst/>
            </a:prstGeom>
            <a:noFill/>
          </p:spPr>
          <p:txBody>
            <a:bodyPr wrap="square" lIns="0" tIns="0" rIns="0" bIns="0" rtlCol="0">
              <a:spAutoFit/>
            </a:bodyPr>
            <a:lstStyle/>
            <a:p>
              <a:pPr algn="ctr" defTabSz="685593"/>
              <a:r>
                <a:rPr lang="en-US" sz="1600" spc="-53" dirty="0">
                  <a:solidFill>
                    <a:schemeClr val="bg1"/>
                  </a:solidFill>
                </a:rPr>
                <a:t>AD</a:t>
              </a:r>
            </a:p>
          </p:txBody>
        </p:sp>
        <p:sp>
          <p:nvSpPr>
            <p:cNvPr id="103" name="Isosceles Triangle 5"/>
            <p:cNvSpPr/>
            <p:nvPr/>
          </p:nvSpPr>
          <p:spPr>
            <a:xfrm>
              <a:off x="2300225" y="3354772"/>
              <a:ext cx="752720" cy="658830"/>
            </a:xfrm>
            <a:prstGeom prst="triangle">
              <a:avLst/>
            </a:prstGeom>
            <a:solidFill>
              <a:srgbClr val="5DA799"/>
            </a:solidFill>
            <a:ln w="889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bg1"/>
                </a:solidFill>
              </a:endParaRPr>
            </a:p>
          </p:txBody>
        </p:sp>
      </p:grpSp>
      <p:sp>
        <p:nvSpPr>
          <p:cNvPr id="58" name="Freeform 57"/>
          <p:cNvSpPr>
            <a:spLocks noEditPoints="1"/>
          </p:cNvSpPr>
          <p:nvPr/>
        </p:nvSpPr>
        <p:spPr bwMode="black">
          <a:xfrm>
            <a:off x="1901590" y="4250136"/>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59" name="TextBox 58"/>
          <p:cNvSpPr txBox="1"/>
          <p:nvPr/>
        </p:nvSpPr>
        <p:spPr>
          <a:xfrm>
            <a:off x="1572405" y="5502667"/>
            <a:ext cx="1290729" cy="492443"/>
          </a:xfrm>
          <a:prstGeom prst="rect">
            <a:avLst/>
          </a:prstGeom>
          <a:noFill/>
        </p:spPr>
        <p:txBody>
          <a:bodyPr wrap="square" lIns="0" tIns="0" rIns="0" bIns="0" rtlCol="0">
            <a:spAutoFit/>
          </a:bodyPr>
          <a:lstStyle/>
          <a:p>
            <a:pPr algn="ctr" defTabSz="685593"/>
            <a:r>
              <a:rPr lang="en-US" sz="1600" spc="-53" dirty="0">
                <a:solidFill>
                  <a:schemeClr val="bg1"/>
                </a:solidFill>
              </a:rPr>
              <a:t>Windows Server 2008</a:t>
            </a:r>
          </a:p>
        </p:txBody>
      </p:sp>
      <p:sp>
        <p:nvSpPr>
          <p:cNvPr id="60" name="Freeform 59"/>
          <p:cNvSpPr>
            <a:spLocks noEditPoints="1"/>
          </p:cNvSpPr>
          <p:nvPr/>
        </p:nvSpPr>
        <p:spPr bwMode="black">
          <a:xfrm>
            <a:off x="3082004" y="4250136"/>
            <a:ext cx="632357" cy="115626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399" tIns="45699" rIns="91399" bIns="45699" numCol="1" rtlCol="0" anchor="ctr" anchorCtr="0" compatLnSpc="1">
            <a:prstTxWarp prst="textNoShape">
              <a:avLst/>
            </a:prstTxWarp>
          </a:bodyPr>
          <a:lstStyle/>
          <a:p>
            <a:pPr defTabSz="555409"/>
            <a:endParaRPr lang="en-US" sz="3528" spc="-92" dirty="0">
              <a:solidFill>
                <a:schemeClr val="bg2">
                  <a:lumMod val="10000"/>
                </a:schemeClr>
              </a:solidFill>
              <a:latin typeface="Segoe Light" pitchFamily="34" charset="0"/>
            </a:endParaRPr>
          </a:p>
        </p:txBody>
      </p:sp>
      <p:sp>
        <p:nvSpPr>
          <p:cNvPr id="61" name="TextBox 60"/>
          <p:cNvSpPr txBox="1"/>
          <p:nvPr/>
        </p:nvSpPr>
        <p:spPr>
          <a:xfrm>
            <a:off x="2752819" y="5502667"/>
            <a:ext cx="1290729" cy="492443"/>
          </a:xfrm>
          <a:prstGeom prst="rect">
            <a:avLst/>
          </a:prstGeom>
          <a:noFill/>
        </p:spPr>
        <p:txBody>
          <a:bodyPr wrap="square" lIns="0" tIns="0" rIns="0" bIns="0" rtlCol="0">
            <a:spAutoFit/>
          </a:bodyPr>
          <a:lstStyle/>
          <a:p>
            <a:pPr algn="ctr" defTabSz="685593"/>
            <a:r>
              <a:rPr lang="en-US" sz="1600" spc="-53" dirty="0">
                <a:solidFill>
                  <a:schemeClr val="bg1"/>
                </a:solidFill>
              </a:rPr>
              <a:t>Windows Server 2003</a:t>
            </a:r>
          </a:p>
        </p:txBody>
      </p:sp>
      <p:cxnSp>
        <p:nvCxnSpPr>
          <p:cNvPr id="63" name="Straight Arrow Connector 62"/>
          <p:cNvCxnSpPr/>
          <p:nvPr/>
        </p:nvCxnSpPr>
        <p:spPr>
          <a:xfrm>
            <a:off x="9776452" y="2600852"/>
            <a:ext cx="7614" cy="3144010"/>
          </a:xfrm>
          <a:prstGeom prst="straightConnector1">
            <a:avLst/>
          </a:prstGeom>
          <a:ln w="3492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1072453" y="3788905"/>
            <a:ext cx="3176332" cy="9692"/>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083141" y="3184001"/>
            <a:ext cx="7530" cy="601655"/>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1072454" y="3809642"/>
            <a:ext cx="10245" cy="398219"/>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2708598" y="3188623"/>
            <a:ext cx="7530" cy="601655"/>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917864" y="3280149"/>
            <a:ext cx="698" cy="500890"/>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2201178" y="3814397"/>
            <a:ext cx="10245" cy="398219"/>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3387046" y="3809634"/>
            <a:ext cx="10245" cy="398219"/>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9776079" y="3200416"/>
            <a:ext cx="231596" cy="4491"/>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9795129" y="3990991"/>
            <a:ext cx="231596" cy="4491"/>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9804654" y="4838716"/>
            <a:ext cx="231596" cy="4491"/>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9795129" y="5715016"/>
            <a:ext cx="231596" cy="4491"/>
          </a:xfrm>
          <a:prstGeom prst="straightConnector1">
            <a:avLst/>
          </a:prstGeom>
          <a:ln w="349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5095975" y="3842482"/>
            <a:ext cx="3459477" cy="6119"/>
          </a:xfrm>
          <a:prstGeom prst="straightConnector1">
            <a:avLst/>
          </a:prstGeom>
          <a:ln w="349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946148" y="3825426"/>
            <a:ext cx="0" cy="456340"/>
          </a:xfrm>
          <a:prstGeom prst="straightConnector1">
            <a:avLst/>
          </a:prstGeom>
          <a:ln w="34925">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8241414" y="3838299"/>
            <a:ext cx="323991" cy="538275"/>
          </a:xfrm>
          <a:prstGeom prst="straightConnector1">
            <a:avLst/>
          </a:prstGeom>
          <a:ln w="34925">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09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_rels/theme1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ystem_Center_Marketing_Template_16x9.potx" id="{8F58127B-2DBD-4C1F-8F0E-1EA11AC3964C}" vid="{CBA365C4-D445-4E81-88F3-CDACCF814059}"/>
    </a:ext>
  </a:extLst>
</a:theme>
</file>

<file path=ppt/theme/theme1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5-30438_S4_Breakout_Template_WHT">
  <a:themeElements>
    <a:clrScheme name="S4 White">
      <a:dk1>
        <a:srgbClr val="505050"/>
      </a:dk1>
      <a:lt1>
        <a:srgbClr val="FFFFFF"/>
      </a:lt1>
      <a:dk2>
        <a:srgbClr val="0072C6"/>
      </a:dk2>
      <a:lt2>
        <a:srgbClr val="D2D2D2"/>
      </a:lt2>
      <a:accent1>
        <a:srgbClr val="0072C6"/>
      </a:accent1>
      <a:accent2>
        <a:srgbClr val="00188F"/>
      </a:accent2>
      <a:accent3>
        <a:srgbClr val="442359"/>
      </a:accent3>
      <a:accent4>
        <a:srgbClr val="008A0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smtClean="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Template" id="{48664ACC-871D-4AF6-86D0-10CA791446D6}" vid="{4DD0B7D3-A16E-4C4A-8160-7EA001B3651D}"/>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5.xml><?xml version="1.0" encoding="utf-8"?>
<a:theme xmlns:a="http://schemas.openxmlformats.org/drawingml/2006/main" name="1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6.xml><?xml version="1.0" encoding="utf-8"?>
<a:theme xmlns:a="http://schemas.openxmlformats.org/drawingml/2006/main" name="2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7.xml><?xml version="1.0" encoding="utf-8"?>
<a:theme xmlns:a="http://schemas.openxmlformats.org/drawingml/2006/main" name="4_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8.xml><?xml version="1.0" encoding="utf-8"?>
<a:theme xmlns:a="http://schemas.openxmlformats.org/drawingml/2006/main" name="5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9.xml><?xml version="1.0" encoding="utf-8"?>
<a:theme xmlns:a="http://schemas.openxmlformats.org/drawingml/2006/main" name="3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ingHintHash xmlns="9cbcdbd8-24a2-41b9-9eb9-2e600d6b6fa2">787232448</SharingHintHash>
    <SharedWithUsers xmlns="9cbcdbd8-24a2-41b9-9eb9-2e600d6b6fa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ED8ADF06324A4796D92F03FA859016" ma:contentTypeVersion="2" ma:contentTypeDescription="Create a new document." ma:contentTypeScope="" ma:versionID="b47456747652ae1b90be54423f739428">
  <xsd:schema xmlns:xsd="http://www.w3.org/2001/XMLSchema" xmlns:xs="http://www.w3.org/2001/XMLSchema" xmlns:p="http://schemas.microsoft.com/office/2006/metadata/properties" xmlns:ns2="9cbcdbd8-24a2-41b9-9eb9-2e600d6b6fa2" targetNamespace="http://schemas.microsoft.com/office/2006/metadata/properties" ma:root="true" ma:fieldsID="c275535b3f22fcf89b1d04d7e5fbdfc1" ns2:_="">
    <xsd:import namespace="9cbcdbd8-24a2-41b9-9eb9-2e600d6b6fa2"/>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cdbd8-24a2-41b9-9eb9-2e600d6b6fa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DF626-B1A7-442A-BDBA-704F0D9E5C4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cbcdbd8-24a2-41b9-9eb9-2e600d6b6fa2"/>
    <ds:schemaRef ds:uri="http://www.w3.org/XML/1998/namespace"/>
    <ds:schemaRef ds:uri="http://purl.org/dc/dcmitype/"/>
  </ds:schemaRefs>
</ds:datastoreItem>
</file>

<file path=customXml/itemProps2.xml><?xml version="1.0" encoding="utf-8"?>
<ds:datastoreItem xmlns:ds="http://schemas.openxmlformats.org/officeDocument/2006/customXml" ds:itemID="{114D40DD-30BB-40D0-8B44-9731695E4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cdbd8-24a2-41b9-9eb9-2e600d6b6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E1A3DE-B77F-42DD-9509-1EB6DAE3B0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7450</Words>
  <Application>Microsoft Office PowerPoint</Application>
  <PresentationFormat>Widescreen</PresentationFormat>
  <Paragraphs>891</Paragraphs>
  <Slides>39</Slides>
  <Notes>36</Notes>
  <HiddenSlides>5</HiddenSlides>
  <MMClips>0</MMClips>
  <ScaleCrop>false</ScaleCrop>
  <HeadingPairs>
    <vt:vector size="6" baseType="variant">
      <vt:variant>
        <vt:lpstr>Fonts Used</vt:lpstr>
      </vt:variant>
      <vt:variant>
        <vt:i4>15</vt:i4>
      </vt:variant>
      <vt:variant>
        <vt:lpstr>Theme</vt:lpstr>
      </vt:variant>
      <vt:variant>
        <vt:i4>12</vt:i4>
      </vt:variant>
      <vt:variant>
        <vt:lpstr>Slide Titles</vt:lpstr>
      </vt:variant>
      <vt:variant>
        <vt:i4>39</vt:i4>
      </vt:variant>
    </vt:vector>
  </HeadingPairs>
  <TitlesOfParts>
    <vt:vector size="66" baseType="lpstr">
      <vt:lpstr>Arial</vt:lpstr>
      <vt:lpstr>Calibri</vt:lpstr>
      <vt:lpstr>Calibri Light</vt:lpstr>
      <vt:lpstr>Consolas</vt:lpstr>
      <vt:lpstr>Kozuka Gothic Pro R</vt:lpstr>
      <vt:lpstr>ＭＳ Ｐゴシック</vt:lpstr>
      <vt:lpstr>Segoe</vt:lpstr>
      <vt:lpstr>Segoe Light</vt:lpstr>
      <vt:lpstr>Segoe Pro</vt:lpstr>
      <vt:lpstr>Segoe UI</vt:lpstr>
      <vt:lpstr>Segoe UI Black</vt:lpstr>
      <vt:lpstr>Segoe UI Light</vt:lpstr>
      <vt:lpstr>Verdana</vt:lpstr>
      <vt:lpstr>Wingdings</vt:lpstr>
      <vt:lpstr>Wingdings 2</vt:lpstr>
      <vt:lpstr>Office Theme</vt:lpstr>
      <vt:lpstr>2_Office Theme</vt:lpstr>
      <vt:lpstr>3_Office Theme</vt:lpstr>
      <vt:lpstr>People-Centric IT</vt:lpstr>
      <vt:lpstr>1_People-Centric IT</vt:lpstr>
      <vt:lpstr>2_People-Centric IT</vt:lpstr>
      <vt:lpstr>4_Metro Template Light 16x9</vt:lpstr>
      <vt:lpstr>5_People-Centric IT</vt:lpstr>
      <vt:lpstr>3_People-Centric IT</vt:lpstr>
      <vt:lpstr>3-30070_Windows_Server_Management_Marketing_Template_16x9</vt:lpstr>
      <vt:lpstr>MS1444_Windows Azure Template 16x9_r08a</vt:lpstr>
      <vt:lpstr>5-30438_S4_Breakout_Template_WHT</vt:lpstr>
      <vt:lpstr>What is Cloud?</vt:lpstr>
      <vt:lpstr>Cloud Hype  Cycle</vt:lpstr>
      <vt:lpstr>Think AND not OR</vt:lpstr>
      <vt:lpstr>Azure = Building Blocks to Technology Solutions</vt:lpstr>
      <vt:lpstr>PowerPoint Presentation</vt:lpstr>
      <vt:lpstr>PowerPoint Presentation</vt:lpstr>
      <vt:lpstr>PowerPoint Presentation</vt:lpstr>
      <vt:lpstr>Cloud Computing Patterns</vt:lpstr>
      <vt:lpstr>Manage using existing Tools</vt:lpstr>
      <vt:lpstr>Storage Scale</vt:lpstr>
      <vt:lpstr>How Microsoft Azure Drives Works</vt:lpstr>
      <vt:lpstr>PowerPoint Presentation</vt:lpstr>
      <vt:lpstr>Virtual Machine Availability Sets Update Domains are honored by host OS updates</vt:lpstr>
      <vt:lpstr>Availability &amp; Service Level Agreements </vt:lpstr>
      <vt:lpstr>Microsoft Migration Accelerator for Azure</vt:lpstr>
      <vt:lpstr>Hybrid Cloud Connectivity</vt:lpstr>
      <vt:lpstr>What is Identity?</vt:lpstr>
      <vt:lpstr>Corporate Identity Comes from Many Sources</vt:lpstr>
      <vt:lpstr>Users need common on-premises and cloud identity</vt:lpstr>
      <vt:lpstr>Identity: Cloud, Sync or Federated?</vt:lpstr>
      <vt:lpstr>What is Azure Active Directory?</vt:lpstr>
      <vt:lpstr>Common Identity with Sync and Federation</vt:lpstr>
      <vt:lpstr>Direct to cloud identity sync</vt:lpstr>
      <vt:lpstr>Hybrid Identity</vt:lpstr>
      <vt:lpstr>Azure Active Directory free and premium offerings feature comparison </vt:lpstr>
      <vt:lpstr>What is Azure Multi-Factor Authentication?</vt:lpstr>
      <vt:lpstr>What is multi-factor authentication?</vt:lpstr>
      <vt:lpstr>Benefits of multi-factor authentication</vt:lpstr>
      <vt:lpstr>PowerPoint Presentation</vt:lpstr>
      <vt:lpstr>PowerPoint Presentation</vt:lpstr>
      <vt:lpstr>PowerPoint Presentation</vt:lpstr>
      <vt:lpstr>How It Works</vt:lpstr>
      <vt:lpstr>PowerPoint Presentation</vt:lpstr>
      <vt:lpstr>Authentication In Motion</vt:lpstr>
      <vt:lpstr>PowerPoint Presentation</vt:lpstr>
      <vt:lpstr>Azure MFA vs MFA for Office 365</vt:lpstr>
      <vt:lpstr>Azure Multi-Factor Authentication Server</vt:lpstr>
      <vt:lpstr>RADIUS</vt:lpstr>
      <vt:lpstr>Multi-factor and RD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Scenarios</dc:title>
  <dc:creator/>
  <cp:lastModifiedBy>Cosmin J. Dumitru</cp:lastModifiedBy>
  <cp:revision>104</cp:revision>
  <dcterms:created xsi:type="dcterms:W3CDTF">2014-11-14T18:48:57Z</dcterms:created>
  <dcterms:modified xsi:type="dcterms:W3CDTF">2015-10-15T10:17:16Z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0x01010022ED8ADF06324A4796D92F03FA859016</vt:lpwstr>
  </property>
</Properties>
</file>