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4544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54544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4544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67639"/>
            <a:ext cx="9144000" cy="1153795"/>
          </a:xfrm>
          <a:custGeom>
            <a:avLst/>
            <a:gdLst/>
            <a:ahLst/>
            <a:cxnLst/>
            <a:rect l="l" t="t" r="r" b="b"/>
            <a:pathLst>
              <a:path w="9144000" h="1153795">
                <a:moveTo>
                  <a:pt x="0" y="1153667"/>
                </a:moveTo>
                <a:lnTo>
                  <a:pt x="9144000" y="1153667"/>
                </a:lnTo>
                <a:lnTo>
                  <a:pt x="9144000" y="0"/>
                </a:lnTo>
                <a:lnTo>
                  <a:pt x="0" y="0"/>
                </a:lnTo>
                <a:lnTo>
                  <a:pt x="0" y="1153667"/>
                </a:lnTo>
                <a:close/>
              </a:path>
            </a:pathLst>
          </a:custGeom>
          <a:solidFill>
            <a:srgbClr val="ABB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368552"/>
            <a:ext cx="9144000" cy="149860"/>
          </a:xfrm>
          <a:custGeom>
            <a:avLst/>
            <a:gdLst/>
            <a:ahLst/>
            <a:cxnLst/>
            <a:rect l="l" t="t" r="r" b="b"/>
            <a:pathLst>
              <a:path w="9144000" h="149859">
                <a:moveTo>
                  <a:pt x="0" y="149351"/>
                </a:moveTo>
                <a:lnTo>
                  <a:pt x="9144000" y="149351"/>
                </a:lnTo>
                <a:lnTo>
                  <a:pt x="9144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468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180844" y="467868"/>
            <a:ext cx="3816096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232025" y="520319"/>
            <a:ext cx="3713226" cy="600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044184" y="609600"/>
            <a:ext cx="926591" cy="422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6095619" y="660908"/>
            <a:ext cx="823848" cy="319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95071" y="1687067"/>
            <a:ext cx="4302760" cy="640080"/>
          </a:xfrm>
          <a:custGeom>
            <a:avLst/>
            <a:gdLst/>
            <a:ahLst/>
            <a:cxnLst/>
            <a:rect l="l" t="t" r="r" b="b"/>
            <a:pathLst>
              <a:path w="4302760" h="640080">
                <a:moveTo>
                  <a:pt x="0" y="640079"/>
                </a:moveTo>
                <a:lnTo>
                  <a:pt x="4302252" y="640079"/>
                </a:lnTo>
                <a:lnTo>
                  <a:pt x="4302252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8A3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95071" y="1687067"/>
            <a:ext cx="4302760" cy="640080"/>
          </a:xfrm>
          <a:custGeom>
            <a:avLst/>
            <a:gdLst/>
            <a:ahLst/>
            <a:cxnLst/>
            <a:rect l="l" t="t" r="r" b="b"/>
            <a:pathLst>
              <a:path w="4302760" h="640080">
                <a:moveTo>
                  <a:pt x="0" y="640079"/>
                </a:moveTo>
                <a:lnTo>
                  <a:pt x="4302252" y="640079"/>
                </a:lnTo>
                <a:lnTo>
                  <a:pt x="4302252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ln w="9143">
            <a:solidFill>
              <a:srgbClr val="F468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54544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4544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54544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4544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4544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67639"/>
            <a:ext cx="9144000" cy="1153795"/>
          </a:xfrm>
          <a:custGeom>
            <a:avLst/>
            <a:gdLst/>
            <a:ahLst/>
            <a:cxnLst/>
            <a:rect l="l" t="t" r="r" b="b"/>
            <a:pathLst>
              <a:path w="9144000" h="1153795">
                <a:moveTo>
                  <a:pt x="0" y="1153667"/>
                </a:moveTo>
                <a:lnTo>
                  <a:pt x="9144000" y="1153667"/>
                </a:lnTo>
                <a:lnTo>
                  <a:pt x="9144000" y="0"/>
                </a:lnTo>
                <a:lnTo>
                  <a:pt x="0" y="0"/>
                </a:lnTo>
                <a:lnTo>
                  <a:pt x="0" y="1153667"/>
                </a:lnTo>
                <a:close/>
              </a:path>
            </a:pathLst>
          </a:custGeom>
          <a:solidFill>
            <a:srgbClr val="ABB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368552"/>
            <a:ext cx="9144000" cy="149860"/>
          </a:xfrm>
          <a:custGeom>
            <a:avLst/>
            <a:gdLst/>
            <a:ahLst/>
            <a:cxnLst/>
            <a:rect l="l" t="t" r="r" b="b"/>
            <a:pathLst>
              <a:path w="9144000" h="149859">
                <a:moveTo>
                  <a:pt x="0" y="149351"/>
                </a:moveTo>
                <a:lnTo>
                  <a:pt x="9144000" y="149351"/>
                </a:lnTo>
                <a:lnTo>
                  <a:pt x="9144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F468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538285"/>
            <a:ext cx="8072119" cy="1138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54544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5241" y="3141345"/>
            <a:ext cx="5357495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89873" y="6444411"/>
            <a:ext cx="231775" cy="198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45449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g"/><Relationship Id="rId9" Type="http://schemas.openxmlformats.org/officeDocument/2006/relationships/image" Target="../media/image1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4" Type="http://schemas.openxmlformats.org/officeDocument/2006/relationships/image" Target="../media/image102.png"/><Relationship Id="rId15" Type="http://schemas.openxmlformats.org/officeDocument/2006/relationships/image" Target="../media/image103.png"/><Relationship Id="rId16" Type="http://schemas.openxmlformats.org/officeDocument/2006/relationships/image" Target="../media/image104.png"/><Relationship Id="rId17" Type="http://schemas.openxmlformats.org/officeDocument/2006/relationships/image" Target="../media/image105.png"/><Relationship Id="rId18" Type="http://schemas.openxmlformats.org/officeDocument/2006/relationships/image" Target="../media/image106.png"/><Relationship Id="rId19" Type="http://schemas.openxmlformats.org/officeDocument/2006/relationships/image" Target="../media/image10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1.png"/><Relationship Id="rId3" Type="http://schemas.openxmlformats.org/officeDocument/2006/relationships/image" Target="../media/image112.png"/><Relationship Id="rId4" Type="http://schemas.openxmlformats.org/officeDocument/2006/relationships/image" Target="../media/image113.png"/><Relationship Id="rId5" Type="http://schemas.openxmlformats.org/officeDocument/2006/relationships/image" Target="../media/image114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png"/><Relationship Id="rId14" Type="http://schemas.openxmlformats.org/officeDocument/2006/relationships/image" Target="../media/image123.png"/><Relationship Id="rId15" Type="http://schemas.openxmlformats.org/officeDocument/2006/relationships/image" Target="../media/image124.png"/><Relationship Id="rId16" Type="http://schemas.openxmlformats.org/officeDocument/2006/relationships/image" Target="../media/image125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Relationship Id="rId8" Type="http://schemas.openxmlformats.org/officeDocument/2006/relationships/image" Target="../media/image159.png"/><Relationship Id="rId9" Type="http://schemas.openxmlformats.org/officeDocument/2006/relationships/image" Target="../media/image160.png"/><Relationship Id="rId10" Type="http://schemas.openxmlformats.org/officeDocument/2006/relationships/image" Target="../media/image161.png"/><Relationship Id="rId11" Type="http://schemas.openxmlformats.org/officeDocument/2006/relationships/image" Target="../media/image162.png"/><Relationship Id="rId12" Type="http://schemas.openxmlformats.org/officeDocument/2006/relationships/image" Target="../media/image163.png"/><Relationship Id="rId13" Type="http://schemas.openxmlformats.org/officeDocument/2006/relationships/image" Target="../media/image164.png"/><Relationship Id="rId14" Type="http://schemas.openxmlformats.org/officeDocument/2006/relationships/image" Target="../media/image165.png"/><Relationship Id="rId15" Type="http://schemas.openxmlformats.org/officeDocument/2006/relationships/image" Target="../media/image166.png"/><Relationship Id="rId16" Type="http://schemas.openxmlformats.org/officeDocument/2006/relationships/image" Target="../media/image167.png"/><Relationship Id="rId17" Type="http://schemas.openxmlformats.org/officeDocument/2006/relationships/image" Target="../media/image168.png"/><Relationship Id="rId18" Type="http://schemas.openxmlformats.org/officeDocument/2006/relationships/image" Target="../media/image169.png"/><Relationship Id="rId19" Type="http://schemas.openxmlformats.org/officeDocument/2006/relationships/image" Target="../media/image17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Relationship Id="rId19" Type="http://schemas.openxmlformats.org/officeDocument/2006/relationships/image" Target="../media/image19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8.png"/><Relationship Id="rId3" Type="http://schemas.openxmlformats.org/officeDocument/2006/relationships/image" Target="../media/image19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0.png"/><Relationship Id="rId3" Type="http://schemas.openxmlformats.org/officeDocument/2006/relationships/hyperlink" Target="mailto:ahmed.nasserahmed@gmail.com" TargetMode="External"/><Relationship Id="rId4" Type="http://schemas.openxmlformats.org/officeDocument/2006/relationships/hyperlink" Target="mailto:Ahmed.nasser@eng.suez.edu.eg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jp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545079"/>
            <a:ext cx="9144000" cy="121920"/>
          </a:xfrm>
          <a:custGeom>
            <a:avLst/>
            <a:gdLst/>
            <a:ahLst/>
            <a:cxnLst/>
            <a:rect l="l" t="t" r="r" b="b"/>
            <a:pathLst>
              <a:path w="9144000" h="121919">
                <a:moveTo>
                  <a:pt x="0" y="121920"/>
                </a:moveTo>
                <a:lnTo>
                  <a:pt x="9144000" y="121920"/>
                </a:lnTo>
                <a:lnTo>
                  <a:pt x="9144000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407152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4">
                <a:moveTo>
                  <a:pt x="0" y="71628"/>
                </a:moveTo>
                <a:lnTo>
                  <a:pt x="9144000" y="71628"/>
                </a:lnTo>
                <a:lnTo>
                  <a:pt x="9144000" y="0"/>
                </a:lnTo>
                <a:lnTo>
                  <a:pt x="0" y="0"/>
                </a:lnTo>
                <a:lnTo>
                  <a:pt x="0" y="71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5715000"/>
            <a:ext cx="9144000" cy="85725"/>
          </a:xfrm>
          <a:custGeom>
            <a:avLst/>
            <a:gdLst/>
            <a:ahLst/>
            <a:cxnLst/>
            <a:rect l="l" t="t" r="r" b="b"/>
            <a:pathLst>
              <a:path w="9144000" h="85725">
                <a:moveTo>
                  <a:pt x="0" y="85343"/>
                </a:moveTo>
                <a:lnTo>
                  <a:pt x="9144000" y="85343"/>
                </a:lnTo>
                <a:lnTo>
                  <a:pt x="9144000" y="0"/>
                </a:lnTo>
                <a:lnTo>
                  <a:pt x="0" y="0"/>
                </a:lnTo>
                <a:lnTo>
                  <a:pt x="0" y="85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667000"/>
            <a:ext cx="9144000" cy="2740660"/>
          </a:xfrm>
          <a:custGeom>
            <a:avLst/>
            <a:gdLst/>
            <a:ahLst/>
            <a:cxnLst/>
            <a:rect l="l" t="t" r="r" b="b"/>
            <a:pathLst>
              <a:path w="9144000" h="2740660">
                <a:moveTo>
                  <a:pt x="0" y="2740152"/>
                </a:moveTo>
                <a:lnTo>
                  <a:pt x="9144000" y="2740152"/>
                </a:lnTo>
                <a:lnTo>
                  <a:pt x="9144000" y="0"/>
                </a:lnTo>
                <a:lnTo>
                  <a:pt x="0" y="0"/>
                </a:lnTo>
                <a:lnTo>
                  <a:pt x="0" y="2740152"/>
                </a:lnTo>
                <a:close/>
              </a:path>
            </a:pathLst>
          </a:custGeom>
          <a:solidFill>
            <a:srgbClr val="ABB0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5478779"/>
            <a:ext cx="9144000" cy="236220"/>
          </a:xfrm>
          <a:custGeom>
            <a:avLst/>
            <a:gdLst/>
            <a:ahLst/>
            <a:cxnLst/>
            <a:rect l="l" t="t" r="r" b="b"/>
            <a:pathLst>
              <a:path w="9144000" h="236220">
                <a:moveTo>
                  <a:pt x="0" y="236220"/>
                </a:moveTo>
                <a:lnTo>
                  <a:pt x="9144000" y="236220"/>
                </a:lnTo>
                <a:lnTo>
                  <a:pt x="9144000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F4680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48734" y="4282516"/>
            <a:ext cx="42037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200" spc="5575">
                <a:solidFill>
                  <a:srgbClr val="F4680A"/>
                </a:solidFill>
                <a:latin typeface="Wingdings"/>
                <a:cs typeface="Wingdings"/>
              </a:rPr>
              <a:t>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1216" y="4336374"/>
            <a:ext cx="407670" cy="45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20"/>
              </a:lnSpc>
            </a:pPr>
            <a:r>
              <a:rPr dirty="0" sz="3200" spc="5575">
                <a:solidFill>
                  <a:srgbClr val="F4680A"/>
                </a:solidFill>
                <a:latin typeface="Wingdings"/>
                <a:cs typeface="Wingdings"/>
              </a:rPr>
              <a:t>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544" y="1347216"/>
            <a:ext cx="3974591" cy="72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4291" y="1409319"/>
            <a:ext cx="3850360" cy="6026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99432" y="1347216"/>
            <a:ext cx="1984248" cy="726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62170" y="1409319"/>
            <a:ext cx="1859661" cy="602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67500" y="1339596"/>
            <a:ext cx="1466088" cy="7345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37095" y="1409064"/>
            <a:ext cx="1327150" cy="595630"/>
          </a:xfrm>
          <a:custGeom>
            <a:avLst/>
            <a:gdLst/>
            <a:ahLst/>
            <a:cxnLst/>
            <a:rect l="l" t="t" r="r" b="b"/>
            <a:pathLst>
              <a:path w="1327150" h="595630">
                <a:moveTo>
                  <a:pt x="1191386" y="0"/>
                </a:moveTo>
                <a:lnTo>
                  <a:pt x="1188720" y="0"/>
                </a:lnTo>
                <a:lnTo>
                  <a:pt x="1154576" y="4740"/>
                </a:lnTo>
                <a:lnTo>
                  <a:pt x="1102102" y="42701"/>
                </a:lnTo>
                <a:lnTo>
                  <a:pt x="1070149" y="117806"/>
                </a:lnTo>
                <a:lnTo>
                  <a:pt x="1060386" y="167560"/>
                </a:lnTo>
                <a:lnTo>
                  <a:pt x="1054528" y="225196"/>
                </a:lnTo>
                <a:lnTo>
                  <a:pt x="1052576" y="290702"/>
                </a:lnTo>
                <a:lnTo>
                  <a:pt x="1053963" y="347318"/>
                </a:lnTo>
                <a:lnTo>
                  <a:pt x="1058131" y="398289"/>
                </a:lnTo>
                <a:lnTo>
                  <a:pt x="1065084" y="443608"/>
                </a:lnTo>
                <a:lnTo>
                  <a:pt x="1074830" y="483271"/>
                </a:lnTo>
                <a:lnTo>
                  <a:pt x="1106830" y="551348"/>
                </a:lnTo>
                <a:lnTo>
                  <a:pt x="1157936" y="590262"/>
                </a:lnTo>
                <a:lnTo>
                  <a:pt x="1189608" y="595122"/>
                </a:lnTo>
                <a:lnTo>
                  <a:pt x="1221664" y="590361"/>
                </a:lnTo>
                <a:lnTo>
                  <a:pt x="1238360" y="581787"/>
                </a:lnTo>
                <a:lnTo>
                  <a:pt x="1191386" y="581787"/>
                </a:lnTo>
                <a:lnTo>
                  <a:pt x="1179504" y="580239"/>
                </a:lnTo>
                <a:lnTo>
                  <a:pt x="1144260" y="543665"/>
                </a:lnTo>
                <a:lnTo>
                  <a:pt x="1135633" y="491998"/>
                </a:lnTo>
                <a:lnTo>
                  <a:pt x="1135633" y="107187"/>
                </a:lnTo>
                <a:lnTo>
                  <a:pt x="1139364" y="68722"/>
                </a:lnTo>
                <a:lnTo>
                  <a:pt x="1158573" y="28041"/>
                </a:lnTo>
                <a:lnTo>
                  <a:pt x="1188720" y="13843"/>
                </a:lnTo>
                <a:lnTo>
                  <a:pt x="1243187" y="13843"/>
                </a:lnTo>
                <a:lnTo>
                  <a:pt x="1223557" y="4431"/>
                </a:lnTo>
                <a:lnTo>
                  <a:pt x="1191386" y="0"/>
                </a:lnTo>
                <a:close/>
              </a:path>
              <a:path w="1327150" h="595630">
                <a:moveTo>
                  <a:pt x="1243187" y="13843"/>
                </a:moveTo>
                <a:lnTo>
                  <a:pt x="1188720" y="13843"/>
                </a:lnTo>
                <a:lnTo>
                  <a:pt x="1200104" y="15297"/>
                </a:lnTo>
                <a:lnTo>
                  <a:pt x="1210452" y="19669"/>
                </a:lnTo>
                <a:lnTo>
                  <a:pt x="1234924" y="49901"/>
                </a:lnTo>
                <a:lnTo>
                  <a:pt x="1243710" y="99568"/>
                </a:lnTo>
                <a:lnTo>
                  <a:pt x="1243710" y="491998"/>
                </a:lnTo>
                <a:lnTo>
                  <a:pt x="1235406" y="543665"/>
                </a:lnTo>
                <a:lnTo>
                  <a:pt x="1212183" y="575595"/>
                </a:lnTo>
                <a:lnTo>
                  <a:pt x="1191386" y="581787"/>
                </a:lnTo>
                <a:lnTo>
                  <a:pt x="1238360" y="581787"/>
                </a:lnTo>
                <a:lnTo>
                  <a:pt x="1273012" y="552313"/>
                </a:lnTo>
                <a:lnTo>
                  <a:pt x="1292352" y="519049"/>
                </a:lnTo>
                <a:lnTo>
                  <a:pt x="1314342" y="445949"/>
                </a:lnTo>
                <a:lnTo>
                  <a:pt x="1321237" y="400286"/>
                </a:lnTo>
                <a:lnTo>
                  <a:pt x="1325384" y="348539"/>
                </a:lnTo>
                <a:lnTo>
                  <a:pt x="1326769" y="290702"/>
                </a:lnTo>
                <a:lnTo>
                  <a:pt x="1324677" y="221190"/>
                </a:lnTo>
                <a:lnTo>
                  <a:pt x="1318418" y="161416"/>
                </a:lnTo>
                <a:lnTo>
                  <a:pt x="1308016" y="111359"/>
                </a:lnTo>
                <a:lnTo>
                  <a:pt x="1293495" y="70993"/>
                </a:lnTo>
                <a:lnTo>
                  <a:pt x="1251299" y="17732"/>
                </a:lnTo>
                <a:lnTo>
                  <a:pt x="1243187" y="13843"/>
                </a:lnTo>
                <a:close/>
              </a:path>
              <a:path w="1327150" h="595630">
                <a:moveTo>
                  <a:pt x="747395" y="7112"/>
                </a:moveTo>
                <a:lnTo>
                  <a:pt x="615696" y="7112"/>
                </a:lnTo>
                <a:lnTo>
                  <a:pt x="615696" y="20955"/>
                </a:lnTo>
                <a:lnTo>
                  <a:pt x="654938" y="20955"/>
                </a:lnTo>
                <a:lnTo>
                  <a:pt x="654938" y="529463"/>
                </a:lnTo>
                <a:lnTo>
                  <a:pt x="641109" y="569430"/>
                </a:lnTo>
                <a:lnTo>
                  <a:pt x="615696" y="575056"/>
                </a:lnTo>
                <a:lnTo>
                  <a:pt x="615696" y="588899"/>
                </a:lnTo>
                <a:lnTo>
                  <a:pt x="710819" y="588899"/>
                </a:lnTo>
                <a:lnTo>
                  <a:pt x="710819" y="575056"/>
                </a:lnTo>
                <a:lnTo>
                  <a:pt x="700531" y="574434"/>
                </a:lnTo>
                <a:lnTo>
                  <a:pt x="691959" y="572563"/>
                </a:lnTo>
                <a:lnTo>
                  <a:pt x="671449" y="529463"/>
                </a:lnTo>
                <a:lnTo>
                  <a:pt x="671449" y="23622"/>
                </a:lnTo>
                <a:lnTo>
                  <a:pt x="750208" y="23622"/>
                </a:lnTo>
                <a:lnTo>
                  <a:pt x="747395" y="7112"/>
                </a:lnTo>
                <a:close/>
              </a:path>
              <a:path w="1327150" h="595630">
                <a:moveTo>
                  <a:pt x="750208" y="23622"/>
                </a:moveTo>
                <a:lnTo>
                  <a:pt x="673353" y="23622"/>
                </a:lnTo>
                <a:lnTo>
                  <a:pt x="772032" y="588899"/>
                </a:lnTo>
                <a:lnTo>
                  <a:pt x="789431" y="588899"/>
                </a:lnTo>
                <a:lnTo>
                  <a:pt x="826192" y="376809"/>
                </a:lnTo>
                <a:lnTo>
                  <a:pt x="810386" y="376809"/>
                </a:lnTo>
                <a:lnTo>
                  <a:pt x="750208" y="23622"/>
                </a:lnTo>
                <a:close/>
              </a:path>
              <a:path w="1327150" h="595630">
                <a:moveTo>
                  <a:pt x="1002410" y="575056"/>
                </a:moveTo>
                <a:lnTo>
                  <a:pt x="847851" y="575056"/>
                </a:lnTo>
                <a:lnTo>
                  <a:pt x="847851" y="588899"/>
                </a:lnTo>
                <a:lnTo>
                  <a:pt x="1002410" y="588899"/>
                </a:lnTo>
                <a:lnTo>
                  <a:pt x="1002410" y="575056"/>
                </a:lnTo>
                <a:close/>
              </a:path>
              <a:path w="1327150" h="595630">
                <a:moveTo>
                  <a:pt x="963040" y="35687"/>
                </a:moveTo>
                <a:lnTo>
                  <a:pt x="887222" y="35687"/>
                </a:lnTo>
                <a:lnTo>
                  <a:pt x="887222" y="575056"/>
                </a:lnTo>
                <a:lnTo>
                  <a:pt x="963040" y="575056"/>
                </a:lnTo>
                <a:lnTo>
                  <a:pt x="963040" y="35687"/>
                </a:lnTo>
                <a:close/>
              </a:path>
              <a:path w="1327150" h="595630">
                <a:moveTo>
                  <a:pt x="1003300" y="7112"/>
                </a:moveTo>
                <a:lnTo>
                  <a:pt x="875156" y="7112"/>
                </a:lnTo>
                <a:lnTo>
                  <a:pt x="812164" y="376809"/>
                </a:lnTo>
                <a:lnTo>
                  <a:pt x="826192" y="376809"/>
                </a:lnTo>
                <a:lnTo>
                  <a:pt x="885317" y="35687"/>
                </a:lnTo>
                <a:lnTo>
                  <a:pt x="963040" y="35687"/>
                </a:lnTo>
                <a:lnTo>
                  <a:pt x="963040" y="20955"/>
                </a:lnTo>
                <a:lnTo>
                  <a:pt x="1003300" y="20955"/>
                </a:lnTo>
                <a:lnTo>
                  <a:pt x="1003300" y="7112"/>
                </a:lnTo>
                <a:close/>
              </a:path>
              <a:path w="1327150" h="595630">
                <a:moveTo>
                  <a:pt x="579374" y="575056"/>
                </a:moveTo>
                <a:lnTo>
                  <a:pt x="425703" y="575056"/>
                </a:lnTo>
                <a:lnTo>
                  <a:pt x="425703" y="588899"/>
                </a:lnTo>
                <a:lnTo>
                  <a:pt x="579374" y="588899"/>
                </a:lnTo>
                <a:lnTo>
                  <a:pt x="579374" y="575056"/>
                </a:lnTo>
                <a:close/>
              </a:path>
              <a:path w="1327150" h="595630">
                <a:moveTo>
                  <a:pt x="540893" y="20955"/>
                </a:moveTo>
                <a:lnTo>
                  <a:pt x="465074" y="20955"/>
                </a:lnTo>
                <a:lnTo>
                  <a:pt x="465074" y="575056"/>
                </a:lnTo>
                <a:lnTo>
                  <a:pt x="540893" y="575056"/>
                </a:lnTo>
                <a:lnTo>
                  <a:pt x="540893" y="20955"/>
                </a:lnTo>
                <a:close/>
              </a:path>
              <a:path w="1327150" h="595630">
                <a:moveTo>
                  <a:pt x="580262" y="7112"/>
                </a:moveTo>
                <a:lnTo>
                  <a:pt x="425703" y="7112"/>
                </a:lnTo>
                <a:lnTo>
                  <a:pt x="425703" y="20955"/>
                </a:lnTo>
                <a:lnTo>
                  <a:pt x="580262" y="20955"/>
                </a:lnTo>
                <a:lnTo>
                  <a:pt x="580262" y="7112"/>
                </a:lnTo>
                <a:close/>
              </a:path>
              <a:path w="1327150" h="595630">
                <a:moveTo>
                  <a:pt x="131699" y="7112"/>
                </a:moveTo>
                <a:lnTo>
                  <a:pt x="0" y="7112"/>
                </a:lnTo>
                <a:lnTo>
                  <a:pt x="0" y="20955"/>
                </a:lnTo>
                <a:lnTo>
                  <a:pt x="39243" y="20955"/>
                </a:lnTo>
                <a:lnTo>
                  <a:pt x="39243" y="529463"/>
                </a:lnTo>
                <a:lnTo>
                  <a:pt x="25413" y="569430"/>
                </a:lnTo>
                <a:lnTo>
                  <a:pt x="0" y="575056"/>
                </a:lnTo>
                <a:lnTo>
                  <a:pt x="0" y="588899"/>
                </a:lnTo>
                <a:lnTo>
                  <a:pt x="95123" y="588899"/>
                </a:lnTo>
                <a:lnTo>
                  <a:pt x="95123" y="575056"/>
                </a:lnTo>
                <a:lnTo>
                  <a:pt x="84835" y="574434"/>
                </a:lnTo>
                <a:lnTo>
                  <a:pt x="76263" y="572563"/>
                </a:lnTo>
                <a:lnTo>
                  <a:pt x="55752" y="529463"/>
                </a:lnTo>
                <a:lnTo>
                  <a:pt x="55752" y="23622"/>
                </a:lnTo>
                <a:lnTo>
                  <a:pt x="134512" y="23622"/>
                </a:lnTo>
                <a:lnTo>
                  <a:pt x="131699" y="7112"/>
                </a:lnTo>
                <a:close/>
              </a:path>
              <a:path w="1327150" h="595630">
                <a:moveTo>
                  <a:pt x="134512" y="23622"/>
                </a:moveTo>
                <a:lnTo>
                  <a:pt x="57657" y="23622"/>
                </a:lnTo>
                <a:lnTo>
                  <a:pt x="156336" y="588899"/>
                </a:lnTo>
                <a:lnTo>
                  <a:pt x="173735" y="588899"/>
                </a:lnTo>
                <a:lnTo>
                  <a:pt x="210496" y="376809"/>
                </a:lnTo>
                <a:lnTo>
                  <a:pt x="194690" y="376809"/>
                </a:lnTo>
                <a:lnTo>
                  <a:pt x="134512" y="23622"/>
                </a:lnTo>
                <a:close/>
              </a:path>
              <a:path w="1327150" h="595630">
                <a:moveTo>
                  <a:pt x="386714" y="575056"/>
                </a:moveTo>
                <a:lnTo>
                  <a:pt x="232155" y="575056"/>
                </a:lnTo>
                <a:lnTo>
                  <a:pt x="232155" y="588899"/>
                </a:lnTo>
                <a:lnTo>
                  <a:pt x="386714" y="588899"/>
                </a:lnTo>
                <a:lnTo>
                  <a:pt x="386714" y="575056"/>
                </a:lnTo>
                <a:close/>
              </a:path>
              <a:path w="1327150" h="595630">
                <a:moveTo>
                  <a:pt x="347345" y="35687"/>
                </a:moveTo>
                <a:lnTo>
                  <a:pt x="271525" y="35687"/>
                </a:lnTo>
                <a:lnTo>
                  <a:pt x="271525" y="575056"/>
                </a:lnTo>
                <a:lnTo>
                  <a:pt x="347345" y="575056"/>
                </a:lnTo>
                <a:lnTo>
                  <a:pt x="347345" y="35687"/>
                </a:lnTo>
                <a:close/>
              </a:path>
              <a:path w="1327150" h="595630">
                <a:moveTo>
                  <a:pt x="387603" y="7112"/>
                </a:moveTo>
                <a:lnTo>
                  <a:pt x="259460" y="7112"/>
                </a:lnTo>
                <a:lnTo>
                  <a:pt x="196469" y="376809"/>
                </a:lnTo>
                <a:lnTo>
                  <a:pt x="210496" y="376809"/>
                </a:lnTo>
                <a:lnTo>
                  <a:pt x="269621" y="35687"/>
                </a:lnTo>
                <a:lnTo>
                  <a:pt x="347345" y="35687"/>
                </a:lnTo>
                <a:lnTo>
                  <a:pt x="347345" y="20955"/>
                </a:lnTo>
                <a:lnTo>
                  <a:pt x="387603" y="20955"/>
                </a:lnTo>
                <a:lnTo>
                  <a:pt x="387603" y="7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72730" y="1422908"/>
            <a:ext cx="108585" cy="568325"/>
          </a:xfrm>
          <a:custGeom>
            <a:avLst/>
            <a:gdLst/>
            <a:ahLst/>
            <a:cxnLst/>
            <a:rect l="l" t="t" r="r" b="b"/>
            <a:pathLst>
              <a:path w="108584" h="568325">
                <a:moveTo>
                  <a:pt x="53086" y="0"/>
                </a:moveTo>
                <a:lnTo>
                  <a:pt x="14986" y="25272"/>
                </a:lnTo>
                <a:lnTo>
                  <a:pt x="930" y="73011"/>
                </a:lnTo>
                <a:lnTo>
                  <a:pt x="0" y="93344"/>
                </a:lnTo>
                <a:lnTo>
                  <a:pt x="0" y="478154"/>
                </a:lnTo>
                <a:lnTo>
                  <a:pt x="8626" y="529822"/>
                </a:lnTo>
                <a:lnTo>
                  <a:pt x="33178" y="561752"/>
                </a:lnTo>
                <a:lnTo>
                  <a:pt x="55752" y="567943"/>
                </a:lnTo>
                <a:lnTo>
                  <a:pt x="66663" y="566396"/>
                </a:lnTo>
                <a:lnTo>
                  <a:pt x="99772" y="529822"/>
                </a:lnTo>
                <a:lnTo>
                  <a:pt x="108076" y="478154"/>
                </a:lnTo>
                <a:lnTo>
                  <a:pt x="108076" y="85725"/>
                </a:lnTo>
                <a:lnTo>
                  <a:pt x="99290" y="36058"/>
                </a:lnTo>
                <a:lnTo>
                  <a:pt x="74818" y="5826"/>
                </a:lnTo>
                <a:lnTo>
                  <a:pt x="53086" y="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52792" y="1416177"/>
            <a:ext cx="387985" cy="582295"/>
          </a:xfrm>
          <a:custGeom>
            <a:avLst/>
            <a:gdLst/>
            <a:ahLst/>
            <a:cxnLst/>
            <a:rect l="l" t="t" r="r" b="b"/>
            <a:pathLst>
              <a:path w="387984" h="582294">
                <a:moveTo>
                  <a:pt x="0" y="0"/>
                </a:moveTo>
                <a:lnTo>
                  <a:pt x="131699" y="0"/>
                </a:lnTo>
                <a:lnTo>
                  <a:pt x="194690" y="369697"/>
                </a:lnTo>
                <a:lnTo>
                  <a:pt x="196468" y="369697"/>
                </a:lnTo>
                <a:lnTo>
                  <a:pt x="259460" y="0"/>
                </a:lnTo>
                <a:lnTo>
                  <a:pt x="387603" y="0"/>
                </a:lnTo>
                <a:lnTo>
                  <a:pt x="387603" y="13843"/>
                </a:lnTo>
                <a:lnTo>
                  <a:pt x="347344" y="13843"/>
                </a:lnTo>
                <a:lnTo>
                  <a:pt x="347344" y="567944"/>
                </a:lnTo>
                <a:lnTo>
                  <a:pt x="386714" y="567944"/>
                </a:lnTo>
                <a:lnTo>
                  <a:pt x="386714" y="581787"/>
                </a:lnTo>
                <a:lnTo>
                  <a:pt x="232155" y="581787"/>
                </a:lnTo>
                <a:lnTo>
                  <a:pt x="232155" y="567944"/>
                </a:lnTo>
                <a:lnTo>
                  <a:pt x="271525" y="567944"/>
                </a:lnTo>
                <a:lnTo>
                  <a:pt x="271525" y="28575"/>
                </a:lnTo>
                <a:lnTo>
                  <a:pt x="269621" y="28575"/>
                </a:lnTo>
                <a:lnTo>
                  <a:pt x="173735" y="581787"/>
                </a:lnTo>
                <a:lnTo>
                  <a:pt x="156336" y="581787"/>
                </a:lnTo>
                <a:lnTo>
                  <a:pt x="57657" y="16510"/>
                </a:lnTo>
                <a:lnTo>
                  <a:pt x="55752" y="16510"/>
                </a:lnTo>
                <a:lnTo>
                  <a:pt x="55752" y="522350"/>
                </a:lnTo>
                <a:lnTo>
                  <a:pt x="56296" y="534140"/>
                </a:lnTo>
                <a:lnTo>
                  <a:pt x="84835" y="567322"/>
                </a:lnTo>
                <a:lnTo>
                  <a:pt x="95123" y="567944"/>
                </a:lnTo>
                <a:lnTo>
                  <a:pt x="95123" y="581787"/>
                </a:lnTo>
                <a:lnTo>
                  <a:pt x="0" y="581787"/>
                </a:lnTo>
                <a:lnTo>
                  <a:pt x="0" y="567944"/>
                </a:lnTo>
                <a:lnTo>
                  <a:pt x="10122" y="567322"/>
                </a:lnTo>
                <a:lnTo>
                  <a:pt x="18589" y="565451"/>
                </a:lnTo>
                <a:lnTo>
                  <a:pt x="39242" y="522350"/>
                </a:lnTo>
                <a:lnTo>
                  <a:pt x="39242" y="13843"/>
                </a:lnTo>
                <a:lnTo>
                  <a:pt x="0" y="13843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62800" y="1416177"/>
            <a:ext cx="154940" cy="582295"/>
          </a:xfrm>
          <a:custGeom>
            <a:avLst/>
            <a:gdLst/>
            <a:ahLst/>
            <a:cxnLst/>
            <a:rect l="l" t="t" r="r" b="b"/>
            <a:pathLst>
              <a:path w="154940" h="582294">
                <a:moveTo>
                  <a:pt x="0" y="0"/>
                </a:moveTo>
                <a:lnTo>
                  <a:pt x="154558" y="0"/>
                </a:lnTo>
                <a:lnTo>
                  <a:pt x="154558" y="13843"/>
                </a:lnTo>
                <a:lnTo>
                  <a:pt x="115189" y="13843"/>
                </a:lnTo>
                <a:lnTo>
                  <a:pt x="115189" y="567944"/>
                </a:lnTo>
                <a:lnTo>
                  <a:pt x="153670" y="567944"/>
                </a:lnTo>
                <a:lnTo>
                  <a:pt x="153670" y="581787"/>
                </a:lnTo>
                <a:lnTo>
                  <a:pt x="0" y="581787"/>
                </a:lnTo>
                <a:lnTo>
                  <a:pt x="0" y="567944"/>
                </a:lnTo>
                <a:lnTo>
                  <a:pt x="39370" y="567944"/>
                </a:lnTo>
                <a:lnTo>
                  <a:pt x="39370" y="13843"/>
                </a:lnTo>
                <a:lnTo>
                  <a:pt x="0" y="13843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37095" y="1416177"/>
            <a:ext cx="387985" cy="582295"/>
          </a:xfrm>
          <a:custGeom>
            <a:avLst/>
            <a:gdLst/>
            <a:ahLst/>
            <a:cxnLst/>
            <a:rect l="l" t="t" r="r" b="b"/>
            <a:pathLst>
              <a:path w="387984" h="582294">
                <a:moveTo>
                  <a:pt x="0" y="0"/>
                </a:moveTo>
                <a:lnTo>
                  <a:pt x="131699" y="0"/>
                </a:lnTo>
                <a:lnTo>
                  <a:pt x="194690" y="369697"/>
                </a:lnTo>
                <a:lnTo>
                  <a:pt x="196469" y="369697"/>
                </a:lnTo>
                <a:lnTo>
                  <a:pt x="259460" y="0"/>
                </a:lnTo>
                <a:lnTo>
                  <a:pt x="387603" y="0"/>
                </a:lnTo>
                <a:lnTo>
                  <a:pt x="387603" y="13843"/>
                </a:lnTo>
                <a:lnTo>
                  <a:pt x="347345" y="13843"/>
                </a:lnTo>
                <a:lnTo>
                  <a:pt x="347345" y="567944"/>
                </a:lnTo>
                <a:lnTo>
                  <a:pt x="386714" y="567944"/>
                </a:lnTo>
                <a:lnTo>
                  <a:pt x="386714" y="581787"/>
                </a:lnTo>
                <a:lnTo>
                  <a:pt x="232155" y="581787"/>
                </a:lnTo>
                <a:lnTo>
                  <a:pt x="232155" y="567944"/>
                </a:lnTo>
                <a:lnTo>
                  <a:pt x="271525" y="567944"/>
                </a:lnTo>
                <a:lnTo>
                  <a:pt x="271525" y="28575"/>
                </a:lnTo>
                <a:lnTo>
                  <a:pt x="269621" y="28575"/>
                </a:lnTo>
                <a:lnTo>
                  <a:pt x="173735" y="581787"/>
                </a:lnTo>
                <a:lnTo>
                  <a:pt x="156336" y="581787"/>
                </a:lnTo>
                <a:lnTo>
                  <a:pt x="57657" y="16510"/>
                </a:lnTo>
                <a:lnTo>
                  <a:pt x="55752" y="16510"/>
                </a:lnTo>
                <a:lnTo>
                  <a:pt x="55752" y="522350"/>
                </a:lnTo>
                <a:lnTo>
                  <a:pt x="56296" y="534140"/>
                </a:lnTo>
                <a:lnTo>
                  <a:pt x="84835" y="567322"/>
                </a:lnTo>
                <a:lnTo>
                  <a:pt x="95123" y="567944"/>
                </a:lnTo>
                <a:lnTo>
                  <a:pt x="95123" y="581787"/>
                </a:lnTo>
                <a:lnTo>
                  <a:pt x="0" y="581787"/>
                </a:lnTo>
                <a:lnTo>
                  <a:pt x="0" y="567944"/>
                </a:lnTo>
                <a:lnTo>
                  <a:pt x="10122" y="567322"/>
                </a:lnTo>
                <a:lnTo>
                  <a:pt x="18589" y="565451"/>
                </a:lnTo>
                <a:lnTo>
                  <a:pt x="39243" y="522350"/>
                </a:lnTo>
                <a:lnTo>
                  <a:pt x="39243" y="13843"/>
                </a:lnTo>
                <a:lnTo>
                  <a:pt x="0" y="13843"/>
                </a:lnTo>
                <a:lnTo>
                  <a:pt x="0" y="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89671" y="1409064"/>
            <a:ext cx="274320" cy="595630"/>
          </a:xfrm>
          <a:custGeom>
            <a:avLst/>
            <a:gdLst/>
            <a:ahLst/>
            <a:cxnLst/>
            <a:rect l="l" t="t" r="r" b="b"/>
            <a:pathLst>
              <a:path w="274320" h="595630">
                <a:moveTo>
                  <a:pt x="136144" y="0"/>
                </a:moveTo>
                <a:lnTo>
                  <a:pt x="138810" y="0"/>
                </a:lnTo>
                <a:lnTo>
                  <a:pt x="170981" y="4431"/>
                </a:lnTo>
                <a:lnTo>
                  <a:pt x="222035" y="39915"/>
                </a:lnTo>
                <a:lnTo>
                  <a:pt x="255440" y="111359"/>
                </a:lnTo>
                <a:lnTo>
                  <a:pt x="265842" y="161416"/>
                </a:lnTo>
                <a:lnTo>
                  <a:pt x="272101" y="221190"/>
                </a:lnTo>
                <a:lnTo>
                  <a:pt x="274193" y="290702"/>
                </a:lnTo>
                <a:lnTo>
                  <a:pt x="272808" y="348539"/>
                </a:lnTo>
                <a:lnTo>
                  <a:pt x="268661" y="400286"/>
                </a:lnTo>
                <a:lnTo>
                  <a:pt x="261766" y="445949"/>
                </a:lnTo>
                <a:lnTo>
                  <a:pt x="252133" y="485535"/>
                </a:lnTo>
                <a:lnTo>
                  <a:pt x="220436" y="552313"/>
                </a:lnTo>
                <a:lnTo>
                  <a:pt x="169088" y="590361"/>
                </a:lnTo>
                <a:lnTo>
                  <a:pt x="137032" y="595122"/>
                </a:lnTo>
                <a:lnTo>
                  <a:pt x="105360" y="590262"/>
                </a:lnTo>
                <a:lnTo>
                  <a:pt x="54254" y="551348"/>
                </a:lnTo>
                <a:lnTo>
                  <a:pt x="34798" y="517271"/>
                </a:lnTo>
                <a:lnTo>
                  <a:pt x="12508" y="443608"/>
                </a:lnTo>
                <a:lnTo>
                  <a:pt x="5555" y="398289"/>
                </a:lnTo>
                <a:lnTo>
                  <a:pt x="1387" y="347318"/>
                </a:lnTo>
                <a:lnTo>
                  <a:pt x="0" y="290702"/>
                </a:lnTo>
                <a:lnTo>
                  <a:pt x="1952" y="225196"/>
                </a:lnTo>
                <a:lnTo>
                  <a:pt x="7810" y="167560"/>
                </a:lnTo>
                <a:lnTo>
                  <a:pt x="17573" y="117806"/>
                </a:lnTo>
                <a:lnTo>
                  <a:pt x="31242" y="75946"/>
                </a:lnTo>
                <a:lnTo>
                  <a:pt x="73120" y="18970"/>
                </a:lnTo>
                <a:lnTo>
                  <a:pt x="136144" y="0"/>
                </a:lnTo>
                <a:close/>
              </a:path>
            </a:pathLst>
          </a:custGeom>
          <a:ln w="137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191158" y="3607689"/>
            <a:ext cx="34220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31240" algn="l"/>
              </a:tabLst>
            </a:pP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By/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Eng.	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Ahmed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Nasser</a:t>
            </a:r>
            <a:r>
              <a:rPr dirty="0" sz="20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Ahmed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53000" y="2977895"/>
            <a:ext cx="4079748" cy="20513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67828" y="0"/>
            <a:ext cx="1345692" cy="11582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520184" y="4359986"/>
            <a:ext cx="1162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220">
                <a:solidFill>
                  <a:srgbClr val="D6DAE0"/>
                </a:solidFill>
                <a:latin typeface="Georgia"/>
                <a:cs typeface="Georgia"/>
              </a:rPr>
              <a:t>1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0195" y="467868"/>
            <a:ext cx="4482083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81504" y="520319"/>
            <a:ext cx="4379213" cy="46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756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400" spc="-20">
                <a:latin typeface="Trebuchet MS"/>
                <a:cs typeface="Trebuchet MS"/>
              </a:rPr>
              <a:t>3) </a:t>
            </a:r>
            <a:r>
              <a:rPr dirty="0" sz="2800" spc="-5"/>
              <a:t>Massive MIMO </a:t>
            </a:r>
            <a:r>
              <a:rPr dirty="0" sz="2800" spc="-10"/>
              <a:t>can </a:t>
            </a:r>
            <a:r>
              <a:rPr dirty="0" sz="2800" spc="-5"/>
              <a:t>be </a:t>
            </a:r>
            <a:r>
              <a:rPr dirty="0" sz="2800"/>
              <a:t>built </a:t>
            </a:r>
            <a:r>
              <a:rPr dirty="0" sz="2800" spc="-5"/>
              <a:t>with </a:t>
            </a:r>
            <a:r>
              <a:rPr dirty="0" sz="2800"/>
              <a:t>inexpensive,</a:t>
            </a:r>
            <a:r>
              <a:rPr dirty="0" sz="2800" spc="-180"/>
              <a:t> </a:t>
            </a:r>
            <a:r>
              <a:rPr dirty="0" sz="2800" spc="5"/>
              <a:t>low-  </a:t>
            </a:r>
            <a:r>
              <a:rPr dirty="0" sz="2800" spc="-5"/>
              <a:t>power components </a:t>
            </a:r>
            <a:r>
              <a:rPr dirty="0" sz="2800" spc="-10"/>
              <a:t>[1]: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2977718"/>
            <a:ext cx="7973059" cy="1978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dirty="0" sz="1500" spc="2610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500" spc="2610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B74E08"/>
                </a:solidFill>
                <a:latin typeface="Times New Roman"/>
                <a:cs typeface="Times New Roman"/>
              </a:rPr>
              <a:t>With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massive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MIMO, expensive, ultra-linear 50 </a:t>
            </a:r>
            <a:r>
              <a:rPr dirty="0" sz="2000" spc="-40">
                <a:solidFill>
                  <a:srgbClr val="B74E08"/>
                </a:solidFill>
                <a:latin typeface="Times New Roman"/>
                <a:cs typeface="Times New Roman"/>
              </a:rPr>
              <a:t>Watt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amplifiers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used in  conventional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systems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are replaced by hundreds of low-cost amplifiers</a:t>
            </a:r>
            <a:r>
              <a:rPr dirty="0" sz="2000" spc="-17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with  output power in the </a:t>
            </a:r>
            <a:r>
              <a:rPr dirty="0" sz="2000" spc="-20">
                <a:solidFill>
                  <a:srgbClr val="B74E08"/>
                </a:solidFill>
                <a:latin typeface="Times New Roman"/>
                <a:cs typeface="Times New Roman"/>
              </a:rPr>
              <a:t>milli-Watt</a:t>
            </a:r>
            <a:r>
              <a:rPr dirty="0" sz="2000" spc="-12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range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00" spc="2610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500" spc="2610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Massive MIMO reduces the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constraints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on accuracy and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linearity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of</a:t>
            </a:r>
            <a:r>
              <a:rPr dirty="0" sz="2000" spc="-160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each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individual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amplifier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and RF</a:t>
            </a:r>
            <a:r>
              <a:rPr dirty="0" sz="2000" spc="-70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chain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0195" y="467868"/>
            <a:ext cx="4482083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81504" y="520319"/>
            <a:ext cx="4379213" cy="46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538285"/>
            <a:ext cx="8021320" cy="1138555"/>
          </a:xfrm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2200" spc="-20" i="1">
                <a:latin typeface="Trebuchet MS"/>
                <a:cs typeface="Trebuchet MS"/>
              </a:rPr>
              <a:t>4) </a:t>
            </a:r>
            <a:r>
              <a:rPr dirty="0"/>
              <a:t>Improved </a:t>
            </a:r>
            <a:r>
              <a:rPr dirty="0" spc="-10"/>
              <a:t>energy</a:t>
            </a:r>
            <a:r>
              <a:rPr dirty="0" spc="-145"/>
              <a:t> </a:t>
            </a:r>
            <a:r>
              <a:rPr dirty="0" spc="-5"/>
              <a:t>efficiency[1]</a:t>
            </a:r>
            <a:r>
              <a:rPr dirty="0" sz="2200" spc="-5"/>
              <a:t>:</a:t>
            </a:r>
            <a:endParaRPr sz="2200">
              <a:latin typeface="Trebuchet MS"/>
              <a:cs typeface="Trebuchet MS"/>
            </a:endParaRPr>
          </a:p>
          <a:p>
            <a:pPr marL="355600" marR="5080" indent="-343535">
              <a:lnSpc>
                <a:spcPts val="2380"/>
              </a:lnSpc>
              <a:spcBef>
                <a:spcPts val="580"/>
              </a:spcBef>
              <a:tabLst>
                <a:tab pos="425450" algn="l"/>
              </a:tabLst>
            </a:pPr>
            <a:r>
              <a:rPr dirty="0" sz="1650" spc="2880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650" spc="2880">
                <a:solidFill>
                  <a:srgbClr val="F4680A"/>
                </a:solidFill>
              </a:rPr>
              <a:t>		</a:t>
            </a:r>
            <a:r>
              <a:rPr dirty="0" sz="2200" spc="-5">
                <a:solidFill>
                  <a:srgbClr val="B74E08"/>
                </a:solidFill>
              </a:rPr>
              <a:t>because </a:t>
            </a:r>
            <a:r>
              <a:rPr dirty="0" sz="2200">
                <a:solidFill>
                  <a:srgbClr val="B74E08"/>
                </a:solidFill>
              </a:rPr>
              <a:t>the </a:t>
            </a:r>
            <a:r>
              <a:rPr dirty="0" sz="2200" spc="-5">
                <a:solidFill>
                  <a:srgbClr val="B74E08"/>
                </a:solidFill>
              </a:rPr>
              <a:t>base station can focus its emitted </a:t>
            </a:r>
            <a:r>
              <a:rPr dirty="0" sz="2200" spc="-10">
                <a:solidFill>
                  <a:srgbClr val="B74E08"/>
                </a:solidFill>
              </a:rPr>
              <a:t>energy </a:t>
            </a:r>
            <a:r>
              <a:rPr dirty="0" sz="2200" spc="-5">
                <a:solidFill>
                  <a:srgbClr val="B74E08"/>
                </a:solidFill>
              </a:rPr>
              <a:t>into the </a:t>
            </a:r>
            <a:r>
              <a:rPr dirty="0" sz="2200" spc="-825">
                <a:solidFill>
                  <a:srgbClr val="B74E08"/>
                </a:solidFill>
              </a:rPr>
              <a:t>spatial </a:t>
            </a:r>
            <a:r>
              <a:rPr dirty="0" sz="2200" spc="-465">
                <a:solidFill>
                  <a:srgbClr val="B74E08"/>
                </a:solidFill>
              </a:rPr>
              <a:t> </a:t>
            </a:r>
            <a:r>
              <a:rPr dirty="0" sz="2200" spc="-5">
                <a:solidFill>
                  <a:srgbClr val="B74E08"/>
                </a:solidFill>
              </a:rPr>
              <a:t>directions where it knows that </a:t>
            </a:r>
            <a:r>
              <a:rPr dirty="0" sz="2200">
                <a:solidFill>
                  <a:srgbClr val="B74E08"/>
                </a:solidFill>
              </a:rPr>
              <a:t>the </a:t>
            </a:r>
            <a:r>
              <a:rPr dirty="0" sz="2200" spc="-5">
                <a:solidFill>
                  <a:srgbClr val="B74E08"/>
                </a:solidFill>
              </a:rPr>
              <a:t>terminals are</a:t>
            </a:r>
            <a:r>
              <a:rPr dirty="0" sz="2200" spc="65">
                <a:solidFill>
                  <a:srgbClr val="B74E08"/>
                </a:solidFill>
              </a:rPr>
              <a:t> </a:t>
            </a:r>
            <a:r>
              <a:rPr dirty="0" sz="2200" spc="-5">
                <a:solidFill>
                  <a:srgbClr val="B74E08"/>
                </a:solidFill>
              </a:rPr>
              <a:t>located</a:t>
            </a:r>
            <a:endParaRPr sz="2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228462"/>
            <a:ext cx="7353934" cy="113728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 spc="-5">
                <a:solidFill>
                  <a:srgbClr val="545449"/>
                </a:solidFill>
                <a:latin typeface="Times New Roman"/>
                <a:cs typeface="Times New Roman"/>
              </a:rPr>
              <a:t>5) </a:t>
            </a:r>
            <a:r>
              <a:rPr dirty="0" sz="2600">
                <a:solidFill>
                  <a:srgbClr val="545449"/>
                </a:solidFill>
                <a:latin typeface="Times New Roman"/>
                <a:cs typeface="Times New Roman"/>
              </a:rPr>
              <a:t>Reduce</a:t>
            </a:r>
            <a:r>
              <a:rPr dirty="0" sz="2600" spc="-3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545449"/>
                </a:solidFill>
                <a:latin typeface="Times New Roman"/>
                <a:cs typeface="Times New Roman"/>
              </a:rPr>
              <a:t>interference</a:t>
            </a:r>
            <a:r>
              <a:rPr dirty="0" sz="2200" spc="-5">
                <a:solidFill>
                  <a:srgbClr val="545449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  <a:spcBef>
                <a:spcPts val="280"/>
              </a:spcBef>
              <a:tabLst>
                <a:tab pos="425450" algn="l"/>
              </a:tabLst>
            </a:pPr>
            <a:r>
              <a:rPr dirty="0" sz="1650" spc="2890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650" spc="2890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solidFill>
                  <a:srgbClr val="B74E08"/>
                </a:solidFill>
                <a:latin typeface="Times New Roman"/>
                <a:cs typeface="Times New Roman"/>
              </a:rPr>
              <a:t>because the base station can purposely avoid transmitting</a:t>
            </a:r>
            <a:r>
              <a:rPr dirty="0" sz="2200" spc="7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200" spc="-860">
                <a:solidFill>
                  <a:srgbClr val="B74E08"/>
                </a:solidFill>
                <a:latin typeface="Times New Roman"/>
                <a:cs typeface="Times New Roman"/>
              </a:rPr>
              <a:t>into</a:t>
            </a:r>
            <a:endParaRPr sz="2200">
              <a:latin typeface="Times New Roman"/>
              <a:cs typeface="Times New Roman"/>
            </a:endParaRPr>
          </a:p>
          <a:p>
            <a:pPr algn="ctr" marR="97790">
              <a:lnSpc>
                <a:spcPts val="2510"/>
              </a:lnSpc>
            </a:pPr>
            <a:r>
              <a:rPr dirty="0" sz="2200" spc="-5">
                <a:solidFill>
                  <a:srgbClr val="B74E08"/>
                </a:solidFill>
                <a:latin typeface="Times New Roman"/>
                <a:cs typeface="Times New Roman"/>
              </a:rPr>
              <a:t>directions where spreading interference would be</a:t>
            </a:r>
            <a:r>
              <a:rPr dirty="0" sz="2200" spc="6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B74E08"/>
                </a:solidFill>
                <a:latin typeface="Times New Roman"/>
                <a:cs typeface="Times New Roman"/>
              </a:rPr>
              <a:t>harmful.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2973" y="2971800"/>
            <a:ext cx="6912542" cy="2180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0195" y="467868"/>
            <a:ext cx="4482083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81504" y="520319"/>
            <a:ext cx="4379213" cy="46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027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200" spc="-20">
                <a:latin typeface="Trebuchet MS"/>
                <a:cs typeface="Trebuchet MS"/>
              </a:rPr>
              <a:t>6) </a:t>
            </a:r>
            <a:r>
              <a:rPr dirty="0"/>
              <a:t>Massive MIMO enables a </a:t>
            </a:r>
            <a:r>
              <a:rPr dirty="0" spc="-5"/>
              <a:t>significant reduction </a:t>
            </a:r>
            <a:r>
              <a:rPr dirty="0"/>
              <a:t>of</a:t>
            </a:r>
            <a:r>
              <a:rPr dirty="0" spc="-145"/>
              <a:t> </a:t>
            </a:r>
            <a:r>
              <a:rPr dirty="0" spc="-5"/>
              <a:t>latency  </a:t>
            </a:r>
            <a:r>
              <a:rPr dirty="0"/>
              <a:t>on the </a:t>
            </a:r>
            <a:r>
              <a:rPr dirty="0" spc="-5"/>
              <a:t>air</a:t>
            </a:r>
            <a:r>
              <a:rPr dirty="0" spc="-15"/>
              <a:t> </a:t>
            </a:r>
            <a:r>
              <a:rPr dirty="0" spc="-5"/>
              <a:t>interface[1]: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2951810"/>
            <a:ext cx="7869555" cy="2943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dirty="0" sz="1400" spc="250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400" spc="250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1900" spc="-10">
                <a:solidFill>
                  <a:srgbClr val="B74E08"/>
                </a:solidFill>
                <a:latin typeface="Times New Roman"/>
                <a:cs typeface="Times New Roman"/>
              </a:rPr>
              <a:t>Massive </a:t>
            </a:r>
            <a:r>
              <a:rPr dirty="0" sz="1900" spc="-5">
                <a:solidFill>
                  <a:srgbClr val="B74E08"/>
                </a:solidFill>
                <a:latin typeface="Times New Roman"/>
                <a:cs typeface="Times New Roman"/>
              </a:rPr>
              <a:t>MIMO relies on the law of </a:t>
            </a:r>
            <a:r>
              <a:rPr dirty="0" sz="1900" spc="-10">
                <a:solidFill>
                  <a:srgbClr val="B74E08"/>
                </a:solidFill>
                <a:latin typeface="Times New Roman"/>
                <a:cs typeface="Times New Roman"/>
              </a:rPr>
              <a:t>large numbers </a:t>
            </a:r>
            <a:r>
              <a:rPr dirty="0" sz="1900" spc="-5">
                <a:solidFill>
                  <a:srgbClr val="B74E08"/>
                </a:solidFill>
                <a:latin typeface="Times New Roman"/>
                <a:cs typeface="Times New Roman"/>
              </a:rPr>
              <a:t>and </a:t>
            </a:r>
            <a:r>
              <a:rPr dirty="0" sz="1900" spc="-10">
                <a:solidFill>
                  <a:srgbClr val="B74E08"/>
                </a:solidFill>
                <a:latin typeface="Times New Roman"/>
                <a:cs typeface="Times New Roman"/>
              </a:rPr>
              <a:t>beamforming </a:t>
            </a:r>
            <a:r>
              <a:rPr dirty="0" sz="1900" spc="-5">
                <a:solidFill>
                  <a:srgbClr val="B74E08"/>
                </a:solidFill>
                <a:latin typeface="Times New Roman"/>
                <a:cs typeface="Times New Roman"/>
              </a:rPr>
              <a:t>in  </a:t>
            </a:r>
            <a:r>
              <a:rPr dirty="0" sz="1900" spc="-100">
                <a:solidFill>
                  <a:srgbClr val="B74E08"/>
                </a:solidFill>
                <a:latin typeface="Times New Roman"/>
                <a:cs typeface="Times New Roman"/>
              </a:rPr>
              <a:t>order</a:t>
            </a:r>
            <a:endParaRPr sz="1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900" spc="-5">
                <a:solidFill>
                  <a:srgbClr val="B74E08"/>
                </a:solidFill>
                <a:latin typeface="Times New Roman"/>
                <a:cs typeface="Times New Roman"/>
              </a:rPr>
              <a:t>to avoid fading dips, so that fading no longer </a:t>
            </a:r>
            <a:r>
              <a:rPr dirty="0" sz="1900" spc="-10">
                <a:solidFill>
                  <a:srgbClr val="B74E08"/>
                </a:solidFill>
                <a:latin typeface="Times New Roman"/>
                <a:cs typeface="Times New Roman"/>
              </a:rPr>
              <a:t>limits</a:t>
            </a:r>
            <a:r>
              <a:rPr dirty="0" sz="1900" spc="50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1900" spc="-15">
                <a:solidFill>
                  <a:srgbClr val="B74E08"/>
                </a:solidFill>
                <a:latin typeface="Times New Roman"/>
                <a:cs typeface="Times New Roman"/>
              </a:rPr>
              <a:t>latency.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200" spc="-5">
                <a:solidFill>
                  <a:srgbClr val="545449"/>
                </a:solidFill>
                <a:latin typeface="Times New Roman"/>
                <a:cs typeface="Times New Roman"/>
              </a:rPr>
              <a:t>7) </a:t>
            </a:r>
            <a:r>
              <a:rPr dirty="0" sz="2600">
                <a:solidFill>
                  <a:srgbClr val="545449"/>
                </a:solidFill>
                <a:latin typeface="Times New Roman"/>
                <a:cs typeface="Times New Roman"/>
              </a:rPr>
              <a:t>Massive MIMO </a:t>
            </a:r>
            <a:r>
              <a:rPr dirty="0" sz="2600" spc="-5">
                <a:solidFill>
                  <a:srgbClr val="545449"/>
                </a:solidFill>
                <a:latin typeface="Times New Roman"/>
                <a:cs typeface="Times New Roman"/>
              </a:rPr>
              <a:t>simplifies </a:t>
            </a:r>
            <a:r>
              <a:rPr dirty="0" sz="2600">
                <a:solidFill>
                  <a:srgbClr val="545449"/>
                </a:solidFill>
                <a:latin typeface="Times New Roman"/>
                <a:cs typeface="Times New Roman"/>
              </a:rPr>
              <a:t>the </a:t>
            </a:r>
            <a:r>
              <a:rPr dirty="0" sz="2600" spc="-5">
                <a:solidFill>
                  <a:srgbClr val="545449"/>
                </a:solidFill>
                <a:latin typeface="Times New Roman"/>
                <a:cs typeface="Times New Roman"/>
              </a:rPr>
              <a:t>multiple-access</a:t>
            </a:r>
            <a:r>
              <a:rPr dirty="0" sz="2600" spc="3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545449"/>
                </a:solidFill>
                <a:latin typeface="Times New Roman"/>
                <a:cs typeface="Times New Roman"/>
              </a:rPr>
              <a:t>layer[1]: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400" spc="250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400" spc="250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1900" spc="-5">
                <a:solidFill>
                  <a:srgbClr val="B74E08"/>
                </a:solidFill>
                <a:latin typeface="Times New Roman"/>
                <a:cs typeface="Times New Roman"/>
              </a:rPr>
              <a:t>the channel </a:t>
            </a:r>
            <a:r>
              <a:rPr dirty="0" sz="1900" spc="-15" i="1">
                <a:solidFill>
                  <a:srgbClr val="B74E08"/>
                </a:solidFill>
                <a:latin typeface="Times New Roman"/>
                <a:cs typeface="Times New Roman"/>
              </a:rPr>
              <a:t>hardens </a:t>
            </a:r>
            <a:r>
              <a:rPr dirty="0" sz="1900" spc="-5">
                <a:solidFill>
                  <a:srgbClr val="B74E08"/>
                </a:solidFill>
                <a:latin typeface="Times New Roman"/>
                <a:cs typeface="Times New Roman"/>
              </a:rPr>
              <a:t>so that frequency-domain, scheduling no longer </a:t>
            </a:r>
            <a:r>
              <a:rPr dirty="0" sz="1900">
                <a:solidFill>
                  <a:srgbClr val="B74E08"/>
                </a:solidFill>
                <a:latin typeface="Times New Roman"/>
                <a:cs typeface="Times New Roman"/>
              </a:rPr>
              <a:t>pays</a:t>
            </a:r>
            <a:r>
              <a:rPr dirty="0" sz="1900" spc="17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1900" spc="-290">
                <a:solidFill>
                  <a:srgbClr val="B74E08"/>
                </a:solidFill>
                <a:latin typeface="Times New Roman"/>
                <a:cs typeface="Times New Roman"/>
              </a:rPr>
              <a:t>off.</a:t>
            </a:r>
            <a:endParaRPr sz="1900">
              <a:latin typeface="Times New Roman"/>
              <a:cs typeface="Times New Roman"/>
            </a:endParaRPr>
          </a:p>
          <a:p>
            <a:pPr marL="355600" marR="180975" indent="-343535">
              <a:lnSpc>
                <a:spcPct val="100000"/>
              </a:lnSpc>
              <a:spcBef>
                <a:spcPts val="459"/>
              </a:spcBef>
              <a:tabLst>
                <a:tab pos="355600" algn="l"/>
              </a:tabLst>
            </a:pPr>
            <a:r>
              <a:rPr dirty="0" sz="1400" spc="250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400" spc="250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1900" spc="-5">
                <a:solidFill>
                  <a:srgbClr val="B74E08"/>
                </a:solidFill>
                <a:latin typeface="Times New Roman"/>
                <a:cs typeface="Times New Roman"/>
              </a:rPr>
              <a:t>Each terminal can be given the whole bandwidth, which renders </a:t>
            </a:r>
            <a:r>
              <a:rPr dirty="0" sz="1900" spc="-10">
                <a:solidFill>
                  <a:srgbClr val="B74E08"/>
                </a:solidFill>
                <a:latin typeface="Times New Roman"/>
                <a:cs typeface="Times New Roman"/>
              </a:rPr>
              <a:t>most </a:t>
            </a:r>
            <a:r>
              <a:rPr dirty="0" sz="1900" spc="-5">
                <a:solidFill>
                  <a:srgbClr val="B74E08"/>
                </a:solidFill>
                <a:latin typeface="Times New Roman"/>
                <a:cs typeface="Times New Roman"/>
              </a:rPr>
              <a:t>of </a:t>
            </a:r>
            <a:r>
              <a:rPr dirty="0" sz="1900" spc="-780">
                <a:solidFill>
                  <a:srgbClr val="B74E08"/>
                </a:solidFill>
                <a:latin typeface="Times New Roman"/>
                <a:cs typeface="Times New Roman"/>
              </a:rPr>
              <a:t>the </a:t>
            </a:r>
            <a:r>
              <a:rPr dirty="0" sz="1900" spc="-34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B74E08"/>
                </a:solidFill>
                <a:latin typeface="Times New Roman"/>
                <a:cs typeface="Times New Roman"/>
              </a:rPr>
              <a:t>physical-layer control signaling</a:t>
            </a:r>
            <a:r>
              <a:rPr dirty="0" sz="1900" spc="-10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1900" spc="-5">
                <a:solidFill>
                  <a:srgbClr val="B74E08"/>
                </a:solidFill>
                <a:latin typeface="Times New Roman"/>
                <a:cs typeface="Times New Roman"/>
              </a:rPr>
              <a:t>redundant.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0195" y="467868"/>
            <a:ext cx="4482083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81504" y="520319"/>
            <a:ext cx="4379213" cy="46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0852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dirty="0" sz="2200" spc="-20">
                <a:latin typeface="Trebuchet MS"/>
                <a:cs typeface="Trebuchet MS"/>
              </a:rPr>
              <a:t>8) </a:t>
            </a:r>
            <a:r>
              <a:rPr dirty="0"/>
              <a:t>Massive MIMO </a:t>
            </a:r>
            <a:r>
              <a:rPr dirty="0" spc="-5"/>
              <a:t>increases </a:t>
            </a:r>
            <a:r>
              <a:rPr dirty="0"/>
              <a:t>the robustness to</a:t>
            </a:r>
            <a:r>
              <a:rPr dirty="0" spc="-180"/>
              <a:t> </a:t>
            </a:r>
            <a:r>
              <a:rPr dirty="0"/>
              <a:t>intentional  </a:t>
            </a:r>
            <a:r>
              <a:rPr dirty="0" spc="-5"/>
              <a:t>jamming[1]: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2368423"/>
            <a:ext cx="7970520" cy="4094479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5600" marR="5080" indent="-343535">
              <a:lnSpc>
                <a:spcPts val="2160"/>
              </a:lnSpc>
              <a:spcBef>
                <a:spcPts val="375"/>
              </a:spcBef>
              <a:tabLst>
                <a:tab pos="355600" algn="l"/>
              </a:tabLst>
            </a:pPr>
            <a:r>
              <a:rPr dirty="0" sz="1500" spc="260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500" spc="260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Massive MIMO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offers many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excess degrees of freedom that can be used </a:t>
            </a:r>
            <a:r>
              <a:rPr dirty="0" sz="2000" spc="-785">
                <a:solidFill>
                  <a:srgbClr val="B74E08"/>
                </a:solidFill>
                <a:latin typeface="Times New Roman"/>
                <a:cs typeface="Times New Roman"/>
              </a:rPr>
              <a:t>to </a:t>
            </a:r>
            <a:r>
              <a:rPr dirty="0" sz="2000" spc="-490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cancel signals from intentional</a:t>
            </a:r>
            <a:r>
              <a:rPr dirty="0" sz="2000" spc="-14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jammers.</a:t>
            </a:r>
            <a:endParaRPr sz="2000">
              <a:latin typeface="Times New Roman"/>
              <a:cs typeface="Times New Roman"/>
            </a:endParaRPr>
          </a:p>
          <a:p>
            <a:pPr marL="355600" marR="102870" indent="-343535">
              <a:lnSpc>
                <a:spcPct val="90000"/>
              </a:lnSpc>
              <a:spcBef>
                <a:spcPts val="450"/>
              </a:spcBef>
              <a:tabLst>
                <a:tab pos="419734" algn="l"/>
              </a:tabLst>
            </a:pPr>
            <a:r>
              <a:rPr dirty="0" sz="1500" spc="2610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500" spc="2610">
                <a:solidFill>
                  <a:srgbClr val="F4680A"/>
                </a:solidFill>
                <a:latin typeface="Times New Roman"/>
                <a:cs typeface="Times New Roman"/>
              </a:rPr>
              <a:t>		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If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massive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MIMO is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implemented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by using uplink pilots for channel 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estimation,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then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smart jammers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could cause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harmful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interference with 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modest transmission </a:t>
            </a:r>
            <a:r>
              <a:rPr dirty="0" sz="2000" spc="-15">
                <a:solidFill>
                  <a:srgbClr val="B74E08"/>
                </a:solidFill>
                <a:latin typeface="Times New Roman"/>
                <a:cs typeface="Times New Roman"/>
              </a:rPr>
              <a:t>power. </a:t>
            </a:r>
            <a:r>
              <a:rPr dirty="0" sz="2000" spc="-10">
                <a:solidFill>
                  <a:srgbClr val="B74E08"/>
                </a:solidFill>
                <a:latin typeface="Times New Roman"/>
                <a:cs typeface="Times New Roman"/>
              </a:rPr>
              <a:t>However,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more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clever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implementations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using  joint channel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estimation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and decoding should be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able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to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substantially  diminish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that</a:t>
            </a:r>
            <a:r>
              <a:rPr dirty="0" sz="2000" spc="-3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problem.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215900">
              <a:lnSpc>
                <a:spcPts val="3020"/>
              </a:lnSpc>
            </a:pP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9) </a:t>
            </a:r>
            <a:r>
              <a:rPr dirty="0" sz="2800" spc="-5">
                <a:solidFill>
                  <a:srgbClr val="545449"/>
                </a:solidFill>
                <a:latin typeface="Times New Roman"/>
                <a:cs typeface="Times New Roman"/>
              </a:rPr>
              <a:t>These degrees of freedom </a:t>
            </a:r>
            <a:r>
              <a:rPr dirty="0" sz="2800" spc="-10">
                <a:solidFill>
                  <a:srgbClr val="545449"/>
                </a:solidFill>
                <a:latin typeface="Times New Roman"/>
                <a:cs typeface="Times New Roman"/>
              </a:rPr>
              <a:t>can </a:t>
            </a:r>
            <a:r>
              <a:rPr dirty="0" sz="2800">
                <a:solidFill>
                  <a:srgbClr val="545449"/>
                </a:solidFill>
                <a:latin typeface="Times New Roman"/>
                <a:cs typeface="Times New Roman"/>
              </a:rPr>
              <a:t>be </a:t>
            </a:r>
            <a:r>
              <a:rPr dirty="0" sz="2800" spc="-5">
                <a:solidFill>
                  <a:srgbClr val="545449"/>
                </a:solidFill>
                <a:latin typeface="Times New Roman"/>
                <a:cs typeface="Times New Roman"/>
              </a:rPr>
              <a:t>used </a:t>
            </a:r>
            <a:r>
              <a:rPr dirty="0" sz="2800">
                <a:solidFill>
                  <a:srgbClr val="545449"/>
                </a:solidFill>
                <a:latin typeface="Times New Roman"/>
                <a:cs typeface="Times New Roman"/>
              </a:rPr>
              <a:t>for hardware-  </a:t>
            </a:r>
            <a:r>
              <a:rPr dirty="0" sz="2800" spc="-5">
                <a:solidFill>
                  <a:srgbClr val="545449"/>
                </a:solidFill>
                <a:latin typeface="Times New Roman"/>
                <a:cs typeface="Times New Roman"/>
              </a:rPr>
              <a:t>friendly </a:t>
            </a:r>
            <a:r>
              <a:rPr dirty="0" sz="2800">
                <a:solidFill>
                  <a:srgbClr val="545449"/>
                </a:solidFill>
                <a:latin typeface="Times New Roman"/>
                <a:cs typeface="Times New Roman"/>
              </a:rPr>
              <a:t>signal</a:t>
            </a:r>
            <a:r>
              <a:rPr dirty="0" sz="2800" spc="-25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545449"/>
                </a:solidFill>
                <a:latin typeface="Times New Roman"/>
                <a:cs typeface="Times New Roman"/>
              </a:rPr>
              <a:t>shaping[1]</a:t>
            </a:r>
            <a:r>
              <a:rPr dirty="0" sz="2000" spc="-5">
                <a:solidFill>
                  <a:srgbClr val="545449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55600" marR="108585" indent="-343535">
              <a:lnSpc>
                <a:spcPct val="90100"/>
              </a:lnSpc>
              <a:spcBef>
                <a:spcPts val="470"/>
              </a:spcBef>
              <a:tabLst>
                <a:tab pos="404495" algn="l"/>
              </a:tabLst>
            </a:pPr>
            <a:r>
              <a:rPr dirty="0" sz="1500" spc="260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500" spc="2605">
                <a:solidFill>
                  <a:srgbClr val="F4680A"/>
                </a:solidFill>
                <a:latin typeface="Times New Roman"/>
                <a:cs typeface="Times New Roman"/>
              </a:rPr>
              <a:t>		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A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massive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MIMO system has a </a:t>
            </a:r>
            <a:r>
              <a:rPr dirty="0" sz="2000" spc="-10">
                <a:solidFill>
                  <a:srgbClr val="B74E08"/>
                </a:solidFill>
                <a:latin typeface="Times New Roman"/>
                <a:cs typeface="Times New Roman"/>
              </a:rPr>
              <a:t>large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surplus of degrees of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freedom.</a:t>
            </a:r>
            <a:r>
              <a:rPr dirty="0" sz="2000" spc="-26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For 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example,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with </a:t>
            </a:r>
            <a:r>
              <a:rPr dirty="0" sz="2000" spc="5">
                <a:solidFill>
                  <a:srgbClr val="B74E08"/>
                </a:solidFill>
                <a:latin typeface="Times New Roman"/>
                <a:cs typeface="Times New Roman"/>
              </a:rPr>
              <a:t>200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antennas serving 20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terminals, </a:t>
            </a:r>
            <a:r>
              <a:rPr dirty="0" sz="2000" spc="5">
                <a:solidFill>
                  <a:srgbClr val="B74E08"/>
                </a:solidFill>
                <a:latin typeface="Times New Roman"/>
                <a:cs typeface="Times New Roman"/>
              </a:rPr>
              <a:t>180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degrees of</a:t>
            </a:r>
            <a:r>
              <a:rPr dirty="0" sz="2000" spc="-14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freedom  are</a:t>
            </a:r>
            <a:r>
              <a:rPr dirty="0" sz="2000" spc="-1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unused.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639823"/>
            <a:ext cx="568451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8511" y="1658111"/>
            <a:ext cx="6952488" cy="530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5112" y="2249423"/>
            <a:ext cx="568451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8511" y="2269235"/>
            <a:ext cx="6952488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112" y="2859023"/>
            <a:ext cx="568451" cy="821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8511" y="2878835"/>
            <a:ext cx="6952488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112" y="3468623"/>
            <a:ext cx="568451" cy="821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8511" y="3488435"/>
            <a:ext cx="6952488" cy="53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5112" y="4076700"/>
            <a:ext cx="568451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8511" y="4098035"/>
            <a:ext cx="6952488" cy="530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112" y="4687823"/>
            <a:ext cx="568451" cy="822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8511" y="4706111"/>
            <a:ext cx="6952488" cy="5303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5112" y="5295900"/>
            <a:ext cx="568451" cy="8229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8511" y="5317235"/>
            <a:ext cx="6952488" cy="5303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112" y="5905500"/>
            <a:ext cx="568451" cy="8229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7483" y="1829765"/>
            <a:ext cx="204470" cy="465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8511" y="5926835"/>
            <a:ext cx="6952488" cy="5303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38199" y="1489075"/>
            <a:ext cx="4928870" cy="490537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27025" indent="-286385">
              <a:lnSpc>
                <a:spcPct val="100000"/>
              </a:lnSpc>
              <a:spcBef>
                <a:spcPts val="13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70">
                <a:latin typeface="Trebuchet MS"/>
                <a:cs typeface="Trebuchet MS"/>
              </a:rPr>
              <a:t> </a:t>
            </a:r>
            <a:r>
              <a:rPr dirty="0" sz="3000" spc="-105">
                <a:latin typeface="Trebuchet MS"/>
                <a:cs typeface="Trebuchet MS"/>
              </a:rPr>
              <a:t>Definition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10"/>
              </a:spcBef>
              <a:buChar char="•"/>
              <a:tabLst>
                <a:tab pos="327660" algn="l"/>
              </a:tabLst>
            </a:pPr>
            <a:r>
              <a:rPr dirty="0" sz="3000" spc="-55">
                <a:latin typeface="Trebuchet MS"/>
                <a:cs typeface="Trebuchet MS"/>
              </a:rPr>
              <a:t>Multiuser </a:t>
            </a:r>
            <a:r>
              <a:rPr dirty="0" sz="3000" spc="45">
                <a:latin typeface="Trebuchet MS"/>
                <a:cs typeface="Trebuchet MS"/>
              </a:rPr>
              <a:t>VS </a:t>
            </a:r>
            <a:r>
              <a:rPr dirty="0" sz="3000" spc="-45">
                <a:latin typeface="Trebuchet MS"/>
                <a:cs typeface="Trebuchet MS"/>
              </a:rPr>
              <a:t>Single</a:t>
            </a:r>
            <a:r>
              <a:rPr dirty="0" sz="3000" spc="-434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user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Potential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-35">
                <a:latin typeface="Trebuchet MS"/>
                <a:cs typeface="Trebuchet MS"/>
              </a:rPr>
              <a:t>TDD </a:t>
            </a:r>
            <a:r>
              <a:rPr dirty="0" sz="3000" spc="-114">
                <a:latin typeface="Trebuchet MS"/>
                <a:cs typeface="Trebuchet MS"/>
              </a:rPr>
              <a:t>or</a:t>
            </a:r>
            <a:r>
              <a:rPr dirty="0" sz="3000" spc="-28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FDD</a:t>
            </a:r>
            <a:endParaRPr sz="3000">
              <a:latin typeface="Trebuchet MS"/>
              <a:cs typeface="Trebuchet MS"/>
            </a:endParaRPr>
          </a:p>
          <a:p>
            <a:pPr marL="334645" indent="-286385">
              <a:lnSpc>
                <a:spcPct val="100000"/>
              </a:lnSpc>
              <a:spcBef>
                <a:spcPts val="1120"/>
              </a:spcBef>
              <a:buChar char="•"/>
              <a:tabLst>
                <a:tab pos="335280" algn="l"/>
              </a:tabLst>
            </a:pPr>
            <a:r>
              <a:rPr dirty="0" sz="3100" spc="30">
                <a:latin typeface="Trebuchet MS"/>
                <a:cs typeface="Trebuchet MS"/>
              </a:rPr>
              <a:t>Massive </a:t>
            </a:r>
            <a:r>
              <a:rPr dirty="0" sz="3100" spc="90">
                <a:latin typeface="Trebuchet MS"/>
                <a:cs typeface="Trebuchet MS"/>
              </a:rPr>
              <a:t>MIMO</a:t>
            </a:r>
            <a:r>
              <a:rPr dirty="0" sz="3100" spc="-350">
                <a:latin typeface="Trebuchet MS"/>
                <a:cs typeface="Trebuchet MS"/>
              </a:rPr>
              <a:t> </a:t>
            </a:r>
            <a:r>
              <a:rPr dirty="0" sz="3100" spc="-130">
                <a:latin typeface="Trebuchet MS"/>
                <a:cs typeface="Trebuchet MS"/>
              </a:rPr>
              <a:t>Limitation</a:t>
            </a:r>
            <a:endParaRPr sz="3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53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Research </a:t>
            </a:r>
            <a:r>
              <a:rPr dirty="0" sz="2600" spc="-80">
                <a:latin typeface="Trebuchet MS"/>
                <a:cs typeface="Trebuchet MS"/>
              </a:rPr>
              <a:t>Problem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36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channel</a:t>
            </a:r>
            <a:endParaRPr sz="26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4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0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Coding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1503" y="513587"/>
            <a:ext cx="1696212" cy="5654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03065" y="566038"/>
            <a:ext cx="1593469" cy="4607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7288" y="473963"/>
            <a:ext cx="2238756" cy="5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98977" y="525652"/>
            <a:ext cx="2134870" cy="454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624025"/>
            <a:ext cx="7931784" cy="3355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4680A"/>
              </a:buClr>
              <a:buSzPct val="75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dirty="0" sz="2000" spc="-70">
                <a:solidFill>
                  <a:srgbClr val="545449"/>
                </a:solidFill>
                <a:latin typeface="Times New Roman"/>
                <a:cs typeface="Times New Roman"/>
              </a:rPr>
              <a:t>We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need a pilot signal for Channel </a:t>
            </a:r>
            <a:r>
              <a:rPr dirty="0" sz="2000" spc="-5">
                <a:solidFill>
                  <a:srgbClr val="545449"/>
                </a:solidFill>
                <a:latin typeface="Times New Roman"/>
                <a:cs typeface="Times New Roman"/>
              </a:rPr>
              <a:t>state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information (CSI) </a:t>
            </a:r>
            <a:r>
              <a:rPr dirty="0" sz="2000" spc="-5">
                <a:solidFill>
                  <a:srgbClr val="545449"/>
                </a:solidFill>
                <a:latin typeface="Times New Roman"/>
                <a:cs typeface="Times New Roman"/>
              </a:rPr>
              <a:t>estimation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,</a:t>
            </a:r>
            <a:r>
              <a:rPr dirty="0" sz="2000" spc="-155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but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there are two </a:t>
            </a:r>
            <a:r>
              <a:rPr dirty="0" sz="2000" spc="-5">
                <a:solidFill>
                  <a:srgbClr val="545449"/>
                </a:solidFill>
                <a:latin typeface="Times New Roman"/>
                <a:cs typeface="Times New Roman"/>
              </a:rPr>
              <a:t>problems</a:t>
            </a:r>
            <a:r>
              <a:rPr dirty="0" sz="2000" spc="-7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55600" marR="111760" indent="-343535">
              <a:lnSpc>
                <a:spcPct val="100000"/>
              </a:lnSpc>
              <a:spcBef>
                <a:spcPts val="400"/>
              </a:spcBef>
              <a:tabLst>
                <a:tab pos="355600" algn="l"/>
              </a:tabLst>
            </a:pPr>
            <a:r>
              <a:rPr dirty="0" sz="1200" spc="208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200" spc="208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First,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optimal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downlink pilots should be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mutually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orthogonal between the antennas. This 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means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that the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amount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of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time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frequency resources needed for downlink pilots scales as the 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number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of antennas, so a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massive MIMO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system would require up to a hundred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times </a:t>
            </a:r>
            <a:r>
              <a:rPr dirty="0" sz="1600" spc="-15">
                <a:solidFill>
                  <a:srgbClr val="B74E08"/>
                </a:solidFill>
                <a:latin typeface="Times New Roman"/>
                <a:cs typeface="Times New Roman"/>
              </a:rPr>
              <a:t>more 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such resources than a </a:t>
            </a:r>
            <a:r>
              <a:rPr dirty="0" sz="1600">
                <a:solidFill>
                  <a:srgbClr val="B74E08"/>
                </a:solidFill>
                <a:latin typeface="Times New Roman"/>
                <a:cs typeface="Times New Roman"/>
              </a:rPr>
              <a:t>conventional</a:t>
            </a:r>
            <a:r>
              <a:rPr dirty="0" sz="1600" spc="6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 marL="355600" marR="183515" indent="-343535">
              <a:lnSpc>
                <a:spcPct val="100000"/>
              </a:lnSpc>
              <a:spcBef>
                <a:spcPts val="385"/>
              </a:spcBef>
              <a:tabLst>
                <a:tab pos="405765" algn="l"/>
              </a:tabLst>
            </a:pPr>
            <a:r>
              <a:rPr dirty="0" sz="1200" spc="208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200" spc="2085">
                <a:solidFill>
                  <a:srgbClr val="F4680A"/>
                </a:solidFill>
                <a:latin typeface="Times New Roman"/>
                <a:cs typeface="Times New Roman"/>
              </a:rPr>
              <a:t>		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Second, the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number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of channel responses that each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terminal </a:t>
            </a:r>
            <a:r>
              <a:rPr dirty="0" sz="1600" spc="-15">
                <a:solidFill>
                  <a:srgbClr val="B74E08"/>
                </a:solidFill>
                <a:latin typeface="Times New Roman"/>
                <a:cs typeface="Times New Roman"/>
              </a:rPr>
              <a:t>must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estimate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is also  proportional to the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number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of base station antennas. Hence, the uplink resources needed to  inform the base station about the channel responses would be up to a hundred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times larger 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than in conventional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systems </a:t>
            </a:r>
            <a:r>
              <a:rPr dirty="0" sz="1600">
                <a:solidFill>
                  <a:srgbClr val="B74E08"/>
                </a:solidFill>
                <a:latin typeface="Times New Roman"/>
                <a:cs typeface="Times New Roman"/>
              </a:rPr>
              <a:t>[1]</a:t>
            </a:r>
            <a:r>
              <a:rPr dirty="0" sz="1600" spc="10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[4].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64"/>
              </a:spcBef>
              <a:buClr>
                <a:srgbClr val="F4680A"/>
              </a:buClr>
              <a:buSzPct val="75000"/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The solution is to operate in TDD 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mode,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and rely on reciprocity</a:t>
            </a:r>
            <a:r>
              <a:rPr dirty="0" sz="2000" spc="-2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between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the uplink and downlink channels</a:t>
            </a:r>
            <a:r>
              <a:rPr dirty="0" sz="2000" spc="-1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[1]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0763" y="4952999"/>
            <a:ext cx="5905499" cy="19049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639823"/>
            <a:ext cx="568451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8511" y="1658111"/>
            <a:ext cx="6952488" cy="530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5112" y="2249423"/>
            <a:ext cx="568451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8511" y="2269235"/>
            <a:ext cx="6952488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112" y="2859023"/>
            <a:ext cx="568451" cy="821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8511" y="2878835"/>
            <a:ext cx="6952488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112" y="3468623"/>
            <a:ext cx="568451" cy="821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8511" y="3488435"/>
            <a:ext cx="6952488" cy="53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5112" y="4076700"/>
            <a:ext cx="568451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8511" y="4098035"/>
            <a:ext cx="6952488" cy="530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112" y="4687823"/>
            <a:ext cx="568451" cy="822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8511" y="4706111"/>
            <a:ext cx="6952488" cy="5303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5112" y="5295900"/>
            <a:ext cx="568451" cy="8229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8511" y="5317235"/>
            <a:ext cx="6952488" cy="5303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112" y="5905500"/>
            <a:ext cx="568451" cy="8229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7483" y="1829765"/>
            <a:ext cx="204470" cy="465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8511" y="5926835"/>
            <a:ext cx="6952488" cy="5303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38199" y="1489075"/>
            <a:ext cx="4928870" cy="490537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27025" indent="-286385">
              <a:lnSpc>
                <a:spcPct val="100000"/>
              </a:lnSpc>
              <a:spcBef>
                <a:spcPts val="13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70">
                <a:latin typeface="Trebuchet MS"/>
                <a:cs typeface="Trebuchet MS"/>
              </a:rPr>
              <a:t> </a:t>
            </a:r>
            <a:r>
              <a:rPr dirty="0" sz="3000" spc="-105">
                <a:latin typeface="Trebuchet MS"/>
                <a:cs typeface="Trebuchet MS"/>
              </a:rPr>
              <a:t>Definition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10"/>
              </a:spcBef>
              <a:buChar char="•"/>
              <a:tabLst>
                <a:tab pos="327660" algn="l"/>
              </a:tabLst>
            </a:pPr>
            <a:r>
              <a:rPr dirty="0" sz="3000" spc="-55">
                <a:latin typeface="Trebuchet MS"/>
                <a:cs typeface="Trebuchet MS"/>
              </a:rPr>
              <a:t>Multiuser </a:t>
            </a:r>
            <a:r>
              <a:rPr dirty="0" sz="3000" spc="45">
                <a:latin typeface="Trebuchet MS"/>
                <a:cs typeface="Trebuchet MS"/>
              </a:rPr>
              <a:t>VS </a:t>
            </a:r>
            <a:r>
              <a:rPr dirty="0" sz="3000" spc="-45">
                <a:latin typeface="Trebuchet MS"/>
                <a:cs typeface="Trebuchet MS"/>
              </a:rPr>
              <a:t>Single</a:t>
            </a:r>
            <a:r>
              <a:rPr dirty="0" sz="3000" spc="-434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user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Potential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-35">
                <a:latin typeface="Trebuchet MS"/>
                <a:cs typeface="Trebuchet MS"/>
              </a:rPr>
              <a:t>TDD </a:t>
            </a:r>
            <a:r>
              <a:rPr dirty="0" sz="3000" spc="-114">
                <a:latin typeface="Trebuchet MS"/>
                <a:cs typeface="Trebuchet MS"/>
              </a:rPr>
              <a:t>or</a:t>
            </a:r>
            <a:r>
              <a:rPr dirty="0" sz="3000" spc="-28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FDD</a:t>
            </a:r>
            <a:endParaRPr sz="3000">
              <a:latin typeface="Trebuchet MS"/>
              <a:cs typeface="Trebuchet MS"/>
            </a:endParaRPr>
          </a:p>
          <a:p>
            <a:pPr marL="334645" indent="-286385">
              <a:lnSpc>
                <a:spcPct val="100000"/>
              </a:lnSpc>
              <a:spcBef>
                <a:spcPts val="1120"/>
              </a:spcBef>
              <a:buChar char="•"/>
              <a:tabLst>
                <a:tab pos="335280" algn="l"/>
              </a:tabLst>
            </a:pPr>
            <a:r>
              <a:rPr dirty="0" sz="3100" spc="30">
                <a:latin typeface="Trebuchet MS"/>
                <a:cs typeface="Trebuchet MS"/>
              </a:rPr>
              <a:t>Massive </a:t>
            </a:r>
            <a:r>
              <a:rPr dirty="0" sz="3100" spc="90">
                <a:latin typeface="Trebuchet MS"/>
                <a:cs typeface="Trebuchet MS"/>
              </a:rPr>
              <a:t>MIMO</a:t>
            </a:r>
            <a:r>
              <a:rPr dirty="0" sz="3100" spc="-350">
                <a:latin typeface="Trebuchet MS"/>
                <a:cs typeface="Trebuchet MS"/>
              </a:rPr>
              <a:t> </a:t>
            </a:r>
            <a:r>
              <a:rPr dirty="0" sz="3100" spc="-130">
                <a:latin typeface="Trebuchet MS"/>
                <a:cs typeface="Trebuchet MS"/>
              </a:rPr>
              <a:t>Limitation</a:t>
            </a:r>
            <a:endParaRPr sz="3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53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Research </a:t>
            </a:r>
            <a:r>
              <a:rPr dirty="0" sz="2600" spc="-80">
                <a:latin typeface="Trebuchet MS"/>
                <a:cs typeface="Trebuchet MS"/>
              </a:rPr>
              <a:t>Problem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36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channel</a:t>
            </a:r>
            <a:endParaRPr sz="26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4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0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Coding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1503" y="513587"/>
            <a:ext cx="1696212" cy="5654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03065" y="566038"/>
            <a:ext cx="1593469" cy="4607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779" y="473963"/>
            <a:ext cx="2028444" cy="6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83230" y="525652"/>
            <a:ext cx="1924431" cy="595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1228" y="473963"/>
            <a:ext cx="2220468" cy="693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42916" y="525652"/>
            <a:ext cx="2117597" cy="590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953895"/>
            <a:ext cx="5406390" cy="4050029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400" spc="20">
                <a:solidFill>
                  <a:srgbClr val="545449"/>
                </a:solidFill>
                <a:latin typeface="Trebuchet MS"/>
                <a:cs typeface="Trebuchet MS"/>
              </a:rPr>
              <a:t>Main</a:t>
            </a:r>
            <a:r>
              <a:rPr dirty="0" sz="2400" spc="-114">
                <a:solidFill>
                  <a:srgbClr val="545449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545449"/>
                </a:solidFill>
                <a:latin typeface="Trebuchet MS"/>
                <a:cs typeface="Trebuchet MS"/>
              </a:rPr>
              <a:t>goals: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250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B74E08"/>
                </a:solidFill>
                <a:latin typeface="Trebuchet MS"/>
                <a:cs typeface="Trebuchet MS"/>
              </a:rPr>
              <a:t>Decrease </a:t>
            </a:r>
            <a:r>
              <a:rPr dirty="0" sz="2400" spc="-105">
                <a:solidFill>
                  <a:srgbClr val="B74E08"/>
                </a:solidFill>
                <a:latin typeface="Trebuchet MS"/>
                <a:cs typeface="Trebuchet MS"/>
              </a:rPr>
              <a:t>of </a:t>
            </a:r>
            <a:r>
              <a:rPr dirty="0" sz="2400" spc="-10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400" spc="-70">
                <a:solidFill>
                  <a:srgbClr val="B74E08"/>
                </a:solidFill>
                <a:latin typeface="Trebuchet MS"/>
                <a:cs typeface="Trebuchet MS"/>
              </a:rPr>
              <a:t>multiuser </a:t>
            </a:r>
            <a:r>
              <a:rPr dirty="0" sz="2400" spc="-350">
                <a:solidFill>
                  <a:srgbClr val="B74E08"/>
                </a:solidFill>
                <a:latin typeface="Trebuchet MS"/>
                <a:cs typeface="Trebuchet MS"/>
              </a:rPr>
              <a:t>interference.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215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B74E08"/>
                </a:solidFill>
                <a:latin typeface="Trebuchet MS"/>
                <a:cs typeface="Trebuchet MS"/>
              </a:rPr>
              <a:t>Increase </a:t>
            </a:r>
            <a:r>
              <a:rPr dirty="0" sz="2400" spc="-75">
                <a:solidFill>
                  <a:srgbClr val="B74E08"/>
                </a:solidFill>
                <a:latin typeface="Trebuchet MS"/>
                <a:cs typeface="Trebuchet MS"/>
              </a:rPr>
              <a:t>in </a:t>
            </a:r>
            <a:r>
              <a:rPr dirty="0" sz="2400" spc="-9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400" spc="-75">
                <a:solidFill>
                  <a:srgbClr val="B74E08"/>
                </a:solidFill>
                <a:latin typeface="Trebuchet MS"/>
                <a:cs typeface="Trebuchet MS"/>
              </a:rPr>
              <a:t>achievable </a:t>
            </a:r>
            <a:r>
              <a:rPr dirty="0" sz="2400" spc="-195">
                <a:solidFill>
                  <a:srgbClr val="B74E08"/>
                </a:solidFill>
                <a:latin typeface="Trebuchet MS"/>
                <a:cs typeface="Trebuchet MS"/>
              </a:rPr>
              <a:t>sum-rates.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45">
                <a:solidFill>
                  <a:srgbClr val="545449"/>
                </a:solidFill>
                <a:latin typeface="Trebuchet MS"/>
                <a:cs typeface="Trebuchet MS"/>
              </a:rPr>
              <a:t>Types: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800" spc="3130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80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B74E08"/>
                </a:solidFill>
                <a:latin typeface="Trebuchet MS"/>
                <a:cs typeface="Trebuchet MS"/>
              </a:rPr>
              <a:t>Linear </a:t>
            </a:r>
            <a:r>
              <a:rPr dirty="0" sz="2400" spc="-90">
                <a:solidFill>
                  <a:srgbClr val="B74E08"/>
                </a:solidFill>
                <a:latin typeface="Trebuchet MS"/>
                <a:cs typeface="Trebuchet MS"/>
              </a:rPr>
              <a:t>precoding.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00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B74E08"/>
                </a:solidFill>
                <a:latin typeface="Trebuchet MS"/>
                <a:cs typeface="Trebuchet MS"/>
              </a:rPr>
              <a:t>Block </a:t>
            </a:r>
            <a:r>
              <a:rPr dirty="0" sz="2400" spc="-70">
                <a:solidFill>
                  <a:srgbClr val="B74E08"/>
                </a:solidFill>
                <a:latin typeface="Trebuchet MS"/>
                <a:cs typeface="Trebuchet MS"/>
              </a:rPr>
              <a:t>diagonalization </a:t>
            </a:r>
            <a:r>
              <a:rPr dirty="0" sz="2400" spc="-95">
                <a:solidFill>
                  <a:srgbClr val="B74E08"/>
                </a:solidFill>
                <a:latin typeface="Trebuchet MS"/>
                <a:cs typeface="Trebuchet MS"/>
              </a:rPr>
              <a:t>precoding.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431800" algn="l"/>
              </a:tabLst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12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2400" spc="-65">
                <a:solidFill>
                  <a:srgbClr val="B74E08"/>
                </a:solidFill>
                <a:latin typeface="Trebuchet MS"/>
                <a:cs typeface="Trebuchet MS"/>
              </a:rPr>
              <a:t>Tomlinson-Harashima</a:t>
            </a:r>
            <a:r>
              <a:rPr dirty="0" sz="2400" spc="-13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B74E08"/>
                </a:solidFill>
                <a:latin typeface="Trebuchet MS"/>
                <a:cs typeface="Trebuchet MS"/>
              </a:rPr>
              <a:t>precoding.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800" spc="3130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70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130">
                <a:solidFill>
                  <a:srgbClr val="B74E08"/>
                </a:solidFill>
                <a:latin typeface="Trebuchet MS"/>
                <a:cs typeface="Trebuchet MS"/>
              </a:rPr>
              <a:t>Vector </a:t>
            </a:r>
            <a:r>
              <a:rPr dirty="0" sz="2400" spc="-85">
                <a:solidFill>
                  <a:srgbClr val="B74E08"/>
                </a:solidFill>
                <a:latin typeface="Trebuchet MS"/>
                <a:cs typeface="Trebuchet MS"/>
              </a:rPr>
              <a:t>perturbation </a:t>
            </a:r>
            <a:r>
              <a:rPr dirty="0" sz="2400" spc="-90">
                <a:solidFill>
                  <a:srgbClr val="B74E08"/>
                </a:solidFill>
                <a:latin typeface="Trebuchet MS"/>
                <a:cs typeface="Trebuchet MS"/>
              </a:rPr>
              <a:t>precoding.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639823"/>
            <a:ext cx="568451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8511" y="1658111"/>
            <a:ext cx="6952488" cy="530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5112" y="2249423"/>
            <a:ext cx="568451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8511" y="2269235"/>
            <a:ext cx="6952488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112" y="2859023"/>
            <a:ext cx="568451" cy="821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8511" y="2878835"/>
            <a:ext cx="6952488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112" y="3468623"/>
            <a:ext cx="568451" cy="821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8511" y="3488435"/>
            <a:ext cx="6952488" cy="53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5112" y="4076700"/>
            <a:ext cx="568451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8511" y="4098035"/>
            <a:ext cx="6952488" cy="530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112" y="4687823"/>
            <a:ext cx="568451" cy="822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8511" y="4706111"/>
            <a:ext cx="6952488" cy="5303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5112" y="5295900"/>
            <a:ext cx="568451" cy="8229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8511" y="5317235"/>
            <a:ext cx="6952488" cy="5303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112" y="5905500"/>
            <a:ext cx="568451" cy="8229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7483" y="1829765"/>
            <a:ext cx="204470" cy="465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8511" y="5926835"/>
            <a:ext cx="6952488" cy="5303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38199" y="1489075"/>
            <a:ext cx="4928870" cy="490537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27025" indent="-286385">
              <a:lnSpc>
                <a:spcPct val="100000"/>
              </a:lnSpc>
              <a:spcBef>
                <a:spcPts val="13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70">
                <a:latin typeface="Trebuchet MS"/>
                <a:cs typeface="Trebuchet MS"/>
              </a:rPr>
              <a:t> </a:t>
            </a:r>
            <a:r>
              <a:rPr dirty="0" sz="3000" spc="-105">
                <a:latin typeface="Trebuchet MS"/>
                <a:cs typeface="Trebuchet MS"/>
              </a:rPr>
              <a:t>Definition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10"/>
              </a:spcBef>
              <a:buChar char="•"/>
              <a:tabLst>
                <a:tab pos="327660" algn="l"/>
              </a:tabLst>
            </a:pPr>
            <a:r>
              <a:rPr dirty="0" sz="3000" spc="-55">
                <a:latin typeface="Trebuchet MS"/>
                <a:cs typeface="Trebuchet MS"/>
              </a:rPr>
              <a:t>Multiuser </a:t>
            </a:r>
            <a:r>
              <a:rPr dirty="0" sz="3000" spc="45">
                <a:latin typeface="Trebuchet MS"/>
                <a:cs typeface="Trebuchet MS"/>
              </a:rPr>
              <a:t>VS </a:t>
            </a:r>
            <a:r>
              <a:rPr dirty="0" sz="3000" spc="-45">
                <a:latin typeface="Trebuchet MS"/>
                <a:cs typeface="Trebuchet MS"/>
              </a:rPr>
              <a:t>Single</a:t>
            </a:r>
            <a:r>
              <a:rPr dirty="0" sz="3000" spc="-434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user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Potential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-35">
                <a:latin typeface="Trebuchet MS"/>
                <a:cs typeface="Trebuchet MS"/>
              </a:rPr>
              <a:t>TDD </a:t>
            </a:r>
            <a:r>
              <a:rPr dirty="0" sz="3000" spc="-114">
                <a:latin typeface="Trebuchet MS"/>
                <a:cs typeface="Trebuchet MS"/>
              </a:rPr>
              <a:t>or</a:t>
            </a:r>
            <a:r>
              <a:rPr dirty="0" sz="3000" spc="-28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FDD</a:t>
            </a:r>
            <a:endParaRPr sz="3000">
              <a:latin typeface="Trebuchet MS"/>
              <a:cs typeface="Trebuchet MS"/>
            </a:endParaRPr>
          </a:p>
          <a:p>
            <a:pPr marL="334645" indent="-286385">
              <a:lnSpc>
                <a:spcPct val="100000"/>
              </a:lnSpc>
              <a:spcBef>
                <a:spcPts val="1120"/>
              </a:spcBef>
              <a:buChar char="•"/>
              <a:tabLst>
                <a:tab pos="335280" algn="l"/>
              </a:tabLst>
            </a:pPr>
            <a:r>
              <a:rPr dirty="0" sz="3100" spc="30">
                <a:latin typeface="Trebuchet MS"/>
                <a:cs typeface="Trebuchet MS"/>
              </a:rPr>
              <a:t>Massive </a:t>
            </a:r>
            <a:r>
              <a:rPr dirty="0" sz="3100" spc="90">
                <a:latin typeface="Trebuchet MS"/>
                <a:cs typeface="Trebuchet MS"/>
              </a:rPr>
              <a:t>MIMO</a:t>
            </a:r>
            <a:r>
              <a:rPr dirty="0" sz="3100" spc="-350">
                <a:latin typeface="Trebuchet MS"/>
                <a:cs typeface="Trebuchet MS"/>
              </a:rPr>
              <a:t> </a:t>
            </a:r>
            <a:r>
              <a:rPr dirty="0" sz="3100" spc="-130">
                <a:latin typeface="Trebuchet MS"/>
                <a:cs typeface="Trebuchet MS"/>
              </a:rPr>
              <a:t>Limitation</a:t>
            </a:r>
            <a:endParaRPr sz="3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53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Research </a:t>
            </a:r>
            <a:r>
              <a:rPr dirty="0" sz="2600" spc="-80">
                <a:latin typeface="Trebuchet MS"/>
                <a:cs typeface="Trebuchet MS"/>
              </a:rPr>
              <a:t>Problem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36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channel</a:t>
            </a:r>
            <a:endParaRPr sz="26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4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0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Coding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1503" y="513587"/>
            <a:ext cx="1696212" cy="5654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03065" y="566038"/>
            <a:ext cx="1593469" cy="4607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9" y="473963"/>
            <a:ext cx="412851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59430" y="525652"/>
            <a:ext cx="4024883" cy="590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990470"/>
            <a:ext cx="7921625" cy="30988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spc="20">
                <a:solidFill>
                  <a:srgbClr val="545449"/>
                </a:solidFill>
                <a:latin typeface="Trebuchet MS"/>
                <a:cs typeface="Trebuchet MS"/>
              </a:rPr>
              <a:t>Main</a:t>
            </a:r>
            <a:r>
              <a:rPr dirty="0" sz="2400" spc="-114">
                <a:solidFill>
                  <a:srgbClr val="545449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545449"/>
                </a:solidFill>
                <a:latin typeface="Trebuchet MS"/>
                <a:cs typeface="Trebuchet MS"/>
              </a:rPr>
              <a:t>goal: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125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B74E08"/>
                </a:solidFill>
                <a:latin typeface="Trebuchet MS"/>
                <a:cs typeface="Trebuchet MS"/>
              </a:rPr>
              <a:t>Is </a:t>
            </a:r>
            <a:r>
              <a:rPr dirty="0" sz="2400" spc="-145">
                <a:solidFill>
                  <a:srgbClr val="B74E08"/>
                </a:solidFill>
                <a:latin typeface="Trebuchet MS"/>
                <a:cs typeface="Trebuchet MS"/>
              </a:rPr>
              <a:t>to </a:t>
            </a:r>
            <a:r>
              <a:rPr dirty="0" sz="2400" spc="-50">
                <a:solidFill>
                  <a:srgbClr val="B74E08"/>
                </a:solidFill>
                <a:latin typeface="Trebuchet MS"/>
                <a:cs typeface="Trebuchet MS"/>
              </a:rPr>
              <a:t>separate </a:t>
            </a:r>
            <a:r>
              <a:rPr dirty="0" sz="2400" spc="-10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400" spc="-60">
                <a:solidFill>
                  <a:srgbClr val="B74E08"/>
                </a:solidFill>
                <a:latin typeface="Trebuchet MS"/>
                <a:cs typeface="Trebuchet MS"/>
              </a:rPr>
              <a:t>data </a:t>
            </a:r>
            <a:r>
              <a:rPr dirty="0" sz="2400" spc="-25">
                <a:solidFill>
                  <a:srgbClr val="B74E08"/>
                </a:solidFill>
                <a:latin typeface="Trebuchet MS"/>
                <a:cs typeface="Trebuchet MS"/>
              </a:rPr>
              <a:t>streams </a:t>
            </a:r>
            <a:r>
              <a:rPr dirty="0" sz="2400" spc="-105">
                <a:solidFill>
                  <a:srgbClr val="B74E08"/>
                </a:solidFill>
                <a:latin typeface="Trebuchet MS"/>
                <a:cs typeface="Trebuchet MS"/>
              </a:rPr>
              <a:t>of </a:t>
            </a:r>
            <a:r>
              <a:rPr dirty="0" sz="2400" spc="-10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400" spc="15">
                <a:solidFill>
                  <a:srgbClr val="B74E08"/>
                </a:solidFill>
                <a:latin typeface="Trebuchet MS"/>
                <a:cs typeface="Trebuchet MS"/>
              </a:rPr>
              <a:t>users </a:t>
            </a:r>
            <a:r>
              <a:rPr dirty="0" sz="2400" spc="-105">
                <a:solidFill>
                  <a:srgbClr val="B74E08"/>
                </a:solidFill>
                <a:latin typeface="Trebuchet MS"/>
                <a:cs typeface="Trebuchet MS"/>
              </a:rPr>
              <a:t>at </a:t>
            </a:r>
            <a:r>
              <a:rPr dirty="0" sz="2400" spc="-100">
                <a:solidFill>
                  <a:srgbClr val="B74E08"/>
                </a:solidFill>
                <a:latin typeface="Trebuchet MS"/>
                <a:cs typeface="Trebuchet MS"/>
              </a:rPr>
              <a:t>the  </a:t>
            </a:r>
            <a:r>
              <a:rPr dirty="0" sz="2400" spc="-430">
                <a:solidFill>
                  <a:srgbClr val="B74E08"/>
                </a:solidFill>
                <a:latin typeface="Trebuchet MS"/>
                <a:cs typeface="Trebuchet MS"/>
              </a:rPr>
              <a:t>receiver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65">
                <a:solidFill>
                  <a:srgbClr val="545449"/>
                </a:solidFill>
                <a:latin typeface="Trebuchet MS"/>
                <a:cs typeface="Trebuchet MS"/>
              </a:rPr>
              <a:t>Types:-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245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B74E08"/>
                </a:solidFill>
                <a:latin typeface="Trebuchet MS"/>
                <a:cs typeface="Trebuchet MS"/>
              </a:rPr>
              <a:t>Optimal </a:t>
            </a:r>
            <a:r>
              <a:rPr dirty="0" sz="2400" spc="-25">
                <a:solidFill>
                  <a:srgbClr val="B74E08"/>
                </a:solidFill>
                <a:latin typeface="Trebuchet MS"/>
                <a:cs typeface="Trebuchet MS"/>
              </a:rPr>
              <a:t>Maximum </a:t>
            </a:r>
            <a:r>
              <a:rPr dirty="0" sz="2400" spc="-75">
                <a:solidFill>
                  <a:srgbClr val="B74E08"/>
                </a:solidFill>
                <a:latin typeface="Trebuchet MS"/>
                <a:cs typeface="Trebuchet MS"/>
              </a:rPr>
              <a:t>Likelihood </a:t>
            </a:r>
            <a:r>
              <a:rPr dirty="0" sz="2400" spc="-120">
                <a:solidFill>
                  <a:srgbClr val="B74E08"/>
                </a:solidFill>
                <a:latin typeface="Trebuchet MS"/>
                <a:cs typeface="Trebuchet MS"/>
              </a:rPr>
              <a:t>detector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800" spc="3130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85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B74E08"/>
                </a:solidFill>
                <a:latin typeface="Trebuchet MS"/>
                <a:cs typeface="Trebuchet MS"/>
              </a:rPr>
              <a:t>Linear </a:t>
            </a:r>
            <a:r>
              <a:rPr dirty="0" sz="2400" spc="-90">
                <a:solidFill>
                  <a:srgbClr val="B74E08"/>
                </a:solidFill>
                <a:latin typeface="Trebuchet MS"/>
                <a:cs typeface="Trebuchet MS"/>
              </a:rPr>
              <a:t>detectors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31800" algn="l"/>
              </a:tabLst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12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2400" spc="-30">
                <a:solidFill>
                  <a:srgbClr val="B74E08"/>
                </a:solidFill>
                <a:latin typeface="Trebuchet MS"/>
                <a:cs typeface="Trebuchet MS"/>
              </a:rPr>
              <a:t>Decision </a:t>
            </a:r>
            <a:r>
              <a:rPr dirty="0" sz="2400" spc="-65">
                <a:solidFill>
                  <a:srgbClr val="B74E08"/>
                </a:solidFill>
                <a:latin typeface="Trebuchet MS"/>
                <a:cs typeface="Trebuchet MS"/>
              </a:rPr>
              <a:t>feedback</a:t>
            </a:r>
            <a:r>
              <a:rPr dirty="0" sz="2400" spc="-229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solidFill>
                  <a:srgbClr val="B74E08"/>
                </a:solidFill>
                <a:latin typeface="Trebuchet MS"/>
                <a:cs typeface="Trebuchet MS"/>
              </a:rPr>
              <a:t>detectors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639823"/>
            <a:ext cx="568451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8511" y="1658111"/>
            <a:ext cx="6952488" cy="530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5112" y="2249423"/>
            <a:ext cx="568451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8511" y="2269235"/>
            <a:ext cx="6952488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112" y="2859023"/>
            <a:ext cx="568451" cy="821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8511" y="2878835"/>
            <a:ext cx="6952488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112" y="3468623"/>
            <a:ext cx="568451" cy="821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8511" y="3488435"/>
            <a:ext cx="6952488" cy="53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5112" y="4076700"/>
            <a:ext cx="568451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8511" y="4098035"/>
            <a:ext cx="6952488" cy="530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112" y="4687823"/>
            <a:ext cx="568451" cy="822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8511" y="4706111"/>
            <a:ext cx="6952488" cy="5303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5112" y="5295900"/>
            <a:ext cx="568451" cy="8229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8511" y="5317235"/>
            <a:ext cx="6952488" cy="5303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112" y="5905500"/>
            <a:ext cx="568451" cy="8229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7483" y="1829765"/>
            <a:ext cx="204470" cy="465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8511" y="5926835"/>
            <a:ext cx="6952488" cy="5303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38199" y="1489075"/>
            <a:ext cx="4928870" cy="490537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27025" indent="-286385">
              <a:lnSpc>
                <a:spcPct val="100000"/>
              </a:lnSpc>
              <a:spcBef>
                <a:spcPts val="13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70">
                <a:latin typeface="Trebuchet MS"/>
                <a:cs typeface="Trebuchet MS"/>
              </a:rPr>
              <a:t> </a:t>
            </a:r>
            <a:r>
              <a:rPr dirty="0" sz="3000" spc="-105">
                <a:latin typeface="Trebuchet MS"/>
                <a:cs typeface="Trebuchet MS"/>
              </a:rPr>
              <a:t>Definition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10"/>
              </a:spcBef>
              <a:buChar char="•"/>
              <a:tabLst>
                <a:tab pos="327660" algn="l"/>
              </a:tabLst>
            </a:pPr>
            <a:r>
              <a:rPr dirty="0" sz="3000" spc="-55">
                <a:latin typeface="Trebuchet MS"/>
                <a:cs typeface="Trebuchet MS"/>
              </a:rPr>
              <a:t>Multiuser </a:t>
            </a:r>
            <a:r>
              <a:rPr dirty="0" sz="3000" spc="45">
                <a:latin typeface="Trebuchet MS"/>
                <a:cs typeface="Trebuchet MS"/>
              </a:rPr>
              <a:t>VS </a:t>
            </a:r>
            <a:r>
              <a:rPr dirty="0" sz="3000" spc="-45">
                <a:latin typeface="Trebuchet MS"/>
                <a:cs typeface="Trebuchet MS"/>
              </a:rPr>
              <a:t>Single</a:t>
            </a:r>
            <a:r>
              <a:rPr dirty="0" sz="3000" spc="-434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user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Potential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-35">
                <a:latin typeface="Trebuchet MS"/>
                <a:cs typeface="Trebuchet MS"/>
              </a:rPr>
              <a:t>TDD </a:t>
            </a:r>
            <a:r>
              <a:rPr dirty="0" sz="3000" spc="-114">
                <a:latin typeface="Trebuchet MS"/>
                <a:cs typeface="Trebuchet MS"/>
              </a:rPr>
              <a:t>or</a:t>
            </a:r>
            <a:r>
              <a:rPr dirty="0" sz="3000" spc="-28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FDD</a:t>
            </a:r>
            <a:endParaRPr sz="3000">
              <a:latin typeface="Trebuchet MS"/>
              <a:cs typeface="Trebuchet MS"/>
            </a:endParaRPr>
          </a:p>
          <a:p>
            <a:pPr marL="334645" indent="-286385">
              <a:lnSpc>
                <a:spcPct val="100000"/>
              </a:lnSpc>
              <a:spcBef>
                <a:spcPts val="1120"/>
              </a:spcBef>
              <a:buChar char="•"/>
              <a:tabLst>
                <a:tab pos="335280" algn="l"/>
              </a:tabLst>
            </a:pPr>
            <a:r>
              <a:rPr dirty="0" sz="3100" spc="30">
                <a:latin typeface="Trebuchet MS"/>
                <a:cs typeface="Trebuchet MS"/>
              </a:rPr>
              <a:t>Massive </a:t>
            </a:r>
            <a:r>
              <a:rPr dirty="0" sz="3100" spc="90">
                <a:latin typeface="Trebuchet MS"/>
                <a:cs typeface="Trebuchet MS"/>
              </a:rPr>
              <a:t>MIMO</a:t>
            </a:r>
            <a:r>
              <a:rPr dirty="0" sz="3100" spc="-350">
                <a:latin typeface="Trebuchet MS"/>
                <a:cs typeface="Trebuchet MS"/>
              </a:rPr>
              <a:t> </a:t>
            </a:r>
            <a:r>
              <a:rPr dirty="0" sz="3100" spc="-130">
                <a:latin typeface="Trebuchet MS"/>
                <a:cs typeface="Trebuchet MS"/>
              </a:rPr>
              <a:t>Limitation</a:t>
            </a:r>
            <a:endParaRPr sz="3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53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Research </a:t>
            </a:r>
            <a:r>
              <a:rPr dirty="0" sz="2600" spc="-80">
                <a:latin typeface="Trebuchet MS"/>
                <a:cs typeface="Trebuchet MS"/>
              </a:rPr>
              <a:t>Problem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36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channel</a:t>
            </a:r>
            <a:endParaRPr sz="26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4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0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Coding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1503" y="513587"/>
            <a:ext cx="1696212" cy="5654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03065" y="566038"/>
            <a:ext cx="1593469" cy="4607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639823"/>
            <a:ext cx="568451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8511" y="1658111"/>
            <a:ext cx="6952488" cy="530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5112" y="2249423"/>
            <a:ext cx="568451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8511" y="2269235"/>
            <a:ext cx="6952488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112" y="2859023"/>
            <a:ext cx="568451" cy="821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8511" y="2878835"/>
            <a:ext cx="6952488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112" y="3468623"/>
            <a:ext cx="568451" cy="821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8511" y="3488435"/>
            <a:ext cx="6952488" cy="53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5112" y="4076700"/>
            <a:ext cx="568451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8511" y="4098035"/>
            <a:ext cx="6952488" cy="530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112" y="4687823"/>
            <a:ext cx="568451" cy="822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8511" y="4706111"/>
            <a:ext cx="6952488" cy="5303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5112" y="5295900"/>
            <a:ext cx="568451" cy="8229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8511" y="5317235"/>
            <a:ext cx="6952488" cy="5303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112" y="5905500"/>
            <a:ext cx="568451" cy="8229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7483" y="1829765"/>
            <a:ext cx="204470" cy="465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8511" y="5926835"/>
            <a:ext cx="6952488" cy="5303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38199" y="1489075"/>
            <a:ext cx="4928870" cy="490537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27025" indent="-286385">
              <a:lnSpc>
                <a:spcPct val="100000"/>
              </a:lnSpc>
              <a:spcBef>
                <a:spcPts val="13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70">
                <a:latin typeface="Trebuchet MS"/>
                <a:cs typeface="Trebuchet MS"/>
              </a:rPr>
              <a:t> </a:t>
            </a:r>
            <a:r>
              <a:rPr dirty="0" sz="3000" spc="-105">
                <a:latin typeface="Trebuchet MS"/>
                <a:cs typeface="Trebuchet MS"/>
              </a:rPr>
              <a:t>Definition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10"/>
              </a:spcBef>
              <a:buChar char="•"/>
              <a:tabLst>
                <a:tab pos="327660" algn="l"/>
              </a:tabLst>
            </a:pPr>
            <a:r>
              <a:rPr dirty="0" sz="3000" spc="-55">
                <a:latin typeface="Trebuchet MS"/>
                <a:cs typeface="Trebuchet MS"/>
              </a:rPr>
              <a:t>Multiuser </a:t>
            </a:r>
            <a:r>
              <a:rPr dirty="0" sz="3000" spc="45">
                <a:latin typeface="Trebuchet MS"/>
                <a:cs typeface="Trebuchet MS"/>
              </a:rPr>
              <a:t>VS </a:t>
            </a:r>
            <a:r>
              <a:rPr dirty="0" sz="3000" spc="-45">
                <a:latin typeface="Trebuchet MS"/>
                <a:cs typeface="Trebuchet MS"/>
              </a:rPr>
              <a:t>Single</a:t>
            </a:r>
            <a:r>
              <a:rPr dirty="0" sz="3000" spc="-434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user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Potential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-35">
                <a:latin typeface="Trebuchet MS"/>
                <a:cs typeface="Trebuchet MS"/>
              </a:rPr>
              <a:t>TDD </a:t>
            </a:r>
            <a:r>
              <a:rPr dirty="0" sz="3000" spc="-114">
                <a:latin typeface="Trebuchet MS"/>
                <a:cs typeface="Trebuchet MS"/>
              </a:rPr>
              <a:t>or</a:t>
            </a:r>
            <a:r>
              <a:rPr dirty="0" sz="3000" spc="-28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FDD</a:t>
            </a:r>
            <a:endParaRPr sz="3000">
              <a:latin typeface="Trebuchet MS"/>
              <a:cs typeface="Trebuchet MS"/>
            </a:endParaRPr>
          </a:p>
          <a:p>
            <a:pPr marL="334645" indent="-286385">
              <a:lnSpc>
                <a:spcPct val="100000"/>
              </a:lnSpc>
              <a:spcBef>
                <a:spcPts val="1120"/>
              </a:spcBef>
              <a:buChar char="•"/>
              <a:tabLst>
                <a:tab pos="335280" algn="l"/>
              </a:tabLst>
            </a:pPr>
            <a:r>
              <a:rPr dirty="0" sz="3100" spc="30">
                <a:latin typeface="Trebuchet MS"/>
                <a:cs typeface="Trebuchet MS"/>
              </a:rPr>
              <a:t>Massive </a:t>
            </a:r>
            <a:r>
              <a:rPr dirty="0" sz="3100" spc="90">
                <a:latin typeface="Trebuchet MS"/>
                <a:cs typeface="Trebuchet MS"/>
              </a:rPr>
              <a:t>MIMO</a:t>
            </a:r>
            <a:r>
              <a:rPr dirty="0" sz="3100" spc="-350">
                <a:latin typeface="Trebuchet MS"/>
                <a:cs typeface="Trebuchet MS"/>
              </a:rPr>
              <a:t> </a:t>
            </a:r>
            <a:r>
              <a:rPr dirty="0" sz="3100" spc="-130">
                <a:latin typeface="Trebuchet MS"/>
                <a:cs typeface="Trebuchet MS"/>
              </a:rPr>
              <a:t>Limitation</a:t>
            </a:r>
            <a:endParaRPr sz="3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53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Research </a:t>
            </a:r>
            <a:r>
              <a:rPr dirty="0" sz="2600" spc="-80">
                <a:latin typeface="Trebuchet MS"/>
                <a:cs typeface="Trebuchet MS"/>
              </a:rPr>
              <a:t>Problem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36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channel</a:t>
            </a:r>
            <a:endParaRPr sz="26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4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0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Coding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1503" y="513587"/>
            <a:ext cx="1696212" cy="5654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03065" y="566038"/>
            <a:ext cx="1593469" cy="4607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0" y="467868"/>
            <a:ext cx="4756403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5867" y="520319"/>
            <a:ext cx="4652644" cy="46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587449"/>
            <a:ext cx="291147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rebuchet MS"/>
                <a:cs typeface="Trebuchet MS"/>
              </a:rPr>
              <a:t>1) </a:t>
            </a:r>
            <a:r>
              <a:rPr dirty="0" sz="2400" spc="-50">
                <a:latin typeface="Trebuchet MS"/>
                <a:cs typeface="Trebuchet MS"/>
              </a:rPr>
              <a:t>Channel</a:t>
            </a:r>
            <a:r>
              <a:rPr dirty="0" sz="2400" spc="-24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Reciprocity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985898"/>
            <a:ext cx="8053070" cy="259969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178435">
              <a:lnSpc>
                <a:spcPts val="2050"/>
              </a:lnSpc>
              <a:spcBef>
                <a:spcPts val="355"/>
              </a:spcBef>
            </a:pPr>
            <a:r>
              <a:rPr dirty="0" sz="1900" spc="-80">
                <a:solidFill>
                  <a:srgbClr val="B74E08"/>
                </a:solidFill>
                <a:latin typeface="Trebuchet MS"/>
                <a:cs typeface="Trebuchet MS"/>
              </a:rPr>
              <a:t>the</a:t>
            </a:r>
            <a:r>
              <a:rPr dirty="0" sz="1900" spc="-10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70">
                <a:solidFill>
                  <a:srgbClr val="B74E08"/>
                </a:solidFill>
                <a:latin typeface="Trebuchet MS"/>
                <a:cs typeface="Trebuchet MS"/>
              </a:rPr>
              <a:t>hardware</a:t>
            </a:r>
            <a:r>
              <a:rPr dirty="0" sz="1900" spc="-8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15">
                <a:solidFill>
                  <a:srgbClr val="B74E08"/>
                </a:solidFill>
                <a:latin typeface="Trebuchet MS"/>
                <a:cs typeface="Trebuchet MS"/>
              </a:rPr>
              <a:t>chains</a:t>
            </a:r>
            <a:r>
              <a:rPr dirty="0" sz="1900" spc="-9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65">
                <a:solidFill>
                  <a:srgbClr val="B74E08"/>
                </a:solidFill>
                <a:latin typeface="Trebuchet MS"/>
                <a:cs typeface="Trebuchet MS"/>
              </a:rPr>
              <a:t>in</a:t>
            </a:r>
            <a:r>
              <a:rPr dirty="0" sz="1900" spc="-10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80">
                <a:solidFill>
                  <a:srgbClr val="B74E08"/>
                </a:solidFill>
                <a:latin typeface="Trebuchet MS"/>
                <a:cs typeface="Trebuchet MS"/>
              </a:rPr>
              <a:t>the</a:t>
            </a:r>
            <a:r>
              <a:rPr dirty="0" sz="1900" spc="-9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5">
                <a:solidFill>
                  <a:srgbClr val="B74E08"/>
                </a:solidFill>
                <a:latin typeface="Trebuchet MS"/>
                <a:cs typeface="Trebuchet MS"/>
              </a:rPr>
              <a:t>base</a:t>
            </a:r>
            <a:r>
              <a:rPr dirty="0" sz="1900" spc="-10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55">
                <a:solidFill>
                  <a:srgbClr val="B74E08"/>
                </a:solidFill>
                <a:latin typeface="Trebuchet MS"/>
                <a:cs typeface="Trebuchet MS"/>
              </a:rPr>
              <a:t>station</a:t>
            </a:r>
            <a:r>
              <a:rPr dirty="0" sz="1900" spc="-10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15">
                <a:solidFill>
                  <a:srgbClr val="B74E08"/>
                </a:solidFill>
                <a:latin typeface="Trebuchet MS"/>
                <a:cs typeface="Trebuchet MS"/>
              </a:rPr>
              <a:t>and</a:t>
            </a:r>
            <a:r>
              <a:rPr dirty="0" sz="1900" spc="-10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80">
                <a:solidFill>
                  <a:srgbClr val="B74E08"/>
                </a:solidFill>
                <a:latin typeface="Trebuchet MS"/>
                <a:cs typeface="Trebuchet MS"/>
              </a:rPr>
              <a:t>terminal</a:t>
            </a:r>
            <a:r>
              <a:rPr dirty="0" sz="1900" spc="-9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50">
                <a:solidFill>
                  <a:srgbClr val="B74E08"/>
                </a:solidFill>
                <a:latin typeface="Trebuchet MS"/>
                <a:cs typeface="Trebuchet MS"/>
              </a:rPr>
              <a:t>transceivers</a:t>
            </a:r>
            <a:r>
              <a:rPr dirty="0" sz="1900" spc="-8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70">
                <a:solidFill>
                  <a:srgbClr val="B74E08"/>
                </a:solidFill>
                <a:latin typeface="Trebuchet MS"/>
                <a:cs typeface="Trebuchet MS"/>
              </a:rPr>
              <a:t>may</a:t>
            </a:r>
            <a:r>
              <a:rPr dirty="0" sz="1900" spc="-114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75">
                <a:solidFill>
                  <a:srgbClr val="B74E08"/>
                </a:solidFill>
                <a:latin typeface="Trebuchet MS"/>
                <a:cs typeface="Trebuchet MS"/>
              </a:rPr>
              <a:t>not</a:t>
            </a:r>
            <a:r>
              <a:rPr dirty="0" sz="1900" spc="-9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50">
                <a:solidFill>
                  <a:srgbClr val="B74E08"/>
                </a:solidFill>
                <a:latin typeface="Trebuchet MS"/>
                <a:cs typeface="Trebuchet MS"/>
              </a:rPr>
              <a:t>be  </a:t>
            </a:r>
            <a:r>
              <a:rPr dirty="0" sz="1900" spc="-75">
                <a:solidFill>
                  <a:srgbClr val="B74E08"/>
                </a:solidFill>
                <a:latin typeface="Trebuchet MS"/>
                <a:cs typeface="Trebuchet MS"/>
              </a:rPr>
              <a:t>reciprocal </a:t>
            </a:r>
            <a:r>
              <a:rPr dirty="0" sz="1900" spc="-85">
                <a:solidFill>
                  <a:srgbClr val="B74E08"/>
                </a:solidFill>
                <a:latin typeface="Trebuchet MS"/>
                <a:cs typeface="Trebuchet MS"/>
              </a:rPr>
              <a:t>between </a:t>
            </a:r>
            <a:r>
              <a:rPr dirty="0" sz="1900" spc="-8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1900" spc="-55">
                <a:solidFill>
                  <a:srgbClr val="B74E08"/>
                </a:solidFill>
                <a:latin typeface="Trebuchet MS"/>
                <a:cs typeface="Trebuchet MS"/>
              </a:rPr>
              <a:t>uplink </a:t>
            </a:r>
            <a:r>
              <a:rPr dirty="0" sz="1900" spc="-15">
                <a:solidFill>
                  <a:srgbClr val="B74E08"/>
                </a:solidFill>
                <a:latin typeface="Trebuchet MS"/>
                <a:cs typeface="Trebuchet MS"/>
              </a:rPr>
              <a:t>and </a:t>
            </a:r>
            <a:r>
              <a:rPr dirty="0" sz="1900" spc="-8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1900" spc="-70">
                <a:solidFill>
                  <a:srgbClr val="B74E08"/>
                </a:solidFill>
                <a:latin typeface="Trebuchet MS"/>
                <a:cs typeface="Trebuchet MS"/>
              </a:rPr>
              <a:t>downlink</a:t>
            </a:r>
            <a:r>
              <a:rPr dirty="0" sz="1900" spc="-28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65">
                <a:solidFill>
                  <a:srgbClr val="B74E08"/>
                </a:solidFill>
                <a:latin typeface="Trebuchet MS"/>
                <a:cs typeface="Trebuchet MS"/>
              </a:rPr>
              <a:t>[1]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400" spc="-20">
                <a:solidFill>
                  <a:srgbClr val="545449"/>
                </a:solidFill>
                <a:latin typeface="Trebuchet MS"/>
                <a:cs typeface="Trebuchet MS"/>
              </a:rPr>
              <a:t>2) </a:t>
            </a:r>
            <a:r>
              <a:rPr dirty="0" sz="2400" spc="-114">
                <a:solidFill>
                  <a:srgbClr val="545449"/>
                </a:solidFill>
                <a:latin typeface="Trebuchet MS"/>
                <a:cs typeface="Trebuchet MS"/>
              </a:rPr>
              <a:t>Pilot</a:t>
            </a:r>
            <a:r>
              <a:rPr dirty="0" sz="2400" spc="-240">
                <a:solidFill>
                  <a:srgbClr val="545449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solidFill>
                  <a:srgbClr val="545449"/>
                </a:solidFill>
                <a:latin typeface="Trebuchet MS"/>
                <a:cs typeface="Trebuchet MS"/>
              </a:rPr>
              <a:t>Contamination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90000"/>
              </a:lnSpc>
              <a:spcBef>
                <a:spcPts val="475"/>
              </a:spcBef>
            </a:pPr>
            <a:r>
              <a:rPr dirty="0" sz="1900" spc="-114" i="1">
                <a:solidFill>
                  <a:srgbClr val="B74E08"/>
                </a:solidFill>
                <a:latin typeface="Trebuchet MS"/>
                <a:cs typeface="Trebuchet MS"/>
              </a:rPr>
              <a:t>Pilot </a:t>
            </a:r>
            <a:r>
              <a:rPr dirty="0" sz="1900" spc="-65" i="1">
                <a:solidFill>
                  <a:srgbClr val="B74E08"/>
                </a:solidFill>
                <a:latin typeface="Trebuchet MS"/>
                <a:cs typeface="Trebuchet MS"/>
              </a:rPr>
              <a:t>contamination </a:t>
            </a:r>
            <a:r>
              <a:rPr dirty="0" sz="1900">
                <a:solidFill>
                  <a:srgbClr val="B74E08"/>
                </a:solidFill>
                <a:latin typeface="Trebuchet MS"/>
                <a:cs typeface="Trebuchet MS"/>
              </a:rPr>
              <a:t>is </a:t>
            </a:r>
            <a:r>
              <a:rPr dirty="0" sz="1900" spc="-60">
                <a:solidFill>
                  <a:srgbClr val="B74E08"/>
                </a:solidFill>
                <a:latin typeface="Trebuchet MS"/>
                <a:cs typeface="Trebuchet MS"/>
              </a:rPr>
              <a:t>encountered </a:t>
            </a:r>
            <a:r>
              <a:rPr dirty="0" sz="1900" spc="-80">
                <a:solidFill>
                  <a:srgbClr val="B74E08"/>
                </a:solidFill>
                <a:latin typeface="Trebuchet MS"/>
                <a:cs typeface="Trebuchet MS"/>
              </a:rPr>
              <a:t>only </a:t>
            </a:r>
            <a:r>
              <a:rPr dirty="0" sz="1900" spc="-65">
                <a:solidFill>
                  <a:srgbClr val="B74E08"/>
                </a:solidFill>
                <a:latin typeface="Trebuchet MS"/>
                <a:cs typeface="Trebuchet MS"/>
              </a:rPr>
              <a:t>when </a:t>
            </a:r>
            <a:r>
              <a:rPr dirty="0" sz="1900" spc="-60">
                <a:solidFill>
                  <a:srgbClr val="B74E08"/>
                </a:solidFill>
                <a:latin typeface="Trebuchet MS"/>
                <a:cs typeface="Trebuchet MS"/>
              </a:rPr>
              <a:t>analyzing </a:t>
            </a:r>
            <a:r>
              <a:rPr dirty="0" sz="1900" spc="5">
                <a:solidFill>
                  <a:srgbClr val="B74E08"/>
                </a:solidFill>
                <a:latin typeface="Trebuchet MS"/>
                <a:cs typeface="Trebuchet MS"/>
              </a:rPr>
              <a:t>a </a:t>
            </a:r>
            <a:r>
              <a:rPr dirty="0" sz="1900" spc="-105">
                <a:solidFill>
                  <a:srgbClr val="B74E08"/>
                </a:solidFill>
                <a:latin typeface="Trebuchet MS"/>
                <a:cs typeface="Trebuchet MS"/>
              </a:rPr>
              <a:t>multi-cell </a:t>
            </a:r>
            <a:r>
              <a:rPr dirty="0" sz="1900" spc="55">
                <a:solidFill>
                  <a:srgbClr val="B74E08"/>
                </a:solidFill>
                <a:latin typeface="Trebuchet MS"/>
                <a:cs typeface="Trebuchet MS"/>
              </a:rPr>
              <a:t>MIMO  </a:t>
            </a:r>
            <a:r>
              <a:rPr dirty="0" sz="1900" spc="-40">
                <a:solidFill>
                  <a:srgbClr val="B74E08"/>
                </a:solidFill>
                <a:latin typeface="Trebuchet MS"/>
                <a:cs typeface="Trebuchet MS"/>
              </a:rPr>
              <a:t>system </a:t>
            </a:r>
            <a:r>
              <a:rPr dirty="0" sz="1900" spc="-120">
                <a:solidFill>
                  <a:srgbClr val="B74E08"/>
                </a:solidFill>
                <a:latin typeface="Trebuchet MS"/>
                <a:cs typeface="Trebuchet MS"/>
              </a:rPr>
              <a:t>with </a:t>
            </a:r>
            <a:r>
              <a:rPr dirty="0" sz="1900" spc="-85">
                <a:solidFill>
                  <a:srgbClr val="B74E08"/>
                </a:solidFill>
                <a:latin typeface="Trebuchet MS"/>
                <a:cs typeface="Trebuchet MS"/>
              </a:rPr>
              <a:t>training, </a:t>
            </a:r>
            <a:r>
              <a:rPr dirty="0" sz="1900" spc="-15">
                <a:solidFill>
                  <a:srgbClr val="B74E08"/>
                </a:solidFill>
                <a:latin typeface="Trebuchet MS"/>
                <a:cs typeface="Trebuchet MS"/>
              </a:rPr>
              <a:t>and </a:t>
            </a:r>
            <a:r>
              <a:rPr dirty="0" sz="1900" spc="-5">
                <a:solidFill>
                  <a:srgbClr val="B74E08"/>
                </a:solidFill>
                <a:latin typeface="Trebuchet MS"/>
                <a:cs typeface="Trebuchet MS"/>
              </a:rPr>
              <a:t>is </a:t>
            </a:r>
            <a:r>
              <a:rPr dirty="0" sz="1900" spc="-60">
                <a:solidFill>
                  <a:srgbClr val="B74E08"/>
                </a:solidFill>
                <a:latin typeface="Trebuchet MS"/>
                <a:cs typeface="Trebuchet MS"/>
              </a:rPr>
              <a:t>lost </a:t>
            </a:r>
            <a:r>
              <a:rPr dirty="0" sz="1900" spc="-65">
                <a:solidFill>
                  <a:srgbClr val="B74E08"/>
                </a:solidFill>
                <a:latin typeface="Trebuchet MS"/>
                <a:cs typeface="Trebuchet MS"/>
              </a:rPr>
              <a:t>when </a:t>
            </a:r>
            <a:r>
              <a:rPr dirty="0" sz="1900" spc="-75">
                <a:solidFill>
                  <a:srgbClr val="B74E08"/>
                </a:solidFill>
                <a:latin typeface="Trebuchet MS"/>
                <a:cs typeface="Trebuchet MS"/>
              </a:rPr>
              <a:t>narrowing </a:t>
            </a:r>
            <a:r>
              <a:rPr dirty="0" sz="1900" spc="-40">
                <a:solidFill>
                  <a:srgbClr val="B74E08"/>
                </a:solidFill>
                <a:latin typeface="Trebuchet MS"/>
                <a:cs typeface="Trebuchet MS"/>
              </a:rPr>
              <a:t>focus </a:t>
            </a:r>
            <a:r>
              <a:rPr dirty="0" sz="1900" spc="-114">
                <a:solidFill>
                  <a:srgbClr val="B74E08"/>
                </a:solidFill>
                <a:latin typeface="Trebuchet MS"/>
                <a:cs typeface="Trebuchet MS"/>
              </a:rPr>
              <a:t>to </a:t>
            </a:r>
            <a:r>
              <a:rPr dirty="0" sz="1900">
                <a:solidFill>
                  <a:srgbClr val="B74E08"/>
                </a:solidFill>
                <a:latin typeface="Trebuchet MS"/>
                <a:cs typeface="Trebuchet MS"/>
              </a:rPr>
              <a:t>a </a:t>
            </a:r>
            <a:r>
              <a:rPr dirty="0" sz="1900" spc="-75">
                <a:solidFill>
                  <a:srgbClr val="B74E08"/>
                </a:solidFill>
                <a:latin typeface="Trebuchet MS"/>
                <a:cs typeface="Trebuchet MS"/>
              </a:rPr>
              <a:t>single-cell </a:t>
            </a:r>
            <a:r>
              <a:rPr dirty="0" sz="1900" spc="-85">
                <a:solidFill>
                  <a:srgbClr val="B74E08"/>
                </a:solidFill>
                <a:latin typeface="Trebuchet MS"/>
                <a:cs typeface="Trebuchet MS"/>
              </a:rPr>
              <a:t>setting.  </a:t>
            </a:r>
            <a:r>
              <a:rPr dirty="0" sz="1900" spc="-95">
                <a:solidFill>
                  <a:srgbClr val="B74E08"/>
                </a:solidFill>
                <a:latin typeface="Trebuchet MS"/>
                <a:cs typeface="Trebuchet MS"/>
              </a:rPr>
              <a:t>Pilot </a:t>
            </a:r>
            <a:r>
              <a:rPr dirty="0" sz="1900" spc="-60">
                <a:solidFill>
                  <a:srgbClr val="B74E08"/>
                </a:solidFill>
                <a:latin typeface="Trebuchet MS"/>
                <a:cs typeface="Trebuchet MS"/>
              </a:rPr>
              <a:t>contamination </a:t>
            </a:r>
            <a:r>
              <a:rPr dirty="0" sz="1900" spc="-25">
                <a:solidFill>
                  <a:srgbClr val="B74E08"/>
                </a:solidFill>
                <a:latin typeface="Trebuchet MS"/>
                <a:cs typeface="Trebuchet MS"/>
              </a:rPr>
              <a:t>occurs </a:t>
            </a:r>
            <a:r>
              <a:rPr dirty="0" sz="1900" spc="-65">
                <a:solidFill>
                  <a:srgbClr val="B74E08"/>
                </a:solidFill>
                <a:latin typeface="Trebuchet MS"/>
                <a:cs typeface="Trebuchet MS"/>
              </a:rPr>
              <a:t>when </a:t>
            </a:r>
            <a:r>
              <a:rPr dirty="0" sz="1900" spc="-8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1900" spc="-40">
                <a:solidFill>
                  <a:srgbClr val="B74E08"/>
                </a:solidFill>
                <a:latin typeface="Trebuchet MS"/>
                <a:cs typeface="Trebuchet MS"/>
              </a:rPr>
              <a:t>channel </a:t>
            </a:r>
            <a:r>
              <a:rPr dirty="0" sz="1900" spc="-65">
                <a:solidFill>
                  <a:srgbClr val="B74E08"/>
                </a:solidFill>
                <a:latin typeface="Trebuchet MS"/>
                <a:cs typeface="Trebuchet MS"/>
              </a:rPr>
              <a:t>estimate </a:t>
            </a:r>
            <a:r>
              <a:rPr dirty="0" sz="1900" spc="-85">
                <a:solidFill>
                  <a:srgbClr val="B74E08"/>
                </a:solidFill>
                <a:latin typeface="Trebuchet MS"/>
                <a:cs typeface="Trebuchet MS"/>
              </a:rPr>
              <a:t>at </a:t>
            </a:r>
            <a:r>
              <a:rPr dirty="0" sz="1900" spc="-8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1900" spc="5">
                <a:solidFill>
                  <a:srgbClr val="B74E08"/>
                </a:solidFill>
                <a:latin typeface="Trebuchet MS"/>
                <a:cs typeface="Trebuchet MS"/>
              </a:rPr>
              <a:t>base </a:t>
            </a:r>
            <a:r>
              <a:rPr dirty="0" sz="1900" spc="-55">
                <a:solidFill>
                  <a:srgbClr val="B74E08"/>
                </a:solidFill>
                <a:latin typeface="Trebuchet MS"/>
                <a:cs typeface="Trebuchet MS"/>
              </a:rPr>
              <a:t>station </a:t>
            </a:r>
            <a:r>
              <a:rPr dirty="0" sz="1900" spc="-65">
                <a:solidFill>
                  <a:srgbClr val="B74E08"/>
                </a:solidFill>
                <a:latin typeface="Trebuchet MS"/>
                <a:cs typeface="Trebuchet MS"/>
              </a:rPr>
              <a:t>in  </a:t>
            </a:r>
            <a:r>
              <a:rPr dirty="0" sz="1900" spc="-35">
                <a:solidFill>
                  <a:srgbClr val="B74E08"/>
                </a:solidFill>
                <a:latin typeface="Trebuchet MS"/>
                <a:cs typeface="Trebuchet MS"/>
              </a:rPr>
              <a:t>one </a:t>
            </a:r>
            <a:r>
              <a:rPr dirty="0" sz="1900" spc="-90">
                <a:solidFill>
                  <a:srgbClr val="B74E08"/>
                </a:solidFill>
                <a:latin typeface="Trebuchet MS"/>
                <a:cs typeface="Trebuchet MS"/>
              </a:rPr>
              <a:t>cell </a:t>
            </a:r>
            <a:r>
              <a:rPr dirty="0" sz="1900" spc="-190">
                <a:solidFill>
                  <a:srgbClr val="B74E08"/>
                </a:solidFill>
                <a:latin typeface="Trebuchet MS"/>
                <a:cs typeface="Trebuchet MS"/>
              </a:rPr>
              <a:t>! </a:t>
            </a:r>
            <a:r>
              <a:rPr dirty="0" sz="1900" spc="-9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1900" spc="-35">
                <a:solidFill>
                  <a:srgbClr val="B74E08"/>
                </a:solidFill>
                <a:latin typeface="Trebuchet MS"/>
                <a:cs typeface="Trebuchet MS"/>
              </a:rPr>
              <a:t>authors </a:t>
            </a:r>
            <a:r>
              <a:rPr dirty="0" sz="1900" spc="-100">
                <a:solidFill>
                  <a:srgbClr val="B74E08"/>
                </a:solidFill>
                <a:latin typeface="Trebuchet MS"/>
                <a:cs typeface="Trebuchet MS"/>
              </a:rPr>
              <a:t>were </a:t>
            </a:r>
            <a:r>
              <a:rPr dirty="0" sz="1900" spc="-45">
                <a:solidFill>
                  <a:srgbClr val="B74E08"/>
                </a:solidFill>
                <a:latin typeface="Trebuchet MS"/>
                <a:cs typeface="Trebuchet MS"/>
              </a:rPr>
              <a:t>supported </a:t>
            </a:r>
            <a:r>
              <a:rPr dirty="0" sz="1900" spc="-65">
                <a:solidFill>
                  <a:srgbClr val="B74E08"/>
                </a:solidFill>
                <a:latin typeface="Trebuchet MS"/>
                <a:cs typeface="Trebuchet MS"/>
              </a:rPr>
              <a:t>in </a:t>
            </a:r>
            <a:r>
              <a:rPr dirty="0" sz="1900" spc="-70">
                <a:solidFill>
                  <a:srgbClr val="B74E08"/>
                </a:solidFill>
                <a:latin typeface="Trebuchet MS"/>
                <a:cs typeface="Trebuchet MS"/>
              </a:rPr>
              <a:t>part </a:t>
            </a:r>
            <a:r>
              <a:rPr dirty="0" sz="1900" spc="-110">
                <a:solidFill>
                  <a:srgbClr val="B74E08"/>
                </a:solidFill>
                <a:latin typeface="Trebuchet MS"/>
                <a:cs typeface="Trebuchet MS"/>
              </a:rPr>
              <a:t>by </a:t>
            </a:r>
            <a:r>
              <a:rPr dirty="0" sz="1900" spc="-8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1900" spc="25">
                <a:solidFill>
                  <a:srgbClr val="B74E08"/>
                </a:solidFill>
                <a:latin typeface="Trebuchet MS"/>
                <a:cs typeface="Trebuchet MS"/>
              </a:rPr>
              <a:t>DoD </a:t>
            </a:r>
            <a:r>
              <a:rPr dirty="0" sz="1900" spc="-15">
                <a:solidFill>
                  <a:srgbClr val="B74E08"/>
                </a:solidFill>
                <a:latin typeface="Trebuchet MS"/>
                <a:cs typeface="Trebuchet MS"/>
              </a:rPr>
              <a:t>and </a:t>
            </a:r>
            <a:r>
              <a:rPr dirty="0" sz="1900" spc="-8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1900" spc="-55">
                <a:solidFill>
                  <a:srgbClr val="B74E08"/>
                </a:solidFill>
                <a:latin typeface="Trebuchet MS"/>
                <a:cs typeface="Trebuchet MS"/>
              </a:rPr>
              <a:t>ARO </a:t>
            </a:r>
            <a:r>
              <a:rPr dirty="0" sz="1900" spc="-60">
                <a:solidFill>
                  <a:srgbClr val="B74E08"/>
                </a:solidFill>
                <a:latin typeface="Trebuchet MS"/>
                <a:cs typeface="Trebuchet MS"/>
              </a:rPr>
              <a:t>Young  </a:t>
            </a:r>
            <a:r>
              <a:rPr dirty="0" sz="1900" spc="-65">
                <a:solidFill>
                  <a:srgbClr val="B74E08"/>
                </a:solidFill>
                <a:latin typeface="Trebuchet MS"/>
                <a:cs typeface="Trebuchet MS"/>
              </a:rPr>
              <a:t>Investigator </a:t>
            </a:r>
            <a:r>
              <a:rPr dirty="0" sz="1900" spc="-55">
                <a:solidFill>
                  <a:srgbClr val="B74E08"/>
                </a:solidFill>
                <a:latin typeface="Trebuchet MS"/>
                <a:cs typeface="Trebuchet MS"/>
              </a:rPr>
              <a:t>Program </a:t>
            </a:r>
            <a:r>
              <a:rPr dirty="0" sz="1900" spc="-114">
                <a:solidFill>
                  <a:srgbClr val="B74E08"/>
                </a:solidFill>
                <a:latin typeface="Trebuchet MS"/>
                <a:cs typeface="Trebuchet MS"/>
              </a:rPr>
              <a:t>(YIP). </a:t>
            </a:r>
            <a:r>
              <a:rPr dirty="0" sz="1900" spc="-30">
                <a:solidFill>
                  <a:srgbClr val="B74E08"/>
                </a:solidFill>
                <a:latin typeface="Trebuchet MS"/>
                <a:cs typeface="Trebuchet MS"/>
              </a:rPr>
              <a:t>becomes </a:t>
            </a:r>
            <a:r>
              <a:rPr dirty="0" sz="1900" spc="-85">
                <a:solidFill>
                  <a:srgbClr val="B74E08"/>
                </a:solidFill>
                <a:latin typeface="Trebuchet MS"/>
                <a:cs typeface="Trebuchet MS"/>
              </a:rPr>
              <a:t>polluted </a:t>
            </a:r>
            <a:r>
              <a:rPr dirty="0" sz="1900" spc="-110">
                <a:solidFill>
                  <a:srgbClr val="B74E08"/>
                </a:solidFill>
                <a:latin typeface="Trebuchet MS"/>
                <a:cs typeface="Trebuchet MS"/>
              </a:rPr>
              <a:t>by </a:t>
            </a:r>
            <a:r>
              <a:rPr dirty="0" sz="1900" spc="5">
                <a:solidFill>
                  <a:srgbClr val="B74E08"/>
                </a:solidFill>
                <a:latin typeface="Trebuchet MS"/>
                <a:cs typeface="Trebuchet MS"/>
              </a:rPr>
              <a:t>users </a:t>
            </a:r>
            <a:r>
              <a:rPr dirty="0" sz="1900" spc="-95">
                <a:solidFill>
                  <a:srgbClr val="B74E08"/>
                </a:solidFill>
                <a:latin typeface="Trebuchet MS"/>
                <a:cs typeface="Trebuchet MS"/>
              </a:rPr>
              <a:t>from </a:t>
            </a:r>
            <a:r>
              <a:rPr dirty="0" sz="1900" spc="-80">
                <a:solidFill>
                  <a:srgbClr val="B74E08"/>
                </a:solidFill>
                <a:latin typeface="Trebuchet MS"/>
                <a:cs typeface="Trebuchet MS"/>
              </a:rPr>
              <a:t>other cells. </a:t>
            </a:r>
            <a:r>
              <a:rPr dirty="0" sz="1900" spc="-9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1900" spc="15">
                <a:solidFill>
                  <a:srgbClr val="B74E08"/>
                </a:solidFill>
                <a:latin typeface="Trebuchet MS"/>
                <a:cs typeface="Trebuchet MS"/>
              </a:rPr>
              <a:t>use  </a:t>
            </a:r>
            <a:r>
              <a:rPr dirty="0" sz="1900" spc="-85">
                <a:solidFill>
                  <a:srgbClr val="B74E08"/>
                </a:solidFill>
                <a:latin typeface="Trebuchet MS"/>
                <a:cs typeface="Trebuchet MS"/>
              </a:rPr>
              <a:t>of</a:t>
            </a:r>
            <a:r>
              <a:rPr dirty="0" sz="1900" spc="-9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20">
                <a:solidFill>
                  <a:srgbClr val="B74E08"/>
                </a:solidFill>
                <a:latin typeface="Trebuchet MS"/>
                <a:cs typeface="Trebuchet MS"/>
              </a:rPr>
              <a:t>non</a:t>
            </a:r>
            <a:r>
              <a:rPr dirty="0" sz="1900" spc="-11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50">
                <a:solidFill>
                  <a:srgbClr val="B74E08"/>
                </a:solidFill>
                <a:latin typeface="Trebuchet MS"/>
                <a:cs typeface="Trebuchet MS"/>
              </a:rPr>
              <a:t>orthogonal</a:t>
            </a:r>
            <a:r>
              <a:rPr dirty="0" sz="1900" spc="-10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70">
                <a:solidFill>
                  <a:srgbClr val="B74E08"/>
                </a:solidFill>
                <a:latin typeface="Trebuchet MS"/>
                <a:cs typeface="Trebuchet MS"/>
              </a:rPr>
              <a:t>training</a:t>
            </a:r>
            <a:r>
              <a:rPr dirty="0" sz="1900" spc="-9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B74E08"/>
                </a:solidFill>
                <a:latin typeface="Trebuchet MS"/>
                <a:cs typeface="Trebuchet MS"/>
              </a:rPr>
              <a:t>sequences</a:t>
            </a:r>
            <a:r>
              <a:rPr dirty="0" sz="1900" spc="-9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15">
                <a:solidFill>
                  <a:srgbClr val="B74E08"/>
                </a:solidFill>
                <a:latin typeface="Trebuchet MS"/>
                <a:cs typeface="Trebuchet MS"/>
              </a:rPr>
              <a:t>causes</a:t>
            </a:r>
            <a:r>
              <a:rPr dirty="0" sz="1900" spc="-10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45">
                <a:solidFill>
                  <a:srgbClr val="B74E08"/>
                </a:solidFill>
                <a:latin typeface="Trebuchet MS"/>
                <a:cs typeface="Trebuchet MS"/>
              </a:rPr>
              <a:t>this</a:t>
            </a:r>
            <a:r>
              <a:rPr dirty="0" sz="1900" spc="-8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60">
                <a:solidFill>
                  <a:srgbClr val="B74E08"/>
                </a:solidFill>
                <a:latin typeface="Trebuchet MS"/>
                <a:cs typeface="Trebuchet MS"/>
              </a:rPr>
              <a:t>contamination</a:t>
            </a:r>
            <a:r>
              <a:rPr dirty="0" sz="1900" spc="-11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1900" spc="-60">
                <a:solidFill>
                  <a:srgbClr val="B74E08"/>
                </a:solidFill>
                <a:latin typeface="Trebuchet MS"/>
                <a:cs typeface="Trebuchet MS"/>
              </a:rPr>
              <a:t>[4]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2200" y="4572000"/>
            <a:ext cx="2438400" cy="2119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0" y="467868"/>
            <a:ext cx="4756403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5867" y="520319"/>
            <a:ext cx="4652644" cy="46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624025"/>
            <a:ext cx="323659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rebuchet MS"/>
                <a:cs typeface="Trebuchet MS"/>
              </a:rPr>
              <a:t>3) </a:t>
            </a:r>
            <a:r>
              <a:rPr dirty="0" sz="2400" spc="-65">
                <a:latin typeface="Trebuchet MS"/>
                <a:cs typeface="Trebuchet MS"/>
              </a:rPr>
              <a:t>Non-CSI@TX</a:t>
            </a:r>
            <a:r>
              <a:rPr dirty="0" sz="2400" spc="-24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operation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2491867"/>
            <a:ext cx="8036559" cy="2526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F4680A"/>
              </a:buClr>
              <a:buSzPct val="75000"/>
              <a:buChar char="-"/>
              <a:tabLst>
                <a:tab pos="355600" algn="l"/>
                <a:tab pos="356235" algn="l"/>
              </a:tabLst>
            </a:pPr>
            <a:r>
              <a:rPr dirty="0" sz="2000" spc="-65">
                <a:solidFill>
                  <a:srgbClr val="B74E08"/>
                </a:solidFill>
                <a:latin typeface="Trebuchet MS"/>
                <a:cs typeface="Trebuchet MS"/>
              </a:rPr>
              <a:t>Before</a:t>
            </a:r>
            <a:r>
              <a:rPr dirty="0" sz="2000" spc="-12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B74E08"/>
                </a:solidFill>
                <a:latin typeface="Trebuchet MS"/>
                <a:cs typeface="Trebuchet MS"/>
              </a:rPr>
              <a:t>a</a:t>
            </a:r>
            <a:r>
              <a:rPr dirty="0" sz="2000" spc="-9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B74E08"/>
                </a:solidFill>
                <a:latin typeface="Trebuchet MS"/>
                <a:cs typeface="Trebuchet MS"/>
              </a:rPr>
              <a:t>link</a:t>
            </a:r>
            <a:r>
              <a:rPr dirty="0" sz="2000" spc="-10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B74E08"/>
                </a:solidFill>
                <a:latin typeface="Trebuchet MS"/>
                <a:cs typeface="Trebuchet MS"/>
              </a:rPr>
              <a:t>has</a:t>
            </a:r>
            <a:r>
              <a:rPr dirty="0" sz="2000" spc="-10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B74E08"/>
                </a:solidFill>
                <a:latin typeface="Trebuchet MS"/>
                <a:cs typeface="Trebuchet MS"/>
              </a:rPr>
              <a:t>been</a:t>
            </a:r>
            <a:r>
              <a:rPr dirty="0" sz="2000" spc="-114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B74E08"/>
                </a:solidFill>
                <a:latin typeface="Trebuchet MS"/>
                <a:cs typeface="Trebuchet MS"/>
              </a:rPr>
              <a:t>established</a:t>
            </a:r>
            <a:r>
              <a:rPr dirty="0" sz="2000" spc="-11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B74E08"/>
                </a:solidFill>
                <a:latin typeface="Trebuchet MS"/>
                <a:cs typeface="Trebuchet MS"/>
              </a:rPr>
              <a:t>with</a:t>
            </a:r>
            <a:r>
              <a:rPr dirty="0" sz="2000" spc="-11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B74E08"/>
                </a:solidFill>
                <a:latin typeface="Trebuchet MS"/>
                <a:cs typeface="Trebuchet MS"/>
              </a:rPr>
              <a:t>a</a:t>
            </a:r>
            <a:r>
              <a:rPr dirty="0" sz="2000" spc="-9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B74E08"/>
                </a:solidFill>
                <a:latin typeface="Trebuchet MS"/>
                <a:cs typeface="Trebuchet MS"/>
              </a:rPr>
              <a:t>terminal,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the</a:t>
            </a:r>
            <a:r>
              <a:rPr dirty="0" sz="2000" spc="-12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B74E08"/>
                </a:solidFill>
                <a:latin typeface="Trebuchet MS"/>
                <a:cs typeface="Trebuchet MS"/>
              </a:rPr>
              <a:t>base</a:t>
            </a:r>
            <a:r>
              <a:rPr dirty="0" sz="2000" spc="-9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B74E08"/>
                </a:solidFill>
                <a:latin typeface="Trebuchet MS"/>
                <a:cs typeface="Trebuchet MS"/>
              </a:rPr>
              <a:t>station</a:t>
            </a:r>
            <a:r>
              <a:rPr dirty="0" sz="2000" spc="-10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B74E08"/>
                </a:solidFill>
                <a:latin typeface="Trebuchet MS"/>
                <a:cs typeface="Trebuchet MS"/>
              </a:rPr>
              <a:t>has  </a:t>
            </a:r>
            <a:r>
              <a:rPr dirty="0" sz="2000" spc="-20">
                <a:solidFill>
                  <a:srgbClr val="B74E08"/>
                </a:solidFill>
                <a:latin typeface="Trebuchet MS"/>
                <a:cs typeface="Trebuchet MS"/>
              </a:rPr>
              <a:t>no </a:t>
            </a:r>
            <a:r>
              <a:rPr dirty="0" sz="2000" spc="-130">
                <a:solidFill>
                  <a:srgbClr val="B74E08"/>
                </a:solidFill>
                <a:latin typeface="Trebuchet MS"/>
                <a:cs typeface="Trebuchet MS"/>
              </a:rPr>
              <a:t>way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of </a:t>
            </a:r>
            <a:r>
              <a:rPr dirty="0" sz="2000" spc="-55">
                <a:solidFill>
                  <a:srgbClr val="B74E08"/>
                </a:solidFill>
                <a:latin typeface="Trebuchet MS"/>
                <a:cs typeface="Trebuchet MS"/>
              </a:rPr>
              <a:t>knowing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35">
                <a:solidFill>
                  <a:srgbClr val="B74E08"/>
                </a:solidFill>
                <a:latin typeface="Trebuchet MS"/>
                <a:cs typeface="Trebuchet MS"/>
              </a:rPr>
              <a:t>channel </a:t>
            </a:r>
            <a:r>
              <a:rPr dirty="0" sz="2000" spc="-15">
                <a:solidFill>
                  <a:srgbClr val="B74E08"/>
                </a:solidFill>
                <a:latin typeface="Trebuchet MS"/>
                <a:cs typeface="Trebuchet MS"/>
              </a:rPr>
              <a:t>response </a:t>
            </a:r>
            <a:r>
              <a:rPr dirty="0" sz="2000" spc="-130">
                <a:solidFill>
                  <a:srgbClr val="B74E08"/>
                </a:solidFill>
                <a:latin typeface="Trebuchet MS"/>
                <a:cs typeface="Trebuchet MS"/>
              </a:rPr>
              <a:t>to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100">
                <a:solidFill>
                  <a:srgbClr val="B74E08"/>
                </a:solidFill>
                <a:latin typeface="Trebuchet MS"/>
                <a:cs typeface="Trebuchet MS"/>
              </a:rPr>
              <a:t>terminal. </a:t>
            </a:r>
            <a:r>
              <a:rPr dirty="0" sz="2000" spc="-50">
                <a:solidFill>
                  <a:srgbClr val="B74E08"/>
                </a:solidFill>
                <a:latin typeface="Trebuchet MS"/>
                <a:cs typeface="Trebuchet MS"/>
              </a:rPr>
              <a:t>This </a:t>
            </a:r>
            <a:r>
              <a:rPr dirty="0" sz="2000" spc="5">
                <a:solidFill>
                  <a:srgbClr val="B74E08"/>
                </a:solidFill>
                <a:latin typeface="Trebuchet MS"/>
                <a:cs typeface="Trebuchet MS"/>
              </a:rPr>
              <a:t>means  </a:t>
            </a:r>
            <a:r>
              <a:rPr dirty="0" sz="2000" spc="-95">
                <a:solidFill>
                  <a:srgbClr val="B74E08"/>
                </a:solidFill>
                <a:latin typeface="Trebuchet MS"/>
                <a:cs typeface="Trebuchet MS"/>
              </a:rPr>
              <a:t>that </a:t>
            </a:r>
            <a:r>
              <a:rPr dirty="0" sz="2000" spc="-20">
                <a:solidFill>
                  <a:srgbClr val="B74E08"/>
                </a:solidFill>
                <a:latin typeface="Trebuchet MS"/>
                <a:cs typeface="Trebuchet MS"/>
              </a:rPr>
              <a:t>no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array </a:t>
            </a:r>
            <a:r>
              <a:rPr dirty="0" sz="2000" spc="-60">
                <a:solidFill>
                  <a:srgbClr val="B74E08"/>
                </a:solidFill>
                <a:latin typeface="Trebuchet MS"/>
                <a:cs typeface="Trebuchet MS"/>
              </a:rPr>
              <a:t>beamforming </a:t>
            </a:r>
            <a:r>
              <a:rPr dirty="0" sz="2000" spc="-40">
                <a:solidFill>
                  <a:srgbClr val="B74E08"/>
                </a:solidFill>
                <a:latin typeface="Trebuchet MS"/>
                <a:cs typeface="Trebuchet MS"/>
              </a:rPr>
              <a:t>gain </a:t>
            </a:r>
            <a:r>
              <a:rPr dirty="0" sz="2000" spc="-20">
                <a:solidFill>
                  <a:srgbClr val="B74E08"/>
                </a:solidFill>
                <a:latin typeface="Trebuchet MS"/>
                <a:cs typeface="Trebuchet MS"/>
              </a:rPr>
              <a:t>can </a:t>
            </a:r>
            <a:r>
              <a:rPr dirty="0" sz="2000" spc="-45">
                <a:solidFill>
                  <a:srgbClr val="B74E08"/>
                </a:solidFill>
                <a:latin typeface="Trebuchet MS"/>
                <a:cs typeface="Trebuchet MS"/>
              </a:rPr>
              <a:t>be </a:t>
            </a:r>
            <a:r>
              <a:rPr dirty="0" sz="2000" spc="-30">
                <a:solidFill>
                  <a:srgbClr val="B74E08"/>
                </a:solidFill>
                <a:latin typeface="Trebuchet MS"/>
                <a:cs typeface="Trebuchet MS"/>
              </a:rPr>
              <a:t>harnessed. </a:t>
            </a:r>
            <a:r>
              <a:rPr dirty="0" sz="2000" spc="-35">
                <a:solidFill>
                  <a:srgbClr val="B74E08"/>
                </a:solidFill>
                <a:latin typeface="Trebuchet MS"/>
                <a:cs typeface="Trebuchet MS"/>
              </a:rPr>
              <a:t>In </a:t>
            </a:r>
            <a:r>
              <a:rPr dirty="0" sz="2000" spc="-50">
                <a:solidFill>
                  <a:srgbClr val="B74E08"/>
                </a:solidFill>
                <a:latin typeface="Trebuchet MS"/>
                <a:cs typeface="Trebuchet MS"/>
              </a:rPr>
              <a:t>this </a:t>
            </a:r>
            <a:r>
              <a:rPr dirty="0" sz="2000" spc="-45">
                <a:solidFill>
                  <a:srgbClr val="B74E08"/>
                </a:solidFill>
                <a:latin typeface="Trebuchet MS"/>
                <a:cs typeface="Trebuchet MS"/>
              </a:rPr>
              <a:t>case,  </a:t>
            </a:r>
            <a:r>
              <a:rPr dirty="0" sz="2000" spc="-75">
                <a:solidFill>
                  <a:srgbClr val="B74E08"/>
                </a:solidFill>
                <a:latin typeface="Trebuchet MS"/>
                <a:cs typeface="Trebuchet MS"/>
              </a:rPr>
              <a:t>probably </a:t>
            </a:r>
            <a:r>
              <a:rPr dirty="0" sz="2000">
                <a:solidFill>
                  <a:srgbClr val="B74E08"/>
                </a:solidFill>
                <a:latin typeface="Trebuchet MS"/>
                <a:cs typeface="Trebuchet MS"/>
              </a:rPr>
              <a:t>some</a:t>
            </a:r>
            <a:r>
              <a:rPr dirty="0" sz="2000" spc="-459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B74E08"/>
                </a:solidFill>
                <a:latin typeface="Trebuchet MS"/>
                <a:cs typeface="Trebuchet MS"/>
              </a:rPr>
              <a:t>form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of </a:t>
            </a:r>
            <a:r>
              <a:rPr dirty="0" sz="2000" spc="-70">
                <a:solidFill>
                  <a:srgbClr val="B74E08"/>
                </a:solidFill>
                <a:latin typeface="Trebuchet MS"/>
                <a:cs typeface="Trebuchet MS"/>
              </a:rPr>
              <a:t>space-time </a:t>
            </a:r>
            <a:r>
              <a:rPr dirty="0" sz="2000" spc="-60">
                <a:solidFill>
                  <a:srgbClr val="B74E08"/>
                </a:solidFill>
                <a:latin typeface="Trebuchet MS"/>
                <a:cs typeface="Trebuchet MS"/>
              </a:rPr>
              <a:t>block </a:t>
            </a:r>
            <a:r>
              <a:rPr dirty="0" sz="2000" spc="-45">
                <a:solidFill>
                  <a:srgbClr val="B74E08"/>
                </a:solidFill>
                <a:latin typeface="Trebuchet MS"/>
                <a:cs typeface="Trebuchet MS"/>
              </a:rPr>
              <a:t>coding </a:t>
            </a:r>
            <a:r>
              <a:rPr dirty="0" sz="2000">
                <a:solidFill>
                  <a:srgbClr val="B74E08"/>
                </a:solidFill>
                <a:latin typeface="Trebuchet MS"/>
                <a:cs typeface="Trebuchet MS"/>
              </a:rPr>
              <a:t>is </a:t>
            </a:r>
            <a:r>
              <a:rPr dirty="0" sz="2000" spc="-100">
                <a:solidFill>
                  <a:srgbClr val="B74E08"/>
                </a:solidFill>
                <a:latin typeface="Trebuchet MS"/>
                <a:cs typeface="Trebuchet MS"/>
              </a:rPr>
              <a:t>optimal.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F4680A"/>
              </a:buClr>
              <a:buSzPct val="75000"/>
              <a:buChar char="-"/>
              <a:tabLst>
                <a:tab pos="355600" algn="l"/>
                <a:tab pos="356235" algn="l"/>
              </a:tabLst>
            </a:pPr>
            <a:r>
              <a:rPr dirty="0" sz="2000" spc="-50">
                <a:solidFill>
                  <a:srgbClr val="B74E08"/>
                </a:solidFill>
                <a:latin typeface="Trebuchet MS"/>
                <a:cs typeface="Trebuchet MS"/>
              </a:rPr>
              <a:t>Once</a:t>
            </a:r>
            <a:r>
              <a:rPr dirty="0" sz="2000" spc="-11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</a:t>
            </a:r>
            <a:r>
              <a:rPr dirty="0" sz="2000" spc="-11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terminal</a:t>
            </a:r>
            <a:r>
              <a:rPr dirty="0" sz="2000" spc="-10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B74E08"/>
                </a:solidFill>
                <a:latin typeface="Trebuchet MS"/>
                <a:cs typeface="Trebuchet MS"/>
              </a:rPr>
              <a:t>has</a:t>
            </a:r>
            <a:r>
              <a:rPr dirty="0" sz="2000" spc="-114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B74E08"/>
                </a:solidFill>
                <a:latin typeface="Trebuchet MS"/>
                <a:cs typeface="Trebuchet MS"/>
              </a:rPr>
              <a:t>been</a:t>
            </a:r>
            <a:r>
              <a:rPr dirty="0" sz="2000" spc="-12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B74E08"/>
                </a:solidFill>
                <a:latin typeface="Trebuchet MS"/>
                <a:cs typeface="Trebuchet MS"/>
              </a:rPr>
              <a:t>contacted</a:t>
            </a:r>
            <a:r>
              <a:rPr dirty="0" sz="2000" spc="-10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B74E08"/>
                </a:solidFill>
                <a:latin typeface="Trebuchet MS"/>
                <a:cs typeface="Trebuchet MS"/>
              </a:rPr>
              <a:t>and</a:t>
            </a:r>
            <a:r>
              <a:rPr dirty="0" sz="2000" spc="-11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B74E08"/>
                </a:solidFill>
                <a:latin typeface="Trebuchet MS"/>
                <a:cs typeface="Trebuchet MS"/>
              </a:rPr>
              <a:t>sent</a:t>
            </a:r>
            <a:r>
              <a:rPr dirty="0" sz="2000" spc="-11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B74E08"/>
                </a:solidFill>
                <a:latin typeface="Trebuchet MS"/>
                <a:cs typeface="Trebuchet MS"/>
              </a:rPr>
              <a:t>a</a:t>
            </a:r>
            <a:r>
              <a:rPr dirty="0" sz="2000" spc="-10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130">
                <a:solidFill>
                  <a:srgbClr val="B74E08"/>
                </a:solidFill>
                <a:latin typeface="Trebuchet MS"/>
                <a:cs typeface="Trebuchet MS"/>
              </a:rPr>
              <a:t>pilot,</a:t>
            </a:r>
            <a:r>
              <a:rPr dirty="0" sz="2000" spc="-114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</a:t>
            </a:r>
            <a:r>
              <a:rPr dirty="0" sz="2000" spc="-10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B74E08"/>
                </a:solidFill>
                <a:latin typeface="Trebuchet MS"/>
                <a:cs typeface="Trebuchet MS"/>
              </a:rPr>
              <a:t>base</a:t>
            </a:r>
            <a:r>
              <a:rPr dirty="0" sz="2000" spc="-11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B74E08"/>
                </a:solidFill>
                <a:latin typeface="Trebuchet MS"/>
                <a:cs typeface="Trebuchet MS"/>
              </a:rPr>
              <a:t>station  </a:t>
            </a:r>
            <a:r>
              <a:rPr dirty="0" sz="2000" spc="-20">
                <a:solidFill>
                  <a:srgbClr val="B74E08"/>
                </a:solidFill>
                <a:latin typeface="Trebuchet MS"/>
                <a:cs typeface="Trebuchet MS"/>
              </a:rPr>
              <a:t>can </a:t>
            </a:r>
            <a:r>
              <a:rPr dirty="0" sz="2000" spc="-65">
                <a:solidFill>
                  <a:srgbClr val="B74E08"/>
                </a:solidFill>
                <a:latin typeface="Trebuchet MS"/>
                <a:cs typeface="Trebuchet MS"/>
              </a:rPr>
              <a:t>learn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35">
                <a:solidFill>
                  <a:srgbClr val="B74E08"/>
                </a:solidFill>
                <a:latin typeface="Trebuchet MS"/>
                <a:cs typeface="Trebuchet MS"/>
              </a:rPr>
              <a:t>channel </a:t>
            </a:r>
            <a:r>
              <a:rPr dirty="0" sz="2000" spc="-15">
                <a:solidFill>
                  <a:srgbClr val="B74E08"/>
                </a:solidFill>
                <a:latin typeface="Trebuchet MS"/>
                <a:cs typeface="Trebuchet MS"/>
              </a:rPr>
              <a:t>response and </a:t>
            </a:r>
            <a:r>
              <a:rPr dirty="0" sz="2000" spc="-75">
                <a:solidFill>
                  <a:srgbClr val="B74E08"/>
                </a:solidFill>
                <a:latin typeface="Trebuchet MS"/>
                <a:cs typeface="Trebuchet MS"/>
              </a:rPr>
              <a:t>operate </a:t>
            </a:r>
            <a:r>
              <a:rPr dirty="0" sz="2000" spc="-65">
                <a:solidFill>
                  <a:srgbClr val="B74E08"/>
                </a:solidFill>
                <a:latin typeface="Trebuchet MS"/>
                <a:cs typeface="Trebuchet MS"/>
              </a:rPr>
              <a:t>in coherent </a:t>
            </a:r>
            <a:r>
              <a:rPr dirty="0" sz="2000" spc="15">
                <a:solidFill>
                  <a:srgbClr val="B74E08"/>
                </a:solidFill>
                <a:latin typeface="Trebuchet MS"/>
                <a:cs typeface="Trebuchet MS"/>
              </a:rPr>
              <a:t>MU-MIMO  </a:t>
            </a:r>
            <a:r>
              <a:rPr dirty="0" sz="2000" spc="-60">
                <a:solidFill>
                  <a:srgbClr val="B74E08"/>
                </a:solidFill>
                <a:latin typeface="Trebuchet MS"/>
                <a:cs typeface="Trebuchet MS"/>
              </a:rPr>
              <a:t>beamforming </a:t>
            </a:r>
            <a:r>
              <a:rPr dirty="0" sz="2000" spc="-75">
                <a:solidFill>
                  <a:srgbClr val="B74E08"/>
                </a:solidFill>
                <a:latin typeface="Trebuchet MS"/>
                <a:cs typeface="Trebuchet MS"/>
              </a:rPr>
              <a:t>mode, </a:t>
            </a:r>
            <a:r>
              <a:rPr dirty="0" sz="2000" spc="-55">
                <a:solidFill>
                  <a:srgbClr val="B74E08"/>
                </a:solidFill>
                <a:latin typeface="Trebuchet MS"/>
                <a:cs typeface="Trebuchet MS"/>
              </a:rPr>
              <a:t>reaping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95">
                <a:solidFill>
                  <a:srgbClr val="B74E08"/>
                </a:solidFill>
                <a:latin typeface="Trebuchet MS"/>
                <a:cs typeface="Trebuchet MS"/>
              </a:rPr>
              <a:t>power </a:t>
            </a:r>
            <a:r>
              <a:rPr dirty="0" sz="2000" spc="-10">
                <a:solidFill>
                  <a:srgbClr val="B74E08"/>
                </a:solidFill>
                <a:latin typeface="Trebuchet MS"/>
                <a:cs typeface="Trebuchet MS"/>
              </a:rPr>
              <a:t>gains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offered </a:t>
            </a:r>
            <a:r>
              <a:rPr dirty="0" sz="2000" spc="-114">
                <a:solidFill>
                  <a:srgbClr val="B74E08"/>
                </a:solidFill>
                <a:latin typeface="Trebuchet MS"/>
                <a:cs typeface="Trebuchet MS"/>
              </a:rPr>
              <a:t>by </a:t>
            </a:r>
            <a:r>
              <a:rPr dirty="0" sz="2000" spc="-50">
                <a:solidFill>
                  <a:srgbClr val="B74E08"/>
                </a:solidFill>
                <a:latin typeface="Trebuchet MS"/>
                <a:cs typeface="Trebuchet MS"/>
              </a:rPr>
              <a:t>having </a:t>
            </a:r>
            <a:r>
              <a:rPr dirty="0" sz="2000" spc="10">
                <a:solidFill>
                  <a:srgbClr val="B74E08"/>
                </a:solidFill>
                <a:latin typeface="Trebuchet MS"/>
                <a:cs typeface="Trebuchet MS"/>
              </a:rPr>
              <a:t>a </a:t>
            </a:r>
            <a:r>
              <a:rPr dirty="0" sz="2000" spc="-95">
                <a:solidFill>
                  <a:srgbClr val="B74E08"/>
                </a:solidFill>
                <a:latin typeface="Trebuchet MS"/>
                <a:cs typeface="Trebuchet MS"/>
              </a:rPr>
              <a:t>very  </a:t>
            </a:r>
            <a:r>
              <a:rPr dirty="0" sz="2000" spc="-65">
                <a:solidFill>
                  <a:srgbClr val="B74E08"/>
                </a:solidFill>
                <a:latin typeface="Trebuchet MS"/>
                <a:cs typeface="Trebuchet MS"/>
              </a:rPr>
              <a:t>large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array</a:t>
            </a:r>
            <a:r>
              <a:rPr dirty="0" sz="2000" spc="-12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B74E08"/>
                </a:solidFill>
                <a:latin typeface="Trebuchet MS"/>
                <a:cs typeface="Trebuchet MS"/>
              </a:rPr>
              <a:t>[1].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4560" y="467868"/>
            <a:ext cx="4756403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5867" y="520319"/>
            <a:ext cx="4652644" cy="46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622501"/>
            <a:ext cx="670750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">
                <a:latin typeface="Trebuchet MS"/>
                <a:cs typeface="Trebuchet MS"/>
              </a:rPr>
              <a:t>4)</a:t>
            </a:r>
            <a:r>
              <a:rPr dirty="0" spc="-145">
                <a:latin typeface="Trebuchet MS"/>
                <a:cs typeface="Trebuchet MS"/>
              </a:rPr>
              <a:t> </a:t>
            </a:r>
            <a:r>
              <a:rPr dirty="0" spc="-35">
                <a:latin typeface="Trebuchet MS"/>
                <a:cs typeface="Trebuchet MS"/>
              </a:rPr>
              <a:t>Distance</a:t>
            </a:r>
            <a:r>
              <a:rPr dirty="0" spc="-165">
                <a:latin typeface="Trebuchet MS"/>
                <a:cs typeface="Trebuchet MS"/>
              </a:rPr>
              <a:t> </a:t>
            </a:r>
            <a:r>
              <a:rPr dirty="0" spc="-105">
                <a:latin typeface="Trebuchet MS"/>
                <a:cs typeface="Trebuchet MS"/>
              </a:rPr>
              <a:t>between</a:t>
            </a:r>
            <a:r>
              <a:rPr dirty="0" spc="-165">
                <a:latin typeface="Trebuchet MS"/>
                <a:cs typeface="Trebuchet MS"/>
              </a:rPr>
              <a:t> </a:t>
            </a:r>
            <a:r>
              <a:rPr dirty="0" spc="20">
                <a:latin typeface="Trebuchet MS"/>
                <a:cs typeface="Trebuchet MS"/>
              </a:rPr>
              <a:t>users</a:t>
            </a:r>
            <a:r>
              <a:rPr dirty="0" spc="-175">
                <a:latin typeface="Trebuchet MS"/>
                <a:cs typeface="Trebuchet MS"/>
              </a:rPr>
              <a:t> </a:t>
            </a:r>
            <a:r>
              <a:rPr dirty="0" spc="-15">
                <a:latin typeface="Trebuchet MS"/>
                <a:cs typeface="Trebuchet MS"/>
              </a:rPr>
              <a:t>and</a:t>
            </a:r>
            <a:r>
              <a:rPr dirty="0" spc="-150">
                <a:latin typeface="Trebuchet MS"/>
                <a:cs typeface="Trebuchet MS"/>
              </a:rPr>
              <a:t> </a:t>
            </a:r>
            <a:r>
              <a:rPr dirty="0" spc="10">
                <a:latin typeface="Trebuchet MS"/>
                <a:cs typeface="Trebuchet MS"/>
              </a:rPr>
              <a:t>base</a:t>
            </a:r>
            <a:r>
              <a:rPr dirty="0" spc="-165">
                <a:latin typeface="Trebuchet MS"/>
                <a:cs typeface="Trebuchet MS"/>
              </a:rPr>
              <a:t> </a:t>
            </a:r>
            <a:r>
              <a:rPr dirty="0" spc="-70">
                <a:latin typeface="Trebuchet MS"/>
                <a:cs typeface="Trebuchet MS"/>
              </a:rPr>
              <a:t>station</a:t>
            </a:r>
            <a:r>
              <a:rPr dirty="0" spc="-175">
                <a:latin typeface="Trebuchet MS"/>
                <a:cs typeface="Trebuchet MS"/>
              </a:rPr>
              <a:t> </a:t>
            </a:r>
            <a:r>
              <a:rPr dirty="0" spc="-135">
                <a:latin typeface="Trebuchet MS"/>
                <a:cs typeface="Trebuchet MS"/>
              </a:rPr>
              <a:t>[2]: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2522347"/>
            <a:ext cx="8060055" cy="3501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dirty="0" sz="1500" spc="260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500" spc="260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2000" spc="-65">
                <a:latin typeface="Trebuchet MS"/>
                <a:cs typeface="Trebuchet MS"/>
              </a:rPr>
              <a:t>closely </a:t>
            </a:r>
            <a:r>
              <a:rPr dirty="0" sz="2000" spc="-75">
                <a:latin typeface="Trebuchet MS"/>
                <a:cs typeface="Trebuchet MS"/>
              </a:rPr>
              <a:t>located </a:t>
            </a:r>
            <a:r>
              <a:rPr dirty="0" sz="2000" spc="-120">
                <a:latin typeface="Trebuchet MS"/>
                <a:cs typeface="Trebuchet MS"/>
              </a:rPr>
              <a:t>with </a:t>
            </a:r>
            <a:r>
              <a:rPr dirty="0" sz="2000" spc="-80">
                <a:latin typeface="Trebuchet MS"/>
                <a:cs typeface="Trebuchet MS"/>
              </a:rPr>
              <a:t>line of-sight </a:t>
            </a:r>
            <a:r>
              <a:rPr dirty="0" sz="2000" spc="-60">
                <a:latin typeface="Trebuchet MS"/>
                <a:cs typeface="Trebuchet MS"/>
              </a:rPr>
              <a:t>(LOS) </a:t>
            </a:r>
            <a:r>
              <a:rPr dirty="0" sz="2000" spc="-65">
                <a:latin typeface="Trebuchet MS"/>
                <a:cs typeface="Trebuchet MS"/>
              </a:rPr>
              <a:t>conditions: </a:t>
            </a:r>
            <a:r>
              <a:rPr dirty="0" sz="2000" spc="-150">
                <a:solidFill>
                  <a:srgbClr val="B74E08"/>
                </a:solidFill>
                <a:latin typeface="Trebuchet MS"/>
                <a:cs typeface="Trebuchet MS"/>
              </a:rPr>
              <a:t>it </a:t>
            </a:r>
            <a:r>
              <a:rPr dirty="0" sz="2000">
                <a:solidFill>
                  <a:srgbClr val="B74E08"/>
                </a:solidFill>
                <a:latin typeface="Trebuchet MS"/>
                <a:cs typeface="Trebuchet MS"/>
              </a:rPr>
              <a:t>is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implied </a:t>
            </a:r>
            <a:r>
              <a:rPr dirty="0" sz="2000" spc="-95">
                <a:solidFill>
                  <a:srgbClr val="B74E08"/>
                </a:solidFill>
                <a:latin typeface="Trebuchet MS"/>
                <a:cs typeface="Trebuchet MS"/>
              </a:rPr>
              <a:t>that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the  </a:t>
            </a:r>
            <a:r>
              <a:rPr dirty="0" sz="2000" spc="-55">
                <a:solidFill>
                  <a:srgbClr val="B74E08"/>
                </a:solidFill>
                <a:latin typeface="Trebuchet MS"/>
                <a:cs typeface="Trebuchet MS"/>
              </a:rPr>
              <a:t>spatial </a:t>
            </a:r>
            <a:r>
              <a:rPr dirty="0" sz="2000" spc="-45">
                <a:solidFill>
                  <a:srgbClr val="B74E08"/>
                </a:solidFill>
                <a:latin typeface="Trebuchet MS"/>
                <a:cs typeface="Trebuchet MS"/>
              </a:rPr>
              <a:t>separation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of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10">
                <a:solidFill>
                  <a:srgbClr val="B74E08"/>
                </a:solidFill>
                <a:latin typeface="Trebuchet MS"/>
                <a:cs typeface="Trebuchet MS"/>
              </a:rPr>
              <a:t>users </a:t>
            </a:r>
            <a:r>
              <a:rPr dirty="0" sz="2000">
                <a:solidFill>
                  <a:srgbClr val="B74E08"/>
                </a:solidFill>
                <a:latin typeface="Trebuchet MS"/>
                <a:cs typeface="Trebuchet MS"/>
              </a:rPr>
              <a:t>is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particularly </a:t>
            </a:r>
            <a:r>
              <a:rPr dirty="0" sz="2000" spc="-114">
                <a:solidFill>
                  <a:srgbClr val="B74E08"/>
                </a:solidFill>
                <a:latin typeface="Trebuchet MS"/>
                <a:cs typeface="Trebuchet MS"/>
              </a:rPr>
              <a:t>difficult,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>
                <a:solidFill>
                  <a:srgbClr val="B74E08"/>
                </a:solidFill>
                <a:latin typeface="Trebuchet MS"/>
                <a:cs typeface="Trebuchet MS"/>
              </a:rPr>
              <a:t>LOS</a:t>
            </a:r>
            <a:r>
              <a:rPr dirty="0" sz="2000" spc="-34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B74E08"/>
                </a:solidFill>
                <a:latin typeface="Trebuchet MS"/>
                <a:cs typeface="Trebuchet MS"/>
              </a:rPr>
              <a:t>condition 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may </a:t>
            </a:r>
            <a:r>
              <a:rPr dirty="0" sz="2000">
                <a:solidFill>
                  <a:srgbClr val="B74E08"/>
                </a:solidFill>
                <a:latin typeface="Trebuchet MS"/>
                <a:cs typeface="Trebuchet MS"/>
              </a:rPr>
              <a:t>cause </a:t>
            </a:r>
            <a:r>
              <a:rPr dirty="0" sz="2000" spc="-45">
                <a:solidFill>
                  <a:srgbClr val="B74E08"/>
                </a:solidFill>
                <a:latin typeface="Trebuchet MS"/>
                <a:cs typeface="Trebuchet MS"/>
              </a:rPr>
              <a:t>high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correlation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between the </a:t>
            </a:r>
            <a:r>
              <a:rPr dirty="0" sz="2000" spc="-20">
                <a:solidFill>
                  <a:srgbClr val="B74E08"/>
                </a:solidFill>
                <a:latin typeface="Trebuchet MS"/>
                <a:cs typeface="Trebuchet MS"/>
              </a:rPr>
              <a:t>channels </a:t>
            </a:r>
            <a:r>
              <a:rPr dirty="0" sz="2000" spc="-130">
                <a:solidFill>
                  <a:srgbClr val="B74E08"/>
                </a:solidFill>
                <a:latin typeface="Trebuchet MS"/>
                <a:cs typeface="Trebuchet MS"/>
              </a:rPr>
              <a:t>to </a:t>
            </a:r>
            <a:r>
              <a:rPr dirty="0" sz="2000" spc="-95">
                <a:solidFill>
                  <a:srgbClr val="B74E08"/>
                </a:solidFill>
                <a:latin typeface="Trebuchet MS"/>
                <a:cs typeface="Trebuchet MS"/>
              </a:rPr>
              <a:t>different</a:t>
            </a:r>
            <a:r>
              <a:rPr dirty="0" sz="2000" spc="-42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B74E08"/>
                </a:solidFill>
                <a:latin typeface="Trebuchet MS"/>
                <a:cs typeface="Trebuchet MS"/>
              </a:rPr>
              <a:t>users.</a:t>
            </a:r>
            <a:endParaRPr sz="2000">
              <a:latin typeface="Trebuchet MS"/>
              <a:cs typeface="Trebuchet MS"/>
            </a:endParaRPr>
          </a:p>
          <a:p>
            <a:pPr marL="355600" marR="180975" indent="-343535">
              <a:lnSpc>
                <a:spcPct val="100000"/>
              </a:lnSpc>
              <a:spcBef>
                <a:spcPts val="480"/>
              </a:spcBef>
              <a:tabLst>
                <a:tab pos="355600" algn="l"/>
              </a:tabLst>
            </a:pPr>
            <a:r>
              <a:rPr dirty="0" sz="1500" spc="260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500" spc="260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2000" spc="-85">
                <a:latin typeface="Trebuchet MS"/>
                <a:cs typeface="Trebuchet MS"/>
              </a:rPr>
              <a:t>co-located </a:t>
            </a:r>
            <a:r>
              <a:rPr dirty="0" sz="2000" spc="-120">
                <a:latin typeface="Trebuchet MS"/>
                <a:cs typeface="Trebuchet MS"/>
              </a:rPr>
              <a:t>with </a:t>
            </a:r>
            <a:r>
              <a:rPr dirty="0" sz="2000" spc="-40">
                <a:latin typeface="Trebuchet MS"/>
                <a:cs typeface="Trebuchet MS"/>
              </a:rPr>
              <a:t>NLOS: </a:t>
            </a:r>
            <a:r>
              <a:rPr dirty="0" sz="2000" spc="-120">
                <a:solidFill>
                  <a:srgbClr val="B74E08"/>
                </a:solidFill>
                <a:latin typeface="Trebuchet MS"/>
                <a:cs typeface="Trebuchet MS"/>
              </a:rPr>
              <a:t>we </a:t>
            </a:r>
            <a:r>
              <a:rPr dirty="0" sz="2000" spc="-95">
                <a:solidFill>
                  <a:srgbClr val="B74E08"/>
                </a:solidFill>
                <a:latin typeface="Trebuchet MS"/>
                <a:cs typeface="Trebuchet MS"/>
              </a:rPr>
              <a:t>still </a:t>
            </a:r>
            <a:r>
              <a:rPr dirty="0" sz="2000" spc="-60">
                <a:solidFill>
                  <a:srgbClr val="B74E08"/>
                </a:solidFill>
                <a:latin typeface="Trebuchet MS"/>
                <a:cs typeface="Trebuchet MS"/>
              </a:rPr>
              <a:t>have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10">
                <a:solidFill>
                  <a:srgbClr val="B74E08"/>
                </a:solidFill>
                <a:latin typeface="Trebuchet MS"/>
                <a:cs typeface="Trebuchet MS"/>
              </a:rPr>
              <a:t>users </a:t>
            </a:r>
            <a:r>
              <a:rPr dirty="0" sz="2000" spc="-65">
                <a:solidFill>
                  <a:srgbClr val="B74E08"/>
                </a:solidFill>
                <a:latin typeface="Trebuchet MS"/>
                <a:cs typeface="Trebuchet MS"/>
              </a:rPr>
              <a:t>closely </a:t>
            </a:r>
            <a:r>
              <a:rPr dirty="0" sz="2000" spc="-15">
                <a:solidFill>
                  <a:srgbClr val="B74E08"/>
                </a:solidFill>
                <a:latin typeface="Trebuchet MS"/>
                <a:cs typeface="Trebuchet MS"/>
              </a:rPr>
              <a:t>spaced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but </a:t>
            </a:r>
            <a:r>
              <a:rPr dirty="0" sz="2000" spc="-220">
                <a:solidFill>
                  <a:srgbClr val="B74E08"/>
                </a:solidFill>
                <a:latin typeface="Trebuchet MS"/>
                <a:cs typeface="Trebuchet MS"/>
              </a:rPr>
              <a:t>with  </a:t>
            </a:r>
            <a:r>
              <a:rPr dirty="0" sz="2000" spc="10">
                <a:solidFill>
                  <a:srgbClr val="B74E08"/>
                </a:solidFill>
                <a:latin typeface="Trebuchet MS"/>
                <a:cs typeface="Trebuchet MS"/>
              </a:rPr>
              <a:t>NLOS</a:t>
            </a:r>
            <a:r>
              <a:rPr dirty="0" sz="2000" spc="-130">
                <a:solidFill>
                  <a:srgbClr val="B74E08"/>
                </a:solidFill>
                <a:latin typeface="Trebuchet MS"/>
                <a:cs typeface="Trebuchet MS"/>
              </a:rPr>
              <a:t> to</a:t>
            </a:r>
            <a:r>
              <a:rPr dirty="0" sz="2000" spc="-9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the</a:t>
            </a:r>
            <a:r>
              <a:rPr dirty="0" sz="2000" spc="-114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B74E08"/>
                </a:solidFill>
                <a:latin typeface="Trebuchet MS"/>
                <a:cs typeface="Trebuchet MS"/>
              </a:rPr>
              <a:t>base</a:t>
            </a:r>
            <a:r>
              <a:rPr dirty="0" sz="2000" spc="-10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B74E08"/>
                </a:solidFill>
                <a:latin typeface="Trebuchet MS"/>
                <a:cs typeface="Trebuchet MS"/>
              </a:rPr>
              <a:t>station</a:t>
            </a:r>
            <a:r>
              <a:rPr dirty="0" sz="2000" spc="-10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B74E08"/>
                </a:solidFill>
                <a:latin typeface="Trebuchet MS"/>
                <a:cs typeface="Trebuchet MS"/>
              </a:rPr>
              <a:t>antenna</a:t>
            </a:r>
            <a:r>
              <a:rPr dirty="0" sz="2000" spc="-11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arrays.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 The</a:t>
            </a:r>
            <a:r>
              <a:rPr dirty="0" sz="2000" spc="-11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B74E08"/>
                </a:solidFill>
                <a:latin typeface="Trebuchet MS"/>
                <a:cs typeface="Trebuchet MS"/>
              </a:rPr>
              <a:t>NLOS</a:t>
            </a:r>
            <a:r>
              <a:rPr dirty="0" sz="2000" spc="-114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B74E08"/>
                </a:solidFill>
                <a:latin typeface="Trebuchet MS"/>
                <a:cs typeface="Trebuchet MS"/>
              </a:rPr>
              <a:t>condition</a:t>
            </a:r>
            <a:r>
              <a:rPr dirty="0" sz="2000" spc="-10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B74E08"/>
                </a:solidFill>
                <a:latin typeface="Trebuchet MS"/>
                <a:cs typeface="Trebuchet MS"/>
              </a:rPr>
              <a:t>with</a:t>
            </a:r>
            <a:r>
              <a:rPr dirty="0" sz="2000" spc="-114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B74E08"/>
                </a:solidFill>
                <a:latin typeface="Trebuchet MS"/>
                <a:cs typeface="Trebuchet MS"/>
              </a:rPr>
              <a:t>rich  </a:t>
            </a:r>
            <a:r>
              <a:rPr dirty="0" sz="2000" spc="-65">
                <a:solidFill>
                  <a:srgbClr val="B74E08"/>
                </a:solidFill>
                <a:latin typeface="Trebuchet MS"/>
                <a:cs typeface="Trebuchet MS"/>
              </a:rPr>
              <a:t>scattering </a:t>
            </a:r>
            <a:r>
              <a:rPr dirty="0" sz="2000" spc="-20">
                <a:solidFill>
                  <a:srgbClr val="B74E08"/>
                </a:solidFill>
                <a:latin typeface="Trebuchet MS"/>
                <a:cs typeface="Trebuchet MS"/>
              </a:rPr>
              <a:t>should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improve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60">
                <a:solidFill>
                  <a:srgbClr val="B74E08"/>
                </a:solidFill>
                <a:latin typeface="Trebuchet MS"/>
                <a:cs typeface="Trebuchet MS"/>
              </a:rPr>
              <a:t>situation </a:t>
            </a:r>
            <a:r>
              <a:rPr dirty="0" sz="2000" spc="-114">
                <a:solidFill>
                  <a:srgbClr val="B74E08"/>
                </a:solidFill>
                <a:latin typeface="Trebuchet MS"/>
                <a:cs typeface="Trebuchet MS"/>
              </a:rPr>
              <a:t>by </a:t>
            </a:r>
            <a:r>
              <a:rPr dirty="0" sz="2000" spc="-75">
                <a:solidFill>
                  <a:srgbClr val="B74E08"/>
                </a:solidFill>
                <a:latin typeface="Trebuchet MS"/>
                <a:cs typeface="Trebuchet MS"/>
              </a:rPr>
              <a:t>providing </a:t>
            </a:r>
            <a:r>
              <a:rPr dirty="0" sz="2000" spc="-60">
                <a:solidFill>
                  <a:srgbClr val="B74E08"/>
                </a:solidFill>
                <a:latin typeface="Trebuchet MS"/>
                <a:cs typeface="Trebuchet MS"/>
              </a:rPr>
              <a:t>more </a:t>
            </a:r>
            <a:r>
              <a:rPr dirty="0" sz="2000" spc="-105">
                <a:solidFill>
                  <a:srgbClr val="B74E08"/>
                </a:solidFill>
                <a:latin typeface="Trebuchet MS"/>
                <a:cs typeface="Trebuchet MS"/>
              </a:rPr>
              <a:t>“favorable”  </a:t>
            </a:r>
            <a:r>
              <a:rPr dirty="0" sz="2000" spc="-60">
                <a:solidFill>
                  <a:srgbClr val="B74E08"/>
                </a:solidFill>
                <a:latin typeface="Trebuchet MS"/>
                <a:cs typeface="Trebuchet MS"/>
              </a:rPr>
              <a:t>propagation </a:t>
            </a:r>
            <a:r>
              <a:rPr dirty="0" sz="2000" spc="-15">
                <a:solidFill>
                  <a:srgbClr val="B74E08"/>
                </a:solidFill>
                <a:latin typeface="Trebuchet MS"/>
                <a:cs typeface="Trebuchet MS"/>
              </a:rPr>
              <a:t>and </a:t>
            </a:r>
            <a:r>
              <a:rPr dirty="0" sz="2000" spc="-25">
                <a:solidFill>
                  <a:srgbClr val="B74E08"/>
                </a:solidFill>
                <a:latin typeface="Trebuchet MS"/>
                <a:cs typeface="Trebuchet MS"/>
              </a:rPr>
              <a:t>thus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allowing </a:t>
            </a:r>
            <a:r>
              <a:rPr dirty="0" sz="2000" spc="-114">
                <a:solidFill>
                  <a:srgbClr val="B74E08"/>
                </a:solidFill>
                <a:latin typeface="Trebuchet MS"/>
                <a:cs typeface="Trebuchet MS"/>
              </a:rPr>
              <a:t>better </a:t>
            </a:r>
            <a:r>
              <a:rPr dirty="0" sz="2000" spc="-50">
                <a:solidFill>
                  <a:srgbClr val="B74E08"/>
                </a:solidFill>
                <a:latin typeface="Trebuchet MS"/>
                <a:cs typeface="Trebuchet MS"/>
              </a:rPr>
              <a:t>spatial </a:t>
            </a:r>
            <a:r>
              <a:rPr dirty="0" sz="2000" spc="-45">
                <a:solidFill>
                  <a:srgbClr val="B74E08"/>
                </a:solidFill>
                <a:latin typeface="Trebuchet MS"/>
                <a:cs typeface="Trebuchet MS"/>
              </a:rPr>
              <a:t>separation</a:t>
            </a:r>
            <a:r>
              <a:rPr dirty="0" sz="2000" spc="-425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of the </a:t>
            </a:r>
            <a:r>
              <a:rPr dirty="0" sz="2000" spc="10">
                <a:solidFill>
                  <a:srgbClr val="B74E08"/>
                </a:solidFill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355600" marR="116205" indent="-343535">
              <a:lnSpc>
                <a:spcPct val="100000"/>
              </a:lnSpc>
              <a:spcBef>
                <a:spcPts val="484"/>
              </a:spcBef>
              <a:tabLst>
                <a:tab pos="355600" algn="l"/>
              </a:tabLst>
            </a:pPr>
            <a:r>
              <a:rPr dirty="0" sz="1500" spc="260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500" spc="260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2000" spc="-125">
                <a:latin typeface="Trebuchet MS"/>
                <a:cs typeface="Trebuchet MS"/>
              </a:rPr>
              <a:t>well </a:t>
            </a:r>
            <a:r>
              <a:rPr dirty="0" sz="2000" spc="-45">
                <a:latin typeface="Trebuchet MS"/>
                <a:cs typeface="Trebuchet MS"/>
              </a:rPr>
              <a:t>separated </a:t>
            </a:r>
            <a:r>
              <a:rPr dirty="0" sz="2000" spc="-120">
                <a:latin typeface="Trebuchet MS"/>
                <a:cs typeface="Trebuchet MS"/>
              </a:rPr>
              <a:t>with </a:t>
            </a:r>
            <a:r>
              <a:rPr dirty="0" sz="2000" spc="-55">
                <a:latin typeface="Trebuchet MS"/>
                <a:cs typeface="Trebuchet MS"/>
              </a:rPr>
              <a:t>LOS: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40">
                <a:solidFill>
                  <a:srgbClr val="B74E08"/>
                </a:solidFill>
                <a:latin typeface="Trebuchet MS"/>
                <a:cs typeface="Trebuchet MS"/>
              </a:rPr>
              <a:t>increased </a:t>
            </a:r>
            <a:r>
              <a:rPr dirty="0" sz="2000" spc="-45">
                <a:solidFill>
                  <a:srgbClr val="B74E08"/>
                </a:solidFill>
                <a:latin typeface="Trebuchet MS"/>
                <a:cs typeface="Trebuchet MS"/>
              </a:rPr>
              <a:t>separation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of </a:t>
            </a:r>
            <a:r>
              <a:rPr dirty="0" sz="2000" spc="10">
                <a:solidFill>
                  <a:srgbClr val="B74E08"/>
                </a:solidFill>
                <a:latin typeface="Trebuchet MS"/>
                <a:cs typeface="Trebuchet MS"/>
              </a:rPr>
              <a:t>users</a:t>
            </a:r>
            <a:r>
              <a:rPr dirty="0" sz="2000" spc="-45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B74E08"/>
                </a:solidFill>
                <a:latin typeface="Trebuchet MS"/>
                <a:cs typeface="Trebuchet MS"/>
              </a:rPr>
              <a:t>should </a:t>
            </a:r>
            <a:r>
              <a:rPr dirty="0" sz="2000" spc="-395">
                <a:solidFill>
                  <a:srgbClr val="B74E08"/>
                </a:solidFill>
                <a:latin typeface="Trebuchet MS"/>
                <a:cs typeface="Trebuchet MS"/>
              </a:rPr>
              <a:t>help  </a:t>
            </a:r>
            <a:r>
              <a:rPr dirty="0" sz="2000" spc="-130">
                <a:solidFill>
                  <a:srgbClr val="B74E08"/>
                </a:solidFill>
                <a:latin typeface="Trebuchet MS"/>
                <a:cs typeface="Trebuchet MS"/>
              </a:rPr>
              <a:t>to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improve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75">
                <a:solidFill>
                  <a:srgbClr val="B74E08"/>
                </a:solidFill>
                <a:latin typeface="Trebuchet MS"/>
                <a:cs typeface="Trebuchet MS"/>
              </a:rPr>
              <a:t>performance,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55">
                <a:solidFill>
                  <a:srgbClr val="B74E08"/>
                </a:solidFill>
                <a:latin typeface="Trebuchet MS"/>
                <a:cs typeface="Trebuchet MS"/>
              </a:rPr>
              <a:t>spatial </a:t>
            </a:r>
            <a:r>
              <a:rPr dirty="0" sz="2000" spc="-70">
                <a:solidFill>
                  <a:srgbClr val="B74E08"/>
                </a:solidFill>
                <a:latin typeface="Trebuchet MS"/>
                <a:cs typeface="Trebuchet MS"/>
              </a:rPr>
              <a:t>fingerprints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of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four </a:t>
            </a:r>
            <a:r>
              <a:rPr dirty="0" sz="2000" spc="10">
                <a:solidFill>
                  <a:srgbClr val="B74E08"/>
                </a:solidFill>
                <a:latin typeface="Trebuchet MS"/>
                <a:cs typeface="Trebuchet MS"/>
              </a:rPr>
              <a:t>users  </a:t>
            </a:r>
            <a:r>
              <a:rPr dirty="0" sz="2000" spc="-55">
                <a:solidFill>
                  <a:srgbClr val="B74E08"/>
                </a:solidFill>
                <a:latin typeface="Trebuchet MS"/>
                <a:cs typeface="Trebuchet MS"/>
              </a:rPr>
              <a:t>are </a:t>
            </a:r>
            <a:r>
              <a:rPr dirty="0" sz="2000" spc="-75">
                <a:solidFill>
                  <a:srgbClr val="B74E08"/>
                </a:solidFill>
                <a:latin typeface="Trebuchet MS"/>
                <a:cs typeface="Trebuchet MS"/>
              </a:rPr>
              <a:t>significantly </a:t>
            </a:r>
            <a:r>
              <a:rPr dirty="0" sz="2000" spc="-110">
                <a:solidFill>
                  <a:srgbClr val="B74E08"/>
                </a:solidFill>
                <a:latin typeface="Trebuchet MS"/>
                <a:cs typeface="Trebuchet MS"/>
              </a:rPr>
              <a:t>different, </a:t>
            </a:r>
            <a:r>
              <a:rPr dirty="0" sz="2000" spc="-75">
                <a:solidFill>
                  <a:srgbClr val="B74E08"/>
                </a:solidFill>
                <a:latin typeface="Trebuchet MS"/>
                <a:cs typeface="Trebuchet MS"/>
              </a:rPr>
              <a:t>which </a:t>
            </a:r>
            <a:r>
              <a:rPr dirty="0" sz="2000" spc="-55">
                <a:solidFill>
                  <a:srgbClr val="B74E08"/>
                </a:solidFill>
                <a:latin typeface="Trebuchet MS"/>
                <a:cs typeface="Trebuchet MS"/>
              </a:rPr>
              <a:t>indicates </a:t>
            </a:r>
            <a:r>
              <a:rPr dirty="0" sz="2000" spc="5">
                <a:solidFill>
                  <a:srgbClr val="B74E08"/>
                </a:solidFill>
                <a:latin typeface="Trebuchet MS"/>
                <a:cs typeface="Trebuchet MS"/>
              </a:rPr>
              <a:t>a </a:t>
            </a:r>
            <a:r>
              <a:rPr dirty="0" sz="2000" spc="-75">
                <a:solidFill>
                  <a:srgbClr val="B74E08"/>
                </a:solidFill>
                <a:latin typeface="Trebuchet MS"/>
                <a:cs typeface="Trebuchet MS"/>
              </a:rPr>
              <a:t>favorable </a:t>
            </a:r>
            <a:r>
              <a:rPr dirty="0" sz="2000" spc="-15">
                <a:solidFill>
                  <a:srgbClr val="B74E08"/>
                </a:solidFill>
                <a:latin typeface="Trebuchet MS"/>
                <a:cs typeface="Trebuchet MS"/>
              </a:rPr>
              <a:t>user  </a:t>
            </a:r>
            <a:r>
              <a:rPr dirty="0" sz="2000" spc="-75">
                <a:solidFill>
                  <a:srgbClr val="B74E08"/>
                </a:solidFill>
                <a:latin typeface="Trebuchet MS"/>
                <a:cs typeface="Trebuchet MS"/>
              </a:rPr>
              <a:t>decorrelation </a:t>
            </a:r>
            <a:r>
              <a:rPr dirty="0" sz="2000" spc="-65">
                <a:solidFill>
                  <a:srgbClr val="B74E08"/>
                </a:solidFill>
                <a:latin typeface="Trebuchet MS"/>
                <a:cs typeface="Trebuchet MS"/>
              </a:rPr>
              <a:t>situation </a:t>
            </a:r>
            <a:r>
              <a:rPr dirty="0" sz="2000" spc="-114">
                <a:solidFill>
                  <a:srgbClr val="B74E08"/>
                </a:solidFill>
                <a:latin typeface="Trebuchet MS"/>
                <a:cs typeface="Trebuchet MS"/>
              </a:rPr>
              <a:t>for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65">
                <a:solidFill>
                  <a:srgbClr val="B74E08"/>
                </a:solidFill>
                <a:latin typeface="Trebuchet MS"/>
                <a:cs typeface="Trebuchet MS"/>
              </a:rPr>
              <a:t>large </a:t>
            </a:r>
            <a:r>
              <a:rPr dirty="0" sz="2000" spc="-55">
                <a:solidFill>
                  <a:srgbClr val="B74E08"/>
                </a:solidFill>
                <a:latin typeface="Trebuchet MS"/>
                <a:cs typeface="Trebuchet MS"/>
              </a:rPr>
              <a:t>arrays</a:t>
            </a:r>
            <a:r>
              <a:rPr dirty="0" sz="2000" spc="-204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B74E08"/>
                </a:solidFill>
                <a:latin typeface="Trebuchet MS"/>
                <a:cs typeface="Trebuchet MS"/>
              </a:rPr>
              <a:t>[2].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639823"/>
            <a:ext cx="568451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8511" y="1658111"/>
            <a:ext cx="6952488" cy="530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5112" y="2249423"/>
            <a:ext cx="568451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8511" y="2269235"/>
            <a:ext cx="6952488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112" y="2859023"/>
            <a:ext cx="568451" cy="821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8511" y="2878835"/>
            <a:ext cx="6952488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112" y="3468623"/>
            <a:ext cx="568451" cy="821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8511" y="3488435"/>
            <a:ext cx="6952488" cy="53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5112" y="4076700"/>
            <a:ext cx="568451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8511" y="4098035"/>
            <a:ext cx="6952488" cy="530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112" y="4687823"/>
            <a:ext cx="568451" cy="822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8511" y="4706111"/>
            <a:ext cx="6952488" cy="5303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5112" y="5295900"/>
            <a:ext cx="568451" cy="8229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8511" y="5317235"/>
            <a:ext cx="6952488" cy="5303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112" y="5905500"/>
            <a:ext cx="568451" cy="8229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7483" y="1829765"/>
            <a:ext cx="204470" cy="465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8511" y="5926835"/>
            <a:ext cx="6952488" cy="5303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38199" y="1489075"/>
            <a:ext cx="4928870" cy="490537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27025" indent="-286385">
              <a:lnSpc>
                <a:spcPct val="100000"/>
              </a:lnSpc>
              <a:spcBef>
                <a:spcPts val="13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70">
                <a:latin typeface="Trebuchet MS"/>
                <a:cs typeface="Trebuchet MS"/>
              </a:rPr>
              <a:t> </a:t>
            </a:r>
            <a:r>
              <a:rPr dirty="0" sz="3000" spc="-105">
                <a:latin typeface="Trebuchet MS"/>
                <a:cs typeface="Trebuchet MS"/>
              </a:rPr>
              <a:t>Definition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10"/>
              </a:spcBef>
              <a:buChar char="•"/>
              <a:tabLst>
                <a:tab pos="327660" algn="l"/>
              </a:tabLst>
            </a:pPr>
            <a:r>
              <a:rPr dirty="0" sz="3000" spc="-55">
                <a:latin typeface="Trebuchet MS"/>
                <a:cs typeface="Trebuchet MS"/>
              </a:rPr>
              <a:t>Multiuser </a:t>
            </a:r>
            <a:r>
              <a:rPr dirty="0" sz="3000" spc="45">
                <a:latin typeface="Trebuchet MS"/>
                <a:cs typeface="Trebuchet MS"/>
              </a:rPr>
              <a:t>VS </a:t>
            </a:r>
            <a:r>
              <a:rPr dirty="0" sz="3000" spc="-45">
                <a:latin typeface="Trebuchet MS"/>
                <a:cs typeface="Trebuchet MS"/>
              </a:rPr>
              <a:t>Single</a:t>
            </a:r>
            <a:r>
              <a:rPr dirty="0" sz="3000" spc="-434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user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Potential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-35">
                <a:latin typeface="Trebuchet MS"/>
                <a:cs typeface="Trebuchet MS"/>
              </a:rPr>
              <a:t>TDD </a:t>
            </a:r>
            <a:r>
              <a:rPr dirty="0" sz="3000" spc="-114">
                <a:latin typeface="Trebuchet MS"/>
                <a:cs typeface="Trebuchet MS"/>
              </a:rPr>
              <a:t>or</a:t>
            </a:r>
            <a:r>
              <a:rPr dirty="0" sz="3000" spc="-28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FDD</a:t>
            </a:r>
            <a:endParaRPr sz="3000">
              <a:latin typeface="Trebuchet MS"/>
              <a:cs typeface="Trebuchet MS"/>
            </a:endParaRPr>
          </a:p>
          <a:p>
            <a:pPr marL="334645" indent="-286385">
              <a:lnSpc>
                <a:spcPct val="100000"/>
              </a:lnSpc>
              <a:spcBef>
                <a:spcPts val="1120"/>
              </a:spcBef>
              <a:buChar char="•"/>
              <a:tabLst>
                <a:tab pos="335280" algn="l"/>
              </a:tabLst>
            </a:pPr>
            <a:r>
              <a:rPr dirty="0" sz="3100" spc="30">
                <a:latin typeface="Trebuchet MS"/>
                <a:cs typeface="Trebuchet MS"/>
              </a:rPr>
              <a:t>Massive </a:t>
            </a:r>
            <a:r>
              <a:rPr dirty="0" sz="3100" spc="90">
                <a:latin typeface="Trebuchet MS"/>
                <a:cs typeface="Trebuchet MS"/>
              </a:rPr>
              <a:t>MIMO</a:t>
            </a:r>
            <a:r>
              <a:rPr dirty="0" sz="3100" spc="-350">
                <a:latin typeface="Trebuchet MS"/>
                <a:cs typeface="Trebuchet MS"/>
              </a:rPr>
              <a:t> </a:t>
            </a:r>
            <a:r>
              <a:rPr dirty="0" sz="3100" spc="-130">
                <a:latin typeface="Trebuchet MS"/>
                <a:cs typeface="Trebuchet MS"/>
              </a:rPr>
              <a:t>Limitation</a:t>
            </a:r>
            <a:endParaRPr sz="3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53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Research </a:t>
            </a:r>
            <a:r>
              <a:rPr dirty="0" sz="2600" spc="-80">
                <a:latin typeface="Trebuchet MS"/>
                <a:cs typeface="Trebuchet MS"/>
              </a:rPr>
              <a:t>Problem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36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channel</a:t>
            </a:r>
            <a:endParaRPr sz="26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4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0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Coding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1503" y="513587"/>
            <a:ext cx="1696212" cy="5654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03065" y="566038"/>
            <a:ext cx="1593469" cy="4607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6275" y="467868"/>
            <a:ext cx="6251448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97583" y="520319"/>
            <a:ext cx="6148451" cy="46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1777111"/>
            <a:ext cx="51904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1) Fast and distributed, coherent signal</a:t>
            </a:r>
            <a:r>
              <a:rPr dirty="0" sz="2000" spc="-180"/>
              <a:t> </a:t>
            </a:r>
            <a:r>
              <a:rPr dirty="0" sz="2000"/>
              <a:t>processing:</a:t>
            </a:r>
            <a:endParaRPr sz="2000"/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25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2133726"/>
            <a:ext cx="8063865" cy="4413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718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- Massive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MIMO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arrays generate vast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amounts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of baseband data that need </a:t>
            </a:r>
            <a:r>
              <a:rPr dirty="0" sz="1600">
                <a:solidFill>
                  <a:srgbClr val="B74E08"/>
                </a:solidFill>
                <a:latin typeface="Times New Roman"/>
                <a:cs typeface="Times New Roman"/>
              </a:rPr>
              <a:t>be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processed in real 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time</a:t>
            </a:r>
            <a:endParaRPr sz="1600">
              <a:latin typeface="Times New Roman"/>
              <a:cs typeface="Times New Roman"/>
            </a:endParaRPr>
          </a:p>
          <a:p>
            <a:pPr marL="281940" indent="-269240">
              <a:lnSpc>
                <a:spcPct val="100000"/>
              </a:lnSpc>
              <a:spcBef>
                <a:spcPts val="465"/>
              </a:spcBef>
              <a:buAutoNum type="arabicParenR" startAt="2"/>
              <a:tabLst>
                <a:tab pos="282575" algn="l"/>
              </a:tabLst>
            </a:pP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The challenge of low-cost</a:t>
            </a:r>
            <a:r>
              <a:rPr dirty="0" sz="2000" spc="-9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hardware: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480"/>
              </a:spcBef>
              <a:buAutoNum type="arabicParenR" startAt="2"/>
              <a:tabLst>
                <a:tab pos="287020" algn="l"/>
              </a:tabLst>
            </a:pP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Internal power </a:t>
            </a:r>
            <a:r>
              <a:rPr dirty="0" sz="2000" spc="-5">
                <a:solidFill>
                  <a:srgbClr val="545449"/>
                </a:solidFill>
                <a:latin typeface="Times New Roman"/>
                <a:cs typeface="Times New Roman"/>
              </a:rPr>
              <a:t>consumption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the total power consumed </a:t>
            </a:r>
            <a:r>
              <a:rPr dirty="0" sz="2000" spc="-5">
                <a:solidFill>
                  <a:srgbClr val="545449"/>
                </a:solidFill>
                <a:latin typeface="Times New Roman"/>
                <a:cs typeface="Times New Roman"/>
              </a:rPr>
              <a:t>must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be</a:t>
            </a:r>
            <a:r>
              <a:rPr dirty="0" sz="2000" spc="-145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considered: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dirty="0" sz="1600" spc="-5">
                <a:solidFill>
                  <a:srgbClr val="545449"/>
                </a:solidFill>
                <a:latin typeface="Times New Roman"/>
                <a:cs typeface="Times New Roman"/>
              </a:rPr>
              <a:t>-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that includes the cost of </a:t>
            </a:r>
            <a:r>
              <a:rPr dirty="0" sz="1600">
                <a:solidFill>
                  <a:srgbClr val="B74E08"/>
                </a:solidFill>
                <a:latin typeface="Times New Roman"/>
                <a:cs typeface="Times New Roman"/>
              </a:rPr>
              <a:t>baseband signal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processing. Much research </a:t>
            </a:r>
            <a:r>
              <a:rPr dirty="0" sz="1600" spc="-15">
                <a:solidFill>
                  <a:srgbClr val="B74E08"/>
                </a:solidFill>
                <a:latin typeface="Times New Roman"/>
                <a:cs typeface="Times New Roman"/>
              </a:rPr>
              <a:t>must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be invested into highly  parallel</a:t>
            </a:r>
            <a:endParaRPr sz="1600">
              <a:latin typeface="Times New Roman"/>
              <a:cs typeface="Times New Roman"/>
            </a:endParaRPr>
          </a:p>
          <a:p>
            <a:pPr marL="262890" indent="-250190">
              <a:lnSpc>
                <a:spcPct val="100000"/>
              </a:lnSpc>
              <a:spcBef>
                <a:spcPts val="465"/>
              </a:spcBef>
              <a:buSzPct val="80000"/>
              <a:buAutoNum type="arabicParenR" startAt="4"/>
              <a:tabLst>
                <a:tab pos="263525" algn="l"/>
              </a:tabLst>
            </a:pPr>
            <a:r>
              <a:rPr dirty="0" sz="2000" spc="-5">
                <a:solidFill>
                  <a:srgbClr val="545449"/>
                </a:solidFill>
                <a:latin typeface="Times New Roman"/>
                <a:cs typeface="Times New Roman"/>
              </a:rPr>
              <a:t>Cost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of </a:t>
            </a:r>
            <a:r>
              <a:rPr dirty="0" sz="2000" spc="-5">
                <a:solidFill>
                  <a:srgbClr val="545449"/>
                </a:solidFill>
                <a:latin typeface="Times New Roman"/>
                <a:cs typeface="Times New Roman"/>
              </a:rPr>
              <a:t>reciprocity</a:t>
            </a:r>
            <a:r>
              <a:rPr dirty="0" sz="2000" spc="-55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calibration: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480"/>
              </a:spcBef>
              <a:buAutoNum type="arabicParenR" startAt="4"/>
              <a:tabLst>
                <a:tab pos="287020" algn="l"/>
              </a:tabLst>
            </a:pPr>
            <a:r>
              <a:rPr dirty="0" sz="2000" spc="-5">
                <a:solidFill>
                  <a:srgbClr val="545449"/>
                </a:solidFill>
                <a:latin typeface="Times New Roman"/>
                <a:cs typeface="Times New Roman"/>
              </a:rPr>
              <a:t>Pilot</a:t>
            </a:r>
            <a:r>
              <a:rPr dirty="0" sz="2000" spc="-3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contamination</a:t>
            </a:r>
            <a:r>
              <a:rPr dirty="0" sz="1600">
                <a:solidFill>
                  <a:srgbClr val="545449"/>
                </a:solidFill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31445" indent="-118745">
              <a:lnSpc>
                <a:spcPct val="100000"/>
              </a:lnSpc>
              <a:spcBef>
                <a:spcPts val="400"/>
              </a:spcBef>
              <a:buChar char="-"/>
              <a:tabLst>
                <a:tab pos="132080" algn="l"/>
              </a:tabLst>
            </a:pP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Design of innovative training</a:t>
            </a:r>
            <a:r>
              <a:rPr dirty="0" sz="1600" spc="6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schemes</a:t>
            </a:r>
            <a:endParaRPr sz="1600">
              <a:latin typeface="Times New Roman"/>
              <a:cs typeface="Times New Roman"/>
            </a:endParaRPr>
          </a:p>
          <a:p>
            <a:pPr marL="131445" indent="-118745">
              <a:lnSpc>
                <a:spcPct val="100000"/>
              </a:lnSpc>
              <a:spcBef>
                <a:spcPts val="385"/>
              </a:spcBef>
              <a:buChar char="-"/>
              <a:tabLst>
                <a:tab pos="132080" algn="l"/>
              </a:tabLst>
            </a:pP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Design of precoders and resource allocation algorithms that can deal with pilot</a:t>
            </a:r>
            <a:r>
              <a:rPr dirty="0" sz="1600" spc="33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contamination.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000" spc="-5">
                <a:solidFill>
                  <a:srgbClr val="545449"/>
                </a:solidFill>
                <a:latin typeface="Times New Roman"/>
                <a:cs typeface="Times New Roman"/>
              </a:rPr>
              <a:t>6)Iterative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detection and</a:t>
            </a:r>
            <a:r>
              <a:rPr dirty="0" sz="2000" spc="-6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decoding</a:t>
            </a:r>
            <a:endParaRPr sz="2000">
              <a:latin typeface="Times New Roman"/>
              <a:cs typeface="Times New Roman"/>
            </a:endParaRPr>
          </a:p>
          <a:p>
            <a:pPr marL="131445" indent="-118745">
              <a:lnSpc>
                <a:spcPct val="100000"/>
              </a:lnSpc>
              <a:spcBef>
                <a:spcPts val="400"/>
              </a:spcBef>
              <a:buChar char="-"/>
              <a:tabLst>
                <a:tab pos="132080" algn="l"/>
              </a:tabLst>
            </a:pP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Reducing the </a:t>
            </a: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number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of</a:t>
            </a:r>
            <a:r>
              <a:rPr dirty="0" sz="1600" spc="6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B74E08"/>
                </a:solidFill>
                <a:latin typeface="Times New Roman"/>
                <a:cs typeface="Times New Roman"/>
              </a:rPr>
              <a:t>iterations</a:t>
            </a:r>
            <a:endParaRPr sz="1600">
              <a:latin typeface="Times New Roman"/>
              <a:cs typeface="Times New Roman"/>
            </a:endParaRPr>
          </a:p>
          <a:p>
            <a:pPr marL="131445" indent="-118745">
              <a:lnSpc>
                <a:spcPct val="100000"/>
              </a:lnSpc>
              <a:spcBef>
                <a:spcPts val="385"/>
              </a:spcBef>
              <a:buChar char="-"/>
              <a:tabLst>
                <a:tab pos="132080" algn="l"/>
              </a:tabLst>
            </a:pPr>
            <a:r>
              <a:rPr dirty="0" sz="1600" spc="-10">
                <a:solidFill>
                  <a:srgbClr val="B74E08"/>
                </a:solidFill>
                <a:latin typeface="Times New Roman"/>
                <a:cs typeface="Times New Roman"/>
              </a:rPr>
              <a:t>Improving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the exchange of soft</a:t>
            </a:r>
            <a:r>
              <a:rPr dirty="0" sz="1600" spc="90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B74E08"/>
                </a:solidFill>
                <a:latin typeface="Times New Roman"/>
                <a:cs typeface="Times New Roman"/>
              </a:rPr>
              <a:t>information.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7) used </a:t>
            </a:r>
            <a:r>
              <a:rPr dirty="0" sz="2000" spc="-5">
                <a:solidFill>
                  <a:srgbClr val="545449"/>
                </a:solidFill>
                <a:latin typeface="Times New Roman"/>
                <a:cs typeface="Times New Roman"/>
              </a:rPr>
              <a:t>multiple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antenna at</a:t>
            </a:r>
            <a:r>
              <a:rPr dirty="0" sz="2000" spc="-8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545449"/>
                </a:solidFill>
                <a:latin typeface="Times New Roman"/>
                <a:cs typeface="Times New Roman"/>
              </a:rPr>
              <a:t>receivers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3676" y="469391"/>
            <a:ext cx="2135124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56127" y="520954"/>
            <a:ext cx="2031492" cy="4594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624025"/>
            <a:ext cx="8025765" cy="42697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893444" indent="-343535">
              <a:lnSpc>
                <a:spcPct val="100299"/>
              </a:lnSpc>
              <a:spcBef>
                <a:spcPts val="90"/>
              </a:spcBef>
            </a:pPr>
            <a:r>
              <a:rPr dirty="0" sz="1800" spc="3130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50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545449"/>
                </a:solidFill>
                <a:latin typeface="Trebuchet MS"/>
                <a:cs typeface="Trebuchet MS"/>
              </a:rPr>
              <a:t>[1] </a:t>
            </a:r>
            <a:r>
              <a:rPr dirty="0" sz="2400" spc="-5">
                <a:solidFill>
                  <a:srgbClr val="545449"/>
                </a:solidFill>
                <a:latin typeface="Arial"/>
                <a:cs typeface="Arial"/>
              </a:rPr>
              <a:t>Larsson, </a:t>
            </a:r>
            <a:r>
              <a:rPr dirty="0" sz="2400">
                <a:solidFill>
                  <a:srgbClr val="545449"/>
                </a:solidFill>
                <a:latin typeface="Arial"/>
                <a:cs typeface="Arial"/>
              </a:rPr>
              <a:t>Erik G., et </a:t>
            </a:r>
            <a:r>
              <a:rPr dirty="0" sz="2400" spc="-5">
                <a:solidFill>
                  <a:srgbClr val="545449"/>
                </a:solidFill>
                <a:latin typeface="Arial"/>
                <a:cs typeface="Arial"/>
              </a:rPr>
              <a:t>al. "Massive </a:t>
            </a:r>
            <a:r>
              <a:rPr dirty="0" sz="2400">
                <a:solidFill>
                  <a:srgbClr val="545449"/>
                </a:solidFill>
                <a:latin typeface="Arial"/>
                <a:cs typeface="Arial"/>
              </a:rPr>
              <a:t>MIMO for  </a:t>
            </a:r>
            <a:r>
              <a:rPr dirty="0" sz="2400" spc="-765">
                <a:solidFill>
                  <a:srgbClr val="545449"/>
                </a:solidFill>
                <a:latin typeface="Arial"/>
                <a:cs typeface="Arial"/>
              </a:rPr>
              <a:t>next</a:t>
            </a:r>
            <a:r>
              <a:rPr dirty="0" sz="2400">
                <a:solidFill>
                  <a:srgbClr val="54544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545449"/>
                </a:solidFill>
                <a:latin typeface="Arial"/>
                <a:cs typeface="Arial"/>
              </a:rPr>
              <a:t>generation wireless </a:t>
            </a:r>
            <a:r>
              <a:rPr dirty="0" sz="2400">
                <a:solidFill>
                  <a:srgbClr val="545449"/>
                </a:solidFill>
                <a:latin typeface="Arial"/>
                <a:cs typeface="Arial"/>
              </a:rPr>
              <a:t>systems."</a:t>
            </a:r>
            <a:r>
              <a:rPr dirty="0" sz="2400" i="1">
                <a:solidFill>
                  <a:srgbClr val="545449"/>
                </a:solidFill>
                <a:latin typeface="Arial"/>
                <a:cs typeface="Arial"/>
              </a:rPr>
              <a:t>arXiv </a:t>
            </a:r>
            <a:r>
              <a:rPr dirty="0" sz="2400" spc="-5" i="1">
                <a:solidFill>
                  <a:srgbClr val="545449"/>
                </a:solidFill>
                <a:latin typeface="Arial"/>
                <a:cs typeface="Arial"/>
              </a:rPr>
              <a:t>preprint  </a:t>
            </a:r>
            <a:r>
              <a:rPr dirty="0" sz="2400" spc="-5" i="1">
                <a:solidFill>
                  <a:srgbClr val="545449"/>
                </a:solidFill>
                <a:latin typeface="Arial"/>
                <a:cs typeface="Arial"/>
              </a:rPr>
              <a:t>arXiv:1304.6690</a:t>
            </a:r>
            <a:r>
              <a:rPr dirty="0" sz="2400" spc="30" i="1">
                <a:solidFill>
                  <a:srgbClr val="54544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545449"/>
                </a:solidFill>
                <a:latin typeface="Arial"/>
                <a:cs typeface="Arial"/>
              </a:rPr>
              <a:t>(2013).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-15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545449"/>
                </a:solidFill>
                <a:latin typeface="Trebuchet MS"/>
                <a:cs typeface="Trebuchet MS"/>
              </a:rPr>
              <a:t>[2] </a:t>
            </a:r>
            <a:r>
              <a:rPr dirty="0" sz="2400" spc="-95">
                <a:solidFill>
                  <a:srgbClr val="545449"/>
                </a:solidFill>
                <a:latin typeface="Trebuchet MS"/>
                <a:cs typeface="Trebuchet MS"/>
              </a:rPr>
              <a:t>Gao, Xiang, </a:t>
            </a:r>
            <a:r>
              <a:rPr dirty="0" sz="2400" spc="-150">
                <a:solidFill>
                  <a:srgbClr val="545449"/>
                </a:solidFill>
                <a:latin typeface="Trebuchet MS"/>
                <a:cs typeface="Trebuchet MS"/>
              </a:rPr>
              <a:t>et </a:t>
            </a:r>
            <a:r>
              <a:rPr dirty="0" sz="2400" spc="-145">
                <a:solidFill>
                  <a:srgbClr val="545449"/>
                </a:solidFill>
                <a:latin typeface="Trebuchet MS"/>
                <a:cs typeface="Trebuchet MS"/>
              </a:rPr>
              <a:t>al. </a:t>
            </a:r>
            <a:r>
              <a:rPr dirty="0" sz="2400" spc="20">
                <a:solidFill>
                  <a:srgbClr val="545449"/>
                </a:solidFill>
                <a:latin typeface="Trebuchet MS"/>
                <a:cs typeface="Trebuchet MS"/>
              </a:rPr>
              <a:t>"Massive </a:t>
            </a:r>
            <a:r>
              <a:rPr dirty="0" sz="2400" spc="70">
                <a:solidFill>
                  <a:srgbClr val="545449"/>
                </a:solidFill>
                <a:latin typeface="Trebuchet MS"/>
                <a:cs typeface="Trebuchet MS"/>
              </a:rPr>
              <a:t>MIMO </a:t>
            </a:r>
            <a:r>
              <a:rPr dirty="0" sz="2400" spc="-75">
                <a:solidFill>
                  <a:srgbClr val="545449"/>
                </a:solidFill>
                <a:latin typeface="Trebuchet MS"/>
                <a:cs typeface="Trebuchet MS"/>
              </a:rPr>
              <a:t>in </a:t>
            </a:r>
            <a:r>
              <a:rPr dirty="0" sz="2400" spc="-90">
                <a:solidFill>
                  <a:srgbClr val="545449"/>
                </a:solidFill>
                <a:latin typeface="Trebuchet MS"/>
                <a:cs typeface="Trebuchet MS"/>
              </a:rPr>
              <a:t>real </a:t>
            </a:r>
            <a:r>
              <a:rPr dirty="0" sz="2400" spc="-70">
                <a:solidFill>
                  <a:srgbClr val="545449"/>
                </a:solidFill>
                <a:latin typeface="Trebuchet MS"/>
                <a:cs typeface="Trebuchet MS"/>
              </a:rPr>
              <a:t>propagation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80">
                <a:solidFill>
                  <a:srgbClr val="545449"/>
                </a:solidFill>
                <a:latin typeface="Trebuchet MS"/>
                <a:cs typeface="Trebuchet MS"/>
              </a:rPr>
              <a:t>environments." </a:t>
            </a:r>
            <a:r>
              <a:rPr dirty="0" sz="2400" spc="-105" i="1">
                <a:solidFill>
                  <a:srgbClr val="545449"/>
                </a:solidFill>
                <a:latin typeface="Trebuchet MS"/>
                <a:cs typeface="Trebuchet MS"/>
              </a:rPr>
              <a:t>arXiv </a:t>
            </a:r>
            <a:r>
              <a:rPr dirty="0" sz="2400" spc="-125" i="1">
                <a:solidFill>
                  <a:srgbClr val="545449"/>
                </a:solidFill>
                <a:latin typeface="Trebuchet MS"/>
                <a:cs typeface="Trebuchet MS"/>
              </a:rPr>
              <a:t>preprint </a:t>
            </a:r>
            <a:r>
              <a:rPr dirty="0" sz="2400" spc="-20" i="1">
                <a:solidFill>
                  <a:srgbClr val="545449"/>
                </a:solidFill>
                <a:latin typeface="Trebuchet MS"/>
                <a:cs typeface="Trebuchet MS"/>
              </a:rPr>
              <a:t>arXiv:1403.3376</a:t>
            </a:r>
            <a:r>
              <a:rPr dirty="0" sz="2400" spc="-165" i="1">
                <a:solidFill>
                  <a:srgbClr val="545449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545449"/>
                </a:solidFill>
                <a:latin typeface="Trebuchet MS"/>
                <a:cs typeface="Trebuchet MS"/>
              </a:rPr>
              <a:t>(2014).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254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70">
                <a:solidFill>
                  <a:srgbClr val="545449"/>
                </a:solidFill>
                <a:latin typeface="Trebuchet MS"/>
                <a:cs typeface="Trebuchet MS"/>
              </a:rPr>
              <a:t>[3] </a:t>
            </a:r>
            <a:r>
              <a:rPr dirty="0" sz="2400" spc="-100">
                <a:solidFill>
                  <a:srgbClr val="545449"/>
                </a:solidFill>
                <a:latin typeface="Trebuchet MS"/>
                <a:cs typeface="Trebuchet MS"/>
              </a:rPr>
              <a:t>Gao, </a:t>
            </a:r>
            <a:r>
              <a:rPr dirty="0" sz="2400" spc="-95">
                <a:solidFill>
                  <a:srgbClr val="545449"/>
                </a:solidFill>
                <a:latin typeface="Trebuchet MS"/>
                <a:cs typeface="Trebuchet MS"/>
              </a:rPr>
              <a:t>Xiang, </a:t>
            </a:r>
            <a:r>
              <a:rPr dirty="0" sz="2400" spc="-150">
                <a:solidFill>
                  <a:srgbClr val="545449"/>
                </a:solidFill>
                <a:latin typeface="Trebuchet MS"/>
                <a:cs typeface="Trebuchet MS"/>
              </a:rPr>
              <a:t>et </a:t>
            </a:r>
            <a:r>
              <a:rPr dirty="0" sz="2400" spc="-145">
                <a:solidFill>
                  <a:srgbClr val="545449"/>
                </a:solidFill>
                <a:latin typeface="Trebuchet MS"/>
                <a:cs typeface="Trebuchet MS"/>
              </a:rPr>
              <a:t>al. </a:t>
            </a:r>
            <a:r>
              <a:rPr dirty="0" sz="2400" spc="-60">
                <a:solidFill>
                  <a:srgbClr val="545449"/>
                </a:solidFill>
                <a:latin typeface="Trebuchet MS"/>
                <a:cs typeface="Trebuchet MS"/>
              </a:rPr>
              <a:t>"Linear </a:t>
            </a:r>
            <a:r>
              <a:rPr dirty="0" sz="2400" spc="-90">
                <a:solidFill>
                  <a:srgbClr val="545449"/>
                </a:solidFill>
                <a:latin typeface="Trebuchet MS"/>
                <a:cs typeface="Trebuchet MS"/>
              </a:rPr>
              <a:t>pre-coding </a:t>
            </a:r>
            <a:r>
              <a:rPr dirty="0" sz="2400" spc="-75">
                <a:solidFill>
                  <a:srgbClr val="545449"/>
                </a:solidFill>
                <a:latin typeface="Trebuchet MS"/>
                <a:cs typeface="Trebuchet MS"/>
              </a:rPr>
              <a:t>performance </a:t>
            </a:r>
            <a:r>
              <a:rPr dirty="0" sz="2400" spc="-70">
                <a:solidFill>
                  <a:srgbClr val="545449"/>
                </a:solidFill>
                <a:latin typeface="Trebuchet MS"/>
                <a:cs typeface="Trebuchet MS"/>
              </a:rPr>
              <a:t>in  </a:t>
            </a:r>
            <a:r>
              <a:rPr dirty="0" sz="2400" spc="-30">
                <a:solidFill>
                  <a:srgbClr val="545449"/>
                </a:solidFill>
                <a:latin typeface="Trebuchet MS"/>
                <a:cs typeface="Trebuchet MS"/>
              </a:rPr>
              <a:t>measured </a:t>
            </a:r>
            <a:r>
              <a:rPr dirty="0" sz="2400" spc="-110">
                <a:solidFill>
                  <a:srgbClr val="545449"/>
                </a:solidFill>
                <a:latin typeface="Trebuchet MS"/>
                <a:cs typeface="Trebuchet MS"/>
              </a:rPr>
              <a:t>very-large </a:t>
            </a:r>
            <a:r>
              <a:rPr dirty="0" sz="2400" spc="70">
                <a:solidFill>
                  <a:srgbClr val="545449"/>
                </a:solidFill>
                <a:latin typeface="Trebuchet MS"/>
                <a:cs typeface="Trebuchet MS"/>
              </a:rPr>
              <a:t>MIMO </a:t>
            </a:r>
            <a:r>
              <a:rPr dirty="0" sz="2400" spc="-50">
                <a:solidFill>
                  <a:srgbClr val="545449"/>
                </a:solidFill>
                <a:latin typeface="Trebuchet MS"/>
                <a:cs typeface="Trebuchet MS"/>
              </a:rPr>
              <a:t>channels." </a:t>
            </a:r>
            <a:r>
              <a:rPr dirty="0" sz="2400" spc="-100" i="1">
                <a:solidFill>
                  <a:srgbClr val="545449"/>
                </a:solidFill>
                <a:latin typeface="Trebuchet MS"/>
                <a:cs typeface="Trebuchet MS"/>
              </a:rPr>
              <a:t>Vehicular</a:t>
            </a:r>
            <a:r>
              <a:rPr dirty="0" sz="2400" spc="-484" i="1">
                <a:solidFill>
                  <a:srgbClr val="545449"/>
                </a:solidFill>
                <a:latin typeface="Trebuchet MS"/>
                <a:cs typeface="Trebuchet MS"/>
              </a:rPr>
              <a:t> </a:t>
            </a:r>
            <a:r>
              <a:rPr dirty="0" sz="2400" spc="-90" i="1">
                <a:solidFill>
                  <a:srgbClr val="545449"/>
                </a:solidFill>
                <a:latin typeface="Trebuchet MS"/>
                <a:cs typeface="Trebuchet MS"/>
              </a:rPr>
              <a:t>Technology  </a:t>
            </a:r>
            <a:r>
              <a:rPr dirty="0" sz="2400" spc="-70" i="1">
                <a:solidFill>
                  <a:srgbClr val="545449"/>
                </a:solidFill>
                <a:latin typeface="Trebuchet MS"/>
                <a:cs typeface="Trebuchet MS"/>
              </a:rPr>
              <a:t>Conference </a:t>
            </a:r>
            <a:r>
              <a:rPr dirty="0" sz="2400" spc="-135" i="1">
                <a:solidFill>
                  <a:srgbClr val="545449"/>
                </a:solidFill>
                <a:latin typeface="Trebuchet MS"/>
                <a:cs typeface="Trebuchet MS"/>
              </a:rPr>
              <a:t>(VTC </a:t>
            </a:r>
            <a:r>
              <a:rPr dirty="0" sz="2400" spc="-165" i="1">
                <a:solidFill>
                  <a:srgbClr val="545449"/>
                </a:solidFill>
                <a:latin typeface="Trebuchet MS"/>
                <a:cs typeface="Trebuchet MS"/>
              </a:rPr>
              <a:t>Fall), </a:t>
            </a:r>
            <a:r>
              <a:rPr dirty="0" sz="2400" spc="105" i="1">
                <a:solidFill>
                  <a:srgbClr val="545449"/>
                </a:solidFill>
                <a:latin typeface="Trebuchet MS"/>
                <a:cs typeface="Trebuchet MS"/>
              </a:rPr>
              <a:t>2011 </a:t>
            </a:r>
            <a:r>
              <a:rPr dirty="0" sz="2400" spc="-40" i="1">
                <a:solidFill>
                  <a:srgbClr val="545449"/>
                </a:solidFill>
                <a:latin typeface="Trebuchet MS"/>
                <a:cs typeface="Trebuchet MS"/>
              </a:rPr>
              <a:t>IEEE</a:t>
            </a:r>
            <a:r>
              <a:rPr dirty="0" sz="2400" spc="-40">
                <a:solidFill>
                  <a:srgbClr val="545449"/>
                </a:solidFill>
                <a:latin typeface="Trebuchet MS"/>
                <a:cs typeface="Trebuchet MS"/>
              </a:rPr>
              <a:t>. </a:t>
            </a:r>
            <a:r>
              <a:rPr dirty="0" sz="2400" spc="-55">
                <a:solidFill>
                  <a:srgbClr val="545449"/>
                </a:solidFill>
                <a:latin typeface="Trebuchet MS"/>
                <a:cs typeface="Trebuchet MS"/>
              </a:rPr>
              <a:t>IEEE,</a:t>
            </a:r>
            <a:r>
              <a:rPr dirty="0" sz="2400" spc="-470">
                <a:solidFill>
                  <a:srgbClr val="545449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545449"/>
                </a:solidFill>
                <a:latin typeface="Trebuchet MS"/>
                <a:cs typeface="Trebuchet MS"/>
              </a:rPr>
              <a:t>2011.</a:t>
            </a:r>
            <a:endParaRPr sz="2400">
              <a:latin typeface="Trebuchet MS"/>
              <a:cs typeface="Trebuchet MS"/>
            </a:endParaRPr>
          </a:p>
          <a:p>
            <a:pPr marL="355600" marR="54610" indent="-343535">
              <a:lnSpc>
                <a:spcPct val="100000"/>
              </a:lnSpc>
              <a:spcBef>
                <a:spcPts val="580"/>
              </a:spcBef>
              <a:tabLst>
                <a:tab pos="431800" algn="l"/>
              </a:tabLst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125">
                <a:solidFill>
                  <a:srgbClr val="F4680A"/>
                </a:solidFill>
                <a:latin typeface="Times New Roman"/>
                <a:cs typeface="Times New Roman"/>
              </a:rPr>
              <a:t>		</a:t>
            </a:r>
            <a:r>
              <a:rPr dirty="0" sz="2400" spc="-70">
                <a:solidFill>
                  <a:srgbClr val="545449"/>
                </a:solidFill>
                <a:latin typeface="Trebuchet MS"/>
                <a:cs typeface="Trebuchet MS"/>
              </a:rPr>
              <a:t>[4] </a:t>
            </a:r>
            <a:r>
              <a:rPr dirty="0" sz="2400" spc="-100">
                <a:solidFill>
                  <a:srgbClr val="545449"/>
                </a:solidFill>
                <a:latin typeface="Trebuchet MS"/>
                <a:cs typeface="Trebuchet MS"/>
              </a:rPr>
              <a:t>Jose, </a:t>
            </a:r>
            <a:r>
              <a:rPr dirty="0" sz="2400" spc="-130">
                <a:solidFill>
                  <a:srgbClr val="545449"/>
                </a:solidFill>
                <a:latin typeface="Trebuchet MS"/>
                <a:cs typeface="Trebuchet MS"/>
              </a:rPr>
              <a:t>Jubin, </a:t>
            </a:r>
            <a:r>
              <a:rPr dirty="0" sz="2400" spc="-145">
                <a:solidFill>
                  <a:srgbClr val="545449"/>
                </a:solidFill>
                <a:latin typeface="Trebuchet MS"/>
                <a:cs typeface="Trebuchet MS"/>
              </a:rPr>
              <a:t>et al. </a:t>
            </a:r>
            <a:r>
              <a:rPr dirty="0" sz="2400" spc="-100">
                <a:solidFill>
                  <a:srgbClr val="545449"/>
                </a:solidFill>
                <a:latin typeface="Trebuchet MS"/>
                <a:cs typeface="Trebuchet MS"/>
              </a:rPr>
              <a:t>"Pilot </a:t>
            </a:r>
            <a:r>
              <a:rPr dirty="0" sz="2400" spc="-75">
                <a:solidFill>
                  <a:srgbClr val="545449"/>
                </a:solidFill>
                <a:latin typeface="Trebuchet MS"/>
                <a:cs typeface="Trebuchet MS"/>
              </a:rPr>
              <a:t>contamination </a:t>
            </a:r>
            <a:r>
              <a:rPr dirty="0" sz="2400" spc="-90">
                <a:solidFill>
                  <a:srgbClr val="545449"/>
                </a:solidFill>
                <a:latin typeface="Trebuchet MS"/>
                <a:cs typeface="Trebuchet MS"/>
              </a:rPr>
              <a:t>problem </a:t>
            </a:r>
            <a:r>
              <a:rPr dirty="0" sz="2400" spc="-75">
                <a:solidFill>
                  <a:srgbClr val="545449"/>
                </a:solidFill>
                <a:latin typeface="Trebuchet MS"/>
                <a:cs typeface="Trebuchet MS"/>
              </a:rPr>
              <a:t>in</a:t>
            </a:r>
            <a:r>
              <a:rPr dirty="0" sz="2400" spc="-200">
                <a:solidFill>
                  <a:srgbClr val="545449"/>
                </a:solidFill>
                <a:latin typeface="Trebuchet MS"/>
                <a:cs typeface="Trebuchet MS"/>
              </a:rPr>
              <a:t> </a:t>
            </a:r>
            <a:r>
              <a:rPr dirty="0" sz="2400" spc="-400">
                <a:solidFill>
                  <a:srgbClr val="545449"/>
                </a:solidFill>
                <a:latin typeface="Trebuchet MS"/>
                <a:cs typeface="Trebuchet MS"/>
              </a:rPr>
              <a:t>multi-  </a:t>
            </a:r>
            <a:r>
              <a:rPr dirty="0" sz="2400" spc="-114">
                <a:solidFill>
                  <a:srgbClr val="545449"/>
                </a:solidFill>
                <a:latin typeface="Trebuchet MS"/>
                <a:cs typeface="Trebuchet MS"/>
              </a:rPr>
              <a:t>cell </a:t>
            </a:r>
            <a:r>
              <a:rPr dirty="0" sz="2400" spc="-30">
                <a:solidFill>
                  <a:srgbClr val="545449"/>
                </a:solidFill>
                <a:latin typeface="Trebuchet MS"/>
                <a:cs typeface="Trebuchet MS"/>
              </a:rPr>
              <a:t>TDD </a:t>
            </a:r>
            <a:r>
              <a:rPr dirty="0" sz="2400" spc="-75">
                <a:solidFill>
                  <a:srgbClr val="545449"/>
                </a:solidFill>
                <a:latin typeface="Trebuchet MS"/>
                <a:cs typeface="Trebuchet MS"/>
              </a:rPr>
              <a:t>systems."</a:t>
            </a:r>
            <a:r>
              <a:rPr dirty="0" sz="2400" spc="-75" i="1">
                <a:solidFill>
                  <a:srgbClr val="545449"/>
                </a:solidFill>
                <a:latin typeface="Trebuchet MS"/>
                <a:cs typeface="Trebuchet MS"/>
              </a:rPr>
              <a:t>Information </a:t>
            </a:r>
            <a:r>
              <a:rPr dirty="0" sz="2400" spc="-150" i="1">
                <a:solidFill>
                  <a:srgbClr val="545449"/>
                </a:solidFill>
                <a:latin typeface="Trebuchet MS"/>
                <a:cs typeface="Trebuchet MS"/>
              </a:rPr>
              <a:t>Theory, </a:t>
            </a:r>
            <a:r>
              <a:rPr dirty="0" sz="2400" spc="55" i="1">
                <a:solidFill>
                  <a:srgbClr val="545449"/>
                </a:solidFill>
                <a:latin typeface="Trebuchet MS"/>
                <a:cs typeface="Trebuchet MS"/>
              </a:rPr>
              <a:t>2009. </a:t>
            </a:r>
            <a:r>
              <a:rPr dirty="0" sz="2400" spc="-40" i="1">
                <a:solidFill>
                  <a:srgbClr val="545449"/>
                </a:solidFill>
                <a:latin typeface="Trebuchet MS"/>
                <a:cs typeface="Trebuchet MS"/>
              </a:rPr>
              <a:t>ISIT</a:t>
            </a:r>
            <a:r>
              <a:rPr dirty="0" sz="2400" spc="-380" i="1">
                <a:solidFill>
                  <a:srgbClr val="545449"/>
                </a:solidFill>
                <a:latin typeface="Trebuchet MS"/>
                <a:cs typeface="Trebuchet MS"/>
              </a:rPr>
              <a:t> </a:t>
            </a:r>
            <a:r>
              <a:rPr dirty="0" sz="2400" spc="55" i="1">
                <a:solidFill>
                  <a:srgbClr val="545449"/>
                </a:solidFill>
                <a:latin typeface="Trebuchet MS"/>
                <a:cs typeface="Trebuchet MS"/>
              </a:rPr>
              <a:t>2009.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2400" spc="20" i="1">
                <a:solidFill>
                  <a:srgbClr val="545449"/>
                </a:solidFill>
                <a:latin typeface="Trebuchet MS"/>
                <a:cs typeface="Trebuchet MS"/>
              </a:rPr>
              <a:t>IEEE </a:t>
            </a:r>
            <a:r>
              <a:rPr dirty="0" sz="2400" spc="-105" i="1">
                <a:solidFill>
                  <a:srgbClr val="545449"/>
                </a:solidFill>
                <a:latin typeface="Trebuchet MS"/>
                <a:cs typeface="Trebuchet MS"/>
              </a:rPr>
              <a:t>International </a:t>
            </a:r>
            <a:r>
              <a:rPr dirty="0" sz="2400" spc="-30" i="1">
                <a:solidFill>
                  <a:srgbClr val="545449"/>
                </a:solidFill>
                <a:latin typeface="Trebuchet MS"/>
                <a:cs typeface="Trebuchet MS"/>
              </a:rPr>
              <a:t>Symposium </a:t>
            </a:r>
            <a:r>
              <a:rPr dirty="0" sz="2400" spc="-105" i="1">
                <a:solidFill>
                  <a:srgbClr val="545449"/>
                </a:solidFill>
                <a:latin typeface="Trebuchet MS"/>
                <a:cs typeface="Trebuchet MS"/>
              </a:rPr>
              <a:t>on</a:t>
            </a:r>
            <a:r>
              <a:rPr dirty="0" sz="2400" spc="-105">
                <a:solidFill>
                  <a:srgbClr val="545449"/>
                </a:solidFill>
                <a:latin typeface="Trebuchet MS"/>
                <a:cs typeface="Trebuchet MS"/>
              </a:rPr>
              <a:t>. </a:t>
            </a:r>
            <a:r>
              <a:rPr dirty="0" sz="2400" spc="-55">
                <a:solidFill>
                  <a:srgbClr val="545449"/>
                </a:solidFill>
                <a:latin typeface="Trebuchet MS"/>
                <a:cs typeface="Trebuchet MS"/>
              </a:rPr>
              <a:t>IEEE,</a:t>
            </a:r>
            <a:r>
              <a:rPr dirty="0" sz="2400" spc="-409">
                <a:solidFill>
                  <a:srgbClr val="545449"/>
                </a:solidFill>
                <a:latin typeface="Trebuchet MS"/>
                <a:cs typeface="Trebuchet MS"/>
              </a:rPr>
              <a:t> </a:t>
            </a:r>
            <a:r>
              <a:rPr dirty="0" sz="2400" spc="60">
                <a:solidFill>
                  <a:srgbClr val="545449"/>
                </a:solidFill>
                <a:latin typeface="Trebuchet MS"/>
                <a:cs typeface="Trebuchet MS"/>
              </a:rPr>
              <a:t>2009.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25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5069" y="0"/>
            <a:ext cx="5323205" cy="1703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0" spc="-1700" b="1">
                <a:latin typeface="Arial"/>
                <a:cs typeface="Arial"/>
              </a:rPr>
              <a:t>Thank</a:t>
            </a:r>
            <a:r>
              <a:rPr dirty="0" sz="11000" spc="-530" b="1">
                <a:latin typeface="Arial"/>
                <a:cs typeface="Arial"/>
              </a:rPr>
              <a:t> </a:t>
            </a:r>
            <a:r>
              <a:rPr dirty="0" sz="11000" spc="-1864" b="1">
                <a:latin typeface="Arial"/>
                <a:cs typeface="Arial"/>
              </a:rPr>
              <a:t>You</a:t>
            </a:r>
            <a:endParaRPr sz="1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9011" y="2581655"/>
            <a:ext cx="6286499" cy="2723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57320" y="2836291"/>
            <a:ext cx="8470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400">
                <a:latin typeface="Georgia"/>
                <a:cs typeface="Georgia"/>
              </a:rPr>
              <a:t>Contact</a:t>
            </a:r>
            <a:r>
              <a:rPr dirty="0" sz="2000" spc="-350">
                <a:latin typeface="Georgia"/>
                <a:cs typeface="Georgia"/>
              </a:rPr>
              <a:t> </a:t>
            </a:r>
            <a:r>
              <a:rPr dirty="0" sz="2000" spc="-440">
                <a:latin typeface="Georgia"/>
                <a:cs typeface="Georgia"/>
              </a:rPr>
              <a:t>me: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25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95"/>
              <a:t>Web</a:t>
            </a:r>
            <a:r>
              <a:rPr dirty="0" spc="-105"/>
              <a:t> </a:t>
            </a:r>
            <a:r>
              <a:rPr dirty="0" spc="-285"/>
              <a:t>site:</a:t>
            </a:r>
          </a:p>
          <a:p>
            <a:pPr algn="ctr" marL="294005">
              <a:lnSpc>
                <a:spcPts val="2395"/>
              </a:lnSpc>
              <a:spcBef>
                <a:spcPts val="10"/>
              </a:spcBef>
            </a:pPr>
            <a:r>
              <a:rPr dirty="0" spc="-70">
                <a:solidFill>
                  <a:srgbClr val="66AACD"/>
                </a:solidFill>
                <a:latin typeface="Trebuchet MS"/>
                <a:cs typeface="Trebuchet MS"/>
              </a:rPr>
              <a:t>www.ahmed_nasser_eng.staff.scuegypt.edu.eg</a:t>
            </a:r>
          </a:p>
          <a:p>
            <a:pPr marL="60960">
              <a:lnSpc>
                <a:spcPts val="2395"/>
              </a:lnSpc>
            </a:pPr>
            <a:r>
              <a:rPr dirty="0" spc="-395"/>
              <a:t>Email:</a:t>
            </a:r>
          </a:p>
          <a:p>
            <a:pPr algn="ctr" marL="294640">
              <a:lnSpc>
                <a:spcPct val="100000"/>
              </a:lnSpc>
            </a:pPr>
            <a:r>
              <a:rPr dirty="0" spc="-409">
                <a:solidFill>
                  <a:srgbClr val="66AACD"/>
                </a:solidFill>
                <a:hlinkClick r:id="rId3"/>
              </a:rPr>
              <a:t>ahmed.nasserahmed@gmail.com</a:t>
            </a:r>
          </a:p>
          <a:p>
            <a:pPr algn="ctr" marL="294640">
              <a:lnSpc>
                <a:spcPct val="100000"/>
              </a:lnSpc>
            </a:pPr>
            <a:r>
              <a:rPr dirty="0" spc="-375">
                <a:solidFill>
                  <a:srgbClr val="66AACD"/>
                </a:solidFill>
                <a:hlinkClick r:id="rId4"/>
              </a:rPr>
              <a:t>Ahmed.nasser@eng.suez.edu.eg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755" y="467868"/>
            <a:ext cx="4669536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0064" y="520319"/>
            <a:ext cx="4565776" cy="46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5940" y="1851786"/>
            <a:ext cx="7877809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34365" indent="-343535">
              <a:lnSpc>
                <a:spcPct val="100000"/>
              </a:lnSpc>
              <a:spcBef>
                <a:spcPts val="100"/>
              </a:spcBef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125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545449"/>
                </a:solidFill>
                <a:latin typeface="Times New Roman"/>
                <a:cs typeface="Times New Roman"/>
              </a:rPr>
              <a:t>Massive MIMO (also </a:t>
            </a:r>
            <a:r>
              <a:rPr dirty="0" sz="2400">
                <a:solidFill>
                  <a:srgbClr val="545449"/>
                </a:solidFill>
                <a:latin typeface="Times New Roman"/>
                <a:cs typeface="Times New Roman"/>
              </a:rPr>
              <a:t>known as </a:t>
            </a:r>
            <a:r>
              <a:rPr dirty="0" sz="2400" spc="-5">
                <a:solidFill>
                  <a:srgbClr val="545449"/>
                </a:solidFill>
                <a:latin typeface="Times New Roman"/>
                <a:cs typeface="Times New Roman"/>
              </a:rPr>
              <a:t>“Large-Scale </a:t>
            </a:r>
            <a:r>
              <a:rPr dirty="0" sz="2400" spc="-1040">
                <a:solidFill>
                  <a:srgbClr val="545449"/>
                </a:solidFill>
                <a:latin typeface="Times New Roman"/>
                <a:cs typeface="Times New Roman"/>
              </a:rPr>
              <a:t>Antenna </a:t>
            </a:r>
            <a:r>
              <a:rPr dirty="0" sz="2400" spc="-59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545449"/>
                </a:solidFill>
                <a:latin typeface="Times New Roman"/>
                <a:cs typeface="Times New Roman"/>
              </a:rPr>
              <a:t>Systems”, </a:t>
            </a:r>
            <a:r>
              <a:rPr dirty="0" sz="2400" spc="-55">
                <a:solidFill>
                  <a:srgbClr val="545449"/>
                </a:solidFill>
                <a:latin typeface="Times New Roman"/>
                <a:cs typeface="Times New Roman"/>
              </a:rPr>
              <a:t>“Very </a:t>
            </a:r>
            <a:r>
              <a:rPr dirty="0" sz="2400" spc="-10">
                <a:solidFill>
                  <a:srgbClr val="545449"/>
                </a:solidFill>
                <a:latin typeface="Times New Roman"/>
                <a:cs typeface="Times New Roman"/>
              </a:rPr>
              <a:t>Large </a:t>
            </a:r>
            <a:r>
              <a:rPr dirty="0" sz="2400">
                <a:solidFill>
                  <a:srgbClr val="545449"/>
                </a:solidFill>
                <a:latin typeface="Times New Roman"/>
                <a:cs typeface="Times New Roman"/>
              </a:rPr>
              <a:t>MIMO”, </a:t>
            </a:r>
            <a:r>
              <a:rPr dirty="0" sz="2400" spc="-5">
                <a:solidFill>
                  <a:srgbClr val="545449"/>
                </a:solidFill>
                <a:latin typeface="Times New Roman"/>
                <a:cs typeface="Times New Roman"/>
              </a:rPr>
              <a:t>“Hyper MIMO”, </a:t>
            </a:r>
            <a:r>
              <a:rPr dirty="0" sz="2400">
                <a:solidFill>
                  <a:srgbClr val="545449"/>
                </a:solidFill>
                <a:latin typeface="Times New Roman"/>
                <a:cs typeface="Times New Roman"/>
              </a:rPr>
              <a:t>“Full-  </a:t>
            </a:r>
            <a:r>
              <a:rPr dirty="0" sz="2400" spc="-5">
                <a:solidFill>
                  <a:srgbClr val="545449"/>
                </a:solidFill>
                <a:latin typeface="Times New Roman"/>
                <a:cs typeface="Times New Roman"/>
              </a:rPr>
              <a:t>Dimension MIMO” </a:t>
            </a:r>
            <a:r>
              <a:rPr dirty="0" sz="2400">
                <a:solidFill>
                  <a:srgbClr val="545449"/>
                </a:solidFill>
                <a:latin typeface="Times New Roman"/>
                <a:cs typeface="Times New Roman"/>
              </a:rPr>
              <a:t>and </a:t>
            </a:r>
            <a:r>
              <a:rPr dirty="0" sz="2400" spc="-5">
                <a:solidFill>
                  <a:srgbClr val="545449"/>
                </a:solidFill>
                <a:latin typeface="Times New Roman"/>
                <a:cs typeface="Times New Roman"/>
              </a:rPr>
              <a:t>“ARGOS”)</a:t>
            </a:r>
            <a:r>
              <a:rPr dirty="0" sz="2400" spc="2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545449"/>
                </a:solidFill>
                <a:latin typeface="Times New Roman"/>
                <a:cs typeface="Times New Roman"/>
              </a:rPr>
              <a:t>[1]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65">
                <a:solidFill>
                  <a:srgbClr val="F4680A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545449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545449"/>
                </a:solidFill>
                <a:latin typeface="Times New Roman"/>
                <a:cs typeface="Times New Roman"/>
              </a:rPr>
              <a:t>a </a:t>
            </a:r>
            <a:r>
              <a:rPr dirty="0" sz="2400" spc="-5">
                <a:solidFill>
                  <a:srgbClr val="545449"/>
                </a:solidFill>
                <a:latin typeface="Times New Roman"/>
                <a:cs typeface="Times New Roman"/>
              </a:rPr>
              <a:t>new </a:t>
            </a:r>
            <a:r>
              <a:rPr dirty="0" sz="2400">
                <a:solidFill>
                  <a:srgbClr val="545449"/>
                </a:solidFill>
                <a:latin typeface="Times New Roman"/>
                <a:cs typeface="Times New Roman"/>
              </a:rPr>
              <a:t>research field, where base stations are equipped  </a:t>
            </a:r>
            <a:r>
              <a:rPr dirty="0" sz="2400" spc="-730">
                <a:solidFill>
                  <a:srgbClr val="545449"/>
                </a:solidFill>
                <a:latin typeface="Times New Roman"/>
                <a:cs typeface="Times New Roman"/>
              </a:rPr>
              <a:t>with</a:t>
            </a:r>
            <a:r>
              <a:rPr dirty="0" sz="2400">
                <a:solidFill>
                  <a:srgbClr val="545449"/>
                </a:solidFill>
                <a:latin typeface="Times New Roman"/>
                <a:cs typeface="Times New Roman"/>
              </a:rPr>
              <a:t> a very </a:t>
            </a:r>
            <a:r>
              <a:rPr dirty="0" sz="2400" spc="-10">
                <a:solidFill>
                  <a:srgbClr val="545449"/>
                </a:solidFill>
                <a:latin typeface="Times New Roman"/>
                <a:cs typeface="Times New Roman"/>
              </a:rPr>
              <a:t>large </a:t>
            </a:r>
            <a:r>
              <a:rPr dirty="0" sz="2400" spc="-5">
                <a:solidFill>
                  <a:srgbClr val="545449"/>
                </a:solidFill>
                <a:latin typeface="Times New Roman"/>
                <a:cs typeface="Times New Roman"/>
              </a:rPr>
              <a:t>number </a:t>
            </a:r>
            <a:r>
              <a:rPr dirty="0" sz="2400">
                <a:solidFill>
                  <a:srgbClr val="545449"/>
                </a:solidFill>
                <a:latin typeface="Times New Roman"/>
                <a:cs typeface="Times New Roman"/>
              </a:rPr>
              <a:t>of antennas </a:t>
            </a:r>
            <a:r>
              <a:rPr dirty="0" sz="2400" spc="-5">
                <a:solidFill>
                  <a:srgbClr val="545449"/>
                </a:solidFill>
                <a:latin typeface="Times New Roman"/>
                <a:cs typeface="Times New Roman"/>
              </a:rPr>
              <a:t>as compared </a:t>
            </a:r>
            <a:r>
              <a:rPr dirty="0" sz="2400">
                <a:solidFill>
                  <a:srgbClr val="545449"/>
                </a:solidFill>
                <a:latin typeface="Times New Roman"/>
                <a:cs typeface="Times New Roman"/>
              </a:rPr>
              <a:t>to previously  considered</a:t>
            </a:r>
            <a:r>
              <a:rPr dirty="0" sz="2400" spc="-3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545449"/>
                </a:solidFill>
                <a:latin typeface="Times New Roman"/>
                <a:cs typeface="Times New Roman"/>
              </a:rPr>
              <a:t>systems[2].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799844"/>
            <a:ext cx="3182112" cy="2086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8200" y="4114800"/>
            <a:ext cx="3258312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69949" y="1960258"/>
            <a:ext cx="4190152" cy="41946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38755" y="467868"/>
            <a:ext cx="4669536" cy="565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0064" y="520319"/>
            <a:ext cx="4565776" cy="4607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639823"/>
            <a:ext cx="568451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8511" y="1658111"/>
            <a:ext cx="6952488" cy="530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5112" y="2249423"/>
            <a:ext cx="568451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8511" y="2269235"/>
            <a:ext cx="6952488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112" y="2859023"/>
            <a:ext cx="568451" cy="821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8511" y="2878835"/>
            <a:ext cx="6952488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112" y="3468623"/>
            <a:ext cx="568451" cy="821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8511" y="3488435"/>
            <a:ext cx="6952488" cy="53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5112" y="4076700"/>
            <a:ext cx="568451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8511" y="4098035"/>
            <a:ext cx="6952488" cy="530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112" y="4687823"/>
            <a:ext cx="568451" cy="822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8511" y="4706111"/>
            <a:ext cx="6952488" cy="5303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5112" y="5295900"/>
            <a:ext cx="568451" cy="8229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8511" y="5317235"/>
            <a:ext cx="6952488" cy="5303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112" y="5905500"/>
            <a:ext cx="568451" cy="8229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7483" y="1829765"/>
            <a:ext cx="204470" cy="465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8511" y="5926835"/>
            <a:ext cx="6952488" cy="5303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38199" y="1489075"/>
            <a:ext cx="4928870" cy="490537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27025" indent="-286385">
              <a:lnSpc>
                <a:spcPct val="100000"/>
              </a:lnSpc>
              <a:spcBef>
                <a:spcPts val="13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70">
                <a:latin typeface="Trebuchet MS"/>
                <a:cs typeface="Trebuchet MS"/>
              </a:rPr>
              <a:t> </a:t>
            </a:r>
            <a:r>
              <a:rPr dirty="0" sz="3000" spc="-105">
                <a:latin typeface="Trebuchet MS"/>
                <a:cs typeface="Trebuchet MS"/>
              </a:rPr>
              <a:t>Definition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10"/>
              </a:spcBef>
              <a:buChar char="•"/>
              <a:tabLst>
                <a:tab pos="327660" algn="l"/>
              </a:tabLst>
            </a:pPr>
            <a:r>
              <a:rPr dirty="0" sz="3000" spc="-55">
                <a:latin typeface="Trebuchet MS"/>
                <a:cs typeface="Trebuchet MS"/>
              </a:rPr>
              <a:t>Multiuser </a:t>
            </a:r>
            <a:r>
              <a:rPr dirty="0" sz="3000" spc="45">
                <a:latin typeface="Trebuchet MS"/>
                <a:cs typeface="Trebuchet MS"/>
              </a:rPr>
              <a:t>VS </a:t>
            </a:r>
            <a:r>
              <a:rPr dirty="0" sz="3000" spc="-45">
                <a:latin typeface="Trebuchet MS"/>
                <a:cs typeface="Trebuchet MS"/>
              </a:rPr>
              <a:t>Single</a:t>
            </a:r>
            <a:r>
              <a:rPr dirty="0" sz="3000" spc="-434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user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Potential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-35">
                <a:latin typeface="Trebuchet MS"/>
                <a:cs typeface="Trebuchet MS"/>
              </a:rPr>
              <a:t>TDD </a:t>
            </a:r>
            <a:r>
              <a:rPr dirty="0" sz="3000" spc="-114">
                <a:latin typeface="Trebuchet MS"/>
                <a:cs typeface="Trebuchet MS"/>
              </a:rPr>
              <a:t>or</a:t>
            </a:r>
            <a:r>
              <a:rPr dirty="0" sz="3000" spc="-28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FDD</a:t>
            </a:r>
            <a:endParaRPr sz="3000">
              <a:latin typeface="Trebuchet MS"/>
              <a:cs typeface="Trebuchet MS"/>
            </a:endParaRPr>
          </a:p>
          <a:p>
            <a:pPr marL="334645" indent="-286385">
              <a:lnSpc>
                <a:spcPct val="100000"/>
              </a:lnSpc>
              <a:spcBef>
                <a:spcPts val="1120"/>
              </a:spcBef>
              <a:buChar char="•"/>
              <a:tabLst>
                <a:tab pos="335280" algn="l"/>
              </a:tabLst>
            </a:pPr>
            <a:r>
              <a:rPr dirty="0" sz="3100" spc="30">
                <a:latin typeface="Trebuchet MS"/>
                <a:cs typeface="Trebuchet MS"/>
              </a:rPr>
              <a:t>Massive </a:t>
            </a:r>
            <a:r>
              <a:rPr dirty="0" sz="3100" spc="90">
                <a:latin typeface="Trebuchet MS"/>
                <a:cs typeface="Trebuchet MS"/>
              </a:rPr>
              <a:t>MIMO</a:t>
            </a:r>
            <a:r>
              <a:rPr dirty="0" sz="3100" spc="-350">
                <a:latin typeface="Trebuchet MS"/>
                <a:cs typeface="Trebuchet MS"/>
              </a:rPr>
              <a:t> </a:t>
            </a:r>
            <a:r>
              <a:rPr dirty="0" sz="3100" spc="-130">
                <a:latin typeface="Trebuchet MS"/>
                <a:cs typeface="Trebuchet MS"/>
              </a:rPr>
              <a:t>Limitation</a:t>
            </a:r>
            <a:endParaRPr sz="3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53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Research </a:t>
            </a:r>
            <a:r>
              <a:rPr dirty="0" sz="2600" spc="-80">
                <a:latin typeface="Trebuchet MS"/>
                <a:cs typeface="Trebuchet MS"/>
              </a:rPr>
              <a:t>Problem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36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channel</a:t>
            </a:r>
            <a:endParaRPr sz="26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4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0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Coding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1503" y="513587"/>
            <a:ext cx="1696212" cy="5654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03065" y="566038"/>
            <a:ext cx="1593469" cy="4607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550" y="1894459"/>
            <a:ext cx="1226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0" b="1">
                <a:latin typeface="Arial"/>
                <a:cs typeface="Arial"/>
              </a:rPr>
              <a:t>S</a:t>
            </a:r>
            <a:r>
              <a:rPr dirty="0" sz="2400" spc="-265" b="1">
                <a:latin typeface="Arial"/>
                <a:cs typeface="Arial"/>
              </a:rPr>
              <a:t>U</a:t>
            </a:r>
            <a:r>
              <a:rPr dirty="0" sz="2400" spc="-200" b="1">
                <a:latin typeface="Arial"/>
                <a:cs typeface="Arial"/>
              </a:rPr>
              <a:t>-</a:t>
            </a:r>
            <a:r>
              <a:rPr dirty="0" sz="2400" spc="-55" b="1">
                <a:latin typeface="Arial"/>
                <a:cs typeface="Arial"/>
              </a:rPr>
              <a:t>M</a:t>
            </a:r>
            <a:r>
              <a:rPr dirty="0" sz="2400" spc="-160" b="1">
                <a:latin typeface="Arial"/>
                <a:cs typeface="Arial"/>
              </a:rPr>
              <a:t>IMO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071" y="2327148"/>
            <a:ext cx="4302760" cy="4378960"/>
          </a:xfrm>
          <a:custGeom>
            <a:avLst/>
            <a:gdLst/>
            <a:ahLst/>
            <a:cxnLst/>
            <a:rect l="l" t="t" r="r" b="b"/>
            <a:pathLst>
              <a:path w="4302760" h="4378959">
                <a:moveTo>
                  <a:pt x="0" y="4378452"/>
                </a:moveTo>
                <a:lnTo>
                  <a:pt x="4302252" y="4378452"/>
                </a:lnTo>
                <a:lnTo>
                  <a:pt x="4302252" y="0"/>
                </a:lnTo>
                <a:lnTo>
                  <a:pt x="0" y="0"/>
                </a:lnTo>
                <a:lnTo>
                  <a:pt x="0" y="4378452"/>
                </a:lnTo>
                <a:close/>
              </a:path>
            </a:pathLst>
          </a:custGeom>
          <a:ln w="9144">
            <a:solidFill>
              <a:srgbClr val="F4680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4116" y="2354707"/>
            <a:ext cx="3986529" cy="2449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4604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100" spc="198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100" spc="198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the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multiplexing gain </a:t>
            </a:r>
            <a:r>
              <a:rPr dirty="0" sz="1500" spc="-10">
                <a:solidFill>
                  <a:srgbClr val="545449"/>
                </a:solidFill>
                <a:latin typeface="Times New Roman"/>
                <a:cs typeface="Times New Roman"/>
              </a:rPr>
              <a:t>may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disappear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when the 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signal power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is </a:t>
            </a:r>
            <a:r>
              <a:rPr dirty="0" sz="1500" spc="-25">
                <a:solidFill>
                  <a:srgbClr val="545449"/>
                </a:solidFill>
                <a:latin typeface="Times New Roman"/>
                <a:cs typeface="Times New Roman"/>
              </a:rPr>
              <a:t>low,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relative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to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interference and  noise,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or in</a:t>
            </a:r>
            <a:r>
              <a:rPr dirty="0" sz="1500" spc="-3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propagation</a:t>
            </a:r>
            <a:endParaRPr sz="1500">
              <a:latin typeface="Times New Roman"/>
              <a:cs typeface="Times New Roman"/>
            </a:endParaRPr>
          </a:p>
          <a:p>
            <a:pPr marL="355600" marR="95250" indent="-342900">
              <a:lnSpc>
                <a:spcPct val="100000"/>
              </a:lnSpc>
              <a:spcBef>
                <a:spcPts val="360"/>
              </a:spcBef>
              <a:tabLst>
                <a:tab pos="354965" algn="l"/>
              </a:tabLst>
            </a:pPr>
            <a:r>
              <a:rPr dirty="0" sz="1100" spc="198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100" spc="198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environments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with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dominating line-of-sight </a:t>
            </a:r>
            <a:r>
              <a:rPr dirty="0" sz="1500" spc="-330">
                <a:solidFill>
                  <a:srgbClr val="545449"/>
                </a:solidFill>
                <a:latin typeface="Times New Roman"/>
                <a:cs typeface="Times New Roman"/>
              </a:rPr>
              <a:t>or 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insufficient</a:t>
            </a:r>
            <a:r>
              <a:rPr dirty="0" sz="1500" spc="-15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scatters.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354965" algn="l"/>
              </a:tabLst>
            </a:pPr>
            <a:r>
              <a:rPr dirty="0" sz="1100" spc="198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100" spc="198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SU-MIMO systems also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require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complex</a:t>
            </a:r>
            <a:r>
              <a:rPr dirty="0" sz="1500" spc="2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and</a:t>
            </a:r>
            <a:endParaRPr sz="1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expensive multiple-antenna</a:t>
            </a:r>
            <a:r>
              <a:rPr dirty="0" sz="1500" spc="-75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terminals.</a:t>
            </a:r>
            <a:endParaRPr sz="15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365"/>
              </a:spcBef>
              <a:tabLst>
                <a:tab pos="354965" algn="l"/>
              </a:tabLst>
            </a:pPr>
            <a:r>
              <a:rPr dirty="0" sz="1100" spc="198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100" spc="198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Practical size limitations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on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terminals also  </a:t>
            </a:r>
            <a:r>
              <a:rPr dirty="0" sz="1500" spc="-60">
                <a:solidFill>
                  <a:srgbClr val="545449"/>
                </a:solidFill>
                <a:latin typeface="Times New Roman"/>
                <a:cs typeface="Times New Roman"/>
              </a:rPr>
              <a:t>limit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the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number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of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antennas that </a:t>
            </a:r>
            <a:r>
              <a:rPr dirty="0" sz="1500" spc="-10">
                <a:solidFill>
                  <a:srgbClr val="545449"/>
                </a:solidFill>
                <a:latin typeface="Times New Roman"/>
                <a:cs typeface="Times New Roman"/>
              </a:rPr>
              <a:t>can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be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used  and thereby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the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achievable multiplexing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gains.  [3]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152" y="1687067"/>
            <a:ext cx="4270375" cy="640080"/>
          </a:xfrm>
          <a:prstGeom prst="rect">
            <a:avLst/>
          </a:prstGeom>
          <a:solidFill>
            <a:srgbClr val="F8A36C"/>
          </a:solidFill>
          <a:ln w="9144">
            <a:solidFill>
              <a:srgbClr val="F4680A"/>
            </a:solidFill>
          </a:ln>
        </p:spPr>
        <p:txBody>
          <a:bodyPr wrap="square" lIns="0" tIns="219710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730"/>
              </a:spcBef>
            </a:pPr>
            <a:r>
              <a:rPr dirty="0" sz="2400" spc="-150" b="1">
                <a:solidFill>
                  <a:srgbClr val="545449"/>
                </a:solidFill>
                <a:latin typeface="Arial"/>
                <a:cs typeface="Arial"/>
              </a:rPr>
              <a:t>MU-MIMO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5152" y="2327148"/>
            <a:ext cx="4270375" cy="4369435"/>
          </a:xfrm>
          <a:prstGeom prst="rect">
            <a:avLst/>
          </a:prstGeom>
          <a:ln w="9144">
            <a:solidFill>
              <a:srgbClr val="F4680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434975" marR="85725" indent="-342900">
              <a:lnSpc>
                <a:spcPct val="100000"/>
              </a:lnSpc>
              <a:spcBef>
                <a:spcPts val="960"/>
              </a:spcBef>
              <a:tabLst>
                <a:tab pos="434340" algn="l"/>
              </a:tabLst>
            </a:pPr>
            <a:r>
              <a:rPr dirty="0" sz="1100" spc="198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100" spc="198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It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is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shown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that all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the </a:t>
            </a:r>
            <a:r>
              <a:rPr dirty="0" sz="1500" spc="-10">
                <a:solidFill>
                  <a:srgbClr val="545449"/>
                </a:solidFill>
                <a:latin typeface="Times New Roman"/>
                <a:cs typeface="Times New Roman"/>
              </a:rPr>
              <a:t>effects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of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uncorrelated 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noise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and fast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fading </a:t>
            </a:r>
            <a:r>
              <a:rPr dirty="0" sz="1500" spc="-10">
                <a:solidFill>
                  <a:srgbClr val="545449"/>
                </a:solidFill>
                <a:latin typeface="Times New Roman"/>
                <a:cs typeface="Times New Roman"/>
              </a:rPr>
              <a:t>disappear, as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does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the intra- 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cell</a:t>
            </a:r>
            <a:r>
              <a:rPr dirty="0" sz="1500" spc="-15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interference.</a:t>
            </a:r>
            <a:endParaRPr sz="15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359"/>
              </a:spcBef>
              <a:tabLst>
                <a:tab pos="434340" algn="l"/>
              </a:tabLst>
            </a:pPr>
            <a:r>
              <a:rPr dirty="0" sz="1100" spc="198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100" spc="198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The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only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remaining impediment is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the</a:t>
            </a:r>
            <a:r>
              <a:rPr dirty="0" sz="1500" spc="-7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inter-cell</a:t>
            </a:r>
            <a:endParaRPr sz="1500">
              <a:latin typeface="Times New Roman"/>
              <a:cs typeface="Times New Roman"/>
            </a:endParaRPr>
          </a:p>
          <a:p>
            <a:pPr algn="ctr" marR="169545">
              <a:lnSpc>
                <a:spcPct val="100000"/>
              </a:lnSpc>
            </a:pP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interference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due to pilot </a:t>
            </a:r>
            <a:r>
              <a:rPr dirty="0" sz="1500" spc="-5">
                <a:solidFill>
                  <a:srgbClr val="545449"/>
                </a:solidFill>
                <a:latin typeface="Times New Roman"/>
                <a:cs typeface="Times New Roman"/>
              </a:rPr>
              <a:t>contamination</a:t>
            </a:r>
            <a:r>
              <a:rPr dirty="0" sz="1500" spc="-120">
                <a:solidFill>
                  <a:srgbClr val="545449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45449"/>
                </a:solidFill>
                <a:latin typeface="Times New Roman"/>
                <a:cs typeface="Times New Roman"/>
              </a:rPr>
              <a:t>[3]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972" y="4876800"/>
            <a:ext cx="3576828" cy="1625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000" y="4876800"/>
            <a:ext cx="3581400" cy="1585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12" y="1639823"/>
            <a:ext cx="568451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8511" y="1658111"/>
            <a:ext cx="6952488" cy="530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5112" y="2249423"/>
            <a:ext cx="568451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8511" y="2269235"/>
            <a:ext cx="6952488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5112" y="2859023"/>
            <a:ext cx="568451" cy="821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8511" y="2878835"/>
            <a:ext cx="6952488" cy="53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112" y="3468623"/>
            <a:ext cx="568451" cy="8214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48511" y="3488435"/>
            <a:ext cx="6952488" cy="530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5112" y="4076700"/>
            <a:ext cx="568451" cy="8229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8511" y="4098035"/>
            <a:ext cx="6952488" cy="5303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5112" y="4687823"/>
            <a:ext cx="568451" cy="822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8511" y="4706111"/>
            <a:ext cx="6952488" cy="5303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5112" y="5295900"/>
            <a:ext cx="568451" cy="8229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48511" y="5317235"/>
            <a:ext cx="6952488" cy="5303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112" y="5905500"/>
            <a:ext cx="568451" cy="8229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7483" y="1829765"/>
            <a:ext cx="204470" cy="465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5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8511" y="5926835"/>
            <a:ext cx="6952488" cy="5303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238199" y="1489075"/>
            <a:ext cx="4928870" cy="490537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27025" indent="-286385">
              <a:lnSpc>
                <a:spcPct val="100000"/>
              </a:lnSpc>
              <a:spcBef>
                <a:spcPts val="13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70">
                <a:latin typeface="Trebuchet MS"/>
                <a:cs typeface="Trebuchet MS"/>
              </a:rPr>
              <a:t> </a:t>
            </a:r>
            <a:r>
              <a:rPr dirty="0" sz="3000" spc="-105">
                <a:latin typeface="Trebuchet MS"/>
                <a:cs typeface="Trebuchet MS"/>
              </a:rPr>
              <a:t>Definition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10"/>
              </a:spcBef>
              <a:buChar char="•"/>
              <a:tabLst>
                <a:tab pos="327660" algn="l"/>
              </a:tabLst>
            </a:pPr>
            <a:r>
              <a:rPr dirty="0" sz="3000" spc="-55">
                <a:latin typeface="Trebuchet MS"/>
                <a:cs typeface="Trebuchet MS"/>
              </a:rPr>
              <a:t>Multiuser </a:t>
            </a:r>
            <a:r>
              <a:rPr dirty="0" sz="3000" spc="45">
                <a:latin typeface="Trebuchet MS"/>
                <a:cs typeface="Trebuchet MS"/>
              </a:rPr>
              <a:t>VS </a:t>
            </a:r>
            <a:r>
              <a:rPr dirty="0" sz="3000" spc="-45">
                <a:latin typeface="Trebuchet MS"/>
                <a:cs typeface="Trebuchet MS"/>
              </a:rPr>
              <a:t>Single</a:t>
            </a:r>
            <a:r>
              <a:rPr dirty="0" sz="3000" spc="-434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user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5">
                <a:latin typeface="Trebuchet MS"/>
                <a:cs typeface="Trebuchet MS"/>
              </a:rPr>
              <a:t> </a:t>
            </a:r>
            <a:r>
              <a:rPr dirty="0" sz="3000" spc="-130">
                <a:latin typeface="Trebuchet MS"/>
                <a:cs typeface="Trebuchet MS"/>
              </a:rPr>
              <a:t>Potential</a:t>
            </a:r>
            <a:endParaRPr sz="30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200"/>
              </a:spcBef>
              <a:buChar char="•"/>
              <a:tabLst>
                <a:tab pos="327660" algn="l"/>
              </a:tabLst>
            </a:pPr>
            <a:r>
              <a:rPr dirty="0" sz="3000" spc="-35">
                <a:latin typeface="Trebuchet MS"/>
                <a:cs typeface="Trebuchet MS"/>
              </a:rPr>
              <a:t>TDD </a:t>
            </a:r>
            <a:r>
              <a:rPr dirty="0" sz="3000" spc="-114">
                <a:latin typeface="Trebuchet MS"/>
                <a:cs typeface="Trebuchet MS"/>
              </a:rPr>
              <a:t>or</a:t>
            </a:r>
            <a:r>
              <a:rPr dirty="0" sz="3000" spc="-280">
                <a:latin typeface="Trebuchet MS"/>
                <a:cs typeface="Trebuchet MS"/>
              </a:rPr>
              <a:t> </a:t>
            </a:r>
            <a:r>
              <a:rPr dirty="0" sz="3000" spc="50">
                <a:latin typeface="Trebuchet MS"/>
                <a:cs typeface="Trebuchet MS"/>
              </a:rPr>
              <a:t>FDD</a:t>
            </a:r>
            <a:endParaRPr sz="3000">
              <a:latin typeface="Trebuchet MS"/>
              <a:cs typeface="Trebuchet MS"/>
            </a:endParaRPr>
          </a:p>
          <a:p>
            <a:pPr marL="334645" indent="-286385">
              <a:lnSpc>
                <a:spcPct val="100000"/>
              </a:lnSpc>
              <a:spcBef>
                <a:spcPts val="1120"/>
              </a:spcBef>
              <a:buChar char="•"/>
              <a:tabLst>
                <a:tab pos="335280" algn="l"/>
              </a:tabLst>
            </a:pPr>
            <a:r>
              <a:rPr dirty="0" sz="3100" spc="30">
                <a:latin typeface="Trebuchet MS"/>
                <a:cs typeface="Trebuchet MS"/>
              </a:rPr>
              <a:t>Massive </a:t>
            </a:r>
            <a:r>
              <a:rPr dirty="0" sz="3100" spc="90">
                <a:latin typeface="Trebuchet MS"/>
                <a:cs typeface="Trebuchet MS"/>
              </a:rPr>
              <a:t>MIMO</a:t>
            </a:r>
            <a:r>
              <a:rPr dirty="0" sz="3100" spc="-350">
                <a:latin typeface="Trebuchet MS"/>
                <a:cs typeface="Trebuchet MS"/>
              </a:rPr>
              <a:t> </a:t>
            </a:r>
            <a:r>
              <a:rPr dirty="0" sz="3100" spc="-130">
                <a:latin typeface="Trebuchet MS"/>
                <a:cs typeface="Trebuchet MS"/>
              </a:rPr>
              <a:t>Limitation</a:t>
            </a:r>
            <a:endParaRPr sz="31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535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Research </a:t>
            </a:r>
            <a:r>
              <a:rPr dirty="0" sz="2600" spc="-80">
                <a:latin typeface="Trebuchet MS"/>
                <a:cs typeface="Trebuchet MS"/>
              </a:rPr>
              <a:t>Problem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85"/>
              </a:spcBef>
              <a:buSzPct val="96153"/>
              <a:buChar char="•"/>
              <a:tabLst>
                <a:tab pos="241935" algn="l"/>
              </a:tabLst>
            </a:pPr>
            <a:r>
              <a:rPr dirty="0" sz="2600" spc="30">
                <a:latin typeface="Trebuchet MS"/>
                <a:cs typeface="Trebuchet MS"/>
              </a:rPr>
              <a:t>Massive </a:t>
            </a:r>
            <a:r>
              <a:rPr dirty="0" sz="2600" spc="80">
                <a:latin typeface="Trebuchet MS"/>
                <a:cs typeface="Trebuchet MS"/>
              </a:rPr>
              <a:t>MIMO</a:t>
            </a:r>
            <a:r>
              <a:rPr dirty="0" sz="2600" spc="-365">
                <a:latin typeface="Trebuchet MS"/>
                <a:cs typeface="Trebuchet MS"/>
              </a:rPr>
              <a:t> </a:t>
            </a:r>
            <a:r>
              <a:rPr dirty="0" sz="2600" spc="-50">
                <a:latin typeface="Trebuchet MS"/>
                <a:cs typeface="Trebuchet MS"/>
              </a:rPr>
              <a:t>channel</a:t>
            </a:r>
            <a:endParaRPr sz="2600">
              <a:latin typeface="Trebuchet MS"/>
              <a:cs typeface="Trebuchet MS"/>
            </a:endParaRPr>
          </a:p>
          <a:p>
            <a:pPr marL="327025" indent="-286385">
              <a:lnSpc>
                <a:spcPct val="100000"/>
              </a:lnSpc>
              <a:spcBef>
                <a:spcPts val="1405"/>
              </a:spcBef>
              <a:buChar char="•"/>
              <a:tabLst>
                <a:tab pos="327660" algn="l"/>
              </a:tabLst>
            </a:pPr>
            <a:r>
              <a:rPr dirty="0" sz="3000" spc="35">
                <a:latin typeface="Trebuchet MS"/>
                <a:cs typeface="Trebuchet MS"/>
              </a:rPr>
              <a:t>Massive </a:t>
            </a:r>
            <a:r>
              <a:rPr dirty="0" sz="3000" spc="95">
                <a:latin typeface="Trebuchet MS"/>
                <a:cs typeface="Trebuchet MS"/>
              </a:rPr>
              <a:t>MIMO</a:t>
            </a:r>
            <a:r>
              <a:rPr dirty="0" sz="3000" spc="-360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Coding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1503" y="513587"/>
            <a:ext cx="1696212" cy="5654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03065" y="566038"/>
            <a:ext cx="1593469" cy="4607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0195" y="467868"/>
            <a:ext cx="4482083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81504" y="520319"/>
            <a:ext cx="4379213" cy="46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072767"/>
            <a:ext cx="7736205" cy="88011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469900" marR="5080" indent="-457834">
              <a:lnSpc>
                <a:spcPct val="100400"/>
              </a:lnSpc>
              <a:spcBef>
                <a:spcPts val="80"/>
              </a:spcBef>
              <a:tabLst>
                <a:tab pos="469900" algn="l"/>
              </a:tabLst>
            </a:pPr>
            <a:r>
              <a:rPr dirty="0" sz="2100">
                <a:solidFill>
                  <a:srgbClr val="F4680A"/>
                </a:solidFill>
              </a:rPr>
              <a:t>1.	</a:t>
            </a:r>
            <a:r>
              <a:rPr dirty="0" sz="2800" spc="-5"/>
              <a:t>Massive MIMO </a:t>
            </a:r>
            <a:r>
              <a:rPr dirty="0" sz="2800" spc="-10"/>
              <a:t>can </a:t>
            </a:r>
            <a:r>
              <a:rPr dirty="0" sz="2800" spc="-15" i="1">
                <a:latin typeface="Times New Roman"/>
                <a:cs typeface="Times New Roman"/>
              </a:rPr>
              <a:t>increase </a:t>
            </a:r>
            <a:r>
              <a:rPr dirty="0" sz="2800" spc="-5" i="1">
                <a:latin typeface="Times New Roman"/>
                <a:cs typeface="Times New Roman"/>
              </a:rPr>
              <a:t>the capacity </a:t>
            </a:r>
            <a:r>
              <a:rPr dirty="0" sz="2800" spc="-5"/>
              <a:t>10 times  or</a:t>
            </a:r>
            <a:r>
              <a:rPr dirty="0" sz="2800"/>
              <a:t> </a:t>
            </a:r>
            <a:r>
              <a:rPr dirty="0" sz="2800" spc="-5"/>
              <a:t>more: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91434"/>
            <a:ext cx="779716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dirty="0" sz="1500" spc="2610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500" spc="2610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65" i="1">
                <a:solidFill>
                  <a:srgbClr val="B74E08"/>
                </a:solidFill>
                <a:latin typeface="Trebuchet MS"/>
                <a:cs typeface="Trebuchet MS"/>
              </a:rPr>
              <a:t>capacity </a:t>
            </a:r>
            <a:r>
              <a:rPr dirty="0" sz="2000" spc="-30" i="1">
                <a:solidFill>
                  <a:srgbClr val="B74E08"/>
                </a:solidFill>
                <a:latin typeface="Trebuchet MS"/>
                <a:cs typeface="Trebuchet MS"/>
              </a:rPr>
              <a:t>increase </a:t>
            </a:r>
            <a:r>
              <a:rPr dirty="0" sz="2000" spc="-40">
                <a:solidFill>
                  <a:srgbClr val="B74E08"/>
                </a:solidFill>
                <a:latin typeface="Trebuchet MS"/>
                <a:cs typeface="Trebuchet MS"/>
              </a:rPr>
              <a:t>results </a:t>
            </a:r>
            <a:r>
              <a:rPr dirty="0" sz="2000" spc="-90">
                <a:solidFill>
                  <a:srgbClr val="B74E08"/>
                </a:solidFill>
                <a:latin typeface="Trebuchet MS"/>
                <a:cs typeface="Trebuchet MS"/>
              </a:rPr>
              <a:t>from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30">
                <a:solidFill>
                  <a:srgbClr val="B74E08"/>
                </a:solidFill>
                <a:latin typeface="Trebuchet MS"/>
                <a:cs typeface="Trebuchet MS"/>
              </a:rPr>
              <a:t>aggressive </a:t>
            </a:r>
            <a:r>
              <a:rPr dirty="0" sz="2000" spc="-50">
                <a:solidFill>
                  <a:srgbClr val="B74E08"/>
                </a:solidFill>
                <a:latin typeface="Trebuchet MS"/>
                <a:cs typeface="Trebuchet MS"/>
              </a:rPr>
              <a:t>spatial  </a:t>
            </a:r>
            <a:r>
              <a:rPr dirty="0" sz="2000" spc="-165">
                <a:solidFill>
                  <a:srgbClr val="B74E08"/>
                </a:solidFill>
                <a:latin typeface="Trebuchet MS"/>
                <a:cs typeface="Trebuchet MS"/>
              </a:rPr>
              <a:t>multiplexing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2000" spc="5">
                <a:solidFill>
                  <a:srgbClr val="B74E08"/>
                </a:solidFill>
                <a:latin typeface="Trebuchet MS"/>
                <a:cs typeface="Trebuchet MS"/>
              </a:rPr>
              <a:t>used </a:t>
            </a:r>
            <a:r>
              <a:rPr dirty="0" sz="2000" spc="-65">
                <a:solidFill>
                  <a:srgbClr val="B74E08"/>
                </a:solidFill>
                <a:latin typeface="Trebuchet MS"/>
                <a:cs typeface="Trebuchet MS"/>
              </a:rPr>
              <a:t>in </a:t>
            </a:r>
            <a:r>
              <a:rPr dirty="0" sz="2000" spc="-15">
                <a:solidFill>
                  <a:srgbClr val="B74E08"/>
                </a:solidFill>
                <a:latin typeface="Trebuchet MS"/>
                <a:cs typeface="Trebuchet MS"/>
              </a:rPr>
              <a:t>massive </a:t>
            </a:r>
            <a:r>
              <a:rPr dirty="0" sz="2000">
                <a:solidFill>
                  <a:srgbClr val="B74E08"/>
                </a:solidFill>
                <a:latin typeface="Trebuchet MS"/>
                <a:cs typeface="Trebuchet MS"/>
              </a:rPr>
              <a:t>MIMO.</a:t>
            </a:r>
            <a:r>
              <a:rPr dirty="0" sz="2000" spc="-34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B74E08"/>
                </a:solidFill>
                <a:latin typeface="Trebuchet MS"/>
                <a:cs typeface="Trebuchet MS"/>
              </a:rPr>
              <a:t>[1]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53000" y="3810000"/>
            <a:ext cx="4079748" cy="2051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0195" y="467868"/>
            <a:ext cx="4482083" cy="56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81504" y="520319"/>
            <a:ext cx="4379213" cy="460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2133726"/>
            <a:ext cx="5988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2) Massive MIMO </a:t>
            </a:r>
            <a:r>
              <a:rPr dirty="0" sz="2800" spc="-15" i="1">
                <a:latin typeface="Times New Roman"/>
                <a:cs typeface="Times New Roman"/>
              </a:rPr>
              <a:t>increases </a:t>
            </a:r>
            <a:r>
              <a:rPr dirty="0" sz="2800" spc="-5" i="1">
                <a:latin typeface="Times New Roman"/>
                <a:cs typeface="Times New Roman"/>
              </a:rPr>
              <a:t>data</a:t>
            </a:r>
            <a:r>
              <a:rPr dirty="0" sz="2800" spc="10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rate[1]</a:t>
            </a:r>
            <a:r>
              <a:rPr dirty="0" sz="2800"/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70"/>
              <a:t>12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3199257"/>
            <a:ext cx="7992745" cy="13779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355600" marR="5080" indent="-343535">
              <a:lnSpc>
                <a:spcPct val="103499"/>
              </a:lnSpc>
              <a:spcBef>
                <a:spcPts val="20"/>
              </a:spcBef>
              <a:tabLst>
                <a:tab pos="431800" algn="l"/>
              </a:tabLst>
            </a:pPr>
            <a:r>
              <a:rPr dirty="0" sz="1800" spc="312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800" spc="3125">
                <a:solidFill>
                  <a:srgbClr val="F4680A"/>
                </a:solidFill>
                <a:latin typeface="Times New Roman"/>
                <a:cs typeface="Times New Roman"/>
              </a:rPr>
              <a:t>		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because the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more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antennas, the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more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independent data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streams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can be  </a:t>
            </a:r>
            <a:r>
              <a:rPr dirty="0" sz="2000" spc="-305">
                <a:solidFill>
                  <a:srgbClr val="B74E08"/>
                </a:solidFill>
                <a:latin typeface="Times New Roman"/>
                <a:cs typeface="Times New Roman"/>
              </a:rPr>
              <a:t>sent </a:t>
            </a:r>
            <a:r>
              <a:rPr dirty="0" sz="2000" spc="5">
                <a:solidFill>
                  <a:srgbClr val="B74E08"/>
                </a:solidFill>
                <a:latin typeface="Times New Roman"/>
                <a:cs typeface="Times New Roman"/>
              </a:rPr>
              <a:t>out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and the </a:t>
            </a:r>
            <a:r>
              <a:rPr dirty="0" sz="2000" spc="-5">
                <a:solidFill>
                  <a:srgbClr val="B74E08"/>
                </a:solidFill>
                <a:latin typeface="Times New Roman"/>
                <a:cs typeface="Times New Roman"/>
              </a:rPr>
              <a:t>more terminals </a:t>
            </a:r>
            <a:r>
              <a:rPr dirty="0" sz="2000">
                <a:solidFill>
                  <a:srgbClr val="B74E08"/>
                </a:solidFill>
                <a:latin typeface="Times New Roman"/>
                <a:cs typeface="Times New Roman"/>
              </a:rPr>
              <a:t>can be served</a:t>
            </a:r>
            <a:r>
              <a:rPr dirty="0" sz="2000" spc="-185">
                <a:solidFill>
                  <a:srgbClr val="B74E08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B74E08"/>
                </a:solidFill>
                <a:latin typeface="Times New Roman"/>
                <a:cs typeface="Times New Roman"/>
              </a:rPr>
              <a:t>simultaneously.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00" spc="2605">
                <a:solidFill>
                  <a:srgbClr val="F4680A"/>
                </a:solidFill>
                <a:latin typeface="Wingdings"/>
                <a:cs typeface="Wingdings"/>
              </a:rPr>
              <a:t></a:t>
            </a:r>
            <a:r>
              <a:rPr dirty="0" sz="1500" spc="2605">
                <a:solidFill>
                  <a:srgbClr val="F4680A"/>
                </a:solidFill>
                <a:latin typeface="Times New Roman"/>
                <a:cs typeface="Times New Roman"/>
              </a:rPr>
              <a:t>	</a:t>
            </a:r>
            <a:r>
              <a:rPr dirty="0" sz="2000" spc="-10">
                <a:solidFill>
                  <a:srgbClr val="B74E08"/>
                </a:solidFill>
                <a:latin typeface="Trebuchet MS"/>
                <a:cs typeface="Trebuchet MS"/>
              </a:rPr>
              <a:t>Each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terminal </a:t>
            </a:r>
            <a:r>
              <a:rPr dirty="0" sz="2000" spc="-20">
                <a:solidFill>
                  <a:srgbClr val="B74E08"/>
                </a:solidFill>
                <a:latin typeface="Trebuchet MS"/>
                <a:cs typeface="Trebuchet MS"/>
              </a:rPr>
              <a:t>can </a:t>
            </a:r>
            <a:r>
              <a:rPr dirty="0" sz="2000" spc="-40">
                <a:solidFill>
                  <a:srgbClr val="B74E08"/>
                </a:solidFill>
                <a:latin typeface="Trebuchet MS"/>
                <a:cs typeface="Trebuchet MS"/>
              </a:rPr>
              <a:t>be</a:t>
            </a:r>
            <a:r>
              <a:rPr dirty="0" sz="2000" spc="-430">
                <a:solidFill>
                  <a:srgbClr val="B74E08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B74E08"/>
                </a:solidFill>
                <a:latin typeface="Trebuchet MS"/>
                <a:cs typeface="Trebuchet MS"/>
              </a:rPr>
              <a:t>given </a:t>
            </a:r>
            <a:r>
              <a:rPr dirty="0" sz="2000" spc="-85">
                <a:solidFill>
                  <a:srgbClr val="B74E08"/>
                </a:solidFill>
                <a:latin typeface="Trebuchet MS"/>
                <a:cs typeface="Trebuchet MS"/>
              </a:rPr>
              <a:t>the </a:t>
            </a:r>
            <a:r>
              <a:rPr dirty="0" sz="2000" spc="-80">
                <a:solidFill>
                  <a:srgbClr val="B74E08"/>
                </a:solidFill>
                <a:latin typeface="Trebuchet MS"/>
                <a:cs typeface="Trebuchet MS"/>
              </a:rPr>
              <a:t>whole </a:t>
            </a:r>
            <a:r>
              <a:rPr dirty="0" sz="2000" spc="-70">
                <a:solidFill>
                  <a:srgbClr val="B74E08"/>
                </a:solidFill>
                <a:latin typeface="Trebuchet MS"/>
                <a:cs typeface="Trebuchet MS"/>
              </a:rPr>
              <a:t>bandwidth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AAC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ahmedNasser</dc:creator>
  <dc:title>Introduction to massive mimo</dc:title>
  <dcterms:created xsi:type="dcterms:W3CDTF">2019-04-01T00:57:34Z</dcterms:created>
  <dcterms:modified xsi:type="dcterms:W3CDTF">2019-04-01T00:57:34Z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2019-04-01T00:00:00Z</vt:filetime>
  </property>
</Properties>
</file>