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2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6347-3F0E-49F1-80AB-BBEBAF8B0D35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B892-D57A-4ED0-91C7-66BF1F26D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umisanimukuchura@gmail.com" TargetMode="External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umisanimukuchura@gmail.com" TargetMode="External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136" y="2576446"/>
            <a:ext cx="12047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Turning 6 Rows into Actionable Insights: 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Workforce Analytics at </a:t>
            </a:r>
            <a:r>
              <a:rPr lang="en-US" sz="3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LongDistanceTelecoms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136" y="3964088"/>
            <a:ext cx="12047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By DUMISANI MAXWELL MUKUCHURA,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  <a:hlinkClick r:id="rId3"/>
              </a:rPr>
              <a:t>dumisanimukuchura@gmail.com</a:t>
            </a:r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6800" y="5226784"/>
            <a:ext cx="31718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Analytics Highlights.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Visualized Findings.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Recommendations.</a:t>
            </a:r>
          </a:p>
          <a:p>
            <a:pPr algn="r"/>
            <a:endParaRPr lang="en-US" sz="20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endParaRPr lang="en-US" sz="20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8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Optimizing Field Operations at </a:t>
            </a:r>
            <a:r>
              <a:rPr lang="en-US" sz="2800" b="1" dirty="0" err="1" smtClean="0">
                <a:latin typeface="Century Gothic" panose="020B0502020202020204" pitchFamily="34" charset="0"/>
              </a:rPr>
              <a:t>LongDistanceTelecoms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758084"/>
            <a:ext cx="10515600" cy="80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latin typeface="Century Gothic" panose="020B0502020202020204" pitchFamily="34" charset="0"/>
              </a:rPr>
              <a:t>Analytics Highlights.</a:t>
            </a:r>
            <a:endParaRPr lang="en-US" sz="2800" b="1" i="1" dirty="0">
              <a:latin typeface="Century Gothic" panose="020B0502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5301" y="1564033"/>
            <a:ext cx="11261397" cy="43787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entury Gothic" panose="020B0502020202020204" pitchFamily="34" charset="0"/>
              </a:rPr>
              <a:t>Avg. Customer Satisfaction: 3.75 / 5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entury Gothic" panose="020B0502020202020204" pitchFamily="34" charset="0"/>
              </a:rPr>
              <a:t>Education Impact: </a:t>
            </a:r>
            <a:r>
              <a:rPr lang="en-US" sz="2400" dirty="0" smtClean="0">
                <a:latin typeface="Century Gothic" panose="020B0502020202020204" pitchFamily="34" charset="0"/>
              </a:rPr>
              <a:t>BSc technicians had higher satisfaction </a:t>
            </a:r>
            <a:r>
              <a:rPr lang="en-US" sz="2400" b="1" dirty="0" smtClean="0">
                <a:latin typeface="Century Gothic" panose="020B0502020202020204" pitchFamily="34" charset="0"/>
              </a:rPr>
              <a:t>(4.0/5) </a:t>
            </a:r>
            <a:r>
              <a:rPr lang="en-US" sz="2400" dirty="0" smtClean="0">
                <a:latin typeface="Century Gothic" panose="020B0502020202020204" pitchFamily="34" charset="0"/>
              </a:rPr>
              <a:t>than Diploma holders </a:t>
            </a:r>
            <a:r>
              <a:rPr lang="en-US" sz="2400" b="1" dirty="0" smtClean="0">
                <a:latin typeface="Century Gothic" panose="020B0502020202020204" pitchFamily="34" charset="0"/>
              </a:rPr>
              <a:t>(3.5/5)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entury Gothic" panose="020B0502020202020204" pitchFamily="34" charset="0"/>
              </a:rPr>
              <a:t>Correlation Found: </a:t>
            </a:r>
            <a:r>
              <a:rPr lang="en-US" sz="2400" dirty="0" smtClean="0">
                <a:latin typeface="Century Gothic" panose="020B0502020202020204" pitchFamily="34" charset="0"/>
              </a:rPr>
              <a:t>Technicians with more experience tend to resolve more faults </a:t>
            </a:r>
            <a:r>
              <a:rPr lang="en-US" sz="2400" dirty="0" err="1" smtClean="0">
                <a:latin typeface="Century Gothic" panose="020B0502020202020204" pitchFamily="34" charset="0"/>
              </a:rPr>
              <a:t>i.e</a:t>
            </a:r>
            <a:r>
              <a:rPr lang="en-US" sz="2400" dirty="0" smtClean="0">
                <a:latin typeface="Century Gothic" panose="020B0502020202020204" pitchFamily="34" charset="0"/>
              </a:rPr>
              <a:t> Years of Experience ↔ Faults Resolved </a:t>
            </a:r>
            <a:r>
              <a:rPr lang="en-US" sz="2400" b="1" dirty="0" smtClean="0">
                <a:latin typeface="Century Gothic" panose="020B0502020202020204" pitchFamily="34" charset="0"/>
              </a:rPr>
              <a:t>(r = 0.50</a:t>
            </a:r>
            <a:r>
              <a:rPr lang="en-US" sz="2400" dirty="0" smtClean="0">
                <a:latin typeface="Century Gothic" panose="020B0502020202020204" pitchFamily="34" charset="0"/>
              </a:rPr>
              <a:t>)</a:t>
            </a:r>
          </a:p>
          <a:p>
            <a:endParaRPr lang="en-US" sz="2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entury Gothic" panose="020B0502020202020204" pitchFamily="34" charset="0"/>
              </a:rPr>
              <a:t>Age Comparison: </a:t>
            </a:r>
            <a:r>
              <a:rPr lang="en-US" sz="2400" dirty="0" smtClean="0">
                <a:latin typeface="Century Gothic" panose="020B0502020202020204" pitchFamily="34" charset="0"/>
              </a:rPr>
              <a:t>Technicians &lt;30 Years had higher satisfaction (</a:t>
            </a:r>
            <a:r>
              <a:rPr lang="en-US" sz="2400" b="1" dirty="0" smtClean="0">
                <a:latin typeface="Century Gothic" panose="020B0502020202020204" pitchFamily="34" charset="0"/>
              </a:rPr>
              <a:t>4.3/5</a:t>
            </a:r>
            <a:r>
              <a:rPr lang="en-US" sz="2400" dirty="0" smtClean="0">
                <a:latin typeface="Century Gothic" panose="020B0502020202020204" pitchFamily="34" charset="0"/>
              </a:rPr>
              <a:t> vs </a:t>
            </a:r>
            <a:r>
              <a:rPr lang="en-US" sz="2400" b="1" dirty="0" smtClean="0">
                <a:latin typeface="Century Gothic" panose="020B0502020202020204" pitchFamily="34" charset="0"/>
              </a:rPr>
              <a:t>3.2/5</a:t>
            </a:r>
            <a:r>
              <a:rPr lang="en-US" sz="2400" dirty="0" smtClean="0">
                <a:latin typeface="Century Gothic" panose="020B0502020202020204" pitchFamily="34" charset="0"/>
              </a:rPr>
              <a:t> of Technicians &gt;=30 Years)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entury Gothic" panose="020B0502020202020204" pitchFamily="34" charset="0"/>
              </a:rPr>
              <a:t>Gender Insights: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     -Males accounted for </a:t>
            </a:r>
            <a:r>
              <a:rPr lang="en-US" sz="2400" b="1" dirty="0" smtClean="0">
                <a:latin typeface="Century Gothic" panose="020B0502020202020204" pitchFamily="34" charset="0"/>
              </a:rPr>
              <a:t>100%</a:t>
            </a:r>
            <a:r>
              <a:rPr lang="en-US" sz="2400" dirty="0" smtClean="0">
                <a:latin typeface="Century Gothic" panose="020B0502020202020204" pitchFamily="34" charset="0"/>
              </a:rPr>
              <a:t> escalated issues vs. </a:t>
            </a:r>
            <a:r>
              <a:rPr lang="en-US" sz="2400" b="1" dirty="0" smtClean="0">
                <a:latin typeface="Century Gothic" panose="020B0502020202020204" pitchFamily="34" charset="0"/>
              </a:rPr>
              <a:t>0%</a:t>
            </a:r>
            <a:r>
              <a:rPr lang="en-US" sz="2400" dirty="0" smtClean="0">
                <a:latin typeface="Century Gothic" panose="020B0502020202020204" pitchFamily="34" charset="0"/>
              </a:rPr>
              <a:t> for Females.</a:t>
            </a:r>
          </a:p>
          <a:p>
            <a:r>
              <a:rPr lang="en-US" sz="2400" dirty="0" smtClean="0">
                <a:latin typeface="Century Gothic" panose="020B0502020202020204" pitchFamily="34" charset="0"/>
              </a:rPr>
              <a:t>     -Females had higher satisfaction (</a:t>
            </a:r>
            <a:r>
              <a:rPr lang="en-US" sz="2400" b="1" dirty="0" smtClean="0">
                <a:latin typeface="Century Gothic" panose="020B0502020202020204" pitchFamily="34" charset="0"/>
              </a:rPr>
              <a:t>4.5/5</a:t>
            </a:r>
            <a:r>
              <a:rPr lang="en-US" sz="2400" dirty="0" smtClean="0">
                <a:latin typeface="Century Gothic" panose="020B0502020202020204" pitchFamily="34" charset="0"/>
              </a:rPr>
              <a:t> vs Male </a:t>
            </a:r>
            <a:r>
              <a:rPr lang="en-US" sz="2400" b="1" dirty="0" smtClean="0">
                <a:latin typeface="Century Gothic" panose="020B0502020202020204" pitchFamily="34" charset="0"/>
              </a:rPr>
              <a:t>3.0/5</a:t>
            </a:r>
            <a:r>
              <a:rPr lang="en-US" sz="2400" dirty="0" smtClean="0">
                <a:latin typeface="Century Gothic" panose="020B0502020202020204" pitchFamily="34" charset="0"/>
              </a:rPr>
              <a:t>) but lower task completion (</a:t>
            </a:r>
            <a:r>
              <a:rPr lang="en-US" sz="2400" b="1" dirty="0" smtClean="0">
                <a:latin typeface="Century Gothic" panose="020B0502020202020204" pitchFamily="34" charset="0"/>
              </a:rPr>
              <a:t>2.67</a:t>
            </a:r>
            <a:r>
              <a:rPr lang="en-US" sz="2400" dirty="0" smtClean="0">
                <a:latin typeface="Century Gothic" panose="020B0502020202020204" pitchFamily="34" charset="0"/>
              </a:rPr>
              <a:t> vs Male </a:t>
            </a:r>
            <a:r>
              <a:rPr lang="en-US" sz="2400" b="1" dirty="0" smtClean="0">
                <a:latin typeface="Century Gothic" panose="020B0502020202020204" pitchFamily="34" charset="0"/>
              </a:rPr>
              <a:t>5.0 </a:t>
            </a:r>
            <a:r>
              <a:rPr lang="en-US" sz="2400" dirty="0" smtClean="0">
                <a:latin typeface="Century Gothic" panose="020B0502020202020204" pitchFamily="34" charset="0"/>
              </a:rPr>
              <a:t>tasks)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9124" y="6441843"/>
            <a:ext cx="10515600" cy="22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latin typeface="Century Gothic" panose="020B0502020202020204" pitchFamily="34" charset="0"/>
              </a:rPr>
              <a:t>This is a demonstration of analytical thought process on a very small dataset. Any derived insights would require a significantly larger and more representative dataset for validation in a real-world scenario.</a:t>
            </a:r>
            <a:endParaRPr lang="en-US" sz="28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8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Optimizing Field Operations at </a:t>
            </a:r>
            <a:r>
              <a:rPr lang="en-US" sz="2800" b="1" dirty="0" err="1" smtClean="0">
                <a:latin typeface="Century Gothic" panose="020B0502020202020204" pitchFamily="34" charset="0"/>
              </a:rPr>
              <a:t>LongDistanceTelecoms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758084"/>
            <a:ext cx="10515600" cy="80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latin typeface="Century Gothic" panose="020B0502020202020204" pitchFamily="34" charset="0"/>
              </a:rPr>
              <a:t>Visualized Findings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93" y="1729715"/>
            <a:ext cx="3082913" cy="2008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109" y="1564033"/>
            <a:ext cx="3278076" cy="2422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774" y="3904263"/>
            <a:ext cx="3388311" cy="27419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247" y="4087335"/>
            <a:ext cx="3709781" cy="24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8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</a:rPr>
              <a:t>Optimizing Field Operations at </a:t>
            </a:r>
            <a:r>
              <a:rPr lang="en-US" sz="2800" b="1" dirty="0" err="1" smtClean="0">
                <a:latin typeface="Century Gothic" panose="020B0502020202020204" pitchFamily="34" charset="0"/>
              </a:rPr>
              <a:t>LongDistanceTelecoms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758084"/>
            <a:ext cx="10515600" cy="80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latin typeface="Century Gothic" panose="020B0502020202020204" pitchFamily="34" charset="0"/>
              </a:rPr>
              <a:t>Recommendations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5301" y="1435695"/>
            <a:ext cx="11261397" cy="5077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entury Gothic" panose="020B0502020202020204" pitchFamily="34" charset="0"/>
              </a:rPr>
              <a:t>Considering:</a:t>
            </a:r>
            <a:br>
              <a:rPr lang="en-US" sz="2200" b="1" dirty="0" smtClean="0">
                <a:latin typeface="Century Gothic" panose="020B0502020202020204" pitchFamily="34" charset="0"/>
              </a:rPr>
            </a:br>
            <a:r>
              <a:rPr lang="en-US" sz="2200" b="1" dirty="0" smtClean="0">
                <a:latin typeface="Century Gothic" panose="020B0502020202020204" pitchFamily="34" charset="0"/>
              </a:rPr>
              <a:t>Top two </a:t>
            </a:r>
            <a:r>
              <a:rPr lang="en-US" sz="2200" dirty="0" smtClean="0">
                <a:latin typeface="Century Gothic" panose="020B0502020202020204" pitchFamily="34" charset="0"/>
              </a:rPr>
              <a:t>demographic </a:t>
            </a:r>
            <a:r>
              <a:rPr lang="en-US" sz="2200" b="1" dirty="0" smtClean="0">
                <a:latin typeface="Century Gothic" panose="020B0502020202020204" pitchFamily="34" charset="0"/>
              </a:rPr>
              <a:t>factors</a:t>
            </a:r>
            <a:r>
              <a:rPr lang="en-US" sz="2200" dirty="0" smtClean="0">
                <a:latin typeface="Century Gothic" panose="020B0502020202020204" pitchFamily="34" charset="0"/>
              </a:rPr>
              <a:t> influencing customer satisfaction:</a:t>
            </a:r>
          </a:p>
          <a:p>
            <a:r>
              <a:rPr lang="en-US" sz="2200" dirty="0" smtClean="0">
                <a:latin typeface="Century Gothic" panose="020B0502020202020204" pitchFamily="34" charset="0"/>
              </a:rPr>
              <a:t>   1. Region (categorical, impact: 1.00)</a:t>
            </a:r>
          </a:p>
          <a:p>
            <a:r>
              <a:rPr lang="en-US" sz="2200" dirty="0" smtClean="0">
                <a:latin typeface="Century Gothic" panose="020B0502020202020204" pitchFamily="34" charset="0"/>
              </a:rPr>
              <a:t>   2. Years, Experience (numeric, impact: 0.99)</a:t>
            </a:r>
          </a:p>
          <a:p>
            <a:endParaRPr lang="en-US" sz="2200" dirty="0" smtClean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entury Gothic" panose="020B0502020202020204" pitchFamily="34" charset="0"/>
              </a:rPr>
              <a:t>Productivity Improvement Recommendations (Based on Actionable Demographics):</a:t>
            </a:r>
          </a:p>
          <a:p>
            <a:endParaRPr lang="en-US" sz="2200" b="1" dirty="0" smtClean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Century Gothic" panose="020B0502020202020204" pitchFamily="34" charset="0"/>
              </a:rPr>
              <a:t>1. Replicate Success from Gweru.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Century Gothic" panose="020B0502020202020204" pitchFamily="34" charset="0"/>
              </a:rPr>
              <a:t>Highest satisfaction &amp; efficiency. Document &amp; transfer their best practices.</a:t>
            </a: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Century Gothic" panose="020B0502020202020204" pitchFamily="34" charset="0"/>
              </a:rPr>
              <a:t>2. Mentorship from Mid-Tier Experience Group (3–5 </a:t>
            </a:r>
            <a:r>
              <a:rPr lang="en-US" sz="2200" b="1" dirty="0" err="1" smtClean="0">
                <a:latin typeface="Century Gothic" panose="020B0502020202020204" pitchFamily="34" charset="0"/>
              </a:rPr>
              <a:t>yrs</a:t>
            </a:r>
            <a:r>
              <a:rPr lang="en-US" sz="2200" b="1" dirty="0" smtClean="0">
                <a:latin typeface="Century Gothic" panose="020B0502020202020204" pitchFamily="34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Century Gothic" panose="020B0502020202020204" pitchFamily="34" charset="0"/>
              </a:rPr>
              <a:t>High productivity &amp; satisfaction. Let them mentor junior staff.</a:t>
            </a:r>
          </a:p>
          <a:p>
            <a:pPr>
              <a:lnSpc>
                <a:spcPct val="100000"/>
              </a:lnSpc>
            </a:pPr>
            <a:r>
              <a:rPr lang="en-US" sz="2200" b="1" dirty="0" smtClean="0">
                <a:latin typeface="Century Gothic" panose="020B0502020202020204" pitchFamily="34" charset="0"/>
              </a:rPr>
              <a:t>3. Targeted Upskilling for Diploma Holders.</a:t>
            </a: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Century Gothic" panose="020B0502020202020204" pitchFamily="34" charset="0"/>
              </a:rPr>
              <a:t>BSc holders outperform in satisfaction &amp; efficiency. Design training to close this gap.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19124" y="6441843"/>
            <a:ext cx="10515600" cy="222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latin typeface="Century Gothic" panose="020B0502020202020204" pitchFamily="34" charset="0"/>
              </a:rPr>
              <a:t>This is a demonstration of analytical thought process on a very small dataset. Any derived insights would require a significantly larger and more representative dataset for validation in a real-world scenario.</a:t>
            </a:r>
            <a:endParaRPr lang="en-US" sz="28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136" y="2576446"/>
            <a:ext cx="120476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Thank You,</a:t>
            </a:r>
            <a:endParaRPr 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9227" y="5539391"/>
            <a:ext cx="12047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presentation by DUMISANI MAXWELL MUKUCHURA,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  <a:hlinkClick r:id="rId3"/>
              </a:rPr>
              <a:t>dumisanimukuchura@gmail.com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236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Optimizing Field Operations at LongDistanceTelecoms</vt:lpstr>
      <vt:lpstr>Optimizing Field Operations at LongDistanceTelecoms</vt:lpstr>
      <vt:lpstr>Optimizing Field Operations at LongDistanceTelecoms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Dumisani Maxwell Mukuchura</dc:creator>
  <cp:lastModifiedBy>Dumisani Maxwell Mukuchura</cp:lastModifiedBy>
  <cp:revision>19</cp:revision>
  <dcterms:created xsi:type="dcterms:W3CDTF">2025-05-31T04:00:50Z</dcterms:created>
  <dcterms:modified xsi:type="dcterms:W3CDTF">2025-05-31T12:10:23Z</dcterms:modified>
</cp:coreProperties>
</file>