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3"/>
  </p:notesMasterIdLst>
  <p:sldIdLst>
    <p:sldId id="256" r:id="rId2"/>
    <p:sldId id="275" r:id="rId3"/>
    <p:sldId id="276" r:id="rId4"/>
    <p:sldId id="277" r:id="rId5"/>
    <p:sldId id="278" r:id="rId6"/>
    <p:sldId id="281" r:id="rId7"/>
    <p:sldId id="279" r:id="rId8"/>
    <p:sldId id="280"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301" r:id="rId26"/>
    <p:sldId id="298" r:id="rId27"/>
    <p:sldId id="299" r:id="rId28"/>
    <p:sldId id="300" r:id="rId29"/>
    <p:sldId id="302" r:id="rId30"/>
    <p:sldId id="303" r:id="rId31"/>
    <p:sldId id="304"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48DB385-C39A-914C-A01C-82071397ABDC}">
          <p14:sldIdLst>
            <p14:sldId id="256"/>
            <p14:sldId id="275"/>
            <p14:sldId id="276"/>
            <p14:sldId id="277"/>
            <p14:sldId id="278"/>
            <p14:sldId id="281"/>
            <p14:sldId id="279"/>
            <p14:sldId id="280"/>
            <p14:sldId id="282"/>
            <p14:sldId id="283"/>
            <p14:sldId id="284"/>
            <p14:sldId id="285"/>
            <p14:sldId id="286"/>
            <p14:sldId id="287"/>
            <p14:sldId id="288"/>
            <p14:sldId id="289"/>
            <p14:sldId id="290"/>
            <p14:sldId id="291"/>
            <p14:sldId id="292"/>
            <p14:sldId id="293"/>
            <p14:sldId id="294"/>
            <p14:sldId id="295"/>
            <p14:sldId id="296"/>
            <p14:sldId id="297"/>
            <p14:sldId id="301"/>
            <p14:sldId id="298"/>
            <p14:sldId id="299"/>
            <p14:sldId id="300"/>
            <p14:sldId id="302"/>
            <p14:sldId id="303"/>
            <p14:sldId id="30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923" autoAdjust="0"/>
  </p:normalViewPr>
  <p:slideViewPr>
    <p:cSldViewPr snapToGrid="0" snapToObjects="1">
      <p:cViewPr>
        <p:scale>
          <a:sx n="75" d="100"/>
          <a:sy n="75" d="100"/>
        </p:scale>
        <p:origin x="-2016"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476B8C-E2CC-5D46-9DDE-C7666EE2F597}" type="datetimeFigureOut">
              <a:rPr lang="en-US" smtClean="0"/>
              <a:t>20/08/2015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52EBCA-43E0-8746-ADE2-07FDA1D34571}" type="slidenum">
              <a:rPr lang="en-US" smtClean="0"/>
              <a:t>‹#›</a:t>
            </a:fld>
            <a:endParaRPr lang="en-US"/>
          </a:p>
        </p:txBody>
      </p:sp>
    </p:spTree>
    <p:extLst>
      <p:ext uri="{BB962C8B-B14F-4D97-AF65-F5344CB8AC3E}">
        <p14:creationId xmlns:p14="http://schemas.microsoft.com/office/powerpoint/2010/main" val="6429799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dirty="0" smtClean="0">
              <a:solidFill>
                <a:srgbClr val="FF0000"/>
              </a:solidFill>
            </a:endParaRPr>
          </a:p>
          <a:p>
            <a:endParaRPr lang="en-GB"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852EBCA-43E0-8746-ADE2-07FDA1D34571}" type="slidenum">
              <a:rPr lang="en-US" smtClean="0"/>
              <a:t>5</a:t>
            </a:fld>
            <a:endParaRPr lang="en-US"/>
          </a:p>
        </p:txBody>
      </p:sp>
    </p:spTree>
    <p:extLst>
      <p:ext uri="{BB962C8B-B14F-4D97-AF65-F5344CB8AC3E}">
        <p14:creationId xmlns:p14="http://schemas.microsoft.com/office/powerpoint/2010/main" val="2350665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C852EBCA-43E0-8746-ADE2-07FDA1D34571}" type="slidenum">
              <a:rPr lang="en-US" smtClean="0"/>
              <a:t>16</a:t>
            </a:fld>
            <a:endParaRPr lang="en-US"/>
          </a:p>
        </p:txBody>
      </p:sp>
    </p:spTree>
    <p:extLst>
      <p:ext uri="{BB962C8B-B14F-4D97-AF65-F5344CB8AC3E}">
        <p14:creationId xmlns:p14="http://schemas.microsoft.com/office/powerpoint/2010/main" val="1462002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the admin person can sort the</a:t>
            </a:r>
            <a:r>
              <a:rPr lang="en-US" baseline="0" dirty="0" smtClean="0"/>
              <a:t> reports</a:t>
            </a:r>
          </a:p>
          <a:p>
            <a:r>
              <a:rPr lang="en-US" baseline="0" dirty="0" smtClean="0"/>
              <a:t>View the details</a:t>
            </a:r>
          </a:p>
          <a:p>
            <a:r>
              <a:rPr lang="en-US" baseline="0" dirty="0" smtClean="0"/>
              <a:t>Action the reports (i.e. dismiss, further action)</a:t>
            </a:r>
            <a:endParaRPr lang="en-US" dirty="0"/>
          </a:p>
        </p:txBody>
      </p:sp>
      <p:sp>
        <p:nvSpPr>
          <p:cNvPr id="4" name="Slide Number Placeholder 3"/>
          <p:cNvSpPr>
            <a:spLocks noGrp="1"/>
          </p:cNvSpPr>
          <p:nvPr>
            <p:ph type="sldNum" sz="quarter" idx="10"/>
          </p:nvPr>
        </p:nvSpPr>
        <p:spPr/>
        <p:txBody>
          <a:bodyPr/>
          <a:lstStyle/>
          <a:p>
            <a:fld id="{C852EBCA-43E0-8746-ADE2-07FDA1D34571}" type="slidenum">
              <a:rPr lang="en-US" smtClean="0"/>
              <a:t>20</a:t>
            </a:fld>
            <a:endParaRPr lang="en-US"/>
          </a:p>
        </p:txBody>
      </p:sp>
    </p:spTree>
    <p:extLst>
      <p:ext uri="{BB962C8B-B14F-4D97-AF65-F5344CB8AC3E}">
        <p14:creationId xmlns:p14="http://schemas.microsoft.com/office/powerpoint/2010/main" val="426158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admin person will be able to login into the portal and monitor distribution of aid, track the packages, check package content and so</a:t>
            </a:r>
            <a:r>
              <a:rPr lang="en-US" baseline="0" dirty="0" smtClean="0"/>
              <a:t> on…</a:t>
            </a:r>
          </a:p>
          <a:p>
            <a:endParaRPr lang="en-US" baseline="0" dirty="0" smtClean="0"/>
          </a:p>
          <a:p>
            <a:r>
              <a:rPr lang="en-US" baseline="0" dirty="0" smtClean="0"/>
              <a:t>Here we have </a:t>
            </a:r>
            <a:r>
              <a:rPr lang="en-US" baseline="0" dirty="0" err="1" smtClean="0"/>
              <a:t>newuronetwork</a:t>
            </a:r>
            <a:r>
              <a:rPr lang="en-US" baseline="0" dirty="0" smtClean="0"/>
              <a:t> representation of aid tracking. It is split in 4 major points:</a:t>
            </a:r>
          </a:p>
          <a:p>
            <a:pPr marL="171450" indent="-171450">
              <a:buFont typeface="Arial"/>
              <a:buChar char="•"/>
            </a:pPr>
            <a:r>
              <a:rPr lang="en-US" baseline="0" dirty="0" smtClean="0"/>
              <a:t>Small dots – donators / beneficiaries </a:t>
            </a:r>
          </a:p>
          <a:p>
            <a:pPr marL="171450" indent="-171450">
              <a:buFont typeface="Arial"/>
              <a:buChar char="•"/>
            </a:pPr>
            <a:r>
              <a:rPr lang="en-US" baseline="0" dirty="0" smtClean="0"/>
              <a:t>Red circles – collection nodes/points</a:t>
            </a:r>
          </a:p>
          <a:p>
            <a:pPr marL="171450" indent="-171450">
              <a:buFont typeface="Arial"/>
              <a:buChar char="•"/>
            </a:pPr>
            <a:r>
              <a:rPr lang="en-US" baseline="0" dirty="0" smtClean="0"/>
              <a:t>Blue circles – storage centers</a:t>
            </a:r>
          </a:p>
          <a:p>
            <a:pPr marL="171450" indent="-171450">
              <a:buFont typeface="Arial"/>
              <a:buChar char="•"/>
            </a:pPr>
            <a:r>
              <a:rPr lang="en-US" baseline="0" dirty="0" smtClean="0"/>
              <a:t>Orange circles – distribution nodes</a:t>
            </a:r>
          </a:p>
          <a:p>
            <a:pPr marL="171450" indent="-171450">
              <a:buFont typeface="Arial"/>
              <a:buChar char="•"/>
            </a:pPr>
            <a:r>
              <a:rPr lang="en-US" baseline="0" dirty="0" smtClean="0"/>
              <a:t>Green lines – distribution line, the package either has arrived or is on route and on schedule</a:t>
            </a:r>
          </a:p>
          <a:p>
            <a:pPr marL="171450" indent="-171450">
              <a:buFont typeface="Arial"/>
              <a:buChar char="•"/>
            </a:pPr>
            <a:r>
              <a:rPr lang="en-US" baseline="0" dirty="0" smtClean="0"/>
              <a:t>Orange line – the package is on route but is already delayed in arriving at destination</a:t>
            </a:r>
          </a:p>
          <a:p>
            <a:pPr marL="171450" indent="-171450">
              <a:buFont typeface="Arial"/>
              <a:buChar char="•"/>
            </a:pPr>
            <a:r>
              <a:rPr lang="en-US" baseline="0" dirty="0" smtClean="0"/>
              <a:t>Red lines – none here – the package is significantly delayed, no update known  - check follow up</a:t>
            </a:r>
          </a:p>
          <a:p>
            <a:pPr marL="171450" indent="-171450">
              <a:buFont typeface="Arial"/>
              <a:buChar char="•"/>
            </a:pPr>
            <a:r>
              <a:rPr lang="en-US" baseline="0" dirty="0" smtClean="0"/>
              <a:t>Grey lines – no package is being tracked trough that route. </a:t>
            </a:r>
          </a:p>
          <a:p>
            <a:pPr marL="171450" indent="-171450">
              <a:buFont typeface="Arial"/>
              <a:buChar char="•"/>
            </a:pPr>
            <a:endParaRPr lang="en-US" dirty="0" smtClean="0"/>
          </a:p>
          <a:p>
            <a:pPr marL="0" indent="0">
              <a:buFont typeface="Arial"/>
              <a:buNone/>
            </a:pPr>
            <a:r>
              <a:rPr lang="en-US" dirty="0" smtClean="0"/>
              <a:t>Tracking can be done either by GPS</a:t>
            </a:r>
            <a:r>
              <a:rPr lang="en-US" baseline="0" dirty="0" smtClean="0"/>
              <a:t> or simple by entering in the system the destination. I.e. driver goes from point A to point B, submits in the system that aids is going to B, there is already an estimate for that route that it takes 20 h. After 20 h the lines turns orange, after 30 h turns red.</a:t>
            </a:r>
          </a:p>
          <a:p>
            <a:pPr marL="0" indent="0">
              <a:buFont typeface="Arial"/>
              <a:buNone/>
            </a:pPr>
            <a:r>
              <a:rPr lang="en-US" baseline="0" dirty="0" smtClean="0"/>
              <a:t>More functionality can be added, like route duration adjustments, if the route from A to B takes 25h every time, then the default duration is updated by the system/admin….</a:t>
            </a:r>
            <a:endParaRPr lang="en-US" dirty="0"/>
          </a:p>
        </p:txBody>
      </p:sp>
      <p:sp>
        <p:nvSpPr>
          <p:cNvPr id="4" name="Slide Number Placeholder 3"/>
          <p:cNvSpPr>
            <a:spLocks noGrp="1"/>
          </p:cNvSpPr>
          <p:nvPr>
            <p:ph type="sldNum" sz="quarter" idx="10"/>
          </p:nvPr>
        </p:nvSpPr>
        <p:spPr/>
        <p:txBody>
          <a:bodyPr/>
          <a:lstStyle/>
          <a:p>
            <a:fld id="{C852EBCA-43E0-8746-ADE2-07FDA1D34571}" type="slidenum">
              <a:rPr lang="en-US" smtClean="0"/>
              <a:t>24</a:t>
            </a:fld>
            <a:endParaRPr lang="en-US"/>
          </a:p>
        </p:txBody>
      </p:sp>
    </p:spTree>
    <p:extLst>
      <p:ext uri="{BB962C8B-B14F-4D97-AF65-F5344CB8AC3E}">
        <p14:creationId xmlns:p14="http://schemas.microsoft.com/office/powerpoint/2010/main" val="3519890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Member of public,</a:t>
            </a:r>
            <a:r>
              <a:rPr lang="en-US" baseline="0" dirty="0" smtClean="0"/>
              <a:t> companies or aid workers on the ground have the capability of submitting requests for creating (adding to the network) nodes.</a:t>
            </a:r>
          </a:p>
          <a:p>
            <a:endParaRPr lang="en-US" baseline="0" dirty="0" smtClean="0"/>
          </a:p>
          <a:p>
            <a:r>
              <a:rPr lang="en-US" baseline="0" dirty="0" smtClean="0"/>
              <a:t>For example:</a:t>
            </a:r>
          </a:p>
          <a:p>
            <a:pPr marL="228600" indent="-228600">
              <a:buAutoNum type="arabicParenR"/>
            </a:pPr>
            <a:r>
              <a:rPr lang="en-US" baseline="0" dirty="0" smtClean="0"/>
              <a:t>A church / school setup an event where they are going to collect aid, they make a request to register a </a:t>
            </a:r>
            <a:r>
              <a:rPr lang="en-US" b="1" baseline="0" dirty="0" smtClean="0"/>
              <a:t>collection node</a:t>
            </a:r>
            <a:r>
              <a:rPr lang="en-US" baseline="0" dirty="0" smtClean="0"/>
              <a:t>. This can be approved by admin and as a result monitor progress provide help support. </a:t>
            </a:r>
          </a:p>
          <a:p>
            <a:pPr marL="228600" indent="-228600">
              <a:buAutoNum type="arabicParenR"/>
            </a:pPr>
            <a:r>
              <a:rPr lang="en-US" baseline="0" dirty="0" smtClean="0"/>
              <a:t>A company has a storage facility next to the </a:t>
            </a:r>
            <a:r>
              <a:rPr lang="en-US" baseline="0" dirty="0" err="1" smtClean="0"/>
              <a:t>blackbushe</a:t>
            </a:r>
            <a:r>
              <a:rPr lang="en-US" baseline="0" dirty="0" smtClean="0"/>
              <a:t> airport, it is not continuously used, during a disaster, they decide to offer temporary their facilities to the </a:t>
            </a:r>
            <a:r>
              <a:rPr lang="en-US" baseline="0" dirty="0" err="1" smtClean="0"/>
              <a:t>SaveTheChildrenOrganisation</a:t>
            </a:r>
            <a:r>
              <a:rPr lang="en-US" baseline="0" dirty="0" smtClean="0"/>
              <a:t> so that it can be used as a storage </a:t>
            </a:r>
            <a:r>
              <a:rPr lang="en-US" baseline="0" dirty="0" err="1" smtClean="0"/>
              <a:t>faciity</a:t>
            </a:r>
            <a:r>
              <a:rPr lang="en-US" baseline="0" dirty="0" smtClean="0"/>
              <a:t>, or grouping further distribution. They register a </a:t>
            </a:r>
            <a:r>
              <a:rPr lang="en-US" b="1" baseline="0" dirty="0" smtClean="0"/>
              <a:t>storage node</a:t>
            </a:r>
            <a:r>
              <a:rPr lang="en-US" baseline="0" dirty="0" smtClean="0"/>
              <a:t>.</a:t>
            </a:r>
          </a:p>
          <a:p>
            <a:pPr marL="228600" indent="-228600">
              <a:buAutoNum type="arabicParenR"/>
            </a:pPr>
            <a:r>
              <a:rPr lang="en-US" baseline="0" dirty="0" smtClean="0"/>
              <a:t>An aid worker in Calais sees the crisis escalating and request for aid to help the children in need, they register a </a:t>
            </a:r>
            <a:r>
              <a:rPr lang="en-US" b="1" baseline="0" dirty="0" smtClean="0"/>
              <a:t>distribution node</a:t>
            </a:r>
            <a:r>
              <a:rPr lang="en-US" baseline="0" dirty="0" smtClean="0"/>
              <a:t>. This is added to the network an helps to monitor track, aid to those nodes.</a:t>
            </a:r>
          </a:p>
          <a:p>
            <a:pPr marL="228600" indent="-228600">
              <a:buAutoNum type="arabicParenR"/>
            </a:pPr>
            <a:endParaRPr lang="en-US" baseline="0" dirty="0" smtClean="0"/>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C852EBCA-43E0-8746-ADE2-07FDA1D34571}" type="slidenum">
              <a:rPr lang="en-US" smtClean="0"/>
              <a:t>26</a:t>
            </a:fld>
            <a:endParaRPr lang="en-US"/>
          </a:p>
        </p:txBody>
      </p:sp>
    </p:spTree>
    <p:extLst>
      <p:ext uri="{BB962C8B-B14F-4D97-AF65-F5344CB8AC3E}">
        <p14:creationId xmlns:p14="http://schemas.microsoft.com/office/powerpoint/2010/main" val="3519890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dirty="0" smtClean="0">
              <a:solidFill>
                <a:srgbClr val="FF0000"/>
              </a:solidFill>
            </a:endParaRPr>
          </a:p>
          <a:p>
            <a:endParaRPr lang="en-GB"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852EBCA-43E0-8746-ADE2-07FDA1D34571}" type="slidenum">
              <a:rPr lang="en-US" smtClean="0"/>
              <a:t>6</a:t>
            </a:fld>
            <a:endParaRPr lang="en-US"/>
          </a:p>
        </p:txBody>
      </p:sp>
    </p:spTree>
    <p:extLst>
      <p:ext uri="{BB962C8B-B14F-4D97-AF65-F5344CB8AC3E}">
        <p14:creationId xmlns:p14="http://schemas.microsoft.com/office/powerpoint/2010/main" val="2350665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sz="1200" dirty="0" smtClean="0">
                <a:solidFill>
                  <a:srgbClr val="FF0000"/>
                </a:solidFill>
              </a:rPr>
              <a:t>We would expose:</a:t>
            </a:r>
          </a:p>
          <a:p>
            <a:pPr marL="171450" indent="-171450">
              <a:buFont typeface="Arial"/>
              <a:buChar char="•"/>
            </a:pPr>
            <a:r>
              <a:rPr lang="en-GB" sz="1200" dirty="0" smtClean="0">
                <a:solidFill>
                  <a:srgbClr val="FF0000"/>
                </a:solidFill>
              </a:rPr>
              <a:t>Web</a:t>
            </a:r>
            <a:r>
              <a:rPr lang="en-GB" sz="1200" baseline="0" dirty="0" smtClean="0">
                <a:solidFill>
                  <a:srgbClr val="FF0000"/>
                </a:solidFill>
              </a:rPr>
              <a:t> service APIs to allow for web, mobile app and third party system/apps integrations</a:t>
            </a:r>
          </a:p>
          <a:p>
            <a:pPr marL="171450" indent="-171450">
              <a:buFont typeface="Arial"/>
              <a:buChar char="•"/>
            </a:pPr>
            <a:r>
              <a:rPr lang="en-GB" sz="1200" baseline="0" dirty="0" err="1" smtClean="0">
                <a:solidFill>
                  <a:srgbClr val="FF0000"/>
                </a:solidFill>
              </a:rPr>
              <a:t>sms</a:t>
            </a:r>
            <a:r>
              <a:rPr lang="en-GB" sz="1200" baseline="0" dirty="0" smtClean="0">
                <a:solidFill>
                  <a:srgbClr val="FF0000"/>
                </a:solidFill>
              </a:rPr>
              <a:t> number – to allow for areas with no internet coverage or no other technology available</a:t>
            </a:r>
          </a:p>
          <a:p>
            <a:pPr marL="171450" indent="-171450">
              <a:buFont typeface="Arial"/>
              <a:buChar char="•"/>
            </a:pPr>
            <a:r>
              <a:rPr lang="en-GB" sz="1200" baseline="0" dirty="0" smtClean="0">
                <a:solidFill>
                  <a:srgbClr val="FF0000"/>
                </a:solidFill>
              </a:rPr>
              <a:t>automatic voice calling service – when no other solutions are available</a:t>
            </a:r>
            <a:endParaRPr lang="en-GB" sz="1200" dirty="0" smtClean="0">
              <a:solidFill>
                <a:srgbClr val="FF0000"/>
              </a:solidFill>
            </a:endParaRPr>
          </a:p>
          <a:p>
            <a:endParaRPr lang="en-GB"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852EBCA-43E0-8746-ADE2-07FDA1D34571}" type="slidenum">
              <a:rPr lang="en-US" smtClean="0"/>
              <a:t>7</a:t>
            </a:fld>
            <a:endParaRPr lang="en-US"/>
          </a:p>
        </p:txBody>
      </p:sp>
    </p:spTree>
    <p:extLst>
      <p:ext uri="{BB962C8B-B14F-4D97-AF65-F5344CB8AC3E}">
        <p14:creationId xmlns:p14="http://schemas.microsoft.com/office/powerpoint/2010/main" val="2350665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52EBCA-43E0-8746-ADE2-07FDA1D34571}" type="slidenum">
              <a:rPr lang="en-US" smtClean="0"/>
              <a:t>9</a:t>
            </a:fld>
            <a:endParaRPr lang="en-US"/>
          </a:p>
        </p:txBody>
      </p:sp>
    </p:spTree>
    <p:extLst>
      <p:ext uri="{BB962C8B-B14F-4D97-AF65-F5344CB8AC3E}">
        <p14:creationId xmlns:p14="http://schemas.microsoft.com/office/powerpoint/2010/main" val="3768768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will provide the capability to register users “on the flight”, just by using their email address. So that not to discourage the usage due to complicated process flow.</a:t>
            </a:r>
          </a:p>
          <a:p>
            <a:endParaRPr lang="en-US" baseline="0" dirty="0" smtClean="0"/>
          </a:p>
          <a:p>
            <a:r>
              <a:rPr lang="en-US" baseline="0" dirty="0" smtClean="0"/>
              <a:t>It can be kept simple, enter email and desired password.</a:t>
            </a:r>
          </a:p>
          <a:p>
            <a:r>
              <a:rPr lang="en-US" baseline="0" dirty="0" smtClean="0"/>
              <a:t>The system sends a confirmation email and creates a temporary user. Which is logged in within the same step.</a:t>
            </a:r>
          </a:p>
          <a:p>
            <a:r>
              <a:rPr lang="en-US" baseline="0" dirty="0" smtClean="0"/>
              <a:t>The NEW logged in user is directed to the page to enter their details:</a:t>
            </a:r>
          </a:p>
          <a:p>
            <a:pPr marL="171450" indent="-171450">
              <a:buFontTx/>
              <a:buChar char="-"/>
            </a:pPr>
            <a:r>
              <a:rPr lang="en-US" baseline="0" dirty="0" smtClean="0"/>
              <a:t>Name </a:t>
            </a:r>
          </a:p>
          <a:p>
            <a:pPr marL="171450" indent="-171450">
              <a:buFontTx/>
              <a:buChar char="-"/>
            </a:pPr>
            <a:r>
              <a:rPr lang="en-US" baseline="0" dirty="0" err="1" smtClean="0"/>
              <a:t>Cotact</a:t>
            </a:r>
            <a:r>
              <a:rPr lang="en-US" baseline="0" dirty="0" smtClean="0"/>
              <a:t> details</a:t>
            </a:r>
          </a:p>
          <a:p>
            <a:pPr marL="171450" indent="-171450">
              <a:buFontTx/>
              <a:buChar char="-"/>
            </a:pPr>
            <a:r>
              <a:rPr lang="en-US" baseline="0" dirty="0" err="1" smtClean="0"/>
              <a:t>Ocupation</a:t>
            </a:r>
            <a:endParaRPr lang="en-US" baseline="0" dirty="0" smtClean="0"/>
          </a:p>
          <a:p>
            <a:pPr marL="171450" indent="-171450">
              <a:buFontTx/>
              <a:buChar char="-"/>
            </a:pPr>
            <a:r>
              <a:rPr lang="en-US" baseline="0" dirty="0" smtClean="0"/>
              <a:t>Other relevant info</a:t>
            </a:r>
          </a:p>
          <a:p>
            <a:pPr marL="0" indent="0">
              <a:buFontTx/>
              <a:buNone/>
            </a:pPr>
            <a:r>
              <a:rPr lang="en-US" baseline="0" dirty="0" smtClean="0"/>
              <a:t>This user is kept on the system for a set amount of time (i.e. 3 days) </a:t>
            </a:r>
            <a:r>
              <a:rPr lang="en-US" baseline="0" dirty="0" err="1" smtClean="0"/>
              <a:t>untill</a:t>
            </a:r>
            <a:r>
              <a:rPr lang="en-US" baseline="0" dirty="0" smtClean="0"/>
              <a:t> is deleted unless the user confirms their registration form within the email.</a:t>
            </a:r>
          </a:p>
          <a:p>
            <a:pPr marL="0" indent="0">
              <a:buFontTx/>
              <a:buNone/>
            </a:pPr>
            <a:endParaRPr lang="en-US" baseline="0" dirty="0" smtClean="0"/>
          </a:p>
          <a:p>
            <a:pPr marL="0" indent="0">
              <a:buFontTx/>
              <a:buNone/>
            </a:pPr>
            <a:r>
              <a:rPr lang="en-US" baseline="0" dirty="0" smtClean="0"/>
              <a:t>There are many more low level scenarios that can be described here, for the purpose of this exercise, the user successfully loges in and is redirected to his/hers home page.</a:t>
            </a:r>
          </a:p>
        </p:txBody>
      </p:sp>
      <p:sp>
        <p:nvSpPr>
          <p:cNvPr id="4" name="Slide Number Placeholder 3"/>
          <p:cNvSpPr>
            <a:spLocks noGrp="1"/>
          </p:cNvSpPr>
          <p:nvPr>
            <p:ph type="sldNum" sz="quarter" idx="10"/>
          </p:nvPr>
        </p:nvSpPr>
        <p:spPr/>
        <p:txBody>
          <a:bodyPr/>
          <a:lstStyle/>
          <a:p>
            <a:fld id="{C852EBCA-43E0-8746-ADE2-07FDA1D34571}" type="slidenum">
              <a:rPr lang="en-US" smtClean="0"/>
              <a:t>11</a:t>
            </a:fld>
            <a:endParaRPr lang="en-US"/>
          </a:p>
        </p:txBody>
      </p:sp>
    </p:spTree>
    <p:extLst>
      <p:ext uri="{BB962C8B-B14F-4D97-AF65-F5344CB8AC3E}">
        <p14:creationId xmlns:p14="http://schemas.microsoft.com/office/powerpoint/2010/main" val="4007528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example of homepage for existing user: Tanya </a:t>
            </a:r>
            <a:r>
              <a:rPr lang="en-US" dirty="0" err="1" smtClean="0"/>
              <a:t>Mojeck</a:t>
            </a:r>
            <a:r>
              <a:rPr lang="en-US" dirty="0" smtClean="0"/>
              <a:t> who is a midwife</a:t>
            </a:r>
            <a:endParaRPr lang="en-US" dirty="0"/>
          </a:p>
        </p:txBody>
      </p:sp>
      <p:sp>
        <p:nvSpPr>
          <p:cNvPr id="4" name="Slide Number Placeholder 3"/>
          <p:cNvSpPr>
            <a:spLocks noGrp="1"/>
          </p:cNvSpPr>
          <p:nvPr>
            <p:ph type="sldNum" sz="quarter" idx="10"/>
          </p:nvPr>
        </p:nvSpPr>
        <p:spPr/>
        <p:txBody>
          <a:bodyPr/>
          <a:lstStyle/>
          <a:p>
            <a:fld id="{C852EBCA-43E0-8746-ADE2-07FDA1D34571}" type="slidenum">
              <a:rPr lang="en-US" smtClean="0"/>
              <a:t>12</a:t>
            </a:fld>
            <a:endParaRPr lang="en-US"/>
          </a:p>
        </p:txBody>
      </p:sp>
    </p:spTree>
    <p:extLst>
      <p:ext uri="{BB962C8B-B14F-4D97-AF65-F5344CB8AC3E}">
        <p14:creationId xmlns:p14="http://schemas.microsoft.com/office/powerpoint/2010/main" val="138351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a:buNone/>
            </a:pPr>
            <a:r>
              <a:rPr lang="en-GB" sz="1200" dirty="0" smtClean="0">
                <a:solidFill>
                  <a:srgbClr val="FF0000"/>
                </a:solidFill>
              </a:rPr>
              <a:t>Report a violation questionnaire examples</a:t>
            </a:r>
          </a:p>
          <a:p>
            <a:pPr lvl="0"/>
            <a:endParaRPr lang="en-GB" sz="1200" dirty="0" smtClean="0">
              <a:solidFill>
                <a:srgbClr val="FF0000"/>
              </a:solidFill>
            </a:endParaRPr>
          </a:p>
          <a:p>
            <a:pPr lvl="0"/>
            <a:r>
              <a:rPr lang="en-GB" sz="1200" dirty="0" smtClean="0">
                <a:solidFill>
                  <a:srgbClr val="FF0000"/>
                </a:solidFill>
              </a:rPr>
              <a:t>Are free samples or feeding equipment being handed out?  </a:t>
            </a:r>
          </a:p>
          <a:p>
            <a:pPr lvl="0"/>
            <a:r>
              <a:rPr lang="en-GB" sz="1200" dirty="0" smtClean="0">
                <a:solidFill>
                  <a:srgbClr val="FF0000"/>
                </a:solidFill>
              </a:rPr>
              <a:t>Are company reps receiving bonuses related to sales?</a:t>
            </a:r>
          </a:p>
          <a:p>
            <a:pPr lvl="0"/>
            <a:r>
              <a:rPr lang="en-GB" sz="1200" dirty="0" smtClean="0">
                <a:solidFill>
                  <a:srgbClr val="FF0000"/>
                </a:solidFill>
              </a:rPr>
              <a:t>Is the baby formula being advertised?</a:t>
            </a:r>
          </a:p>
          <a:p>
            <a:pPr lvl="0"/>
            <a:r>
              <a:rPr lang="en-GB" sz="1200" dirty="0" smtClean="0">
                <a:solidFill>
                  <a:srgbClr val="FF0000"/>
                </a:solidFill>
              </a:rPr>
              <a:t>Is this being recommended as an alternative to breast feeding?</a:t>
            </a:r>
          </a:p>
          <a:p>
            <a:pPr lvl="0"/>
            <a:r>
              <a:rPr lang="en-GB" sz="1200" dirty="0" smtClean="0">
                <a:solidFill>
                  <a:srgbClr val="FF0000"/>
                </a:solidFill>
              </a:rPr>
              <a:t>Is breast feeding being discouraged?</a:t>
            </a:r>
          </a:p>
          <a:p>
            <a:pPr lvl="0"/>
            <a:r>
              <a:rPr lang="en-GB" sz="1200" dirty="0" smtClean="0">
                <a:solidFill>
                  <a:srgbClr val="FF0000"/>
                </a:solidFill>
              </a:rPr>
              <a:t>Are company reps contacting mothers and families directly?</a:t>
            </a:r>
          </a:p>
          <a:p>
            <a:pPr lvl="0"/>
            <a:r>
              <a:rPr lang="en-GB" sz="1200" dirty="0" smtClean="0">
                <a:solidFill>
                  <a:srgbClr val="FF0000"/>
                </a:solidFill>
              </a:rPr>
              <a:t>Have the donations been requested by the government?</a:t>
            </a:r>
          </a:p>
          <a:p>
            <a:endParaRPr lang="en-US" dirty="0"/>
          </a:p>
        </p:txBody>
      </p:sp>
      <p:sp>
        <p:nvSpPr>
          <p:cNvPr id="4" name="Slide Number Placeholder 3"/>
          <p:cNvSpPr>
            <a:spLocks noGrp="1"/>
          </p:cNvSpPr>
          <p:nvPr>
            <p:ph type="sldNum" sz="quarter" idx="10"/>
          </p:nvPr>
        </p:nvSpPr>
        <p:spPr/>
        <p:txBody>
          <a:bodyPr/>
          <a:lstStyle/>
          <a:p>
            <a:fld id="{C852EBCA-43E0-8746-ADE2-07FDA1D34571}" type="slidenum">
              <a:rPr lang="en-US" smtClean="0"/>
              <a:t>13</a:t>
            </a:fld>
            <a:endParaRPr lang="en-US"/>
          </a:p>
        </p:txBody>
      </p:sp>
    </p:spTree>
    <p:extLst>
      <p:ext uri="{BB962C8B-B14F-4D97-AF65-F5344CB8AC3E}">
        <p14:creationId xmlns:p14="http://schemas.microsoft.com/office/powerpoint/2010/main" val="3848120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the use has the fields for the extra details:</a:t>
            </a:r>
          </a:p>
          <a:p>
            <a:pPr marL="171450" indent="-171450">
              <a:buFontTx/>
              <a:buChar char="-"/>
            </a:pPr>
            <a:r>
              <a:rPr lang="en-US" dirty="0" smtClean="0"/>
              <a:t>Date of the incident</a:t>
            </a:r>
          </a:p>
          <a:p>
            <a:pPr marL="171450" indent="-171450">
              <a:buFontTx/>
              <a:buChar char="-"/>
            </a:pPr>
            <a:r>
              <a:rPr lang="en-US" dirty="0" smtClean="0"/>
              <a:t>Time</a:t>
            </a:r>
          </a:p>
          <a:p>
            <a:pPr marL="171450" indent="-171450">
              <a:buFontTx/>
              <a:buChar char="-"/>
            </a:pPr>
            <a:r>
              <a:rPr lang="en-US" dirty="0" smtClean="0"/>
              <a:t>Location (free form) which can be an address or it has the capability to drop a pin on the map (pin it down option)</a:t>
            </a:r>
          </a:p>
          <a:p>
            <a:pPr marL="171450" indent="-171450">
              <a:buFontTx/>
              <a:buChar char="-"/>
            </a:pPr>
            <a:r>
              <a:rPr lang="en-US" dirty="0" smtClean="0"/>
              <a:t>Pictures</a:t>
            </a:r>
            <a:r>
              <a:rPr lang="en-US" baseline="0" dirty="0" smtClean="0"/>
              <a:t> can be attached</a:t>
            </a:r>
          </a:p>
          <a:p>
            <a:pPr marL="171450" indent="-171450">
              <a:buFontTx/>
              <a:buChar char="-"/>
            </a:pPr>
            <a:r>
              <a:rPr lang="en-US" baseline="0" dirty="0" smtClean="0"/>
              <a:t>Any other information free field</a:t>
            </a:r>
            <a:endParaRPr lang="en-US" dirty="0"/>
          </a:p>
        </p:txBody>
      </p:sp>
      <p:sp>
        <p:nvSpPr>
          <p:cNvPr id="4" name="Slide Number Placeholder 3"/>
          <p:cNvSpPr>
            <a:spLocks noGrp="1"/>
          </p:cNvSpPr>
          <p:nvPr>
            <p:ph type="sldNum" sz="quarter" idx="10"/>
          </p:nvPr>
        </p:nvSpPr>
        <p:spPr/>
        <p:txBody>
          <a:bodyPr/>
          <a:lstStyle/>
          <a:p>
            <a:fld id="{C852EBCA-43E0-8746-ADE2-07FDA1D34571}" type="slidenum">
              <a:rPr lang="en-US" smtClean="0"/>
              <a:t>14</a:t>
            </a:fld>
            <a:endParaRPr lang="en-US"/>
          </a:p>
        </p:txBody>
      </p:sp>
    </p:spTree>
    <p:extLst>
      <p:ext uri="{BB962C8B-B14F-4D97-AF65-F5344CB8AC3E}">
        <p14:creationId xmlns:p14="http://schemas.microsoft.com/office/powerpoint/2010/main" val="1462002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the use has the fields for the extra details:</a:t>
            </a:r>
          </a:p>
          <a:p>
            <a:pPr marL="171450" indent="-171450">
              <a:buFontTx/>
              <a:buChar char="-"/>
            </a:pPr>
            <a:r>
              <a:rPr lang="en-US" dirty="0" smtClean="0"/>
              <a:t>Date of the incident</a:t>
            </a:r>
          </a:p>
          <a:p>
            <a:pPr marL="171450" indent="-171450">
              <a:buFontTx/>
              <a:buChar char="-"/>
            </a:pPr>
            <a:r>
              <a:rPr lang="en-US" dirty="0" smtClean="0"/>
              <a:t>Time</a:t>
            </a:r>
          </a:p>
          <a:p>
            <a:pPr marL="171450" indent="-171450">
              <a:buFontTx/>
              <a:buChar char="-"/>
            </a:pPr>
            <a:r>
              <a:rPr lang="en-US" dirty="0" smtClean="0"/>
              <a:t>Location (free form) which can be an address or it has the capability to drop a pin on the map (pin it down option)</a:t>
            </a:r>
          </a:p>
          <a:p>
            <a:pPr marL="171450" indent="-171450">
              <a:buFontTx/>
              <a:buChar char="-"/>
            </a:pPr>
            <a:r>
              <a:rPr lang="en-US" dirty="0" smtClean="0"/>
              <a:t>Pictures</a:t>
            </a:r>
            <a:r>
              <a:rPr lang="en-US" baseline="0" dirty="0" smtClean="0"/>
              <a:t> can be attached</a:t>
            </a:r>
          </a:p>
          <a:p>
            <a:pPr marL="171450" indent="-171450">
              <a:buFontTx/>
              <a:buChar char="-"/>
            </a:pPr>
            <a:r>
              <a:rPr lang="en-US" baseline="0" dirty="0" smtClean="0"/>
              <a:t>GPS location</a:t>
            </a:r>
          </a:p>
          <a:p>
            <a:pPr marL="171450" indent="-171450">
              <a:buFontTx/>
              <a:buChar char="-"/>
            </a:pPr>
            <a:r>
              <a:rPr lang="en-US" baseline="0" dirty="0" smtClean="0"/>
              <a:t>Any other information free field</a:t>
            </a:r>
          </a:p>
          <a:p>
            <a:pPr marL="171450" indent="-171450">
              <a:buFontTx/>
              <a:buChar char="-"/>
            </a:pPr>
            <a:endParaRPr lang="en-US" baseline="0" dirty="0" smtClean="0"/>
          </a:p>
          <a:p>
            <a:pPr marL="0" indent="0">
              <a:buFontTx/>
              <a:buNone/>
            </a:pPr>
            <a:r>
              <a:rPr lang="en-US" baseline="0" dirty="0" smtClean="0"/>
              <a:t>This information can be submitted instantly or store and submitted when internet connection is available.</a:t>
            </a:r>
            <a:endParaRPr lang="en-US" dirty="0"/>
          </a:p>
        </p:txBody>
      </p:sp>
      <p:sp>
        <p:nvSpPr>
          <p:cNvPr id="4" name="Slide Number Placeholder 3"/>
          <p:cNvSpPr>
            <a:spLocks noGrp="1"/>
          </p:cNvSpPr>
          <p:nvPr>
            <p:ph type="sldNum" sz="quarter" idx="10"/>
          </p:nvPr>
        </p:nvSpPr>
        <p:spPr/>
        <p:txBody>
          <a:bodyPr/>
          <a:lstStyle/>
          <a:p>
            <a:fld id="{C852EBCA-43E0-8746-ADE2-07FDA1D34571}" type="slidenum">
              <a:rPr lang="en-US" smtClean="0"/>
              <a:t>15</a:t>
            </a:fld>
            <a:endParaRPr lang="en-US"/>
          </a:p>
        </p:txBody>
      </p:sp>
    </p:spTree>
    <p:extLst>
      <p:ext uri="{BB962C8B-B14F-4D97-AF65-F5344CB8AC3E}">
        <p14:creationId xmlns:p14="http://schemas.microsoft.com/office/powerpoint/2010/main" val="1462002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a:endParaRPr>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GB"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dirty="0"/>
          </a:p>
        </p:txBody>
      </p:sp>
      <p:sp>
        <p:nvSpPr>
          <p:cNvPr id="4" name="Date Placeholder 3"/>
          <p:cNvSpPr>
            <a:spLocks noGrp="1"/>
          </p:cNvSpPr>
          <p:nvPr>
            <p:ph type="dt" sz="half" idx="10"/>
          </p:nvPr>
        </p:nvSpPr>
        <p:spPr/>
        <p:txBody>
          <a:bodyPr/>
          <a:lstStyle/>
          <a:p>
            <a:fld id="{47659A21-E356-8D4D-9764-7E898C09544F}" type="datetimeFigureOut">
              <a:rPr lang="en-US" smtClean="0"/>
              <a:t>20/08/2015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5A718-BD69-2240-B706-0104FF5AA897}"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7659A21-E356-8D4D-9764-7E898C09544F}" type="datetimeFigureOut">
              <a:rPr lang="en-US" smtClean="0"/>
              <a:t>20/08/2015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5A718-BD69-2240-B706-0104FF5AA89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GB"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7659A21-E356-8D4D-9764-7E898C09544F}" type="datetimeFigureOut">
              <a:rPr lang="en-US" smtClean="0"/>
              <a:t>20/08/2015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5A718-BD69-2240-B706-0104FF5AA89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7659A21-E356-8D4D-9764-7E898C09544F}" type="datetimeFigureOut">
              <a:rPr lang="en-US" smtClean="0"/>
              <a:t>20/08/2015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5A718-BD69-2240-B706-0104FF5AA89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a:endParaRPr>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GB"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47659A21-E356-8D4D-9764-7E898C09544F}" type="datetimeFigureOut">
              <a:rPr lang="en-US" smtClean="0"/>
              <a:t>20/08/2015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5A718-BD69-2240-B706-0104FF5AA897}" type="slidenum">
              <a:rPr lang="en-US" smtClean="0"/>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47659A21-E356-8D4D-9764-7E898C09544F}" type="datetimeFigureOut">
              <a:rPr lang="en-US" smtClean="0"/>
              <a:t>20/08/2015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75A718-BD69-2240-B706-0104FF5AA89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47659A21-E356-8D4D-9764-7E898C09544F}" type="datetimeFigureOut">
              <a:rPr lang="en-US" smtClean="0"/>
              <a:t>20/08/2015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75A718-BD69-2240-B706-0104FF5AA897}"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Date Placeholder 2"/>
          <p:cNvSpPr>
            <a:spLocks noGrp="1"/>
          </p:cNvSpPr>
          <p:nvPr>
            <p:ph type="dt" sz="half" idx="10"/>
          </p:nvPr>
        </p:nvSpPr>
        <p:spPr/>
        <p:txBody>
          <a:bodyPr/>
          <a:lstStyle/>
          <a:p>
            <a:fld id="{47659A21-E356-8D4D-9764-7E898C09544F}" type="datetimeFigureOut">
              <a:rPr lang="en-US" smtClean="0"/>
              <a:t>20/08/2015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75A718-BD69-2240-B706-0104FF5AA89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659A21-E356-8D4D-9764-7E898C09544F}" type="datetimeFigureOut">
              <a:rPr lang="en-US" smtClean="0"/>
              <a:t>20/08/2015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75A718-BD69-2240-B706-0104FF5AA89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GB"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7659A21-E356-8D4D-9764-7E898C09544F}" type="datetimeFigureOut">
              <a:rPr lang="en-US" smtClean="0"/>
              <a:t>20/08/2015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75A718-BD69-2240-B706-0104FF5AA897}"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GB"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7659A21-E356-8D4D-9764-7E898C09544F}" type="datetimeFigureOut">
              <a:rPr lang="en-US" smtClean="0"/>
              <a:t>20/08/2015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75A718-BD69-2240-B706-0104FF5AA89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GB"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Georgia"/>
              </a:defRPr>
            </a:lvl1pPr>
          </a:lstStyle>
          <a:p>
            <a:fld id="{47659A21-E356-8D4D-9764-7E898C09544F}" type="datetimeFigureOut">
              <a:rPr lang="en-US" smtClean="0"/>
              <a:pPr/>
              <a:t>20/08/2015</a:t>
            </a:fld>
            <a:endParaRPr lang="en-US" dirty="0"/>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latin typeface="Georgia"/>
              </a:defRPr>
            </a:lvl1pPr>
          </a:lstStyle>
          <a:p>
            <a:endParaRPr lang="en-US" dirty="0"/>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A275A718-BD69-2240-B706-0104FF5AA897}"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a:endParaRPr>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Georgia"/>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Georgia"/>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Georgia"/>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Georgia"/>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Georgia"/>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ITB VE </a:t>
            </a:r>
            <a:r>
              <a:rPr lang="en-US" dirty="0" err="1" smtClean="0"/>
              <a:t>Hackathon</a:t>
            </a:r>
            <a:endParaRPr lang="en-US" dirty="0"/>
          </a:p>
        </p:txBody>
      </p:sp>
      <p:sp>
        <p:nvSpPr>
          <p:cNvPr id="3" name="Subtitle 2"/>
          <p:cNvSpPr>
            <a:spLocks noGrp="1"/>
          </p:cNvSpPr>
          <p:nvPr>
            <p:ph type="subTitle" idx="1"/>
          </p:nvPr>
        </p:nvSpPr>
        <p:spPr/>
        <p:txBody>
          <a:bodyPr/>
          <a:lstStyle/>
          <a:p>
            <a:r>
              <a:rPr lang="en-US" dirty="0" smtClean="0"/>
              <a:t>Tech solution to real life problems.</a:t>
            </a:r>
            <a:endParaRPr lang="en-US" dirty="0"/>
          </a:p>
        </p:txBody>
      </p:sp>
    </p:spTree>
    <p:extLst>
      <p:ext uri="{BB962C8B-B14F-4D97-AF65-F5344CB8AC3E}">
        <p14:creationId xmlns:p14="http://schemas.microsoft.com/office/powerpoint/2010/main" val="43119283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Reporting – web - access</a:t>
            </a:r>
            <a:endParaRPr lang="en-US" dirty="0"/>
          </a:p>
        </p:txBody>
      </p:sp>
      <p:pic>
        <p:nvPicPr>
          <p:cNvPr id="7" name="Content Placeholder 6" descr="front.png"/>
          <p:cNvPicPr>
            <a:picLocks noGrp="1" noChangeAspect="1"/>
          </p:cNvPicPr>
          <p:nvPr>
            <p:ph idx="1"/>
          </p:nvPr>
        </p:nvPicPr>
        <p:blipFill>
          <a:blip r:embed="rId2">
            <a:extLst>
              <a:ext uri="{28A0092B-C50C-407E-A947-70E740481C1C}">
                <a14:useLocalDpi xmlns:a14="http://schemas.microsoft.com/office/drawing/2010/main" val="0"/>
              </a:ext>
            </a:extLst>
          </a:blip>
          <a:srcRect t="8788" b="8788"/>
          <a:stretch>
            <a:fillRect/>
          </a:stretch>
        </p:blipFill>
        <p:spPr/>
      </p:pic>
      <p:sp>
        <p:nvSpPr>
          <p:cNvPr id="8" name="Line Callout 1 7"/>
          <p:cNvSpPr/>
          <p:nvPr/>
        </p:nvSpPr>
        <p:spPr>
          <a:xfrm>
            <a:off x="2825920" y="3291482"/>
            <a:ext cx="3076319" cy="715540"/>
          </a:xfrm>
          <a:prstGeom prst="borderCallout1">
            <a:avLst>
              <a:gd name="adj1" fmla="val -21250"/>
              <a:gd name="adj2" fmla="val 23062"/>
              <a:gd name="adj3" fmla="val -256562"/>
              <a:gd name="adj4" fmla="val 8586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Entry to the save The Children Web Portal</a:t>
            </a:r>
            <a:endParaRPr lang="en-US" dirty="0"/>
          </a:p>
        </p:txBody>
      </p:sp>
    </p:spTree>
    <p:extLst>
      <p:ext uri="{BB962C8B-B14F-4D97-AF65-F5344CB8AC3E}">
        <p14:creationId xmlns:p14="http://schemas.microsoft.com/office/powerpoint/2010/main" val="25647469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dirty="0" smtClean="0"/>
              <a:t>Reporting – base user flow</a:t>
            </a:r>
            <a:endParaRPr lang="en-US" sz="4500" dirty="0"/>
          </a:p>
        </p:txBody>
      </p:sp>
      <p:pic>
        <p:nvPicPr>
          <p:cNvPr id="5" name="Content Placeholder 4" descr="BaseFlow.png"/>
          <p:cNvPicPr>
            <a:picLocks noGrp="1" noChangeAspect="1"/>
          </p:cNvPicPr>
          <p:nvPr>
            <p:ph idx="1"/>
          </p:nvPr>
        </p:nvPicPr>
        <p:blipFill>
          <a:blip r:embed="rId3">
            <a:extLst>
              <a:ext uri="{28A0092B-C50C-407E-A947-70E740481C1C}">
                <a14:useLocalDpi xmlns:a14="http://schemas.microsoft.com/office/drawing/2010/main" val="0"/>
              </a:ext>
            </a:extLst>
          </a:blip>
          <a:srcRect t="-5463" b="-5463"/>
          <a:stretch>
            <a:fillRect/>
          </a:stretch>
        </p:blipFill>
        <p:spPr/>
      </p:pic>
    </p:spTree>
    <p:extLst>
      <p:ext uri="{BB962C8B-B14F-4D97-AF65-F5344CB8AC3E}">
        <p14:creationId xmlns:p14="http://schemas.microsoft.com/office/powerpoint/2010/main" val="197253285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STC Portal User Home</a:t>
            </a:r>
            <a:endParaRPr lang="en-US" dirty="0"/>
          </a:p>
        </p:txBody>
      </p:sp>
      <p:pic>
        <p:nvPicPr>
          <p:cNvPr id="4" name="Content Placeholder 3" descr="UserHomePage.png"/>
          <p:cNvPicPr>
            <a:picLocks noGrp="1" noChangeAspect="1"/>
          </p:cNvPicPr>
          <p:nvPr>
            <p:ph idx="1"/>
          </p:nvPr>
        </p:nvPicPr>
        <p:blipFill>
          <a:blip r:embed="rId3">
            <a:extLst>
              <a:ext uri="{28A0092B-C50C-407E-A947-70E740481C1C}">
                <a14:useLocalDpi xmlns:a14="http://schemas.microsoft.com/office/drawing/2010/main" val="0"/>
              </a:ext>
            </a:extLst>
          </a:blip>
          <a:srcRect l="-22182" r="-22182"/>
          <a:stretch>
            <a:fillRect/>
          </a:stretch>
        </p:blipFill>
        <p:spPr/>
      </p:pic>
    </p:spTree>
    <p:extLst>
      <p:ext uri="{BB962C8B-B14F-4D97-AF65-F5344CB8AC3E}">
        <p14:creationId xmlns:p14="http://schemas.microsoft.com/office/powerpoint/2010/main" val="261603666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smtClean="0"/>
              <a:t>Reporting suspicious activity - questionnaire</a:t>
            </a:r>
            <a:endParaRPr lang="en-US" sz="3500" dirty="0"/>
          </a:p>
        </p:txBody>
      </p:sp>
      <p:pic>
        <p:nvPicPr>
          <p:cNvPr id="7" name="Content Placeholder 6" descr="ReportQuestionaire.png"/>
          <p:cNvPicPr>
            <a:picLocks noGrp="1" noChangeAspect="1"/>
          </p:cNvPicPr>
          <p:nvPr>
            <p:ph idx="1"/>
          </p:nvPr>
        </p:nvPicPr>
        <p:blipFill>
          <a:blip r:embed="rId3">
            <a:extLst>
              <a:ext uri="{28A0092B-C50C-407E-A947-70E740481C1C}">
                <a14:useLocalDpi xmlns:a14="http://schemas.microsoft.com/office/drawing/2010/main" val="0"/>
              </a:ext>
            </a:extLst>
          </a:blip>
          <a:srcRect l="-14423" r="-14423"/>
          <a:stretch>
            <a:fillRect/>
          </a:stretch>
        </p:blipFill>
        <p:spPr>
          <a:xfrm>
            <a:off x="762000" y="685800"/>
            <a:ext cx="7543800" cy="4348163"/>
          </a:xfrm>
        </p:spPr>
      </p:pic>
    </p:spTree>
    <p:extLst>
      <p:ext uri="{BB962C8B-B14F-4D97-AF65-F5344CB8AC3E}">
        <p14:creationId xmlns:p14="http://schemas.microsoft.com/office/powerpoint/2010/main" val="401262281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smtClean="0"/>
              <a:t>Reporting suspicious activity – details web</a:t>
            </a:r>
            <a:endParaRPr lang="en-US" sz="3500" dirty="0"/>
          </a:p>
        </p:txBody>
      </p:sp>
      <p:pic>
        <p:nvPicPr>
          <p:cNvPr id="4" name="Content Placeholder 3" descr="ReportWeb.png"/>
          <p:cNvPicPr>
            <a:picLocks noGrp="1" noChangeAspect="1"/>
          </p:cNvPicPr>
          <p:nvPr>
            <p:ph idx="1"/>
          </p:nvPr>
        </p:nvPicPr>
        <p:blipFill>
          <a:blip r:embed="rId3">
            <a:extLst>
              <a:ext uri="{28A0092B-C50C-407E-A947-70E740481C1C}">
                <a14:useLocalDpi xmlns:a14="http://schemas.microsoft.com/office/drawing/2010/main" val="0"/>
              </a:ext>
            </a:extLst>
          </a:blip>
          <a:srcRect l="-22081" r="-22081"/>
          <a:stretch>
            <a:fillRect/>
          </a:stretch>
        </p:blipFill>
        <p:spPr/>
      </p:pic>
    </p:spTree>
    <p:extLst>
      <p:ext uri="{BB962C8B-B14F-4D97-AF65-F5344CB8AC3E}">
        <p14:creationId xmlns:p14="http://schemas.microsoft.com/office/powerpoint/2010/main" val="153340289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smtClean="0"/>
              <a:t>Reporting suspicious activity – details mobile</a:t>
            </a:r>
            <a:endParaRPr lang="en-US" sz="3500" dirty="0"/>
          </a:p>
        </p:txBody>
      </p:sp>
      <p:pic>
        <p:nvPicPr>
          <p:cNvPr id="5" name="Content Placeholder 4" descr="PhoneReportPage.png"/>
          <p:cNvPicPr>
            <a:picLocks noGrp="1" noChangeAspect="1"/>
          </p:cNvPicPr>
          <p:nvPr>
            <p:ph idx="1"/>
          </p:nvPr>
        </p:nvPicPr>
        <p:blipFill>
          <a:blip r:embed="rId3">
            <a:extLst>
              <a:ext uri="{28A0092B-C50C-407E-A947-70E740481C1C}">
                <a14:useLocalDpi xmlns:a14="http://schemas.microsoft.com/office/drawing/2010/main" val="0"/>
              </a:ext>
            </a:extLst>
          </a:blip>
          <a:srcRect l="-144118" r="-144118"/>
          <a:stretch>
            <a:fillRect/>
          </a:stretch>
        </p:blipFill>
        <p:spPr/>
      </p:pic>
    </p:spTree>
    <p:extLst>
      <p:ext uri="{BB962C8B-B14F-4D97-AF65-F5344CB8AC3E}">
        <p14:creationId xmlns:p14="http://schemas.microsoft.com/office/powerpoint/2010/main" val="369745470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smtClean="0"/>
              <a:t>Reporting suspicious activity – alternative</a:t>
            </a:r>
            <a:endParaRPr lang="en-US" sz="3500" dirty="0"/>
          </a:p>
        </p:txBody>
      </p:sp>
      <p:sp>
        <p:nvSpPr>
          <p:cNvPr id="3" name="Content Placeholder 2"/>
          <p:cNvSpPr>
            <a:spLocks noGrp="1"/>
          </p:cNvSpPr>
          <p:nvPr>
            <p:ph idx="1"/>
          </p:nvPr>
        </p:nvSpPr>
        <p:spPr>
          <a:xfrm>
            <a:off x="755576" y="723115"/>
            <a:ext cx="7543800" cy="922867"/>
          </a:xfrm>
        </p:spPr>
        <p:txBody>
          <a:bodyPr/>
          <a:lstStyle/>
          <a:p>
            <a:pPr marL="0" indent="0">
              <a:buNone/>
            </a:pPr>
            <a:r>
              <a:rPr lang="en-US" dirty="0" smtClean="0"/>
              <a:t>As mentioned at the beginning there will be capability to submit information via alternative means</a:t>
            </a:r>
            <a:endParaRPr lang="en-US" dirty="0"/>
          </a:p>
        </p:txBody>
      </p:sp>
      <p:pic>
        <p:nvPicPr>
          <p:cNvPr id="4" name="Picture 3" descr="AlternativeMe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1467" y="1961232"/>
            <a:ext cx="4453466" cy="2942851"/>
          </a:xfrm>
          <a:prstGeom prst="rect">
            <a:avLst/>
          </a:prstGeom>
        </p:spPr>
      </p:pic>
    </p:spTree>
    <p:extLst>
      <p:ext uri="{BB962C8B-B14F-4D97-AF65-F5344CB8AC3E}">
        <p14:creationId xmlns:p14="http://schemas.microsoft.com/office/powerpoint/2010/main" val="422768220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Reports administration</a:t>
            </a:r>
            <a:endParaRPr lang="en-US" dirty="0"/>
          </a:p>
        </p:txBody>
      </p:sp>
      <p:sp>
        <p:nvSpPr>
          <p:cNvPr id="3" name="Content Placeholder 2"/>
          <p:cNvSpPr>
            <a:spLocks noGrp="1"/>
          </p:cNvSpPr>
          <p:nvPr>
            <p:ph idx="1"/>
          </p:nvPr>
        </p:nvSpPr>
        <p:spPr/>
        <p:txBody>
          <a:bodyPr/>
          <a:lstStyle/>
          <a:p>
            <a:pPr marL="0" indent="0">
              <a:buNone/>
            </a:pPr>
            <a:r>
              <a:rPr lang="en-US" dirty="0" smtClean="0"/>
              <a:t>The reporting capability will generate a lot of data. This will have to be processed to filter and highlight the most important of the reports.</a:t>
            </a:r>
          </a:p>
          <a:p>
            <a:pPr marL="0" indent="0">
              <a:buNone/>
            </a:pPr>
            <a:r>
              <a:rPr lang="en-US" dirty="0" smtClean="0"/>
              <a:t>For this we propose two stages review:</a:t>
            </a:r>
          </a:p>
          <a:p>
            <a:r>
              <a:rPr lang="en-US" dirty="0" smtClean="0"/>
              <a:t>System scoring</a:t>
            </a:r>
          </a:p>
          <a:p>
            <a:r>
              <a:rPr lang="en-US" dirty="0" smtClean="0"/>
              <a:t>Manual review</a:t>
            </a:r>
            <a:endParaRPr lang="en-US" dirty="0"/>
          </a:p>
        </p:txBody>
      </p:sp>
    </p:spTree>
    <p:extLst>
      <p:ext uri="{BB962C8B-B14F-4D97-AF65-F5344CB8AC3E}">
        <p14:creationId xmlns:p14="http://schemas.microsoft.com/office/powerpoint/2010/main" val="2364891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Reports administration – system scoring</a:t>
            </a:r>
            <a:endParaRPr lang="en-US" sz="4000" dirty="0"/>
          </a:p>
        </p:txBody>
      </p:sp>
      <p:sp>
        <p:nvSpPr>
          <p:cNvPr id="3" name="Content Placeholder 2"/>
          <p:cNvSpPr>
            <a:spLocks noGrp="1"/>
          </p:cNvSpPr>
          <p:nvPr>
            <p:ph idx="1"/>
          </p:nvPr>
        </p:nvSpPr>
        <p:spPr/>
        <p:txBody>
          <a:bodyPr/>
          <a:lstStyle/>
          <a:p>
            <a:pPr marL="0" indent="0">
              <a:buNone/>
            </a:pPr>
            <a:r>
              <a:rPr lang="en-US" dirty="0" smtClean="0"/>
              <a:t>The system will be able to assign a credibility score to a report based on the number of factors:</a:t>
            </a:r>
          </a:p>
          <a:p>
            <a:r>
              <a:rPr lang="en-US" dirty="0" smtClean="0"/>
              <a:t>Reporter’s previous activity</a:t>
            </a:r>
          </a:p>
          <a:p>
            <a:r>
              <a:rPr lang="en-US" dirty="0" smtClean="0"/>
              <a:t>New or existing (with history) reporter</a:t>
            </a:r>
          </a:p>
          <a:p>
            <a:r>
              <a:rPr lang="en-US" dirty="0" smtClean="0"/>
              <a:t>Reporter’s occupation</a:t>
            </a:r>
          </a:p>
          <a:p>
            <a:r>
              <a:rPr lang="en-US" dirty="0" smtClean="0"/>
              <a:t>Hard details (pictures, </a:t>
            </a:r>
            <a:r>
              <a:rPr lang="en-US" dirty="0" err="1" smtClean="0"/>
              <a:t>gps</a:t>
            </a:r>
            <a:r>
              <a:rPr lang="en-US" dirty="0" smtClean="0"/>
              <a:t> coordinates)</a:t>
            </a:r>
          </a:p>
          <a:p>
            <a:r>
              <a:rPr lang="en-US" dirty="0" smtClean="0"/>
              <a:t>…any other</a:t>
            </a:r>
          </a:p>
          <a:p>
            <a:pPr marL="0" indent="0">
              <a:buNone/>
            </a:pPr>
            <a:r>
              <a:rPr lang="en-US" dirty="0" smtClean="0"/>
              <a:t>The reports will be listed in an admin console with this score attached.</a:t>
            </a:r>
          </a:p>
          <a:p>
            <a:endParaRPr lang="en-US" dirty="0"/>
          </a:p>
        </p:txBody>
      </p:sp>
    </p:spTree>
    <p:extLst>
      <p:ext uri="{BB962C8B-B14F-4D97-AF65-F5344CB8AC3E}">
        <p14:creationId xmlns:p14="http://schemas.microsoft.com/office/powerpoint/2010/main" val="200930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Reports administration – manual review</a:t>
            </a:r>
            <a:endParaRPr lang="en-US" sz="4000" dirty="0"/>
          </a:p>
        </p:txBody>
      </p:sp>
      <p:sp>
        <p:nvSpPr>
          <p:cNvPr id="3" name="Content Placeholder 2"/>
          <p:cNvSpPr>
            <a:spLocks noGrp="1"/>
          </p:cNvSpPr>
          <p:nvPr>
            <p:ph idx="1"/>
          </p:nvPr>
        </p:nvSpPr>
        <p:spPr/>
        <p:txBody>
          <a:bodyPr/>
          <a:lstStyle/>
          <a:p>
            <a:pPr marL="0" indent="0">
              <a:buNone/>
            </a:pPr>
            <a:r>
              <a:rPr lang="en-US" dirty="0" smtClean="0"/>
              <a:t>An administrator or someone entitled to review the reports will be able to login into the STC Portal and review and action the reports.</a:t>
            </a:r>
          </a:p>
          <a:p>
            <a:endParaRPr lang="en-US" dirty="0"/>
          </a:p>
        </p:txBody>
      </p:sp>
    </p:spTree>
    <p:extLst>
      <p:ext uri="{BB962C8B-B14F-4D97-AF65-F5344CB8AC3E}">
        <p14:creationId xmlns:p14="http://schemas.microsoft.com/office/powerpoint/2010/main" val="980752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762000" y="1862665"/>
            <a:ext cx="7543800" cy="2836333"/>
          </a:xfrm>
        </p:spPr>
        <p:txBody>
          <a:bodyPr/>
          <a:lstStyle/>
          <a:p>
            <a:pPr marL="0" indent="0">
              <a:buNone/>
            </a:pPr>
            <a:r>
              <a:rPr lang="en-US" dirty="0" smtClean="0"/>
              <a:t>We have setup do deliver a solution for the Save The Children Organization.</a:t>
            </a:r>
          </a:p>
          <a:p>
            <a:pPr marL="0" indent="0">
              <a:buNone/>
            </a:pPr>
            <a:r>
              <a:rPr lang="en-US" dirty="0" smtClean="0"/>
              <a:t>We’re hoping to use our technical expertise to solve some of the problems the organization faces in its day to day activities.</a:t>
            </a:r>
            <a:endParaRPr lang="en-US" dirty="0"/>
          </a:p>
        </p:txBody>
      </p:sp>
      <p:pic>
        <p:nvPicPr>
          <p:cNvPr id="6" name="Picture 5"/>
          <p:cNvPicPr>
            <a:picLocks noChangeAspect="1"/>
          </p:cNvPicPr>
          <p:nvPr/>
        </p:nvPicPr>
        <p:blipFill>
          <a:blip r:embed="rId2"/>
          <a:stretch>
            <a:fillRect/>
          </a:stretch>
        </p:blipFill>
        <p:spPr>
          <a:xfrm>
            <a:off x="762000" y="550334"/>
            <a:ext cx="7422444" cy="1533924"/>
          </a:xfrm>
          <a:prstGeom prst="rect">
            <a:avLst/>
          </a:prstGeom>
        </p:spPr>
      </p:pic>
    </p:spTree>
    <p:extLst>
      <p:ext uri="{BB962C8B-B14F-4D97-AF65-F5344CB8AC3E}">
        <p14:creationId xmlns:p14="http://schemas.microsoft.com/office/powerpoint/2010/main" val="222957521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164666"/>
            <a:ext cx="6781800" cy="1007533"/>
          </a:xfrm>
        </p:spPr>
        <p:txBody>
          <a:bodyPr>
            <a:noAutofit/>
          </a:bodyPr>
          <a:lstStyle/>
          <a:p>
            <a:r>
              <a:rPr lang="en-US" sz="3200" dirty="0"/>
              <a:t>Reports administration – </a:t>
            </a:r>
            <a:r>
              <a:rPr lang="en-GB" sz="3200" dirty="0"/>
              <a:t>view suspected </a:t>
            </a:r>
            <a:r>
              <a:rPr lang="en-GB" sz="3200" dirty="0" smtClean="0"/>
              <a:t>violations reports</a:t>
            </a:r>
            <a:endParaRPr lang="en-US" sz="3200" dirty="0"/>
          </a:p>
        </p:txBody>
      </p:sp>
      <p:pic>
        <p:nvPicPr>
          <p:cNvPr id="6" name="Content Placeholder 5" descr="ReportList.png"/>
          <p:cNvPicPr>
            <a:picLocks noGrp="1" noChangeAspect="1"/>
          </p:cNvPicPr>
          <p:nvPr>
            <p:ph idx="1"/>
          </p:nvPr>
        </p:nvPicPr>
        <p:blipFill>
          <a:blip r:embed="rId3">
            <a:extLst>
              <a:ext uri="{28A0092B-C50C-407E-A947-70E740481C1C}">
                <a14:useLocalDpi xmlns:a14="http://schemas.microsoft.com/office/drawing/2010/main" val="0"/>
              </a:ext>
            </a:extLst>
          </a:blip>
          <a:srcRect l="-22182" r="-22182"/>
          <a:stretch>
            <a:fillRect/>
          </a:stretch>
        </p:blipFill>
        <p:spPr/>
      </p:pic>
    </p:spTree>
    <p:extLst>
      <p:ext uri="{BB962C8B-B14F-4D97-AF65-F5344CB8AC3E}">
        <p14:creationId xmlns:p14="http://schemas.microsoft.com/office/powerpoint/2010/main" val="1901231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Reports administration – </a:t>
            </a:r>
            <a:r>
              <a:rPr lang="en-GB" sz="3200" dirty="0"/>
              <a:t>view </a:t>
            </a:r>
            <a:r>
              <a:rPr lang="en-GB" sz="3200" dirty="0" smtClean="0"/>
              <a:t>reports heat map</a:t>
            </a:r>
            <a:endParaRPr lang="en-US" sz="3200" dirty="0"/>
          </a:p>
        </p:txBody>
      </p:sp>
      <p:pic>
        <p:nvPicPr>
          <p:cNvPr id="4" name="Content Placeholder 3" descr="ReportMap.png"/>
          <p:cNvPicPr>
            <a:picLocks noGrp="1" noChangeAspect="1"/>
          </p:cNvPicPr>
          <p:nvPr>
            <p:ph idx="1"/>
          </p:nvPr>
        </p:nvPicPr>
        <p:blipFill>
          <a:blip r:embed="rId2">
            <a:extLst>
              <a:ext uri="{28A0092B-C50C-407E-A947-70E740481C1C}">
                <a14:useLocalDpi xmlns:a14="http://schemas.microsoft.com/office/drawing/2010/main" val="0"/>
              </a:ext>
            </a:extLst>
          </a:blip>
          <a:srcRect l="-22081" r="-22081"/>
          <a:stretch>
            <a:fillRect/>
          </a:stretch>
        </p:blipFill>
        <p:spPr/>
      </p:pic>
    </p:spTree>
    <p:extLst>
      <p:ext uri="{BB962C8B-B14F-4D97-AF65-F5344CB8AC3E}">
        <p14:creationId xmlns:p14="http://schemas.microsoft.com/office/powerpoint/2010/main" val="2392760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functionality</a:t>
            </a:r>
            <a:endParaRPr lang="en-US" dirty="0"/>
          </a:p>
        </p:txBody>
      </p:sp>
      <p:sp>
        <p:nvSpPr>
          <p:cNvPr id="3" name="Content Placeholder 2"/>
          <p:cNvSpPr>
            <a:spLocks noGrp="1"/>
          </p:cNvSpPr>
          <p:nvPr>
            <p:ph idx="1"/>
          </p:nvPr>
        </p:nvSpPr>
        <p:spPr/>
        <p:txBody>
          <a:bodyPr/>
          <a:lstStyle/>
          <a:p>
            <a:pPr marL="0" indent="0">
              <a:buNone/>
            </a:pPr>
            <a:r>
              <a:rPr lang="en-US" dirty="0" smtClean="0"/>
              <a:t>Below we’ll describe the main idea points and the high level solution vision for the parts of the portal we were not able to detail on time.</a:t>
            </a:r>
          </a:p>
          <a:p>
            <a:pPr marL="0" indent="0">
              <a:buNone/>
            </a:pPr>
            <a:r>
              <a:rPr lang="en-US" dirty="0" smtClean="0"/>
              <a:t>As afore mentioned all the functionality can be developed in stages and added one by one.</a:t>
            </a:r>
          </a:p>
        </p:txBody>
      </p:sp>
    </p:spTree>
    <p:extLst>
      <p:ext uri="{BB962C8B-B14F-4D97-AF65-F5344CB8AC3E}">
        <p14:creationId xmlns:p14="http://schemas.microsoft.com/office/powerpoint/2010/main" val="3884430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functionality</a:t>
            </a:r>
            <a:endParaRPr lang="en-US" dirty="0"/>
          </a:p>
        </p:txBody>
      </p:sp>
      <p:sp>
        <p:nvSpPr>
          <p:cNvPr id="3" name="Content Placeholder 2"/>
          <p:cNvSpPr>
            <a:spLocks noGrp="1"/>
          </p:cNvSpPr>
          <p:nvPr>
            <p:ph idx="1"/>
          </p:nvPr>
        </p:nvSpPr>
        <p:spPr/>
        <p:txBody>
          <a:bodyPr/>
          <a:lstStyle/>
          <a:p>
            <a:pPr marL="0" indent="0">
              <a:buNone/>
            </a:pPr>
            <a:r>
              <a:rPr lang="en-US" dirty="0" smtClean="0"/>
              <a:t>Other functionality:</a:t>
            </a:r>
          </a:p>
          <a:p>
            <a:r>
              <a:rPr lang="en-US" dirty="0" smtClean="0"/>
              <a:t>Donation/storage/distribution nodes management</a:t>
            </a:r>
          </a:p>
          <a:p>
            <a:r>
              <a:rPr lang="en-US" dirty="0" smtClean="0"/>
              <a:t>Manage and track distribution</a:t>
            </a:r>
          </a:p>
          <a:p>
            <a:r>
              <a:rPr lang="en-US" dirty="0" smtClean="0"/>
              <a:t>Join incomplete kits</a:t>
            </a:r>
          </a:p>
          <a:p>
            <a:endParaRPr lang="en-US" dirty="0" smtClean="0"/>
          </a:p>
          <a:p>
            <a:pPr marL="0" indent="0">
              <a:buNone/>
            </a:pPr>
            <a:endParaRPr lang="en-US" dirty="0" smtClean="0"/>
          </a:p>
        </p:txBody>
      </p:sp>
    </p:spTree>
    <p:extLst>
      <p:ext uri="{BB962C8B-B14F-4D97-AF65-F5344CB8AC3E}">
        <p14:creationId xmlns:p14="http://schemas.microsoft.com/office/powerpoint/2010/main" val="1064514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status</a:t>
            </a:r>
            <a:endParaRPr lang="en-US" dirty="0"/>
          </a:p>
        </p:txBody>
      </p:sp>
      <p:pic>
        <p:nvPicPr>
          <p:cNvPr id="8" name="Content Placeholder 7" descr="DistributionNetwork.png"/>
          <p:cNvPicPr>
            <a:picLocks noGrp="1" noChangeAspect="1"/>
          </p:cNvPicPr>
          <p:nvPr>
            <p:ph idx="1"/>
          </p:nvPr>
        </p:nvPicPr>
        <p:blipFill>
          <a:blip r:embed="rId3">
            <a:extLst>
              <a:ext uri="{28A0092B-C50C-407E-A947-70E740481C1C}">
                <a14:useLocalDpi xmlns:a14="http://schemas.microsoft.com/office/drawing/2010/main" val="0"/>
              </a:ext>
            </a:extLst>
          </a:blip>
          <a:srcRect l="-22081" r="-22081"/>
          <a:stretch>
            <a:fillRect/>
          </a:stretch>
        </p:blipFill>
        <p:spPr/>
      </p:pic>
    </p:spTree>
    <p:extLst>
      <p:ext uri="{BB962C8B-B14F-4D97-AF65-F5344CB8AC3E}">
        <p14:creationId xmlns:p14="http://schemas.microsoft.com/office/powerpoint/2010/main" val="1225648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registrations</a:t>
            </a:r>
            <a:endParaRPr lang="en-US" dirty="0"/>
          </a:p>
        </p:txBody>
      </p:sp>
      <p:sp>
        <p:nvSpPr>
          <p:cNvPr id="3" name="Content Placeholder 2"/>
          <p:cNvSpPr>
            <a:spLocks noGrp="1"/>
          </p:cNvSpPr>
          <p:nvPr>
            <p:ph idx="1"/>
          </p:nvPr>
        </p:nvSpPr>
        <p:spPr>
          <a:xfrm>
            <a:off x="762000" y="685800"/>
            <a:ext cx="7543800" cy="4546600"/>
          </a:xfrm>
        </p:spPr>
        <p:txBody>
          <a:bodyPr>
            <a:normAutofit fontScale="92500" lnSpcReduction="20000"/>
          </a:bodyPr>
          <a:lstStyle/>
          <a:p>
            <a:pPr marL="0" indent="0">
              <a:buNone/>
            </a:pPr>
            <a:r>
              <a:rPr lang="en-US" dirty="0"/>
              <a:t>To manage the problem of ad-hoc distribution of donations, the portal will offer donors the capability to register a collection </a:t>
            </a:r>
            <a:r>
              <a:rPr lang="en-US" dirty="0" err="1"/>
              <a:t>centre</a:t>
            </a:r>
            <a:r>
              <a:rPr lang="en-US" dirty="0"/>
              <a:t> that can link into Save the Children’s distribution network.</a:t>
            </a:r>
          </a:p>
          <a:p>
            <a:endParaRPr lang="en-US" dirty="0"/>
          </a:p>
          <a:p>
            <a:r>
              <a:rPr lang="en-US" dirty="0"/>
              <a:t>The portal can provide advice and information about suitable items for donation and restricted items such as breast milk substitutes.</a:t>
            </a:r>
          </a:p>
          <a:p>
            <a:r>
              <a:rPr lang="en-US" dirty="0"/>
              <a:t>It allows the individual or </a:t>
            </a:r>
            <a:r>
              <a:rPr lang="en-US" dirty="0" err="1"/>
              <a:t>organisation</a:t>
            </a:r>
            <a:r>
              <a:rPr lang="en-US" dirty="0"/>
              <a:t> to register a collection </a:t>
            </a:r>
            <a:r>
              <a:rPr lang="en-US" dirty="0" err="1"/>
              <a:t>centre</a:t>
            </a:r>
            <a:r>
              <a:rPr lang="en-US" dirty="0"/>
              <a:t> and provide information about the “collection event” including when and where.</a:t>
            </a:r>
          </a:p>
          <a:p>
            <a:r>
              <a:rPr lang="en-US" dirty="0"/>
              <a:t>Identifies a suitable distribution </a:t>
            </a:r>
            <a:r>
              <a:rPr lang="en-US" dirty="0" err="1"/>
              <a:t>centre</a:t>
            </a:r>
            <a:r>
              <a:rPr lang="en-US" dirty="0"/>
              <a:t>(s) where the donated items should be delivered.</a:t>
            </a:r>
          </a:p>
          <a:p>
            <a:r>
              <a:rPr lang="en-US" dirty="0"/>
              <a:t>Provides feedback to the donor about where their donated items have been used.</a:t>
            </a:r>
          </a:p>
          <a:p>
            <a:endParaRPr lang="en-US" dirty="0"/>
          </a:p>
        </p:txBody>
      </p:sp>
    </p:spTree>
    <p:extLst>
      <p:ext uri="{BB962C8B-B14F-4D97-AF65-F5344CB8AC3E}">
        <p14:creationId xmlns:p14="http://schemas.microsoft.com/office/powerpoint/2010/main" val="1298513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New node requests</a:t>
            </a:r>
            <a:endParaRPr lang="en-US" dirty="0"/>
          </a:p>
        </p:txBody>
      </p:sp>
      <p:pic>
        <p:nvPicPr>
          <p:cNvPr id="4" name="Content Placeholder 3" descr="PendingNodeRequests.png"/>
          <p:cNvPicPr>
            <a:picLocks noGrp="1" noChangeAspect="1"/>
          </p:cNvPicPr>
          <p:nvPr>
            <p:ph idx="1"/>
          </p:nvPr>
        </p:nvPicPr>
        <p:blipFill>
          <a:blip r:embed="rId3">
            <a:extLst>
              <a:ext uri="{28A0092B-C50C-407E-A947-70E740481C1C}">
                <a14:useLocalDpi xmlns:a14="http://schemas.microsoft.com/office/drawing/2010/main" val="0"/>
              </a:ext>
            </a:extLst>
          </a:blip>
          <a:srcRect l="-22182" r="-22182"/>
          <a:stretch>
            <a:fillRect/>
          </a:stretch>
        </p:blipFill>
        <p:spPr/>
      </p:pic>
    </p:spTree>
    <p:extLst>
      <p:ext uri="{BB962C8B-B14F-4D97-AF65-F5344CB8AC3E}">
        <p14:creationId xmlns:p14="http://schemas.microsoft.com/office/powerpoint/2010/main" val="2926113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t>Inventory and distribution of donated stock</a:t>
            </a:r>
            <a:endParaRPr lang="en-US" sz="3000" dirty="0"/>
          </a:p>
        </p:txBody>
      </p:sp>
      <p:sp>
        <p:nvSpPr>
          <p:cNvPr id="3" name="Content Placeholder 2"/>
          <p:cNvSpPr>
            <a:spLocks noGrp="1"/>
          </p:cNvSpPr>
          <p:nvPr>
            <p:ph idx="1"/>
          </p:nvPr>
        </p:nvSpPr>
        <p:spPr>
          <a:xfrm>
            <a:off x="762000" y="685799"/>
            <a:ext cx="7543800" cy="4428067"/>
          </a:xfrm>
        </p:spPr>
        <p:txBody>
          <a:bodyPr/>
          <a:lstStyle/>
          <a:p>
            <a:r>
              <a:rPr lang="en-US" dirty="0"/>
              <a:t>At the point of stock is donated save the children will produce inventory quantity, sell by date and source</a:t>
            </a:r>
            <a:r>
              <a:rPr lang="en-US" dirty="0" smtClean="0"/>
              <a:t>.</a:t>
            </a:r>
          </a:p>
          <a:p>
            <a:r>
              <a:rPr lang="en-US" dirty="0" smtClean="0"/>
              <a:t>Stock will be QR labeled for easy tracking</a:t>
            </a:r>
            <a:endParaRPr lang="en-US" dirty="0"/>
          </a:p>
          <a:p>
            <a:r>
              <a:rPr lang="en-US" dirty="0" smtClean="0"/>
              <a:t>Data </a:t>
            </a:r>
            <a:r>
              <a:rPr lang="en-US" dirty="0"/>
              <a:t>will be stored and access trough the portal</a:t>
            </a:r>
          </a:p>
          <a:p>
            <a:r>
              <a:rPr lang="en-US" dirty="0"/>
              <a:t>Ease of stock control and distribution</a:t>
            </a:r>
          </a:p>
          <a:p>
            <a:endParaRPr lang="en-US" dirty="0"/>
          </a:p>
        </p:txBody>
      </p:sp>
    </p:spTree>
    <p:extLst>
      <p:ext uri="{BB962C8B-B14F-4D97-AF65-F5344CB8AC3E}">
        <p14:creationId xmlns:p14="http://schemas.microsoft.com/office/powerpoint/2010/main" val="29113068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Mapping of available stock </a:t>
            </a:r>
          </a:p>
        </p:txBody>
      </p:sp>
      <p:sp>
        <p:nvSpPr>
          <p:cNvPr id="3" name="Content Placeholder 2"/>
          <p:cNvSpPr>
            <a:spLocks noGrp="1"/>
          </p:cNvSpPr>
          <p:nvPr>
            <p:ph idx="1"/>
          </p:nvPr>
        </p:nvSpPr>
        <p:spPr/>
        <p:txBody>
          <a:bodyPr/>
          <a:lstStyle/>
          <a:p>
            <a:pPr marL="0" indent="0">
              <a:buNone/>
            </a:pPr>
            <a:r>
              <a:rPr lang="en-US" dirty="0"/>
              <a:t>Stock accessed by the portal can be easily displayed by a map </a:t>
            </a:r>
            <a:r>
              <a:rPr lang="en-US" dirty="0" smtClean="0"/>
              <a:t>format.</a:t>
            </a:r>
          </a:p>
          <a:p>
            <a:pPr marL="0" indent="0">
              <a:buNone/>
            </a:pPr>
            <a:r>
              <a:rPr lang="en-US" dirty="0" smtClean="0"/>
              <a:t>GPS pallets can be used, or simple by tracking through the neural network described above that can be overlaid over Google maps.</a:t>
            </a:r>
            <a:endParaRPr lang="en-US" dirty="0"/>
          </a:p>
        </p:txBody>
      </p:sp>
    </p:spTree>
    <p:extLst>
      <p:ext uri="{BB962C8B-B14F-4D97-AF65-F5344CB8AC3E}">
        <p14:creationId xmlns:p14="http://schemas.microsoft.com/office/powerpoint/2010/main" val="19263398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164666"/>
            <a:ext cx="6781800" cy="1007533"/>
          </a:xfrm>
        </p:spPr>
        <p:txBody>
          <a:bodyPr>
            <a:normAutofit/>
          </a:bodyPr>
          <a:lstStyle/>
          <a:p>
            <a:r>
              <a:rPr lang="en-US" sz="4400" dirty="0"/>
              <a:t>View/Download Information</a:t>
            </a:r>
          </a:p>
        </p:txBody>
      </p:sp>
      <p:sp>
        <p:nvSpPr>
          <p:cNvPr id="3" name="Content Placeholder 2"/>
          <p:cNvSpPr>
            <a:spLocks noGrp="1"/>
          </p:cNvSpPr>
          <p:nvPr>
            <p:ph idx="1"/>
          </p:nvPr>
        </p:nvSpPr>
        <p:spPr/>
        <p:txBody>
          <a:bodyPr/>
          <a:lstStyle/>
          <a:p>
            <a:r>
              <a:rPr lang="en-US" dirty="0"/>
              <a:t>Download information on the nearest distribution </a:t>
            </a:r>
            <a:r>
              <a:rPr lang="en-US" dirty="0" err="1"/>
              <a:t>centre</a:t>
            </a:r>
            <a:r>
              <a:rPr lang="en-US" dirty="0"/>
              <a:t> of aid</a:t>
            </a:r>
          </a:p>
          <a:p>
            <a:r>
              <a:rPr lang="en-US" dirty="0"/>
              <a:t>A map will be shown of where suppliers can donate emergency supplies</a:t>
            </a:r>
          </a:p>
          <a:p>
            <a:r>
              <a:rPr lang="en-US" dirty="0"/>
              <a:t>Information will be supplied on reports that have unsolicited milk distributions</a:t>
            </a:r>
          </a:p>
          <a:p>
            <a:r>
              <a:rPr lang="en-US" dirty="0"/>
              <a:t>Information of breast milk is the best way to feed </a:t>
            </a:r>
            <a:r>
              <a:rPr lang="en-US" dirty="0" smtClean="0"/>
              <a:t>children</a:t>
            </a:r>
            <a:endParaRPr lang="en-US" dirty="0"/>
          </a:p>
        </p:txBody>
      </p:sp>
    </p:spTree>
    <p:extLst>
      <p:ext uri="{BB962C8B-B14F-4D97-AF65-F5344CB8AC3E}">
        <p14:creationId xmlns:p14="http://schemas.microsoft.com/office/powerpoint/2010/main" val="3908249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Challenge</a:t>
            </a:r>
            <a:endParaRPr lang="en-US" dirty="0"/>
          </a:p>
        </p:txBody>
      </p:sp>
      <p:sp>
        <p:nvSpPr>
          <p:cNvPr id="3" name="Content Placeholder 2"/>
          <p:cNvSpPr>
            <a:spLocks noGrp="1"/>
          </p:cNvSpPr>
          <p:nvPr>
            <p:ph idx="1"/>
          </p:nvPr>
        </p:nvSpPr>
        <p:spPr/>
        <p:txBody>
          <a:bodyPr/>
          <a:lstStyle/>
          <a:p>
            <a:pPr marL="0" indent="0">
              <a:buNone/>
            </a:pPr>
            <a:r>
              <a:rPr lang="en-US" dirty="0" smtClean="0"/>
              <a:t>As a team we decided to tackle challenge two, “”</a:t>
            </a:r>
            <a:endParaRPr lang="en-US" dirty="0"/>
          </a:p>
        </p:txBody>
      </p:sp>
    </p:spTree>
    <p:extLst>
      <p:ext uri="{BB962C8B-B14F-4D97-AF65-F5344CB8AC3E}">
        <p14:creationId xmlns:p14="http://schemas.microsoft.com/office/powerpoint/2010/main" val="36544542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130800"/>
            <a:ext cx="6781800" cy="1041400"/>
          </a:xfrm>
        </p:spPr>
        <p:txBody>
          <a:bodyPr>
            <a:noAutofit/>
          </a:bodyPr>
          <a:lstStyle/>
          <a:p>
            <a:r>
              <a:rPr lang="en-US" sz="3600" dirty="0" smtClean="0"/>
              <a:t>Portal Homepage - view</a:t>
            </a:r>
            <a:r>
              <a:rPr lang="en-US" sz="3600" dirty="0"/>
              <a:t>/Download Information</a:t>
            </a:r>
          </a:p>
        </p:txBody>
      </p:sp>
      <p:pic>
        <p:nvPicPr>
          <p:cNvPr id="4" name="Content Placeholder 3" descr="HomePage.png"/>
          <p:cNvPicPr>
            <a:picLocks noGrp="1" noChangeAspect="1"/>
          </p:cNvPicPr>
          <p:nvPr>
            <p:ph idx="1"/>
          </p:nvPr>
        </p:nvPicPr>
        <p:blipFill>
          <a:blip r:embed="rId2">
            <a:extLst>
              <a:ext uri="{28A0092B-C50C-407E-A947-70E740481C1C}">
                <a14:useLocalDpi xmlns:a14="http://schemas.microsoft.com/office/drawing/2010/main" val="0"/>
              </a:ext>
            </a:extLst>
          </a:blip>
          <a:srcRect l="-15860" r="-15860"/>
          <a:stretch>
            <a:fillRect/>
          </a:stretch>
        </p:blipFill>
        <p:spPr>
          <a:xfrm>
            <a:off x="762000" y="685800"/>
            <a:ext cx="7543800" cy="4259263"/>
          </a:xfrm>
        </p:spPr>
      </p:pic>
    </p:spTree>
    <p:extLst>
      <p:ext uri="{BB962C8B-B14F-4D97-AF65-F5344CB8AC3E}">
        <p14:creationId xmlns:p14="http://schemas.microsoft.com/office/powerpoint/2010/main" val="35803637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 you</a:t>
            </a:r>
            <a:endParaRPr lang="en-US" dirty="0"/>
          </a:p>
        </p:txBody>
      </p:sp>
      <p:pic>
        <p:nvPicPr>
          <p:cNvPr id="6" name="Content Placeholder 5" descr="save-the-children-logo.jpg"/>
          <p:cNvPicPr>
            <a:picLocks noGrp="1" noChangeAspect="1"/>
          </p:cNvPicPr>
          <p:nvPr>
            <p:ph idx="1"/>
          </p:nvPr>
        </p:nvPicPr>
        <p:blipFill>
          <a:blip r:embed="rId2">
            <a:extLst>
              <a:ext uri="{28A0092B-C50C-407E-A947-70E740481C1C}">
                <a14:useLocalDpi xmlns:a14="http://schemas.microsoft.com/office/drawing/2010/main" val="0"/>
              </a:ext>
            </a:extLst>
          </a:blip>
          <a:srcRect l="-31734" r="-31734"/>
          <a:stretch>
            <a:fillRect/>
          </a:stretch>
        </p:blipFill>
        <p:spPr>
          <a:xfrm>
            <a:off x="762000" y="685800"/>
            <a:ext cx="7543800" cy="4614863"/>
          </a:xfrm>
        </p:spPr>
      </p:pic>
    </p:spTree>
    <p:extLst>
      <p:ext uri="{BB962C8B-B14F-4D97-AF65-F5344CB8AC3E}">
        <p14:creationId xmlns:p14="http://schemas.microsoft.com/office/powerpoint/2010/main" val="2648319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Though process</a:t>
            </a:r>
            <a:endParaRPr lang="en-US" dirty="0"/>
          </a:p>
        </p:txBody>
      </p:sp>
      <p:pic>
        <p:nvPicPr>
          <p:cNvPr id="4" name="Content Placeholder 3" descr="IMG_20150820_120013.jpg"/>
          <p:cNvPicPr>
            <a:picLocks noGrp="1" noChangeAspect="1"/>
          </p:cNvPicPr>
          <p:nvPr>
            <p:ph idx="1"/>
          </p:nvPr>
        </p:nvPicPr>
        <p:blipFill rotWithShape="1">
          <a:blip r:embed="rId2" cstate="print">
            <a:extLst>
              <a:ext uri="{28A0092B-C50C-407E-A947-70E740481C1C}">
                <a14:useLocalDpi xmlns:a14="http://schemas.microsoft.com/office/drawing/2010/main"/>
              </a:ext>
            </a:extLst>
          </a:blip>
          <a:srcRect/>
          <a:stretch/>
        </p:blipFill>
        <p:spPr>
          <a:xfrm>
            <a:off x="1270000" y="1354667"/>
            <a:ext cx="6618111" cy="26105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1270000" y="4684889"/>
            <a:ext cx="4848653" cy="369332"/>
          </a:xfrm>
          <a:prstGeom prst="rect">
            <a:avLst/>
          </a:prstGeom>
          <a:noFill/>
        </p:spPr>
        <p:txBody>
          <a:bodyPr wrap="none" rtlCol="0">
            <a:spAutoFit/>
          </a:bodyPr>
          <a:lstStyle/>
          <a:p>
            <a:r>
              <a:rPr lang="en-US" dirty="0" smtClean="0">
                <a:latin typeface="Georgia"/>
              </a:rPr>
              <a:t>Started putting down some of our first ideas…</a:t>
            </a:r>
            <a:endParaRPr lang="en-US" dirty="0">
              <a:latin typeface="Georgia"/>
            </a:endParaRPr>
          </a:p>
        </p:txBody>
      </p:sp>
    </p:spTree>
    <p:extLst>
      <p:ext uri="{BB962C8B-B14F-4D97-AF65-F5344CB8AC3E}">
        <p14:creationId xmlns:p14="http://schemas.microsoft.com/office/powerpoint/2010/main" val="20522618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Deciding on capabilities</a:t>
            </a:r>
            <a:endParaRPr lang="en-US" dirty="0"/>
          </a:p>
        </p:txBody>
      </p:sp>
      <p:sp>
        <p:nvSpPr>
          <p:cNvPr id="3" name="Content Placeholder 2"/>
          <p:cNvSpPr>
            <a:spLocks noGrp="1"/>
          </p:cNvSpPr>
          <p:nvPr>
            <p:ph idx="1"/>
          </p:nvPr>
        </p:nvSpPr>
        <p:spPr>
          <a:xfrm>
            <a:off x="762000" y="685799"/>
            <a:ext cx="7543800" cy="4182265"/>
          </a:xfrm>
        </p:spPr>
        <p:txBody>
          <a:bodyPr>
            <a:normAutofit/>
          </a:bodyPr>
          <a:lstStyle/>
          <a:p>
            <a:pPr marL="0" indent="0">
              <a:buNone/>
            </a:pPr>
            <a:r>
              <a:rPr lang="en-US" dirty="0" smtClean="0"/>
              <a:t>Our solution will provide a centralized system that has the capability to: </a:t>
            </a:r>
          </a:p>
          <a:p>
            <a:r>
              <a:rPr lang="en-US" dirty="0" smtClean="0"/>
              <a:t>Track donations</a:t>
            </a:r>
          </a:p>
          <a:p>
            <a:r>
              <a:rPr lang="en-US" dirty="0" smtClean="0"/>
              <a:t>Inventory and distribution of the stock	</a:t>
            </a:r>
          </a:p>
          <a:p>
            <a:r>
              <a:rPr lang="en-US" dirty="0" smtClean="0"/>
              <a:t>Mapping of available stock</a:t>
            </a:r>
          </a:p>
          <a:p>
            <a:r>
              <a:rPr lang="en-US" dirty="0" smtClean="0"/>
              <a:t>Setting up donation centers</a:t>
            </a:r>
          </a:p>
          <a:p>
            <a:r>
              <a:rPr lang="en-US" dirty="0" smtClean="0"/>
              <a:t>Report suspicious activity</a:t>
            </a:r>
          </a:p>
          <a:p>
            <a:r>
              <a:rPr lang="en-US" dirty="0" smtClean="0"/>
              <a:t>Educate on </a:t>
            </a:r>
            <a:r>
              <a:rPr lang="en-US" dirty="0" smtClean="0"/>
              <a:t>various </a:t>
            </a:r>
            <a:r>
              <a:rPr lang="en-US" dirty="0" smtClean="0"/>
              <a:t>issues</a:t>
            </a:r>
          </a:p>
        </p:txBody>
      </p:sp>
    </p:spTree>
    <p:extLst>
      <p:ext uri="{BB962C8B-B14F-4D97-AF65-F5344CB8AC3E}">
        <p14:creationId xmlns:p14="http://schemas.microsoft.com/office/powerpoint/2010/main" val="26568724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vision</a:t>
            </a:r>
            <a:endParaRPr lang="en-US" dirty="0"/>
          </a:p>
        </p:txBody>
      </p:sp>
      <p:sp>
        <p:nvSpPr>
          <p:cNvPr id="3" name="Content Placeholder 2"/>
          <p:cNvSpPr>
            <a:spLocks noGrp="1"/>
          </p:cNvSpPr>
          <p:nvPr>
            <p:ph idx="1"/>
          </p:nvPr>
        </p:nvSpPr>
        <p:spPr>
          <a:xfrm>
            <a:off x="762000" y="685799"/>
            <a:ext cx="7543800" cy="4182265"/>
          </a:xfrm>
        </p:spPr>
        <p:txBody>
          <a:bodyPr>
            <a:normAutofit/>
          </a:bodyPr>
          <a:lstStyle/>
          <a:p>
            <a:pPr marL="0" indent="0">
              <a:buNone/>
            </a:pPr>
            <a:r>
              <a:rPr lang="en-US" dirty="0" smtClean="0"/>
              <a:t>By using a set of APIs available to the public so that they can integrate with their own systems, websites or mobile apps. These creates an opportunity of modularized development. Adding one bit after another for the final solution.</a:t>
            </a:r>
          </a:p>
        </p:txBody>
      </p:sp>
    </p:spTree>
    <p:extLst>
      <p:ext uri="{BB962C8B-B14F-4D97-AF65-F5344CB8AC3E}">
        <p14:creationId xmlns:p14="http://schemas.microsoft.com/office/powerpoint/2010/main" val="358017786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vision</a:t>
            </a:r>
            <a:endParaRPr lang="en-US" dirty="0"/>
          </a:p>
        </p:txBody>
      </p:sp>
      <p:sp>
        <p:nvSpPr>
          <p:cNvPr id="3" name="Content Placeholder 2"/>
          <p:cNvSpPr>
            <a:spLocks noGrp="1"/>
          </p:cNvSpPr>
          <p:nvPr>
            <p:ph idx="1"/>
          </p:nvPr>
        </p:nvSpPr>
        <p:spPr>
          <a:xfrm>
            <a:off x="762000" y="685800"/>
            <a:ext cx="7543800" cy="701674"/>
          </a:xfrm>
        </p:spPr>
        <p:txBody>
          <a:bodyPr>
            <a:normAutofit fontScale="92500" lnSpcReduction="10000"/>
          </a:bodyPr>
          <a:lstStyle/>
          <a:p>
            <a:pPr marL="0" indent="0">
              <a:buNone/>
            </a:pPr>
            <a:r>
              <a:rPr lang="en-US" dirty="0" smtClean="0"/>
              <a:t>This APIs will provide a wide range of communication channels, to allow for any situation. </a:t>
            </a:r>
          </a:p>
        </p:txBody>
      </p:sp>
      <p:pic>
        <p:nvPicPr>
          <p:cNvPr id="4" name="Picture 3" descr="api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6365" y="1575610"/>
            <a:ext cx="5598127" cy="3498829"/>
          </a:xfrm>
          <a:prstGeom prst="rect">
            <a:avLst/>
          </a:prstGeom>
        </p:spPr>
      </p:pic>
    </p:spTree>
    <p:extLst>
      <p:ext uri="{BB962C8B-B14F-4D97-AF65-F5344CB8AC3E}">
        <p14:creationId xmlns:p14="http://schemas.microsoft.com/office/powerpoint/2010/main" val="40524495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Zooming in…</a:t>
            </a:r>
            <a:endParaRPr lang="en-US" dirty="0"/>
          </a:p>
        </p:txBody>
      </p:sp>
      <p:sp>
        <p:nvSpPr>
          <p:cNvPr id="3" name="Content Placeholder 2"/>
          <p:cNvSpPr>
            <a:spLocks noGrp="1"/>
          </p:cNvSpPr>
          <p:nvPr>
            <p:ph idx="1"/>
          </p:nvPr>
        </p:nvSpPr>
        <p:spPr/>
        <p:txBody>
          <a:bodyPr/>
          <a:lstStyle/>
          <a:p>
            <a:pPr marL="0" indent="0">
              <a:buNone/>
            </a:pPr>
            <a:r>
              <a:rPr lang="en-US" dirty="0" smtClean="0"/>
              <a:t>As you can imagine the overall solution is quite big and we do not have the capability of detailing it here.</a:t>
            </a:r>
          </a:p>
          <a:p>
            <a:pPr marL="0" indent="0">
              <a:buNone/>
            </a:pPr>
            <a:r>
              <a:rPr lang="en-US" dirty="0" smtClean="0"/>
              <a:t>We have selected as the one of the things to address first: </a:t>
            </a:r>
            <a:r>
              <a:rPr lang="en-US" b="1" dirty="0" smtClean="0"/>
              <a:t>Reporting</a:t>
            </a:r>
            <a:r>
              <a:rPr lang="en-US" dirty="0" smtClean="0"/>
              <a:t> – we will detail the solution for it.</a:t>
            </a:r>
          </a:p>
          <a:p>
            <a:pPr marL="0" indent="0">
              <a:buNone/>
            </a:pPr>
            <a:r>
              <a:rPr lang="en-US" dirty="0" smtClean="0"/>
              <a:t>As mentioned at the beginning the overall solution can be extended and other modules added at a later time.</a:t>
            </a:r>
          </a:p>
          <a:p>
            <a:pPr marL="0" indent="0">
              <a:buNone/>
            </a:pPr>
            <a:r>
              <a:rPr lang="en-US" dirty="0" smtClean="0"/>
              <a:t>We will touch on some of them towards the end.</a:t>
            </a:r>
            <a:endParaRPr lang="en-US" dirty="0"/>
          </a:p>
        </p:txBody>
      </p:sp>
    </p:spTree>
    <p:extLst>
      <p:ext uri="{BB962C8B-B14F-4D97-AF65-F5344CB8AC3E}">
        <p14:creationId xmlns:p14="http://schemas.microsoft.com/office/powerpoint/2010/main" val="225598849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Reporting</a:t>
            </a:r>
            <a:endParaRPr lang="en-US" dirty="0"/>
          </a:p>
        </p:txBody>
      </p:sp>
      <p:sp>
        <p:nvSpPr>
          <p:cNvPr id="3" name="Content Placeholder 2"/>
          <p:cNvSpPr>
            <a:spLocks noGrp="1"/>
          </p:cNvSpPr>
          <p:nvPr>
            <p:ph idx="1"/>
          </p:nvPr>
        </p:nvSpPr>
        <p:spPr/>
        <p:txBody>
          <a:bodyPr/>
          <a:lstStyle/>
          <a:p>
            <a:pPr marL="0" indent="0">
              <a:buNone/>
            </a:pPr>
            <a:r>
              <a:rPr lang="en-US" dirty="0" smtClean="0"/>
              <a:t>Through its APIs our system will allow people to report suspicious activity, be it advertising, distribution or funds collection.</a:t>
            </a:r>
          </a:p>
          <a:p>
            <a:pPr marL="0" indent="0">
              <a:buNone/>
            </a:pPr>
            <a:r>
              <a:rPr lang="en-US" dirty="0" smtClean="0"/>
              <a:t>This can be done via any of the methods described in solution vision (i.e. web, app, </a:t>
            </a:r>
            <a:r>
              <a:rPr lang="en-US" dirty="0" err="1" smtClean="0"/>
              <a:t>sms</a:t>
            </a:r>
            <a:r>
              <a:rPr lang="en-US" dirty="0" smtClean="0"/>
              <a:t>, </a:t>
            </a:r>
            <a:r>
              <a:rPr lang="en-US" smtClean="0"/>
              <a:t>phone).</a:t>
            </a:r>
          </a:p>
        </p:txBody>
      </p:sp>
    </p:spTree>
    <p:extLst>
      <p:ext uri="{BB962C8B-B14F-4D97-AF65-F5344CB8AC3E}">
        <p14:creationId xmlns:p14="http://schemas.microsoft.com/office/powerpoint/2010/main" val="294104240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Newsprint.thmx</Template>
  <TotalTime>789</TotalTime>
  <Words>1625</Words>
  <Application>Microsoft Macintosh PowerPoint</Application>
  <PresentationFormat>On-screen Show (4:3)</PresentationFormat>
  <Paragraphs>169</Paragraphs>
  <Slides>31</Slides>
  <Notes>13</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NewsPrint</vt:lpstr>
      <vt:lpstr>ITB VE Hackathon</vt:lpstr>
      <vt:lpstr>Introduction</vt:lpstr>
      <vt:lpstr>The Challenge</vt:lpstr>
      <vt:lpstr>Though process</vt:lpstr>
      <vt:lpstr>Deciding on capabilities</vt:lpstr>
      <vt:lpstr>Solution vision</vt:lpstr>
      <vt:lpstr>Solution vision</vt:lpstr>
      <vt:lpstr>Zooming in…</vt:lpstr>
      <vt:lpstr>Reporting</vt:lpstr>
      <vt:lpstr>Reporting – web - access</vt:lpstr>
      <vt:lpstr>Reporting – base user flow</vt:lpstr>
      <vt:lpstr>STC Portal User Home</vt:lpstr>
      <vt:lpstr>Reporting suspicious activity - questionnaire</vt:lpstr>
      <vt:lpstr>Reporting suspicious activity – details web</vt:lpstr>
      <vt:lpstr>Reporting suspicious activity – details mobile</vt:lpstr>
      <vt:lpstr>Reporting suspicious activity – alternative</vt:lpstr>
      <vt:lpstr>Reports administration</vt:lpstr>
      <vt:lpstr>Reports administration – system scoring</vt:lpstr>
      <vt:lpstr>Reports administration – manual review</vt:lpstr>
      <vt:lpstr>Reports administration – view suspected violations reports</vt:lpstr>
      <vt:lpstr>Reports administration – view reports heat map</vt:lpstr>
      <vt:lpstr>Other functionality</vt:lpstr>
      <vt:lpstr>Other functionality</vt:lpstr>
      <vt:lpstr>Distribution status</vt:lpstr>
      <vt:lpstr>Node registrations</vt:lpstr>
      <vt:lpstr>New node requests</vt:lpstr>
      <vt:lpstr>Inventory and distribution of donated stock</vt:lpstr>
      <vt:lpstr>Mapping of available stock </vt:lpstr>
      <vt:lpstr>View/Download Information</vt:lpstr>
      <vt:lpstr>Portal Homepage - view/Download Information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ITB VE Hackathon</dc:title>
  <dc:creator>Dima</dc:creator>
  <cp:lastModifiedBy>Dima</cp:lastModifiedBy>
  <cp:revision>19</cp:revision>
  <dcterms:created xsi:type="dcterms:W3CDTF">2015-08-20T18:28:47Z</dcterms:created>
  <dcterms:modified xsi:type="dcterms:W3CDTF">2015-08-21T07:59:22Z</dcterms:modified>
</cp:coreProperties>
</file>