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75" r:id="rId3"/>
    <p:sldId id="276" r:id="rId4"/>
    <p:sldId id="277" r:id="rId5"/>
    <p:sldId id="278" r:id="rId6"/>
    <p:sldId id="281" r:id="rId7"/>
    <p:sldId id="279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301" r:id="rId26"/>
    <p:sldId id="298" r:id="rId27"/>
    <p:sldId id="299" r:id="rId28"/>
    <p:sldId id="300" r:id="rId29"/>
    <p:sldId id="302" r:id="rId30"/>
    <p:sldId id="303" r:id="rId31"/>
    <p:sldId id="30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8DB385-C39A-914C-A01C-82071397ABDC}">
          <p14:sldIdLst>
            <p14:sldId id="256"/>
            <p14:sldId id="275"/>
            <p14:sldId id="276"/>
            <p14:sldId id="277"/>
            <p14:sldId id="278"/>
            <p14:sldId id="281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01"/>
            <p14:sldId id="298"/>
            <p14:sldId id="299"/>
            <p14:sldId id="300"/>
            <p14:sldId id="302"/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23" autoAdjust="0"/>
  </p:normalViewPr>
  <p:slideViewPr>
    <p:cSldViewPr snapToGrid="0" snapToObjects="1">
      <p:cViewPr>
        <p:scale>
          <a:sx n="75" d="100"/>
          <a:sy n="75" d="100"/>
        </p:scale>
        <p:origin x="-194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76B8C-E2CC-5D46-9DDE-C7666EE2F597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2EBCA-43E0-8746-ADE2-07FDA1D34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7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 smtClean="0">
              <a:solidFill>
                <a:srgbClr val="FF0000"/>
              </a:solidFill>
            </a:endParaRPr>
          </a:p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2EBCA-43E0-8746-ADE2-07FDA1D345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65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2EBCA-43E0-8746-ADE2-07FDA1D345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02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the admin person can sort the</a:t>
            </a:r>
            <a:r>
              <a:rPr lang="en-US" baseline="0" dirty="0" smtClean="0"/>
              <a:t> reports</a:t>
            </a:r>
          </a:p>
          <a:p>
            <a:r>
              <a:rPr lang="en-US" baseline="0" dirty="0" smtClean="0"/>
              <a:t>View the details</a:t>
            </a:r>
          </a:p>
          <a:p>
            <a:r>
              <a:rPr lang="en-US" baseline="0" dirty="0" smtClean="0"/>
              <a:t>Action the reports (i.e. dismiss, further action)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2EBCA-43E0-8746-ADE2-07FDA1D345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admin person will be able to login into the portal and monitor distribution of aid, track the packages, check package content and so</a:t>
            </a:r>
            <a:r>
              <a:rPr lang="en-US" baseline="0" dirty="0" smtClean="0"/>
              <a:t> on…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we have </a:t>
            </a:r>
            <a:r>
              <a:rPr lang="en-US" baseline="0" dirty="0" err="1" smtClean="0"/>
              <a:t>newuronetwork</a:t>
            </a:r>
            <a:r>
              <a:rPr lang="en-US" baseline="0" dirty="0" smtClean="0"/>
              <a:t> representation of aid tracking. It is split in 4 major points: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Small dots – donators / beneficiaries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Red circles – collection nodes/points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Blue circles – storage centers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Orange circles – distribution nodes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Green lines – distribution line, the package either has arrived or is on route and on schedule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Orange line – the package is on route but is already delayed in arriving at destination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Red lines – none here – the package is significantly delayed, no update known  - check follow up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Grey lines – no package is being tracked trough that route. 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Tracking can be done either by GPS</a:t>
            </a:r>
            <a:r>
              <a:rPr lang="en-US" baseline="0" dirty="0" smtClean="0"/>
              <a:t> or simple by entering in the system the destination. I.e. driver goes from point A to point B, submits in the system that aids is going to B, there is already an estimate for that route that it takes 20 h. After 20 h the lines turns orange, after 30 h turns red.</a:t>
            </a:r>
          </a:p>
          <a:p>
            <a:pPr marL="0" indent="0">
              <a:buFont typeface="Arial"/>
              <a:buNone/>
            </a:pPr>
            <a:r>
              <a:rPr lang="en-US" baseline="0" dirty="0" smtClean="0"/>
              <a:t>More functionality can be added, like route duration adjustments, if the route from A to B takes 25h every time, then the default duration is updated by the system/admin….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2EBCA-43E0-8746-ADE2-07FDA1D345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9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Member of public,</a:t>
            </a:r>
            <a:r>
              <a:rPr lang="en-US" baseline="0" dirty="0" smtClean="0"/>
              <a:t> companies or aid workers on the ground have the capability of submitting requests for creating (adding to the network) nodes.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 church / school setup an event where they are going to collect aid, they make a request to register a </a:t>
            </a:r>
            <a:r>
              <a:rPr lang="en-US" b="1" baseline="0" dirty="0" smtClean="0"/>
              <a:t>collection node</a:t>
            </a:r>
            <a:r>
              <a:rPr lang="en-US" baseline="0" dirty="0" smtClean="0"/>
              <a:t>. This can be approved by admin and as a result monitor progress provide help support.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 company has a storage facility next to the </a:t>
            </a:r>
            <a:r>
              <a:rPr lang="en-US" baseline="0" dirty="0" err="1" smtClean="0"/>
              <a:t>blackbushe</a:t>
            </a:r>
            <a:r>
              <a:rPr lang="en-US" baseline="0" dirty="0" smtClean="0"/>
              <a:t> airport, it is not continuously used, during a disaster, they decide to offer temporary their facilities to the </a:t>
            </a:r>
            <a:r>
              <a:rPr lang="en-US" baseline="0" dirty="0" err="1" smtClean="0"/>
              <a:t>SaveTheChildrenOrganisation</a:t>
            </a:r>
            <a:r>
              <a:rPr lang="en-US" baseline="0" dirty="0" smtClean="0"/>
              <a:t> so that it can be used as a storage </a:t>
            </a:r>
            <a:r>
              <a:rPr lang="en-US" baseline="0" dirty="0" err="1" smtClean="0"/>
              <a:t>faciity</a:t>
            </a:r>
            <a:r>
              <a:rPr lang="en-US" baseline="0" dirty="0" smtClean="0"/>
              <a:t>, or grouping further distribution. They register a </a:t>
            </a:r>
            <a:r>
              <a:rPr lang="en-US" b="1" baseline="0" dirty="0" smtClean="0"/>
              <a:t>storage node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An aid worker in Calais sees the crisis escalating and request for aid to help the children in need, they register a </a:t>
            </a:r>
            <a:r>
              <a:rPr lang="en-US" b="1" baseline="0" dirty="0" smtClean="0"/>
              <a:t>distribution node</a:t>
            </a:r>
            <a:r>
              <a:rPr lang="en-US" baseline="0" dirty="0" smtClean="0"/>
              <a:t>. This is added to the network an helps to monitor track, aid to those nodes.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2EBCA-43E0-8746-ADE2-07FDA1D345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9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 smtClean="0">
              <a:solidFill>
                <a:srgbClr val="FF0000"/>
              </a:solidFill>
            </a:endParaRPr>
          </a:p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2EBCA-43E0-8746-ADE2-07FDA1D345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6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 smtClean="0">
                <a:solidFill>
                  <a:srgbClr val="FF0000"/>
                </a:solidFill>
              </a:rPr>
              <a:t>We would expose:</a:t>
            </a:r>
          </a:p>
          <a:p>
            <a:pPr marL="171450" indent="-171450">
              <a:buFont typeface="Arial"/>
              <a:buChar char="•"/>
            </a:pPr>
            <a:r>
              <a:rPr lang="en-GB" sz="1200" dirty="0" smtClean="0">
                <a:solidFill>
                  <a:srgbClr val="FF0000"/>
                </a:solidFill>
              </a:rPr>
              <a:t>Web</a:t>
            </a:r>
            <a:r>
              <a:rPr lang="en-GB" sz="1200" baseline="0" dirty="0" smtClean="0">
                <a:solidFill>
                  <a:srgbClr val="FF0000"/>
                </a:solidFill>
              </a:rPr>
              <a:t> service APIs to allow for web, mobile app and third party system/apps integrations</a:t>
            </a:r>
          </a:p>
          <a:p>
            <a:pPr marL="171450" indent="-171450">
              <a:buFont typeface="Arial"/>
              <a:buChar char="•"/>
            </a:pPr>
            <a:r>
              <a:rPr lang="en-GB" sz="1200" baseline="0" dirty="0" err="1" smtClean="0">
                <a:solidFill>
                  <a:srgbClr val="FF0000"/>
                </a:solidFill>
              </a:rPr>
              <a:t>sms</a:t>
            </a:r>
            <a:r>
              <a:rPr lang="en-GB" sz="1200" baseline="0" dirty="0" smtClean="0">
                <a:solidFill>
                  <a:srgbClr val="FF0000"/>
                </a:solidFill>
              </a:rPr>
              <a:t> number – to allow for areas with no internet coverage or no other technology available</a:t>
            </a:r>
          </a:p>
          <a:p>
            <a:pPr marL="171450" indent="-171450">
              <a:buFont typeface="Arial"/>
              <a:buChar char="•"/>
            </a:pPr>
            <a:r>
              <a:rPr lang="en-GB" sz="1200" baseline="0" dirty="0" smtClean="0">
                <a:solidFill>
                  <a:srgbClr val="FF0000"/>
                </a:solidFill>
              </a:rPr>
              <a:t>automatic voice calling service – when no other solutions are available</a:t>
            </a:r>
            <a:endParaRPr lang="en-GB" sz="1200" dirty="0" smtClean="0">
              <a:solidFill>
                <a:srgbClr val="FF0000"/>
              </a:solidFill>
            </a:endParaRPr>
          </a:p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2EBCA-43E0-8746-ADE2-07FDA1D345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6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2EBCA-43E0-8746-ADE2-07FDA1D345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will provide the capability to register users “on the flight”, just by using their email address. So that not to discourage the usage due to complicated process flow.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can be kept simple, enter email and desired password.</a:t>
            </a:r>
          </a:p>
          <a:p>
            <a:r>
              <a:rPr lang="en-US" baseline="0" dirty="0" smtClean="0"/>
              <a:t>The system sends a confirmation email and creates a temporary user. Which is logged in within the same step.</a:t>
            </a:r>
          </a:p>
          <a:p>
            <a:r>
              <a:rPr lang="en-US" baseline="0" dirty="0" smtClean="0"/>
              <a:t>The NEW logged in user is directed to the page to enter their details: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Name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Cotact</a:t>
            </a:r>
            <a:r>
              <a:rPr lang="en-US" baseline="0" dirty="0" smtClean="0"/>
              <a:t> details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Ocupation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Other relevant info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This user is kept on the system for a set amount of time (i.e. 3 days) </a:t>
            </a:r>
            <a:r>
              <a:rPr lang="en-US" baseline="0" dirty="0" err="1" smtClean="0"/>
              <a:t>untill</a:t>
            </a:r>
            <a:r>
              <a:rPr lang="en-US" baseline="0" dirty="0" smtClean="0"/>
              <a:t> is deleted unless the user confirms their registration form within the email.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There are many more low level scenarios that can be described here, for the purpose of this exercise, the user successfully loges in and is redirected to his/hers home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2EBCA-43E0-8746-ADE2-07FDA1D345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2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example of homepage for existing user: Tanya </a:t>
            </a:r>
            <a:r>
              <a:rPr lang="en-US" dirty="0" err="1" smtClean="0"/>
              <a:t>Mojeck</a:t>
            </a:r>
            <a:r>
              <a:rPr lang="en-US" dirty="0" smtClean="0"/>
              <a:t> who is a midwife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2EBCA-43E0-8746-ADE2-07FDA1D345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lang="en-GB" sz="1200" dirty="0" smtClean="0">
                <a:solidFill>
                  <a:srgbClr val="FF0000"/>
                </a:solidFill>
              </a:rPr>
              <a:t>Report a violation questionnaire examples</a:t>
            </a:r>
          </a:p>
          <a:p>
            <a:pPr lvl="0"/>
            <a:endParaRPr lang="en-GB" sz="1200" dirty="0" smtClean="0">
              <a:solidFill>
                <a:srgbClr val="FF0000"/>
              </a:solidFill>
            </a:endParaRPr>
          </a:p>
          <a:p>
            <a:pPr lvl="0"/>
            <a:r>
              <a:rPr lang="en-GB" sz="1200" dirty="0" smtClean="0">
                <a:solidFill>
                  <a:srgbClr val="FF0000"/>
                </a:solidFill>
              </a:rPr>
              <a:t>Are free samples or feeding equipment being handed out?  </a:t>
            </a:r>
          </a:p>
          <a:p>
            <a:pPr lvl="0"/>
            <a:r>
              <a:rPr lang="en-GB" sz="1200" dirty="0" smtClean="0">
                <a:solidFill>
                  <a:srgbClr val="FF0000"/>
                </a:solidFill>
              </a:rPr>
              <a:t>Are company reps receiving bonuses related to sales?</a:t>
            </a:r>
          </a:p>
          <a:p>
            <a:pPr lvl="0"/>
            <a:r>
              <a:rPr lang="en-GB" sz="1200" dirty="0" smtClean="0">
                <a:solidFill>
                  <a:srgbClr val="FF0000"/>
                </a:solidFill>
              </a:rPr>
              <a:t>Is the baby formula being advertised?</a:t>
            </a:r>
          </a:p>
          <a:p>
            <a:pPr lvl="0"/>
            <a:r>
              <a:rPr lang="en-GB" sz="1200" dirty="0" smtClean="0">
                <a:solidFill>
                  <a:srgbClr val="FF0000"/>
                </a:solidFill>
              </a:rPr>
              <a:t>Is this being recommended as an alternative to breast feeding?</a:t>
            </a:r>
          </a:p>
          <a:p>
            <a:pPr lvl="0"/>
            <a:r>
              <a:rPr lang="en-GB" sz="1200" dirty="0" smtClean="0">
                <a:solidFill>
                  <a:srgbClr val="FF0000"/>
                </a:solidFill>
              </a:rPr>
              <a:t>Is breast feeding being discouraged?</a:t>
            </a:r>
          </a:p>
          <a:p>
            <a:pPr lvl="0"/>
            <a:r>
              <a:rPr lang="en-GB" sz="1200" dirty="0" smtClean="0">
                <a:solidFill>
                  <a:srgbClr val="FF0000"/>
                </a:solidFill>
              </a:rPr>
              <a:t>Are company reps contacting mothers and families directly?</a:t>
            </a:r>
          </a:p>
          <a:p>
            <a:pPr lvl="0"/>
            <a:r>
              <a:rPr lang="en-GB" sz="1200" dirty="0" smtClean="0">
                <a:solidFill>
                  <a:srgbClr val="FF0000"/>
                </a:solidFill>
              </a:rPr>
              <a:t>Have the donations been requested by the government?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2EBCA-43E0-8746-ADE2-07FDA1D345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2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the use has the fields for the extra details: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Date of the incident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Time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Location (free form) which can be an address or it has the capability to drop a pin on the map (pin it down option)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Pictures</a:t>
            </a:r>
            <a:r>
              <a:rPr lang="en-US" baseline="0" dirty="0" smtClean="0"/>
              <a:t> can be attached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Any other information free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2EBCA-43E0-8746-ADE2-07FDA1D345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02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the use has the fields for the extra details: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Date of the incident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Time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Location (free form) which can be an address or it has the capability to drop a pin on the map (pin it down option)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Pictures</a:t>
            </a:r>
            <a:r>
              <a:rPr lang="en-US" baseline="0" dirty="0" smtClean="0"/>
              <a:t> can be attached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GPS location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Any other information free field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This information can be submitted instantly or store and submitted when internet connection is 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2EBCA-43E0-8746-ADE2-07FDA1D345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org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9A21-E356-8D4D-9764-7E898C09544F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A718-BD69-2240-B706-0104FF5AA8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org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9A21-E356-8D4D-9764-7E898C09544F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A718-BD69-2240-B706-0104FF5AA8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9A21-E356-8D4D-9764-7E898C09544F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A718-BD69-2240-B706-0104FF5AA8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9A21-E356-8D4D-9764-7E898C09544F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A718-BD69-2240-B706-0104FF5AA8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org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9A21-E356-8D4D-9764-7E898C09544F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A718-BD69-2240-B706-0104FF5AA8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9A21-E356-8D4D-9764-7E898C09544F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A718-BD69-2240-B706-0104FF5AA8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9A21-E356-8D4D-9764-7E898C09544F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A718-BD69-2240-B706-0104FF5AA8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9A21-E356-8D4D-9764-7E898C09544F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A718-BD69-2240-B706-0104FF5AA8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9A21-E356-8D4D-9764-7E898C09544F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A718-BD69-2240-B706-0104FF5AA8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9A21-E356-8D4D-9764-7E898C09544F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A718-BD69-2240-B706-0104FF5AA8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9A21-E356-8D4D-9764-7E898C09544F}" type="datetimeFigureOut">
              <a:rPr lang="en-US" smtClean="0"/>
              <a:t>21/08/2015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A718-BD69-2240-B706-0104FF5AA8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Georgia"/>
              </a:defRPr>
            </a:lvl1pPr>
          </a:lstStyle>
          <a:p>
            <a:fld id="{47659A21-E356-8D4D-9764-7E898C09544F}" type="datetimeFigureOut">
              <a:rPr lang="en-US" smtClean="0"/>
              <a:pPr/>
              <a:t>21/08/2015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Georgi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275A718-BD69-2240-B706-0104FF5AA8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org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orgi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Georgia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Georgia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Georgia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Georgia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Georgia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ITB VE </a:t>
            </a:r>
            <a:r>
              <a:rPr lang="en-US" dirty="0" err="1" smtClean="0"/>
              <a:t>Hackathon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Tech solution to real life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9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Reporting – web - access</a:t>
            </a:r>
            <a:endParaRPr lang="en-US" dirty="0"/>
          </a:p>
        </p:txBody>
      </p:sp>
      <p:pic>
        <p:nvPicPr>
          <p:cNvPr id="7" name="Content Placeholder 6" descr="fro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8" b="8788"/>
          <a:stretch>
            <a:fillRect/>
          </a:stretch>
        </p:blipFill>
        <p:spPr/>
      </p:pic>
      <p:sp>
        <p:nvSpPr>
          <p:cNvPr id="8" name="Line Callout 1 7"/>
          <p:cNvSpPr/>
          <p:nvPr/>
        </p:nvSpPr>
        <p:spPr>
          <a:xfrm>
            <a:off x="2825920" y="3291482"/>
            <a:ext cx="3076319" cy="715540"/>
          </a:xfrm>
          <a:prstGeom prst="borderCallout1">
            <a:avLst>
              <a:gd name="adj1" fmla="val -21250"/>
              <a:gd name="adj2" fmla="val 23062"/>
              <a:gd name="adj3" fmla="val -256562"/>
              <a:gd name="adj4" fmla="val 858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to the save The Children Web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Reporting – base user flow</a:t>
            </a:r>
            <a:endParaRPr lang="en-US" sz="4500" dirty="0"/>
          </a:p>
        </p:txBody>
      </p:sp>
      <p:pic>
        <p:nvPicPr>
          <p:cNvPr id="5" name="Content Placeholder 4" descr="BaseFlow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63" b="-54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253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STC Portal User Home</a:t>
            </a:r>
            <a:endParaRPr lang="en-US" dirty="0"/>
          </a:p>
        </p:txBody>
      </p:sp>
      <p:pic>
        <p:nvPicPr>
          <p:cNvPr id="4" name="Content Placeholder 3" descr="UserHomePag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82" r="-221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1603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Reporting suspicious activity - questionnaire</a:t>
            </a:r>
            <a:endParaRPr lang="en-US" sz="3500" dirty="0"/>
          </a:p>
        </p:txBody>
      </p:sp>
      <p:pic>
        <p:nvPicPr>
          <p:cNvPr id="7" name="Content Placeholder 6" descr="ReportQuestionair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23" r="-14423"/>
          <a:stretch>
            <a:fillRect/>
          </a:stretch>
        </p:blipFill>
        <p:spPr>
          <a:xfrm>
            <a:off x="762000" y="685800"/>
            <a:ext cx="7543800" cy="4348163"/>
          </a:xfrm>
        </p:spPr>
      </p:pic>
    </p:spTree>
    <p:extLst>
      <p:ext uri="{BB962C8B-B14F-4D97-AF65-F5344CB8AC3E}">
        <p14:creationId xmlns:p14="http://schemas.microsoft.com/office/powerpoint/2010/main" val="401262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Reporting suspicious activity – details web</a:t>
            </a:r>
            <a:endParaRPr lang="en-US" sz="3500" dirty="0"/>
          </a:p>
        </p:txBody>
      </p:sp>
      <p:pic>
        <p:nvPicPr>
          <p:cNvPr id="4" name="Content Placeholder 3" descr="ReportWeb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81" r="-22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340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Reporting suspicious activity – details mobile</a:t>
            </a:r>
            <a:endParaRPr lang="en-US" sz="3500" dirty="0"/>
          </a:p>
        </p:txBody>
      </p:sp>
      <p:pic>
        <p:nvPicPr>
          <p:cNvPr id="5" name="Content Placeholder 4" descr="PhoneReportPag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118" r="-1441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745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Reporting suspicious activity – alternative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723115"/>
            <a:ext cx="7543800" cy="922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 mentioned at the beginning there will be capability to submit information via alternative means</a:t>
            </a:r>
            <a:endParaRPr lang="en-US" dirty="0"/>
          </a:p>
        </p:txBody>
      </p:sp>
      <p:pic>
        <p:nvPicPr>
          <p:cNvPr id="4" name="Picture 3" descr="AlternativeMea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67" y="1961232"/>
            <a:ext cx="4453466" cy="294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8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reporting capability will generate a lot of data. This will have to be processed to filter and highlight the most important of the reports.</a:t>
            </a:r>
          </a:p>
          <a:p>
            <a:pPr marL="0" indent="0">
              <a:buNone/>
            </a:pPr>
            <a:r>
              <a:rPr lang="en-US" dirty="0" smtClean="0"/>
              <a:t>For this we propose two stages review:</a:t>
            </a:r>
          </a:p>
          <a:p>
            <a:r>
              <a:rPr lang="en-US" dirty="0" smtClean="0"/>
              <a:t>System scoring</a:t>
            </a:r>
          </a:p>
          <a:p>
            <a:r>
              <a:rPr lang="en-US" dirty="0" smtClean="0"/>
              <a:t>Manual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91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Reports administration – system scoring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system will be able to assign a credibility score to a report based on the number of factors:</a:t>
            </a:r>
          </a:p>
          <a:p>
            <a:r>
              <a:rPr lang="en-US" dirty="0" smtClean="0"/>
              <a:t>Reporter’s previous activity</a:t>
            </a:r>
          </a:p>
          <a:p>
            <a:r>
              <a:rPr lang="en-US" dirty="0" smtClean="0"/>
              <a:t>New or existing (with history) reporter</a:t>
            </a:r>
          </a:p>
          <a:p>
            <a:r>
              <a:rPr lang="en-US" dirty="0" smtClean="0"/>
              <a:t>Reporter’s occupation</a:t>
            </a:r>
          </a:p>
          <a:p>
            <a:r>
              <a:rPr lang="en-US" dirty="0" smtClean="0"/>
              <a:t>Hard details (pictures, </a:t>
            </a:r>
            <a:r>
              <a:rPr lang="en-US" dirty="0" err="1" smtClean="0"/>
              <a:t>gps</a:t>
            </a:r>
            <a:r>
              <a:rPr lang="en-US" dirty="0" smtClean="0"/>
              <a:t> coordinates)</a:t>
            </a:r>
          </a:p>
          <a:p>
            <a:r>
              <a:rPr lang="en-US" dirty="0" smtClean="0"/>
              <a:t>…any other</a:t>
            </a:r>
          </a:p>
          <a:p>
            <a:pPr marL="0" indent="0">
              <a:buNone/>
            </a:pPr>
            <a:r>
              <a:rPr lang="en-US" dirty="0" smtClean="0"/>
              <a:t>The reports will be listed in an admin console with this score attached.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0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Reports administration – manual review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administrator or someone entitled to review the reports will be able to login into the STC Portal and review and action the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5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62665"/>
            <a:ext cx="7543800" cy="28363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have setup </a:t>
            </a:r>
            <a:r>
              <a:rPr lang="en-US" dirty="0" smtClean="0"/>
              <a:t>to </a:t>
            </a:r>
            <a:r>
              <a:rPr lang="en-US" dirty="0" smtClean="0"/>
              <a:t>deliver a solution for the Save The Children Organization.</a:t>
            </a:r>
          </a:p>
          <a:p>
            <a:pPr marL="0" indent="0">
              <a:buNone/>
            </a:pPr>
            <a:r>
              <a:rPr lang="en-US" dirty="0" smtClean="0"/>
              <a:t>We’re hoping to use our technical expertise to solve some of the problems the organization faces in its day to day activities.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50334"/>
            <a:ext cx="7422444" cy="15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7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64666"/>
            <a:ext cx="6781800" cy="1007533"/>
          </a:xfrm>
        </p:spPr>
        <p:txBody>
          <a:bodyPr>
            <a:noAutofit/>
          </a:bodyPr>
          <a:lstStyle/>
          <a:p>
            <a:r>
              <a:rPr lang="en-US" sz="3200" dirty="0"/>
              <a:t>Reports administration – </a:t>
            </a:r>
            <a:r>
              <a:rPr lang="en-GB" sz="3200" dirty="0"/>
              <a:t>view suspected </a:t>
            </a:r>
            <a:r>
              <a:rPr lang="en-GB" sz="3200" dirty="0" smtClean="0"/>
              <a:t>violations reports</a:t>
            </a:r>
            <a:endParaRPr lang="en-US" sz="3200" dirty="0"/>
          </a:p>
        </p:txBody>
      </p:sp>
      <p:pic>
        <p:nvPicPr>
          <p:cNvPr id="6" name="Content Placeholder 5" descr="ReportLis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82" r="-221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1231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Reports administration – </a:t>
            </a:r>
            <a:r>
              <a:rPr lang="en-GB" sz="3200" dirty="0"/>
              <a:t>view </a:t>
            </a:r>
            <a:r>
              <a:rPr lang="en-GB" sz="3200" dirty="0" smtClean="0"/>
              <a:t>reports heat map</a:t>
            </a:r>
            <a:endParaRPr lang="en-US" sz="3200" dirty="0"/>
          </a:p>
        </p:txBody>
      </p:sp>
      <p:pic>
        <p:nvPicPr>
          <p:cNvPr id="4" name="Content Placeholder 3" descr="ReportMa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81" r="-22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2760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Below we’ll describe the main idea points and the high level solution vision for the parts of the portal we were not able to detail on time.</a:t>
            </a:r>
          </a:p>
          <a:p>
            <a:pPr marL="0" indent="0">
              <a:buNone/>
            </a:pPr>
            <a:r>
              <a:rPr lang="en-US" dirty="0" smtClean="0"/>
              <a:t>As afore mentioned all the functionality can be developed in stages and added one by one.</a:t>
            </a:r>
          </a:p>
        </p:txBody>
      </p:sp>
    </p:spTree>
    <p:extLst>
      <p:ext uri="{BB962C8B-B14F-4D97-AF65-F5344CB8AC3E}">
        <p14:creationId xmlns:p14="http://schemas.microsoft.com/office/powerpoint/2010/main" val="3884430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Other functionality:</a:t>
            </a:r>
          </a:p>
          <a:p>
            <a:r>
              <a:rPr lang="en-US" dirty="0" smtClean="0"/>
              <a:t>Donation/storage/distribution nodes management</a:t>
            </a:r>
          </a:p>
          <a:p>
            <a:r>
              <a:rPr lang="en-US" dirty="0" smtClean="0"/>
              <a:t>Manage and track distribution</a:t>
            </a:r>
          </a:p>
          <a:p>
            <a:r>
              <a:rPr lang="en-US" dirty="0" smtClean="0"/>
              <a:t>Join incomplete kits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4514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status</a:t>
            </a:r>
            <a:endParaRPr lang="en-US" dirty="0"/>
          </a:p>
        </p:txBody>
      </p:sp>
      <p:pic>
        <p:nvPicPr>
          <p:cNvPr id="8" name="Content Placeholder 7" descr="DistributionNetwork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81" r="-220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5648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registrations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546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manage the problem of ad-hoc distribution of donations, the portal will offer donors the capability to register a collection </a:t>
            </a:r>
            <a:r>
              <a:rPr lang="en-US" dirty="0" err="1"/>
              <a:t>centre</a:t>
            </a:r>
            <a:r>
              <a:rPr lang="en-US" dirty="0"/>
              <a:t> that can link into Save the Children’s distribution network.</a:t>
            </a:r>
          </a:p>
          <a:p>
            <a:endParaRPr lang="en-US" dirty="0"/>
          </a:p>
          <a:p>
            <a:r>
              <a:rPr lang="en-US" dirty="0"/>
              <a:t>The portal can provide advice and information about suitable items for donation and restricted items such as breast milk substitutes.</a:t>
            </a:r>
          </a:p>
          <a:p>
            <a:r>
              <a:rPr lang="en-US" dirty="0"/>
              <a:t>It allows the individual or </a:t>
            </a:r>
            <a:r>
              <a:rPr lang="en-US" dirty="0" err="1"/>
              <a:t>organisation</a:t>
            </a:r>
            <a:r>
              <a:rPr lang="en-US" dirty="0"/>
              <a:t> to register a collection </a:t>
            </a:r>
            <a:r>
              <a:rPr lang="en-US" dirty="0" err="1"/>
              <a:t>centre</a:t>
            </a:r>
            <a:r>
              <a:rPr lang="en-US" dirty="0"/>
              <a:t> and provide information about the “collection event” including when and where.</a:t>
            </a:r>
          </a:p>
          <a:p>
            <a:r>
              <a:rPr lang="en-US" dirty="0"/>
              <a:t>Identifies a suitable distribution </a:t>
            </a:r>
            <a:r>
              <a:rPr lang="en-US" dirty="0" err="1"/>
              <a:t>centre</a:t>
            </a:r>
            <a:r>
              <a:rPr lang="en-US" dirty="0"/>
              <a:t>(s) where the donated items should be delivered.</a:t>
            </a:r>
          </a:p>
          <a:p>
            <a:r>
              <a:rPr lang="en-US" dirty="0"/>
              <a:t>Provides feedback to the donor about where their donated items have been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13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node requests</a:t>
            </a:r>
            <a:endParaRPr lang="en-US" dirty="0"/>
          </a:p>
        </p:txBody>
      </p:sp>
      <p:pic>
        <p:nvPicPr>
          <p:cNvPr id="4" name="Content Placeholder 3" descr="PendingNodeReques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82" r="-221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6113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Inventory and distribution of donated stock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428067"/>
          </a:xfrm>
        </p:spPr>
        <p:txBody>
          <a:bodyPr/>
          <a:lstStyle/>
          <a:p>
            <a:r>
              <a:rPr lang="en-US" dirty="0"/>
              <a:t>At the point of stock is donated save the children will produce inventory quantity, sell by date and source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Stock will be QR labeled for easy tracking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will be stored and access trough the portal</a:t>
            </a:r>
          </a:p>
          <a:p>
            <a:r>
              <a:rPr lang="en-US" dirty="0"/>
              <a:t>Ease of stock control and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06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of available stock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Stock accessed by the portal can be easily displayed by a map </a:t>
            </a:r>
            <a:r>
              <a:rPr lang="en-US" dirty="0" smtClean="0"/>
              <a:t>format.</a:t>
            </a:r>
          </a:p>
          <a:p>
            <a:pPr marL="0" indent="0">
              <a:buNone/>
            </a:pPr>
            <a:r>
              <a:rPr lang="en-US" dirty="0" smtClean="0"/>
              <a:t>GPS pallets can be used, or simple by tracking through the neural network described above that can be overlaid over Google maps.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39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64666"/>
            <a:ext cx="6781800" cy="1007533"/>
          </a:xfrm>
        </p:spPr>
        <p:txBody>
          <a:bodyPr>
            <a:normAutofit/>
          </a:bodyPr>
          <a:lstStyle/>
          <a:p>
            <a:r>
              <a:rPr lang="en-US" sz="4400" dirty="0"/>
              <a:t>View/Download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information on the nearest distribution </a:t>
            </a:r>
            <a:r>
              <a:rPr lang="en-US" dirty="0" err="1"/>
              <a:t>centre</a:t>
            </a:r>
            <a:r>
              <a:rPr lang="en-US" dirty="0"/>
              <a:t> of aid</a:t>
            </a:r>
          </a:p>
          <a:p>
            <a:r>
              <a:rPr lang="en-US" dirty="0"/>
              <a:t>A map will be shown of where suppliers can donate emergency supplies</a:t>
            </a:r>
          </a:p>
          <a:p>
            <a:r>
              <a:rPr lang="en-US" dirty="0"/>
              <a:t>Information will be supplied on reports that have unsolicited milk distributions</a:t>
            </a:r>
          </a:p>
          <a:p>
            <a:r>
              <a:rPr lang="en-US" dirty="0"/>
              <a:t>Information of breast milk is the best way to feed </a:t>
            </a:r>
            <a:r>
              <a:rPr lang="en-US" dirty="0" smtClean="0"/>
              <a:t>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4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a team we decided to tackle challenge two, </a:t>
            </a:r>
            <a:r>
              <a:rPr lang="en-US" dirty="0" smtClean="0"/>
              <a:t>“</a:t>
            </a:r>
            <a:r>
              <a:rPr lang="en-GB" dirty="0"/>
              <a:t>How can we better control the distribution of breast milk substitutes in emergency areas?</a:t>
            </a:r>
            <a:r>
              <a:rPr lang="en-GB" dirty="0"/>
              <a:t> 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44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30800"/>
            <a:ext cx="6781800" cy="1041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Portal Homepage - view</a:t>
            </a:r>
            <a:r>
              <a:rPr lang="en-US" sz="3600" dirty="0"/>
              <a:t>/Download Information</a:t>
            </a:r>
          </a:p>
        </p:txBody>
      </p:sp>
      <p:pic>
        <p:nvPicPr>
          <p:cNvPr id="4" name="Content Placeholder 3" descr="HomeP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60" r="-15860"/>
          <a:stretch>
            <a:fillRect/>
          </a:stretch>
        </p:blipFill>
        <p:spPr>
          <a:xfrm>
            <a:off x="762000" y="685800"/>
            <a:ext cx="7543800" cy="4259263"/>
          </a:xfrm>
        </p:spPr>
      </p:pic>
    </p:spTree>
    <p:extLst>
      <p:ext uri="{BB962C8B-B14F-4D97-AF65-F5344CB8AC3E}">
        <p14:creationId xmlns:p14="http://schemas.microsoft.com/office/powerpoint/2010/main" val="3580363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6" name="Content Placeholder 5" descr="save-the-children-log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34" r="-31734"/>
          <a:stretch>
            <a:fillRect/>
          </a:stretch>
        </p:blipFill>
        <p:spPr>
          <a:xfrm>
            <a:off x="762000" y="685800"/>
            <a:ext cx="7543800" cy="4614863"/>
          </a:xfrm>
        </p:spPr>
      </p:pic>
    </p:spTree>
    <p:extLst>
      <p:ext uri="{BB962C8B-B14F-4D97-AF65-F5344CB8AC3E}">
        <p14:creationId xmlns:p14="http://schemas.microsoft.com/office/powerpoint/2010/main" val="264831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</a:t>
            </a:r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4" name="Content Placeholder 3" descr="IMG_20150820_120013.jp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00" y="1354667"/>
            <a:ext cx="6618111" cy="26105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270000" y="4684889"/>
            <a:ext cx="484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/>
              </a:rPr>
              <a:t>Started putting down some of our first ideas…</a:t>
            </a:r>
            <a:endParaRPr lang="en-US" dirty="0"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522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Deciding on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182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Our solution will provide a centralized system that has the capability to: </a:t>
            </a:r>
          </a:p>
          <a:p>
            <a:r>
              <a:rPr lang="en-US" dirty="0" smtClean="0"/>
              <a:t>Track donations</a:t>
            </a:r>
          </a:p>
          <a:p>
            <a:r>
              <a:rPr lang="en-US" dirty="0" smtClean="0"/>
              <a:t>Inventory and distribution of the stock	</a:t>
            </a:r>
          </a:p>
          <a:p>
            <a:r>
              <a:rPr lang="en-US" dirty="0" smtClean="0"/>
              <a:t>Mapping of available stock</a:t>
            </a:r>
          </a:p>
          <a:p>
            <a:r>
              <a:rPr lang="en-US" dirty="0" smtClean="0"/>
              <a:t>Setting up donation centers</a:t>
            </a:r>
          </a:p>
          <a:p>
            <a:r>
              <a:rPr lang="en-US" dirty="0" smtClean="0"/>
              <a:t>Report suspicious activity</a:t>
            </a:r>
          </a:p>
          <a:p>
            <a:r>
              <a:rPr lang="en-US" dirty="0" smtClean="0"/>
              <a:t>Educate on various issues</a:t>
            </a:r>
          </a:p>
        </p:txBody>
      </p:sp>
    </p:spTree>
    <p:extLst>
      <p:ext uri="{BB962C8B-B14F-4D97-AF65-F5344CB8AC3E}">
        <p14:creationId xmlns:p14="http://schemas.microsoft.com/office/powerpoint/2010/main" val="26568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182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By using a set of APIs available to the public so that they can integrate with their own systems, websites or mobile apps. </a:t>
            </a:r>
            <a:r>
              <a:rPr lang="en-US" dirty="0" smtClean="0"/>
              <a:t>This </a:t>
            </a:r>
            <a:r>
              <a:rPr lang="en-US" dirty="0" smtClean="0"/>
              <a:t>creates an opportunity of modularized development. Adding one bit after another for the final solution.</a:t>
            </a:r>
          </a:p>
        </p:txBody>
      </p:sp>
    </p:spTree>
    <p:extLst>
      <p:ext uri="{BB962C8B-B14F-4D97-AF65-F5344CB8AC3E}">
        <p14:creationId xmlns:p14="http://schemas.microsoft.com/office/powerpoint/2010/main" val="358017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7016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This APIs will provide a wide range of communication channels, to allow for any situation. </a:t>
            </a:r>
          </a:p>
        </p:txBody>
      </p:sp>
      <p:pic>
        <p:nvPicPr>
          <p:cNvPr id="4" name="Picture 3" descr="ap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65" y="1575610"/>
            <a:ext cx="5598127" cy="349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4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Zooming 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you can imagine the overall solution is quite big and we do not have the capability of detailing it here.</a:t>
            </a:r>
          </a:p>
          <a:p>
            <a:pPr marL="0" indent="0">
              <a:buNone/>
            </a:pPr>
            <a:r>
              <a:rPr lang="en-US" dirty="0" smtClean="0"/>
              <a:t>We have selected as the one of the things to address first: </a:t>
            </a:r>
            <a:r>
              <a:rPr lang="en-US" b="1" dirty="0" smtClean="0"/>
              <a:t>Reporting</a:t>
            </a:r>
            <a:r>
              <a:rPr lang="en-US" dirty="0" smtClean="0"/>
              <a:t> – we will detail the solution for it.</a:t>
            </a:r>
          </a:p>
          <a:p>
            <a:pPr marL="0" indent="0">
              <a:buNone/>
            </a:pPr>
            <a:r>
              <a:rPr lang="en-US" dirty="0" smtClean="0"/>
              <a:t>As mentioned at the beginning the overall solution can be extended and other modules added at a later time.</a:t>
            </a:r>
          </a:p>
          <a:p>
            <a:pPr marL="0" indent="0">
              <a:buNone/>
            </a:pPr>
            <a:r>
              <a:rPr lang="en-US" dirty="0" smtClean="0"/>
              <a:t>We will touch on some of them towards 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8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Through its APIs our system will allow people to report suspicious activity, be it advertising, distribution or funds collection.</a:t>
            </a:r>
          </a:p>
          <a:p>
            <a:pPr marL="0" indent="0">
              <a:buNone/>
            </a:pPr>
            <a:r>
              <a:rPr lang="en-US" dirty="0" smtClean="0"/>
              <a:t>This can be done via any of the methods described in solution vision (i.e. web, app, </a:t>
            </a:r>
            <a:r>
              <a:rPr lang="en-US" dirty="0" err="1" smtClean="0"/>
              <a:t>sms</a:t>
            </a:r>
            <a:r>
              <a:rPr lang="en-US" dirty="0" smtClean="0"/>
              <a:t>, </a:t>
            </a:r>
            <a:r>
              <a:rPr lang="en-US" smtClean="0"/>
              <a:t>phone).</a:t>
            </a:r>
          </a:p>
        </p:txBody>
      </p:sp>
    </p:spTree>
    <p:extLst>
      <p:ext uri="{BB962C8B-B14F-4D97-AF65-F5344CB8AC3E}">
        <p14:creationId xmlns:p14="http://schemas.microsoft.com/office/powerpoint/2010/main" val="294104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792</TotalTime>
  <Words>1640</Words>
  <Application>Microsoft Macintosh PowerPoint</Application>
  <PresentationFormat>On-screen Show (4:3)</PresentationFormat>
  <Paragraphs>169</Paragraphs>
  <Slides>31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NewsPrint</vt:lpstr>
      <vt:lpstr>ITB VE Hackathon</vt:lpstr>
      <vt:lpstr>Introduction</vt:lpstr>
      <vt:lpstr>The Challenge</vt:lpstr>
      <vt:lpstr>Thought process</vt:lpstr>
      <vt:lpstr>Deciding on capabilities</vt:lpstr>
      <vt:lpstr>Solution vision</vt:lpstr>
      <vt:lpstr>Solution vision</vt:lpstr>
      <vt:lpstr>Zooming in…</vt:lpstr>
      <vt:lpstr>Reporting</vt:lpstr>
      <vt:lpstr>Reporting – web - access</vt:lpstr>
      <vt:lpstr>Reporting – base user flow</vt:lpstr>
      <vt:lpstr>STC Portal User Home</vt:lpstr>
      <vt:lpstr>Reporting suspicious activity - questionnaire</vt:lpstr>
      <vt:lpstr>Reporting suspicious activity – details web</vt:lpstr>
      <vt:lpstr>Reporting suspicious activity – details mobile</vt:lpstr>
      <vt:lpstr>Reporting suspicious activity – alternative</vt:lpstr>
      <vt:lpstr>Reports administration</vt:lpstr>
      <vt:lpstr>Reports administration – system scoring</vt:lpstr>
      <vt:lpstr>Reports administration – manual review</vt:lpstr>
      <vt:lpstr>Reports administration – view suspected violations reports</vt:lpstr>
      <vt:lpstr>Reports administration – view reports heat map</vt:lpstr>
      <vt:lpstr>Other functionality</vt:lpstr>
      <vt:lpstr>Other functionality</vt:lpstr>
      <vt:lpstr>Distribution status</vt:lpstr>
      <vt:lpstr>Node registrations</vt:lpstr>
      <vt:lpstr>New node requests</vt:lpstr>
      <vt:lpstr>Inventory and distribution of donated stock</vt:lpstr>
      <vt:lpstr>Mapping of available stock </vt:lpstr>
      <vt:lpstr>View/Download Information</vt:lpstr>
      <vt:lpstr>Portal Homepage - view/Download Information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ITB VE Hackathon</dc:title>
  <dc:creator>Dima</dc:creator>
  <cp:lastModifiedBy>Dima</cp:lastModifiedBy>
  <cp:revision>20</cp:revision>
  <dcterms:created xsi:type="dcterms:W3CDTF">2015-08-20T18:28:47Z</dcterms:created>
  <dcterms:modified xsi:type="dcterms:W3CDTF">2015-08-21T08:04:01Z</dcterms:modified>
</cp:coreProperties>
</file>