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58" r:id="rId3"/>
    <p:sldId id="257" r:id="rId4"/>
    <p:sldId id="259" r:id="rId5"/>
    <p:sldId id="260" r:id="rId6"/>
    <p:sldId id="261" r:id="rId7"/>
    <p:sldId id="262" r:id="rId8"/>
    <p:sldId id="263" r:id="rId9"/>
    <p:sldId id="264" r:id="rId10"/>
    <p:sldId id="325" r:id="rId11"/>
    <p:sldId id="265" r:id="rId12"/>
    <p:sldId id="266" r:id="rId13"/>
    <p:sldId id="267" r:id="rId14"/>
    <p:sldId id="268" r:id="rId15"/>
    <p:sldId id="269" r:id="rId16"/>
    <p:sldId id="270" r:id="rId17"/>
    <p:sldId id="271" r:id="rId18"/>
    <p:sldId id="326"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28" r:id="rId63"/>
    <p:sldId id="315" r:id="rId64"/>
    <p:sldId id="316" r:id="rId65"/>
    <p:sldId id="317" r:id="rId66"/>
    <p:sldId id="318" r:id="rId67"/>
    <p:sldId id="319" r:id="rId68"/>
    <p:sldId id="320" r:id="rId69"/>
    <p:sldId id="321" r:id="rId70"/>
    <p:sldId id="322" r:id="rId71"/>
    <p:sldId id="323" r:id="rId72"/>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69" autoAdjust="0"/>
    <p:restoredTop sz="94660"/>
  </p:normalViewPr>
  <p:slideViewPr>
    <p:cSldViewPr>
      <p:cViewPr varScale="1">
        <p:scale>
          <a:sx n="125" d="100"/>
          <a:sy n="125"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t-LT"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0197D-0D87-4375-99EE-6806F724B9C7}" type="datetimeFigureOut">
              <a:rPr lang="lt-LT" smtClean="0"/>
              <a:t>2015-04-30</a:t>
            </a:fld>
            <a:endParaRPr lang="lt-LT"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lt-LT"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lt-LT"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C59306-D819-451B-BC34-ECCC265008E1}" type="slidenum">
              <a:rPr lang="lt-LT" smtClean="0"/>
              <a:t>‹#›</a:t>
            </a:fld>
            <a:endParaRPr lang="lt-LT" dirty="0"/>
          </a:p>
        </p:txBody>
      </p:sp>
    </p:spTree>
    <p:extLst>
      <p:ext uri="{BB962C8B-B14F-4D97-AF65-F5344CB8AC3E}">
        <p14:creationId xmlns:p14="http://schemas.microsoft.com/office/powerpoint/2010/main" val="117946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73C59306-D819-451B-BC34-ECCC265008E1}" type="slidenum">
              <a:rPr lang="lt-LT" smtClean="0"/>
              <a:t>1</a:t>
            </a:fld>
            <a:endParaRPr lang="lt-LT"/>
          </a:p>
        </p:txBody>
      </p:sp>
    </p:spTree>
    <p:extLst>
      <p:ext uri="{BB962C8B-B14F-4D97-AF65-F5344CB8AC3E}">
        <p14:creationId xmlns:p14="http://schemas.microsoft.com/office/powerpoint/2010/main" val="320285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C59306-D819-451B-BC34-ECCC265008E1}" type="slidenum">
              <a:rPr lang="lt-LT" smtClean="0"/>
              <a:t>9</a:t>
            </a:fld>
            <a:endParaRPr lang="lt-LT" dirty="0"/>
          </a:p>
        </p:txBody>
      </p:sp>
    </p:spTree>
    <p:extLst>
      <p:ext uri="{BB962C8B-B14F-4D97-AF65-F5344CB8AC3E}">
        <p14:creationId xmlns:p14="http://schemas.microsoft.com/office/powerpoint/2010/main" val="865898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039095"/>
            <a:ext cx="7344816" cy="1470025"/>
          </a:xfrm>
          <a:prstGeom prst="rect">
            <a:avLst/>
          </a:prstGeom>
        </p:spPr>
        <p:txBody>
          <a:bodyPr/>
          <a:lstStyle>
            <a:lvl1pPr>
              <a:defRPr>
                <a:solidFill>
                  <a:srgbClr val="003882"/>
                </a:solidFill>
              </a:defRPr>
            </a:lvl1pPr>
          </a:lstStyle>
          <a:p>
            <a:r>
              <a:rPr lang="en-US" smtClean="0"/>
              <a:t>Click to edit Master title style</a:t>
            </a:r>
            <a:endParaRPr lang="lt-LT" dirty="0"/>
          </a:p>
        </p:txBody>
      </p:sp>
      <p:sp>
        <p:nvSpPr>
          <p:cNvPr id="3" name="Subtitle 2"/>
          <p:cNvSpPr>
            <a:spLocks noGrp="1"/>
          </p:cNvSpPr>
          <p:nvPr>
            <p:ph type="subTitle" idx="1"/>
          </p:nvPr>
        </p:nvSpPr>
        <p:spPr>
          <a:xfrm>
            <a:off x="1371600" y="4556720"/>
            <a:ext cx="6400800" cy="1752600"/>
          </a:xfrm>
          <a:prstGeom prst="rect">
            <a:avLst/>
          </a:prstGeom>
        </p:spPr>
        <p:txBody>
          <a:bodyPr/>
          <a:lstStyle>
            <a:lvl1pPr marL="0" indent="0" algn="ctr">
              <a:buNone/>
              <a:defRPr sz="2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lt-LT" dirty="0"/>
          </a:p>
        </p:txBody>
      </p:sp>
      <p:sp>
        <p:nvSpPr>
          <p:cNvPr id="4" name="Date Placeholder 3"/>
          <p:cNvSpPr>
            <a:spLocks noGrp="1"/>
          </p:cNvSpPr>
          <p:nvPr>
            <p:ph type="dt" sz="half" idx="10"/>
          </p:nvPr>
        </p:nvSpPr>
        <p:spPr>
          <a:xfrm>
            <a:off x="472190" y="6356350"/>
            <a:ext cx="8204266" cy="365125"/>
          </a:xfrm>
          <a:prstGeom prst="rect">
            <a:avLst/>
          </a:prstGeom>
        </p:spPr>
        <p:txBody>
          <a:bodyPr/>
          <a:lstStyle>
            <a:lvl1pPr algn="ctr">
              <a:defRPr>
                <a:solidFill>
                  <a:srgbClr val="666666"/>
                </a:solidFill>
                <a:latin typeface="Arial" pitchFamily="34" charset="0"/>
                <a:cs typeface="Arial" pitchFamily="34" charset="0"/>
              </a:defRPr>
            </a:lvl1pPr>
          </a:lstStyle>
          <a:p>
            <a:fld id="{B046FC18-6D18-447D-B4D9-995465517EC2}" type="datetimeFigureOut">
              <a:rPr lang="lt-LT" smtClean="0"/>
              <a:t>2015-04-30</a:t>
            </a:fld>
            <a:endParaRPr lang="lt-LT" dirty="0"/>
          </a:p>
        </p:txBody>
      </p:sp>
    </p:spTree>
    <p:extLst>
      <p:ext uri="{BB962C8B-B14F-4D97-AF65-F5344CB8AC3E}">
        <p14:creationId xmlns:p14="http://schemas.microsoft.com/office/powerpoint/2010/main" val="3191043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1800" y="116632"/>
            <a:ext cx="6048672" cy="1498178"/>
          </a:xfrm>
          <a:prstGeom prst="rect">
            <a:avLst/>
          </a:prstGeom>
        </p:spPr>
        <p:txBody>
          <a:bodyPr anchor="ctr"/>
          <a:lstStyle>
            <a:lvl1pPr algn="l">
              <a:defRPr>
                <a:solidFill>
                  <a:srgbClr val="003882"/>
                </a:solidFill>
              </a:defRPr>
            </a:lvl1pPr>
          </a:lstStyle>
          <a:p>
            <a:r>
              <a:rPr lang="en-US" smtClean="0"/>
              <a:t>Click to edit Master title style</a:t>
            </a:r>
            <a:endParaRPr lang="lt-LT" dirty="0"/>
          </a:p>
        </p:txBody>
      </p:sp>
      <p:sp>
        <p:nvSpPr>
          <p:cNvPr id="3" name="Content Placeholder 2"/>
          <p:cNvSpPr>
            <a:spLocks noGrp="1"/>
          </p:cNvSpPr>
          <p:nvPr>
            <p:ph idx="1"/>
          </p:nvPr>
        </p:nvSpPr>
        <p:spPr>
          <a:xfrm>
            <a:off x="457200" y="1700808"/>
            <a:ext cx="8363272" cy="4608512"/>
          </a:xfrm>
          <a:prstGeom prst="rect">
            <a:avLst/>
          </a:prstGeom>
        </p:spPr>
        <p:txBody>
          <a:bodyPr/>
          <a:lstStyle>
            <a:lvl1pPr>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dirty="0"/>
          </a:p>
        </p:txBody>
      </p:sp>
      <p:sp>
        <p:nvSpPr>
          <p:cNvPr id="5" name="Footer Placeholder 4"/>
          <p:cNvSpPr>
            <a:spLocks noGrp="1"/>
          </p:cNvSpPr>
          <p:nvPr>
            <p:ph type="ftr" sz="quarter" idx="11"/>
          </p:nvPr>
        </p:nvSpPr>
        <p:spPr>
          <a:xfrm>
            <a:off x="467544" y="6356350"/>
            <a:ext cx="7632848" cy="365125"/>
          </a:xfrm>
          <a:prstGeom prst="rect">
            <a:avLst/>
          </a:prstGeom>
        </p:spPr>
        <p:txBody>
          <a:bodyPr/>
          <a:lstStyle>
            <a:lvl1pPr>
              <a:defRPr>
                <a:solidFill>
                  <a:srgbClr val="666666"/>
                </a:solidFill>
                <a:latin typeface="Arial" pitchFamily="34" charset="0"/>
                <a:cs typeface="Arial" pitchFamily="34" charset="0"/>
              </a:defRPr>
            </a:lvl1pPr>
          </a:lstStyle>
          <a:p>
            <a:endParaRPr lang="lt-LT" dirty="0"/>
          </a:p>
        </p:txBody>
      </p:sp>
      <p:sp>
        <p:nvSpPr>
          <p:cNvPr id="6" name="Slide Number Placeholder 5"/>
          <p:cNvSpPr>
            <a:spLocks noGrp="1"/>
          </p:cNvSpPr>
          <p:nvPr>
            <p:ph type="sldNum" sz="quarter" idx="12"/>
          </p:nvPr>
        </p:nvSpPr>
        <p:spPr>
          <a:xfrm>
            <a:off x="8172400" y="6356350"/>
            <a:ext cx="648072" cy="365125"/>
          </a:xfrm>
          <a:prstGeom prst="rect">
            <a:avLst/>
          </a:prstGeom>
        </p:spPr>
        <p:txBody>
          <a:bodyPr/>
          <a:lstStyle>
            <a:lvl1pPr>
              <a:defRPr>
                <a:solidFill>
                  <a:srgbClr val="666666"/>
                </a:solidFill>
                <a:latin typeface="Arial" pitchFamily="34" charset="0"/>
                <a:cs typeface="Arial" pitchFamily="34" charset="0"/>
              </a:defRPr>
            </a:lvl1pPr>
          </a:lstStyle>
          <a:p>
            <a:fld id="{236554F7-2908-454F-9116-0FC09583FA37}" type="slidenum">
              <a:rPr lang="lt-LT" smtClean="0"/>
              <a:t>‹#›</a:t>
            </a:fld>
            <a:endParaRPr lang="lt-LT" dirty="0"/>
          </a:p>
        </p:txBody>
      </p:sp>
    </p:spTree>
    <p:extLst>
      <p:ext uri="{BB962C8B-B14F-4D97-AF65-F5344CB8AC3E}">
        <p14:creationId xmlns:p14="http://schemas.microsoft.com/office/powerpoint/2010/main" val="35750033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1800" y="116632"/>
            <a:ext cx="6048672" cy="1494811"/>
          </a:xfrm>
          <a:prstGeom prst="rect">
            <a:avLst/>
          </a:prstGeom>
        </p:spPr>
        <p:txBody>
          <a:bodyPr anchor="ctr"/>
          <a:lstStyle>
            <a:lvl1pPr algn="l">
              <a:defRPr>
                <a:solidFill>
                  <a:srgbClr val="003882"/>
                </a:solidFill>
              </a:defRPr>
            </a:lvl1pPr>
          </a:lstStyle>
          <a:p>
            <a:r>
              <a:rPr lang="en-US" smtClean="0"/>
              <a:t>Click to edit Master title style</a:t>
            </a:r>
            <a:endParaRPr lang="lt-LT" dirty="0"/>
          </a:p>
        </p:txBody>
      </p:sp>
      <p:sp>
        <p:nvSpPr>
          <p:cNvPr id="3" name="Content Placeholder 2"/>
          <p:cNvSpPr>
            <a:spLocks noGrp="1"/>
          </p:cNvSpPr>
          <p:nvPr>
            <p:ph sz="half" idx="1"/>
          </p:nvPr>
        </p:nvSpPr>
        <p:spPr>
          <a:xfrm>
            <a:off x="457200" y="1700808"/>
            <a:ext cx="4186808" cy="4608512"/>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dirty="0"/>
          </a:p>
        </p:txBody>
      </p:sp>
      <p:sp>
        <p:nvSpPr>
          <p:cNvPr id="4" name="Content Placeholder 3"/>
          <p:cNvSpPr>
            <a:spLocks noGrp="1"/>
          </p:cNvSpPr>
          <p:nvPr>
            <p:ph sz="half" idx="2"/>
          </p:nvPr>
        </p:nvSpPr>
        <p:spPr>
          <a:xfrm>
            <a:off x="4709864" y="1700808"/>
            <a:ext cx="4110608" cy="4608512"/>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dirty="0"/>
          </a:p>
        </p:txBody>
      </p:sp>
      <p:sp>
        <p:nvSpPr>
          <p:cNvPr id="6" name="Footer Placeholder 5"/>
          <p:cNvSpPr>
            <a:spLocks noGrp="1"/>
          </p:cNvSpPr>
          <p:nvPr>
            <p:ph type="ftr" sz="quarter" idx="11"/>
          </p:nvPr>
        </p:nvSpPr>
        <p:spPr>
          <a:xfrm>
            <a:off x="467544" y="6356350"/>
            <a:ext cx="7632848" cy="365125"/>
          </a:xfrm>
          <a:prstGeom prst="rect">
            <a:avLst/>
          </a:prstGeom>
        </p:spPr>
        <p:txBody>
          <a:bodyPr/>
          <a:lstStyle>
            <a:lvl1pPr>
              <a:defRPr>
                <a:solidFill>
                  <a:srgbClr val="666666"/>
                </a:solidFill>
                <a:latin typeface="Arial" pitchFamily="34" charset="0"/>
                <a:cs typeface="Arial" pitchFamily="34" charset="0"/>
              </a:defRPr>
            </a:lvl1pPr>
          </a:lstStyle>
          <a:p>
            <a:endParaRPr lang="lt-LT" dirty="0"/>
          </a:p>
        </p:txBody>
      </p:sp>
      <p:sp>
        <p:nvSpPr>
          <p:cNvPr id="7" name="Slide Number Placeholder 6"/>
          <p:cNvSpPr>
            <a:spLocks noGrp="1"/>
          </p:cNvSpPr>
          <p:nvPr>
            <p:ph type="sldNum" sz="quarter" idx="12"/>
          </p:nvPr>
        </p:nvSpPr>
        <p:spPr>
          <a:xfrm>
            <a:off x="8172400" y="6356350"/>
            <a:ext cx="648072" cy="365125"/>
          </a:xfrm>
          <a:prstGeom prst="rect">
            <a:avLst/>
          </a:prstGeom>
        </p:spPr>
        <p:txBody>
          <a:bodyPr/>
          <a:lstStyle>
            <a:lvl1pPr>
              <a:defRPr>
                <a:solidFill>
                  <a:srgbClr val="666666"/>
                </a:solidFill>
                <a:latin typeface="Arial" pitchFamily="34" charset="0"/>
                <a:cs typeface="Arial" pitchFamily="34" charset="0"/>
              </a:defRPr>
            </a:lvl1pPr>
          </a:lstStyle>
          <a:p>
            <a:fld id="{236554F7-2908-454F-9116-0FC09583FA37}" type="slidenum">
              <a:rPr lang="lt-LT" smtClean="0"/>
              <a:t>‹#›</a:t>
            </a:fld>
            <a:endParaRPr lang="lt-LT" dirty="0"/>
          </a:p>
        </p:txBody>
      </p:sp>
    </p:spTree>
    <p:extLst>
      <p:ext uri="{BB962C8B-B14F-4D97-AF65-F5344CB8AC3E}">
        <p14:creationId xmlns:p14="http://schemas.microsoft.com/office/powerpoint/2010/main" val="21062030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31840" y="4800600"/>
            <a:ext cx="5688632" cy="566738"/>
          </a:xfrm>
          <a:prstGeom prst="rect">
            <a:avLst/>
          </a:prstGeom>
        </p:spPr>
        <p:txBody>
          <a:bodyPr anchor="b"/>
          <a:lstStyle>
            <a:lvl1pPr algn="l">
              <a:defRPr sz="2800" b="0">
                <a:solidFill>
                  <a:schemeClr val="tx1"/>
                </a:solidFill>
              </a:defRPr>
            </a:lvl1pPr>
          </a:lstStyle>
          <a:p>
            <a:r>
              <a:rPr lang="en-US" smtClean="0"/>
              <a:t>Click to edit Master title style</a:t>
            </a:r>
            <a:endParaRPr lang="lt-LT" dirty="0"/>
          </a:p>
        </p:txBody>
      </p:sp>
      <p:sp>
        <p:nvSpPr>
          <p:cNvPr id="3" name="Picture Placeholder 2"/>
          <p:cNvSpPr>
            <a:spLocks noGrp="1"/>
          </p:cNvSpPr>
          <p:nvPr>
            <p:ph type="pic" idx="1"/>
          </p:nvPr>
        </p:nvSpPr>
        <p:spPr>
          <a:xfrm>
            <a:off x="3131840" y="548681"/>
            <a:ext cx="5688632" cy="4210696"/>
          </a:xfrm>
          <a:prstGeom prst="rect">
            <a:avLst/>
          </a:prstGeom>
        </p:spPr>
        <p:txBody>
          <a:bodyPr/>
          <a:lstStyle>
            <a:lvl1pPr marL="0" indent="0">
              <a:buNone/>
              <a:defRPr sz="3200">
                <a:solidFill>
                  <a:srgbClr val="003882"/>
                </a:solidFill>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lt-LT" dirty="0"/>
          </a:p>
        </p:txBody>
      </p:sp>
      <p:sp>
        <p:nvSpPr>
          <p:cNvPr id="4" name="Text Placeholder 3"/>
          <p:cNvSpPr>
            <a:spLocks noGrp="1"/>
          </p:cNvSpPr>
          <p:nvPr>
            <p:ph type="body" sz="half" idx="2"/>
          </p:nvPr>
        </p:nvSpPr>
        <p:spPr>
          <a:xfrm>
            <a:off x="3131840" y="5367338"/>
            <a:ext cx="5688632" cy="941982"/>
          </a:xfrm>
          <a:prstGeom prst="rect">
            <a:avLst/>
          </a:prstGeom>
        </p:spPr>
        <p:txBody>
          <a:bodyPr/>
          <a:lstStyle>
            <a:lvl1pPr marL="0" indent="0">
              <a:buNone/>
              <a:defRPr sz="2000">
                <a:solidFill>
                  <a:srgbClr val="666666"/>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67544" y="6356350"/>
            <a:ext cx="7632848" cy="365125"/>
          </a:xfrm>
          <a:prstGeom prst="rect">
            <a:avLst/>
          </a:prstGeom>
        </p:spPr>
        <p:txBody>
          <a:bodyPr/>
          <a:lstStyle>
            <a:lvl1pPr>
              <a:defRPr>
                <a:solidFill>
                  <a:srgbClr val="666666"/>
                </a:solidFill>
                <a:latin typeface="Arial" pitchFamily="34" charset="0"/>
                <a:cs typeface="Arial" pitchFamily="34" charset="0"/>
              </a:defRPr>
            </a:lvl1pPr>
          </a:lstStyle>
          <a:p>
            <a:endParaRPr lang="lt-LT" dirty="0"/>
          </a:p>
        </p:txBody>
      </p:sp>
      <p:sp>
        <p:nvSpPr>
          <p:cNvPr id="7" name="Slide Number Placeholder 6"/>
          <p:cNvSpPr>
            <a:spLocks noGrp="1"/>
          </p:cNvSpPr>
          <p:nvPr>
            <p:ph type="sldNum" sz="quarter" idx="12"/>
          </p:nvPr>
        </p:nvSpPr>
        <p:spPr>
          <a:xfrm>
            <a:off x="8172400" y="6356350"/>
            <a:ext cx="648072" cy="365125"/>
          </a:xfrm>
          <a:prstGeom prst="rect">
            <a:avLst/>
          </a:prstGeom>
        </p:spPr>
        <p:txBody>
          <a:bodyPr/>
          <a:lstStyle>
            <a:lvl1pPr>
              <a:defRPr>
                <a:solidFill>
                  <a:srgbClr val="666666"/>
                </a:solidFill>
                <a:latin typeface="Arial" pitchFamily="34" charset="0"/>
                <a:cs typeface="Arial" pitchFamily="34" charset="0"/>
              </a:defRPr>
            </a:lvl1pPr>
          </a:lstStyle>
          <a:p>
            <a:fld id="{236554F7-2908-454F-9116-0FC09583FA37}" type="slidenum">
              <a:rPr lang="lt-LT" smtClean="0"/>
              <a:t>‹#›</a:t>
            </a:fld>
            <a:endParaRPr lang="lt-LT" dirty="0"/>
          </a:p>
        </p:txBody>
      </p:sp>
    </p:spTree>
    <p:extLst>
      <p:ext uri="{BB962C8B-B14F-4D97-AF65-F5344CB8AC3E}">
        <p14:creationId xmlns:p14="http://schemas.microsoft.com/office/powerpoint/2010/main" val="27610219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203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png"/><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22.w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wmf"/><Relationship Id="rId4"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16.bin"/><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18.bin"/><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1.bin"/><Relationship Id="rId4" Type="http://schemas.openxmlformats.org/officeDocument/2006/relationships/image" Target="../media/image3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9.wmf"/><Relationship Id="rId4" Type="http://schemas.openxmlformats.org/officeDocument/2006/relationships/oleObject" Target="../embeddings/oleObject2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41.wmf"/><Relationship Id="rId4" Type="http://schemas.openxmlformats.org/officeDocument/2006/relationships/oleObject" Target="../embeddings/oleObject23.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27.bin"/><Relationship Id="rId4" Type="http://schemas.openxmlformats.org/officeDocument/2006/relationships/image" Target="../media/image45.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8.png"/><Relationship Id="rId4" Type="http://schemas.openxmlformats.org/officeDocument/2006/relationships/image" Target="../media/image47.wmf"/></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9.wmf"/><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1.bin"/><Relationship Id="rId5" Type="http://schemas.openxmlformats.org/officeDocument/2006/relationships/image" Target="../media/image51.wmf"/><Relationship Id="rId4" Type="http://schemas.openxmlformats.org/officeDocument/2006/relationships/oleObject" Target="../embeddings/oleObject30.bin"/></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3.wmf"/><Relationship Id="rId4" Type="http://schemas.openxmlformats.org/officeDocument/2006/relationships/oleObject" Target="../embeddings/oleObject32.bin"/></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4.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60.wmf"/><Relationship Id="rId4" Type="http://schemas.openxmlformats.org/officeDocument/2006/relationships/oleObject" Target="../embeddings/oleObject34.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4.wmf"/></Relationships>
</file>

<file path=ppt/slides/_rels/slide6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Grafai</a:t>
            </a:r>
            <a:r>
              <a:rPr lang="en-US" dirty="0" smtClean="0"/>
              <a:t> </a:t>
            </a:r>
            <a:r>
              <a:rPr lang="en-US" dirty="0" err="1" smtClean="0"/>
              <a:t>ir</a:t>
            </a:r>
            <a:r>
              <a:rPr lang="en-US" dirty="0" smtClean="0"/>
              <a:t> </a:t>
            </a:r>
            <a:r>
              <a:rPr lang="en-US" dirty="0" err="1" smtClean="0"/>
              <a:t>algoritmai</a:t>
            </a:r>
            <a:endParaRPr lang="lt-LT" dirty="0"/>
          </a:p>
        </p:txBody>
      </p:sp>
      <p:sp>
        <p:nvSpPr>
          <p:cNvPr id="3" name="Subtitle 2"/>
          <p:cNvSpPr>
            <a:spLocks noGrp="1"/>
          </p:cNvSpPr>
          <p:nvPr>
            <p:ph type="subTitle" idx="1"/>
          </p:nvPr>
        </p:nvSpPr>
        <p:spPr/>
        <p:txBody>
          <a:bodyPr/>
          <a:lstStyle/>
          <a:p>
            <a:r>
              <a:rPr lang="lt-LT" dirty="0" smtClean="0"/>
              <a:t>Doc. dr. Raimondas </a:t>
            </a:r>
            <a:r>
              <a:rPr lang="lt-LT" dirty="0" err="1" smtClean="0"/>
              <a:t>Pomarnacki</a:t>
            </a:r>
            <a:endParaRPr lang="lt-LT" dirty="0"/>
          </a:p>
        </p:txBody>
      </p:sp>
    </p:spTree>
    <p:extLst>
      <p:ext uri="{BB962C8B-B14F-4D97-AF65-F5344CB8AC3E}">
        <p14:creationId xmlns:p14="http://schemas.microsoft.com/office/powerpoint/2010/main" val="4177084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endParaRPr lang="lt-LT" dirty="0" smtClean="0"/>
          </a:p>
          <a:p>
            <a:endParaRPr lang="lt-LT" dirty="0"/>
          </a:p>
          <a:p>
            <a:endParaRPr lang="lt-LT" dirty="0" smtClean="0"/>
          </a:p>
          <a:p>
            <a:endParaRPr lang="lt-LT" dirty="0"/>
          </a:p>
          <a:p>
            <a:endParaRPr lang="lt-LT" dirty="0" smtClean="0"/>
          </a:p>
          <a:p>
            <a:pPr marL="0" indent="0">
              <a:buNone/>
            </a:pPr>
            <a:r>
              <a:rPr lang="lt-LT" sz="4000" b="1" dirty="0" smtClean="0">
                <a:solidFill>
                  <a:schemeClr val="accent1">
                    <a:lumMod val="75000"/>
                  </a:schemeClr>
                </a:solidFill>
              </a:rPr>
              <a:t>Grafo vaizdavimas</a:t>
            </a:r>
            <a:endParaRPr lang="lt-LT" sz="4000" b="1" dirty="0">
              <a:solidFill>
                <a:schemeClr val="accent1">
                  <a:lumMod val="75000"/>
                </a:schemeClr>
              </a:solidFill>
            </a:endParaRPr>
          </a:p>
        </p:txBody>
      </p:sp>
    </p:spTree>
    <p:extLst>
      <p:ext uri="{BB962C8B-B14F-4D97-AF65-F5344CB8AC3E}">
        <p14:creationId xmlns:p14="http://schemas.microsoft.com/office/powerpoint/2010/main" val="2669102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Grafo</a:t>
            </a:r>
            <a:r>
              <a:rPr lang="en-US" dirty="0" smtClean="0"/>
              <a:t> </a:t>
            </a:r>
            <a:r>
              <a:rPr lang="en-US" dirty="0" err="1" smtClean="0"/>
              <a:t>vaizdavimas</a:t>
            </a:r>
            <a:endParaRPr lang="en-US" dirty="0"/>
          </a:p>
        </p:txBody>
      </p:sp>
      <p:sp>
        <p:nvSpPr>
          <p:cNvPr id="3" name="Content Placeholder 2"/>
          <p:cNvSpPr>
            <a:spLocks noGrp="1"/>
          </p:cNvSpPr>
          <p:nvPr>
            <p:ph idx="1"/>
          </p:nvPr>
        </p:nvSpPr>
        <p:spPr/>
        <p:txBody>
          <a:bodyPr/>
          <a:lstStyle/>
          <a:p>
            <a:r>
              <a:rPr lang="en-US" sz="2000" dirty="0" err="1" smtClean="0"/>
              <a:t>Yra</a:t>
            </a:r>
            <a:r>
              <a:rPr lang="en-US" sz="2000" dirty="0" smtClean="0"/>
              <a:t> </a:t>
            </a:r>
            <a:r>
              <a:rPr lang="en-US" sz="2000" dirty="0" err="1" smtClean="0"/>
              <a:t>sunku</a:t>
            </a:r>
            <a:r>
              <a:rPr lang="en-US" sz="2000" dirty="0" smtClean="0"/>
              <a:t> </a:t>
            </a:r>
            <a:r>
              <a:rPr lang="en-US" sz="2000" dirty="0" err="1" smtClean="0"/>
              <a:t>parinkti</a:t>
            </a:r>
            <a:r>
              <a:rPr lang="en-US" sz="2000" dirty="0" smtClean="0"/>
              <a:t> </a:t>
            </a:r>
            <a:r>
              <a:rPr lang="en-US" sz="2000" dirty="0" err="1" smtClean="0"/>
              <a:t>duomen</a:t>
            </a:r>
            <a:r>
              <a:rPr lang="lt-LT" sz="2000" dirty="0" smtClean="0"/>
              <a:t>ų struktūra</a:t>
            </a:r>
          </a:p>
          <a:p>
            <a:r>
              <a:rPr lang="lt-LT" sz="2000" dirty="0" smtClean="0"/>
              <a:t>Būtina atsižvelgti į 2 kriterijus</a:t>
            </a:r>
          </a:p>
          <a:p>
            <a:pPr lvl="1"/>
            <a:r>
              <a:rPr lang="lt-LT" sz="2000" dirty="0" smtClean="0"/>
              <a:t>Saugomos informacijos apimtį</a:t>
            </a:r>
          </a:p>
          <a:p>
            <a:pPr lvl="1"/>
            <a:r>
              <a:rPr lang="lt-LT" sz="2000" dirty="0" smtClean="0"/>
              <a:t>Veiksmų su grafais atlikimo efektyvumą</a:t>
            </a:r>
          </a:p>
          <a:p>
            <a:pPr lvl="0"/>
            <a:r>
              <a:rPr lang="lt-LT" sz="2000" dirty="0" smtClean="0">
                <a:solidFill>
                  <a:prstClr val="black"/>
                </a:solidFill>
              </a:rPr>
              <a:t>Ypač dažnai reikia rasti viršūnes, kurios yra gretimos duotajai</a:t>
            </a:r>
          </a:p>
          <a:p>
            <a:pPr lvl="0"/>
            <a:r>
              <a:rPr lang="lt-LT" sz="2000" dirty="0" smtClean="0">
                <a:solidFill>
                  <a:prstClr val="black"/>
                </a:solidFill>
              </a:rPr>
              <a:t>Dažniausiai grafo struktūrą apibrėžiame naudodami tiesines algebros duomenų struktūrą – matricas</a:t>
            </a:r>
          </a:p>
          <a:p>
            <a:pPr lvl="0"/>
            <a:r>
              <a:rPr lang="lt-LT" sz="2000" dirty="0" smtClean="0">
                <a:solidFill>
                  <a:prstClr val="black"/>
                </a:solidFill>
              </a:rPr>
              <a:t>Kadangi matricos yra įvairių tipų, galime prisitaikyti prie grafo briaunų pasiskirstymo ir jų kiekio</a:t>
            </a:r>
          </a:p>
          <a:p>
            <a:pPr lvl="0"/>
            <a:r>
              <a:rPr lang="lt-LT" sz="2000" dirty="0" smtClean="0">
                <a:solidFill>
                  <a:prstClr val="black"/>
                </a:solidFill>
              </a:rPr>
              <a:t>Išnagrinėsime 2 svarbius atvejus</a:t>
            </a:r>
          </a:p>
          <a:p>
            <a:pPr lvl="1"/>
            <a:r>
              <a:rPr lang="lt-LT" sz="2000" dirty="0" smtClean="0">
                <a:solidFill>
                  <a:prstClr val="black"/>
                </a:solidFill>
              </a:rPr>
              <a:t>Kai grafas yra artimas pilnajam</a:t>
            </a:r>
          </a:p>
          <a:p>
            <a:pPr lvl="1"/>
            <a:r>
              <a:rPr lang="lt-LT" sz="2000" dirty="0" smtClean="0">
                <a:solidFill>
                  <a:prstClr val="black"/>
                </a:solidFill>
              </a:rPr>
              <a:t>Kai kiekviena viršūnė sujungta tik su nedideliu skaičiumi kaimyninių viršūnių</a:t>
            </a:r>
            <a:endParaRPr lang="lt-LT" sz="2000" dirty="0">
              <a:solidFill>
                <a:prstClr val="black"/>
              </a:solidFill>
            </a:endParaRPr>
          </a:p>
        </p:txBody>
      </p:sp>
    </p:spTree>
    <p:extLst>
      <p:ext uri="{BB962C8B-B14F-4D97-AF65-F5344CB8AC3E}">
        <p14:creationId xmlns:p14="http://schemas.microsoft.com/office/powerpoint/2010/main" val="9063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Grafo</a:t>
            </a:r>
            <a:r>
              <a:rPr lang="en-US" dirty="0" smtClean="0"/>
              <a:t> </a:t>
            </a:r>
            <a:r>
              <a:rPr lang="en-US" dirty="0" err="1" smtClean="0"/>
              <a:t>vaizdavimas</a:t>
            </a:r>
            <a:endParaRPr lang="en-US" dirty="0"/>
          </a:p>
        </p:txBody>
      </p:sp>
      <p:sp>
        <p:nvSpPr>
          <p:cNvPr id="3" name="Content Placeholder 2"/>
          <p:cNvSpPr>
            <a:spLocks noGrp="1"/>
          </p:cNvSpPr>
          <p:nvPr>
            <p:ph idx="1"/>
          </p:nvPr>
        </p:nvSpPr>
        <p:spPr/>
        <p:txBody>
          <a:bodyPr/>
          <a:lstStyle/>
          <a:p>
            <a:r>
              <a:rPr lang="lt-LT" sz="2400" dirty="0" smtClean="0"/>
              <a:t>Grafo viršūnių gretimumo matrica</a:t>
            </a:r>
          </a:p>
          <a:p>
            <a:pPr lvl="1"/>
            <a:r>
              <a:rPr lang="lt-LT" sz="2000" dirty="0" smtClean="0">
                <a:solidFill>
                  <a:prstClr val="black"/>
                </a:solidFill>
              </a:rPr>
              <a:t>Turime grafą </a:t>
            </a:r>
            <a:r>
              <a:rPr lang="lt-LT" sz="2000" dirty="0" smtClean="0">
                <a:solidFill>
                  <a:prstClr val="black"/>
                </a:solidFill>
                <a:latin typeface="Courier New" pitchFamily="49" charset="0"/>
                <a:cs typeface="Courier New" pitchFamily="49" charset="0"/>
              </a:rPr>
              <a:t>G</a:t>
            </a:r>
            <a:r>
              <a:rPr lang="en-US" sz="2000" dirty="0" smtClean="0">
                <a:solidFill>
                  <a:prstClr val="black"/>
                </a:solidFill>
                <a:latin typeface="Courier New" pitchFamily="49" charset="0"/>
                <a:cs typeface="Courier New" pitchFamily="49" charset="0"/>
              </a:rPr>
              <a:t>=</a:t>
            </a:r>
            <a:r>
              <a:rPr lang="lt-LT" sz="2000" dirty="0" smtClean="0">
                <a:solidFill>
                  <a:prstClr val="black"/>
                </a:solidFill>
                <a:latin typeface="Courier New" pitchFamily="49" charset="0"/>
                <a:cs typeface="Courier New" pitchFamily="49" charset="0"/>
              </a:rPr>
              <a:t>(V,E)</a:t>
            </a:r>
            <a:r>
              <a:rPr lang="lt-LT" sz="2000" dirty="0" smtClean="0">
                <a:solidFill>
                  <a:prstClr val="black"/>
                </a:solidFill>
              </a:rPr>
              <a:t>, kurį apibrėžiame </a:t>
            </a:r>
            <a:r>
              <a:rPr lang="lt-LT" sz="2000" dirty="0" smtClean="0">
                <a:solidFill>
                  <a:prstClr val="black"/>
                </a:solidFill>
                <a:latin typeface="Courier New" pitchFamily="49" charset="0"/>
                <a:cs typeface="Courier New" pitchFamily="49" charset="0"/>
              </a:rPr>
              <a:t>n*n</a:t>
            </a:r>
            <a:r>
              <a:rPr lang="lt-LT" sz="2000" dirty="0" smtClean="0">
                <a:solidFill>
                  <a:prstClr val="black"/>
                </a:solidFill>
              </a:rPr>
              <a:t> dydžio matricą</a:t>
            </a:r>
          </a:p>
          <a:p>
            <a:pPr lvl="1"/>
            <a:endParaRPr lang="lt-LT" sz="2000" dirty="0">
              <a:solidFill>
                <a:prstClr val="black"/>
              </a:solidFill>
            </a:endParaRPr>
          </a:p>
          <a:p>
            <a:pPr lvl="1"/>
            <a:endParaRPr lang="lt-LT" sz="2000" dirty="0" smtClean="0">
              <a:solidFill>
                <a:prstClr val="black"/>
              </a:solidFill>
            </a:endParaRPr>
          </a:p>
          <a:p>
            <a:pPr lvl="1"/>
            <a:r>
              <a:rPr lang="lt-LT" sz="2000" dirty="0" smtClean="0">
                <a:solidFill>
                  <a:prstClr val="black"/>
                </a:solidFill>
              </a:rPr>
              <a:t>Jos elementai yra tokie</a:t>
            </a:r>
          </a:p>
          <a:p>
            <a:pPr lvl="1"/>
            <a:endParaRPr lang="lt-LT" sz="2000" dirty="0">
              <a:solidFill>
                <a:prstClr val="black"/>
              </a:solidFill>
            </a:endParaRPr>
          </a:p>
          <a:p>
            <a:pPr lvl="1"/>
            <a:endParaRPr lang="lt-LT" sz="2000" dirty="0" smtClean="0">
              <a:solidFill>
                <a:prstClr val="black"/>
              </a:solidFill>
            </a:endParaRPr>
          </a:p>
          <a:p>
            <a:pPr lvl="1"/>
            <a:r>
              <a:rPr lang="lt-LT" sz="2000" dirty="0" smtClean="0">
                <a:solidFill>
                  <a:prstClr val="black"/>
                </a:solidFill>
              </a:rPr>
              <a:t>Jei grafas yra svertinis, tai gretimumo matricoje saugome ir briaunų svorius</a:t>
            </a:r>
          </a:p>
          <a:p>
            <a:pPr lvl="1"/>
            <a:endParaRPr lang="lt-LT" sz="2000" dirty="0">
              <a:solidFill>
                <a:prstClr val="black"/>
              </a:solidFill>
            </a:endParaRPr>
          </a:p>
          <a:p>
            <a:pPr lvl="1"/>
            <a:endParaRPr lang="lt-LT" sz="2000" dirty="0" smtClean="0">
              <a:solidFill>
                <a:prstClr val="black"/>
              </a:solidFill>
            </a:endParaRPr>
          </a:p>
          <a:p>
            <a:pPr lvl="1"/>
            <a:r>
              <a:rPr lang="lt-LT" sz="2000" dirty="0" smtClean="0">
                <a:solidFill>
                  <a:prstClr val="black"/>
                </a:solidFill>
              </a:rPr>
              <a:t>Jei grafas nėra orientuotasis, tai jo gretimumo matrica </a:t>
            </a:r>
            <a:r>
              <a:rPr lang="lt-LT" sz="2000" dirty="0" smtClean="0">
                <a:solidFill>
                  <a:prstClr val="black"/>
                </a:solidFill>
                <a:latin typeface="Courier New" pitchFamily="49" charset="0"/>
                <a:cs typeface="Courier New" pitchFamily="49" charset="0"/>
              </a:rPr>
              <a:t>S</a:t>
            </a:r>
            <a:r>
              <a:rPr lang="lt-LT" sz="2000" dirty="0" smtClean="0">
                <a:solidFill>
                  <a:prstClr val="black"/>
                </a:solidFill>
              </a:rPr>
              <a:t> yra simetrinė</a:t>
            </a:r>
            <a:endParaRPr lang="lt-LT" sz="2000" dirty="0">
              <a:solidFill>
                <a:prstClr val="black"/>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301075024"/>
              </p:ext>
            </p:extLst>
          </p:nvPr>
        </p:nvGraphicFramePr>
        <p:xfrm>
          <a:off x="5724127" y="2492895"/>
          <a:ext cx="1814603" cy="1512169"/>
        </p:xfrm>
        <a:graphic>
          <a:graphicData uri="http://schemas.openxmlformats.org/presentationml/2006/ole">
            <mc:AlternateContent xmlns:mc="http://schemas.openxmlformats.org/markup-compatibility/2006">
              <mc:Choice xmlns:v="urn:schemas-microsoft-com:vml" Requires="v">
                <p:oleObj spid="_x0000_s164067" name="Equation" r:id="rId3" imgW="990360" imgH="825480" progId="Equation.DSMT4">
                  <p:embed/>
                </p:oleObj>
              </mc:Choice>
              <mc:Fallback>
                <p:oleObj name="Equation" r:id="rId3" imgW="990360" imgH="825480" progId="Equation.DSMT4">
                  <p:embed/>
                  <p:pic>
                    <p:nvPicPr>
                      <p:cNvPr id="0" name=""/>
                      <p:cNvPicPr/>
                      <p:nvPr/>
                    </p:nvPicPr>
                    <p:blipFill>
                      <a:blip r:embed="rId4"/>
                      <a:stretch>
                        <a:fillRect/>
                      </a:stretch>
                    </p:blipFill>
                    <p:spPr>
                      <a:xfrm>
                        <a:off x="5724127" y="2492895"/>
                        <a:ext cx="1814603" cy="151216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3723394"/>
              </p:ext>
            </p:extLst>
          </p:nvPr>
        </p:nvGraphicFramePr>
        <p:xfrm>
          <a:off x="3347864" y="3501008"/>
          <a:ext cx="2357437" cy="806450"/>
        </p:xfrm>
        <a:graphic>
          <a:graphicData uri="http://schemas.openxmlformats.org/presentationml/2006/ole">
            <mc:AlternateContent xmlns:mc="http://schemas.openxmlformats.org/markup-compatibility/2006">
              <mc:Choice xmlns:v="urn:schemas-microsoft-com:vml" Requires="v">
                <p:oleObj spid="_x0000_s164068" name="Equation" r:id="rId5" imgW="1447560" imgH="495000" progId="Equation.DSMT4">
                  <p:embed/>
                </p:oleObj>
              </mc:Choice>
              <mc:Fallback>
                <p:oleObj name="Equation" r:id="rId5" imgW="1447560" imgH="495000" progId="Equation.DSMT4">
                  <p:embed/>
                  <p:pic>
                    <p:nvPicPr>
                      <p:cNvPr id="0" name="Object 3"/>
                      <p:cNvPicPr>
                        <a:picLocks noChangeAspect="1" noChangeArrowheads="1"/>
                      </p:cNvPicPr>
                      <p:nvPr/>
                    </p:nvPicPr>
                    <p:blipFill>
                      <a:blip r:embed="rId6"/>
                      <a:srcRect/>
                      <a:stretch>
                        <a:fillRect/>
                      </a:stretch>
                    </p:blipFill>
                    <p:spPr bwMode="auto">
                      <a:xfrm>
                        <a:off x="3347864" y="3501008"/>
                        <a:ext cx="235743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14340512"/>
              </p:ext>
            </p:extLst>
          </p:nvPr>
        </p:nvGraphicFramePr>
        <p:xfrm>
          <a:off x="3491880" y="4869160"/>
          <a:ext cx="1882058" cy="816546"/>
        </p:xfrm>
        <a:graphic>
          <a:graphicData uri="http://schemas.openxmlformats.org/presentationml/2006/ole">
            <mc:AlternateContent xmlns:mc="http://schemas.openxmlformats.org/markup-compatibility/2006">
              <mc:Choice xmlns:v="urn:schemas-microsoft-com:vml" Requires="v">
                <p:oleObj spid="_x0000_s164069" name="Equation" r:id="rId7" imgW="1054080" imgH="457200" progId="Equation.DSMT4">
                  <p:embed/>
                </p:oleObj>
              </mc:Choice>
              <mc:Fallback>
                <p:oleObj name="Equation" r:id="rId7" imgW="1054080" imgH="457200" progId="Equation.DSMT4">
                  <p:embed/>
                  <p:pic>
                    <p:nvPicPr>
                      <p:cNvPr id="0" name="Object 4"/>
                      <p:cNvPicPr>
                        <a:picLocks noChangeAspect="1" noChangeArrowheads="1"/>
                      </p:cNvPicPr>
                      <p:nvPr/>
                    </p:nvPicPr>
                    <p:blipFill>
                      <a:blip r:embed="rId8"/>
                      <a:srcRect/>
                      <a:stretch>
                        <a:fillRect/>
                      </a:stretch>
                    </p:blipFill>
                    <p:spPr bwMode="auto">
                      <a:xfrm>
                        <a:off x="3491880" y="4869160"/>
                        <a:ext cx="1882058" cy="816546"/>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5392007"/>
              </p:ext>
            </p:extLst>
          </p:nvPr>
        </p:nvGraphicFramePr>
        <p:xfrm>
          <a:off x="3563888" y="6165303"/>
          <a:ext cx="1872208" cy="407001"/>
        </p:xfrm>
        <a:graphic>
          <a:graphicData uri="http://schemas.openxmlformats.org/presentationml/2006/ole">
            <mc:AlternateContent xmlns:mc="http://schemas.openxmlformats.org/markup-compatibility/2006">
              <mc:Choice xmlns:v="urn:schemas-microsoft-com:vml" Requires="v">
                <p:oleObj spid="_x0000_s164070" name="Equation" r:id="rId9" imgW="1054080" imgH="228600" progId="Equation.DSMT4">
                  <p:embed/>
                </p:oleObj>
              </mc:Choice>
              <mc:Fallback>
                <p:oleObj name="Equation" r:id="rId9" imgW="1054080" imgH="228600" progId="Equation.DSMT4">
                  <p:embed/>
                  <p:pic>
                    <p:nvPicPr>
                      <p:cNvPr id="0" name="Object 5"/>
                      <p:cNvPicPr>
                        <a:picLocks noChangeAspect="1" noChangeArrowheads="1"/>
                      </p:cNvPicPr>
                      <p:nvPr/>
                    </p:nvPicPr>
                    <p:blipFill>
                      <a:blip r:embed="rId10"/>
                      <a:srcRect/>
                      <a:stretch>
                        <a:fillRect/>
                      </a:stretch>
                    </p:blipFill>
                    <p:spPr bwMode="auto">
                      <a:xfrm>
                        <a:off x="3563888" y="6165303"/>
                        <a:ext cx="1872208" cy="40700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6967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Grafo</a:t>
            </a:r>
            <a:r>
              <a:rPr lang="en-US" dirty="0" smtClean="0"/>
              <a:t> </a:t>
            </a:r>
            <a:r>
              <a:rPr lang="en-US" dirty="0" err="1" smtClean="0"/>
              <a:t>vaizdavimas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lt-LT" dirty="0" smtClean="0"/>
                  <a:t>Grafo viršūnių gretimumo matrica</a:t>
                </a:r>
              </a:p>
              <a:p>
                <a:pPr lvl="1"/>
                <a:r>
                  <a:rPr lang="lt-LT" dirty="0" smtClean="0">
                    <a:solidFill>
                      <a:prstClr val="black"/>
                    </a:solidFill>
                  </a:rPr>
                  <a:t>Matricos </a:t>
                </a:r>
                <a:r>
                  <a:rPr lang="lt-LT" dirty="0" smtClean="0">
                    <a:solidFill>
                      <a:prstClr val="black"/>
                    </a:solidFill>
                    <a:latin typeface="Courier New" pitchFamily="49" charset="0"/>
                    <a:cs typeface="Courier New" pitchFamily="49" charset="0"/>
                  </a:rPr>
                  <a:t>S</a:t>
                </a:r>
                <a:r>
                  <a:rPr lang="lt-LT" dirty="0" smtClean="0">
                    <a:solidFill>
                      <a:prstClr val="black"/>
                    </a:solidFill>
                  </a:rPr>
                  <a:t> </a:t>
                </a:r>
                <a:r>
                  <a:rPr lang="lt-LT" dirty="0" smtClean="0">
                    <a:solidFill>
                      <a:prstClr val="black"/>
                    </a:solidFill>
                    <a:latin typeface="Courier New" pitchFamily="49" charset="0"/>
                    <a:cs typeface="Courier New" pitchFamily="49" charset="0"/>
                  </a:rPr>
                  <a:t>i</a:t>
                </a:r>
                <a:r>
                  <a:rPr lang="lt-LT" dirty="0" smtClean="0">
                    <a:solidFill>
                      <a:prstClr val="black"/>
                    </a:solidFill>
                  </a:rPr>
                  <a:t>-tosios eilutės nenuliniai elementai apibrėžia tas viršūnes </a:t>
                </a:r>
                <a:r>
                  <a:rPr lang="lt-LT" dirty="0" err="1" smtClean="0">
                    <a:solidFill>
                      <a:prstClr val="black"/>
                    </a:solidFill>
                    <a:latin typeface="Courier New" pitchFamily="49" charset="0"/>
                    <a:cs typeface="Courier New" pitchFamily="49" charset="0"/>
                  </a:rPr>
                  <a:t>v</a:t>
                </a:r>
                <a:r>
                  <a:rPr lang="lt-LT" baseline="-25000" dirty="0" err="1" smtClean="0">
                    <a:solidFill>
                      <a:prstClr val="black"/>
                    </a:solidFill>
                    <a:latin typeface="Courier New" pitchFamily="49" charset="0"/>
                    <a:cs typeface="Courier New" pitchFamily="49" charset="0"/>
                  </a:rPr>
                  <a:t>j</a:t>
                </a:r>
                <a:r>
                  <a:rPr lang="lt-LT" dirty="0" smtClean="0">
                    <a:solidFill>
                      <a:prstClr val="black"/>
                    </a:solidFill>
                  </a:rPr>
                  <a:t>, į kurias galima patekti iš </a:t>
                </a:r>
                <a:r>
                  <a:rPr lang="lt-LT" dirty="0" err="1" smtClean="0">
                    <a:solidFill>
                      <a:prstClr val="black"/>
                    </a:solidFill>
                    <a:latin typeface="Courier New" pitchFamily="49" charset="0"/>
                    <a:cs typeface="Courier New" pitchFamily="49" charset="0"/>
                  </a:rPr>
                  <a:t>v</a:t>
                </a:r>
                <a:r>
                  <a:rPr lang="lt-LT" baseline="-25000" dirty="0" err="1" smtClean="0">
                    <a:solidFill>
                      <a:prstClr val="black"/>
                    </a:solidFill>
                    <a:latin typeface="Courier New" pitchFamily="49" charset="0"/>
                    <a:cs typeface="Courier New" pitchFamily="49" charset="0"/>
                  </a:rPr>
                  <a:t>i</a:t>
                </a:r>
                <a:r>
                  <a:rPr lang="lt-LT" dirty="0" smtClean="0">
                    <a:solidFill>
                      <a:prstClr val="black"/>
                    </a:solidFill>
                    <a:latin typeface="Courier New" pitchFamily="49" charset="0"/>
                    <a:cs typeface="Courier New" pitchFamily="49" charset="0"/>
                  </a:rPr>
                  <a:t> </a:t>
                </a:r>
                <a:r>
                  <a:rPr lang="lt-LT" dirty="0" smtClean="0">
                    <a:solidFill>
                      <a:prstClr val="black"/>
                    </a:solidFill>
                  </a:rPr>
                  <a:t>viršūnės</a:t>
                </a:r>
              </a:p>
              <a:p>
                <a:pPr lvl="1"/>
                <a:r>
                  <a:rPr lang="lt-LT" dirty="0" smtClean="0">
                    <a:solidFill>
                      <a:prstClr val="black"/>
                    </a:solidFill>
                  </a:rPr>
                  <a:t>Atitinkamai, </a:t>
                </a:r>
                <a:r>
                  <a:rPr lang="lt-LT" dirty="0" smtClean="0">
                    <a:solidFill>
                      <a:prstClr val="black"/>
                    </a:solidFill>
                    <a:latin typeface="Courier New" pitchFamily="49" charset="0"/>
                    <a:cs typeface="Courier New" pitchFamily="49" charset="0"/>
                  </a:rPr>
                  <a:t>j</a:t>
                </a:r>
                <a:r>
                  <a:rPr lang="lt-LT" dirty="0" smtClean="0">
                    <a:solidFill>
                      <a:prstClr val="black"/>
                    </a:solidFill>
                  </a:rPr>
                  <a:t>-</a:t>
                </a:r>
                <a:r>
                  <a:rPr lang="lt-LT" dirty="0" err="1" smtClean="0">
                    <a:solidFill>
                      <a:prstClr val="black"/>
                    </a:solidFill>
                  </a:rPr>
                  <a:t>ojo</a:t>
                </a:r>
                <a:r>
                  <a:rPr lang="lt-LT" dirty="0" smtClean="0">
                    <a:solidFill>
                      <a:prstClr val="black"/>
                    </a:solidFill>
                  </a:rPr>
                  <a:t> stulpelio nenuliniai elementai apibrėžia viršūnės </a:t>
                </a:r>
                <a:r>
                  <a:rPr lang="lt-LT" dirty="0" smtClean="0">
                    <a:solidFill>
                      <a:prstClr val="black"/>
                    </a:solidFill>
                    <a:latin typeface="Courier New" pitchFamily="49" charset="0"/>
                    <a:cs typeface="Courier New" pitchFamily="49" charset="0"/>
                  </a:rPr>
                  <a:t>v</a:t>
                </a:r>
                <a:r>
                  <a:rPr lang="lt-LT" baseline="-25000" dirty="0" smtClean="0">
                    <a:solidFill>
                      <a:prstClr val="black"/>
                    </a:solidFill>
                    <a:latin typeface="Courier New" pitchFamily="49" charset="0"/>
                    <a:cs typeface="Courier New" pitchFamily="49" charset="0"/>
                  </a:rPr>
                  <a:t>i</a:t>
                </a:r>
                <a:r>
                  <a:rPr lang="lt-LT" dirty="0" smtClean="0">
                    <a:solidFill>
                      <a:prstClr val="black"/>
                    </a:solidFill>
                  </a:rPr>
                  <a:t>, iš kurių galima patekti į </a:t>
                </a:r>
                <a:r>
                  <a:rPr lang="lt-LT" dirty="0" err="1" smtClean="0">
                    <a:solidFill>
                      <a:prstClr val="black"/>
                    </a:solidFill>
                    <a:latin typeface="Courier New" pitchFamily="49" charset="0"/>
                    <a:cs typeface="Courier New" pitchFamily="49" charset="0"/>
                  </a:rPr>
                  <a:t>v</a:t>
                </a:r>
                <a:r>
                  <a:rPr lang="lt-LT" baseline="-25000" dirty="0" err="1" smtClean="0">
                    <a:solidFill>
                      <a:prstClr val="black"/>
                    </a:solidFill>
                    <a:latin typeface="Courier New" pitchFamily="49" charset="0"/>
                    <a:cs typeface="Courier New" pitchFamily="49" charset="0"/>
                  </a:rPr>
                  <a:t>j</a:t>
                </a:r>
                <a:endParaRPr lang="lt-LT" baseline="-25000" dirty="0" smtClean="0">
                  <a:solidFill>
                    <a:prstClr val="black"/>
                  </a:solidFill>
                  <a:latin typeface="Courier New" pitchFamily="49" charset="0"/>
                  <a:cs typeface="Courier New" pitchFamily="49" charset="0"/>
                </a:endParaRPr>
              </a:p>
              <a:p>
                <a:pPr lvl="1"/>
                <a:r>
                  <a:rPr lang="lt-LT" dirty="0" smtClean="0">
                    <a:solidFill>
                      <a:prstClr val="black"/>
                    </a:solidFill>
                  </a:rPr>
                  <a:t>Saugomos informacijos apimtis yra </a:t>
                </a:r>
                <a:r>
                  <a:rPr lang="lt-LT" dirty="0" smtClean="0">
                    <a:solidFill>
                      <a:prstClr val="black"/>
                    </a:solidFill>
                    <a:latin typeface="Courier New" pitchFamily="49" charset="0"/>
                    <a:cs typeface="Courier New" pitchFamily="49" charset="0"/>
                  </a:rPr>
                  <a:t>n</a:t>
                </a:r>
                <a:r>
                  <a:rPr lang="lt-LT" baseline="30000" dirty="0" smtClean="0">
                    <a:solidFill>
                      <a:prstClr val="black"/>
                    </a:solidFill>
                    <a:latin typeface="Courier New" pitchFamily="49" charset="0"/>
                    <a:cs typeface="Courier New" pitchFamily="49" charset="0"/>
                  </a:rPr>
                  <a:t>2</a:t>
                </a:r>
                <a:r>
                  <a:rPr lang="lt-LT" dirty="0" smtClean="0">
                    <a:solidFill>
                      <a:prstClr val="black"/>
                    </a:solidFill>
                  </a:rPr>
                  <a:t> skaičių, viršūnės </a:t>
                </a:r>
                <a:r>
                  <a:rPr lang="lt-LT" dirty="0" smtClean="0">
                    <a:solidFill>
                      <a:prstClr val="black"/>
                    </a:solidFill>
                    <a:latin typeface="Courier New" pitchFamily="49" charset="0"/>
                    <a:cs typeface="Courier New" pitchFamily="49" charset="0"/>
                  </a:rPr>
                  <a:t>v</a:t>
                </a:r>
                <a:r>
                  <a:rPr lang="lt-LT" baseline="-25000" dirty="0" smtClean="0">
                    <a:solidFill>
                      <a:prstClr val="black"/>
                    </a:solidFill>
                    <a:latin typeface="Courier New" pitchFamily="49" charset="0"/>
                    <a:cs typeface="Courier New" pitchFamily="49" charset="0"/>
                  </a:rPr>
                  <a:t>i</a:t>
                </a:r>
                <a:r>
                  <a:rPr lang="lt-LT" dirty="0" smtClean="0">
                    <a:solidFill>
                      <a:prstClr val="black"/>
                    </a:solidFill>
                    <a:latin typeface="Courier New" pitchFamily="49" charset="0"/>
                    <a:cs typeface="Courier New" pitchFamily="49" charset="0"/>
                  </a:rPr>
                  <a:t> </a:t>
                </a:r>
                <a:r>
                  <a:rPr lang="lt-LT" dirty="0">
                    <a:solidFill>
                      <a:prstClr val="black"/>
                    </a:solidFill>
                  </a:rPr>
                  <a:t>v</a:t>
                </a:r>
                <a:r>
                  <a:rPr lang="lt-LT" dirty="0" smtClean="0">
                    <a:solidFill>
                      <a:prstClr val="black"/>
                    </a:solidFill>
                  </a:rPr>
                  <a:t>isas gretimas viršūnes randame, atlikę </a:t>
                </a:r>
                <a:r>
                  <a:rPr lang="lt-LT" dirty="0" smtClean="0">
                    <a:solidFill>
                      <a:prstClr val="black"/>
                    </a:solidFill>
                    <a:latin typeface="Courier New" pitchFamily="49" charset="0"/>
                    <a:cs typeface="Courier New" pitchFamily="49" charset="0"/>
                  </a:rPr>
                  <a:t>n</a:t>
                </a:r>
                <a:r>
                  <a:rPr lang="lt-LT" dirty="0" smtClean="0">
                    <a:solidFill>
                      <a:prstClr val="black"/>
                    </a:solidFill>
                  </a:rPr>
                  <a:t> veiksmų</a:t>
                </a:r>
              </a:p>
              <a:p>
                <a:pPr lvl="1"/>
                <a:r>
                  <a:rPr lang="lt-LT" dirty="0" smtClean="0">
                    <a:solidFill>
                      <a:prstClr val="black"/>
                    </a:solidFill>
                  </a:rPr>
                  <a:t>Šį duomenų struktūra ypač efektyvi, kai reikia patikrinti, ar </a:t>
                </a:r>
                <a:r>
                  <a:rPr lang="lt-LT" dirty="0" err="1" smtClean="0">
                    <a:solidFill>
                      <a:prstClr val="black"/>
                    </a:solidFill>
                    <a:latin typeface="Courier New" pitchFamily="49" charset="0"/>
                    <a:cs typeface="Courier New" pitchFamily="49" charset="0"/>
                  </a:rPr>
                  <a:t>e</a:t>
                </a:r>
                <a:r>
                  <a:rPr lang="lt-LT" baseline="-25000" dirty="0" err="1" smtClean="0">
                    <a:solidFill>
                      <a:prstClr val="black"/>
                    </a:solidFill>
                    <a:latin typeface="Courier New" pitchFamily="49" charset="0"/>
                    <a:cs typeface="Courier New" pitchFamily="49" charset="0"/>
                  </a:rPr>
                  <a:t>ij</a:t>
                </a:r>
                <a14:m>
                  <m:oMath xmlns:m="http://schemas.openxmlformats.org/officeDocument/2006/math">
                    <m:r>
                      <a:rPr lang="lt-LT" i="1" smtClean="0">
                        <a:solidFill>
                          <a:prstClr val="black"/>
                        </a:solidFill>
                        <a:latin typeface="Cambria Math"/>
                        <a:ea typeface="Cambria Math"/>
                      </a:rPr>
                      <m:t>∈</m:t>
                    </m:r>
                  </m:oMath>
                </a14:m>
                <a:r>
                  <a:rPr lang="lt-LT" dirty="0" smtClean="0">
                    <a:solidFill>
                      <a:prstClr val="black"/>
                    </a:solidFill>
                    <a:latin typeface="Courier New" pitchFamily="49" charset="0"/>
                    <a:cs typeface="Courier New" pitchFamily="49" charset="0"/>
                  </a:rPr>
                  <a:t>E</a:t>
                </a:r>
                <a:r>
                  <a:rPr lang="lt-LT" dirty="0" smtClean="0">
                    <a:solidFill>
                      <a:prstClr val="black"/>
                    </a:solidFill>
                  </a:rPr>
                  <a:t>, tokio veiksmo sąnaudos yra </a:t>
                </a:r>
                <a:r>
                  <a:rPr lang="lt-LT" dirty="0" smtClean="0">
                    <a:solidFill>
                      <a:prstClr val="black"/>
                    </a:solidFill>
                    <a:latin typeface="Courier New" pitchFamily="49" charset="0"/>
                    <a:cs typeface="Courier New" pitchFamily="49" charset="0"/>
                  </a:rPr>
                  <a:t>O(1) </a:t>
                </a:r>
                <a:r>
                  <a:rPr lang="lt-LT" dirty="0" smtClean="0">
                    <a:solidFill>
                      <a:prstClr val="black"/>
                    </a:solidFill>
                  </a:rPr>
                  <a:t>eilės dydis</a:t>
                </a:r>
                <a:endParaRPr lang="lt-LT" dirty="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12" t="-1323" r="-1895" b="-8069"/>
                </a:stretch>
              </a:blipFill>
            </p:spPr>
            <p:txBody>
              <a:bodyPr/>
              <a:lstStyle/>
              <a:p>
                <a:r>
                  <a:rPr lang="en-US">
                    <a:noFill/>
                  </a:rPr>
                  <a:t> </a:t>
                </a:r>
              </a:p>
            </p:txBody>
          </p:sp>
        </mc:Fallback>
      </mc:AlternateContent>
    </p:spTree>
    <p:extLst>
      <p:ext uri="{BB962C8B-B14F-4D97-AF65-F5344CB8AC3E}">
        <p14:creationId xmlns:p14="http://schemas.microsoft.com/office/powerpoint/2010/main" val="1619997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Grafo</a:t>
            </a:r>
            <a:r>
              <a:rPr lang="en-US" dirty="0" smtClean="0"/>
              <a:t> </a:t>
            </a:r>
            <a:r>
              <a:rPr lang="en-US" dirty="0" err="1" smtClean="0"/>
              <a:t>vaizdavimas</a:t>
            </a:r>
            <a:endParaRPr lang="en-US" dirty="0"/>
          </a:p>
        </p:txBody>
      </p:sp>
      <p:sp>
        <p:nvSpPr>
          <p:cNvPr id="3" name="Content Placeholder 2"/>
          <p:cNvSpPr>
            <a:spLocks noGrp="1"/>
          </p:cNvSpPr>
          <p:nvPr>
            <p:ph idx="1"/>
          </p:nvPr>
        </p:nvSpPr>
        <p:spPr/>
        <p:txBody>
          <a:bodyPr/>
          <a:lstStyle/>
          <a:p>
            <a:r>
              <a:rPr lang="lt-LT" dirty="0" smtClean="0"/>
              <a:t>Grafo gretimumo matricos</a:t>
            </a:r>
          </a:p>
          <a:p>
            <a:pPr lvl="1"/>
            <a:r>
              <a:rPr lang="lt-LT" dirty="0" smtClean="0">
                <a:solidFill>
                  <a:prstClr val="black"/>
                </a:solidFill>
              </a:rPr>
              <a:t>Trijų grafų gretimumo matricos</a:t>
            </a:r>
          </a:p>
          <a:p>
            <a:pPr lvl="1"/>
            <a:endParaRPr lang="lt-LT" dirty="0">
              <a:solidFill>
                <a:prstClr val="black"/>
              </a:solidFill>
            </a:endParaRPr>
          </a:p>
          <a:p>
            <a:pPr lvl="1"/>
            <a:endParaRPr lang="lt-LT" dirty="0" smtClean="0">
              <a:solidFill>
                <a:prstClr val="black"/>
              </a:solidFill>
            </a:endParaRPr>
          </a:p>
          <a:p>
            <a:pPr lvl="1"/>
            <a:endParaRPr lang="lt-LT" dirty="0">
              <a:solidFill>
                <a:prstClr val="black"/>
              </a:solidFill>
            </a:endParaRPr>
          </a:p>
          <a:p>
            <a:pPr lvl="1"/>
            <a:endParaRPr lang="lt-LT" dirty="0" smtClean="0">
              <a:solidFill>
                <a:prstClr val="black"/>
              </a:solidFill>
            </a:endParaRPr>
          </a:p>
          <a:p>
            <a:pPr lvl="1"/>
            <a:endParaRPr lang="lt-LT" dirty="0">
              <a:solidFill>
                <a:prstClr val="black"/>
              </a:solidFill>
            </a:endParaRPr>
          </a:p>
          <a:p>
            <a:pPr lvl="1"/>
            <a:endParaRPr lang="lt-LT" dirty="0" smtClean="0">
              <a:solidFill>
                <a:prstClr val="black"/>
              </a:solidFill>
            </a:endParaRPr>
          </a:p>
          <a:p>
            <a:pPr lvl="1"/>
            <a:endParaRPr lang="lt-LT" dirty="0">
              <a:solidFill>
                <a:prstClr val="black"/>
              </a:solidFill>
            </a:endParaRPr>
          </a:p>
          <a:p>
            <a:pPr lvl="1"/>
            <a:r>
              <a:rPr lang="lt-LT" dirty="0" smtClean="0">
                <a:solidFill>
                  <a:prstClr val="black"/>
                </a:solidFill>
              </a:rPr>
              <a:t>Matricos S</a:t>
            </a:r>
            <a:r>
              <a:rPr lang="lt-LT" baseline="-25000" dirty="0" smtClean="0">
                <a:solidFill>
                  <a:prstClr val="black"/>
                </a:solidFill>
              </a:rPr>
              <a:t>1</a:t>
            </a:r>
            <a:r>
              <a:rPr lang="lt-LT" dirty="0" smtClean="0">
                <a:solidFill>
                  <a:prstClr val="black"/>
                </a:solidFill>
              </a:rPr>
              <a:t> ir S</a:t>
            </a:r>
            <a:r>
              <a:rPr lang="lt-LT" baseline="-25000" dirty="0" smtClean="0">
                <a:solidFill>
                  <a:prstClr val="black"/>
                </a:solidFill>
              </a:rPr>
              <a:t>3</a:t>
            </a:r>
            <a:r>
              <a:rPr lang="lt-LT" dirty="0" smtClean="0">
                <a:solidFill>
                  <a:prstClr val="black"/>
                </a:solidFill>
              </a:rPr>
              <a:t> yra simetrinės, o S</a:t>
            </a:r>
            <a:r>
              <a:rPr lang="lt-LT" baseline="-25000" dirty="0" smtClean="0">
                <a:solidFill>
                  <a:prstClr val="black"/>
                </a:solidFill>
              </a:rPr>
              <a:t>2</a:t>
            </a:r>
            <a:r>
              <a:rPr lang="lt-LT" dirty="0" smtClean="0">
                <a:solidFill>
                  <a:prstClr val="black"/>
                </a:solidFill>
              </a:rPr>
              <a:t> yra orientuotojo grafo gretimumo matrica, todėl ji nesimetrinė</a:t>
            </a:r>
            <a:endParaRPr lang="lt-LT" dirty="0">
              <a:solidFill>
                <a:prstClr val="black"/>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470" y="2647679"/>
            <a:ext cx="42100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346543714"/>
              </p:ext>
            </p:extLst>
          </p:nvPr>
        </p:nvGraphicFramePr>
        <p:xfrm>
          <a:off x="2949962" y="3817697"/>
          <a:ext cx="3803065" cy="2059575"/>
        </p:xfrm>
        <a:graphic>
          <a:graphicData uri="http://schemas.openxmlformats.org/presentationml/2006/ole">
            <mc:AlternateContent xmlns:mc="http://schemas.openxmlformats.org/markup-compatibility/2006">
              <mc:Choice xmlns:v="urn:schemas-microsoft-com:vml" Requires="v">
                <p:oleObj spid="_x0000_s164922" name="Equation" r:id="rId4" imgW="2628720" imgH="1422360" progId="Equation.DSMT4">
                  <p:embed/>
                </p:oleObj>
              </mc:Choice>
              <mc:Fallback>
                <p:oleObj name="Equation" r:id="rId4" imgW="2628720" imgH="1422360" progId="Equation.DSMT4">
                  <p:embed/>
                  <p:pic>
                    <p:nvPicPr>
                      <p:cNvPr id="0" name="Object 3"/>
                      <p:cNvPicPr>
                        <a:picLocks noChangeAspect="1" noChangeArrowheads="1"/>
                      </p:cNvPicPr>
                      <p:nvPr/>
                    </p:nvPicPr>
                    <p:blipFill>
                      <a:blip r:embed="rId5"/>
                      <a:srcRect/>
                      <a:stretch>
                        <a:fillRect/>
                      </a:stretch>
                    </p:blipFill>
                    <p:spPr bwMode="auto">
                      <a:xfrm>
                        <a:off x="2949962" y="3817697"/>
                        <a:ext cx="3803065" cy="2059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9831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Grafo</a:t>
            </a:r>
            <a:r>
              <a:rPr lang="en-US" dirty="0" smtClean="0"/>
              <a:t> </a:t>
            </a:r>
            <a:r>
              <a:rPr lang="en-US" dirty="0" err="1" smtClean="0"/>
              <a:t>vaizdavimas</a:t>
            </a:r>
            <a:endParaRPr lang="en-US" dirty="0"/>
          </a:p>
        </p:txBody>
      </p:sp>
      <p:sp>
        <p:nvSpPr>
          <p:cNvPr id="3" name="Content Placeholder 2"/>
          <p:cNvSpPr>
            <a:spLocks noGrp="1"/>
          </p:cNvSpPr>
          <p:nvPr>
            <p:ph idx="1"/>
          </p:nvPr>
        </p:nvSpPr>
        <p:spPr/>
        <p:txBody>
          <a:bodyPr/>
          <a:lstStyle/>
          <a:p>
            <a:r>
              <a:rPr lang="lt-LT" dirty="0" smtClean="0"/>
              <a:t>Suspausto formato matrica</a:t>
            </a:r>
          </a:p>
          <a:p>
            <a:pPr lvl="1"/>
            <a:r>
              <a:rPr lang="lt-LT" dirty="0" smtClean="0"/>
              <a:t>Dažniausiai grafo viršūnių laipsnis (gretimų viršūnių skaičius) yra daug mažesnis už </a:t>
            </a:r>
            <a:r>
              <a:rPr lang="lt-LT" dirty="0" smtClean="0">
                <a:latin typeface="Courier New" pitchFamily="49" charset="0"/>
                <a:cs typeface="Courier New" pitchFamily="49" charset="0"/>
              </a:rPr>
              <a:t>n</a:t>
            </a:r>
          </a:p>
          <a:p>
            <a:pPr lvl="1"/>
            <a:r>
              <a:rPr lang="lt-LT" dirty="0" smtClean="0"/>
              <a:t>Todėl didesnioji grafo viršūnių gretimumo matricos koeficientų dalis yra nuliai ir toks informacijos saugojimo būdas nėra ekonomiškas</a:t>
            </a:r>
          </a:p>
          <a:p>
            <a:pPr lvl="1"/>
            <a:r>
              <a:rPr lang="lt-LT" dirty="0" smtClean="0"/>
              <a:t>Tiesinėje algebroje matricas, kurių eilučių nenulinių koeficientų skaičius yra daug mažesnis už stulpelių skaičių, vadiname retomis</a:t>
            </a:r>
          </a:p>
          <a:p>
            <a:pPr lvl="1"/>
            <a:r>
              <a:rPr lang="lt-LT" dirty="0" smtClean="0"/>
              <a:t>Joms saugoti taikome įvairius informacijos suspaudimo būdus</a:t>
            </a:r>
          </a:p>
          <a:p>
            <a:pPr lvl="1"/>
            <a:endParaRPr lang="lt-LT" dirty="0" smtClean="0"/>
          </a:p>
        </p:txBody>
      </p:sp>
    </p:spTree>
    <p:extLst>
      <p:ext uri="{BB962C8B-B14F-4D97-AF65-F5344CB8AC3E}">
        <p14:creationId xmlns:p14="http://schemas.microsoft.com/office/powerpoint/2010/main" val="153145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Grafo</a:t>
            </a:r>
            <a:r>
              <a:rPr lang="en-US" dirty="0" smtClean="0"/>
              <a:t> </a:t>
            </a:r>
            <a:r>
              <a:rPr lang="en-US" dirty="0" err="1" smtClean="0"/>
              <a:t>vaizdavimas</a:t>
            </a:r>
            <a:endParaRPr lang="en-US" dirty="0"/>
          </a:p>
        </p:txBody>
      </p:sp>
      <p:sp>
        <p:nvSpPr>
          <p:cNvPr id="3" name="Content Placeholder 2"/>
          <p:cNvSpPr>
            <a:spLocks noGrp="1"/>
          </p:cNvSpPr>
          <p:nvPr>
            <p:ph idx="1"/>
          </p:nvPr>
        </p:nvSpPr>
        <p:spPr/>
        <p:txBody>
          <a:bodyPr/>
          <a:lstStyle/>
          <a:p>
            <a:r>
              <a:rPr lang="lt-LT" sz="2600" dirty="0" smtClean="0"/>
              <a:t>Suspausto formato matrica</a:t>
            </a:r>
          </a:p>
          <a:p>
            <a:pPr lvl="1"/>
            <a:r>
              <a:rPr lang="lt-LT" dirty="0" smtClean="0"/>
              <a:t>Masyve </a:t>
            </a:r>
            <a:r>
              <a:rPr lang="lt-LT" dirty="0" smtClean="0">
                <a:latin typeface="Courier New" pitchFamily="49" charset="0"/>
                <a:cs typeface="Courier New" pitchFamily="49" charset="0"/>
              </a:rPr>
              <a:t>A</a:t>
            </a:r>
            <a:r>
              <a:rPr lang="lt-LT" dirty="0" smtClean="0"/>
              <a:t> iš eilės surašome visų viršūnių gretimas viršūnes</a:t>
            </a:r>
          </a:p>
          <a:p>
            <a:pPr lvl="1"/>
            <a:r>
              <a:rPr lang="lt-LT" dirty="0" smtClean="0"/>
              <a:t>Šio masyvo ilgis lygus grafo briaunų skaičiui </a:t>
            </a:r>
            <a:r>
              <a:rPr lang="lt-LT" dirty="0" smtClean="0">
                <a:latin typeface="Courier New" pitchFamily="49" charset="0"/>
                <a:cs typeface="Courier New" pitchFamily="49" charset="0"/>
              </a:rPr>
              <a:t>E</a:t>
            </a:r>
          </a:p>
          <a:p>
            <a:pPr lvl="1"/>
            <a:r>
              <a:rPr lang="lt-LT" dirty="0" smtClean="0"/>
              <a:t>Masyvo </a:t>
            </a:r>
            <a:r>
              <a:rPr lang="lt-LT" dirty="0" smtClean="0">
                <a:latin typeface="Courier New" pitchFamily="49" charset="0"/>
                <a:cs typeface="Courier New" pitchFamily="49" charset="0"/>
              </a:rPr>
              <a:t>R</a:t>
            </a:r>
            <a:r>
              <a:rPr lang="lt-LT" dirty="0" smtClean="0"/>
              <a:t> elementas ir, nurodo viršūnės </a:t>
            </a:r>
            <a:r>
              <a:rPr lang="lt-LT" dirty="0" err="1" smtClean="0">
                <a:latin typeface="Courier New" pitchFamily="49" charset="0"/>
                <a:cs typeface="Courier New" pitchFamily="49" charset="0"/>
              </a:rPr>
              <a:t>v</a:t>
            </a:r>
            <a:r>
              <a:rPr lang="lt-LT" baseline="-25000" dirty="0" err="1" smtClean="0">
                <a:latin typeface="Courier New" pitchFamily="49" charset="0"/>
                <a:cs typeface="Courier New" pitchFamily="49" charset="0"/>
              </a:rPr>
              <a:t>i</a:t>
            </a:r>
            <a:r>
              <a:rPr lang="lt-LT" dirty="0" smtClean="0">
                <a:latin typeface="Courier New" pitchFamily="49" charset="0"/>
                <a:cs typeface="Courier New" pitchFamily="49" charset="0"/>
              </a:rPr>
              <a:t> </a:t>
            </a:r>
            <a:r>
              <a:rPr lang="lt-LT" dirty="0" smtClean="0"/>
              <a:t>gretimų viršūnių sąrašo pradžią </a:t>
            </a:r>
            <a:r>
              <a:rPr lang="lt-LT" dirty="0" err="1" smtClean="0"/>
              <a:t>masyvę</a:t>
            </a:r>
            <a:r>
              <a:rPr lang="lt-LT" dirty="0" smtClean="0"/>
              <a:t> </a:t>
            </a:r>
            <a:r>
              <a:rPr lang="lt-LT" dirty="0" smtClean="0">
                <a:latin typeface="Courier New" pitchFamily="49" charset="0"/>
                <a:cs typeface="Courier New" pitchFamily="49" charset="0"/>
              </a:rPr>
              <a:t>A</a:t>
            </a:r>
            <a:r>
              <a:rPr lang="lt-LT" dirty="0" smtClean="0"/>
              <a:t>, taigi </a:t>
            </a:r>
            <a:r>
              <a:rPr lang="lt-LT" dirty="0" err="1" smtClean="0">
                <a:latin typeface="Courier New" panose="02070309020205020404" pitchFamily="49" charset="0"/>
                <a:cs typeface="Courier New" panose="02070309020205020404" pitchFamily="49" charset="0"/>
              </a:rPr>
              <a:t>v</a:t>
            </a:r>
            <a:r>
              <a:rPr lang="lt-LT" baseline="-25000" dirty="0" err="1" smtClean="0">
                <a:latin typeface="Courier New" panose="02070309020205020404" pitchFamily="49" charset="0"/>
                <a:cs typeface="Courier New" panose="02070309020205020404" pitchFamily="49" charset="0"/>
              </a:rPr>
              <a:t>i</a:t>
            </a:r>
            <a:r>
              <a:rPr lang="lt-LT" dirty="0" smtClean="0"/>
              <a:t> kaimynų aibę apibrėžiame </a:t>
            </a:r>
            <a:r>
              <a:rPr lang="lt-LT" dirty="0" err="1" smtClean="0">
                <a:latin typeface="Courier New" pitchFamily="49" charset="0"/>
                <a:cs typeface="Courier New" pitchFamily="49" charset="0"/>
              </a:rPr>
              <a:t>N(v</a:t>
            </a:r>
            <a:r>
              <a:rPr lang="lt-LT" baseline="-25000" dirty="0" err="1" smtClean="0">
                <a:latin typeface="Courier New" pitchFamily="49" charset="0"/>
                <a:cs typeface="Courier New" pitchFamily="49" charset="0"/>
              </a:rPr>
              <a:t>i</a:t>
            </a:r>
            <a:r>
              <a:rPr lang="lt-LT" dirty="0" smtClean="0">
                <a:latin typeface="Courier New" pitchFamily="49" charset="0"/>
                <a:cs typeface="Courier New" pitchFamily="49" charset="0"/>
              </a:rPr>
              <a:t>)</a:t>
            </a:r>
            <a:r>
              <a:rPr lang="en-US" dirty="0" smtClean="0">
                <a:latin typeface="Courier New" pitchFamily="49" charset="0"/>
                <a:cs typeface="Courier New" pitchFamily="49" charset="0"/>
              </a:rPr>
              <a:t>=</a:t>
            </a:r>
            <a:r>
              <a:rPr lang="lt-LT" dirty="0" smtClean="0">
                <a:latin typeface="Courier New" pitchFamily="49" charset="0"/>
                <a:cs typeface="Courier New" pitchFamily="49" charset="0"/>
              </a:rPr>
              <a:t>{</a:t>
            </a:r>
            <a:r>
              <a:rPr lang="lt-LT" dirty="0" err="1" smtClean="0">
                <a:latin typeface="Courier New" pitchFamily="49" charset="0"/>
                <a:cs typeface="Courier New" pitchFamily="49" charset="0"/>
              </a:rPr>
              <a:t>v</a:t>
            </a:r>
            <a:r>
              <a:rPr lang="lt-LT" baseline="-25000" dirty="0" err="1" smtClean="0">
                <a:latin typeface="Courier New" pitchFamily="49" charset="0"/>
                <a:cs typeface="Courier New" pitchFamily="49" charset="0"/>
              </a:rPr>
              <a:t>aj</a:t>
            </a:r>
            <a:r>
              <a:rPr lang="lt-LT" dirty="0" smtClean="0">
                <a:latin typeface="Courier New" pitchFamily="49" charset="0"/>
                <a:cs typeface="Courier New" pitchFamily="49" charset="0"/>
              </a:rPr>
              <a:t>: </a:t>
            </a:r>
            <a:r>
              <a:rPr lang="lt-LT" dirty="0" err="1" smtClean="0">
                <a:latin typeface="Courier New" pitchFamily="49" charset="0"/>
                <a:cs typeface="Courier New" pitchFamily="49" charset="0"/>
              </a:rPr>
              <a:t>r</a:t>
            </a:r>
            <a:r>
              <a:rPr lang="lt-LT" baseline="-25000" dirty="0" err="1" smtClean="0">
                <a:latin typeface="Courier New" pitchFamily="49" charset="0"/>
                <a:cs typeface="Courier New" pitchFamily="49" charset="0"/>
              </a:rPr>
              <a:t>i</a:t>
            </a:r>
            <a:r>
              <a:rPr lang="lt-LT" dirty="0" smtClean="0">
                <a:latin typeface="Courier New" pitchFamily="49" charset="0"/>
                <a:cs typeface="Courier New" pitchFamily="49" charset="0"/>
              </a:rPr>
              <a:t>&lt;</a:t>
            </a:r>
            <a:r>
              <a:rPr lang="en-US" dirty="0" smtClean="0">
                <a:latin typeface="Courier New" pitchFamily="49" charset="0"/>
                <a:cs typeface="Courier New" pitchFamily="49" charset="0"/>
              </a:rPr>
              <a:t>=</a:t>
            </a:r>
            <a:r>
              <a:rPr lang="lt-LT" dirty="0" smtClean="0">
                <a:latin typeface="Courier New" pitchFamily="49" charset="0"/>
                <a:cs typeface="Courier New" pitchFamily="49" charset="0"/>
              </a:rPr>
              <a:t>j&lt;r</a:t>
            </a:r>
            <a:r>
              <a:rPr lang="lt-LT" baseline="-25000" dirty="0" smtClean="0">
                <a:latin typeface="Courier New" pitchFamily="49" charset="0"/>
                <a:cs typeface="Courier New" pitchFamily="49" charset="0"/>
              </a:rPr>
              <a:t>i+1</a:t>
            </a:r>
            <a:r>
              <a:rPr lang="lt-LT" dirty="0" smtClean="0">
                <a:latin typeface="Courier New" pitchFamily="49" charset="0"/>
                <a:cs typeface="Courier New" pitchFamily="49" charset="0"/>
              </a:rPr>
              <a:t>}</a:t>
            </a:r>
          </a:p>
          <a:p>
            <a:pPr lvl="1"/>
            <a:r>
              <a:rPr lang="lt-LT" dirty="0" smtClean="0"/>
              <a:t>Masyvo </a:t>
            </a:r>
            <a:r>
              <a:rPr lang="lt-LT" dirty="0" smtClean="0">
                <a:latin typeface="Courier New" pitchFamily="49" charset="0"/>
                <a:cs typeface="Courier New" pitchFamily="49" charset="0"/>
              </a:rPr>
              <a:t>R</a:t>
            </a:r>
            <a:r>
              <a:rPr lang="lt-LT" dirty="0" smtClean="0"/>
              <a:t> ilgis yra </a:t>
            </a:r>
            <a:r>
              <a:rPr lang="lt-LT" dirty="0" smtClean="0">
                <a:latin typeface="Courier New" pitchFamily="49" charset="0"/>
                <a:cs typeface="Courier New" pitchFamily="49" charset="0"/>
              </a:rPr>
              <a:t>(n+1)</a:t>
            </a:r>
            <a:r>
              <a:rPr lang="lt-LT" dirty="0" smtClean="0"/>
              <a:t>, paskutinį elementą </a:t>
            </a:r>
            <a:r>
              <a:rPr lang="lt-LT" dirty="0" smtClean="0">
                <a:latin typeface="Courier New" pitchFamily="49" charset="0"/>
                <a:cs typeface="Courier New" pitchFamily="49" charset="0"/>
              </a:rPr>
              <a:t>r</a:t>
            </a:r>
            <a:r>
              <a:rPr lang="lt-LT" baseline="-25000" dirty="0" smtClean="0">
                <a:latin typeface="Courier New" pitchFamily="49" charset="0"/>
                <a:cs typeface="Courier New" pitchFamily="49" charset="0"/>
              </a:rPr>
              <a:t>n+1</a:t>
            </a:r>
            <a:r>
              <a:rPr lang="en-US" dirty="0" smtClean="0">
                <a:latin typeface="Courier New" pitchFamily="49" charset="0"/>
                <a:cs typeface="Courier New" pitchFamily="49" charset="0"/>
              </a:rPr>
              <a:t>=|E|+</a:t>
            </a:r>
            <a:r>
              <a:rPr lang="en-US" dirty="0" smtClean="0"/>
              <a:t>1 </a:t>
            </a:r>
            <a:r>
              <a:rPr lang="en-US" dirty="0" err="1" smtClean="0"/>
              <a:t>naudojame</a:t>
            </a:r>
            <a:r>
              <a:rPr lang="en-US" dirty="0" smtClean="0"/>
              <a:t> </a:t>
            </a:r>
            <a:r>
              <a:rPr lang="en-US" dirty="0" err="1" smtClean="0"/>
              <a:t>apibr</a:t>
            </a:r>
            <a:r>
              <a:rPr lang="lt-LT" dirty="0" err="1" smtClean="0"/>
              <a:t>ėždami</a:t>
            </a:r>
            <a:r>
              <a:rPr lang="lt-LT" dirty="0" smtClean="0"/>
              <a:t> </a:t>
            </a:r>
            <a:r>
              <a:rPr lang="lt-LT" dirty="0" err="1" smtClean="0">
                <a:latin typeface="Courier New" pitchFamily="49" charset="0"/>
                <a:cs typeface="Courier New" pitchFamily="49" charset="0"/>
              </a:rPr>
              <a:t>v</a:t>
            </a:r>
            <a:r>
              <a:rPr lang="lt-LT" baseline="-25000" dirty="0" err="1" smtClean="0">
                <a:latin typeface="Courier New" pitchFamily="49" charset="0"/>
                <a:cs typeface="Courier New" pitchFamily="49" charset="0"/>
              </a:rPr>
              <a:t>n</a:t>
            </a:r>
            <a:r>
              <a:rPr lang="lt-LT" dirty="0" smtClean="0"/>
              <a:t> kaimynus</a:t>
            </a:r>
          </a:p>
          <a:p>
            <a:pPr lvl="1"/>
            <a:r>
              <a:rPr lang="lt-LT" dirty="0" smtClean="0"/>
              <a:t>Jeigu turime įvertintąjį grafą </a:t>
            </a:r>
            <a:r>
              <a:rPr lang="lt-LT" dirty="0" smtClean="0">
                <a:latin typeface="Courier New" pitchFamily="49" charset="0"/>
                <a:cs typeface="Courier New" pitchFamily="49" charset="0"/>
              </a:rPr>
              <a:t>G</a:t>
            </a:r>
            <a:r>
              <a:rPr lang="lt-LT" dirty="0" smtClean="0"/>
              <a:t>, tai </a:t>
            </a:r>
            <a:r>
              <a:rPr lang="lt-LT" dirty="0" smtClean="0">
                <a:latin typeface="Courier New" pitchFamily="49" charset="0"/>
                <a:cs typeface="Courier New" pitchFamily="49" charset="0"/>
              </a:rPr>
              <a:t>W</a:t>
            </a:r>
            <a:r>
              <a:rPr lang="lt-LT" dirty="0" smtClean="0"/>
              <a:t> masyve saugome atitinkamų briaunų svorius</a:t>
            </a:r>
          </a:p>
          <a:p>
            <a:pPr lvl="1"/>
            <a:r>
              <a:rPr lang="lt-LT" dirty="0" smtClean="0"/>
              <a:t>Briaunos numeruojamos taip pat, kaip ir gretimos viršūnės </a:t>
            </a:r>
            <a:r>
              <a:rPr lang="lt-LT" dirty="0" smtClean="0">
                <a:latin typeface="Courier New" pitchFamily="49" charset="0"/>
                <a:cs typeface="Courier New" pitchFamily="49" charset="0"/>
              </a:rPr>
              <a:t>A</a:t>
            </a:r>
            <a:r>
              <a:rPr lang="lt-LT" dirty="0" smtClean="0"/>
              <a:t> masyve</a:t>
            </a:r>
          </a:p>
          <a:p>
            <a:pPr lvl="1"/>
            <a:endParaRPr lang="lt-LT" dirty="0" smtClean="0"/>
          </a:p>
        </p:txBody>
      </p:sp>
    </p:spTree>
    <p:extLst>
      <p:ext uri="{BB962C8B-B14F-4D97-AF65-F5344CB8AC3E}">
        <p14:creationId xmlns:p14="http://schemas.microsoft.com/office/powerpoint/2010/main" val="1710142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Grafo</a:t>
            </a:r>
            <a:r>
              <a:rPr lang="en-US" dirty="0" smtClean="0"/>
              <a:t> </a:t>
            </a:r>
            <a:r>
              <a:rPr lang="en-US" dirty="0" err="1" smtClean="0"/>
              <a:t>vaizdavimas</a:t>
            </a:r>
            <a:endParaRPr lang="en-US" dirty="0"/>
          </a:p>
        </p:txBody>
      </p:sp>
      <p:sp>
        <p:nvSpPr>
          <p:cNvPr id="3" name="Content Placeholder 2"/>
          <p:cNvSpPr>
            <a:spLocks noGrp="1"/>
          </p:cNvSpPr>
          <p:nvPr>
            <p:ph idx="1"/>
          </p:nvPr>
        </p:nvSpPr>
        <p:spPr/>
        <p:txBody>
          <a:bodyPr/>
          <a:lstStyle/>
          <a:p>
            <a:r>
              <a:rPr lang="lt-LT" sz="2600" dirty="0" smtClean="0"/>
              <a:t>Grafų atvaizdavimas suspaustu formatu</a:t>
            </a:r>
          </a:p>
          <a:p>
            <a:pPr lvl="1"/>
            <a:r>
              <a:rPr lang="lt-LT" dirty="0" smtClean="0"/>
              <a:t>Pirmojo grafo viršūnių gretimumo matrica</a:t>
            </a:r>
          </a:p>
          <a:p>
            <a:pPr lvl="1"/>
            <a:endParaRPr lang="lt-LT" dirty="0"/>
          </a:p>
          <a:p>
            <a:pPr lvl="1"/>
            <a:endParaRPr lang="lt-LT" dirty="0" smtClean="0"/>
          </a:p>
          <a:p>
            <a:pPr lvl="1"/>
            <a:r>
              <a:rPr lang="lt-LT" dirty="0" smtClean="0"/>
              <a:t>Paskutinė viršūnė </a:t>
            </a:r>
            <a:r>
              <a:rPr lang="lt-LT" dirty="0" smtClean="0">
                <a:latin typeface="Courier New" pitchFamily="49" charset="0"/>
                <a:cs typeface="Courier New" pitchFamily="49" charset="0"/>
              </a:rPr>
              <a:t>v</a:t>
            </a:r>
            <a:r>
              <a:rPr lang="lt-LT" baseline="-25000" dirty="0" smtClean="0">
                <a:latin typeface="Courier New" pitchFamily="49" charset="0"/>
                <a:cs typeface="Courier New" pitchFamily="49" charset="0"/>
              </a:rPr>
              <a:t>7</a:t>
            </a:r>
            <a:r>
              <a:rPr lang="lt-LT" dirty="0" smtClean="0"/>
              <a:t> yra izoliuota, todėl jos kaimynių aibė</a:t>
            </a:r>
          </a:p>
          <a:p>
            <a:pPr lvl="1"/>
            <a:endParaRPr lang="lt-LT" dirty="0"/>
          </a:p>
          <a:p>
            <a:pPr lvl="1"/>
            <a:r>
              <a:rPr lang="lt-LT" dirty="0" smtClean="0"/>
              <a:t>Antrojo ir trečiojo grafų viršūnių gretimumo matricos</a:t>
            </a:r>
          </a:p>
        </p:txBody>
      </p:sp>
      <p:graphicFrame>
        <p:nvGraphicFramePr>
          <p:cNvPr id="4" name="Object 3"/>
          <p:cNvGraphicFramePr>
            <a:graphicFrameLocks noChangeAspect="1"/>
          </p:cNvGraphicFramePr>
          <p:nvPr>
            <p:extLst>
              <p:ext uri="{D42A27DB-BD31-4B8C-83A1-F6EECF244321}">
                <p14:modId xmlns:p14="http://schemas.microsoft.com/office/powerpoint/2010/main" val="4183051840"/>
              </p:ext>
            </p:extLst>
          </p:nvPr>
        </p:nvGraphicFramePr>
        <p:xfrm>
          <a:off x="2771800" y="2564904"/>
          <a:ext cx="3653892" cy="864096"/>
        </p:xfrm>
        <a:graphic>
          <a:graphicData uri="http://schemas.openxmlformats.org/presentationml/2006/ole">
            <mc:AlternateContent xmlns:mc="http://schemas.openxmlformats.org/markup-compatibility/2006">
              <mc:Choice xmlns:v="urn:schemas-microsoft-com:vml" Requires="v">
                <p:oleObj spid="_x0000_s166057" name="Equation" r:id="rId3" imgW="1879560" imgH="444240" progId="Equation.DSMT4">
                  <p:embed/>
                </p:oleObj>
              </mc:Choice>
              <mc:Fallback>
                <p:oleObj name="Equation" r:id="rId3" imgW="1879560" imgH="444240" progId="Equation.DSMT4">
                  <p:embed/>
                  <p:pic>
                    <p:nvPicPr>
                      <p:cNvPr id="0" name=""/>
                      <p:cNvPicPr/>
                      <p:nvPr/>
                    </p:nvPicPr>
                    <p:blipFill>
                      <a:blip r:embed="rId4"/>
                      <a:stretch>
                        <a:fillRect/>
                      </a:stretch>
                    </p:blipFill>
                    <p:spPr>
                      <a:xfrm>
                        <a:off x="2771800" y="2564904"/>
                        <a:ext cx="3653892" cy="86409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10551314"/>
              </p:ext>
            </p:extLst>
          </p:nvPr>
        </p:nvGraphicFramePr>
        <p:xfrm>
          <a:off x="3046413" y="4081463"/>
          <a:ext cx="2814637" cy="568325"/>
        </p:xfrm>
        <a:graphic>
          <a:graphicData uri="http://schemas.openxmlformats.org/presentationml/2006/ole">
            <mc:AlternateContent xmlns:mc="http://schemas.openxmlformats.org/markup-compatibility/2006">
              <mc:Choice xmlns:v="urn:schemas-microsoft-com:vml" Requires="v">
                <p:oleObj spid="_x0000_s166058" name="Equation" r:id="rId5" imgW="1447560" imgH="291960" progId="Equation.DSMT4">
                  <p:embed/>
                </p:oleObj>
              </mc:Choice>
              <mc:Fallback>
                <p:oleObj name="Equation" r:id="rId5" imgW="1447560" imgH="291960" progId="Equation.DSMT4">
                  <p:embed/>
                  <p:pic>
                    <p:nvPicPr>
                      <p:cNvPr id="0" name="Object 3"/>
                      <p:cNvPicPr>
                        <a:picLocks noChangeAspect="1" noChangeArrowheads="1"/>
                      </p:cNvPicPr>
                      <p:nvPr/>
                    </p:nvPicPr>
                    <p:blipFill>
                      <a:blip r:embed="rId6"/>
                      <a:srcRect/>
                      <a:stretch>
                        <a:fillRect/>
                      </a:stretch>
                    </p:blipFill>
                    <p:spPr bwMode="auto">
                      <a:xfrm>
                        <a:off x="3046413" y="4081463"/>
                        <a:ext cx="281463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45353962"/>
              </p:ext>
            </p:extLst>
          </p:nvPr>
        </p:nvGraphicFramePr>
        <p:xfrm>
          <a:off x="2260600" y="5086176"/>
          <a:ext cx="4246563" cy="1727200"/>
        </p:xfrm>
        <a:graphic>
          <a:graphicData uri="http://schemas.openxmlformats.org/presentationml/2006/ole">
            <mc:AlternateContent xmlns:mc="http://schemas.openxmlformats.org/markup-compatibility/2006">
              <mc:Choice xmlns:v="urn:schemas-microsoft-com:vml" Requires="v">
                <p:oleObj spid="_x0000_s166059" name="Equation" r:id="rId7" imgW="2184120" imgH="888840" progId="Equation.DSMT4">
                  <p:embed/>
                </p:oleObj>
              </mc:Choice>
              <mc:Fallback>
                <p:oleObj name="Equation" r:id="rId7" imgW="2184120" imgH="888840" progId="Equation.DSMT4">
                  <p:embed/>
                  <p:pic>
                    <p:nvPicPr>
                      <p:cNvPr id="0" name="Object 3"/>
                      <p:cNvPicPr>
                        <a:picLocks noChangeAspect="1" noChangeArrowheads="1"/>
                      </p:cNvPicPr>
                      <p:nvPr/>
                    </p:nvPicPr>
                    <p:blipFill>
                      <a:blip r:embed="rId8"/>
                      <a:srcRect/>
                      <a:stretch>
                        <a:fillRect/>
                      </a:stretch>
                    </p:blipFill>
                    <p:spPr bwMode="auto">
                      <a:xfrm>
                        <a:off x="2260600" y="5086176"/>
                        <a:ext cx="4246563"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873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endParaRPr lang="lt-LT" dirty="0" smtClean="0"/>
          </a:p>
          <a:p>
            <a:endParaRPr lang="lt-LT" dirty="0"/>
          </a:p>
          <a:p>
            <a:endParaRPr lang="lt-LT" dirty="0" smtClean="0"/>
          </a:p>
          <a:p>
            <a:endParaRPr lang="lt-LT" dirty="0"/>
          </a:p>
          <a:p>
            <a:endParaRPr lang="lt-LT" dirty="0" smtClean="0"/>
          </a:p>
          <a:p>
            <a:pPr marL="0" indent="0">
              <a:buNone/>
            </a:pPr>
            <a:r>
              <a:rPr lang="lt-LT" sz="4000" b="1" dirty="0" smtClean="0">
                <a:solidFill>
                  <a:schemeClr val="accent1">
                    <a:lumMod val="75000"/>
                  </a:schemeClr>
                </a:solidFill>
              </a:rPr>
              <a:t>Pagrindiniai uždaviniai</a:t>
            </a:r>
            <a:endParaRPr lang="lt-LT" sz="4000" b="1" dirty="0">
              <a:solidFill>
                <a:schemeClr val="accent1">
                  <a:lumMod val="75000"/>
                </a:schemeClr>
              </a:solidFill>
            </a:endParaRPr>
          </a:p>
        </p:txBody>
      </p:sp>
    </p:spTree>
    <p:extLst>
      <p:ext uri="{BB962C8B-B14F-4D97-AF65-F5344CB8AC3E}">
        <p14:creationId xmlns:p14="http://schemas.microsoft.com/office/powerpoint/2010/main" val="1508189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Pagrindiniai uždaviniai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mj-lt"/>
                  <a:buAutoNum type="arabicPeriod"/>
                </a:pPr>
                <a:r>
                  <a:rPr lang="lt-LT" sz="1800" dirty="0" smtClean="0"/>
                  <a:t>Duotas grafas </a:t>
                </a:r>
                <a:r>
                  <a:rPr lang="lt-LT" sz="1800" dirty="0" smtClean="0">
                    <a:latin typeface="Courier New" pitchFamily="49" charset="0"/>
                    <a:cs typeface="Courier New" pitchFamily="49" charset="0"/>
                  </a:rPr>
                  <a:t>G</a:t>
                </a:r>
                <a:r>
                  <a:rPr lang="en-US" sz="1800" dirty="0" smtClean="0">
                    <a:latin typeface="Courier New" pitchFamily="49" charset="0"/>
                    <a:cs typeface="Courier New" pitchFamily="49" charset="0"/>
                  </a:rPr>
                  <a:t>=(V,E)</a:t>
                </a:r>
                <a:r>
                  <a:rPr lang="en-US" sz="1800" dirty="0" smtClean="0"/>
                  <a:t>. </a:t>
                </a:r>
                <a:r>
                  <a:rPr lang="en-US" sz="1800" dirty="0" err="1" smtClean="0"/>
                  <a:t>Reikia</a:t>
                </a:r>
                <a:r>
                  <a:rPr lang="en-US" sz="1800" dirty="0" smtClean="0"/>
                  <a:t> </a:t>
                </a:r>
                <a:r>
                  <a:rPr lang="en-US" sz="1800" dirty="0" err="1" smtClean="0"/>
                  <a:t>rasti</a:t>
                </a:r>
                <a:r>
                  <a:rPr lang="en-US" sz="1800" dirty="0" smtClean="0"/>
                  <a:t> </a:t>
                </a:r>
                <a:r>
                  <a:rPr lang="en-US" sz="1800" dirty="0" err="1" smtClean="0"/>
                  <a:t>trumpiausi</a:t>
                </a:r>
                <a:r>
                  <a:rPr lang="lt-LT" sz="1800" dirty="0" smtClean="0"/>
                  <a:t>ą</a:t>
                </a:r>
                <a:r>
                  <a:rPr lang="en-US" sz="1800" dirty="0" smtClean="0"/>
                  <a:t> </a:t>
                </a:r>
                <a:r>
                  <a:rPr lang="en-US" sz="1800" dirty="0" err="1" smtClean="0"/>
                  <a:t>keli</a:t>
                </a:r>
                <a:r>
                  <a:rPr lang="lt-LT" sz="1800" dirty="0" smtClean="0"/>
                  <a:t>ą </a:t>
                </a:r>
                <a:r>
                  <a:rPr lang="en-US" sz="1800" dirty="0" smtClean="0"/>
                  <a:t>tarp </a:t>
                </a:r>
                <a:r>
                  <a:rPr lang="en-US" sz="1800" dirty="0" err="1" smtClean="0"/>
                  <a:t>dviej</a:t>
                </a:r>
                <a:r>
                  <a:rPr lang="lt-LT" sz="1800" dirty="0" smtClean="0"/>
                  <a:t>ų</a:t>
                </a:r>
                <a:r>
                  <a:rPr lang="en-US" sz="1800" dirty="0" smtClean="0"/>
                  <a:t> </a:t>
                </a:r>
                <a:r>
                  <a:rPr lang="en-US" sz="1800" dirty="0" err="1" smtClean="0"/>
                  <a:t>jo</a:t>
                </a:r>
                <a:r>
                  <a:rPr lang="en-US" sz="1800" dirty="0" smtClean="0"/>
                  <a:t> </a:t>
                </a:r>
                <a:r>
                  <a:rPr lang="en-US" sz="1800" dirty="0" err="1" smtClean="0"/>
                  <a:t>vir</a:t>
                </a:r>
                <a:r>
                  <a:rPr lang="lt-LT" sz="1800" dirty="0" err="1" smtClean="0"/>
                  <a:t>šū</a:t>
                </a:r>
                <a:r>
                  <a:rPr lang="en-US" sz="1800" dirty="0" err="1" smtClean="0"/>
                  <a:t>ni</a:t>
                </a:r>
                <a:r>
                  <a:rPr lang="lt-LT" sz="1800" dirty="0" smtClean="0"/>
                  <a:t>ų </a:t>
                </a:r>
                <a:r>
                  <a:rPr lang="lt-LT" sz="1800" dirty="0" err="1" smtClean="0">
                    <a:latin typeface="Courier New" pitchFamily="49" charset="0"/>
                    <a:cs typeface="Courier New" pitchFamily="49" charset="0"/>
                  </a:rPr>
                  <a:t>a,b</a:t>
                </a:r>
                <a14:m>
                  <m:oMath xmlns:m="http://schemas.openxmlformats.org/officeDocument/2006/math">
                    <m:r>
                      <a:rPr lang="lt-LT" sz="1800" i="1" smtClean="0">
                        <a:latin typeface="Cambria Math"/>
                        <a:ea typeface="Cambria Math"/>
                      </a:rPr>
                      <m:t>∈</m:t>
                    </m:r>
                  </m:oMath>
                </a14:m>
                <a:r>
                  <a:rPr lang="lt-LT" sz="1800" dirty="0" smtClean="0">
                    <a:latin typeface="Courier New" pitchFamily="49" charset="0"/>
                    <a:cs typeface="Courier New" pitchFamily="49" charset="0"/>
                  </a:rPr>
                  <a:t>V</a:t>
                </a:r>
              </a:p>
              <a:p>
                <a:pPr>
                  <a:buFont typeface="+mj-lt"/>
                  <a:buAutoNum type="arabicPeriod"/>
                </a:pPr>
                <a:r>
                  <a:rPr lang="lt-LT" sz="1800" dirty="0" smtClean="0"/>
                  <a:t>Reikia rasti trumpiausius kelius tarp viršūnės </a:t>
                </a:r>
                <a:r>
                  <a:rPr lang="lt-LT" sz="1800" dirty="0" smtClean="0">
                    <a:latin typeface="Courier New" panose="02070309020205020404" pitchFamily="49" charset="0"/>
                    <a:cs typeface="Courier New" panose="02070309020205020404" pitchFamily="49" charset="0"/>
                  </a:rPr>
                  <a:t>a</a:t>
                </a:r>
                <a:r>
                  <a:rPr lang="lt-LT" sz="1800" dirty="0" smtClean="0"/>
                  <a:t> ir visų kitų grafo viršūnių </a:t>
                </a:r>
                <a:r>
                  <a:rPr lang="lt-LT" sz="1800" dirty="0" smtClean="0">
                    <a:latin typeface="Courier New" pitchFamily="49" charset="0"/>
                    <a:cs typeface="Courier New" pitchFamily="49" charset="0"/>
                  </a:rPr>
                  <a:t>v</a:t>
                </a:r>
                <a14:m>
                  <m:oMath xmlns:m="http://schemas.openxmlformats.org/officeDocument/2006/math">
                    <m:r>
                      <a:rPr lang="lt-LT" sz="1800" i="1">
                        <a:latin typeface="Cambria Math"/>
                        <a:ea typeface="Cambria Math"/>
                      </a:rPr>
                      <m:t>∈</m:t>
                    </m:r>
                  </m:oMath>
                </a14:m>
                <a:r>
                  <a:rPr lang="lt-LT" sz="1800" dirty="0" smtClean="0">
                    <a:latin typeface="Courier New" pitchFamily="49" charset="0"/>
                    <a:cs typeface="Courier New" pitchFamily="49" charset="0"/>
                  </a:rPr>
                  <a:t>V</a:t>
                </a:r>
              </a:p>
              <a:p>
                <a:pPr>
                  <a:buFont typeface="+mj-lt"/>
                  <a:buAutoNum type="arabicPeriod"/>
                </a:pPr>
                <a:r>
                  <a:rPr lang="lt-LT" sz="1800" dirty="0" smtClean="0"/>
                  <a:t>Jeigu grafas </a:t>
                </a:r>
                <a:r>
                  <a:rPr lang="lt-LT" sz="1800" dirty="0" smtClean="0">
                    <a:latin typeface="Courier New" pitchFamily="49" charset="0"/>
                    <a:cs typeface="Courier New" pitchFamily="49" charset="0"/>
                  </a:rPr>
                  <a:t>G</a:t>
                </a:r>
                <a:r>
                  <a:rPr lang="lt-LT" sz="1800" dirty="0" smtClean="0"/>
                  <a:t> yra orientuotasis, tai reikia rasti trumpiausius kelius iš visų grafo viršūnių </a:t>
                </a:r>
                <a:r>
                  <a:rPr lang="lt-LT" sz="1800" dirty="0">
                    <a:latin typeface="Courier New" pitchFamily="49" charset="0"/>
                    <a:cs typeface="Courier New" pitchFamily="49" charset="0"/>
                  </a:rPr>
                  <a:t>v</a:t>
                </a:r>
                <a14:m>
                  <m:oMath xmlns:m="http://schemas.openxmlformats.org/officeDocument/2006/math">
                    <m:r>
                      <a:rPr lang="lt-LT" sz="1800" i="1">
                        <a:latin typeface="Cambria Math"/>
                        <a:ea typeface="Cambria Math"/>
                      </a:rPr>
                      <m:t>∈</m:t>
                    </m:r>
                  </m:oMath>
                </a14:m>
                <a:r>
                  <a:rPr lang="lt-LT" sz="1800" dirty="0" smtClean="0">
                    <a:latin typeface="Courier New" pitchFamily="49" charset="0"/>
                    <a:cs typeface="Courier New" pitchFamily="49" charset="0"/>
                  </a:rPr>
                  <a:t>V</a:t>
                </a:r>
                <a:r>
                  <a:rPr lang="lt-LT" sz="1800" dirty="0"/>
                  <a:t> </a:t>
                </a:r>
                <a:r>
                  <a:rPr lang="lt-LT" sz="1800" dirty="0" smtClean="0"/>
                  <a:t>iki duotosios viršūnės </a:t>
                </a:r>
                <a:r>
                  <a:rPr lang="lt-LT" sz="1800" dirty="0" smtClean="0">
                    <a:latin typeface="Courier New" pitchFamily="49" charset="0"/>
                    <a:cs typeface="Courier New" pitchFamily="49" charset="0"/>
                  </a:rPr>
                  <a:t>a</a:t>
                </a:r>
                <a14:m>
                  <m:oMath xmlns:m="http://schemas.openxmlformats.org/officeDocument/2006/math">
                    <m:r>
                      <a:rPr lang="lt-LT" sz="1800" i="1">
                        <a:latin typeface="Cambria Math"/>
                        <a:ea typeface="Cambria Math"/>
                      </a:rPr>
                      <m:t>∈</m:t>
                    </m:r>
                  </m:oMath>
                </a14:m>
                <a:r>
                  <a:rPr lang="lt-LT" sz="1800" dirty="0" smtClean="0">
                    <a:latin typeface="Courier New" pitchFamily="49" charset="0"/>
                    <a:cs typeface="Courier New" pitchFamily="49" charset="0"/>
                  </a:rPr>
                  <a:t>V</a:t>
                </a:r>
              </a:p>
              <a:p>
                <a:pPr>
                  <a:buFont typeface="+mj-lt"/>
                  <a:buAutoNum type="arabicPeriod"/>
                </a:pPr>
                <a:r>
                  <a:rPr lang="lt-LT" sz="1800" dirty="0" smtClean="0"/>
                  <a:t>Kiekvienai grafo viršūnių porai </a:t>
                </a:r>
                <a:r>
                  <a:rPr lang="lt-LT" sz="1800" dirty="0" smtClean="0">
                    <a:latin typeface="Courier New" pitchFamily="49" charset="0"/>
                    <a:cs typeface="Courier New" pitchFamily="49" charset="0"/>
                  </a:rPr>
                  <a:t>a,b</a:t>
                </a:r>
                <a14:m>
                  <m:oMath xmlns:m="http://schemas.openxmlformats.org/officeDocument/2006/math">
                    <m:r>
                      <a:rPr lang="lt-LT" sz="1800" i="1">
                        <a:latin typeface="Cambria Math"/>
                        <a:ea typeface="Cambria Math"/>
                      </a:rPr>
                      <m:t>∈</m:t>
                    </m:r>
                  </m:oMath>
                </a14:m>
                <a:r>
                  <a:rPr lang="lt-LT" sz="1800" dirty="0" smtClean="0">
                    <a:latin typeface="Courier New" pitchFamily="49" charset="0"/>
                    <a:cs typeface="Courier New" pitchFamily="49" charset="0"/>
                  </a:rPr>
                  <a:t>V</a:t>
                </a:r>
                <a:r>
                  <a:rPr lang="lt-LT" sz="1800" dirty="0" smtClean="0"/>
                  <a:t> reikia rasti trumpiausią jas jungianti kelią</a:t>
                </a:r>
              </a:p>
              <a:p>
                <a:pPr lvl="1"/>
                <a:r>
                  <a:rPr lang="lt-LT" sz="1400" dirty="0" smtClean="0"/>
                  <a:t>Aišku, kad išmokę spręsti 2 uždavinį, 3 uždavinį išspręsime tuo pačiu algoritmu, prieš tai pakeitę briaunų kryptis</a:t>
                </a:r>
              </a:p>
              <a:p>
                <a:pPr lvl="1"/>
                <a:r>
                  <a:rPr lang="lt-LT" sz="1400" dirty="0" smtClean="0"/>
                  <a:t>Taigi lieka trys skirtingi uždaviniai</a:t>
                </a:r>
              </a:p>
              <a:p>
                <a:pPr lvl="1"/>
                <a:r>
                  <a:rPr lang="lt-LT" sz="1400" dirty="0" smtClean="0"/>
                  <a:t>Atrodytų, kad užtenka išspręsti 1 uždavinį, tada 2 ir 4 uždavinius spręsime, kaip seką paprastesnių pirmojo tipo uždavinių</a:t>
                </a:r>
              </a:p>
              <a:p>
                <a:pPr lvl="1"/>
                <a:r>
                  <a:rPr lang="lt-LT" sz="1400" dirty="0" smtClean="0"/>
                  <a:t>Bet toks būdas nebūtinai yra geriausias: pirma, sudėtingesnio uždavinio tiesioginis sprendimo algoritmas gali būti daug efektyvesnis; antra, pamatysime, kad paprastesnį 1 uždavinį pavyksta išspręsti algoritmu, skirtu 2 uždavinio spręsti</a:t>
                </a:r>
              </a:p>
              <a:p>
                <a:pPr lvl="1"/>
                <a:r>
                  <a:rPr lang="lt-LT" sz="1400" dirty="0" smtClean="0"/>
                  <a:t>Šis faktas pamokantis: dažnai lengviau yra išspręsti tinkamai suformuluotą bendresnį uždavinį, nei rasti atskirojo uždavinio sprendinį</a:t>
                </a:r>
                <a:endParaRPr lang="lt-LT"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37" t="-926" r="-510"/>
                </a:stretch>
              </a:blipFill>
            </p:spPr>
            <p:txBody>
              <a:bodyPr/>
              <a:lstStyle/>
              <a:p>
                <a:r>
                  <a:rPr lang="en-US">
                    <a:noFill/>
                  </a:rPr>
                  <a:t> </a:t>
                </a:r>
              </a:p>
            </p:txBody>
          </p:sp>
        </mc:Fallback>
      </mc:AlternateContent>
    </p:spTree>
    <p:extLst>
      <p:ext uri="{BB962C8B-B14F-4D97-AF65-F5344CB8AC3E}">
        <p14:creationId xmlns:p14="http://schemas.microsoft.com/office/powerpoint/2010/main" val="271011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Grafai</a:t>
            </a:r>
            <a:r>
              <a:rPr lang="en-US" dirty="0" smtClean="0"/>
              <a:t> </a:t>
            </a:r>
            <a:r>
              <a:rPr lang="en-US" dirty="0" err="1" smtClean="0"/>
              <a:t>ir</a:t>
            </a:r>
            <a:r>
              <a:rPr lang="en-US" dirty="0" smtClean="0"/>
              <a:t> </a:t>
            </a:r>
            <a:r>
              <a:rPr lang="en-US" dirty="0" err="1" smtClean="0"/>
              <a:t>algoritmai</a:t>
            </a:r>
            <a:endParaRPr lang="lt-LT" dirty="0"/>
          </a:p>
        </p:txBody>
      </p:sp>
      <p:sp>
        <p:nvSpPr>
          <p:cNvPr id="3" name="Content Placeholder 2"/>
          <p:cNvSpPr>
            <a:spLocks noGrp="1"/>
          </p:cNvSpPr>
          <p:nvPr>
            <p:ph idx="1"/>
          </p:nvPr>
        </p:nvSpPr>
        <p:spPr/>
        <p:txBody>
          <a:bodyPr/>
          <a:lstStyle/>
          <a:p>
            <a:pPr marL="0" indent="0">
              <a:buNone/>
            </a:pPr>
            <a:r>
              <a:rPr lang="lt-LT" b="1" dirty="0" smtClean="0"/>
              <a:t>Turinys</a:t>
            </a:r>
          </a:p>
          <a:p>
            <a:r>
              <a:rPr lang="en-US" sz="2400" dirty="0" smtClean="0"/>
              <a:t>Graf</a:t>
            </a:r>
            <a:r>
              <a:rPr lang="lt-LT" sz="2400" dirty="0" smtClean="0"/>
              <a:t>ų</a:t>
            </a:r>
            <a:r>
              <a:rPr lang="en-US" sz="2400" dirty="0" smtClean="0"/>
              <a:t> </a:t>
            </a:r>
            <a:r>
              <a:rPr lang="en-US" sz="2400" dirty="0" err="1" smtClean="0"/>
              <a:t>teorijos</a:t>
            </a:r>
            <a:r>
              <a:rPr lang="lt-LT" sz="2400" dirty="0" smtClean="0"/>
              <a:t> uždaviniai</a:t>
            </a:r>
          </a:p>
          <a:p>
            <a:r>
              <a:rPr lang="lt-LT" sz="2400" dirty="0" smtClean="0"/>
              <a:t>Trumpiausio kelio radimas</a:t>
            </a:r>
          </a:p>
          <a:p>
            <a:r>
              <a:rPr lang="lt-LT" sz="2400" dirty="0" smtClean="0"/>
              <a:t>Minimalaus dengiančiojo medžio radimas</a:t>
            </a:r>
          </a:p>
          <a:p>
            <a:r>
              <a:rPr lang="lt-LT" sz="2400" dirty="0" smtClean="0"/>
              <a:t>Specialieji grafų algoritmai</a:t>
            </a:r>
          </a:p>
          <a:p>
            <a:r>
              <a:rPr lang="lt-LT" sz="2400" dirty="0" smtClean="0"/>
              <a:t>Keliaujančio pirklio uždavinys</a:t>
            </a:r>
            <a:endParaRPr lang="lt-LT" sz="2400" dirty="0"/>
          </a:p>
        </p:txBody>
      </p:sp>
    </p:spTree>
    <p:extLst>
      <p:ext uri="{BB962C8B-B14F-4D97-AF65-F5344CB8AC3E}">
        <p14:creationId xmlns:p14="http://schemas.microsoft.com/office/powerpoint/2010/main" val="1572022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Pagrindiniai uždaviniai</a:t>
            </a:r>
            <a:endParaRPr lang="en-US" dirty="0"/>
          </a:p>
        </p:txBody>
      </p:sp>
      <p:sp>
        <p:nvSpPr>
          <p:cNvPr id="3" name="Content Placeholder 2"/>
          <p:cNvSpPr>
            <a:spLocks noGrp="1"/>
          </p:cNvSpPr>
          <p:nvPr>
            <p:ph idx="1"/>
          </p:nvPr>
        </p:nvSpPr>
        <p:spPr/>
        <p:txBody>
          <a:bodyPr/>
          <a:lstStyle/>
          <a:p>
            <a:r>
              <a:rPr lang="lt-LT" sz="2000" dirty="0" smtClean="0"/>
              <a:t>Minimalus dengiantis medis. </a:t>
            </a:r>
          </a:p>
          <a:p>
            <a:pPr lvl="1"/>
            <a:r>
              <a:rPr lang="lt-LT" sz="1600" dirty="0" smtClean="0"/>
              <a:t>Šis uždavinys dažnai pasitaiko planuojant komunikacijos tinklus, pavyzdžiui, kompiuterių tinklą, jungiantį visus įstaigos kompiuterius</a:t>
            </a:r>
          </a:p>
          <a:p>
            <a:pPr lvl="1"/>
            <a:r>
              <a:rPr lang="lt-LT" sz="1600" dirty="0" smtClean="0"/>
              <a:t>Tokį tinklą vaizduojame grafu, kurio viršūnę </a:t>
            </a:r>
            <a:r>
              <a:rPr lang="lt-LT" sz="1600" dirty="0" smtClean="0">
                <a:latin typeface="Courier New" panose="02070309020205020404" pitchFamily="49" charset="0"/>
                <a:cs typeface="Courier New" panose="02070309020205020404" pitchFamily="49" charset="0"/>
              </a:rPr>
              <a:t>V</a:t>
            </a:r>
            <a:r>
              <a:rPr lang="lt-LT" sz="1600" dirty="0" smtClean="0"/>
              <a:t> sudaro asmeniniai kompiuteriai, darbo stotys ir serveriai, o briaunų aibę E sudaro jungtys, jungiančios šiuos kompiuterius</a:t>
            </a:r>
          </a:p>
          <a:p>
            <a:pPr lvl="1"/>
            <a:r>
              <a:rPr lang="lt-LT" sz="1600" dirty="0" smtClean="0"/>
              <a:t>Aišku, gautasis grafas turi būti jungusis, tik tada visi darbuotojai galės keistis informacija</a:t>
            </a:r>
          </a:p>
          <a:p>
            <a:pPr lvl="1"/>
            <a:r>
              <a:rPr lang="lt-LT" sz="1600" dirty="0" smtClean="0"/>
              <a:t>Taip pat siekiame, kad komunikacinių linijų kaina būtų minimali, todėl reikia mažinti grafo briaunų skaičių</a:t>
            </a:r>
          </a:p>
          <a:p>
            <a:pPr lvl="1"/>
            <a:r>
              <a:rPr lang="lt-LT" sz="1600" dirty="0" smtClean="0"/>
              <a:t>Pirmiausiai apibrėžiame svarbų grafo atvejį – Medis yra jungusis grafas, kuriame nėra ciklų</a:t>
            </a:r>
          </a:p>
          <a:p>
            <a:pPr lvl="1"/>
            <a:r>
              <a:rPr lang="lt-LT" sz="1600" dirty="0" smtClean="0"/>
              <a:t>Aptarsime kai kurias medžių savybes, kurios ir charakterizuoja šią struktūrą</a:t>
            </a:r>
          </a:p>
          <a:p>
            <a:pPr lvl="1"/>
            <a:r>
              <a:rPr lang="lt-LT" sz="1600" dirty="0" smtClean="0"/>
              <a:t>Teorema: </a:t>
            </a:r>
            <a:r>
              <a:rPr lang="lt-LT" sz="1600" i="1" dirty="0" smtClean="0"/>
              <a:t>Tegul </a:t>
            </a:r>
            <a:r>
              <a:rPr lang="lt-LT" sz="1600" i="1" dirty="0" smtClean="0">
                <a:latin typeface="Courier New" pitchFamily="49" charset="0"/>
                <a:cs typeface="Courier New" pitchFamily="49" charset="0"/>
              </a:rPr>
              <a:t>v</a:t>
            </a:r>
            <a:r>
              <a:rPr lang="lt-LT" sz="1600" i="1" dirty="0" smtClean="0"/>
              <a:t> ir </a:t>
            </a:r>
            <a:r>
              <a:rPr lang="lt-LT" sz="1600" i="1" dirty="0" smtClean="0">
                <a:latin typeface="Courier New" pitchFamily="49" charset="0"/>
                <a:cs typeface="Courier New" pitchFamily="49" charset="0"/>
              </a:rPr>
              <a:t>w</a:t>
            </a:r>
            <a:r>
              <a:rPr lang="lt-LT" sz="1600" i="1" dirty="0" smtClean="0"/>
              <a:t> yra skirtingos medžio viršūnės, tada egzistuoja vienintelis jungiantis kelias</a:t>
            </a:r>
          </a:p>
          <a:p>
            <a:pPr lvl="1"/>
            <a:r>
              <a:rPr lang="lt-LT" sz="1600" dirty="0" smtClean="0"/>
              <a:t>Įrodymas: Tarkime priešingai, kad egzistuoja du skirtingi keliai, jungiantys</a:t>
            </a:r>
            <a:r>
              <a:rPr lang="lt-LT" sz="1600" dirty="0" smtClean="0">
                <a:latin typeface="Courier New" pitchFamily="49" charset="0"/>
                <a:cs typeface="Courier New" pitchFamily="49" charset="0"/>
              </a:rPr>
              <a:t> v </a:t>
            </a:r>
            <a:r>
              <a:rPr lang="lt-LT" sz="1600" dirty="0" smtClean="0"/>
              <a:t>ir </a:t>
            </a:r>
            <a:r>
              <a:rPr lang="lt-LT" sz="1600" dirty="0" smtClean="0">
                <a:latin typeface="Courier New" pitchFamily="49" charset="0"/>
                <a:cs typeface="Courier New" pitchFamily="49" charset="0"/>
              </a:rPr>
              <a:t>w</a:t>
            </a:r>
            <a:r>
              <a:rPr lang="lt-LT" sz="1600" dirty="0" smtClean="0"/>
              <a:t>. Tada gauname, kad grafo briaunos sudaro ciklą, bet taip būti negali, nes grafas yra medis</a:t>
            </a:r>
          </a:p>
        </p:txBody>
      </p:sp>
    </p:spTree>
    <p:extLst>
      <p:ext uri="{BB962C8B-B14F-4D97-AF65-F5344CB8AC3E}">
        <p14:creationId xmlns:p14="http://schemas.microsoft.com/office/powerpoint/2010/main" val="1888084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Pagrindiniai uždaviniai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lt-LT" sz="2000" dirty="0" smtClean="0"/>
                  <a:t>Minimalus dengiantis medis. </a:t>
                </a:r>
              </a:p>
              <a:p>
                <a:pPr lvl="1"/>
                <a:r>
                  <a:rPr lang="lt-LT" sz="1600" dirty="0" smtClean="0"/>
                  <a:t>Teorema: </a:t>
                </a:r>
                <a:r>
                  <a:rPr lang="lt-LT" sz="1600" i="1" dirty="0" smtClean="0"/>
                  <a:t>Medis, kuriame yra n viršūnių, turi (n-1) briaunų</a:t>
                </a:r>
              </a:p>
              <a:p>
                <a:pPr lvl="1"/>
                <a:r>
                  <a:rPr lang="lt-LT" sz="1600" dirty="0" smtClean="0"/>
                  <a:t>Įrodymas: Jei turime tik vieną viršūnę, tai briaunų aibė yra tuščia. Pridėdami papildomą briauną, turime pridėti ir naują viršūnę, nes priešingu atveju gausime ciklą</a:t>
                </a:r>
              </a:p>
              <a:p>
                <a:pPr lvl="1"/>
                <a:r>
                  <a:rPr lang="lt-LT" sz="1600" dirty="0" smtClean="0"/>
                  <a:t>Tegul </a:t>
                </a:r>
                <a:r>
                  <a:rPr lang="lt-LT" sz="1600" dirty="0" smtClean="0">
                    <a:latin typeface="Courier New" pitchFamily="49" charset="0"/>
                    <a:cs typeface="Courier New" pitchFamily="49" charset="0"/>
                  </a:rPr>
                  <a:t>G</a:t>
                </a:r>
                <a:r>
                  <a:rPr lang="en-US" sz="1600" dirty="0" smtClean="0">
                    <a:latin typeface="Courier New" pitchFamily="49" charset="0"/>
                    <a:cs typeface="Courier New" pitchFamily="49" charset="0"/>
                  </a:rPr>
                  <a:t>=</a:t>
                </a:r>
                <a:r>
                  <a:rPr lang="lt-LT" sz="1600" dirty="0" smtClean="0">
                    <a:latin typeface="Courier New" pitchFamily="49" charset="0"/>
                    <a:cs typeface="Courier New" pitchFamily="49" charset="0"/>
                  </a:rPr>
                  <a:t>(V,E) </a:t>
                </a:r>
                <a:r>
                  <a:rPr lang="lt-LT" sz="1600" dirty="0" smtClean="0"/>
                  <a:t>yra jungusis grafas</a:t>
                </a:r>
              </a:p>
              <a:p>
                <a:pPr lvl="1"/>
                <a:r>
                  <a:rPr lang="lt-LT" sz="1600" dirty="0" smtClean="0"/>
                  <a:t>Tada grafo </a:t>
                </a:r>
                <a:r>
                  <a:rPr lang="lt-LT" sz="1600" dirty="0" smtClean="0">
                    <a:latin typeface="Courier New" pitchFamily="49" charset="0"/>
                    <a:cs typeface="Courier New" pitchFamily="49" charset="0"/>
                  </a:rPr>
                  <a:t>G</a:t>
                </a:r>
                <a:r>
                  <a:rPr lang="lt-LT" sz="1600" dirty="0" smtClean="0"/>
                  <a:t> dengiančiuoju medžiu vadinsime medį </a:t>
                </a:r>
                <a:r>
                  <a:rPr lang="lt-LT" sz="1600" dirty="0" smtClean="0">
                    <a:latin typeface="Courier New" pitchFamily="49" charset="0"/>
                    <a:cs typeface="Courier New" pitchFamily="49" charset="0"/>
                  </a:rPr>
                  <a:t>T</a:t>
                </a:r>
                <a:r>
                  <a:rPr lang="en-US" sz="1600" dirty="0" smtClean="0">
                    <a:latin typeface="Courier New" pitchFamily="49" charset="0"/>
                    <a:cs typeface="Courier New" pitchFamily="49" charset="0"/>
                  </a:rPr>
                  <a:t>=</a:t>
                </a:r>
                <a:r>
                  <a:rPr lang="lt-LT" sz="1600" dirty="0" smtClean="0">
                    <a:latin typeface="Courier New" pitchFamily="49" charset="0"/>
                    <a:cs typeface="Courier New" pitchFamily="49" charset="0"/>
                  </a:rPr>
                  <a:t>(V,E‘)</a:t>
                </a:r>
                <a:r>
                  <a:rPr lang="lt-LT" sz="1600" dirty="0" smtClean="0"/>
                  <a:t>, kurio briaunų aibė </a:t>
                </a:r>
                <a:r>
                  <a:rPr lang="lt-LT" sz="1600" dirty="0" smtClean="0">
                    <a:latin typeface="Courier New" pitchFamily="49" charset="0"/>
                    <a:cs typeface="Courier New" pitchFamily="49" charset="0"/>
                  </a:rPr>
                  <a:t>E‘ </a:t>
                </a:r>
                <a:r>
                  <a:rPr lang="lt-LT" sz="1600" dirty="0" smtClean="0"/>
                  <a:t>yra grafo </a:t>
                </a:r>
                <a:r>
                  <a:rPr lang="lt-LT" sz="1600" dirty="0" smtClean="0">
                    <a:latin typeface="Courier New" pitchFamily="49" charset="0"/>
                    <a:cs typeface="Courier New" pitchFamily="49" charset="0"/>
                  </a:rPr>
                  <a:t>G</a:t>
                </a:r>
                <a:r>
                  <a:rPr lang="lt-LT" sz="1600" dirty="0" smtClean="0"/>
                  <a:t> briaunų aibės poaibis, t. y. </a:t>
                </a:r>
                <a:r>
                  <a:rPr lang="lt-LT" sz="1600" dirty="0" smtClean="0">
                    <a:latin typeface="Courier New" pitchFamily="49" charset="0"/>
                    <a:cs typeface="Courier New" pitchFamily="49" charset="0"/>
                  </a:rPr>
                  <a:t>E‘</a:t>
                </a:r>
                <a14:m>
                  <m:oMath xmlns:m="http://schemas.openxmlformats.org/officeDocument/2006/math">
                    <m:r>
                      <a:rPr lang="lt-LT" sz="1600" i="1" smtClean="0">
                        <a:latin typeface="Cambria Math"/>
                        <a:ea typeface="Cambria Math"/>
                      </a:rPr>
                      <m:t>∈</m:t>
                    </m:r>
                  </m:oMath>
                </a14:m>
                <a:r>
                  <a:rPr lang="lt-LT" sz="1600" dirty="0" smtClean="0">
                    <a:latin typeface="Courier New" pitchFamily="49" charset="0"/>
                    <a:cs typeface="Courier New" pitchFamily="49" charset="0"/>
                  </a:rPr>
                  <a:t>E</a:t>
                </a:r>
              </a:p>
              <a:p>
                <a:pPr lvl="1"/>
                <a:r>
                  <a:rPr lang="lt-LT" sz="1600" dirty="0" smtClean="0"/>
                  <a:t>Aišku, kad grafo dengiantysis medis nebūtinai yra vienintelis</a:t>
                </a:r>
              </a:p>
              <a:p>
                <a:pPr lvl="1"/>
                <a:r>
                  <a:rPr lang="lt-LT" sz="1600" dirty="0" smtClean="0"/>
                  <a:t>Yra daug algoritmų, leidžiančių sukonstruoti dengiančiuosius medžius</a:t>
                </a:r>
              </a:p>
              <a:p>
                <a:pPr lvl="1"/>
                <a:r>
                  <a:rPr lang="lt-LT" sz="1600" dirty="0" smtClean="0"/>
                  <a:t>Pasirenkame bet kurią grafo </a:t>
                </a:r>
                <a:r>
                  <a:rPr lang="lt-LT" sz="1600" dirty="0" smtClean="0">
                    <a:latin typeface="Courier New" pitchFamily="49" charset="0"/>
                    <a:cs typeface="Courier New" pitchFamily="49" charset="0"/>
                  </a:rPr>
                  <a:t>G</a:t>
                </a:r>
                <a:r>
                  <a:rPr lang="lt-LT" sz="1600" dirty="0" smtClean="0"/>
                  <a:t> viršūnę</a:t>
                </a:r>
              </a:p>
              <a:p>
                <a:pPr lvl="1"/>
                <a:r>
                  <a:rPr lang="lt-LT" sz="1600" dirty="0" smtClean="0"/>
                  <a:t>Kadangi grafas yra jungusis, tai randame naują viršūnę, sujungta briauna su viena iš jau parinktų viršūnių</a:t>
                </a:r>
              </a:p>
              <a:p>
                <a:pPr lvl="1"/>
                <a:r>
                  <a:rPr lang="lt-LT" sz="1600" dirty="0" smtClean="0"/>
                  <a:t>Šį ciklą kartojame tol, kol parenkame visas </a:t>
                </a:r>
                <a:r>
                  <a:rPr lang="lt-LT" sz="1600" dirty="0" smtClean="0">
                    <a:latin typeface="Courier New" pitchFamily="49" charset="0"/>
                    <a:cs typeface="Courier New" pitchFamily="49" charset="0"/>
                  </a:rPr>
                  <a:t>n</a:t>
                </a:r>
                <a:r>
                  <a:rPr lang="lt-LT" sz="1600" dirty="0" smtClean="0"/>
                  <a:t> viršūnes</a:t>
                </a:r>
              </a:p>
              <a:p>
                <a:pPr lvl="1"/>
                <a:endParaRPr lang="lt-LT"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6" t="-529" r="-437"/>
                </a:stretch>
              </a:blipFill>
            </p:spPr>
            <p:txBody>
              <a:bodyPr/>
              <a:lstStyle/>
              <a:p>
                <a:r>
                  <a:rPr lang="en-US">
                    <a:noFill/>
                  </a:rPr>
                  <a:t> </a:t>
                </a:r>
              </a:p>
            </p:txBody>
          </p:sp>
        </mc:Fallback>
      </mc:AlternateContent>
    </p:spTree>
    <p:extLst>
      <p:ext uri="{BB962C8B-B14F-4D97-AF65-F5344CB8AC3E}">
        <p14:creationId xmlns:p14="http://schemas.microsoft.com/office/powerpoint/2010/main" val="114319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Pagrindiniai uždaviniai</a:t>
            </a:r>
            <a:endParaRPr lang="en-US" dirty="0"/>
          </a:p>
        </p:txBody>
      </p:sp>
      <p:sp>
        <p:nvSpPr>
          <p:cNvPr id="3" name="Content Placeholder 2"/>
          <p:cNvSpPr>
            <a:spLocks noGrp="1"/>
          </p:cNvSpPr>
          <p:nvPr>
            <p:ph idx="1"/>
          </p:nvPr>
        </p:nvSpPr>
        <p:spPr/>
        <p:txBody>
          <a:bodyPr/>
          <a:lstStyle/>
          <a:p>
            <a:r>
              <a:rPr lang="lt-LT" sz="2000" dirty="0" smtClean="0"/>
              <a:t>Minimalus dengiantis medis. </a:t>
            </a:r>
          </a:p>
          <a:p>
            <a:pPr lvl="1"/>
            <a:r>
              <a:rPr lang="lt-LT" sz="1600" dirty="0" smtClean="0"/>
              <a:t>Uždavinys tampa sudėtingesnis, kai grafas </a:t>
            </a:r>
            <a:r>
              <a:rPr lang="lt-LT" sz="1600" dirty="0" smtClean="0">
                <a:latin typeface="Courier New" panose="02070309020205020404" pitchFamily="49" charset="0"/>
                <a:cs typeface="Courier New" panose="02070309020205020404" pitchFamily="49" charset="0"/>
              </a:rPr>
              <a:t>G</a:t>
            </a:r>
            <a:r>
              <a:rPr lang="lt-LT" sz="1600" dirty="0" smtClean="0"/>
              <a:t> yra įvertintasis</a:t>
            </a:r>
          </a:p>
          <a:p>
            <a:pPr lvl="1"/>
            <a:r>
              <a:rPr lang="lt-LT" sz="1600" dirty="0" smtClean="0"/>
              <a:t>Tada reikia rasti minimalų dengiantįjį medį </a:t>
            </a:r>
            <a:r>
              <a:rPr lang="lt-LT" sz="1600" dirty="0" smtClean="0">
                <a:latin typeface="Courier New" panose="02070309020205020404" pitchFamily="49" charset="0"/>
                <a:cs typeface="Courier New" panose="02070309020205020404" pitchFamily="49" charset="0"/>
              </a:rPr>
              <a:t>T</a:t>
            </a:r>
            <a:r>
              <a:rPr lang="lt-LT" sz="1600" dirty="0" smtClean="0"/>
              <a:t>, t. y. medį, kurio bendrasis briaunų svoris </a:t>
            </a:r>
            <a:r>
              <a:rPr lang="lt-LT" sz="1600" dirty="0" smtClean="0">
                <a:latin typeface="Courier New" panose="02070309020205020404" pitchFamily="49" charset="0"/>
                <a:cs typeface="Courier New" panose="02070309020205020404" pitchFamily="49" charset="0"/>
              </a:rPr>
              <a:t>W(T) </a:t>
            </a:r>
            <a:r>
              <a:rPr lang="lt-LT" sz="1600" dirty="0" smtClean="0"/>
              <a:t>yra mažiausias, čia</a:t>
            </a:r>
          </a:p>
          <a:p>
            <a:pPr lvl="1"/>
            <a:endParaRPr lang="lt-LT" sz="1600" dirty="0" smtClean="0"/>
          </a:p>
          <a:p>
            <a:pPr lvl="1"/>
            <a:endParaRPr lang="lt-LT" sz="1600" dirty="0"/>
          </a:p>
          <a:p>
            <a:pPr lvl="1"/>
            <a:endParaRPr lang="lt-LT" sz="1600" dirty="0" smtClean="0"/>
          </a:p>
          <a:p>
            <a:pPr lvl="1"/>
            <a:endParaRPr lang="lt-LT" sz="1600" dirty="0"/>
          </a:p>
          <a:p>
            <a:pPr lvl="1"/>
            <a:endParaRPr lang="lt-LT" sz="1600" dirty="0" smtClean="0"/>
          </a:p>
          <a:p>
            <a:pPr lvl="1"/>
            <a:endParaRPr lang="lt-LT" sz="1600" dirty="0"/>
          </a:p>
          <a:p>
            <a:pPr lvl="1"/>
            <a:endParaRPr lang="lt-LT" sz="1600" dirty="0" smtClean="0"/>
          </a:p>
          <a:p>
            <a:pPr lvl="1"/>
            <a:endParaRPr lang="lt-LT" sz="1600" dirty="0"/>
          </a:p>
          <a:p>
            <a:pPr marL="457200" lvl="1" indent="0">
              <a:buNone/>
            </a:pPr>
            <a:r>
              <a:rPr lang="lt-LT" sz="1600" dirty="0" smtClean="0"/>
              <a:t>a) grafas G, b) dengiantysis medis W(T)</a:t>
            </a:r>
            <a:r>
              <a:rPr lang="en-US" sz="1600" dirty="0" smtClean="0"/>
              <a:t>=54</a:t>
            </a:r>
            <a:r>
              <a:rPr lang="lt-LT" sz="1600" dirty="0" smtClean="0"/>
              <a:t>, c) minimalus dengiantysis medis W(T)</a:t>
            </a:r>
            <a:r>
              <a:rPr lang="en-US" sz="1600" dirty="0" smtClean="0"/>
              <a:t>=</a:t>
            </a:r>
            <a:r>
              <a:rPr lang="lt-LT" sz="1600" dirty="0" smtClean="0"/>
              <a:t>38</a:t>
            </a:r>
          </a:p>
        </p:txBody>
      </p:sp>
      <p:graphicFrame>
        <p:nvGraphicFramePr>
          <p:cNvPr id="4" name="Object 3"/>
          <p:cNvGraphicFramePr>
            <a:graphicFrameLocks noChangeAspect="1"/>
          </p:cNvGraphicFramePr>
          <p:nvPr>
            <p:extLst>
              <p:ext uri="{D42A27DB-BD31-4B8C-83A1-F6EECF244321}">
                <p14:modId xmlns:p14="http://schemas.microsoft.com/office/powerpoint/2010/main" val="3855073073"/>
              </p:ext>
            </p:extLst>
          </p:nvPr>
        </p:nvGraphicFramePr>
        <p:xfrm>
          <a:off x="3913188" y="3044825"/>
          <a:ext cx="1827212" cy="617538"/>
        </p:xfrm>
        <a:graphic>
          <a:graphicData uri="http://schemas.openxmlformats.org/presentationml/2006/ole">
            <mc:AlternateContent xmlns:mc="http://schemas.openxmlformats.org/markup-compatibility/2006">
              <mc:Choice xmlns:v="urn:schemas-microsoft-com:vml" Requires="v">
                <p:oleObj spid="_x0000_s166968" name="Equation" r:id="rId3" imgW="939600" imgH="317160" progId="Equation.DSMT4">
                  <p:embed/>
                </p:oleObj>
              </mc:Choice>
              <mc:Fallback>
                <p:oleObj name="Equation" r:id="rId3" imgW="939600" imgH="317160" progId="Equation.DSMT4">
                  <p:embed/>
                  <p:pic>
                    <p:nvPicPr>
                      <p:cNvPr id="0" name="Object 4"/>
                      <p:cNvPicPr>
                        <a:picLocks noChangeAspect="1" noChangeArrowheads="1"/>
                      </p:cNvPicPr>
                      <p:nvPr/>
                    </p:nvPicPr>
                    <p:blipFill>
                      <a:blip r:embed="rId4"/>
                      <a:srcRect/>
                      <a:stretch>
                        <a:fillRect/>
                      </a:stretch>
                    </p:blipFill>
                    <p:spPr bwMode="auto">
                      <a:xfrm>
                        <a:off x="3913188" y="3044825"/>
                        <a:ext cx="1827212"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6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833" y="3645024"/>
            <a:ext cx="48672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746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endParaRPr lang="lt-LT" dirty="0" smtClean="0"/>
          </a:p>
          <a:p>
            <a:endParaRPr lang="lt-LT" dirty="0"/>
          </a:p>
          <a:p>
            <a:endParaRPr lang="lt-LT" dirty="0" smtClean="0"/>
          </a:p>
          <a:p>
            <a:endParaRPr lang="lt-LT" dirty="0"/>
          </a:p>
          <a:p>
            <a:endParaRPr lang="lt-LT" dirty="0" smtClean="0"/>
          </a:p>
          <a:p>
            <a:pPr marL="0" indent="0">
              <a:buNone/>
            </a:pPr>
            <a:r>
              <a:rPr lang="lt-LT" sz="4000" b="1" dirty="0" smtClean="0">
                <a:solidFill>
                  <a:schemeClr val="accent1">
                    <a:lumMod val="75000"/>
                  </a:schemeClr>
                </a:solidFill>
              </a:rPr>
              <a:t>Trumpiausio kelio radimas</a:t>
            </a:r>
            <a:endParaRPr lang="lt-LT" sz="4000" b="1" dirty="0">
              <a:solidFill>
                <a:schemeClr val="accent1">
                  <a:lumMod val="75000"/>
                </a:schemeClr>
              </a:solidFill>
            </a:endParaRPr>
          </a:p>
        </p:txBody>
      </p:sp>
    </p:spTree>
    <p:extLst>
      <p:ext uri="{BB962C8B-B14F-4D97-AF65-F5344CB8AC3E}">
        <p14:creationId xmlns:p14="http://schemas.microsoft.com/office/powerpoint/2010/main" val="1234976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p:sp>
        <p:nvSpPr>
          <p:cNvPr id="3" name="Content Placeholder 2"/>
          <p:cNvSpPr>
            <a:spLocks noGrp="1"/>
          </p:cNvSpPr>
          <p:nvPr>
            <p:ph idx="1"/>
          </p:nvPr>
        </p:nvSpPr>
        <p:spPr/>
        <p:txBody>
          <a:bodyPr/>
          <a:lstStyle/>
          <a:p>
            <a:r>
              <a:rPr lang="lt-LT" sz="2400" dirty="0" smtClean="0"/>
              <a:t>Pirmiausia spręsime 2 uždavinį, t. y., rasime trumpiausius kelius nuo viršūnės </a:t>
            </a:r>
            <a:r>
              <a:rPr lang="lt-LT" sz="2400" dirty="0" smtClean="0">
                <a:latin typeface="Courier New" pitchFamily="49" charset="0"/>
                <a:cs typeface="Courier New" pitchFamily="49" charset="0"/>
              </a:rPr>
              <a:t>v</a:t>
            </a:r>
            <a:r>
              <a:rPr lang="lt-LT" sz="2400" dirty="0" smtClean="0"/>
              <a:t> iki visų kitų įvertintojo grafo </a:t>
            </a:r>
            <a:r>
              <a:rPr lang="lt-LT" sz="2400" dirty="0"/>
              <a:t>viršūnių </a:t>
            </a:r>
            <a:r>
              <a:rPr lang="lt-LT" sz="2400" dirty="0" err="1">
                <a:latin typeface="Courier New" pitchFamily="49" charset="0"/>
                <a:cs typeface="Courier New" pitchFamily="49" charset="0"/>
              </a:rPr>
              <a:t>w</a:t>
            </a:r>
            <a:r>
              <a:rPr lang="lt-LT" sz="2400" dirty="0" err="1" smtClean="0">
                <a:latin typeface="Courier New" pitchFamily="49" charset="0"/>
                <a:cs typeface="Courier New" pitchFamily="49" charset="0"/>
              </a:rPr>
              <a:t>∈V</a:t>
            </a:r>
            <a:r>
              <a:rPr lang="en-US" sz="2400" dirty="0" smtClean="0">
                <a:latin typeface="Courier New" pitchFamily="49" charset="0"/>
                <a:cs typeface="Courier New" pitchFamily="49" charset="0"/>
              </a:rPr>
              <a:t>  </a:t>
            </a:r>
          </a:p>
          <a:p>
            <a:r>
              <a:rPr lang="en-US" sz="2400" dirty="0" err="1" smtClean="0">
                <a:ea typeface="Cambria Math" pitchFamily="18" charset="0"/>
              </a:rPr>
              <a:t>Masyve</a:t>
            </a:r>
            <a:r>
              <a:rPr lang="en-US" sz="2400" dirty="0" smtClean="0">
                <a:ea typeface="Cambria Math" pitchFamily="18" charset="0"/>
              </a:rPr>
              <a:t> </a:t>
            </a:r>
            <a:r>
              <a:rPr lang="en-US" sz="2400" dirty="0" smtClean="0">
                <a:latin typeface="Courier New" pitchFamily="49" charset="0"/>
                <a:ea typeface="Cambria Math" pitchFamily="18" charset="0"/>
                <a:cs typeface="Courier New" pitchFamily="49" charset="0"/>
              </a:rPr>
              <a:t>D</a:t>
            </a:r>
            <a:r>
              <a:rPr lang="en-US" sz="2400" dirty="0" smtClean="0">
                <a:ea typeface="Cambria Math" pitchFamily="18" charset="0"/>
              </a:rPr>
              <a:t> </a:t>
            </a:r>
            <a:r>
              <a:rPr lang="en-US" sz="2400" dirty="0" err="1" smtClean="0">
                <a:ea typeface="Cambria Math" pitchFamily="18" charset="0"/>
              </a:rPr>
              <a:t>saugome</a:t>
            </a:r>
            <a:r>
              <a:rPr lang="en-US" sz="2400" dirty="0" smtClean="0">
                <a:ea typeface="Cambria Math" pitchFamily="18" charset="0"/>
              </a:rPr>
              <a:t> </a:t>
            </a:r>
            <a:r>
              <a:rPr lang="en-US" sz="2400" dirty="0" err="1" smtClean="0">
                <a:ea typeface="Cambria Math" pitchFamily="18" charset="0"/>
              </a:rPr>
              <a:t>trumpiausi</a:t>
            </a:r>
            <a:r>
              <a:rPr lang="lt-LT" sz="2400" dirty="0" smtClean="0">
                <a:ea typeface="Cambria Math" pitchFamily="18" charset="0"/>
              </a:rPr>
              <a:t>ų</a:t>
            </a:r>
            <a:r>
              <a:rPr lang="en-US" sz="2400" dirty="0" smtClean="0">
                <a:ea typeface="Cambria Math" pitchFamily="18" charset="0"/>
              </a:rPr>
              <a:t> </a:t>
            </a:r>
            <a:r>
              <a:rPr lang="en-US" sz="2400" dirty="0" err="1" smtClean="0">
                <a:ea typeface="Cambria Math" pitchFamily="18" charset="0"/>
              </a:rPr>
              <a:t>keli</a:t>
            </a:r>
            <a:r>
              <a:rPr lang="lt-LT" sz="2400" dirty="0" smtClean="0">
                <a:ea typeface="Cambria Math" pitchFamily="18" charset="0"/>
              </a:rPr>
              <a:t>ų</a:t>
            </a:r>
            <a:r>
              <a:rPr lang="en-US" sz="2400" dirty="0" smtClean="0">
                <a:ea typeface="Cambria Math" pitchFamily="18" charset="0"/>
              </a:rPr>
              <a:t> </a:t>
            </a:r>
            <a:r>
              <a:rPr lang="en-US" sz="2400" dirty="0" err="1" smtClean="0">
                <a:ea typeface="Cambria Math" pitchFamily="18" charset="0"/>
              </a:rPr>
              <a:t>iki</a:t>
            </a:r>
            <a:r>
              <a:rPr lang="en-US" sz="2400" dirty="0" smtClean="0">
                <a:ea typeface="Cambria Math" pitchFamily="18" charset="0"/>
              </a:rPr>
              <a:t> </a:t>
            </a:r>
            <a:r>
              <a:rPr lang="en-US" sz="2400" dirty="0" err="1" smtClean="0">
                <a:ea typeface="Cambria Math" pitchFamily="18" charset="0"/>
              </a:rPr>
              <a:t>kiekvienos</a:t>
            </a:r>
            <a:r>
              <a:rPr lang="en-US" sz="2400" dirty="0" smtClean="0">
                <a:ea typeface="Cambria Math" pitchFamily="18" charset="0"/>
              </a:rPr>
              <a:t> </a:t>
            </a:r>
            <a:r>
              <a:rPr lang="en-US" sz="2400" dirty="0" err="1" smtClean="0">
                <a:ea typeface="Cambria Math" pitchFamily="18" charset="0"/>
              </a:rPr>
              <a:t>vir</a:t>
            </a:r>
            <a:r>
              <a:rPr lang="lt-LT" sz="2400" dirty="0" err="1" smtClean="0">
                <a:ea typeface="Cambria Math" pitchFamily="18" charset="0"/>
              </a:rPr>
              <a:t>šū</a:t>
            </a:r>
            <a:r>
              <a:rPr lang="en-US" sz="2400" dirty="0" smtClean="0">
                <a:ea typeface="Cambria Math" pitchFamily="18" charset="0"/>
              </a:rPr>
              <a:t>n</a:t>
            </a:r>
            <a:r>
              <a:rPr lang="lt-LT" sz="2400" dirty="0" smtClean="0">
                <a:ea typeface="Cambria Math" pitchFamily="18" charset="0"/>
              </a:rPr>
              <a:t>ė</a:t>
            </a:r>
            <a:r>
              <a:rPr lang="en-US" sz="2400" dirty="0" smtClean="0">
                <a:ea typeface="Cambria Math" pitchFamily="18" charset="0"/>
              </a:rPr>
              <a:t>s </a:t>
            </a:r>
            <a:r>
              <a:rPr lang="en-US" sz="2400" dirty="0" err="1" smtClean="0">
                <a:ea typeface="Cambria Math" pitchFamily="18" charset="0"/>
              </a:rPr>
              <a:t>ilgius</a:t>
            </a:r>
            <a:r>
              <a:rPr lang="en-US" sz="2400" dirty="0" smtClean="0">
                <a:ea typeface="Cambria Math" pitchFamily="18" charset="0"/>
              </a:rPr>
              <a:t>, </a:t>
            </a:r>
            <a:r>
              <a:rPr lang="en-US" sz="2400" dirty="0" err="1" smtClean="0">
                <a:ea typeface="Cambria Math" pitchFamily="18" charset="0"/>
              </a:rPr>
              <a:t>masyv</a:t>
            </a:r>
            <a:r>
              <a:rPr lang="lt-LT" sz="2400" dirty="0" smtClean="0">
                <a:ea typeface="Cambria Math" pitchFamily="18" charset="0"/>
              </a:rPr>
              <a:t>ą</a:t>
            </a:r>
            <a:r>
              <a:rPr lang="en-US" sz="2400" dirty="0" smtClean="0">
                <a:ea typeface="Cambria Math" pitchFamily="18" charset="0"/>
              </a:rPr>
              <a:t> </a:t>
            </a:r>
            <a:r>
              <a:rPr lang="en-US" sz="2400" dirty="0" smtClean="0">
                <a:latin typeface="Courier New" pitchFamily="49" charset="0"/>
                <a:ea typeface="Cambria Math" pitchFamily="18" charset="0"/>
                <a:cs typeface="Courier New" pitchFamily="49" charset="0"/>
              </a:rPr>
              <a:t>P</a:t>
            </a:r>
            <a:r>
              <a:rPr lang="lt-LT" sz="2400" dirty="0" smtClean="0">
                <a:ea typeface="Cambria Math" pitchFamily="18" charset="0"/>
              </a:rPr>
              <a:t> naudojame maršrutui optimaliai atstatyti, jo </a:t>
            </a:r>
            <a:r>
              <a:rPr lang="lt-LT" sz="2400" dirty="0" smtClean="0">
                <a:latin typeface="Courier New" pitchFamily="49" charset="0"/>
                <a:ea typeface="Cambria Math" pitchFamily="18" charset="0"/>
                <a:cs typeface="Courier New" pitchFamily="49" charset="0"/>
              </a:rPr>
              <a:t>i</a:t>
            </a:r>
            <a:r>
              <a:rPr lang="lt-LT" sz="2400" dirty="0" smtClean="0">
                <a:ea typeface="Cambria Math" pitchFamily="18" charset="0"/>
              </a:rPr>
              <a:t>-tojo elemento reikšmė </a:t>
            </a:r>
            <a:r>
              <a:rPr lang="lt-LT" sz="2400" dirty="0" smtClean="0">
                <a:latin typeface="Courier New" pitchFamily="49" charset="0"/>
                <a:ea typeface="Cambria Math" pitchFamily="18" charset="0"/>
                <a:cs typeface="Courier New" pitchFamily="49" charset="0"/>
              </a:rPr>
              <a:t>p</a:t>
            </a:r>
            <a:r>
              <a:rPr lang="lt-LT" sz="2400" baseline="-25000" dirty="0" smtClean="0">
                <a:latin typeface="Courier New" pitchFamily="49" charset="0"/>
                <a:ea typeface="Cambria Math" pitchFamily="18" charset="0"/>
                <a:cs typeface="Courier New" pitchFamily="49" charset="0"/>
              </a:rPr>
              <a:t>i</a:t>
            </a:r>
            <a:r>
              <a:rPr lang="en-US" sz="2400" dirty="0" smtClean="0">
                <a:latin typeface="Courier New" pitchFamily="49" charset="0"/>
                <a:ea typeface="Cambria Math" pitchFamily="18" charset="0"/>
                <a:cs typeface="Courier New" pitchFamily="49" charset="0"/>
              </a:rPr>
              <a:t>=</a:t>
            </a:r>
            <a:r>
              <a:rPr lang="lt-LT" sz="2400" dirty="0" smtClean="0">
                <a:latin typeface="Courier New" pitchFamily="49" charset="0"/>
                <a:ea typeface="Cambria Math" pitchFamily="18" charset="0"/>
                <a:cs typeface="Courier New" pitchFamily="49" charset="0"/>
              </a:rPr>
              <a:t>k </a:t>
            </a:r>
            <a:r>
              <a:rPr lang="lt-LT" sz="2400" dirty="0" smtClean="0">
                <a:ea typeface="Cambria Math" pitchFamily="18" charset="0"/>
              </a:rPr>
              <a:t>parodo, kad į </a:t>
            </a:r>
            <a:r>
              <a:rPr lang="lt-LT" sz="2400" dirty="0" err="1" smtClean="0">
                <a:latin typeface="Courier New" pitchFamily="49" charset="0"/>
                <a:ea typeface="Cambria Math" pitchFamily="18" charset="0"/>
                <a:cs typeface="Courier New" pitchFamily="49" charset="0"/>
              </a:rPr>
              <a:t>v</a:t>
            </a:r>
            <a:r>
              <a:rPr lang="lt-LT" sz="2400" baseline="-25000" dirty="0" err="1" smtClean="0">
                <a:latin typeface="Courier New" pitchFamily="49" charset="0"/>
                <a:ea typeface="Cambria Math" pitchFamily="18" charset="0"/>
                <a:cs typeface="Courier New" pitchFamily="49" charset="0"/>
              </a:rPr>
              <a:t>i</a:t>
            </a:r>
            <a:r>
              <a:rPr lang="lt-LT" sz="2400" dirty="0" smtClean="0">
                <a:ea typeface="Cambria Math" pitchFamily="18" charset="0"/>
              </a:rPr>
              <a:t> viršūnę patenkame iš </a:t>
            </a:r>
            <a:r>
              <a:rPr lang="lt-LT" sz="2400" dirty="0" err="1" smtClean="0">
                <a:latin typeface="Courier New" pitchFamily="49" charset="0"/>
                <a:ea typeface="Cambria Math" pitchFamily="18" charset="0"/>
                <a:cs typeface="Courier New" pitchFamily="49" charset="0"/>
              </a:rPr>
              <a:t>v</a:t>
            </a:r>
            <a:r>
              <a:rPr lang="lt-LT" sz="2400" baseline="-25000" dirty="0" err="1" smtClean="0">
                <a:latin typeface="Courier New" pitchFamily="49" charset="0"/>
                <a:ea typeface="Cambria Math" pitchFamily="18" charset="0"/>
                <a:cs typeface="Courier New" pitchFamily="49" charset="0"/>
              </a:rPr>
              <a:t>k</a:t>
            </a:r>
            <a:r>
              <a:rPr lang="lt-LT" sz="2400" dirty="0" smtClean="0">
                <a:ea typeface="Cambria Math" pitchFamily="18" charset="0"/>
              </a:rPr>
              <a:t> viršūnės</a:t>
            </a:r>
          </a:p>
          <a:p>
            <a:r>
              <a:rPr lang="lt-LT" sz="2400" dirty="0" smtClean="0">
                <a:ea typeface="Cambria Math" pitchFamily="18" charset="0"/>
              </a:rPr>
              <a:t>Tegul </a:t>
            </a:r>
            <a:r>
              <a:rPr lang="lt-LT" sz="2400" dirty="0" smtClean="0">
                <a:latin typeface="Courier New" pitchFamily="49" charset="0"/>
                <a:ea typeface="Cambria Math" pitchFamily="18" charset="0"/>
                <a:cs typeface="Courier New" pitchFamily="49" charset="0"/>
              </a:rPr>
              <a:t>S</a:t>
            </a:r>
            <a:r>
              <a:rPr lang="lt-LT" sz="2400" dirty="0" smtClean="0">
                <a:ea typeface="Cambria Math" pitchFamily="18" charset="0"/>
              </a:rPr>
              <a:t> yra aibė viršūnių, iki kurių jau radome trumpiausią kelią</a:t>
            </a:r>
          </a:p>
          <a:p>
            <a:r>
              <a:rPr lang="lt-LT" sz="2400" dirty="0" smtClean="0">
                <a:ea typeface="Cambria Math" pitchFamily="18" charset="0"/>
              </a:rPr>
              <a:t>Pradžioje šiai aibei priklauso tik pradinė viršūnė </a:t>
            </a:r>
            <a:r>
              <a:rPr lang="lt-LT" sz="2400" dirty="0" smtClean="0">
                <a:latin typeface="Courier New" pitchFamily="49" charset="0"/>
                <a:ea typeface="Cambria Math" pitchFamily="18" charset="0"/>
                <a:cs typeface="Courier New" pitchFamily="49" charset="0"/>
              </a:rPr>
              <a:t>v</a:t>
            </a:r>
          </a:p>
          <a:p>
            <a:r>
              <a:rPr lang="lt-LT" sz="2400" dirty="0" smtClean="0">
                <a:ea typeface="Cambria Math" pitchFamily="18" charset="0"/>
              </a:rPr>
              <a:t>Vykdydami algoritmą kiekviename žingsnyje aibę </a:t>
            </a:r>
            <a:r>
              <a:rPr lang="lt-LT" sz="2400" dirty="0" smtClean="0">
                <a:latin typeface="Courier New" pitchFamily="49" charset="0"/>
                <a:ea typeface="Cambria Math" pitchFamily="18" charset="0"/>
                <a:cs typeface="Courier New" pitchFamily="49" charset="0"/>
              </a:rPr>
              <a:t>S</a:t>
            </a:r>
            <a:r>
              <a:rPr lang="lt-LT" sz="2400" dirty="0" smtClean="0">
                <a:ea typeface="Cambria Math" pitchFamily="18" charset="0"/>
              </a:rPr>
              <a:t> papildome nauja viršūne</a:t>
            </a:r>
          </a:p>
          <a:p>
            <a:endParaRPr lang="en-US" sz="2400" dirty="0"/>
          </a:p>
        </p:txBody>
      </p:sp>
    </p:spTree>
    <p:extLst>
      <p:ext uri="{BB962C8B-B14F-4D97-AF65-F5344CB8AC3E}">
        <p14:creationId xmlns:p14="http://schemas.microsoft.com/office/powerpoint/2010/main" val="251814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p:sp>
        <p:nvSpPr>
          <p:cNvPr id="3" name="Content Placeholder 2"/>
          <p:cNvSpPr>
            <a:spLocks noGrp="1"/>
          </p:cNvSpPr>
          <p:nvPr>
            <p:ph idx="1"/>
          </p:nvPr>
        </p:nvSpPr>
        <p:spPr/>
        <p:txBody>
          <a:bodyPr/>
          <a:lstStyle/>
          <a:p>
            <a:r>
              <a:rPr lang="lt-LT" sz="2000" dirty="0" smtClean="0"/>
              <a:t>Aibėje </a:t>
            </a:r>
            <a:r>
              <a:rPr lang="lt-LT" sz="2000" dirty="0" smtClean="0">
                <a:latin typeface="Courier New" pitchFamily="49" charset="0"/>
                <a:cs typeface="Courier New" pitchFamily="49" charset="0"/>
              </a:rPr>
              <a:t>Q</a:t>
            </a:r>
            <a:r>
              <a:rPr lang="lt-LT" sz="2000" dirty="0" smtClean="0"/>
              <a:t> saugome viršūnes, iki kurių trumpiausias kelias dar nežinomas</a:t>
            </a:r>
          </a:p>
          <a:p>
            <a:r>
              <a:rPr lang="lt-LT" sz="2000" dirty="0" smtClean="0">
                <a:ea typeface="Cambria Math" pitchFamily="18" charset="0"/>
              </a:rPr>
              <a:t>Taupydami kompiuterio atmintį, galime apsiriboti tik aibe </a:t>
            </a:r>
            <a:r>
              <a:rPr lang="lt-LT" sz="2000" dirty="0" smtClean="0">
                <a:latin typeface="Courier New" pitchFamily="49" charset="0"/>
                <a:ea typeface="Cambria Math" pitchFamily="18" charset="0"/>
                <a:cs typeface="Courier New" pitchFamily="49" charset="0"/>
              </a:rPr>
              <a:t>S</a:t>
            </a:r>
            <a:r>
              <a:rPr lang="lt-LT" sz="2000" dirty="0" smtClean="0">
                <a:ea typeface="Cambria Math" pitchFamily="18" charset="0"/>
              </a:rPr>
              <a:t> arba </a:t>
            </a:r>
            <a:r>
              <a:rPr lang="lt-LT" sz="2000" dirty="0" smtClean="0">
                <a:latin typeface="Courier New" pitchFamily="49" charset="0"/>
                <a:ea typeface="Cambria Math" pitchFamily="18" charset="0"/>
                <a:cs typeface="Courier New" pitchFamily="49" charset="0"/>
              </a:rPr>
              <a:t>Q</a:t>
            </a:r>
            <a:r>
              <a:rPr lang="lt-LT" sz="2000" dirty="0" smtClean="0">
                <a:ea typeface="Cambria Math" pitchFamily="18" charset="0"/>
              </a:rPr>
              <a:t>, nes </a:t>
            </a:r>
            <a:r>
              <a:rPr lang="lt-LT" sz="2000" dirty="0" smtClean="0">
                <a:latin typeface="Courier New" pitchFamily="49" charset="0"/>
                <a:ea typeface="Cambria Math" pitchFamily="18" charset="0"/>
                <a:cs typeface="Courier New" pitchFamily="49" charset="0"/>
              </a:rPr>
              <a:t>Q</a:t>
            </a:r>
            <a:r>
              <a:rPr lang="en-US" sz="2000" dirty="0" smtClean="0">
                <a:latin typeface="Courier New" pitchFamily="49" charset="0"/>
                <a:ea typeface="Cambria Math" pitchFamily="18" charset="0"/>
                <a:cs typeface="Courier New" pitchFamily="49" charset="0"/>
              </a:rPr>
              <a:t>=V/S</a:t>
            </a:r>
            <a:r>
              <a:rPr lang="en-US" sz="2000" dirty="0" smtClean="0">
                <a:ea typeface="Cambria Math" pitchFamily="18" charset="0"/>
              </a:rPr>
              <a:t>, ta</a:t>
            </a:r>
            <a:r>
              <a:rPr lang="lt-LT" sz="2000" dirty="0" smtClean="0">
                <a:ea typeface="Cambria Math" pitchFamily="18" charset="0"/>
              </a:rPr>
              <a:t>č</a:t>
            </a:r>
            <a:r>
              <a:rPr lang="en-US" sz="2000" dirty="0" err="1" smtClean="0">
                <a:ea typeface="Cambria Math" pitchFamily="18" charset="0"/>
              </a:rPr>
              <a:t>iau</a:t>
            </a:r>
            <a:r>
              <a:rPr lang="en-US" sz="2000" dirty="0" smtClean="0">
                <a:ea typeface="Cambria Math" pitchFamily="18" charset="0"/>
              </a:rPr>
              <a:t> </a:t>
            </a:r>
            <a:r>
              <a:rPr lang="en-US" sz="2000" dirty="0" err="1" smtClean="0">
                <a:ea typeface="Cambria Math" pitchFamily="18" charset="0"/>
              </a:rPr>
              <a:t>algoritmo</a:t>
            </a:r>
            <a:r>
              <a:rPr lang="en-US" sz="2000" dirty="0" smtClean="0">
                <a:ea typeface="Cambria Math" pitchFamily="18" charset="0"/>
              </a:rPr>
              <a:t> </a:t>
            </a:r>
            <a:r>
              <a:rPr lang="en-US" sz="2000" dirty="0" err="1" smtClean="0">
                <a:ea typeface="Cambria Math" pitchFamily="18" charset="0"/>
              </a:rPr>
              <a:t>realizacija</a:t>
            </a:r>
            <a:r>
              <a:rPr lang="en-US" sz="2000" dirty="0" smtClean="0">
                <a:ea typeface="Cambria Math" pitchFamily="18" charset="0"/>
              </a:rPr>
              <a:t> </a:t>
            </a:r>
            <a:r>
              <a:rPr lang="en-US" sz="2000" dirty="0" err="1" smtClean="0">
                <a:ea typeface="Cambria Math" pitchFamily="18" charset="0"/>
              </a:rPr>
              <a:t>yra</a:t>
            </a:r>
            <a:r>
              <a:rPr lang="en-US" sz="2000" dirty="0" smtClean="0">
                <a:ea typeface="Cambria Math" pitchFamily="18" charset="0"/>
              </a:rPr>
              <a:t> </a:t>
            </a:r>
            <a:r>
              <a:rPr lang="en-US" sz="2000" dirty="0" err="1" smtClean="0">
                <a:ea typeface="Cambria Math" pitchFamily="18" charset="0"/>
              </a:rPr>
              <a:t>efektyvesn</a:t>
            </a:r>
            <a:r>
              <a:rPr lang="lt-LT" sz="2000" dirty="0" smtClean="0">
                <a:ea typeface="Cambria Math" pitchFamily="18" charset="0"/>
              </a:rPr>
              <a:t>ė</a:t>
            </a:r>
            <a:r>
              <a:rPr lang="en-US" sz="2000" dirty="0" smtClean="0">
                <a:ea typeface="Cambria Math" pitchFamily="18" charset="0"/>
              </a:rPr>
              <a:t>, </a:t>
            </a:r>
            <a:r>
              <a:rPr lang="en-US" sz="2000" dirty="0" err="1" smtClean="0">
                <a:ea typeface="Cambria Math" pitchFamily="18" charset="0"/>
              </a:rPr>
              <a:t>kai</a:t>
            </a:r>
            <a:r>
              <a:rPr lang="en-US" sz="2000" dirty="0" smtClean="0">
                <a:ea typeface="Cambria Math" pitchFamily="18" charset="0"/>
              </a:rPr>
              <a:t> par</a:t>
            </a:r>
            <a:r>
              <a:rPr lang="lt-LT" sz="2000" dirty="0" err="1" smtClean="0">
                <a:ea typeface="Cambria Math" pitchFamily="18" charset="0"/>
              </a:rPr>
              <a:t>enkame</a:t>
            </a:r>
            <a:r>
              <a:rPr lang="lt-LT" sz="2000" dirty="0" smtClean="0">
                <a:ea typeface="Cambria Math" pitchFamily="18" charset="0"/>
              </a:rPr>
              <a:t> tinkamą duomenų struktūrą aibei </a:t>
            </a:r>
            <a:r>
              <a:rPr lang="lt-LT" sz="2000" dirty="0" smtClean="0">
                <a:latin typeface="Courier New" pitchFamily="49" charset="0"/>
                <a:ea typeface="Cambria Math" pitchFamily="18" charset="0"/>
                <a:cs typeface="Courier New" pitchFamily="49" charset="0"/>
              </a:rPr>
              <a:t>Q</a:t>
            </a:r>
            <a:r>
              <a:rPr lang="lt-LT" sz="2000" dirty="0" smtClean="0">
                <a:ea typeface="Cambria Math" pitchFamily="18" charset="0"/>
              </a:rPr>
              <a:t> saugoti</a:t>
            </a:r>
          </a:p>
          <a:p>
            <a:r>
              <a:rPr lang="lt-LT" sz="2000" dirty="0" smtClean="0">
                <a:ea typeface="Cambria Math" pitchFamily="18" charset="0"/>
              </a:rPr>
              <a:t>Tarsime, kad pradinė yra </a:t>
            </a:r>
            <a:r>
              <a:rPr lang="lt-LT" sz="2000" dirty="0" smtClean="0">
                <a:latin typeface="Courier New" pitchFamily="49" charset="0"/>
                <a:ea typeface="Cambria Math" pitchFamily="18" charset="0"/>
                <a:cs typeface="Courier New" pitchFamily="49" charset="0"/>
              </a:rPr>
              <a:t>v</a:t>
            </a:r>
            <a:r>
              <a:rPr lang="lt-LT" sz="2000" baseline="-25000" dirty="0" smtClean="0">
                <a:latin typeface="Courier New" pitchFamily="49" charset="0"/>
                <a:ea typeface="Cambria Math" pitchFamily="18" charset="0"/>
                <a:cs typeface="Courier New" pitchFamily="49" charset="0"/>
              </a:rPr>
              <a:t>1</a:t>
            </a:r>
            <a:r>
              <a:rPr lang="lt-LT" sz="2000" dirty="0" smtClean="0">
                <a:ea typeface="Cambria Math" pitchFamily="18" charset="0"/>
              </a:rPr>
              <a:t> viršūnė</a:t>
            </a:r>
          </a:p>
          <a:p>
            <a:pPr marL="0" indent="0">
              <a:buNone/>
            </a:pPr>
            <a:r>
              <a:rPr lang="lt-LT" sz="2400" dirty="0">
                <a:ea typeface="Cambria Math" pitchFamily="18" charset="0"/>
              </a:rPr>
              <a:t>	</a:t>
            </a:r>
            <a:endParaRPr lang="en-US" sz="2400" dirty="0"/>
          </a:p>
        </p:txBody>
      </p:sp>
      <p:pic>
        <p:nvPicPr>
          <p:cNvPr id="167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284984"/>
            <a:ext cx="3287820"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5032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p:sp>
        <p:nvSpPr>
          <p:cNvPr id="3" name="Content Placeholder 2"/>
          <p:cNvSpPr>
            <a:spLocks noGrp="1"/>
          </p:cNvSpPr>
          <p:nvPr>
            <p:ph idx="1"/>
          </p:nvPr>
        </p:nvSpPr>
        <p:spPr/>
        <p:txBody>
          <a:bodyPr/>
          <a:lstStyle/>
          <a:p>
            <a:r>
              <a:rPr lang="en-US" sz="2400" dirty="0" err="1" smtClean="0"/>
              <a:t>Vykdydami</a:t>
            </a:r>
            <a:r>
              <a:rPr lang="en-US" sz="2400" dirty="0" smtClean="0"/>
              <a:t> </a:t>
            </a:r>
            <a:r>
              <a:rPr lang="en-US" sz="2400" dirty="0" err="1" smtClean="0"/>
              <a:t>pirm</a:t>
            </a:r>
            <a:r>
              <a:rPr lang="lt-LT" sz="2400" dirty="0" smtClean="0"/>
              <a:t>ą</a:t>
            </a:r>
            <a:r>
              <a:rPr lang="en-US" sz="2400" dirty="0" smtClean="0"/>
              <a:t>j</a:t>
            </a:r>
            <a:r>
              <a:rPr lang="lt-LT" sz="2400" dirty="0" smtClean="0"/>
              <a:t>į</a:t>
            </a:r>
            <a:r>
              <a:rPr lang="en-US" sz="2400" dirty="0" smtClean="0"/>
              <a:t> </a:t>
            </a:r>
            <a:r>
              <a:rPr lang="en-US" sz="2400" dirty="0" err="1" smtClean="0"/>
              <a:t>algoritmo</a:t>
            </a:r>
            <a:r>
              <a:rPr lang="en-US" sz="2400" dirty="0" smtClean="0"/>
              <a:t> </a:t>
            </a:r>
            <a:r>
              <a:rPr lang="lt-LT" sz="2400" dirty="0" smtClean="0"/>
              <a:t>ž</a:t>
            </a:r>
            <a:r>
              <a:rPr lang="en-US" sz="2400" dirty="0" err="1" smtClean="0"/>
              <a:t>ingsn</a:t>
            </a:r>
            <a:r>
              <a:rPr lang="lt-LT" sz="2400" dirty="0" smtClean="0"/>
              <a:t>į</a:t>
            </a:r>
            <a:r>
              <a:rPr lang="en-US" sz="2400" dirty="0" smtClean="0"/>
              <a:t> </a:t>
            </a:r>
            <a:r>
              <a:rPr lang="en-US" sz="2400" dirty="0" err="1" smtClean="0"/>
              <a:t>randame</a:t>
            </a:r>
            <a:r>
              <a:rPr lang="en-US" sz="2400" dirty="0" smtClean="0"/>
              <a:t> </a:t>
            </a:r>
            <a:r>
              <a:rPr lang="en-US" sz="2400" dirty="0" err="1" smtClean="0"/>
              <a:t>vir</a:t>
            </a:r>
            <a:r>
              <a:rPr lang="lt-LT" sz="2400" dirty="0" err="1" smtClean="0"/>
              <a:t>šū</a:t>
            </a:r>
            <a:r>
              <a:rPr lang="en-US" sz="2400" dirty="0" smtClean="0"/>
              <a:t>n</a:t>
            </a:r>
            <a:r>
              <a:rPr lang="lt-LT" sz="2400" dirty="0" smtClean="0"/>
              <a:t>ę</a:t>
            </a:r>
            <a:r>
              <a:rPr lang="en-US" sz="2400" dirty="0" smtClean="0"/>
              <a:t> </a:t>
            </a:r>
            <a:r>
              <a:rPr lang="en-US" sz="2400" dirty="0" smtClean="0">
                <a:latin typeface="Courier New" pitchFamily="49" charset="0"/>
                <a:cs typeface="Courier New" pitchFamily="49" charset="0"/>
              </a:rPr>
              <a:t>w</a:t>
            </a:r>
            <a:r>
              <a:rPr lang="en-US" sz="2400" baseline="-25000" dirty="0" smtClean="0">
                <a:latin typeface="Courier New" pitchFamily="49" charset="0"/>
                <a:cs typeface="Courier New" pitchFamily="49" charset="0"/>
              </a:rPr>
              <a:t>1</a:t>
            </a:r>
            <a:r>
              <a:rPr lang="lt-LT" sz="2400" dirty="0" smtClean="0"/>
              <a:t>, iki kurios kelias iš </a:t>
            </a:r>
            <a:r>
              <a:rPr lang="lt-LT" sz="2400" dirty="0" smtClean="0">
                <a:latin typeface="Courier New" pitchFamily="49" charset="0"/>
                <a:cs typeface="Courier New" pitchFamily="49" charset="0"/>
              </a:rPr>
              <a:t>v</a:t>
            </a:r>
            <a:r>
              <a:rPr lang="lt-LT" sz="2400" baseline="-25000" dirty="0" smtClean="0">
                <a:latin typeface="Courier New" pitchFamily="49" charset="0"/>
                <a:cs typeface="Courier New" pitchFamily="49" charset="0"/>
              </a:rPr>
              <a:t>1</a:t>
            </a:r>
            <a:r>
              <a:rPr lang="lt-LT" sz="2400" dirty="0" smtClean="0"/>
              <a:t> yra trumpiausias</a:t>
            </a:r>
          </a:p>
          <a:p>
            <a:r>
              <a:rPr lang="lt-LT" sz="2400" dirty="0" smtClean="0">
                <a:ea typeface="Cambria Math" pitchFamily="18" charset="0"/>
              </a:rPr>
              <a:t>Paskui nagrinėjame visas naujosios viršūnės dar neperrinktas kaimynes </a:t>
            </a:r>
            <a:r>
              <a:rPr lang="lt-LT" sz="2400" dirty="0" err="1" smtClean="0">
                <a:latin typeface="Courier New" pitchFamily="49" charset="0"/>
                <a:ea typeface="Cambria Math" pitchFamily="18" charset="0"/>
                <a:cs typeface="Courier New" pitchFamily="49" charset="0"/>
              </a:rPr>
              <a:t>v</a:t>
            </a:r>
            <a:r>
              <a:rPr lang="lt-LT" sz="2400" baseline="-25000" dirty="0" err="1" smtClean="0">
                <a:latin typeface="Courier New" pitchFamily="49" charset="0"/>
                <a:ea typeface="Cambria Math" pitchFamily="18" charset="0"/>
                <a:cs typeface="Courier New" pitchFamily="49" charset="0"/>
              </a:rPr>
              <a:t>j</a:t>
            </a:r>
            <a:r>
              <a:rPr lang="lt-LT" sz="2400" dirty="0" smtClean="0">
                <a:latin typeface="Courier New" pitchFamily="49" charset="0"/>
                <a:ea typeface="Cambria Math" pitchFamily="18" charset="0"/>
                <a:cs typeface="Courier New" pitchFamily="49" charset="0"/>
              </a:rPr>
              <a:t> </a:t>
            </a:r>
            <a:r>
              <a:rPr lang="lt-LT" sz="2400" dirty="0" smtClean="0">
                <a:ea typeface="Cambria Math" pitchFamily="18" charset="0"/>
              </a:rPr>
              <a:t>ir lyginame dviejų kelių ilgius: Geriausio iš iki šiol žinomų ir naujo kelio, kai pirmiausia trumpiausiu keliu einame į </a:t>
            </a:r>
            <a:r>
              <a:rPr lang="lt-LT" sz="2400" dirty="0" smtClean="0">
                <a:latin typeface="Courier New" pitchFamily="49" charset="0"/>
                <a:ea typeface="Cambria Math" pitchFamily="18" charset="0"/>
                <a:cs typeface="Courier New" pitchFamily="49" charset="0"/>
              </a:rPr>
              <a:t>w</a:t>
            </a:r>
            <a:r>
              <a:rPr lang="lt-LT" sz="2400" baseline="-25000" dirty="0" smtClean="0">
                <a:latin typeface="Courier New" pitchFamily="49" charset="0"/>
                <a:ea typeface="Cambria Math" pitchFamily="18" charset="0"/>
                <a:cs typeface="Courier New" pitchFamily="49" charset="0"/>
              </a:rPr>
              <a:t>1</a:t>
            </a:r>
            <a:r>
              <a:rPr lang="lt-LT" sz="2400" dirty="0" smtClean="0">
                <a:ea typeface="Cambria Math" pitchFamily="18" charset="0"/>
              </a:rPr>
              <a:t>, o iš jos pasiekiame </a:t>
            </a:r>
            <a:r>
              <a:rPr lang="lt-LT" sz="2400" dirty="0" err="1" smtClean="0">
                <a:latin typeface="Courier New" pitchFamily="49" charset="0"/>
                <a:ea typeface="Cambria Math" pitchFamily="18" charset="0"/>
                <a:cs typeface="Courier New" pitchFamily="49" charset="0"/>
              </a:rPr>
              <a:t>v</a:t>
            </a:r>
            <a:r>
              <a:rPr lang="lt-LT" sz="2400" baseline="-25000" dirty="0" err="1" smtClean="0">
                <a:latin typeface="Courier New" pitchFamily="49" charset="0"/>
                <a:ea typeface="Cambria Math" pitchFamily="18" charset="0"/>
                <a:cs typeface="Courier New" pitchFamily="49" charset="0"/>
              </a:rPr>
              <a:t>j</a:t>
            </a:r>
            <a:endParaRPr lang="lt-LT" sz="2400" baseline="-25000" dirty="0" smtClean="0">
              <a:latin typeface="Courier New" pitchFamily="49" charset="0"/>
              <a:ea typeface="Cambria Math" pitchFamily="18" charset="0"/>
              <a:cs typeface="Courier New" pitchFamily="49" charset="0"/>
            </a:endParaRPr>
          </a:p>
          <a:p>
            <a:r>
              <a:rPr lang="lt-LT" sz="2400" dirty="0" smtClean="0">
                <a:ea typeface="Cambria Math" pitchFamily="18" charset="0"/>
              </a:rPr>
              <a:t>Šį algoritmą kartojame ir kituose žingsniuose</a:t>
            </a:r>
          </a:p>
          <a:p>
            <a:r>
              <a:rPr lang="lt-LT" sz="2400" dirty="0" err="1" smtClean="0">
                <a:ea typeface="Cambria Math" pitchFamily="18" charset="0"/>
              </a:rPr>
              <a:t>Dijkstros</a:t>
            </a:r>
            <a:r>
              <a:rPr lang="lt-LT" sz="2400" dirty="0" smtClean="0">
                <a:ea typeface="Cambria Math" pitchFamily="18" charset="0"/>
              </a:rPr>
              <a:t> algoritme naudojame godžiojo metodo principą</a:t>
            </a:r>
          </a:p>
          <a:p>
            <a:pPr lvl="1"/>
            <a:r>
              <a:rPr lang="lt-LT" sz="2000" dirty="0" smtClean="0">
                <a:ea typeface="Cambria Math" pitchFamily="18" charset="0"/>
              </a:rPr>
              <a:t>Kiekvienu žingsniu pasirenkame geriausią lokalų sprendinį</a:t>
            </a:r>
          </a:p>
          <a:p>
            <a:pPr lvl="0"/>
            <a:r>
              <a:rPr lang="lt-LT" sz="2400" dirty="0" smtClean="0">
                <a:solidFill>
                  <a:prstClr val="black"/>
                </a:solidFill>
                <a:ea typeface="Cambria Math" pitchFamily="18" charset="0"/>
              </a:rPr>
              <a:t>Godusis algoritmas nebūtinai garantuoja gautojo sprendinio globalų optimalumą</a:t>
            </a:r>
            <a:endParaRPr lang="lt-LT" sz="2400" dirty="0">
              <a:solidFill>
                <a:prstClr val="black"/>
              </a:solidFill>
              <a:ea typeface="Cambria Math" pitchFamily="18" charset="0"/>
            </a:endParaRPr>
          </a:p>
          <a:p>
            <a:pPr marL="0" indent="0">
              <a:buNone/>
            </a:pPr>
            <a:endParaRPr lang="en-US" sz="2400" dirty="0"/>
          </a:p>
        </p:txBody>
      </p:sp>
    </p:spTree>
    <p:extLst>
      <p:ext uri="{BB962C8B-B14F-4D97-AF65-F5344CB8AC3E}">
        <p14:creationId xmlns:p14="http://schemas.microsoft.com/office/powerpoint/2010/main" val="291019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lt-LT" sz="2400" dirty="0" smtClean="0"/>
                  <a:t>1 Uždavinio sprendimas</a:t>
                </a:r>
              </a:p>
              <a:p>
                <a:pPr lvl="1"/>
                <a:r>
                  <a:rPr lang="lt-LT" sz="2000" dirty="0" smtClean="0">
                    <a:solidFill>
                      <a:prstClr val="black"/>
                    </a:solidFill>
                    <a:ea typeface="Cambria Math" pitchFamily="18" charset="0"/>
                  </a:rPr>
                  <a:t>Jei užtenka rasti trumpiausią kelią tik iki vienos viršūnės w, tai </a:t>
                </a:r>
                <a:r>
                  <a:rPr lang="lt-LT" sz="2000" dirty="0" err="1" smtClean="0">
                    <a:solidFill>
                      <a:prstClr val="black"/>
                    </a:solidFill>
                    <a:ea typeface="Cambria Math" pitchFamily="18" charset="0"/>
                  </a:rPr>
                  <a:t>Dijkstros</a:t>
                </a:r>
                <a:r>
                  <a:rPr lang="lt-LT" sz="2000" dirty="0" smtClean="0">
                    <a:solidFill>
                      <a:prstClr val="black"/>
                    </a:solidFill>
                    <a:ea typeface="Cambria Math" pitchFamily="18" charset="0"/>
                  </a:rPr>
                  <a:t> algoritme pakeičiame (6) ciklą tokiu sąlyginiu ciklu</a:t>
                </a:r>
              </a:p>
              <a:p>
                <a:pPr marL="457200" lvl="1" indent="0">
                  <a:buNone/>
                </a:pPr>
                <a:r>
                  <a:rPr lang="lt-LT" sz="1600" dirty="0" smtClean="0">
                    <a:solidFill>
                      <a:prstClr val="black"/>
                    </a:solidFill>
                    <a:latin typeface="Courier New" pitchFamily="49" charset="0"/>
                    <a:ea typeface="Cambria Math" pitchFamily="18" charset="0"/>
                    <a:cs typeface="Courier New" pitchFamily="49" charset="0"/>
                  </a:rPr>
                  <a:t>		(6) </a:t>
                </a:r>
                <a:r>
                  <a:rPr lang="lt-LT" sz="1600" dirty="0" err="1" smtClean="0">
                    <a:solidFill>
                      <a:prstClr val="black"/>
                    </a:solidFill>
                    <a:latin typeface="Courier New" pitchFamily="49" charset="0"/>
                    <a:ea typeface="Cambria Math" pitchFamily="18" charset="0"/>
                    <a:cs typeface="Courier New" pitchFamily="49" charset="0"/>
                  </a:rPr>
                  <a:t>while</a:t>
                </a:r>
                <a:r>
                  <a:rPr lang="lt-LT" sz="1600" dirty="0" smtClean="0">
                    <a:solidFill>
                      <a:prstClr val="black"/>
                    </a:solidFill>
                    <a:latin typeface="Courier New" pitchFamily="49" charset="0"/>
                    <a:ea typeface="Cambria Math" pitchFamily="18" charset="0"/>
                    <a:cs typeface="Courier New" pitchFamily="49" charset="0"/>
                  </a:rPr>
                  <a:t> (w</a:t>
                </a:r>
                <a14:m>
                  <m:oMath xmlns:m="http://schemas.openxmlformats.org/officeDocument/2006/math">
                    <m:r>
                      <a:rPr lang="lt-LT" sz="1600" i="1" smtClean="0">
                        <a:solidFill>
                          <a:prstClr val="black"/>
                        </a:solidFill>
                        <a:latin typeface="Cambria Math"/>
                        <a:ea typeface="Cambria Math"/>
                      </a:rPr>
                      <m:t>∈</m:t>
                    </m:r>
                    <m:r>
                      <a:rPr lang="lt-LT" sz="1600" b="0" i="1" smtClean="0">
                        <a:solidFill>
                          <a:prstClr val="black"/>
                        </a:solidFill>
                        <a:latin typeface="Cambria Math"/>
                        <a:ea typeface="Cambria Math"/>
                      </a:rPr>
                      <m:t>/</m:t>
                    </m:r>
                  </m:oMath>
                </a14:m>
                <a:r>
                  <a:rPr lang="lt-LT" sz="1600" dirty="0" smtClean="0">
                    <a:solidFill>
                      <a:prstClr val="black"/>
                    </a:solidFill>
                    <a:latin typeface="Courier New" pitchFamily="49" charset="0"/>
                    <a:ea typeface="Cambria Math" pitchFamily="18" charset="0"/>
                    <a:cs typeface="Courier New" pitchFamily="49" charset="0"/>
                  </a:rPr>
                  <a:t>S) </a:t>
                </a:r>
                <a:r>
                  <a:rPr lang="lt-LT" sz="1600" dirty="0" err="1" smtClean="0">
                    <a:solidFill>
                      <a:prstClr val="black"/>
                    </a:solidFill>
                    <a:latin typeface="Courier New" pitchFamily="49" charset="0"/>
                    <a:ea typeface="Cambria Math" pitchFamily="18" charset="0"/>
                    <a:cs typeface="Courier New" pitchFamily="49" charset="0"/>
                  </a:rPr>
                  <a:t>do</a:t>
                </a:r>
                <a:endParaRPr lang="lt-LT" sz="1600" dirty="0" smtClean="0">
                  <a:solidFill>
                    <a:prstClr val="black"/>
                  </a:solidFill>
                  <a:latin typeface="Courier New" pitchFamily="49" charset="0"/>
                  <a:ea typeface="Cambria Math" pitchFamily="18" charset="0"/>
                  <a:cs typeface="Courier New" pitchFamily="49" charset="0"/>
                </a:endParaRPr>
              </a:p>
              <a:p>
                <a:pPr marL="457200" lvl="1" indent="0">
                  <a:buNone/>
                </a:pPr>
                <a:r>
                  <a:rPr lang="lt-LT" sz="1600" dirty="0">
                    <a:solidFill>
                      <a:prstClr val="black"/>
                    </a:solidFill>
                    <a:latin typeface="Courier New" pitchFamily="49" charset="0"/>
                    <a:ea typeface="Cambria Math" pitchFamily="18" charset="0"/>
                    <a:cs typeface="Courier New" pitchFamily="49" charset="0"/>
                  </a:rPr>
                  <a:t>	</a:t>
                </a:r>
                <a:r>
                  <a:rPr lang="lt-LT" sz="1600" dirty="0" smtClean="0">
                    <a:solidFill>
                      <a:prstClr val="black"/>
                    </a:solidFill>
                    <a:latin typeface="Courier New" pitchFamily="49" charset="0"/>
                    <a:ea typeface="Cambria Math" pitchFamily="18" charset="0"/>
                    <a:cs typeface="Courier New" pitchFamily="49" charset="0"/>
                  </a:rPr>
                  <a:t>		....</a:t>
                </a:r>
              </a:p>
              <a:p>
                <a:pPr marL="457200" lvl="1" indent="0">
                  <a:buNone/>
                </a:pPr>
                <a:r>
                  <a:rPr lang="lt-LT" sz="1600" dirty="0">
                    <a:solidFill>
                      <a:prstClr val="black"/>
                    </a:solidFill>
                    <a:latin typeface="Courier New" pitchFamily="49" charset="0"/>
                    <a:ea typeface="Cambria Math" pitchFamily="18" charset="0"/>
                    <a:cs typeface="Courier New" pitchFamily="49" charset="0"/>
                  </a:rPr>
                  <a:t>	</a:t>
                </a:r>
                <a:r>
                  <a:rPr lang="lt-LT" sz="1600" dirty="0" smtClean="0">
                    <a:solidFill>
                      <a:prstClr val="black"/>
                    </a:solidFill>
                    <a:latin typeface="Courier New" pitchFamily="49" charset="0"/>
                    <a:ea typeface="Cambria Math" pitchFamily="18" charset="0"/>
                    <a:cs typeface="Courier New" pitchFamily="49" charset="0"/>
                  </a:rPr>
                  <a:t>	     </a:t>
                </a:r>
                <a:r>
                  <a:rPr lang="lt-LT" sz="1600" dirty="0" err="1" smtClean="0">
                    <a:solidFill>
                      <a:prstClr val="black"/>
                    </a:solidFill>
                    <a:latin typeface="Courier New" pitchFamily="49" charset="0"/>
                    <a:ea typeface="Cambria Math" pitchFamily="18" charset="0"/>
                    <a:cs typeface="Courier New" pitchFamily="49" charset="0"/>
                  </a:rPr>
                  <a:t>end</a:t>
                </a:r>
                <a:r>
                  <a:rPr lang="lt-LT" sz="1600" dirty="0" smtClean="0">
                    <a:solidFill>
                      <a:prstClr val="black"/>
                    </a:solidFill>
                    <a:latin typeface="Courier New" pitchFamily="49" charset="0"/>
                    <a:ea typeface="Cambria Math" pitchFamily="18" charset="0"/>
                    <a:cs typeface="Courier New" pitchFamily="49" charset="0"/>
                  </a:rPr>
                  <a:t> </a:t>
                </a:r>
                <a:r>
                  <a:rPr lang="lt-LT" sz="1600" dirty="0" err="1" smtClean="0">
                    <a:solidFill>
                      <a:prstClr val="black"/>
                    </a:solidFill>
                    <a:latin typeface="Courier New" pitchFamily="49" charset="0"/>
                    <a:ea typeface="Cambria Math" pitchFamily="18" charset="0"/>
                    <a:cs typeface="Courier New" pitchFamily="49" charset="0"/>
                  </a:rPr>
                  <a:t>do</a:t>
                </a:r>
                <a:endParaRPr lang="lt-LT" sz="1600" dirty="0">
                  <a:solidFill>
                    <a:prstClr val="black"/>
                  </a:solidFill>
                  <a:latin typeface="Courier New" pitchFamily="49" charset="0"/>
                  <a:ea typeface="Cambria Math" pitchFamily="18" charset="0"/>
                  <a:cs typeface="Courier New" pitchFamily="49" charset="0"/>
                </a:endParaRPr>
              </a:p>
              <a:p>
                <a:pPr lvl="1"/>
                <a:r>
                  <a:rPr lang="lt-LT" sz="2000" dirty="0" smtClean="0">
                    <a:solidFill>
                      <a:prstClr val="black"/>
                    </a:solidFill>
                    <a:ea typeface="Cambria Math" pitchFamily="18" charset="0"/>
                  </a:rPr>
                  <a:t>Tačiau net ir tokiu atveju gali tekti atlikti (n-1) algoritmo žingsnį, jei w bus parinkta paskutinė</a:t>
                </a:r>
                <a:endParaRPr lang="lt-LT" sz="2000" dirty="0">
                  <a:solidFill>
                    <a:prstClr val="black"/>
                  </a:solidFill>
                  <a:ea typeface="Cambria Math" pitchFamily="18" charset="0"/>
                </a:endParaRPr>
              </a:p>
              <a:p>
                <a:pPr lvl="0"/>
                <a:r>
                  <a:rPr lang="lt-LT" sz="2400" dirty="0" smtClean="0">
                    <a:solidFill>
                      <a:prstClr val="black"/>
                    </a:solidFill>
                  </a:rPr>
                  <a:t>Pavyzdys. Trumpiausio kelio radimas orientuotame grafe</a:t>
                </a:r>
              </a:p>
              <a:p>
                <a:pPr lvl="1"/>
                <a:r>
                  <a:rPr lang="lt-LT" sz="2000" dirty="0" smtClean="0">
                    <a:solidFill>
                      <a:prstClr val="black"/>
                    </a:solidFill>
                  </a:rPr>
                  <a:t>Turime orientuotą įvertintąjį grafą</a:t>
                </a:r>
                <a:endParaRPr lang="lt-LT" sz="2000" dirty="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48" t="-926" r="-510"/>
                </a:stretch>
              </a:blipFill>
            </p:spPr>
            <p:txBody>
              <a:bodyPr/>
              <a:lstStyle/>
              <a:p>
                <a:r>
                  <a:rPr lang="en-US">
                    <a:noFill/>
                  </a:rPr>
                  <a:t> </a:t>
                </a:r>
              </a:p>
            </p:txBody>
          </p:sp>
        </mc:Fallback>
      </mc:AlternateContent>
      <p:pic>
        <p:nvPicPr>
          <p:cNvPr id="168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4811195"/>
            <a:ext cx="2577455" cy="189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0283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p:sp>
        <p:nvSpPr>
          <p:cNvPr id="3" name="Content Placeholder 2"/>
          <p:cNvSpPr>
            <a:spLocks noGrp="1"/>
          </p:cNvSpPr>
          <p:nvPr>
            <p:ph idx="1"/>
          </p:nvPr>
        </p:nvSpPr>
        <p:spPr/>
        <p:txBody>
          <a:bodyPr/>
          <a:lstStyle/>
          <a:p>
            <a:pPr lvl="0"/>
            <a:r>
              <a:rPr lang="lt-LT" sz="2400" dirty="0" smtClean="0">
                <a:solidFill>
                  <a:prstClr val="black"/>
                </a:solidFill>
              </a:rPr>
              <a:t>Pavyzdys. Trumpiausio kelio radimas orientuotame grafe</a:t>
            </a:r>
          </a:p>
          <a:p>
            <a:pPr lvl="1"/>
            <a:r>
              <a:rPr lang="lt-LT" sz="2000" dirty="0" smtClean="0">
                <a:solidFill>
                  <a:prstClr val="black"/>
                </a:solidFill>
              </a:rPr>
              <a:t>Rasime trumpiausius kelius iš viršūnės </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1</a:t>
            </a:r>
            <a:r>
              <a:rPr lang="lt-LT" sz="2000" dirty="0" smtClean="0">
                <a:solidFill>
                  <a:prstClr val="black"/>
                </a:solidFill>
              </a:rPr>
              <a:t> iki visų likusių grafo viršūnių</a:t>
            </a:r>
          </a:p>
          <a:p>
            <a:pPr lvl="1"/>
            <a:r>
              <a:rPr lang="lt-LT" sz="2000" dirty="0" smtClean="0">
                <a:solidFill>
                  <a:prstClr val="black"/>
                </a:solidFill>
              </a:rPr>
              <a:t>Aibė </a:t>
            </a:r>
            <a:r>
              <a:rPr lang="lt-LT" sz="2000" dirty="0" smtClean="0">
                <a:solidFill>
                  <a:prstClr val="black"/>
                </a:solidFill>
                <a:latin typeface="Courier New" pitchFamily="49" charset="0"/>
                <a:cs typeface="Courier New" pitchFamily="49" charset="0"/>
              </a:rPr>
              <a:t>S</a:t>
            </a:r>
            <a:r>
              <a:rPr lang="lt-LT" sz="2000" dirty="0" smtClean="0">
                <a:solidFill>
                  <a:prstClr val="black"/>
                </a:solidFill>
              </a:rPr>
              <a:t> ir Masyvų </a:t>
            </a:r>
            <a:r>
              <a:rPr lang="lt-LT" sz="2000" dirty="0" smtClean="0">
                <a:solidFill>
                  <a:prstClr val="black"/>
                </a:solidFill>
                <a:latin typeface="Courier New" pitchFamily="49" charset="0"/>
                <a:cs typeface="Courier New" pitchFamily="49" charset="0"/>
              </a:rPr>
              <a:t>D</a:t>
            </a:r>
            <a:r>
              <a:rPr lang="lt-LT" sz="2000" dirty="0" smtClean="0">
                <a:solidFill>
                  <a:prstClr val="black"/>
                </a:solidFill>
              </a:rPr>
              <a:t>, </a:t>
            </a:r>
            <a:r>
              <a:rPr lang="lt-LT" sz="2000" dirty="0" smtClean="0">
                <a:solidFill>
                  <a:prstClr val="black"/>
                </a:solidFill>
                <a:latin typeface="Courier New" pitchFamily="49" charset="0"/>
                <a:cs typeface="Courier New" pitchFamily="49" charset="0"/>
              </a:rPr>
              <a:t>P</a:t>
            </a:r>
            <a:r>
              <a:rPr lang="lt-LT" sz="2000" dirty="0" smtClean="0">
                <a:solidFill>
                  <a:prstClr val="black"/>
                </a:solidFill>
              </a:rPr>
              <a:t> pradinė reikšmės yra tokios</a:t>
            </a:r>
            <a:endParaRPr lang="en-US" sz="2000" dirty="0" smtClean="0">
              <a:solidFill>
                <a:prstClr val="black"/>
              </a:solidFill>
            </a:endParaRPr>
          </a:p>
          <a:p>
            <a:pPr lvl="1"/>
            <a:endParaRPr lang="en-US" sz="2000" dirty="0">
              <a:solidFill>
                <a:prstClr val="black"/>
              </a:solidFill>
            </a:endParaRPr>
          </a:p>
          <a:p>
            <a:pPr lvl="1"/>
            <a:r>
              <a:rPr lang="en-US" sz="2000" dirty="0" err="1" smtClean="0">
                <a:solidFill>
                  <a:prstClr val="black"/>
                </a:solidFill>
              </a:rPr>
              <a:t>Algoritmo</a:t>
            </a:r>
            <a:r>
              <a:rPr lang="en-US" sz="2000" dirty="0" smtClean="0">
                <a:solidFill>
                  <a:prstClr val="black"/>
                </a:solidFill>
              </a:rPr>
              <a:t> </a:t>
            </a:r>
            <a:r>
              <a:rPr lang="en-US" sz="2000" dirty="0" err="1" smtClean="0">
                <a:solidFill>
                  <a:prstClr val="black"/>
                </a:solidFill>
              </a:rPr>
              <a:t>vykdymo</a:t>
            </a:r>
            <a:r>
              <a:rPr lang="en-US" sz="2000" dirty="0" smtClean="0">
                <a:solidFill>
                  <a:prstClr val="black"/>
                </a:solidFill>
              </a:rPr>
              <a:t> </a:t>
            </a:r>
            <a:r>
              <a:rPr lang="en-US" sz="2000" dirty="0" err="1" smtClean="0">
                <a:solidFill>
                  <a:prstClr val="black"/>
                </a:solidFill>
              </a:rPr>
              <a:t>eiga</a:t>
            </a:r>
            <a:r>
              <a:rPr lang="en-US" sz="2000" dirty="0" smtClean="0">
                <a:solidFill>
                  <a:prstClr val="black"/>
                </a:solidFill>
              </a:rPr>
              <a:t> </a:t>
            </a:r>
            <a:r>
              <a:rPr lang="en-US" sz="2000" dirty="0" err="1" smtClean="0">
                <a:solidFill>
                  <a:prstClr val="black"/>
                </a:solidFill>
              </a:rPr>
              <a:t>yra</a:t>
            </a:r>
            <a:r>
              <a:rPr lang="en-US" sz="2000" dirty="0" smtClean="0">
                <a:solidFill>
                  <a:prstClr val="black"/>
                </a:solidFill>
              </a:rPr>
              <a:t> </a:t>
            </a:r>
            <a:r>
              <a:rPr lang="en-US" sz="2000" dirty="0" err="1" smtClean="0">
                <a:solidFill>
                  <a:prstClr val="black"/>
                </a:solidFill>
              </a:rPr>
              <a:t>tokia</a:t>
            </a:r>
            <a:endParaRPr lang="en-US" sz="2000" dirty="0" smtClean="0">
              <a:solidFill>
                <a:prstClr val="black"/>
              </a:solidFill>
            </a:endParaRPr>
          </a:p>
          <a:p>
            <a:pPr lvl="1"/>
            <a:endParaRPr lang="en-US" sz="2000" dirty="0">
              <a:solidFill>
                <a:prstClr val="black"/>
              </a:solidFill>
            </a:endParaRPr>
          </a:p>
          <a:p>
            <a:pPr lvl="1"/>
            <a:endParaRPr lang="en-US" sz="2000" dirty="0" smtClean="0">
              <a:solidFill>
                <a:prstClr val="black"/>
              </a:solidFill>
            </a:endParaRPr>
          </a:p>
          <a:p>
            <a:pPr lvl="1"/>
            <a:endParaRPr lang="en-US" sz="2000" dirty="0" smtClean="0">
              <a:solidFill>
                <a:prstClr val="black"/>
              </a:solidFill>
            </a:endParaRPr>
          </a:p>
          <a:p>
            <a:pPr lvl="1"/>
            <a:endParaRPr lang="en-US" sz="2000" dirty="0" smtClean="0">
              <a:solidFill>
                <a:prstClr val="black"/>
              </a:solidFill>
            </a:endParaRPr>
          </a:p>
          <a:p>
            <a:pPr lvl="1"/>
            <a:r>
              <a:rPr lang="en-US" sz="2000" dirty="0" smtClean="0">
                <a:solidFill>
                  <a:prstClr val="black"/>
                </a:solidFill>
              </a:rPr>
              <a:t>Tada </a:t>
            </a:r>
            <a:r>
              <a:rPr lang="en-US" sz="2000" dirty="0" err="1" smtClean="0">
                <a:solidFill>
                  <a:prstClr val="black"/>
                </a:solidFill>
              </a:rPr>
              <a:t>trumpiausias</a:t>
            </a:r>
            <a:r>
              <a:rPr lang="en-US" sz="2000" dirty="0" smtClean="0">
                <a:solidFill>
                  <a:prstClr val="black"/>
                </a:solidFill>
              </a:rPr>
              <a:t> </a:t>
            </a:r>
            <a:r>
              <a:rPr lang="en-US" sz="2000" dirty="0" err="1" smtClean="0">
                <a:solidFill>
                  <a:prstClr val="black"/>
                </a:solidFill>
              </a:rPr>
              <a:t>kelias</a:t>
            </a:r>
            <a:r>
              <a:rPr lang="en-US" sz="2000" dirty="0" smtClean="0">
                <a:solidFill>
                  <a:prstClr val="black"/>
                </a:solidFill>
              </a:rPr>
              <a:t>, </a:t>
            </a:r>
            <a:r>
              <a:rPr lang="en-US" sz="2000" dirty="0" err="1" smtClean="0">
                <a:solidFill>
                  <a:prstClr val="black"/>
                </a:solidFill>
              </a:rPr>
              <a:t>jungiantis</a:t>
            </a:r>
            <a:r>
              <a:rPr lang="en-US" sz="2000" dirty="0" smtClean="0">
                <a:solidFill>
                  <a:prstClr val="black"/>
                </a:solidFill>
              </a:rPr>
              <a:t> </a:t>
            </a:r>
            <a:r>
              <a:rPr lang="en-US" sz="2000" dirty="0" smtClean="0">
                <a:solidFill>
                  <a:prstClr val="black"/>
                </a:solidFill>
                <a:latin typeface="Courier New" pitchFamily="49" charset="0"/>
                <a:cs typeface="Courier New" pitchFamily="49" charset="0"/>
              </a:rPr>
              <a:t>v</a:t>
            </a:r>
            <a:r>
              <a:rPr lang="en-US" sz="2000" baseline="-25000" dirty="0" smtClean="0">
                <a:solidFill>
                  <a:prstClr val="black"/>
                </a:solidFill>
                <a:latin typeface="Courier New" pitchFamily="49" charset="0"/>
                <a:cs typeface="Courier New" pitchFamily="49" charset="0"/>
              </a:rPr>
              <a:t>1</a:t>
            </a:r>
            <a:r>
              <a:rPr lang="en-US" sz="2000" dirty="0" smtClean="0">
                <a:solidFill>
                  <a:prstClr val="black"/>
                </a:solidFill>
              </a:rPr>
              <a:t> ir </a:t>
            </a:r>
            <a:r>
              <a:rPr lang="en-US" sz="2000" dirty="0" smtClean="0">
                <a:solidFill>
                  <a:prstClr val="black"/>
                </a:solidFill>
                <a:latin typeface="Courier New" pitchFamily="49" charset="0"/>
                <a:cs typeface="Courier New" pitchFamily="49" charset="0"/>
              </a:rPr>
              <a:t>v</a:t>
            </a:r>
            <a:r>
              <a:rPr lang="en-US" sz="2000" baseline="-25000" dirty="0" smtClean="0">
                <a:solidFill>
                  <a:prstClr val="black"/>
                </a:solidFill>
                <a:latin typeface="Courier New" pitchFamily="49" charset="0"/>
                <a:cs typeface="Courier New" pitchFamily="49" charset="0"/>
              </a:rPr>
              <a:t>5</a:t>
            </a:r>
            <a:r>
              <a:rPr lang="en-US" sz="2000" dirty="0" smtClean="0">
                <a:solidFill>
                  <a:prstClr val="black"/>
                </a:solidFill>
              </a:rPr>
              <a:t> </a:t>
            </a:r>
            <a:r>
              <a:rPr lang="en-US" sz="2000" dirty="0" err="1" smtClean="0">
                <a:solidFill>
                  <a:prstClr val="black"/>
                </a:solidFill>
              </a:rPr>
              <a:t>yra</a:t>
            </a:r>
            <a:r>
              <a:rPr lang="en-US" sz="2000" dirty="0" smtClean="0">
                <a:solidFill>
                  <a:prstClr val="black"/>
                </a:solidFill>
              </a:rPr>
              <a:t> </a:t>
            </a:r>
            <a:r>
              <a:rPr lang="en-US" sz="2000" dirty="0" smtClean="0">
                <a:solidFill>
                  <a:prstClr val="black"/>
                </a:solidFill>
                <a:latin typeface="Courier New" pitchFamily="49" charset="0"/>
                <a:cs typeface="Courier New" pitchFamily="49" charset="0"/>
              </a:rPr>
              <a:t>p=</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1</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2</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6</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5</a:t>
            </a:r>
            <a:r>
              <a:rPr lang="lt-LT" sz="2000" dirty="0" smtClean="0">
                <a:solidFill>
                  <a:prstClr val="black"/>
                </a:solidFill>
                <a:latin typeface="Courier New" pitchFamily="49" charset="0"/>
                <a:cs typeface="Courier New" pitchFamily="49" charset="0"/>
              </a:rPr>
              <a:t>)</a:t>
            </a:r>
            <a:r>
              <a:rPr lang="lt-LT" sz="2000" dirty="0" smtClean="0">
                <a:solidFill>
                  <a:prstClr val="black"/>
                </a:solidFill>
              </a:rPr>
              <a:t>, o jo ilgis </a:t>
            </a:r>
            <a:r>
              <a:rPr lang="lt-LT" sz="2000" dirty="0" smtClean="0">
                <a:solidFill>
                  <a:prstClr val="black"/>
                </a:solidFill>
                <a:latin typeface="Courier New" pitchFamily="49" charset="0"/>
                <a:cs typeface="Courier New" pitchFamily="49" charset="0"/>
              </a:rPr>
              <a:t>|p|</a:t>
            </a:r>
            <a:r>
              <a:rPr lang="en-US" sz="2000" dirty="0" smtClean="0">
                <a:solidFill>
                  <a:prstClr val="black"/>
                </a:solidFill>
                <a:latin typeface="Courier New" pitchFamily="49" charset="0"/>
                <a:cs typeface="Courier New" pitchFamily="49" charset="0"/>
              </a:rPr>
              <a:t>=</a:t>
            </a:r>
            <a:r>
              <a:rPr lang="lt-LT" sz="2000" dirty="0" smtClean="0">
                <a:solidFill>
                  <a:prstClr val="black"/>
                </a:solidFill>
                <a:latin typeface="Courier New" pitchFamily="49" charset="0"/>
                <a:cs typeface="Courier New" pitchFamily="49" charset="0"/>
              </a:rPr>
              <a:t>94</a:t>
            </a:r>
          </a:p>
          <a:p>
            <a:pPr lvl="1"/>
            <a:r>
              <a:rPr lang="lt-LT" sz="2000" dirty="0" smtClean="0">
                <a:solidFill>
                  <a:prstClr val="black"/>
                </a:solidFill>
              </a:rPr>
              <a:t>Jeigu būtų reikėję rasti trumpiausia kelią iki </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4</a:t>
            </a:r>
            <a:r>
              <a:rPr lang="lt-LT" sz="2000" dirty="0" smtClean="0">
                <a:solidFill>
                  <a:prstClr val="black"/>
                </a:solidFill>
              </a:rPr>
              <a:t> viršūnės, tai algoritmas būtų baigtas po antrojo žingsnio, o </a:t>
            </a:r>
            <a:r>
              <a:rPr lang="lt-LT" sz="2000" dirty="0" smtClean="0">
                <a:solidFill>
                  <a:prstClr val="black"/>
                </a:solidFill>
                <a:latin typeface="Courier New" pitchFamily="49" charset="0"/>
                <a:cs typeface="Courier New" pitchFamily="49" charset="0"/>
              </a:rPr>
              <a:t>p</a:t>
            </a:r>
            <a:r>
              <a:rPr lang="en-US" sz="2000" dirty="0" smtClean="0">
                <a:solidFill>
                  <a:prstClr val="black"/>
                </a:solidFill>
                <a:latin typeface="Courier New" pitchFamily="49" charset="0"/>
                <a:cs typeface="Courier New" pitchFamily="49" charset="0"/>
              </a:rPr>
              <a:t>=(v</a:t>
            </a:r>
            <a:r>
              <a:rPr lang="en-US" sz="2000" baseline="-25000" dirty="0" smtClean="0">
                <a:solidFill>
                  <a:prstClr val="black"/>
                </a:solidFill>
                <a:latin typeface="Courier New" pitchFamily="49" charset="0"/>
                <a:cs typeface="Courier New" pitchFamily="49" charset="0"/>
              </a:rPr>
              <a:t>1</a:t>
            </a:r>
            <a:r>
              <a:rPr lang="en-US" sz="2000" dirty="0" smtClean="0">
                <a:solidFill>
                  <a:prstClr val="black"/>
                </a:solidFill>
                <a:latin typeface="Courier New" pitchFamily="49" charset="0"/>
                <a:cs typeface="Courier New" pitchFamily="49" charset="0"/>
              </a:rPr>
              <a:t>,v</a:t>
            </a:r>
            <a:r>
              <a:rPr lang="en-US" sz="2000" baseline="-25000" dirty="0" smtClean="0">
                <a:solidFill>
                  <a:prstClr val="black"/>
                </a:solidFill>
                <a:latin typeface="Courier New" pitchFamily="49" charset="0"/>
                <a:cs typeface="Courier New" pitchFamily="49" charset="0"/>
              </a:rPr>
              <a:t>3</a:t>
            </a:r>
            <a:r>
              <a:rPr lang="en-US" sz="2000" dirty="0" smtClean="0">
                <a:solidFill>
                  <a:prstClr val="black"/>
                </a:solidFill>
                <a:latin typeface="Courier New" pitchFamily="49" charset="0"/>
                <a:cs typeface="Courier New" pitchFamily="49" charset="0"/>
              </a:rPr>
              <a:t>,v</a:t>
            </a:r>
            <a:r>
              <a:rPr lang="en-US" sz="2000" baseline="-25000" dirty="0" smtClean="0">
                <a:solidFill>
                  <a:prstClr val="black"/>
                </a:solidFill>
                <a:latin typeface="Courier New" pitchFamily="49" charset="0"/>
                <a:cs typeface="Courier New" pitchFamily="49" charset="0"/>
              </a:rPr>
              <a:t>4</a:t>
            </a:r>
            <a:r>
              <a:rPr lang="en-US" sz="2000" dirty="0" smtClean="0">
                <a:solidFill>
                  <a:prstClr val="black"/>
                </a:solidFill>
                <a:latin typeface="Courier New" pitchFamily="49" charset="0"/>
                <a:cs typeface="Courier New" pitchFamily="49" charset="0"/>
              </a:rPr>
              <a:t>)</a:t>
            </a:r>
            <a:endParaRPr lang="lt-LT" sz="2000" dirty="0">
              <a:solidFill>
                <a:prstClr val="black"/>
              </a:solidFill>
              <a:latin typeface="Courier New" pitchFamily="49" charset="0"/>
              <a:cs typeface="Courier New" pitchFamily="49" charset="0"/>
            </a:endParaRPr>
          </a:p>
        </p:txBody>
      </p:sp>
      <p:pic>
        <p:nvPicPr>
          <p:cNvPr id="168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438116"/>
            <a:ext cx="2088233" cy="153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792383876"/>
              </p:ext>
            </p:extLst>
          </p:nvPr>
        </p:nvGraphicFramePr>
        <p:xfrm>
          <a:off x="2411760" y="3088021"/>
          <a:ext cx="3240360" cy="629011"/>
        </p:xfrm>
        <a:graphic>
          <a:graphicData uri="http://schemas.openxmlformats.org/presentationml/2006/ole">
            <mc:AlternateContent xmlns:mc="http://schemas.openxmlformats.org/markup-compatibility/2006">
              <mc:Choice xmlns:v="urn:schemas-microsoft-com:vml" Requires="v">
                <p:oleObj spid="_x0000_s170091" name="Equation" r:id="rId4" imgW="2158920" imgH="419040" progId="Equation.DSMT4">
                  <p:embed/>
                </p:oleObj>
              </mc:Choice>
              <mc:Fallback>
                <p:oleObj name="Equation" r:id="rId4" imgW="2158920" imgH="419040" progId="Equation.DSMT4">
                  <p:embed/>
                  <p:pic>
                    <p:nvPicPr>
                      <p:cNvPr id="0" name=""/>
                      <p:cNvPicPr/>
                      <p:nvPr/>
                    </p:nvPicPr>
                    <p:blipFill>
                      <a:blip r:embed="rId5"/>
                      <a:stretch>
                        <a:fillRect/>
                      </a:stretch>
                    </p:blipFill>
                    <p:spPr>
                      <a:xfrm>
                        <a:off x="2411760" y="3088021"/>
                        <a:ext cx="3240360" cy="62901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45383437"/>
              </p:ext>
            </p:extLst>
          </p:nvPr>
        </p:nvGraphicFramePr>
        <p:xfrm>
          <a:off x="1547664" y="3933056"/>
          <a:ext cx="4930775" cy="1352550"/>
        </p:xfrm>
        <a:graphic>
          <a:graphicData uri="http://schemas.openxmlformats.org/presentationml/2006/ole">
            <mc:AlternateContent xmlns:mc="http://schemas.openxmlformats.org/markup-compatibility/2006">
              <mc:Choice xmlns:v="urn:schemas-microsoft-com:vml" Requires="v">
                <p:oleObj spid="_x0000_s170092" name="Equation" r:id="rId6" imgW="3835080" imgH="1054080" progId="Equation.DSMT4">
                  <p:embed/>
                </p:oleObj>
              </mc:Choice>
              <mc:Fallback>
                <p:oleObj name="Equation" r:id="rId6" imgW="3835080" imgH="1054080" progId="Equation.DSMT4">
                  <p:embed/>
                  <p:pic>
                    <p:nvPicPr>
                      <p:cNvPr id="0" name="Object 3"/>
                      <p:cNvPicPr>
                        <a:picLocks noChangeAspect="1" noChangeArrowheads="1"/>
                      </p:cNvPicPr>
                      <p:nvPr/>
                    </p:nvPicPr>
                    <p:blipFill>
                      <a:blip r:embed="rId7"/>
                      <a:srcRect/>
                      <a:stretch>
                        <a:fillRect/>
                      </a:stretch>
                    </p:blipFill>
                    <p:spPr bwMode="auto">
                      <a:xfrm>
                        <a:off x="1547664" y="3933056"/>
                        <a:ext cx="4930775" cy="13525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23774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p:sp>
        <p:nvSpPr>
          <p:cNvPr id="3" name="Content Placeholder 2"/>
          <p:cNvSpPr>
            <a:spLocks noGrp="1"/>
          </p:cNvSpPr>
          <p:nvPr>
            <p:ph idx="1"/>
          </p:nvPr>
        </p:nvSpPr>
        <p:spPr/>
        <p:txBody>
          <a:bodyPr/>
          <a:lstStyle/>
          <a:p>
            <a:pPr lvl="0"/>
            <a:r>
              <a:rPr lang="en-US" sz="2400" dirty="0" err="1" smtClean="0">
                <a:solidFill>
                  <a:prstClr val="black"/>
                </a:solidFill>
              </a:rPr>
              <a:t>Algoritmo</a:t>
            </a:r>
            <a:r>
              <a:rPr lang="en-US" sz="2400" dirty="0" smtClean="0">
                <a:solidFill>
                  <a:prstClr val="black"/>
                </a:solidFill>
              </a:rPr>
              <a:t> </a:t>
            </a:r>
            <a:r>
              <a:rPr lang="en-US" sz="2400" dirty="0" err="1" smtClean="0">
                <a:solidFill>
                  <a:prstClr val="black"/>
                </a:solidFill>
              </a:rPr>
              <a:t>sud</a:t>
            </a:r>
            <a:r>
              <a:rPr lang="lt-LT" sz="2400" dirty="0" smtClean="0">
                <a:solidFill>
                  <a:prstClr val="black"/>
                </a:solidFill>
              </a:rPr>
              <a:t>ė</a:t>
            </a:r>
            <a:r>
              <a:rPr lang="en-US" sz="2400" dirty="0" err="1" smtClean="0">
                <a:solidFill>
                  <a:prstClr val="black"/>
                </a:solidFill>
              </a:rPr>
              <a:t>tingumo</a:t>
            </a:r>
            <a:r>
              <a:rPr lang="en-US" sz="2400" dirty="0" smtClean="0">
                <a:solidFill>
                  <a:prstClr val="black"/>
                </a:solidFill>
              </a:rPr>
              <a:t> </a:t>
            </a:r>
            <a:r>
              <a:rPr lang="lt-LT" sz="2400" dirty="0" smtClean="0">
                <a:solidFill>
                  <a:prstClr val="black"/>
                </a:solidFill>
              </a:rPr>
              <a:t>į</a:t>
            </a:r>
            <a:r>
              <a:rPr lang="en-US" sz="2400" dirty="0" err="1" smtClean="0">
                <a:solidFill>
                  <a:prstClr val="black"/>
                </a:solidFill>
              </a:rPr>
              <a:t>vertinimas</a:t>
            </a:r>
            <a:endParaRPr lang="lt-LT" sz="2400" dirty="0">
              <a:solidFill>
                <a:prstClr val="black"/>
              </a:solidFill>
            </a:endParaRPr>
          </a:p>
          <a:p>
            <a:pPr lvl="1"/>
            <a:r>
              <a:rPr lang="lt-LT" sz="2000" dirty="0" smtClean="0">
                <a:solidFill>
                  <a:prstClr val="black"/>
                </a:solidFill>
              </a:rPr>
              <a:t>Vykdant </a:t>
            </a:r>
            <a:r>
              <a:rPr lang="lt-LT" sz="2000" dirty="0" err="1" smtClean="0">
                <a:solidFill>
                  <a:prstClr val="black"/>
                </a:solidFill>
              </a:rPr>
              <a:t>Dijkstros</a:t>
            </a:r>
            <a:r>
              <a:rPr lang="lt-LT" sz="2000" dirty="0" smtClean="0">
                <a:solidFill>
                  <a:prstClr val="black"/>
                </a:solidFill>
              </a:rPr>
              <a:t> algoritmą, (6) ciklą kartojame </a:t>
            </a:r>
            <a:r>
              <a:rPr lang="lt-LT" sz="2000" dirty="0" smtClean="0">
                <a:solidFill>
                  <a:prstClr val="black"/>
                </a:solidFill>
                <a:latin typeface="Courier New" pitchFamily="49" charset="0"/>
                <a:cs typeface="Courier New" pitchFamily="49" charset="0"/>
              </a:rPr>
              <a:t>(|V|-1</a:t>
            </a:r>
            <a:r>
              <a:rPr lang="lt-LT" sz="2000" dirty="0" smtClean="0">
                <a:solidFill>
                  <a:prstClr val="black"/>
                </a:solidFill>
              </a:rPr>
              <a:t>) kartą</a:t>
            </a:r>
          </a:p>
          <a:p>
            <a:pPr lvl="1"/>
            <a:r>
              <a:rPr lang="lt-LT" sz="2000" dirty="0" smtClean="0">
                <a:solidFill>
                  <a:prstClr val="black"/>
                </a:solidFill>
              </a:rPr>
              <a:t>Kiekvienu žingsniu randame aibės </a:t>
            </a:r>
            <a:r>
              <a:rPr lang="lt-LT" sz="2000" dirty="0" smtClean="0">
                <a:solidFill>
                  <a:prstClr val="black"/>
                </a:solidFill>
                <a:latin typeface="Courier New" pitchFamily="49" charset="0"/>
                <a:cs typeface="Courier New" pitchFamily="49" charset="0"/>
              </a:rPr>
              <a:t>Q</a:t>
            </a:r>
            <a:r>
              <a:rPr lang="lt-LT" sz="2000" dirty="0" smtClean="0">
                <a:solidFill>
                  <a:prstClr val="black"/>
                </a:solidFill>
              </a:rPr>
              <a:t> viršūnę, iki kurios kelio ilgis trumpiausias</a:t>
            </a:r>
          </a:p>
          <a:p>
            <a:pPr lvl="1"/>
            <a:r>
              <a:rPr lang="lt-LT" sz="2000" dirty="0" smtClean="0">
                <a:solidFill>
                  <a:prstClr val="black"/>
                </a:solidFill>
              </a:rPr>
              <a:t>Šios operacijos sudėtingumas priklauso nuo duomenų struktūros, realizuojančios aibę </a:t>
            </a:r>
            <a:r>
              <a:rPr lang="lt-LT" sz="2000" dirty="0" smtClean="0">
                <a:solidFill>
                  <a:prstClr val="black"/>
                </a:solidFill>
                <a:latin typeface="Courier New" pitchFamily="49" charset="0"/>
                <a:cs typeface="Courier New" pitchFamily="49" charset="0"/>
              </a:rPr>
              <a:t>Q</a:t>
            </a:r>
          </a:p>
          <a:p>
            <a:pPr lvl="1"/>
            <a:r>
              <a:rPr lang="lt-LT" sz="2000" dirty="0" smtClean="0">
                <a:solidFill>
                  <a:prstClr val="black"/>
                </a:solidFill>
              </a:rPr>
              <a:t>Jei naudojame masyvą, tai veiksmų skaičius yra </a:t>
            </a:r>
            <a:r>
              <a:rPr lang="lt-LT" sz="2000" dirty="0" smtClean="0">
                <a:solidFill>
                  <a:prstClr val="black"/>
                </a:solidFill>
                <a:latin typeface="Courier New" pitchFamily="49" charset="0"/>
                <a:cs typeface="Courier New" pitchFamily="49" charset="0"/>
              </a:rPr>
              <a:t>O(|Q|)</a:t>
            </a:r>
          </a:p>
          <a:p>
            <a:pPr lvl="1"/>
            <a:r>
              <a:rPr lang="lt-LT" sz="2000" dirty="0" smtClean="0">
                <a:solidFill>
                  <a:prstClr val="black"/>
                </a:solidFill>
              </a:rPr>
              <a:t>Todėl trumpiausių kelių ilgių paieška iš viso reikalauja </a:t>
            </a:r>
            <a:r>
              <a:rPr lang="lt-LT" sz="2000" dirty="0" smtClean="0">
                <a:solidFill>
                  <a:prstClr val="black"/>
                </a:solidFill>
                <a:latin typeface="Courier New" pitchFamily="49" charset="0"/>
                <a:cs typeface="Courier New" pitchFamily="49" charset="0"/>
              </a:rPr>
              <a:t>O(|V|</a:t>
            </a:r>
            <a:r>
              <a:rPr lang="lt-LT" sz="2000" baseline="30000" dirty="0" smtClean="0">
                <a:solidFill>
                  <a:prstClr val="black"/>
                </a:solidFill>
                <a:latin typeface="Courier New" pitchFamily="49" charset="0"/>
                <a:cs typeface="Courier New" pitchFamily="49" charset="0"/>
              </a:rPr>
              <a:t>2</a:t>
            </a:r>
            <a:r>
              <a:rPr lang="lt-LT" sz="2000" dirty="0" smtClean="0">
                <a:solidFill>
                  <a:prstClr val="black"/>
                </a:solidFill>
                <a:latin typeface="Courier New" pitchFamily="49" charset="0"/>
                <a:cs typeface="Courier New" pitchFamily="49" charset="0"/>
              </a:rPr>
              <a:t>) </a:t>
            </a:r>
            <a:r>
              <a:rPr lang="lt-LT" sz="2000" dirty="0" smtClean="0">
                <a:solidFill>
                  <a:prstClr val="black"/>
                </a:solidFill>
              </a:rPr>
              <a:t>veiksmų</a:t>
            </a:r>
          </a:p>
          <a:p>
            <a:pPr lvl="1"/>
            <a:r>
              <a:rPr lang="lt-LT" sz="2000" dirty="0" smtClean="0">
                <a:solidFill>
                  <a:prstClr val="black"/>
                </a:solidFill>
              </a:rPr>
              <a:t>Kiekvieno grafo briauna analizuojama tik vieną kartą, todėl kelių ilgiai perskaičiuojami </a:t>
            </a:r>
            <a:r>
              <a:rPr lang="lt-LT" sz="2000" dirty="0" smtClean="0">
                <a:solidFill>
                  <a:prstClr val="black"/>
                </a:solidFill>
                <a:latin typeface="Courier New" pitchFamily="49" charset="0"/>
                <a:cs typeface="Courier New" pitchFamily="49" charset="0"/>
              </a:rPr>
              <a:t>|E| </a:t>
            </a:r>
            <a:r>
              <a:rPr lang="lt-LT" sz="2000" dirty="0" smtClean="0">
                <a:solidFill>
                  <a:prstClr val="black"/>
                </a:solidFill>
              </a:rPr>
              <a:t>kartų, ir atliekame </a:t>
            </a:r>
            <a:r>
              <a:rPr lang="lt-LT" sz="2000" dirty="0" smtClean="0">
                <a:solidFill>
                  <a:prstClr val="black"/>
                </a:solidFill>
                <a:latin typeface="Courier New" pitchFamily="49" charset="0"/>
                <a:cs typeface="Courier New" pitchFamily="49" charset="0"/>
              </a:rPr>
              <a:t>O(|E|) </a:t>
            </a:r>
            <a:r>
              <a:rPr lang="lt-LT" sz="2000" dirty="0" smtClean="0">
                <a:solidFill>
                  <a:prstClr val="black"/>
                </a:solidFill>
              </a:rPr>
              <a:t>veiksmų</a:t>
            </a:r>
          </a:p>
          <a:p>
            <a:pPr lvl="1"/>
            <a:r>
              <a:rPr lang="lt-LT" sz="2000" dirty="0" smtClean="0">
                <a:solidFill>
                  <a:prstClr val="black"/>
                </a:solidFill>
              </a:rPr>
              <a:t>Taigi </a:t>
            </a:r>
            <a:r>
              <a:rPr lang="lt-LT" sz="2000" dirty="0" err="1" smtClean="0">
                <a:solidFill>
                  <a:prstClr val="black"/>
                </a:solidFill>
              </a:rPr>
              <a:t>Dijkstros</a:t>
            </a:r>
            <a:r>
              <a:rPr lang="lt-LT" sz="2000" dirty="0" smtClean="0">
                <a:solidFill>
                  <a:prstClr val="black"/>
                </a:solidFill>
              </a:rPr>
              <a:t> algoritmo skaičiavimų apimtis yra </a:t>
            </a:r>
            <a:r>
              <a:rPr lang="lt-LT" sz="2000" dirty="0" smtClean="0">
                <a:solidFill>
                  <a:prstClr val="black"/>
                </a:solidFill>
                <a:latin typeface="Courier New" pitchFamily="49" charset="0"/>
                <a:cs typeface="Courier New" pitchFamily="49" charset="0"/>
              </a:rPr>
              <a:t>O(|V|</a:t>
            </a:r>
            <a:r>
              <a:rPr lang="lt-LT" sz="2000" baseline="30000" dirty="0" smtClean="0">
                <a:solidFill>
                  <a:prstClr val="black"/>
                </a:solidFill>
                <a:latin typeface="Courier New" pitchFamily="49" charset="0"/>
                <a:cs typeface="Courier New" pitchFamily="49" charset="0"/>
              </a:rPr>
              <a:t>2</a:t>
            </a:r>
            <a:r>
              <a:rPr lang="lt-LT" sz="2000" dirty="0" smtClean="0">
                <a:solidFill>
                  <a:prstClr val="black"/>
                </a:solidFill>
                <a:latin typeface="Courier New" pitchFamily="49" charset="0"/>
                <a:cs typeface="Courier New" pitchFamily="49" charset="0"/>
              </a:rPr>
              <a:t>+|E|)</a:t>
            </a:r>
            <a:r>
              <a:rPr lang="en-US" sz="2000" dirty="0" smtClean="0">
                <a:solidFill>
                  <a:prstClr val="black"/>
                </a:solidFill>
                <a:latin typeface="Courier New" pitchFamily="49" charset="0"/>
                <a:cs typeface="Courier New" pitchFamily="49" charset="0"/>
              </a:rPr>
              <a:t>=</a:t>
            </a:r>
            <a:r>
              <a:rPr lang="lt-LT" sz="2000" dirty="0" smtClean="0">
                <a:solidFill>
                  <a:prstClr val="black"/>
                </a:solidFill>
                <a:latin typeface="Courier New" pitchFamily="49" charset="0"/>
                <a:cs typeface="Courier New" pitchFamily="49" charset="0"/>
              </a:rPr>
              <a:t>O(|V|</a:t>
            </a:r>
            <a:r>
              <a:rPr lang="lt-LT" sz="2000" baseline="30000" dirty="0" smtClean="0">
                <a:solidFill>
                  <a:prstClr val="black"/>
                </a:solidFill>
                <a:latin typeface="Courier New" pitchFamily="49" charset="0"/>
                <a:cs typeface="Courier New" pitchFamily="49" charset="0"/>
              </a:rPr>
              <a:t>2</a:t>
            </a:r>
            <a:r>
              <a:rPr lang="lt-LT" sz="2000" dirty="0" smtClean="0">
                <a:solidFill>
                  <a:prstClr val="black"/>
                </a:solidFill>
                <a:latin typeface="Courier New" pitchFamily="49" charset="0"/>
                <a:cs typeface="Courier New" pitchFamily="49" charset="0"/>
              </a:rPr>
              <a:t>) </a:t>
            </a:r>
            <a:r>
              <a:rPr lang="lt-LT" sz="2000" dirty="0" smtClean="0">
                <a:solidFill>
                  <a:prstClr val="black"/>
                </a:solidFill>
              </a:rPr>
              <a:t>veiksmų</a:t>
            </a:r>
            <a:endParaRPr lang="lt-LT" sz="1600" dirty="0">
              <a:solidFill>
                <a:prstClr val="black"/>
              </a:solidFill>
            </a:endParaRPr>
          </a:p>
        </p:txBody>
      </p:sp>
    </p:spTree>
    <p:extLst>
      <p:ext uri="{BB962C8B-B14F-4D97-AF65-F5344CB8AC3E}">
        <p14:creationId xmlns:p14="http://schemas.microsoft.com/office/powerpoint/2010/main" val="413957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endParaRPr lang="lt-LT" dirty="0" smtClean="0"/>
          </a:p>
          <a:p>
            <a:endParaRPr lang="lt-LT" dirty="0"/>
          </a:p>
          <a:p>
            <a:endParaRPr lang="lt-LT" dirty="0" smtClean="0"/>
          </a:p>
          <a:p>
            <a:endParaRPr lang="lt-LT" dirty="0"/>
          </a:p>
          <a:p>
            <a:endParaRPr lang="lt-LT" dirty="0" smtClean="0"/>
          </a:p>
          <a:p>
            <a:pPr marL="0" indent="0">
              <a:buNone/>
            </a:pPr>
            <a:r>
              <a:rPr lang="lt-LT" sz="4000" b="1" dirty="0" smtClean="0">
                <a:solidFill>
                  <a:schemeClr val="accent1">
                    <a:lumMod val="75000"/>
                  </a:schemeClr>
                </a:solidFill>
              </a:rPr>
              <a:t>Grafų teorijos uždaviniai</a:t>
            </a:r>
            <a:endParaRPr lang="lt-LT" sz="4000" b="1" dirty="0">
              <a:solidFill>
                <a:schemeClr val="accent1">
                  <a:lumMod val="75000"/>
                </a:schemeClr>
              </a:solidFill>
            </a:endParaRPr>
          </a:p>
        </p:txBody>
      </p:sp>
    </p:spTree>
    <p:extLst>
      <p:ext uri="{BB962C8B-B14F-4D97-AF65-F5344CB8AC3E}">
        <p14:creationId xmlns:p14="http://schemas.microsoft.com/office/powerpoint/2010/main" val="37263447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sz="2000" dirty="0" err="1" smtClean="0">
                    <a:solidFill>
                      <a:prstClr val="black"/>
                    </a:solidFill>
                  </a:rPr>
                  <a:t>Algoritmo</a:t>
                </a:r>
                <a:r>
                  <a:rPr lang="en-US" sz="2000" dirty="0" smtClean="0">
                    <a:solidFill>
                      <a:prstClr val="black"/>
                    </a:solidFill>
                  </a:rPr>
                  <a:t> </a:t>
                </a:r>
                <a:r>
                  <a:rPr lang="en-US" sz="2000" dirty="0" err="1" smtClean="0">
                    <a:solidFill>
                      <a:prstClr val="black"/>
                    </a:solidFill>
                  </a:rPr>
                  <a:t>sud</a:t>
                </a:r>
                <a:r>
                  <a:rPr lang="lt-LT" sz="2000" dirty="0" smtClean="0">
                    <a:solidFill>
                      <a:prstClr val="black"/>
                    </a:solidFill>
                  </a:rPr>
                  <a:t>ė</a:t>
                </a:r>
                <a:r>
                  <a:rPr lang="en-US" sz="2000" dirty="0" err="1" smtClean="0">
                    <a:solidFill>
                      <a:prstClr val="black"/>
                    </a:solidFill>
                  </a:rPr>
                  <a:t>tingumo</a:t>
                </a:r>
                <a:r>
                  <a:rPr lang="en-US" sz="2000" dirty="0" smtClean="0">
                    <a:solidFill>
                      <a:prstClr val="black"/>
                    </a:solidFill>
                  </a:rPr>
                  <a:t> </a:t>
                </a:r>
                <a:r>
                  <a:rPr lang="lt-LT" sz="2000" dirty="0" smtClean="0">
                    <a:solidFill>
                      <a:prstClr val="black"/>
                    </a:solidFill>
                  </a:rPr>
                  <a:t>į</a:t>
                </a:r>
                <a:r>
                  <a:rPr lang="en-US" sz="2000" dirty="0" err="1" smtClean="0">
                    <a:solidFill>
                      <a:prstClr val="black"/>
                    </a:solidFill>
                  </a:rPr>
                  <a:t>vertinimas</a:t>
                </a:r>
                <a:endParaRPr lang="lt-LT" sz="2000" dirty="0">
                  <a:solidFill>
                    <a:prstClr val="black"/>
                  </a:solidFill>
                </a:endParaRPr>
              </a:p>
              <a:p>
                <a:pPr lvl="1"/>
                <a:r>
                  <a:rPr lang="lt-LT" sz="1800" dirty="0" smtClean="0">
                    <a:solidFill>
                      <a:prstClr val="black"/>
                    </a:solidFill>
                  </a:rPr>
                  <a:t>Jeigu grafo </a:t>
                </a:r>
                <a:r>
                  <a:rPr lang="lt-LT" sz="1800" dirty="0" smtClean="0">
                    <a:solidFill>
                      <a:prstClr val="black"/>
                    </a:solidFill>
                    <a:latin typeface="Courier New" pitchFamily="49" charset="0"/>
                    <a:cs typeface="Courier New" pitchFamily="49" charset="0"/>
                  </a:rPr>
                  <a:t>G</a:t>
                </a:r>
                <a:r>
                  <a:rPr lang="lt-LT" sz="1800" dirty="0" smtClean="0">
                    <a:solidFill>
                      <a:prstClr val="black"/>
                    </a:solidFill>
                  </a:rPr>
                  <a:t> gretimumo matrica yra reta, tai </a:t>
                </a:r>
                <a:r>
                  <a:rPr lang="lt-LT" sz="1800" dirty="0" smtClean="0">
                    <a:solidFill>
                      <a:prstClr val="black"/>
                    </a:solidFill>
                    <a:latin typeface="Courier New" pitchFamily="49" charset="0"/>
                    <a:cs typeface="Courier New" pitchFamily="49" charset="0"/>
                  </a:rPr>
                  <a:t>|E|</a:t>
                </a:r>
                <a:r>
                  <a:rPr lang="en-US" sz="1800" dirty="0" smtClean="0">
                    <a:solidFill>
                      <a:prstClr val="black"/>
                    </a:solidFill>
                    <a:latin typeface="Courier New" pitchFamily="49" charset="0"/>
                    <a:cs typeface="Courier New" pitchFamily="49" charset="0"/>
                  </a:rPr>
                  <a:t>=</a:t>
                </a:r>
                <a:r>
                  <a:rPr lang="lt-LT" sz="1800" dirty="0" err="1" smtClean="0">
                    <a:solidFill>
                      <a:prstClr val="black"/>
                    </a:solidFill>
                    <a:latin typeface="Courier New" pitchFamily="49" charset="0"/>
                    <a:cs typeface="Courier New" pitchFamily="49" charset="0"/>
                  </a:rPr>
                  <a:t>m|V</a:t>
                </a:r>
                <a:r>
                  <a:rPr lang="lt-LT" sz="1800" dirty="0" smtClean="0">
                    <a:solidFill>
                      <a:prstClr val="black"/>
                    </a:solidFill>
                    <a:latin typeface="Courier New" pitchFamily="49" charset="0"/>
                    <a:cs typeface="Courier New" pitchFamily="49" charset="0"/>
                  </a:rPr>
                  <a:t>|</a:t>
                </a:r>
                <a:r>
                  <a:rPr lang="lt-LT" sz="1800" dirty="0" smtClean="0">
                    <a:solidFill>
                      <a:prstClr val="black"/>
                    </a:solidFill>
                  </a:rPr>
                  <a:t>, </a:t>
                </a:r>
                <a:r>
                  <a:rPr lang="lt-LT" sz="1800" dirty="0" smtClean="0">
                    <a:solidFill>
                      <a:prstClr val="black"/>
                    </a:solidFill>
                    <a:latin typeface="Courier New" pitchFamily="49" charset="0"/>
                    <a:cs typeface="Courier New" pitchFamily="49" charset="0"/>
                  </a:rPr>
                  <a:t>m&lt;&lt;|V|</a:t>
                </a:r>
              </a:p>
              <a:p>
                <a:pPr lvl="1"/>
                <a:r>
                  <a:rPr lang="lt-LT" sz="1800" dirty="0" smtClean="0">
                    <a:solidFill>
                      <a:prstClr val="black"/>
                    </a:solidFill>
                  </a:rPr>
                  <a:t>Daugelyje taikomųjų uždavinių </a:t>
                </a:r>
                <a:r>
                  <a:rPr lang="lt-LT" sz="1800" dirty="0" smtClean="0">
                    <a:solidFill>
                      <a:prstClr val="black"/>
                    </a:solidFill>
                    <a:latin typeface="Courier New" pitchFamily="49" charset="0"/>
                    <a:cs typeface="Courier New" pitchFamily="49" charset="0"/>
                  </a:rPr>
                  <a:t>m</a:t>
                </a:r>
                <a:r>
                  <a:rPr lang="lt-LT" sz="1800" dirty="0" smtClean="0">
                    <a:solidFill>
                      <a:prstClr val="black"/>
                    </a:solidFill>
                  </a:rPr>
                  <a:t> yra nedidelis, tada pagrindinė skaičiavimų dalis tenka trumpiausio kelio paieškai aibėje </a:t>
                </a:r>
                <a:r>
                  <a:rPr lang="lt-LT" sz="1800" dirty="0" smtClean="0">
                    <a:solidFill>
                      <a:prstClr val="black"/>
                    </a:solidFill>
                    <a:latin typeface="Courier New" pitchFamily="49" charset="0"/>
                    <a:cs typeface="Courier New" pitchFamily="49" charset="0"/>
                  </a:rPr>
                  <a:t>Q</a:t>
                </a:r>
              </a:p>
              <a:p>
                <a:pPr lvl="1"/>
                <a:r>
                  <a:rPr lang="lt-LT" sz="1800" dirty="0" smtClean="0">
                    <a:solidFill>
                      <a:prstClr val="black"/>
                    </a:solidFill>
                  </a:rPr>
                  <a:t>Šį uždavinį spręsime efektyviau, kai </a:t>
                </a:r>
                <a:r>
                  <a:rPr lang="lt-LT" sz="1800" dirty="0" smtClean="0">
                    <a:solidFill>
                      <a:prstClr val="black"/>
                    </a:solidFill>
                    <a:latin typeface="Courier New" pitchFamily="49" charset="0"/>
                    <a:cs typeface="Courier New" pitchFamily="49" charset="0"/>
                  </a:rPr>
                  <a:t>Q</a:t>
                </a:r>
                <a:r>
                  <a:rPr lang="lt-LT" sz="1800" dirty="0" smtClean="0">
                    <a:solidFill>
                      <a:prstClr val="black"/>
                    </a:solidFill>
                  </a:rPr>
                  <a:t> yra piramidė</a:t>
                </a:r>
              </a:p>
              <a:p>
                <a:pPr lvl="1"/>
                <a:r>
                  <a:rPr lang="lt-LT" sz="1800" dirty="0" smtClean="0">
                    <a:solidFill>
                      <a:prstClr val="black"/>
                    </a:solidFill>
                  </a:rPr>
                  <a:t>Piramidės formavimo sąnaudos, taip pat trumpiausių kelių ilgių perskaičiavimo ir piramidės struktūros tvarkymo apimtys yra </a:t>
                </a:r>
                <a:r>
                  <a:rPr lang="lt-LT" sz="1800" dirty="0" err="1" smtClean="0">
                    <a:solidFill>
                      <a:prstClr val="black"/>
                    </a:solidFill>
                    <a:latin typeface="Courier New" pitchFamily="49" charset="0"/>
                    <a:cs typeface="Courier New" pitchFamily="49" charset="0"/>
                  </a:rPr>
                  <a:t>O(|V|log|V</a:t>
                </a:r>
                <a:r>
                  <a:rPr lang="lt-LT" sz="1800" dirty="0" smtClean="0">
                    <a:solidFill>
                      <a:prstClr val="black"/>
                    </a:solidFill>
                    <a:latin typeface="Courier New" pitchFamily="49" charset="0"/>
                    <a:cs typeface="Courier New" pitchFamily="49" charset="0"/>
                  </a:rPr>
                  <a:t>|) </a:t>
                </a:r>
                <a:r>
                  <a:rPr lang="lt-LT" sz="1800" dirty="0" smtClean="0">
                    <a:solidFill>
                      <a:prstClr val="black"/>
                    </a:solidFill>
                  </a:rPr>
                  <a:t>veiksmų</a:t>
                </a:r>
              </a:p>
              <a:p>
                <a:pPr lvl="1"/>
                <a:r>
                  <a:rPr lang="lt-LT" sz="1800" dirty="0" smtClean="0">
                    <a:solidFill>
                      <a:prstClr val="black"/>
                    </a:solidFill>
                  </a:rPr>
                  <a:t>Taigi modifikuoto </a:t>
                </a:r>
                <a:r>
                  <a:rPr lang="lt-LT" sz="1800" dirty="0" err="1" smtClean="0">
                    <a:solidFill>
                      <a:prstClr val="black"/>
                    </a:solidFill>
                  </a:rPr>
                  <a:t>Dijkstros</a:t>
                </a:r>
                <a:r>
                  <a:rPr lang="lt-LT" sz="1800" dirty="0" smtClean="0">
                    <a:solidFill>
                      <a:prstClr val="black"/>
                    </a:solidFill>
                  </a:rPr>
                  <a:t> algoritmo sudėtingumas </a:t>
                </a:r>
                <a:r>
                  <a:rPr lang="lt-LT" sz="1800" dirty="0" err="1">
                    <a:solidFill>
                      <a:prstClr val="black"/>
                    </a:solidFill>
                    <a:latin typeface="Courier New" pitchFamily="49" charset="0"/>
                    <a:cs typeface="Courier New" pitchFamily="49" charset="0"/>
                  </a:rPr>
                  <a:t>O(|V|log|V|+|E</a:t>
                </a:r>
                <a:r>
                  <a:rPr lang="lt-LT" sz="1800" dirty="0">
                    <a:solidFill>
                      <a:prstClr val="black"/>
                    </a:solidFill>
                    <a:latin typeface="Courier New" pitchFamily="49" charset="0"/>
                    <a:cs typeface="Courier New" pitchFamily="49" charset="0"/>
                  </a:rPr>
                  <a:t>|) </a:t>
                </a:r>
                <a:r>
                  <a:rPr lang="lt-LT" sz="1800" dirty="0" smtClean="0">
                    <a:solidFill>
                      <a:prstClr val="black"/>
                    </a:solidFill>
                    <a:latin typeface="Courier New" pitchFamily="49" charset="0"/>
                    <a:cs typeface="Courier New" pitchFamily="49" charset="0"/>
                  </a:rPr>
                  <a:t> </a:t>
                </a:r>
                <a:r>
                  <a:rPr lang="lt-LT" sz="1800" dirty="0" smtClean="0">
                    <a:solidFill>
                      <a:prstClr val="black"/>
                    </a:solidFill>
                  </a:rPr>
                  <a:t>veiksmų</a:t>
                </a:r>
              </a:p>
              <a:p>
                <a:pPr lvl="0"/>
                <a:r>
                  <a:rPr lang="lt-LT" sz="2000" dirty="0" err="1" smtClean="0">
                    <a:solidFill>
                      <a:prstClr val="black"/>
                    </a:solidFill>
                  </a:rPr>
                  <a:t>Dijkstros</a:t>
                </a:r>
                <a:r>
                  <a:rPr lang="lt-LT" sz="2000" dirty="0" smtClean="0">
                    <a:solidFill>
                      <a:prstClr val="black"/>
                    </a:solidFill>
                  </a:rPr>
                  <a:t> algoritmo teisingumo įrodymas</a:t>
                </a:r>
              </a:p>
              <a:p>
                <a:pPr lvl="1"/>
                <a:r>
                  <a:rPr lang="lt-LT" sz="1800" dirty="0" smtClean="0">
                    <a:solidFill>
                      <a:prstClr val="black"/>
                    </a:solidFill>
                  </a:rPr>
                  <a:t>Tegul </a:t>
                </a:r>
                <a:r>
                  <a:rPr lang="lt-LT" sz="1800" dirty="0" smtClean="0">
                    <a:solidFill>
                      <a:prstClr val="black"/>
                    </a:solidFill>
                    <a:latin typeface="Courier New" pitchFamily="49" charset="0"/>
                    <a:cs typeface="Courier New" pitchFamily="49" charset="0"/>
                  </a:rPr>
                  <a:t>S</a:t>
                </a:r>
                <a14:m>
                  <m:oMath xmlns:m="http://schemas.openxmlformats.org/officeDocument/2006/math">
                    <m:r>
                      <a:rPr lang="lt-LT" sz="1800" i="1" smtClean="0">
                        <a:solidFill>
                          <a:prstClr val="black"/>
                        </a:solidFill>
                        <a:latin typeface="Cambria Math"/>
                        <a:ea typeface="Cambria Math"/>
                      </a:rPr>
                      <m:t>∈</m:t>
                    </m:r>
                  </m:oMath>
                </a14:m>
                <a:r>
                  <a:rPr lang="lt-LT" sz="1800" dirty="0" smtClean="0">
                    <a:solidFill>
                      <a:prstClr val="black"/>
                    </a:solidFill>
                    <a:latin typeface="Courier New" pitchFamily="49" charset="0"/>
                    <a:cs typeface="Courier New" pitchFamily="49" charset="0"/>
                  </a:rPr>
                  <a:t>V</a:t>
                </a:r>
                <a:r>
                  <a:rPr lang="lt-LT" sz="1800" dirty="0" smtClean="0">
                    <a:solidFill>
                      <a:prstClr val="black"/>
                    </a:solidFill>
                  </a:rPr>
                  <a:t> yra grafo </a:t>
                </a:r>
                <a:r>
                  <a:rPr lang="lt-LT" sz="1800" dirty="0" smtClean="0">
                    <a:solidFill>
                      <a:prstClr val="black"/>
                    </a:solidFill>
                    <a:latin typeface="Courier New" pitchFamily="49" charset="0"/>
                    <a:cs typeface="Courier New" pitchFamily="49" charset="0"/>
                  </a:rPr>
                  <a:t>G</a:t>
                </a:r>
                <a:r>
                  <a:rPr lang="en-US" sz="1800" dirty="0" smtClean="0">
                    <a:solidFill>
                      <a:prstClr val="black"/>
                    </a:solidFill>
                    <a:latin typeface="Courier New" pitchFamily="49" charset="0"/>
                    <a:cs typeface="Courier New" pitchFamily="49" charset="0"/>
                  </a:rPr>
                  <a:t>=</a:t>
                </a:r>
                <a:r>
                  <a:rPr lang="lt-LT" sz="1800" dirty="0" smtClean="0">
                    <a:solidFill>
                      <a:prstClr val="black"/>
                    </a:solidFill>
                    <a:latin typeface="Courier New" pitchFamily="49" charset="0"/>
                    <a:cs typeface="Courier New" pitchFamily="49" charset="0"/>
                  </a:rPr>
                  <a:t>(V,E) </a:t>
                </a:r>
                <a:r>
                  <a:rPr lang="lt-LT" sz="1800" dirty="0" smtClean="0">
                    <a:solidFill>
                      <a:prstClr val="black"/>
                    </a:solidFill>
                  </a:rPr>
                  <a:t>viršūnių poaibis</a:t>
                </a:r>
              </a:p>
              <a:p>
                <a:pPr lvl="1"/>
                <a:r>
                  <a:rPr lang="lt-LT" sz="1800" dirty="0" smtClean="0">
                    <a:solidFill>
                      <a:prstClr val="black"/>
                    </a:solidFill>
                  </a:rPr>
                  <a:t>Nagrinėkime kelią p iš grafo viršūnės a iki viršūnės </a:t>
                </a:r>
                <a:r>
                  <a:rPr lang="lt-LT" sz="1800" dirty="0" smtClean="0">
                    <a:solidFill>
                      <a:prstClr val="black"/>
                    </a:solidFill>
                    <a:latin typeface="Courier New" pitchFamily="49" charset="0"/>
                    <a:cs typeface="Courier New" pitchFamily="49" charset="0"/>
                  </a:rPr>
                  <a:t>v</a:t>
                </a:r>
                <a14:m>
                  <m:oMath xmlns:m="http://schemas.openxmlformats.org/officeDocument/2006/math">
                    <m:r>
                      <a:rPr lang="lt-LT" sz="1800" i="1">
                        <a:solidFill>
                          <a:prstClr val="black"/>
                        </a:solidFill>
                        <a:latin typeface="Cambria Math"/>
                        <a:ea typeface="Cambria Math"/>
                      </a:rPr>
                      <m:t>∈</m:t>
                    </m:r>
                  </m:oMath>
                </a14:m>
                <a:r>
                  <a:rPr lang="lt-LT" sz="1800" dirty="0" smtClean="0">
                    <a:solidFill>
                      <a:prstClr val="black"/>
                    </a:solidFill>
                    <a:latin typeface="Courier New" pitchFamily="49" charset="0"/>
                    <a:cs typeface="Courier New" pitchFamily="49" charset="0"/>
                  </a:rPr>
                  <a:t>/S</a:t>
                </a:r>
                <a:r>
                  <a:rPr lang="lt-LT" sz="1800" dirty="0" smtClean="0">
                    <a:solidFill>
                      <a:prstClr val="black"/>
                    </a:solidFill>
                  </a:rPr>
                  <a:t> </a:t>
                </a:r>
              </a:p>
              <a:p>
                <a:pPr marL="457200" lvl="1" indent="0" algn="ctr">
                  <a:buNone/>
                </a:pPr>
                <a:r>
                  <a:rPr lang="lt-LT" sz="1800" dirty="0" smtClean="0">
                    <a:solidFill>
                      <a:prstClr val="black"/>
                    </a:solidFill>
                    <a:latin typeface="Courier New" pitchFamily="49" charset="0"/>
                    <a:cs typeface="Courier New" pitchFamily="49" charset="0"/>
                  </a:rPr>
                  <a:t>p</a:t>
                </a:r>
                <a:r>
                  <a:rPr lang="en-US" sz="1800" dirty="0" smtClean="0">
                    <a:solidFill>
                      <a:prstClr val="black"/>
                    </a:solidFill>
                    <a:latin typeface="Courier New" pitchFamily="49" charset="0"/>
                    <a:cs typeface="Courier New" pitchFamily="49" charset="0"/>
                  </a:rPr>
                  <a:t>=</a:t>
                </a:r>
                <a:r>
                  <a:rPr lang="lt-LT" sz="1800" dirty="0" smtClean="0">
                    <a:solidFill>
                      <a:prstClr val="black"/>
                    </a:solidFill>
                    <a:latin typeface="Courier New" pitchFamily="49" charset="0"/>
                    <a:cs typeface="Courier New" pitchFamily="49" charset="0"/>
                  </a:rPr>
                  <a:t>(a, w</a:t>
                </a:r>
                <a:r>
                  <a:rPr lang="lt-LT" sz="1800" baseline="-25000" dirty="0" smtClean="0">
                    <a:solidFill>
                      <a:prstClr val="black"/>
                    </a:solidFill>
                    <a:latin typeface="Courier New" pitchFamily="49" charset="0"/>
                    <a:cs typeface="Courier New" pitchFamily="49" charset="0"/>
                  </a:rPr>
                  <a:t>1</a:t>
                </a:r>
                <a:r>
                  <a:rPr lang="lt-LT" sz="1800" dirty="0" smtClean="0">
                    <a:solidFill>
                      <a:prstClr val="black"/>
                    </a:solidFill>
                    <a:latin typeface="Courier New" pitchFamily="49" charset="0"/>
                    <a:cs typeface="Courier New" pitchFamily="49" charset="0"/>
                  </a:rPr>
                  <a:t>, w</a:t>
                </a:r>
                <a:r>
                  <a:rPr lang="lt-LT" sz="1800" baseline="-25000" dirty="0" smtClean="0">
                    <a:solidFill>
                      <a:prstClr val="black"/>
                    </a:solidFill>
                    <a:latin typeface="Courier New" pitchFamily="49" charset="0"/>
                    <a:cs typeface="Courier New" pitchFamily="49" charset="0"/>
                  </a:rPr>
                  <a:t>2</a:t>
                </a:r>
                <a:r>
                  <a:rPr lang="lt-LT" sz="1800" dirty="0" smtClean="0">
                    <a:solidFill>
                      <a:prstClr val="black"/>
                    </a:solidFill>
                    <a:latin typeface="Courier New" pitchFamily="49" charset="0"/>
                    <a:cs typeface="Courier New" pitchFamily="49" charset="0"/>
                  </a:rPr>
                  <a:t>, ..., </a:t>
                </a:r>
                <a:r>
                  <a:rPr lang="lt-LT" sz="1800" dirty="0" err="1" smtClean="0">
                    <a:solidFill>
                      <a:prstClr val="black"/>
                    </a:solidFill>
                    <a:latin typeface="Courier New" pitchFamily="49" charset="0"/>
                    <a:cs typeface="Courier New" pitchFamily="49" charset="0"/>
                  </a:rPr>
                  <a:t>w</a:t>
                </a:r>
                <a:r>
                  <a:rPr lang="lt-LT" sz="1800" baseline="-25000" dirty="0" err="1" smtClean="0">
                    <a:solidFill>
                      <a:prstClr val="black"/>
                    </a:solidFill>
                    <a:latin typeface="Courier New" pitchFamily="49" charset="0"/>
                    <a:cs typeface="Courier New" pitchFamily="49" charset="0"/>
                  </a:rPr>
                  <a:t>k</a:t>
                </a:r>
                <a:r>
                  <a:rPr lang="lt-LT" sz="1800" dirty="0" smtClean="0">
                    <a:solidFill>
                      <a:prstClr val="black"/>
                    </a:solidFill>
                    <a:latin typeface="Courier New" pitchFamily="49" charset="0"/>
                    <a:cs typeface="Courier New" pitchFamily="49" charset="0"/>
                  </a:rPr>
                  <a:t>, v)</a:t>
                </a:r>
              </a:p>
              <a:p>
                <a:pPr lvl="1"/>
                <a:r>
                  <a:rPr lang="lt-LT" sz="1800" dirty="0" smtClean="0">
                    <a:solidFill>
                      <a:prstClr val="black"/>
                    </a:solidFill>
                  </a:rPr>
                  <a:t>Jeigu visos tarpinės viršūnės priklauso aibei </a:t>
                </a:r>
                <a:r>
                  <a:rPr lang="lt-LT" sz="1800" dirty="0" smtClean="0">
                    <a:solidFill>
                      <a:prstClr val="black"/>
                    </a:solidFill>
                    <a:latin typeface="Courier New" pitchFamily="49" charset="0"/>
                    <a:cs typeface="Courier New" pitchFamily="49" charset="0"/>
                  </a:rPr>
                  <a:t>S</a:t>
                </a:r>
                <a:r>
                  <a:rPr lang="lt-LT" sz="1800" dirty="0" smtClean="0">
                    <a:solidFill>
                      <a:prstClr val="black"/>
                    </a:solidFill>
                  </a:rPr>
                  <a:t>, t. y. </a:t>
                </a:r>
                <a:r>
                  <a:rPr lang="lt-LT" sz="1800" dirty="0" err="1" smtClean="0">
                    <a:solidFill>
                      <a:prstClr val="black"/>
                    </a:solidFill>
                    <a:latin typeface="Courier New" pitchFamily="49" charset="0"/>
                    <a:cs typeface="Courier New" pitchFamily="49" charset="0"/>
                  </a:rPr>
                  <a:t>w</a:t>
                </a:r>
                <a:r>
                  <a:rPr lang="lt-LT" sz="1800" baseline="-25000" dirty="0" err="1" smtClean="0">
                    <a:solidFill>
                      <a:prstClr val="black"/>
                    </a:solidFill>
                    <a:latin typeface="Courier New" pitchFamily="49" charset="0"/>
                    <a:cs typeface="Courier New" pitchFamily="49" charset="0"/>
                  </a:rPr>
                  <a:t>j</a:t>
                </a:r>
                <a14:m>
                  <m:oMath xmlns:m="http://schemas.openxmlformats.org/officeDocument/2006/math">
                    <m:r>
                      <a:rPr lang="lt-LT" sz="1400" i="1">
                        <a:solidFill>
                          <a:prstClr val="black"/>
                        </a:solidFill>
                        <a:latin typeface="Cambria Math"/>
                        <a:ea typeface="Cambria Math"/>
                      </a:rPr>
                      <m:t>∈</m:t>
                    </m:r>
                  </m:oMath>
                </a14:m>
                <a:r>
                  <a:rPr lang="lt-LT" sz="1800" dirty="0" smtClean="0">
                    <a:solidFill>
                      <a:prstClr val="black"/>
                    </a:solidFill>
                    <a:latin typeface="Courier New" pitchFamily="49" charset="0"/>
                    <a:cs typeface="Courier New" pitchFamily="49" charset="0"/>
                  </a:rPr>
                  <a:t>S j</a:t>
                </a:r>
                <a:r>
                  <a:rPr lang="en-US" sz="1800" dirty="0" smtClean="0">
                    <a:solidFill>
                      <a:prstClr val="black"/>
                    </a:solidFill>
                    <a:latin typeface="Courier New" pitchFamily="49" charset="0"/>
                    <a:cs typeface="Courier New" pitchFamily="49" charset="0"/>
                  </a:rPr>
                  <a:t>=1,…,k</a:t>
                </a:r>
                <a:r>
                  <a:rPr lang="en-US" sz="1800" dirty="0" smtClean="0">
                    <a:solidFill>
                      <a:prstClr val="black"/>
                    </a:solidFill>
                  </a:rPr>
                  <a:t>, tai </a:t>
                </a:r>
                <a:r>
                  <a:rPr lang="en-US" sz="1800" dirty="0" err="1" smtClean="0">
                    <a:solidFill>
                      <a:prstClr val="black"/>
                    </a:solidFill>
                  </a:rPr>
                  <a:t>toks</a:t>
                </a:r>
                <a:r>
                  <a:rPr lang="en-US" sz="1800" dirty="0" smtClean="0">
                    <a:solidFill>
                      <a:prstClr val="black"/>
                    </a:solidFill>
                  </a:rPr>
                  <a:t> </a:t>
                </a:r>
                <a:r>
                  <a:rPr lang="en-US" sz="1800" dirty="0" err="1" smtClean="0">
                    <a:solidFill>
                      <a:prstClr val="black"/>
                    </a:solidFill>
                  </a:rPr>
                  <a:t>kelias</a:t>
                </a:r>
                <a:r>
                  <a:rPr lang="en-US" sz="1800" dirty="0" smtClean="0">
                    <a:solidFill>
                      <a:prstClr val="black"/>
                    </a:solidFill>
                  </a:rPr>
                  <a:t> </a:t>
                </a:r>
                <a:r>
                  <a:rPr lang="en-US" sz="1800" dirty="0" err="1" smtClean="0">
                    <a:solidFill>
                      <a:prstClr val="black"/>
                    </a:solidFill>
                  </a:rPr>
                  <a:t>vadinamas</a:t>
                </a:r>
                <a:r>
                  <a:rPr lang="en-US" sz="1800" dirty="0" smtClean="0">
                    <a:solidFill>
                      <a:prstClr val="black"/>
                    </a:solidFill>
                  </a:rPr>
                  <a:t> </a:t>
                </a:r>
                <a:r>
                  <a:rPr lang="en-US" sz="1800" dirty="0" smtClean="0">
                    <a:solidFill>
                      <a:prstClr val="black"/>
                    </a:solidFill>
                    <a:latin typeface="Courier New" pitchFamily="49" charset="0"/>
                    <a:cs typeface="Courier New" pitchFamily="49" charset="0"/>
                  </a:rPr>
                  <a:t>S</a:t>
                </a:r>
                <a:r>
                  <a:rPr lang="en-US" sz="1800" dirty="0" smtClean="0">
                    <a:solidFill>
                      <a:prstClr val="black"/>
                    </a:solidFill>
                  </a:rPr>
                  <a:t> </a:t>
                </a:r>
                <a:r>
                  <a:rPr lang="en-US" sz="1800" dirty="0" err="1" smtClean="0">
                    <a:solidFill>
                      <a:prstClr val="black"/>
                    </a:solidFill>
                  </a:rPr>
                  <a:t>specialiuoju</a:t>
                </a:r>
                <a:endParaRPr lang="lt-LT" sz="1800" dirty="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83" t="-529" r="-1531" b="-12831"/>
                </a:stretch>
              </a:blipFill>
            </p:spPr>
            <p:txBody>
              <a:bodyPr/>
              <a:lstStyle/>
              <a:p>
                <a:r>
                  <a:rPr lang="en-US">
                    <a:noFill/>
                  </a:rPr>
                  <a:t> </a:t>
                </a:r>
              </a:p>
            </p:txBody>
          </p:sp>
        </mc:Fallback>
      </mc:AlternateContent>
    </p:spTree>
    <p:extLst>
      <p:ext uri="{BB962C8B-B14F-4D97-AF65-F5344CB8AC3E}">
        <p14:creationId xmlns:p14="http://schemas.microsoft.com/office/powerpoint/2010/main" val="500133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84784"/>
                <a:ext cx="8363272" cy="4608512"/>
              </a:xfrm>
            </p:spPr>
            <p:txBody>
              <a:bodyPr/>
              <a:lstStyle/>
              <a:p>
                <a:pPr lvl="0"/>
                <a:r>
                  <a:rPr lang="lt-LT" sz="2000" dirty="0" err="1" smtClean="0">
                    <a:solidFill>
                      <a:prstClr val="black"/>
                    </a:solidFill>
                  </a:rPr>
                  <a:t>Dijkstros</a:t>
                </a:r>
                <a:r>
                  <a:rPr lang="lt-LT" sz="2000" dirty="0" smtClean="0">
                    <a:solidFill>
                      <a:prstClr val="black"/>
                    </a:solidFill>
                  </a:rPr>
                  <a:t> algoritmo teisingumo įrodymas</a:t>
                </a:r>
              </a:p>
              <a:p>
                <a:pPr lvl="1"/>
                <a:r>
                  <a:rPr lang="en-US" sz="1800" dirty="0" err="1" smtClean="0">
                    <a:solidFill>
                      <a:prstClr val="black"/>
                    </a:solidFill>
                  </a:rPr>
                  <a:t>Teisinga</a:t>
                </a:r>
                <a:r>
                  <a:rPr lang="en-US" sz="1800" dirty="0" smtClean="0">
                    <a:solidFill>
                      <a:prstClr val="black"/>
                    </a:solidFill>
                  </a:rPr>
                  <a:t> </a:t>
                </a:r>
                <a:r>
                  <a:rPr lang="en-US" sz="1800" dirty="0" err="1" smtClean="0">
                    <a:solidFill>
                      <a:prstClr val="black"/>
                    </a:solidFill>
                  </a:rPr>
                  <a:t>tokia</a:t>
                </a:r>
                <a:r>
                  <a:rPr lang="en-US" sz="1800" dirty="0" smtClean="0">
                    <a:solidFill>
                      <a:prstClr val="black"/>
                    </a:solidFill>
                  </a:rPr>
                  <a:t> </a:t>
                </a:r>
                <a:r>
                  <a:rPr lang="en-US" sz="1800" dirty="0" err="1" smtClean="0">
                    <a:solidFill>
                      <a:prstClr val="black"/>
                    </a:solidFill>
                  </a:rPr>
                  <a:t>teorema</a:t>
                </a:r>
                <a:r>
                  <a:rPr lang="en-US" sz="1800" dirty="0" smtClean="0">
                    <a:solidFill>
                      <a:prstClr val="black"/>
                    </a:solidFill>
                  </a:rPr>
                  <a:t>, </a:t>
                </a:r>
                <a:r>
                  <a:rPr lang="en-US" sz="1800" dirty="0" err="1" smtClean="0">
                    <a:solidFill>
                      <a:prstClr val="black"/>
                    </a:solidFill>
                  </a:rPr>
                  <a:t>kuri</a:t>
                </a:r>
                <a:r>
                  <a:rPr lang="en-US" sz="1800" dirty="0" smtClean="0">
                    <a:solidFill>
                      <a:prstClr val="black"/>
                    </a:solidFill>
                  </a:rPr>
                  <a:t> </a:t>
                </a:r>
                <a:r>
                  <a:rPr lang="en-US" sz="1800" dirty="0" err="1" smtClean="0">
                    <a:solidFill>
                      <a:prstClr val="black"/>
                    </a:solidFill>
                  </a:rPr>
                  <a:t>pagrind</a:t>
                </a:r>
                <a:r>
                  <a:rPr lang="lt-LT" sz="1800" dirty="0" err="1" smtClean="0">
                    <a:solidFill>
                      <a:prstClr val="black"/>
                    </a:solidFill>
                  </a:rPr>
                  <a:t>žia</a:t>
                </a:r>
                <a:r>
                  <a:rPr lang="lt-LT" sz="1800" dirty="0" smtClean="0">
                    <a:solidFill>
                      <a:prstClr val="black"/>
                    </a:solidFill>
                  </a:rPr>
                  <a:t> godžiojo metodo taikymą sprendžiant 2 uždavinį apie trumpiausius kelius nuo duotosios grafo viršūnės iki visų kitų viršūnių</a:t>
                </a:r>
              </a:p>
              <a:p>
                <a:pPr lvl="1"/>
                <a:r>
                  <a:rPr lang="lt-LT" sz="1800" dirty="0" smtClean="0">
                    <a:solidFill>
                      <a:prstClr val="black"/>
                    </a:solidFill>
                  </a:rPr>
                  <a:t>Teorema. Tegul </a:t>
                </a:r>
                <a:r>
                  <a:rPr lang="lt-LT" sz="1800" dirty="0" smtClean="0">
                    <a:solidFill>
                      <a:prstClr val="black"/>
                    </a:solidFill>
                    <a:latin typeface="Courier New" pitchFamily="49" charset="0"/>
                    <a:cs typeface="Courier New" pitchFamily="49" charset="0"/>
                  </a:rPr>
                  <a:t>G</a:t>
                </a:r>
                <a:r>
                  <a:rPr lang="lt-LT" sz="1800" dirty="0" smtClean="0">
                    <a:solidFill>
                      <a:prstClr val="black"/>
                    </a:solidFill>
                  </a:rPr>
                  <a:t> yra įvertintasis grafas ir visų jo briaunų svoriai yra neneigiami skaičiai. Pradinę viršūnę pažymėkime </a:t>
                </a:r>
                <a:r>
                  <a:rPr lang="lt-LT" sz="1800" dirty="0" err="1" smtClean="0">
                    <a:solidFill>
                      <a:prstClr val="black"/>
                    </a:solidFill>
                    <a:latin typeface="Courier New" pitchFamily="49" charset="0"/>
                    <a:cs typeface="Courier New" pitchFamily="49" charset="0"/>
                  </a:rPr>
                  <a:t>v</a:t>
                </a:r>
                <a:r>
                  <a:rPr lang="lt-LT" sz="1800" baseline="-25000" dirty="0" err="1" smtClean="0">
                    <a:solidFill>
                      <a:prstClr val="black"/>
                    </a:solidFill>
                    <a:latin typeface="Courier New" pitchFamily="49" charset="0"/>
                    <a:cs typeface="Courier New" pitchFamily="49" charset="0"/>
                  </a:rPr>
                  <a:t>i</a:t>
                </a:r>
                <a:r>
                  <a:rPr lang="lt-LT" sz="1800" dirty="0">
                    <a:solidFill>
                      <a:prstClr val="black"/>
                    </a:solidFill>
                    <a:latin typeface="Courier New" pitchFamily="49" charset="0"/>
                    <a:ea typeface="Cambria Math"/>
                    <a:cs typeface="Courier New" pitchFamily="49" charset="0"/>
                  </a:rPr>
                  <a:t> </a:t>
                </a:r>
                <a14:m>
                  <m:oMath xmlns:m="http://schemas.openxmlformats.org/officeDocument/2006/math">
                    <m:r>
                      <a:rPr lang="lt-LT" sz="1800" i="1">
                        <a:solidFill>
                          <a:prstClr val="black"/>
                        </a:solidFill>
                        <a:latin typeface="Cambria Math"/>
                        <a:ea typeface="Cambria Math"/>
                      </a:rPr>
                      <m:t>∈ </m:t>
                    </m:r>
                  </m:oMath>
                </a14:m>
                <a:r>
                  <a:rPr lang="lt-LT" sz="1800" dirty="0" smtClean="0">
                    <a:solidFill>
                      <a:prstClr val="black"/>
                    </a:solidFill>
                    <a:latin typeface="Courier New" pitchFamily="49" charset="0"/>
                    <a:cs typeface="Courier New" pitchFamily="49" charset="0"/>
                  </a:rPr>
                  <a:t>V</a:t>
                </a:r>
                <a:r>
                  <a:rPr lang="lt-LT" sz="1800" dirty="0" smtClean="0">
                    <a:solidFill>
                      <a:prstClr val="black"/>
                    </a:solidFill>
                  </a:rPr>
                  <a:t>. Po kiekvienos </a:t>
                </a:r>
                <a:r>
                  <a:rPr lang="lt-LT" sz="1800" dirty="0" err="1" smtClean="0">
                    <a:solidFill>
                      <a:prstClr val="black"/>
                    </a:solidFill>
                  </a:rPr>
                  <a:t>Dijkstros</a:t>
                </a:r>
                <a:r>
                  <a:rPr lang="lt-LT" sz="1800" dirty="0" smtClean="0">
                    <a:solidFill>
                      <a:prstClr val="black"/>
                    </a:solidFill>
                  </a:rPr>
                  <a:t> algoritmo žingsnio yra teisingi šie du teiginiai</a:t>
                </a:r>
              </a:p>
              <a:p>
                <a:pPr lvl="2"/>
                <a:r>
                  <a:rPr lang="lt-LT" sz="1400" dirty="0" smtClean="0">
                    <a:solidFill>
                      <a:prstClr val="black"/>
                    </a:solidFill>
                  </a:rPr>
                  <a:t>Jei </a:t>
                </a:r>
                <a:r>
                  <a:rPr lang="lt-LT" sz="1400" dirty="0" err="1" smtClean="0">
                    <a:solidFill>
                      <a:prstClr val="black"/>
                    </a:solidFill>
                    <a:latin typeface="Courier New" pitchFamily="49" charset="0"/>
                    <a:cs typeface="Courier New" pitchFamily="49" charset="0"/>
                  </a:rPr>
                  <a:t>v</a:t>
                </a:r>
                <a:r>
                  <a:rPr lang="lt-LT" sz="1400" baseline="-25000" dirty="0" err="1" smtClean="0">
                    <a:solidFill>
                      <a:prstClr val="black"/>
                    </a:solidFill>
                    <a:latin typeface="Courier New" pitchFamily="49" charset="0"/>
                    <a:cs typeface="Courier New" pitchFamily="49" charset="0"/>
                  </a:rPr>
                  <a:t>j</a:t>
                </a:r>
                <a14:m>
                  <m:oMath xmlns:m="http://schemas.openxmlformats.org/officeDocument/2006/math">
                    <m:r>
                      <a:rPr lang="lt-LT" sz="1400" i="1">
                        <a:solidFill>
                          <a:prstClr val="black"/>
                        </a:solidFill>
                        <a:latin typeface="Cambria Math"/>
                        <a:ea typeface="Cambria Math"/>
                      </a:rPr>
                      <m:t>∈ </m:t>
                    </m:r>
                  </m:oMath>
                </a14:m>
                <a:r>
                  <a:rPr lang="lt-LT" sz="1400" dirty="0" smtClean="0">
                    <a:solidFill>
                      <a:prstClr val="black"/>
                    </a:solidFill>
                    <a:latin typeface="Courier New" pitchFamily="49" charset="0"/>
                    <a:cs typeface="Courier New" pitchFamily="49" charset="0"/>
                  </a:rPr>
                  <a:t>S</a:t>
                </a:r>
                <a:r>
                  <a:rPr lang="lt-LT" sz="1400" dirty="0" smtClean="0">
                    <a:solidFill>
                      <a:prstClr val="black"/>
                    </a:solidFill>
                  </a:rPr>
                  <a:t>, tai </a:t>
                </a:r>
                <a:r>
                  <a:rPr lang="lt-LT" sz="1400" dirty="0" err="1" smtClean="0">
                    <a:solidFill>
                      <a:prstClr val="black"/>
                    </a:solidFill>
                  </a:rPr>
                  <a:t>dj</a:t>
                </a:r>
                <a:r>
                  <a:rPr lang="lt-LT" sz="1400" dirty="0" smtClean="0">
                    <a:solidFill>
                      <a:prstClr val="black"/>
                    </a:solidFill>
                  </a:rPr>
                  <a:t> yra trumpiausio kelio nuo </a:t>
                </a:r>
                <a:r>
                  <a:rPr lang="lt-LT" sz="1400" dirty="0" smtClean="0">
                    <a:solidFill>
                      <a:prstClr val="black"/>
                    </a:solidFill>
                    <a:latin typeface="Courier New" pitchFamily="49" charset="0"/>
                    <a:cs typeface="Courier New" pitchFamily="49" charset="0"/>
                  </a:rPr>
                  <a:t>v</a:t>
                </a:r>
                <a:r>
                  <a:rPr lang="lt-LT" sz="1400" baseline="-25000" dirty="0" smtClean="0">
                    <a:solidFill>
                      <a:prstClr val="black"/>
                    </a:solidFill>
                    <a:latin typeface="Courier New" pitchFamily="49" charset="0"/>
                    <a:cs typeface="Courier New" pitchFamily="49" charset="0"/>
                  </a:rPr>
                  <a:t>1</a:t>
                </a:r>
                <a:r>
                  <a:rPr lang="lt-LT" sz="1400" dirty="0" smtClean="0">
                    <a:solidFill>
                      <a:prstClr val="black"/>
                    </a:solidFill>
                  </a:rPr>
                  <a:t> iki šios viršūnės ilgis</a:t>
                </a:r>
              </a:p>
              <a:p>
                <a:pPr lvl="2"/>
                <a:r>
                  <a:rPr lang="lt-LT" sz="1400" dirty="0" smtClean="0">
                    <a:solidFill>
                      <a:prstClr val="black"/>
                    </a:solidFill>
                  </a:rPr>
                  <a:t>Jei </a:t>
                </a:r>
                <a:r>
                  <a:rPr lang="lt-LT" sz="1400" dirty="0" err="1" smtClean="0">
                    <a:solidFill>
                      <a:prstClr val="black"/>
                    </a:solidFill>
                    <a:latin typeface="Courier New" pitchFamily="49" charset="0"/>
                    <a:cs typeface="Courier New" pitchFamily="49" charset="0"/>
                  </a:rPr>
                  <a:t>v</a:t>
                </a:r>
                <a:r>
                  <a:rPr lang="lt-LT" sz="1400" baseline="-25000" dirty="0" err="1" smtClean="0">
                    <a:solidFill>
                      <a:prstClr val="black"/>
                    </a:solidFill>
                    <a:latin typeface="Courier New" pitchFamily="49" charset="0"/>
                    <a:cs typeface="Courier New" pitchFamily="49" charset="0"/>
                  </a:rPr>
                  <a:t>j</a:t>
                </a:r>
                <a14:m>
                  <m:oMath xmlns:m="http://schemas.openxmlformats.org/officeDocument/2006/math">
                    <m:r>
                      <a:rPr lang="lt-LT" sz="1400" i="1">
                        <a:solidFill>
                          <a:prstClr val="black"/>
                        </a:solidFill>
                        <a:latin typeface="Cambria Math"/>
                        <a:ea typeface="Cambria Math"/>
                      </a:rPr>
                      <m:t>∈ </m:t>
                    </m:r>
                  </m:oMath>
                </a14:m>
                <a:r>
                  <a:rPr lang="lt-LT" sz="1400" dirty="0" smtClean="0">
                    <a:solidFill>
                      <a:prstClr val="black"/>
                    </a:solidFill>
                    <a:latin typeface="Courier New" pitchFamily="49" charset="0"/>
                    <a:cs typeface="Courier New" pitchFamily="49" charset="0"/>
                  </a:rPr>
                  <a:t>Q</a:t>
                </a:r>
                <a:r>
                  <a:rPr lang="lt-LT" sz="1400" dirty="0" smtClean="0">
                    <a:solidFill>
                      <a:prstClr val="black"/>
                    </a:solidFill>
                  </a:rPr>
                  <a:t>, tai </a:t>
                </a:r>
                <a:r>
                  <a:rPr lang="lt-LT" sz="1400" dirty="0" err="1" smtClean="0">
                    <a:solidFill>
                      <a:prstClr val="black"/>
                    </a:solidFill>
                  </a:rPr>
                  <a:t>dj</a:t>
                </a:r>
                <a:r>
                  <a:rPr lang="lt-LT" sz="1400" dirty="0" smtClean="0">
                    <a:solidFill>
                      <a:prstClr val="black"/>
                    </a:solidFill>
                  </a:rPr>
                  <a:t> yra trumpiausio S specialaus kelio nuo </a:t>
                </a:r>
                <a:r>
                  <a:rPr lang="lt-LT" sz="1400" dirty="0" smtClean="0">
                    <a:solidFill>
                      <a:prstClr val="black"/>
                    </a:solidFill>
                    <a:latin typeface="Courier New" pitchFamily="49" charset="0"/>
                    <a:cs typeface="Courier New" pitchFamily="49" charset="0"/>
                  </a:rPr>
                  <a:t>v</a:t>
                </a:r>
                <a:r>
                  <a:rPr lang="lt-LT" sz="1400" baseline="-25000" dirty="0" smtClean="0">
                    <a:solidFill>
                      <a:prstClr val="black"/>
                    </a:solidFill>
                    <a:latin typeface="Courier New" pitchFamily="49" charset="0"/>
                    <a:cs typeface="Courier New" pitchFamily="49" charset="0"/>
                  </a:rPr>
                  <a:t>1</a:t>
                </a:r>
                <a:r>
                  <a:rPr lang="lt-LT" sz="1400" dirty="0" smtClean="0">
                    <a:solidFill>
                      <a:prstClr val="black"/>
                    </a:solidFill>
                  </a:rPr>
                  <a:t> iki šios viršūnės ilgis</a:t>
                </a:r>
              </a:p>
              <a:p>
                <a:pPr lvl="1"/>
                <a:r>
                  <a:rPr lang="lt-LT" sz="1800" dirty="0" smtClean="0">
                    <a:solidFill>
                      <a:prstClr val="black"/>
                    </a:solidFill>
                  </a:rPr>
                  <a:t>Įrodymas. Teoremą įrodysime matematinės indukcijos metodu. Pažymėkime </a:t>
                </a:r>
                <a:r>
                  <a:rPr lang="lt-LT" sz="1800" dirty="0" smtClean="0">
                    <a:solidFill>
                      <a:prstClr val="black"/>
                    </a:solidFill>
                    <a:latin typeface="Courier New" pitchFamily="49" charset="0"/>
                    <a:cs typeface="Courier New" pitchFamily="49" charset="0"/>
                  </a:rPr>
                  <a:t>S</a:t>
                </a:r>
                <a:r>
                  <a:rPr lang="lt-LT" sz="1800" baseline="-25000" dirty="0" smtClean="0">
                    <a:solidFill>
                      <a:prstClr val="black"/>
                    </a:solidFill>
                    <a:latin typeface="Courier New" pitchFamily="49" charset="0"/>
                    <a:cs typeface="Courier New" pitchFamily="49" charset="0"/>
                  </a:rPr>
                  <a:t>i</a:t>
                </a:r>
                <a:r>
                  <a:rPr lang="lt-LT" sz="1800" dirty="0" smtClean="0">
                    <a:solidFill>
                      <a:prstClr val="black"/>
                    </a:solidFill>
                  </a:rPr>
                  <a:t> aibę </a:t>
                </a:r>
                <a:r>
                  <a:rPr lang="lt-LT" sz="1800" dirty="0" smtClean="0">
                    <a:solidFill>
                      <a:prstClr val="black"/>
                    </a:solidFill>
                    <a:latin typeface="Courier New" pitchFamily="49" charset="0"/>
                    <a:cs typeface="Courier New" pitchFamily="49" charset="0"/>
                  </a:rPr>
                  <a:t>S</a:t>
                </a:r>
                <a:r>
                  <a:rPr lang="lt-LT" sz="1800" dirty="0" smtClean="0">
                    <a:solidFill>
                      <a:prstClr val="black"/>
                    </a:solidFill>
                  </a:rPr>
                  <a:t> po </a:t>
                </a:r>
                <a:r>
                  <a:rPr lang="lt-LT" sz="1800" dirty="0" smtClean="0">
                    <a:solidFill>
                      <a:prstClr val="black"/>
                    </a:solidFill>
                    <a:latin typeface="Courier New" pitchFamily="49" charset="0"/>
                    <a:cs typeface="Courier New" pitchFamily="49" charset="0"/>
                  </a:rPr>
                  <a:t>i</a:t>
                </a:r>
                <a:r>
                  <a:rPr lang="lt-LT" sz="1800" dirty="0" smtClean="0">
                    <a:solidFill>
                      <a:prstClr val="black"/>
                    </a:solidFill>
                  </a:rPr>
                  <a:t>-</a:t>
                </a:r>
                <a:r>
                  <a:rPr lang="lt-LT" sz="1800" dirty="0" err="1" smtClean="0">
                    <a:solidFill>
                      <a:prstClr val="black"/>
                    </a:solidFill>
                  </a:rPr>
                  <a:t>ojo</a:t>
                </a:r>
                <a:r>
                  <a:rPr lang="lt-LT" sz="1800" dirty="0" smtClean="0">
                    <a:solidFill>
                      <a:prstClr val="black"/>
                    </a:solidFill>
                  </a:rPr>
                  <a:t> algoritmo žingsnio. Atitinkamai kelio ilgį iki </a:t>
                </a:r>
                <a:r>
                  <a:rPr lang="lt-LT" sz="1800" dirty="0" err="1" smtClean="0">
                    <a:solidFill>
                      <a:prstClr val="black"/>
                    </a:solidFill>
                    <a:latin typeface="Courier New" pitchFamily="49" charset="0"/>
                    <a:cs typeface="Courier New" pitchFamily="49" charset="0"/>
                  </a:rPr>
                  <a:t>v</a:t>
                </a:r>
                <a:r>
                  <a:rPr lang="lt-LT" sz="1800" baseline="-25000" dirty="0" err="1" smtClean="0">
                    <a:solidFill>
                      <a:prstClr val="black"/>
                    </a:solidFill>
                    <a:latin typeface="Courier New" pitchFamily="49" charset="0"/>
                    <a:cs typeface="Courier New" pitchFamily="49" charset="0"/>
                  </a:rPr>
                  <a:t>j</a:t>
                </a:r>
                <a:r>
                  <a:rPr lang="lt-LT" sz="1800" dirty="0" smtClean="0">
                    <a:solidFill>
                      <a:prstClr val="black"/>
                    </a:solidFill>
                  </a:rPr>
                  <a:t> po </a:t>
                </a:r>
                <a:r>
                  <a:rPr lang="lt-LT" sz="1800" dirty="0" smtClean="0">
                    <a:solidFill>
                      <a:prstClr val="black"/>
                    </a:solidFill>
                    <a:latin typeface="Courier New" pitchFamily="49" charset="0"/>
                    <a:cs typeface="Courier New" pitchFamily="49" charset="0"/>
                  </a:rPr>
                  <a:t>i</a:t>
                </a:r>
                <a:r>
                  <a:rPr lang="lt-LT" sz="1800" dirty="0" smtClean="0">
                    <a:solidFill>
                      <a:prstClr val="black"/>
                    </a:solidFill>
                  </a:rPr>
                  <a:t>-tojo žingsnio žymėsime </a:t>
                </a:r>
                <a:r>
                  <a:rPr lang="lt-LT" sz="1800" dirty="0" err="1" smtClean="0">
                    <a:solidFill>
                      <a:prstClr val="black"/>
                    </a:solidFill>
                    <a:latin typeface="Courier New" pitchFamily="49" charset="0"/>
                    <a:cs typeface="Courier New" pitchFamily="49" charset="0"/>
                  </a:rPr>
                  <a:t>d</a:t>
                </a:r>
                <a:r>
                  <a:rPr lang="lt-LT" sz="1800" baseline="-25000" dirty="0" err="1" smtClean="0">
                    <a:solidFill>
                      <a:prstClr val="black"/>
                    </a:solidFill>
                    <a:latin typeface="Courier New" pitchFamily="49" charset="0"/>
                    <a:cs typeface="Courier New" pitchFamily="49" charset="0"/>
                  </a:rPr>
                  <a:t>ji</a:t>
                </a:r>
                <a:endParaRPr lang="lt-LT" sz="1800" baseline="-25000" dirty="0" smtClean="0">
                  <a:solidFill>
                    <a:prstClr val="black"/>
                  </a:solidFill>
                  <a:latin typeface="Courier New" pitchFamily="49" charset="0"/>
                  <a:cs typeface="Courier New" pitchFamily="49" charset="0"/>
                </a:endParaRPr>
              </a:p>
              <a:p>
                <a:pPr lvl="1"/>
                <a:r>
                  <a:rPr lang="lt-LT" sz="1800" dirty="0" smtClean="0">
                    <a:solidFill>
                      <a:prstClr val="black"/>
                    </a:solidFill>
                  </a:rPr>
                  <a:t>Pirmiausia įsitikinsime, kad abu teiginiai yra teisingi prieš pirmąjį žingsnį</a:t>
                </a:r>
              </a:p>
              <a:p>
                <a:pPr lvl="1"/>
                <a:r>
                  <a:rPr lang="lt-LT" sz="1800" dirty="0" smtClean="0">
                    <a:solidFill>
                      <a:prstClr val="black"/>
                    </a:solidFill>
                  </a:rPr>
                  <a:t>Kadangi </a:t>
                </a:r>
                <a:r>
                  <a:rPr lang="lt-LT" sz="1800" dirty="0" smtClean="0">
                    <a:solidFill>
                      <a:prstClr val="black"/>
                    </a:solidFill>
                    <a:latin typeface="Courier New" pitchFamily="49" charset="0"/>
                    <a:cs typeface="Courier New" pitchFamily="49" charset="0"/>
                  </a:rPr>
                  <a:t>S</a:t>
                </a:r>
                <a:r>
                  <a:rPr lang="lt-LT" sz="1800" baseline="-25000" dirty="0" smtClean="0">
                    <a:solidFill>
                      <a:prstClr val="black"/>
                    </a:solidFill>
                    <a:latin typeface="Courier New" pitchFamily="49" charset="0"/>
                    <a:cs typeface="Courier New" pitchFamily="49" charset="0"/>
                  </a:rPr>
                  <a:t>0</a:t>
                </a:r>
                <a:r>
                  <a:rPr lang="en-US" sz="1800" dirty="0" smtClean="0">
                    <a:solidFill>
                      <a:prstClr val="black"/>
                    </a:solidFill>
                    <a:latin typeface="Courier New" pitchFamily="49" charset="0"/>
                    <a:cs typeface="Courier New" pitchFamily="49" charset="0"/>
                  </a:rPr>
                  <a:t>=</a:t>
                </a:r>
                <a:r>
                  <a:rPr lang="lt-LT" sz="1800" dirty="0" smtClean="0">
                    <a:solidFill>
                      <a:prstClr val="black"/>
                    </a:solidFill>
                    <a:latin typeface="Courier New" pitchFamily="49" charset="0"/>
                    <a:cs typeface="Courier New" pitchFamily="49" charset="0"/>
                  </a:rPr>
                  <a:t>{v</a:t>
                </a:r>
                <a:r>
                  <a:rPr lang="lt-LT" sz="1800" baseline="-25000" dirty="0" smtClean="0">
                    <a:solidFill>
                      <a:prstClr val="black"/>
                    </a:solidFill>
                    <a:latin typeface="Courier New" pitchFamily="49" charset="0"/>
                    <a:cs typeface="Courier New" pitchFamily="49" charset="0"/>
                  </a:rPr>
                  <a:t>1</a:t>
                </a:r>
                <a:r>
                  <a:rPr lang="lt-LT" sz="1800" dirty="0" smtClean="0">
                    <a:solidFill>
                      <a:prstClr val="black"/>
                    </a:solidFill>
                    <a:latin typeface="Courier New" pitchFamily="49" charset="0"/>
                    <a:cs typeface="Courier New" pitchFamily="49" charset="0"/>
                  </a:rPr>
                  <a:t>}, </a:t>
                </a:r>
                <a:r>
                  <a:rPr lang="lt-LT" sz="1800" dirty="0" smtClean="0">
                    <a:solidFill>
                      <a:prstClr val="black"/>
                    </a:solidFill>
                  </a:rPr>
                  <a:t>tai visos likusios viršūnės priklauso </a:t>
                </a:r>
                <a:r>
                  <a:rPr lang="lt-LT" sz="1800" dirty="0" smtClean="0">
                    <a:solidFill>
                      <a:prstClr val="black"/>
                    </a:solidFill>
                    <a:latin typeface="Courier New" pitchFamily="49" charset="0"/>
                    <a:cs typeface="Courier New" pitchFamily="49" charset="0"/>
                  </a:rPr>
                  <a:t>Q</a:t>
                </a:r>
                <a:r>
                  <a:rPr lang="lt-LT" sz="1800" baseline="-25000" dirty="0" smtClean="0">
                    <a:solidFill>
                      <a:prstClr val="black"/>
                    </a:solidFill>
                    <a:latin typeface="Courier New" pitchFamily="49" charset="0"/>
                    <a:cs typeface="Courier New" pitchFamily="49" charset="0"/>
                  </a:rPr>
                  <a:t>0</a:t>
                </a:r>
              </a:p>
              <a:p>
                <a:pPr lvl="1"/>
                <a:r>
                  <a:rPr lang="lt-LT" sz="1800" dirty="0" smtClean="0">
                    <a:solidFill>
                      <a:prstClr val="black"/>
                    </a:solidFill>
                  </a:rPr>
                  <a:t>Taigi pirmojo teoremos teiginio teisingumo nereikia tikrinti nei vienai viršūnei</a:t>
                </a:r>
              </a:p>
              <a:p>
                <a:pPr lvl="1"/>
                <a:r>
                  <a:rPr lang="lt-LT" sz="1800" dirty="0" smtClean="0">
                    <a:solidFill>
                      <a:prstClr val="black"/>
                    </a:solidFill>
                    <a:latin typeface="Courier New" pitchFamily="49" charset="0"/>
                    <a:cs typeface="Courier New" pitchFamily="49" charset="0"/>
                  </a:rPr>
                  <a:t>S</a:t>
                </a:r>
                <a:r>
                  <a:rPr lang="lt-LT" sz="1800" baseline="-25000" dirty="0" smtClean="0">
                    <a:solidFill>
                      <a:prstClr val="black"/>
                    </a:solidFill>
                    <a:latin typeface="Courier New" pitchFamily="49" charset="0"/>
                    <a:cs typeface="Courier New" pitchFamily="49" charset="0"/>
                  </a:rPr>
                  <a:t>0</a:t>
                </a:r>
                <a:r>
                  <a:rPr lang="lt-LT" sz="1800" dirty="0" smtClean="0">
                    <a:solidFill>
                      <a:prstClr val="black"/>
                    </a:solidFill>
                  </a:rPr>
                  <a:t> specialiuoju keliu yra briaunos, išeinančios iš pradinės viršūnės </a:t>
                </a:r>
                <a:r>
                  <a:rPr lang="lt-LT" sz="1800" dirty="0" smtClean="0">
                    <a:solidFill>
                      <a:prstClr val="black"/>
                    </a:solidFill>
                    <a:latin typeface="Courier New" pitchFamily="49" charset="0"/>
                    <a:cs typeface="Courier New" pitchFamily="49" charset="0"/>
                  </a:rPr>
                  <a:t>v</a:t>
                </a:r>
                <a:r>
                  <a:rPr lang="lt-LT" sz="1800" baseline="-25000" dirty="0" smtClean="0">
                    <a:solidFill>
                      <a:prstClr val="black"/>
                    </a:solidFill>
                    <a:latin typeface="Courier New" pitchFamily="49" charset="0"/>
                    <a:cs typeface="Courier New" pitchFamily="49" charset="0"/>
                  </a:rPr>
                  <a:t>1</a:t>
                </a:r>
                <a:r>
                  <a:rPr lang="lt-LT" sz="1800" dirty="0" smtClean="0">
                    <a:solidFill>
                      <a:prstClr val="black"/>
                    </a:solidFill>
                  </a:rPr>
                  <a:t>, todėl ir antrasis teiginys yra teisingas</a:t>
                </a:r>
                <a:endParaRPr lang="lt-LT" sz="1800" dirty="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84784"/>
                <a:ext cx="8363272" cy="4608512"/>
              </a:xfrm>
              <a:blipFill rotWithShape="1">
                <a:blip r:embed="rId2"/>
                <a:stretch>
                  <a:fillRect l="-583" t="-529" b="-19444"/>
                </a:stretch>
              </a:blipFill>
            </p:spPr>
            <p:txBody>
              <a:bodyPr/>
              <a:lstStyle/>
              <a:p>
                <a:r>
                  <a:rPr lang="en-US">
                    <a:noFill/>
                  </a:rPr>
                  <a:t> </a:t>
                </a:r>
              </a:p>
            </p:txBody>
          </p:sp>
        </mc:Fallback>
      </mc:AlternateContent>
    </p:spTree>
    <p:extLst>
      <p:ext uri="{BB962C8B-B14F-4D97-AF65-F5344CB8AC3E}">
        <p14:creationId xmlns:p14="http://schemas.microsoft.com/office/powerpoint/2010/main" val="305595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lt-LT" sz="2000" dirty="0" smtClean="0">
                    <a:solidFill>
                      <a:prstClr val="black"/>
                    </a:solidFill>
                  </a:rPr>
                  <a:t>Dijkstros algoritmo teisingumo įrodymas</a:t>
                </a:r>
              </a:p>
              <a:p>
                <a:pPr lvl="1"/>
                <a:r>
                  <a:rPr lang="lt-LT" sz="1800" dirty="0" smtClean="0">
                    <a:solidFill>
                      <a:prstClr val="black"/>
                    </a:solidFill>
                  </a:rPr>
                  <a:t>Tarkime, kad abu teiginiai buvo teisingi po </a:t>
                </a:r>
                <a:r>
                  <a:rPr lang="lt-LT" sz="1800" dirty="0" smtClean="0">
                    <a:solidFill>
                      <a:prstClr val="black"/>
                    </a:solidFill>
                    <a:latin typeface="Courier New" pitchFamily="49" charset="0"/>
                    <a:cs typeface="Courier New" pitchFamily="49" charset="0"/>
                  </a:rPr>
                  <a:t>(k-1)</a:t>
                </a:r>
                <a:r>
                  <a:rPr lang="lt-LT" sz="1800" dirty="0" smtClean="0">
                    <a:solidFill>
                      <a:prstClr val="black"/>
                    </a:solidFill>
                  </a:rPr>
                  <a:t>-ojo algoritmo žingsnio</a:t>
                </a:r>
              </a:p>
              <a:p>
                <a:pPr lvl="1"/>
                <a:r>
                  <a:rPr lang="lt-LT" sz="1800" dirty="0" smtClean="0">
                    <a:solidFill>
                      <a:prstClr val="black"/>
                    </a:solidFill>
                  </a:rPr>
                  <a:t>Įrodysime, kad jie lieka teisingi ir atlikus </a:t>
                </a:r>
                <a:r>
                  <a:rPr lang="lt-LT" sz="1800" dirty="0" smtClean="0">
                    <a:solidFill>
                      <a:prstClr val="black"/>
                    </a:solidFill>
                    <a:latin typeface="Courier New" pitchFamily="49" charset="0"/>
                    <a:cs typeface="Courier New" pitchFamily="49" charset="0"/>
                  </a:rPr>
                  <a:t>k</a:t>
                </a:r>
                <a:r>
                  <a:rPr lang="lt-LT" sz="1800" dirty="0" smtClean="0">
                    <a:solidFill>
                      <a:prstClr val="black"/>
                    </a:solidFill>
                  </a:rPr>
                  <a:t>-tojo žingsnio pertvarkymus</a:t>
                </a:r>
              </a:p>
              <a:p>
                <a:pPr lvl="1"/>
                <a:r>
                  <a:rPr lang="lt-LT" sz="1800" dirty="0" smtClean="0">
                    <a:solidFill>
                      <a:prstClr val="black"/>
                    </a:solidFill>
                  </a:rPr>
                  <a:t>Tegul vykdant šį žingsnį trumpiausias kelias buvo iki </a:t>
                </a:r>
                <a:r>
                  <a:rPr lang="lt-LT" sz="1800" dirty="0" err="1" smtClean="0">
                    <a:solidFill>
                      <a:prstClr val="black"/>
                    </a:solidFill>
                    <a:latin typeface="Courier New" pitchFamily="49" charset="0"/>
                    <a:cs typeface="Courier New" pitchFamily="49" charset="0"/>
                  </a:rPr>
                  <a:t>v</a:t>
                </a:r>
                <a:r>
                  <a:rPr lang="lt-LT" sz="1800" baseline="-25000" dirty="0" err="1" smtClean="0">
                    <a:solidFill>
                      <a:prstClr val="black"/>
                    </a:solidFill>
                    <a:latin typeface="Courier New" pitchFamily="49" charset="0"/>
                    <a:cs typeface="Courier New" pitchFamily="49" charset="0"/>
                  </a:rPr>
                  <a:t>k</a:t>
                </a:r>
                <a:r>
                  <a:rPr lang="lt-LT" sz="1800" dirty="0" smtClean="0">
                    <a:solidFill>
                      <a:prstClr val="black"/>
                    </a:solidFill>
                  </a:rPr>
                  <a:t> viršūnės, todėl </a:t>
                </a:r>
                <a:r>
                  <a:rPr lang="lt-LT" sz="1800" dirty="0" err="1" smtClean="0">
                    <a:solidFill>
                      <a:prstClr val="black"/>
                    </a:solidFill>
                    <a:latin typeface="Courier New" pitchFamily="49" charset="0"/>
                    <a:cs typeface="Courier New" pitchFamily="49" charset="0"/>
                  </a:rPr>
                  <a:t>S</a:t>
                </a:r>
                <a:r>
                  <a:rPr lang="lt-LT" sz="1800" baseline="-25000" dirty="0" err="1" smtClean="0">
                    <a:solidFill>
                      <a:prstClr val="black"/>
                    </a:solidFill>
                    <a:latin typeface="Courier New" pitchFamily="49" charset="0"/>
                    <a:cs typeface="Courier New" pitchFamily="49" charset="0"/>
                  </a:rPr>
                  <a:t>k</a:t>
                </a:r>
                <a:r>
                  <a:rPr lang="en-US" sz="1800" dirty="0" smtClean="0">
                    <a:solidFill>
                      <a:prstClr val="black"/>
                    </a:solidFill>
                    <a:latin typeface="Courier New" pitchFamily="49" charset="0"/>
                    <a:cs typeface="Courier New" pitchFamily="49" charset="0"/>
                  </a:rPr>
                  <a:t>=S</a:t>
                </a:r>
                <a:r>
                  <a:rPr lang="en-US" sz="1800" baseline="-25000" dirty="0" smtClean="0">
                    <a:solidFill>
                      <a:prstClr val="black"/>
                    </a:solidFill>
                    <a:latin typeface="Courier New" pitchFamily="49" charset="0"/>
                    <a:cs typeface="Courier New" pitchFamily="49" charset="0"/>
                  </a:rPr>
                  <a:t>k-1</a:t>
                </a:r>
                <a:r>
                  <a:rPr lang="en-US" sz="1800" dirty="0" smtClean="0">
                    <a:solidFill>
                      <a:prstClr val="black"/>
                    </a:solidFill>
                    <a:latin typeface="Courier New" pitchFamily="49" charset="0"/>
                    <a:cs typeface="Courier New" pitchFamily="49" charset="0"/>
                  </a:rPr>
                  <a:t> U </a:t>
                </a:r>
                <a:r>
                  <a:rPr lang="en-US" sz="1800" dirty="0" err="1" smtClean="0">
                    <a:solidFill>
                      <a:prstClr val="black"/>
                    </a:solidFill>
                    <a:latin typeface="Courier New" pitchFamily="49" charset="0"/>
                    <a:cs typeface="Courier New" pitchFamily="49" charset="0"/>
                  </a:rPr>
                  <a:t>v</a:t>
                </a:r>
                <a:r>
                  <a:rPr lang="en-US" sz="1800" baseline="-25000" dirty="0" err="1" smtClean="0">
                    <a:solidFill>
                      <a:prstClr val="black"/>
                    </a:solidFill>
                    <a:latin typeface="Courier New" pitchFamily="49" charset="0"/>
                    <a:cs typeface="Courier New" pitchFamily="49" charset="0"/>
                  </a:rPr>
                  <a:t>k</a:t>
                </a:r>
                <a:endParaRPr lang="en-US" sz="1800" baseline="-25000" dirty="0" smtClean="0">
                  <a:solidFill>
                    <a:prstClr val="black"/>
                  </a:solidFill>
                  <a:latin typeface="Courier New" pitchFamily="49" charset="0"/>
                  <a:cs typeface="Courier New" pitchFamily="49" charset="0"/>
                </a:endParaRPr>
              </a:p>
              <a:p>
                <a:pPr lvl="1"/>
                <a:r>
                  <a:rPr lang="lt-LT" sz="1800" dirty="0" smtClean="0">
                    <a:solidFill>
                      <a:prstClr val="black"/>
                    </a:solidFill>
                  </a:rPr>
                  <a:t>Į</a:t>
                </a:r>
                <a:r>
                  <a:rPr lang="en-US" sz="1800" dirty="0" err="1" smtClean="0">
                    <a:solidFill>
                      <a:prstClr val="black"/>
                    </a:solidFill>
                  </a:rPr>
                  <a:t>rodysime</a:t>
                </a:r>
                <a:r>
                  <a:rPr lang="en-US" sz="1800" dirty="0" smtClean="0">
                    <a:solidFill>
                      <a:prstClr val="black"/>
                    </a:solidFill>
                  </a:rPr>
                  <a:t> </a:t>
                </a:r>
                <a:r>
                  <a:rPr lang="en-US" sz="1800" dirty="0" err="1" smtClean="0">
                    <a:solidFill>
                      <a:prstClr val="black"/>
                    </a:solidFill>
                  </a:rPr>
                  <a:t>pirmojo</a:t>
                </a:r>
                <a:r>
                  <a:rPr lang="en-US" sz="1800" dirty="0" smtClean="0">
                    <a:solidFill>
                      <a:prstClr val="black"/>
                    </a:solidFill>
                  </a:rPr>
                  <a:t> </a:t>
                </a:r>
                <a:r>
                  <a:rPr lang="en-US" sz="1800" dirty="0" err="1" smtClean="0">
                    <a:solidFill>
                      <a:prstClr val="black"/>
                    </a:solidFill>
                  </a:rPr>
                  <a:t>teoremos</a:t>
                </a:r>
                <a:r>
                  <a:rPr lang="en-US" sz="1800" dirty="0" smtClean="0">
                    <a:solidFill>
                      <a:prstClr val="black"/>
                    </a:solidFill>
                  </a:rPr>
                  <a:t> </a:t>
                </a:r>
                <a:r>
                  <a:rPr lang="en-US" sz="1800" dirty="0" err="1" smtClean="0">
                    <a:solidFill>
                      <a:prstClr val="black"/>
                    </a:solidFill>
                  </a:rPr>
                  <a:t>teisingum</a:t>
                </a:r>
                <a:r>
                  <a:rPr lang="lt-LT" sz="1800" dirty="0" smtClean="0">
                    <a:solidFill>
                      <a:prstClr val="black"/>
                    </a:solidFill>
                  </a:rPr>
                  <a:t>ą</a:t>
                </a:r>
                <a:endParaRPr lang="en-US" sz="1800" dirty="0" smtClean="0">
                  <a:solidFill>
                    <a:prstClr val="black"/>
                  </a:solidFill>
                </a:endParaRPr>
              </a:p>
              <a:p>
                <a:pPr lvl="1"/>
                <a:r>
                  <a:rPr lang="lt-LT" sz="1800" dirty="0" smtClean="0">
                    <a:solidFill>
                      <a:prstClr val="black"/>
                    </a:solidFill>
                  </a:rPr>
                  <a:t>Jei </a:t>
                </a:r>
                <a:r>
                  <a:rPr lang="lt-LT" sz="1800" dirty="0" err="1" smtClean="0">
                    <a:solidFill>
                      <a:prstClr val="black"/>
                    </a:solidFill>
                    <a:latin typeface="Courier New" pitchFamily="49" charset="0"/>
                    <a:cs typeface="Courier New" pitchFamily="49" charset="0"/>
                  </a:rPr>
                  <a:t>v</a:t>
                </a:r>
                <a:r>
                  <a:rPr lang="lt-LT" sz="1800" baseline="-25000" dirty="0" err="1" smtClean="0">
                    <a:solidFill>
                      <a:prstClr val="black"/>
                    </a:solidFill>
                    <a:latin typeface="Courier New" pitchFamily="49" charset="0"/>
                    <a:cs typeface="Courier New" pitchFamily="49" charset="0"/>
                  </a:rPr>
                  <a:t>j</a:t>
                </a:r>
                <a14:m>
                  <m:oMath xmlns:m="http://schemas.openxmlformats.org/officeDocument/2006/math">
                    <m:r>
                      <a:rPr lang="lt-LT" sz="1800" i="1">
                        <a:solidFill>
                          <a:prstClr val="black"/>
                        </a:solidFill>
                        <a:latin typeface="Cambria Math"/>
                        <a:ea typeface="Cambria Math"/>
                      </a:rPr>
                      <m:t>∈</m:t>
                    </m:r>
                  </m:oMath>
                </a14:m>
                <a:r>
                  <a:rPr lang="lt-LT" sz="1800" dirty="0" err="1" smtClean="0">
                    <a:solidFill>
                      <a:prstClr val="black"/>
                    </a:solidFill>
                    <a:latin typeface="Courier New" pitchFamily="49" charset="0"/>
                    <a:cs typeface="Courier New" pitchFamily="49" charset="0"/>
                  </a:rPr>
                  <a:t>S</a:t>
                </a:r>
                <a:r>
                  <a:rPr lang="lt-LT" sz="1800" baseline="-25000" dirty="0" err="1" smtClean="0">
                    <a:solidFill>
                      <a:prstClr val="black"/>
                    </a:solidFill>
                    <a:latin typeface="Courier New" pitchFamily="49" charset="0"/>
                    <a:cs typeface="Courier New" pitchFamily="49" charset="0"/>
                  </a:rPr>
                  <a:t>k-1</a:t>
                </a:r>
                <a:r>
                  <a:rPr lang="lt-LT" sz="1800" dirty="0" err="1" smtClean="0">
                    <a:solidFill>
                      <a:prstClr val="black"/>
                    </a:solidFill>
                  </a:rPr>
                  <a:t>,</a:t>
                </a:r>
                <a:r>
                  <a:rPr lang="lt-LT" sz="1800" dirty="0" smtClean="0">
                    <a:solidFill>
                      <a:prstClr val="black"/>
                    </a:solidFill>
                  </a:rPr>
                  <a:t> tai kelias iki šios viršūnės nepasikeitė</a:t>
                </a:r>
              </a:p>
              <a:p>
                <a:pPr lvl="1"/>
                <a:r>
                  <a:rPr lang="lt-LT" sz="1800" dirty="0" smtClean="0">
                    <a:solidFill>
                      <a:prstClr val="black"/>
                    </a:solidFill>
                  </a:rPr>
                  <a:t>Toks kelias buvo trumpiausias pagal indukcinę prielaidą, todėl jis liko trumpiausiu ir po </a:t>
                </a:r>
                <a:r>
                  <a:rPr lang="lt-LT" sz="1800" dirty="0" smtClean="0">
                    <a:solidFill>
                      <a:prstClr val="black"/>
                    </a:solidFill>
                    <a:latin typeface="Courier New" pitchFamily="49" charset="0"/>
                    <a:cs typeface="Courier New" pitchFamily="49" charset="0"/>
                  </a:rPr>
                  <a:t>k</a:t>
                </a:r>
                <a:r>
                  <a:rPr lang="lt-LT" sz="1800" dirty="0" smtClean="0">
                    <a:solidFill>
                      <a:prstClr val="black"/>
                    </a:solidFill>
                  </a:rPr>
                  <a:t>-tojo žingsnio</a:t>
                </a:r>
              </a:p>
              <a:p>
                <a:pPr lvl="1"/>
                <a:r>
                  <a:rPr lang="lt-LT" sz="1800" dirty="0" smtClean="0">
                    <a:solidFill>
                      <a:prstClr val="black"/>
                    </a:solidFill>
                  </a:rPr>
                  <a:t>Įsitikinsime, kad ir kelias iki </a:t>
                </a:r>
                <a:r>
                  <a:rPr lang="lt-LT" sz="1800" dirty="0" err="1" smtClean="0">
                    <a:solidFill>
                      <a:prstClr val="black"/>
                    </a:solidFill>
                    <a:latin typeface="Courier New" pitchFamily="49" charset="0"/>
                    <a:cs typeface="Courier New" pitchFamily="49" charset="0"/>
                  </a:rPr>
                  <a:t>v</a:t>
                </a:r>
                <a:r>
                  <a:rPr lang="lt-LT" sz="1800" baseline="-25000" dirty="0" err="1" smtClean="0">
                    <a:solidFill>
                      <a:prstClr val="black"/>
                    </a:solidFill>
                    <a:latin typeface="Courier New" pitchFamily="49" charset="0"/>
                    <a:cs typeface="Courier New" pitchFamily="49" charset="0"/>
                  </a:rPr>
                  <a:t>k</a:t>
                </a:r>
                <a:r>
                  <a:rPr lang="lt-LT" sz="1800" dirty="0" smtClean="0">
                    <a:solidFill>
                      <a:prstClr val="black"/>
                    </a:solidFill>
                  </a:rPr>
                  <a:t>, kuris taip pat nepakito šio žingsnio metu, yra trumpiausias</a:t>
                </a:r>
              </a:p>
              <a:p>
                <a:pPr lvl="1"/>
                <a:r>
                  <a:rPr lang="lt-LT" sz="1800" dirty="0" smtClean="0">
                    <a:solidFill>
                      <a:prstClr val="black"/>
                    </a:solidFill>
                  </a:rPr>
                  <a:t>Remiantis </a:t>
                </a:r>
                <a:r>
                  <a:rPr lang="lt-LT" sz="1800" dirty="0" err="1" smtClean="0">
                    <a:solidFill>
                      <a:prstClr val="black"/>
                    </a:solidFill>
                  </a:rPr>
                  <a:t>inndukcine</a:t>
                </a:r>
                <a:r>
                  <a:rPr lang="lt-LT" sz="1800" dirty="0" smtClean="0">
                    <a:solidFill>
                      <a:prstClr val="black"/>
                    </a:solidFill>
                  </a:rPr>
                  <a:t> prielaida jis yra trumpiausias </a:t>
                </a:r>
                <a:r>
                  <a:rPr lang="lt-LT" sz="1800" dirty="0" err="1" smtClean="0">
                    <a:solidFill>
                      <a:prstClr val="black"/>
                    </a:solidFill>
                    <a:latin typeface="Courier New" pitchFamily="49" charset="0"/>
                    <a:cs typeface="Courier New" pitchFamily="49" charset="0"/>
                  </a:rPr>
                  <a:t>S</a:t>
                </a:r>
                <a:r>
                  <a:rPr lang="lt-LT" sz="1800" baseline="-25000" dirty="0" err="1" smtClean="0">
                    <a:solidFill>
                      <a:prstClr val="black"/>
                    </a:solidFill>
                    <a:latin typeface="Courier New" pitchFamily="49" charset="0"/>
                    <a:cs typeface="Courier New" pitchFamily="49" charset="0"/>
                  </a:rPr>
                  <a:t>k-1</a:t>
                </a:r>
                <a:r>
                  <a:rPr lang="lt-LT" sz="1800" dirty="0" smtClean="0">
                    <a:solidFill>
                      <a:prstClr val="black"/>
                    </a:solidFill>
                  </a:rPr>
                  <a:t> specialusis kelias</a:t>
                </a:r>
              </a:p>
              <a:p>
                <a:pPr lvl="1"/>
                <a:r>
                  <a:rPr lang="lt-LT" sz="1800" dirty="0" smtClean="0">
                    <a:solidFill>
                      <a:prstClr val="black"/>
                    </a:solidFill>
                  </a:rPr>
                  <a:t>Tarkime Priešingai, kad egzistuoja trumpesnis kelias </a:t>
                </a:r>
                <a:r>
                  <a:rPr lang="lt-LT" sz="1800" dirty="0" smtClean="0">
                    <a:solidFill>
                      <a:prstClr val="black"/>
                    </a:solidFill>
                    <a:latin typeface="Courier New" pitchFamily="49" charset="0"/>
                    <a:cs typeface="Courier New" pitchFamily="49" charset="0"/>
                  </a:rPr>
                  <a:t>p</a:t>
                </a:r>
                <a:r>
                  <a:rPr lang="lt-LT" sz="1800" dirty="0" smtClean="0">
                    <a:solidFill>
                      <a:prstClr val="black"/>
                    </a:solidFill>
                  </a:rPr>
                  <a:t> nuo </a:t>
                </a:r>
                <a:r>
                  <a:rPr lang="lt-LT" sz="1800" dirty="0" smtClean="0">
                    <a:solidFill>
                      <a:prstClr val="black"/>
                    </a:solidFill>
                    <a:latin typeface="Courier New" pitchFamily="49" charset="0"/>
                    <a:cs typeface="Courier New" pitchFamily="49" charset="0"/>
                  </a:rPr>
                  <a:t>v1</a:t>
                </a:r>
                <a:r>
                  <a:rPr lang="lt-LT" sz="1800" dirty="0" smtClean="0">
                    <a:solidFill>
                      <a:prstClr val="black"/>
                    </a:solidFill>
                  </a:rPr>
                  <a:t> iki </a:t>
                </a:r>
                <a:r>
                  <a:rPr lang="lt-LT" sz="1800" dirty="0" err="1" smtClean="0">
                    <a:solidFill>
                      <a:prstClr val="black"/>
                    </a:solidFill>
                    <a:latin typeface="Courier New" pitchFamily="49" charset="0"/>
                    <a:cs typeface="Courier New" pitchFamily="49" charset="0"/>
                  </a:rPr>
                  <a:t>vk</a:t>
                </a:r>
                <a:r>
                  <a:rPr lang="lt-LT" sz="1800" dirty="0" smtClean="0">
                    <a:solidFill>
                      <a:prstClr val="black"/>
                    </a:solidFill>
                  </a:rPr>
                  <a:t>, toks, kad </a:t>
                </a:r>
                <a:r>
                  <a:rPr lang="lt-LT" sz="1800" dirty="0" smtClean="0">
                    <a:solidFill>
                      <a:prstClr val="black"/>
                    </a:solidFill>
                    <a:latin typeface="Courier New" pitchFamily="49" charset="0"/>
                    <a:cs typeface="Courier New" pitchFamily="49" charset="0"/>
                  </a:rPr>
                  <a:t>|p|&lt;</a:t>
                </a:r>
                <a:r>
                  <a:rPr lang="lt-LT" sz="1800" dirty="0" err="1" smtClean="0">
                    <a:solidFill>
                      <a:prstClr val="black"/>
                    </a:solidFill>
                    <a:latin typeface="Courier New" pitchFamily="49" charset="0"/>
                    <a:cs typeface="Courier New" pitchFamily="49" charset="0"/>
                  </a:rPr>
                  <a:t>d</a:t>
                </a:r>
                <a:r>
                  <a:rPr lang="lt-LT" sz="1800" baseline="-25000" dirty="0" err="1" smtClean="0">
                    <a:solidFill>
                      <a:prstClr val="black"/>
                    </a:solidFill>
                    <a:latin typeface="Courier New" pitchFamily="49" charset="0"/>
                    <a:cs typeface="Courier New" pitchFamily="49" charset="0"/>
                  </a:rPr>
                  <a:t>k,k</a:t>
                </a:r>
                <a:r>
                  <a:rPr lang="en-US" sz="1800" dirty="0" smtClean="0">
                    <a:solidFill>
                      <a:prstClr val="black"/>
                    </a:solidFill>
                    <a:latin typeface="Courier New" pitchFamily="49" charset="0"/>
                    <a:cs typeface="Courier New" pitchFamily="49" charset="0"/>
                  </a:rPr>
                  <a:t>=</a:t>
                </a:r>
                <a:r>
                  <a:rPr lang="lt-LT" sz="1800" dirty="0" err="1" smtClean="0">
                    <a:solidFill>
                      <a:prstClr val="black"/>
                    </a:solidFill>
                    <a:latin typeface="Courier New" pitchFamily="49" charset="0"/>
                    <a:cs typeface="Courier New" pitchFamily="49" charset="0"/>
                  </a:rPr>
                  <a:t>d</a:t>
                </a:r>
                <a:r>
                  <a:rPr lang="lt-LT" sz="1800" baseline="-25000" dirty="0" err="1" smtClean="0">
                    <a:solidFill>
                      <a:prstClr val="black"/>
                    </a:solidFill>
                    <a:latin typeface="Courier New" pitchFamily="49" charset="0"/>
                    <a:cs typeface="Courier New" pitchFamily="49" charset="0"/>
                  </a:rPr>
                  <a:t>k,k-1</a:t>
                </a:r>
                <a:endParaRPr lang="lt-LT" sz="1800" baseline="-25000" dirty="0">
                  <a:solidFill>
                    <a:prstClr val="black"/>
                  </a:solidFill>
                  <a:latin typeface="Courier New" pitchFamily="49" charset="0"/>
                  <a:cs typeface="Courier New"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83" t="-529" r="-510"/>
                </a:stretch>
              </a:blipFill>
            </p:spPr>
            <p:txBody>
              <a:bodyPr/>
              <a:lstStyle/>
              <a:p>
                <a:r>
                  <a:rPr lang="en-US">
                    <a:noFill/>
                  </a:rPr>
                  <a:t> </a:t>
                </a:r>
              </a:p>
            </p:txBody>
          </p:sp>
        </mc:Fallback>
      </mc:AlternateContent>
    </p:spTree>
    <p:extLst>
      <p:ext uri="{BB962C8B-B14F-4D97-AF65-F5344CB8AC3E}">
        <p14:creationId xmlns:p14="http://schemas.microsoft.com/office/powerpoint/2010/main" val="3071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lt-LT" sz="2000" dirty="0" smtClean="0">
                    <a:solidFill>
                      <a:prstClr val="black"/>
                    </a:solidFill>
                  </a:rPr>
                  <a:t>Dijkstros algoritmo teisingumo įrodymas</a:t>
                </a:r>
              </a:p>
              <a:p>
                <a:pPr lvl="1"/>
                <a:r>
                  <a:rPr lang="lt-LT" sz="1800" dirty="0" smtClean="0">
                    <a:solidFill>
                      <a:prstClr val="black"/>
                    </a:solidFill>
                  </a:rPr>
                  <a:t>Jis jau negali būti </a:t>
                </a:r>
                <a:r>
                  <a:rPr lang="lt-LT" sz="1800" dirty="0" err="1" smtClean="0">
                    <a:solidFill>
                      <a:prstClr val="black"/>
                    </a:solidFill>
                    <a:latin typeface="Courier New" pitchFamily="49" charset="0"/>
                    <a:cs typeface="Courier New" pitchFamily="49" charset="0"/>
                  </a:rPr>
                  <a:t>S</a:t>
                </a:r>
                <a:r>
                  <a:rPr lang="lt-LT" sz="1800" baseline="-25000" dirty="0" err="1" smtClean="0">
                    <a:solidFill>
                      <a:prstClr val="black"/>
                    </a:solidFill>
                    <a:latin typeface="Courier New" pitchFamily="49" charset="0"/>
                    <a:cs typeface="Courier New" pitchFamily="49" charset="0"/>
                  </a:rPr>
                  <a:t>k-1</a:t>
                </a:r>
                <a:r>
                  <a:rPr lang="lt-LT" sz="1800" dirty="0" smtClean="0">
                    <a:solidFill>
                      <a:prstClr val="black"/>
                    </a:solidFill>
                  </a:rPr>
                  <a:t> specialiuoju keliu, todėl jame yra viršūnių, nepriklausančių </a:t>
                </a:r>
                <a:r>
                  <a:rPr lang="lt-LT" sz="1800" dirty="0" err="1" smtClean="0">
                    <a:solidFill>
                      <a:prstClr val="black"/>
                    </a:solidFill>
                    <a:latin typeface="Courier New" pitchFamily="49" charset="0"/>
                    <a:cs typeface="Courier New" pitchFamily="49" charset="0"/>
                  </a:rPr>
                  <a:t>S</a:t>
                </a:r>
                <a:r>
                  <a:rPr lang="lt-LT" sz="1800" baseline="-25000" dirty="0" err="1" smtClean="0">
                    <a:solidFill>
                      <a:prstClr val="black"/>
                    </a:solidFill>
                    <a:latin typeface="Courier New" pitchFamily="49" charset="0"/>
                    <a:cs typeface="Courier New" pitchFamily="49" charset="0"/>
                  </a:rPr>
                  <a:t>k-1</a:t>
                </a:r>
                <a:r>
                  <a:rPr lang="lt-LT" sz="1800" dirty="0" err="1" smtClean="0">
                    <a:solidFill>
                      <a:prstClr val="black"/>
                    </a:solidFill>
                  </a:rPr>
                  <a:t>,</a:t>
                </a:r>
                <a:r>
                  <a:rPr lang="lt-LT" sz="1800" dirty="0" smtClean="0">
                    <a:solidFill>
                      <a:prstClr val="black"/>
                    </a:solidFill>
                  </a:rPr>
                  <a:t> tegul </a:t>
                </a:r>
                <a:r>
                  <a:rPr lang="lt-LT" sz="1800" dirty="0" smtClean="0">
                    <a:solidFill>
                      <a:prstClr val="black"/>
                    </a:solidFill>
                    <a:latin typeface="Courier New" pitchFamily="49" charset="0"/>
                    <a:cs typeface="Courier New" pitchFamily="49" charset="0"/>
                  </a:rPr>
                  <a:t>v‘</a:t>
                </a:r>
                <a:r>
                  <a:rPr lang="lt-LT" sz="1800" baseline="-25000" dirty="0" smtClean="0">
                    <a:solidFill>
                      <a:prstClr val="black"/>
                    </a:solidFill>
                    <a:latin typeface="Courier New" pitchFamily="49" charset="0"/>
                    <a:cs typeface="Courier New" pitchFamily="49" charset="0"/>
                  </a:rPr>
                  <a:t>1</a:t>
                </a:r>
                <a:r>
                  <a:rPr lang="lt-LT" sz="1800" dirty="0" smtClean="0">
                    <a:solidFill>
                      <a:prstClr val="black"/>
                    </a:solidFill>
                  </a:rPr>
                  <a:t> yra pirmoji tokia viršūnė </a:t>
                </a:r>
                <a:r>
                  <a:rPr lang="lt-LT" sz="1800" dirty="0" smtClean="0">
                    <a:solidFill>
                      <a:prstClr val="black"/>
                    </a:solidFill>
                    <a:latin typeface="Courier New" pitchFamily="49" charset="0"/>
                    <a:cs typeface="Courier New" pitchFamily="49" charset="0"/>
                  </a:rPr>
                  <a:t>p</a:t>
                </a:r>
                <a:r>
                  <a:rPr lang="en-US" sz="1800" dirty="0" smtClean="0">
                    <a:solidFill>
                      <a:prstClr val="black"/>
                    </a:solidFill>
                    <a:latin typeface="Courier New" pitchFamily="49" charset="0"/>
                    <a:cs typeface="Courier New" pitchFamily="49" charset="0"/>
                  </a:rPr>
                  <a:t>=</a:t>
                </a:r>
                <a:r>
                  <a:rPr lang="lt-LT" sz="1800" dirty="0" smtClean="0">
                    <a:solidFill>
                      <a:prstClr val="black"/>
                    </a:solidFill>
                    <a:latin typeface="Courier New" pitchFamily="49" charset="0"/>
                    <a:cs typeface="Courier New" pitchFamily="49" charset="0"/>
                  </a:rPr>
                  <a:t>{v</a:t>
                </a:r>
                <a:r>
                  <a:rPr lang="lt-LT" sz="1800" baseline="-25000" dirty="0" smtClean="0">
                    <a:solidFill>
                      <a:prstClr val="black"/>
                    </a:solidFill>
                    <a:latin typeface="Courier New" pitchFamily="49" charset="0"/>
                    <a:cs typeface="Courier New" pitchFamily="49" charset="0"/>
                  </a:rPr>
                  <a:t>1</a:t>
                </a:r>
                <a:r>
                  <a:rPr lang="lt-LT" sz="1800" dirty="0" smtClean="0">
                    <a:solidFill>
                      <a:prstClr val="black"/>
                    </a:solidFill>
                    <a:latin typeface="Courier New" pitchFamily="49" charset="0"/>
                    <a:cs typeface="Courier New" pitchFamily="49" charset="0"/>
                  </a:rPr>
                  <a:t>,v</a:t>
                </a:r>
                <a:r>
                  <a:rPr lang="lt-LT" sz="1800" baseline="-25000" dirty="0" smtClean="0">
                    <a:solidFill>
                      <a:prstClr val="black"/>
                    </a:solidFill>
                    <a:latin typeface="Courier New" pitchFamily="49" charset="0"/>
                    <a:cs typeface="Courier New" pitchFamily="49" charset="0"/>
                  </a:rPr>
                  <a:t>i1</a:t>
                </a:r>
                <a:r>
                  <a:rPr lang="lt-LT" sz="1800" dirty="0" smtClean="0">
                    <a:solidFill>
                      <a:prstClr val="black"/>
                    </a:solidFill>
                    <a:latin typeface="Courier New" pitchFamily="49" charset="0"/>
                    <a:cs typeface="Courier New" pitchFamily="49" charset="0"/>
                  </a:rPr>
                  <a:t>,...,v</a:t>
                </a:r>
                <a:r>
                  <a:rPr lang="lt-LT" sz="1800" baseline="-25000" dirty="0" smtClean="0">
                    <a:solidFill>
                      <a:prstClr val="black"/>
                    </a:solidFill>
                    <a:latin typeface="Courier New" pitchFamily="49" charset="0"/>
                    <a:cs typeface="Courier New" pitchFamily="49" charset="0"/>
                  </a:rPr>
                  <a:t>il</a:t>
                </a:r>
                <a:r>
                  <a:rPr lang="lt-LT" sz="1800" dirty="0" smtClean="0">
                    <a:solidFill>
                      <a:prstClr val="black"/>
                    </a:solidFill>
                    <a:latin typeface="Courier New" pitchFamily="49" charset="0"/>
                    <a:cs typeface="Courier New" pitchFamily="49" charset="0"/>
                  </a:rPr>
                  <a:t>,v</a:t>
                </a:r>
                <a:r>
                  <a:rPr lang="lt-LT" sz="1800" baseline="30000" dirty="0" smtClean="0">
                    <a:solidFill>
                      <a:prstClr val="black"/>
                    </a:solidFill>
                    <a:latin typeface="Courier New" pitchFamily="49" charset="0"/>
                    <a:cs typeface="Courier New" pitchFamily="49" charset="0"/>
                  </a:rPr>
                  <a:t>‘</a:t>
                </a:r>
                <a:r>
                  <a:rPr lang="lt-LT" sz="1800" baseline="-25000" dirty="0" smtClean="0">
                    <a:solidFill>
                      <a:prstClr val="black"/>
                    </a:solidFill>
                    <a:latin typeface="Courier New" pitchFamily="49" charset="0"/>
                    <a:cs typeface="Courier New" pitchFamily="49" charset="0"/>
                  </a:rPr>
                  <a:t>1</a:t>
                </a:r>
                <a:r>
                  <a:rPr lang="lt-LT" sz="1800" dirty="0" smtClean="0">
                    <a:solidFill>
                      <a:prstClr val="black"/>
                    </a:solidFill>
                    <a:latin typeface="Courier New" pitchFamily="49" charset="0"/>
                    <a:cs typeface="Courier New" pitchFamily="49" charset="0"/>
                  </a:rPr>
                  <a:t>,...,v</a:t>
                </a:r>
                <a:r>
                  <a:rPr lang="lt-LT" sz="1800" baseline="-25000" dirty="0" smtClean="0">
                    <a:solidFill>
                      <a:prstClr val="black"/>
                    </a:solidFill>
                    <a:latin typeface="Courier New" pitchFamily="49" charset="0"/>
                    <a:cs typeface="Courier New" pitchFamily="49" charset="0"/>
                  </a:rPr>
                  <a:t>m</a:t>
                </a:r>
                <a:r>
                  <a:rPr lang="lt-LT" sz="1800" dirty="0" smtClean="0">
                    <a:solidFill>
                      <a:prstClr val="black"/>
                    </a:solidFill>
                    <a:latin typeface="Courier New" pitchFamily="49" charset="0"/>
                    <a:cs typeface="Courier New" pitchFamily="49" charset="0"/>
                  </a:rPr>
                  <a:t>,...,v</a:t>
                </a:r>
                <a:r>
                  <a:rPr lang="lt-LT" sz="1800" baseline="-25000" dirty="0" smtClean="0">
                    <a:solidFill>
                      <a:prstClr val="black"/>
                    </a:solidFill>
                    <a:latin typeface="Courier New" pitchFamily="49" charset="0"/>
                    <a:cs typeface="Courier New" pitchFamily="49" charset="0"/>
                  </a:rPr>
                  <a:t>k</a:t>
                </a:r>
                <a:r>
                  <a:rPr lang="lt-LT" sz="1800" dirty="0" smtClean="0">
                    <a:solidFill>
                      <a:prstClr val="black"/>
                    </a:solidFill>
                    <a:latin typeface="Courier New" pitchFamily="49" charset="0"/>
                    <a:cs typeface="Courier New" pitchFamily="49" charset="0"/>
                  </a:rPr>
                  <a:t>}</a:t>
                </a:r>
              </a:p>
              <a:p>
                <a:pPr lvl="1"/>
                <a:r>
                  <a:rPr lang="lt-LT" sz="1800" dirty="0" smtClean="0">
                    <a:solidFill>
                      <a:prstClr val="black"/>
                    </a:solidFill>
                  </a:rPr>
                  <a:t>Tada kelio dalis nuo </a:t>
                </a:r>
                <a:r>
                  <a:rPr lang="lt-LT" sz="1800" dirty="0" smtClean="0">
                    <a:solidFill>
                      <a:prstClr val="black"/>
                    </a:solidFill>
                    <a:latin typeface="Courier New" pitchFamily="49" charset="0"/>
                    <a:cs typeface="Courier New" pitchFamily="49" charset="0"/>
                  </a:rPr>
                  <a:t>v</a:t>
                </a:r>
                <a:r>
                  <a:rPr lang="lt-LT" sz="1800" baseline="-25000" dirty="0" smtClean="0">
                    <a:solidFill>
                      <a:prstClr val="black"/>
                    </a:solidFill>
                    <a:latin typeface="Courier New" pitchFamily="49" charset="0"/>
                    <a:cs typeface="Courier New" pitchFamily="49" charset="0"/>
                  </a:rPr>
                  <a:t>1</a:t>
                </a:r>
                <a:r>
                  <a:rPr lang="lt-LT" sz="1800" dirty="0" smtClean="0">
                    <a:solidFill>
                      <a:prstClr val="black"/>
                    </a:solidFill>
                  </a:rPr>
                  <a:t> iki </a:t>
                </a:r>
                <a:r>
                  <a:rPr lang="lt-LT" sz="1800" dirty="0" smtClean="0">
                    <a:solidFill>
                      <a:prstClr val="black"/>
                    </a:solidFill>
                    <a:latin typeface="Courier New" pitchFamily="49" charset="0"/>
                    <a:cs typeface="Courier New" pitchFamily="49" charset="0"/>
                  </a:rPr>
                  <a:t>v</a:t>
                </a:r>
                <a:r>
                  <a:rPr lang="lt-LT" sz="1800" baseline="30000" dirty="0" smtClean="0">
                    <a:solidFill>
                      <a:prstClr val="black"/>
                    </a:solidFill>
                    <a:latin typeface="Courier New" pitchFamily="49" charset="0"/>
                    <a:cs typeface="Courier New" pitchFamily="49" charset="0"/>
                  </a:rPr>
                  <a:t>‘</a:t>
                </a:r>
                <a:r>
                  <a:rPr lang="lt-LT" sz="1800" baseline="-25000" dirty="0" smtClean="0">
                    <a:solidFill>
                      <a:prstClr val="black"/>
                    </a:solidFill>
                    <a:latin typeface="Courier New" pitchFamily="49" charset="0"/>
                    <a:cs typeface="Courier New" pitchFamily="49" charset="0"/>
                  </a:rPr>
                  <a:t>1</a:t>
                </a:r>
                <a:r>
                  <a:rPr lang="lt-LT" sz="1800" dirty="0" smtClean="0">
                    <a:solidFill>
                      <a:prstClr val="black"/>
                    </a:solidFill>
                  </a:rPr>
                  <a:t> yra </a:t>
                </a:r>
                <a:r>
                  <a:rPr lang="lt-LT" sz="1800" dirty="0" err="1" smtClean="0">
                    <a:solidFill>
                      <a:prstClr val="black"/>
                    </a:solidFill>
                    <a:latin typeface="Courier New" pitchFamily="49" charset="0"/>
                    <a:cs typeface="Courier New" pitchFamily="49" charset="0"/>
                  </a:rPr>
                  <a:t>S</a:t>
                </a:r>
                <a:r>
                  <a:rPr lang="lt-LT" sz="1800" baseline="-25000" dirty="0" err="1" smtClean="0">
                    <a:solidFill>
                      <a:prstClr val="black"/>
                    </a:solidFill>
                    <a:latin typeface="Courier New" pitchFamily="49" charset="0"/>
                    <a:cs typeface="Courier New" pitchFamily="49" charset="0"/>
                  </a:rPr>
                  <a:t>k-1</a:t>
                </a:r>
                <a:r>
                  <a:rPr lang="lt-LT" sz="1800" dirty="0" smtClean="0">
                    <a:solidFill>
                      <a:prstClr val="black"/>
                    </a:solidFill>
                  </a:rPr>
                  <a:t> specialusis kelias (nebūtinai trumpiausias) </a:t>
                </a:r>
                <a:r>
                  <a:rPr lang="lt-LT" sz="1800" dirty="0" smtClean="0">
                    <a:solidFill>
                      <a:prstClr val="black"/>
                    </a:solidFill>
                    <a:latin typeface="Courier New" pitchFamily="49" charset="0"/>
                    <a:cs typeface="Courier New" pitchFamily="49" charset="0"/>
                  </a:rPr>
                  <a:t>p‘</a:t>
                </a:r>
                <a:r>
                  <a:rPr lang="en-US" sz="1800" dirty="0" smtClean="0">
                    <a:solidFill>
                      <a:prstClr val="black"/>
                    </a:solidFill>
                    <a:latin typeface="Courier New" pitchFamily="49" charset="0"/>
                    <a:cs typeface="Courier New" pitchFamily="49" charset="0"/>
                  </a:rPr>
                  <a:t>={v1,vi1, …, </a:t>
                </a:r>
                <a:r>
                  <a:rPr lang="en-US" sz="1800" dirty="0" err="1" smtClean="0">
                    <a:solidFill>
                      <a:prstClr val="black"/>
                    </a:solidFill>
                    <a:latin typeface="Courier New" pitchFamily="49" charset="0"/>
                    <a:cs typeface="Courier New" pitchFamily="49" charset="0"/>
                  </a:rPr>
                  <a:t>vil</a:t>
                </a:r>
                <a:r>
                  <a:rPr lang="en-US" sz="1800" dirty="0" smtClean="0">
                    <a:solidFill>
                      <a:prstClr val="black"/>
                    </a:solidFill>
                    <a:latin typeface="Courier New" pitchFamily="49" charset="0"/>
                    <a:cs typeface="Courier New" pitchFamily="49" charset="0"/>
                  </a:rPr>
                  <a:t>, v’1}</a:t>
                </a:r>
              </a:p>
              <a:p>
                <a:pPr lvl="1"/>
                <a:r>
                  <a:rPr lang="en-US" sz="1800" dirty="0" err="1" smtClean="0">
                    <a:solidFill>
                      <a:prstClr val="black"/>
                    </a:solidFill>
                  </a:rPr>
                  <a:t>Tegul</a:t>
                </a:r>
                <a:r>
                  <a:rPr lang="en-US" sz="1800" dirty="0" smtClean="0">
                    <a:solidFill>
                      <a:prstClr val="black"/>
                    </a:solidFill>
                  </a:rPr>
                  <a:t> </a:t>
                </a:r>
                <a:r>
                  <a:rPr lang="en-US" sz="1800" dirty="0" smtClean="0">
                    <a:solidFill>
                      <a:prstClr val="black"/>
                    </a:solidFill>
                    <a:latin typeface="Courier New" pitchFamily="49" charset="0"/>
                    <a:cs typeface="Courier New" pitchFamily="49" charset="0"/>
                  </a:rPr>
                  <a:t>v</a:t>
                </a:r>
                <a:r>
                  <a:rPr lang="en-US" sz="1800" baseline="30000" dirty="0" smtClean="0">
                    <a:solidFill>
                      <a:prstClr val="black"/>
                    </a:solidFill>
                    <a:latin typeface="Courier New" pitchFamily="49" charset="0"/>
                    <a:cs typeface="Courier New" pitchFamily="49" charset="0"/>
                  </a:rPr>
                  <a:t>’</a:t>
                </a:r>
                <a:r>
                  <a:rPr lang="en-US" sz="1800" baseline="-25000" dirty="0" smtClean="0">
                    <a:solidFill>
                      <a:prstClr val="black"/>
                    </a:solidFill>
                    <a:latin typeface="Courier New" pitchFamily="49" charset="0"/>
                    <a:cs typeface="Courier New" pitchFamily="49" charset="0"/>
                  </a:rPr>
                  <a:t>1</a:t>
                </a:r>
                <a:r>
                  <a:rPr lang="en-US" sz="1800" dirty="0" smtClean="0">
                    <a:solidFill>
                      <a:prstClr val="black"/>
                    </a:solidFill>
                    <a:latin typeface="Courier New" pitchFamily="49" charset="0"/>
                    <a:cs typeface="Courier New" pitchFamily="49" charset="0"/>
                  </a:rPr>
                  <a:t>=</a:t>
                </a:r>
                <a:r>
                  <a:rPr lang="lt-LT" sz="1800" dirty="0" err="1" smtClean="0">
                    <a:solidFill>
                      <a:prstClr val="black"/>
                    </a:solidFill>
                    <a:latin typeface="Courier New" pitchFamily="49" charset="0"/>
                    <a:cs typeface="Courier New" pitchFamily="49" charset="0"/>
                  </a:rPr>
                  <a:t>v</a:t>
                </a:r>
                <a:r>
                  <a:rPr lang="lt-LT" sz="1800" baseline="-25000" dirty="0" err="1" smtClean="0">
                    <a:solidFill>
                      <a:prstClr val="black"/>
                    </a:solidFill>
                    <a:latin typeface="Courier New" pitchFamily="49" charset="0"/>
                    <a:cs typeface="Courier New" pitchFamily="49" charset="0"/>
                  </a:rPr>
                  <a:t>j</a:t>
                </a:r>
                <a:r>
                  <a:rPr lang="lt-LT" sz="1800" dirty="0" smtClean="0">
                    <a:solidFill>
                      <a:prstClr val="black"/>
                    </a:solidFill>
                  </a:rPr>
                  <a:t>. </a:t>
                </a:r>
                <a:r>
                  <a:rPr lang="lt-LT" sz="1800" dirty="0" err="1" smtClean="0">
                    <a:solidFill>
                      <a:prstClr val="black"/>
                    </a:solidFill>
                  </a:rPr>
                  <a:t>Gaunem</a:t>
                </a:r>
                <a:r>
                  <a:rPr lang="lt-LT" sz="1800" dirty="0" smtClean="0">
                    <a:solidFill>
                      <a:prstClr val="black"/>
                    </a:solidFill>
                  </a:rPr>
                  <a:t> tokius </a:t>
                </a:r>
                <a:r>
                  <a:rPr lang="lt-LT" sz="1800" dirty="0" smtClean="0">
                    <a:solidFill>
                      <a:prstClr val="black"/>
                    </a:solidFill>
                    <a:latin typeface="Courier New" pitchFamily="49" charset="0"/>
                    <a:cs typeface="Courier New" pitchFamily="49" charset="0"/>
                  </a:rPr>
                  <a:t>p</a:t>
                </a:r>
                <a:r>
                  <a:rPr lang="lt-LT" sz="1800" dirty="0" smtClean="0">
                    <a:solidFill>
                      <a:prstClr val="black"/>
                    </a:solidFill>
                  </a:rPr>
                  <a:t> ilgio </a:t>
                </a:r>
                <a:r>
                  <a:rPr lang="lt-LT" sz="1800" dirty="0" err="1" smtClean="0">
                    <a:solidFill>
                      <a:prstClr val="black"/>
                    </a:solidFill>
                  </a:rPr>
                  <a:t>įverčius</a:t>
                </a:r>
                <a:r>
                  <a:rPr lang="lt-LT" sz="1800" dirty="0" smtClean="0">
                    <a:solidFill>
                      <a:prstClr val="black"/>
                    </a:solidFill>
                  </a:rPr>
                  <a:t> </a:t>
                </a:r>
                <a:r>
                  <a:rPr lang="lt-LT" sz="1800" dirty="0" smtClean="0">
                    <a:solidFill>
                      <a:prstClr val="black"/>
                    </a:solidFill>
                    <a:latin typeface="Courier New" pitchFamily="49" charset="0"/>
                    <a:cs typeface="Courier New" pitchFamily="49" charset="0"/>
                  </a:rPr>
                  <a:t>|p|&gt;</a:t>
                </a:r>
                <a:r>
                  <a:rPr lang="en-US" sz="1800" dirty="0" smtClean="0">
                    <a:solidFill>
                      <a:prstClr val="black"/>
                    </a:solidFill>
                    <a:latin typeface="Courier New" pitchFamily="49" charset="0"/>
                    <a:cs typeface="Courier New" pitchFamily="49" charset="0"/>
                  </a:rPr>
                  <a:t>=</a:t>
                </a:r>
                <a:r>
                  <a:rPr lang="lt-LT" sz="1800" dirty="0">
                    <a:solidFill>
                      <a:prstClr val="black"/>
                    </a:solidFill>
                    <a:latin typeface="Courier New" pitchFamily="49" charset="0"/>
                    <a:cs typeface="Courier New" pitchFamily="49" charset="0"/>
                  </a:rPr>
                  <a:t>|</a:t>
                </a:r>
                <a:r>
                  <a:rPr lang="lt-LT" sz="1800" dirty="0" smtClean="0">
                    <a:solidFill>
                      <a:prstClr val="black"/>
                    </a:solidFill>
                    <a:latin typeface="Courier New" pitchFamily="49" charset="0"/>
                    <a:cs typeface="Courier New" pitchFamily="49" charset="0"/>
                  </a:rPr>
                  <a:t>p</a:t>
                </a:r>
                <a:r>
                  <a:rPr lang="lt-LT" sz="1800" baseline="30000" dirty="0" smtClean="0">
                    <a:solidFill>
                      <a:prstClr val="black"/>
                    </a:solidFill>
                    <a:latin typeface="Courier New" pitchFamily="49" charset="0"/>
                    <a:cs typeface="Courier New" pitchFamily="49" charset="0"/>
                  </a:rPr>
                  <a:t>‘</a:t>
                </a:r>
                <a:r>
                  <a:rPr lang="lt-LT" sz="1800" dirty="0" smtClean="0">
                    <a:solidFill>
                      <a:prstClr val="black"/>
                    </a:solidFill>
                    <a:latin typeface="Courier New" pitchFamily="49" charset="0"/>
                    <a:cs typeface="Courier New" pitchFamily="49" charset="0"/>
                  </a:rPr>
                  <a:t>|&gt;</a:t>
                </a:r>
                <a:r>
                  <a:rPr lang="en-US" sz="1800" dirty="0" smtClean="0">
                    <a:solidFill>
                      <a:prstClr val="black"/>
                    </a:solidFill>
                    <a:latin typeface="Courier New" pitchFamily="49" charset="0"/>
                    <a:cs typeface="Courier New" pitchFamily="49" charset="0"/>
                  </a:rPr>
                  <a:t>=</a:t>
                </a:r>
                <a:r>
                  <a:rPr lang="lt-LT" sz="1800" dirty="0" err="1" smtClean="0">
                    <a:solidFill>
                      <a:prstClr val="black"/>
                    </a:solidFill>
                    <a:latin typeface="Courier New" pitchFamily="49" charset="0"/>
                    <a:cs typeface="Courier New" pitchFamily="49" charset="0"/>
                  </a:rPr>
                  <a:t>d</a:t>
                </a:r>
                <a:r>
                  <a:rPr lang="lt-LT" sz="1800" baseline="-25000" dirty="0" err="1" smtClean="0">
                    <a:solidFill>
                      <a:prstClr val="black"/>
                    </a:solidFill>
                    <a:latin typeface="Courier New" pitchFamily="49" charset="0"/>
                    <a:cs typeface="Courier New" pitchFamily="49" charset="0"/>
                  </a:rPr>
                  <a:t>j,k-1</a:t>
                </a:r>
                <a:endParaRPr lang="lt-LT" sz="1800" baseline="-25000" dirty="0" smtClean="0">
                  <a:solidFill>
                    <a:prstClr val="black"/>
                  </a:solidFill>
                  <a:latin typeface="Courier New" pitchFamily="49" charset="0"/>
                  <a:cs typeface="Courier New" pitchFamily="49" charset="0"/>
                </a:endParaRPr>
              </a:p>
              <a:p>
                <a:pPr lvl="1"/>
                <a:r>
                  <a:rPr lang="lt-LT" sz="1800" dirty="0" smtClean="0">
                    <a:solidFill>
                      <a:prstClr val="black"/>
                    </a:solidFill>
                  </a:rPr>
                  <a:t>Paskutinė nelygybė seka iš indukcinės prielaidos, kad </a:t>
                </a:r>
                <a:r>
                  <a:rPr lang="lt-LT" sz="1800" dirty="0" err="1" smtClean="0">
                    <a:solidFill>
                      <a:prstClr val="black"/>
                    </a:solidFill>
                    <a:latin typeface="Courier New" pitchFamily="49" charset="0"/>
                    <a:cs typeface="Courier New" pitchFamily="49" charset="0"/>
                  </a:rPr>
                  <a:t>d</a:t>
                </a:r>
                <a:r>
                  <a:rPr lang="lt-LT" sz="1800" baseline="-25000" dirty="0" err="1" smtClean="0">
                    <a:solidFill>
                      <a:prstClr val="black"/>
                    </a:solidFill>
                    <a:latin typeface="Courier New" pitchFamily="49" charset="0"/>
                    <a:cs typeface="Courier New" pitchFamily="49" charset="0"/>
                  </a:rPr>
                  <a:t>j,k-1</a:t>
                </a:r>
                <a:r>
                  <a:rPr lang="lt-LT" sz="1800" dirty="0" smtClean="0">
                    <a:solidFill>
                      <a:prstClr val="black"/>
                    </a:solidFill>
                  </a:rPr>
                  <a:t> yra ilgis trumpiausio </a:t>
                </a:r>
                <a:r>
                  <a:rPr lang="lt-LT" sz="1800" dirty="0" err="1" smtClean="0">
                    <a:solidFill>
                      <a:prstClr val="black"/>
                    </a:solidFill>
                    <a:latin typeface="Courier New" pitchFamily="49" charset="0"/>
                    <a:cs typeface="Courier New" pitchFamily="49" charset="0"/>
                  </a:rPr>
                  <a:t>S</a:t>
                </a:r>
                <a:r>
                  <a:rPr lang="lt-LT" sz="1800" baseline="-25000" dirty="0" err="1" smtClean="0">
                    <a:solidFill>
                      <a:prstClr val="black"/>
                    </a:solidFill>
                    <a:latin typeface="Courier New" pitchFamily="49" charset="0"/>
                    <a:cs typeface="Courier New" pitchFamily="49" charset="0"/>
                  </a:rPr>
                  <a:t>k-1</a:t>
                </a:r>
                <a:r>
                  <a:rPr lang="lt-LT" sz="1800" dirty="0" smtClean="0">
                    <a:solidFill>
                      <a:prstClr val="black"/>
                    </a:solidFill>
                  </a:rPr>
                  <a:t> specialiojo kelio iki viršūnės </a:t>
                </a:r>
                <a:r>
                  <a:rPr lang="lt-LT" sz="1800" dirty="0" smtClean="0">
                    <a:solidFill>
                      <a:prstClr val="black"/>
                    </a:solidFill>
                    <a:latin typeface="Courier New" pitchFamily="49" charset="0"/>
                    <a:cs typeface="Courier New" pitchFamily="49" charset="0"/>
                  </a:rPr>
                  <a:t>v</a:t>
                </a:r>
                <a:r>
                  <a:rPr lang="lt-LT" sz="1800" baseline="30000" dirty="0" smtClean="0">
                    <a:solidFill>
                      <a:prstClr val="black"/>
                    </a:solidFill>
                    <a:latin typeface="Courier New" pitchFamily="49" charset="0"/>
                    <a:cs typeface="Courier New" pitchFamily="49" charset="0"/>
                  </a:rPr>
                  <a:t>‘</a:t>
                </a:r>
                <a:r>
                  <a:rPr lang="lt-LT" sz="1800" baseline="-25000" dirty="0" smtClean="0">
                    <a:solidFill>
                      <a:prstClr val="black"/>
                    </a:solidFill>
                    <a:latin typeface="Courier New" pitchFamily="49" charset="0"/>
                    <a:cs typeface="Courier New" pitchFamily="49" charset="0"/>
                  </a:rPr>
                  <a:t>1</a:t>
                </a:r>
              </a:p>
              <a:p>
                <a:pPr lvl="1"/>
                <a:r>
                  <a:rPr lang="lt-LT" sz="1800" dirty="0" smtClean="0">
                    <a:solidFill>
                      <a:prstClr val="black"/>
                    </a:solidFill>
                  </a:rPr>
                  <a:t>Kadangi </a:t>
                </a:r>
                <a:r>
                  <a:rPr lang="lt-LT" sz="1800" dirty="0" smtClean="0">
                    <a:solidFill>
                      <a:prstClr val="black"/>
                    </a:solidFill>
                    <a:latin typeface="Courier New" pitchFamily="49" charset="0"/>
                    <a:cs typeface="Courier New" pitchFamily="49" charset="0"/>
                  </a:rPr>
                  <a:t>v</a:t>
                </a:r>
                <a:r>
                  <a:rPr lang="lt-LT" sz="1800" baseline="30000" dirty="0" smtClean="0">
                    <a:solidFill>
                      <a:prstClr val="black"/>
                    </a:solidFill>
                    <a:latin typeface="Courier New" pitchFamily="49" charset="0"/>
                    <a:cs typeface="Courier New" pitchFamily="49" charset="0"/>
                  </a:rPr>
                  <a:t>‘</a:t>
                </a:r>
                <a:r>
                  <a:rPr lang="lt-LT" sz="1800" baseline="-25000" dirty="0" smtClean="0">
                    <a:solidFill>
                      <a:prstClr val="black"/>
                    </a:solidFill>
                    <a:latin typeface="Courier New" pitchFamily="49" charset="0"/>
                    <a:cs typeface="Courier New" pitchFamily="49" charset="0"/>
                  </a:rPr>
                  <a:t>1</a:t>
                </a:r>
                <a14:m>
                  <m:oMath xmlns:m="http://schemas.openxmlformats.org/officeDocument/2006/math">
                    <m:r>
                      <a:rPr lang="lt-LT" sz="1800" i="1">
                        <a:solidFill>
                          <a:prstClr val="black"/>
                        </a:solidFill>
                        <a:latin typeface="Cambria Math"/>
                        <a:ea typeface="Cambria Math"/>
                      </a:rPr>
                      <m:t>∈</m:t>
                    </m:r>
                  </m:oMath>
                </a14:m>
                <a:r>
                  <a:rPr lang="lt-LT" sz="1800" dirty="0" smtClean="0">
                    <a:solidFill>
                      <a:prstClr val="black"/>
                    </a:solidFill>
                    <a:latin typeface="Courier New" pitchFamily="49" charset="0"/>
                    <a:cs typeface="Courier New" pitchFamily="49" charset="0"/>
                  </a:rPr>
                  <a:t>/</a:t>
                </a:r>
                <a:r>
                  <a:rPr lang="lt-LT" sz="1800" dirty="0" err="1" smtClean="0">
                    <a:solidFill>
                      <a:prstClr val="black"/>
                    </a:solidFill>
                    <a:latin typeface="Courier New" pitchFamily="49" charset="0"/>
                    <a:cs typeface="Courier New" pitchFamily="49" charset="0"/>
                  </a:rPr>
                  <a:t>S</a:t>
                </a:r>
                <a:r>
                  <a:rPr lang="lt-LT" sz="1800" baseline="-25000" dirty="0" err="1" smtClean="0">
                    <a:solidFill>
                      <a:prstClr val="black"/>
                    </a:solidFill>
                    <a:latin typeface="Courier New" pitchFamily="49" charset="0"/>
                    <a:cs typeface="Courier New" pitchFamily="49" charset="0"/>
                  </a:rPr>
                  <a:t>k-1</a:t>
                </a:r>
                <a:r>
                  <a:rPr lang="lt-LT" sz="1800" dirty="0" err="1" smtClean="0">
                    <a:solidFill>
                      <a:prstClr val="black"/>
                    </a:solidFill>
                  </a:rPr>
                  <a:t>,</a:t>
                </a:r>
                <a:r>
                  <a:rPr lang="lt-LT" sz="1800" dirty="0" smtClean="0">
                    <a:solidFill>
                      <a:prstClr val="black"/>
                    </a:solidFill>
                  </a:rPr>
                  <a:t> tai </a:t>
                </a:r>
                <a:r>
                  <a:rPr lang="lt-LT" sz="1800" dirty="0" err="1" smtClean="0">
                    <a:solidFill>
                      <a:prstClr val="black"/>
                    </a:solidFill>
                    <a:latin typeface="Courier New" pitchFamily="49" charset="0"/>
                    <a:cs typeface="Courier New" pitchFamily="49" charset="0"/>
                  </a:rPr>
                  <a:t>d</a:t>
                </a:r>
                <a:r>
                  <a:rPr lang="lt-LT" sz="1800" baseline="-25000" dirty="0" err="1" smtClean="0">
                    <a:solidFill>
                      <a:prstClr val="black"/>
                    </a:solidFill>
                    <a:latin typeface="Courier New" pitchFamily="49" charset="0"/>
                    <a:cs typeface="Courier New" pitchFamily="49" charset="0"/>
                  </a:rPr>
                  <a:t>k,k-1</a:t>
                </a:r>
                <a:r>
                  <a:rPr lang="lt-LT" sz="1800" dirty="0" smtClean="0">
                    <a:solidFill>
                      <a:prstClr val="black"/>
                    </a:solidFill>
                    <a:latin typeface="Courier New" pitchFamily="49" charset="0"/>
                    <a:cs typeface="Courier New" pitchFamily="49" charset="0"/>
                  </a:rPr>
                  <a:t>&lt;</a:t>
                </a:r>
                <a:r>
                  <a:rPr lang="en-US" sz="1800" dirty="0" smtClean="0">
                    <a:solidFill>
                      <a:prstClr val="black"/>
                    </a:solidFill>
                    <a:latin typeface="Courier New" pitchFamily="49" charset="0"/>
                    <a:cs typeface="Courier New" pitchFamily="49" charset="0"/>
                  </a:rPr>
                  <a:t>=</a:t>
                </a:r>
                <a:r>
                  <a:rPr lang="lt-LT" sz="1800" dirty="0" err="1" smtClean="0">
                    <a:solidFill>
                      <a:prstClr val="black"/>
                    </a:solidFill>
                    <a:latin typeface="Courier New" pitchFamily="49" charset="0"/>
                    <a:cs typeface="Courier New" pitchFamily="49" charset="0"/>
                  </a:rPr>
                  <a:t>d</a:t>
                </a:r>
                <a:r>
                  <a:rPr lang="lt-LT" sz="1800" baseline="-25000" dirty="0" err="1" smtClean="0">
                    <a:solidFill>
                      <a:prstClr val="black"/>
                    </a:solidFill>
                    <a:latin typeface="Courier New" pitchFamily="49" charset="0"/>
                    <a:cs typeface="Courier New" pitchFamily="49" charset="0"/>
                  </a:rPr>
                  <a:t>j,k-1</a:t>
                </a:r>
                <a:r>
                  <a:rPr lang="lt-LT" sz="1800" dirty="0" err="1" smtClean="0">
                    <a:solidFill>
                      <a:prstClr val="black"/>
                    </a:solidFill>
                  </a:rPr>
                  <a:t>,</a:t>
                </a:r>
                <a:r>
                  <a:rPr lang="lt-LT" sz="1800" dirty="0" smtClean="0">
                    <a:solidFill>
                      <a:prstClr val="black"/>
                    </a:solidFill>
                  </a:rPr>
                  <a:t> priešingu atveju, vykdydami </a:t>
                </a:r>
                <a:r>
                  <a:rPr lang="lt-LT" sz="1800" dirty="0" err="1" smtClean="0">
                    <a:solidFill>
                      <a:prstClr val="black"/>
                    </a:solidFill>
                  </a:rPr>
                  <a:t>Dijkstros</a:t>
                </a:r>
                <a:r>
                  <a:rPr lang="lt-LT" sz="1800" dirty="0" smtClean="0">
                    <a:solidFill>
                      <a:prstClr val="black"/>
                    </a:solidFill>
                  </a:rPr>
                  <a:t> algoritmo </a:t>
                </a:r>
                <a:r>
                  <a:rPr lang="lt-LT" sz="1800" dirty="0" smtClean="0">
                    <a:solidFill>
                      <a:prstClr val="black"/>
                    </a:solidFill>
                    <a:latin typeface="Courier New" pitchFamily="49" charset="0"/>
                    <a:cs typeface="Courier New" pitchFamily="49" charset="0"/>
                  </a:rPr>
                  <a:t>k</a:t>
                </a:r>
                <a:r>
                  <a:rPr lang="lt-LT" sz="1800" dirty="0" smtClean="0">
                    <a:solidFill>
                      <a:prstClr val="black"/>
                    </a:solidFill>
                  </a:rPr>
                  <a:t>-</a:t>
                </a:r>
                <a:r>
                  <a:rPr lang="lt-LT" sz="1800" dirty="0" err="1" smtClean="0">
                    <a:solidFill>
                      <a:prstClr val="black"/>
                    </a:solidFill>
                  </a:rPr>
                  <a:t>ąjį</a:t>
                </a:r>
                <a:r>
                  <a:rPr lang="lt-LT" sz="1800" dirty="0" smtClean="0">
                    <a:solidFill>
                      <a:prstClr val="black"/>
                    </a:solidFill>
                  </a:rPr>
                  <a:t> žingsnį, būtume pasirinkę </a:t>
                </a:r>
                <a:r>
                  <a:rPr lang="lt-LT" sz="1800" dirty="0" smtClean="0">
                    <a:solidFill>
                      <a:prstClr val="black"/>
                    </a:solidFill>
                    <a:latin typeface="Courier New" pitchFamily="49" charset="0"/>
                    <a:cs typeface="Courier New" pitchFamily="49" charset="0"/>
                  </a:rPr>
                  <a:t>v</a:t>
                </a:r>
                <a:r>
                  <a:rPr lang="lt-LT" sz="1800" baseline="30000" dirty="0" smtClean="0">
                    <a:solidFill>
                      <a:prstClr val="black"/>
                    </a:solidFill>
                    <a:latin typeface="Courier New" pitchFamily="49" charset="0"/>
                    <a:cs typeface="Courier New" pitchFamily="49" charset="0"/>
                  </a:rPr>
                  <a:t>‘</a:t>
                </a:r>
                <a:r>
                  <a:rPr lang="lt-LT" sz="1800" baseline="-25000" dirty="0" smtClean="0">
                    <a:solidFill>
                      <a:prstClr val="black"/>
                    </a:solidFill>
                    <a:latin typeface="Courier New" pitchFamily="49" charset="0"/>
                    <a:cs typeface="Courier New" pitchFamily="49" charset="0"/>
                  </a:rPr>
                  <a:t>1</a:t>
                </a:r>
                <a:r>
                  <a:rPr lang="lt-LT" sz="1800" dirty="0" smtClean="0">
                    <a:solidFill>
                      <a:prstClr val="black"/>
                    </a:solidFill>
                  </a:rPr>
                  <a:t> viršūnę. Bet tada gauname, kad </a:t>
                </a:r>
                <a:r>
                  <a:rPr lang="lt-LT" sz="1800" dirty="0" smtClean="0">
                    <a:solidFill>
                      <a:prstClr val="black"/>
                    </a:solidFill>
                    <a:latin typeface="Courier New" pitchFamily="49" charset="0"/>
                    <a:cs typeface="Courier New" pitchFamily="49" charset="0"/>
                  </a:rPr>
                  <a:t>|p|&gt;</a:t>
                </a:r>
                <a:r>
                  <a:rPr lang="en-US" sz="1800" dirty="0" smtClean="0">
                    <a:solidFill>
                      <a:prstClr val="black"/>
                    </a:solidFill>
                    <a:latin typeface="Courier New" pitchFamily="49" charset="0"/>
                    <a:cs typeface="Courier New" pitchFamily="49" charset="0"/>
                  </a:rPr>
                  <a:t>=</a:t>
                </a:r>
                <a:r>
                  <a:rPr lang="lt-LT" sz="1800" dirty="0" err="1" smtClean="0">
                    <a:solidFill>
                      <a:prstClr val="black"/>
                    </a:solidFill>
                    <a:latin typeface="Courier New" pitchFamily="49" charset="0"/>
                    <a:cs typeface="Courier New" pitchFamily="49" charset="0"/>
                  </a:rPr>
                  <a:t>d</a:t>
                </a:r>
                <a:r>
                  <a:rPr lang="lt-LT" sz="1800" baseline="-25000" dirty="0" err="1" smtClean="0">
                    <a:solidFill>
                      <a:prstClr val="black"/>
                    </a:solidFill>
                    <a:latin typeface="Courier New" pitchFamily="49" charset="0"/>
                    <a:cs typeface="Courier New" pitchFamily="49" charset="0"/>
                  </a:rPr>
                  <a:t>k,k-1</a:t>
                </a:r>
                <a:r>
                  <a:rPr lang="lt-LT" sz="1800" dirty="0" err="1" smtClean="0">
                    <a:solidFill>
                      <a:prstClr val="black"/>
                    </a:solidFill>
                  </a:rPr>
                  <a:t>,</a:t>
                </a:r>
                <a:r>
                  <a:rPr lang="lt-LT" sz="1800" dirty="0" smtClean="0">
                    <a:solidFill>
                      <a:prstClr val="black"/>
                    </a:solidFill>
                  </a:rPr>
                  <a:t> o tai prieštarauja prielaidai, jog </a:t>
                </a:r>
                <a:r>
                  <a:rPr lang="lt-LT" sz="1800" dirty="0" smtClean="0">
                    <a:solidFill>
                      <a:prstClr val="black"/>
                    </a:solidFill>
                    <a:latin typeface="Courier New" pitchFamily="49" charset="0"/>
                    <a:cs typeface="Courier New" pitchFamily="49" charset="0"/>
                  </a:rPr>
                  <a:t>|p|&lt;</a:t>
                </a:r>
                <a:r>
                  <a:rPr lang="lt-LT" sz="1800" dirty="0" err="1" smtClean="0">
                    <a:solidFill>
                      <a:prstClr val="black"/>
                    </a:solidFill>
                    <a:latin typeface="Courier New" pitchFamily="49" charset="0"/>
                    <a:cs typeface="Courier New" pitchFamily="49" charset="0"/>
                  </a:rPr>
                  <a:t>d</a:t>
                </a:r>
                <a:r>
                  <a:rPr lang="lt-LT" sz="1800" baseline="-25000" dirty="0" err="1" smtClean="0">
                    <a:solidFill>
                      <a:prstClr val="black"/>
                    </a:solidFill>
                    <a:latin typeface="Courier New" pitchFamily="49" charset="0"/>
                    <a:cs typeface="Courier New" pitchFamily="49" charset="0"/>
                  </a:rPr>
                  <a:t>k,k-1</a:t>
                </a:r>
                <a:r>
                  <a:rPr lang="lt-LT" sz="1800" dirty="0" smtClean="0">
                    <a:solidFill>
                      <a:prstClr val="black"/>
                    </a:solidFill>
                    <a:latin typeface="Courier New" pitchFamily="49" charset="0"/>
                    <a:cs typeface="Courier New" pitchFamily="49" charset="0"/>
                  </a:rPr>
                  <a:t> </a:t>
                </a:r>
                <a:r>
                  <a:rPr lang="lt-LT" sz="1800" dirty="0" smtClean="0">
                    <a:solidFill>
                      <a:prstClr val="black"/>
                    </a:solidFill>
                  </a:rPr>
                  <a:t>yra trumpesnis kelias</a:t>
                </a:r>
              </a:p>
              <a:p>
                <a:pPr lvl="1"/>
                <a:r>
                  <a:rPr lang="lt-LT" sz="1800" dirty="0" smtClean="0">
                    <a:solidFill>
                      <a:prstClr val="black"/>
                    </a:solidFill>
                  </a:rPr>
                  <a:t>Taigi pirmasis teoremos teiginys išlieka teisingas ir baigus </a:t>
                </a:r>
                <a:r>
                  <a:rPr lang="lt-LT" sz="1800" dirty="0" smtClean="0">
                    <a:solidFill>
                      <a:prstClr val="black"/>
                    </a:solidFill>
                    <a:latin typeface="Courier New" pitchFamily="49" charset="0"/>
                    <a:cs typeface="Courier New" pitchFamily="49" charset="0"/>
                  </a:rPr>
                  <a:t>k</a:t>
                </a:r>
                <a:r>
                  <a:rPr lang="lt-LT" sz="1800" dirty="0" smtClean="0">
                    <a:solidFill>
                      <a:prstClr val="black"/>
                    </a:solidFill>
                  </a:rPr>
                  <a:t>-</a:t>
                </a:r>
                <a:r>
                  <a:rPr lang="lt-LT" sz="1800" dirty="0" err="1" smtClean="0">
                    <a:solidFill>
                      <a:prstClr val="black"/>
                    </a:solidFill>
                  </a:rPr>
                  <a:t>ojo</a:t>
                </a:r>
                <a:r>
                  <a:rPr lang="lt-LT" sz="1800" dirty="0" smtClean="0">
                    <a:solidFill>
                      <a:prstClr val="black"/>
                    </a:solidFill>
                  </a:rPr>
                  <a:t> žingsnio pertvarkymus</a:t>
                </a:r>
              </a:p>
              <a:p>
                <a:pPr marL="457200" lvl="1" indent="0">
                  <a:buNone/>
                </a:pPr>
                <a:endParaRPr lang="lt-LT" sz="1800" dirty="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83" t="-529" b="-1190"/>
                </a:stretch>
              </a:blipFill>
            </p:spPr>
            <p:txBody>
              <a:bodyPr/>
              <a:lstStyle/>
              <a:p>
                <a:r>
                  <a:rPr lang="en-US">
                    <a:noFill/>
                  </a:rPr>
                  <a:t> </a:t>
                </a:r>
              </a:p>
            </p:txBody>
          </p:sp>
        </mc:Fallback>
      </mc:AlternateContent>
    </p:spTree>
    <p:extLst>
      <p:ext uri="{BB962C8B-B14F-4D97-AF65-F5344CB8AC3E}">
        <p14:creationId xmlns:p14="http://schemas.microsoft.com/office/powerpoint/2010/main" val="1944165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lt-LT" sz="2000" dirty="0" smtClean="0">
                    <a:solidFill>
                      <a:prstClr val="black"/>
                    </a:solidFill>
                  </a:rPr>
                  <a:t>Dijkstros algoritmo teisingumo įrodymas</a:t>
                </a:r>
                <a:endParaRPr lang="lt-LT" sz="1800" dirty="0" smtClean="0">
                  <a:solidFill>
                    <a:prstClr val="black"/>
                  </a:solidFill>
                </a:endParaRPr>
              </a:p>
              <a:p>
                <a:pPr lvl="1"/>
                <a:r>
                  <a:rPr lang="lt-LT" sz="1600" dirty="0" smtClean="0">
                    <a:solidFill>
                      <a:prstClr val="black"/>
                    </a:solidFill>
                  </a:rPr>
                  <a:t>Nagrinėjant antrąjį teiginį, tegul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j</a:t>
                </a:r>
                <a14:m>
                  <m:oMath xmlns:m="http://schemas.openxmlformats.org/officeDocument/2006/math">
                    <m:r>
                      <a:rPr lang="lt-LT" sz="1600" i="1">
                        <a:solidFill>
                          <a:prstClr val="black"/>
                        </a:solidFill>
                        <a:latin typeface="Cambria Math"/>
                        <a:ea typeface="Cambria Math"/>
                      </a:rPr>
                      <m:t>∈</m:t>
                    </m:r>
                  </m:oMath>
                </a14:m>
                <a:r>
                  <a:rPr lang="lt-LT" sz="1600" dirty="0" smtClean="0">
                    <a:solidFill>
                      <a:prstClr val="black"/>
                    </a:solidFill>
                    <a:latin typeface="Courier New" pitchFamily="49" charset="0"/>
                    <a:cs typeface="Courier New" pitchFamily="49" charset="0"/>
                  </a:rPr>
                  <a:t>Q</a:t>
                </a:r>
                <a:r>
                  <a:rPr lang="lt-LT" sz="1600" baseline="-25000" dirty="0" smtClean="0">
                    <a:solidFill>
                      <a:prstClr val="black"/>
                    </a:solidFill>
                    <a:latin typeface="Courier New" pitchFamily="49" charset="0"/>
                    <a:cs typeface="Courier New" pitchFamily="49" charset="0"/>
                  </a:rPr>
                  <a:t>k</a:t>
                </a:r>
              </a:p>
              <a:p>
                <a:pPr lvl="1"/>
                <a:r>
                  <a:rPr lang="lt-LT" sz="1600" dirty="0" smtClean="0">
                    <a:solidFill>
                      <a:prstClr val="black"/>
                    </a:solidFill>
                  </a:rPr>
                  <a:t>Tada </a:t>
                </a:r>
                <a:r>
                  <a:rPr lang="lt-LT" sz="1600" dirty="0" smtClean="0">
                    <a:solidFill>
                      <a:prstClr val="black"/>
                    </a:solidFill>
                    <a:latin typeface="Courier New" pitchFamily="49" charset="0"/>
                    <a:cs typeface="Courier New" pitchFamily="49" charset="0"/>
                  </a:rPr>
                  <a:t>k</a:t>
                </a:r>
                <a:r>
                  <a:rPr lang="lt-LT" sz="1600" dirty="0" smtClean="0">
                    <a:solidFill>
                      <a:prstClr val="black"/>
                    </a:solidFill>
                  </a:rPr>
                  <a:t>-</a:t>
                </a:r>
                <a:r>
                  <a:rPr lang="lt-LT" sz="1600" dirty="0" err="1" smtClean="0">
                    <a:solidFill>
                      <a:prstClr val="black"/>
                    </a:solidFill>
                  </a:rPr>
                  <a:t>ajame</a:t>
                </a:r>
                <a:r>
                  <a:rPr lang="lt-LT" sz="1600" dirty="0" smtClean="0">
                    <a:solidFill>
                      <a:prstClr val="black"/>
                    </a:solidFill>
                  </a:rPr>
                  <a:t> žingsnyje perskaičiuojame trumpiausio </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specialiojo kelio ilgį </a:t>
                </a:r>
                <a:r>
                  <a:rPr lang="lt-LT" sz="1600" dirty="0" err="1" smtClean="0">
                    <a:solidFill>
                      <a:prstClr val="black"/>
                    </a:solidFill>
                    <a:latin typeface="Courier New" pitchFamily="49" charset="0"/>
                    <a:cs typeface="Courier New" pitchFamily="49" charset="0"/>
                  </a:rPr>
                  <a:t>d</a:t>
                </a:r>
                <a:r>
                  <a:rPr lang="lt-LT" sz="1600" baseline="-25000" dirty="0" err="1" smtClean="0">
                    <a:solidFill>
                      <a:prstClr val="black"/>
                    </a:solidFill>
                    <a:latin typeface="Courier New" pitchFamily="49" charset="0"/>
                    <a:cs typeface="Courier New" pitchFamily="49" charset="0"/>
                  </a:rPr>
                  <a:t>j,k</a:t>
                </a:r>
                <a:r>
                  <a:rPr lang="en-US" sz="1600" dirty="0" smtClean="0">
                    <a:solidFill>
                      <a:prstClr val="black"/>
                    </a:solidFill>
                    <a:latin typeface="Courier New" pitchFamily="49" charset="0"/>
                    <a:cs typeface="Courier New" pitchFamily="49" charset="0"/>
                  </a:rPr>
                  <a:t>=</a:t>
                </a:r>
                <a:r>
                  <a:rPr lang="lt-LT" sz="1600" dirty="0" err="1" smtClean="0">
                    <a:solidFill>
                      <a:prstClr val="black"/>
                    </a:solidFill>
                    <a:latin typeface="Courier New" pitchFamily="49" charset="0"/>
                    <a:cs typeface="Courier New" pitchFamily="49" charset="0"/>
                  </a:rPr>
                  <a:t>min(d</a:t>
                </a:r>
                <a:r>
                  <a:rPr lang="lt-LT" sz="1600" baseline="-25000" dirty="0" err="1" smtClean="0">
                    <a:solidFill>
                      <a:prstClr val="black"/>
                    </a:solidFill>
                    <a:latin typeface="Courier New" pitchFamily="49" charset="0"/>
                    <a:cs typeface="Courier New" pitchFamily="49" charset="0"/>
                  </a:rPr>
                  <a:t>j,k-1</a:t>
                </a:r>
                <a:r>
                  <a:rPr lang="lt-LT" sz="1600" dirty="0" err="1" smtClean="0">
                    <a:solidFill>
                      <a:prstClr val="black"/>
                    </a:solidFill>
                    <a:latin typeface="Courier New" pitchFamily="49" charset="0"/>
                    <a:cs typeface="Courier New" pitchFamily="49" charset="0"/>
                  </a:rPr>
                  <a:t>,d</a:t>
                </a:r>
                <a:r>
                  <a:rPr lang="lt-LT" sz="1600" baseline="-25000" dirty="0" err="1" smtClean="0">
                    <a:solidFill>
                      <a:prstClr val="black"/>
                    </a:solidFill>
                    <a:latin typeface="Courier New" pitchFamily="49" charset="0"/>
                    <a:cs typeface="Courier New" pitchFamily="49" charset="0"/>
                  </a:rPr>
                  <a:t>k,k-1</a:t>
                </a:r>
                <a:r>
                  <a:rPr lang="lt-LT" sz="1600" dirty="0" err="1" smtClean="0">
                    <a:solidFill>
                      <a:prstClr val="black"/>
                    </a:solidFill>
                    <a:latin typeface="Courier New" pitchFamily="49" charset="0"/>
                    <a:cs typeface="Courier New" pitchFamily="49" charset="0"/>
                  </a:rPr>
                  <a:t>+w</a:t>
                </a:r>
                <a:r>
                  <a:rPr lang="lt-LT" sz="1600" baseline="-25000" dirty="0" err="1" smtClean="0">
                    <a:solidFill>
                      <a:prstClr val="black"/>
                    </a:solidFill>
                    <a:latin typeface="Courier New" pitchFamily="49" charset="0"/>
                    <a:cs typeface="Courier New" pitchFamily="49" charset="0"/>
                  </a:rPr>
                  <a:t>kj</a:t>
                </a:r>
                <a:r>
                  <a:rPr lang="lt-LT" sz="1600" dirty="0" err="1" smtClean="0">
                    <a:solidFill>
                      <a:prstClr val="black"/>
                    </a:solidFill>
                  </a:rPr>
                  <a:t>)</a:t>
                </a:r>
                <a:r>
                  <a:rPr lang="lt-LT" sz="1600" dirty="0" smtClean="0">
                    <a:solidFill>
                      <a:prstClr val="black"/>
                    </a:solidFill>
                  </a:rPr>
                  <a:t> ir pasirenkame trumpesnį iš dviejų galimų kelių</a:t>
                </a:r>
              </a:p>
              <a:p>
                <a:pPr lvl="1"/>
                <a:r>
                  <a:rPr lang="lt-LT" sz="1600" dirty="0" smtClean="0">
                    <a:solidFill>
                      <a:prstClr val="black"/>
                    </a:solidFill>
                  </a:rPr>
                  <a:t>Turime tokias dvi galimybes</a:t>
                </a:r>
              </a:p>
              <a:p>
                <a:pPr lvl="2"/>
                <a:r>
                  <a:rPr lang="lt-LT" sz="1200" dirty="0" smtClean="0">
                    <a:solidFill>
                      <a:prstClr val="black"/>
                    </a:solidFill>
                  </a:rPr>
                  <a:t>Trumpiausias </a:t>
                </a:r>
                <a:r>
                  <a:rPr lang="lt-LT" sz="1200" dirty="0" err="1" smtClean="0">
                    <a:solidFill>
                      <a:prstClr val="black"/>
                    </a:solidFill>
                    <a:latin typeface="Courier New" pitchFamily="49" charset="0"/>
                    <a:cs typeface="Courier New" pitchFamily="49" charset="0"/>
                  </a:rPr>
                  <a:t>S</a:t>
                </a:r>
                <a:r>
                  <a:rPr lang="lt-LT" sz="1200" baseline="-25000" dirty="0" err="1" smtClean="0">
                    <a:solidFill>
                      <a:prstClr val="black"/>
                    </a:solidFill>
                    <a:latin typeface="Courier New" pitchFamily="49" charset="0"/>
                    <a:cs typeface="Courier New" pitchFamily="49" charset="0"/>
                  </a:rPr>
                  <a:t>k</a:t>
                </a:r>
                <a:r>
                  <a:rPr lang="lt-LT" sz="1200" dirty="0" smtClean="0">
                    <a:solidFill>
                      <a:prstClr val="black"/>
                    </a:solidFill>
                  </a:rPr>
                  <a:t> specialusis kelias neina per viršūnę</a:t>
                </a:r>
                <a:r>
                  <a:rPr lang="lt-LT" sz="1200" dirty="0" smtClean="0">
                    <a:solidFill>
                      <a:prstClr val="black"/>
                    </a:solidFill>
                    <a:latin typeface="Courier New" pitchFamily="49" charset="0"/>
                    <a:cs typeface="Courier New" pitchFamily="49" charset="0"/>
                  </a:rPr>
                  <a:t> </a:t>
                </a:r>
                <a:r>
                  <a:rPr lang="lt-LT" sz="1200" dirty="0" err="1" smtClean="0">
                    <a:solidFill>
                      <a:prstClr val="black"/>
                    </a:solidFill>
                    <a:latin typeface="Courier New" pitchFamily="49" charset="0"/>
                    <a:cs typeface="Courier New" pitchFamily="49" charset="0"/>
                  </a:rPr>
                  <a:t>v</a:t>
                </a:r>
                <a:r>
                  <a:rPr lang="lt-LT" sz="1200" baseline="-25000" dirty="0" err="1" smtClean="0">
                    <a:solidFill>
                      <a:prstClr val="black"/>
                    </a:solidFill>
                    <a:latin typeface="Courier New" pitchFamily="49" charset="0"/>
                    <a:cs typeface="Courier New" pitchFamily="49" charset="0"/>
                  </a:rPr>
                  <a:t>k</a:t>
                </a:r>
                <a:endParaRPr lang="lt-LT" sz="1200" baseline="-25000" dirty="0" smtClean="0">
                  <a:solidFill>
                    <a:prstClr val="black"/>
                  </a:solidFill>
                  <a:latin typeface="Courier New" pitchFamily="49" charset="0"/>
                  <a:cs typeface="Courier New" pitchFamily="49" charset="0"/>
                </a:endParaRPr>
              </a:p>
              <a:p>
                <a:pPr lvl="2"/>
                <a:r>
                  <a:rPr lang="lt-LT" sz="1200" dirty="0" smtClean="0">
                    <a:solidFill>
                      <a:prstClr val="black"/>
                    </a:solidFill>
                  </a:rPr>
                  <a:t>Visi trumpiausi </a:t>
                </a:r>
                <a:r>
                  <a:rPr lang="lt-LT" sz="1200" dirty="0" err="1" smtClean="0">
                    <a:solidFill>
                      <a:prstClr val="black"/>
                    </a:solidFill>
                    <a:latin typeface="Courier New" pitchFamily="49" charset="0"/>
                    <a:cs typeface="Courier New" pitchFamily="49" charset="0"/>
                  </a:rPr>
                  <a:t>S</a:t>
                </a:r>
                <a:r>
                  <a:rPr lang="lt-LT" sz="1200" baseline="-25000" dirty="0" err="1" smtClean="0">
                    <a:solidFill>
                      <a:prstClr val="black"/>
                    </a:solidFill>
                    <a:latin typeface="Courier New" pitchFamily="49" charset="0"/>
                    <a:cs typeface="Courier New" pitchFamily="49" charset="0"/>
                  </a:rPr>
                  <a:t>k</a:t>
                </a:r>
                <a:r>
                  <a:rPr lang="lt-LT" sz="1200" dirty="0" smtClean="0">
                    <a:solidFill>
                      <a:prstClr val="black"/>
                    </a:solidFill>
                  </a:rPr>
                  <a:t> specialieji keliai eina per viršūnę </a:t>
                </a:r>
                <a:r>
                  <a:rPr lang="lt-LT" sz="1200" dirty="0" err="1" smtClean="0">
                    <a:solidFill>
                      <a:prstClr val="black"/>
                    </a:solidFill>
                    <a:latin typeface="Courier New" pitchFamily="49" charset="0"/>
                    <a:cs typeface="Courier New" pitchFamily="49" charset="0"/>
                  </a:rPr>
                  <a:t>v</a:t>
                </a:r>
                <a:r>
                  <a:rPr lang="lt-LT" sz="1200" baseline="-25000" dirty="0" err="1" smtClean="0">
                    <a:solidFill>
                      <a:prstClr val="black"/>
                    </a:solidFill>
                    <a:latin typeface="Courier New" pitchFamily="49" charset="0"/>
                    <a:cs typeface="Courier New" pitchFamily="49" charset="0"/>
                  </a:rPr>
                  <a:t>k</a:t>
                </a:r>
                <a:endParaRPr lang="lt-LT" sz="1200" baseline="-25000" dirty="0" smtClean="0">
                  <a:solidFill>
                    <a:prstClr val="black"/>
                  </a:solidFill>
                  <a:latin typeface="Courier New" pitchFamily="49" charset="0"/>
                  <a:cs typeface="Courier New" pitchFamily="49" charset="0"/>
                </a:endParaRPr>
              </a:p>
              <a:p>
                <a:pPr lvl="1"/>
                <a:r>
                  <a:rPr lang="lt-LT" sz="1600" dirty="0" smtClean="0">
                    <a:solidFill>
                      <a:prstClr val="black"/>
                    </a:solidFill>
                  </a:rPr>
                  <a:t>Nagrinėjant pirmąjį atvejį trumpiausias </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specialusis kelias yra ir trumpiausias </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k-1</a:t>
                </a:r>
                <a:r>
                  <a:rPr lang="lt-LT" sz="1600" dirty="0" smtClean="0">
                    <a:solidFill>
                      <a:prstClr val="black"/>
                    </a:solidFill>
                  </a:rPr>
                  <a:t> specialusis kelias, todėl </a:t>
                </a:r>
                <a:r>
                  <a:rPr lang="lt-LT" sz="1600" dirty="0" err="1" smtClean="0">
                    <a:solidFill>
                      <a:prstClr val="black"/>
                    </a:solidFill>
                    <a:latin typeface="Courier New" pitchFamily="49" charset="0"/>
                    <a:cs typeface="Courier New" pitchFamily="49" charset="0"/>
                  </a:rPr>
                  <a:t>d</a:t>
                </a:r>
                <a:r>
                  <a:rPr lang="lt-LT" sz="1600" baseline="-25000" dirty="0" err="1" smtClean="0">
                    <a:solidFill>
                      <a:prstClr val="black"/>
                    </a:solidFill>
                    <a:latin typeface="Courier New" pitchFamily="49" charset="0"/>
                    <a:cs typeface="Courier New" pitchFamily="49" charset="0"/>
                  </a:rPr>
                  <a:t>j,k</a:t>
                </a:r>
                <a:r>
                  <a:rPr lang="en-US" sz="1600" dirty="0" smtClean="0">
                    <a:solidFill>
                      <a:prstClr val="black"/>
                    </a:solidFill>
                    <a:latin typeface="Courier New" pitchFamily="49" charset="0"/>
                    <a:cs typeface="Courier New" pitchFamily="49" charset="0"/>
                  </a:rPr>
                  <a:t>=</a:t>
                </a:r>
                <a:r>
                  <a:rPr lang="lt-LT" sz="1600" dirty="0" err="1" smtClean="0">
                    <a:solidFill>
                      <a:prstClr val="black"/>
                    </a:solidFill>
                    <a:latin typeface="Courier New" pitchFamily="49" charset="0"/>
                    <a:cs typeface="Courier New" pitchFamily="49" charset="0"/>
                  </a:rPr>
                  <a:t>d</a:t>
                </a:r>
                <a:r>
                  <a:rPr lang="lt-LT" sz="1600" baseline="-25000" dirty="0" err="1" smtClean="0">
                    <a:solidFill>
                      <a:prstClr val="black"/>
                    </a:solidFill>
                    <a:latin typeface="Courier New" pitchFamily="49" charset="0"/>
                    <a:cs typeface="Courier New" pitchFamily="49" charset="0"/>
                  </a:rPr>
                  <a:t>j,k-1</a:t>
                </a:r>
                <a:endParaRPr lang="lt-LT" sz="1600" baseline="-25000" dirty="0" smtClean="0">
                  <a:solidFill>
                    <a:prstClr val="black"/>
                  </a:solidFill>
                  <a:latin typeface="Courier New" pitchFamily="49" charset="0"/>
                  <a:cs typeface="Courier New" pitchFamily="49" charset="0"/>
                </a:endParaRPr>
              </a:p>
              <a:p>
                <a:pPr lvl="1"/>
                <a:r>
                  <a:rPr lang="lt-LT" sz="1600" dirty="0" err="1" smtClean="0">
                    <a:solidFill>
                      <a:prstClr val="black"/>
                    </a:solidFill>
                  </a:rPr>
                  <a:t>Dijkstros</a:t>
                </a:r>
                <a:r>
                  <a:rPr lang="lt-LT" sz="1600" dirty="0" smtClean="0">
                    <a:solidFill>
                      <a:prstClr val="black"/>
                    </a:solidFill>
                  </a:rPr>
                  <a:t> algoritme tokį variantą ir pasirenkame, nes, jei būtų išpildyta nelygybė </a:t>
                </a:r>
                <a:r>
                  <a:rPr lang="lt-LT" sz="1600" dirty="0" err="1" smtClean="0">
                    <a:solidFill>
                      <a:prstClr val="black"/>
                    </a:solidFill>
                    <a:latin typeface="Courier New" pitchFamily="49" charset="0"/>
                    <a:cs typeface="Courier New" pitchFamily="49" charset="0"/>
                  </a:rPr>
                  <a:t>d</a:t>
                </a:r>
                <a:r>
                  <a:rPr lang="lt-LT" sz="1600" baseline="-25000" dirty="0" err="1" smtClean="0">
                    <a:solidFill>
                      <a:prstClr val="black"/>
                    </a:solidFill>
                    <a:latin typeface="Courier New" pitchFamily="49" charset="0"/>
                    <a:cs typeface="Courier New" pitchFamily="49" charset="0"/>
                  </a:rPr>
                  <a:t>k,k-1</a:t>
                </a:r>
                <a:r>
                  <a:rPr lang="lt-LT" sz="1600" dirty="0" err="1" smtClean="0">
                    <a:solidFill>
                      <a:prstClr val="black"/>
                    </a:solidFill>
                    <a:latin typeface="Courier New" pitchFamily="49" charset="0"/>
                    <a:cs typeface="Courier New" pitchFamily="49" charset="0"/>
                  </a:rPr>
                  <a:t>+w</a:t>
                </a:r>
                <a:r>
                  <a:rPr lang="lt-LT" sz="1600" baseline="-25000" dirty="0" err="1" smtClean="0">
                    <a:solidFill>
                      <a:prstClr val="black"/>
                    </a:solidFill>
                    <a:latin typeface="Courier New" pitchFamily="49" charset="0"/>
                    <a:cs typeface="Courier New" pitchFamily="49" charset="0"/>
                  </a:rPr>
                  <a:t>kj</a:t>
                </a:r>
                <a:r>
                  <a:rPr lang="lt-LT" sz="1600" dirty="0" smtClean="0">
                    <a:solidFill>
                      <a:prstClr val="black"/>
                    </a:solidFill>
                    <a:latin typeface="Courier New" pitchFamily="49" charset="0"/>
                    <a:cs typeface="Courier New" pitchFamily="49" charset="0"/>
                  </a:rPr>
                  <a:t>&lt;</a:t>
                </a:r>
                <a:r>
                  <a:rPr lang="lt-LT" sz="1600" dirty="0" err="1" smtClean="0">
                    <a:solidFill>
                      <a:prstClr val="black"/>
                    </a:solidFill>
                    <a:latin typeface="Courier New" pitchFamily="49" charset="0"/>
                    <a:cs typeface="Courier New" pitchFamily="49" charset="0"/>
                  </a:rPr>
                  <a:t>d</a:t>
                </a:r>
                <a:r>
                  <a:rPr lang="lt-LT" sz="1600" baseline="-25000" dirty="0" err="1" smtClean="0">
                    <a:solidFill>
                      <a:prstClr val="black"/>
                    </a:solidFill>
                    <a:latin typeface="Courier New" pitchFamily="49" charset="0"/>
                    <a:cs typeface="Courier New" pitchFamily="49" charset="0"/>
                  </a:rPr>
                  <a:t>j,k-1</a:t>
                </a:r>
                <a:r>
                  <a:rPr lang="lt-LT" sz="1600" dirty="0" err="1" smtClean="0">
                    <a:solidFill>
                      <a:prstClr val="black"/>
                    </a:solidFill>
                  </a:rPr>
                  <a:t>,</a:t>
                </a:r>
                <a:r>
                  <a:rPr lang="lt-LT" sz="1600" dirty="0" smtClean="0">
                    <a:solidFill>
                      <a:prstClr val="black"/>
                    </a:solidFill>
                  </a:rPr>
                  <a:t> tai rastume trumpesnį </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specialųjį kelią iki viršūnės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j</a:t>
                </a:r>
                <a:r>
                  <a:rPr lang="lt-LT" sz="1600" dirty="0" smtClean="0">
                    <a:solidFill>
                      <a:prstClr val="black"/>
                    </a:solidFill>
                  </a:rPr>
                  <a:t>, ir jis eitų per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o tai prieštarauja mūsų prielaidai</a:t>
                </a:r>
              </a:p>
              <a:p>
                <a:pPr lvl="1"/>
                <a:r>
                  <a:rPr lang="lt-LT" sz="1600" dirty="0" smtClean="0">
                    <a:solidFill>
                      <a:prstClr val="black"/>
                    </a:solidFill>
                  </a:rPr>
                  <a:t>Taigi šiuo atveju </a:t>
                </a:r>
                <a:r>
                  <a:rPr lang="lt-LT" sz="1600" dirty="0" smtClean="0">
                    <a:solidFill>
                      <a:prstClr val="black"/>
                    </a:solidFill>
                    <a:latin typeface="Courier New" pitchFamily="49" charset="0"/>
                    <a:cs typeface="Courier New" pitchFamily="49" charset="0"/>
                  </a:rPr>
                  <a:t>b</a:t>
                </a:r>
                <a:r>
                  <a:rPr lang="lt-LT" sz="1600" dirty="0" smtClean="0">
                    <a:solidFill>
                      <a:prstClr val="black"/>
                    </a:solidFill>
                  </a:rPr>
                  <a:t> teiginys lieka teisingas ir po atliktų pertvarkymų</a:t>
                </a:r>
              </a:p>
              <a:p>
                <a:pPr lvl="1"/>
                <a:r>
                  <a:rPr lang="lt-LT" sz="1600" dirty="0" smtClean="0">
                    <a:solidFill>
                      <a:prstClr val="black"/>
                    </a:solidFill>
                  </a:rPr>
                  <a:t>Nagrinėjant antrą </a:t>
                </a:r>
                <a:r>
                  <a:rPr lang="lt-LT" sz="1600" dirty="0" err="1" smtClean="0">
                    <a:solidFill>
                      <a:prstClr val="black"/>
                    </a:solidFill>
                  </a:rPr>
                  <a:t>atvėjį</a:t>
                </a:r>
                <a:r>
                  <a:rPr lang="lt-LT" sz="1600" dirty="0" smtClean="0">
                    <a:solidFill>
                      <a:prstClr val="black"/>
                    </a:solidFill>
                  </a:rPr>
                  <a:t> įrodysime, kad </a:t>
                </a:r>
                <a:r>
                  <a:rPr lang="lt-LT" sz="1600" dirty="0" err="1" smtClean="0">
                    <a:solidFill>
                      <a:prstClr val="black"/>
                    </a:solidFill>
                    <a:latin typeface="Courier New" pitchFamily="49" charset="0"/>
                    <a:cs typeface="Courier New" pitchFamily="49" charset="0"/>
                  </a:rPr>
                  <a:t>vk</a:t>
                </a:r>
                <a:r>
                  <a:rPr lang="lt-LT" sz="1600" dirty="0" smtClean="0">
                    <a:solidFill>
                      <a:prstClr val="black"/>
                    </a:solidFill>
                  </a:rPr>
                  <a:t> visada yra </a:t>
                </a:r>
                <a:r>
                  <a:rPr lang="lt-LT" sz="1600" dirty="0" err="1" smtClean="0">
                    <a:solidFill>
                      <a:prstClr val="black"/>
                    </a:solidFill>
                  </a:rPr>
                  <a:t>askutinė</a:t>
                </a:r>
                <a:r>
                  <a:rPr lang="lt-LT" sz="1600" dirty="0" smtClean="0">
                    <a:solidFill>
                      <a:prstClr val="black"/>
                    </a:solidFill>
                  </a:rPr>
                  <a:t> </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specialaus kelio viršūnė</a:t>
                </a:r>
              </a:p>
              <a:p>
                <a:pPr lvl="1"/>
                <a:r>
                  <a:rPr lang="lt-LT" sz="1600" dirty="0" smtClean="0">
                    <a:solidFill>
                      <a:prstClr val="black"/>
                    </a:solidFill>
                  </a:rPr>
                  <a:t>Tarkime priešingai, kad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s</a:t>
                </a:r>
                <a14:m>
                  <m:oMath xmlns:m="http://schemas.openxmlformats.org/officeDocument/2006/math">
                    <m:r>
                      <a:rPr lang="lt-LT" sz="1600" i="1">
                        <a:solidFill>
                          <a:prstClr val="black"/>
                        </a:solidFill>
                        <a:latin typeface="Cambria Math"/>
                        <a:ea typeface="Cambria Math"/>
                      </a:rPr>
                      <m:t>∈</m:t>
                    </m:r>
                  </m:oMath>
                </a14:m>
                <a:r>
                  <a:rPr lang="lt-LT" sz="1600" dirty="0">
                    <a:solidFill>
                      <a:prstClr val="black"/>
                    </a:solidFill>
                    <a:latin typeface="Courier New" pitchFamily="49" charset="0"/>
                    <a:cs typeface="Courier New" pitchFamily="49" charset="0"/>
                  </a:rPr>
                  <a:t>/</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yra paskutinė kelio viršūnė</a:t>
                </a:r>
              </a:p>
              <a:p>
                <a:pPr lvl="1"/>
                <a:r>
                  <a:rPr lang="lt-LT" sz="1600" dirty="0" smtClean="0">
                    <a:solidFill>
                      <a:prstClr val="black"/>
                    </a:solidFill>
                  </a:rPr>
                  <a:t>Kadangi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s</a:t>
                </a:r>
                <a14:m>
                  <m:oMath xmlns:m="http://schemas.openxmlformats.org/officeDocument/2006/math">
                    <m:r>
                      <a:rPr lang="lt-LT" sz="1600" i="1" smtClean="0">
                        <a:solidFill>
                          <a:prstClr val="black"/>
                        </a:solidFill>
                        <a:latin typeface="Cambria Math"/>
                        <a:ea typeface="Cambria Math"/>
                      </a:rPr>
                      <m:t>≠</m:t>
                    </m:r>
                  </m:oMath>
                </a14:m>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tai </a:t>
                </a:r>
                <a:r>
                  <a:rPr lang="lt-LT" sz="1600" dirty="0">
                    <a:solidFill>
                      <a:prstClr val="black"/>
                    </a:solidFill>
                    <a:latin typeface="Courier New" pitchFamily="49" charset="0"/>
                    <a:cs typeface="Courier New" pitchFamily="49" charset="0"/>
                  </a:rPr>
                  <a:t>v</a:t>
                </a:r>
                <a:r>
                  <a:rPr lang="lt-LT" sz="1600" baseline="-25000" dirty="0" err="1">
                    <a:solidFill>
                      <a:prstClr val="black"/>
                    </a:solidFill>
                    <a:latin typeface="Courier New" pitchFamily="49" charset="0"/>
                    <a:cs typeface="Courier New" pitchFamily="49" charset="0"/>
                  </a:rPr>
                  <a:t>s</a:t>
                </a:r>
                <a14:m>
                  <m:oMath xmlns:m="http://schemas.openxmlformats.org/officeDocument/2006/math">
                    <m:r>
                      <a:rPr lang="lt-LT" sz="1600" i="1">
                        <a:solidFill>
                          <a:prstClr val="black"/>
                        </a:solidFill>
                        <a:latin typeface="Cambria Math"/>
                        <a:ea typeface="Cambria Math"/>
                      </a:rPr>
                      <m:t>∈</m:t>
                    </m:r>
                  </m:oMath>
                </a14:m>
                <a:r>
                  <a:rPr lang="lt-LT" sz="1600" dirty="0">
                    <a:solidFill>
                      <a:prstClr val="black"/>
                    </a:solidFill>
                    <a:latin typeface="Courier New" pitchFamily="49" charset="0"/>
                    <a:cs typeface="Courier New" pitchFamily="49" charset="0"/>
                  </a:rPr>
                  <a:t>/</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k-1</a:t>
                </a:r>
                <a:endParaRPr lang="lt-LT" sz="1600" dirty="0" smtClean="0">
                  <a:solidFill>
                    <a:prstClr val="black"/>
                  </a:solidFill>
                </a:endParaRPr>
              </a:p>
              <a:p>
                <a:pPr lvl="1"/>
                <a:r>
                  <a:rPr lang="lt-LT" sz="1600" dirty="0" smtClean="0">
                    <a:solidFill>
                      <a:prstClr val="black"/>
                    </a:solidFill>
                  </a:rPr>
                  <a:t>Tada teisinga nelygybė </a:t>
                </a:r>
                <a:r>
                  <a:rPr lang="lt-LT" sz="1600" dirty="0" err="1" smtClean="0">
                    <a:solidFill>
                      <a:prstClr val="black"/>
                    </a:solidFill>
                    <a:latin typeface="Courier New" pitchFamily="49" charset="0"/>
                    <a:cs typeface="Courier New" pitchFamily="49" charset="0"/>
                  </a:rPr>
                  <a:t>d</a:t>
                </a:r>
                <a:r>
                  <a:rPr lang="lt-LT" sz="1600" baseline="-25000" dirty="0" err="1" smtClean="0">
                    <a:solidFill>
                      <a:prstClr val="black"/>
                    </a:solidFill>
                    <a:latin typeface="Courier New" pitchFamily="49" charset="0"/>
                    <a:cs typeface="Courier New" pitchFamily="49" charset="0"/>
                  </a:rPr>
                  <a:t>s,k-1</a:t>
                </a:r>
                <a:r>
                  <a:rPr lang="lt-LT" sz="1600" dirty="0" smtClean="0">
                    <a:solidFill>
                      <a:prstClr val="black"/>
                    </a:solidFill>
                    <a:latin typeface="Courier New" pitchFamily="49" charset="0"/>
                    <a:cs typeface="Courier New" pitchFamily="49" charset="0"/>
                  </a:rPr>
                  <a:t>&lt;</a:t>
                </a:r>
                <a:r>
                  <a:rPr lang="en-US" sz="1600" dirty="0" smtClean="0">
                    <a:solidFill>
                      <a:prstClr val="black"/>
                    </a:solidFill>
                    <a:latin typeface="Courier New" pitchFamily="49" charset="0"/>
                    <a:cs typeface="Courier New" pitchFamily="49" charset="0"/>
                  </a:rPr>
                  <a:t>=</a:t>
                </a:r>
                <a:r>
                  <a:rPr lang="lt-LT" sz="1600" dirty="0" err="1" smtClean="0">
                    <a:solidFill>
                      <a:prstClr val="black"/>
                    </a:solidFill>
                    <a:latin typeface="Courier New" pitchFamily="49" charset="0"/>
                    <a:cs typeface="Courier New" pitchFamily="49" charset="0"/>
                  </a:rPr>
                  <a:t>d</a:t>
                </a:r>
                <a:r>
                  <a:rPr lang="lt-LT" sz="1600" baseline="-25000" dirty="0" err="1" smtClean="0">
                    <a:solidFill>
                      <a:prstClr val="black"/>
                    </a:solidFill>
                    <a:latin typeface="Courier New" pitchFamily="49" charset="0"/>
                    <a:cs typeface="Courier New" pitchFamily="49" charset="0"/>
                  </a:rPr>
                  <a:t>k,k-1</a:t>
                </a:r>
                <a:r>
                  <a:rPr lang="lt-LT" sz="1600" dirty="0" err="1" smtClean="0">
                    <a:solidFill>
                      <a:prstClr val="black"/>
                    </a:solidFill>
                  </a:rPr>
                  <a:t>,</a:t>
                </a:r>
                <a:r>
                  <a:rPr lang="lt-LT" sz="1600" dirty="0" smtClean="0">
                    <a:solidFill>
                      <a:prstClr val="black"/>
                    </a:solidFill>
                  </a:rPr>
                  <a:t> nes priešingu atveju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viršūnė būtu pasirinkta anksčiau už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s</a:t>
                </a:r>
                <a:endParaRPr lang="lt-LT" sz="1600" baseline="-25000" dirty="0">
                  <a:solidFill>
                    <a:prstClr val="black"/>
                  </a:solidFill>
                  <a:latin typeface="Courier New" pitchFamily="49" charset="0"/>
                  <a:cs typeface="Courier New"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83" t="-529" b="-15212"/>
                </a:stretch>
              </a:blipFill>
            </p:spPr>
            <p:txBody>
              <a:bodyPr/>
              <a:lstStyle/>
              <a:p>
                <a:r>
                  <a:rPr lang="en-US">
                    <a:noFill/>
                  </a:rPr>
                  <a:t> </a:t>
                </a:r>
              </a:p>
            </p:txBody>
          </p:sp>
        </mc:Fallback>
      </mc:AlternateContent>
    </p:spTree>
    <p:extLst>
      <p:ext uri="{BB962C8B-B14F-4D97-AF65-F5344CB8AC3E}">
        <p14:creationId xmlns:p14="http://schemas.microsoft.com/office/powerpoint/2010/main" val="2942517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Dijkstros</a:t>
            </a:r>
            <a:r>
              <a:rPr lang="en-US" dirty="0" smtClean="0"/>
              <a:t> </a:t>
            </a:r>
            <a:r>
              <a:rPr lang="en-US" dirty="0" err="1" smtClean="0"/>
              <a:t>algoritmas</a:t>
            </a:r>
            <a:endParaRPr lang="en-US" dirty="0"/>
          </a:p>
        </p:txBody>
      </p:sp>
      <p:sp>
        <p:nvSpPr>
          <p:cNvPr id="3" name="Content Placeholder 2"/>
          <p:cNvSpPr>
            <a:spLocks noGrp="1"/>
          </p:cNvSpPr>
          <p:nvPr>
            <p:ph idx="1"/>
          </p:nvPr>
        </p:nvSpPr>
        <p:spPr/>
        <p:txBody>
          <a:bodyPr/>
          <a:lstStyle/>
          <a:p>
            <a:pPr lvl="0"/>
            <a:r>
              <a:rPr lang="lt-LT" sz="2000" dirty="0" smtClean="0">
                <a:solidFill>
                  <a:prstClr val="black"/>
                </a:solidFill>
              </a:rPr>
              <a:t>Dijkstros algoritmo teisingumo įrodymas</a:t>
            </a:r>
          </a:p>
          <a:p>
            <a:pPr lvl="1"/>
            <a:r>
              <a:rPr lang="lt-LT" sz="1600" dirty="0" smtClean="0">
                <a:solidFill>
                  <a:prstClr val="black"/>
                </a:solidFill>
              </a:rPr>
              <a:t>Trumpiausią </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specialųjį kelią </a:t>
            </a:r>
            <a:r>
              <a:rPr lang="lt-LT" sz="1600" dirty="0" smtClean="0">
                <a:solidFill>
                  <a:prstClr val="black"/>
                </a:solidFill>
                <a:latin typeface="Courier New" pitchFamily="49" charset="0"/>
                <a:cs typeface="Courier New" pitchFamily="49" charset="0"/>
              </a:rPr>
              <a:t>p</a:t>
            </a:r>
            <a:r>
              <a:rPr lang="lt-LT" sz="1600" dirty="0" smtClean="0">
                <a:solidFill>
                  <a:prstClr val="black"/>
                </a:solidFill>
              </a:rPr>
              <a:t> išskaidome į tris dalis</a:t>
            </a:r>
          </a:p>
          <a:p>
            <a:pPr lvl="2"/>
            <a:r>
              <a:rPr lang="lt-LT" sz="1200" dirty="0" err="1" smtClean="0">
                <a:solidFill>
                  <a:prstClr val="black"/>
                </a:solidFill>
                <a:latin typeface="Courier New" pitchFamily="49" charset="0"/>
                <a:cs typeface="Courier New" pitchFamily="49" charset="0"/>
              </a:rPr>
              <a:t>S</a:t>
            </a:r>
            <a:r>
              <a:rPr lang="lt-LT" sz="1200" baseline="-25000" dirty="0" err="1" smtClean="0">
                <a:solidFill>
                  <a:prstClr val="black"/>
                </a:solidFill>
                <a:latin typeface="Courier New" pitchFamily="49" charset="0"/>
                <a:cs typeface="Courier New" pitchFamily="49" charset="0"/>
              </a:rPr>
              <a:t>k-1</a:t>
            </a:r>
            <a:r>
              <a:rPr lang="lt-LT" sz="1200" dirty="0" smtClean="0">
                <a:solidFill>
                  <a:prstClr val="black"/>
                </a:solidFill>
              </a:rPr>
              <a:t> specialųjį kelią</a:t>
            </a:r>
            <a:r>
              <a:rPr lang="lt-LT" sz="1200" dirty="0" smtClean="0">
                <a:solidFill>
                  <a:prstClr val="black"/>
                </a:solidFill>
                <a:latin typeface="Courier New" pitchFamily="49" charset="0"/>
                <a:cs typeface="Courier New" pitchFamily="49" charset="0"/>
              </a:rPr>
              <a:t> p</a:t>
            </a:r>
            <a:r>
              <a:rPr lang="lt-LT" sz="1200" baseline="-25000" dirty="0" smtClean="0">
                <a:solidFill>
                  <a:prstClr val="black"/>
                </a:solidFill>
                <a:latin typeface="Courier New" pitchFamily="49" charset="0"/>
                <a:cs typeface="Courier New" pitchFamily="49" charset="0"/>
              </a:rPr>
              <a:t>1</a:t>
            </a:r>
            <a:r>
              <a:rPr lang="lt-LT" sz="1200" dirty="0" smtClean="0">
                <a:solidFill>
                  <a:prstClr val="black"/>
                </a:solidFill>
              </a:rPr>
              <a:t>, jungiantį pradinę viršūnę </a:t>
            </a:r>
            <a:r>
              <a:rPr lang="lt-LT" sz="1200" dirty="0" smtClean="0">
                <a:solidFill>
                  <a:prstClr val="black"/>
                </a:solidFill>
                <a:latin typeface="Courier New" pitchFamily="49" charset="0"/>
                <a:cs typeface="Courier New" pitchFamily="49" charset="0"/>
              </a:rPr>
              <a:t>v</a:t>
            </a:r>
            <a:r>
              <a:rPr lang="lt-LT" sz="1200" baseline="-25000" dirty="0" smtClean="0">
                <a:solidFill>
                  <a:prstClr val="black"/>
                </a:solidFill>
                <a:latin typeface="Courier New" pitchFamily="49" charset="0"/>
                <a:cs typeface="Courier New" pitchFamily="49" charset="0"/>
              </a:rPr>
              <a:t>1</a:t>
            </a:r>
            <a:r>
              <a:rPr lang="lt-LT" sz="1200" dirty="0" smtClean="0">
                <a:solidFill>
                  <a:prstClr val="black"/>
                </a:solidFill>
              </a:rPr>
              <a:t> ir </a:t>
            </a:r>
            <a:r>
              <a:rPr lang="lt-LT" sz="1200" dirty="0" err="1" smtClean="0">
                <a:solidFill>
                  <a:prstClr val="black"/>
                </a:solidFill>
                <a:latin typeface="Courier New" pitchFamily="49" charset="0"/>
                <a:cs typeface="Courier New" pitchFamily="49" charset="0"/>
              </a:rPr>
              <a:t>v</a:t>
            </a:r>
            <a:r>
              <a:rPr lang="lt-LT" sz="1200" baseline="-25000" dirty="0" err="1" smtClean="0">
                <a:solidFill>
                  <a:prstClr val="black"/>
                </a:solidFill>
                <a:latin typeface="Courier New" pitchFamily="49" charset="0"/>
                <a:cs typeface="Courier New" pitchFamily="49" charset="0"/>
              </a:rPr>
              <a:t>k</a:t>
            </a:r>
            <a:endParaRPr lang="lt-LT" sz="1200" baseline="-25000" dirty="0" smtClean="0">
              <a:solidFill>
                <a:prstClr val="black"/>
              </a:solidFill>
              <a:latin typeface="Courier New" pitchFamily="49" charset="0"/>
              <a:cs typeface="Courier New" pitchFamily="49" charset="0"/>
            </a:endParaRPr>
          </a:p>
          <a:p>
            <a:pPr lvl="2"/>
            <a:r>
              <a:rPr lang="lt-LT" sz="1200" dirty="0" smtClean="0">
                <a:solidFill>
                  <a:prstClr val="black"/>
                </a:solidFill>
              </a:rPr>
              <a:t>Kelią </a:t>
            </a:r>
            <a:r>
              <a:rPr lang="lt-LT" sz="1200" dirty="0" smtClean="0">
                <a:solidFill>
                  <a:prstClr val="black"/>
                </a:solidFill>
                <a:latin typeface="Courier New" pitchFamily="49" charset="0"/>
                <a:cs typeface="Courier New" pitchFamily="49" charset="0"/>
              </a:rPr>
              <a:t>p</a:t>
            </a:r>
            <a:r>
              <a:rPr lang="lt-LT" sz="1200" baseline="-25000" dirty="0" smtClean="0">
                <a:solidFill>
                  <a:prstClr val="black"/>
                </a:solidFill>
                <a:latin typeface="Courier New" pitchFamily="49" charset="0"/>
                <a:cs typeface="Courier New" pitchFamily="49" charset="0"/>
              </a:rPr>
              <a:t>2</a:t>
            </a:r>
            <a:r>
              <a:rPr lang="lt-LT" sz="1200" dirty="0" smtClean="0">
                <a:solidFill>
                  <a:prstClr val="black"/>
                </a:solidFill>
              </a:rPr>
              <a:t>, jungiantį </a:t>
            </a:r>
            <a:r>
              <a:rPr lang="lt-LT" sz="1200" dirty="0" err="1" smtClean="0">
                <a:solidFill>
                  <a:prstClr val="black"/>
                </a:solidFill>
                <a:latin typeface="Courier New" pitchFamily="49" charset="0"/>
                <a:cs typeface="Courier New" pitchFamily="49" charset="0"/>
              </a:rPr>
              <a:t>v</a:t>
            </a:r>
            <a:r>
              <a:rPr lang="lt-LT" sz="1200" baseline="-25000" dirty="0" err="1" smtClean="0">
                <a:solidFill>
                  <a:prstClr val="black"/>
                </a:solidFill>
                <a:latin typeface="Courier New" pitchFamily="49" charset="0"/>
                <a:cs typeface="Courier New" pitchFamily="49" charset="0"/>
              </a:rPr>
              <a:t>k</a:t>
            </a:r>
            <a:r>
              <a:rPr lang="lt-LT" sz="1200" dirty="0" smtClean="0">
                <a:solidFill>
                  <a:prstClr val="black"/>
                </a:solidFill>
              </a:rPr>
              <a:t> ir </a:t>
            </a:r>
            <a:r>
              <a:rPr lang="lt-LT" sz="1200" dirty="0" err="1" smtClean="0">
                <a:solidFill>
                  <a:prstClr val="black"/>
                </a:solidFill>
                <a:latin typeface="Courier New" pitchFamily="49" charset="0"/>
                <a:cs typeface="Courier New" pitchFamily="49" charset="0"/>
              </a:rPr>
              <a:t>v</a:t>
            </a:r>
            <a:r>
              <a:rPr lang="lt-LT" sz="1200" baseline="-25000" dirty="0" err="1" smtClean="0">
                <a:solidFill>
                  <a:prstClr val="black"/>
                </a:solidFill>
                <a:latin typeface="Courier New" pitchFamily="49" charset="0"/>
                <a:cs typeface="Courier New" pitchFamily="49" charset="0"/>
              </a:rPr>
              <a:t>s</a:t>
            </a:r>
            <a:endParaRPr lang="lt-LT" sz="1200" baseline="-25000" dirty="0" smtClean="0">
              <a:solidFill>
                <a:prstClr val="black"/>
              </a:solidFill>
              <a:latin typeface="Courier New" pitchFamily="49" charset="0"/>
              <a:cs typeface="Courier New" pitchFamily="49" charset="0"/>
            </a:endParaRPr>
          </a:p>
          <a:p>
            <a:pPr lvl="2"/>
            <a:r>
              <a:rPr lang="lt-LT" sz="1200" dirty="0" smtClean="0">
                <a:solidFill>
                  <a:prstClr val="black"/>
                </a:solidFill>
              </a:rPr>
              <a:t>Briauną </a:t>
            </a:r>
            <a:r>
              <a:rPr lang="lt-LT" sz="1200" dirty="0" err="1" smtClean="0">
                <a:solidFill>
                  <a:prstClr val="black"/>
                </a:solidFill>
                <a:latin typeface="Courier New" pitchFamily="49" charset="0"/>
                <a:cs typeface="Courier New" pitchFamily="49" charset="0"/>
              </a:rPr>
              <a:t>e</a:t>
            </a:r>
            <a:r>
              <a:rPr lang="lt-LT" sz="1200" baseline="-25000" dirty="0" err="1" smtClean="0">
                <a:solidFill>
                  <a:prstClr val="black"/>
                </a:solidFill>
                <a:latin typeface="Courier New" pitchFamily="49" charset="0"/>
                <a:cs typeface="Courier New" pitchFamily="49" charset="0"/>
              </a:rPr>
              <a:t>sj</a:t>
            </a:r>
            <a:endParaRPr lang="lt-LT" sz="1200" baseline="-25000" dirty="0" smtClean="0">
              <a:solidFill>
                <a:prstClr val="black"/>
              </a:solidFill>
              <a:latin typeface="Courier New" pitchFamily="49" charset="0"/>
              <a:cs typeface="Courier New" pitchFamily="49" charset="0"/>
            </a:endParaRPr>
          </a:p>
          <a:p>
            <a:pPr lvl="1"/>
            <a:r>
              <a:rPr lang="lt-LT" sz="1600" dirty="0" smtClean="0">
                <a:solidFill>
                  <a:prstClr val="black"/>
                </a:solidFill>
              </a:rPr>
              <a:t>Aišku, kad </a:t>
            </a:r>
            <a:r>
              <a:rPr lang="lt-LT" sz="1600" dirty="0" smtClean="0">
                <a:solidFill>
                  <a:prstClr val="black"/>
                </a:solidFill>
                <a:latin typeface="Courier New" pitchFamily="49" charset="0"/>
                <a:cs typeface="Courier New" pitchFamily="49" charset="0"/>
              </a:rPr>
              <a:t>p</a:t>
            </a:r>
            <a:r>
              <a:rPr lang="lt-LT" sz="1600" baseline="-25000" dirty="0" smtClean="0">
                <a:solidFill>
                  <a:prstClr val="black"/>
                </a:solidFill>
                <a:latin typeface="Courier New" pitchFamily="49" charset="0"/>
                <a:cs typeface="Courier New" pitchFamily="49" charset="0"/>
              </a:rPr>
              <a:t>1</a:t>
            </a:r>
            <a:r>
              <a:rPr lang="lt-LT" sz="1600" dirty="0" smtClean="0">
                <a:solidFill>
                  <a:prstClr val="black"/>
                </a:solidFill>
              </a:rPr>
              <a:t> yra trumpiausias </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k-1</a:t>
            </a:r>
            <a:r>
              <a:rPr lang="lt-LT" sz="1600" dirty="0" smtClean="0">
                <a:solidFill>
                  <a:prstClr val="black"/>
                </a:solidFill>
              </a:rPr>
              <a:t> specialusis kelias</a:t>
            </a:r>
          </a:p>
          <a:p>
            <a:pPr lvl="1"/>
            <a:r>
              <a:rPr lang="lt-LT" sz="1600" dirty="0" smtClean="0">
                <a:solidFill>
                  <a:prstClr val="black"/>
                </a:solidFill>
              </a:rPr>
              <a:t>Įvertiname kelio </a:t>
            </a:r>
            <a:r>
              <a:rPr lang="lt-LT" sz="1600" dirty="0" smtClean="0">
                <a:solidFill>
                  <a:prstClr val="black"/>
                </a:solidFill>
                <a:latin typeface="Courier New" pitchFamily="49" charset="0"/>
                <a:cs typeface="Courier New" pitchFamily="49" charset="0"/>
              </a:rPr>
              <a:t>p</a:t>
            </a:r>
            <a:r>
              <a:rPr lang="lt-LT" sz="1600" dirty="0" smtClean="0">
                <a:solidFill>
                  <a:prstClr val="black"/>
                </a:solidFill>
              </a:rPr>
              <a:t> ilgį</a:t>
            </a:r>
            <a:endParaRPr lang="en-US" sz="1600" dirty="0" smtClean="0">
              <a:solidFill>
                <a:prstClr val="black"/>
              </a:solidFill>
            </a:endParaRPr>
          </a:p>
          <a:p>
            <a:pPr lvl="1"/>
            <a:endParaRPr lang="en-US" sz="1600" dirty="0">
              <a:solidFill>
                <a:prstClr val="black"/>
              </a:solidFill>
            </a:endParaRPr>
          </a:p>
          <a:p>
            <a:pPr lvl="1"/>
            <a:endParaRPr lang="en-US" sz="1600" dirty="0" smtClean="0">
              <a:solidFill>
                <a:prstClr val="black"/>
              </a:solidFill>
            </a:endParaRPr>
          </a:p>
          <a:p>
            <a:pPr lvl="1"/>
            <a:r>
              <a:rPr lang="en-US" sz="1600" dirty="0" err="1" smtClean="0">
                <a:solidFill>
                  <a:prstClr val="black"/>
                </a:solidFill>
              </a:rPr>
              <a:t>Taigi</a:t>
            </a:r>
            <a:r>
              <a:rPr lang="en-US" sz="1600" dirty="0" smtClean="0">
                <a:solidFill>
                  <a:prstClr val="black"/>
                </a:solidFill>
              </a:rPr>
              <a:t> </a:t>
            </a:r>
            <a:r>
              <a:rPr lang="en-US" sz="1600" dirty="0" err="1" smtClean="0">
                <a:solidFill>
                  <a:prstClr val="black"/>
                </a:solidFill>
              </a:rPr>
              <a:t>radome</a:t>
            </a:r>
            <a:r>
              <a:rPr lang="en-US" sz="1600" dirty="0" smtClean="0">
                <a:solidFill>
                  <a:prstClr val="black"/>
                </a:solidFill>
              </a:rPr>
              <a:t> </a:t>
            </a:r>
            <a:r>
              <a:rPr lang="en-US" sz="1600" dirty="0" err="1" smtClean="0">
                <a:solidFill>
                  <a:prstClr val="black"/>
                </a:solidFill>
              </a:rPr>
              <a:t>dar</a:t>
            </a:r>
            <a:r>
              <a:rPr lang="en-US" sz="1600" dirty="0" smtClean="0">
                <a:solidFill>
                  <a:prstClr val="black"/>
                </a:solidFill>
              </a:rPr>
              <a:t> </a:t>
            </a:r>
            <a:r>
              <a:rPr lang="en-US" sz="1600" dirty="0" err="1" smtClean="0">
                <a:solidFill>
                  <a:prstClr val="black"/>
                </a:solidFill>
              </a:rPr>
              <a:t>vien</a:t>
            </a:r>
            <a:r>
              <a:rPr lang="lt-LT" sz="1600" dirty="0" smtClean="0">
                <a:solidFill>
                  <a:prstClr val="black"/>
                </a:solidFill>
              </a:rPr>
              <a:t>ą</a:t>
            </a:r>
            <a:r>
              <a:rPr lang="en-US" sz="1600" dirty="0" smtClean="0">
                <a:solidFill>
                  <a:prstClr val="black"/>
                </a:solidFill>
              </a:rPr>
              <a:t> </a:t>
            </a:r>
            <a:r>
              <a:rPr lang="en-US" sz="1600" dirty="0" err="1" smtClean="0">
                <a:solidFill>
                  <a:prstClr val="black"/>
                </a:solidFill>
                <a:latin typeface="Courier New" pitchFamily="49" charset="0"/>
                <a:cs typeface="Courier New" pitchFamily="49" charset="0"/>
              </a:rPr>
              <a:t>S</a:t>
            </a:r>
            <a:r>
              <a:rPr lang="en-US" sz="1600" baseline="-25000" dirty="0" err="1" smtClean="0">
                <a:solidFill>
                  <a:prstClr val="black"/>
                </a:solidFill>
                <a:latin typeface="Courier New" pitchFamily="49" charset="0"/>
                <a:cs typeface="Courier New" pitchFamily="49" charset="0"/>
              </a:rPr>
              <a:t>k</a:t>
            </a:r>
            <a:r>
              <a:rPr lang="en-US" sz="1600" dirty="0" smtClean="0">
                <a:solidFill>
                  <a:prstClr val="black"/>
                </a:solidFill>
              </a:rPr>
              <a:t> </a:t>
            </a:r>
            <a:r>
              <a:rPr lang="lt-LT" sz="1600" dirty="0" smtClean="0">
                <a:solidFill>
                  <a:prstClr val="black"/>
                </a:solidFill>
              </a:rPr>
              <a:t>specialųjį kelią, trumpiausiu būdu jungiantį </a:t>
            </a:r>
            <a:r>
              <a:rPr lang="lt-LT" sz="1600" dirty="0" smtClean="0">
                <a:solidFill>
                  <a:prstClr val="black"/>
                </a:solidFill>
                <a:latin typeface="Courier New" pitchFamily="49" charset="0"/>
                <a:cs typeface="Courier New" pitchFamily="49" charset="0"/>
              </a:rPr>
              <a:t>v</a:t>
            </a:r>
            <a:r>
              <a:rPr lang="lt-LT" sz="1600" baseline="-25000" dirty="0" smtClean="0">
                <a:solidFill>
                  <a:prstClr val="black"/>
                </a:solidFill>
                <a:latin typeface="Courier New" pitchFamily="49" charset="0"/>
                <a:cs typeface="Courier New" pitchFamily="49" charset="0"/>
              </a:rPr>
              <a:t>1</a:t>
            </a:r>
            <a:r>
              <a:rPr lang="lt-LT" sz="1600" dirty="0" smtClean="0">
                <a:solidFill>
                  <a:prstClr val="black"/>
                </a:solidFill>
              </a:rPr>
              <a:t> su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s</a:t>
            </a:r>
            <a:r>
              <a:rPr lang="lt-LT" sz="1600" dirty="0" smtClean="0">
                <a:solidFill>
                  <a:prstClr val="black"/>
                </a:solidFill>
              </a:rPr>
              <a:t> ir paskui tiesiogine briauna </a:t>
            </a:r>
            <a:r>
              <a:rPr lang="lt-LT" sz="1600" dirty="0" err="1" smtClean="0">
                <a:solidFill>
                  <a:prstClr val="black"/>
                </a:solidFill>
                <a:latin typeface="Courier New" pitchFamily="49" charset="0"/>
                <a:cs typeface="Courier New" pitchFamily="49" charset="0"/>
              </a:rPr>
              <a:t>es</a:t>
            </a:r>
            <a:r>
              <a:rPr lang="lt-LT" sz="1600" baseline="-25000" dirty="0" err="1" smtClean="0">
                <a:solidFill>
                  <a:prstClr val="black"/>
                </a:solidFill>
                <a:latin typeface="Courier New" pitchFamily="49" charset="0"/>
                <a:cs typeface="Courier New" pitchFamily="49" charset="0"/>
              </a:rPr>
              <a:t>j</a:t>
            </a:r>
            <a:r>
              <a:rPr lang="lt-LT" sz="1600" dirty="0" smtClean="0">
                <a:solidFill>
                  <a:prstClr val="black"/>
                </a:solidFill>
              </a:rPr>
              <a:t> jungianti su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j</a:t>
            </a:r>
            <a:endParaRPr lang="lt-LT" sz="1600" baseline="-25000" dirty="0" smtClean="0">
              <a:solidFill>
                <a:prstClr val="black"/>
              </a:solidFill>
              <a:latin typeface="Courier New" pitchFamily="49" charset="0"/>
              <a:cs typeface="Courier New" pitchFamily="49" charset="0"/>
            </a:endParaRPr>
          </a:p>
          <a:p>
            <a:pPr lvl="1"/>
            <a:r>
              <a:rPr lang="lt-LT" sz="1600" dirty="0" smtClean="0">
                <a:solidFill>
                  <a:prstClr val="black"/>
                </a:solidFill>
              </a:rPr>
              <a:t>Jo ilgis yra nedidesnis už </a:t>
            </a:r>
            <a:r>
              <a:rPr lang="lt-LT" sz="1600" dirty="0" smtClean="0">
                <a:solidFill>
                  <a:prstClr val="black"/>
                </a:solidFill>
                <a:latin typeface="Courier New" pitchFamily="49" charset="0"/>
                <a:cs typeface="Courier New" pitchFamily="49" charset="0"/>
              </a:rPr>
              <a:t>|p| </a:t>
            </a:r>
            <a:r>
              <a:rPr lang="lt-LT" sz="1600" dirty="0" smtClean="0">
                <a:solidFill>
                  <a:prstClr val="black"/>
                </a:solidFill>
              </a:rPr>
              <a:t>ir šis kelias neina per viršūnę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o tai prieštaraują prielaidai, kad visi trumpiausi </a:t>
            </a:r>
            <a:r>
              <a:rPr lang="lt-LT" sz="1600" dirty="0" err="1" smtClean="0">
                <a:solidFill>
                  <a:prstClr val="black"/>
                </a:solidFill>
                <a:latin typeface="Courier New" pitchFamily="49" charset="0"/>
                <a:cs typeface="Courier New" pitchFamily="49" charset="0"/>
              </a:rPr>
              <a:t>S</a:t>
            </a:r>
            <a:r>
              <a:rPr lang="lt-LT" sz="1600" baseline="-25000" dirty="0" err="1" smtClean="0">
                <a:solidFill>
                  <a:prstClr val="black"/>
                </a:solidFill>
                <a:latin typeface="Courier New" pitchFamily="49" charset="0"/>
                <a:cs typeface="Courier New" pitchFamily="49" charset="0"/>
              </a:rPr>
              <a:t>k</a:t>
            </a:r>
            <a:r>
              <a:rPr lang="lt-LT" sz="1600" dirty="0" smtClean="0">
                <a:solidFill>
                  <a:prstClr val="black"/>
                </a:solidFill>
              </a:rPr>
              <a:t> specialieji keliai eina per </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k</a:t>
            </a:r>
            <a:endParaRPr lang="lt-LT" sz="1600" baseline="-25000" dirty="0" smtClean="0">
              <a:solidFill>
                <a:prstClr val="black"/>
              </a:solidFill>
              <a:latin typeface="Courier New" pitchFamily="49" charset="0"/>
              <a:cs typeface="Courier New" pitchFamily="49" charset="0"/>
            </a:endParaRPr>
          </a:p>
          <a:p>
            <a:pPr lvl="1"/>
            <a:r>
              <a:rPr lang="lt-LT" sz="1600" dirty="0" err="1" smtClean="0">
                <a:solidFill>
                  <a:prstClr val="black"/>
                </a:solidFill>
              </a:rPr>
              <a:t>Dijkstros</a:t>
            </a:r>
            <a:r>
              <a:rPr lang="lt-LT" sz="1600" dirty="0" smtClean="0">
                <a:solidFill>
                  <a:prstClr val="black"/>
                </a:solidFill>
              </a:rPr>
              <a:t> algoritme tai ir pasirenkame naują trumpiausią kelią, taigi antrasis teorinis teiginys teisingas ir po </a:t>
            </a:r>
            <a:r>
              <a:rPr lang="lt-LT" sz="1600" dirty="0" smtClean="0">
                <a:solidFill>
                  <a:prstClr val="black"/>
                </a:solidFill>
                <a:latin typeface="Courier New" pitchFamily="49" charset="0"/>
                <a:cs typeface="Courier New" pitchFamily="49" charset="0"/>
              </a:rPr>
              <a:t>k</a:t>
            </a:r>
            <a:r>
              <a:rPr lang="lt-LT" sz="1600" dirty="0" smtClean="0">
                <a:solidFill>
                  <a:prstClr val="black"/>
                </a:solidFill>
              </a:rPr>
              <a:t>-tuoju žingsniu atliktų pertvarkymų</a:t>
            </a:r>
            <a:endParaRPr lang="lt-LT" sz="1600" dirty="0">
              <a:solidFill>
                <a:prstClr val="black"/>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213641827"/>
              </p:ext>
            </p:extLst>
          </p:nvPr>
        </p:nvGraphicFramePr>
        <p:xfrm>
          <a:off x="1547664" y="3645024"/>
          <a:ext cx="5360671" cy="442838"/>
        </p:xfrm>
        <a:graphic>
          <a:graphicData uri="http://schemas.openxmlformats.org/presentationml/2006/ole">
            <mc:AlternateContent xmlns:mc="http://schemas.openxmlformats.org/markup-compatibility/2006">
              <mc:Choice xmlns:v="urn:schemas-microsoft-com:vml" Requires="v">
                <p:oleObj spid="_x0000_s171057" name="Equation" r:id="rId3" imgW="2920680" imgH="241200" progId="Equation.DSMT4">
                  <p:embed/>
                </p:oleObj>
              </mc:Choice>
              <mc:Fallback>
                <p:oleObj name="Equation" r:id="rId3" imgW="2920680" imgH="241200" progId="Equation.DSMT4">
                  <p:embed/>
                  <p:pic>
                    <p:nvPicPr>
                      <p:cNvPr id="0" name="Object 3"/>
                      <p:cNvPicPr>
                        <a:picLocks noChangeAspect="1" noChangeArrowheads="1"/>
                      </p:cNvPicPr>
                      <p:nvPr/>
                    </p:nvPicPr>
                    <p:blipFill>
                      <a:blip r:embed="rId4"/>
                      <a:srcRect/>
                      <a:stretch>
                        <a:fillRect/>
                      </a:stretch>
                    </p:blipFill>
                    <p:spPr bwMode="auto">
                      <a:xfrm>
                        <a:off x="1547664" y="3645024"/>
                        <a:ext cx="5360671" cy="4428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97473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smtClean="0"/>
              <a:t>Didžiausios keliamosios galios kelio radimas</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Tai </a:t>
                </a:r>
                <a:r>
                  <a:rPr lang="en-US" sz="2400" dirty="0" err="1" smtClean="0"/>
                  <a:t>dar</a:t>
                </a:r>
                <a:r>
                  <a:rPr lang="en-US" sz="2400" dirty="0" smtClean="0"/>
                  <a:t> </a:t>
                </a:r>
                <a:r>
                  <a:rPr lang="en-US" sz="2400" dirty="0" err="1" smtClean="0"/>
                  <a:t>vienas</a:t>
                </a:r>
                <a:r>
                  <a:rPr lang="en-US" sz="2400" dirty="0" smtClean="0"/>
                  <a:t> </a:t>
                </a:r>
                <a:r>
                  <a:rPr lang="en-US" sz="2400" dirty="0" err="1" smtClean="0"/>
                  <a:t>i</a:t>
                </a:r>
                <a:r>
                  <a:rPr lang="lt-LT" sz="2400" dirty="0" smtClean="0"/>
                  <a:t>š</a:t>
                </a:r>
                <a:r>
                  <a:rPr lang="en-US" sz="2400" dirty="0" smtClean="0"/>
                  <a:t> u</a:t>
                </a:r>
                <a:r>
                  <a:rPr lang="lt-LT" sz="2400" dirty="0" smtClean="0"/>
                  <a:t>ž</a:t>
                </a:r>
                <a:r>
                  <a:rPr lang="en-US" sz="2400" dirty="0" err="1" smtClean="0"/>
                  <a:t>davini</a:t>
                </a:r>
                <a:r>
                  <a:rPr lang="lt-LT" sz="2400" dirty="0" smtClean="0"/>
                  <a:t>ų</a:t>
                </a:r>
                <a:r>
                  <a:rPr lang="en-US" sz="2400" dirty="0" smtClean="0"/>
                  <a:t>, </a:t>
                </a:r>
                <a:r>
                  <a:rPr lang="en-US" sz="2400" dirty="0" err="1" smtClean="0"/>
                  <a:t>kur</a:t>
                </a:r>
                <a:r>
                  <a:rPr lang="en-US" sz="2400" dirty="0" smtClean="0"/>
                  <a:t> </a:t>
                </a:r>
                <a:r>
                  <a:rPr lang="en-US" sz="2400" dirty="0" err="1" smtClean="0"/>
                  <a:t>turime</a:t>
                </a:r>
                <a:r>
                  <a:rPr lang="en-US" sz="2400" dirty="0" smtClean="0"/>
                  <a:t> </a:t>
                </a:r>
                <a:r>
                  <a:rPr lang="lt-LT" sz="2400" dirty="0" smtClean="0"/>
                  <a:t>į</a:t>
                </a:r>
                <a:r>
                  <a:rPr lang="en-US" sz="2400" dirty="0" err="1" smtClean="0"/>
                  <a:t>vertint</a:t>
                </a:r>
                <a:r>
                  <a:rPr lang="lt-LT" sz="2400" dirty="0" smtClean="0"/>
                  <a:t>ą</a:t>
                </a:r>
                <a:r>
                  <a:rPr lang="en-US" sz="2400" dirty="0" smtClean="0"/>
                  <a:t>j</a:t>
                </a:r>
                <a:r>
                  <a:rPr lang="lt-LT" sz="2400" dirty="0" smtClean="0"/>
                  <a:t>į</a:t>
                </a:r>
                <a:r>
                  <a:rPr lang="en-US" sz="2400" dirty="0" smtClean="0"/>
                  <a:t> </a:t>
                </a:r>
                <a:r>
                  <a:rPr lang="en-US" sz="2400" dirty="0" err="1" smtClean="0"/>
                  <a:t>graf</a:t>
                </a:r>
                <a:r>
                  <a:rPr lang="lt-LT" sz="2400" dirty="0" smtClean="0"/>
                  <a:t>ą </a:t>
                </a:r>
                <a:r>
                  <a:rPr lang="lt-LT" sz="2400" dirty="0" smtClean="0">
                    <a:latin typeface="Courier New" pitchFamily="49" charset="0"/>
                    <a:cs typeface="Courier New" pitchFamily="49" charset="0"/>
                  </a:rPr>
                  <a:t>G</a:t>
                </a:r>
                <a:r>
                  <a:rPr lang="en-US" sz="2400" dirty="0" smtClean="0">
                    <a:latin typeface="Courier New" pitchFamily="49" charset="0"/>
                    <a:cs typeface="Courier New" pitchFamily="49" charset="0"/>
                  </a:rPr>
                  <a:t>=(V,E)</a:t>
                </a:r>
                <a:r>
                  <a:rPr lang="en-US" sz="2400" dirty="0" smtClean="0"/>
                  <a:t>, </a:t>
                </a:r>
                <a:r>
                  <a:rPr lang="en-US" sz="2400" dirty="0" err="1" smtClean="0"/>
                  <a:t>kurio</a:t>
                </a:r>
                <a:r>
                  <a:rPr lang="en-US" sz="2400" dirty="0" smtClean="0"/>
                  <a:t> </a:t>
                </a:r>
                <a:r>
                  <a:rPr lang="en-US" sz="2400" dirty="0" err="1" smtClean="0"/>
                  <a:t>briaun</a:t>
                </a:r>
                <a:r>
                  <a:rPr lang="lt-LT" sz="2400" dirty="0" smtClean="0"/>
                  <a:t>ų</a:t>
                </a:r>
                <a:r>
                  <a:rPr lang="en-US" sz="2400" dirty="0" smtClean="0"/>
                  <a:t> </a:t>
                </a:r>
                <a:r>
                  <a:rPr lang="lt-LT" sz="2400" dirty="0"/>
                  <a:t>į</a:t>
                </a:r>
                <a:r>
                  <a:rPr lang="en-US" sz="2400" dirty="0" err="1" smtClean="0"/>
                  <a:t>ver</a:t>
                </a:r>
                <a:r>
                  <a:rPr lang="lt-LT" sz="2400" dirty="0" smtClean="0"/>
                  <a:t>č</a:t>
                </a:r>
                <a:r>
                  <a:rPr lang="en-US" sz="2400" dirty="0" err="1" smtClean="0"/>
                  <a:t>iai</a:t>
                </a:r>
                <a:r>
                  <a:rPr lang="en-US" sz="2400" dirty="0" smtClean="0"/>
                  <a:t> </a:t>
                </a:r>
                <a:r>
                  <a:rPr lang="en-US" sz="2400" dirty="0" err="1" smtClean="0"/>
                  <a:t>ro</a:t>
                </a:r>
                <a:r>
                  <a:rPr lang="lt-LT" sz="2400" dirty="0" smtClean="0"/>
                  <a:t>d</a:t>
                </a:r>
                <a:r>
                  <a:rPr lang="en-US" sz="2400" dirty="0" smtClean="0"/>
                  <a:t>o did</a:t>
                </a:r>
                <a:r>
                  <a:rPr lang="lt-LT" sz="2400" dirty="0" smtClean="0"/>
                  <a:t>ž</a:t>
                </a:r>
                <a:r>
                  <a:rPr lang="en-US" sz="2400" dirty="0" err="1" smtClean="0"/>
                  <a:t>iausi</a:t>
                </a:r>
                <a:r>
                  <a:rPr lang="lt-LT" sz="2400" dirty="0" smtClean="0"/>
                  <a:t>ą</a:t>
                </a:r>
                <a:r>
                  <a:rPr lang="en-US" sz="2400" dirty="0" smtClean="0"/>
                  <a:t> </a:t>
                </a:r>
                <a:r>
                  <a:rPr lang="en-US" sz="2400" dirty="0" err="1" smtClean="0"/>
                  <a:t>krovinio</a:t>
                </a:r>
                <a:r>
                  <a:rPr lang="en-US" sz="2400" dirty="0" smtClean="0"/>
                  <a:t> </a:t>
                </a:r>
                <a:r>
                  <a:rPr lang="en-US" sz="2400" dirty="0" err="1" smtClean="0"/>
                  <a:t>svor</a:t>
                </a:r>
                <a:r>
                  <a:rPr lang="lt-LT" sz="2400" dirty="0" smtClean="0"/>
                  <a:t>į</a:t>
                </a:r>
                <a:r>
                  <a:rPr lang="en-US" sz="2400" dirty="0" smtClean="0"/>
                  <a:t>, </a:t>
                </a:r>
                <a:r>
                  <a:rPr lang="en-US" sz="2400" dirty="0" err="1" smtClean="0"/>
                  <a:t>kur</a:t>
                </a:r>
                <a:r>
                  <a:rPr lang="lt-LT" sz="2400" dirty="0" smtClean="0"/>
                  <a:t>į galima vežti šia atkarpa</a:t>
                </a:r>
              </a:p>
              <a:p>
                <a:r>
                  <a:rPr lang="lt-LT" sz="2400" dirty="0" smtClean="0"/>
                  <a:t>Reikia rasti kelius, jungiančius duotąją grafo viršūnę </a:t>
                </a:r>
                <a:r>
                  <a:rPr lang="lt-LT" sz="2400" dirty="0" smtClean="0">
                    <a:latin typeface="Courier New" pitchFamily="49" charset="0"/>
                    <a:cs typeface="Courier New" pitchFamily="49" charset="0"/>
                  </a:rPr>
                  <a:t>v</a:t>
                </a:r>
                <a:r>
                  <a:rPr lang="lt-LT" sz="2400" dirty="0">
                    <a:solidFill>
                      <a:prstClr val="black"/>
                    </a:solidFill>
                    <a:latin typeface="Courier New" pitchFamily="49" charset="0"/>
                    <a:ea typeface="Cambria Math"/>
                    <a:cs typeface="Courier New" pitchFamily="49" charset="0"/>
                  </a:rPr>
                  <a:t> </a:t>
                </a:r>
                <a14:m>
                  <m:oMath xmlns:m="http://schemas.openxmlformats.org/officeDocument/2006/math">
                    <m:r>
                      <a:rPr lang="lt-LT" sz="2400" i="1">
                        <a:solidFill>
                          <a:prstClr val="black"/>
                        </a:solidFill>
                        <a:latin typeface="Cambria Math"/>
                        <a:ea typeface="Cambria Math"/>
                      </a:rPr>
                      <m:t>∈ </m:t>
                    </m:r>
                  </m:oMath>
                </a14:m>
                <a:r>
                  <a:rPr lang="lt-LT" sz="2400" dirty="0" smtClean="0">
                    <a:latin typeface="Courier New" pitchFamily="49" charset="0"/>
                    <a:cs typeface="Courier New" pitchFamily="49" charset="0"/>
                  </a:rPr>
                  <a:t>V</a:t>
                </a:r>
                <a:r>
                  <a:rPr lang="en-US" sz="2400" dirty="0" smtClean="0">
                    <a:latin typeface="Courier New" pitchFamily="49" charset="0"/>
                    <a:cs typeface="Courier New" pitchFamily="49" charset="0"/>
                  </a:rPr>
                  <a:t> </a:t>
                </a:r>
                <a:r>
                  <a:rPr lang="lt-LT" sz="2400" dirty="0"/>
                  <a:t>su kitomis viršūnėmis </a:t>
                </a:r>
                <a:r>
                  <a:rPr lang="lt-LT" sz="2400" dirty="0" smtClean="0">
                    <a:latin typeface="Courier New" pitchFamily="49" charset="0"/>
                    <a:cs typeface="Courier New" pitchFamily="49" charset="0"/>
                  </a:rPr>
                  <a:t>w</a:t>
                </a:r>
                <a:r>
                  <a:rPr lang="lt-LT" sz="2400" dirty="0" smtClean="0">
                    <a:solidFill>
                      <a:prstClr val="black"/>
                    </a:solidFill>
                    <a:latin typeface="Courier New" pitchFamily="49" charset="0"/>
                    <a:ea typeface="Cambria Math"/>
                    <a:cs typeface="Courier New" pitchFamily="49" charset="0"/>
                  </a:rPr>
                  <a:t> </a:t>
                </a:r>
                <a14:m>
                  <m:oMath xmlns:m="http://schemas.openxmlformats.org/officeDocument/2006/math">
                    <m:r>
                      <a:rPr lang="lt-LT" sz="2400" i="1">
                        <a:solidFill>
                          <a:prstClr val="black"/>
                        </a:solidFill>
                        <a:latin typeface="Cambria Math"/>
                        <a:ea typeface="Cambria Math"/>
                      </a:rPr>
                      <m:t>∈ </m:t>
                    </m:r>
                  </m:oMath>
                </a14:m>
                <a:r>
                  <a:rPr lang="lt-LT" sz="2400" dirty="0" smtClean="0">
                    <a:latin typeface="Courier New" pitchFamily="49" charset="0"/>
                    <a:cs typeface="Courier New" pitchFamily="49" charset="0"/>
                  </a:rPr>
                  <a:t>V</a:t>
                </a:r>
                <a:r>
                  <a:rPr lang="lt-LT" sz="2400" dirty="0" smtClean="0"/>
                  <a:t>, kad leistinasis vežamų krovinių svoris būtų didžiausias</a:t>
                </a:r>
              </a:p>
              <a:p>
                <a:r>
                  <a:rPr lang="lt-LT" sz="2400" dirty="0" smtClean="0"/>
                  <a:t>Uždavinio sprendimo algoritmą gauname modifikuodami </a:t>
                </a:r>
                <a:r>
                  <a:rPr lang="lt-LT" sz="2400" dirty="0" err="1" smtClean="0"/>
                  <a:t>Dijkstros</a:t>
                </a:r>
                <a:r>
                  <a:rPr lang="lt-LT" sz="2400" dirty="0" smtClean="0"/>
                  <a:t> algoritmą</a:t>
                </a:r>
              </a:p>
              <a:p>
                <a:r>
                  <a:rPr lang="lt-LT" sz="2400" dirty="0" smtClean="0"/>
                  <a:t>Trumpiausias kelias jungiantis </a:t>
                </a:r>
                <a:r>
                  <a:rPr lang="lt-LT" sz="2400" dirty="0" smtClean="0">
                    <a:latin typeface="Courier New" pitchFamily="49" charset="0"/>
                    <a:cs typeface="Courier New" pitchFamily="49" charset="0"/>
                  </a:rPr>
                  <a:t>v</a:t>
                </a:r>
                <a:r>
                  <a:rPr lang="lt-LT" sz="2400" dirty="0" smtClean="0"/>
                  <a:t> su </a:t>
                </a:r>
                <a:r>
                  <a:rPr lang="lt-LT" sz="2400" dirty="0" smtClean="0">
                    <a:latin typeface="Courier New" pitchFamily="49" charset="0"/>
                    <a:cs typeface="Courier New" pitchFamily="49" charset="0"/>
                  </a:rPr>
                  <a:t>w</a:t>
                </a:r>
                <a:r>
                  <a:rPr lang="lt-LT" sz="2400" dirty="0" smtClean="0"/>
                  <a:t>, kurį galima užrašyti taip</a:t>
                </a:r>
                <a:endParaRPr lang="en-US" sz="2400" dirty="0" smtClean="0"/>
              </a:p>
              <a:p>
                <a:endParaRPr lang="en-US" sz="2400" dirty="0"/>
              </a:p>
              <a:p>
                <a:r>
                  <a:rPr lang="lt-LT" sz="2400" dirty="0"/>
                  <a:t>č</a:t>
                </a:r>
                <a:r>
                  <a:rPr lang="en-US" sz="2400" dirty="0" err="1" smtClean="0"/>
                  <a:t>ia</a:t>
                </a:r>
                <a:r>
                  <a:rPr lang="en-US" sz="2400" dirty="0" smtClean="0"/>
                  <a:t> </a:t>
                </a:r>
                <a:r>
                  <a:rPr lang="en-US" sz="2400" dirty="0" smtClean="0">
                    <a:latin typeface="Courier New" pitchFamily="49" charset="0"/>
                    <a:cs typeface="Courier New" pitchFamily="49" charset="0"/>
                  </a:rPr>
                  <a:t>p</a:t>
                </a:r>
                <a:r>
                  <a:rPr lang="en-US" sz="2400" dirty="0" smtClean="0"/>
                  <a:t> </a:t>
                </a:r>
                <a:r>
                  <a:rPr lang="en-US" sz="2400" dirty="0" err="1" smtClean="0"/>
                  <a:t>yra</a:t>
                </a:r>
                <a:r>
                  <a:rPr lang="lt-LT" sz="2400" dirty="0" smtClean="0"/>
                  <a:t> bet kuris kelias, jungiantis </a:t>
                </a:r>
                <a:r>
                  <a:rPr lang="lt-LT" sz="2400" dirty="0" smtClean="0">
                    <a:latin typeface="Courier New" pitchFamily="49" charset="0"/>
                    <a:cs typeface="Courier New" pitchFamily="49" charset="0"/>
                  </a:rPr>
                  <a:t>v</a:t>
                </a:r>
                <a:r>
                  <a:rPr lang="lt-LT" sz="2400" dirty="0" smtClean="0"/>
                  <a:t> su </a:t>
                </a:r>
                <a:r>
                  <a:rPr lang="lt-LT" sz="2400" dirty="0" smtClean="0">
                    <a:latin typeface="Courier New" pitchFamily="49" charset="0"/>
                    <a:cs typeface="Courier New" pitchFamily="49" charset="0"/>
                  </a:rPr>
                  <a:t>w</a:t>
                </a:r>
                <a:r>
                  <a:rPr lang="lt-LT" sz="2400" dirty="0" smtClean="0"/>
                  <a:t>, </a:t>
                </a:r>
                <a:r>
                  <a:rPr lang="lt-LT" sz="2400" dirty="0" err="1" smtClean="0">
                    <a:latin typeface="Courier New" pitchFamily="49" charset="0"/>
                    <a:cs typeface="Courier New" pitchFamily="49" charset="0"/>
                  </a:rPr>
                  <a:t>m(p</a:t>
                </a:r>
                <a:r>
                  <a:rPr lang="lt-LT" sz="2400" dirty="0" smtClean="0">
                    <a:latin typeface="Courier New" pitchFamily="49" charset="0"/>
                    <a:cs typeface="Courier New" pitchFamily="49" charset="0"/>
                  </a:rPr>
                  <a:t>) </a:t>
                </a:r>
                <a:r>
                  <a:rPr lang="lt-LT" sz="2400" dirty="0" smtClean="0"/>
                  <a:t>yra šio kelio </a:t>
                </a:r>
                <a:r>
                  <a:rPr lang="lt-LT" sz="2400" dirty="0" smtClean="0">
                    <a:latin typeface="Courier New" pitchFamily="49" charset="0"/>
                    <a:cs typeface="Courier New" pitchFamily="49" charset="0"/>
                  </a:rPr>
                  <a:t>p</a:t>
                </a:r>
                <a:r>
                  <a:rPr lang="lt-LT" sz="2400" dirty="0" smtClean="0"/>
                  <a:t> viršūnių skaičius.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48" t="-926" r="-1385" b="-16270"/>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176262247"/>
              </p:ext>
            </p:extLst>
          </p:nvPr>
        </p:nvGraphicFramePr>
        <p:xfrm>
          <a:off x="3275856" y="5373216"/>
          <a:ext cx="2443129" cy="720080"/>
        </p:xfrm>
        <a:graphic>
          <a:graphicData uri="http://schemas.openxmlformats.org/presentationml/2006/ole">
            <mc:AlternateContent xmlns:mc="http://schemas.openxmlformats.org/markup-compatibility/2006">
              <mc:Choice xmlns:v="urn:schemas-microsoft-com:vml" Requires="v">
                <p:oleObj spid="_x0000_s172077" name="Equation" r:id="rId4" imgW="1206360" imgH="355320" progId="Equation.DSMT4">
                  <p:embed/>
                </p:oleObj>
              </mc:Choice>
              <mc:Fallback>
                <p:oleObj name="Equation" r:id="rId4" imgW="1206360" imgH="355320" progId="Equation.DSMT4">
                  <p:embed/>
                  <p:pic>
                    <p:nvPicPr>
                      <p:cNvPr id="0" name=""/>
                      <p:cNvPicPr/>
                      <p:nvPr/>
                    </p:nvPicPr>
                    <p:blipFill>
                      <a:blip r:embed="rId5"/>
                      <a:stretch>
                        <a:fillRect/>
                      </a:stretch>
                    </p:blipFill>
                    <p:spPr>
                      <a:xfrm>
                        <a:off x="3275856" y="5373216"/>
                        <a:ext cx="2443129" cy="720080"/>
                      </a:xfrm>
                      <a:prstGeom prst="rect">
                        <a:avLst/>
                      </a:prstGeom>
                    </p:spPr>
                  </p:pic>
                </p:oleObj>
              </mc:Fallback>
            </mc:AlternateContent>
          </a:graphicData>
        </a:graphic>
      </p:graphicFrame>
    </p:spTree>
    <p:extLst>
      <p:ext uri="{BB962C8B-B14F-4D97-AF65-F5344CB8AC3E}">
        <p14:creationId xmlns:p14="http://schemas.microsoft.com/office/powerpoint/2010/main" val="233318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smtClean="0"/>
              <a:t>Didžiausios keliamosios galios kelio radimas</a:t>
            </a:r>
            <a:endParaRPr lang="en-US" sz="4000" dirty="0"/>
          </a:p>
        </p:txBody>
      </p:sp>
      <p:sp>
        <p:nvSpPr>
          <p:cNvPr id="3" name="Content Placeholder 2"/>
          <p:cNvSpPr>
            <a:spLocks noGrp="1"/>
          </p:cNvSpPr>
          <p:nvPr>
            <p:ph idx="1"/>
          </p:nvPr>
        </p:nvSpPr>
        <p:spPr/>
        <p:txBody>
          <a:bodyPr/>
          <a:lstStyle/>
          <a:p>
            <a:r>
              <a:rPr lang="en-US" sz="2400" dirty="0" smtClean="0"/>
              <a:t>T</a:t>
            </a:r>
            <a:r>
              <a:rPr lang="lt-LT" sz="2400" dirty="0" err="1" smtClean="0"/>
              <a:t>ada</a:t>
            </a:r>
            <a:r>
              <a:rPr lang="lt-LT" sz="2400" dirty="0" smtClean="0"/>
              <a:t> didžiausios keliamosios galios kelio radimo uždavinį užrašome taip</a:t>
            </a:r>
          </a:p>
          <a:p>
            <a:endParaRPr lang="lt-LT" sz="2400" dirty="0"/>
          </a:p>
          <a:p>
            <a:r>
              <a:rPr lang="lt-LT" sz="2400" dirty="0" smtClean="0"/>
              <a:t>Todėl </a:t>
            </a:r>
            <a:r>
              <a:rPr lang="lt-LT" sz="2400" dirty="0" smtClean="0">
                <a:latin typeface="Courier New" pitchFamily="49" charset="0"/>
                <a:cs typeface="Courier New" pitchFamily="49" charset="0"/>
              </a:rPr>
              <a:t>k</a:t>
            </a:r>
            <a:r>
              <a:rPr lang="lt-LT" sz="2400" dirty="0" smtClean="0"/>
              <a:t>-tuoju naujojo algoritmo žingsniu perskaičiuojame didžiausią </a:t>
            </a:r>
            <a:r>
              <a:rPr lang="lt-LT" sz="2400" dirty="0" err="1" smtClean="0">
                <a:latin typeface="Courier New" pitchFamily="49" charset="0"/>
                <a:cs typeface="Courier New" pitchFamily="49" charset="0"/>
              </a:rPr>
              <a:t>S</a:t>
            </a:r>
            <a:r>
              <a:rPr lang="lt-LT" sz="2000" dirty="0" err="1" smtClean="0">
                <a:latin typeface="Courier New" pitchFamily="49" charset="0"/>
                <a:cs typeface="Courier New" pitchFamily="49" charset="0"/>
              </a:rPr>
              <a:t>k</a:t>
            </a:r>
            <a:r>
              <a:rPr lang="lt-LT" sz="2400" dirty="0" smtClean="0"/>
              <a:t> specialiojo kelio galią</a:t>
            </a:r>
            <a:endParaRPr lang="en-US" sz="2400" dirty="0" smtClean="0"/>
          </a:p>
          <a:p>
            <a:endParaRPr lang="en-US" sz="2400" dirty="0"/>
          </a:p>
          <a:p>
            <a:r>
              <a:rPr lang="en-US" sz="2400" dirty="0" err="1" smtClean="0"/>
              <a:t>Algoritmo</a:t>
            </a:r>
            <a:r>
              <a:rPr lang="en-US" sz="2400" dirty="0" smtClean="0"/>
              <a:t> </a:t>
            </a:r>
            <a:r>
              <a:rPr lang="en-US" sz="2400" dirty="0" err="1" smtClean="0"/>
              <a:t>teisingumo</a:t>
            </a:r>
            <a:r>
              <a:rPr lang="en-US" sz="2400" dirty="0" smtClean="0"/>
              <a:t> </a:t>
            </a:r>
            <a:r>
              <a:rPr lang="lt-LT" sz="2400" dirty="0" smtClean="0"/>
              <a:t>į</a:t>
            </a:r>
            <a:r>
              <a:rPr lang="en-US" sz="2400" dirty="0" err="1" smtClean="0"/>
              <a:t>rodymas</a:t>
            </a:r>
            <a:r>
              <a:rPr lang="en-US" sz="2400" dirty="0" smtClean="0"/>
              <a:t> ir </a:t>
            </a:r>
            <a:r>
              <a:rPr lang="en-US" sz="2400" dirty="0" err="1" smtClean="0"/>
              <a:t>jo</a:t>
            </a:r>
            <a:r>
              <a:rPr lang="en-US" sz="2400" dirty="0" smtClean="0"/>
              <a:t> </a:t>
            </a:r>
            <a:r>
              <a:rPr lang="lt-LT" sz="2400" dirty="0" smtClean="0"/>
              <a:t>sudėtingumo įvertinimas yra tokie patys kaip ir </a:t>
            </a:r>
            <a:r>
              <a:rPr lang="lt-LT" sz="2400" dirty="0" err="1" smtClean="0"/>
              <a:t>Dijkstros</a:t>
            </a:r>
            <a:r>
              <a:rPr lang="lt-LT" sz="2400" dirty="0" smtClean="0"/>
              <a:t> algoritmo</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56047763"/>
              </p:ext>
            </p:extLst>
          </p:nvPr>
        </p:nvGraphicFramePr>
        <p:xfrm>
          <a:off x="2854325" y="2497138"/>
          <a:ext cx="2854325" cy="566737"/>
        </p:xfrm>
        <a:graphic>
          <a:graphicData uri="http://schemas.openxmlformats.org/presentationml/2006/ole">
            <mc:AlternateContent xmlns:mc="http://schemas.openxmlformats.org/markup-compatibility/2006">
              <mc:Choice xmlns:v="urn:schemas-microsoft-com:vml" Requires="v">
                <p:oleObj spid="_x0000_s173147" name="Equation" r:id="rId3" imgW="1409400" imgH="279360" progId="Equation.DSMT4">
                  <p:embed/>
                </p:oleObj>
              </mc:Choice>
              <mc:Fallback>
                <p:oleObj name="Equation" r:id="rId3" imgW="1409400" imgH="279360" progId="Equation.DSMT4">
                  <p:embed/>
                  <p:pic>
                    <p:nvPicPr>
                      <p:cNvPr id="0" name=""/>
                      <p:cNvPicPr/>
                      <p:nvPr/>
                    </p:nvPicPr>
                    <p:blipFill>
                      <a:blip r:embed="rId4"/>
                      <a:stretch>
                        <a:fillRect/>
                      </a:stretch>
                    </p:blipFill>
                    <p:spPr>
                      <a:xfrm>
                        <a:off x="2854325" y="2497138"/>
                        <a:ext cx="2854325" cy="5667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58474493"/>
              </p:ext>
            </p:extLst>
          </p:nvPr>
        </p:nvGraphicFramePr>
        <p:xfrm>
          <a:off x="2699792" y="3717032"/>
          <a:ext cx="3625850" cy="541338"/>
        </p:xfrm>
        <a:graphic>
          <a:graphicData uri="http://schemas.openxmlformats.org/presentationml/2006/ole">
            <mc:AlternateContent xmlns:mc="http://schemas.openxmlformats.org/markup-compatibility/2006">
              <mc:Choice xmlns:v="urn:schemas-microsoft-com:vml" Requires="v">
                <p:oleObj spid="_x0000_s173148" name="Equation" r:id="rId5" imgW="1790640" imgH="266400" progId="Equation.DSMT4">
                  <p:embed/>
                </p:oleObj>
              </mc:Choice>
              <mc:Fallback>
                <p:oleObj name="Equation" r:id="rId5" imgW="1790640" imgH="266400" progId="Equation.DSMT4">
                  <p:embed/>
                  <p:pic>
                    <p:nvPicPr>
                      <p:cNvPr id="0" name="Object 3"/>
                      <p:cNvPicPr>
                        <a:picLocks noChangeAspect="1" noChangeArrowheads="1"/>
                      </p:cNvPicPr>
                      <p:nvPr/>
                    </p:nvPicPr>
                    <p:blipFill>
                      <a:blip r:embed="rId6"/>
                      <a:srcRect/>
                      <a:stretch>
                        <a:fillRect/>
                      </a:stretch>
                    </p:blipFill>
                    <p:spPr bwMode="auto">
                      <a:xfrm>
                        <a:off x="2699792" y="3717032"/>
                        <a:ext cx="362585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849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Floido</a:t>
            </a:r>
            <a:r>
              <a:rPr lang="lt-LT" dirty="0" smtClean="0"/>
              <a:t> algoritmas</a:t>
            </a:r>
            <a:endParaRPr lang="en-US" dirty="0"/>
          </a:p>
        </p:txBody>
      </p:sp>
      <p:sp>
        <p:nvSpPr>
          <p:cNvPr id="3" name="Content Placeholder 2"/>
          <p:cNvSpPr>
            <a:spLocks noGrp="1"/>
          </p:cNvSpPr>
          <p:nvPr>
            <p:ph idx="1"/>
          </p:nvPr>
        </p:nvSpPr>
        <p:spPr/>
        <p:txBody>
          <a:bodyPr/>
          <a:lstStyle/>
          <a:p>
            <a:r>
              <a:rPr lang="lt-LT" sz="2200" dirty="0" smtClean="0"/>
              <a:t>Spręsime 4 uždavinį, kai reikia rasti trumpiausius kelius tarp visų įvertintojo grafo </a:t>
            </a:r>
            <a:r>
              <a:rPr lang="lt-LT" sz="2200" dirty="0" smtClean="0">
                <a:latin typeface="Courier New" pitchFamily="49" charset="0"/>
                <a:cs typeface="Courier New" pitchFamily="49" charset="0"/>
              </a:rPr>
              <a:t>G</a:t>
            </a:r>
            <a:r>
              <a:rPr lang="lt-LT" sz="2200" dirty="0" smtClean="0"/>
              <a:t> viršūnių porų</a:t>
            </a:r>
          </a:p>
          <a:p>
            <a:r>
              <a:rPr lang="lt-LT" sz="2200" dirty="0" smtClean="0"/>
              <a:t>Šį uždavinį galime spręsti </a:t>
            </a:r>
            <a:r>
              <a:rPr lang="lt-LT" sz="2200" dirty="0" err="1" smtClean="0"/>
              <a:t>Dijkstros</a:t>
            </a:r>
            <a:r>
              <a:rPr lang="lt-LT" sz="2200" dirty="0" smtClean="0"/>
              <a:t> algoritmu, kurį kartojame n kartų su vis kita pradine viršūne</a:t>
            </a:r>
          </a:p>
          <a:p>
            <a:r>
              <a:rPr lang="lt-LT" sz="2200" dirty="0" smtClean="0"/>
              <a:t>Tokio metodo skaičiavimų apimtis yra </a:t>
            </a:r>
            <a:r>
              <a:rPr lang="lt-LT" sz="2200" dirty="0" smtClean="0">
                <a:latin typeface="Courier New" pitchFamily="49" charset="0"/>
                <a:cs typeface="Courier New" pitchFamily="49" charset="0"/>
              </a:rPr>
              <a:t>O(|V|</a:t>
            </a:r>
            <a:r>
              <a:rPr lang="lt-LT" sz="2200" baseline="30000" dirty="0" smtClean="0">
                <a:latin typeface="Courier New" pitchFamily="49" charset="0"/>
                <a:cs typeface="Courier New" pitchFamily="49" charset="0"/>
              </a:rPr>
              <a:t>2</a:t>
            </a:r>
            <a:r>
              <a:rPr lang="lt-LT" sz="2200" dirty="0" smtClean="0">
                <a:latin typeface="Courier New" pitchFamily="49" charset="0"/>
                <a:cs typeface="Courier New" pitchFamily="49" charset="0"/>
              </a:rPr>
              <a:t>log|V|+|V||E|)</a:t>
            </a:r>
          </a:p>
          <a:p>
            <a:r>
              <a:rPr lang="lt-LT" sz="2200" dirty="0" smtClean="0"/>
              <a:t>Vietoje godžiojo metodo taikysime dinaminio programavimo metodą</a:t>
            </a:r>
          </a:p>
          <a:p>
            <a:r>
              <a:rPr lang="lt-LT" sz="2200" dirty="0" smtClean="0"/>
              <a:t>Tada reikia užrašyti </a:t>
            </a:r>
            <a:r>
              <a:rPr lang="lt-LT" sz="2200" dirty="0" err="1" smtClean="0"/>
              <a:t>variacinę</a:t>
            </a:r>
            <a:r>
              <a:rPr lang="lt-LT" sz="2200" dirty="0" smtClean="0"/>
              <a:t> sąlygą, susiejančią viso uždavinio </a:t>
            </a:r>
            <a:r>
              <a:rPr lang="lt-LT" sz="2200" dirty="0" err="1" smtClean="0"/>
              <a:t>spręndinį</a:t>
            </a:r>
            <a:r>
              <a:rPr lang="lt-LT" sz="2200" dirty="0" smtClean="0"/>
              <a:t> su mažesnių uždavinių optimaliais sprendiniais</a:t>
            </a:r>
          </a:p>
          <a:p>
            <a:r>
              <a:rPr lang="lt-LT" sz="2200" dirty="0" smtClean="0"/>
              <a:t>Pažymėkime </a:t>
            </a:r>
            <a:r>
              <a:rPr lang="lt-LT" sz="2200" dirty="0" err="1" smtClean="0">
                <a:latin typeface="Courier New" pitchFamily="49" charset="0"/>
                <a:cs typeface="Courier New" pitchFamily="49" charset="0"/>
              </a:rPr>
              <a:t>D</a:t>
            </a:r>
            <a:r>
              <a:rPr lang="lt-LT" sz="2200" baseline="-25000" dirty="0" err="1" smtClean="0">
                <a:latin typeface="Courier New" pitchFamily="49" charset="0"/>
                <a:cs typeface="Courier New" pitchFamily="49" charset="0"/>
              </a:rPr>
              <a:t>k</a:t>
            </a:r>
            <a:r>
              <a:rPr lang="lt-LT" sz="2200" dirty="0" smtClean="0"/>
              <a:t> matricą, kurios koeficientai </a:t>
            </a:r>
            <a:r>
              <a:rPr lang="lt-LT" sz="2200" dirty="0" err="1" smtClean="0">
                <a:latin typeface="Courier New" pitchFamily="49" charset="0"/>
                <a:cs typeface="Courier New" pitchFamily="49" charset="0"/>
              </a:rPr>
              <a:t>d</a:t>
            </a:r>
            <a:r>
              <a:rPr lang="lt-LT" sz="2200" baseline="-25000" dirty="0" err="1" smtClean="0">
                <a:latin typeface="Courier New" pitchFamily="49" charset="0"/>
                <a:cs typeface="Courier New" pitchFamily="49" charset="0"/>
              </a:rPr>
              <a:t>ij</a:t>
            </a:r>
            <a:r>
              <a:rPr lang="lt-LT" sz="2200" dirty="0" err="1" smtClean="0">
                <a:latin typeface="Courier New" pitchFamily="49" charset="0"/>
                <a:cs typeface="Courier New" pitchFamily="49" charset="0"/>
              </a:rPr>
              <a:t>(k</a:t>
            </a:r>
            <a:r>
              <a:rPr lang="lt-LT" sz="2200" dirty="0" smtClean="0">
                <a:latin typeface="Courier New" pitchFamily="49" charset="0"/>
                <a:cs typeface="Courier New" pitchFamily="49" charset="0"/>
              </a:rPr>
              <a:t>)</a:t>
            </a:r>
            <a:r>
              <a:rPr lang="lt-LT" sz="2200" dirty="0" smtClean="0"/>
              <a:t> apibrėžia ilgį trumpiausio kelio nuo viršūnės </a:t>
            </a:r>
            <a:r>
              <a:rPr lang="lt-LT" sz="2200" dirty="0" err="1" smtClean="0">
                <a:latin typeface="Courier New" panose="02070309020205020404" pitchFamily="49" charset="0"/>
                <a:cs typeface="Courier New" panose="02070309020205020404" pitchFamily="49" charset="0"/>
              </a:rPr>
              <a:t>v</a:t>
            </a:r>
            <a:r>
              <a:rPr lang="lt-LT" sz="2200" baseline="-25000" dirty="0" err="1" smtClean="0">
                <a:latin typeface="Courier New" panose="02070309020205020404" pitchFamily="49" charset="0"/>
                <a:cs typeface="Courier New" panose="02070309020205020404" pitchFamily="49" charset="0"/>
              </a:rPr>
              <a:t>i</a:t>
            </a:r>
            <a:r>
              <a:rPr lang="lt-LT" sz="2200" dirty="0" smtClean="0"/>
              <a:t> iki viršūnės </a:t>
            </a:r>
            <a:r>
              <a:rPr lang="lt-LT" sz="2200" dirty="0" err="1" smtClean="0">
                <a:latin typeface="Courier New" pitchFamily="49" charset="0"/>
                <a:cs typeface="Courier New" pitchFamily="49" charset="0"/>
              </a:rPr>
              <a:t>v</a:t>
            </a:r>
            <a:r>
              <a:rPr lang="lt-LT" sz="2200" baseline="-25000" dirty="0" err="1" smtClean="0">
                <a:latin typeface="Courier New" pitchFamily="49" charset="0"/>
                <a:cs typeface="Courier New" pitchFamily="49" charset="0"/>
              </a:rPr>
              <a:t>j</a:t>
            </a:r>
            <a:r>
              <a:rPr lang="lt-LT" sz="2200" dirty="0" smtClean="0"/>
              <a:t>, kuriame nėra tarpinių viršūnių, kurių indeksai didesni už </a:t>
            </a:r>
            <a:r>
              <a:rPr lang="lt-LT" sz="2200" dirty="0" smtClean="0">
                <a:latin typeface="Courier New" pitchFamily="49" charset="0"/>
                <a:cs typeface="Courier New" pitchFamily="49" charset="0"/>
              </a:rPr>
              <a:t>k</a:t>
            </a:r>
            <a:r>
              <a:rPr lang="lt-LT" sz="2200" dirty="0" smtClean="0"/>
              <a:t> </a:t>
            </a:r>
            <a:endParaRPr lang="en-US" sz="2200" dirty="0"/>
          </a:p>
        </p:txBody>
      </p:sp>
    </p:spTree>
    <p:extLst>
      <p:ext uri="{BB962C8B-B14F-4D97-AF65-F5344CB8AC3E}">
        <p14:creationId xmlns:p14="http://schemas.microsoft.com/office/powerpoint/2010/main" val="1521854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Floido</a:t>
            </a:r>
            <a:r>
              <a:rPr lang="lt-LT" dirty="0" smtClean="0"/>
              <a:t> algoritmas</a:t>
            </a:r>
            <a:endParaRPr lang="en-US" dirty="0"/>
          </a:p>
        </p:txBody>
      </p:sp>
      <p:sp>
        <p:nvSpPr>
          <p:cNvPr id="3" name="Content Placeholder 2"/>
          <p:cNvSpPr>
            <a:spLocks noGrp="1"/>
          </p:cNvSpPr>
          <p:nvPr>
            <p:ph idx="1"/>
          </p:nvPr>
        </p:nvSpPr>
        <p:spPr/>
        <p:txBody>
          <a:bodyPr/>
          <a:lstStyle/>
          <a:p>
            <a:r>
              <a:rPr lang="lt-LT" sz="2400" dirty="0" smtClean="0"/>
              <a:t>Pradinės matricos </a:t>
            </a:r>
            <a:r>
              <a:rPr lang="lt-LT" sz="2400" dirty="0" smtClean="0">
                <a:latin typeface="Courier New" pitchFamily="49" charset="0"/>
                <a:cs typeface="Courier New" pitchFamily="49" charset="0"/>
              </a:rPr>
              <a:t>D</a:t>
            </a:r>
            <a:r>
              <a:rPr lang="lt-LT" sz="2400" baseline="-25000" dirty="0" smtClean="0">
                <a:latin typeface="Courier New" pitchFamily="49" charset="0"/>
                <a:cs typeface="Courier New" pitchFamily="49" charset="0"/>
              </a:rPr>
              <a:t>0</a:t>
            </a:r>
            <a:r>
              <a:rPr lang="lt-LT" sz="2400" dirty="0" smtClean="0"/>
              <a:t> koeficientai yra tokie</a:t>
            </a:r>
          </a:p>
          <a:p>
            <a:endParaRPr lang="lt-LT" sz="2400" dirty="0"/>
          </a:p>
          <a:p>
            <a:endParaRPr lang="lt-LT" sz="2400" dirty="0" smtClean="0"/>
          </a:p>
          <a:p>
            <a:endParaRPr lang="lt-LT" sz="2400" dirty="0"/>
          </a:p>
          <a:p>
            <a:r>
              <a:rPr lang="lt-LT" sz="2400" dirty="0" smtClean="0"/>
              <a:t>Toliau skaičiuojame matricas </a:t>
            </a:r>
            <a:r>
              <a:rPr lang="lt-LT" sz="2400" dirty="0" smtClean="0">
                <a:latin typeface="Courier New" pitchFamily="49" charset="0"/>
                <a:cs typeface="Courier New" pitchFamily="49" charset="0"/>
              </a:rPr>
              <a:t>D</a:t>
            </a:r>
            <a:r>
              <a:rPr lang="lt-LT" sz="2400" baseline="-25000" dirty="0" smtClean="0">
                <a:latin typeface="Courier New" pitchFamily="49" charset="0"/>
                <a:cs typeface="Courier New" pitchFamily="49" charset="0"/>
              </a:rPr>
              <a:t>1</a:t>
            </a:r>
            <a:r>
              <a:rPr lang="lt-LT" sz="2400" dirty="0" smtClean="0"/>
              <a:t>, </a:t>
            </a:r>
            <a:r>
              <a:rPr lang="lt-LT" sz="2400" dirty="0" smtClean="0">
                <a:latin typeface="Courier New" pitchFamily="49" charset="0"/>
                <a:cs typeface="Courier New" pitchFamily="49" charset="0"/>
              </a:rPr>
              <a:t>D</a:t>
            </a:r>
            <a:r>
              <a:rPr lang="lt-LT" sz="2400" baseline="-25000" dirty="0" smtClean="0">
                <a:latin typeface="Courier New" pitchFamily="49" charset="0"/>
                <a:cs typeface="Courier New" pitchFamily="49" charset="0"/>
              </a:rPr>
              <a:t>2</a:t>
            </a:r>
            <a:r>
              <a:rPr lang="lt-LT" sz="2400" dirty="0" smtClean="0"/>
              <a:t>, ..., </a:t>
            </a:r>
            <a:r>
              <a:rPr lang="lt-LT" sz="2400" dirty="0" err="1" smtClean="0">
                <a:latin typeface="Courier New" pitchFamily="49" charset="0"/>
                <a:cs typeface="Courier New" pitchFamily="49" charset="0"/>
              </a:rPr>
              <a:t>D</a:t>
            </a:r>
            <a:r>
              <a:rPr lang="lt-LT" sz="2400" baseline="-25000" dirty="0" err="1" smtClean="0">
                <a:latin typeface="Courier New" pitchFamily="49" charset="0"/>
                <a:cs typeface="Courier New" pitchFamily="49" charset="0"/>
              </a:rPr>
              <a:t>n</a:t>
            </a:r>
            <a:endParaRPr lang="lt-LT" sz="2400" baseline="-25000" dirty="0" smtClean="0">
              <a:latin typeface="Courier New" pitchFamily="49" charset="0"/>
              <a:cs typeface="Courier New" pitchFamily="49" charset="0"/>
            </a:endParaRPr>
          </a:p>
          <a:p>
            <a:r>
              <a:rPr lang="lt-LT" sz="2400" dirty="0" smtClean="0"/>
              <a:t>Sudarant matricą </a:t>
            </a:r>
            <a:r>
              <a:rPr lang="lt-LT" sz="2400" dirty="0" err="1" smtClean="0">
                <a:latin typeface="Courier New" pitchFamily="49" charset="0"/>
                <a:cs typeface="Courier New" pitchFamily="49" charset="0"/>
              </a:rPr>
              <a:t>D</a:t>
            </a:r>
            <a:r>
              <a:rPr lang="lt-LT" sz="2400" baseline="-25000" dirty="0" err="1" smtClean="0">
                <a:latin typeface="Courier New" pitchFamily="49" charset="0"/>
                <a:cs typeface="Courier New" pitchFamily="49" charset="0"/>
              </a:rPr>
              <a:t>k</a:t>
            </a:r>
            <a:r>
              <a:rPr lang="lt-LT" sz="2400" dirty="0" smtClean="0"/>
              <a:t> galimi du atvejai</a:t>
            </a:r>
          </a:p>
          <a:p>
            <a:pPr lvl="1"/>
            <a:r>
              <a:rPr lang="lt-LT" sz="2000" dirty="0" smtClean="0"/>
              <a:t>Trumpiausio kelio visų tarpinių viršūnių numeriai yra mažesni už k, tada teisinga nelygybė</a:t>
            </a:r>
          </a:p>
          <a:p>
            <a:pPr lvl="1"/>
            <a:endParaRPr lang="lt-LT" sz="2000" dirty="0"/>
          </a:p>
          <a:p>
            <a:pPr lvl="1"/>
            <a:r>
              <a:rPr lang="lt-LT" sz="2000" dirty="0" smtClean="0"/>
              <a:t>Trumpiausias kelias eina per viršūnę </a:t>
            </a:r>
            <a:r>
              <a:rPr lang="lt-LT" sz="2000" dirty="0" err="1" smtClean="0">
                <a:latin typeface="Courier New" pitchFamily="49" charset="0"/>
                <a:cs typeface="Courier New" pitchFamily="49" charset="0"/>
              </a:rPr>
              <a:t>v</a:t>
            </a:r>
            <a:r>
              <a:rPr lang="lt-LT" sz="2000" baseline="-25000" dirty="0" err="1" smtClean="0">
                <a:latin typeface="Courier New" pitchFamily="49" charset="0"/>
                <a:cs typeface="Courier New" pitchFamily="49" charset="0"/>
              </a:rPr>
              <a:t>k</a:t>
            </a:r>
            <a:r>
              <a:rPr lang="lt-LT" sz="2000" dirty="0" smtClean="0"/>
              <a:t>, tada jo ilgis yra lygus atkarpų nuo </a:t>
            </a:r>
            <a:r>
              <a:rPr lang="lt-LT" sz="2000" dirty="0" err="1" smtClean="0">
                <a:latin typeface="Courier New" panose="02070309020205020404" pitchFamily="49" charset="0"/>
                <a:cs typeface="Courier New" panose="02070309020205020404" pitchFamily="49" charset="0"/>
              </a:rPr>
              <a:t>v</a:t>
            </a:r>
            <a:r>
              <a:rPr lang="lt-LT" sz="2000" baseline="-25000" dirty="0" err="1" smtClean="0">
                <a:latin typeface="Courier New" panose="02070309020205020404" pitchFamily="49" charset="0"/>
                <a:cs typeface="Courier New" panose="02070309020205020404" pitchFamily="49" charset="0"/>
              </a:rPr>
              <a:t>i</a:t>
            </a:r>
            <a:r>
              <a:rPr lang="lt-LT" sz="2000" dirty="0" smtClean="0"/>
              <a:t> iki </a:t>
            </a:r>
            <a:r>
              <a:rPr lang="lt-LT" sz="2000" dirty="0" err="1" smtClean="0">
                <a:latin typeface="Courier New" panose="02070309020205020404" pitchFamily="49" charset="0"/>
                <a:cs typeface="Courier New" panose="02070309020205020404" pitchFamily="49" charset="0"/>
              </a:rPr>
              <a:t>v</a:t>
            </a:r>
            <a:r>
              <a:rPr lang="lt-LT" sz="2000" baseline="-25000" dirty="0" err="1" smtClean="0">
                <a:latin typeface="Courier New" panose="02070309020205020404" pitchFamily="49" charset="0"/>
                <a:cs typeface="Courier New" panose="02070309020205020404" pitchFamily="49" charset="0"/>
              </a:rPr>
              <a:t>k</a:t>
            </a:r>
            <a:r>
              <a:rPr lang="lt-LT" sz="2000" dirty="0" smtClean="0"/>
              <a:t> ir nuo </a:t>
            </a:r>
            <a:r>
              <a:rPr lang="lt-LT" sz="2000" dirty="0" err="1" smtClean="0">
                <a:latin typeface="Courier New" panose="02070309020205020404" pitchFamily="49" charset="0"/>
                <a:cs typeface="Courier New" panose="02070309020205020404" pitchFamily="49" charset="0"/>
              </a:rPr>
              <a:t>v</a:t>
            </a:r>
            <a:r>
              <a:rPr lang="lt-LT" sz="2000" baseline="-25000" dirty="0" err="1" smtClean="0">
                <a:latin typeface="Courier New" panose="02070309020205020404" pitchFamily="49" charset="0"/>
                <a:cs typeface="Courier New" panose="02070309020205020404" pitchFamily="49" charset="0"/>
              </a:rPr>
              <a:t>k</a:t>
            </a:r>
            <a:r>
              <a:rPr lang="lt-LT" sz="2000" dirty="0" smtClean="0"/>
              <a:t> iki </a:t>
            </a:r>
            <a:r>
              <a:rPr lang="lt-LT" sz="2000" dirty="0" err="1" smtClean="0">
                <a:latin typeface="Courier New" panose="02070309020205020404" pitchFamily="49" charset="0"/>
                <a:cs typeface="Courier New" panose="02070309020205020404" pitchFamily="49" charset="0"/>
              </a:rPr>
              <a:t>v</a:t>
            </a:r>
            <a:r>
              <a:rPr lang="lt-LT" sz="2000" baseline="-25000" dirty="0" err="1" smtClean="0">
                <a:latin typeface="Courier New" panose="02070309020205020404" pitchFamily="49" charset="0"/>
                <a:cs typeface="Courier New" panose="02070309020205020404" pitchFamily="49" charset="0"/>
              </a:rPr>
              <a:t>j</a:t>
            </a:r>
            <a:r>
              <a:rPr lang="lt-LT" sz="2000" dirty="0" smtClean="0"/>
              <a:t> ilgių sumai</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494247094"/>
              </p:ext>
            </p:extLst>
          </p:nvPr>
        </p:nvGraphicFramePr>
        <p:xfrm>
          <a:off x="3059832" y="2132856"/>
          <a:ext cx="2751137" cy="1365250"/>
        </p:xfrm>
        <a:graphic>
          <a:graphicData uri="http://schemas.openxmlformats.org/presentationml/2006/ole">
            <mc:AlternateContent xmlns:mc="http://schemas.openxmlformats.org/markup-compatibility/2006">
              <mc:Choice xmlns:v="urn:schemas-microsoft-com:vml" Requires="v">
                <p:oleObj spid="_x0000_s174215" name="Equation" r:id="rId3" imgW="1358640" imgH="672840" progId="Equation.DSMT4">
                  <p:embed/>
                </p:oleObj>
              </mc:Choice>
              <mc:Fallback>
                <p:oleObj name="Equation" r:id="rId3" imgW="1358640" imgH="672840" progId="Equation.DSMT4">
                  <p:embed/>
                  <p:pic>
                    <p:nvPicPr>
                      <p:cNvPr id="0" name="Object 4"/>
                      <p:cNvPicPr>
                        <a:picLocks noChangeAspect="1" noChangeArrowheads="1"/>
                      </p:cNvPicPr>
                      <p:nvPr/>
                    </p:nvPicPr>
                    <p:blipFill>
                      <a:blip r:embed="rId4"/>
                      <a:srcRect/>
                      <a:stretch>
                        <a:fillRect/>
                      </a:stretch>
                    </p:blipFill>
                    <p:spPr bwMode="auto">
                      <a:xfrm>
                        <a:off x="3059832" y="2132856"/>
                        <a:ext cx="275113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539517"/>
              </p:ext>
            </p:extLst>
          </p:nvPr>
        </p:nvGraphicFramePr>
        <p:xfrm>
          <a:off x="3131840" y="5008662"/>
          <a:ext cx="1928812" cy="436562"/>
        </p:xfrm>
        <a:graphic>
          <a:graphicData uri="http://schemas.openxmlformats.org/presentationml/2006/ole">
            <mc:AlternateContent xmlns:mc="http://schemas.openxmlformats.org/markup-compatibility/2006">
              <mc:Choice xmlns:v="urn:schemas-microsoft-com:vml" Requires="v">
                <p:oleObj spid="_x0000_s174216" name="Equation" r:id="rId5" imgW="952200" imgH="215640" progId="Equation.DSMT4">
                  <p:embed/>
                </p:oleObj>
              </mc:Choice>
              <mc:Fallback>
                <p:oleObj name="Equation" r:id="rId5" imgW="952200" imgH="215640" progId="Equation.DSMT4">
                  <p:embed/>
                  <p:pic>
                    <p:nvPicPr>
                      <p:cNvPr id="0" name="Object 3"/>
                      <p:cNvPicPr>
                        <a:picLocks noChangeAspect="1" noChangeArrowheads="1"/>
                      </p:cNvPicPr>
                      <p:nvPr/>
                    </p:nvPicPr>
                    <p:blipFill>
                      <a:blip r:embed="rId6"/>
                      <a:srcRect/>
                      <a:stretch>
                        <a:fillRect/>
                      </a:stretch>
                    </p:blipFill>
                    <p:spPr bwMode="auto">
                      <a:xfrm>
                        <a:off x="3131840" y="5008662"/>
                        <a:ext cx="192881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72463295"/>
              </p:ext>
            </p:extLst>
          </p:nvPr>
        </p:nvGraphicFramePr>
        <p:xfrm>
          <a:off x="2744788" y="6092825"/>
          <a:ext cx="3136900" cy="436563"/>
        </p:xfrm>
        <a:graphic>
          <a:graphicData uri="http://schemas.openxmlformats.org/presentationml/2006/ole">
            <mc:AlternateContent xmlns:mc="http://schemas.openxmlformats.org/markup-compatibility/2006">
              <mc:Choice xmlns:v="urn:schemas-microsoft-com:vml" Requires="v">
                <p:oleObj spid="_x0000_s174217" name="Equation" r:id="rId7" imgW="1549080" imgH="215640" progId="Equation.DSMT4">
                  <p:embed/>
                </p:oleObj>
              </mc:Choice>
              <mc:Fallback>
                <p:oleObj name="Equation" r:id="rId7" imgW="1549080" imgH="215640" progId="Equation.DSMT4">
                  <p:embed/>
                  <p:pic>
                    <p:nvPicPr>
                      <p:cNvPr id="0" name="Object 4"/>
                      <p:cNvPicPr>
                        <a:picLocks noChangeAspect="1" noChangeArrowheads="1"/>
                      </p:cNvPicPr>
                      <p:nvPr/>
                    </p:nvPicPr>
                    <p:blipFill>
                      <a:blip r:embed="rId8"/>
                      <a:srcRect/>
                      <a:stretch>
                        <a:fillRect/>
                      </a:stretch>
                    </p:blipFill>
                    <p:spPr bwMode="auto">
                      <a:xfrm>
                        <a:off x="2744788" y="6092825"/>
                        <a:ext cx="31369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228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Grafų teorijos uždaviniai</a:t>
            </a:r>
            <a:endParaRPr lang="en-US" dirty="0"/>
          </a:p>
        </p:txBody>
      </p:sp>
      <p:sp>
        <p:nvSpPr>
          <p:cNvPr id="3" name="Content Placeholder 2"/>
          <p:cNvSpPr>
            <a:spLocks noGrp="1"/>
          </p:cNvSpPr>
          <p:nvPr>
            <p:ph idx="1"/>
          </p:nvPr>
        </p:nvSpPr>
        <p:spPr/>
        <p:txBody>
          <a:bodyPr/>
          <a:lstStyle/>
          <a:p>
            <a:r>
              <a:rPr lang="lt-LT" sz="2400" dirty="0" smtClean="0"/>
              <a:t>Tegul turime viršūnių aibę </a:t>
            </a:r>
            <a:r>
              <a:rPr lang="lt-LT" sz="2400" dirty="0" smtClean="0">
                <a:latin typeface="Courier New" pitchFamily="49" charset="0"/>
                <a:cs typeface="Courier New" pitchFamily="49" charset="0"/>
              </a:rPr>
              <a:t>V</a:t>
            </a:r>
            <a:r>
              <a:rPr lang="en-US" sz="2400" dirty="0" smtClean="0">
                <a:latin typeface="Courier New" pitchFamily="49" charset="0"/>
                <a:cs typeface="Courier New" pitchFamily="49" charset="0"/>
              </a:rPr>
              <a:t>=</a:t>
            </a:r>
            <a:r>
              <a:rPr lang="lt-LT" sz="2400" dirty="0" smtClean="0">
                <a:latin typeface="Courier New" pitchFamily="49" charset="0"/>
                <a:cs typeface="Courier New" pitchFamily="49" charset="0"/>
              </a:rPr>
              <a:t>{v</a:t>
            </a:r>
            <a:r>
              <a:rPr lang="lt-LT" sz="2400" baseline="-25000" dirty="0" smtClean="0">
                <a:latin typeface="Courier New" pitchFamily="49" charset="0"/>
                <a:cs typeface="Courier New" pitchFamily="49" charset="0"/>
              </a:rPr>
              <a:t>1</a:t>
            </a:r>
            <a:r>
              <a:rPr lang="lt-LT" sz="2400" dirty="0" smtClean="0">
                <a:latin typeface="Courier New" pitchFamily="49" charset="0"/>
                <a:cs typeface="Courier New" pitchFamily="49" charset="0"/>
              </a:rPr>
              <a:t>, v</a:t>
            </a:r>
            <a:r>
              <a:rPr lang="lt-LT" sz="2400" baseline="-25000" dirty="0" smtClean="0">
                <a:latin typeface="Courier New" pitchFamily="49" charset="0"/>
                <a:cs typeface="Courier New" pitchFamily="49" charset="0"/>
              </a:rPr>
              <a:t>2</a:t>
            </a:r>
            <a:r>
              <a:rPr lang="lt-LT" sz="2400" dirty="0" smtClean="0">
                <a:latin typeface="Courier New" pitchFamily="49" charset="0"/>
                <a:cs typeface="Courier New" pitchFamily="49" charset="0"/>
              </a:rPr>
              <a:t>, ..., </a:t>
            </a:r>
            <a:r>
              <a:rPr lang="lt-LT" sz="2400" dirty="0" err="1" smtClean="0">
                <a:latin typeface="Courier New" pitchFamily="49" charset="0"/>
                <a:cs typeface="Courier New" pitchFamily="49" charset="0"/>
              </a:rPr>
              <a:t>v</a:t>
            </a:r>
            <a:r>
              <a:rPr lang="lt-LT" sz="2400" baseline="-25000" dirty="0" err="1" smtClean="0">
                <a:latin typeface="Courier New" pitchFamily="49" charset="0"/>
                <a:cs typeface="Courier New" pitchFamily="49" charset="0"/>
              </a:rPr>
              <a:t>n</a:t>
            </a:r>
            <a:r>
              <a:rPr lang="lt-LT" sz="2400" dirty="0" smtClean="0">
                <a:latin typeface="Courier New" pitchFamily="49" charset="0"/>
                <a:cs typeface="Courier New" pitchFamily="49" charset="0"/>
              </a:rPr>
              <a:t>}  </a:t>
            </a:r>
            <a:r>
              <a:rPr lang="lt-LT" sz="2400" dirty="0" smtClean="0"/>
              <a:t>ir briaunų aibę </a:t>
            </a:r>
            <a:r>
              <a:rPr lang="lt-LT" sz="2400" dirty="0" smtClean="0">
                <a:latin typeface="Courier New" pitchFamily="49" charset="0"/>
                <a:cs typeface="Courier New" pitchFamily="49" charset="0"/>
              </a:rPr>
              <a:t>E</a:t>
            </a:r>
            <a:r>
              <a:rPr lang="en-US" sz="2400" dirty="0" smtClean="0">
                <a:latin typeface="Courier New" pitchFamily="49" charset="0"/>
                <a:cs typeface="Courier New" pitchFamily="49" charset="0"/>
              </a:rPr>
              <a:t>=</a:t>
            </a:r>
            <a:r>
              <a:rPr lang="lt-LT" sz="2400" dirty="0" smtClean="0">
                <a:latin typeface="Courier New" pitchFamily="49" charset="0"/>
                <a:cs typeface="Courier New" pitchFamily="49" charset="0"/>
              </a:rPr>
              <a:t>{e</a:t>
            </a:r>
            <a:r>
              <a:rPr lang="lt-LT" sz="2400" baseline="-25000" dirty="0" smtClean="0">
                <a:latin typeface="Courier New" pitchFamily="49" charset="0"/>
                <a:cs typeface="Courier New" pitchFamily="49" charset="0"/>
              </a:rPr>
              <a:t>1</a:t>
            </a:r>
            <a:r>
              <a:rPr lang="lt-LT" sz="2400" dirty="0" smtClean="0">
                <a:latin typeface="Courier New" pitchFamily="49" charset="0"/>
                <a:cs typeface="Courier New" pitchFamily="49" charset="0"/>
              </a:rPr>
              <a:t>, e</a:t>
            </a:r>
            <a:r>
              <a:rPr lang="lt-LT" sz="2400" baseline="-25000" dirty="0" smtClean="0">
                <a:latin typeface="Courier New" pitchFamily="49" charset="0"/>
                <a:cs typeface="Courier New" pitchFamily="49" charset="0"/>
              </a:rPr>
              <a:t>2</a:t>
            </a:r>
            <a:r>
              <a:rPr lang="lt-LT" sz="2400" dirty="0" smtClean="0">
                <a:latin typeface="Courier New" pitchFamily="49" charset="0"/>
                <a:cs typeface="Courier New" pitchFamily="49" charset="0"/>
              </a:rPr>
              <a:t>, ..., e</a:t>
            </a:r>
            <a:r>
              <a:rPr lang="lt-LT" sz="2400" baseline="-25000" dirty="0" smtClean="0">
                <a:latin typeface="Courier New" pitchFamily="49" charset="0"/>
                <a:cs typeface="Courier New" pitchFamily="49" charset="0"/>
              </a:rPr>
              <a:t>k</a:t>
            </a:r>
            <a:r>
              <a:rPr lang="lt-LT" sz="2400" dirty="0" smtClean="0">
                <a:latin typeface="Courier New" pitchFamily="49" charset="0"/>
                <a:cs typeface="Courier New" pitchFamily="49" charset="0"/>
              </a:rPr>
              <a:t>}</a:t>
            </a:r>
          </a:p>
          <a:p>
            <a:r>
              <a:rPr lang="lt-LT" sz="2400" dirty="0" smtClean="0"/>
              <a:t>Briauna yra viršūnių pora </a:t>
            </a:r>
            <a:r>
              <a:rPr lang="lt-LT" sz="2400" dirty="0" err="1" smtClean="0">
                <a:latin typeface="Courier New" pitchFamily="49" charset="0"/>
                <a:cs typeface="Courier New" pitchFamily="49" charset="0"/>
              </a:rPr>
              <a:t>e</a:t>
            </a:r>
            <a:r>
              <a:rPr lang="lt-LT" sz="2400" baseline="-25000" dirty="0" err="1" smtClean="0">
                <a:latin typeface="Courier New" pitchFamily="49" charset="0"/>
                <a:cs typeface="Courier New" pitchFamily="49" charset="0"/>
              </a:rPr>
              <a:t>j</a:t>
            </a:r>
            <a:r>
              <a:rPr lang="en-US" sz="2400" dirty="0" smtClean="0">
                <a:latin typeface="Courier New" pitchFamily="49" charset="0"/>
                <a:cs typeface="Courier New" pitchFamily="49" charset="0"/>
              </a:rPr>
              <a:t>=(v</a:t>
            </a:r>
            <a:r>
              <a:rPr lang="en-US" sz="2400" baseline="-25000" dirty="0" smtClean="0">
                <a:latin typeface="Courier New" pitchFamily="49" charset="0"/>
                <a:cs typeface="Courier New" pitchFamily="49" charset="0"/>
              </a:rPr>
              <a:t>1j</a:t>
            </a:r>
            <a:r>
              <a:rPr lang="en-US" sz="2400" dirty="0" smtClean="0">
                <a:latin typeface="Courier New" pitchFamily="49" charset="0"/>
                <a:cs typeface="Courier New" pitchFamily="49" charset="0"/>
              </a:rPr>
              <a:t>, v</a:t>
            </a:r>
            <a:r>
              <a:rPr lang="en-US" sz="2400" baseline="-25000" dirty="0" smtClean="0">
                <a:latin typeface="Courier New" pitchFamily="49" charset="0"/>
                <a:cs typeface="Courier New" pitchFamily="49" charset="0"/>
              </a:rPr>
              <a:t>2j</a:t>
            </a:r>
            <a:r>
              <a:rPr lang="en-US" sz="2400" dirty="0" smtClean="0">
                <a:latin typeface="Courier New" pitchFamily="49" charset="0"/>
                <a:cs typeface="Courier New" pitchFamily="49" charset="0"/>
              </a:rPr>
              <a:t>)</a:t>
            </a:r>
          </a:p>
          <a:p>
            <a:r>
              <a:rPr lang="en-US" sz="2400" dirty="0" err="1" smtClean="0"/>
              <a:t>Papras</a:t>
            </a:r>
            <a:r>
              <a:rPr lang="lt-LT" sz="2400" dirty="0" smtClean="0"/>
              <a:t>č</a:t>
            </a:r>
            <a:r>
              <a:rPr lang="en-US" sz="2400" dirty="0" err="1" smtClean="0"/>
              <a:t>iausias</a:t>
            </a:r>
            <a:r>
              <a:rPr lang="lt-LT" sz="2400" dirty="0" smtClean="0"/>
              <a:t> grafo pavyzdys yra šalies kelių žemėlapis</a:t>
            </a:r>
          </a:p>
          <a:p>
            <a:pPr lvl="1"/>
            <a:r>
              <a:rPr lang="lt-LT" sz="2000" dirty="0" smtClean="0"/>
              <a:t>Miestai ir gyvenvietės sudaro viršūnių aibę</a:t>
            </a:r>
          </a:p>
          <a:p>
            <a:pPr lvl="1"/>
            <a:r>
              <a:rPr lang="lt-LT" sz="2000" dirty="0" smtClean="0"/>
              <a:t>Keliai – briaunų aibę</a:t>
            </a:r>
          </a:p>
          <a:p>
            <a:r>
              <a:rPr lang="lt-LT" sz="2400" dirty="0" smtClean="0">
                <a:solidFill>
                  <a:prstClr val="black"/>
                </a:solidFill>
              </a:rPr>
              <a:t>Jei briaunos </a:t>
            </a:r>
            <a:r>
              <a:rPr lang="lt-LT" sz="2400" dirty="0" err="1">
                <a:latin typeface="Courier New" pitchFamily="49" charset="0"/>
                <a:cs typeface="Courier New" pitchFamily="49" charset="0"/>
              </a:rPr>
              <a:t>e</a:t>
            </a:r>
            <a:r>
              <a:rPr lang="lt-LT" sz="2400" baseline="-25000" dirty="0" err="1">
                <a:latin typeface="Courier New" pitchFamily="49" charset="0"/>
                <a:cs typeface="Courier New" pitchFamily="49" charset="0"/>
              </a:rPr>
              <a:t>j</a:t>
            </a:r>
            <a:r>
              <a:rPr lang="en-US" sz="2400" dirty="0">
                <a:latin typeface="Courier New" pitchFamily="49" charset="0"/>
                <a:cs typeface="Courier New" pitchFamily="49" charset="0"/>
              </a:rPr>
              <a:t>=(v</a:t>
            </a:r>
            <a:r>
              <a:rPr lang="en-US" sz="2400" baseline="-25000" dirty="0">
                <a:latin typeface="Courier New" pitchFamily="49" charset="0"/>
                <a:cs typeface="Courier New" pitchFamily="49" charset="0"/>
              </a:rPr>
              <a:t>1j</a:t>
            </a:r>
            <a:r>
              <a:rPr lang="en-US" sz="2400" dirty="0">
                <a:latin typeface="Courier New" pitchFamily="49" charset="0"/>
                <a:cs typeface="Courier New" pitchFamily="49" charset="0"/>
              </a:rPr>
              <a:t>, v</a:t>
            </a:r>
            <a:r>
              <a:rPr lang="en-US" sz="2400" baseline="-25000" dirty="0">
                <a:latin typeface="Courier New" pitchFamily="49" charset="0"/>
                <a:cs typeface="Courier New" pitchFamily="49" charset="0"/>
              </a:rPr>
              <a:t>2j</a:t>
            </a:r>
            <a:r>
              <a:rPr lang="en-US" sz="2400" dirty="0" smtClean="0">
                <a:latin typeface="Courier New" pitchFamily="49" charset="0"/>
                <a:cs typeface="Courier New" pitchFamily="49" charset="0"/>
              </a:rPr>
              <a:t>)</a:t>
            </a:r>
            <a:r>
              <a:rPr lang="lt-LT" sz="2400" dirty="0" smtClean="0"/>
              <a:t> ir </a:t>
            </a:r>
            <a:r>
              <a:rPr lang="lt-LT" sz="2400" dirty="0" smtClean="0">
                <a:latin typeface="Courier New" pitchFamily="49" charset="0"/>
                <a:cs typeface="Courier New" pitchFamily="49" charset="0"/>
              </a:rPr>
              <a:t>e</a:t>
            </a:r>
            <a:r>
              <a:rPr lang="lt-LT" sz="2400" baseline="-25000" dirty="0" smtClean="0">
                <a:latin typeface="Courier New" pitchFamily="49" charset="0"/>
                <a:cs typeface="Courier New" pitchFamily="49" charset="0"/>
              </a:rPr>
              <a:t>k</a:t>
            </a:r>
            <a:r>
              <a:rPr lang="en-US" sz="2400" dirty="0" smtClean="0">
                <a:latin typeface="Courier New" pitchFamily="49" charset="0"/>
                <a:cs typeface="Courier New" pitchFamily="49" charset="0"/>
              </a:rPr>
              <a:t>=(v</a:t>
            </a:r>
            <a:r>
              <a:rPr lang="lt-LT" sz="2400" baseline="-25000" dirty="0" smtClean="0">
                <a:latin typeface="Courier New" pitchFamily="49" charset="0"/>
                <a:cs typeface="Courier New" pitchFamily="49" charset="0"/>
              </a:rPr>
              <a:t>2</a:t>
            </a:r>
            <a:r>
              <a:rPr lang="en-US" sz="2400" baseline="-25000" dirty="0" smtClean="0">
                <a:latin typeface="Courier New" pitchFamily="49" charset="0"/>
                <a:cs typeface="Courier New" pitchFamily="49" charset="0"/>
              </a:rPr>
              <a:t>j</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v</a:t>
            </a:r>
            <a:r>
              <a:rPr lang="lt-LT" sz="2400" baseline="-25000" dirty="0" smtClean="0">
                <a:latin typeface="Courier New" pitchFamily="49" charset="0"/>
                <a:cs typeface="Courier New" pitchFamily="49" charset="0"/>
              </a:rPr>
              <a:t>1</a:t>
            </a:r>
            <a:r>
              <a:rPr lang="en-US" sz="2400" baseline="-25000" dirty="0" smtClean="0">
                <a:latin typeface="Courier New" pitchFamily="49" charset="0"/>
                <a:cs typeface="Courier New" pitchFamily="49" charset="0"/>
              </a:rPr>
              <a:t>j</a:t>
            </a:r>
            <a:r>
              <a:rPr lang="en-US" sz="2400" dirty="0" smtClean="0">
                <a:latin typeface="Courier New" pitchFamily="49" charset="0"/>
                <a:cs typeface="Courier New" pitchFamily="49" charset="0"/>
              </a:rPr>
              <a:t>)</a:t>
            </a:r>
            <a:r>
              <a:rPr lang="lt-LT" sz="2400" dirty="0" smtClean="0"/>
              <a:t>  yra skirtingos (svarbi jų jungimo kryptis), tai jos vadinamos orientuotomis ir atitinkamai grafas vadinamas </a:t>
            </a:r>
            <a:r>
              <a:rPr lang="lt-LT" sz="2400" dirty="0" err="1" smtClean="0"/>
              <a:t>orientuotoju</a:t>
            </a:r>
            <a:endParaRPr lang="lt-LT" sz="2400" dirty="0" smtClean="0"/>
          </a:p>
          <a:p>
            <a:r>
              <a:rPr lang="lt-LT" sz="2400" dirty="0" smtClean="0">
                <a:solidFill>
                  <a:prstClr val="black"/>
                </a:solidFill>
              </a:rPr>
              <a:t>Orientuotąją briauna dar vadinama lanku (keliuose irgi būna vienpusis eismas)</a:t>
            </a:r>
          </a:p>
          <a:p>
            <a:endParaRPr lang="lt-LT" sz="2400" dirty="0">
              <a:solidFill>
                <a:prstClr val="black"/>
              </a:solidFill>
            </a:endParaRPr>
          </a:p>
        </p:txBody>
      </p:sp>
    </p:spTree>
    <p:extLst>
      <p:ext uri="{BB962C8B-B14F-4D97-AF65-F5344CB8AC3E}">
        <p14:creationId xmlns:p14="http://schemas.microsoft.com/office/powerpoint/2010/main" val="1219805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Floido</a:t>
            </a:r>
            <a:r>
              <a:rPr lang="lt-LT" dirty="0" smtClean="0"/>
              <a:t> algoritmas</a:t>
            </a:r>
            <a:endParaRPr lang="en-US" dirty="0"/>
          </a:p>
        </p:txBody>
      </p:sp>
      <p:sp>
        <p:nvSpPr>
          <p:cNvPr id="3" name="Content Placeholder 2"/>
          <p:cNvSpPr>
            <a:spLocks noGrp="1"/>
          </p:cNvSpPr>
          <p:nvPr>
            <p:ph idx="1"/>
          </p:nvPr>
        </p:nvSpPr>
        <p:spPr/>
        <p:txBody>
          <a:bodyPr/>
          <a:lstStyle/>
          <a:p>
            <a:r>
              <a:rPr lang="lt-LT" sz="2400" dirty="0" smtClean="0"/>
              <a:t>Kadangi nežinome, kuris iš šių dviejų kelių yra trumpesnis, tai gauname matricos </a:t>
            </a:r>
            <a:r>
              <a:rPr lang="lt-LT" sz="2400" dirty="0" err="1" smtClean="0">
                <a:latin typeface="Courier New" pitchFamily="49" charset="0"/>
                <a:cs typeface="Courier New" pitchFamily="49" charset="0"/>
              </a:rPr>
              <a:t>D</a:t>
            </a:r>
            <a:r>
              <a:rPr lang="lt-LT" sz="2400" baseline="-25000" dirty="0" err="1" smtClean="0">
                <a:latin typeface="Courier New" pitchFamily="49" charset="0"/>
                <a:cs typeface="Courier New" pitchFamily="49" charset="0"/>
              </a:rPr>
              <a:t>k</a:t>
            </a:r>
            <a:r>
              <a:rPr lang="lt-LT" sz="2400" dirty="0" smtClean="0"/>
              <a:t> koeficientų skaičiavimo </a:t>
            </a:r>
            <a:r>
              <a:rPr lang="lt-LT" sz="2400" dirty="0" err="1" smtClean="0"/>
              <a:t>variacinę</a:t>
            </a:r>
            <a:r>
              <a:rPr lang="lt-LT" sz="2400" dirty="0" smtClean="0"/>
              <a:t> formulę (</a:t>
            </a:r>
            <a:r>
              <a:rPr lang="lt-LT" sz="2400" dirty="0" err="1" smtClean="0"/>
              <a:t>Belmano</a:t>
            </a:r>
            <a:r>
              <a:rPr lang="lt-LT" sz="2400" dirty="0" smtClean="0"/>
              <a:t> lygtį)</a:t>
            </a:r>
          </a:p>
          <a:p>
            <a:endParaRPr lang="lt-LT" sz="2400" dirty="0"/>
          </a:p>
          <a:p>
            <a:r>
              <a:rPr lang="lt-LT" sz="2400" dirty="0" smtClean="0"/>
              <a:t>Pažymėsime, kad nereikia skaičiuoti koeficientų, esančių pagrindinėje matricos įstrižainėje ir k-tajame stulpelyje bei eilutėje, nes teisingos tokios nelygybės</a:t>
            </a:r>
          </a:p>
          <a:p>
            <a:endParaRPr lang="lt-LT" sz="2400" dirty="0"/>
          </a:p>
          <a:p>
            <a:endParaRPr lang="lt-LT" sz="2400" dirty="0" smtClean="0"/>
          </a:p>
          <a:p>
            <a:r>
              <a:rPr lang="lt-LT" sz="2400" dirty="0" smtClean="0"/>
              <a:t>Optimalų kelią saugome matricoje </a:t>
            </a:r>
            <a:r>
              <a:rPr lang="lt-LT" sz="2400" dirty="0" smtClean="0">
                <a:latin typeface="Courier New" pitchFamily="49" charset="0"/>
                <a:cs typeface="Courier New" pitchFamily="49" charset="0"/>
              </a:rPr>
              <a:t>P</a:t>
            </a:r>
            <a:r>
              <a:rPr lang="lt-LT" sz="2400" dirty="0" smtClean="0"/>
              <a:t>, kurios koeficientas </a:t>
            </a:r>
            <a:r>
              <a:rPr lang="lt-LT" sz="2400" dirty="0" err="1" smtClean="0">
                <a:latin typeface="Courier New" panose="02070309020205020404" pitchFamily="49" charset="0"/>
                <a:cs typeface="Courier New" panose="02070309020205020404" pitchFamily="49" charset="0"/>
              </a:rPr>
              <a:t>p</a:t>
            </a:r>
            <a:r>
              <a:rPr lang="lt-LT" sz="2400" baseline="-25000" dirty="0" err="1" smtClean="0">
                <a:latin typeface="Courier New" panose="02070309020205020404" pitchFamily="49" charset="0"/>
                <a:cs typeface="Courier New" panose="02070309020205020404" pitchFamily="49" charset="0"/>
              </a:rPr>
              <a:t>ij</a:t>
            </a:r>
            <a:r>
              <a:rPr lang="lt-LT" sz="2400" dirty="0" smtClean="0"/>
              <a:t> yra lygus trumpiausio kelio nuo </a:t>
            </a:r>
            <a:r>
              <a:rPr lang="lt-LT" sz="2400" dirty="0" err="1" smtClean="0">
                <a:latin typeface="Courier New" pitchFamily="49" charset="0"/>
                <a:cs typeface="Courier New" pitchFamily="49" charset="0"/>
              </a:rPr>
              <a:t>v</a:t>
            </a:r>
            <a:r>
              <a:rPr lang="lt-LT" sz="2400" baseline="-25000" dirty="0" err="1" smtClean="0">
                <a:latin typeface="Courier New" pitchFamily="49" charset="0"/>
                <a:cs typeface="Courier New" pitchFamily="49" charset="0"/>
              </a:rPr>
              <a:t>i</a:t>
            </a:r>
            <a:r>
              <a:rPr lang="lt-LT" sz="2400" dirty="0" smtClean="0"/>
              <a:t> iki </a:t>
            </a:r>
            <a:r>
              <a:rPr lang="lt-LT" sz="2400" dirty="0" err="1" smtClean="0">
                <a:latin typeface="Courier New" pitchFamily="49" charset="0"/>
                <a:cs typeface="Courier New" pitchFamily="49" charset="0"/>
              </a:rPr>
              <a:t>v</a:t>
            </a:r>
            <a:r>
              <a:rPr lang="lt-LT" sz="2400" baseline="-25000" dirty="0" err="1" smtClean="0">
                <a:latin typeface="Courier New" pitchFamily="49" charset="0"/>
                <a:cs typeface="Courier New" pitchFamily="49" charset="0"/>
              </a:rPr>
              <a:t>j</a:t>
            </a:r>
            <a:r>
              <a:rPr lang="lt-LT" sz="2400" dirty="0" smtClean="0"/>
              <a:t> tarpinių viršūnių didžiausiam numeriui</a:t>
            </a:r>
            <a:endParaRPr lang="en-US"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3454232607"/>
              </p:ext>
            </p:extLst>
          </p:nvPr>
        </p:nvGraphicFramePr>
        <p:xfrm>
          <a:off x="1907704" y="2852936"/>
          <a:ext cx="4833937" cy="487363"/>
        </p:xfrm>
        <a:graphic>
          <a:graphicData uri="http://schemas.openxmlformats.org/presentationml/2006/ole">
            <mc:AlternateContent xmlns:mc="http://schemas.openxmlformats.org/markup-compatibility/2006">
              <mc:Choice xmlns:v="urn:schemas-microsoft-com:vml" Requires="v">
                <p:oleObj spid="_x0000_s175190" name="Equation" r:id="rId3" imgW="2387520" imgH="241200" progId="Equation.DSMT4">
                  <p:embed/>
                </p:oleObj>
              </mc:Choice>
              <mc:Fallback>
                <p:oleObj name="Equation" r:id="rId3" imgW="2387520" imgH="241200" progId="Equation.DSMT4">
                  <p:embed/>
                  <p:pic>
                    <p:nvPicPr>
                      <p:cNvPr id="0" name=""/>
                      <p:cNvPicPr>
                        <a:picLocks noChangeAspect="1" noChangeArrowheads="1"/>
                      </p:cNvPicPr>
                      <p:nvPr/>
                    </p:nvPicPr>
                    <p:blipFill>
                      <a:blip r:embed="rId4"/>
                      <a:srcRect/>
                      <a:stretch>
                        <a:fillRect/>
                      </a:stretch>
                    </p:blipFill>
                    <p:spPr bwMode="auto">
                      <a:xfrm>
                        <a:off x="1907704" y="2852936"/>
                        <a:ext cx="48339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13123862"/>
              </p:ext>
            </p:extLst>
          </p:nvPr>
        </p:nvGraphicFramePr>
        <p:xfrm>
          <a:off x="1979713" y="4365104"/>
          <a:ext cx="5112567" cy="1146941"/>
        </p:xfrm>
        <a:graphic>
          <a:graphicData uri="http://schemas.openxmlformats.org/presentationml/2006/ole">
            <mc:AlternateContent xmlns:mc="http://schemas.openxmlformats.org/markup-compatibility/2006">
              <mc:Choice xmlns:v="urn:schemas-microsoft-com:vml" Requires="v">
                <p:oleObj spid="_x0000_s175191" name="Equation" r:id="rId5" imgW="3047760" imgH="685800" progId="Equation.DSMT4">
                  <p:embed/>
                </p:oleObj>
              </mc:Choice>
              <mc:Fallback>
                <p:oleObj name="Equation" r:id="rId5" imgW="3047760" imgH="685800" progId="Equation.DSMT4">
                  <p:embed/>
                  <p:pic>
                    <p:nvPicPr>
                      <p:cNvPr id="0" name="Object 5"/>
                      <p:cNvPicPr>
                        <a:picLocks noChangeAspect="1" noChangeArrowheads="1"/>
                      </p:cNvPicPr>
                      <p:nvPr/>
                    </p:nvPicPr>
                    <p:blipFill>
                      <a:blip r:embed="rId6"/>
                      <a:srcRect/>
                      <a:stretch>
                        <a:fillRect/>
                      </a:stretch>
                    </p:blipFill>
                    <p:spPr bwMode="auto">
                      <a:xfrm>
                        <a:off x="1979713" y="4365104"/>
                        <a:ext cx="5112567" cy="114694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42956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Floido</a:t>
            </a:r>
            <a:r>
              <a:rPr lang="lt-LT" dirty="0" smtClean="0"/>
              <a:t> algoritmas</a:t>
            </a:r>
            <a:endParaRPr lang="en-US" dirty="0"/>
          </a:p>
        </p:txBody>
      </p:sp>
      <p:sp>
        <p:nvSpPr>
          <p:cNvPr id="3" name="Content Placeholder 2"/>
          <p:cNvSpPr>
            <a:spLocks noGrp="1"/>
          </p:cNvSpPr>
          <p:nvPr>
            <p:ph idx="1"/>
          </p:nvPr>
        </p:nvSpPr>
        <p:spPr/>
        <p:txBody>
          <a:bodyPr/>
          <a:lstStyle/>
          <a:p>
            <a:r>
              <a:rPr lang="lt-LT" sz="2400" dirty="0" smtClean="0"/>
              <a:t>Trumpiausio kelio spausdinimo algoritmas</a:t>
            </a:r>
          </a:p>
          <a:p>
            <a:pPr marL="0" indent="0">
              <a:buNone/>
            </a:pPr>
            <a:r>
              <a:rPr lang="lt-LT" sz="2400" dirty="0"/>
              <a:t>	</a:t>
            </a:r>
            <a:r>
              <a:rPr lang="lt-LT" sz="1600" dirty="0" err="1" smtClean="0">
                <a:latin typeface="Courier New" pitchFamily="49" charset="0"/>
                <a:cs typeface="Courier New" pitchFamily="49" charset="0"/>
              </a:rPr>
              <a:t>Path(i,j</a:t>
            </a:r>
            <a:r>
              <a:rPr lang="lt-LT" sz="1600" dirty="0" smtClean="0">
                <a:latin typeface="Courier New" pitchFamily="49" charset="0"/>
                <a:cs typeface="Courier New" pitchFamily="49" charset="0"/>
              </a:rPr>
              <a:t>)</a:t>
            </a:r>
          </a:p>
          <a:p>
            <a:pPr marL="0" indent="0">
              <a:buNone/>
            </a:pPr>
            <a:r>
              <a:rPr lang="lt-LT" sz="1600" dirty="0">
                <a:latin typeface="Courier New" pitchFamily="49" charset="0"/>
                <a:cs typeface="Courier New" pitchFamily="49" charset="0"/>
              </a:rPr>
              <a:t>	</a:t>
            </a:r>
            <a:r>
              <a:rPr lang="lt-LT" sz="1600" dirty="0" err="1" smtClean="0">
                <a:latin typeface="Courier New" pitchFamily="49" charset="0"/>
                <a:cs typeface="Courier New" pitchFamily="49" charset="0"/>
              </a:rPr>
              <a:t>begin</a:t>
            </a:r>
            <a:endParaRPr lang="lt-LT" sz="1600" dirty="0" smtClean="0">
              <a:latin typeface="Courier New" pitchFamily="49" charset="0"/>
              <a:cs typeface="Courier New" pitchFamily="49" charset="0"/>
            </a:endParaRPr>
          </a:p>
          <a:p>
            <a:pPr marL="0" indent="0">
              <a:buNone/>
            </a:pPr>
            <a:r>
              <a:rPr lang="lt-LT" sz="1600" dirty="0">
                <a:latin typeface="Courier New" pitchFamily="49" charset="0"/>
                <a:cs typeface="Courier New" pitchFamily="49" charset="0"/>
              </a:rPr>
              <a:t>	</a:t>
            </a:r>
            <a:r>
              <a:rPr lang="lt-LT" sz="1600" dirty="0" smtClean="0">
                <a:latin typeface="Courier New" pitchFamily="49" charset="0"/>
                <a:cs typeface="Courier New" pitchFamily="49" charset="0"/>
              </a:rPr>
              <a:t>  (1) k</a:t>
            </a:r>
            <a:r>
              <a:rPr lang="en-US" sz="1600" dirty="0" smtClean="0">
                <a:latin typeface="Courier New" pitchFamily="49" charset="0"/>
                <a:cs typeface="Courier New" pitchFamily="49" charset="0"/>
              </a:rPr>
              <a:t>=</a:t>
            </a:r>
            <a:r>
              <a:rPr lang="lt-LT" sz="1600" dirty="0" err="1" smtClean="0">
                <a:latin typeface="Courier New" pitchFamily="49" charset="0"/>
                <a:cs typeface="Courier New" pitchFamily="49" charset="0"/>
              </a:rPr>
              <a:t>pij</a:t>
            </a:r>
            <a:r>
              <a:rPr lang="lt-LT" sz="1600" dirty="0" smtClean="0">
                <a:latin typeface="Courier New" pitchFamily="49" charset="0"/>
                <a:cs typeface="Courier New" pitchFamily="49" charset="0"/>
              </a:rPr>
              <a:t>;</a:t>
            </a:r>
          </a:p>
          <a:p>
            <a:pPr marL="0" indent="0">
              <a:buNone/>
            </a:pPr>
            <a:r>
              <a:rPr lang="lt-LT" sz="1600" dirty="0">
                <a:latin typeface="Courier New" pitchFamily="49" charset="0"/>
                <a:cs typeface="Courier New" pitchFamily="49" charset="0"/>
              </a:rPr>
              <a:t>	</a:t>
            </a:r>
            <a:r>
              <a:rPr lang="lt-LT" sz="1600" dirty="0" smtClean="0">
                <a:latin typeface="Courier New" pitchFamily="49" charset="0"/>
                <a:cs typeface="Courier New" pitchFamily="49" charset="0"/>
              </a:rPr>
              <a:t>  (2) </a:t>
            </a:r>
            <a:r>
              <a:rPr lang="lt-LT" sz="1600" dirty="0" err="1" smtClean="0">
                <a:latin typeface="Courier New" pitchFamily="49" charset="0"/>
                <a:cs typeface="Courier New" pitchFamily="49" charset="0"/>
              </a:rPr>
              <a:t>if</a:t>
            </a:r>
            <a:r>
              <a:rPr lang="lt-LT" sz="1600" dirty="0" smtClean="0">
                <a:latin typeface="Courier New" pitchFamily="49" charset="0"/>
                <a:cs typeface="Courier New" pitchFamily="49" charset="0"/>
              </a:rPr>
              <a:t> (k</a:t>
            </a:r>
            <a:r>
              <a:rPr lang="en-US" sz="1600" dirty="0" smtClean="0">
                <a:latin typeface="Courier New" pitchFamily="49" charset="0"/>
                <a:cs typeface="Courier New" pitchFamily="49" charset="0"/>
              </a:rPr>
              <a:t>!=</a:t>
            </a:r>
            <a:r>
              <a:rPr lang="lt-LT" sz="1600" dirty="0" smtClean="0">
                <a:latin typeface="Courier New" pitchFamily="49" charset="0"/>
                <a:cs typeface="Courier New" pitchFamily="49" charset="0"/>
              </a:rPr>
              <a:t>0) </a:t>
            </a:r>
            <a:r>
              <a:rPr lang="lt-LT" sz="1600" dirty="0" err="1" smtClean="0">
                <a:latin typeface="Courier New" pitchFamily="49" charset="0"/>
                <a:cs typeface="Courier New" pitchFamily="49" charset="0"/>
              </a:rPr>
              <a:t>then</a:t>
            </a:r>
            <a:endParaRPr lang="lt-LT" sz="1600" dirty="0" smtClean="0">
              <a:latin typeface="Courier New" pitchFamily="49" charset="0"/>
              <a:cs typeface="Courier New" pitchFamily="49" charset="0"/>
            </a:endParaRPr>
          </a:p>
          <a:p>
            <a:pPr marL="0" indent="0">
              <a:buNone/>
            </a:pPr>
            <a:r>
              <a:rPr lang="lt-LT" sz="1600" dirty="0">
                <a:latin typeface="Courier New" pitchFamily="49" charset="0"/>
                <a:cs typeface="Courier New" pitchFamily="49" charset="0"/>
              </a:rPr>
              <a:t>	</a:t>
            </a:r>
            <a:r>
              <a:rPr lang="lt-LT" sz="1600" dirty="0" smtClean="0">
                <a:latin typeface="Courier New" pitchFamily="49" charset="0"/>
                <a:cs typeface="Courier New" pitchFamily="49" charset="0"/>
              </a:rPr>
              <a:t>  (3)   </a:t>
            </a:r>
            <a:r>
              <a:rPr lang="lt-LT" sz="1600" dirty="0" err="1" smtClean="0">
                <a:latin typeface="Courier New" pitchFamily="49" charset="0"/>
                <a:cs typeface="Courier New" pitchFamily="49" charset="0"/>
              </a:rPr>
              <a:t>Path(i,k</a:t>
            </a:r>
            <a:r>
              <a:rPr lang="lt-LT" sz="1600" dirty="0" smtClean="0">
                <a:latin typeface="Courier New" pitchFamily="49" charset="0"/>
                <a:cs typeface="Courier New" pitchFamily="49" charset="0"/>
              </a:rPr>
              <a:t>);</a:t>
            </a:r>
          </a:p>
          <a:p>
            <a:pPr marL="0" indent="0">
              <a:buNone/>
            </a:pPr>
            <a:r>
              <a:rPr lang="lt-LT" sz="1600" dirty="0">
                <a:latin typeface="Courier New" pitchFamily="49" charset="0"/>
                <a:cs typeface="Courier New" pitchFamily="49" charset="0"/>
              </a:rPr>
              <a:t>	</a:t>
            </a:r>
            <a:r>
              <a:rPr lang="lt-LT" sz="1600" dirty="0" smtClean="0">
                <a:latin typeface="Courier New" pitchFamily="49" charset="0"/>
                <a:cs typeface="Courier New" pitchFamily="49" charset="0"/>
              </a:rPr>
              <a:t>  (4)   Spausdiname k;</a:t>
            </a:r>
          </a:p>
          <a:p>
            <a:pPr marL="0" indent="0">
              <a:buNone/>
            </a:pPr>
            <a:r>
              <a:rPr lang="lt-LT" sz="1600" dirty="0">
                <a:latin typeface="Courier New" pitchFamily="49" charset="0"/>
                <a:cs typeface="Courier New" pitchFamily="49" charset="0"/>
              </a:rPr>
              <a:t>	</a:t>
            </a:r>
            <a:r>
              <a:rPr lang="lt-LT" sz="1600" dirty="0" smtClean="0">
                <a:latin typeface="Courier New" pitchFamily="49" charset="0"/>
                <a:cs typeface="Courier New" pitchFamily="49" charset="0"/>
              </a:rPr>
              <a:t>  (5)   </a:t>
            </a:r>
            <a:r>
              <a:rPr lang="lt-LT" sz="1600" dirty="0" err="1" smtClean="0">
                <a:latin typeface="Courier New" pitchFamily="49" charset="0"/>
                <a:cs typeface="Courier New" pitchFamily="49" charset="0"/>
              </a:rPr>
              <a:t>Path(k,j</a:t>
            </a:r>
            <a:r>
              <a:rPr lang="lt-LT" sz="1600" dirty="0" smtClean="0">
                <a:latin typeface="Courier New" pitchFamily="49" charset="0"/>
                <a:cs typeface="Courier New" pitchFamily="49" charset="0"/>
              </a:rPr>
              <a:t>);</a:t>
            </a:r>
          </a:p>
          <a:p>
            <a:pPr marL="0" indent="0">
              <a:buNone/>
            </a:pPr>
            <a:r>
              <a:rPr lang="lt-LT" sz="1600" dirty="0">
                <a:latin typeface="Courier New" pitchFamily="49" charset="0"/>
                <a:cs typeface="Courier New" pitchFamily="49" charset="0"/>
              </a:rPr>
              <a:t>	</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end</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if</a:t>
            </a:r>
            <a:endParaRPr lang="lt-LT" sz="1600" dirty="0" smtClean="0">
              <a:latin typeface="Courier New" pitchFamily="49" charset="0"/>
              <a:cs typeface="Courier New" pitchFamily="49" charset="0"/>
            </a:endParaRPr>
          </a:p>
          <a:p>
            <a:pPr marL="0" indent="0">
              <a:buNone/>
            </a:pPr>
            <a:r>
              <a:rPr lang="lt-LT" sz="1600" dirty="0">
                <a:latin typeface="Courier New" pitchFamily="49" charset="0"/>
                <a:cs typeface="Courier New" pitchFamily="49" charset="0"/>
              </a:rPr>
              <a:t>	</a:t>
            </a:r>
            <a:r>
              <a:rPr lang="lt-LT" sz="1600" dirty="0" err="1" smtClean="0">
                <a:latin typeface="Courier New" pitchFamily="49" charset="0"/>
                <a:cs typeface="Courier New" pitchFamily="49" charset="0"/>
              </a:rPr>
              <a:t>end</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Path</a:t>
            </a:r>
            <a:endParaRPr lang="lt-LT" sz="1600" dirty="0" smtClean="0">
              <a:latin typeface="Courier New" pitchFamily="49" charset="0"/>
              <a:cs typeface="Courier New" pitchFamily="49" charset="0"/>
            </a:endParaRPr>
          </a:p>
          <a:p>
            <a:pPr lvl="0"/>
            <a:r>
              <a:rPr lang="lt-LT" sz="2400" dirty="0" smtClean="0">
                <a:solidFill>
                  <a:prstClr val="black"/>
                </a:solidFill>
              </a:rPr>
              <a:t>Sprendžiame 2 uždavinius ir randame trumpiausius kelius iki visų viršūnių ir kaip spausdiname optimalius maršrutus</a:t>
            </a:r>
            <a:endParaRPr lang="lt-LT" sz="2400" dirty="0">
              <a:solidFill>
                <a:prstClr val="black"/>
              </a:solidFill>
            </a:endParaRPr>
          </a:p>
        </p:txBody>
      </p:sp>
    </p:spTree>
    <p:extLst>
      <p:ext uri="{BB962C8B-B14F-4D97-AF65-F5344CB8AC3E}">
        <p14:creationId xmlns:p14="http://schemas.microsoft.com/office/powerpoint/2010/main" val="280648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Floido</a:t>
            </a:r>
            <a:r>
              <a:rPr lang="lt-LT" dirty="0" smtClean="0"/>
              <a:t> algoritmas</a:t>
            </a:r>
            <a:endParaRPr lang="en-US" dirty="0"/>
          </a:p>
        </p:txBody>
      </p:sp>
      <p:sp>
        <p:nvSpPr>
          <p:cNvPr id="3" name="Content Placeholder 2"/>
          <p:cNvSpPr>
            <a:spLocks noGrp="1"/>
          </p:cNvSpPr>
          <p:nvPr>
            <p:ph idx="1"/>
          </p:nvPr>
        </p:nvSpPr>
        <p:spPr/>
        <p:txBody>
          <a:bodyPr/>
          <a:lstStyle/>
          <a:p>
            <a:endParaRPr lang="lt-LT" sz="2400" dirty="0">
              <a:solidFill>
                <a:prstClr val="black"/>
              </a:solidFill>
            </a:endParaRPr>
          </a:p>
        </p:txBody>
      </p:sp>
      <p:pic>
        <p:nvPicPr>
          <p:cNvPr id="176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42953"/>
            <a:ext cx="3888432" cy="3760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6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165510"/>
            <a:ext cx="4788024" cy="344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18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Floido</a:t>
            </a:r>
            <a:r>
              <a:rPr lang="lt-LT" dirty="0" smtClean="0"/>
              <a:t> algoritmas</a:t>
            </a:r>
            <a:endParaRPr lang="en-US" dirty="0"/>
          </a:p>
        </p:txBody>
      </p:sp>
      <p:sp>
        <p:nvSpPr>
          <p:cNvPr id="3" name="Content Placeholder 2"/>
          <p:cNvSpPr>
            <a:spLocks noGrp="1"/>
          </p:cNvSpPr>
          <p:nvPr>
            <p:ph idx="1"/>
          </p:nvPr>
        </p:nvSpPr>
        <p:spPr/>
        <p:txBody>
          <a:bodyPr/>
          <a:lstStyle/>
          <a:p>
            <a:r>
              <a:rPr lang="lt-LT" sz="2400" dirty="0" smtClean="0">
                <a:solidFill>
                  <a:prstClr val="black"/>
                </a:solidFill>
              </a:rPr>
              <a:t>1 Pavyzdys. Trumpiausių kelių radimas</a:t>
            </a:r>
          </a:p>
          <a:p>
            <a:pPr lvl="1"/>
            <a:r>
              <a:rPr lang="lt-LT" sz="2000" dirty="0" smtClean="0">
                <a:solidFill>
                  <a:prstClr val="black"/>
                </a:solidFill>
              </a:rPr>
              <a:t>Turime orientuotąjį įvertintąjį grafą.</a:t>
            </a:r>
          </a:p>
          <a:p>
            <a:pPr lvl="1"/>
            <a:r>
              <a:rPr lang="lt-LT" sz="2000" dirty="0" smtClean="0">
                <a:solidFill>
                  <a:prstClr val="black"/>
                </a:solidFill>
              </a:rPr>
              <a:t>Rasime trumpiausius kelius tarp visų grafų viršūnių</a:t>
            </a:r>
          </a:p>
          <a:p>
            <a:pPr lvl="1"/>
            <a:r>
              <a:rPr lang="lt-LT" sz="2000" dirty="0" smtClean="0">
                <a:solidFill>
                  <a:prstClr val="black"/>
                </a:solidFill>
              </a:rPr>
              <a:t>Pradinės masyvų D ir P reikšmės yra</a:t>
            </a:r>
          </a:p>
          <a:p>
            <a:pPr lvl="1"/>
            <a:endParaRPr lang="lt-LT" sz="2000" dirty="0">
              <a:solidFill>
                <a:prstClr val="black"/>
              </a:solidFill>
            </a:endParaRPr>
          </a:p>
          <a:p>
            <a:pPr lvl="1"/>
            <a:endParaRPr lang="lt-LT" sz="2000" dirty="0" smtClean="0">
              <a:solidFill>
                <a:prstClr val="black"/>
              </a:solidFill>
            </a:endParaRPr>
          </a:p>
          <a:p>
            <a:pPr lvl="1"/>
            <a:endParaRPr lang="lt-LT" sz="2000" dirty="0">
              <a:solidFill>
                <a:prstClr val="black"/>
              </a:solidFill>
            </a:endParaRPr>
          </a:p>
          <a:p>
            <a:pPr lvl="1"/>
            <a:r>
              <a:rPr lang="lt-LT" sz="2000" dirty="0" err="1" smtClean="0">
                <a:solidFill>
                  <a:prstClr val="black"/>
                </a:solidFill>
              </a:rPr>
              <a:t>Floido</a:t>
            </a:r>
            <a:r>
              <a:rPr lang="lt-LT" sz="2000" dirty="0" smtClean="0">
                <a:solidFill>
                  <a:prstClr val="black"/>
                </a:solidFill>
              </a:rPr>
              <a:t> algoritmo vykdymo eiga</a:t>
            </a:r>
            <a:endParaRPr lang="lt-LT" sz="2000" dirty="0">
              <a:solidFill>
                <a:prstClr val="black"/>
              </a:solidFill>
            </a:endParaRPr>
          </a:p>
        </p:txBody>
      </p:sp>
      <p:pic>
        <p:nvPicPr>
          <p:cNvPr id="177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212976"/>
            <a:ext cx="4294588" cy="1084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7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2852936"/>
            <a:ext cx="2091354" cy="1516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71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682831"/>
            <a:ext cx="4005579" cy="2046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71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4721193"/>
            <a:ext cx="4095224" cy="1958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1233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Floido</a:t>
            </a:r>
            <a:r>
              <a:rPr lang="lt-LT" dirty="0" smtClean="0"/>
              <a:t> algoritmas</a:t>
            </a:r>
            <a:endParaRPr lang="en-US" dirty="0"/>
          </a:p>
        </p:txBody>
      </p:sp>
      <p:sp>
        <p:nvSpPr>
          <p:cNvPr id="3" name="Content Placeholder 2"/>
          <p:cNvSpPr>
            <a:spLocks noGrp="1"/>
          </p:cNvSpPr>
          <p:nvPr>
            <p:ph idx="1"/>
          </p:nvPr>
        </p:nvSpPr>
        <p:spPr/>
        <p:txBody>
          <a:bodyPr/>
          <a:lstStyle/>
          <a:p>
            <a:r>
              <a:rPr lang="lt-LT" sz="2400" dirty="0">
                <a:solidFill>
                  <a:prstClr val="black"/>
                </a:solidFill>
              </a:rPr>
              <a:t>2</a:t>
            </a:r>
            <a:r>
              <a:rPr lang="lt-LT" sz="2400" dirty="0" smtClean="0">
                <a:solidFill>
                  <a:prstClr val="black"/>
                </a:solidFill>
              </a:rPr>
              <a:t> Pavyzdys. Trumpiausio kelio spausdinimas</a:t>
            </a:r>
          </a:p>
          <a:p>
            <a:pPr lvl="1"/>
            <a:r>
              <a:rPr lang="lt-LT" sz="2000" dirty="0" smtClean="0">
                <a:solidFill>
                  <a:prstClr val="black"/>
                </a:solidFill>
              </a:rPr>
              <a:t>Įvykdę </a:t>
            </a:r>
            <a:r>
              <a:rPr lang="lt-LT" sz="2000" dirty="0" err="1" smtClean="0">
                <a:solidFill>
                  <a:prstClr val="black"/>
                </a:solidFill>
              </a:rPr>
              <a:t>Floido</a:t>
            </a:r>
            <a:r>
              <a:rPr lang="lt-LT" sz="2000" dirty="0" smtClean="0">
                <a:solidFill>
                  <a:prstClr val="black"/>
                </a:solidFill>
              </a:rPr>
              <a:t> algoritmą, gavome tokią matricą</a:t>
            </a:r>
          </a:p>
          <a:p>
            <a:pPr lvl="1"/>
            <a:endParaRPr lang="lt-LT" sz="2000" dirty="0">
              <a:solidFill>
                <a:prstClr val="black"/>
              </a:solidFill>
            </a:endParaRPr>
          </a:p>
          <a:p>
            <a:pPr lvl="1"/>
            <a:endParaRPr lang="lt-LT" sz="2000" dirty="0" smtClean="0">
              <a:solidFill>
                <a:prstClr val="black"/>
              </a:solidFill>
            </a:endParaRPr>
          </a:p>
          <a:p>
            <a:pPr lvl="1"/>
            <a:endParaRPr lang="lt-LT" sz="2000" dirty="0">
              <a:solidFill>
                <a:prstClr val="black"/>
              </a:solidFill>
            </a:endParaRPr>
          </a:p>
          <a:p>
            <a:pPr lvl="1"/>
            <a:r>
              <a:rPr lang="lt-LT" sz="2000" dirty="0" smtClean="0">
                <a:solidFill>
                  <a:prstClr val="black"/>
                </a:solidFill>
              </a:rPr>
              <a:t>Surasime kelią, kuris jungia viršūnes </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3</a:t>
            </a:r>
            <a:r>
              <a:rPr lang="lt-LT" sz="2000" dirty="0" smtClean="0">
                <a:solidFill>
                  <a:prstClr val="black"/>
                </a:solidFill>
              </a:rPr>
              <a:t> ir </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1</a:t>
            </a:r>
          </a:p>
          <a:p>
            <a:pPr lvl="1"/>
            <a:r>
              <a:rPr lang="lt-LT" sz="2000" dirty="0" smtClean="0">
                <a:solidFill>
                  <a:prstClr val="black"/>
                </a:solidFill>
              </a:rPr>
              <a:t>Po pirmojo kreipinio į funkciją </a:t>
            </a:r>
            <a:r>
              <a:rPr lang="lt-LT" sz="2000" dirty="0" smtClean="0">
                <a:solidFill>
                  <a:prstClr val="black"/>
                </a:solidFill>
                <a:latin typeface="Courier New" pitchFamily="49" charset="0"/>
                <a:cs typeface="Courier New" pitchFamily="49" charset="0"/>
              </a:rPr>
              <a:t>Path(3,1) </a:t>
            </a:r>
            <a:r>
              <a:rPr lang="lt-LT" sz="2000" dirty="0" smtClean="0">
                <a:solidFill>
                  <a:prstClr val="black"/>
                </a:solidFill>
              </a:rPr>
              <a:t>sužinome, kad kelią sudaro dvi atkarpos</a:t>
            </a:r>
          </a:p>
          <a:p>
            <a:pPr lvl="2"/>
            <a:r>
              <a:rPr lang="lt-LT" sz="1600" dirty="0" smtClean="0">
                <a:solidFill>
                  <a:prstClr val="black"/>
                </a:solidFill>
              </a:rPr>
              <a:t>Pirmoji atkarpa jungia </a:t>
            </a:r>
            <a:r>
              <a:rPr lang="lt-LT" sz="1600" dirty="0" smtClean="0">
                <a:solidFill>
                  <a:prstClr val="black"/>
                </a:solidFill>
                <a:latin typeface="Courier New" pitchFamily="49" charset="0"/>
                <a:cs typeface="Courier New" pitchFamily="49" charset="0"/>
              </a:rPr>
              <a:t>v</a:t>
            </a:r>
            <a:r>
              <a:rPr lang="lt-LT" sz="1600" baseline="-25000" dirty="0" smtClean="0">
                <a:solidFill>
                  <a:prstClr val="black"/>
                </a:solidFill>
                <a:latin typeface="Courier New" pitchFamily="49" charset="0"/>
                <a:cs typeface="Courier New" pitchFamily="49" charset="0"/>
              </a:rPr>
              <a:t>3</a:t>
            </a:r>
            <a:r>
              <a:rPr lang="lt-LT" sz="1600" dirty="0" smtClean="0">
                <a:solidFill>
                  <a:prstClr val="black"/>
                </a:solidFill>
              </a:rPr>
              <a:t> ir </a:t>
            </a:r>
            <a:r>
              <a:rPr lang="lt-LT" sz="1600" dirty="0" smtClean="0">
                <a:solidFill>
                  <a:prstClr val="black"/>
                </a:solidFill>
                <a:latin typeface="Courier New" pitchFamily="49" charset="0"/>
                <a:cs typeface="Courier New" pitchFamily="49" charset="0"/>
              </a:rPr>
              <a:t>v</a:t>
            </a:r>
            <a:r>
              <a:rPr lang="lt-LT" sz="1600" baseline="-25000" dirty="0" smtClean="0">
                <a:solidFill>
                  <a:prstClr val="black"/>
                </a:solidFill>
                <a:latin typeface="Courier New" pitchFamily="49" charset="0"/>
                <a:cs typeface="Courier New" pitchFamily="49" charset="0"/>
              </a:rPr>
              <a:t>4</a:t>
            </a:r>
          </a:p>
          <a:p>
            <a:pPr lvl="2"/>
            <a:r>
              <a:rPr lang="lt-LT" sz="1600" dirty="0" smtClean="0">
                <a:solidFill>
                  <a:prstClr val="black"/>
                </a:solidFill>
              </a:rPr>
              <a:t>Antroji eina iš </a:t>
            </a:r>
            <a:r>
              <a:rPr lang="lt-LT" sz="1600" dirty="0" smtClean="0">
                <a:solidFill>
                  <a:prstClr val="black"/>
                </a:solidFill>
                <a:latin typeface="Courier New" pitchFamily="49" charset="0"/>
                <a:cs typeface="Courier New" pitchFamily="49" charset="0"/>
              </a:rPr>
              <a:t>v</a:t>
            </a:r>
            <a:r>
              <a:rPr lang="lt-LT" sz="1600" baseline="-25000" dirty="0" smtClean="0">
                <a:solidFill>
                  <a:prstClr val="black"/>
                </a:solidFill>
                <a:latin typeface="Courier New" pitchFamily="49" charset="0"/>
                <a:cs typeface="Courier New" pitchFamily="49" charset="0"/>
              </a:rPr>
              <a:t>4</a:t>
            </a:r>
            <a:r>
              <a:rPr lang="lt-LT" sz="1600" dirty="0" smtClean="0">
                <a:solidFill>
                  <a:prstClr val="black"/>
                </a:solidFill>
              </a:rPr>
              <a:t> į </a:t>
            </a:r>
            <a:r>
              <a:rPr lang="lt-LT" sz="1600" dirty="0" smtClean="0">
                <a:solidFill>
                  <a:prstClr val="black"/>
                </a:solidFill>
                <a:latin typeface="Courier New" pitchFamily="49" charset="0"/>
                <a:cs typeface="Courier New" pitchFamily="49" charset="0"/>
              </a:rPr>
              <a:t>v</a:t>
            </a:r>
            <a:r>
              <a:rPr lang="lt-LT" sz="1600" baseline="-25000" dirty="0" smtClean="0">
                <a:solidFill>
                  <a:prstClr val="black"/>
                </a:solidFill>
                <a:latin typeface="Courier New" pitchFamily="49" charset="0"/>
                <a:cs typeface="Courier New" pitchFamily="49" charset="0"/>
              </a:rPr>
              <a:t>1</a:t>
            </a:r>
          </a:p>
          <a:p>
            <a:pPr lvl="1"/>
            <a:r>
              <a:rPr lang="lt-LT" sz="2000" dirty="0" smtClean="0">
                <a:solidFill>
                  <a:prstClr val="black"/>
                </a:solidFill>
              </a:rPr>
              <a:t>Rekursyviai tirdami šias atkarpas, surandame trumpiausią kelią (</a:t>
            </a:r>
            <a:r>
              <a:rPr lang="lt-LT" sz="2000" dirty="0" smtClean="0">
                <a:solidFill>
                  <a:prstClr val="black"/>
                </a:solidFill>
                <a:latin typeface="Courier New" pitchFamily="49" charset="0"/>
                <a:cs typeface="Courier New" pitchFamily="49" charset="0"/>
              </a:rPr>
              <a:t>p</a:t>
            </a:r>
            <a:r>
              <a:rPr lang="lt-LT" sz="2000" baseline="-25000" dirty="0" smtClean="0">
                <a:solidFill>
                  <a:prstClr val="black"/>
                </a:solidFill>
                <a:latin typeface="Courier New" pitchFamily="49" charset="0"/>
                <a:cs typeface="Courier New" pitchFamily="49" charset="0"/>
              </a:rPr>
              <a:t>34</a:t>
            </a:r>
            <a:r>
              <a:rPr lang="en-US" sz="2000" dirty="0" smtClean="0">
                <a:solidFill>
                  <a:prstClr val="black"/>
                </a:solidFill>
                <a:latin typeface="Courier New" pitchFamily="49" charset="0"/>
                <a:cs typeface="Courier New" pitchFamily="49" charset="0"/>
              </a:rPr>
              <a:t>=2, p</a:t>
            </a:r>
            <a:r>
              <a:rPr lang="en-US" sz="2000" baseline="-25000" dirty="0" smtClean="0">
                <a:solidFill>
                  <a:prstClr val="black"/>
                </a:solidFill>
                <a:latin typeface="Courier New" pitchFamily="49" charset="0"/>
                <a:cs typeface="Courier New" pitchFamily="49" charset="0"/>
              </a:rPr>
              <a:t>41</a:t>
            </a:r>
            <a:r>
              <a:rPr lang="en-US" sz="2000" dirty="0" smtClean="0">
                <a:solidFill>
                  <a:prstClr val="black"/>
                </a:solidFill>
                <a:latin typeface="Courier New" pitchFamily="49" charset="0"/>
                <a:cs typeface="Courier New" pitchFamily="49" charset="0"/>
              </a:rPr>
              <a:t>=</a:t>
            </a:r>
            <a:r>
              <a:rPr lang="lt-LT" sz="2000" dirty="0" smtClean="0">
                <a:solidFill>
                  <a:prstClr val="black"/>
                </a:solidFill>
                <a:latin typeface="Courier New" pitchFamily="49" charset="0"/>
                <a:cs typeface="Courier New" pitchFamily="49" charset="0"/>
              </a:rPr>
              <a:t>0</a:t>
            </a:r>
            <a:r>
              <a:rPr lang="lt-LT" sz="2000" dirty="0" smtClean="0">
                <a:solidFill>
                  <a:prstClr val="black"/>
                </a:solidFill>
              </a:rPr>
              <a:t>)</a:t>
            </a:r>
            <a:endParaRPr lang="lt-LT" sz="2000" dirty="0">
              <a:solidFill>
                <a:prstClr val="black"/>
              </a:solidFill>
            </a:endParaRPr>
          </a:p>
        </p:txBody>
      </p:sp>
      <p:pic>
        <p:nvPicPr>
          <p:cNvPr id="178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425" y="2509839"/>
            <a:ext cx="2039095" cy="1207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2730263132"/>
              </p:ext>
            </p:extLst>
          </p:nvPr>
        </p:nvGraphicFramePr>
        <p:xfrm>
          <a:off x="3588122" y="5949280"/>
          <a:ext cx="1503696" cy="360040"/>
        </p:xfrm>
        <a:graphic>
          <a:graphicData uri="http://schemas.openxmlformats.org/presentationml/2006/ole">
            <mc:AlternateContent xmlns:mc="http://schemas.openxmlformats.org/markup-compatibility/2006">
              <mc:Choice xmlns:v="urn:schemas-microsoft-com:vml" Requires="v">
                <p:oleObj spid="_x0000_s178218" name="Equation" r:id="rId4" imgW="901440" imgH="215640" progId="Equation.DSMT4">
                  <p:embed/>
                </p:oleObj>
              </mc:Choice>
              <mc:Fallback>
                <p:oleObj name="Equation" r:id="rId4" imgW="901440" imgH="215640" progId="Equation.DSMT4">
                  <p:embed/>
                  <p:pic>
                    <p:nvPicPr>
                      <p:cNvPr id="0" name=""/>
                      <p:cNvPicPr/>
                      <p:nvPr/>
                    </p:nvPicPr>
                    <p:blipFill>
                      <a:blip r:embed="rId5"/>
                      <a:stretch>
                        <a:fillRect/>
                      </a:stretch>
                    </p:blipFill>
                    <p:spPr>
                      <a:xfrm>
                        <a:off x="3588122" y="5949280"/>
                        <a:ext cx="1503696" cy="360040"/>
                      </a:xfrm>
                      <a:prstGeom prst="rect">
                        <a:avLst/>
                      </a:prstGeom>
                    </p:spPr>
                  </p:pic>
                </p:oleObj>
              </mc:Fallback>
            </mc:AlternateContent>
          </a:graphicData>
        </a:graphic>
      </p:graphicFrame>
    </p:spTree>
    <p:extLst>
      <p:ext uri="{BB962C8B-B14F-4D97-AF65-F5344CB8AC3E}">
        <p14:creationId xmlns:p14="http://schemas.microsoft.com/office/powerpoint/2010/main" val="40226006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Floido</a:t>
            </a:r>
            <a:r>
              <a:rPr lang="lt-LT" dirty="0" smtClean="0"/>
              <a:t> algoritmas</a:t>
            </a:r>
            <a:endParaRPr lang="en-US" dirty="0"/>
          </a:p>
        </p:txBody>
      </p:sp>
      <p:sp>
        <p:nvSpPr>
          <p:cNvPr id="3" name="Content Placeholder 2"/>
          <p:cNvSpPr>
            <a:spLocks noGrp="1"/>
          </p:cNvSpPr>
          <p:nvPr>
            <p:ph idx="1"/>
          </p:nvPr>
        </p:nvSpPr>
        <p:spPr/>
        <p:txBody>
          <a:bodyPr/>
          <a:lstStyle/>
          <a:p>
            <a:r>
              <a:rPr lang="lt-LT" sz="2400" dirty="0" smtClean="0">
                <a:solidFill>
                  <a:prstClr val="black"/>
                </a:solidFill>
              </a:rPr>
              <a:t>Algoritmo sudėtingumo įvertinimas</a:t>
            </a:r>
          </a:p>
          <a:p>
            <a:pPr lvl="1"/>
            <a:r>
              <a:rPr lang="lt-LT" sz="1600" dirty="0" smtClean="0">
                <a:solidFill>
                  <a:prstClr val="black"/>
                </a:solidFill>
              </a:rPr>
              <a:t>Vykdydami </a:t>
            </a:r>
            <a:r>
              <a:rPr lang="lt-LT" sz="1600" dirty="0" err="1" smtClean="0">
                <a:solidFill>
                  <a:prstClr val="black"/>
                </a:solidFill>
              </a:rPr>
              <a:t>Floido</a:t>
            </a:r>
            <a:r>
              <a:rPr lang="lt-LT" sz="1600" dirty="0" smtClean="0">
                <a:solidFill>
                  <a:prstClr val="black"/>
                </a:solidFill>
              </a:rPr>
              <a:t> algoritmo (7) ciklo vieną žingsnį, atliekame </a:t>
            </a:r>
            <a:r>
              <a:rPr lang="lt-LT" sz="1600" dirty="0" smtClean="0">
                <a:solidFill>
                  <a:prstClr val="black"/>
                </a:solidFill>
                <a:latin typeface="Courier New" pitchFamily="49" charset="0"/>
                <a:cs typeface="Courier New" pitchFamily="49" charset="0"/>
              </a:rPr>
              <a:t>O(|V|</a:t>
            </a:r>
            <a:r>
              <a:rPr lang="lt-LT" sz="1600" baseline="30000" dirty="0" smtClean="0">
                <a:solidFill>
                  <a:prstClr val="black"/>
                </a:solidFill>
                <a:latin typeface="Courier New" pitchFamily="49" charset="0"/>
                <a:cs typeface="Courier New" pitchFamily="49" charset="0"/>
              </a:rPr>
              <a:t>2</a:t>
            </a:r>
            <a:r>
              <a:rPr lang="lt-LT" sz="1600" dirty="0" smtClean="0">
                <a:solidFill>
                  <a:prstClr val="black"/>
                </a:solidFill>
                <a:latin typeface="Courier New" pitchFamily="49" charset="0"/>
                <a:cs typeface="Courier New" pitchFamily="49" charset="0"/>
              </a:rPr>
              <a:t>) </a:t>
            </a:r>
            <a:r>
              <a:rPr lang="lt-LT" sz="1600" dirty="0" smtClean="0">
                <a:solidFill>
                  <a:prstClr val="black"/>
                </a:solidFill>
              </a:rPr>
              <a:t>veiksmų</a:t>
            </a:r>
          </a:p>
          <a:p>
            <a:pPr lvl="1"/>
            <a:r>
              <a:rPr lang="lt-LT" sz="1600" dirty="0" smtClean="0">
                <a:solidFill>
                  <a:prstClr val="black"/>
                </a:solidFill>
              </a:rPr>
              <a:t>Šio ciklo ilgis - </a:t>
            </a:r>
            <a:r>
              <a:rPr lang="lt-LT" sz="1600" dirty="0" smtClean="0">
                <a:solidFill>
                  <a:prstClr val="black"/>
                </a:solidFill>
                <a:latin typeface="Courier New" pitchFamily="49" charset="0"/>
                <a:cs typeface="Courier New" pitchFamily="49" charset="0"/>
              </a:rPr>
              <a:t>|V| </a:t>
            </a:r>
            <a:r>
              <a:rPr lang="lt-LT" sz="1600" dirty="0" smtClean="0">
                <a:solidFill>
                  <a:prstClr val="black"/>
                </a:solidFill>
              </a:rPr>
              <a:t>žingsnių, todėl </a:t>
            </a:r>
            <a:r>
              <a:rPr lang="lt-LT" sz="1600" dirty="0" err="1" smtClean="0">
                <a:solidFill>
                  <a:prstClr val="black"/>
                </a:solidFill>
              </a:rPr>
              <a:t>Floido</a:t>
            </a:r>
            <a:r>
              <a:rPr lang="lt-LT" sz="1600" dirty="0" smtClean="0">
                <a:solidFill>
                  <a:prstClr val="black"/>
                </a:solidFill>
              </a:rPr>
              <a:t> algoritmo apimtis yra </a:t>
            </a:r>
            <a:r>
              <a:rPr lang="lt-LT" sz="1600" dirty="0" smtClean="0">
                <a:solidFill>
                  <a:prstClr val="black"/>
                </a:solidFill>
                <a:latin typeface="Courier New" pitchFamily="49" charset="0"/>
                <a:cs typeface="Courier New" pitchFamily="49" charset="0"/>
              </a:rPr>
              <a:t>O(|V|</a:t>
            </a:r>
            <a:r>
              <a:rPr lang="lt-LT" sz="1600" baseline="30000" dirty="0" smtClean="0">
                <a:solidFill>
                  <a:prstClr val="black"/>
                </a:solidFill>
                <a:latin typeface="Courier New" pitchFamily="49" charset="0"/>
                <a:cs typeface="Courier New" pitchFamily="49" charset="0"/>
              </a:rPr>
              <a:t>3</a:t>
            </a:r>
            <a:r>
              <a:rPr lang="lt-LT" sz="1600" dirty="0" smtClean="0">
                <a:solidFill>
                  <a:prstClr val="black"/>
                </a:solidFill>
                <a:latin typeface="Courier New" pitchFamily="49" charset="0"/>
                <a:cs typeface="Courier New" pitchFamily="49" charset="0"/>
              </a:rPr>
              <a:t>)</a:t>
            </a:r>
          </a:p>
          <a:p>
            <a:pPr lvl="1"/>
            <a:r>
              <a:rPr lang="lt-LT" sz="1600" dirty="0" smtClean="0">
                <a:solidFill>
                  <a:prstClr val="black"/>
                </a:solidFill>
              </a:rPr>
              <a:t>Skaičiavimų eksperimentai rodo, kad </a:t>
            </a:r>
            <a:r>
              <a:rPr lang="lt-LT" sz="1600" dirty="0" err="1" smtClean="0">
                <a:solidFill>
                  <a:prstClr val="black"/>
                </a:solidFill>
              </a:rPr>
              <a:t>Floido</a:t>
            </a:r>
            <a:r>
              <a:rPr lang="lt-LT" sz="1600" dirty="0" smtClean="0">
                <a:solidFill>
                  <a:prstClr val="black"/>
                </a:solidFill>
              </a:rPr>
              <a:t> algoritmas dažniausiai yra efektyvesnis už </a:t>
            </a:r>
            <a:r>
              <a:rPr lang="lt-LT" sz="1600" dirty="0" err="1" smtClean="0">
                <a:solidFill>
                  <a:prstClr val="black"/>
                </a:solidFill>
              </a:rPr>
              <a:t>Dijkstros</a:t>
            </a:r>
            <a:r>
              <a:rPr lang="lt-LT" sz="1600" dirty="0" smtClean="0">
                <a:solidFill>
                  <a:prstClr val="black"/>
                </a:solidFill>
              </a:rPr>
              <a:t>, kai grafas yra artimas pilnajam</a:t>
            </a:r>
          </a:p>
          <a:p>
            <a:pPr lvl="1"/>
            <a:r>
              <a:rPr lang="lt-LT" sz="1600" dirty="0" smtClean="0">
                <a:solidFill>
                  <a:prstClr val="black"/>
                </a:solidFill>
              </a:rPr>
              <a:t>Jei grafo viršūnių gretimumo matrica yra reta, tai efektyvesni yra kiti algoritmai, išnaudojantys matricos koeficientų retumo savybę</a:t>
            </a:r>
          </a:p>
        </p:txBody>
      </p:sp>
    </p:spTree>
    <p:extLst>
      <p:ext uri="{BB962C8B-B14F-4D97-AF65-F5344CB8AC3E}">
        <p14:creationId xmlns:p14="http://schemas.microsoft.com/office/powerpoint/2010/main" val="34740654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endParaRPr lang="lt-LT" dirty="0" smtClean="0"/>
          </a:p>
          <a:p>
            <a:endParaRPr lang="lt-LT" dirty="0"/>
          </a:p>
          <a:p>
            <a:endParaRPr lang="lt-LT" dirty="0" smtClean="0"/>
          </a:p>
          <a:p>
            <a:endParaRPr lang="lt-LT" dirty="0"/>
          </a:p>
          <a:p>
            <a:endParaRPr lang="lt-LT" dirty="0" smtClean="0"/>
          </a:p>
          <a:p>
            <a:pPr marL="0" indent="0">
              <a:buNone/>
            </a:pPr>
            <a:r>
              <a:rPr lang="lt-LT" sz="4000" b="1" dirty="0" smtClean="0">
                <a:solidFill>
                  <a:schemeClr val="accent1">
                    <a:lumMod val="75000"/>
                  </a:schemeClr>
                </a:solidFill>
              </a:rPr>
              <a:t>Minimalaus Dengiančiojo medžio radimas</a:t>
            </a:r>
            <a:endParaRPr lang="lt-LT" sz="4000" b="1" dirty="0">
              <a:solidFill>
                <a:schemeClr val="accent1">
                  <a:lumMod val="75000"/>
                </a:schemeClr>
              </a:solidFill>
            </a:endParaRPr>
          </a:p>
        </p:txBody>
      </p:sp>
    </p:spTree>
    <p:extLst>
      <p:ext uri="{BB962C8B-B14F-4D97-AF65-F5344CB8AC3E}">
        <p14:creationId xmlns:p14="http://schemas.microsoft.com/office/powerpoint/2010/main" val="18593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smtClean="0"/>
              <a:t>Algoritmų sudarymo taisyklės</a:t>
            </a:r>
            <a:endParaRPr lang="en-US" sz="4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lt-LT" sz="2000" dirty="0" smtClean="0"/>
                  <a:t>Turime neorientuotą įvertintąjį jungųjį grafą </a:t>
                </a:r>
                <a:r>
                  <a:rPr lang="lt-LT" sz="2000" dirty="0" smtClean="0">
                    <a:latin typeface="Courier New" panose="02070309020205020404" pitchFamily="49" charset="0"/>
                    <a:cs typeface="Courier New" panose="02070309020205020404" pitchFamily="49" charset="0"/>
                  </a:rPr>
                  <a:t>G=(V,E)</a:t>
                </a:r>
              </a:p>
              <a:p>
                <a:r>
                  <a:rPr lang="lt-LT" sz="2000" dirty="0" smtClean="0"/>
                  <a:t>Visas briaunas skirstome į tris poaibius</a:t>
                </a:r>
              </a:p>
              <a:p>
                <a:pPr lvl="1"/>
                <a:r>
                  <a:rPr lang="lt-LT" sz="1800" dirty="0" smtClean="0"/>
                  <a:t>Mėlynąsias briaunas </a:t>
                </a:r>
                <a:r>
                  <a:rPr lang="lt-LT" sz="1800" dirty="0" smtClean="0">
                    <a:latin typeface="Courier New" pitchFamily="49" charset="0"/>
                    <a:cs typeface="Courier New" pitchFamily="49" charset="0"/>
                  </a:rPr>
                  <a:t>e</a:t>
                </a:r>
                <a14:m>
                  <m:oMath xmlns:m="http://schemas.openxmlformats.org/officeDocument/2006/math">
                    <m:r>
                      <a:rPr lang="lt-LT" sz="1800" i="1" smtClean="0">
                        <a:latin typeface="Cambria Math"/>
                        <a:ea typeface="Cambria Math"/>
                      </a:rPr>
                      <m:t>𝜖</m:t>
                    </m:r>
                  </m:oMath>
                </a14:m>
                <a:r>
                  <a:rPr lang="lt-LT" sz="1800" dirty="0" smtClean="0">
                    <a:latin typeface="Courier New" pitchFamily="49" charset="0"/>
                    <a:cs typeface="Courier New" pitchFamily="49" charset="0"/>
                  </a:rPr>
                  <a:t>B</a:t>
                </a:r>
                <a:r>
                  <a:rPr lang="lt-LT" sz="1800" dirty="0" smtClean="0"/>
                  <a:t>, priklausančias pasirinktam minimaliam dengiančiajam medžiui</a:t>
                </a:r>
              </a:p>
              <a:p>
                <a:pPr lvl="1"/>
                <a:r>
                  <a:rPr lang="lt-LT" sz="1800" dirty="0" smtClean="0"/>
                  <a:t>Raudonąsias briaunas </a:t>
                </a:r>
                <a:r>
                  <a:rPr lang="lt-LT" sz="1800" dirty="0">
                    <a:latin typeface="Courier New" pitchFamily="49" charset="0"/>
                    <a:cs typeface="Courier New" pitchFamily="49" charset="0"/>
                  </a:rPr>
                  <a:t>e</a:t>
                </a:r>
                <a14:m>
                  <m:oMath xmlns:m="http://schemas.openxmlformats.org/officeDocument/2006/math">
                    <m:r>
                      <a:rPr lang="lt-LT" sz="1800" i="1">
                        <a:latin typeface="Cambria Math"/>
                        <a:ea typeface="Cambria Math"/>
                      </a:rPr>
                      <m:t>𝜖</m:t>
                    </m:r>
                  </m:oMath>
                </a14:m>
                <a:r>
                  <a:rPr lang="lt-LT" sz="1800" dirty="0" smtClean="0">
                    <a:latin typeface="Courier New" pitchFamily="49" charset="0"/>
                    <a:cs typeface="Courier New" pitchFamily="49" charset="0"/>
                  </a:rPr>
                  <a:t>R</a:t>
                </a:r>
                <a:r>
                  <a:rPr lang="lt-LT" sz="1800" dirty="0" smtClean="0"/>
                  <a:t>, nepriklausančias nei vienam minimaliam dengiančiajam medžiui</a:t>
                </a:r>
              </a:p>
              <a:p>
                <a:pPr lvl="1"/>
                <a:r>
                  <a:rPr lang="lt-LT" sz="1800" dirty="0" smtClean="0"/>
                  <a:t>Baltąsias briaunas </a:t>
                </a:r>
                <a:r>
                  <a:rPr lang="lt-LT" sz="1800" dirty="0">
                    <a:latin typeface="Courier New" pitchFamily="49" charset="0"/>
                    <a:cs typeface="Courier New" pitchFamily="49" charset="0"/>
                  </a:rPr>
                  <a:t>e</a:t>
                </a:r>
                <a14:m>
                  <m:oMath xmlns:m="http://schemas.openxmlformats.org/officeDocument/2006/math">
                    <m:r>
                      <a:rPr lang="lt-LT" sz="1800" i="1">
                        <a:latin typeface="Cambria Math"/>
                        <a:ea typeface="Cambria Math"/>
                      </a:rPr>
                      <m:t>𝜖</m:t>
                    </m:r>
                  </m:oMath>
                </a14:m>
                <a:r>
                  <a:rPr lang="lt-LT" sz="1800" dirty="0" smtClean="0">
                    <a:latin typeface="Courier New" pitchFamily="49" charset="0"/>
                    <a:cs typeface="Courier New" pitchFamily="49" charset="0"/>
                  </a:rPr>
                  <a:t>W</a:t>
                </a:r>
                <a:r>
                  <a:rPr lang="lt-LT" sz="1800" dirty="0" smtClean="0"/>
                  <a:t>, kurių priklausymas minimaliam dengiančiajam medžiui dar nenustatytas</a:t>
                </a:r>
              </a:p>
              <a:p>
                <a:pPr lvl="0"/>
                <a:r>
                  <a:rPr lang="lt-LT" sz="2000" dirty="0" smtClean="0">
                    <a:solidFill>
                      <a:prstClr val="black"/>
                    </a:solidFill>
                  </a:rPr>
                  <a:t>Priminsiu, kad dengiančiajame medyje yra </a:t>
                </a:r>
                <a:r>
                  <a:rPr lang="lt-LT" sz="2000" dirty="0" smtClean="0">
                    <a:solidFill>
                      <a:prstClr val="black"/>
                    </a:solidFill>
                    <a:latin typeface="Courier New" panose="02070309020205020404" pitchFamily="49" charset="0"/>
                    <a:cs typeface="Courier New" panose="02070309020205020404" pitchFamily="49" charset="0"/>
                  </a:rPr>
                  <a:t>(n-1) </a:t>
                </a:r>
                <a:r>
                  <a:rPr lang="lt-LT" sz="2000" dirty="0" smtClean="0">
                    <a:solidFill>
                      <a:prstClr val="black"/>
                    </a:solidFill>
                  </a:rPr>
                  <a:t>briauna, todėl minimalaus dengiančiojo medžio radimo algoritmai turi parinkti tiek mėlynų briaunų</a:t>
                </a:r>
              </a:p>
              <a:p>
                <a:pPr lvl="0"/>
                <a:r>
                  <a:rPr lang="lt-LT" sz="2000" dirty="0" smtClean="0">
                    <a:solidFill>
                      <a:prstClr val="black"/>
                    </a:solidFill>
                  </a:rPr>
                  <a:t>Tegul          , </a:t>
                </a:r>
                <a:r>
                  <a:rPr lang="lt-LT" sz="2000" dirty="0" smtClean="0">
                    <a:solidFill>
                      <a:prstClr val="black"/>
                    </a:solidFill>
                  </a:rPr>
                  <a:t>tuomet</a:t>
                </a:r>
                <a:r>
                  <a:rPr lang="lt-LT" sz="2000" dirty="0" smtClean="0">
                    <a:solidFill>
                      <a:prstClr val="black"/>
                    </a:solidFill>
                    <a:latin typeface="Courier New" pitchFamily="49" charset="0"/>
                    <a:cs typeface="Courier New" pitchFamily="49" charset="0"/>
                  </a:rPr>
                  <a:t>(S</a:t>
                </a:r>
                <a:r>
                  <a:rPr lang="lt-LT" sz="2000" dirty="0" smtClean="0">
                    <a:solidFill>
                      <a:prstClr val="black"/>
                    </a:solidFill>
                    <a:latin typeface="Courier New" pitchFamily="49" charset="0"/>
                    <a:cs typeface="Courier New" pitchFamily="49" charset="0"/>
                  </a:rPr>
                  <a:t>, V\S)</a:t>
                </a:r>
                <a:r>
                  <a:rPr lang="lt-LT" sz="2000" dirty="0" smtClean="0">
                    <a:solidFill>
                      <a:prstClr val="black"/>
                    </a:solidFill>
                  </a:rPr>
                  <a:t> yra vadinamas grafo G pjūviu</a:t>
                </a:r>
              </a:p>
              <a:p>
                <a:pPr lvl="0"/>
                <a:r>
                  <a:rPr lang="lt-LT" sz="2000" dirty="0" smtClean="0">
                    <a:solidFill>
                      <a:prstClr val="black"/>
                    </a:solidFill>
                  </a:rPr>
                  <a:t>Briauna </a:t>
                </a:r>
                <a:r>
                  <a:rPr lang="lt-LT" sz="2000" dirty="0">
                    <a:latin typeface="Courier New" pitchFamily="49" charset="0"/>
                    <a:cs typeface="Courier New" pitchFamily="49" charset="0"/>
                  </a:rPr>
                  <a:t>e</a:t>
                </a:r>
                <a14:m>
                  <m:oMath xmlns:m="http://schemas.openxmlformats.org/officeDocument/2006/math">
                    <m:r>
                      <a:rPr lang="lt-LT" sz="2000" i="1">
                        <a:latin typeface="Cambria Math"/>
                        <a:ea typeface="Cambria Math"/>
                      </a:rPr>
                      <m:t>𝜖</m:t>
                    </m:r>
                  </m:oMath>
                </a14:m>
                <a:r>
                  <a:rPr lang="lt-LT" sz="2000" dirty="0" smtClean="0">
                    <a:latin typeface="Courier New" pitchFamily="49" charset="0"/>
                    <a:cs typeface="Courier New" pitchFamily="49" charset="0"/>
                  </a:rPr>
                  <a:t>E </a:t>
                </a:r>
                <a:r>
                  <a:rPr lang="lt-LT" sz="2000" dirty="0" smtClean="0"/>
                  <a:t>kerta pjūvį, jei vienas jos galas priklauso </a:t>
                </a:r>
                <a:r>
                  <a:rPr lang="lt-LT" sz="2000" dirty="0" smtClean="0">
                    <a:latin typeface="Courier New" pitchFamily="49" charset="0"/>
                    <a:cs typeface="Courier New" pitchFamily="49" charset="0"/>
                  </a:rPr>
                  <a:t>S</a:t>
                </a:r>
                <a:r>
                  <a:rPr lang="lt-LT" sz="2000" dirty="0" smtClean="0"/>
                  <a:t>, o kitas </a:t>
                </a:r>
                <a:r>
                  <a:rPr lang="lt-LT" sz="2000" dirty="0" smtClean="0">
                    <a:latin typeface="Courier New" pitchFamily="49" charset="0"/>
                    <a:cs typeface="Courier New" pitchFamily="49" charset="0"/>
                  </a:rPr>
                  <a:t>V\S</a:t>
                </a:r>
                <a:endParaRPr lang="lt-LT" sz="2000" dirty="0">
                  <a:solidFill>
                    <a:prstClr val="black"/>
                  </a:solidFill>
                  <a:latin typeface="Courier New" pitchFamily="49" charset="0"/>
                  <a:cs typeface="Courier New"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56" t="-926"/>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887190830"/>
              </p:ext>
            </p:extLst>
          </p:nvPr>
        </p:nvGraphicFramePr>
        <p:xfrm>
          <a:off x="5292080" y="2132856"/>
          <a:ext cx="1605586" cy="296416"/>
        </p:xfrm>
        <a:graphic>
          <a:graphicData uri="http://schemas.openxmlformats.org/presentationml/2006/ole">
            <mc:AlternateContent xmlns:mc="http://schemas.openxmlformats.org/markup-compatibility/2006">
              <mc:Choice xmlns:v="urn:schemas-microsoft-com:vml" Requires="v">
                <p:oleObj spid="_x0000_s179286" name="Equation" r:id="rId4" imgW="825480" imgH="152280" progId="Equation.DSMT4">
                  <p:embed/>
                </p:oleObj>
              </mc:Choice>
              <mc:Fallback>
                <p:oleObj name="Equation" r:id="rId4" imgW="825480" imgH="152280" progId="Equation.DSMT4">
                  <p:embed/>
                  <p:pic>
                    <p:nvPicPr>
                      <p:cNvPr id="0" name=""/>
                      <p:cNvPicPr/>
                      <p:nvPr/>
                    </p:nvPicPr>
                    <p:blipFill>
                      <a:blip r:embed="rId5"/>
                      <a:stretch>
                        <a:fillRect/>
                      </a:stretch>
                    </p:blipFill>
                    <p:spPr>
                      <a:xfrm>
                        <a:off x="5292080" y="2132856"/>
                        <a:ext cx="1605586" cy="29641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10795380"/>
              </p:ext>
            </p:extLst>
          </p:nvPr>
        </p:nvGraphicFramePr>
        <p:xfrm>
          <a:off x="1547664" y="5301208"/>
          <a:ext cx="715962" cy="296863"/>
        </p:xfrm>
        <a:graphic>
          <a:graphicData uri="http://schemas.openxmlformats.org/presentationml/2006/ole">
            <mc:AlternateContent xmlns:mc="http://schemas.openxmlformats.org/markup-compatibility/2006">
              <mc:Choice xmlns:v="urn:schemas-microsoft-com:vml" Requires="v">
                <p:oleObj spid="_x0000_s179287" name="Equation" r:id="rId6" imgW="368280" imgH="152280" progId="Equation.DSMT4">
                  <p:embed/>
                </p:oleObj>
              </mc:Choice>
              <mc:Fallback>
                <p:oleObj name="Equation" r:id="rId6" imgW="368280" imgH="152280" progId="Equation.DSMT4">
                  <p:embed/>
                  <p:pic>
                    <p:nvPicPr>
                      <p:cNvPr id="0" name="Object 3"/>
                      <p:cNvPicPr>
                        <a:picLocks noChangeAspect="1" noChangeArrowheads="1"/>
                      </p:cNvPicPr>
                      <p:nvPr/>
                    </p:nvPicPr>
                    <p:blipFill>
                      <a:blip r:embed="rId7"/>
                      <a:srcRect/>
                      <a:stretch>
                        <a:fillRect/>
                      </a:stretch>
                    </p:blipFill>
                    <p:spPr bwMode="auto">
                      <a:xfrm>
                        <a:off x="1547664" y="5301208"/>
                        <a:ext cx="71596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22636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smtClean="0"/>
              <a:t>Algoritmų sudarymo taisyklės</a:t>
            </a:r>
            <a:endParaRPr lang="en-US" sz="4000" dirty="0"/>
          </a:p>
        </p:txBody>
      </p:sp>
      <p:sp>
        <p:nvSpPr>
          <p:cNvPr id="3" name="Content Placeholder 2"/>
          <p:cNvSpPr>
            <a:spLocks noGrp="1"/>
          </p:cNvSpPr>
          <p:nvPr>
            <p:ph idx="1"/>
          </p:nvPr>
        </p:nvSpPr>
        <p:spPr/>
        <p:txBody>
          <a:bodyPr/>
          <a:lstStyle/>
          <a:p>
            <a:r>
              <a:rPr lang="lt-LT" sz="2000" dirty="0" smtClean="0"/>
              <a:t>Tegul </a:t>
            </a:r>
            <a:r>
              <a:rPr lang="lt-LT" sz="2000" dirty="0" smtClean="0">
                <a:latin typeface="Courier New" panose="02070309020205020404" pitchFamily="49" charset="0"/>
                <a:cs typeface="Courier New" panose="02070309020205020404" pitchFamily="49" charset="0"/>
              </a:rPr>
              <a:t>A</a:t>
            </a:r>
            <a:r>
              <a:rPr lang="lt-LT" sz="2000" dirty="0" smtClean="0"/>
              <a:t> yra grafo briaunų aibės poaibis          , tada grafo pjūvis </a:t>
            </a:r>
            <a:r>
              <a:rPr lang="lt-LT" sz="2000" dirty="0">
                <a:solidFill>
                  <a:prstClr val="black"/>
                </a:solidFill>
                <a:latin typeface="Courier New" pitchFamily="49" charset="0"/>
                <a:cs typeface="Courier New" pitchFamily="49" charset="0"/>
              </a:rPr>
              <a:t>(S, V\S)</a:t>
            </a:r>
            <a:r>
              <a:rPr lang="lt-LT" sz="2000" dirty="0">
                <a:solidFill>
                  <a:prstClr val="black"/>
                </a:solidFill>
              </a:rPr>
              <a:t> yra </a:t>
            </a:r>
            <a:r>
              <a:rPr lang="lt-LT" sz="2000" dirty="0" smtClean="0">
                <a:solidFill>
                  <a:prstClr val="black"/>
                </a:solidFill>
              </a:rPr>
              <a:t>suderintas su </a:t>
            </a:r>
            <a:r>
              <a:rPr lang="lt-LT" sz="2000" dirty="0" smtClean="0">
                <a:solidFill>
                  <a:prstClr val="black"/>
                </a:solidFill>
                <a:latin typeface="Courier New" pitchFamily="49" charset="0"/>
                <a:cs typeface="Courier New" pitchFamily="49" charset="0"/>
              </a:rPr>
              <a:t>A</a:t>
            </a:r>
            <a:r>
              <a:rPr lang="lt-LT" sz="2000" dirty="0" smtClean="0">
                <a:solidFill>
                  <a:prstClr val="black"/>
                </a:solidFill>
              </a:rPr>
              <a:t>, jei ne viena </a:t>
            </a:r>
            <a:r>
              <a:rPr lang="lt-LT" sz="2000" dirty="0" smtClean="0">
                <a:solidFill>
                  <a:prstClr val="black"/>
                </a:solidFill>
                <a:latin typeface="Courier New" pitchFamily="49" charset="0"/>
                <a:cs typeface="Courier New" pitchFamily="49" charset="0"/>
              </a:rPr>
              <a:t>A</a:t>
            </a:r>
            <a:r>
              <a:rPr lang="lt-LT" sz="2000" dirty="0" smtClean="0">
                <a:solidFill>
                  <a:prstClr val="black"/>
                </a:solidFill>
              </a:rPr>
              <a:t> briauna nekerta šio pjūvio</a:t>
            </a:r>
          </a:p>
          <a:p>
            <a:r>
              <a:rPr lang="lt-LT" sz="2000" dirty="0" smtClean="0">
                <a:solidFill>
                  <a:prstClr val="black"/>
                </a:solidFill>
              </a:rPr>
              <a:t>Pažymėtina, kad </a:t>
            </a:r>
            <a:r>
              <a:rPr lang="lt-LT" sz="2000" dirty="0" smtClean="0">
                <a:solidFill>
                  <a:prstClr val="black"/>
                </a:solidFill>
                <a:latin typeface="Courier New" pitchFamily="49" charset="0"/>
                <a:cs typeface="Courier New" pitchFamily="49" charset="0"/>
              </a:rPr>
              <a:t>A </a:t>
            </a:r>
            <a:r>
              <a:rPr lang="lt-LT" sz="2000" dirty="0" smtClean="0">
                <a:solidFill>
                  <a:prstClr val="black"/>
                </a:solidFill>
              </a:rPr>
              <a:t>briaunų galai gali priklausyti abiem aibėms </a:t>
            </a:r>
            <a:r>
              <a:rPr lang="lt-LT" sz="2000" dirty="0" smtClean="0">
                <a:solidFill>
                  <a:prstClr val="black"/>
                </a:solidFill>
                <a:latin typeface="Courier New" pitchFamily="49" charset="0"/>
                <a:cs typeface="Courier New" pitchFamily="49" charset="0"/>
              </a:rPr>
              <a:t>S</a:t>
            </a:r>
            <a:r>
              <a:rPr lang="lt-LT" sz="2000" dirty="0" smtClean="0">
                <a:solidFill>
                  <a:prstClr val="black"/>
                </a:solidFill>
              </a:rPr>
              <a:t>, </a:t>
            </a:r>
            <a:r>
              <a:rPr lang="lt-LT" sz="2000" dirty="0" smtClean="0">
                <a:solidFill>
                  <a:prstClr val="black"/>
                </a:solidFill>
                <a:latin typeface="Courier New" pitchFamily="49" charset="0"/>
                <a:cs typeface="Courier New" pitchFamily="49" charset="0"/>
              </a:rPr>
              <a:t>V\S</a:t>
            </a:r>
            <a:r>
              <a:rPr lang="lt-LT" sz="2000" dirty="0" smtClean="0">
                <a:solidFill>
                  <a:prstClr val="black"/>
                </a:solidFill>
              </a:rPr>
              <a:t>, bet abi briaunos viršūnės būtinai turi priklausyti tik vienai iš šių aibių</a:t>
            </a:r>
          </a:p>
          <a:p>
            <a:r>
              <a:rPr lang="lt-LT" sz="2000" dirty="0" smtClean="0">
                <a:solidFill>
                  <a:prstClr val="black"/>
                </a:solidFill>
              </a:rPr>
              <a:t>Tarp briaunų, kertančių pjūvį, randame mažiausio svorio briaunas, jas vadinsime lengvomis</a:t>
            </a:r>
          </a:p>
          <a:p>
            <a:r>
              <a:rPr lang="lt-LT" sz="2000" dirty="0" smtClean="0">
                <a:solidFill>
                  <a:prstClr val="black"/>
                </a:solidFill>
              </a:rPr>
              <a:t>Mėlynoji taisyklė</a:t>
            </a:r>
          </a:p>
          <a:p>
            <a:pPr lvl="1"/>
            <a:r>
              <a:rPr lang="lt-LT" sz="1600" dirty="0" smtClean="0">
                <a:solidFill>
                  <a:prstClr val="black"/>
                </a:solidFill>
              </a:rPr>
              <a:t>Imkime įvertintojo ir jungiojo grafo </a:t>
            </a:r>
            <a:r>
              <a:rPr lang="lt-LT" sz="1600" dirty="0" smtClean="0">
                <a:solidFill>
                  <a:prstClr val="black"/>
                </a:solidFill>
                <a:latin typeface="Courier New" pitchFamily="49" charset="0"/>
                <a:cs typeface="Courier New" pitchFamily="49" charset="0"/>
              </a:rPr>
              <a:t>G</a:t>
            </a:r>
            <a:r>
              <a:rPr lang="lt-LT" sz="1600" dirty="0" smtClean="0">
                <a:solidFill>
                  <a:prstClr val="black"/>
                </a:solidFill>
              </a:rPr>
              <a:t> briaunų poaibį </a:t>
            </a:r>
            <a:r>
              <a:rPr lang="lt-LT" sz="1600" dirty="0" smtClean="0">
                <a:solidFill>
                  <a:prstClr val="black"/>
                </a:solidFill>
                <a:latin typeface="Courier New" pitchFamily="49" charset="0"/>
                <a:cs typeface="Courier New" pitchFamily="49" charset="0"/>
              </a:rPr>
              <a:t>A</a:t>
            </a:r>
            <a:r>
              <a:rPr lang="lt-LT" sz="1600" dirty="0" smtClean="0">
                <a:solidFill>
                  <a:prstClr val="black"/>
                </a:solidFill>
              </a:rPr>
              <a:t>, kuriam priklauso dalis kurio nors minimalaus dengiančiojo medžio briaunų</a:t>
            </a:r>
          </a:p>
          <a:p>
            <a:pPr lvl="1"/>
            <a:r>
              <a:rPr lang="lt-LT" sz="1600" dirty="0" smtClean="0">
                <a:solidFill>
                  <a:prstClr val="black"/>
                </a:solidFill>
              </a:rPr>
              <a:t>Sudarome grafo pjūvį </a:t>
            </a:r>
            <a:r>
              <a:rPr lang="lt-LT" sz="1600" dirty="0" smtClean="0">
                <a:solidFill>
                  <a:prstClr val="black"/>
                </a:solidFill>
                <a:latin typeface="Courier New" pitchFamily="49" charset="0"/>
                <a:cs typeface="Courier New" pitchFamily="49" charset="0"/>
              </a:rPr>
              <a:t>(S, </a:t>
            </a:r>
            <a:r>
              <a:rPr lang="lt-LT" sz="1600" dirty="0">
                <a:solidFill>
                  <a:prstClr val="black"/>
                </a:solidFill>
                <a:latin typeface="Courier New" pitchFamily="49" charset="0"/>
                <a:cs typeface="Courier New" pitchFamily="49" charset="0"/>
              </a:rPr>
              <a:t>V\S</a:t>
            </a:r>
            <a:r>
              <a:rPr lang="lt-LT" sz="1600" dirty="0" smtClean="0">
                <a:solidFill>
                  <a:prstClr val="black"/>
                </a:solidFill>
                <a:latin typeface="Courier New" pitchFamily="49" charset="0"/>
                <a:cs typeface="Courier New" pitchFamily="49" charset="0"/>
              </a:rPr>
              <a:t>)</a:t>
            </a:r>
            <a:r>
              <a:rPr lang="lt-LT" sz="1600" dirty="0" smtClean="0">
                <a:solidFill>
                  <a:prstClr val="black"/>
                </a:solidFill>
              </a:rPr>
              <a:t>, suderintą su </a:t>
            </a:r>
            <a:r>
              <a:rPr lang="lt-LT" sz="1600" dirty="0" smtClean="0">
                <a:solidFill>
                  <a:prstClr val="black"/>
                </a:solidFill>
                <a:latin typeface="Courier New" pitchFamily="49" charset="0"/>
                <a:cs typeface="Courier New" pitchFamily="49" charset="0"/>
              </a:rPr>
              <a:t>A</a:t>
            </a:r>
          </a:p>
          <a:p>
            <a:pPr lvl="1"/>
            <a:r>
              <a:rPr lang="lt-LT" sz="1600" dirty="0" smtClean="0">
                <a:solidFill>
                  <a:prstClr val="black"/>
                </a:solidFill>
              </a:rPr>
              <a:t>Randame lengvas baltąsias pjūvio briaunas ir vieną iš jų nudažome mėlyna spalva</a:t>
            </a:r>
          </a:p>
          <a:p>
            <a:pPr lvl="0"/>
            <a:r>
              <a:rPr lang="lt-LT" sz="2000" dirty="0" smtClean="0">
                <a:solidFill>
                  <a:prstClr val="black"/>
                </a:solidFill>
              </a:rPr>
              <a:t>Raudonoji </a:t>
            </a:r>
            <a:r>
              <a:rPr lang="lt-LT" sz="2000" dirty="0">
                <a:solidFill>
                  <a:prstClr val="black"/>
                </a:solidFill>
              </a:rPr>
              <a:t>taisyklė</a:t>
            </a:r>
          </a:p>
          <a:p>
            <a:pPr lvl="1"/>
            <a:r>
              <a:rPr lang="lt-LT" sz="1600" dirty="0" smtClean="0">
                <a:solidFill>
                  <a:prstClr val="black"/>
                </a:solidFill>
              </a:rPr>
              <a:t>Imkime paprastą ciklą </a:t>
            </a:r>
            <a:r>
              <a:rPr lang="lt-LT" sz="1600" dirty="0" smtClean="0">
                <a:solidFill>
                  <a:prstClr val="black"/>
                </a:solidFill>
                <a:latin typeface="Courier New" panose="02070309020205020404" pitchFamily="49" charset="0"/>
                <a:cs typeface="Courier New" panose="02070309020205020404" pitchFamily="49" charset="0"/>
              </a:rPr>
              <a:t>K</a:t>
            </a:r>
            <a:r>
              <a:rPr lang="lt-LT" sz="1600" dirty="0" smtClean="0">
                <a:solidFill>
                  <a:prstClr val="black"/>
                </a:solidFill>
              </a:rPr>
              <a:t>, kuriame nėra raudonųjų briaunų</a:t>
            </a:r>
          </a:p>
          <a:p>
            <a:pPr lvl="1"/>
            <a:r>
              <a:rPr lang="lt-LT" sz="1600" dirty="0" smtClean="0">
                <a:solidFill>
                  <a:prstClr val="black"/>
                </a:solidFill>
              </a:rPr>
              <a:t>Tarp baltųjų jo briaunų randame didžiausio svorio briauną ir nudažome ją raudonai</a:t>
            </a:r>
            <a:endParaRPr lang="en-US" sz="1600" dirty="0">
              <a:solidFill>
                <a:prstClr val="black"/>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908970254"/>
              </p:ext>
            </p:extLst>
          </p:nvPr>
        </p:nvGraphicFramePr>
        <p:xfrm>
          <a:off x="5280025" y="1774825"/>
          <a:ext cx="741363" cy="273050"/>
        </p:xfrm>
        <a:graphic>
          <a:graphicData uri="http://schemas.openxmlformats.org/presentationml/2006/ole">
            <mc:AlternateContent xmlns:mc="http://schemas.openxmlformats.org/markup-compatibility/2006">
              <mc:Choice xmlns:v="urn:schemas-microsoft-com:vml" Requires="v">
                <p:oleObj spid="_x0000_s180264" name="Equation" r:id="rId3" imgW="380880" imgH="139680" progId="Equation.DSMT4">
                  <p:embed/>
                </p:oleObj>
              </mc:Choice>
              <mc:Fallback>
                <p:oleObj name="Equation" r:id="rId3" imgW="380880" imgH="139680" progId="Equation.DSMT4">
                  <p:embed/>
                  <p:pic>
                    <p:nvPicPr>
                      <p:cNvPr id="0" name=""/>
                      <p:cNvPicPr>
                        <a:picLocks noChangeAspect="1" noChangeArrowheads="1"/>
                      </p:cNvPicPr>
                      <p:nvPr/>
                    </p:nvPicPr>
                    <p:blipFill>
                      <a:blip r:embed="rId4"/>
                      <a:srcRect/>
                      <a:stretch>
                        <a:fillRect/>
                      </a:stretch>
                    </p:blipFill>
                    <p:spPr bwMode="auto">
                      <a:xfrm>
                        <a:off x="5280025" y="1774825"/>
                        <a:ext cx="7413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2983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smtClean="0"/>
              <a:t>Algoritmų sudarymo taisyklės</a:t>
            </a:r>
            <a:endParaRPr lang="en-US" sz="4000" dirty="0"/>
          </a:p>
        </p:txBody>
      </p:sp>
      <p:sp>
        <p:nvSpPr>
          <p:cNvPr id="3" name="Content Placeholder 2"/>
          <p:cNvSpPr>
            <a:spLocks noGrp="1"/>
          </p:cNvSpPr>
          <p:nvPr>
            <p:ph idx="1"/>
          </p:nvPr>
        </p:nvSpPr>
        <p:spPr/>
        <p:txBody>
          <a:bodyPr/>
          <a:lstStyle/>
          <a:p>
            <a:r>
              <a:rPr lang="lt-LT" sz="2000" dirty="0" smtClean="0"/>
              <a:t>Taisyklė</a:t>
            </a:r>
          </a:p>
          <a:p>
            <a:pPr lvl="1"/>
            <a:r>
              <a:rPr lang="lt-LT" sz="1600" dirty="0" smtClean="0">
                <a:solidFill>
                  <a:prstClr val="black"/>
                </a:solidFill>
              </a:rPr>
              <a:t>Kol bent viena jungiojo įvertintojo grafo </a:t>
            </a:r>
            <a:r>
              <a:rPr lang="lt-LT" sz="1600" dirty="0" smtClean="0">
                <a:solidFill>
                  <a:prstClr val="black"/>
                </a:solidFill>
                <a:latin typeface="Courier New" pitchFamily="49" charset="0"/>
                <a:cs typeface="Courier New" pitchFamily="49" charset="0"/>
              </a:rPr>
              <a:t>G</a:t>
            </a:r>
            <a:r>
              <a:rPr lang="lt-LT" sz="1600" dirty="0" smtClean="0">
                <a:solidFill>
                  <a:prstClr val="black"/>
                </a:solidFill>
              </a:rPr>
              <a:t> briauna yra baltos spalvos, visada galima pritaikyti mėlynąją arba raudonąją taisyklę</a:t>
            </a:r>
          </a:p>
          <a:p>
            <a:pPr lvl="0"/>
            <a:r>
              <a:rPr lang="lt-LT" sz="2000" dirty="0" smtClean="0">
                <a:solidFill>
                  <a:prstClr val="black"/>
                </a:solidFill>
              </a:rPr>
              <a:t>Įrodymas</a:t>
            </a:r>
            <a:endParaRPr lang="lt-LT" sz="1600" dirty="0" smtClean="0">
              <a:solidFill>
                <a:prstClr val="black"/>
              </a:solidFill>
            </a:endParaRPr>
          </a:p>
          <a:p>
            <a:pPr lvl="1"/>
            <a:r>
              <a:rPr lang="lt-LT" sz="1600" dirty="0" smtClean="0">
                <a:solidFill>
                  <a:prstClr val="black"/>
                </a:solidFill>
              </a:rPr>
              <a:t>Kadangi visos mėlynosios briaunos priklauso minimaliam dengiančiajam medžiui, tai vykdydami algoritmą turime mišką, sudarytą iš atskirų mėlynųjų medžių</a:t>
            </a:r>
          </a:p>
          <a:p>
            <a:pPr lvl="1"/>
            <a:r>
              <a:rPr lang="lt-LT" sz="1600" dirty="0" smtClean="0">
                <a:solidFill>
                  <a:prstClr val="black"/>
                </a:solidFill>
              </a:rPr>
              <a:t>Imkime baltąją briauną</a:t>
            </a:r>
          </a:p>
          <a:p>
            <a:pPr lvl="1"/>
            <a:r>
              <a:rPr lang="lt-LT" sz="1600" dirty="0" smtClean="0">
                <a:solidFill>
                  <a:prstClr val="black"/>
                </a:solidFill>
              </a:rPr>
              <a:t>Jeigu ji priklauso vienam iš mėlynųjų medžių, tai egzistuoja kelias, jungiantis viršūnes </a:t>
            </a:r>
            <a:r>
              <a:rPr lang="lt-LT" sz="1600" dirty="0" smtClean="0">
                <a:solidFill>
                  <a:prstClr val="black"/>
                </a:solidFill>
                <a:latin typeface="Courier New" pitchFamily="49" charset="0"/>
                <a:cs typeface="Courier New" pitchFamily="49" charset="0"/>
              </a:rPr>
              <a:t>v</a:t>
            </a:r>
            <a:r>
              <a:rPr lang="lt-LT" sz="1600" dirty="0" smtClean="0">
                <a:solidFill>
                  <a:prstClr val="black"/>
                </a:solidFill>
              </a:rPr>
              <a:t> ir </a:t>
            </a:r>
            <a:r>
              <a:rPr lang="lt-LT" sz="1600" dirty="0" smtClean="0">
                <a:solidFill>
                  <a:prstClr val="black"/>
                </a:solidFill>
                <a:latin typeface="Courier New" pitchFamily="49" charset="0"/>
                <a:cs typeface="Courier New" pitchFamily="49" charset="0"/>
              </a:rPr>
              <a:t>w</a:t>
            </a:r>
          </a:p>
          <a:p>
            <a:pPr lvl="1"/>
            <a:r>
              <a:rPr lang="lt-LT" sz="1600" dirty="0" smtClean="0">
                <a:solidFill>
                  <a:prstClr val="black"/>
                </a:solidFill>
              </a:rPr>
              <a:t>Tada, prijungę naują briauną </a:t>
            </a:r>
            <a:r>
              <a:rPr lang="lt-LT" sz="1600" dirty="0" smtClean="0">
                <a:solidFill>
                  <a:prstClr val="black"/>
                </a:solidFill>
                <a:latin typeface="Courier New" pitchFamily="49" charset="0"/>
                <a:cs typeface="Courier New" pitchFamily="49" charset="0"/>
              </a:rPr>
              <a:t>e</a:t>
            </a:r>
            <a:r>
              <a:rPr lang="lt-LT" sz="1600" dirty="0" smtClean="0">
                <a:solidFill>
                  <a:prstClr val="black"/>
                </a:solidFill>
              </a:rPr>
              <a:t>, gauname paprastą ciklą, todėl </a:t>
            </a:r>
            <a:r>
              <a:rPr lang="lt-LT" sz="1600" dirty="0" smtClean="0">
                <a:solidFill>
                  <a:prstClr val="black"/>
                </a:solidFill>
                <a:latin typeface="Courier New" pitchFamily="49" charset="0"/>
                <a:cs typeface="Courier New" pitchFamily="49" charset="0"/>
              </a:rPr>
              <a:t>e</a:t>
            </a:r>
            <a:r>
              <a:rPr lang="lt-LT" sz="1600" dirty="0" smtClean="0">
                <a:solidFill>
                  <a:prstClr val="black"/>
                </a:solidFill>
              </a:rPr>
              <a:t> nudažome raudona spalva</a:t>
            </a:r>
          </a:p>
          <a:p>
            <a:pPr lvl="1"/>
            <a:r>
              <a:rPr lang="lt-LT" sz="1600" dirty="0" smtClean="0">
                <a:solidFill>
                  <a:prstClr val="black"/>
                </a:solidFill>
              </a:rPr>
              <a:t>Tarkime, kad e jungia skirtingus mėlynuosius medžius</a:t>
            </a:r>
          </a:p>
          <a:p>
            <a:pPr lvl="1"/>
            <a:r>
              <a:rPr lang="lt-LT" sz="1600" dirty="0" smtClean="0">
                <a:solidFill>
                  <a:prstClr val="black"/>
                </a:solidFill>
              </a:rPr>
              <a:t>Tada turime baltąją, kertančią grafo pjūvį </a:t>
            </a:r>
            <a:r>
              <a:rPr lang="lt-LT" sz="1600" dirty="0" smtClean="0">
                <a:solidFill>
                  <a:prstClr val="black"/>
                </a:solidFill>
                <a:latin typeface="Courier New" pitchFamily="49" charset="0"/>
                <a:cs typeface="Courier New" pitchFamily="49" charset="0"/>
              </a:rPr>
              <a:t>(V</a:t>
            </a:r>
            <a:r>
              <a:rPr lang="lt-LT" sz="1600" baseline="-25000" dirty="0" smtClean="0">
                <a:solidFill>
                  <a:prstClr val="black"/>
                </a:solidFill>
                <a:latin typeface="Courier New" pitchFamily="49" charset="0"/>
                <a:cs typeface="Courier New" pitchFamily="49" charset="0"/>
              </a:rPr>
              <a:t>1</a:t>
            </a:r>
            <a:r>
              <a:rPr lang="lt-LT" sz="1600" dirty="0" smtClean="0">
                <a:solidFill>
                  <a:prstClr val="black"/>
                </a:solidFill>
                <a:latin typeface="Courier New" pitchFamily="49" charset="0"/>
                <a:cs typeface="Courier New" pitchFamily="49" charset="0"/>
              </a:rPr>
              <a:t>, V\V</a:t>
            </a:r>
            <a:r>
              <a:rPr lang="lt-LT" sz="1600" baseline="-25000" dirty="0" smtClean="0">
                <a:solidFill>
                  <a:prstClr val="black"/>
                </a:solidFill>
                <a:latin typeface="Courier New" pitchFamily="49" charset="0"/>
                <a:cs typeface="Courier New" pitchFamily="49" charset="0"/>
              </a:rPr>
              <a:t>1</a:t>
            </a:r>
            <a:r>
              <a:rPr lang="lt-LT" sz="1600" dirty="0" smtClean="0">
                <a:solidFill>
                  <a:prstClr val="black"/>
                </a:solidFill>
                <a:latin typeface="Courier New" pitchFamily="49" charset="0"/>
                <a:cs typeface="Courier New" pitchFamily="49" charset="0"/>
              </a:rPr>
              <a:t>)</a:t>
            </a:r>
            <a:r>
              <a:rPr lang="lt-LT" sz="1600" dirty="0" smtClean="0">
                <a:solidFill>
                  <a:prstClr val="black"/>
                </a:solidFill>
              </a:rPr>
              <a:t>, suderinta su mėlynųjų briaunų aibe </a:t>
            </a:r>
            <a:r>
              <a:rPr lang="lt-LT" sz="1600" dirty="0" smtClean="0">
                <a:solidFill>
                  <a:prstClr val="black"/>
                </a:solidFill>
                <a:latin typeface="Courier New" pitchFamily="49" charset="0"/>
                <a:cs typeface="Courier New" pitchFamily="49" charset="0"/>
              </a:rPr>
              <a:t>B</a:t>
            </a:r>
            <a:r>
              <a:rPr lang="lt-LT" sz="1600" baseline="-25000" dirty="0" smtClean="0">
                <a:solidFill>
                  <a:prstClr val="black"/>
                </a:solidFill>
                <a:latin typeface="Courier New" pitchFamily="49" charset="0"/>
                <a:cs typeface="Courier New" pitchFamily="49" charset="0"/>
              </a:rPr>
              <a:t>1</a:t>
            </a:r>
            <a:endParaRPr lang="lt-LT" sz="1600" dirty="0" smtClean="0">
              <a:solidFill>
                <a:prstClr val="black"/>
              </a:solidFill>
            </a:endParaRPr>
          </a:p>
          <a:p>
            <a:pPr lvl="1"/>
            <a:r>
              <a:rPr lang="lt-LT" sz="1600" dirty="0" smtClean="0">
                <a:solidFill>
                  <a:prstClr val="black"/>
                </a:solidFill>
              </a:rPr>
              <a:t>Suradę tokio pjūvio lengvas briaunas, vieną jų nudažome mėlyna spalva</a:t>
            </a:r>
          </a:p>
          <a:p>
            <a:pPr marL="457200" lvl="1" indent="0">
              <a:buNone/>
            </a:pPr>
            <a:endParaRPr lang="lt-LT" sz="1600" dirty="0">
              <a:solidFill>
                <a:prstClr val="black"/>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09781007"/>
              </p:ext>
            </p:extLst>
          </p:nvPr>
        </p:nvGraphicFramePr>
        <p:xfrm>
          <a:off x="3419872" y="3501008"/>
          <a:ext cx="1295400" cy="368300"/>
        </p:xfrm>
        <a:graphic>
          <a:graphicData uri="http://schemas.openxmlformats.org/presentationml/2006/ole">
            <mc:AlternateContent xmlns:mc="http://schemas.openxmlformats.org/markup-compatibility/2006">
              <mc:Choice xmlns:v="urn:schemas-microsoft-com:vml" Requires="v">
                <p:oleObj spid="_x0000_s181329" name="Equation" r:id="rId3" imgW="761760" imgH="215640" progId="Equation.DSMT4">
                  <p:embed/>
                </p:oleObj>
              </mc:Choice>
              <mc:Fallback>
                <p:oleObj name="Equation" r:id="rId3" imgW="761760" imgH="215640" progId="Equation.DSMT4">
                  <p:embed/>
                  <p:pic>
                    <p:nvPicPr>
                      <p:cNvPr id="0" name="Object 4"/>
                      <p:cNvPicPr>
                        <a:picLocks noChangeAspect="1" noChangeArrowheads="1"/>
                      </p:cNvPicPr>
                      <p:nvPr/>
                    </p:nvPicPr>
                    <p:blipFill>
                      <a:blip r:embed="rId4"/>
                      <a:srcRect/>
                      <a:stretch>
                        <a:fillRect/>
                      </a:stretch>
                    </p:blipFill>
                    <p:spPr bwMode="auto">
                      <a:xfrm>
                        <a:off x="3419872" y="3501008"/>
                        <a:ext cx="1295400" cy="3683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0799171"/>
              </p:ext>
            </p:extLst>
          </p:nvPr>
        </p:nvGraphicFramePr>
        <p:xfrm>
          <a:off x="6193606" y="4860900"/>
          <a:ext cx="2482850" cy="368300"/>
        </p:xfrm>
        <a:graphic>
          <a:graphicData uri="http://schemas.openxmlformats.org/presentationml/2006/ole">
            <mc:AlternateContent xmlns:mc="http://schemas.openxmlformats.org/markup-compatibility/2006">
              <mc:Choice xmlns:v="urn:schemas-microsoft-com:vml" Requires="v">
                <p:oleObj spid="_x0000_s181330" name="Equation" r:id="rId5" imgW="1460160" imgH="215640" progId="Equation.DSMT4">
                  <p:embed/>
                </p:oleObj>
              </mc:Choice>
              <mc:Fallback>
                <p:oleObj name="Equation" r:id="rId5" imgW="1460160" imgH="215640" progId="Equation.DSMT4">
                  <p:embed/>
                  <p:pic>
                    <p:nvPicPr>
                      <p:cNvPr id="0" name="Object 3"/>
                      <p:cNvPicPr>
                        <a:picLocks noChangeAspect="1" noChangeArrowheads="1"/>
                      </p:cNvPicPr>
                      <p:nvPr/>
                    </p:nvPicPr>
                    <p:blipFill>
                      <a:blip r:embed="rId6"/>
                      <a:srcRect/>
                      <a:stretch>
                        <a:fillRect/>
                      </a:stretch>
                    </p:blipFill>
                    <p:spPr bwMode="auto">
                      <a:xfrm>
                        <a:off x="6193606" y="4860900"/>
                        <a:ext cx="2482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0643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Grafų teorijos uždaviniai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lt-LT" sz="2400" dirty="0" smtClean="0"/>
                  <a:t>Dvi grafo viršūnės sujungtos bent viena briauna, vadinamos gretimomis arba kaimyninėmis</a:t>
                </a:r>
              </a:p>
              <a:p>
                <a:r>
                  <a:rPr lang="lt-LT" sz="2400" dirty="0" smtClean="0">
                    <a:solidFill>
                      <a:prstClr val="black"/>
                    </a:solidFill>
                  </a:rPr>
                  <a:t>Priešingu atveju jos vadinamos nepriklausomomis, pvz., Vilnius ir Kaunas yra kaimyniniai miestai, o Kaunas ir Utena nepriklausomi</a:t>
                </a:r>
              </a:p>
              <a:p>
                <a:r>
                  <a:rPr lang="lt-LT" sz="2400" dirty="0" smtClean="0">
                    <a:solidFill>
                      <a:prstClr val="black"/>
                    </a:solidFill>
                  </a:rPr>
                  <a:t>Taip pat svarbu pvz. tarp miestų žinoti koks yra atstumas ir kokiu greičiu galima judėti tarp jų, todėl briaunoms gali būti priskirti realieji skaičiai, įvertinantis, atstumą, laiką, svorį ir panašius požymius</a:t>
                </a:r>
              </a:p>
              <a:p>
                <a:r>
                  <a:rPr lang="lt-LT" sz="2400" dirty="0" smtClean="0">
                    <a:solidFill>
                      <a:prstClr val="black"/>
                    </a:solidFill>
                  </a:rPr>
                  <a:t>Toks grafas vadinamas svertiniu arba įvertintuoju</a:t>
                </a:r>
              </a:p>
              <a:p>
                <a:r>
                  <a:rPr lang="lt-LT" sz="2400" dirty="0" smtClean="0">
                    <a:solidFill>
                      <a:prstClr val="black"/>
                    </a:solidFill>
                  </a:rPr>
                  <a:t>Briaunos </a:t>
                </a:r>
                <a:r>
                  <a:rPr lang="lt-LT" sz="2400" dirty="0" err="1" smtClean="0">
                    <a:solidFill>
                      <a:prstClr val="black"/>
                    </a:solidFill>
                    <a:latin typeface="Courier New" pitchFamily="49" charset="0"/>
                    <a:cs typeface="Courier New" pitchFamily="49" charset="0"/>
                  </a:rPr>
                  <a:t>e</a:t>
                </a:r>
                <a:r>
                  <a:rPr lang="lt-LT" sz="2400" baseline="-25000" dirty="0" err="1" smtClean="0">
                    <a:solidFill>
                      <a:prstClr val="black"/>
                    </a:solidFill>
                    <a:latin typeface="Courier New" pitchFamily="49" charset="0"/>
                    <a:cs typeface="Courier New" pitchFamily="49" charset="0"/>
                  </a:rPr>
                  <a:t>j</a:t>
                </a:r>
                <a14:m>
                  <m:oMath xmlns:m="http://schemas.openxmlformats.org/officeDocument/2006/math">
                    <m:r>
                      <a:rPr lang="lt-LT" sz="2400" i="1" smtClean="0">
                        <a:solidFill>
                          <a:prstClr val="black"/>
                        </a:solidFill>
                        <a:latin typeface="Cambria Math"/>
                        <a:ea typeface="Cambria Math"/>
                      </a:rPr>
                      <m:t>∈</m:t>
                    </m:r>
                  </m:oMath>
                </a14:m>
                <a:r>
                  <a:rPr lang="lt-LT" sz="2400" dirty="0" smtClean="0">
                    <a:solidFill>
                      <a:prstClr val="black"/>
                    </a:solidFill>
                    <a:latin typeface="Courier New" pitchFamily="49" charset="0"/>
                    <a:cs typeface="Courier New" pitchFamily="49" charset="0"/>
                  </a:rPr>
                  <a:t>E </a:t>
                </a:r>
                <a:r>
                  <a:rPr lang="lt-LT" sz="2400" dirty="0" smtClean="0">
                    <a:solidFill>
                      <a:prstClr val="black"/>
                    </a:solidFill>
                  </a:rPr>
                  <a:t>įvertį žymėsime </a:t>
                </a:r>
                <a:r>
                  <a:rPr lang="lt-LT" sz="2400" dirty="0" err="1" smtClean="0">
                    <a:solidFill>
                      <a:prstClr val="black"/>
                    </a:solidFill>
                    <a:latin typeface="Courier New" pitchFamily="49" charset="0"/>
                    <a:cs typeface="Courier New" pitchFamily="49" charset="0"/>
                  </a:rPr>
                  <a:t>w(e</a:t>
                </a:r>
                <a:r>
                  <a:rPr lang="lt-LT" sz="2400" baseline="-25000" dirty="0" err="1" smtClean="0">
                    <a:solidFill>
                      <a:prstClr val="black"/>
                    </a:solidFill>
                    <a:latin typeface="Courier New" pitchFamily="49" charset="0"/>
                    <a:cs typeface="Courier New" pitchFamily="49" charset="0"/>
                  </a:rPr>
                  <a:t>j</a:t>
                </a:r>
                <a:r>
                  <a:rPr lang="lt-LT" sz="2400" dirty="0" smtClean="0">
                    <a:solidFill>
                      <a:prstClr val="black"/>
                    </a:solidFill>
                    <a:latin typeface="Courier New" pitchFamily="49" charset="0"/>
                    <a:cs typeface="Courier New" pitchFamily="49" charset="0"/>
                  </a:rPr>
                  <a:t>)</a:t>
                </a:r>
                <a:endParaRPr lang="lt-LT" sz="2400" dirty="0">
                  <a:solidFill>
                    <a:prstClr val="black"/>
                  </a:solidFill>
                  <a:latin typeface="Courier New" pitchFamily="49" charset="0"/>
                  <a:cs typeface="Courier New"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8" t="-926"/>
                </a:stretch>
              </a:blipFill>
            </p:spPr>
            <p:txBody>
              <a:bodyPr/>
              <a:lstStyle/>
              <a:p>
                <a:r>
                  <a:rPr lang="en-US">
                    <a:noFill/>
                  </a:rPr>
                  <a:t> </a:t>
                </a:r>
              </a:p>
            </p:txBody>
          </p:sp>
        </mc:Fallback>
      </mc:AlternateContent>
    </p:spTree>
    <p:extLst>
      <p:ext uri="{BB962C8B-B14F-4D97-AF65-F5344CB8AC3E}">
        <p14:creationId xmlns:p14="http://schemas.microsoft.com/office/powerpoint/2010/main" val="1540812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smtClean="0"/>
              <a:t>Algoritmų sudarymo taisyklės</a:t>
            </a:r>
            <a:endParaRPr lang="en-US" sz="4000" dirty="0"/>
          </a:p>
        </p:txBody>
      </p:sp>
      <p:sp>
        <p:nvSpPr>
          <p:cNvPr id="3" name="Content Placeholder 2"/>
          <p:cNvSpPr>
            <a:spLocks noGrp="1"/>
          </p:cNvSpPr>
          <p:nvPr>
            <p:ph idx="1"/>
          </p:nvPr>
        </p:nvSpPr>
        <p:spPr/>
        <p:txBody>
          <a:bodyPr/>
          <a:lstStyle/>
          <a:p>
            <a:r>
              <a:rPr lang="lt-LT" sz="2000" dirty="0" smtClean="0"/>
              <a:t>Turime tokią bendrą minimalaus dengiančiojo medžio radimo algoritmo schemą</a:t>
            </a:r>
          </a:p>
          <a:p>
            <a:pPr marL="0" indent="0">
              <a:buNone/>
            </a:pPr>
            <a:r>
              <a:rPr lang="lt-LT" sz="1400" dirty="0">
                <a:latin typeface="Courier New" pitchFamily="49" charset="0"/>
                <a:cs typeface="Courier New" pitchFamily="49" charset="0"/>
              </a:rPr>
              <a:t>	</a:t>
            </a:r>
            <a:r>
              <a:rPr lang="lt-LT" sz="1400" dirty="0" err="1" smtClean="0">
                <a:latin typeface="Courier New" pitchFamily="49" charset="0"/>
                <a:cs typeface="Courier New" pitchFamily="49" charset="0"/>
              </a:rPr>
              <a:t>SpanTree</a:t>
            </a:r>
            <a:r>
              <a:rPr lang="lt-LT" sz="1400" dirty="0" smtClean="0">
                <a:latin typeface="Courier New" pitchFamily="49" charset="0"/>
                <a:cs typeface="Courier New" pitchFamily="49" charset="0"/>
              </a:rPr>
              <a:t>()</a:t>
            </a:r>
          </a:p>
          <a:p>
            <a:pPr marL="0" indent="0">
              <a:buNone/>
            </a:pPr>
            <a:r>
              <a:rPr lang="lt-LT" sz="1400" dirty="0">
                <a:latin typeface="Courier New" pitchFamily="49" charset="0"/>
                <a:cs typeface="Courier New" pitchFamily="49" charset="0"/>
              </a:rPr>
              <a:t>	</a:t>
            </a:r>
            <a:r>
              <a:rPr lang="lt-LT" sz="1400" dirty="0" err="1" smtClean="0">
                <a:latin typeface="Courier New" pitchFamily="49" charset="0"/>
                <a:cs typeface="Courier New" pitchFamily="49" charset="0"/>
              </a:rPr>
              <a:t>begin</a:t>
            </a:r>
            <a:endParaRPr lang="lt-LT" sz="1400" dirty="0" smtClean="0">
              <a:latin typeface="Courier New" pitchFamily="49" charset="0"/>
              <a:cs typeface="Courier New" pitchFamily="49" charset="0"/>
            </a:endParaRPr>
          </a:p>
          <a:p>
            <a:pPr marL="0" indent="0">
              <a:buNone/>
            </a:pPr>
            <a:r>
              <a:rPr lang="lt-LT" sz="1400" dirty="0">
                <a:latin typeface="Courier New" pitchFamily="49" charset="0"/>
                <a:cs typeface="Courier New" pitchFamily="49" charset="0"/>
              </a:rPr>
              <a:t>	</a:t>
            </a:r>
            <a:r>
              <a:rPr lang="lt-LT" sz="1400" dirty="0" smtClean="0">
                <a:latin typeface="Courier New" pitchFamily="49" charset="0"/>
                <a:cs typeface="Courier New" pitchFamily="49" charset="0"/>
              </a:rPr>
              <a:t>  (1) B</a:t>
            </a:r>
            <a:r>
              <a:rPr lang="en-US" sz="1400" dirty="0" smtClean="0">
                <a:latin typeface="Courier New" pitchFamily="49" charset="0"/>
                <a:cs typeface="Courier New" pitchFamily="49" charset="0"/>
              </a:rPr>
              <a:t>=0, R=0</a:t>
            </a:r>
            <a:r>
              <a:rPr lang="lt-LT" sz="1400" dirty="0" smtClean="0">
                <a:latin typeface="Courier New" pitchFamily="49" charset="0"/>
                <a:cs typeface="Courier New" pitchFamily="49" charset="0"/>
              </a:rPr>
              <a:t>;</a:t>
            </a:r>
          </a:p>
          <a:p>
            <a:pPr marL="0" indent="0">
              <a:buNone/>
            </a:pPr>
            <a:r>
              <a:rPr lang="lt-LT" sz="1400" dirty="0">
                <a:latin typeface="Courier New" pitchFamily="49" charset="0"/>
                <a:cs typeface="Courier New" pitchFamily="49" charset="0"/>
              </a:rPr>
              <a:t>	</a:t>
            </a:r>
            <a:r>
              <a:rPr lang="lt-LT" sz="1400" dirty="0" smtClean="0">
                <a:latin typeface="Courier New" pitchFamily="49" charset="0"/>
                <a:cs typeface="Courier New" pitchFamily="49" charset="0"/>
              </a:rPr>
              <a:t>  (2) </a:t>
            </a:r>
            <a:r>
              <a:rPr lang="lt-LT" sz="1400" dirty="0" err="1" smtClean="0">
                <a:latin typeface="Courier New" pitchFamily="49" charset="0"/>
                <a:cs typeface="Courier New" pitchFamily="49" charset="0"/>
              </a:rPr>
              <a:t>while</a:t>
            </a:r>
            <a:r>
              <a:rPr lang="lt-LT" sz="1400" dirty="0" smtClean="0">
                <a:latin typeface="Courier New" pitchFamily="49" charset="0"/>
                <a:cs typeface="Courier New" pitchFamily="49" charset="0"/>
              </a:rPr>
              <a:t> (|B|&lt;(n-1)) </a:t>
            </a:r>
            <a:r>
              <a:rPr lang="lt-LT" sz="1400" dirty="0" err="1" smtClean="0">
                <a:latin typeface="Courier New" pitchFamily="49" charset="0"/>
                <a:cs typeface="Courier New" pitchFamily="49" charset="0"/>
              </a:rPr>
              <a:t>do</a:t>
            </a:r>
            <a:endParaRPr lang="lt-LT" sz="1400" dirty="0" smtClean="0">
              <a:latin typeface="Courier New" pitchFamily="49" charset="0"/>
              <a:cs typeface="Courier New" pitchFamily="49" charset="0"/>
            </a:endParaRPr>
          </a:p>
          <a:p>
            <a:pPr marL="0" indent="0">
              <a:buNone/>
            </a:pPr>
            <a:r>
              <a:rPr lang="lt-LT" sz="1400" dirty="0">
                <a:latin typeface="Courier New" pitchFamily="49" charset="0"/>
                <a:cs typeface="Courier New" pitchFamily="49" charset="0"/>
              </a:rPr>
              <a:t>	</a:t>
            </a:r>
            <a:r>
              <a:rPr lang="lt-LT" sz="1400" dirty="0" smtClean="0">
                <a:latin typeface="Courier New" pitchFamily="49" charset="0"/>
                <a:cs typeface="Courier New" pitchFamily="49" charset="0"/>
              </a:rPr>
              <a:t>  (3)   Taikome Mėlynąją arba Raudonąją taisyklę</a:t>
            </a:r>
          </a:p>
          <a:p>
            <a:pPr marL="0" indent="0">
              <a:buNone/>
            </a:pPr>
            <a:r>
              <a:rPr lang="lt-LT" sz="1400" dirty="0">
                <a:latin typeface="Courier New" pitchFamily="49" charset="0"/>
                <a:cs typeface="Courier New" pitchFamily="49" charset="0"/>
              </a:rPr>
              <a:t>	</a:t>
            </a:r>
            <a:r>
              <a:rPr lang="lt-LT" sz="1400" dirty="0" smtClean="0">
                <a:latin typeface="Courier New" pitchFamily="49" charset="0"/>
                <a:cs typeface="Courier New" pitchFamily="49" charset="0"/>
              </a:rPr>
              <a:t>  (4)   </a:t>
            </a:r>
            <a:r>
              <a:rPr lang="lt-LT" sz="1400" dirty="0" err="1" smtClean="0">
                <a:latin typeface="Courier New" pitchFamily="49" charset="0"/>
                <a:cs typeface="Courier New" pitchFamily="49" charset="0"/>
              </a:rPr>
              <a:t>if</a:t>
            </a:r>
            <a:r>
              <a:rPr lang="lt-LT" sz="1400" dirty="0" smtClean="0">
                <a:latin typeface="Courier New" pitchFamily="49" charset="0"/>
                <a:cs typeface="Courier New" pitchFamily="49" charset="0"/>
              </a:rPr>
              <a:t> (|R|</a:t>
            </a:r>
            <a:r>
              <a:rPr lang="en-US" sz="1400" dirty="0" smtClean="0">
                <a:latin typeface="Courier New" pitchFamily="49" charset="0"/>
                <a:cs typeface="Courier New" pitchFamily="49" charset="0"/>
              </a:rPr>
              <a:t>==</a:t>
            </a:r>
            <a:r>
              <a:rPr lang="lt-LT" sz="1400" dirty="0" smtClean="0">
                <a:latin typeface="Courier New" pitchFamily="49" charset="0"/>
                <a:cs typeface="Courier New" pitchFamily="49" charset="0"/>
              </a:rPr>
              <a:t>(|E|-n+1)) B</a:t>
            </a:r>
            <a:r>
              <a:rPr lang="en-US" sz="1400" dirty="0" smtClean="0">
                <a:latin typeface="Courier New" pitchFamily="49" charset="0"/>
                <a:cs typeface="Courier New" pitchFamily="49" charset="0"/>
              </a:rPr>
              <a:t>=</a:t>
            </a:r>
            <a:r>
              <a:rPr lang="lt-LT" sz="1400" dirty="0" smtClean="0">
                <a:latin typeface="Courier New" pitchFamily="49" charset="0"/>
                <a:cs typeface="Courier New" pitchFamily="49" charset="0"/>
              </a:rPr>
              <a:t>E-R;</a:t>
            </a:r>
          </a:p>
          <a:p>
            <a:pPr marL="0" indent="0">
              <a:buNone/>
            </a:pPr>
            <a:r>
              <a:rPr lang="lt-LT" sz="1400" dirty="0">
                <a:latin typeface="Courier New" pitchFamily="49" charset="0"/>
                <a:cs typeface="Courier New" pitchFamily="49" charset="0"/>
              </a:rPr>
              <a:t>	</a:t>
            </a:r>
            <a:r>
              <a:rPr lang="lt-LT" sz="1400" dirty="0" smtClean="0">
                <a:latin typeface="Courier New" pitchFamily="49" charset="0"/>
                <a:cs typeface="Courier New" pitchFamily="49" charset="0"/>
              </a:rPr>
              <a:t>       </a:t>
            </a:r>
            <a:r>
              <a:rPr lang="lt-LT" sz="1400" dirty="0" err="1" smtClean="0">
                <a:latin typeface="Courier New" pitchFamily="49" charset="0"/>
                <a:cs typeface="Courier New" pitchFamily="49" charset="0"/>
              </a:rPr>
              <a:t>end</a:t>
            </a:r>
            <a:r>
              <a:rPr lang="lt-LT" sz="1400" dirty="0" smtClean="0">
                <a:latin typeface="Courier New" pitchFamily="49" charset="0"/>
                <a:cs typeface="Courier New" pitchFamily="49" charset="0"/>
              </a:rPr>
              <a:t> </a:t>
            </a:r>
            <a:r>
              <a:rPr lang="lt-LT" sz="1400" dirty="0" err="1" smtClean="0">
                <a:latin typeface="Courier New" pitchFamily="49" charset="0"/>
                <a:cs typeface="Courier New" pitchFamily="49" charset="0"/>
              </a:rPr>
              <a:t>do</a:t>
            </a:r>
            <a:endParaRPr lang="lt-LT" sz="1400" dirty="0" smtClean="0">
              <a:latin typeface="Courier New" pitchFamily="49" charset="0"/>
              <a:cs typeface="Courier New" pitchFamily="49" charset="0"/>
            </a:endParaRPr>
          </a:p>
          <a:p>
            <a:pPr marL="0" indent="0">
              <a:buNone/>
            </a:pPr>
            <a:r>
              <a:rPr lang="lt-LT" sz="1400" dirty="0">
                <a:latin typeface="Courier New" pitchFamily="49" charset="0"/>
                <a:cs typeface="Courier New" pitchFamily="49" charset="0"/>
              </a:rPr>
              <a:t>	</a:t>
            </a:r>
            <a:r>
              <a:rPr lang="lt-LT" sz="1400" dirty="0" err="1" smtClean="0">
                <a:latin typeface="Courier New" pitchFamily="49" charset="0"/>
                <a:cs typeface="Courier New" pitchFamily="49" charset="0"/>
              </a:rPr>
              <a:t>end</a:t>
            </a:r>
            <a:r>
              <a:rPr lang="lt-LT" sz="1400" dirty="0" smtClean="0">
                <a:latin typeface="Courier New" pitchFamily="49" charset="0"/>
                <a:cs typeface="Courier New" pitchFamily="49" charset="0"/>
              </a:rPr>
              <a:t> </a:t>
            </a:r>
            <a:r>
              <a:rPr lang="lt-LT" sz="1400" dirty="0" err="1" smtClean="0">
                <a:latin typeface="Courier New" pitchFamily="49" charset="0"/>
                <a:cs typeface="Courier New" pitchFamily="49" charset="0"/>
              </a:rPr>
              <a:t>SpanTree</a:t>
            </a:r>
            <a:endParaRPr lang="lt-LT" sz="1400" dirty="0" smtClean="0">
              <a:latin typeface="Courier New" pitchFamily="49" charset="0"/>
              <a:cs typeface="Courier New" pitchFamily="49" charset="0"/>
            </a:endParaRPr>
          </a:p>
          <a:p>
            <a:pPr lvl="0"/>
            <a:r>
              <a:rPr lang="lt-LT" sz="2000" dirty="0" smtClean="0">
                <a:solidFill>
                  <a:schemeClr val="bg1"/>
                </a:solidFill>
              </a:rPr>
              <a:t>Įsitikinsime, kad, naudodami šį algoritmą, visada randame minimalų dengiantįjį medį</a:t>
            </a:r>
            <a:endParaRPr lang="lt-LT" sz="2000" dirty="0">
              <a:solidFill>
                <a:schemeClr val="bg1"/>
              </a:solidFill>
            </a:endParaRPr>
          </a:p>
          <a:p>
            <a:pPr lvl="0"/>
            <a:r>
              <a:rPr lang="lt-LT" sz="2000" dirty="0" smtClean="0">
                <a:solidFill>
                  <a:schemeClr val="bg1"/>
                </a:solidFill>
              </a:rPr>
              <a:t>Teorema</a:t>
            </a:r>
          </a:p>
          <a:p>
            <a:pPr lvl="1"/>
            <a:r>
              <a:rPr lang="lt-LT" sz="1600" dirty="0" smtClean="0">
                <a:solidFill>
                  <a:schemeClr val="bg1"/>
                </a:solidFill>
              </a:rPr>
              <a:t>Tarkime, kad įvykdyta k algoritmo žingsnių ir egzistuoja minimalus dengiantysis medis T, kuriam</a:t>
            </a:r>
          </a:p>
          <a:p>
            <a:pPr lvl="2"/>
            <a:r>
              <a:rPr lang="lt-LT" sz="1400" dirty="0" smtClean="0">
                <a:solidFill>
                  <a:schemeClr val="bg1"/>
                </a:solidFill>
              </a:rPr>
              <a:t>Priklauso visos mėlynosios briaunos</a:t>
            </a:r>
          </a:p>
          <a:p>
            <a:pPr lvl="2"/>
            <a:r>
              <a:rPr lang="lt-LT" sz="1400" dirty="0" smtClean="0">
                <a:solidFill>
                  <a:schemeClr val="bg1"/>
                </a:solidFill>
              </a:rPr>
              <a:t>Nepriklauso nei viena raudonoji briauna</a:t>
            </a:r>
            <a:endParaRPr lang="lt-LT" sz="1400" dirty="0">
              <a:solidFill>
                <a:schemeClr val="bg1"/>
              </a:solidFill>
            </a:endParaRPr>
          </a:p>
        </p:txBody>
      </p:sp>
    </p:spTree>
    <p:extLst>
      <p:ext uri="{BB962C8B-B14F-4D97-AF65-F5344CB8AC3E}">
        <p14:creationId xmlns:p14="http://schemas.microsoft.com/office/powerpoint/2010/main" val="1453455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smtClean="0"/>
              <a:t>Algoritmų sudarymo taisyklės</a:t>
            </a:r>
            <a:endParaRPr lang="en-US" sz="4000" dirty="0"/>
          </a:p>
        </p:txBody>
      </p:sp>
      <p:sp>
        <p:nvSpPr>
          <p:cNvPr id="3" name="Content Placeholder 2"/>
          <p:cNvSpPr>
            <a:spLocks noGrp="1"/>
          </p:cNvSpPr>
          <p:nvPr>
            <p:ph idx="1"/>
          </p:nvPr>
        </p:nvSpPr>
        <p:spPr/>
        <p:txBody>
          <a:bodyPr/>
          <a:lstStyle/>
          <a:p>
            <a:pPr lvl="0"/>
            <a:endParaRPr lang="lt-LT" sz="1800" dirty="0">
              <a:solidFill>
                <a:prstClr val="black"/>
              </a:solidFill>
              <a:latin typeface="Courier New" pitchFamily="49" charset="0"/>
              <a:cs typeface="Courier New" pitchFamily="49" charset="0"/>
            </a:endParaRPr>
          </a:p>
          <a:p>
            <a:pPr lvl="0"/>
            <a:endParaRPr lang="lt-LT" sz="1800" dirty="0" smtClean="0">
              <a:solidFill>
                <a:prstClr val="black"/>
              </a:solidFill>
              <a:latin typeface="Courier New" pitchFamily="49" charset="0"/>
              <a:cs typeface="Courier New" pitchFamily="49" charset="0"/>
            </a:endParaRPr>
          </a:p>
          <a:p>
            <a:pPr lvl="0"/>
            <a:endParaRPr lang="lt-LT" sz="1800" dirty="0">
              <a:solidFill>
                <a:prstClr val="black"/>
              </a:solidFill>
              <a:latin typeface="Courier New" pitchFamily="49" charset="0"/>
              <a:cs typeface="Courier New" pitchFamily="49" charset="0"/>
            </a:endParaRPr>
          </a:p>
          <a:p>
            <a:pPr lvl="0"/>
            <a:endParaRPr lang="lt-LT" sz="1800" dirty="0" smtClean="0">
              <a:solidFill>
                <a:prstClr val="black"/>
              </a:solidFill>
              <a:latin typeface="Courier New" pitchFamily="49" charset="0"/>
              <a:cs typeface="Courier New" pitchFamily="49" charset="0"/>
            </a:endParaRPr>
          </a:p>
          <a:p>
            <a:pPr lvl="0"/>
            <a:r>
              <a:rPr lang="lt-LT" sz="1800" dirty="0" err="1" smtClean="0">
                <a:solidFill>
                  <a:prstClr val="black"/>
                </a:solidFill>
              </a:rPr>
              <a:t>Mėlynoios</a:t>
            </a:r>
            <a:r>
              <a:rPr lang="lt-LT" sz="1800" dirty="0" smtClean="0">
                <a:solidFill>
                  <a:prstClr val="black"/>
                </a:solidFill>
              </a:rPr>
              <a:t> taisyklės teisingumo įrodymas</a:t>
            </a:r>
          </a:p>
          <a:p>
            <a:pPr lvl="1"/>
            <a:r>
              <a:rPr lang="lt-LT" sz="1400" dirty="0" smtClean="0">
                <a:solidFill>
                  <a:prstClr val="black"/>
                </a:solidFill>
              </a:rPr>
              <a:t>Juodosios storos linijos žymi aibės </a:t>
            </a:r>
            <a:r>
              <a:rPr lang="lt-LT" sz="1400" dirty="0" smtClean="0">
                <a:solidFill>
                  <a:prstClr val="black"/>
                </a:solidFill>
                <a:latin typeface="Courier New" pitchFamily="49" charset="0"/>
                <a:cs typeface="Courier New" pitchFamily="49" charset="0"/>
              </a:rPr>
              <a:t>B</a:t>
            </a:r>
            <a:r>
              <a:rPr lang="lt-LT" sz="1400" dirty="0" smtClean="0">
                <a:solidFill>
                  <a:prstClr val="black"/>
                </a:solidFill>
              </a:rPr>
              <a:t> briaunas</a:t>
            </a:r>
          </a:p>
          <a:p>
            <a:pPr lvl="1"/>
            <a:r>
              <a:rPr lang="lt-LT" sz="1400" dirty="0" smtClean="0">
                <a:solidFill>
                  <a:prstClr val="black"/>
                </a:solidFill>
              </a:rPr>
              <a:t>Pilkos storos linijos žymi minimalaus dengiančiojo medžio </a:t>
            </a:r>
            <a:r>
              <a:rPr lang="lt-LT" sz="1400" dirty="0" smtClean="0">
                <a:solidFill>
                  <a:prstClr val="black"/>
                </a:solidFill>
                <a:latin typeface="Courier New" pitchFamily="49" charset="0"/>
                <a:cs typeface="Courier New" pitchFamily="49" charset="0"/>
              </a:rPr>
              <a:t>T</a:t>
            </a:r>
            <a:r>
              <a:rPr lang="lt-LT" sz="1400" dirty="0" smtClean="0">
                <a:solidFill>
                  <a:prstClr val="black"/>
                </a:solidFill>
              </a:rPr>
              <a:t> briaunas, dar neįtrauktas į </a:t>
            </a:r>
            <a:r>
              <a:rPr lang="lt-LT" sz="1400" dirty="0" smtClean="0">
                <a:solidFill>
                  <a:prstClr val="black"/>
                </a:solidFill>
                <a:latin typeface="Courier New" pitchFamily="49" charset="0"/>
                <a:cs typeface="Courier New" pitchFamily="49" charset="0"/>
              </a:rPr>
              <a:t>B</a:t>
            </a:r>
          </a:p>
          <a:p>
            <a:pPr lvl="1"/>
            <a:r>
              <a:rPr lang="lt-LT" sz="1400" dirty="0" smtClean="0">
                <a:solidFill>
                  <a:prstClr val="black"/>
                </a:solidFill>
              </a:rPr>
              <a:t>Juodosios plonos linijos žymi baltąsias briaunas</a:t>
            </a:r>
          </a:p>
          <a:p>
            <a:pPr lvl="1"/>
            <a:r>
              <a:rPr lang="lt-LT" sz="1400" dirty="0" smtClean="0">
                <a:solidFill>
                  <a:prstClr val="black"/>
                </a:solidFill>
              </a:rPr>
              <a:t>Aibė </a:t>
            </a:r>
            <a:r>
              <a:rPr lang="lt-LT" sz="1400" dirty="0" smtClean="0">
                <a:solidFill>
                  <a:prstClr val="black"/>
                </a:solidFill>
                <a:latin typeface="Courier New" pitchFamily="49" charset="0"/>
                <a:cs typeface="Courier New" pitchFamily="49" charset="0"/>
              </a:rPr>
              <a:t>S</a:t>
            </a:r>
            <a:r>
              <a:rPr lang="lt-LT" sz="1400" dirty="0" smtClean="0">
                <a:solidFill>
                  <a:prstClr val="black"/>
                </a:solidFill>
              </a:rPr>
              <a:t> viršūnės yra pilkos, o aibės </a:t>
            </a:r>
            <a:r>
              <a:rPr lang="lt-LT" sz="1400" dirty="0" smtClean="0">
                <a:solidFill>
                  <a:prstClr val="black"/>
                </a:solidFill>
                <a:latin typeface="Courier New" pitchFamily="49" charset="0"/>
                <a:cs typeface="Courier New" pitchFamily="49" charset="0"/>
              </a:rPr>
              <a:t>V\S</a:t>
            </a:r>
            <a:r>
              <a:rPr lang="lt-LT" sz="1400" dirty="0" smtClean="0">
                <a:solidFill>
                  <a:prstClr val="black"/>
                </a:solidFill>
              </a:rPr>
              <a:t> viršūnės – baltos</a:t>
            </a:r>
          </a:p>
          <a:p>
            <a:pPr lvl="0"/>
            <a:r>
              <a:rPr lang="lt-LT" sz="1800" dirty="0">
                <a:solidFill>
                  <a:prstClr val="black"/>
                </a:solidFill>
              </a:rPr>
              <a:t>Nagrinėkime naują medį </a:t>
            </a:r>
            <a:r>
              <a:rPr lang="lt-LT" sz="1800" dirty="0">
                <a:solidFill>
                  <a:prstClr val="black"/>
                </a:solidFill>
                <a:latin typeface="Courier New" pitchFamily="49" charset="0"/>
                <a:cs typeface="Courier New" pitchFamily="49" charset="0"/>
              </a:rPr>
              <a:t>T‘</a:t>
            </a:r>
            <a:r>
              <a:rPr lang="lt-LT" sz="1800" dirty="0">
                <a:solidFill>
                  <a:prstClr val="black"/>
                </a:solidFill>
              </a:rPr>
              <a:t>, kurį gauname, iš medžio </a:t>
            </a:r>
            <a:r>
              <a:rPr lang="lt-LT" sz="1800" dirty="0">
                <a:solidFill>
                  <a:prstClr val="black"/>
                </a:solidFill>
                <a:latin typeface="Courier New" pitchFamily="49" charset="0"/>
                <a:cs typeface="Courier New" pitchFamily="49" charset="0"/>
              </a:rPr>
              <a:t>T</a:t>
            </a:r>
            <a:r>
              <a:rPr lang="lt-LT" sz="1800" dirty="0">
                <a:solidFill>
                  <a:prstClr val="black"/>
                </a:solidFill>
              </a:rPr>
              <a:t> pašalinę briauną </a:t>
            </a:r>
            <a:r>
              <a:rPr lang="lt-LT" sz="1800" dirty="0">
                <a:solidFill>
                  <a:prstClr val="black"/>
                </a:solidFill>
                <a:latin typeface="Courier New" pitchFamily="49" charset="0"/>
                <a:cs typeface="Courier New" pitchFamily="49" charset="0"/>
              </a:rPr>
              <a:t>e‘</a:t>
            </a:r>
            <a:r>
              <a:rPr lang="lt-LT" sz="1800" dirty="0">
                <a:solidFill>
                  <a:prstClr val="black"/>
                </a:solidFill>
              </a:rPr>
              <a:t> ir prijungę briauną </a:t>
            </a:r>
            <a:r>
              <a:rPr lang="lt-LT" sz="1800" dirty="0" smtClean="0">
                <a:solidFill>
                  <a:prstClr val="black"/>
                </a:solidFill>
                <a:latin typeface="Courier New" pitchFamily="49" charset="0"/>
                <a:cs typeface="Courier New" pitchFamily="49" charset="0"/>
              </a:rPr>
              <a:t>e</a:t>
            </a:r>
          </a:p>
          <a:p>
            <a:pPr lvl="0"/>
            <a:r>
              <a:rPr lang="lt-LT" sz="1800" dirty="0" smtClean="0">
                <a:solidFill>
                  <a:prstClr val="black"/>
                </a:solidFill>
              </a:rPr>
              <a:t>Kadangi</a:t>
            </a:r>
            <a:r>
              <a:rPr lang="lt-LT" sz="1800" dirty="0" smtClean="0">
                <a:solidFill>
                  <a:prstClr val="black"/>
                </a:solidFill>
                <a:latin typeface="Courier New" pitchFamily="49" charset="0"/>
                <a:cs typeface="Courier New" pitchFamily="49" charset="0"/>
              </a:rPr>
              <a:t> e </a:t>
            </a:r>
            <a:r>
              <a:rPr lang="lt-LT" sz="1800" dirty="0" smtClean="0">
                <a:solidFill>
                  <a:prstClr val="black"/>
                </a:solidFill>
              </a:rPr>
              <a:t>yra pjūvio </a:t>
            </a:r>
            <a:r>
              <a:rPr lang="lt-LT" sz="1800" dirty="0" smtClean="0">
                <a:solidFill>
                  <a:prstClr val="black"/>
                </a:solidFill>
                <a:latin typeface="Courier New" pitchFamily="49" charset="0"/>
                <a:cs typeface="Courier New" pitchFamily="49" charset="0"/>
              </a:rPr>
              <a:t>(S, V\S)</a:t>
            </a:r>
            <a:r>
              <a:rPr lang="lt-LT" sz="1800" dirty="0" smtClean="0">
                <a:solidFill>
                  <a:prstClr val="black"/>
                </a:solidFill>
              </a:rPr>
              <a:t> lengvoji briauna, tai                    , todėl naujasis medis </a:t>
            </a:r>
            <a:r>
              <a:rPr lang="lt-LT" sz="1800" dirty="0" smtClean="0">
                <a:solidFill>
                  <a:prstClr val="black"/>
                </a:solidFill>
                <a:latin typeface="Courier New" pitchFamily="49" charset="0"/>
                <a:cs typeface="Courier New" pitchFamily="49" charset="0"/>
              </a:rPr>
              <a:t>T‘ </a:t>
            </a:r>
            <a:r>
              <a:rPr lang="lt-LT" sz="1800" dirty="0" smtClean="0">
                <a:solidFill>
                  <a:prstClr val="black"/>
                </a:solidFill>
              </a:rPr>
              <a:t>yra ne sunkesnis už </a:t>
            </a:r>
            <a:r>
              <a:rPr lang="lt-LT" sz="1800" dirty="0" smtClean="0">
                <a:solidFill>
                  <a:prstClr val="black"/>
                </a:solidFill>
                <a:latin typeface="Courier New" pitchFamily="49" charset="0"/>
                <a:cs typeface="Courier New" pitchFamily="49" charset="0"/>
              </a:rPr>
              <a:t>T</a:t>
            </a:r>
          </a:p>
          <a:p>
            <a:pPr lvl="0"/>
            <a:r>
              <a:rPr lang="lt-LT" sz="1800" dirty="0" smtClean="0">
                <a:solidFill>
                  <a:prstClr val="black"/>
                </a:solidFill>
              </a:rPr>
              <a:t>Tačiau </a:t>
            </a:r>
            <a:r>
              <a:rPr lang="lt-LT" sz="1800" dirty="0" smtClean="0">
                <a:solidFill>
                  <a:prstClr val="black"/>
                </a:solidFill>
                <a:latin typeface="Courier New" pitchFamily="49" charset="0"/>
                <a:cs typeface="Courier New" pitchFamily="49" charset="0"/>
              </a:rPr>
              <a:t>T</a:t>
            </a:r>
            <a:r>
              <a:rPr lang="lt-LT" sz="1800" dirty="0" smtClean="0">
                <a:solidFill>
                  <a:prstClr val="black"/>
                </a:solidFill>
              </a:rPr>
              <a:t> yra minimalus dengiantysis medis, todėl </a:t>
            </a:r>
            <a:r>
              <a:rPr lang="lt-LT" sz="1800" dirty="0" smtClean="0">
                <a:solidFill>
                  <a:prstClr val="black"/>
                </a:solidFill>
                <a:latin typeface="Courier New" pitchFamily="49" charset="0"/>
                <a:cs typeface="Courier New" pitchFamily="49" charset="0"/>
              </a:rPr>
              <a:t>T‘ </a:t>
            </a:r>
            <a:r>
              <a:rPr lang="lt-LT" sz="1800" dirty="0" smtClean="0">
                <a:solidFill>
                  <a:prstClr val="black"/>
                </a:solidFill>
              </a:rPr>
              <a:t>irgi yra minimalus dengiantysis medis, kuriam priklauso visos mėlynosios briaunos ir nepriklauso nė viena raudonoji briauna</a:t>
            </a:r>
          </a:p>
          <a:p>
            <a:pPr lvl="0"/>
            <a:r>
              <a:rPr lang="lt-LT" sz="1800" dirty="0" smtClean="0">
                <a:solidFill>
                  <a:prstClr val="black"/>
                </a:solidFill>
              </a:rPr>
              <a:t>Įrodėme mėlynosios taisyklės teisingumą</a:t>
            </a:r>
            <a:endParaRPr lang="lt-LT" sz="1400" dirty="0" smtClean="0">
              <a:solidFill>
                <a:prstClr val="black"/>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10203239"/>
              </p:ext>
            </p:extLst>
          </p:nvPr>
        </p:nvGraphicFramePr>
        <p:xfrm>
          <a:off x="6376988" y="4941168"/>
          <a:ext cx="1230312" cy="368300"/>
        </p:xfrm>
        <a:graphic>
          <a:graphicData uri="http://schemas.openxmlformats.org/presentationml/2006/ole">
            <mc:AlternateContent xmlns:mc="http://schemas.openxmlformats.org/markup-compatibility/2006">
              <mc:Choice xmlns:v="urn:schemas-microsoft-com:vml" Requires="v">
                <p:oleObj spid="_x0000_s182318" name="Equation" r:id="rId3" imgW="723600" imgH="215640" progId="Equation.DSMT4">
                  <p:embed/>
                </p:oleObj>
              </mc:Choice>
              <mc:Fallback>
                <p:oleObj name="Equation" r:id="rId3" imgW="723600" imgH="215640" progId="Equation.DSMT4">
                  <p:embed/>
                  <p:pic>
                    <p:nvPicPr>
                      <p:cNvPr id="0" name="Object 5"/>
                      <p:cNvPicPr>
                        <a:picLocks noChangeAspect="1" noChangeArrowheads="1"/>
                      </p:cNvPicPr>
                      <p:nvPr/>
                    </p:nvPicPr>
                    <p:blipFill>
                      <a:blip r:embed="rId4"/>
                      <a:srcRect/>
                      <a:stretch>
                        <a:fillRect/>
                      </a:stretch>
                    </p:blipFill>
                    <p:spPr bwMode="auto">
                      <a:xfrm>
                        <a:off x="6376988" y="4941168"/>
                        <a:ext cx="1230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22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1499920"/>
            <a:ext cx="2016224" cy="1605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401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smtClean="0"/>
              <a:t>Algoritmų sudarymo taisyklės</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lt-LT" sz="2000" dirty="0" smtClean="0">
                    <a:solidFill>
                      <a:prstClr val="black"/>
                    </a:solidFill>
                  </a:rPr>
                  <a:t>Dabar įrodysiu, kad teoremos teiginys lieka galioti pritaikius raudonąją taisyklę</a:t>
                </a:r>
              </a:p>
              <a:p>
                <a:pPr lvl="1"/>
                <a:r>
                  <a:rPr lang="lt-LT" sz="2000" dirty="0" smtClean="0">
                    <a:solidFill>
                      <a:prstClr val="black"/>
                    </a:solidFill>
                  </a:rPr>
                  <a:t>Tegul </a:t>
                </a:r>
                <a:r>
                  <a:rPr lang="lt-LT" sz="2000" dirty="0" smtClean="0">
                    <a:solidFill>
                      <a:prstClr val="black"/>
                    </a:solidFill>
                    <a:latin typeface="Courier New" pitchFamily="49" charset="0"/>
                    <a:cs typeface="Courier New" pitchFamily="49" charset="0"/>
                  </a:rPr>
                  <a:t>T</a:t>
                </a:r>
                <a:r>
                  <a:rPr lang="lt-LT" sz="2000" dirty="0" smtClean="0">
                    <a:solidFill>
                      <a:prstClr val="black"/>
                    </a:solidFill>
                  </a:rPr>
                  <a:t> yra tas minimalus dengiantysis medis, kuriam priklauso visos mėlynosios briaunos ir nė viena raudonoji briauna</a:t>
                </a:r>
              </a:p>
              <a:p>
                <a:pPr lvl="1"/>
                <a:r>
                  <a:rPr lang="lt-LT" sz="2000" dirty="0" smtClean="0">
                    <a:solidFill>
                      <a:prstClr val="black"/>
                    </a:solidFill>
                  </a:rPr>
                  <a:t>Imkime paprastą ciklą </a:t>
                </a:r>
                <a:r>
                  <a:rPr lang="lt-LT" sz="2000" dirty="0" smtClean="0">
                    <a:solidFill>
                      <a:prstClr val="black"/>
                    </a:solidFill>
                    <a:latin typeface="Courier New" pitchFamily="49" charset="0"/>
                    <a:cs typeface="Courier New" pitchFamily="49" charset="0"/>
                  </a:rPr>
                  <a:t>K</a:t>
                </a:r>
                <a:r>
                  <a:rPr lang="lt-LT" sz="2000" dirty="0" smtClean="0">
                    <a:solidFill>
                      <a:prstClr val="black"/>
                    </a:solidFill>
                  </a:rPr>
                  <a:t>, kuriame nėra raudonų briaunų</a:t>
                </a:r>
              </a:p>
              <a:p>
                <a:pPr lvl="1"/>
                <a:r>
                  <a:rPr lang="lt-LT" sz="2000" dirty="0" smtClean="0">
                    <a:solidFill>
                      <a:prstClr val="black"/>
                    </a:solidFill>
                  </a:rPr>
                  <a:t>Tegul </a:t>
                </a:r>
                <a:r>
                  <a:rPr lang="lt-LT" sz="2000" dirty="0">
                    <a:solidFill>
                      <a:prstClr val="black"/>
                    </a:solidFill>
                    <a:latin typeface="Courier New" pitchFamily="49" charset="0"/>
                    <a:cs typeface="Courier New" pitchFamily="49" charset="0"/>
                  </a:rPr>
                  <a:t>e</a:t>
                </a:r>
                <a14:m>
                  <m:oMath xmlns:m="http://schemas.openxmlformats.org/officeDocument/2006/math">
                    <m:r>
                      <m:rPr>
                        <m:sty m:val="p"/>
                      </m:rPr>
                      <a:rPr lang="lt-LT" sz="2000" i="0">
                        <a:solidFill>
                          <a:prstClr val="black"/>
                        </a:solidFill>
                        <a:latin typeface="Cambria Math"/>
                        <a:ea typeface="Cambria Math"/>
                      </a:rPr>
                      <m:t>ϵ</m:t>
                    </m:r>
                  </m:oMath>
                </a14:m>
                <a:r>
                  <a:rPr lang="lt-LT" sz="2000" dirty="0" smtClean="0">
                    <a:solidFill>
                      <a:prstClr val="black"/>
                    </a:solidFill>
                    <a:latin typeface="Courier New" pitchFamily="49" charset="0"/>
                    <a:cs typeface="Courier New" pitchFamily="49" charset="0"/>
                  </a:rPr>
                  <a:t>W</a:t>
                </a:r>
                <a:r>
                  <a:rPr lang="lt-LT" sz="2000" dirty="0">
                    <a:solidFill>
                      <a:prstClr val="black"/>
                    </a:solidFill>
                    <a:latin typeface="Courier New" pitchFamily="49" charset="0"/>
                    <a:cs typeface="Courier New" pitchFamily="49" charset="0"/>
                  </a:rPr>
                  <a:t> </a:t>
                </a:r>
                <a:r>
                  <a:rPr lang="lt-LT" sz="2000" dirty="0" smtClean="0">
                    <a:solidFill>
                      <a:prstClr val="black"/>
                    </a:solidFill>
                  </a:rPr>
                  <a:t>yra sunkiausia baltojo ciklo briauna, ją nudažome raudona spalva</a:t>
                </a:r>
              </a:p>
              <a:p>
                <a:pPr lvl="1"/>
                <a:r>
                  <a:rPr lang="lt-LT" sz="2000" dirty="0" smtClean="0">
                    <a:solidFill>
                      <a:prstClr val="black"/>
                    </a:solidFill>
                  </a:rPr>
                  <a:t>Jei </a:t>
                </a:r>
                <a:r>
                  <a:rPr lang="lt-LT" sz="2000" dirty="0" smtClean="0">
                    <a:solidFill>
                      <a:prstClr val="black"/>
                    </a:solidFill>
                    <a:latin typeface="Courier New" pitchFamily="49" charset="0"/>
                    <a:cs typeface="Courier New" pitchFamily="49" charset="0"/>
                  </a:rPr>
                  <a:t>e</a:t>
                </a:r>
                <a:r>
                  <a:rPr lang="lt-LT" sz="2000" dirty="0" smtClean="0">
                    <a:solidFill>
                      <a:prstClr val="black"/>
                    </a:solidFill>
                  </a:rPr>
                  <a:t> nepriklauso medžiui </a:t>
                </a:r>
                <a:r>
                  <a:rPr lang="lt-LT" sz="2000" dirty="0" smtClean="0">
                    <a:solidFill>
                      <a:prstClr val="black"/>
                    </a:solidFill>
                    <a:latin typeface="Courier New" pitchFamily="49" charset="0"/>
                    <a:cs typeface="Courier New" pitchFamily="49" charset="0"/>
                  </a:rPr>
                  <a:t>T</a:t>
                </a:r>
                <a:r>
                  <a:rPr lang="lt-LT" sz="2000" dirty="0" smtClean="0">
                    <a:solidFill>
                      <a:prstClr val="black"/>
                    </a:solidFill>
                  </a:rPr>
                  <a:t>, tai ir po šio raudonosios taisyklės žingsnio teoremos teiginys lieka teisingu bei nepasikeičia minimalus dengiantysis medis</a:t>
                </a:r>
              </a:p>
              <a:p>
                <a:pPr lvl="0"/>
                <a:r>
                  <a:rPr lang="lt-LT" sz="2000" dirty="0">
                    <a:solidFill>
                      <a:prstClr val="black"/>
                    </a:solidFill>
                  </a:rPr>
                  <a:t>Nagrinėkime antrąjį atvejį, kai </a:t>
                </a:r>
                <a:r>
                  <a:rPr lang="lt-LT" sz="2000" dirty="0">
                    <a:solidFill>
                      <a:prstClr val="black"/>
                    </a:solidFill>
                    <a:latin typeface="Courier New" pitchFamily="49" charset="0"/>
                    <a:cs typeface="Courier New" pitchFamily="49" charset="0"/>
                  </a:rPr>
                  <a:t>e=(</a:t>
                </a:r>
                <a:r>
                  <a:rPr lang="lt-LT" sz="2000" dirty="0" err="1">
                    <a:solidFill>
                      <a:prstClr val="black"/>
                    </a:solidFill>
                    <a:latin typeface="Courier New" pitchFamily="49" charset="0"/>
                    <a:cs typeface="Courier New" pitchFamily="49" charset="0"/>
                  </a:rPr>
                  <a:t>v,w</a:t>
                </a:r>
                <a:r>
                  <a:rPr lang="lt-LT" sz="2000" dirty="0">
                    <a:solidFill>
                      <a:prstClr val="black"/>
                    </a:solidFill>
                    <a:latin typeface="Courier New" pitchFamily="49" charset="0"/>
                    <a:cs typeface="Courier New" pitchFamily="49" charset="0"/>
                  </a:rPr>
                  <a:t>) </a:t>
                </a:r>
                <a:r>
                  <a:rPr lang="lt-LT" sz="2000" dirty="0">
                    <a:solidFill>
                      <a:prstClr val="black"/>
                    </a:solidFill>
                  </a:rPr>
                  <a:t>priklauso medžiui </a:t>
                </a:r>
                <a:r>
                  <a:rPr lang="lt-LT" sz="2000" dirty="0">
                    <a:solidFill>
                      <a:prstClr val="black"/>
                    </a:solidFill>
                    <a:latin typeface="Courier New" pitchFamily="49" charset="0"/>
                    <a:cs typeface="Courier New" pitchFamily="49" charset="0"/>
                  </a:rPr>
                  <a:t>T</a:t>
                </a:r>
              </a:p>
              <a:p>
                <a:pPr lvl="1"/>
                <a:r>
                  <a:rPr lang="lt-LT" sz="1600" dirty="0">
                    <a:solidFill>
                      <a:prstClr val="black"/>
                    </a:solidFill>
                  </a:rPr>
                  <a:t>Imkime ciklą </a:t>
                </a:r>
                <a:r>
                  <a:rPr lang="lt-LT" sz="1600" dirty="0">
                    <a:solidFill>
                      <a:prstClr val="black"/>
                    </a:solidFill>
                    <a:latin typeface="Courier New" pitchFamily="49" charset="0"/>
                    <a:cs typeface="Courier New" pitchFamily="49" charset="0"/>
                  </a:rPr>
                  <a:t>K</a:t>
                </a:r>
                <a:r>
                  <a:rPr lang="lt-LT" sz="1600" dirty="0">
                    <a:solidFill>
                      <a:prstClr val="black"/>
                    </a:solidFill>
                  </a:rPr>
                  <a:t> ir iš jo pašalinkime briauną e, lieka du medžiai </a:t>
                </a:r>
                <a:r>
                  <a:rPr lang="lt-LT" sz="1600" dirty="0">
                    <a:solidFill>
                      <a:prstClr val="black"/>
                    </a:solidFill>
                    <a:latin typeface="Courier New" pitchFamily="49" charset="0"/>
                    <a:cs typeface="Courier New" pitchFamily="49" charset="0"/>
                  </a:rPr>
                  <a:t>T1</a:t>
                </a:r>
                <a:r>
                  <a:rPr lang="lt-LT" sz="1600" dirty="0">
                    <a:solidFill>
                      <a:prstClr val="black"/>
                    </a:solidFill>
                  </a:rPr>
                  <a:t> ir </a:t>
                </a:r>
                <a:r>
                  <a:rPr lang="lt-LT" sz="1600" dirty="0">
                    <a:solidFill>
                      <a:prstClr val="black"/>
                    </a:solidFill>
                    <a:latin typeface="Courier New" pitchFamily="49" charset="0"/>
                    <a:cs typeface="Courier New" pitchFamily="49" charset="0"/>
                  </a:rPr>
                  <a:t>T2</a:t>
                </a:r>
              </a:p>
              <a:p>
                <a:pPr lvl="1"/>
                <a:r>
                  <a:rPr lang="lt-LT" sz="1600" dirty="0">
                    <a:solidFill>
                      <a:prstClr val="black"/>
                    </a:solidFill>
                  </a:rPr>
                  <a:t>Cikle būtinai turi būti dar viena briauna </a:t>
                </a:r>
                <a:r>
                  <a:rPr lang="lt-LT" sz="1600" dirty="0">
                    <a:solidFill>
                      <a:prstClr val="black"/>
                    </a:solidFill>
                    <a:latin typeface="Courier New" pitchFamily="49" charset="0"/>
                    <a:cs typeface="Courier New" pitchFamily="49" charset="0"/>
                  </a:rPr>
                  <a:t>e‘</a:t>
                </a:r>
                <a:r>
                  <a:rPr lang="lt-LT" sz="1600" dirty="0">
                    <a:solidFill>
                      <a:prstClr val="black"/>
                    </a:solidFill>
                  </a:rPr>
                  <a:t>, kurios vienas galas priklauso pirmam medžiui, o kitas - </a:t>
                </a:r>
                <a:r>
                  <a:rPr lang="lt-LT" sz="1600" dirty="0" smtClean="0">
                    <a:solidFill>
                      <a:prstClr val="black"/>
                    </a:solidFill>
                  </a:rPr>
                  <a:t>antram</a:t>
                </a:r>
                <a:endParaRPr lang="lt-LT" sz="1600" dirty="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6" t="-529" b="-1058"/>
                </a:stretch>
              </a:blipFill>
            </p:spPr>
            <p:txBody>
              <a:bodyPr/>
              <a:lstStyle/>
              <a:p>
                <a:r>
                  <a:rPr lang="en-US">
                    <a:noFill/>
                  </a:rPr>
                  <a:t> </a:t>
                </a:r>
              </a:p>
            </p:txBody>
          </p:sp>
        </mc:Fallback>
      </mc:AlternateContent>
    </p:spTree>
    <p:extLst>
      <p:ext uri="{BB962C8B-B14F-4D97-AF65-F5344CB8AC3E}">
        <p14:creationId xmlns:p14="http://schemas.microsoft.com/office/powerpoint/2010/main" val="412056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smtClean="0"/>
              <a:t>Algoritmų sudarymo taisyklės</a:t>
            </a:r>
            <a:endParaRPr lang="en-US" sz="4000" dirty="0"/>
          </a:p>
        </p:txBody>
      </p:sp>
      <p:sp>
        <p:nvSpPr>
          <p:cNvPr id="3" name="Content Placeholder 2"/>
          <p:cNvSpPr>
            <a:spLocks noGrp="1"/>
          </p:cNvSpPr>
          <p:nvPr>
            <p:ph idx="1"/>
          </p:nvPr>
        </p:nvSpPr>
        <p:spPr/>
        <p:txBody>
          <a:bodyPr/>
          <a:lstStyle/>
          <a:p>
            <a:pPr marL="457200" lvl="1" indent="0">
              <a:buNone/>
            </a:pPr>
            <a:endParaRPr lang="lt-LT" sz="1200" dirty="0" smtClean="0">
              <a:solidFill>
                <a:prstClr val="black"/>
              </a:solidFill>
            </a:endParaRPr>
          </a:p>
          <a:p>
            <a:pPr marL="457200" lvl="1" indent="0">
              <a:buNone/>
            </a:pPr>
            <a:endParaRPr lang="lt-LT" sz="1200" dirty="0" smtClean="0">
              <a:solidFill>
                <a:prstClr val="black"/>
              </a:solidFill>
            </a:endParaRPr>
          </a:p>
          <a:p>
            <a:pPr marL="457200" lvl="1" indent="0">
              <a:buNone/>
            </a:pPr>
            <a:endParaRPr lang="lt-LT" sz="1200" dirty="0" smtClean="0">
              <a:solidFill>
                <a:prstClr val="black"/>
              </a:solidFill>
            </a:endParaRPr>
          </a:p>
          <a:p>
            <a:pPr marL="457200" lvl="1" indent="0">
              <a:buNone/>
            </a:pPr>
            <a:endParaRPr lang="lt-LT" sz="1200" dirty="0" smtClean="0">
              <a:solidFill>
                <a:prstClr val="black"/>
              </a:solidFill>
            </a:endParaRPr>
          </a:p>
          <a:p>
            <a:pPr marL="457200" lvl="1" indent="0">
              <a:buNone/>
            </a:pPr>
            <a:endParaRPr lang="lt-LT" sz="1200" dirty="0" smtClean="0">
              <a:solidFill>
                <a:prstClr val="black"/>
              </a:solidFill>
            </a:endParaRPr>
          </a:p>
          <a:p>
            <a:pPr marL="457200" lvl="1" indent="0">
              <a:buNone/>
            </a:pPr>
            <a:endParaRPr lang="lt-LT" sz="1200" dirty="0" smtClean="0">
              <a:solidFill>
                <a:prstClr val="black"/>
              </a:solidFill>
            </a:endParaRPr>
          </a:p>
          <a:p>
            <a:pPr marL="457200" lvl="1" indent="0">
              <a:buNone/>
            </a:pPr>
            <a:r>
              <a:rPr lang="lt-LT" sz="1200" dirty="0" smtClean="0">
                <a:solidFill>
                  <a:prstClr val="black"/>
                </a:solidFill>
              </a:rPr>
              <a:t>Juodosios storos linijos žymi aibės B briaunas, pilkos storos linijos žymi minimalaus dengiančiojo medžio T briaunas, dar neįtrauktas į B, juodos plonos linijos žymi baltąsias briaunas</a:t>
            </a:r>
          </a:p>
          <a:p>
            <a:pPr lvl="1"/>
            <a:r>
              <a:rPr lang="lt-LT" sz="1600" dirty="0" smtClean="0">
                <a:solidFill>
                  <a:prstClr val="black"/>
                </a:solidFill>
              </a:rPr>
              <a:t>Ši briauna negali būti raudonoji, nes cikle </a:t>
            </a:r>
            <a:r>
              <a:rPr lang="lt-LT" sz="1600" dirty="0" smtClean="0">
                <a:solidFill>
                  <a:prstClr val="black"/>
                </a:solidFill>
                <a:latin typeface="Courier New" pitchFamily="49" charset="0"/>
                <a:cs typeface="Courier New" pitchFamily="49" charset="0"/>
              </a:rPr>
              <a:t>K</a:t>
            </a:r>
            <a:r>
              <a:rPr lang="lt-LT" sz="1600" dirty="0" smtClean="0">
                <a:solidFill>
                  <a:prstClr val="black"/>
                </a:solidFill>
              </a:rPr>
              <a:t> nėra raudonųjų briaunų</a:t>
            </a:r>
          </a:p>
          <a:p>
            <a:pPr lvl="1"/>
            <a:r>
              <a:rPr lang="lt-LT" sz="1600" dirty="0" smtClean="0">
                <a:solidFill>
                  <a:prstClr val="black"/>
                </a:solidFill>
              </a:rPr>
              <a:t>Remiantis teoremos hipoteze, medžiui </a:t>
            </a:r>
            <a:r>
              <a:rPr lang="lt-LT" sz="1600" dirty="0" smtClean="0">
                <a:solidFill>
                  <a:prstClr val="black"/>
                </a:solidFill>
                <a:latin typeface="Courier New" pitchFamily="49" charset="0"/>
                <a:cs typeface="Courier New" pitchFamily="49" charset="0"/>
              </a:rPr>
              <a:t>T</a:t>
            </a:r>
            <a:r>
              <a:rPr lang="lt-LT" sz="1600" dirty="0" smtClean="0">
                <a:solidFill>
                  <a:prstClr val="black"/>
                </a:solidFill>
              </a:rPr>
              <a:t> priklauso visos mėlynosios briaunos, kadangi </a:t>
            </a:r>
            <a:r>
              <a:rPr lang="lt-LT" sz="1600" dirty="0" smtClean="0">
                <a:solidFill>
                  <a:prstClr val="black"/>
                </a:solidFill>
                <a:latin typeface="Courier New" pitchFamily="49" charset="0"/>
                <a:cs typeface="Courier New" pitchFamily="49" charset="0"/>
              </a:rPr>
              <a:t>e‘</a:t>
            </a:r>
            <a:r>
              <a:rPr lang="lt-LT" sz="1600" dirty="0" smtClean="0">
                <a:solidFill>
                  <a:prstClr val="black"/>
                </a:solidFill>
              </a:rPr>
              <a:t> nepriklauso šiam medžiui, tai ji negali būti ir mėlynoji, todėl gauname išvadą, kad briauna </a:t>
            </a:r>
            <a:r>
              <a:rPr lang="lt-LT" sz="1600" dirty="0" smtClean="0">
                <a:solidFill>
                  <a:prstClr val="black"/>
                </a:solidFill>
                <a:latin typeface="Courier New" pitchFamily="49" charset="0"/>
                <a:cs typeface="Courier New" pitchFamily="49" charset="0"/>
              </a:rPr>
              <a:t>e‘</a:t>
            </a:r>
            <a:r>
              <a:rPr lang="lt-LT" sz="1600" dirty="0" smtClean="0">
                <a:solidFill>
                  <a:prstClr val="black"/>
                </a:solidFill>
              </a:rPr>
              <a:t> yra baltoji.</a:t>
            </a:r>
          </a:p>
          <a:p>
            <a:pPr lvl="1"/>
            <a:r>
              <a:rPr lang="lt-LT" sz="1600" dirty="0" smtClean="0">
                <a:solidFill>
                  <a:prstClr val="black"/>
                </a:solidFill>
              </a:rPr>
              <a:t>Bet </a:t>
            </a:r>
            <a:r>
              <a:rPr lang="lt-LT" sz="1600" dirty="0" smtClean="0">
                <a:solidFill>
                  <a:prstClr val="black"/>
                </a:solidFill>
                <a:latin typeface="Courier New" pitchFamily="49" charset="0"/>
                <a:cs typeface="Courier New" pitchFamily="49" charset="0"/>
              </a:rPr>
              <a:t>e</a:t>
            </a:r>
            <a:r>
              <a:rPr lang="lt-LT" sz="1600" dirty="0" smtClean="0">
                <a:solidFill>
                  <a:prstClr val="black"/>
                </a:solidFill>
              </a:rPr>
              <a:t> buvo parinkta kaip sunkiausia ciklo </a:t>
            </a:r>
            <a:r>
              <a:rPr lang="lt-LT" sz="1600" dirty="0" smtClean="0">
                <a:solidFill>
                  <a:prstClr val="black"/>
                </a:solidFill>
                <a:latin typeface="Courier New" pitchFamily="49" charset="0"/>
                <a:cs typeface="Courier New" pitchFamily="49" charset="0"/>
              </a:rPr>
              <a:t>K</a:t>
            </a:r>
            <a:r>
              <a:rPr lang="lt-LT" sz="1600" dirty="0" smtClean="0">
                <a:solidFill>
                  <a:prstClr val="black"/>
                </a:solidFill>
              </a:rPr>
              <a:t> baltoji briauna, todėl </a:t>
            </a:r>
            <a:r>
              <a:rPr lang="lt-LT" sz="1600" dirty="0" smtClean="0">
                <a:solidFill>
                  <a:prstClr val="black"/>
                </a:solidFill>
                <a:latin typeface="Courier New" pitchFamily="49" charset="0"/>
                <a:cs typeface="Courier New" pitchFamily="49" charset="0"/>
              </a:rPr>
              <a:t>w(e)&gt;=w(e’)</a:t>
            </a:r>
          </a:p>
          <a:p>
            <a:pPr lvl="1"/>
            <a:r>
              <a:rPr lang="lt-LT" sz="1600" dirty="0" smtClean="0">
                <a:solidFill>
                  <a:prstClr val="black"/>
                </a:solidFill>
              </a:rPr>
              <a:t>Nagrinėkime naują dengiantįjį medį </a:t>
            </a:r>
            <a:r>
              <a:rPr lang="lt-LT" sz="1600" dirty="0" smtClean="0">
                <a:solidFill>
                  <a:prstClr val="black"/>
                </a:solidFill>
                <a:latin typeface="Courier New" pitchFamily="49" charset="0"/>
                <a:cs typeface="Courier New" pitchFamily="49" charset="0"/>
              </a:rPr>
              <a:t>T’</a:t>
            </a:r>
            <a:r>
              <a:rPr lang="lt-LT" sz="1600" dirty="0" smtClean="0">
                <a:solidFill>
                  <a:prstClr val="black"/>
                </a:solidFill>
              </a:rPr>
              <a:t>, kurį gauname sujungę briauna </a:t>
            </a:r>
            <a:r>
              <a:rPr lang="lt-LT" sz="1600" dirty="0" smtClean="0">
                <a:solidFill>
                  <a:prstClr val="black"/>
                </a:solidFill>
                <a:latin typeface="Courier New" pitchFamily="49" charset="0"/>
                <a:cs typeface="Courier New" pitchFamily="49" charset="0"/>
              </a:rPr>
              <a:t>e‘</a:t>
            </a:r>
            <a:r>
              <a:rPr lang="lt-LT" sz="1600" dirty="0" smtClean="0">
                <a:solidFill>
                  <a:prstClr val="black"/>
                </a:solidFill>
              </a:rPr>
              <a:t> medžius </a:t>
            </a:r>
            <a:r>
              <a:rPr lang="lt-LT" sz="1600" dirty="0" smtClean="0">
                <a:solidFill>
                  <a:prstClr val="black"/>
                </a:solidFill>
                <a:latin typeface="Courier New" pitchFamily="49" charset="0"/>
                <a:cs typeface="Courier New" pitchFamily="49" charset="0"/>
              </a:rPr>
              <a:t>T1</a:t>
            </a:r>
            <a:r>
              <a:rPr lang="lt-LT" sz="1600" dirty="0" smtClean="0">
                <a:solidFill>
                  <a:prstClr val="black"/>
                </a:solidFill>
              </a:rPr>
              <a:t> ir </a:t>
            </a:r>
            <a:r>
              <a:rPr lang="lt-LT" sz="1600" dirty="0" smtClean="0">
                <a:solidFill>
                  <a:prstClr val="black"/>
                </a:solidFill>
                <a:latin typeface="Courier New" pitchFamily="49" charset="0"/>
                <a:cs typeface="Courier New" pitchFamily="49" charset="0"/>
              </a:rPr>
              <a:t>T2</a:t>
            </a:r>
            <a:r>
              <a:rPr lang="lt-LT" sz="1600" dirty="0" smtClean="0">
                <a:solidFill>
                  <a:prstClr val="black"/>
                </a:solidFill>
              </a:rPr>
              <a:t>, jo svoris yra</a:t>
            </a:r>
          </a:p>
          <a:p>
            <a:pPr lvl="1"/>
            <a:endParaRPr lang="lt-LT" sz="1600" dirty="0" smtClean="0">
              <a:solidFill>
                <a:prstClr val="black"/>
              </a:solidFill>
            </a:endParaRPr>
          </a:p>
          <a:p>
            <a:pPr lvl="1"/>
            <a:r>
              <a:rPr lang="lt-LT" sz="1600" dirty="0" smtClean="0">
                <a:solidFill>
                  <a:prstClr val="black"/>
                </a:solidFill>
              </a:rPr>
              <a:t>Taigi naujasis medis T’ yra ne sunkesnis už T. Tačiau T yra minimalus dengiantysis medis, todėl T’ irgi yra minimalus dengiantysis medis, kuriam priklauso visos mėlynosios briaunos ir nepriklauso nė viena raudonoji briauna</a:t>
            </a:r>
          </a:p>
          <a:p>
            <a:pPr lvl="1"/>
            <a:r>
              <a:rPr lang="lt-LT" sz="1600" dirty="0" smtClean="0">
                <a:solidFill>
                  <a:prstClr val="black"/>
                </a:solidFill>
              </a:rPr>
              <a:t>Įrodėme raudonosios taisyklės teisingumą</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82" y="1700808"/>
            <a:ext cx="2088232" cy="133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4122066738"/>
              </p:ext>
            </p:extLst>
          </p:nvPr>
        </p:nvGraphicFramePr>
        <p:xfrm>
          <a:off x="1907704" y="5301208"/>
          <a:ext cx="5759450" cy="411162"/>
        </p:xfrm>
        <a:graphic>
          <a:graphicData uri="http://schemas.openxmlformats.org/presentationml/2006/ole">
            <mc:AlternateContent xmlns:mc="http://schemas.openxmlformats.org/markup-compatibility/2006">
              <mc:Choice xmlns:v="urn:schemas-microsoft-com:vml" Requires="v">
                <p:oleObj spid="_x0000_s184358" name="Equation" r:id="rId4" imgW="3390840" imgH="241200" progId="Equation.DSMT4">
                  <p:embed/>
                </p:oleObj>
              </mc:Choice>
              <mc:Fallback>
                <p:oleObj name="Equation" r:id="rId4" imgW="3390840" imgH="241200" progId="Equation.DSMT4">
                  <p:embed/>
                  <p:pic>
                    <p:nvPicPr>
                      <p:cNvPr id="0" name="Object 3"/>
                      <p:cNvPicPr>
                        <a:picLocks noChangeAspect="1" noChangeArrowheads="1"/>
                      </p:cNvPicPr>
                      <p:nvPr/>
                    </p:nvPicPr>
                    <p:blipFill>
                      <a:blip r:embed="rId5"/>
                      <a:srcRect/>
                      <a:stretch>
                        <a:fillRect/>
                      </a:stretch>
                    </p:blipFill>
                    <p:spPr bwMode="auto">
                      <a:xfrm>
                        <a:off x="1907704" y="5301208"/>
                        <a:ext cx="5759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5636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err="1" smtClean="0"/>
              <a:t>Primo</a:t>
            </a:r>
            <a:r>
              <a:rPr lang="lt-LT" sz="4000" dirty="0" smtClean="0"/>
              <a:t> algoritmas</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lt-LT" sz="2000" dirty="0" smtClean="0">
                    <a:solidFill>
                      <a:prstClr val="black"/>
                    </a:solidFill>
                  </a:rPr>
                  <a:t>Algoritmas priklauso godžiųjų metodų klasei</a:t>
                </a:r>
              </a:p>
              <a:p>
                <a:pPr lvl="0"/>
                <a:r>
                  <a:rPr lang="lt-LT" sz="2000" dirty="0" smtClean="0">
                    <a:solidFill>
                      <a:prstClr val="black"/>
                    </a:solidFill>
                  </a:rPr>
                  <a:t>Algoritmo idėja – kiekvienu žingsniu randame trumpiausią briauną </a:t>
                </a:r>
              </a:p>
              <a:p>
                <a:pPr marL="360363" lvl="0" indent="1438275">
                  <a:buNone/>
                </a:pPr>
                <a:r>
                  <a:rPr lang="lt-LT" sz="2000" dirty="0">
                    <a:solidFill>
                      <a:prstClr val="black"/>
                    </a:solidFill>
                  </a:rPr>
                  <a:t>	</a:t>
                </a:r>
                <a:r>
                  <a:rPr lang="lt-LT" sz="2000" dirty="0" smtClean="0">
                    <a:solidFill>
                      <a:prstClr val="black"/>
                    </a:solidFill>
                  </a:rPr>
                  <a:t>, jungiančia jau parinktas minimalaus dengiančiojo medžio viršūnes </a:t>
                </a:r>
                <a:r>
                  <a:rPr lang="lt-LT" sz="2000" dirty="0" smtClean="0">
                    <a:solidFill>
                      <a:prstClr val="black"/>
                    </a:solidFill>
                    <a:latin typeface="Courier New" pitchFamily="49" charset="0"/>
                    <a:cs typeface="Courier New" pitchFamily="49" charset="0"/>
                  </a:rPr>
                  <a:t>U</a:t>
                </a:r>
                <a:r>
                  <a:rPr lang="lt-LT" sz="2000" dirty="0" smtClean="0">
                    <a:solidFill>
                      <a:prstClr val="black"/>
                    </a:solidFill>
                  </a:rPr>
                  <a:t> su likusiomis grafo viršūnėmis </a:t>
                </a:r>
                <a:r>
                  <a:rPr lang="lt-LT" sz="2000" dirty="0" smtClean="0">
                    <a:solidFill>
                      <a:prstClr val="black"/>
                    </a:solidFill>
                    <a:latin typeface="Courier New" pitchFamily="49" charset="0"/>
                    <a:cs typeface="Courier New" pitchFamily="49" charset="0"/>
                  </a:rPr>
                  <a:t>V\U</a:t>
                </a:r>
                <a:endParaRPr lang="lt-LT" sz="2000" dirty="0">
                  <a:solidFill>
                    <a:prstClr val="black"/>
                  </a:solidFill>
                  <a:latin typeface="Courier New" pitchFamily="49" charset="0"/>
                  <a:cs typeface="Courier New" pitchFamily="49" charset="0"/>
                </a:endParaRPr>
              </a:p>
              <a:p>
                <a:pPr lvl="0"/>
                <a:r>
                  <a:rPr lang="lt-LT" sz="2000" dirty="0" smtClean="0">
                    <a:solidFill>
                      <a:prstClr val="black"/>
                    </a:solidFill>
                  </a:rPr>
                  <a:t>Tada briauną </a:t>
                </a:r>
                <a:r>
                  <a:rPr lang="lt-LT" sz="2000" dirty="0" smtClean="0">
                    <a:solidFill>
                      <a:prstClr val="black"/>
                    </a:solidFill>
                    <a:latin typeface="Courier New" pitchFamily="49" charset="0"/>
                    <a:cs typeface="Courier New" pitchFamily="49" charset="0"/>
                  </a:rPr>
                  <a:t>e</a:t>
                </a:r>
                <a:r>
                  <a:rPr lang="lt-LT" sz="2000" dirty="0" smtClean="0">
                    <a:solidFill>
                      <a:prstClr val="black"/>
                    </a:solidFill>
                  </a:rPr>
                  <a:t> įtraukiame į medį </a:t>
                </a:r>
                <a:r>
                  <a:rPr lang="lt-LT" sz="2000" dirty="0" smtClean="0">
                    <a:solidFill>
                      <a:prstClr val="black"/>
                    </a:solidFill>
                    <a:latin typeface="Courier New" pitchFamily="49" charset="0"/>
                    <a:cs typeface="Courier New" pitchFamily="49" charset="0"/>
                  </a:rPr>
                  <a:t>T=(U,B)</a:t>
                </a:r>
              </a:p>
              <a:p>
                <a:pPr lvl="0"/>
                <a:r>
                  <a:rPr lang="lt-LT" sz="2000" dirty="0" smtClean="0">
                    <a:solidFill>
                      <a:prstClr val="black"/>
                    </a:solidFill>
                  </a:rPr>
                  <a:t>Apibrėžkime aibę briaunų, jungiančių aibės </a:t>
                </a:r>
                <a:r>
                  <a:rPr lang="lt-LT" sz="2000" dirty="0" smtClean="0">
                    <a:solidFill>
                      <a:prstClr val="black"/>
                    </a:solidFill>
                    <a:latin typeface="Courier New" pitchFamily="49" charset="0"/>
                    <a:cs typeface="Courier New" pitchFamily="49" charset="0"/>
                  </a:rPr>
                  <a:t>U</a:t>
                </a:r>
                <a:r>
                  <a:rPr lang="lt-LT" sz="2000" dirty="0" smtClean="0">
                    <a:solidFill>
                      <a:prstClr val="black"/>
                    </a:solidFill>
                  </a:rPr>
                  <a:t> viršūnės su likusiomis grafo viršūnėmis</a:t>
                </a:r>
              </a:p>
              <a:p>
                <a:pPr marL="0" lvl="0" indent="0">
                  <a:buNone/>
                </a:pPr>
                <a:endParaRPr lang="lt-LT" sz="2000" dirty="0">
                  <a:solidFill>
                    <a:prstClr val="black"/>
                  </a:solidFill>
                </a:endParaRPr>
              </a:p>
              <a:p>
                <a:pPr marL="0" lvl="0" indent="0">
                  <a:buNone/>
                </a:pPr>
                <a:r>
                  <a:rPr lang="lt-LT" sz="2000" dirty="0" smtClean="0">
                    <a:solidFill>
                      <a:prstClr val="black"/>
                    </a:solidFill>
                  </a:rPr>
                  <a:t>	</a:t>
                </a:r>
                <a:r>
                  <a:rPr lang="lt-LT" sz="1600" dirty="0" err="1" smtClean="0">
                    <a:solidFill>
                      <a:prstClr val="black"/>
                    </a:solidFill>
                    <a:latin typeface="Courier New" pitchFamily="49" charset="0"/>
                    <a:cs typeface="Courier New" pitchFamily="49" charset="0"/>
                  </a:rPr>
                  <a:t>Prim</a:t>
                </a:r>
                <a:r>
                  <a:rPr lang="lt-LT" sz="1600" dirty="0" smtClean="0">
                    <a:solidFill>
                      <a:prstClr val="black"/>
                    </a:solidFill>
                    <a:latin typeface="Courier New" pitchFamily="49" charset="0"/>
                    <a:cs typeface="Courier New" pitchFamily="49" charset="0"/>
                  </a:rPr>
                  <a:t>()</a:t>
                </a:r>
              </a:p>
              <a:p>
                <a:pPr marL="0" lvl="0" indent="0">
                  <a:buNone/>
                </a:pPr>
                <a:r>
                  <a:rPr lang="lt-LT" sz="1600" dirty="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begin</a:t>
                </a:r>
                <a:endParaRPr lang="lt-LT" sz="1600" dirty="0" smtClean="0">
                  <a:solidFill>
                    <a:prstClr val="black"/>
                  </a:solidFill>
                  <a:latin typeface="Courier New" pitchFamily="49" charset="0"/>
                  <a:cs typeface="Courier New" pitchFamily="49" charset="0"/>
                </a:endParaRP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(1) U={v</a:t>
                </a:r>
                <a:r>
                  <a:rPr lang="lt-LT" sz="1600" baseline="-25000" dirty="0" smtClean="0">
                    <a:solidFill>
                      <a:prstClr val="black"/>
                    </a:solidFill>
                    <a:latin typeface="Courier New" pitchFamily="49" charset="0"/>
                    <a:cs typeface="Courier New" pitchFamily="49" charset="0"/>
                  </a:rPr>
                  <a:t>1</a:t>
                </a:r>
                <a14:m>
                  <m:oMath xmlns:m="http://schemas.openxmlformats.org/officeDocument/2006/math">
                    <m:r>
                      <m:rPr>
                        <m:sty m:val="p"/>
                      </m:rPr>
                      <a:rPr lang="lt-LT" sz="1600">
                        <a:solidFill>
                          <a:prstClr val="black"/>
                        </a:solidFill>
                        <a:latin typeface="Cambria Math"/>
                        <a:ea typeface="Cambria Math"/>
                      </a:rPr>
                      <m:t>ϵ</m:t>
                    </m:r>
                  </m:oMath>
                </a14:m>
                <a:r>
                  <a:rPr lang="lt-LT" sz="1600" dirty="0" smtClean="0">
                    <a:solidFill>
                      <a:prstClr val="black"/>
                    </a:solidFill>
                    <a:latin typeface="Courier New" pitchFamily="49" charset="0"/>
                    <a:cs typeface="Courier New" pitchFamily="49" charset="0"/>
                  </a:rPr>
                  <a:t>V}, B=0;</a:t>
                </a: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(2) </a:t>
                </a:r>
                <a:r>
                  <a:rPr lang="lt-LT" sz="1600" dirty="0" err="1" smtClean="0">
                    <a:solidFill>
                      <a:prstClr val="black"/>
                    </a:solidFill>
                    <a:latin typeface="Courier New" pitchFamily="49" charset="0"/>
                    <a:cs typeface="Courier New" pitchFamily="49" charset="0"/>
                  </a:rPr>
                  <a:t>while</a:t>
                </a:r>
                <a:r>
                  <a:rPr lang="lt-LT" sz="1600" dirty="0" smtClean="0">
                    <a:solidFill>
                      <a:prstClr val="black"/>
                    </a:solidFill>
                    <a:latin typeface="Courier New" pitchFamily="49" charset="0"/>
                    <a:cs typeface="Courier New" pitchFamily="49" charset="0"/>
                  </a:rPr>
                  <a:t> (|U|&lt;|V|) </a:t>
                </a:r>
                <a:r>
                  <a:rPr lang="lt-LT" sz="1600" dirty="0" err="1" smtClean="0">
                    <a:solidFill>
                      <a:prstClr val="black"/>
                    </a:solidFill>
                    <a:latin typeface="Courier New" pitchFamily="49" charset="0"/>
                    <a:cs typeface="Courier New" pitchFamily="49" charset="0"/>
                  </a:rPr>
                  <a:t>do</a:t>
                </a:r>
                <a:endParaRPr lang="lt-LT" sz="1600" dirty="0" smtClean="0">
                  <a:solidFill>
                    <a:prstClr val="black"/>
                  </a:solidFill>
                  <a:latin typeface="Courier New" pitchFamily="49" charset="0"/>
                  <a:cs typeface="Courier New" pitchFamily="49" charset="0"/>
                </a:endParaRP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(3)   Randame briauną e=(</a:t>
                </a:r>
                <a:r>
                  <a:rPr lang="lt-LT" sz="1600" dirty="0" err="1" smtClean="0">
                    <a:solidFill>
                      <a:prstClr val="black"/>
                    </a:solidFill>
                    <a:latin typeface="Courier New" pitchFamily="49" charset="0"/>
                    <a:cs typeface="Courier New" pitchFamily="49" charset="0"/>
                  </a:rPr>
                  <a:t>u,v</a:t>
                </a:r>
                <a:r>
                  <a:rPr lang="lt-LT" sz="1600" dirty="0" smtClean="0">
                    <a:solidFill>
                      <a:prstClr val="black"/>
                    </a:solidFill>
                    <a:latin typeface="Courier New" pitchFamily="49" charset="0"/>
                    <a:cs typeface="Courier New" pitchFamily="49" charset="0"/>
                  </a:rPr>
                  <a:t>): w(e)=</a:t>
                </a:r>
                <a:r>
                  <a:rPr lang="lt-LT" sz="1600" dirty="0" err="1" smtClean="0">
                    <a:solidFill>
                      <a:prstClr val="black"/>
                    </a:solidFill>
                    <a:latin typeface="Courier New" pitchFamily="49" charset="0"/>
                    <a:cs typeface="Courier New" pitchFamily="49" charset="0"/>
                  </a:rPr>
                  <a:t>min</a:t>
                </a:r>
                <a:r>
                  <a:rPr lang="lt-LT" sz="1600" baseline="-25000" dirty="0" err="1" smtClean="0">
                    <a:solidFill>
                      <a:prstClr val="black"/>
                    </a:solidFill>
                    <a:latin typeface="Courier New" pitchFamily="49" charset="0"/>
                    <a:cs typeface="Courier New" pitchFamily="49" charset="0"/>
                  </a:rPr>
                  <a:t>z</a:t>
                </a:r>
                <a14:m>
                  <m:oMath xmlns:m="http://schemas.openxmlformats.org/officeDocument/2006/math">
                    <m:r>
                      <m:rPr>
                        <m:sty m:val="p"/>
                      </m:rPr>
                      <a:rPr lang="lt-LT" sz="1600" baseline="-25000">
                        <a:solidFill>
                          <a:prstClr val="black"/>
                        </a:solidFill>
                        <a:latin typeface="Cambria Math"/>
                        <a:ea typeface="Cambria Math"/>
                      </a:rPr>
                      <m:t>ϵ</m:t>
                    </m:r>
                  </m:oMath>
                </a14:m>
                <a:r>
                  <a:rPr lang="lt-LT" sz="1600" baseline="-25000" dirty="0" smtClean="0">
                    <a:solidFill>
                      <a:prstClr val="black"/>
                    </a:solidFill>
                    <a:latin typeface="Courier New" pitchFamily="49" charset="0"/>
                    <a:cs typeface="Courier New" pitchFamily="49" charset="0"/>
                  </a:rPr>
                  <a:t>D </a:t>
                </a:r>
                <a:r>
                  <a:rPr lang="lt-LT" sz="1600" dirty="0" smtClean="0">
                    <a:solidFill>
                      <a:prstClr val="black"/>
                    </a:solidFill>
                    <a:latin typeface="Courier New" pitchFamily="49" charset="0"/>
                    <a:cs typeface="Courier New" pitchFamily="49" charset="0"/>
                  </a:rPr>
                  <a:t>w(z);</a:t>
                </a: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(4)   U=U</a:t>
                </a:r>
                <a:r>
                  <a:rPr lang="lt-LT" sz="1600" dirty="0" smtClean="0">
                    <a:solidFill>
                      <a:prstClr val="black"/>
                    </a:solidFill>
                  </a:rPr>
                  <a:t>U</a:t>
                </a:r>
                <a:r>
                  <a:rPr lang="lt-LT" sz="1600" dirty="0" smtClean="0">
                    <a:solidFill>
                      <a:prstClr val="black"/>
                    </a:solidFill>
                    <a:latin typeface="Courier New" pitchFamily="49" charset="0"/>
                    <a:cs typeface="Courier New" pitchFamily="49" charset="0"/>
                  </a:rPr>
                  <a:t>{v}, B=</a:t>
                </a:r>
                <a:r>
                  <a:rPr lang="lt-LT" sz="1600" dirty="0" err="1" smtClean="0">
                    <a:solidFill>
                      <a:prstClr val="black"/>
                    </a:solidFill>
                    <a:latin typeface="Courier New" pitchFamily="49" charset="0"/>
                    <a:cs typeface="Courier New" pitchFamily="49" charset="0"/>
                  </a:rPr>
                  <a:t>B</a:t>
                </a:r>
                <a:r>
                  <a:rPr lang="lt-LT" sz="1600" dirty="0" err="1" smtClean="0">
                    <a:solidFill>
                      <a:prstClr val="black"/>
                    </a:solidFill>
                  </a:rPr>
                  <a:t>U</a:t>
                </a:r>
                <a:r>
                  <a:rPr lang="lt-LT" sz="1600" dirty="0" err="1" smtClean="0">
                    <a:solidFill>
                      <a:prstClr val="black"/>
                    </a:solidFill>
                    <a:latin typeface="Courier New" pitchFamily="49" charset="0"/>
                    <a:cs typeface="Courier New" pitchFamily="49" charset="0"/>
                  </a:rPr>
                  <a:t>e</a:t>
                </a:r>
                <a:r>
                  <a:rPr lang="lt-LT" sz="1600" dirty="0" smtClean="0">
                    <a:solidFill>
                      <a:prstClr val="black"/>
                    </a:solidFill>
                    <a:latin typeface="Courier New" pitchFamily="49" charset="0"/>
                    <a:cs typeface="Courier New" pitchFamily="49" charset="0"/>
                  </a:rPr>
                  <a:t>;</a:t>
                </a: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end</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do</a:t>
                </a:r>
                <a:endParaRPr lang="lt-LT" sz="1600" dirty="0" smtClean="0">
                  <a:solidFill>
                    <a:prstClr val="black"/>
                  </a:solidFill>
                  <a:latin typeface="Courier New" pitchFamily="49" charset="0"/>
                  <a:cs typeface="Courier New" pitchFamily="49" charset="0"/>
                </a:endParaRPr>
              </a:p>
              <a:p>
                <a:pPr marL="0" lvl="0" indent="0">
                  <a:buNone/>
                </a:pPr>
                <a:r>
                  <a:rPr lang="lt-LT" sz="1600" dirty="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end</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Prim</a:t>
                </a:r>
                <a:endParaRPr lang="lt-LT" sz="1600" dirty="0" smtClean="0">
                  <a:solidFill>
                    <a:prstClr val="black"/>
                  </a:solidFill>
                  <a:latin typeface="Courier New" pitchFamily="49" charset="0"/>
                  <a:cs typeface="Courier New"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56" t="-529" b="-15608"/>
                </a:stretch>
              </a:blipFill>
            </p:spPr>
            <p:txBody>
              <a:bodyPr/>
              <a:lstStyle/>
              <a:p>
                <a:r>
                  <a:rPr lang="en-US">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507513244"/>
              </p:ext>
            </p:extLst>
          </p:nvPr>
        </p:nvGraphicFramePr>
        <p:xfrm>
          <a:off x="900336" y="2420888"/>
          <a:ext cx="1295400" cy="368300"/>
        </p:xfrm>
        <a:graphic>
          <a:graphicData uri="http://schemas.openxmlformats.org/presentationml/2006/ole">
            <mc:AlternateContent xmlns:mc="http://schemas.openxmlformats.org/markup-compatibility/2006">
              <mc:Choice xmlns:v="urn:schemas-microsoft-com:vml" Requires="v">
                <p:oleObj spid="_x0000_s185414" name="Equation" r:id="rId4" imgW="761760" imgH="215640" progId="Equation.DSMT4">
                  <p:embed/>
                </p:oleObj>
              </mc:Choice>
              <mc:Fallback>
                <p:oleObj name="Equation" r:id="rId4" imgW="761760" imgH="2156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336" y="2420888"/>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05701373"/>
              </p:ext>
            </p:extLst>
          </p:nvPr>
        </p:nvGraphicFramePr>
        <p:xfrm>
          <a:off x="2220913" y="4129088"/>
          <a:ext cx="3692525" cy="411162"/>
        </p:xfrm>
        <a:graphic>
          <a:graphicData uri="http://schemas.openxmlformats.org/presentationml/2006/ole">
            <mc:AlternateContent xmlns:mc="http://schemas.openxmlformats.org/markup-compatibility/2006">
              <mc:Choice xmlns:v="urn:schemas-microsoft-com:vml" Requires="v">
                <p:oleObj spid="_x0000_s185415" name="Equation" r:id="rId6" imgW="2171520" imgH="241200" progId="Equation.DSMT4">
                  <p:embed/>
                </p:oleObj>
              </mc:Choice>
              <mc:Fallback>
                <p:oleObj name="Equation" r:id="rId6" imgW="2171520" imgH="241200" progId="Equation.DSMT4">
                  <p:embed/>
                  <p:pic>
                    <p:nvPicPr>
                      <p:cNvPr id="0" name="Object 5"/>
                      <p:cNvPicPr>
                        <a:picLocks noChangeAspect="1" noChangeArrowheads="1"/>
                      </p:cNvPicPr>
                      <p:nvPr/>
                    </p:nvPicPr>
                    <p:blipFill>
                      <a:blip r:embed="rId7"/>
                      <a:srcRect/>
                      <a:stretch>
                        <a:fillRect/>
                      </a:stretch>
                    </p:blipFill>
                    <p:spPr bwMode="auto">
                      <a:xfrm>
                        <a:off x="2220913" y="4129088"/>
                        <a:ext cx="36925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5654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err="1" smtClean="0"/>
              <a:t>Primo</a:t>
            </a:r>
            <a:r>
              <a:rPr lang="lt-LT" sz="4000" dirty="0" smtClean="0"/>
              <a:t> algoritmas</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lt-LT" sz="2000" dirty="0" smtClean="0">
                    <a:solidFill>
                      <a:prstClr val="black"/>
                    </a:solidFill>
                  </a:rPr>
                  <a:t>Algoritmo sudėtingumo analizė</a:t>
                </a:r>
                <a:endParaRPr lang="lt-LT" sz="1050" dirty="0">
                  <a:solidFill>
                    <a:prstClr val="black"/>
                  </a:solidFill>
                </a:endParaRPr>
              </a:p>
              <a:p>
                <a:pPr lvl="1"/>
                <a:r>
                  <a:rPr lang="lt-LT" sz="1600" dirty="0" err="1" smtClean="0">
                    <a:solidFill>
                      <a:prstClr val="black"/>
                    </a:solidFill>
                  </a:rPr>
                  <a:t>Primo</a:t>
                </a:r>
                <a:r>
                  <a:rPr lang="lt-LT" sz="1600" dirty="0" smtClean="0">
                    <a:solidFill>
                      <a:prstClr val="black"/>
                    </a:solidFill>
                  </a:rPr>
                  <a:t> algoritmo skaičiavimų apimtis iš esmės priklauso nuo duomenų struktūrų, kuriose saugome informaciją apie grafą </a:t>
                </a:r>
                <a:r>
                  <a:rPr lang="lt-LT" sz="1600" dirty="0" smtClean="0">
                    <a:solidFill>
                      <a:prstClr val="black"/>
                    </a:solidFill>
                    <a:latin typeface="Courier New" pitchFamily="49" charset="0"/>
                    <a:cs typeface="Courier New" pitchFamily="49" charset="0"/>
                  </a:rPr>
                  <a:t>G</a:t>
                </a:r>
                <a:r>
                  <a:rPr lang="lt-LT" sz="1600" dirty="0" smtClean="0">
                    <a:solidFill>
                      <a:prstClr val="black"/>
                    </a:solidFill>
                  </a:rPr>
                  <a:t> ir minimalų dengiantįjį medį </a:t>
                </a:r>
                <a:r>
                  <a:rPr lang="lt-LT" sz="1600" dirty="0" smtClean="0">
                    <a:solidFill>
                      <a:prstClr val="black"/>
                    </a:solidFill>
                    <a:latin typeface="Courier New" pitchFamily="49" charset="0"/>
                    <a:cs typeface="Courier New" pitchFamily="49" charset="0"/>
                  </a:rPr>
                  <a:t>T</a:t>
                </a:r>
              </a:p>
              <a:p>
                <a:pPr lvl="1"/>
                <a:r>
                  <a:rPr lang="lt-LT" sz="1600" dirty="0" smtClean="0">
                    <a:solidFill>
                      <a:prstClr val="black"/>
                    </a:solidFill>
                  </a:rPr>
                  <a:t>Tarkime, kad grafą </a:t>
                </a:r>
                <a:r>
                  <a:rPr lang="lt-LT" sz="1600" dirty="0" smtClean="0">
                    <a:solidFill>
                      <a:prstClr val="black"/>
                    </a:solidFill>
                    <a:latin typeface="Courier New" pitchFamily="49" charset="0"/>
                    <a:cs typeface="Courier New" pitchFamily="49" charset="0"/>
                  </a:rPr>
                  <a:t>G</a:t>
                </a:r>
                <a:r>
                  <a:rPr lang="lt-LT" sz="1600" dirty="0" smtClean="0">
                    <a:solidFill>
                      <a:prstClr val="black"/>
                    </a:solidFill>
                  </a:rPr>
                  <a:t> vaizduojame jo viršūnių gretimumo matrica</a:t>
                </a:r>
              </a:p>
              <a:p>
                <a:pPr lvl="1"/>
                <a:r>
                  <a:rPr lang="lt-LT" sz="1600" dirty="0" smtClean="0">
                    <a:solidFill>
                      <a:prstClr val="black"/>
                    </a:solidFill>
                  </a:rPr>
                  <a:t>Masyve </a:t>
                </a:r>
                <a:r>
                  <a:rPr lang="lt-LT" sz="1600" dirty="0" smtClean="0">
                    <a:solidFill>
                      <a:prstClr val="black"/>
                    </a:solidFill>
                    <a:latin typeface="Courier New" pitchFamily="49" charset="0"/>
                    <a:cs typeface="Courier New" pitchFamily="49" charset="0"/>
                  </a:rPr>
                  <a:t>d</a:t>
                </a:r>
                <a:r>
                  <a:rPr lang="lt-LT" sz="1600" dirty="0" smtClean="0">
                    <a:solidFill>
                      <a:prstClr val="black"/>
                    </a:solidFill>
                  </a:rPr>
                  <a:t> saugome informaciją apie lengviausių briaunų, jungiančių dar neparinktas viršūnes su minimalaus dengiančiojo medžio viršūnėmis, svorius</a:t>
                </a:r>
              </a:p>
              <a:p>
                <a:pPr lvl="1"/>
                <a:r>
                  <a:rPr lang="lt-LT" sz="1600" dirty="0" smtClean="0">
                    <a:solidFill>
                      <a:prstClr val="black"/>
                    </a:solidFill>
                  </a:rPr>
                  <a:t>Tada </a:t>
                </a:r>
                <a:r>
                  <a:rPr lang="lt-LT" sz="1600" dirty="0" err="1" smtClean="0">
                    <a:solidFill>
                      <a:prstClr val="black"/>
                    </a:solidFill>
                  </a:rPr>
                  <a:t>Primo</a:t>
                </a:r>
                <a:r>
                  <a:rPr lang="lt-LT" sz="1600" dirty="0" smtClean="0">
                    <a:solidFill>
                      <a:prstClr val="black"/>
                    </a:solidFill>
                  </a:rPr>
                  <a:t> algoritmo (3) žingsnio realizacija (lengviausios kertančios briaunos paieška) trunka </a:t>
                </a:r>
                <a:r>
                  <a:rPr lang="lt-LT" sz="1600" dirty="0" smtClean="0">
                    <a:solidFill>
                      <a:prstClr val="black"/>
                    </a:solidFill>
                    <a:latin typeface="Courier New" pitchFamily="49" charset="0"/>
                    <a:cs typeface="Courier New" pitchFamily="49" charset="0"/>
                  </a:rPr>
                  <a:t>O(|V|) </a:t>
                </a:r>
                <a:r>
                  <a:rPr lang="lt-LT" sz="1600" dirty="0" smtClean="0">
                    <a:solidFill>
                      <a:prstClr val="black"/>
                    </a:solidFill>
                  </a:rPr>
                  <a:t>veiksmų</a:t>
                </a:r>
              </a:p>
              <a:p>
                <a:pPr lvl="1"/>
                <a:r>
                  <a:rPr lang="lt-LT" sz="1600" dirty="0" smtClean="0">
                    <a:solidFill>
                      <a:prstClr val="black"/>
                    </a:solidFill>
                  </a:rPr>
                  <a:t>Vykdydami algoritmą, (2) ciklą kartojame </a:t>
                </a:r>
                <a:r>
                  <a:rPr lang="lt-LT" sz="1600" dirty="0" smtClean="0">
                    <a:solidFill>
                      <a:prstClr val="black"/>
                    </a:solidFill>
                    <a:latin typeface="Courier New" pitchFamily="49" charset="0"/>
                    <a:cs typeface="Courier New" pitchFamily="49" charset="0"/>
                  </a:rPr>
                  <a:t>(|V|-1) </a:t>
                </a:r>
                <a:r>
                  <a:rPr lang="lt-LT" sz="1600" dirty="0" smtClean="0">
                    <a:solidFill>
                      <a:prstClr val="black"/>
                    </a:solidFill>
                  </a:rPr>
                  <a:t>kartą, todėl tokios paprasčiausios </a:t>
                </a:r>
                <a:r>
                  <a:rPr lang="lt-LT" sz="1600" dirty="0" err="1" smtClean="0">
                    <a:solidFill>
                      <a:prstClr val="black"/>
                    </a:solidFill>
                  </a:rPr>
                  <a:t>Primo</a:t>
                </a:r>
                <a:r>
                  <a:rPr lang="lt-LT" sz="1600" dirty="0" smtClean="0">
                    <a:solidFill>
                      <a:prstClr val="black"/>
                    </a:solidFill>
                  </a:rPr>
                  <a:t> algoritmo realizacijos apimtis yra </a:t>
                </a:r>
                <a:r>
                  <a:rPr lang="lt-LT" sz="1600" dirty="0" smtClean="0">
                    <a:solidFill>
                      <a:prstClr val="black"/>
                    </a:solidFill>
                    <a:latin typeface="Courier New" pitchFamily="49" charset="0"/>
                    <a:cs typeface="Courier New" pitchFamily="49" charset="0"/>
                  </a:rPr>
                  <a:t>O(|V|</a:t>
                </a:r>
                <a:r>
                  <a:rPr lang="lt-LT" sz="1600" baseline="30000" dirty="0" smtClean="0">
                    <a:solidFill>
                      <a:prstClr val="black"/>
                    </a:solidFill>
                    <a:latin typeface="Courier New" pitchFamily="49" charset="0"/>
                    <a:cs typeface="Courier New" pitchFamily="49" charset="0"/>
                  </a:rPr>
                  <a:t>2</a:t>
                </a:r>
                <a:r>
                  <a:rPr lang="lt-LT" sz="1600" dirty="0" smtClean="0">
                    <a:solidFill>
                      <a:prstClr val="black"/>
                    </a:solidFill>
                    <a:latin typeface="Courier New" pitchFamily="49" charset="0"/>
                    <a:cs typeface="Courier New" pitchFamily="49" charset="0"/>
                  </a:rPr>
                  <a:t>) </a:t>
                </a:r>
                <a:r>
                  <a:rPr lang="lt-LT" sz="1600" dirty="0" smtClean="0">
                    <a:solidFill>
                      <a:prstClr val="black"/>
                    </a:solidFill>
                  </a:rPr>
                  <a:t>veiksmų</a:t>
                </a:r>
              </a:p>
              <a:p>
                <a:pPr lvl="1"/>
                <a:r>
                  <a:rPr lang="lt-LT" sz="1600" dirty="0" smtClean="0">
                    <a:solidFill>
                      <a:prstClr val="black"/>
                    </a:solidFill>
                  </a:rPr>
                  <a:t>Jeigu grafo viršūnių gretimumo matrica yra reta, tai naudosime sudėtingesnes duomenų struktūras</a:t>
                </a:r>
              </a:p>
              <a:p>
                <a:pPr lvl="1"/>
                <a:r>
                  <a:rPr lang="lt-LT" sz="1600" dirty="0" smtClean="0">
                    <a:solidFill>
                      <a:prstClr val="black"/>
                    </a:solidFill>
                  </a:rPr>
                  <a:t>Tegul </a:t>
                </a:r>
                <a:r>
                  <a:rPr lang="lt-LT" sz="1600" dirty="0" smtClean="0">
                    <a:solidFill>
                      <a:prstClr val="black"/>
                    </a:solidFill>
                    <a:latin typeface="Courier New" pitchFamily="49" charset="0"/>
                    <a:cs typeface="Courier New" pitchFamily="49" charset="0"/>
                  </a:rPr>
                  <a:t>Q</a:t>
                </a:r>
                <a:r>
                  <a:rPr lang="lt-LT" sz="1600" dirty="0" smtClean="0">
                    <a:solidFill>
                      <a:prstClr val="black"/>
                    </a:solidFill>
                  </a:rPr>
                  <a:t> yra prioritetinė eilė, kurioje saugomos dar neparinktos grafo </a:t>
                </a:r>
                <a:r>
                  <a:rPr lang="lt-LT" sz="1600" dirty="0" smtClean="0">
                    <a:solidFill>
                      <a:prstClr val="black"/>
                    </a:solidFill>
                    <a:latin typeface="Courier New" pitchFamily="49" charset="0"/>
                    <a:cs typeface="Courier New" pitchFamily="49" charset="0"/>
                  </a:rPr>
                  <a:t>G</a:t>
                </a:r>
                <a:r>
                  <a:rPr lang="lt-LT" sz="1600" dirty="0" smtClean="0">
                    <a:solidFill>
                      <a:prstClr val="black"/>
                    </a:solidFill>
                  </a:rPr>
                  <a:t> viršūnės, pradžioje </a:t>
                </a:r>
                <a:r>
                  <a:rPr lang="lt-LT" sz="1600" dirty="0" smtClean="0">
                    <a:solidFill>
                      <a:prstClr val="black"/>
                    </a:solidFill>
                    <a:latin typeface="Courier New" pitchFamily="49" charset="0"/>
                    <a:cs typeface="Courier New" pitchFamily="49" charset="0"/>
                  </a:rPr>
                  <a:t>Q=V</a:t>
                </a:r>
              </a:p>
              <a:p>
                <a:pPr lvl="1"/>
                <a:r>
                  <a:rPr lang="lt-LT" sz="1600" dirty="0" smtClean="0">
                    <a:solidFill>
                      <a:prstClr val="black"/>
                    </a:solidFill>
                  </a:rPr>
                  <a:t>Viršūnės </a:t>
                </a:r>
                <a:r>
                  <a:rPr lang="lt-LT" sz="1600" dirty="0">
                    <a:solidFill>
                      <a:prstClr val="black"/>
                    </a:solidFill>
                    <a:latin typeface="Courier New" pitchFamily="49" charset="0"/>
                    <a:cs typeface="Courier New" pitchFamily="49" charset="0"/>
                  </a:rPr>
                  <a:t>v</a:t>
                </a:r>
                <a14:m>
                  <m:oMath xmlns:m="http://schemas.openxmlformats.org/officeDocument/2006/math">
                    <m:r>
                      <m:rPr>
                        <m:sty m:val="p"/>
                      </m:rPr>
                      <a:rPr lang="lt-LT" sz="1600">
                        <a:solidFill>
                          <a:prstClr val="black"/>
                        </a:solidFill>
                        <a:latin typeface="Cambria Math"/>
                        <a:ea typeface="Cambria Math"/>
                      </a:rPr>
                      <m:t>ϵ</m:t>
                    </m:r>
                  </m:oMath>
                </a14:m>
                <a:r>
                  <a:rPr lang="lt-LT" sz="1600" dirty="0" smtClean="0">
                    <a:solidFill>
                      <a:prstClr val="black"/>
                    </a:solidFill>
                    <a:latin typeface="Courier New" pitchFamily="49" charset="0"/>
                    <a:cs typeface="Courier New" pitchFamily="49" charset="0"/>
                  </a:rPr>
                  <a:t>Q</a:t>
                </a:r>
                <a:r>
                  <a:rPr lang="lt-LT" sz="1600" dirty="0" smtClean="0">
                    <a:solidFill>
                      <a:prstClr val="black"/>
                    </a:solidFill>
                  </a:rPr>
                  <a:t> vieta eilėje priklauso nuo įverčio </a:t>
                </a:r>
                <a:r>
                  <a:rPr lang="lt-LT" sz="1600" dirty="0" smtClean="0">
                    <a:solidFill>
                      <a:prstClr val="black"/>
                    </a:solidFill>
                    <a:latin typeface="Courier New" pitchFamily="49" charset="0"/>
                    <a:cs typeface="Courier New" pitchFamily="49" charset="0"/>
                  </a:rPr>
                  <a:t>d(v) </a:t>
                </a:r>
                <a:r>
                  <a:rPr lang="lt-LT" sz="1600" dirty="0" smtClean="0">
                    <a:solidFill>
                      <a:prstClr val="black"/>
                    </a:solidFill>
                  </a:rPr>
                  <a:t>reikšmės</a:t>
                </a:r>
              </a:p>
              <a:p>
                <a:pPr lvl="1"/>
                <a:r>
                  <a:rPr lang="lt-LT" sz="1600" dirty="0" smtClean="0">
                    <a:solidFill>
                      <a:prstClr val="black"/>
                    </a:solidFill>
                  </a:rPr>
                  <a:t>Algoritme dažnai tenka tikrinti, ar duotoji viršūnė jau parinkta, todėl naudojame papildomą masyvą, kurio elementai yra loginės konstantos T ir F, parodančios, ar </a:t>
                </a:r>
                <a:r>
                  <a:rPr lang="lt-LT" sz="1600" dirty="0">
                    <a:solidFill>
                      <a:prstClr val="black"/>
                    </a:solidFill>
                    <a:latin typeface="Courier New" pitchFamily="49" charset="0"/>
                    <a:cs typeface="Courier New" pitchFamily="49" charset="0"/>
                  </a:rPr>
                  <a:t>v</a:t>
                </a:r>
                <a14:m>
                  <m:oMath xmlns:m="http://schemas.openxmlformats.org/officeDocument/2006/math">
                    <m:r>
                      <m:rPr>
                        <m:sty m:val="p"/>
                      </m:rPr>
                      <a:rPr lang="lt-LT" sz="1600">
                        <a:solidFill>
                          <a:prstClr val="black"/>
                        </a:solidFill>
                        <a:latin typeface="Cambria Math"/>
                        <a:ea typeface="Cambria Math"/>
                      </a:rPr>
                      <m:t>ϵ</m:t>
                    </m:r>
                  </m:oMath>
                </a14:m>
                <a:r>
                  <a:rPr lang="lt-LT" sz="1600" dirty="0">
                    <a:solidFill>
                      <a:prstClr val="black"/>
                    </a:solidFill>
                    <a:latin typeface="Courier New" pitchFamily="49" charset="0"/>
                    <a:cs typeface="Courier New" pitchFamily="49" charset="0"/>
                  </a:rPr>
                  <a:t>Q</a:t>
                </a:r>
                <a:endParaRPr lang="lt-LT" sz="1600" dirty="0" smtClean="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6" t="-529" b="-9921"/>
                </a:stretch>
              </a:blipFill>
            </p:spPr>
            <p:txBody>
              <a:bodyPr/>
              <a:lstStyle/>
              <a:p>
                <a:r>
                  <a:rPr lang="en-US">
                    <a:noFill/>
                  </a:rPr>
                  <a:t> </a:t>
                </a:r>
              </a:p>
            </p:txBody>
          </p:sp>
        </mc:Fallback>
      </mc:AlternateContent>
    </p:spTree>
    <p:extLst>
      <p:ext uri="{BB962C8B-B14F-4D97-AF65-F5344CB8AC3E}">
        <p14:creationId xmlns:p14="http://schemas.microsoft.com/office/powerpoint/2010/main" val="1306194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err="1" smtClean="0"/>
              <a:t>Primo</a:t>
            </a:r>
            <a:r>
              <a:rPr lang="lt-LT" sz="4000" dirty="0" smtClean="0"/>
              <a:t> algoritmas</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lt-LT" sz="2000" dirty="0" smtClean="0">
                    <a:solidFill>
                      <a:prstClr val="black"/>
                    </a:solidFill>
                  </a:rPr>
                  <a:t>Algoritmo sudėtingumo analizė</a:t>
                </a:r>
                <a:endParaRPr lang="lt-LT" sz="1050" dirty="0">
                  <a:solidFill>
                    <a:prstClr val="black"/>
                  </a:solidFill>
                </a:endParaRPr>
              </a:p>
              <a:p>
                <a:pPr lvl="1"/>
                <a:r>
                  <a:rPr lang="lt-LT" sz="1600" dirty="0" smtClean="0">
                    <a:solidFill>
                      <a:prstClr val="black"/>
                    </a:solidFill>
                  </a:rPr>
                  <a:t>Tada tokio tikrinimo sudėtingumas yra </a:t>
                </a:r>
                <a:r>
                  <a:rPr lang="lt-LT" sz="1600" dirty="0" smtClean="0">
                    <a:solidFill>
                      <a:prstClr val="black"/>
                    </a:solidFill>
                    <a:latin typeface="Courier New" pitchFamily="49" charset="0"/>
                    <a:cs typeface="Courier New" pitchFamily="49" charset="0"/>
                  </a:rPr>
                  <a:t>tik O(1)</a:t>
                </a:r>
              </a:p>
              <a:p>
                <a:pPr lvl="1"/>
                <a:r>
                  <a:rPr lang="lt-LT" sz="1600" dirty="0" smtClean="0">
                    <a:solidFill>
                      <a:prstClr val="black"/>
                    </a:solidFill>
                  </a:rPr>
                  <a:t>Taip pat apibrėžiame funkciją </a:t>
                </a:r>
                <a14:m>
                  <m:oMath xmlns:m="http://schemas.openxmlformats.org/officeDocument/2006/math">
                    <m:r>
                      <a:rPr lang="lt-LT" sz="1600" i="1" smtClean="0">
                        <a:solidFill>
                          <a:prstClr val="black"/>
                        </a:solidFill>
                        <a:latin typeface="Cambria Math"/>
                        <a:ea typeface="Cambria Math"/>
                      </a:rPr>
                      <m:t>𝜋</m:t>
                    </m:r>
                  </m:oMath>
                </a14:m>
                <a:r>
                  <a:rPr lang="lt-LT" sz="1600" dirty="0" smtClean="0">
                    <a:solidFill>
                      <a:prstClr val="black"/>
                    </a:solidFill>
                  </a:rPr>
                  <a:t>, kurios argumentai yra grafo viršūnės. </a:t>
                </a:r>
              </a:p>
              <a:p>
                <a:pPr lvl="1"/>
                <a:r>
                  <a:rPr lang="lt-LT" sz="1600" dirty="0" smtClean="0">
                    <a:solidFill>
                      <a:prstClr val="black"/>
                    </a:solidFill>
                  </a:rPr>
                  <a:t>Jei </a:t>
                </a:r>
                <a:r>
                  <a:rPr lang="lt-LT" sz="1600" dirty="0">
                    <a:solidFill>
                      <a:prstClr val="black"/>
                    </a:solidFill>
                    <a:latin typeface="Courier New" pitchFamily="49" charset="0"/>
                    <a:cs typeface="Courier New" pitchFamily="49" charset="0"/>
                  </a:rPr>
                  <a:t>v</a:t>
                </a:r>
                <a14:m>
                  <m:oMath xmlns:m="http://schemas.openxmlformats.org/officeDocument/2006/math">
                    <m:r>
                      <m:rPr>
                        <m:sty m:val="p"/>
                      </m:rPr>
                      <a:rPr lang="lt-LT" sz="1600">
                        <a:solidFill>
                          <a:prstClr val="black"/>
                        </a:solidFill>
                        <a:latin typeface="Cambria Math"/>
                        <a:ea typeface="Cambria Math"/>
                      </a:rPr>
                      <m:t>ϵ</m:t>
                    </m:r>
                  </m:oMath>
                </a14:m>
                <a:r>
                  <a:rPr lang="lt-LT" sz="1600" dirty="0" smtClean="0">
                    <a:solidFill>
                      <a:prstClr val="black"/>
                    </a:solidFill>
                    <a:latin typeface="Courier New" pitchFamily="49" charset="0"/>
                    <a:cs typeface="Courier New" pitchFamily="49" charset="0"/>
                  </a:rPr>
                  <a:t>B</a:t>
                </a:r>
                <a:r>
                  <a:rPr lang="lt-LT" sz="1600" dirty="0" smtClean="0">
                    <a:solidFill>
                      <a:prstClr val="black"/>
                    </a:solidFill>
                  </a:rPr>
                  <a:t>, tai </a:t>
                </a:r>
                <a14:m>
                  <m:oMath xmlns:m="http://schemas.openxmlformats.org/officeDocument/2006/math">
                    <m:r>
                      <a:rPr lang="lt-LT" sz="1600" i="1">
                        <a:solidFill>
                          <a:prstClr val="black"/>
                        </a:solidFill>
                        <a:latin typeface="Cambria Math"/>
                        <a:ea typeface="Cambria Math"/>
                      </a:rPr>
                      <m:t>𝜋</m:t>
                    </m:r>
                    <m:r>
                      <a:rPr lang="lt-LT" sz="1600" b="0" i="1" smtClean="0">
                        <a:solidFill>
                          <a:prstClr val="black"/>
                        </a:solidFill>
                        <a:latin typeface="Cambria Math"/>
                        <a:ea typeface="Cambria Math"/>
                      </a:rPr>
                      <m:t>(</m:t>
                    </m:r>
                    <m:r>
                      <a:rPr lang="lt-LT" sz="1600" b="0" i="1" smtClean="0">
                        <a:solidFill>
                          <a:prstClr val="black"/>
                        </a:solidFill>
                        <a:latin typeface="Cambria Math"/>
                        <a:ea typeface="Cambria Math"/>
                      </a:rPr>
                      <m:t>𝑣</m:t>
                    </m:r>
                    <m:r>
                      <a:rPr lang="lt-LT" sz="1600" b="0" i="1" smtClean="0">
                        <a:solidFill>
                          <a:prstClr val="black"/>
                        </a:solidFill>
                        <a:latin typeface="Cambria Math"/>
                        <a:ea typeface="Cambria Math"/>
                      </a:rPr>
                      <m:t>)</m:t>
                    </m:r>
                  </m:oMath>
                </a14:m>
                <a:r>
                  <a:rPr lang="lt-LT" sz="1600" dirty="0" smtClean="0">
                    <a:solidFill>
                      <a:prstClr val="black"/>
                    </a:solidFill>
                  </a:rPr>
                  <a:t> reikšmė yra viršūnės </a:t>
                </a:r>
                <a:r>
                  <a:rPr lang="lt-LT" sz="1600" dirty="0" smtClean="0">
                    <a:solidFill>
                      <a:prstClr val="black"/>
                    </a:solidFill>
                    <a:latin typeface="Courier New" pitchFamily="49" charset="0"/>
                    <a:cs typeface="Courier New" pitchFamily="49" charset="0"/>
                  </a:rPr>
                  <a:t>v</a:t>
                </a:r>
                <a:r>
                  <a:rPr lang="lt-LT" sz="1600" dirty="0" smtClean="0">
                    <a:solidFill>
                      <a:prstClr val="black"/>
                    </a:solidFill>
                  </a:rPr>
                  <a:t> tėvas minimaliame dengiančiame medyje, jei </a:t>
                </a:r>
                <a:r>
                  <a:rPr lang="lt-LT" sz="1600" dirty="0">
                    <a:solidFill>
                      <a:prstClr val="black"/>
                    </a:solidFill>
                    <a:latin typeface="Courier New" pitchFamily="49" charset="0"/>
                    <a:cs typeface="Courier New" pitchFamily="49" charset="0"/>
                  </a:rPr>
                  <a:t>v</a:t>
                </a:r>
                <a14:m>
                  <m:oMath xmlns:m="http://schemas.openxmlformats.org/officeDocument/2006/math">
                    <m:r>
                      <m:rPr>
                        <m:sty m:val="p"/>
                      </m:rPr>
                      <a:rPr lang="lt-LT" sz="1600">
                        <a:solidFill>
                          <a:prstClr val="black"/>
                        </a:solidFill>
                        <a:latin typeface="Cambria Math"/>
                        <a:ea typeface="Cambria Math"/>
                      </a:rPr>
                      <m:t>ϵ</m:t>
                    </m:r>
                  </m:oMath>
                </a14:m>
                <a:r>
                  <a:rPr lang="lt-LT" sz="1600" dirty="0" smtClean="0">
                    <a:solidFill>
                      <a:prstClr val="black"/>
                    </a:solidFill>
                    <a:latin typeface="Courier New" pitchFamily="49" charset="0"/>
                    <a:cs typeface="Courier New" pitchFamily="49" charset="0"/>
                  </a:rPr>
                  <a:t>Q</a:t>
                </a:r>
                <a:r>
                  <a:rPr lang="lt-LT" sz="1600" dirty="0">
                    <a:solidFill>
                      <a:prstClr val="black"/>
                    </a:solidFill>
                  </a:rPr>
                  <a:t>, tai </a:t>
                </a:r>
                <a14:m>
                  <m:oMath xmlns:m="http://schemas.openxmlformats.org/officeDocument/2006/math">
                    <m:r>
                      <a:rPr lang="lt-LT" sz="1600" i="1">
                        <a:solidFill>
                          <a:prstClr val="black"/>
                        </a:solidFill>
                        <a:latin typeface="Cambria Math"/>
                        <a:ea typeface="Cambria Math"/>
                      </a:rPr>
                      <m:t>𝜋</m:t>
                    </m:r>
                    <m:r>
                      <a:rPr lang="lt-LT" sz="1600" i="1">
                        <a:solidFill>
                          <a:prstClr val="black"/>
                        </a:solidFill>
                        <a:latin typeface="Cambria Math"/>
                        <a:ea typeface="Cambria Math"/>
                      </a:rPr>
                      <m:t>(</m:t>
                    </m:r>
                    <m:r>
                      <a:rPr lang="lt-LT" sz="1600" i="1">
                        <a:solidFill>
                          <a:prstClr val="black"/>
                        </a:solidFill>
                        <a:latin typeface="Cambria Math"/>
                        <a:ea typeface="Cambria Math"/>
                      </a:rPr>
                      <m:t>𝑣</m:t>
                    </m:r>
                    <m:r>
                      <a:rPr lang="lt-LT" sz="1600" i="1">
                        <a:solidFill>
                          <a:prstClr val="black"/>
                        </a:solidFill>
                        <a:latin typeface="Cambria Math"/>
                        <a:ea typeface="Cambria Math"/>
                      </a:rPr>
                      <m:t>)</m:t>
                    </m:r>
                  </m:oMath>
                </a14:m>
                <a:r>
                  <a:rPr lang="lt-LT" sz="1600" dirty="0">
                    <a:solidFill>
                      <a:prstClr val="black"/>
                    </a:solidFill>
                  </a:rPr>
                  <a:t> </a:t>
                </a:r>
                <a:r>
                  <a:rPr lang="lt-LT" sz="1600" dirty="0" smtClean="0">
                    <a:solidFill>
                      <a:prstClr val="black"/>
                    </a:solidFill>
                  </a:rPr>
                  <a:t>reikšmė yra ta viršūnė </a:t>
                </a:r>
                <a:r>
                  <a:rPr lang="lt-LT" sz="1600" dirty="0" smtClean="0">
                    <a:solidFill>
                      <a:prstClr val="black"/>
                    </a:solidFill>
                    <a:latin typeface="Courier New" pitchFamily="49" charset="0"/>
                    <a:cs typeface="Courier New" pitchFamily="49" charset="0"/>
                  </a:rPr>
                  <a:t>u</a:t>
                </a:r>
                <a14:m>
                  <m:oMath xmlns:m="http://schemas.openxmlformats.org/officeDocument/2006/math">
                    <m:r>
                      <m:rPr>
                        <m:sty m:val="p"/>
                      </m:rPr>
                      <a:rPr lang="lt-LT" sz="1600">
                        <a:solidFill>
                          <a:prstClr val="black"/>
                        </a:solidFill>
                        <a:latin typeface="Cambria Math"/>
                        <a:ea typeface="Cambria Math"/>
                      </a:rPr>
                      <m:t>ϵ</m:t>
                    </m:r>
                  </m:oMath>
                </a14:m>
                <a:r>
                  <a:rPr lang="lt-LT" sz="1600" dirty="0">
                    <a:solidFill>
                      <a:prstClr val="black"/>
                    </a:solidFill>
                    <a:latin typeface="Courier New" pitchFamily="49" charset="0"/>
                    <a:cs typeface="Courier New" pitchFamily="49" charset="0"/>
                  </a:rPr>
                  <a:t>B</a:t>
                </a:r>
                <a:r>
                  <a:rPr lang="lt-LT" sz="1600" dirty="0" smtClean="0">
                    <a:solidFill>
                      <a:prstClr val="black"/>
                    </a:solidFill>
                  </a:rPr>
                  <a:t>, su kuria jungiančios briaunos </a:t>
                </a:r>
                <a:r>
                  <a:rPr lang="lt-LT" sz="1600" dirty="0" smtClean="0">
                    <a:solidFill>
                      <a:prstClr val="black"/>
                    </a:solidFill>
                    <a:latin typeface="Courier New" pitchFamily="49" charset="0"/>
                    <a:cs typeface="Courier New" pitchFamily="49" charset="0"/>
                  </a:rPr>
                  <a:t>e=(</a:t>
                </a:r>
                <a:r>
                  <a:rPr lang="lt-LT" sz="1600" dirty="0" err="1" smtClean="0">
                    <a:solidFill>
                      <a:prstClr val="black"/>
                    </a:solidFill>
                    <a:latin typeface="Courier New" pitchFamily="49" charset="0"/>
                    <a:cs typeface="Courier New" pitchFamily="49" charset="0"/>
                  </a:rPr>
                  <a:t>u,v</a:t>
                </a:r>
                <a:r>
                  <a:rPr lang="lt-LT" sz="1600" dirty="0" smtClean="0">
                    <a:solidFill>
                      <a:prstClr val="black"/>
                    </a:solidFill>
                    <a:latin typeface="Courier New" pitchFamily="49" charset="0"/>
                    <a:cs typeface="Courier New" pitchFamily="49" charset="0"/>
                  </a:rPr>
                  <a:t>) </a:t>
                </a:r>
                <a:r>
                  <a:rPr lang="lt-LT" sz="1600" dirty="0" smtClean="0">
                    <a:solidFill>
                      <a:prstClr val="black"/>
                    </a:solidFill>
                  </a:rPr>
                  <a:t>svoris lygus </a:t>
                </a:r>
                <a:r>
                  <a:rPr lang="lt-LT" sz="1600" dirty="0" smtClean="0">
                    <a:solidFill>
                      <a:prstClr val="black"/>
                    </a:solidFill>
                    <a:latin typeface="Courier New" pitchFamily="49" charset="0"/>
                    <a:cs typeface="Courier New" pitchFamily="49" charset="0"/>
                  </a:rPr>
                  <a:t>d(v)</a:t>
                </a:r>
              </a:p>
              <a:p>
                <a:pPr lvl="1"/>
                <a:r>
                  <a:rPr lang="lt-LT" sz="1600" dirty="0" smtClean="0">
                    <a:solidFill>
                      <a:prstClr val="black"/>
                    </a:solidFill>
                  </a:rPr>
                  <a:t>Realizuodami algoritmą, nesaugome minimalaus dengiančiojo medžio briaunų, nes jas randame naudodami funkcija </a:t>
                </a:r>
                <a14:m>
                  <m:oMath xmlns:m="http://schemas.openxmlformats.org/officeDocument/2006/math">
                    <m:r>
                      <a:rPr lang="lt-LT" sz="1600" i="1">
                        <a:solidFill>
                          <a:prstClr val="black"/>
                        </a:solidFill>
                        <a:latin typeface="Cambria Math"/>
                        <a:ea typeface="Cambria Math"/>
                      </a:rPr>
                      <m:t>𝜋</m:t>
                    </m:r>
                  </m:oMath>
                </a14:m>
                <a:r>
                  <a:rPr lang="lt-LT" sz="1600" dirty="0" smtClean="0">
                    <a:solidFill>
                      <a:prstClr val="black"/>
                    </a:solidFill>
                  </a:rPr>
                  <a:t> ir eilę </a:t>
                </a:r>
                <a:r>
                  <a:rPr lang="lt-LT" sz="1600" dirty="0" smtClean="0">
                    <a:solidFill>
                      <a:prstClr val="black"/>
                    </a:solidFill>
                    <a:latin typeface="Courier New" pitchFamily="49" charset="0"/>
                    <a:cs typeface="Courier New" pitchFamily="49" charset="0"/>
                  </a:rPr>
                  <a:t>Q</a:t>
                </a:r>
              </a:p>
              <a:p>
                <a:pPr lvl="1"/>
                <a:endParaRPr lang="lt-LT" sz="1600" dirty="0">
                  <a:solidFill>
                    <a:prstClr val="black"/>
                  </a:solidFill>
                </a:endParaRPr>
              </a:p>
              <a:p>
                <a:pPr marL="457200" lvl="1" indent="261938">
                  <a:buNone/>
                </a:pPr>
                <a:r>
                  <a:rPr lang="lt-LT" sz="1600" dirty="0" smtClean="0">
                    <a:solidFill>
                      <a:prstClr val="black"/>
                    </a:solidFill>
                  </a:rPr>
                  <a:t>čia </a:t>
                </a:r>
                <a:r>
                  <a:rPr lang="lt-LT" sz="1600" dirty="0" smtClean="0">
                    <a:solidFill>
                      <a:prstClr val="black"/>
                    </a:solidFill>
                    <a:latin typeface="Courier New" pitchFamily="49" charset="0"/>
                    <a:cs typeface="Courier New" pitchFamily="49" charset="0"/>
                  </a:rPr>
                  <a:t>s</a:t>
                </a:r>
                <a:r>
                  <a:rPr lang="lt-LT" sz="1600" dirty="0" smtClean="0">
                    <a:solidFill>
                      <a:prstClr val="black"/>
                    </a:solidFill>
                  </a:rPr>
                  <a:t> yra medžio šaknis (pradinė viršūnė)</a:t>
                </a:r>
              </a:p>
              <a:p>
                <a:pPr lvl="1"/>
                <a:r>
                  <a:rPr lang="lt-LT" sz="1600" dirty="0" smtClean="0">
                    <a:solidFill>
                      <a:prstClr val="black"/>
                    </a:solidFill>
                  </a:rPr>
                  <a:t>Jeigu prioritetinę eilę </a:t>
                </a:r>
                <a:r>
                  <a:rPr lang="lt-LT" sz="1600" dirty="0" smtClean="0">
                    <a:solidFill>
                      <a:prstClr val="black"/>
                    </a:solidFill>
                    <a:latin typeface="Courier New" pitchFamily="49" charset="0"/>
                    <a:cs typeface="Courier New" pitchFamily="49" charset="0"/>
                  </a:rPr>
                  <a:t>Q</a:t>
                </a:r>
                <a:r>
                  <a:rPr lang="lt-LT" sz="1600" dirty="0" smtClean="0">
                    <a:solidFill>
                      <a:prstClr val="black"/>
                    </a:solidFill>
                  </a:rPr>
                  <a:t> realizuojame naudodami piramidę, tai eilės tvarkymo sąnaudos po (5) algoritmo žingsnio yra </a:t>
                </a:r>
                <a:r>
                  <a:rPr lang="lt-LT" sz="1600" dirty="0" smtClean="0">
                    <a:solidFill>
                      <a:prstClr val="black"/>
                    </a:solidFill>
                    <a:latin typeface="Courier New" pitchFamily="49" charset="0"/>
                    <a:cs typeface="Courier New" pitchFamily="49" charset="0"/>
                  </a:rPr>
                  <a:t>O(</a:t>
                </a:r>
                <a:r>
                  <a:rPr lang="lt-LT" sz="1600" dirty="0" err="1" smtClean="0">
                    <a:solidFill>
                      <a:prstClr val="black"/>
                    </a:solidFill>
                    <a:latin typeface="Courier New" pitchFamily="49" charset="0"/>
                    <a:cs typeface="Courier New" pitchFamily="49" charset="0"/>
                  </a:rPr>
                  <a:t>log|V</a:t>
                </a:r>
                <a:r>
                  <a:rPr lang="lt-LT" sz="1600" dirty="0" smtClean="0">
                    <a:solidFill>
                      <a:prstClr val="black"/>
                    </a:solidFill>
                    <a:latin typeface="Courier New" pitchFamily="49" charset="0"/>
                    <a:cs typeface="Courier New" pitchFamily="49" charset="0"/>
                  </a:rPr>
                  <a:t>|) </a:t>
                </a:r>
                <a:r>
                  <a:rPr lang="lt-LT" sz="1600" dirty="0" smtClean="0">
                    <a:solidFill>
                      <a:prstClr val="black"/>
                    </a:solidFill>
                  </a:rPr>
                  <a:t>veiksmų</a:t>
                </a:r>
              </a:p>
              <a:p>
                <a:pPr lvl="1"/>
                <a:r>
                  <a:rPr lang="lt-LT" sz="1600" dirty="0" smtClean="0">
                    <a:solidFill>
                      <a:prstClr val="black"/>
                    </a:solidFill>
                  </a:rPr>
                  <a:t>(4) ciklą kartojame </a:t>
                </a:r>
                <a:r>
                  <a:rPr lang="lt-LT" sz="1600" dirty="0" smtClean="0">
                    <a:solidFill>
                      <a:prstClr val="black"/>
                    </a:solidFill>
                    <a:latin typeface="Courier New" pitchFamily="49" charset="0"/>
                    <a:cs typeface="Courier New" pitchFamily="49" charset="0"/>
                  </a:rPr>
                  <a:t>|V|</a:t>
                </a:r>
                <a:r>
                  <a:rPr lang="lt-LT" sz="1600" dirty="0" smtClean="0">
                    <a:solidFill>
                      <a:prstClr val="black"/>
                    </a:solidFill>
                  </a:rPr>
                  <a:t> kartų, todėl iš viso atliekame </a:t>
                </a:r>
                <a:r>
                  <a:rPr lang="lt-LT" sz="1600" dirty="0">
                    <a:solidFill>
                      <a:prstClr val="black"/>
                    </a:solidFill>
                    <a:latin typeface="Courier New" pitchFamily="49" charset="0"/>
                    <a:cs typeface="Courier New" pitchFamily="49" charset="0"/>
                  </a:rPr>
                  <a:t>O(|</a:t>
                </a:r>
                <a:r>
                  <a:rPr lang="lt-LT" sz="1600" dirty="0" err="1">
                    <a:solidFill>
                      <a:prstClr val="black"/>
                    </a:solidFill>
                    <a:latin typeface="Courier New" pitchFamily="49" charset="0"/>
                    <a:cs typeface="Courier New" pitchFamily="49" charset="0"/>
                  </a:rPr>
                  <a:t>V|log|V</a:t>
                </a:r>
                <a:r>
                  <a:rPr lang="lt-LT" sz="1600" dirty="0">
                    <a:solidFill>
                      <a:prstClr val="black"/>
                    </a:solidFill>
                    <a:latin typeface="Courier New" pitchFamily="49" charset="0"/>
                    <a:cs typeface="Courier New" pitchFamily="49" charset="0"/>
                  </a:rPr>
                  <a:t>|) </a:t>
                </a:r>
                <a:r>
                  <a:rPr lang="lt-LT" sz="1600" dirty="0" smtClean="0">
                    <a:solidFill>
                      <a:prstClr val="black"/>
                    </a:solidFill>
                  </a:rPr>
                  <a:t>veiksmų</a:t>
                </a:r>
              </a:p>
              <a:p>
                <a:pPr lvl="1"/>
                <a:r>
                  <a:rPr lang="lt-LT" sz="1600" dirty="0" smtClean="0">
                    <a:solidFill>
                      <a:prstClr val="black"/>
                    </a:solidFill>
                  </a:rPr>
                  <a:t>Prioritetinėje eilėje saugomų viršūnių įverčių tikslinimo operaciją atliekame daugiausia </a:t>
                </a:r>
                <a:r>
                  <a:rPr lang="lt-LT" sz="1600" dirty="0" smtClean="0">
                    <a:solidFill>
                      <a:prstClr val="black"/>
                    </a:solidFill>
                    <a:latin typeface="Courier New" pitchFamily="49" charset="0"/>
                    <a:cs typeface="Courier New" pitchFamily="49" charset="0"/>
                  </a:rPr>
                  <a:t>|E|</a:t>
                </a:r>
                <a:r>
                  <a:rPr lang="lt-LT" sz="1600" dirty="0" smtClean="0">
                    <a:solidFill>
                      <a:prstClr val="black"/>
                    </a:solidFill>
                  </a:rPr>
                  <a:t> kartų, vieno tikslinimo sąnaudos yra </a:t>
                </a:r>
                <a:r>
                  <a:rPr lang="lt-LT" sz="1600" dirty="0" smtClean="0">
                    <a:solidFill>
                      <a:prstClr val="black"/>
                    </a:solidFill>
                    <a:latin typeface="Courier New" pitchFamily="49" charset="0"/>
                    <a:cs typeface="Courier New" pitchFamily="49" charset="0"/>
                  </a:rPr>
                  <a:t>O(</a:t>
                </a:r>
                <a:r>
                  <a:rPr lang="lt-LT" sz="1600" dirty="0" err="1" smtClean="0">
                    <a:solidFill>
                      <a:prstClr val="black"/>
                    </a:solidFill>
                    <a:latin typeface="Courier New" pitchFamily="49" charset="0"/>
                    <a:cs typeface="Courier New" pitchFamily="49" charset="0"/>
                  </a:rPr>
                  <a:t>log|V</a:t>
                </a:r>
                <a:r>
                  <a:rPr lang="lt-LT" sz="1600" dirty="0" smtClean="0">
                    <a:solidFill>
                      <a:prstClr val="black"/>
                    </a:solidFill>
                    <a:latin typeface="Courier New" pitchFamily="49" charset="0"/>
                    <a:cs typeface="Courier New" pitchFamily="49" charset="0"/>
                  </a:rPr>
                  <a:t>|)</a:t>
                </a:r>
                <a:r>
                  <a:rPr lang="lt-LT" sz="1600" dirty="0" smtClean="0">
                    <a:solidFill>
                      <a:prstClr val="black"/>
                    </a:solidFill>
                  </a:rPr>
                  <a:t>, todėl iš viso atliekame </a:t>
                </a:r>
                <a:r>
                  <a:rPr lang="lt-LT" sz="1600" dirty="0" smtClean="0">
                    <a:solidFill>
                      <a:prstClr val="black"/>
                    </a:solidFill>
                    <a:latin typeface="Courier New" pitchFamily="49" charset="0"/>
                    <a:cs typeface="Courier New" pitchFamily="49" charset="0"/>
                  </a:rPr>
                  <a:t>O(|</a:t>
                </a:r>
                <a:r>
                  <a:rPr lang="lt-LT" sz="1600" dirty="0" err="1" smtClean="0">
                    <a:solidFill>
                      <a:prstClr val="black"/>
                    </a:solidFill>
                    <a:latin typeface="Courier New" pitchFamily="49" charset="0"/>
                    <a:cs typeface="Courier New" pitchFamily="49" charset="0"/>
                  </a:rPr>
                  <a:t>E|log|V</a:t>
                </a:r>
                <a:r>
                  <a:rPr lang="lt-LT" sz="1600" dirty="0" smtClean="0">
                    <a:solidFill>
                      <a:prstClr val="black"/>
                    </a:solidFill>
                    <a:latin typeface="Courier New" pitchFamily="49" charset="0"/>
                    <a:cs typeface="Courier New" pitchFamily="49" charset="0"/>
                  </a:rPr>
                  <a:t>|) </a:t>
                </a:r>
                <a:r>
                  <a:rPr lang="lt-LT" sz="1600" dirty="0" smtClean="0">
                    <a:solidFill>
                      <a:prstClr val="black"/>
                    </a:solidFill>
                  </a:rPr>
                  <a:t>veiksmų</a:t>
                </a:r>
              </a:p>
              <a:p>
                <a:pPr marL="457200" lvl="1" indent="0">
                  <a:buNone/>
                </a:pPr>
                <a:endParaRPr lang="lt-LT" sz="1600" dirty="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56" t="-529" r="-29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175951632"/>
              </p:ext>
            </p:extLst>
          </p:nvPr>
        </p:nvGraphicFramePr>
        <p:xfrm>
          <a:off x="3491880" y="3933056"/>
          <a:ext cx="2852737" cy="454025"/>
        </p:xfrm>
        <a:graphic>
          <a:graphicData uri="http://schemas.openxmlformats.org/presentationml/2006/ole">
            <mc:AlternateContent xmlns:mc="http://schemas.openxmlformats.org/markup-compatibility/2006">
              <mc:Choice xmlns:v="urn:schemas-microsoft-com:vml" Requires="v">
                <p:oleObj spid="_x0000_s187426" name="Equation" r:id="rId4" imgW="1676160" imgH="266400" progId="Equation.DSMT4">
                  <p:embed/>
                </p:oleObj>
              </mc:Choice>
              <mc:Fallback>
                <p:oleObj name="Equation" r:id="rId4" imgW="1676160" imgH="266400" progId="Equation.DSMT4">
                  <p:embed/>
                  <p:pic>
                    <p:nvPicPr>
                      <p:cNvPr id="0" name="Object 6"/>
                      <p:cNvPicPr>
                        <a:picLocks noChangeAspect="1" noChangeArrowheads="1"/>
                      </p:cNvPicPr>
                      <p:nvPr/>
                    </p:nvPicPr>
                    <p:blipFill>
                      <a:blip r:embed="rId5"/>
                      <a:srcRect/>
                      <a:stretch>
                        <a:fillRect/>
                      </a:stretch>
                    </p:blipFill>
                    <p:spPr bwMode="auto">
                      <a:xfrm>
                        <a:off x="3491880" y="3933056"/>
                        <a:ext cx="28527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6198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z="4000" dirty="0" err="1" smtClean="0"/>
              <a:t>Primo</a:t>
            </a:r>
            <a:r>
              <a:rPr lang="lt-LT" sz="4000" dirty="0" smtClean="0"/>
              <a:t> algoritmas</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lt-LT" sz="2000" dirty="0" smtClean="0">
                    <a:solidFill>
                      <a:prstClr val="black"/>
                    </a:solidFill>
                  </a:rPr>
                  <a:t>Algoritmo sudėtingumo analizė</a:t>
                </a:r>
                <a:endParaRPr lang="lt-LT" sz="1050" dirty="0">
                  <a:solidFill>
                    <a:prstClr val="black"/>
                  </a:solidFill>
                </a:endParaRPr>
              </a:p>
              <a:p>
                <a:pPr lvl="1"/>
                <a:r>
                  <a:rPr lang="lt-LT" sz="1600" dirty="0" smtClean="0">
                    <a:solidFill>
                      <a:prstClr val="black"/>
                    </a:solidFill>
                  </a:rPr>
                  <a:t>Kadangi </a:t>
                </a:r>
                <a:r>
                  <a:rPr lang="lt-LT" sz="1600" dirty="0" smtClean="0">
                    <a:solidFill>
                      <a:prstClr val="black"/>
                    </a:solidFill>
                    <a:latin typeface="Courier New" pitchFamily="49" charset="0"/>
                    <a:cs typeface="Courier New" pitchFamily="49" charset="0"/>
                  </a:rPr>
                  <a:t>|V|&lt;|E|</a:t>
                </a:r>
                <a:r>
                  <a:rPr lang="lt-LT" sz="1600" dirty="0" smtClean="0">
                    <a:solidFill>
                      <a:prstClr val="black"/>
                    </a:solidFill>
                  </a:rPr>
                  <a:t>, tai </a:t>
                </a:r>
                <a:r>
                  <a:rPr lang="lt-LT" sz="1600" dirty="0" err="1" smtClean="0">
                    <a:solidFill>
                      <a:prstClr val="black"/>
                    </a:solidFill>
                  </a:rPr>
                  <a:t>Primo</a:t>
                </a:r>
                <a:r>
                  <a:rPr lang="lt-LT" sz="1600" dirty="0" smtClean="0">
                    <a:solidFill>
                      <a:prstClr val="black"/>
                    </a:solidFill>
                  </a:rPr>
                  <a:t> algoritmo skaičiavimų apimtis </a:t>
                </a:r>
                <a:r>
                  <a:rPr lang="lt-LT" sz="1600" dirty="0" err="1" smtClean="0">
                    <a:solidFill>
                      <a:prstClr val="black"/>
                    </a:solidFill>
                    <a:latin typeface="Courier New" pitchFamily="49" charset="0"/>
                    <a:cs typeface="Courier New" pitchFamily="49" charset="0"/>
                  </a:rPr>
                  <a:t>O(|E|log|V</a:t>
                </a:r>
                <a:r>
                  <a:rPr lang="lt-LT" sz="1600" dirty="0" smtClean="0">
                    <a:solidFill>
                      <a:prstClr val="black"/>
                    </a:solidFill>
                    <a:latin typeface="Courier New" pitchFamily="49" charset="0"/>
                    <a:cs typeface="Courier New" pitchFamily="49" charset="0"/>
                  </a:rPr>
                  <a:t>|)</a:t>
                </a:r>
              </a:p>
              <a:p>
                <a:pPr lvl="0"/>
                <a:r>
                  <a:rPr lang="lt-LT" sz="2000" dirty="0" smtClean="0">
                    <a:solidFill>
                      <a:prstClr val="black"/>
                    </a:solidFill>
                  </a:rPr>
                  <a:t>Modifikuotasis </a:t>
                </a:r>
                <a:r>
                  <a:rPr lang="lt-LT" sz="2000" dirty="0" err="1" smtClean="0">
                    <a:solidFill>
                      <a:prstClr val="black"/>
                    </a:solidFill>
                  </a:rPr>
                  <a:t>Primo</a:t>
                </a:r>
                <a:r>
                  <a:rPr lang="lt-LT" sz="2000" dirty="0" smtClean="0">
                    <a:solidFill>
                      <a:prstClr val="black"/>
                    </a:solidFill>
                  </a:rPr>
                  <a:t> Algoritmas</a:t>
                </a:r>
              </a:p>
              <a:p>
                <a:pPr marL="0" lvl="0" indent="0">
                  <a:buNone/>
                </a:pPr>
                <a:r>
                  <a:rPr lang="lt-LT" sz="1600" dirty="0" smtClean="0">
                    <a:solidFill>
                      <a:prstClr val="black"/>
                    </a:solidFill>
                  </a:rPr>
                  <a:t>	</a:t>
                </a:r>
                <a:r>
                  <a:rPr lang="lt-LT" sz="1600" dirty="0" smtClean="0">
                    <a:solidFill>
                      <a:prstClr val="black"/>
                    </a:solidFill>
                    <a:latin typeface="Courier New" pitchFamily="49" charset="0"/>
                    <a:cs typeface="Courier New" pitchFamily="49" charset="0"/>
                  </a:rPr>
                  <a:t>Prim2()</a:t>
                </a:r>
              </a:p>
              <a:p>
                <a:pPr marL="0" lvl="0" indent="0">
                  <a:buNone/>
                </a:pPr>
                <a:r>
                  <a:rPr lang="lt-LT" sz="1600" dirty="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begin</a:t>
                </a:r>
                <a:endParaRPr lang="lt-LT" sz="1600" dirty="0" smtClean="0">
                  <a:solidFill>
                    <a:prstClr val="black"/>
                  </a:solidFill>
                  <a:latin typeface="Courier New" pitchFamily="49" charset="0"/>
                  <a:cs typeface="Courier New" pitchFamily="49" charset="0"/>
                </a:endParaRP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(1)</a:t>
                </a:r>
                <a:r>
                  <a:rPr lang="en-US" sz="1600" dirty="0" smtClean="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Q</a:t>
                </a:r>
                <a:r>
                  <a:rPr lang="en-US" sz="1600" dirty="0" smtClean="0">
                    <a:solidFill>
                      <a:prstClr val="black"/>
                    </a:solidFill>
                    <a:latin typeface="Courier New" pitchFamily="49" charset="0"/>
                    <a:cs typeface="Courier New" pitchFamily="49" charset="0"/>
                  </a:rPr>
                  <a:t>=V;</a:t>
                </a:r>
              </a:p>
              <a:p>
                <a:pPr marL="0" lvl="0" indent="0">
                  <a:buNone/>
                </a:pPr>
                <a:r>
                  <a:rPr lang="en-US" sz="1600" dirty="0">
                    <a:solidFill>
                      <a:prstClr val="black"/>
                    </a:solidFill>
                    <a:latin typeface="Courier New" pitchFamily="49" charset="0"/>
                    <a:cs typeface="Courier New" pitchFamily="49" charset="0"/>
                  </a:rPr>
                  <a:t>	</a:t>
                </a:r>
                <a:r>
                  <a:rPr lang="en-US" sz="1600" dirty="0" smtClean="0">
                    <a:solidFill>
                      <a:prstClr val="black"/>
                    </a:solidFill>
                    <a:latin typeface="Courier New" pitchFamily="49" charset="0"/>
                    <a:cs typeface="Courier New" pitchFamily="49" charset="0"/>
                  </a:rPr>
                  <a:t>  (2)  for (v</a:t>
                </a:r>
                <a14:m>
                  <m:oMath xmlns:m="http://schemas.openxmlformats.org/officeDocument/2006/math">
                    <m:r>
                      <m:rPr>
                        <m:sty m:val="p"/>
                      </m:rPr>
                      <a:rPr lang="lt-LT" sz="1600">
                        <a:solidFill>
                          <a:prstClr val="black"/>
                        </a:solidFill>
                        <a:latin typeface="Cambria Math"/>
                        <a:ea typeface="Cambria Math"/>
                      </a:rPr>
                      <m:t>ϵ</m:t>
                    </m:r>
                  </m:oMath>
                </a14:m>
                <a:r>
                  <a:rPr lang="lt-LT" sz="1600" dirty="0">
                    <a:solidFill>
                      <a:prstClr val="black"/>
                    </a:solidFill>
                    <a:latin typeface="Courier New" pitchFamily="49" charset="0"/>
                    <a:cs typeface="Courier New" pitchFamily="49" charset="0"/>
                  </a:rPr>
                  <a:t>Q</a:t>
                </a:r>
                <a:r>
                  <a:rPr lang="en-US" sz="1600" dirty="0" smtClean="0">
                    <a:solidFill>
                      <a:prstClr val="black"/>
                    </a:solidFill>
                    <a:latin typeface="Courier New" pitchFamily="49" charset="0"/>
                    <a:cs typeface="Courier New" pitchFamily="49" charset="0"/>
                  </a:rPr>
                  <a:t>) d(v)=</a:t>
                </a:r>
                <a14:m>
                  <m:oMath xmlns:m="http://schemas.openxmlformats.org/officeDocument/2006/math">
                    <m:r>
                      <a:rPr lang="en-US" sz="1600" i="1" smtClean="0">
                        <a:solidFill>
                          <a:prstClr val="black"/>
                        </a:solidFill>
                        <a:latin typeface="Cambria Math"/>
                        <a:ea typeface="Cambria Math"/>
                      </a:rPr>
                      <m:t>∞</m:t>
                    </m:r>
                  </m:oMath>
                </a14:m>
                <a:r>
                  <a:rPr lang="en-US" sz="1600" dirty="0" smtClean="0">
                    <a:solidFill>
                      <a:prstClr val="black"/>
                    </a:solidFill>
                    <a:latin typeface="Courier New" pitchFamily="49" charset="0"/>
                    <a:cs typeface="Courier New" pitchFamily="49" charset="0"/>
                  </a:rPr>
                  <a:t>;</a:t>
                </a:r>
              </a:p>
              <a:p>
                <a:pPr marL="0" lvl="0" indent="0">
                  <a:buNone/>
                </a:pPr>
                <a:r>
                  <a:rPr lang="en-US" sz="1600" dirty="0">
                    <a:solidFill>
                      <a:prstClr val="black"/>
                    </a:solidFill>
                    <a:latin typeface="Courier New" pitchFamily="49" charset="0"/>
                    <a:cs typeface="Courier New" pitchFamily="49" charset="0"/>
                  </a:rPr>
                  <a:t>	</a:t>
                </a:r>
                <a:r>
                  <a:rPr lang="en-US" sz="1600" dirty="0" smtClean="0">
                    <a:solidFill>
                      <a:prstClr val="black"/>
                    </a:solidFill>
                    <a:latin typeface="Courier New" pitchFamily="49" charset="0"/>
                    <a:cs typeface="Courier New" pitchFamily="49" charset="0"/>
                  </a:rPr>
                  <a:t>  (3)  d(s)=0;</a:t>
                </a:r>
                <a:r>
                  <a:rPr lang="lt-LT" sz="1600" dirty="0" smtClean="0">
                    <a:solidFill>
                      <a:prstClr val="black"/>
                    </a:solidFill>
                    <a:latin typeface="Courier New" pitchFamily="49" charset="0"/>
                    <a:cs typeface="Courier New" pitchFamily="49" charset="0"/>
                  </a:rPr>
                  <a:t> </a:t>
                </a:r>
                <a14:m>
                  <m:oMath xmlns:m="http://schemas.openxmlformats.org/officeDocument/2006/math">
                    <m:r>
                      <a:rPr lang="lt-LT" sz="1600" i="1">
                        <a:solidFill>
                          <a:prstClr val="black"/>
                        </a:solidFill>
                        <a:latin typeface="Cambria Math"/>
                        <a:ea typeface="Cambria Math"/>
                      </a:rPr>
                      <m:t>𝜋</m:t>
                    </m:r>
                    <m:r>
                      <a:rPr lang="lt-LT" sz="1600" i="1">
                        <a:solidFill>
                          <a:prstClr val="black"/>
                        </a:solidFill>
                        <a:latin typeface="Cambria Math"/>
                        <a:ea typeface="Cambria Math"/>
                      </a:rPr>
                      <m:t>(</m:t>
                    </m:r>
                    <m:r>
                      <a:rPr lang="lt-LT" sz="1600" b="0" i="1" smtClean="0">
                        <a:solidFill>
                          <a:prstClr val="black"/>
                        </a:solidFill>
                        <a:latin typeface="Cambria Math"/>
                        <a:ea typeface="Cambria Math"/>
                      </a:rPr>
                      <m:t>𝑠</m:t>
                    </m:r>
                    <m:r>
                      <a:rPr lang="lt-LT" sz="1600" i="1">
                        <a:solidFill>
                          <a:prstClr val="black"/>
                        </a:solidFill>
                        <a:latin typeface="Cambria Math"/>
                        <a:ea typeface="Cambria Math"/>
                      </a:rPr>
                      <m:t>)</m:t>
                    </m:r>
                  </m:oMath>
                </a14:m>
                <a:r>
                  <a:rPr lang="en-US" sz="1600" dirty="0" smtClean="0">
                    <a:solidFill>
                      <a:prstClr val="black"/>
                    </a:solidFill>
                    <a:latin typeface="Courier New" pitchFamily="49" charset="0"/>
                    <a:cs typeface="Courier New" pitchFamily="49" charset="0"/>
                  </a:rPr>
                  <a:t>=NULL;</a:t>
                </a:r>
              </a:p>
              <a:p>
                <a:pPr marL="0" lvl="0" indent="0">
                  <a:buNone/>
                </a:pPr>
                <a:r>
                  <a:rPr lang="en-US" sz="1600" dirty="0">
                    <a:solidFill>
                      <a:prstClr val="black"/>
                    </a:solidFill>
                    <a:latin typeface="Courier New" pitchFamily="49" charset="0"/>
                    <a:cs typeface="Courier New" pitchFamily="49" charset="0"/>
                  </a:rPr>
                  <a:t>	</a:t>
                </a:r>
                <a:r>
                  <a:rPr lang="en-US" sz="1600" dirty="0" smtClean="0">
                    <a:solidFill>
                      <a:prstClr val="black"/>
                    </a:solidFill>
                    <a:latin typeface="Courier New" pitchFamily="49" charset="0"/>
                    <a:cs typeface="Courier New" pitchFamily="49" charset="0"/>
                  </a:rPr>
                  <a:t>  (4)  while (Q=/0) do</a:t>
                </a:r>
              </a:p>
              <a:p>
                <a:pPr marL="0" lvl="0" indent="0">
                  <a:buNone/>
                </a:pPr>
                <a:r>
                  <a:rPr lang="en-US" sz="1600" dirty="0">
                    <a:solidFill>
                      <a:prstClr val="black"/>
                    </a:solidFill>
                    <a:latin typeface="Courier New" pitchFamily="49" charset="0"/>
                    <a:cs typeface="Courier New" pitchFamily="49" charset="0"/>
                  </a:rPr>
                  <a:t>	</a:t>
                </a:r>
                <a:r>
                  <a:rPr lang="en-US" sz="1600" dirty="0" smtClean="0">
                    <a:solidFill>
                      <a:prstClr val="black"/>
                    </a:solidFill>
                    <a:latin typeface="Courier New" pitchFamily="49" charset="0"/>
                    <a:cs typeface="Courier New" pitchFamily="49" charset="0"/>
                  </a:rPr>
                  <a:t>  (5)    I</a:t>
                </a:r>
                <a:r>
                  <a:rPr lang="lt-LT" sz="1600" dirty="0" smtClean="0">
                    <a:solidFill>
                      <a:prstClr val="black"/>
                    </a:solidFill>
                    <a:latin typeface="Courier New" pitchFamily="49" charset="0"/>
                    <a:cs typeface="Courier New" pitchFamily="49" charset="0"/>
                  </a:rPr>
                  <a:t>š Q išimame pirmąją eilėje viršūnę u: Q</a:t>
                </a:r>
                <a:r>
                  <a:rPr lang="en-US" sz="1600" dirty="0" smtClean="0">
                    <a:solidFill>
                      <a:prstClr val="black"/>
                    </a:solidFill>
                    <a:latin typeface="Courier New" pitchFamily="49" charset="0"/>
                    <a:cs typeface="Courier New" pitchFamily="49" charset="0"/>
                  </a:rPr>
                  <a:t>=</a:t>
                </a:r>
                <a:r>
                  <a:rPr lang="lt-LT" sz="1600" dirty="0" err="1" smtClean="0">
                    <a:solidFill>
                      <a:prstClr val="black"/>
                    </a:solidFill>
                    <a:latin typeface="Courier New" pitchFamily="49" charset="0"/>
                    <a:cs typeface="Courier New" pitchFamily="49" charset="0"/>
                  </a:rPr>
                  <a:t>Q\{u</a:t>
                </a:r>
                <a:r>
                  <a:rPr lang="lt-LT" sz="1600" dirty="0" smtClean="0">
                    <a:solidFill>
                      <a:prstClr val="black"/>
                    </a:solidFill>
                    <a:latin typeface="Courier New" pitchFamily="49" charset="0"/>
                    <a:cs typeface="Courier New" pitchFamily="49" charset="0"/>
                  </a:rPr>
                  <a:t>};</a:t>
                </a: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(6)    </a:t>
                </a:r>
                <a:r>
                  <a:rPr lang="lt-LT" sz="1600" dirty="0" err="1" smtClean="0">
                    <a:solidFill>
                      <a:prstClr val="black"/>
                    </a:solidFill>
                    <a:latin typeface="Courier New" pitchFamily="49" charset="0"/>
                    <a:cs typeface="Courier New" pitchFamily="49" charset="0"/>
                  </a:rPr>
                  <a:t>for</a:t>
                </a:r>
                <a:r>
                  <a:rPr lang="lt-LT" sz="1600" dirty="0" smtClean="0">
                    <a:solidFill>
                      <a:prstClr val="black"/>
                    </a:solidFill>
                    <a:latin typeface="Courier New" pitchFamily="49" charset="0"/>
                    <a:cs typeface="Courier New" pitchFamily="49" charset="0"/>
                  </a:rPr>
                  <a:t> (</a:t>
                </a:r>
                <a:r>
                  <a:rPr lang="en-US" sz="1600" dirty="0">
                    <a:solidFill>
                      <a:prstClr val="black"/>
                    </a:solidFill>
                    <a:latin typeface="Courier New" pitchFamily="49" charset="0"/>
                    <a:cs typeface="Courier New" pitchFamily="49" charset="0"/>
                  </a:rPr>
                  <a:t>(v</a:t>
                </a:r>
                <a14:m>
                  <m:oMath xmlns:m="http://schemas.openxmlformats.org/officeDocument/2006/math">
                    <m:r>
                      <m:rPr>
                        <m:sty m:val="p"/>
                      </m:rPr>
                      <a:rPr lang="lt-LT" sz="1600">
                        <a:solidFill>
                          <a:prstClr val="black"/>
                        </a:solidFill>
                        <a:latin typeface="Cambria Math"/>
                        <a:ea typeface="Cambria Math"/>
                      </a:rPr>
                      <m:t>ϵ</m:t>
                    </m:r>
                  </m:oMath>
                </a14:m>
                <a:r>
                  <a:rPr lang="lt-LT" sz="1600" dirty="0" smtClean="0">
                    <a:solidFill>
                      <a:prstClr val="black"/>
                    </a:solidFill>
                    <a:latin typeface="Courier New" pitchFamily="49" charset="0"/>
                    <a:cs typeface="Courier New" pitchFamily="49" charset="0"/>
                  </a:rPr>
                  <a:t>N(u)</a:t>
                </a:r>
                <a:r>
                  <a:rPr lang="en-US"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do</a:t>
                </a:r>
                <a:endParaRPr lang="lt-LT" sz="1600" dirty="0" smtClean="0">
                  <a:solidFill>
                    <a:prstClr val="black"/>
                  </a:solidFill>
                  <a:latin typeface="Courier New" pitchFamily="49" charset="0"/>
                  <a:cs typeface="Courier New" pitchFamily="49" charset="0"/>
                </a:endParaRP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(7)      </a:t>
                </a:r>
                <a:r>
                  <a:rPr lang="lt-LT" sz="1600" dirty="0" err="1" smtClean="0">
                    <a:solidFill>
                      <a:prstClr val="black"/>
                    </a:solidFill>
                    <a:latin typeface="Courier New" pitchFamily="49" charset="0"/>
                    <a:cs typeface="Courier New" pitchFamily="49" charset="0"/>
                  </a:rPr>
                  <a:t>if</a:t>
                </a:r>
                <a:r>
                  <a:rPr lang="lt-LT" sz="1600" dirty="0" smtClean="0">
                    <a:solidFill>
                      <a:prstClr val="black"/>
                    </a:solidFill>
                    <a:latin typeface="Courier New" pitchFamily="49" charset="0"/>
                    <a:cs typeface="Courier New" pitchFamily="49" charset="0"/>
                  </a:rPr>
                  <a:t> (</a:t>
                </a:r>
                <a:r>
                  <a:rPr lang="en-US" sz="1600" dirty="0">
                    <a:solidFill>
                      <a:prstClr val="black"/>
                    </a:solidFill>
                    <a:latin typeface="Courier New" pitchFamily="49" charset="0"/>
                    <a:cs typeface="Courier New" pitchFamily="49" charset="0"/>
                  </a:rPr>
                  <a:t>(v</a:t>
                </a:r>
                <a14:m>
                  <m:oMath xmlns:m="http://schemas.openxmlformats.org/officeDocument/2006/math">
                    <m:r>
                      <m:rPr>
                        <m:sty m:val="p"/>
                      </m:rPr>
                      <a:rPr lang="lt-LT" sz="1600">
                        <a:solidFill>
                          <a:prstClr val="black"/>
                        </a:solidFill>
                        <a:latin typeface="Cambria Math"/>
                        <a:ea typeface="Cambria Math"/>
                      </a:rPr>
                      <m:t>ϵ</m:t>
                    </m:r>
                  </m:oMath>
                </a14:m>
                <a:r>
                  <a:rPr lang="lt-LT" sz="1600" dirty="0">
                    <a:solidFill>
                      <a:prstClr val="black"/>
                    </a:solidFill>
                    <a:latin typeface="Courier New" pitchFamily="49" charset="0"/>
                    <a:cs typeface="Courier New" pitchFamily="49" charset="0"/>
                  </a:rPr>
                  <a:t>Q</a:t>
                </a:r>
                <a:r>
                  <a:rPr lang="en-US"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a:t>
                </a:r>
                <a:r>
                  <a:rPr lang="en-US" sz="1600" dirty="0" smtClean="0">
                    <a:solidFill>
                      <a:prstClr val="black"/>
                    </a:solidFill>
                    <a:latin typeface="Courier New" pitchFamily="49" charset="0"/>
                    <a:cs typeface="Courier New" pitchFamily="49" charset="0"/>
                  </a:rPr>
                  <a:t>&amp;&amp;</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w((u,v</a:t>
                </a:r>
                <a:r>
                  <a:rPr lang="lt-LT" sz="1600" dirty="0" smtClean="0">
                    <a:solidFill>
                      <a:prstClr val="black"/>
                    </a:solidFill>
                    <a:latin typeface="Courier New" pitchFamily="49" charset="0"/>
                    <a:cs typeface="Courier New" pitchFamily="49" charset="0"/>
                  </a:rPr>
                  <a:t>))&lt;</a:t>
                </a:r>
                <a:r>
                  <a:rPr lang="lt-LT" sz="1600" dirty="0" err="1" smtClean="0">
                    <a:solidFill>
                      <a:prstClr val="black"/>
                    </a:solidFill>
                    <a:latin typeface="Courier New" pitchFamily="49" charset="0"/>
                    <a:cs typeface="Courier New" pitchFamily="49" charset="0"/>
                  </a:rPr>
                  <a:t>d(v</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then</a:t>
                </a:r>
                <a:endParaRPr lang="lt-LT" sz="1600" dirty="0" smtClean="0">
                  <a:solidFill>
                    <a:prstClr val="black"/>
                  </a:solidFill>
                  <a:latin typeface="Courier New" pitchFamily="49" charset="0"/>
                  <a:cs typeface="Courier New" pitchFamily="49" charset="0"/>
                </a:endParaRP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(8)        </a:t>
                </a:r>
                <a14:m>
                  <m:oMath xmlns:m="http://schemas.openxmlformats.org/officeDocument/2006/math">
                    <m:r>
                      <a:rPr lang="lt-LT" sz="1600" i="1">
                        <a:solidFill>
                          <a:prstClr val="black"/>
                        </a:solidFill>
                        <a:latin typeface="Cambria Math"/>
                        <a:ea typeface="Cambria Math"/>
                      </a:rPr>
                      <m:t>𝜋</m:t>
                    </m:r>
                    <m:r>
                      <a:rPr lang="lt-LT" sz="1600" i="1">
                        <a:solidFill>
                          <a:prstClr val="black"/>
                        </a:solidFill>
                        <a:latin typeface="Cambria Math"/>
                        <a:ea typeface="Cambria Math"/>
                      </a:rPr>
                      <m:t>(</m:t>
                    </m:r>
                    <m:r>
                      <a:rPr lang="lt-LT" sz="1600" b="0" i="1" smtClean="0">
                        <a:solidFill>
                          <a:prstClr val="black"/>
                        </a:solidFill>
                        <a:latin typeface="Cambria Math"/>
                        <a:ea typeface="Cambria Math"/>
                      </a:rPr>
                      <m:t>𝑢</m:t>
                    </m:r>
                    <m:r>
                      <a:rPr lang="lt-LT" sz="1600" i="1">
                        <a:solidFill>
                          <a:prstClr val="black"/>
                        </a:solidFill>
                        <a:latin typeface="Cambria Math"/>
                        <a:ea typeface="Cambria Math"/>
                      </a:rPr>
                      <m:t>)</m:t>
                    </m:r>
                  </m:oMath>
                </a14:m>
                <a:r>
                  <a:rPr lang="en-US" sz="1600" dirty="0" smtClean="0">
                    <a:solidFill>
                      <a:prstClr val="black"/>
                    </a:solidFill>
                    <a:latin typeface="Courier New" pitchFamily="49" charset="0"/>
                    <a:cs typeface="Courier New" pitchFamily="49" charset="0"/>
                  </a:rPr>
                  <a:t>=</a:t>
                </a:r>
                <a:r>
                  <a:rPr lang="lt-LT" sz="1600" dirty="0" smtClean="0">
                    <a:solidFill>
                      <a:prstClr val="black"/>
                    </a:solidFill>
                    <a:latin typeface="Courier New" pitchFamily="49" charset="0"/>
                    <a:cs typeface="Courier New" pitchFamily="49" charset="0"/>
                  </a:rPr>
                  <a:t>u, </a:t>
                </a:r>
                <a:r>
                  <a:rPr lang="lt-LT" sz="1600" dirty="0" err="1" smtClean="0">
                    <a:solidFill>
                      <a:prstClr val="black"/>
                    </a:solidFill>
                    <a:latin typeface="Courier New" pitchFamily="49" charset="0"/>
                    <a:cs typeface="Courier New" pitchFamily="49" charset="0"/>
                  </a:rPr>
                  <a:t>d(v</a:t>
                </a:r>
                <a:r>
                  <a:rPr lang="lt-LT" sz="1600" dirty="0" smtClean="0">
                    <a:solidFill>
                      <a:prstClr val="black"/>
                    </a:solidFill>
                    <a:latin typeface="Courier New" pitchFamily="49" charset="0"/>
                    <a:cs typeface="Courier New" pitchFamily="49" charset="0"/>
                  </a:rPr>
                  <a:t>)</a:t>
                </a:r>
                <a:r>
                  <a:rPr lang="en-US" sz="1600" dirty="0" smtClean="0">
                    <a:solidFill>
                      <a:prstClr val="black"/>
                    </a:solidFill>
                    <a:latin typeface="Courier New" pitchFamily="49" charset="0"/>
                    <a:cs typeface="Courier New" pitchFamily="49" charset="0"/>
                  </a:rPr>
                  <a:t>=</a:t>
                </a:r>
                <a:r>
                  <a:rPr lang="lt-LT" sz="1600" dirty="0" err="1" smtClean="0">
                    <a:solidFill>
                      <a:prstClr val="black"/>
                    </a:solidFill>
                    <a:latin typeface="Courier New" pitchFamily="49" charset="0"/>
                    <a:cs typeface="Courier New" pitchFamily="49" charset="0"/>
                  </a:rPr>
                  <a:t>w((u,v</a:t>
                </a:r>
                <a:r>
                  <a:rPr lang="lt-LT" sz="1600" dirty="0" smtClean="0">
                    <a:solidFill>
                      <a:prstClr val="black"/>
                    </a:solidFill>
                    <a:latin typeface="Courier New" pitchFamily="49" charset="0"/>
                    <a:cs typeface="Courier New" pitchFamily="49" charset="0"/>
                  </a:rPr>
                  <a:t>));</a:t>
                </a: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end</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if</a:t>
                </a:r>
                <a:endParaRPr lang="lt-LT" sz="1600" dirty="0" smtClean="0">
                  <a:solidFill>
                    <a:prstClr val="black"/>
                  </a:solidFill>
                  <a:latin typeface="Courier New" pitchFamily="49" charset="0"/>
                  <a:cs typeface="Courier New" pitchFamily="49" charset="0"/>
                </a:endParaRP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end</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do</a:t>
                </a:r>
                <a:endParaRPr lang="lt-LT" sz="1600" dirty="0" smtClean="0">
                  <a:solidFill>
                    <a:prstClr val="black"/>
                  </a:solidFill>
                  <a:latin typeface="Courier New" pitchFamily="49" charset="0"/>
                  <a:cs typeface="Courier New" pitchFamily="49" charset="0"/>
                </a:endParaRPr>
              </a:p>
              <a:p>
                <a:pPr marL="0" lvl="0" indent="0">
                  <a:buNone/>
                </a:pPr>
                <a:r>
                  <a:rPr lang="lt-LT" sz="1600" dirty="0">
                    <a:solidFill>
                      <a:prstClr val="black"/>
                    </a:solidFill>
                    <a:latin typeface="Courier New" pitchFamily="49" charset="0"/>
                    <a:cs typeface="Courier New" pitchFamily="49" charset="0"/>
                  </a:rPr>
                  <a:t>	</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end</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do</a:t>
                </a:r>
                <a:endParaRPr lang="lt-LT" sz="1600" dirty="0" smtClean="0">
                  <a:solidFill>
                    <a:prstClr val="black"/>
                  </a:solidFill>
                  <a:latin typeface="Courier New" pitchFamily="49" charset="0"/>
                  <a:cs typeface="Courier New" pitchFamily="49" charset="0"/>
                </a:endParaRPr>
              </a:p>
              <a:p>
                <a:pPr marL="0" lvl="0" indent="0">
                  <a:buNone/>
                </a:pPr>
                <a:r>
                  <a:rPr lang="lt-LT" sz="1600" dirty="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end</a:t>
                </a:r>
                <a:r>
                  <a:rPr lang="lt-LT" sz="1600" dirty="0" smtClean="0">
                    <a:solidFill>
                      <a:prstClr val="black"/>
                    </a:solidFill>
                    <a:latin typeface="Courier New" pitchFamily="49" charset="0"/>
                    <a:cs typeface="Courier New" pitchFamily="49" charset="0"/>
                  </a:rPr>
                  <a:t> Prim</a:t>
                </a:r>
                <a:r>
                  <a:rPr lang="lt-LT" sz="1600" dirty="0">
                    <a:solidFill>
                      <a:prstClr val="black"/>
                    </a:solidFill>
                    <a:latin typeface="Courier New" pitchFamily="49" charset="0"/>
                    <a:cs typeface="Courier New" pitchFamily="49" charset="0"/>
                  </a:rPr>
                  <a:t>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83" t="-529" b="-13492"/>
                </a:stretch>
              </a:blipFill>
            </p:spPr>
            <p:txBody>
              <a:bodyPr/>
              <a:lstStyle/>
              <a:p>
                <a:r>
                  <a:rPr lang="en-US">
                    <a:noFill/>
                  </a:rPr>
                  <a:t> </a:t>
                </a:r>
              </a:p>
            </p:txBody>
          </p:sp>
        </mc:Fallback>
      </mc:AlternateContent>
    </p:spTree>
    <p:extLst>
      <p:ext uri="{BB962C8B-B14F-4D97-AF65-F5344CB8AC3E}">
        <p14:creationId xmlns:p14="http://schemas.microsoft.com/office/powerpoint/2010/main" val="20670153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Kraskalo</a:t>
            </a:r>
            <a:r>
              <a:rPr lang="lt-LT" dirty="0" smtClean="0"/>
              <a:t> algoritmas</a:t>
            </a:r>
            <a:endParaRPr lang="en-US" dirty="0"/>
          </a:p>
        </p:txBody>
      </p:sp>
      <p:sp>
        <p:nvSpPr>
          <p:cNvPr id="3" name="Content Placeholder 2"/>
          <p:cNvSpPr>
            <a:spLocks noGrp="1"/>
          </p:cNvSpPr>
          <p:nvPr>
            <p:ph idx="1"/>
          </p:nvPr>
        </p:nvSpPr>
        <p:spPr/>
        <p:txBody>
          <a:bodyPr/>
          <a:lstStyle/>
          <a:p>
            <a:r>
              <a:rPr lang="lt-LT" sz="2400" dirty="0" smtClean="0"/>
              <a:t>Tai taip pat godusis algoritmas</a:t>
            </a:r>
          </a:p>
          <a:p>
            <a:r>
              <a:rPr lang="lt-LT" sz="2400" dirty="0" smtClean="0"/>
              <a:t>Visas grafo briaunas surūšiuojame jų svorio didėjimo tvarka</a:t>
            </a:r>
          </a:p>
          <a:p>
            <a:r>
              <a:rPr lang="lt-LT" sz="2400" dirty="0" smtClean="0"/>
              <a:t>Pradžioje turime dengiančiųjų medžių mišką, kurį sudaro tik grafo viršūnės</a:t>
            </a:r>
          </a:p>
          <a:p>
            <a:r>
              <a:rPr lang="lt-LT" sz="2400" dirty="0" smtClean="0"/>
              <a:t>Tada iš eilės tikriname kiekvieną briauną</a:t>
            </a:r>
          </a:p>
          <a:p>
            <a:r>
              <a:rPr lang="lt-LT" sz="2400" dirty="0" smtClean="0"/>
              <a:t>Įvertinsime dvi galimybes</a:t>
            </a:r>
          </a:p>
          <a:p>
            <a:pPr lvl="1"/>
            <a:r>
              <a:rPr lang="lt-LT" sz="2000" dirty="0" smtClean="0"/>
              <a:t>Jei nagrinėjamos briaunos </a:t>
            </a:r>
            <a:r>
              <a:rPr lang="lt-LT" sz="2000" dirty="0" smtClean="0">
                <a:latin typeface="Courier New" pitchFamily="49" charset="0"/>
                <a:cs typeface="Courier New" pitchFamily="49" charset="0"/>
              </a:rPr>
              <a:t>e</a:t>
            </a:r>
            <a:r>
              <a:rPr lang="lt-LT" sz="2000" baseline="-25000" dirty="0" smtClean="0">
                <a:latin typeface="Courier New" pitchFamily="49" charset="0"/>
                <a:cs typeface="Courier New" pitchFamily="49" charset="0"/>
              </a:rPr>
              <a:t>i</a:t>
            </a:r>
            <a:r>
              <a:rPr lang="lt-LT" sz="2000" dirty="0" smtClean="0"/>
              <a:t> abu galai priklauso tam pačiam mėlynajam medžiui, tai egzistuoja kelias, jungiantis šias viršūnes. Kadangi cikle nėra raudonųjų briaunų, tai briauną </a:t>
            </a:r>
            <a:r>
              <a:rPr lang="lt-LT" sz="2000" dirty="0" smtClean="0">
                <a:latin typeface="Courier New" pitchFamily="49" charset="0"/>
                <a:cs typeface="Courier New" pitchFamily="49" charset="0"/>
              </a:rPr>
              <a:t>e</a:t>
            </a:r>
            <a:r>
              <a:rPr lang="lt-LT" sz="2000" baseline="-25000" dirty="0" smtClean="0">
                <a:latin typeface="Courier New" pitchFamily="49" charset="0"/>
                <a:cs typeface="Courier New" pitchFamily="49" charset="0"/>
              </a:rPr>
              <a:t>i</a:t>
            </a:r>
            <a:r>
              <a:rPr lang="lt-LT" sz="2000" dirty="0" smtClean="0"/>
              <a:t> nudažome raudona spalva, t. y. jos neįtraukiame į minimalų dengiantįjį medį</a:t>
            </a:r>
          </a:p>
          <a:p>
            <a:pPr lvl="1"/>
            <a:r>
              <a:rPr lang="lt-LT" sz="2000" dirty="0" smtClean="0"/>
              <a:t>Jei briaunos galai priklauso skirtingiems medžiams </a:t>
            </a:r>
            <a:r>
              <a:rPr lang="lt-LT" sz="2000" dirty="0" smtClean="0">
                <a:latin typeface="Courier New" pitchFamily="49" charset="0"/>
                <a:cs typeface="Courier New" pitchFamily="49" charset="0"/>
              </a:rPr>
              <a:t>T</a:t>
            </a:r>
            <a:r>
              <a:rPr lang="lt-LT" sz="2000" baseline="-25000" dirty="0" smtClean="0">
                <a:latin typeface="Courier New" pitchFamily="49" charset="0"/>
                <a:cs typeface="Courier New" pitchFamily="49" charset="0"/>
              </a:rPr>
              <a:t>1</a:t>
            </a:r>
            <a:r>
              <a:rPr lang="lt-LT" sz="2000" baseline="-25000" dirty="0" smtClean="0"/>
              <a:t> </a:t>
            </a:r>
            <a:r>
              <a:rPr lang="lt-LT" sz="2000" dirty="0" smtClean="0"/>
              <a:t>ir </a:t>
            </a:r>
            <a:r>
              <a:rPr lang="lt-LT" sz="2000" dirty="0" smtClean="0">
                <a:latin typeface="Courier New" pitchFamily="49" charset="0"/>
                <a:cs typeface="Courier New" pitchFamily="49" charset="0"/>
              </a:rPr>
              <a:t>T</a:t>
            </a:r>
            <a:r>
              <a:rPr lang="lt-LT" sz="2000" baseline="-25000" dirty="0" smtClean="0">
                <a:latin typeface="Courier New" pitchFamily="49" charset="0"/>
                <a:cs typeface="Courier New" pitchFamily="49" charset="0"/>
              </a:rPr>
              <a:t>2</a:t>
            </a:r>
            <a:r>
              <a:rPr lang="lt-LT" sz="2000" dirty="0" smtClean="0"/>
              <a:t>, tai ją nudažome mėlyna spalva, o medžius sujungiame</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2600648841"/>
              </p:ext>
            </p:extLst>
          </p:nvPr>
        </p:nvGraphicFramePr>
        <p:xfrm>
          <a:off x="3059832" y="2564904"/>
          <a:ext cx="2878446" cy="432048"/>
        </p:xfrm>
        <a:graphic>
          <a:graphicData uri="http://schemas.openxmlformats.org/presentationml/2006/ole">
            <mc:AlternateContent xmlns:mc="http://schemas.openxmlformats.org/markup-compatibility/2006">
              <mc:Choice xmlns:v="urn:schemas-microsoft-com:vml" Requires="v">
                <p:oleObj spid="_x0000_s188448" name="Equation" r:id="rId3" imgW="1434960" imgH="215640" progId="Equation.DSMT4">
                  <p:embed/>
                </p:oleObj>
              </mc:Choice>
              <mc:Fallback>
                <p:oleObj name="Equation" r:id="rId3" imgW="1434960" imgH="215640" progId="Equation.DSMT4">
                  <p:embed/>
                  <p:pic>
                    <p:nvPicPr>
                      <p:cNvPr id="0" name="Object 3"/>
                      <p:cNvPicPr>
                        <a:picLocks noChangeAspect="1" noChangeArrowheads="1"/>
                      </p:cNvPicPr>
                      <p:nvPr/>
                    </p:nvPicPr>
                    <p:blipFill>
                      <a:blip r:embed="rId4"/>
                      <a:srcRect/>
                      <a:stretch>
                        <a:fillRect/>
                      </a:stretch>
                    </p:blipFill>
                    <p:spPr bwMode="auto">
                      <a:xfrm>
                        <a:off x="3059832" y="2564904"/>
                        <a:ext cx="2878446" cy="4320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64478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Kraskalo</a:t>
            </a:r>
            <a:r>
              <a:rPr lang="lt-LT" dirty="0" smtClean="0"/>
              <a:t> algoritmas</a:t>
            </a:r>
            <a:endParaRPr lang="en-US" dirty="0"/>
          </a:p>
        </p:txBody>
      </p:sp>
      <p:sp>
        <p:nvSpPr>
          <p:cNvPr id="3" name="Content Placeholder 2"/>
          <p:cNvSpPr>
            <a:spLocks noGrp="1"/>
          </p:cNvSpPr>
          <p:nvPr>
            <p:ph idx="1"/>
          </p:nvPr>
        </p:nvSpPr>
        <p:spPr/>
        <p:txBody>
          <a:bodyPr/>
          <a:lstStyle/>
          <a:p>
            <a:r>
              <a:rPr lang="lt-LT" sz="2000" dirty="0" smtClean="0"/>
              <a:t>Teorema</a:t>
            </a:r>
          </a:p>
          <a:p>
            <a:pPr lvl="1"/>
            <a:r>
              <a:rPr lang="lt-LT" sz="1400" dirty="0" smtClean="0"/>
              <a:t>Tegul </a:t>
            </a:r>
            <a:r>
              <a:rPr lang="lt-LT" sz="1400" dirty="0" smtClean="0">
                <a:latin typeface="Courier New" panose="02070309020205020404" pitchFamily="49" charset="0"/>
                <a:cs typeface="Courier New" panose="02070309020205020404" pitchFamily="49" charset="0"/>
              </a:rPr>
              <a:t>G</a:t>
            </a:r>
            <a:r>
              <a:rPr lang="lt-LT" sz="1400" dirty="0" smtClean="0"/>
              <a:t> yra įvertintasis jungusis grafas</a:t>
            </a:r>
          </a:p>
          <a:p>
            <a:pPr lvl="1"/>
            <a:r>
              <a:rPr lang="lt-LT" sz="1400" dirty="0" smtClean="0"/>
              <a:t>Tada </a:t>
            </a:r>
            <a:r>
              <a:rPr lang="lt-LT" sz="1400" dirty="0" err="1" smtClean="0"/>
              <a:t>Kraskalo</a:t>
            </a:r>
            <a:r>
              <a:rPr lang="lt-LT" sz="1400" dirty="0" smtClean="0"/>
              <a:t> algoritmu randame minimalų dengiantįjį medį</a:t>
            </a:r>
          </a:p>
          <a:p>
            <a:pPr lvl="0"/>
            <a:r>
              <a:rPr lang="lt-LT" sz="2000" dirty="0" smtClean="0">
                <a:solidFill>
                  <a:prstClr val="black"/>
                </a:solidFill>
              </a:rPr>
              <a:t>Įrodymas</a:t>
            </a:r>
            <a:endParaRPr lang="lt-LT" sz="2000" dirty="0">
              <a:solidFill>
                <a:prstClr val="black"/>
              </a:solidFill>
            </a:endParaRPr>
          </a:p>
          <a:p>
            <a:pPr lvl="1"/>
            <a:r>
              <a:rPr lang="lt-LT" sz="1400" dirty="0" smtClean="0"/>
              <a:t>Jeigu eiliniu žingsniu briaunos </a:t>
            </a:r>
            <a:r>
              <a:rPr lang="lt-LT" sz="1400" dirty="0" smtClean="0">
                <a:latin typeface="Courier New" panose="02070309020205020404" pitchFamily="49" charset="0"/>
                <a:cs typeface="Courier New" panose="02070309020205020404" pitchFamily="49" charset="0"/>
              </a:rPr>
              <a:t>e</a:t>
            </a:r>
            <a:r>
              <a:rPr lang="lt-LT" sz="1400" baseline="-25000" dirty="0" smtClean="0">
                <a:latin typeface="Courier New" panose="02070309020205020404" pitchFamily="49" charset="0"/>
                <a:cs typeface="Courier New" panose="02070309020205020404" pitchFamily="49" charset="0"/>
              </a:rPr>
              <a:t>i</a:t>
            </a:r>
            <a:r>
              <a:rPr lang="lt-LT" sz="1400" dirty="0" smtClean="0"/>
              <a:t> abu galai priklauso tam pačiam mėlynajam medžiui, tai jos neįtraukiame į minimalų dengiantįjį medį</a:t>
            </a:r>
          </a:p>
          <a:p>
            <a:pPr lvl="1"/>
            <a:r>
              <a:rPr lang="lt-LT" sz="1400" dirty="0" smtClean="0"/>
              <a:t>Kadangi šiai briaunai galime taikyti raudonąją taisyklę, tai šiuo atveju teoremos teiginys teisingas</a:t>
            </a:r>
          </a:p>
          <a:p>
            <a:pPr marL="457200" lvl="1" indent="0">
              <a:buNone/>
            </a:pPr>
            <a:r>
              <a:rPr lang="lt-LT" sz="1200" dirty="0" err="1" smtClean="0">
                <a:latin typeface="Courier New" pitchFamily="49" charset="0"/>
                <a:cs typeface="Courier New" pitchFamily="49" charset="0"/>
              </a:rPr>
              <a:t>Kruskal</a:t>
            </a:r>
            <a:r>
              <a:rPr lang="lt-LT" sz="1200" dirty="0" smtClean="0">
                <a:latin typeface="Courier New" pitchFamily="49" charset="0"/>
                <a:cs typeface="Courier New" pitchFamily="49" charset="0"/>
              </a:rPr>
              <a:t> ()</a:t>
            </a:r>
          </a:p>
          <a:p>
            <a:pPr marL="457200" lvl="1" indent="0">
              <a:buNone/>
            </a:pPr>
            <a:r>
              <a:rPr lang="lt-LT" sz="1200" dirty="0" err="1" smtClean="0">
                <a:latin typeface="Courier New" pitchFamily="49" charset="0"/>
                <a:cs typeface="Courier New" pitchFamily="49" charset="0"/>
              </a:rPr>
              <a:t>Begin</a:t>
            </a:r>
            <a:endParaRPr lang="lt-LT" sz="1200" dirty="0" smtClean="0">
              <a:latin typeface="Courier New" pitchFamily="49" charset="0"/>
              <a:cs typeface="Courier New" pitchFamily="49" charset="0"/>
            </a:endParaRPr>
          </a:p>
          <a:p>
            <a:pPr marL="457200" lvl="1" indent="0">
              <a:buNone/>
            </a:pPr>
            <a:r>
              <a:rPr lang="lt-LT" sz="1200" dirty="0">
                <a:latin typeface="Courier New" pitchFamily="49" charset="0"/>
                <a:cs typeface="Courier New" pitchFamily="49" charset="0"/>
              </a:rPr>
              <a:t> </a:t>
            </a:r>
            <a:r>
              <a:rPr lang="lt-LT" sz="1200" dirty="0" smtClean="0">
                <a:latin typeface="Courier New" pitchFamily="49" charset="0"/>
                <a:cs typeface="Courier New" pitchFamily="49" charset="0"/>
              </a:rPr>
              <a:t> (1) Grafo briaunas išdėstome jų svorio didėjimo tvarka;</a:t>
            </a:r>
          </a:p>
          <a:p>
            <a:pPr marL="457200" lvl="1" indent="0">
              <a:buNone/>
            </a:pPr>
            <a:r>
              <a:rPr lang="lt-LT" sz="1200" dirty="0">
                <a:latin typeface="Courier New" pitchFamily="49" charset="0"/>
                <a:cs typeface="Courier New" pitchFamily="49" charset="0"/>
              </a:rPr>
              <a:t> </a:t>
            </a:r>
            <a:r>
              <a:rPr lang="lt-LT" sz="1200" dirty="0" smtClean="0">
                <a:latin typeface="Courier New" pitchFamily="49" charset="0"/>
                <a:cs typeface="Courier New" pitchFamily="49" charset="0"/>
              </a:rPr>
              <a:t> (2) F</a:t>
            </a:r>
            <a:r>
              <a:rPr lang="en-US" sz="1200" dirty="0" smtClean="0">
                <a:latin typeface="Courier New" pitchFamily="49" charset="0"/>
                <a:cs typeface="Courier New" pitchFamily="49" charset="0"/>
              </a:rPr>
              <a:t>=</a:t>
            </a:r>
            <a:r>
              <a:rPr lang="lt-LT" sz="1200" dirty="0" smtClean="0">
                <a:latin typeface="Courier New" pitchFamily="49" charset="0"/>
                <a:cs typeface="Courier New" pitchFamily="49" charset="0"/>
              </a:rPr>
              <a:t>{T</a:t>
            </a:r>
            <a:r>
              <a:rPr lang="lt-LT" sz="1200" baseline="-25000" dirty="0" smtClean="0">
                <a:latin typeface="Courier New" pitchFamily="49" charset="0"/>
                <a:cs typeface="Courier New" pitchFamily="49" charset="0"/>
              </a:rPr>
              <a:t>1</a:t>
            </a:r>
            <a:r>
              <a:rPr lang="lt-LT" sz="1200" dirty="0" smtClean="0">
                <a:latin typeface="Courier New" pitchFamily="49" charset="0"/>
                <a:cs typeface="Courier New" pitchFamily="49" charset="0"/>
              </a:rPr>
              <a:t>,T</a:t>
            </a:r>
            <a:r>
              <a:rPr lang="lt-LT" sz="1200" baseline="-25000" dirty="0" smtClean="0">
                <a:latin typeface="Courier New" pitchFamily="49" charset="0"/>
                <a:cs typeface="Courier New" pitchFamily="49" charset="0"/>
              </a:rPr>
              <a:t>2</a:t>
            </a:r>
            <a:r>
              <a:rPr lang="lt-LT" sz="1200" dirty="0" smtClean="0">
                <a:latin typeface="Courier New" pitchFamily="49" charset="0"/>
                <a:cs typeface="Courier New" pitchFamily="49" charset="0"/>
              </a:rPr>
              <a:t>,...,T</a:t>
            </a:r>
            <a:r>
              <a:rPr lang="lt-LT" sz="1200" baseline="-25000" dirty="0" smtClean="0">
                <a:latin typeface="Courier New" pitchFamily="49" charset="0"/>
                <a:cs typeface="Courier New" pitchFamily="49" charset="0"/>
              </a:rPr>
              <a:t>n</a:t>
            </a:r>
            <a:r>
              <a:rPr lang="lt-LT" sz="1200" dirty="0" smtClean="0">
                <a:latin typeface="Courier New" pitchFamily="49" charset="0"/>
                <a:cs typeface="Courier New" pitchFamily="49" charset="0"/>
              </a:rPr>
              <a:t>}, </a:t>
            </a:r>
            <a:r>
              <a:rPr lang="lt-LT" sz="1200" dirty="0" err="1" smtClean="0">
                <a:latin typeface="Courier New" pitchFamily="49" charset="0"/>
                <a:cs typeface="Courier New" pitchFamily="49" charset="0"/>
              </a:rPr>
              <a:t>T</a:t>
            </a:r>
            <a:r>
              <a:rPr lang="lt-LT" sz="1200" baseline="-250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a:t>
            </a:r>
            <a:r>
              <a:rPr lang="lt-LT" sz="1200" dirty="0" smtClean="0">
                <a:latin typeface="Courier New" pitchFamily="49" charset="0"/>
                <a:cs typeface="Courier New" pitchFamily="49" charset="0"/>
              </a:rPr>
              <a:t>{</a:t>
            </a:r>
            <a:r>
              <a:rPr lang="lt-LT" sz="1200" dirty="0" err="1" smtClean="0">
                <a:latin typeface="Courier New" pitchFamily="49" charset="0"/>
                <a:cs typeface="Courier New" pitchFamily="49" charset="0"/>
              </a:rPr>
              <a:t>v</a:t>
            </a:r>
            <a:r>
              <a:rPr lang="lt-LT" sz="1200" baseline="-25000" dirty="0" err="1" smtClean="0">
                <a:latin typeface="Courier New" pitchFamily="49" charset="0"/>
                <a:cs typeface="Courier New" pitchFamily="49" charset="0"/>
              </a:rPr>
              <a:t>i</a:t>
            </a:r>
            <a:r>
              <a:rPr lang="lt-LT" sz="1200" dirty="0" smtClean="0">
                <a:latin typeface="Courier New" pitchFamily="49" charset="0"/>
                <a:cs typeface="Courier New" pitchFamily="49" charset="0"/>
              </a:rPr>
              <a:t>}, 0), i</a:t>
            </a:r>
            <a:r>
              <a:rPr lang="en-US" sz="1200" dirty="0" smtClean="0">
                <a:latin typeface="Courier New" pitchFamily="49" charset="0"/>
                <a:cs typeface="Courier New" pitchFamily="49" charset="0"/>
              </a:rPr>
              <a:t>=1</a:t>
            </a:r>
            <a:r>
              <a:rPr lang="lt-LT" sz="1200" dirty="0" smtClean="0">
                <a:latin typeface="Courier New" pitchFamily="49" charset="0"/>
                <a:cs typeface="Courier New" pitchFamily="49" charset="0"/>
              </a:rPr>
              <a:t>,...,n;</a:t>
            </a:r>
          </a:p>
          <a:p>
            <a:pPr marL="457200" lvl="1" indent="0">
              <a:buNone/>
            </a:pPr>
            <a:r>
              <a:rPr lang="lt-LT" sz="1200" dirty="0">
                <a:latin typeface="Courier New" pitchFamily="49" charset="0"/>
                <a:cs typeface="Courier New" pitchFamily="49" charset="0"/>
              </a:rPr>
              <a:t> </a:t>
            </a:r>
            <a:r>
              <a:rPr lang="lt-LT" sz="1200" dirty="0" smtClean="0">
                <a:latin typeface="Courier New" pitchFamily="49" charset="0"/>
                <a:cs typeface="Courier New" pitchFamily="49" charset="0"/>
              </a:rPr>
              <a:t> (3) i</a:t>
            </a:r>
            <a:r>
              <a:rPr lang="en-US" sz="1200" dirty="0" smtClean="0">
                <a:latin typeface="Courier New" pitchFamily="49" charset="0"/>
                <a:cs typeface="Courier New" pitchFamily="49" charset="0"/>
              </a:rPr>
              <a:t>=0, B=0;</a:t>
            </a:r>
          </a:p>
          <a:p>
            <a:pPr marL="457200" lvl="1"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(4) while (|B|&lt;|V|-1) do</a:t>
            </a:r>
          </a:p>
          <a:p>
            <a:pPr marL="457200" lvl="1"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(5)   if (</a:t>
            </a:r>
            <a:r>
              <a:rPr lang="en-US" sz="1200" dirty="0" err="1" smtClean="0">
                <a:latin typeface="Courier New" pitchFamily="49" charset="0"/>
                <a:cs typeface="Courier New" pitchFamily="49" charset="0"/>
              </a:rPr>
              <a:t>e</a:t>
            </a:r>
            <a:r>
              <a:rPr lang="en-US" sz="1200" baseline="-250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u,v</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jungia</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skirtingus</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medzius</a:t>
            </a:r>
            <a:r>
              <a:rPr lang="en-US" sz="1200" dirty="0" smtClean="0">
                <a:latin typeface="Courier New" pitchFamily="49" charset="0"/>
                <a:cs typeface="Courier New" pitchFamily="49" charset="0"/>
              </a:rPr>
              <a:t>) then</a:t>
            </a:r>
          </a:p>
          <a:p>
            <a:pPr marL="457200" lvl="1"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(6)   </a:t>
            </a:r>
            <a:r>
              <a:rPr lang="lt-LT" sz="1200" dirty="0" smtClean="0">
                <a:latin typeface="Courier New" pitchFamily="49" charset="0"/>
                <a:cs typeface="Courier New" pitchFamily="49" charset="0"/>
              </a:rPr>
              <a:t>  </a:t>
            </a:r>
            <a:r>
              <a:rPr lang="en-US" sz="1200" dirty="0" smtClean="0">
                <a:latin typeface="Courier New" pitchFamily="49" charset="0"/>
                <a:cs typeface="Courier New" pitchFamily="49" charset="0"/>
              </a:rPr>
              <a:t>B=</a:t>
            </a:r>
            <a:r>
              <a:rPr lang="lt-LT" sz="1200" dirty="0" smtClean="0">
                <a:latin typeface="Courier New" pitchFamily="49" charset="0"/>
                <a:cs typeface="Courier New" pitchFamily="49" charset="0"/>
              </a:rPr>
              <a:t>B </a:t>
            </a:r>
            <a:r>
              <a:rPr lang="lt-LT" sz="1200" dirty="0" smtClean="0"/>
              <a:t>U</a:t>
            </a:r>
            <a:r>
              <a:rPr lang="lt-LT" sz="1200" dirty="0" smtClean="0">
                <a:latin typeface="Courier New" pitchFamily="49" charset="0"/>
                <a:cs typeface="Courier New" pitchFamily="49" charset="0"/>
              </a:rPr>
              <a:t> e</a:t>
            </a:r>
            <a:r>
              <a:rPr lang="lt-LT" sz="1200" baseline="-25000" dirty="0" smtClean="0">
                <a:latin typeface="Courier New" pitchFamily="49" charset="0"/>
                <a:cs typeface="Courier New" pitchFamily="49" charset="0"/>
              </a:rPr>
              <a:t>i</a:t>
            </a:r>
            <a:r>
              <a:rPr lang="lt-LT" sz="1200" dirty="0" smtClean="0">
                <a:latin typeface="Courier New" pitchFamily="49" charset="0"/>
                <a:cs typeface="Courier New" pitchFamily="49" charset="0"/>
              </a:rPr>
              <a:t>;</a:t>
            </a:r>
          </a:p>
          <a:p>
            <a:pPr marL="457200" lvl="1" indent="0">
              <a:buNone/>
            </a:pPr>
            <a:r>
              <a:rPr lang="lt-LT" sz="1200" dirty="0">
                <a:latin typeface="Courier New" pitchFamily="49" charset="0"/>
                <a:cs typeface="Courier New" pitchFamily="49" charset="0"/>
              </a:rPr>
              <a:t> </a:t>
            </a:r>
            <a:r>
              <a:rPr lang="lt-LT" sz="1200" dirty="0" smtClean="0">
                <a:latin typeface="Courier New" pitchFamily="49" charset="0"/>
                <a:cs typeface="Courier New" pitchFamily="49" charset="0"/>
              </a:rPr>
              <a:t> (7)     sujungiame abu </a:t>
            </a:r>
            <a:r>
              <a:rPr lang="lt-LT" sz="1200" dirty="0" err="1" smtClean="0">
                <a:latin typeface="Courier New" pitchFamily="49" charset="0"/>
                <a:cs typeface="Courier New" pitchFamily="49" charset="0"/>
              </a:rPr>
              <a:t>pomedzius</a:t>
            </a:r>
            <a:r>
              <a:rPr lang="lt-LT" sz="1200" dirty="0" smtClean="0">
                <a:latin typeface="Courier New" pitchFamily="49" charset="0"/>
                <a:cs typeface="Courier New" pitchFamily="49" charset="0"/>
              </a:rPr>
              <a:t> į vieną medį;</a:t>
            </a:r>
          </a:p>
          <a:p>
            <a:pPr marL="457200" lvl="1" indent="0">
              <a:buNone/>
            </a:pPr>
            <a:r>
              <a:rPr lang="lt-LT" sz="1200" dirty="0">
                <a:latin typeface="Courier New" pitchFamily="49" charset="0"/>
                <a:cs typeface="Courier New" pitchFamily="49" charset="0"/>
              </a:rPr>
              <a:t>	</a:t>
            </a:r>
            <a:r>
              <a:rPr lang="lt-LT" sz="1200" dirty="0" smtClean="0">
                <a:latin typeface="Courier New" pitchFamily="49" charset="0"/>
                <a:cs typeface="Courier New" pitchFamily="49" charset="0"/>
              </a:rPr>
              <a:t>   </a:t>
            </a:r>
            <a:r>
              <a:rPr lang="lt-LT" sz="1200" dirty="0" err="1" smtClean="0">
                <a:latin typeface="Courier New" pitchFamily="49" charset="0"/>
                <a:cs typeface="Courier New" pitchFamily="49" charset="0"/>
              </a:rPr>
              <a:t>end</a:t>
            </a:r>
            <a:r>
              <a:rPr lang="lt-LT" sz="1200" dirty="0" smtClean="0">
                <a:latin typeface="Courier New" pitchFamily="49" charset="0"/>
                <a:cs typeface="Courier New" pitchFamily="49" charset="0"/>
              </a:rPr>
              <a:t> </a:t>
            </a:r>
            <a:r>
              <a:rPr lang="lt-LT" sz="1200" dirty="0" err="1" smtClean="0">
                <a:latin typeface="Courier New" pitchFamily="49" charset="0"/>
                <a:cs typeface="Courier New" pitchFamily="49" charset="0"/>
              </a:rPr>
              <a:t>if</a:t>
            </a:r>
            <a:endParaRPr lang="lt-LT" sz="1200" dirty="0" smtClean="0">
              <a:latin typeface="Courier New" pitchFamily="49" charset="0"/>
              <a:cs typeface="Courier New" pitchFamily="49" charset="0"/>
            </a:endParaRPr>
          </a:p>
          <a:p>
            <a:pPr marL="457200" lvl="1" indent="0">
              <a:buNone/>
            </a:pPr>
            <a:r>
              <a:rPr lang="lt-LT" sz="1200" dirty="0" smtClean="0">
                <a:latin typeface="Courier New" pitchFamily="49" charset="0"/>
                <a:cs typeface="Courier New" pitchFamily="49" charset="0"/>
              </a:rPr>
              <a:t>  (8)  i</a:t>
            </a:r>
            <a:r>
              <a:rPr lang="en-US" sz="1200" dirty="0" smtClean="0">
                <a:latin typeface="Courier New" pitchFamily="49" charset="0"/>
                <a:cs typeface="Courier New" pitchFamily="49" charset="0"/>
              </a:rPr>
              <a:t>=i+1;</a:t>
            </a:r>
          </a:p>
          <a:p>
            <a:pPr marL="457200" lvl="1"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end do</a:t>
            </a:r>
          </a:p>
          <a:p>
            <a:pPr marL="457200" lvl="1" indent="0">
              <a:buNone/>
            </a:pPr>
            <a:r>
              <a:rPr lang="en-US" sz="1200" dirty="0" smtClean="0">
                <a:latin typeface="Courier New" pitchFamily="49" charset="0"/>
                <a:cs typeface="Courier New" pitchFamily="49" charset="0"/>
              </a:rPr>
              <a:t>End </a:t>
            </a:r>
            <a:r>
              <a:rPr lang="en-US" sz="1200" dirty="0" err="1" smtClean="0">
                <a:latin typeface="Courier New" pitchFamily="49" charset="0"/>
                <a:cs typeface="Courier New" pitchFamily="49" charset="0"/>
              </a:rPr>
              <a:t>Kruskal</a:t>
            </a:r>
            <a:endParaRPr lang="lt-LT" sz="1200" dirty="0" smtClean="0">
              <a:latin typeface="Courier New" pitchFamily="49" charset="0"/>
              <a:cs typeface="Courier New" pitchFamily="49" charset="0"/>
            </a:endParaRPr>
          </a:p>
        </p:txBody>
      </p:sp>
    </p:spTree>
    <p:extLst>
      <p:ext uri="{BB962C8B-B14F-4D97-AF65-F5344CB8AC3E}">
        <p14:creationId xmlns:p14="http://schemas.microsoft.com/office/powerpoint/2010/main" val="384982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Grafų teorijos uždaviniai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lt-LT" sz="2400" dirty="0" smtClean="0"/>
                  <a:t>Viršūnės </a:t>
                </a:r>
                <a:r>
                  <a:rPr lang="lt-LT" sz="2400" dirty="0" smtClean="0">
                    <a:latin typeface="Courier New" panose="02070309020205020404" pitchFamily="49" charset="0"/>
                    <a:cs typeface="Courier New" panose="02070309020205020404" pitchFamily="49" charset="0"/>
                  </a:rPr>
                  <a:t>v</a:t>
                </a:r>
                <a:r>
                  <a:rPr lang="lt-LT" sz="2400" dirty="0" smtClean="0"/>
                  <a:t> kaimynų aibę žymėsime </a:t>
                </a:r>
                <a:r>
                  <a:rPr lang="lt-LT" sz="2400" dirty="0" err="1" smtClean="0">
                    <a:latin typeface="Courier New" pitchFamily="49" charset="0"/>
                    <a:cs typeface="Courier New" pitchFamily="49" charset="0"/>
                  </a:rPr>
                  <a:t>N(v</a:t>
                </a:r>
                <a:r>
                  <a:rPr lang="lt-LT" sz="2400" dirty="0" smtClean="0">
                    <a:latin typeface="Courier New" pitchFamily="49" charset="0"/>
                    <a:cs typeface="Courier New" pitchFamily="49" charset="0"/>
                  </a:rPr>
                  <a:t>)</a:t>
                </a:r>
                <a:r>
                  <a:rPr lang="en-US" sz="2400" dirty="0" smtClean="0">
                    <a:latin typeface="Courier New" pitchFamily="49" charset="0"/>
                    <a:cs typeface="Courier New" pitchFamily="49" charset="0"/>
                  </a:rPr>
                  <a:t>=</a:t>
                </a:r>
                <a:r>
                  <a:rPr lang="lt-LT" sz="2400" dirty="0" smtClean="0">
                    <a:latin typeface="Courier New" pitchFamily="49" charset="0"/>
                    <a:cs typeface="Courier New" pitchFamily="49" charset="0"/>
                  </a:rPr>
                  <a:t>{u: u</a:t>
                </a:r>
                <a14:m>
                  <m:oMath xmlns:m="http://schemas.openxmlformats.org/officeDocument/2006/math">
                    <m:r>
                      <a:rPr lang="lt-LT" sz="2400" i="1">
                        <a:solidFill>
                          <a:prstClr val="black"/>
                        </a:solidFill>
                        <a:latin typeface="Cambria Math"/>
                        <a:ea typeface="Cambria Math"/>
                      </a:rPr>
                      <m:t>∈</m:t>
                    </m:r>
                  </m:oMath>
                </a14:m>
                <a:r>
                  <a:rPr lang="lt-LT" sz="2400" dirty="0" smtClean="0">
                    <a:solidFill>
                      <a:prstClr val="black"/>
                    </a:solidFill>
                    <a:latin typeface="Courier New" pitchFamily="49" charset="0"/>
                    <a:cs typeface="Courier New" pitchFamily="49" charset="0"/>
                  </a:rPr>
                  <a:t>V, (</a:t>
                </a:r>
                <a:r>
                  <a:rPr lang="lt-LT" sz="2400" dirty="0" err="1" smtClean="0">
                    <a:solidFill>
                      <a:prstClr val="black"/>
                    </a:solidFill>
                    <a:latin typeface="Courier New" pitchFamily="49" charset="0"/>
                    <a:cs typeface="Courier New" pitchFamily="49" charset="0"/>
                  </a:rPr>
                  <a:t>u,v</a:t>
                </a:r>
                <a:r>
                  <a:rPr lang="lt-LT" sz="2400" dirty="0">
                    <a:solidFill>
                      <a:prstClr val="black"/>
                    </a:solidFill>
                    <a:latin typeface="Courier New" pitchFamily="49" charset="0"/>
                    <a:cs typeface="Courier New" pitchFamily="49" charset="0"/>
                  </a:rPr>
                  <a:t>)</a:t>
                </a:r>
                <a14:m>
                  <m:oMath xmlns:m="http://schemas.openxmlformats.org/officeDocument/2006/math">
                    <m:r>
                      <a:rPr lang="lt-LT" sz="2400" i="1">
                        <a:solidFill>
                          <a:prstClr val="black"/>
                        </a:solidFill>
                        <a:latin typeface="Cambria Math"/>
                        <a:ea typeface="Cambria Math"/>
                      </a:rPr>
                      <m:t>∈</m:t>
                    </m:r>
                  </m:oMath>
                </a14:m>
                <a:r>
                  <a:rPr lang="lt-LT" sz="2400" dirty="0" smtClean="0">
                    <a:solidFill>
                      <a:prstClr val="black"/>
                    </a:solidFill>
                    <a:latin typeface="Courier New" pitchFamily="49" charset="0"/>
                    <a:cs typeface="Courier New" pitchFamily="49" charset="0"/>
                  </a:rPr>
                  <a:t>E </a:t>
                </a:r>
                <a:r>
                  <a:rPr lang="lt-LT" sz="2400" dirty="0" smtClean="0">
                    <a:solidFill>
                      <a:prstClr val="black"/>
                    </a:solidFill>
                  </a:rPr>
                  <a:t>arba </a:t>
                </a:r>
                <a:r>
                  <a:rPr lang="lt-LT" sz="2400" dirty="0" smtClean="0">
                    <a:solidFill>
                      <a:prstClr val="black"/>
                    </a:solidFill>
                    <a:latin typeface="Courier New" pitchFamily="49" charset="0"/>
                    <a:cs typeface="Courier New" pitchFamily="49" charset="0"/>
                  </a:rPr>
                  <a:t>(</a:t>
                </a:r>
                <a:r>
                  <a:rPr lang="lt-LT" sz="2400" dirty="0" err="1" smtClean="0">
                    <a:solidFill>
                      <a:prstClr val="black"/>
                    </a:solidFill>
                    <a:latin typeface="Courier New" pitchFamily="49" charset="0"/>
                    <a:cs typeface="Courier New" pitchFamily="49" charset="0"/>
                  </a:rPr>
                  <a:t>v,u</a:t>
                </a:r>
                <a:r>
                  <a:rPr lang="lt-LT" sz="2400" dirty="0" smtClean="0">
                    <a:solidFill>
                      <a:prstClr val="black"/>
                    </a:solidFill>
                    <a:latin typeface="Courier New" pitchFamily="49" charset="0"/>
                    <a:cs typeface="Courier New" pitchFamily="49" charset="0"/>
                  </a:rPr>
                  <a:t>)</a:t>
                </a:r>
                <a14:m>
                  <m:oMath xmlns:m="http://schemas.openxmlformats.org/officeDocument/2006/math">
                    <m:r>
                      <a:rPr lang="lt-LT" sz="2400" i="1">
                        <a:solidFill>
                          <a:prstClr val="black"/>
                        </a:solidFill>
                        <a:latin typeface="Cambria Math"/>
                        <a:ea typeface="Cambria Math"/>
                      </a:rPr>
                      <m:t>∈</m:t>
                    </m:r>
                  </m:oMath>
                </a14:m>
                <a:r>
                  <a:rPr lang="lt-LT" sz="2400" dirty="0" smtClean="0">
                    <a:solidFill>
                      <a:prstClr val="black"/>
                    </a:solidFill>
                    <a:latin typeface="Courier New" pitchFamily="49" charset="0"/>
                    <a:cs typeface="Courier New" pitchFamily="49" charset="0"/>
                  </a:rPr>
                  <a:t>E}</a:t>
                </a:r>
                <a:r>
                  <a:rPr lang="lt-LT" sz="2400" dirty="0" smtClean="0">
                    <a:solidFill>
                      <a:prstClr val="black"/>
                    </a:solidFill>
                  </a:rPr>
                  <a:t> ir vadinsime viršūnės aplinka</a:t>
                </a:r>
                <a:endParaRPr lang="lt-LT" sz="2400" dirty="0" smtClean="0">
                  <a:solidFill>
                    <a:prstClr val="black"/>
                  </a:solidFill>
                  <a:latin typeface="Courier New" pitchFamily="49" charset="0"/>
                  <a:cs typeface="Courier New" pitchFamily="49" charset="0"/>
                </a:endParaRPr>
              </a:p>
              <a:p>
                <a:r>
                  <a:rPr lang="lt-LT" sz="2400" dirty="0" smtClean="0">
                    <a:solidFill>
                      <a:prstClr val="black"/>
                    </a:solidFill>
                  </a:rPr>
                  <a:t>Viršūnės </a:t>
                </a:r>
                <a:r>
                  <a:rPr lang="lt-LT" sz="2400" dirty="0" smtClean="0">
                    <a:solidFill>
                      <a:prstClr val="black"/>
                    </a:solidFill>
                    <a:latin typeface="Courier New" pitchFamily="49" charset="0"/>
                    <a:cs typeface="Courier New" pitchFamily="49" charset="0"/>
                  </a:rPr>
                  <a:t>v</a:t>
                </a:r>
                <a:r>
                  <a:rPr lang="lt-LT" sz="2400" dirty="0" smtClean="0">
                    <a:solidFill>
                      <a:prstClr val="black"/>
                    </a:solidFill>
                  </a:rPr>
                  <a:t> laipsnis </a:t>
                </a:r>
                <a:r>
                  <a:rPr lang="lt-LT" sz="2400" dirty="0" err="1" smtClean="0">
                    <a:solidFill>
                      <a:prstClr val="black"/>
                    </a:solidFill>
                    <a:latin typeface="Courier New" pitchFamily="49" charset="0"/>
                    <a:cs typeface="Courier New" pitchFamily="49" charset="0"/>
                  </a:rPr>
                  <a:t>deg(v</a:t>
                </a:r>
                <a:r>
                  <a:rPr lang="lt-LT" sz="2400" dirty="0" smtClean="0">
                    <a:solidFill>
                      <a:prstClr val="black"/>
                    </a:solidFill>
                    <a:latin typeface="Courier New" pitchFamily="49" charset="0"/>
                    <a:cs typeface="Courier New" pitchFamily="49" charset="0"/>
                  </a:rPr>
                  <a:t>)</a:t>
                </a:r>
                <a:r>
                  <a:rPr lang="lt-LT" sz="2400" dirty="0" smtClean="0">
                    <a:solidFill>
                      <a:prstClr val="black"/>
                    </a:solidFill>
                  </a:rPr>
                  <a:t> yra kaimynų skaičius</a:t>
                </a:r>
              </a:p>
              <a:p>
                <a:r>
                  <a:rPr lang="lt-LT" sz="2400" dirty="0" smtClean="0">
                    <a:solidFill>
                      <a:prstClr val="black"/>
                    </a:solidFill>
                  </a:rPr>
                  <a:t>Jei viršūnė neturi kaimynų </a:t>
                </a:r>
                <a:r>
                  <a:rPr lang="lt-LT" sz="2400" dirty="0" smtClean="0">
                    <a:solidFill>
                      <a:prstClr val="black"/>
                    </a:solidFill>
                    <a:latin typeface="Courier New" pitchFamily="49" charset="0"/>
                    <a:cs typeface="Courier New" pitchFamily="49" charset="0"/>
                  </a:rPr>
                  <a:t>(</a:t>
                </a:r>
                <a:r>
                  <a:rPr lang="lt-LT" sz="2400" dirty="0" err="1" smtClean="0">
                    <a:solidFill>
                      <a:prstClr val="black"/>
                    </a:solidFill>
                    <a:latin typeface="Courier New" pitchFamily="49" charset="0"/>
                    <a:cs typeface="Courier New" pitchFamily="49" charset="0"/>
                  </a:rPr>
                  <a:t>deg(v</a:t>
                </a:r>
                <a:r>
                  <a:rPr lang="lt-LT" sz="2400" dirty="0" smtClean="0">
                    <a:solidFill>
                      <a:prstClr val="black"/>
                    </a:solidFill>
                    <a:latin typeface="Courier New" pitchFamily="49" charset="0"/>
                    <a:cs typeface="Courier New" pitchFamily="49" charset="0"/>
                  </a:rPr>
                  <a:t>)</a:t>
                </a:r>
                <a:r>
                  <a:rPr lang="en-US" sz="2400" dirty="0" smtClean="0">
                    <a:solidFill>
                      <a:prstClr val="black"/>
                    </a:solidFill>
                    <a:latin typeface="Courier New" pitchFamily="49" charset="0"/>
                    <a:cs typeface="Courier New" pitchFamily="49" charset="0"/>
                  </a:rPr>
                  <a:t>=</a:t>
                </a:r>
                <a:r>
                  <a:rPr lang="lt-LT" sz="2400" dirty="0" smtClean="0">
                    <a:solidFill>
                      <a:prstClr val="black"/>
                    </a:solidFill>
                    <a:latin typeface="Courier New" pitchFamily="49" charset="0"/>
                    <a:cs typeface="Courier New" pitchFamily="49" charset="0"/>
                  </a:rPr>
                  <a:t>0)</a:t>
                </a:r>
                <a:r>
                  <a:rPr lang="lt-LT" sz="2400" dirty="0" smtClean="0">
                    <a:solidFill>
                      <a:prstClr val="black"/>
                    </a:solidFill>
                  </a:rPr>
                  <a:t>, tai ji vadinama izoliuota. Kai </a:t>
                </a:r>
                <a:r>
                  <a:rPr lang="lt-LT" sz="2400" dirty="0" err="1" smtClean="0">
                    <a:solidFill>
                      <a:prstClr val="black"/>
                    </a:solidFill>
                    <a:latin typeface="Courier New" pitchFamily="49" charset="0"/>
                    <a:cs typeface="Courier New" pitchFamily="49" charset="0"/>
                  </a:rPr>
                  <a:t>deg(v</a:t>
                </a:r>
                <a:r>
                  <a:rPr lang="lt-LT" sz="2400" dirty="0" smtClean="0">
                    <a:solidFill>
                      <a:prstClr val="black"/>
                    </a:solidFill>
                    <a:latin typeface="Courier New" pitchFamily="49" charset="0"/>
                    <a:cs typeface="Courier New" pitchFamily="49" charset="0"/>
                  </a:rPr>
                  <a:t>)</a:t>
                </a:r>
                <a:r>
                  <a:rPr lang="en-US" sz="2400" dirty="0" smtClean="0">
                    <a:solidFill>
                      <a:prstClr val="black"/>
                    </a:solidFill>
                    <a:latin typeface="Courier New" pitchFamily="49" charset="0"/>
                    <a:cs typeface="Courier New" pitchFamily="49" charset="0"/>
                  </a:rPr>
                  <a:t>=</a:t>
                </a:r>
                <a:r>
                  <a:rPr lang="lt-LT" sz="2400" dirty="0" smtClean="0">
                    <a:solidFill>
                      <a:prstClr val="black"/>
                    </a:solidFill>
                    <a:latin typeface="Courier New" pitchFamily="49" charset="0"/>
                    <a:cs typeface="Courier New" pitchFamily="49" charset="0"/>
                  </a:rPr>
                  <a:t>1</a:t>
                </a:r>
                <a:r>
                  <a:rPr lang="lt-LT" sz="2400" dirty="0" smtClean="0">
                    <a:solidFill>
                      <a:prstClr val="black"/>
                    </a:solidFill>
                  </a:rPr>
                  <a:t>, tai </a:t>
                </a:r>
                <a:r>
                  <a:rPr lang="lt-LT" sz="2400" dirty="0" smtClean="0">
                    <a:solidFill>
                      <a:prstClr val="black"/>
                    </a:solidFill>
                    <a:latin typeface="Courier New" pitchFamily="49" charset="0"/>
                    <a:cs typeface="Courier New" pitchFamily="49" charset="0"/>
                  </a:rPr>
                  <a:t>v </a:t>
                </a:r>
                <a:r>
                  <a:rPr lang="lt-LT" sz="2400" dirty="0" smtClean="0">
                    <a:solidFill>
                      <a:prstClr val="black"/>
                    </a:solidFill>
                  </a:rPr>
                  <a:t>vadinama nusvirusia viršūne</a:t>
                </a:r>
              </a:p>
              <a:p>
                <a:r>
                  <a:rPr lang="lt-LT" sz="2400" dirty="0" smtClean="0">
                    <a:solidFill>
                      <a:prstClr val="black"/>
                    </a:solidFill>
                  </a:rPr>
                  <a:t>Orientuoto grafo atveju skiriame įėjimo ir išėjimo </a:t>
                </a:r>
                <a:r>
                  <a:rPr lang="lt-LT" sz="2400" dirty="0" err="1" smtClean="0">
                    <a:solidFill>
                      <a:prstClr val="black"/>
                    </a:solidFill>
                  </a:rPr>
                  <a:t>puslaipsnius</a:t>
                </a:r>
                <a:endParaRPr lang="lt-LT" sz="2400" dirty="0" smtClean="0">
                  <a:solidFill>
                    <a:prstClr val="black"/>
                  </a:solidFill>
                </a:endParaRPr>
              </a:p>
              <a:p>
                <a:r>
                  <a:rPr lang="lt-LT" sz="2400" dirty="0" smtClean="0">
                    <a:solidFill>
                      <a:prstClr val="black"/>
                    </a:solidFill>
                  </a:rPr>
                  <a:t>Svarbiausi grafų atvejai</a:t>
                </a:r>
              </a:p>
              <a:p>
                <a:endParaRPr lang="lt-LT" sz="2400" dirty="0">
                  <a:solidFill>
                    <a:prstClr val="black"/>
                  </a:solidFill>
                </a:endParaRPr>
              </a:p>
              <a:p>
                <a:endParaRPr lang="lt-LT" sz="2400" dirty="0">
                  <a:solidFill>
                    <a:prstClr val="black"/>
                  </a:solidFill>
                </a:endParaRPr>
              </a:p>
              <a:p>
                <a:pPr marL="0" indent="0">
                  <a:buNone/>
                </a:pPr>
                <a:r>
                  <a:rPr lang="lt-LT" sz="1400" dirty="0" smtClean="0">
                    <a:solidFill>
                      <a:prstClr val="black"/>
                    </a:solidFill>
                  </a:rPr>
                  <a:t>a) neorientuotas grafas |V|</a:t>
                </a:r>
                <a:r>
                  <a:rPr lang="en-US" sz="1400" dirty="0" smtClean="0">
                    <a:solidFill>
                      <a:prstClr val="black"/>
                    </a:solidFill>
                  </a:rPr>
                  <a:t>=7, |E|=</a:t>
                </a:r>
                <a:r>
                  <a:rPr lang="lt-LT" sz="1400" dirty="0" smtClean="0">
                    <a:solidFill>
                      <a:prstClr val="black"/>
                    </a:solidFill>
                  </a:rPr>
                  <a:t>7, viršūnių v1, v3, v4 laipsnis yra lygus 3, viršūnių v2, v5 lygus 2, v6 yra </a:t>
                </a:r>
                <a:r>
                  <a:rPr lang="lt-LT" sz="1400" dirty="0" err="1" smtClean="0">
                    <a:solidFill>
                      <a:prstClr val="black"/>
                    </a:solidFill>
                  </a:rPr>
                  <a:t>nusv</a:t>
                </a:r>
                <a:r>
                  <a:rPr lang="en-US" sz="1400" dirty="0" err="1" smtClean="0">
                    <a:solidFill>
                      <a:prstClr val="black"/>
                    </a:solidFill>
                  </a:rPr>
                  <a:t>i</a:t>
                </a:r>
                <a:r>
                  <a:rPr lang="lt-LT" sz="1400" dirty="0" smtClean="0">
                    <a:solidFill>
                      <a:prstClr val="black"/>
                    </a:solidFill>
                  </a:rPr>
                  <a:t>rusi viršūnė, v7 – izoliuota. b) orientuotasis grafas, |V|</a:t>
                </a:r>
                <a:r>
                  <a:rPr lang="en-US" sz="1400" dirty="0" smtClean="0">
                    <a:solidFill>
                      <a:prstClr val="black"/>
                    </a:solidFill>
                  </a:rPr>
                  <a:t>=</a:t>
                </a:r>
                <a:r>
                  <a:rPr lang="lt-LT" sz="1400" dirty="0" smtClean="0">
                    <a:solidFill>
                      <a:prstClr val="black"/>
                    </a:solidFill>
                  </a:rPr>
                  <a:t>4, |E|</a:t>
                </a:r>
                <a:r>
                  <a:rPr lang="en-US" sz="1400" dirty="0" smtClean="0">
                    <a:solidFill>
                      <a:prstClr val="black"/>
                    </a:solidFill>
                  </a:rPr>
                  <a:t>=</a:t>
                </a:r>
                <a:r>
                  <a:rPr lang="lt-LT" sz="1400" dirty="0" smtClean="0">
                    <a:solidFill>
                      <a:prstClr val="black"/>
                    </a:solidFill>
                  </a:rPr>
                  <a:t>6. c) svertinis grafas, |V|</a:t>
                </a:r>
                <a:r>
                  <a:rPr lang="en-US" sz="1400" dirty="0" smtClean="0">
                    <a:solidFill>
                      <a:prstClr val="black"/>
                    </a:solidFill>
                  </a:rPr>
                  <a:t>=6, |E</a:t>
                </a:r>
                <a:r>
                  <a:rPr lang="lt-LT" sz="1400" dirty="0" smtClean="0">
                    <a:solidFill>
                      <a:prstClr val="black"/>
                    </a:solidFill>
                  </a:rPr>
                  <a:t>|</a:t>
                </a:r>
                <a:r>
                  <a:rPr lang="en-US" sz="1400" dirty="0" smtClean="0">
                    <a:solidFill>
                      <a:prstClr val="black"/>
                    </a:solidFill>
                  </a:rPr>
                  <a:t>=8</a:t>
                </a:r>
                <a:endParaRPr lang="lt-LT" sz="1400" dirty="0" smtClean="0">
                  <a:solidFill>
                    <a:prstClr val="black"/>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8" t="-1455" b="-10450"/>
                </a:stretch>
              </a:blipFill>
            </p:spPr>
            <p:txBody>
              <a:bodyPr/>
              <a:lstStyle/>
              <a:p>
                <a:r>
                  <a:rPr lang="en-US">
                    <a:noFill/>
                  </a:rPr>
                  <a:t> </a:t>
                </a:r>
              </a:p>
            </p:txBody>
          </p:sp>
        </mc:Fallback>
      </mc:AlternateContent>
      <p:pic>
        <p:nvPicPr>
          <p:cNvPr id="159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856187"/>
            <a:ext cx="42100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73179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Kraskalo</a:t>
            </a:r>
            <a:r>
              <a:rPr lang="lt-LT" dirty="0" smtClean="0"/>
              <a:t> algoritmas</a:t>
            </a:r>
            <a:endParaRPr lang="en-US" dirty="0"/>
          </a:p>
        </p:txBody>
      </p:sp>
      <p:sp>
        <p:nvSpPr>
          <p:cNvPr id="3" name="Content Placeholder 2"/>
          <p:cNvSpPr>
            <a:spLocks noGrp="1"/>
          </p:cNvSpPr>
          <p:nvPr>
            <p:ph idx="1"/>
          </p:nvPr>
        </p:nvSpPr>
        <p:spPr/>
        <p:txBody>
          <a:bodyPr/>
          <a:lstStyle/>
          <a:p>
            <a:pPr lvl="0"/>
            <a:r>
              <a:rPr lang="lt-LT" sz="2000" dirty="0" smtClean="0">
                <a:solidFill>
                  <a:prstClr val="black"/>
                </a:solidFill>
              </a:rPr>
              <a:t>Nagrinėkime antrąjį atvejį, kai briaunos </a:t>
            </a:r>
            <a:r>
              <a:rPr lang="lt-LT" sz="2000" dirty="0" smtClean="0">
                <a:solidFill>
                  <a:prstClr val="black"/>
                </a:solidFill>
                <a:latin typeface="Courier New" panose="02070309020205020404" pitchFamily="49" charset="0"/>
                <a:cs typeface="Courier New" panose="02070309020205020404" pitchFamily="49" charset="0"/>
              </a:rPr>
              <a:t>e</a:t>
            </a:r>
            <a:r>
              <a:rPr lang="lt-LT" sz="2000" baseline="-25000" dirty="0" smtClean="0">
                <a:solidFill>
                  <a:prstClr val="black"/>
                </a:solidFill>
                <a:latin typeface="Courier New" panose="02070309020205020404" pitchFamily="49" charset="0"/>
                <a:cs typeface="Courier New" panose="02070309020205020404" pitchFamily="49" charset="0"/>
              </a:rPr>
              <a:t>i</a:t>
            </a:r>
            <a:r>
              <a:rPr lang="lt-LT" sz="2000" dirty="0" smtClean="0">
                <a:solidFill>
                  <a:prstClr val="black"/>
                </a:solidFill>
              </a:rPr>
              <a:t> galai priklauso skirtingiems medžiams </a:t>
            </a:r>
            <a:r>
              <a:rPr lang="lt-LT" sz="2000" dirty="0" smtClean="0">
                <a:solidFill>
                  <a:prstClr val="black"/>
                </a:solidFill>
                <a:latin typeface="Courier New" pitchFamily="49" charset="0"/>
                <a:cs typeface="Courier New" pitchFamily="49" charset="0"/>
              </a:rPr>
              <a:t>T</a:t>
            </a:r>
            <a:r>
              <a:rPr lang="lt-LT" sz="2000" baseline="-25000" dirty="0" smtClean="0">
                <a:solidFill>
                  <a:prstClr val="black"/>
                </a:solidFill>
                <a:latin typeface="Courier New" pitchFamily="49" charset="0"/>
                <a:cs typeface="Courier New" pitchFamily="49" charset="0"/>
              </a:rPr>
              <a:t>1</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1</a:t>
            </a:r>
            <a:r>
              <a:rPr lang="lt-LT" sz="2000" dirty="0" smtClean="0">
                <a:solidFill>
                  <a:prstClr val="black"/>
                </a:solidFill>
                <a:latin typeface="Courier New" pitchFamily="49" charset="0"/>
                <a:cs typeface="Courier New" pitchFamily="49" charset="0"/>
              </a:rPr>
              <a:t>, B</a:t>
            </a:r>
            <a:r>
              <a:rPr lang="lt-LT" sz="2000" baseline="-25000" dirty="0" smtClean="0">
                <a:solidFill>
                  <a:prstClr val="black"/>
                </a:solidFill>
                <a:latin typeface="Courier New" pitchFamily="49" charset="0"/>
                <a:cs typeface="Courier New" pitchFamily="49" charset="0"/>
              </a:rPr>
              <a:t>1</a:t>
            </a:r>
            <a:r>
              <a:rPr lang="lt-LT" sz="2000" dirty="0" smtClean="0">
                <a:solidFill>
                  <a:prstClr val="black"/>
                </a:solidFill>
                <a:latin typeface="Courier New" pitchFamily="49" charset="0"/>
                <a:cs typeface="Courier New" pitchFamily="49" charset="0"/>
              </a:rPr>
              <a:t>)</a:t>
            </a:r>
            <a:r>
              <a:rPr lang="lt-LT" sz="2000" dirty="0" smtClean="0">
                <a:solidFill>
                  <a:prstClr val="black"/>
                </a:solidFill>
              </a:rPr>
              <a:t> ir </a:t>
            </a:r>
            <a:r>
              <a:rPr lang="lt-LT" sz="2000" dirty="0" smtClean="0">
                <a:solidFill>
                  <a:prstClr val="black"/>
                </a:solidFill>
                <a:latin typeface="Courier New" pitchFamily="49" charset="0"/>
                <a:cs typeface="Courier New" pitchFamily="49" charset="0"/>
              </a:rPr>
              <a:t>T</a:t>
            </a:r>
            <a:r>
              <a:rPr lang="lt-LT" sz="2000" baseline="-25000" dirty="0" smtClean="0">
                <a:solidFill>
                  <a:prstClr val="black"/>
                </a:solidFill>
                <a:latin typeface="Courier New" pitchFamily="49" charset="0"/>
                <a:cs typeface="Courier New" pitchFamily="49" charset="0"/>
              </a:rPr>
              <a:t>2</a:t>
            </a:r>
          </a:p>
          <a:p>
            <a:pPr lvl="0"/>
            <a:r>
              <a:rPr lang="lt-LT" sz="2000" dirty="0" smtClean="0">
                <a:solidFill>
                  <a:prstClr val="black"/>
                </a:solidFill>
              </a:rPr>
              <a:t>Tada konstruojame grafo </a:t>
            </a:r>
            <a:r>
              <a:rPr lang="lt-LT" sz="2000" dirty="0" smtClean="0">
                <a:solidFill>
                  <a:prstClr val="black"/>
                </a:solidFill>
                <a:latin typeface="Courier New" pitchFamily="49" charset="0"/>
                <a:cs typeface="Courier New" pitchFamily="49" charset="0"/>
              </a:rPr>
              <a:t>G</a:t>
            </a:r>
            <a:r>
              <a:rPr lang="lt-LT" sz="2000" dirty="0" smtClean="0">
                <a:solidFill>
                  <a:prstClr val="black"/>
                </a:solidFill>
              </a:rPr>
              <a:t> pjūvį </a:t>
            </a:r>
            <a:r>
              <a:rPr lang="lt-LT" sz="2000" dirty="0" smtClean="0">
                <a:solidFill>
                  <a:prstClr val="black"/>
                </a:solidFill>
                <a:latin typeface="Courier New" pitchFamily="49" charset="0"/>
                <a:cs typeface="Courier New" pitchFamily="49" charset="0"/>
              </a:rPr>
              <a:t>(V</a:t>
            </a:r>
            <a:r>
              <a:rPr lang="lt-LT" sz="2000" baseline="-25000" dirty="0" smtClean="0">
                <a:solidFill>
                  <a:prstClr val="black"/>
                </a:solidFill>
                <a:latin typeface="Courier New" pitchFamily="49" charset="0"/>
                <a:cs typeface="Courier New" pitchFamily="49" charset="0"/>
              </a:rPr>
              <a:t>1</a:t>
            </a:r>
            <a:r>
              <a:rPr lang="lt-LT" sz="2000" dirty="0" smtClean="0">
                <a:solidFill>
                  <a:prstClr val="black"/>
                </a:solidFill>
                <a:latin typeface="Courier New" pitchFamily="49" charset="0"/>
                <a:cs typeface="Courier New" pitchFamily="49" charset="0"/>
              </a:rPr>
              <a:t>, V\V</a:t>
            </a:r>
            <a:r>
              <a:rPr lang="lt-LT" sz="2000" baseline="-25000" dirty="0" smtClean="0">
                <a:solidFill>
                  <a:prstClr val="black"/>
                </a:solidFill>
                <a:latin typeface="Courier New" pitchFamily="49" charset="0"/>
                <a:cs typeface="Courier New" pitchFamily="49" charset="0"/>
              </a:rPr>
              <a:t>1</a:t>
            </a:r>
            <a:r>
              <a:rPr lang="lt-LT" sz="2000" dirty="0" smtClean="0">
                <a:solidFill>
                  <a:prstClr val="black"/>
                </a:solidFill>
                <a:latin typeface="Courier New" pitchFamily="49" charset="0"/>
                <a:cs typeface="Courier New" pitchFamily="49" charset="0"/>
              </a:rPr>
              <a:t>)</a:t>
            </a:r>
          </a:p>
          <a:p>
            <a:pPr lvl="0"/>
            <a:r>
              <a:rPr lang="lt-LT" sz="2000" dirty="0" smtClean="0">
                <a:solidFill>
                  <a:prstClr val="black"/>
                </a:solidFill>
              </a:rPr>
              <a:t>Jis yra suderintas su jau parinktų briaunų aibe </a:t>
            </a:r>
            <a:r>
              <a:rPr lang="lt-LT" sz="2000" dirty="0" smtClean="0">
                <a:solidFill>
                  <a:prstClr val="black"/>
                </a:solidFill>
                <a:latin typeface="Courier New" pitchFamily="49" charset="0"/>
                <a:cs typeface="Courier New" pitchFamily="49" charset="0"/>
              </a:rPr>
              <a:t>B</a:t>
            </a:r>
            <a:r>
              <a:rPr lang="lt-LT" sz="2000" dirty="0" smtClean="0">
                <a:solidFill>
                  <a:prstClr val="black"/>
                </a:solidFill>
              </a:rPr>
              <a:t>, o briauna </a:t>
            </a:r>
            <a:r>
              <a:rPr lang="lt-LT" sz="2000" dirty="0" smtClean="0">
                <a:solidFill>
                  <a:prstClr val="black"/>
                </a:solidFill>
                <a:latin typeface="Courier New" panose="02070309020205020404" pitchFamily="49" charset="0"/>
                <a:cs typeface="Courier New" panose="02070309020205020404" pitchFamily="49" charset="0"/>
              </a:rPr>
              <a:t>e</a:t>
            </a:r>
            <a:r>
              <a:rPr lang="lt-LT" sz="2000" baseline="-25000" dirty="0" smtClean="0">
                <a:solidFill>
                  <a:prstClr val="black"/>
                </a:solidFill>
                <a:latin typeface="Courier New" panose="02070309020205020404" pitchFamily="49" charset="0"/>
                <a:cs typeface="Courier New" panose="02070309020205020404" pitchFamily="49" charset="0"/>
              </a:rPr>
              <a:t>i</a:t>
            </a:r>
            <a:r>
              <a:rPr lang="lt-LT" sz="2000" dirty="0" smtClean="0">
                <a:solidFill>
                  <a:prstClr val="black"/>
                </a:solidFill>
              </a:rPr>
              <a:t> kerta šį pjūvį ir yra lengva, nes briaunos surūšiuotos jų svorio didėjimo tvarka</a:t>
            </a:r>
          </a:p>
          <a:p>
            <a:pPr lvl="0"/>
            <a:r>
              <a:rPr lang="lt-LT" sz="2000" dirty="0" smtClean="0">
                <a:solidFill>
                  <a:prstClr val="black"/>
                </a:solidFill>
              </a:rPr>
              <a:t>Taigi </a:t>
            </a:r>
            <a:r>
              <a:rPr lang="lt-LT" sz="2000" dirty="0" err="1" smtClean="0">
                <a:solidFill>
                  <a:prstClr val="black"/>
                </a:solidFill>
              </a:rPr>
              <a:t>Kraskalo</a:t>
            </a:r>
            <a:r>
              <a:rPr lang="lt-LT" sz="2000" dirty="0" smtClean="0">
                <a:solidFill>
                  <a:prstClr val="black"/>
                </a:solidFill>
              </a:rPr>
              <a:t> algoritme briaunas įtraukiame į minimalų dengiantįjį medį, taikydami mėlynąją taisyklę</a:t>
            </a:r>
          </a:p>
          <a:p>
            <a:pPr lvl="0"/>
            <a:r>
              <a:rPr lang="lt-LT" sz="2000" dirty="0" smtClean="0">
                <a:solidFill>
                  <a:prstClr val="black"/>
                </a:solidFill>
              </a:rPr>
              <a:t>Algoritmo sudėtingumo analizė </a:t>
            </a:r>
          </a:p>
          <a:p>
            <a:pPr lvl="1"/>
            <a:r>
              <a:rPr lang="lt-LT" sz="1600" dirty="0" smtClean="0">
                <a:solidFill>
                  <a:prstClr val="black"/>
                </a:solidFill>
              </a:rPr>
              <a:t>Reikia įvertinti trijų pagrindinių veiksmų sudėtingumą</a:t>
            </a:r>
          </a:p>
          <a:p>
            <a:pPr lvl="2"/>
            <a:r>
              <a:rPr lang="lt-LT" sz="1200" dirty="0" smtClean="0">
                <a:solidFill>
                  <a:prstClr val="black"/>
                </a:solidFill>
              </a:rPr>
              <a:t>Surūšiuoti grafo briaunas jų svorių didėjimo tvarka</a:t>
            </a:r>
          </a:p>
          <a:p>
            <a:pPr lvl="2"/>
            <a:r>
              <a:rPr lang="lt-LT" sz="1200" dirty="0" smtClean="0">
                <a:solidFill>
                  <a:prstClr val="black"/>
                </a:solidFill>
              </a:rPr>
              <a:t>Duota viršūnė </a:t>
            </a:r>
            <a:r>
              <a:rPr lang="lt-LT" sz="1200" dirty="0" smtClean="0">
                <a:solidFill>
                  <a:prstClr val="black"/>
                </a:solidFill>
                <a:latin typeface="Courier New" pitchFamily="49" charset="0"/>
                <a:cs typeface="Courier New" pitchFamily="49" charset="0"/>
              </a:rPr>
              <a:t>v</a:t>
            </a:r>
            <a:r>
              <a:rPr lang="lt-LT" sz="1200" dirty="0" smtClean="0">
                <a:solidFill>
                  <a:prstClr val="black"/>
                </a:solidFill>
              </a:rPr>
              <a:t>, reikia rasti medį </a:t>
            </a:r>
            <a:r>
              <a:rPr lang="lt-LT" sz="1200" dirty="0" err="1" smtClean="0">
                <a:solidFill>
                  <a:prstClr val="black"/>
                </a:solidFill>
                <a:latin typeface="Courier New" pitchFamily="49" charset="0"/>
                <a:cs typeface="Courier New" pitchFamily="49" charset="0"/>
              </a:rPr>
              <a:t>T</a:t>
            </a:r>
            <a:r>
              <a:rPr lang="lt-LT" sz="1200" baseline="-25000" dirty="0" err="1" smtClean="0">
                <a:solidFill>
                  <a:prstClr val="black"/>
                </a:solidFill>
                <a:latin typeface="Courier New" pitchFamily="49" charset="0"/>
                <a:cs typeface="Courier New" pitchFamily="49" charset="0"/>
              </a:rPr>
              <a:t>i</a:t>
            </a:r>
            <a:r>
              <a:rPr lang="lt-LT" sz="1200" dirty="0" smtClean="0">
                <a:solidFill>
                  <a:prstClr val="black"/>
                </a:solidFill>
              </a:rPr>
              <a:t>, kuriam ji priklauso</a:t>
            </a:r>
          </a:p>
          <a:p>
            <a:pPr lvl="2"/>
            <a:r>
              <a:rPr lang="lt-LT" sz="1200" dirty="0" smtClean="0">
                <a:solidFill>
                  <a:prstClr val="black"/>
                </a:solidFill>
              </a:rPr>
              <a:t>Sujungti 2 medžius į vieną medį</a:t>
            </a:r>
          </a:p>
          <a:p>
            <a:pPr lvl="1"/>
            <a:r>
              <a:rPr lang="lt-LT" sz="1600" dirty="0" smtClean="0">
                <a:solidFill>
                  <a:prstClr val="black"/>
                </a:solidFill>
              </a:rPr>
              <a:t>Grafo briaunas rūšiuojame kuriuo nors sparčiuoju algoritmu, tada atliekame </a:t>
            </a:r>
            <a:r>
              <a:rPr lang="lt-LT" sz="1600" dirty="0" smtClean="0">
                <a:solidFill>
                  <a:prstClr val="black"/>
                </a:solidFill>
                <a:latin typeface="Courier New" pitchFamily="49" charset="0"/>
                <a:cs typeface="Courier New" pitchFamily="49" charset="0"/>
              </a:rPr>
              <a:t>O(|</a:t>
            </a:r>
            <a:r>
              <a:rPr lang="lt-LT" sz="1600" dirty="0" err="1" smtClean="0">
                <a:solidFill>
                  <a:prstClr val="black"/>
                </a:solidFill>
                <a:latin typeface="Courier New" pitchFamily="49" charset="0"/>
                <a:cs typeface="Courier New" pitchFamily="49" charset="0"/>
              </a:rPr>
              <a:t>E|log|E</a:t>
            </a:r>
            <a:r>
              <a:rPr lang="lt-LT" sz="1600" dirty="0" smtClean="0">
                <a:solidFill>
                  <a:prstClr val="black"/>
                </a:solidFill>
                <a:latin typeface="Courier New" pitchFamily="49" charset="0"/>
                <a:cs typeface="Courier New" pitchFamily="49" charset="0"/>
              </a:rPr>
              <a:t>|) </a:t>
            </a:r>
            <a:r>
              <a:rPr lang="lt-LT" sz="1600" dirty="0" smtClean="0">
                <a:solidFill>
                  <a:prstClr val="black"/>
                </a:solidFill>
              </a:rPr>
              <a:t>veiksmų</a:t>
            </a:r>
          </a:p>
          <a:p>
            <a:pPr lvl="1"/>
            <a:r>
              <a:rPr lang="lt-LT" sz="1600" dirty="0" smtClean="0">
                <a:solidFill>
                  <a:prstClr val="black"/>
                </a:solidFill>
              </a:rPr>
              <a:t>Likusias dvi operacijas atliekame </a:t>
            </a:r>
            <a:r>
              <a:rPr lang="lt-LT" sz="1600" dirty="0" smtClean="0">
                <a:solidFill>
                  <a:prstClr val="black"/>
                </a:solidFill>
                <a:latin typeface="Courier New" pitchFamily="49" charset="0"/>
                <a:cs typeface="Courier New" pitchFamily="49" charset="0"/>
              </a:rPr>
              <a:t>O(|E|) </a:t>
            </a:r>
            <a:r>
              <a:rPr lang="lt-LT" sz="1600" dirty="0" smtClean="0">
                <a:solidFill>
                  <a:prstClr val="black"/>
                </a:solidFill>
              </a:rPr>
              <a:t>kartų</a:t>
            </a:r>
          </a:p>
          <a:p>
            <a:pPr lvl="1"/>
            <a:r>
              <a:rPr lang="lt-LT" sz="1600" dirty="0" err="1" smtClean="0">
                <a:solidFill>
                  <a:prstClr val="black"/>
                </a:solidFill>
              </a:rPr>
              <a:t>Karskalo</a:t>
            </a:r>
            <a:r>
              <a:rPr lang="lt-LT" sz="1600" dirty="0" smtClean="0">
                <a:solidFill>
                  <a:prstClr val="black"/>
                </a:solidFill>
              </a:rPr>
              <a:t> algoritmo sudėtingumas </a:t>
            </a:r>
            <a:r>
              <a:rPr lang="lt-LT" sz="1600" dirty="0" smtClean="0">
                <a:solidFill>
                  <a:prstClr val="black"/>
                </a:solidFill>
                <a:latin typeface="Courier New" pitchFamily="49" charset="0"/>
                <a:cs typeface="Courier New" pitchFamily="49" charset="0"/>
              </a:rPr>
              <a:t>O(|</a:t>
            </a:r>
            <a:r>
              <a:rPr lang="lt-LT" sz="1600" dirty="0" err="1" smtClean="0">
                <a:solidFill>
                  <a:prstClr val="black"/>
                </a:solidFill>
                <a:latin typeface="Courier New" pitchFamily="49" charset="0"/>
                <a:cs typeface="Courier New" pitchFamily="49" charset="0"/>
              </a:rPr>
              <a:t>E|log|E</a:t>
            </a:r>
            <a:r>
              <a:rPr lang="lt-LT" sz="1600" dirty="0" smtClean="0">
                <a:solidFill>
                  <a:prstClr val="black"/>
                </a:solidFill>
                <a:latin typeface="Courier New" pitchFamily="49" charset="0"/>
                <a:cs typeface="Courier New" pitchFamily="49" charset="0"/>
              </a:rPr>
              <a:t>|)</a:t>
            </a:r>
            <a:r>
              <a:rPr lang="lt-LT" sz="1600" dirty="0" smtClean="0">
                <a:solidFill>
                  <a:prstClr val="black"/>
                </a:solidFill>
              </a:rPr>
              <a:t>, o didžioji skaičiavimų dalis yra skirta grafo briaunoms rūšiuoti</a:t>
            </a:r>
          </a:p>
          <a:p>
            <a:pPr marL="457200" lvl="1" indent="0">
              <a:buNone/>
            </a:pPr>
            <a:endParaRPr lang="lt-LT" sz="1600" dirty="0"/>
          </a:p>
        </p:txBody>
      </p:sp>
    </p:spTree>
    <p:extLst>
      <p:ext uri="{BB962C8B-B14F-4D97-AF65-F5344CB8AC3E}">
        <p14:creationId xmlns:p14="http://schemas.microsoft.com/office/powerpoint/2010/main" val="18982886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Kraskalo</a:t>
            </a:r>
            <a:r>
              <a:rPr lang="lt-LT" dirty="0" smtClean="0"/>
              <a:t> algoritmas</a:t>
            </a:r>
            <a:endParaRPr lang="en-US" dirty="0"/>
          </a:p>
        </p:txBody>
      </p:sp>
      <p:sp>
        <p:nvSpPr>
          <p:cNvPr id="3" name="Content Placeholder 2"/>
          <p:cNvSpPr>
            <a:spLocks noGrp="1"/>
          </p:cNvSpPr>
          <p:nvPr>
            <p:ph idx="1"/>
          </p:nvPr>
        </p:nvSpPr>
        <p:spPr/>
        <p:txBody>
          <a:bodyPr/>
          <a:lstStyle/>
          <a:p>
            <a:pPr lvl="0"/>
            <a:r>
              <a:rPr lang="lt-LT" sz="2000" dirty="0" smtClean="0">
                <a:solidFill>
                  <a:prstClr val="black"/>
                </a:solidFill>
              </a:rPr>
              <a:t>Pavyzdys</a:t>
            </a:r>
          </a:p>
          <a:p>
            <a:pPr lvl="1"/>
            <a:r>
              <a:rPr lang="lt-LT" sz="1600" dirty="0" smtClean="0">
                <a:solidFill>
                  <a:prstClr val="black"/>
                </a:solidFill>
              </a:rPr>
              <a:t>Imkime grafą</a:t>
            </a:r>
          </a:p>
          <a:p>
            <a:pPr lvl="1"/>
            <a:endParaRPr lang="lt-LT" sz="1600" dirty="0">
              <a:solidFill>
                <a:prstClr val="black"/>
              </a:solidFill>
            </a:endParaRPr>
          </a:p>
          <a:p>
            <a:pPr lvl="1"/>
            <a:r>
              <a:rPr lang="lt-LT" sz="1600" dirty="0" smtClean="0">
                <a:solidFill>
                  <a:prstClr val="black"/>
                </a:solidFill>
              </a:rPr>
              <a:t>Minimalaus dengiančiojo medžio formavimas </a:t>
            </a:r>
            <a:r>
              <a:rPr lang="lt-LT" sz="1600" dirty="0" err="1" smtClean="0">
                <a:solidFill>
                  <a:prstClr val="black"/>
                </a:solidFill>
              </a:rPr>
              <a:t>Kraskalo</a:t>
            </a:r>
            <a:r>
              <a:rPr lang="lt-LT" sz="1600" dirty="0" smtClean="0">
                <a:solidFill>
                  <a:prstClr val="black"/>
                </a:solidFill>
              </a:rPr>
              <a:t> algoritmu</a:t>
            </a:r>
          </a:p>
          <a:p>
            <a:pPr lvl="1"/>
            <a:endParaRPr lang="lt-LT" sz="1600" dirty="0">
              <a:solidFill>
                <a:prstClr val="black"/>
              </a:solidFill>
            </a:endParaRPr>
          </a:p>
          <a:p>
            <a:pPr lvl="1"/>
            <a:endParaRPr lang="lt-LT" sz="1600" dirty="0" smtClean="0">
              <a:solidFill>
                <a:prstClr val="black"/>
              </a:solidFill>
            </a:endParaRPr>
          </a:p>
          <a:p>
            <a:pPr lvl="1"/>
            <a:endParaRPr lang="lt-LT" sz="1600" dirty="0">
              <a:solidFill>
                <a:prstClr val="black"/>
              </a:solidFill>
            </a:endParaRPr>
          </a:p>
          <a:p>
            <a:pPr lvl="1"/>
            <a:endParaRPr lang="lt-LT" sz="1600" dirty="0" smtClean="0">
              <a:solidFill>
                <a:prstClr val="black"/>
              </a:solidFill>
            </a:endParaRPr>
          </a:p>
          <a:p>
            <a:pPr lvl="1"/>
            <a:endParaRPr lang="lt-LT" sz="1600" dirty="0">
              <a:solidFill>
                <a:prstClr val="black"/>
              </a:solidFill>
            </a:endParaRPr>
          </a:p>
          <a:p>
            <a:pPr lvl="1"/>
            <a:endParaRPr lang="lt-LT" sz="1600" dirty="0" smtClean="0">
              <a:solidFill>
                <a:prstClr val="black"/>
              </a:solidFill>
            </a:endParaRPr>
          </a:p>
          <a:p>
            <a:pPr lvl="1"/>
            <a:endParaRPr lang="lt-LT" sz="1600" dirty="0">
              <a:solidFill>
                <a:prstClr val="black"/>
              </a:solidFill>
            </a:endParaRPr>
          </a:p>
          <a:p>
            <a:pPr lvl="1"/>
            <a:endParaRPr lang="lt-LT" sz="1600" dirty="0" smtClean="0">
              <a:solidFill>
                <a:prstClr val="black"/>
              </a:solidFill>
            </a:endParaRPr>
          </a:p>
          <a:p>
            <a:pPr lvl="1"/>
            <a:endParaRPr lang="lt-LT" sz="1600" dirty="0">
              <a:solidFill>
                <a:prstClr val="black"/>
              </a:solidFill>
            </a:endParaRPr>
          </a:p>
          <a:p>
            <a:pPr lvl="1"/>
            <a:endParaRPr lang="lt-LT" sz="1600" dirty="0" smtClean="0">
              <a:solidFill>
                <a:prstClr val="black"/>
              </a:solidFill>
            </a:endParaRPr>
          </a:p>
          <a:p>
            <a:pPr lvl="1"/>
            <a:endParaRPr lang="lt-LT" sz="1600" dirty="0">
              <a:solidFill>
                <a:prstClr val="black"/>
              </a:solidFill>
            </a:endParaRPr>
          </a:p>
          <a:p>
            <a:pPr marL="457200" lvl="1" indent="0">
              <a:buNone/>
            </a:pPr>
            <a:endParaRPr lang="lt-LT" sz="1200" dirty="0" smtClean="0">
              <a:solidFill>
                <a:prstClr val="black"/>
              </a:solidFill>
            </a:endParaRPr>
          </a:p>
          <a:p>
            <a:pPr marL="457200" lvl="1" indent="0">
              <a:buNone/>
            </a:pPr>
            <a:r>
              <a:rPr lang="lt-LT" sz="1200" dirty="0" smtClean="0">
                <a:solidFill>
                  <a:prstClr val="black"/>
                </a:solidFill>
              </a:rPr>
              <a:t>a-i) minimalaus dengiančiojo medžio </a:t>
            </a:r>
            <a:r>
              <a:rPr lang="lt-LT" sz="1200" dirty="0" err="1" smtClean="0">
                <a:solidFill>
                  <a:prstClr val="black"/>
                </a:solidFill>
              </a:rPr>
              <a:t>pomedis</a:t>
            </a:r>
            <a:r>
              <a:rPr lang="lt-LT" sz="1200" dirty="0" smtClean="0">
                <a:solidFill>
                  <a:prstClr val="black"/>
                </a:solidFill>
              </a:rPr>
              <a:t> po kiekvieno algoritmo žingsnio</a:t>
            </a:r>
          </a:p>
          <a:p>
            <a:pPr marL="457200" lvl="1" indent="0">
              <a:buNone/>
            </a:pPr>
            <a:r>
              <a:rPr lang="lt-LT" sz="1200" dirty="0" smtClean="0">
                <a:solidFill>
                  <a:prstClr val="black"/>
                </a:solidFill>
              </a:rPr>
              <a:t>Storos juodos linijos žymi mėlynąsias briaunas, punktyrinės linijos – raudonąsias briaunas</a:t>
            </a:r>
          </a:p>
          <a:p>
            <a:pPr lvl="1"/>
            <a:endParaRPr lang="en-US" sz="1600" dirty="0"/>
          </a:p>
        </p:txBody>
      </p:sp>
      <p:pic>
        <p:nvPicPr>
          <p:cNvPr id="189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95053"/>
            <a:ext cx="3825929" cy="1213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9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924944"/>
            <a:ext cx="3922106"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256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endParaRPr lang="lt-LT" dirty="0" smtClean="0"/>
          </a:p>
          <a:p>
            <a:endParaRPr lang="lt-LT" dirty="0"/>
          </a:p>
          <a:p>
            <a:endParaRPr lang="lt-LT" dirty="0" smtClean="0"/>
          </a:p>
          <a:p>
            <a:endParaRPr lang="lt-LT" dirty="0"/>
          </a:p>
          <a:p>
            <a:endParaRPr lang="lt-LT" dirty="0" smtClean="0"/>
          </a:p>
          <a:p>
            <a:pPr marL="0" indent="0">
              <a:buNone/>
            </a:pPr>
            <a:r>
              <a:rPr lang="lt-LT" sz="4000" b="1" dirty="0" smtClean="0">
                <a:solidFill>
                  <a:schemeClr val="accent1">
                    <a:lumMod val="75000"/>
                  </a:schemeClr>
                </a:solidFill>
              </a:rPr>
              <a:t>AIBĖS IR ALGORITMAI</a:t>
            </a:r>
            <a:endParaRPr lang="lt-LT" sz="4000" b="1" dirty="0">
              <a:solidFill>
                <a:schemeClr val="accent1">
                  <a:lumMod val="75000"/>
                </a:schemeClr>
              </a:solidFill>
            </a:endParaRPr>
          </a:p>
        </p:txBody>
      </p:sp>
    </p:spTree>
    <p:extLst>
      <p:ext uri="{BB962C8B-B14F-4D97-AF65-F5344CB8AC3E}">
        <p14:creationId xmlns:p14="http://schemas.microsoft.com/office/powerpoint/2010/main" val="42073926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Aibės </a:t>
            </a:r>
            <a:r>
              <a:rPr lang="lt-LT" smtClean="0"/>
              <a:t>ir algoritmai</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lt-LT" sz="2000" dirty="0" err="1" smtClean="0"/>
                  <a:t>Kraskalo</a:t>
                </a:r>
                <a:r>
                  <a:rPr lang="lt-LT" sz="2000" dirty="0" smtClean="0"/>
                  <a:t> ir kituose algoritmuose svarbu efektyviai atlikti pagrindinius aibių veiksmus</a:t>
                </a:r>
              </a:p>
              <a:p>
                <a:r>
                  <a:rPr lang="lt-LT" sz="2000" dirty="0" smtClean="0"/>
                  <a:t>Turime nesusikertančių aibių rinkinį</a:t>
                </a:r>
              </a:p>
              <a:p>
                <a:endParaRPr lang="lt-LT" sz="2000" dirty="0"/>
              </a:p>
              <a:p>
                <a:r>
                  <a:rPr lang="lt-LT" sz="2000" dirty="0" smtClean="0"/>
                  <a:t>Kiekvieną aibę </a:t>
                </a:r>
                <a:r>
                  <a:rPr lang="lt-LT" sz="2000" dirty="0" smtClean="0">
                    <a:latin typeface="Courier New" pitchFamily="49" charset="0"/>
                    <a:cs typeface="Courier New" pitchFamily="49" charset="0"/>
                  </a:rPr>
                  <a:t>A</a:t>
                </a:r>
                <a:r>
                  <a:rPr lang="lt-LT" sz="2000" baseline="-25000" dirty="0" smtClean="0">
                    <a:latin typeface="Courier New" pitchFamily="49" charset="0"/>
                    <a:cs typeface="Courier New" pitchFamily="49" charset="0"/>
                  </a:rPr>
                  <a:t>i</a:t>
                </a:r>
                <a:r>
                  <a:rPr lang="en-US" sz="2000" dirty="0" smtClean="0">
                    <a:latin typeface="Courier New" pitchFamily="49" charset="0"/>
                    <a:cs typeface="Courier New" pitchFamily="49" charset="0"/>
                  </a:rPr>
                  <a:t>=</a:t>
                </a:r>
                <a:r>
                  <a:rPr lang="lt-LT" sz="2000" dirty="0" err="1" smtClean="0">
                    <a:latin typeface="Courier New" pitchFamily="49" charset="0"/>
                    <a:cs typeface="Courier New" pitchFamily="49" charset="0"/>
                  </a:rPr>
                  <a:t>A</a:t>
                </a:r>
                <a:r>
                  <a:rPr lang="lt-LT" sz="2000" baseline="-25000" dirty="0" err="1" smtClean="0">
                    <a:latin typeface="Courier New" pitchFamily="49" charset="0"/>
                    <a:cs typeface="Courier New" pitchFamily="49" charset="0"/>
                  </a:rPr>
                  <a:t>i</a:t>
                </a:r>
                <a:r>
                  <a:rPr lang="lt-LT" sz="2000" dirty="0" err="1" smtClean="0">
                    <a:latin typeface="Courier New" pitchFamily="49" charset="0"/>
                    <a:cs typeface="Courier New" pitchFamily="49" charset="0"/>
                  </a:rPr>
                  <a:t>(x</a:t>
                </a:r>
                <a:r>
                  <a:rPr lang="lt-LT" sz="2000" baseline="-25000" dirty="0" err="1" smtClean="0">
                    <a:latin typeface="Courier New" pitchFamily="49" charset="0"/>
                    <a:cs typeface="Courier New" pitchFamily="49" charset="0"/>
                  </a:rPr>
                  <a:t>i</a:t>
                </a:r>
                <a:r>
                  <a:rPr lang="lt-LT" sz="2000" dirty="0" smtClean="0">
                    <a:latin typeface="Courier New" pitchFamily="49" charset="0"/>
                    <a:cs typeface="Courier New" pitchFamily="49" charset="0"/>
                  </a:rPr>
                  <a:t>) </a:t>
                </a:r>
                <a:r>
                  <a:rPr lang="lt-LT" sz="2000" dirty="0" smtClean="0"/>
                  <a:t>charakterizuoja vienas jos elementas </a:t>
                </a:r>
                <a:r>
                  <a:rPr lang="lt-LT" sz="2000" dirty="0" smtClean="0">
                    <a:solidFill>
                      <a:prstClr val="black"/>
                    </a:solidFill>
                    <a:latin typeface="Courier New" pitchFamily="49" charset="0"/>
                    <a:cs typeface="Courier New" pitchFamily="49" charset="0"/>
                  </a:rPr>
                  <a:t>x</a:t>
                </a:r>
                <a:r>
                  <a:rPr lang="lt-LT" sz="2000" baseline="-25000" dirty="0" smtClean="0">
                    <a:solidFill>
                      <a:prstClr val="black"/>
                    </a:solidFill>
                    <a:latin typeface="Courier New" pitchFamily="49" charset="0"/>
                    <a:cs typeface="Courier New" pitchFamily="49" charset="0"/>
                  </a:rPr>
                  <a:t>i</a:t>
                </a:r>
                <a14:m>
                  <m:oMath xmlns:m="http://schemas.openxmlformats.org/officeDocument/2006/math">
                    <m:r>
                      <m:rPr>
                        <m:sty m:val="p"/>
                      </m:rPr>
                      <a:rPr lang="lt-LT" sz="2000">
                        <a:solidFill>
                          <a:prstClr val="black"/>
                        </a:solidFill>
                        <a:latin typeface="Cambria Math"/>
                        <a:ea typeface="Cambria Math"/>
                      </a:rPr>
                      <m:t>ϵ</m:t>
                    </m:r>
                  </m:oMath>
                </a14:m>
                <a:r>
                  <a:rPr lang="lt-LT" sz="2000" dirty="0" smtClean="0">
                    <a:solidFill>
                      <a:prstClr val="black"/>
                    </a:solidFill>
                    <a:latin typeface="Courier New" pitchFamily="49" charset="0"/>
                    <a:cs typeface="Courier New" pitchFamily="49" charset="0"/>
                  </a:rPr>
                  <a:t>A</a:t>
                </a:r>
                <a:r>
                  <a:rPr lang="lt-LT" sz="2000" baseline="-25000" dirty="0" smtClean="0">
                    <a:solidFill>
                      <a:prstClr val="black"/>
                    </a:solidFill>
                    <a:latin typeface="Courier New" pitchFamily="49" charset="0"/>
                    <a:cs typeface="Courier New" pitchFamily="49" charset="0"/>
                  </a:rPr>
                  <a:t>i</a:t>
                </a:r>
                <a:endParaRPr lang="lt-LT" sz="2000" baseline="-25000" dirty="0">
                  <a:solidFill>
                    <a:prstClr val="black"/>
                  </a:solidFill>
                  <a:latin typeface="Courier New" pitchFamily="49" charset="0"/>
                  <a:cs typeface="Courier New" pitchFamily="49" charset="0"/>
                </a:endParaRPr>
              </a:p>
              <a:p>
                <a:r>
                  <a:rPr lang="lt-LT" sz="2000" dirty="0" smtClean="0">
                    <a:solidFill>
                      <a:prstClr val="black"/>
                    </a:solidFill>
                  </a:rPr>
                  <a:t>Pagrindiniai aibių veiksmai</a:t>
                </a:r>
              </a:p>
              <a:p>
                <a:pPr lvl="1"/>
                <a:r>
                  <a:rPr lang="lt-LT" sz="1800" dirty="0" err="1" smtClean="0">
                    <a:solidFill>
                      <a:prstClr val="black"/>
                    </a:solidFill>
                  </a:rPr>
                  <a:t>MakeSet(x</a:t>
                </a:r>
                <a:r>
                  <a:rPr lang="lt-LT" sz="1800" dirty="0" smtClean="0">
                    <a:solidFill>
                      <a:prstClr val="black"/>
                    </a:solidFill>
                  </a:rPr>
                  <a:t>) – sukuria naują aibę, kuriai priklauso vienintelis elementas </a:t>
                </a:r>
                <a:r>
                  <a:rPr lang="lt-LT" sz="1800" dirty="0" smtClean="0">
                    <a:solidFill>
                      <a:prstClr val="black"/>
                    </a:solidFill>
                    <a:latin typeface="Courier New" pitchFamily="49" charset="0"/>
                    <a:cs typeface="Courier New" pitchFamily="49" charset="0"/>
                  </a:rPr>
                  <a:t>x</a:t>
                </a:r>
                <a:r>
                  <a:rPr lang="lt-LT" sz="1800" dirty="0" smtClean="0">
                    <a:solidFill>
                      <a:prstClr val="black"/>
                    </a:solidFill>
                  </a:rPr>
                  <a:t>. Kadangi </a:t>
                </a:r>
                <a:r>
                  <a:rPr lang="lt-LT" sz="1800" dirty="0" smtClean="0">
                    <a:solidFill>
                      <a:prstClr val="black"/>
                    </a:solidFill>
                    <a:latin typeface="Courier New" pitchFamily="49" charset="0"/>
                    <a:cs typeface="Courier New" pitchFamily="49" charset="0"/>
                  </a:rPr>
                  <a:t>A</a:t>
                </a:r>
                <a:r>
                  <a:rPr lang="lt-LT" sz="1800" dirty="0" smtClean="0">
                    <a:solidFill>
                      <a:prstClr val="black"/>
                    </a:solidFill>
                  </a:rPr>
                  <a:t> rinkinio aibės turi būti nesusikertančios, tai </a:t>
                </a:r>
                <a:r>
                  <a:rPr lang="lt-LT" sz="1800" dirty="0" smtClean="0">
                    <a:solidFill>
                      <a:prstClr val="black"/>
                    </a:solidFill>
                    <a:latin typeface="Courier New" pitchFamily="49" charset="0"/>
                    <a:cs typeface="Courier New" pitchFamily="49" charset="0"/>
                  </a:rPr>
                  <a:t>x</a:t>
                </a:r>
                <a:r>
                  <a:rPr lang="lt-LT" sz="1800" dirty="0" smtClean="0">
                    <a:solidFill>
                      <a:prstClr val="black"/>
                    </a:solidFill>
                  </a:rPr>
                  <a:t> negali priklausyti jokiai kitai jau egzistuojančiai aibei </a:t>
                </a:r>
                <a:r>
                  <a:rPr lang="lt-LT" sz="1800" dirty="0" smtClean="0">
                    <a:solidFill>
                      <a:prstClr val="black"/>
                    </a:solidFill>
                    <a:latin typeface="Courier New" pitchFamily="49" charset="0"/>
                    <a:cs typeface="Courier New" pitchFamily="49" charset="0"/>
                  </a:rPr>
                  <a:t>A</a:t>
                </a:r>
                <a:r>
                  <a:rPr lang="lt-LT" sz="1800" baseline="-25000" dirty="0" smtClean="0">
                    <a:solidFill>
                      <a:prstClr val="black"/>
                    </a:solidFill>
                    <a:latin typeface="Courier New" pitchFamily="49" charset="0"/>
                    <a:cs typeface="Courier New" pitchFamily="49" charset="0"/>
                  </a:rPr>
                  <a:t>i</a:t>
                </a:r>
              </a:p>
              <a:p>
                <a:pPr lvl="1"/>
                <a:r>
                  <a:rPr lang="lt-LT" sz="1800" dirty="0" err="1" smtClean="0">
                    <a:solidFill>
                      <a:prstClr val="black"/>
                    </a:solidFill>
                  </a:rPr>
                  <a:t>FindSet(x</a:t>
                </a:r>
                <a:r>
                  <a:rPr lang="lt-LT" sz="1800" dirty="0" smtClean="0">
                    <a:solidFill>
                      <a:prstClr val="black"/>
                    </a:solidFill>
                  </a:rPr>
                  <a:t>) – randa aibę </a:t>
                </a:r>
                <a:r>
                  <a:rPr lang="lt-LT" sz="1800" dirty="0" err="1" smtClean="0">
                    <a:solidFill>
                      <a:prstClr val="black"/>
                    </a:solidFill>
                    <a:latin typeface="Courier New" pitchFamily="49" charset="0"/>
                    <a:cs typeface="Courier New" pitchFamily="49" charset="0"/>
                  </a:rPr>
                  <a:t>A</a:t>
                </a:r>
                <a:r>
                  <a:rPr lang="lt-LT" sz="1800" baseline="-25000" dirty="0" err="1" smtClean="0">
                    <a:solidFill>
                      <a:prstClr val="black"/>
                    </a:solidFill>
                    <a:latin typeface="Courier New" pitchFamily="49" charset="0"/>
                    <a:cs typeface="Courier New" pitchFamily="49" charset="0"/>
                  </a:rPr>
                  <a:t>j</a:t>
                </a:r>
                <a:r>
                  <a:rPr lang="lt-LT" sz="1800" dirty="0" smtClean="0">
                    <a:solidFill>
                      <a:prstClr val="black"/>
                    </a:solidFill>
                  </a:rPr>
                  <a:t>, kuriai priklauso elementas </a:t>
                </a:r>
                <a:r>
                  <a:rPr lang="lt-LT" sz="1800" dirty="0" smtClean="0">
                    <a:solidFill>
                      <a:prstClr val="black"/>
                    </a:solidFill>
                    <a:latin typeface="Courier New" pitchFamily="49" charset="0"/>
                    <a:cs typeface="Courier New" pitchFamily="49" charset="0"/>
                  </a:rPr>
                  <a:t>x</a:t>
                </a:r>
                <a:r>
                  <a:rPr lang="lt-LT" sz="1800" dirty="0" smtClean="0">
                    <a:solidFill>
                      <a:prstClr val="black"/>
                    </a:solidFill>
                  </a:rPr>
                  <a:t> ir grąžina nuorodą į </a:t>
                </a:r>
                <a:r>
                  <a:rPr lang="lt-LT" sz="1800" dirty="0" err="1" smtClean="0">
                    <a:solidFill>
                      <a:prstClr val="black"/>
                    </a:solidFill>
                  </a:rPr>
                  <a:t>pagrindiį</a:t>
                </a:r>
                <a:r>
                  <a:rPr lang="lt-LT" sz="1800" dirty="0" smtClean="0">
                    <a:solidFill>
                      <a:prstClr val="black"/>
                    </a:solidFill>
                  </a:rPr>
                  <a:t> šios aibės elementą</a:t>
                </a:r>
              </a:p>
              <a:p>
                <a:pPr lvl="1"/>
                <a:r>
                  <a:rPr lang="lt-LT" sz="1800" dirty="0" err="1" smtClean="0">
                    <a:solidFill>
                      <a:prstClr val="black"/>
                    </a:solidFill>
                  </a:rPr>
                  <a:t>UnionOfSets(x,y</a:t>
                </a:r>
                <a:r>
                  <a:rPr lang="lt-LT" sz="1800" dirty="0" smtClean="0">
                    <a:solidFill>
                      <a:prstClr val="black"/>
                    </a:solidFill>
                  </a:rPr>
                  <a:t>) – sujungia dvi aibes, kurioms priklauso elementai </a:t>
                </a:r>
                <a:r>
                  <a:rPr lang="lt-LT" sz="1800" dirty="0" smtClean="0">
                    <a:solidFill>
                      <a:prstClr val="black"/>
                    </a:solidFill>
                    <a:latin typeface="Courier New" pitchFamily="49" charset="0"/>
                    <a:cs typeface="Courier New" pitchFamily="49" charset="0"/>
                  </a:rPr>
                  <a:t>x</a:t>
                </a:r>
                <a:r>
                  <a:rPr lang="lt-LT" sz="1800" dirty="0" smtClean="0">
                    <a:solidFill>
                      <a:prstClr val="black"/>
                    </a:solidFill>
                  </a:rPr>
                  <a:t> ir </a:t>
                </a:r>
                <a:r>
                  <a:rPr lang="lt-LT" sz="1800" dirty="0" smtClean="0">
                    <a:solidFill>
                      <a:prstClr val="black"/>
                    </a:solidFill>
                    <a:latin typeface="Courier New" pitchFamily="49" charset="0"/>
                    <a:cs typeface="Courier New" pitchFamily="49" charset="0"/>
                  </a:rPr>
                  <a:t>y</a:t>
                </a:r>
                <a:r>
                  <a:rPr lang="lt-LT" sz="1800" dirty="0" smtClean="0">
                    <a:solidFill>
                      <a:prstClr val="black"/>
                    </a:solidFill>
                  </a:rPr>
                  <a:t>. operacija atliekame, jei šios aibės yra skirtingos. Abi senos aibės sunaikinamos, o naujos aibės pagrindiniu elementu parenkamas kuris nors jai priklausantis elementas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83" t="-529" r="-1166" b="-1283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526542789"/>
              </p:ext>
            </p:extLst>
          </p:nvPr>
        </p:nvGraphicFramePr>
        <p:xfrm>
          <a:off x="2117725" y="2708920"/>
          <a:ext cx="4332288" cy="431800"/>
        </p:xfrm>
        <a:graphic>
          <a:graphicData uri="http://schemas.openxmlformats.org/presentationml/2006/ole">
            <mc:AlternateContent xmlns:mc="http://schemas.openxmlformats.org/markup-compatibility/2006">
              <mc:Choice xmlns:v="urn:schemas-microsoft-com:vml" Requires="v">
                <p:oleObj spid="_x0000_s189468" name="Equation" r:id="rId4" imgW="2158920" imgH="215640" progId="Equation.DSMT4">
                  <p:embed/>
                </p:oleObj>
              </mc:Choice>
              <mc:Fallback>
                <p:oleObj name="Equation" r:id="rId4" imgW="2158920" imgH="215640" progId="Equation.DSMT4">
                  <p:embed/>
                  <p:pic>
                    <p:nvPicPr>
                      <p:cNvPr id="0" name="Object 3"/>
                      <p:cNvPicPr>
                        <a:picLocks noChangeAspect="1" noChangeArrowheads="1"/>
                      </p:cNvPicPr>
                      <p:nvPr/>
                    </p:nvPicPr>
                    <p:blipFill>
                      <a:blip r:embed="rId5"/>
                      <a:srcRect/>
                      <a:stretch>
                        <a:fillRect/>
                      </a:stretch>
                    </p:blipFill>
                    <p:spPr bwMode="auto">
                      <a:xfrm>
                        <a:off x="2117725" y="2708920"/>
                        <a:ext cx="43322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85019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Aibės </a:t>
            </a:r>
            <a:r>
              <a:rPr lang="lt-LT" smtClean="0"/>
              <a:t>ir algoritmai</a:t>
            </a:r>
            <a:endParaRPr lang="en-US"/>
          </a:p>
        </p:txBody>
      </p:sp>
      <p:sp>
        <p:nvSpPr>
          <p:cNvPr id="3" name="Content Placeholder 2"/>
          <p:cNvSpPr>
            <a:spLocks noGrp="1"/>
          </p:cNvSpPr>
          <p:nvPr>
            <p:ph idx="1"/>
          </p:nvPr>
        </p:nvSpPr>
        <p:spPr/>
        <p:txBody>
          <a:bodyPr/>
          <a:lstStyle/>
          <a:p>
            <a:r>
              <a:rPr lang="lt-LT" sz="2400" dirty="0" smtClean="0"/>
              <a:t>Aibę realizuosime naudodami medžio duomenų struktūrą, jo šaknis bus pagrindiniu aibės elementu</a:t>
            </a:r>
          </a:p>
          <a:p>
            <a:r>
              <a:rPr lang="lt-LT" sz="2400" dirty="0" smtClean="0"/>
              <a:t>Kiekvienas elementas saugo nuorodą į savo tėvą</a:t>
            </a:r>
          </a:p>
          <a:p>
            <a:r>
              <a:rPr lang="lt-LT" sz="2400" dirty="0" smtClean="0"/>
              <a:t>Tada </a:t>
            </a:r>
            <a:r>
              <a:rPr lang="lt-LT" sz="2400" dirty="0" err="1" smtClean="0">
                <a:latin typeface="Courier New" panose="02070309020205020404" pitchFamily="49" charset="0"/>
                <a:cs typeface="Courier New" panose="02070309020205020404" pitchFamily="49" charset="0"/>
              </a:rPr>
              <a:t>MakeSet(x</a:t>
            </a:r>
            <a:r>
              <a:rPr lang="lt-LT" sz="2400" dirty="0" smtClean="0">
                <a:latin typeface="Courier New" panose="02070309020205020404" pitchFamily="49" charset="0"/>
                <a:cs typeface="Courier New" panose="02070309020205020404" pitchFamily="49" charset="0"/>
              </a:rPr>
              <a:t>) </a:t>
            </a:r>
            <a:r>
              <a:rPr lang="lt-LT" sz="2400" dirty="0" smtClean="0"/>
              <a:t>sukuria naują medį, jį sudaro tik vienas elementas </a:t>
            </a:r>
            <a:r>
              <a:rPr lang="lt-LT" sz="2400" dirty="0" smtClean="0">
                <a:latin typeface="Courier New" pitchFamily="49" charset="0"/>
                <a:cs typeface="Courier New" pitchFamily="49" charset="0"/>
              </a:rPr>
              <a:t>x</a:t>
            </a:r>
            <a:r>
              <a:rPr lang="lt-LT" sz="2400" dirty="0" smtClean="0"/>
              <a:t>, kurio rodyklė yra nukreipta į </a:t>
            </a:r>
            <a:r>
              <a:rPr lang="lt-LT" sz="2400" dirty="0" smtClean="0">
                <a:latin typeface="Courier New" pitchFamily="49" charset="0"/>
                <a:cs typeface="Courier New" pitchFamily="49" charset="0"/>
              </a:rPr>
              <a:t>x</a:t>
            </a:r>
          </a:p>
          <a:p>
            <a:r>
              <a:rPr lang="lt-LT" sz="2400" dirty="0" smtClean="0"/>
              <a:t>Paprasčiausia </a:t>
            </a:r>
            <a:r>
              <a:rPr lang="lt-LT" sz="2400" dirty="0" err="1" smtClean="0">
                <a:latin typeface="Courier New" panose="02070309020205020404" pitchFamily="49" charset="0"/>
                <a:cs typeface="Courier New" panose="02070309020205020404" pitchFamily="49" charset="0"/>
              </a:rPr>
              <a:t>FindSet</a:t>
            </a:r>
            <a:r>
              <a:rPr lang="lt-LT" sz="2400" dirty="0" smtClean="0">
                <a:latin typeface="Courier New" panose="02070309020205020404" pitchFamily="49" charset="0"/>
                <a:cs typeface="Courier New" panose="02070309020205020404" pitchFamily="49" charset="0"/>
              </a:rPr>
              <a:t>(x) </a:t>
            </a:r>
            <a:r>
              <a:rPr lang="lt-LT" sz="2400" dirty="0" smtClean="0"/>
              <a:t>operacijos realizacija yra tokia - Iš elemento </a:t>
            </a:r>
            <a:r>
              <a:rPr lang="lt-LT" sz="2400" dirty="0" smtClean="0">
                <a:latin typeface="Courier New" pitchFamily="49" charset="0"/>
                <a:cs typeface="Courier New" pitchFamily="49" charset="0"/>
              </a:rPr>
              <a:t>x</a:t>
            </a:r>
            <a:r>
              <a:rPr lang="lt-LT" sz="2400" dirty="0" smtClean="0"/>
              <a:t>, eidami briaunomis, rodančiomis į elemento tėvą, pasiekiame medžio šaknį</a:t>
            </a:r>
          </a:p>
          <a:p>
            <a:r>
              <a:rPr lang="lt-LT" sz="2400" dirty="0" smtClean="0"/>
              <a:t>Tačiau toks algoritmas yra neefektyvus, jei medis blogai subalansuotas</a:t>
            </a:r>
          </a:p>
          <a:p>
            <a:pPr marL="0" indent="0">
              <a:buNone/>
            </a:pPr>
            <a:endParaRPr lang="en-US" sz="2400" dirty="0"/>
          </a:p>
        </p:txBody>
      </p:sp>
    </p:spTree>
    <p:extLst>
      <p:ext uri="{BB962C8B-B14F-4D97-AF65-F5344CB8AC3E}">
        <p14:creationId xmlns:p14="http://schemas.microsoft.com/office/powerpoint/2010/main" val="2580695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Aibės </a:t>
            </a:r>
            <a:r>
              <a:rPr lang="lt-LT" smtClean="0"/>
              <a:t>ir algoritmai</a:t>
            </a:r>
            <a:endParaRPr lang="en-US"/>
          </a:p>
        </p:txBody>
      </p:sp>
      <p:sp>
        <p:nvSpPr>
          <p:cNvPr id="3" name="Content Placeholder 2"/>
          <p:cNvSpPr>
            <a:spLocks noGrp="1"/>
          </p:cNvSpPr>
          <p:nvPr>
            <p:ph idx="1"/>
          </p:nvPr>
        </p:nvSpPr>
        <p:spPr/>
        <p:txBody>
          <a:bodyPr/>
          <a:lstStyle/>
          <a:p>
            <a:r>
              <a:rPr lang="lt-LT" sz="2400" dirty="0" smtClean="0"/>
              <a:t>Algoritmas, kuris ne tik suranda aibę, kuriai priklauso elementas, bet ir sutrumpina kelius nuo paieškos metu aplankytų viršūnių iki medžio šaknies. </a:t>
            </a:r>
          </a:p>
          <a:p>
            <a:r>
              <a:rPr lang="lt-LT" sz="2400" dirty="0" smtClean="0"/>
              <a:t>Pažymėkime </a:t>
            </a:r>
            <a:r>
              <a:rPr lang="lt-LT" sz="2400" dirty="0" smtClean="0">
                <a:latin typeface="Courier New" pitchFamily="49" charset="0"/>
                <a:cs typeface="Courier New" pitchFamily="49" charset="0"/>
              </a:rPr>
              <a:t>p(x)</a:t>
            </a:r>
            <a:r>
              <a:rPr lang="lt-LT" sz="2400" dirty="0" smtClean="0"/>
              <a:t> elemento </a:t>
            </a:r>
            <a:r>
              <a:rPr lang="lt-LT" sz="2400" dirty="0" smtClean="0">
                <a:latin typeface="Courier New" pitchFamily="49" charset="0"/>
                <a:cs typeface="Courier New" pitchFamily="49" charset="0"/>
              </a:rPr>
              <a:t>x</a:t>
            </a:r>
            <a:r>
              <a:rPr lang="lt-LT" sz="2400" dirty="0" smtClean="0"/>
              <a:t> tėvą</a:t>
            </a:r>
          </a:p>
          <a:p>
            <a:pPr marL="0" indent="0">
              <a:buNone/>
            </a:pP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FindSet(x</a:t>
            </a:r>
            <a:r>
              <a:rPr lang="lt-LT" sz="1600" dirty="0" smtClean="0">
                <a:latin typeface="Courier New" pitchFamily="49" charset="0"/>
                <a:cs typeface="Courier New" pitchFamily="49" charset="0"/>
              </a:rPr>
              <a:t>)</a:t>
            </a:r>
          </a:p>
          <a:p>
            <a:pPr marL="0" indent="0">
              <a:buNone/>
            </a:pP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Begin</a:t>
            </a:r>
            <a:endParaRPr lang="lt-LT" sz="1600" dirty="0" smtClean="0">
              <a:latin typeface="Courier New" pitchFamily="49" charset="0"/>
              <a:cs typeface="Courier New" pitchFamily="49" charset="0"/>
            </a:endParaRPr>
          </a:p>
          <a:p>
            <a:pPr marL="0" indent="0">
              <a:buNone/>
            </a:pPr>
            <a:r>
              <a:rPr lang="lt-LT" sz="1600" dirty="0">
                <a:latin typeface="Courier New" pitchFamily="49" charset="0"/>
                <a:cs typeface="Courier New" pitchFamily="49" charset="0"/>
              </a:rPr>
              <a:t> </a:t>
            </a:r>
            <a:r>
              <a:rPr lang="lt-LT" sz="1600" dirty="0" smtClean="0">
                <a:latin typeface="Courier New" pitchFamily="49" charset="0"/>
                <a:cs typeface="Courier New" pitchFamily="49" charset="0"/>
              </a:rPr>
              <a:t> 	(1) </a:t>
            </a:r>
            <a:r>
              <a:rPr lang="lt-LT" sz="1600" dirty="0" err="1" smtClean="0">
                <a:latin typeface="Courier New" pitchFamily="49" charset="0"/>
                <a:cs typeface="Courier New" pitchFamily="49" charset="0"/>
              </a:rPr>
              <a:t>if</a:t>
            </a:r>
            <a:r>
              <a:rPr lang="lt-LT" sz="1600" dirty="0" smtClean="0">
                <a:latin typeface="Courier New" pitchFamily="49" charset="0"/>
                <a:cs typeface="Courier New" pitchFamily="49" charset="0"/>
              </a:rPr>
              <a:t> (x</a:t>
            </a:r>
            <a:r>
              <a:rPr lang="en-US" sz="1600" dirty="0" smtClean="0">
                <a:latin typeface="Courier New" pitchFamily="49" charset="0"/>
                <a:cs typeface="Courier New" pitchFamily="49" charset="0"/>
              </a:rPr>
              <a:t>!=</a:t>
            </a:r>
            <a:r>
              <a:rPr lang="lt-LT" sz="1600" dirty="0" err="1" smtClean="0">
                <a:latin typeface="Courier New" pitchFamily="49" charset="0"/>
                <a:cs typeface="Courier New" pitchFamily="49" charset="0"/>
              </a:rPr>
              <a:t>p(x</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p(x</a:t>
            </a:r>
            <a:r>
              <a:rPr lang="lt-LT" sz="1600" dirty="0" smtClean="0">
                <a:latin typeface="Courier New" pitchFamily="49" charset="0"/>
                <a:cs typeface="Courier New" pitchFamily="49" charset="0"/>
              </a:rPr>
              <a:t>)</a:t>
            </a:r>
            <a:r>
              <a:rPr lang="en-US" sz="1600" dirty="0" smtClean="0">
                <a:latin typeface="Courier New" pitchFamily="49" charset="0"/>
                <a:cs typeface="Courier New" pitchFamily="49" charset="0"/>
              </a:rPr>
              <a:t>=</a:t>
            </a:r>
            <a:r>
              <a:rPr lang="lt-LT" sz="1600" dirty="0" err="1" smtClean="0">
                <a:latin typeface="Courier New" pitchFamily="49" charset="0"/>
                <a:cs typeface="Courier New" pitchFamily="49" charset="0"/>
              </a:rPr>
              <a:t>FindSet(p(x</a:t>
            </a:r>
            <a:r>
              <a:rPr lang="lt-LT" sz="1600" dirty="0" smtClean="0">
                <a:latin typeface="Courier New" pitchFamily="49" charset="0"/>
                <a:cs typeface="Courier New" pitchFamily="49" charset="0"/>
              </a:rPr>
              <a:t>));</a:t>
            </a:r>
          </a:p>
          <a:p>
            <a:pPr marL="0" indent="0">
              <a:buNone/>
            </a:pPr>
            <a:r>
              <a:rPr lang="lt-LT" sz="1600" dirty="0">
                <a:latin typeface="Courier New" pitchFamily="49" charset="0"/>
                <a:cs typeface="Courier New" pitchFamily="49" charset="0"/>
              </a:rPr>
              <a:t> </a:t>
            </a:r>
            <a:r>
              <a:rPr lang="lt-LT" sz="1600" dirty="0" smtClean="0">
                <a:latin typeface="Courier New" pitchFamily="49" charset="0"/>
                <a:cs typeface="Courier New" pitchFamily="49" charset="0"/>
              </a:rPr>
              <a:t> 	(2) </a:t>
            </a:r>
            <a:r>
              <a:rPr lang="lt-LT" sz="1600" dirty="0" err="1" smtClean="0">
                <a:latin typeface="Courier New" pitchFamily="49" charset="0"/>
                <a:cs typeface="Courier New" pitchFamily="49" charset="0"/>
              </a:rPr>
              <a:t>return</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p(x</a:t>
            </a:r>
            <a:r>
              <a:rPr lang="lt-LT" sz="1600" dirty="0" smtClean="0">
                <a:latin typeface="Courier New" pitchFamily="49" charset="0"/>
                <a:cs typeface="Courier New" pitchFamily="49" charset="0"/>
              </a:rPr>
              <a:t>);</a:t>
            </a:r>
          </a:p>
          <a:p>
            <a:pPr marL="0" indent="0">
              <a:buNone/>
            </a:pP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End</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FindSet</a:t>
            </a:r>
            <a:endParaRPr lang="lt-LT" sz="1600" dirty="0">
              <a:latin typeface="Courier New" pitchFamily="49" charset="0"/>
              <a:cs typeface="Courier New" pitchFamily="49" charset="0"/>
            </a:endParaRPr>
          </a:p>
          <a:p>
            <a:r>
              <a:rPr lang="lt-LT" sz="2400" dirty="0" smtClean="0"/>
              <a:t>Algoritme naudojame </a:t>
            </a:r>
            <a:r>
              <a:rPr lang="lt-LT" sz="2400" dirty="0" err="1" smtClean="0"/>
              <a:t>rekursiją</a:t>
            </a:r>
            <a:endParaRPr lang="lt-LT" sz="2400" dirty="0" smtClean="0"/>
          </a:p>
          <a:p>
            <a:r>
              <a:rPr lang="lt-LT" sz="2400" dirty="0" smtClean="0"/>
              <a:t>Jei </a:t>
            </a:r>
            <a:r>
              <a:rPr lang="lt-LT" sz="2400" dirty="0" smtClean="0">
                <a:latin typeface="Courier New" pitchFamily="49" charset="0"/>
                <a:cs typeface="Courier New" pitchFamily="49" charset="0"/>
              </a:rPr>
              <a:t>x</a:t>
            </a:r>
            <a:r>
              <a:rPr lang="lt-LT" sz="2400" dirty="0" smtClean="0"/>
              <a:t> nėra medžio šaknis, tai ieškome, kuriai aibei priklauso </a:t>
            </a:r>
            <a:r>
              <a:rPr lang="lt-LT" sz="2400" dirty="0" smtClean="0">
                <a:latin typeface="Courier New" pitchFamily="49" charset="0"/>
                <a:cs typeface="Courier New" pitchFamily="49" charset="0"/>
              </a:rPr>
              <a:t>x</a:t>
            </a:r>
            <a:r>
              <a:rPr lang="lt-LT" sz="2400" dirty="0" smtClean="0"/>
              <a:t> tėvas</a:t>
            </a:r>
          </a:p>
          <a:p>
            <a:r>
              <a:rPr lang="lt-LT" sz="2400" dirty="0" smtClean="0"/>
              <a:t>Paskui pakeičiame rodyklės </a:t>
            </a:r>
            <a:r>
              <a:rPr lang="lt-LT" sz="2400" dirty="0" err="1" smtClean="0">
                <a:latin typeface="Courier New" pitchFamily="49" charset="0"/>
                <a:cs typeface="Courier New" pitchFamily="49" charset="0"/>
              </a:rPr>
              <a:t>p(x</a:t>
            </a:r>
            <a:r>
              <a:rPr lang="lt-LT" sz="2400" dirty="0" smtClean="0">
                <a:latin typeface="Courier New" pitchFamily="49" charset="0"/>
                <a:cs typeface="Courier New" pitchFamily="49" charset="0"/>
              </a:rPr>
              <a:t>) </a:t>
            </a:r>
            <a:r>
              <a:rPr lang="lt-LT" sz="2400" dirty="0" smtClean="0"/>
              <a:t>reikšmę – ją nukreipiame į pagrindinį aibės elementą</a:t>
            </a:r>
            <a:endParaRPr lang="en-US" sz="2400" dirty="0"/>
          </a:p>
        </p:txBody>
      </p:sp>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5" y="3068960"/>
            <a:ext cx="309774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69639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Aibės </a:t>
            </a:r>
            <a:r>
              <a:rPr lang="lt-LT" smtClean="0"/>
              <a:t>ir algoritmai</a:t>
            </a:r>
            <a:endParaRPr lang="en-US"/>
          </a:p>
        </p:txBody>
      </p:sp>
      <p:sp>
        <p:nvSpPr>
          <p:cNvPr id="3" name="Content Placeholder 2"/>
          <p:cNvSpPr>
            <a:spLocks noGrp="1"/>
          </p:cNvSpPr>
          <p:nvPr>
            <p:ph idx="1"/>
          </p:nvPr>
        </p:nvSpPr>
        <p:spPr/>
        <p:txBody>
          <a:bodyPr/>
          <a:lstStyle/>
          <a:p>
            <a:r>
              <a:rPr lang="lt-LT" sz="2000" dirty="0" smtClean="0"/>
              <a:t>Paprasčiausia </a:t>
            </a:r>
            <a:r>
              <a:rPr lang="lt-LT" sz="2000" dirty="0" err="1" smtClean="0"/>
              <a:t>UnionOfSets(x,y</a:t>
            </a:r>
            <a:r>
              <a:rPr lang="lt-LT" sz="2000" dirty="0" smtClean="0"/>
              <a:t>) operacijos realizacija yra, kai vieno iš medžio šaknies tėvo rodyklę nukreipiame į kitos aibės šaknį</a:t>
            </a:r>
          </a:p>
          <a:p>
            <a:endParaRPr lang="lt-LT" sz="2000" dirty="0"/>
          </a:p>
          <a:p>
            <a:endParaRPr lang="lt-LT" sz="2000" dirty="0" smtClean="0"/>
          </a:p>
          <a:p>
            <a:endParaRPr lang="lt-LT" sz="2000" dirty="0"/>
          </a:p>
          <a:p>
            <a:r>
              <a:rPr lang="lt-LT" sz="2000" dirty="0" smtClean="0"/>
              <a:t>Vykdydami įvairius algoritmus, ne tik sujungiame aibes, bet vėliau dar daug kartų tikriname, kuriai aibei priklauso vienas ar kitas elementas</a:t>
            </a:r>
          </a:p>
          <a:p>
            <a:r>
              <a:rPr lang="lt-LT" sz="2000" dirty="0" smtClean="0"/>
              <a:t>Naujojo medžio aukštis bus mažiausias, jei, sujungdami medžius, dar atsižvelgsime ir į jų rangus</a:t>
            </a:r>
          </a:p>
          <a:p>
            <a:r>
              <a:rPr lang="lt-LT" sz="2000" dirty="0" smtClean="0"/>
              <a:t>Naujai sukurtos aibės vienintelio elemento rangas yra lygus nuliui</a:t>
            </a:r>
          </a:p>
          <a:p>
            <a:r>
              <a:rPr lang="lt-LT" sz="2000" dirty="0" smtClean="0"/>
              <a:t>Medžio šaknies rangas keičiasi tik tada, kai jungiamų medžių šaknų rangai yra vienodi</a:t>
            </a:r>
          </a:p>
          <a:p>
            <a:r>
              <a:rPr lang="lt-LT" sz="2000" dirty="0" smtClean="0"/>
              <a:t>Tada naujai gauto medžio </a:t>
            </a:r>
            <a:r>
              <a:rPr lang="lt-LT" sz="2000" dirty="0"/>
              <a:t>š</a:t>
            </a:r>
            <a:r>
              <a:rPr lang="lt-LT" sz="2000" dirty="0" smtClean="0"/>
              <a:t>aknies rangas didinamas vienetu</a:t>
            </a:r>
          </a:p>
          <a:p>
            <a:pPr lvl="0"/>
            <a:r>
              <a:rPr lang="lt-LT" sz="2000" dirty="0">
                <a:solidFill>
                  <a:prstClr val="black"/>
                </a:solidFill>
              </a:rPr>
              <a:t>Pažymėkime </a:t>
            </a:r>
            <a:r>
              <a:rPr lang="lt-LT" sz="2000" dirty="0" err="1">
                <a:solidFill>
                  <a:prstClr val="black"/>
                </a:solidFill>
                <a:latin typeface="Courier New" pitchFamily="49" charset="0"/>
                <a:cs typeface="Courier New" pitchFamily="49" charset="0"/>
              </a:rPr>
              <a:t>rank(x</a:t>
            </a:r>
            <a:r>
              <a:rPr lang="lt-LT" sz="2000" dirty="0">
                <a:solidFill>
                  <a:prstClr val="black"/>
                </a:solidFill>
                <a:latin typeface="Courier New" pitchFamily="49" charset="0"/>
                <a:cs typeface="Courier New" pitchFamily="49" charset="0"/>
              </a:rPr>
              <a:t>) </a:t>
            </a:r>
            <a:r>
              <a:rPr lang="lt-LT" sz="2000" dirty="0">
                <a:solidFill>
                  <a:prstClr val="black"/>
                </a:solidFill>
              </a:rPr>
              <a:t>elemento </a:t>
            </a:r>
            <a:r>
              <a:rPr lang="lt-LT" sz="2000" dirty="0">
                <a:solidFill>
                  <a:prstClr val="black"/>
                </a:solidFill>
                <a:latin typeface="Courier New" pitchFamily="49" charset="0"/>
                <a:cs typeface="Courier New" pitchFamily="49" charset="0"/>
              </a:rPr>
              <a:t>x</a:t>
            </a:r>
            <a:r>
              <a:rPr lang="lt-LT" sz="2000" dirty="0">
                <a:solidFill>
                  <a:prstClr val="black"/>
                </a:solidFill>
              </a:rPr>
              <a:t> </a:t>
            </a:r>
            <a:r>
              <a:rPr lang="lt-LT" sz="2000" dirty="0" smtClean="0">
                <a:solidFill>
                  <a:prstClr val="black"/>
                </a:solidFill>
              </a:rPr>
              <a:t>rangą</a:t>
            </a:r>
            <a:endParaRPr lang="lt-LT" sz="2000" dirty="0">
              <a:solidFill>
                <a:prstClr val="black"/>
              </a:solidFill>
            </a:endParaRPr>
          </a:p>
        </p:txBody>
      </p:sp>
      <p:pic>
        <p:nvPicPr>
          <p:cNvPr id="1914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2348880"/>
            <a:ext cx="3456384" cy="123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370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Aibės </a:t>
            </a:r>
            <a:r>
              <a:rPr lang="lt-LT" smtClean="0"/>
              <a:t>ir algoritmai</a:t>
            </a:r>
            <a:endParaRPr lang="en-US"/>
          </a:p>
        </p:txBody>
      </p:sp>
      <p:sp>
        <p:nvSpPr>
          <p:cNvPr id="3" name="Content Placeholder 2"/>
          <p:cNvSpPr>
            <a:spLocks noGrp="1"/>
          </p:cNvSpPr>
          <p:nvPr>
            <p:ph idx="1"/>
          </p:nvPr>
        </p:nvSpPr>
        <p:spPr/>
        <p:txBody>
          <a:bodyPr/>
          <a:lstStyle/>
          <a:p>
            <a:pPr marL="0" indent="0">
              <a:buNone/>
            </a:pPr>
            <a:r>
              <a:rPr lang="lt-LT" sz="1600" dirty="0">
                <a:latin typeface="Courier New" pitchFamily="49" charset="0"/>
                <a:cs typeface="Courier New" pitchFamily="49" charset="0"/>
              </a:rPr>
              <a:t>	</a:t>
            </a:r>
            <a:r>
              <a:rPr lang="lt-LT" sz="1600" dirty="0" err="1" smtClean="0">
                <a:latin typeface="Courier New" pitchFamily="49" charset="0"/>
                <a:cs typeface="Courier New" pitchFamily="49" charset="0"/>
              </a:rPr>
              <a:t>UnionOfSets(x,y</a:t>
            </a:r>
            <a:r>
              <a:rPr lang="lt-LT" sz="1600" dirty="0" smtClean="0">
                <a:latin typeface="Courier New" pitchFamily="49" charset="0"/>
                <a:cs typeface="Courier New" pitchFamily="49" charset="0"/>
              </a:rPr>
              <a:t>)</a:t>
            </a:r>
          </a:p>
          <a:p>
            <a:pPr marL="0" indent="0">
              <a:buNone/>
            </a:pP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begin</a:t>
            </a:r>
            <a:endParaRPr lang="lt-LT" sz="1600" dirty="0" smtClean="0">
              <a:latin typeface="Courier New" pitchFamily="49" charset="0"/>
              <a:cs typeface="Courier New" pitchFamily="49" charset="0"/>
            </a:endParaRPr>
          </a:p>
          <a:p>
            <a:pPr marL="0" indent="0">
              <a:buNone/>
            </a:pPr>
            <a:r>
              <a:rPr lang="lt-LT" sz="1600" dirty="0" smtClean="0">
                <a:latin typeface="Courier New" pitchFamily="49" charset="0"/>
                <a:cs typeface="Courier New" pitchFamily="49" charset="0"/>
              </a:rPr>
              <a:t>	  (1) u</a:t>
            </a:r>
            <a:r>
              <a:rPr lang="en-US" sz="1600" dirty="0" smtClean="0">
                <a:latin typeface="Courier New" pitchFamily="49" charset="0"/>
                <a:cs typeface="Courier New" pitchFamily="49" charset="0"/>
              </a:rPr>
              <a:t>=</a:t>
            </a:r>
            <a:r>
              <a:rPr lang="lt-LT" sz="1600" dirty="0" err="1" smtClean="0">
                <a:latin typeface="Courier New" pitchFamily="49" charset="0"/>
                <a:cs typeface="Courier New" pitchFamily="49" charset="0"/>
              </a:rPr>
              <a:t>FindSet(x</a:t>
            </a:r>
            <a:r>
              <a:rPr lang="lt-LT" sz="1600" dirty="0" smtClean="0">
                <a:latin typeface="Courier New" pitchFamily="49" charset="0"/>
                <a:cs typeface="Courier New" pitchFamily="49" charset="0"/>
              </a:rPr>
              <a:t>), v</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FindSet</a:t>
            </a:r>
            <a:r>
              <a:rPr lang="en-US" sz="1600" dirty="0" smtClean="0">
                <a:latin typeface="Courier New" pitchFamily="49" charset="0"/>
                <a:cs typeface="Courier New" pitchFamily="49" charset="0"/>
              </a:rPr>
              <a:t>(y);</a:t>
            </a:r>
          </a:p>
          <a:p>
            <a:pPr marL="0" indent="0">
              <a:buNone/>
            </a:pPr>
            <a:r>
              <a:rPr lang="lt-LT"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(2)</a:t>
            </a:r>
            <a:r>
              <a:rPr lang="lt-LT"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If (u!=</a:t>
            </a:r>
            <a:r>
              <a:rPr lang="lt-LT" sz="1600" dirty="0" smtClean="0">
                <a:latin typeface="Courier New" pitchFamily="49" charset="0"/>
                <a:cs typeface="Courier New" pitchFamily="49" charset="0"/>
              </a:rPr>
              <a:t>v</a:t>
            </a:r>
            <a:r>
              <a:rPr lang="en-US" sz="1600" dirty="0" smtClean="0">
                <a:latin typeface="Courier New" pitchFamily="49" charset="0"/>
                <a:cs typeface="Courier New" pitchFamily="49" charset="0"/>
              </a:rPr>
              <a:t>)</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then</a:t>
            </a:r>
            <a:endParaRPr lang="lt-LT" sz="1600" dirty="0" smtClean="0">
              <a:latin typeface="Courier New" pitchFamily="49" charset="0"/>
              <a:cs typeface="Courier New" pitchFamily="49" charset="0"/>
            </a:endParaRPr>
          </a:p>
          <a:p>
            <a:pPr marL="0" indent="0">
              <a:buNone/>
            </a:pPr>
            <a:r>
              <a:rPr lang="lt-LT" sz="1600" dirty="0" smtClean="0">
                <a:latin typeface="Courier New" pitchFamily="49" charset="0"/>
                <a:cs typeface="Courier New" pitchFamily="49" charset="0"/>
              </a:rPr>
              <a:t>	  (3)   </a:t>
            </a:r>
            <a:r>
              <a:rPr lang="lt-LT" sz="1600" dirty="0" err="1" smtClean="0">
                <a:latin typeface="Courier New" pitchFamily="49" charset="0"/>
                <a:cs typeface="Courier New" pitchFamily="49" charset="0"/>
              </a:rPr>
              <a:t>If</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rank(u</a:t>
            </a:r>
            <a:r>
              <a:rPr lang="lt-LT" sz="1600" dirty="0" smtClean="0">
                <a:latin typeface="Courier New" pitchFamily="49" charset="0"/>
                <a:cs typeface="Courier New" pitchFamily="49" charset="0"/>
              </a:rPr>
              <a:t>)&gt;</a:t>
            </a:r>
            <a:r>
              <a:rPr lang="lt-LT" sz="1600" dirty="0" err="1" smtClean="0">
                <a:latin typeface="Courier New" pitchFamily="49" charset="0"/>
                <a:cs typeface="Courier New" pitchFamily="49" charset="0"/>
              </a:rPr>
              <a:t>rank(v</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then</a:t>
            </a:r>
            <a:endParaRPr lang="lt-LT" sz="1600" dirty="0" smtClean="0">
              <a:latin typeface="Courier New" pitchFamily="49" charset="0"/>
              <a:cs typeface="Courier New" pitchFamily="49" charset="0"/>
            </a:endParaRPr>
          </a:p>
          <a:p>
            <a:pPr marL="0" indent="0">
              <a:buNone/>
            </a:pPr>
            <a:r>
              <a:rPr lang="lt-LT" sz="1600" dirty="0" smtClean="0">
                <a:latin typeface="Courier New" pitchFamily="49" charset="0"/>
                <a:cs typeface="Courier New" pitchFamily="49" charset="0"/>
              </a:rPr>
              <a:t>	  (4)     </a:t>
            </a:r>
            <a:r>
              <a:rPr lang="lt-LT" sz="1600" dirty="0" err="1" smtClean="0">
                <a:latin typeface="Courier New" pitchFamily="49" charset="0"/>
                <a:cs typeface="Courier New" pitchFamily="49" charset="0"/>
              </a:rPr>
              <a:t>p(v</a:t>
            </a:r>
            <a:r>
              <a:rPr lang="lt-LT"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 u;</a:t>
            </a:r>
          </a:p>
          <a:p>
            <a:pPr marL="0" indent="0">
              <a:buNone/>
            </a:pPr>
            <a:r>
              <a:rPr lang="lt-LT"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(5)</a:t>
            </a:r>
            <a:r>
              <a:rPr lang="lt-LT"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else</a:t>
            </a:r>
          </a:p>
          <a:p>
            <a:pPr marL="0" indent="0">
              <a:buNone/>
            </a:pPr>
            <a:r>
              <a:rPr lang="lt-LT"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(6)</a:t>
            </a:r>
            <a:r>
              <a:rPr lang="lt-LT"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p(u)=</a:t>
            </a:r>
            <a:r>
              <a:rPr lang="lt-LT" sz="1600" dirty="0" smtClean="0">
                <a:latin typeface="Courier New" pitchFamily="49" charset="0"/>
                <a:cs typeface="Courier New" pitchFamily="49" charset="0"/>
              </a:rPr>
              <a:t>v;</a:t>
            </a:r>
          </a:p>
          <a:p>
            <a:pPr marL="0" indent="0">
              <a:buNone/>
            </a:pPr>
            <a:r>
              <a:rPr lang="lt-LT" sz="1600" dirty="0" smtClean="0">
                <a:latin typeface="Courier New" pitchFamily="49" charset="0"/>
                <a:cs typeface="Courier New" pitchFamily="49" charset="0"/>
              </a:rPr>
              <a:t>	  (7)     </a:t>
            </a:r>
            <a:r>
              <a:rPr lang="lt-LT" sz="1600" dirty="0" err="1" smtClean="0">
                <a:latin typeface="Courier New" pitchFamily="49" charset="0"/>
                <a:cs typeface="Courier New" pitchFamily="49" charset="0"/>
              </a:rPr>
              <a:t>if(rank(u</a:t>
            </a:r>
            <a:r>
              <a:rPr lang="lt-LT" sz="1600" dirty="0" smtClean="0">
                <a:latin typeface="Courier New" pitchFamily="49" charset="0"/>
                <a:cs typeface="Courier New" pitchFamily="49" charset="0"/>
              </a:rPr>
              <a:t>)</a:t>
            </a:r>
            <a:r>
              <a:rPr lang="en-US" sz="1600" dirty="0" smtClean="0">
                <a:latin typeface="Courier New" pitchFamily="49" charset="0"/>
                <a:cs typeface="Courier New" pitchFamily="49" charset="0"/>
              </a:rPr>
              <a:t>==rank(v)</a:t>
            </a:r>
            <a:r>
              <a:rPr lang="lt-LT" sz="1600" dirty="0" smtClean="0">
                <a:latin typeface="Courier New" pitchFamily="49" charset="0"/>
                <a:cs typeface="Courier New" pitchFamily="49" charset="0"/>
              </a:rPr>
              <a: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rank(v)=</a:t>
            </a:r>
            <a:r>
              <a:rPr lang="en-US" sz="1600" dirty="0">
                <a:latin typeface="Courier New" pitchFamily="49" charset="0"/>
                <a:cs typeface="Courier New" pitchFamily="49" charset="0"/>
              </a:rPr>
              <a:t> rank(v</a:t>
            </a:r>
            <a:r>
              <a:rPr lang="en-US" sz="1600" dirty="0" smtClean="0">
                <a:latin typeface="Courier New" pitchFamily="49" charset="0"/>
                <a:cs typeface="Courier New" pitchFamily="49" charset="0"/>
              </a:rPr>
              <a:t>)</a:t>
            </a:r>
            <a:r>
              <a:rPr lang="lt-LT" sz="1600" dirty="0" smtClean="0">
                <a:latin typeface="Courier New" pitchFamily="49" charset="0"/>
                <a:cs typeface="Courier New" pitchFamily="49" charset="0"/>
              </a:rPr>
              <a:t>+1;</a:t>
            </a:r>
          </a:p>
          <a:p>
            <a:pPr marL="0" indent="0">
              <a:buNone/>
            </a:pP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end</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if</a:t>
            </a:r>
            <a:endParaRPr lang="lt-LT" sz="1600" dirty="0" smtClean="0">
              <a:latin typeface="Courier New" pitchFamily="49" charset="0"/>
              <a:cs typeface="Courier New" pitchFamily="49" charset="0"/>
            </a:endParaRPr>
          </a:p>
          <a:p>
            <a:pPr marL="0" indent="0">
              <a:buNone/>
            </a:pP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end</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if</a:t>
            </a:r>
            <a:endParaRPr lang="lt-LT" sz="1600" dirty="0" smtClean="0">
              <a:latin typeface="Courier New" pitchFamily="49" charset="0"/>
              <a:cs typeface="Courier New" pitchFamily="49" charset="0"/>
            </a:endParaRPr>
          </a:p>
          <a:p>
            <a:pPr marL="0" indent="0">
              <a:buNone/>
            </a:pP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end</a:t>
            </a:r>
            <a:r>
              <a:rPr lang="lt-LT" sz="1600" dirty="0" smtClean="0">
                <a:latin typeface="Courier New" pitchFamily="49" charset="0"/>
                <a:cs typeface="Courier New" pitchFamily="49" charset="0"/>
              </a:rPr>
              <a:t> </a:t>
            </a:r>
            <a:r>
              <a:rPr lang="lt-LT" sz="1600" dirty="0" err="1" smtClean="0">
                <a:latin typeface="Courier New" pitchFamily="49" charset="0"/>
                <a:cs typeface="Courier New" pitchFamily="49" charset="0"/>
              </a:rPr>
              <a:t>UnionOfSets</a:t>
            </a:r>
            <a:endParaRPr lang="lt-LT" sz="1600" dirty="0" smtClean="0">
              <a:latin typeface="Courier New" pitchFamily="49" charset="0"/>
              <a:cs typeface="Courier New" pitchFamily="49" charset="0"/>
            </a:endParaRPr>
          </a:p>
          <a:p>
            <a:pPr lvl="0"/>
            <a:r>
              <a:rPr lang="lt-LT" sz="2000" dirty="0" smtClean="0">
                <a:solidFill>
                  <a:prstClr val="black"/>
                </a:solidFill>
              </a:rPr>
              <a:t>Tarkime, kad iš viso atlikome </a:t>
            </a:r>
            <a:r>
              <a:rPr lang="lt-LT" sz="2000" dirty="0" smtClean="0">
                <a:solidFill>
                  <a:prstClr val="black"/>
                </a:solidFill>
                <a:latin typeface="Courier New" pitchFamily="49" charset="0"/>
                <a:cs typeface="Courier New" pitchFamily="49" charset="0"/>
              </a:rPr>
              <a:t>m</a:t>
            </a:r>
            <a:r>
              <a:rPr lang="lt-LT" sz="2000" dirty="0" smtClean="0">
                <a:solidFill>
                  <a:prstClr val="black"/>
                </a:solidFill>
              </a:rPr>
              <a:t> operacijų su aibėmis, tarp jų </a:t>
            </a:r>
            <a:r>
              <a:rPr lang="lt-LT" sz="2000" dirty="0" smtClean="0">
                <a:solidFill>
                  <a:prstClr val="black"/>
                </a:solidFill>
                <a:latin typeface="Courier New" pitchFamily="49" charset="0"/>
                <a:cs typeface="Courier New" pitchFamily="49" charset="0"/>
              </a:rPr>
              <a:t>n</a:t>
            </a:r>
            <a:r>
              <a:rPr lang="lt-LT" sz="2000" dirty="0" smtClean="0">
                <a:solidFill>
                  <a:prstClr val="black"/>
                </a:solidFill>
              </a:rPr>
              <a:t> kartų vykdėme </a:t>
            </a:r>
            <a:r>
              <a:rPr lang="lt-LT" sz="2000" dirty="0" err="1" smtClean="0">
                <a:solidFill>
                  <a:prstClr val="black"/>
                </a:solidFill>
              </a:rPr>
              <a:t>MakeSet(x</a:t>
            </a:r>
            <a:r>
              <a:rPr lang="lt-LT" sz="2000" dirty="0" smtClean="0">
                <a:solidFill>
                  <a:prstClr val="black"/>
                </a:solidFill>
              </a:rPr>
              <a:t>) veiksmą, tada blogiausio atvejo sudėtingumas yra </a:t>
            </a:r>
            <a:r>
              <a:rPr lang="lt-LT" sz="2000" dirty="0" err="1" smtClean="0">
                <a:solidFill>
                  <a:prstClr val="black"/>
                </a:solidFill>
                <a:latin typeface="Courier New" pitchFamily="49" charset="0"/>
                <a:cs typeface="Courier New" pitchFamily="49" charset="0"/>
              </a:rPr>
              <a:t>O(mlogn</a:t>
            </a:r>
            <a:r>
              <a:rPr lang="lt-LT" sz="2000" dirty="0" smtClean="0">
                <a:solidFill>
                  <a:prstClr val="black"/>
                </a:solidFill>
                <a:latin typeface="Courier New" pitchFamily="49" charset="0"/>
                <a:cs typeface="Courier New" pitchFamily="49" charset="0"/>
              </a:rPr>
              <a:t>)</a:t>
            </a:r>
            <a:endParaRPr lang="lt-LT" sz="2000" dirty="0">
              <a:solidFill>
                <a:prstClr val="black"/>
              </a:solidFill>
              <a:latin typeface="Courier New" pitchFamily="49" charset="0"/>
              <a:cs typeface="Courier New" pitchFamily="49" charset="0"/>
            </a:endParaRPr>
          </a:p>
          <a:p>
            <a:pPr marL="0" indent="0">
              <a:buNone/>
            </a:pPr>
            <a:endParaRPr lang="lt-LT" sz="1600" dirty="0" smtClean="0">
              <a:latin typeface="Courier New" pitchFamily="49" charset="0"/>
              <a:cs typeface="Courier New" pitchFamily="49" charset="0"/>
            </a:endParaRPr>
          </a:p>
        </p:txBody>
      </p:sp>
    </p:spTree>
    <p:extLst>
      <p:ext uri="{BB962C8B-B14F-4D97-AF65-F5344CB8AC3E}">
        <p14:creationId xmlns:p14="http://schemas.microsoft.com/office/powerpoint/2010/main" val="14253109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Boruvkos</a:t>
            </a:r>
            <a:r>
              <a:rPr lang="lt-LT" dirty="0" smtClean="0"/>
              <a:t> algoritmas</a:t>
            </a:r>
            <a:endParaRPr lang="en-US" dirty="0"/>
          </a:p>
        </p:txBody>
      </p:sp>
      <p:sp>
        <p:nvSpPr>
          <p:cNvPr id="3" name="Content Placeholder 2"/>
          <p:cNvSpPr>
            <a:spLocks noGrp="1"/>
          </p:cNvSpPr>
          <p:nvPr>
            <p:ph idx="1"/>
          </p:nvPr>
        </p:nvSpPr>
        <p:spPr/>
        <p:txBody>
          <a:bodyPr/>
          <a:lstStyle/>
          <a:p>
            <a:r>
              <a:rPr lang="lt-LT" sz="2400" dirty="0" smtClean="0"/>
              <a:t>Tai godusis algoritmas</a:t>
            </a:r>
          </a:p>
          <a:p>
            <a:r>
              <a:rPr lang="lt-LT" sz="2400" dirty="0" smtClean="0"/>
              <a:t>Pradžioje, panašiai kaip </a:t>
            </a:r>
            <a:r>
              <a:rPr lang="lt-LT" sz="2400" dirty="0" err="1" smtClean="0"/>
              <a:t>Kraskalo</a:t>
            </a:r>
            <a:r>
              <a:rPr lang="lt-LT" sz="2400" dirty="0" smtClean="0"/>
              <a:t> algoritme, turime dengiančiųjų medžių mišką </a:t>
            </a:r>
            <a:r>
              <a:rPr lang="lt-LT" sz="2400" dirty="0" smtClean="0">
                <a:latin typeface="Courier New" pitchFamily="49" charset="0"/>
                <a:cs typeface="Courier New" pitchFamily="49" charset="0"/>
              </a:rPr>
              <a:t>F</a:t>
            </a:r>
            <a:r>
              <a:rPr lang="lt-LT" sz="2400" dirty="0" smtClean="0"/>
              <a:t>, kurį sudaro tik grafo viršūnės</a:t>
            </a:r>
          </a:p>
          <a:p>
            <a:r>
              <a:rPr lang="lt-LT" sz="2400" dirty="0" smtClean="0"/>
              <a:t>Eiliniu algoritmo žingsniu randame po vieną lengviausią briauną, išeinančią iš kiekvieno medžio</a:t>
            </a:r>
          </a:p>
          <a:p>
            <a:r>
              <a:rPr lang="lt-LT" sz="2400" dirty="0" smtClean="0"/>
              <a:t>Kadangi kai kurios briaunos         , kad kiekviena lengva briauna būtų pasirinkta tik vieną kartą</a:t>
            </a:r>
          </a:p>
          <a:p>
            <a:r>
              <a:rPr lang="lt-LT" sz="2400" dirty="0" smtClean="0"/>
              <a:t>Visas šias briaunas įtraukiame į minimalų dengiantįjį medį bei sujungiame kai kuriuos </a:t>
            </a:r>
            <a:r>
              <a:rPr lang="lt-LT" sz="2400" dirty="0" err="1" smtClean="0"/>
              <a:t>pomedžius</a:t>
            </a:r>
            <a:endParaRPr lang="lt-LT" sz="2400" dirty="0" smtClean="0"/>
          </a:p>
          <a:p>
            <a:r>
              <a:rPr lang="lt-LT" sz="2400" dirty="0" smtClean="0"/>
              <a:t>Procesą kartojame tol, kol parenkame </a:t>
            </a:r>
            <a:r>
              <a:rPr lang="lt-LT" sz="2400" dirty="0" smtClean="0">
                <a:latin typeface="Courier New" pitchFamily="49" charset="0"/>
                <a:cs typeface="Courier New" pitchFamily="49" charset="0"/>
              </a:rPr>
              <a:t>(|V|-1)</a:t>
            </a:r>
            <a:r>
              <a:rPr lang="lt-LT" sz="2400" dirty="0" smtClean="0"/>
              <a:t> briauną</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998720174"/>
              </p:ext>
            </p:extLst>
          </p:nvPr>
        </p:nvGraphicFramePr>
        <p:xfrm>
          <a:off x="4716016" y="4209837"/>
          <a:ext cx="792088" cy="371291"/>
        </p:xfrm>
        <a:graphic>
          <a:graphicData uri="http://schemas.openxmlformats.org/presentationml/2006/ole">
            <mc:AlternateContent xmlns:mc="http://schemas.openxmlformats.org/markup-compatibility/2006">
              <mc:Choice xmlns:v="urn:schemas-microsoft-com:vml" Requires="v">
                <p:oleObj spid="_x0000_s192538" name="Equation" r:id="rId3" imgW="406080" imgH="190440" progId="Equation.DSMT4">
                  <p:embed/>
                </p:oleObj>
              </mc:Choice>
              <mc:Fallback>
                <p:oleObj name="Equation" r:id="rId3" imgW="406080" imgH="190440" progId="Equation.DSMT4">
                  <p:embed/>
                  <p:pic>
                    <p:nvPicPr>
                      <p:cNvPr id="0" name=""/>
                      <p:cNvPicPr/>
                      <p:nvPr/>
                    </p:nvPicPr>
                    <p:blipFill>
                      <a:blip r:embed="rId4"/>
                      <a:stretch>
                        <a:fillRect/>
                      </a:stretch>
                    </p:blipFill>
                    <p:spPr>
                      <a:xfrm>
                        <a:off x="4716016" y="4209837"/>
                        <a:ext cx="792088" cy="371291"/>
                      </a:xfrm>
                      <a:prstGeom prst="rect">
                        <a:avLst/>
                      </a:prstGeom>
                    </p:spPr>
                  </p:pic>
                </p:oleObj>
              </mc:Fallback>
            </mc:AlternateContent>
          </a:graphicData>
        </a:graphic>
      </p:graphicFrame>
    </p:spTree>
    <p:extLst>
      <p:ext uri="{BB962C8B-B14F-4D97-AF65-F5344CB8AC3E}">
        <p14:creationId xmlns:p14="http://schemas.microsoft.com/office/powerpoint/2010/main" val="35418613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Boruvkos</a:t>
            </a:r>
            <a:r>
              <a:rPr lang="lt-LT" dirty="0" smtClean="0"/>
              <a:t> algoritmas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lt-LT" sz="1800" dirty="0" smtClean="0"/>
                  <a:t>Teorema</a:t>
                </a:r>
              </a:p>
              <a:p>
                <a:pPr lvl="1"/>
                <a:r>
                  <a:rPr lang="lt-LT" sz="1600" dirty="0" smtClean="0"/>
                  <a:t>Tegul </a:t>
                </a:r>
                <a:r>
                  <a:rPr lang="lt-LT" sz="1600" dirty="0" smtClean="0">
                    <a:latin typeface="Courier New" pitchFamily="49" charset="0"/>
                    <a:cs typeface="Courier New" pitchFamily="49" charset="0"/>
                  </a:rPr>
                  <a:t>G</a:t>
                </a:r>
                <a:r>
                  <a:rPr lang="lt-LT" sz="1600" dirty="0" smtClean="0"/>
                  <a:t> yra įvertintasis jungusis grafas</a:t>
                </a:r>
              </a:p>
              <a:p>
                <a:pPr lvl="1"/>
                <a:r>
                  <a:rPr lang="lt-LT" sz="1600" dirty="0" smtClean="0"/>
                  <a:t>Tada </a:t>
                </a:r>
                <a:r>
                  <a:rPr lang="lt-LT" sz="1600" dirty="0" err="1" smtClean="0"/>
                  <a:t>Burovkos</a:t>
                </a:r>
                <a:r>
                  <a:rPr lang="lt-LT" sz="1600" dirty="0" smtClean="0"/>
                  <a:t> algoritmu randame minimalų dengiantįjį medį</a:t>
                </a:r>
              </a:p>
              <a:p>
                <a:pPr lvl="0"/>
                <a:r>
                  <a:rPr lang="lt-LT" sz="1800" dirty="0" smtClean="0">
                    <a:solidFill>
                      <a:prstClr val="black"/>
                    </a:solidFill>
                  </a:rPr>
                  <a:t>Įrodymas</a:t>
                </a:r>
              </a:p>
              <a:p>
                <a:pPr lvl="1"/>
                <a:r>
                  <a:rPr lang="lt-LT" sz="1600" dirty="0" smtClean="0">
                    <a:solidFill>
                      <a:prstClr val="black"/>
                    </a:solidFill>
                  </a:rPr>
                  <a:t>Imkime medį </a:t>
                </a:r>
                <a:r>
                  <a:rPr lang="lt-LT" sz="1600" dirty="0" err="1" smtClean="0">
                    <a:solidFill>
                      <a:prstClr val="black"/>
                    </a:solidFill>
                    <a:latin typeface="Courier New" pitchFamily="49" charset="0"/>
                    <a:cs typeface="Courier New" pitchFamily="49" charset="0"/>
                  </a:rPr>
                  <a:t>T</a:t>
                </a:r>
                <a:r>
                  <a:rPr lang="lt-LT" sz="1600" baseline="-25000" dirty="0" err="1" smtClean="0">
                    <a:solidFill>
                      <a:prstClr val="black"/>
                    </a:solidFill>
                    <a:latin typeface="Courier New" pitchFamily="49" charset="0"/>
                    <a:cs typeface="Courier New" pitchFamily="49" charset="0"/>
                  </a:rPr>
                  <a:t>i</a:t>
                </a:r>
                <a:r>
                  <a:rPr lang="en-US" sz="1600" dirty="0" smtClean="0">
                    <a:solidFill>
                      <a:prstClr val="black"/>
                    </a:solidFill>
                    <a:latin typeface="Courier New" pitchFamily="49" charset="0"/>
                    <a:cs typeface="Courier New" pitchFamily="49" charset="0"/>
                  </a:rPr>
                  <a:t>=</a:t>
                </a:r>
                <a:r>
                  <a:rPr lang="lt-LT" sz="1600" dirty="0" smtClean="0">
                    <a:solidFill>
                      <a:prstClr val="black"/>
                    </a:solidFill>
                    <a:latin typeface="Courier New" pitchFamily="49" charset="0"/>
                    <a:cs typeface="Courier New" pitchFamily="49" charset="0"/>
                  </a:rPr>
                  <a:t>(</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i</a:t>
                </a:r>
                <a:r>
                  <a:rPr lang="lt-LT" sz="1600" dirty="0" err="1" smtClean="0">
                    <a:solidFill>
                      <a:prstClr val="black"/>
                    </a:solidFill>
                    <a:latin typeface="Courier New" pitchFamily="49" charset="0"/>
                    <a:cs typeface="Courier New" pitchFamily="49" charset="0"/>
                  </a:rPr>
                  <a:t>,B</a:t>
                </a:r>
                <a:r>
                  <a:rPr lang="lt-LT" sz="1600" baseline="-25000" dirty="0" err="1" smtClean="0">
                    <a:solidFill>
                      <a:prstClr val="black"/>
                    </a:solidFill>
                    <a:latin typeface="Courier New" pitchFamily="49" charset="0"/>
                    <a:cs typeface="Courier New" pitchFamily="49" charset="0"/>
                  </a:rPr>
                  <a:t>i</a:t>
                </a:r>
                <a:r>
                  <a:rPr lang="lt-LT" sz="1600" dirty="0" smtClean="0">
                    <a:solidFill>
                      <a:prstClr val="black"/>
                    </a:solidFill>
                    <a:latin typeface="Courier New" pitchFamily="49" charset="0"/>
                    <a:cs typeface="Courier New" pitchFamily="49" charset="0"/>
                  </a:rPr>
                  <a:t>) </a:t>
                </a:r>
                <a:r>
                  <a:rPr lang="lt-LT" sz="1600" dirty="0" smtClean="0">
                    <a:solidFill>
                      <a:prstClr val="black"/>
                    </a:solidFill>
                  </a:rPr>
                  <a:t>ir sudarykime grafo pjūvį </a:t>
                </a:r>
                <a:r>
                  <a:rPr lang="lt-LT" sz="1600" dirty="0" smtClean="0">
                    <a:solidFill>
                      <a:prstClr val="black"/>
                    </a:solidFill>
                    <a:latin typeface="Courier New" pitchFamily="49" charset="0"/>
                    <a:cs typeface="Courier New" pitchFamily="49" charset="0"/>
                  </a:rPr>
                  <a:t>(</a:t>
                </a:r>
                <a:r>
                  <a:rPr lang="lt-LT" sz="1600" dirty="0" err="1" smtClean="0">
                    <a:solidFill>
                      <a:prstClr val="black"/>
                    </a:solidFill>
                    <a:latin typeface="Courier New" pitchFamily="49" charset="0"/>
                    <a:cs typeface="Courier New" pitchFamily="49" charset="0"/>
                  </a:rPr>
                  <a:t>V</a:t>
                </a:r>
                <a:r>
                  <a:rPr lang="lt-LT" sz="1600" baseline="-25000" dirty="0" err="1" smtClean="0">
                    <a:solidFill>
                      <a:prstClr val="black"/>
                    </a:solidFill>
                    <a:latin typeface="Courier New" pitchFamily="49" charset="0"/>
                    <a:cs typeface="Courier New" pitchFamily="49" charset="0"/>
                  </a:rPr>
                  <a:t>i</a:t>
                </a:r>
                <a:r>
                  <a:rPr lang="lt-LT" sz="1600" dirty="0" smtClean="0">
                    <a:solidFill>
                      <a:prstClr val="black"/>
                    </a:solidFill>
                    <a:latin typeface="Courier New" pitchFamily="49" charset="0"/>
                    <a:cs typeface="Courier New" pitchFamily="49" charset="0"/>
                  </a:rPr>
                  <a:t>, </a:t>
                </a:r>
                <a:r>
                  <a:rPr lang="lt-LT" sz="1600" dirty="0" err="1" smtClean="0">
                    <a:solidFill>
                      <a:prstClr val="black"/>
                    </a:solidFill>
                    <a:latin typeface="Courier New" pitchFamily="49" charset="0"/>
                    <a:cs typeface="Courier New" pitchFamily="49" charset="0"/>
                  </a:rPr>
                  <a:t>V\V</a:t>
                </a:r>
                <a:r>
                  <a:rPr lang="lt-LT" sz="1600" baseline="-25000" dirty="0" err="1" smtClean="0">
                    <a:solidFill>
                      <a:prstClr val="black"/>
                    </a:solidFill>
                    <a:latin typeface="Courier New" pitchFamily="49" charset="0"/>
                    <a:cs typeface="Courier New" pitchFamily="49" charset="0"/>
                  </a:rPr>
                  <a:t>i</a:t>
                </a:r>
                <a:r>
                  <a:rPr lang="lt-LT" sz="1600" dirty="0" smtClean="0">
                    <a:solidFill>
                      <a:prstClr val="black"/>
                    </a:solidFill>
                    <a:latin typeface="Courier New" pitchFamily="49" charset="0"/>
                    <a:cs typeface="Courier New" pitchFamily="49" charset="0"/>
                  </a:rPr>
                  <a:t>)</a:t>
                </a:r>
                <a:r>
                  <a:rPr lang="lt-LT" sz="1600" dirty="0" smtClean="0">
                    <a:solidFill>
                      <a:prstClr val="black"/>
                    </a:solidFill>
                  </a:rPr>
                  <a:t>, kuris yra suderintas su jau parinktų briaunų aibe </a:t>
                </a:r>
                <a:r>
                  <a:rPr lang="lt-LT" sz="1600" dirty="0" smtClean="0">
                    <a:solidFill>
                      <a:prstClr val="black"/>
                    </a:solidFill>
                    <a:latin typeface="Courier New" pitchFamily="49" charset="0"/>
                    <a:cs typeface="Courier New" pitchFamily="49" charset="0"/>
                  </a:rPr>
                  <a:t>B</a:t>
                </a:r>
              </a:p>
              <a:p>
                <a:pPr lvl="1"/>
                <a:r>
                  <a:rPr lang="lt-LT" sz="1600" dirty="0" smtClean="0">
                    <a:solidFill>
                      <a:prstClr val="black"/>
                    </a:solidFill>
                  </a:rPr>
                  <a:t>Parinktoji briauna </a:t>
                </a:r>
                <a:r>
                  <a:rPr lang="lt-LT" sz="1600" dirty="0" smtClean="0">
                    <a:solidFill>
                      <a:prstClr val="black"/>
                    </a:solidFill>
                    <a:latin typeface="Courier New" pitchFamily="49" charset="0"/>
                    <a:cs typeface="Courier New" pitchFamily="49" charset="0"/>
                  </a:rPr>
                  <a:t>e</a:t>
                </a:r>
                <a:r>
                  <a:rPr lang="lt-LT" sz="1600" baseline="-25000" dirty="0" smtClean="0">
                    <a:solidFill>
                      <a:prstClr val="black"/>
                    </a:solidFill>
                    <a:latin typeface="Courier New" pitchFamily="49" charset="0"/>
                    <a:cs typeface="Courier New" pitchFamily="49" charset="0"/>
                  </a:rPr>
                  <a:t>i</a:t>
                </a:r>
                <a:r>
                  <a:rPr lang="lt-LT" sz="1600" dirty="0" smtClean="0">
                    <a:solidFill>
                      <a:prstClr val="black"/>
                    </a:solidFill>
                  </a:rPr>
                  <a:t> kerta šį pjūvį, taigi ji yra lengva</a:t>
                </a:r>
              </a:p>
              <a:p>
                <a:pPr lvl="1"/>
                <a:r>
                  <a:rPr lang="lt-LT" sz="1600" dirty="0" smtClean="0">
                    <a:solidFill>
                      <a:prstClr val="black"/>
                    </a:solidFill>
                  </a:rPr>
                  <a:t>Toks teiginys yra teisingas visiems medžiams </a:t>
                </a:r>
                <a:r>
                  <a:rPr lang="lt-LT" sz="1600" dirty="0" smtClean="0">
                    <a:solidFill>
                      <a:prstClr val="black"/>
                    </a:solidFill>
                    <a:latin typeface="Courier New" pitchFamily="49" charset="0"/>
                    <a:cs typeface="Courier New" pitchFamily="49" charset="0"/>
                  </a:rPr>
                  <a:t>T</a:t>
                </a:r>
                <a:r>
                  <a:rPr lang="lt-LT" sz="1600" baseline="-25000" dirty="0">
                    <a:solidFill>
                      <a:prstClr val="black"/>
                    </a:solidFill>
                    <a:latin typeface="Courier New" pitchFamily="49" charset="0"/>
                    <a:cs typeface="Courier New" pitchFamily="49" charset="0"/>
                  </a:rPr>
                  <a:t>i</a:t>
                </a:r>
                <a14:m>
                  <m:oMath xmlns:m="http://schemas.openxmlformats.org/officeDocument/2006/math">
                    <m:r>
                      <m:rPr>
                        <m:sty m:val="p"/>
                      </m:rPr>
                      <a:rPr lang="lt-LT" sz="1600">
                        <a:solidFill>
                          <a:prstClr val="black"/>
                        </a:solidFill>
                        <a:latin typeface="Cambria Math"/>
                        <a:ea typeface="Cambria Math"/>
                      </a:rPr>
                      <m:t>ϵ</m:t>
                    </m:r>
                  </m:oMath>
                </a14:m>
                <a:r>
                  <a:rPr lang="lt-LT" sz="1600" dirty="0" smtClean="0">
                    <a:solidFill>
                      <a:prstClr val="black"/>
                    </a:solidFill>
                    <a:latin typeface="Courier New" pitchFamily="49" charset="0"/>
                    <a:cs typeface="Courier New" pitchFamily="49" charset="0"/>
                  </a:rPr>
                  <a:t>F</a:t>
                </a:r>
                <a:r>
                  <a:rPr lang="lt-LT" sz="1600" baseline="-25000" dirty="0" smtClean="0">
                    <a:solidFill>
                      <a:prstClr val="black"/>
                    </a:solidFill>
                    <a:latin typeface="Courier New" pitchFamily="49" charset="0"/>
                    <a:cs typeface="Courier New" pitchFamily="49" charset="0"/>
                  </a:rPr>
                  <a:t>1</a:t>
                </a:r>
                <a:r>
                  <a:rPr lang="lt-LT" sz="1600" dirty="0" smtClean="0">
                    <a:solidFill>
                      <a:prstClr val="black"/>
                    </a:solidFill>
                  </a:rPr>
                  <a:t>, taigi </a:t>
                </a:r>
                <a:r>
                  <a:rPr lang="lt-LT" sz="1600" dirty="0" err="1" smtClean="0">
                    <a:solidFill>
                      <a:prstClr val="black"/>
                    </a:solidFill>
                  </a:rPr>
                  <a:t>Burovkos</a:t>
                </a:r>
                <a:r>
                  <a:rPr lang="lt-LT" sz="1600" dirty="0" smtClean="0">
                    <a:solidFill>
                      <a:prstClr val="black"/>
                    </a:solidFill>
                  </a:rPr>
                  <a:t> algoritme briaunas įtraukiame į minimalų dengiantįjį medį, taikydami mėlynąją taisyklę</a:t>
                </a:r>
                <a:endParaRPr lang="lt-LT" sz="1600" dirty="0">
                  <a:solidFill>
                    <a:prstClr val="black"/>
                  </a:solidFill>
                </a:endParaRPr>
              </a:p>
              <a:p>
                <a:pPr marL="457200" lvl="1" indent="0">
                  <a:buNone/>
                </a:pPr>
                <a:r>
                  <a:rPr lang="lt-LT" sz="1100" dirty="0" err="1" smtClean="0">
                    <a:solidFill>
                      <a:prstClr val="black"/>
                    </a:solidFill>
                    <a:latin typeface="Courier New" pitchFamily="49" charset="0"/>
                    <a:cs typeface="Courier New" pitchFamily="49" charset="0"/>
                  </a:rPr>
                  <a:t>Burovka</a:t>
                </a:r>
                <a:r>
                  <a:rPr lang="lt-LT" sz="1100" dirty="0" smtClean="0">
                    <a:solidFill>
                      <a:prstClr val="black"/>
                    </a:solidFill>
                    <a:latin typeface="Courier New" pitchFamily="49" charset="0"/>
                    <a:cs typeface="Courier New" pitchFamily="49" charset="0"/>
                  </a:rPr>
                  <a:t>()</a:t>
                </a:r>
              </a:p>
              <a:p>
                <a:pPr marL="457200" lvl="1" indent="0">
                  <a:buNone/>
                </a:pPr>
                <a:r>
                  <a:rPr lang="lt-LT" sz="1100" dirty="0" err="1" smtClean="0">
                    <a:solidFill>
                      <a:prstClr val="black"/>
                    </a:solidFill>
                    <a:latin typeface="Courier New" pitchFamily="49" charset="0"/>
                    <a:cs typeface="Courier New" pitchFamily="49" charset="0"/>
                  </a:rPr>
                  <a:t>begin</a:t>
                </a:r>
                <a:endParaRPr lang="lt-LT" sz="1100" dirty="0" smtClean="0">
                  <a:solidFill>
                    <a:prstClr val="black"/>
                  </a:solidFill>
                  <a:latin typeface="Courier New" pitchFamily="49" charset="0"/>
                  <a:cs typeface="Courier New" pitchFamily="49" charset="0"/>
                </a:endParaRPr>
              </a:p>
              <a:p>
                <a:pPr marL="457200" lvl="1" indent="0">
                  <a:buNone/>
                </a:pPr>
                <a:r>
                  <a:rPr lang="lt-LT" sz="1100" dirty="0" smtClean="0">
                    <a:solidFill>
                      <a:prstClr val="black"/>
                    </a:solidFill>
                    <a:latin typeface="Courier New" pitchFamily="49" charset="0"/>
                    <a:cs typeface="Courier New" pitchFamily="49" charset="0"/>
                  </a:rPr>
                  <a:t>  (1) F</a:t>
                </a:r>
                <a:r>
                  <a:rPr lang="en-US" sz="1100" dirty="0" smtClean="0">
                    <a:solidFill>
                      <a:prstClr val="black"/>
                    </a:solidFill>
                    <a:latin typeface="Courier New" pitchFamily="49" charset="0"/>
                    <a:cs typeface="Courier New" pitchFamily="49" charset="0"/>
                  </a:rPr>
                  <a:t>={T1, T2, …, </a:t>
                </a:r>
                <a:r>
                  <a:rPr lang="en-US" sz="1100" dirty="0" err="1" smtClean="0">
                    <a:solidFill>
                      <a:prstClr val="black"/>
                    </a:solidFill>
                    <a:latin typeface="Courier New" pitchFamily="49" charset="0"/>
                    <a:cs typeface="Courier New" pitchFamily="49" charset="0"/>
                  </a:rPr>
                  <a:t>Tn</a:t>
                </a:r>
                <a:r>
                  <a:rPr lang="en-US" sz="1100" dirty="0" smtClean="0">
                    <a:solidFill>
                      <a:prstClr val="black"/>
                    </a:solidFill>
                    <a:latin typeface="Courier New" pitchFamily="49" charset="0"/>
                    <a:cs typeface="Courier New" pitchFamily="49" charset="0"/>
                  </a:rPr>
                  <a:t>}, Ti=</a:t>
                </a:r>
                <a:r>
                  <a:rPr lang="lt-LT" sz="1100" dirty="0" smtClean="0">
                    <a:solidFill>
                      <a:prstClr val="black"/>
                    </a:solidFill>
                    <a:latin typeface="Courier New" pitchFamily="49" charset="0"/>
                    <a:cs typeface="Courier New" pitchFamily="49" charset="0"/>
                  </a:rPr>
                  <a:t>({</a:t>
                </a:r>
                <a:r>
                  <a:rPr lang="lt-LT" sz="1100" dirty="0" err="1" smtClean="0">
                    <a:solidFill>
                      <a:prstClr val="black"/>
                    </a:solidFill>
                    <a:latin typeface="Courier New" pitchFamily="49" charset="0"/>
                    <a:cs typeface="Courier New" pitchFamily="49" charset="0"/>
                  </a:rPr>
                  <a:t>vi</a:t>
                </a:r>
                <a:r>
                  <a:rPr lang="lt-LT" sz="1100" dirty="0" smtClean="0">
                    <a:solidFill>
                      <a:prstClr val="black"/>
                    </a:solidFill>
                    <a:latin typeface="Courier New" pitchFamily="49" charset="0"/>
                    <a:cs typeface="Courier New" pitchFamily="49" charset="0"/>
                  </a:rPr>
                  <a:t>}, 0), B</a:t>
                </a:r>
                <a:r>
                  <a:rPr lang="en-US" sz="1100" dirty="0" smtClean="0">
                    <a:solidFill>
                      <a:prstClr val="black"/>
                    </a:solidFill>
                    <a:latin typeface="Courier New" pitchFamily="49" charset="0"/>
                    <a:cs typeface="Courier New" pitchFamily="49" charset="0"/>
                  </a:rPr>
                  <a:t>=0;</a:t>
                </a:r>
              </a:p>
              <a:p>
                <a:pPr marL="457200" lvl="1" indent="0">
                  <a:buNone/>
                </a:pPr>
                <a:r>
                  <a:rPr lang="lt-LT" sz="1100" dirty="0" smtClean="0">
                    <a:solidFill>
                      <a:prstClr val="black"/>
                    </a:solidFill>
                    <a:latin typeface="Courier New" pitchFamily="49" charset="0"/>
                    <a:cs typeface="Courier New" pitchFamily="49" charset="0"/>
                  </a:rPr>
                  <a:t>  </a:t>
                </a:r>
                <a:r>
                  <a:rPr lang="en-US" sz="1100" dirty="0" smtClean="0">
                    <a:solidFill>
                      <a:prstClr val="black"/>
                    </a:solidFill>
                    <a:latin typeface="Courier New" pitchFamily="49" charset="0"/>
                    <a:cs typeface="Courier New" pitchFamily="49" charset="0"/>
                  </a:rPr>
                  <a:t>(2)</a:t>
                </a:r>
                <a:r>
                  <a:rPr lang="lt-LT" sz="1100" dirty="0" smtClean="0">
                    <a:solidFill>
                      <a:prstClr val="black"/>
                    </a:solidFill>
                    <a:latin typeface="Courier New" pitchFamily="49" charset="0"/>
                    <a:cs typeface="Courier New" pitchFamily="49" charset="0"/>
                  </a:rPr>
                  <a:t> </a:t>
                </a:r>
                <a:r>
                  <a:rPr lang="en-US" sz="1100" dirty="0" smtClean="0">
                    <a:solidFill>
                      <a:prstClr val="black"/>
                    </a:solidFill>
                    <a:latin typeface="Courier New" pitchFamily="49" charset="0"/>
                    <a:cs typeface="Courier New" pitchFamily="49" charset="0"/>
                  </a:rPr>
                  <a:t>While (|B|&lt;|V|-1) do</a:t>
                </a:r>
              </a:p>
              <a:p>
                <a:pPr marL="457200" lvl="1" indent="0">
                  <a:buNone/>
                </a:pPr>
                <a:r>
                  <a:rPr lang="lt-LT" sz="1100" dirty="0" smtClean="0">
                    <a:solidFill>
                      <a:prstClr val="black"/>
                    </a:solidFill>
                    <a:latin typeface="Courier New" pitchFamily="49" charset="0"/>
                    <a:cs typeface="Courier New" pitchFamily="49" charset="0"/>
                  </a:rPr>
                  <a:t>  (3)   </a:t>
                </a:r>
                <a:r>
                  <a:rPr lang="en-US" sz="1100" dirty="0" smtClean="0">
                    <a:solidFill>
                      <a:prstClr val="black"/>
                    </a:solidFill>
                    <a:latin typeface="Courier New" pitchFamily="49" charset="0"/>
                    <a:cs typeface="Courier New" pitchFamily="49" charset="0"/>
                  </a:rPr>
                  <a:t>For (</a:t>
                </a:r>
                <a:r>
                  <a:rPr lang="lt-LT" sz="1100" dirty="0">
                    <a:solidFill>
                      <a:prstClr val="black"/>
                    </a:solidFill>
                    <a:latin typeface="Courier New" pitchFamily="49" charset="0"/>
                    <a:cs typeface="Courier New" pitchFamily="49" charset="0"/>
                  </a:rPr>
                  <a:t>T</a:t>
                </a:r>
                <a:r>
                  <a:rPr lang="lt-LT" sz="1100" baseline="-25000" dirty="0">
                    <a:solidFill>
                      <a:prstClr val="black"/>
                    </a:solidFill>
                    <a:latin typeface="Courier New" pitchFamily="49" charset="0"/>
                    <a:cs typeface="Courier New" pitchFamily="49" charset="0"/>
                  </a:rPr>
                  <a:t>i</a:t>
                </a:r>
                <a14:m>
                  <m:oMath xmlns:m="http://schemas.openxmlformats.org/officeDocument/2006/math">
                    <m:r>
                      <m:rPr>
                        <m:sty m:val="p"/>
                      </m:rPr>
                      <a:rPr lang="lt-LT" sz="1100">
                        <a:solidFill>
                          <a:prstClr val="black"/>
                        </a:solidFill>
                        <a:latin typeface="Cambria Math"/>
                        <a:ea typeface="Cambria Math"/>
                      </a:rPr>
                      <m:t>ϵ</m:t>
                    </m:r>
                  </m:oMath>
                </a14:m>
                <a:r>
                  <a:rPr lang="lt-LT" sz="1100" dirty="0">
                    <a:solidFill>
                      <a:prstClr val="black"/>
                    </a:solidFill>
                    <a:latin typeface="Courier New" pitchFamily="49" charset="0"/>
                    <a:cs typeface="Courier New" pitchFamily="49" charset="0"/>
                  </a:rPr>
                  <a:t>F</a:t>
                </a:r>
                <a:r>
                  <a:rPr lang="lt-LT" sz="1100" baseline="-25000" dirty="0">
                    <a:solidFill>
                      <a:prstClr val="black"/>
                    </a:solidFill>
                    <a:latin typeface="Courier New" pitchFamily="49" charset="0"/>
                    <a:cs typeface="Courier New" pitchFamily="49" charset="0"/>
                  </a:rPr>
                  <a:t>1</a:t>
                </a:r>
                <a:r>
                  <a:rPr lang="en-US" sz="1100" dirty="0" smtClean="0">
                    <a:solidFill>
                      <a:prstClr val="black"/>
                    </a:solidFill>
                    <a:latin typeface="Courier New" pitchFamily="49" charset="0"/>
                    <a:cs typeface="Courier New" pitchFamily="49" charset="0"/>
                  </a:rPr>
                  <a:t>) do</a:t>
                </a:r>
              </a:p>
              <a:p>
                <a:pPr marL="457200" lvl="1" indent="0">
                  <a:buNone/>
                </a:pPr>
                <a:r>
                  <a:rPr lang="lt-LT" sz="1100" dirty="0" smtClean="0">
                    <a:solidFill>
                      <a:prstClr val="black"/>
                    </a:solidFill>
                    <a:latin typeface="Courier New" pitchFamily="49" charset="0"/>
                    <a:cs typeface="Courier New" pitchFamily="49" charset="0"/>
                  </a:rPr>
                  <a:t>  </a:t>
                </a:r>
                <a:r>
                  <a:rPr lang="en-US" sz="1100" dirty="0" smtClean="0">
                    <a:solidFill>
                      <a:prstClr val="black"/>
                    </a:solidFill>
                    <a:latin typeface="Courier New" pitchFamily="49" charset="0"/>
                    <a:cs typeface="Courier New" pitchFamily="49" charset="0"/>
                  </a:rPr>
                  <a:t>(4)</a:t>
                </a:r>
                <a:r>
                  <a:rPr lang="lt-LT" sz="1100" dirty="0" smtClean="0">
                    <a:solidFill>
                      <a:prstClr val="black"/>
                    </a:solidFill>
                    <a:latin typeface="Courier New" pitchFamily="49" charset="0"/>
                    <a:cs typeface="Courier New" pitchFamily="49" charset="0"/>
                  </a:rPr>
                  <a:t>     </a:t>
                </a:r>
                <a:r>
                  <a:rPr lang="en-US" sz="1100" dirty="0" err="1" smtClean="0">
                    <a:solidFill>
                      <a:prstClr val="black"/>
                    </a:solidFill>
                    <a:latin typeface="Courier New" pitchFamily="49" charset="0"/>
                    <a:cs typeface="Courier New" pitchFamily="49" charset="0"/>
                  </a:rPr>
                  <a:t>Randame</a:t>
                </a:r>
                <a:r>
                  <a:rPr lang="en-US" sz="1100" dirty="0" smtClean="0">
                    <a:solidFill>
                      <a:prstClr val="black"/>
                    </a:solidFill>
                    <a:latin typeface="Courier New" pitchFamily="49" charset="0"/>
                    <a:cs typeface="Courier New" pitchFamily="49" charset="0"/>
                  </a:rPr>
                  <a:t> </a:t>
                </a:r>
                <a:r>
                  <a:rPr lang="en-US" sz="1100" dirty="0" err="1" smtClean="0">
                    <a:solidFill>
                      <a:prstClr val="black"/>
                    </a:solidFill>
                    <a:latin typeface="Courier New" pitchFamily="49" charset="0"/>
                    <a:cs typeface="Courier New" pitchFamily="49" charset="0"/>
                  </a:rPr>
                  <a:t>lengviausi</a:t>
                </a:r>
                <a:r>
                  <a:rPr lang="lt-LT" sz="1100" dirty="0" smtClean="0">
                    <a:solidFill>
                      <a:prstClr val="black"/>
                    </a:solidFill>
                    <a:latin typeface="Courier New" pitchFamily="49" charset="0"/>
                    <a:cs typeface="Courier New" pitchFamily="49" charset="0"/>
                  </a:rPr>
                  <a:t>ą</a:t>
                </a:r>
                <a:r>
                  <a:rPr lang="en-US" sz="1100" dirty="0" smtClean="0">
                    <a:solidFill>
                      <a:prstClr val="black"/>
                    </a:solidFill>
                    <a:latin typeface="Courier New" pitchFamily="49" charset="0"/>
                    <a:cs typeface="Courier New" pitchFamily="49" charset="0"/>
                  </a:rPr>
                  <a:t> </a:t>
                </a:r>
                <a:r>
                  <a:rPr lang="en-US" sz="1100" dirty="0" err="1" smtClean="0">
                    <a:solidFill>
                      <a:prstClr val="black"/>
                    </a:solidFill>
                    <a:latin typeface="Courier New" pitchFamily="49" charset="0"/>
                    <a:cs typeface="Courier New" pitchFamily="49" charset="0"/>
                  </a:rPr>
                  <a:t>i</a:t>
                </a:r>
                <a:r>
                  <a:rPr lang="lt-LT" sz="1100" dirty="0" smtClean="0">
                    <a:solidFill>
                      <a:prstClr val="black"/>
                    </a:solidFill>
                    <a:latin typeface="Courier New" pitchFamily="49" charset="0"/>
                    <a:cs typeface="Courier New" pitchFamily="49" charset="0"/>
                  </a:rPr>
                  <a:t>š</a:t>
                </a:r>
                <a:r>
                  <a:rPr lang="en-US" sz="1100" dirty="0" err="1" smtClean="0">
                    <a:solidFill>
                      <a:prstClr val="black"/>
                    </a:solidFill>
                    <a:latin typeface="Courier New" pitchFamily="49" charset="0"/>
                    <a:cs typeface="Courier New" pitchFamily="49" charset="0"/>
                  </a:rPr>
                  <a:t>einan</a:t>
                </a:r>
                <a:r>
                  <a:rPr lang="lt-LT" sz="1100" dirty="0" smtClean="0">
                    <a:solidFill>
                      <a:prstClr val="black"/>
                    </a:solidFill>
                    <a:latin typeface="Courier New" pitchFamily="49" charset="0"/>
                    <a:cs typeface="Courier New" pitchFamily="49" charset="0"/>
                  </a:rPr>
                  <a:t>č</a:t>
                </a:r>
                <a:r>
                  <a:rPr lang="en-US" sz="1100" dirty="0" err="1" smtClean="0">
                    <a:solidFill>
                      <a:prstClr val="black"/>
                    </a:solidFill>
                    <a:latin typeface="Courier New" pitchFamily="49" charset="0"/>
                    <a:cs typeface="Courier New" pitchFamily="49" charset="0"/>
                  </a:rPr>
                  <a:t>i</a:t>
                </a:r>
                <a:r>
                  <a:rPr lang="lt-LT" sz="1100" dirty="0" smtClean="0">
                    <a:solidFill>
                      <a:prstClr val="black"/>
                    </a:solidFill>
                    <a:latin typeface="Courier New" pitchFamily="49" charset="0"/>
                    <a:cs typeface="Courier New" pitchFamily="49" charset="0"/>
                  </a:rPr>
                  <a:t>ą</a:t>
                </a:r>
                <a:r>
                  <a:rPr lang="en-US" sz="1100" dirty="0" smtClean="0">
                    <a:solidFill>
                      <a:prstClr val="black"/>
                    </a:solidFill>
                    <a:latin typeface="Courier New" pitchFamily="49" charset="0"/>
                    <a:cs typeface="Courier New" pitchFamily="49" charset="0"/>
                  </a:rPr>
                  <a:t> </a:t>
                </a:r>
                <a:r>
                  <a:rPr lang="en-US" sz="1100" dirty="0" err="1" smtClean="0">
                    <a:solidFill>
                      <a:prstClr val="black"/>
                    </a:solidFill>
                    <a:latin typeface="Courier New" pitchFamily="49" charset="0"/>
                    <a:cs typeface="Courier New" pitchFamily="49" charset="0"/>
                  </a:rPr>
                  <a:t>briaun</a:t>
                </a:r>
                <a:r>
                  <a:rPr lang="lt-LT" sz="1100" dirty="0" smtClean="0">
                    <a:solidFill>
                      <a:prstClr val="black"/>
                    </a:solidFill>
                    <a:latin typeface="Courier New" pitchFamily="49" charset="0"/>
                    <a:cs typeface="Courier New" pitchFamily="49" charset="0"/>
                  </a:rPr>
                  <a:t>ą</a:t>
                </a:r>
                <a:r>
                  <a:rPr lang="en-US" sz="1100" dirty="0" smtClean="0">
                    <a:solidFill>
                      <a:prstClr val="black"/>
                    </a:solidFill>
                    <a:latin typeface="Courier New" pitchFamily="49" charset="0"/>
                    <a:cs typeface="Courier New" pitchFamily="49" charset="0"/>
                  </a:rPr>
                  <a:t> </a:t>
                </a:r>
                <a:r>
                  <a:rPr lang="en-US" sz="1100" dirty="0" err="1" smtClean="0">
                    <a:solidFill>
                      <a:prstClr val="black"/>
                    </a:solidFill>
                    <a:latin typeface="Courier New" pitchFamily="49" charset="0"/>
                    <a:cs typeface="Courier New" pitchFamily="49" charset="0"/>
                  </a:rPr>
                  <a:t>ei</a:t>
                </a:r>
                <a:r>
                  <a:rPr lang="en-US" sz="1100" dirty="0" smtClean="0">
                    <a:solidFill>
                      <a:prstClr val="black"/>
                    </a:solidFill>
                    <a:latin typeface="Courier New" pitchFamily="49" charset="0"/>
                    <a:cs typeface="Courier New" pitchFamily="49" charset="0"/>
                  </a:rPr>
                  <a:t>;</a:t>
                </a:r>
                <a:endParaRPr lang="lt-LT" sz="1100" dirty="0" smtClean="0">
                  <a:solidFill>
                    <a:prstClr val="black"/>
                  </a:solidFill>
                  <a:latin typeface="Courier New" pitchFamily="49" charset="0"/>
                  <a:cs typeface="Courier New" pitchFamily="49" charset="0"/>
                </a:endParaRPr>
              </a:p>
              <a:p>
                <a:pPr marL="457200" lvl="1" indent="0">
                  <a:buNone/>
                </a:pPr>
                <a:r>
                  <a:rPr lang="lt-LT" sz="1100" dirty="0" smtClean="0">
                    <a:solidFill>
                      <a:prstClr val="black"/>
                    </a:solidFill>
                    <a:latin typeface="Courier New" pitchFamily="49" charset="0"/>
                    <a:cs typeface="Courier New" pitchFamily="49" charset="0"/>
                  </a:rPr>
                  <a:t>        </a:t>
                </a:r>
                <a:r>
                  <a:rPr lang="lt-LT" sz="1100" dirty="0" err="1" smtClean="0">
                    <a:solidFill>
                      <a:prstClr val="black"/>
                    </a:solidFill>
                    <a:latin typeface="Courier New" pitchFamily="49" charset="0"/>
                    <a:cs typeface="Courier New" pitchFamily="49" charset="0"/>
                  </a:rPr>
                  <a:t>End</a:t>
                </a:r>
                <a:r>
                  <a:rPr lang="lt-LT" sz="1100" dirty="0" smtClean="0">
                    <a:solidFill>
                      <a:prstClr val="black"/>
                    </a:solidFill>
                    <a:latin typeface="Courier New" pitchFamily="49" charset="0"/>
                    <a:cs typeface="Courier New" pitchFamily="49" charset="0"/>
                  </a:rPr>
                  <a:t> </a:t>
                </a:r>
                <a:r>
                  <a:rPr lang="lt-LT" sz="1100" dirty="0" err="1" smtClean="0">
                    <a:solidFill>
                      <a:prstClr val="black"/>
                    </a:solidFill>
                    <a:latin typeface="Courier New" pitchFamily="49" charset="0"/>
                    <a:cs typeface="Courier New" pitchFamily="49" charset="0"/>
                  </a:rPr>
                  <a:t>do</a:t>
                </a:r>
                <a:endParaRPr lang="lt-LT" sz="1100" dirty="0" smtClean="0">
                  <a:solidFill>
                    <a:prstClr val="black"/>
                  </a:solidFill>
                  <a:latin typeface="Courier New" pitchFamily="49" charset="0"/>
                  <a:cs typeface="Courier New" pitchFamily="49" charset="0"/>
                </a:endParaRPr>
              </a:p>
              <a:p>
                <a:pPr marL="457200" lvl="1" indent="0">
                  <a:buNone/>
                </a:pPr>
                <a:r>
                  <a:rPr lang="lt-LT" sz="1100" dirty="0" smtClean="0">
                    <a:solidFill>
                      <a:prstClr val="black"/>
                    </a:solidFill>
                    <a:latin typeface="Courier New" pitchFamily="49" charset="0"/>
                    <a:cs typeface="Courier New" pitchFamily="49" charset="0"/>
                  </a:rPr>
                  <a:t>  (5)   Sudarome skirtingų ei briaunų aibę L;</a:t>
                </a:r>
              </a:p>
              <a:p>
                <a:pPr marL="457200" lvl="1" indent="0">
                  <a:buNone/>
                </a:pPr>
                <a:r>
                  <a:rPr lang="lt-LT" sz="1100" dirty="0" smtClean="0">
                    <a:solidFill>
                      <a:prstClr val="black"/>
                    </a:solidFill>
                    <a:latin typeface="Courier New" pitchFamily="49" charset="0"/>
                    <a:cs typeface="Courier New" pitchFamily="49" charset="0"/>
                  </a:rPr>
                  <a:t>  (6)   B</a:t>
                </a:r>
                <a:r>
                  <a:rPr lang="en-US" sz="1100" dirty="0" smtClean="0">
                    <a:solidFill>
                      <a:prstClr val="black"/>
                    </a:solidFill>
                    <a:latin typeface="Courier New" pitchFamily="49" charset="0"/>
                    <a:cs typeface="Courier New" pitchFamily="49" charset="0"/>
                  </a:rPr>
                  <a:t>=</a:t>
                </a:r>
                <a:r>
                  <a:rPr lang="lt-LT" sz="1100" dirty="0" smtClean="0">
                    <a:solidFill>
                      <a:prstClr val="black"/>
                    </a:solidFill>
                    <a:latin typeface="Courier New" pitchFamily="49" charset="0"/>
                    <a:cs typeface="Courier New" pitchFamily="49" charset="0"/>
                  </a:rPr>
                  <a:t>B U L;</a:t>
                </a:r>
              </a:p>
              <a:p>
                <a:pPr marL="457200" lvl="1" indent="0">
                  <a:buNone/>
                </a:pPr>
                <a:r>
                  <a:rPr lang="lt-LT" sz="1100" dirty="0" smtClean="0">
                    <a:solidFill>
                      <a:prstClr val="black"/>
                    </a:solidFill>
                    <a:latin typeface="Courier New" pitchFamily="49" charset="0"/>
                    <a:cs typeface="Courier New" pitchFamily="49" charset="0"/>
                  </a:rPr>
                  <a:t>  (7)   Modifikuojame mišką F;</a:t>
                </a:r>
              </a:p>
              <a:p>
                <a:pPr marL="457200" lvl="1" indent="0">
                  <a:buNone/>
                </a:pPr>
                <a:r>
                  <a:rPr lang="lt-LT" sz="1100" dirty="0" smtClean="0">
                    <a:solidFill>
                      <a:prstClr val="black"/>
                    </a:solidFill>
                    <a:latin typeface="Courier New" pitchFamily="49" charset="0"/>
                    <a:cs typeface="Courier New" pitchFamily="49" charset="0"/>
                  </a:rPr>
                  <a:t>      </a:t>
                </a:r>
                <a:r>
                  <a:rPr lang="lt-LT" sz="1100" dirty="0" err="1" smtClean="0">
                    <a:solidFill>
                      <a:prstClr val="black"/>
                    </a:solidFill>
                    <a:latin typeface="Courier New" pitchFamily="49" charset="0"/>
                    <a:cs typeface="Courier New" pitchFamily="49" charset="0"/>
                  </a:rPr>
                  <a:t>end</a:t>
                </a:r>
                <a:r>
                  <a:rPr lang="lt-LT" sz="1100" dirty="0" smtClean="0">
                    <a:solidFill>
                      <a:prstClr val="black"/>
                    </a:solidFill>
                    <a:latin typeface="Courier New" pitchFamily="49" charset="0"/>
                    <a:cs typeface="Courier New" pitchFamily="49" charset="0"/>
                  </a:rPr>
                  <a:t> </a:t>
                </a:r>
                <a:r>
                  <a:rPr lang="lt-LT" sz="1100" dirty="0" err="1" smtClean="0">
                    <a:solidFill>
                      <a:prstClr val="black"/>
                    </a:solidFill>
                    <a:latin typeface="Courier New" pitchFamily="49" charset="0"/>
                    <a:cs typeface="Courier New" pitchFamily="49" charset="0"/>
                  </a:rPr>
                  <a:t>do</a:t>
                </a:r>
                <a:endParaRPr lang="lt-LT" sz="1100" dirty="0" smtClean="0">
                  <a:solidFill>
                    <a:prstClr val="black"/>
                  </a:solidFill>
                  <a:latin typeface="Courier New" pitchFamily="49" charset="0"/>
                  <a:cs typeface="Courier New" pitchFamily="49" charset="0"/>
                </a:endParaRPr>
              </a:p>
              <a:p>
                <a:pPr marL="457200" lvl="1" indent="0">
                  <a:buNone/>
                </a:pPr>
                <a:r>
                  <a:rPr lang="lt-LT" sz="1100" dirty="0" err="1">
                    <a:solidFill>
                      <a:prstClr val="black"/>
                    </a:solidFill>
                    <a:latin typeface="Courier New" pitchFamily="49" charset="0"/>
                    <a:cs typeface="Courier New" pitchFamily="49" charset="0"/>
                  </a:rPr>
                  <a:t>e</a:t>
                </a:r>
                <a:r>
                  <a:rPr lang="lt-LT" sz="1100" dirty="0" err="1" smtClean="0">
                    <a:solidFill>
                      <a:prstClr val="black"/>
                    </a:solidFill>
                    <a:latin typeface="Courier New" pitchFamily="49" charset="0"/>
                    <a:cs typeface="Courier New" pitchFamily="49" charset="0"/>
                  </a:rPr>
                  <a:t>nd</a:t>
                </a:r>
                <a:r>
                  <a:rPr lang="lt-LT" sz="1100" dirty="0" smtClean="0">
                    <a:solidFill>
                      <a:prstClr val="black"/>
                    </a:solidFill>
                    <a:latin typeface="Courier New" pitchFamily="49" charset="0"/>
                    <a:cs typeface="Courier New" pitchFamily="49" charset="0"/>
                  </a:rPr>
                  <a:t> </a:t>
                </a:r>
                <a:r>
                  <a:rPr lang="lt-LT" sz="1100" dirty="0" err="1" smtClean="0">
                    <a:solidFill>
                      <a:prstClr val="black"/>
                    </a:solidFill>
                    <a:latin typeface="Courier New" pitchFamily="49" charset="0"/>
                    <a:cs typeface="Courier New" pitchFamily="49" charset="0"/>
                  </a:rPr>
                  <a:t>Burovka</a:t>
                </a:r>
                <a:r>
                  <a:rPr lang="lt-LT" sz="1100" dirty="0" smtClean="0">
                    <a:solidFill>
                      <a:prstClr val="black"/>
                    </a:solidFill>
                    <a:latin typeface="Courier New" pitchFamily="49" charset="0"/>
                    <a:cs typeface="Courier New" pitchFamily="49" charset="0"/>
                  </a:rPr>
                  <a:t> </a:t>
                </a:r>
              </a:p>
              <a:p>
                <a:pPr marL="457200" lvl="1" indent="0">
                  <a:buNone/>
                </a:pPr>
                <a:endParaRPr lang="lt-LT" sz="1200" dirty="0" smtClean="0">
                  <a:solidFill>
                    <a:prstClr val="black"/>
                  </a:solidFill>
                  <a:latin typeface="Courier New" pitchFamily="49" charset="0"/>
                  <a:cs typeface="Courier New"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37" t="-661" b="-10847"/>
                </a:stretch>
              </a:blipFill>
            </p:spPr>
            <p:txBody>
              <a:bodyPr/>
              <a:lstStyle/>
              <a:p>
                <a:r>
                  <a:rPr lang="en-US">
                    <a:noFill/>
                  </a:rPr>
                  <a:t> </a:t>
                </a:r>
              </a:p>
            </p:txBody>
          </p:sp>
        </mc:Fallback>
      </mc:AlternateContent>
    </p:spTree>
    <p:extLst>
      <p:ext uri="{BB962C8B-B14F-4D97-AF65-F5344CB8AC3E}">
        <p14:creationId xmlns:p14="http://schemas.microsoft.com/office/powerpoint/2010/main" val="391431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Grafų teorijos uždaviniai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lt-LT" sz="2400" dirty="0" err="1" smtClean="0"/>
                  <a:t>Viršū</a:t>
                </a:r>
                <a:r>
                  <a:rPr lang="en-US" sz="2400" dirty="0" err="1" smtClean="0"/>
                  <a:t>ni</a:t>
                </a:r>
                <a:r>
                  <a:rPr lang="lt-LT" sz="2400" dirty="0" smtClean="0"/>
                  <a:t>ų seką </a:t>
                </a:r>
                <a:r>
                  <a:rPr lang="lt-LT" sz="2400" dirty="0" smtClean="0">
                    <a:latin typeface="Courier New" pitchFamily="49" charset="0"/>
                    <a:cs typeface="Courier New" pitchFamily="49" charset="0"/>
                  </a:rPr>
                  <a:t>p</a:t>
                </a:r>
                <a:r>
                  <a:rPr lang="en-US" sz="2400" dirty="0" smtClean="0">
                    <a:latin typeface="Courier New" pitchFamily="49" charset="0"/>
                    <a:cs typeface="Courier New" pitchFamily="49" charset="0"/>
                  </a:rPr>
                  <a:t>=</a:t>
                </a:r>
                <a:r>
                  <a:rPr lang="lt-LT" sz="2400" dirty="0" smtClean="0">
                    <a:latin typeface="Courier New" pitchFamily="49" charset="0"/>
                    <a:cs typeface="Courier New" pitchFamily="49" charset="0"/>
                  </a:rPr>
                  <a:t>{v</a:t>
                </a:r>
                <a:r>
                  <a:rPr lang="lt-LT" sz="2400" baseline="-25000" dirty="0" smtClean="0">
                    <a:latin typeface="Courier New" pitchFamily="49" charset="0"/>
                    <a:cs typeface="Courier New" pitchFamily="49" charset="0"/>
                  </a:rPr>
                  <a:t>i0</a:t>
                </a:r>
                <a:r>
                  <a:rPr lang="lt-LT" sz="2400" dirty="0" smtClean="0">
                    <a:latin typeface="Courier New" pitchFamily="49" charset="0"/>
                    <a:cs typeface="Courier New" pitchFamily="49" charset="0"/>
                  </a:rPr>
                  <a:t>, v</a:t>
                </a:r>
                <a:r>
                  <a:rPr lang="lt-LT" sz="2400" baseline="-25000" dirty="0" smtClean="0">
                    <a:latin typeface="Courier New" pitchFamily="49" charset="0"/>
                    <a:cs typeface="Courier New" pitchFamily="49" charset="0"/>
                  </a:rPr>
                  <a:t>i1</a:t>
                </a:r>
                <a:r>
                  <a:rPr lang="lt-LT" sz="2400" dirty="0" smtClean="0">
                    <a:latin typeface="Courier New" pitchFamily="49" charset="0"/>
                    <a:cs typeface="Courier New" pitchFamily="49" charset="0"/>
                  </a:rPr>
                  <a:t>, ..., </a:t>
                </a:r>
                <a:r>
                  <a:rPr lang="lt-LT" sz="2400" dirty="0" err="1" smtClean="0">
                    <a:latin typeface="Courier New" pitchFamily="49" charset="0"/>
                    <a:cs typeface="Courier New" pitchFamily="49" charset="0"/>
                  </a:rPr>
                  <a:t>v</a:t>
                </a:r>
                <a:r>
                  <a:rPr lang="lt-LT" sz="2400" baseline="-25000" dirty="0" err="1" smtClean="0">
                    <a:latin typeface="Courier New" pitchFamily="49" charset="0"/>
                    <a:cs typeface="Courier New" pitchFamily="49" charset="0"/>
                  </a:rPr>
                  <a:t>ik</a:t>
                </a:r>
                <a:r>
                  <a:rPr lang="lt-LT" sz="2400" dirty="0" smtClean="0">
                    <a:latin typeface="Courier New" pitchFamily="49" charset="0"/>
                    <a:cs typeface="Courier New" pitchFamily="49" charset="0"/>
                  </a:rPr>
                  <a:t>} </a:t>
                </a:r>
                <a:r>
                  <a:rPr lang="lt-LT" sz="2400" dirty="0" smtClean="0"/>
                  <a:t>vadiname </a:t>
                </a:r>
                <a:r>
                  <a:rPr lang="lt-LT" sz="2400" dirty="0" smtClean="0">
                    <a:latin typeface="Courier New" pitchFamily="49" charset="0"/>
                    <a:cs typeface="Courier New" pitchFamily="49" charset="0"/>
                  </a:rPr>
                  <a:t>k</a:t>
                </a:r>
                <a:r>
                  <a:rPr lang="lt-LT" sz="2400" dirty="0" smtClean="0"/>
                  <a:t> keliu, jei sekos visos gretimos viršūnės yra sujungtos briaunomis, t. y. </a:t>
                </a:r>
                <a:r>
                  <a:rPr lang="lt-LT" sz="2400" dirty="0" smtClean="0">
                    <a:latin typeface="Courier New" pitchFamily="49" charset="0"/>
                    <a:cs typeface="Courier New" pitchFamily="49" charset="0"/>
                  </a:rPr>
                  <a:t>(</a:t>
                </a:r>
                <a:r>
                  <a:rPr lang="lt-LT" sz="2400" dirty="0" err="1" smtClean="0">
                    <a:latin typeface="Courier New" pitchFamily="49" charset="0"/>
                    <a:cs typeface="Courier New" pitchFamily="49" charset="0"/>
                  </a:rPr>
                  <a:t>vi</a:t>
                </a:r>
                <a:r>
                  <a:rPr lang="lt-LT" sz="2400" baseline="-25000" dirty="0" err="1" smtClean="0">
                    <a:latin typeface="Courier New" pitchFamily="49" charset="0"/>
                    <a:cs typeface="Courier New" pitchFamily="49" charset="0"/>
                  </a:rPr>
                  <a:t>j</a:t>
                </a:r>
                <a:r>
                  <a:rPr lang="lt-LT" sz="2400" dirty="0" smtClean="0">
                    <a:latin typeface="Courier New" pitchFamily="49" charset="0"/>
                    <a:cs typeface="Courier New" pitchFamily="49" charset="0"/>
                  </a:rPr>
                  <a:t>, v</a:t>
                </a:r>
                <a:r>
                  <a:rPr lang="lt-LT" sz="2400" baseline="-25000" dirty="0" smtClean="0">
                    <a:latin typeface="Courier New" pitchFamily="49" charset="0"/>
                    <a:cs typeface="Courier New" pitchFamily="49" charset="0"/>
                  </a:rPr>
                  <a:t>ij+1</a:t>
                </a:r>
                <a:r>
                  <a:rPr lang="lt-LT" sz="2400" dirty="0" smtClean="0">
                    <a:latin typeface="Courier New" pitchFamily="49" charset="0"/>
                    <a:cs typeface="Courier New" pitchFamily="49" charset="0"/>
                  </a:rPr>
                  <a:t>)</a:t>
                </a:r>
                <a14:m>
                  <m:oMath xmlns:m="http://schemas.openxmlformats.org/officeDocument/2006/math">
                    <m:r>
                      <a:rPr lang="lt-LT" sz="2400" i="1" smtClean="0">
                        <a:latin typeface="Cambria Math"/>
                        <a:ea typeface="Cambria Math"/>
                      </a:rPr>
                      <m:t>∈</m:t>
                    </m:r>
                  </m:oMath>
                </a14:m>
                <a:r>
                  <a:rPr lang="lt-LT" sz="2400" dirty="0" smtClean="0">
                    <a:solidFill>
                      <a:prstClr val="black"/>
                    </a:solidFill>
                    <a:latin typeface="Courier New" pitchFamily="49" charset="0"/>
                    <a:cs typeface="Courier New" pitchFamily="49" charset="0"/>
                  </a:rPr>
                  <a:t>E, j</a:t>
                </a:r>
                <a:r>
                  <a:rPr lang="en-US" sz="2400" dirty="0" smtClean="0">
                    <a:solidFill>
                      <a:prstClr val="black"/>
                    </a:solidFill>
                    <a:latin typeface="Courier New" pitchFamily="49" charset="0"/>
                    <a:cs typeface="Courier New" pitchFamily="49" charset="0"/>
                  </a:rPr>
                  <a:t>=</a:t>
                </a:r>
                <a:r>
                  <a:rPr lang="lt-LT" sz="2400" dirty="0" smtClean="0">
                    <a:solidFill>
                      <a:prstClr val="black"/>
                    </a:solidFill>
                    <a:latin typeface="Courier New" pitchFamily="49" charset="0"/>
                    <a:cs typeface="Courier New" pitchFamily="49" charset="0"/>
                  </a:rPr>
                  <a:t>0,1, ..., k-1</a:t>
                </a:r>
              </a:p>
              <a:p>
                <a:r>
                  <a:rPr lang="lt-LT" sz="2400" dirty="0" smtClean="0">
                    <a:solidFill>
                      <a:prstClr val="black"/>
                    </a:solidFill>
                  </a:rPr>
                  <a:t>Ciklu vadiname </a:t>
                </a:r>
                <a:r>
                  <a:rPr lang="lt-LT" sz="2400" dirty="0" smtClean="0">
                    <a:solidFill>
                      <a:prstClr val="black"/>
                    </a:solidFill>
                    <a:latin typeface="Courier New" panose="02070309020205020404" pitchFamily="49" charset="0"/>
                    <a:cs typeface="Courier New" panose="02070309020205020404" pitchFamily="49" charset="0"/>
                  </a:rPr>
                  <a:t>k</a:t>
                </a:r>
                <a:r>
                  <a:rPr lang="lt-LT" sz="2400" dirty="0" smtClean="0">
                    <a:solidFill>
                      <a:prstClr val="black"/>
                    </a:solidFill>
                  </a:rPr>
                  <a:t> kelią, kuriame pradinė viršūnė sutampa su paskutine </a:t>
                </a:r>
                <a:r>
                  <a:rPr lang="lt-LT" sz="2400" dirty="0" smtClean="0">
                    <a:solidFill>
                      <a:prstClr val="black"/>
                    </a:solidFill>
                    <a:latin typeface="Courier New" pitchFamily="49" charset="0"/>
                    <a:cs typeface="Courier New" pitchFamily="49" charset="0"/>
                  </a:rPr>
                  <a:t>v</a:t>
                </a:r>
                <a:r>
                  <a:rPr lang="lt-LT" sz="2400" baseline="-25000" dirty="0" smtClean="0">
                    <a:solidFill>
                      <a:prstClr val="black"/>
                    </a:solidFill>
                    <a:latin typeface="Courier New" pitchFamily="49" charset="0"/>
                    <a:cs typeface="Courier New" pitchFamily="49" charset="0"/>
                  </a:rPr>
                  <a:t>i0</a:t>
                </a:r>
                <a:r>
                  <a:rPr lang="en-US" sz="2400" dirty="0" smtClean="0">
                    <a:solidFill>
                      <a:prstClr val="black"/>
                    </a:solidFill>
                    <a:latin typeface="Courier New" pitchFamily="49" charset="0"/>
                    <a:cs typeface="Courier New" pitchFamily="49" charset="0"/>
                  </a:rPr>
                  <a:t>=</a:t>
                </a:r>
                <a:r>
                  <a:rPr lang="lt-LT" sz="2400" dirty="0" err="1" smtClean="0">
                    <a:solidFill>
                      <a:prstClr val="black"/>
                    </a:solidFill>
                    <a:latin typeface="Courier New" pitchFamily="49" charset="0"/>
                    <a:cs typeface="Courier New" pitchFamily="49" charset="0"/>
                  </a:rPr>
                  <a:t>v</a:t>
                </a:r>
                <a:r>
                  <a:rPr lang="lt-LT" sz="2400" baseline="-25000" dirty="0" err="1" smtClean="0">
                    <a:solidFill>
                      <a:prstClr val="black"/>
                    </a:solidFill>
                    <a:latin typeface="Courier New" pitchFamily="49" charset="0"/>
                    <a:cs typeface="Courier New" pitchFamily="49" charset="0"/>
                  </a:rPr>
                  <a:t>ik</a:t>
                </a:r>
                <a:r>
                  <a:rPr lang="lt-LT" sz="2400" dirty="0" smtClean="0">
                    <a:solidFill>
                      <a:prstClr val="black"/>
                    </a:solidFill>
                  </a:rPr>
                  <a:t>, o kitos viršūnės kelyje nesikartoja</a:t>
                </a:r>
              </a:p>
              <a:p>
                <a:r>
                  <a:rPr lang="lt-LT" sz="2400" dirty="0" smtClean="0">
                    <a:solidFill>
                      <a:prstClr val="black"/>
                    </a:solidFill>
                  </a:rPr>
                  <a:t>Grafą vadiname jungiuoju, jei tarp bet kurių jo viršūnių egzistuoja kelias. Pavyzdžiui, jeigu turime kelių žemėlapį ir grafas yra jungusis, tai iš bet kurio miesto ar gyvenvietės galima nuvažiuoti į kitą vietovę</a:t>
                </a:r>
              </a:p>
              <a:p>
                <a:r>
                  <a:rPr lang="lt-LT" sz="2400" dirty="0" smtClean="0">
                    <a:solidFill>
                      <a:prstClr val="black"/>
                    </a:solidFill>
                  </a:rPr>
                  <a:t>Nagrinėkime svertinį grafą. Kelio </a:t>
                </a:r>
                <a:r>
                  <a:rPr lang="lt-LT" sz="2400" dirty="0" smtClean="0">
                    <a:solidFill>
                      <a:prstClr val="black"/>
                    </a:solidFill>
                    <a:latin typeface="Courier New" pitchFamily="49" charset="0"/>
                    <a:cs typeface="Courier New" pitchFamily="49" charset="0"/>
                  </a:rPr>
                  <a:t>p</a:t>
                </a:r>
                <a:r>
                  <a:rPr lang="en-US" sz="2400" dirty="0" smtClean="0">
                    <a:solidFill>
                      <a:prstClr val="black"/>
                    </a:solidFill>
                    <a:latin typeface="Courier New" pitchFamily="49" charset="0"/>
                    <a:cs typeface="Courier New" pitchFamily="49" charset="0"/>
                  </a:rPr>
                  <a:t>=</a:t>
                </a:r>
                <a:r>
                  <a:rPr lang="lt-LT" sz="2400" dirty="0" smtClean="0">
                    <a:solidFill>
                      <a:prstClr val="black"/>
                    </a:solidFill>
                    <a:latin typeface="Courier New" pitchFamily="49" charset="0"/>
                    <a:cs typeface="Courier New" pitchFamily="49" charset="0"/>
                  </a:rPr>
                  <a:t>{v</a:t>
                </a:r>
                <a:r>
                  <a:rPr lang="lt-LT" sz="2400" baseline="-25000" dirty="0" smtClean="0">
                    <a:solidFill>
                      <a:prstClr val="black"/>
                    </a:solidFill>
                    <a:latin typeface="Courier New" pitchFamily="49" charset="0"/>
                    <a:cs typeface="Courier New" pitchFamily="49" charset="0"/>
                  </a:rPr>
                  <a:t>i0</a:t>
                </a:r>
                <a:r>
                  <a:rPr lang="lt-LT" sz="2400" dirty="0" smtClean="0">
                    <a:solidFill>
                      <a:prstClr val="black"/>
                    </a:solidFill>
                    <a:latin typeface="Courier New" pitchFamily="49" charset="0"/>
                    <a:cs typeface="Courier New" pitchFamily="49" charset="0"/>
                  </a:rPr>
                  <a:t>, v</a:t>
                </a:r>
                <a:r>
                  <a:rPr lang="lt-LT" sz="2400" baseline="-25000" dirty="0" smtClean="0">
                    <a:solidFill>
                      <a:prstClr val="black"/>
                    </a:solidFill>
                    <a:latin typeface="Courier New" pitchFamily="49" charset="0"/>
                    <a:cs typeface="Courier New" pitchFamily="49" charset="0"/>
                  </a:rPr>
                  <a:t>i1</a:t>
                </a:r>
                <a:r>
                  <a:rPr lang="lt-LT" sz="2400" dirty="0" smtClean="0">
                    <a:solidFill>
                      <a:prstClr val="black"/>
                    </a:solidFill>
                    <a:latin typeface="Courier New" pitchFamily="49" charset="0"/>
                    <a:cs typeface="Courier New" pitchFamily="49" charset="0"/>
                  </a:rPr>
                  <a:t>, ..., </a:t>
                </a:r>
                <a:r>
                  <a:rPr lang="lt-LT" sz="2400" dirty="0" err="1" smtClean="0">
                    <a:solidFill>
                      <a:prstClr val="black"/>
                    </a:solidFill>
                    <a:latin typeface="Courier New" pitchFamily="49" charset="0"/>
                    <a:cs typeface="Courier New" pitchFamily="49" charset="0"/>
                  </a:rPr>
                  <a:t>v</a:t>
                </a:r>
                <a:r>
                  <a:rPr lang="lt-LT" sz="2400" baseline="-25000" dirty="0" err="1" smtClean="0">
                    <a:solidFill>
                      <a:prstClr val="black"/>
                    </a:solidFill>
                    <a:latin typeface="Courier New" pitchFamily="49" charset="0"/>
                    <a:cs typeface="Courier New" pitchFamily="49" charset="0"/>
                  </a:rPr>
                  <a:t>ik</a:t>
                </a:r>
                <a:r>
                  <a:rPr lang="lt-LT" sz="2400" dirty="0" smtClean="0">
                    <a:solidFill>
                      <a:prstClr val="black"/>
                    </a:solidFill>
                    <a:latin typeface="Courier New" pitchFamily="49" charset="0"/>
                    <a:cs typeface="Courier New" pitchFamily="49" charset="0"/>
                  </a:rPr>
                  <a:t>} </a:t>
                </a:r>
                <a:r>
                  <a:rPr lang="lt-LT" sz="2400" dirty="0" smtClean="0">
                    <a:solidFill>
                      <a:prstClr val="black"/>
                    </a:solidFill>
                  </a:rPr>
                  <a:t>ilgiu vadiname skaičių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48" t="-1455" r="-1020"/>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4137351218"/>
              </p:ext>
            </p:extLst>
          </p:nvPr>
        </p:nvGraphicFramePr>
        <p:xfrm>
          <a:off x="3491880" y="5949280"/>
          <a:ext cx="2835315" cy="864096"/>
        </p:xfrm>
        <a:graphic>
          <a:graphicData uri="http://schemas.openxmlformats.org/presentationml/2006/ole">
            <mc:AlternateContent xmlns:mc="http://schemas.openxmlformats.org/markup-compatibility/2006">
              <mc:Choice xmlns:v="urn:schemas-microsoft-com:vml" Requires="v">
                <p:oleObj spid="_x0000_s160825" name="Equation" r:id="rId4" imgW="1333440" imgH="406080" progId="Equation.DSMT4">
                  <p:embed/>
                </p:oleObj>
              </mc:Choice>
              <mc:Fallback>
                <p:oleObj name="Equation" r:id="rId4" imgW="1333440" imgH="406080" progId="Equation.DSMT4">
                  <p:embed/>
                  <p:pic>
                    <p:nvPicPr>
                      <p:cNvPr id="0" name=""/>
                      <p:cNvPicPr/>
                      <p:nvPr/>
                    </p:nvPicPr>
                    <p:blipFill>
                      <a:blip r:embed="rId5"/>
                      <a:stretch>
                        <a:fillRect/>
                      </a:stretch>
                    </p:blipFill>
                    <p:spPr>
                      <a:xfrm>
                        <a:off x="3491880" y="5949280"/>
                        <a:ext cx="2835315" cy="864096"/>
                      </a:xfrm>
                      <a:prstGeom prst="rect">
                        <a:avLst/>
                      </a:prstGeom>
                    </p:spPr>
                  </p:pic>
                </p:oleObj>
              </mc:Fallback>
            </mc:AlternateContent>
          </a:graphicData>
        </a:graphic>
      </p:graphicFrame>
    </p:spTree>
    <p:extLst>
      <p:ext uri="{BB962C8B-B14F-4D97-AF65-F5344CB8AC3E}">
        <p14:creationId xmlns:p14="http://schemas.microsoft.com/office/powerpoint/2010/main" val="36408510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Boruvkos</a:t>
            </a:r>
            <a:r>
              <a:rPr lang="lt-LT" dirty="0"/>
              <a:t> algoritmas</a:t>
            </a:r>
            <a:endParaRPr lang="en-US" dirty="0"/>
          </a:p>
        </p:txBody>
      </p:sp>
      <p:sp>
        <p:nvSpPr>
          <p:cNvPr id="3" name="Content Placeholder 2"/>
          <p:cNvSpPr>
            <a:spLocks noGrp="1"/>
          </p:cNvSpPr>
          <p:nvPr>
            <p:ph idx="1"/>
          </p:nvPr>
        </p:nvSpPr>
        <p:spPr/>
        <p:txBody>
          <a:bodyPr/>
          <a:lstStyle/>
          <a:p>
            <a:r>
              <a:rPr lang="lt-LT" dirty="0" smtClean="0"/>
              <a:t>Pavyzdys</a:t>
            </a:r>
          </a:p>
          <a:p>
            <a:pPr marL="457200" lvl="1" indent="0">
              <a:buNone/>
            </a:pPr>
            <a:endParaRPr lang="en-US" dirty="0"/>
          </a:p>
        </p:txBody>
      </p:sp>
      <p:pic>
        <p:nvPicPr>
          <p:cNvPr id="193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6294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15346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endParaRPr lang="lt-LT" dirty="0" smtClean="0"/>
          </a:p>
          <a:p>
            <a:endParaRPr lang="lt-LT" dirty="0"/>
          </a:p>
          <a:p>
            <a:endParaRPr lang="lt-LT" dirty="0" smtClean="0"/>
          </a:p>
          <a:p>
            <a:endParaRPr lang="lt-LT" dirty="0"/>
          </a:p>
          <a:p>
            <a:endParaRPr lang="lt-LT" dirty="0" smtClean="0"/>
          </a:p>
          <a:p>
            <a:pPr marL="0" indent="0">
              <a:buNone/>
            </a:pPr>
            <a:r>
              <a:rPr lang="lt-LT" sz="4000" b="1" dirty="0" smtClean="0">
                <a:solidFill>
                  <a:schemeClr val="accent1">
                    <a:lumMod val="75000"/>
                  </a:schemeClr>
                </a:solidFill>
              </a:rPr>
              <a:t>Specialieji grafų algoritmai</a:t>
            </a:r>
            <a:endParaRPr lang="lt-LT" sz="4000" b="1" dirty="0">
              <a:solidFill>
                <a:schemeClr val="accent1">
                  <a:lumMod val="75000"/>
                </a:schemeClr>
              </a:solidFill>
            </a:endParaRPr>
          </a:p>
        </p:txBody>
      </p:sp>
    </p:spTree>
    <p:extLst>
      <p:ext uri="{BB962C8B-B14F-4D97-AF65-F5344CB8AC3E}">
        <p14:creationId xmlns:p14="http://schemas.microsoft.com/office/powerpoint/2010/main" val="4260489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Grafų teorijos uždaviniai</a:t>
            </a:r>
            <a:endParaRPr lang="en-US" dirty="0"/>
          </a:p>
        </p:txBody>
      </p:sp>
      <p:sp>
        <p:nvSpPr>
          <p:cNvPr id="3" name="Content Placeholder 2"/>
          <p:cNvSpPr>
            <a:spLocks noGrp="1"/>
          </p:cNvSpPr>
          <p:nvPr>
            <p:ph idx="1"/>
          </p:nvPr>
        </p:nvSpPr>
        <p:spPr/>
        <p:txBody>
          <a:bodyPr/>
          <a:lstStyle/>
          <a:p>
            <a:r>
              <a:rPr lang="lt-LT" sz="2400" dirty="0" smtClean="0">
                <a:solidFill>
                  <a:prstClr val="black"/>
                </a:solidFill>
              </a:rPr>
              <a:t>Jei grafo briaunų svoriai nėra nustatyti, tada kelio ilgiu vadiname kelio briaunų skaičių</a:t>
            </a:r>
          </a:p>
          <a:p>
            <a:r>
              <a:rPr lang="lt-LT" sz="2400" dirty="0" smtClean="0">
                <a:solidFill>
                  <a:prstClr val="black"/>
                </a:solidFill>
              </a:rPr>
              <a:t>Trumpiausiu keliu, jungiančiu dvi grafo viršūnes </a:t>
            </a:r>
            <a:r>
              <a:rPr lang="lt-LT" sz="2400" dirty="0" smtClean="0">
                <a:solidFill>
                  <a:prstClr val="black"/>
                </a:solidFill>
                <a:latin typeface="Courier New" pitchFamily="49" charset="0"/>
                <a:cs typeface="Courier New" pitchFamily="49" charset="0"/>
              </a:rPr>
              <a:t>a </a:t>
            </a:r>
            <a:r>
              <a:rPr lang="lt-LT" sz="2400" dirty="0" smtClean="0">
                <a:solidFill>
                  <a:prstClr val="black"/>
                </a:solidFill>
              </a:rPr>
              <a:t>ir </a:t>
            </a:r>
            <a:r>
              <a:rPr lang="lt-LT" sz="2400" dirty="0" smtClean="0">
                <a:solidFill>
                  <a:prstClr val="black"/>
                </a:solidFill>
                <a:latin typeface="Courier New" pitchFamily="49" charset="0"/>
                <a:cs typeface="Courier New" pitchFamily="49" charset="0"/>
              </a:rPr>
              <a:t>b</a:t>
            </a:r>
            <a:r>
              <a:rPr lang="lt-LT" sz="2400" dirty="0" smtClean="0">
                <a:solidFill>
                  <a:prstClr val="black"/>
                </a:solidFill>
              </a:rPr>
              <a:t>, vadiname keli</a:t>
            </a:r>
            <a:r>
              <a:rPr lang="lt-LT" sz="2400" dirty="0">
                <a:solidFill>
                  <a:prstClr val="black"/>
                </a:solidFill>
              </a:rPr>
              <a:t>ą</a:t>
            </a:r>
            <a:r>
              <a:rPr lang="lt-LT" sz="2400" dirty="0" smtClean="0">
                <a:solidFill>
                  <a:prstClr val="black"/>
                </a:solidFill>
              </a:rPr>
              <a:t> </a:t>
            </a:r>
            <a:r>
              <a:rPr lang="lt-LT" sz="2400" dirty="0" smtClean="0">
                <a:solidFill>
                  <a:prstClr val="black"/>
                </a:solidFill>
                <a:latin typeface="Courier New" pitchFamily="49" charset="0"/>
                <a:cs typeface="Courier New" pitchFamily="49" charset="0"/>
              </a:rPr>
              <a:t>p</a:t>
            </a:r>
            <a:r>
              <a:rPr lang="en-US" sz="2400" dirty="0" smtClean="0">
                <a:solidFill>
                  <a:prstClr val="black"/>
                </a:solidFill>
                <a:latin typeface="Courier New" pitchFamily="49" charset="0"/>
                <a:cs typeface="Courier New" pitchFamily="49" charset="0"/>
              </a:rPr>
              <a:t>={a, v</a:t>
            </a:r>
            <a:r>
              <a:rPr lang="en-US" sz="2400" baseline="-25000" dirty="0" smtClean="0">
                <a:solidFill>
                  <a:prstClr val="black"/>
                </a:solidFill>
                <a:latin typeface="Courier New" pitchFamily="49" charset="0"/>
                <a:cs typeface="Courier New" pitchFamily="49" charset="0"/>
              </a:rPr>
              <a:t>i1</a:t>
            </a:r>
            <a:r>
              <a:rPr lang="en-US" sz="2400" dirty="0" smtClean="0">
                <a:solidFill>
                  <a:prstClr val="black"/>
                </a:solidFill>
                <a:latin typeface="Courier New" pitchFamily="49" charset="0"/>
                <a:cs typeface="Courier New" pitchFamily="49" charset="0"/>
              </a:rPr>
              <a:t>, …, </a:t>
            </a:r>
            <a:r>
              <a:rPr lang="en-US" sz="2400" dirty="0" err="1" smtClean="0">
                <a:solidFill>
                  <a:prstClr val="black"/>
                </a:solidFill>
                <a:latin typeface="Courier New" pitchFamily="49" charset="0"/>
                <a:cs typeface="Courier New" pitchFamily="49" charset="0"/>
              </a:rPr>
              <a:t>v</a:t>
            </a:r>
            <a:r>
              <a:rPr lang="en-US" sz="2400" baseline="-25000" dirty="0" err="1" smtClean="0">
                <a:solidFill>
                  <a:prstClr val="black"/>
                </a:solidFill>
                <a:latin typeface="Courier New" pitchFamily="49" charset="0"/>
                <a:cs typeface="Courier New" pitchFamily="49" charset="0"/>
              </a:rPr>
              <a:t>ik</a:t>
            </a:r>
            <a:r>
              <a:rPr lang="en-US" sz="2400" dirty="0" smtClean="0">
                <a:solidFill>
                  <a:prstClr val="black"/>
                </a:solidFill>
                <a:latin typeface="Courier New" pitchFamily="49" charset="0"/>
                <a:cs typeface="Courier New" pitchFamily="49" charset="0"/>
              </a:rPr>
              <a:t>, b} </a:t>
            </a:r>
            <a:r>
              <a:rPr lang="lt-LT" sz="2400" dirty="0" smtClean="0">
                <a:solidFill>
                  <a:prstClr val="black"/>
                </a:solidFill>
              </a:rPr>
              <a:t>tenkinantį sąlygą </a:t>
            </a:r>
            <a:r>
              <a:rPr lang="lt-LT" sz="2400" dirty="0" err="1" smtClean="0">
                <a:solidFill>
                  <a:prstClr val="black"/>
                </a:solidFill>
                <a:latin typeface="Courier New" pitchFamily="49" charset="0"/>
                <a:cs typeface="Courier New" pitchFamily="49" charset="0"/>
              </a:rPr>
              <a:t>W(p</a:t>
            </a:r>
            <a:r>
              <a:rPr lang="lt-LT" sz="2400" dirty="0" smtClean="0">
                <a:solidFill>
                  <a:prstClr val="black"/>
                </a:solidFill>
                <a:latin typeface="Courier New" pitchFamily="49" charset="0"/>
                <a:cs typeface="Courier New" pitchFamily="49" charset="0"/>
              </a:rPr>
              <a:t>)&lt;</a:t>
            </a:r>
            <a:r>
              <a:rPr lang="en-US" sz="2400" dirty="0" smtClean="0">
                <a:solidFill>
                  <a:prstClr val="black"/>
                </a:solidFill>
                <a:latin typeface="Courier New" pitchFamily="49" charset="0"/>
                <a:cs typeface="Courier New" pitchFamily="49" charset="0"/>
              </a:rPr>
              <a:t>=</a:t>
            </a:r>
            <a:r>
              <a:rPr lang="lt-LT" sz="2400" dirty="0" err="1" smtClean="0">
                <a:solidFill>
                  <a:prstClr val="black"/>
                </a:solidFill>
                <a:latin typeface="Courier New" pitchFamily="49" charset="0"/>
                <a:cs typeface="Courier New" pitchFamily="49" charset="0"/>
              </a:rPr>
              <a:t>W(p</a:t>
            </a:r>
            <a:r>
              <a:rPr lang="lt-LT" sz="2400" dirty="0" smtClean="0">
                <a:solidFill>
                  <a:prstClr val="black"/>
                </a:solidFill>
                <a:latin typeface="Courier New" pitchFamily="49" charset="0"/>
                <a:cs typeface="Courier New" pitchFamily="49" charset="0"/>
              </a:rPr>
              <a:t>‘)</a:t>
            </a:r>
            <a:r>
              <a:rPr lang="lt-LT" sz="2400" dirty="0" smtClean="0">
                <a:solidFill>
                  <a:prstClr val="black"/>
                </a:solidFill>
              </a:rPr>
              <a:t>, čia </a:t>
            </a:r>
            <a:r>
              <a:rPr lang="lt-LT" sz="2400" dirty="0" smtClean="0">
                <a:solidFill>
                  <a:prstClr val="black"/>
                </a:solidFill>
                <a:latin typeface="Courier New" pitchFamily="49" charset="0"/>
                <a:cs typeface="Courier New" pitchFamily="49" charset="0"/>
              </a:rPr>
              <a:t>p‘</a:t>
            </a:r>
            <a:r>
              <a:rPr lang="lt-LT" sz="2400" dirty="0" smtClean="0">
                <a:solidFill>
                  <a:prstClr val="black"/>
                </a:solidFill>
              </a:rPr>
              <a:t> yra bet koks kitas kelias, jungiantis </a:t>
            </a:r>
            <a:r>
              <a:rPr lang="lt-LT" sz="2400" dirty="0" smtClean="0">
                <a:solidFill>
                  <a:prstClr val="black"/>
                </a:solidFill>
                <a:latin typeface="Courier New" pitchFamily="49" charset="0"/>
                <a:cs typeface="Courier New" pitchFamily="49" charset="0"/>
              </a:rPr>
              <a:t>a</a:t>
            </a:r>
            <a:r>
              <a:rPr lang="lt-LT" sz="2400" dirty="0" smtClean="0">
                <a:solidFill>
                  <a:prstClr val="black"/>
                </a:solidFill>
              </a:rPr>
              <a:t> ir </a:t>
            </a:r>
            <a:r>
              <a:rPr lang="lt-LT" sz="2400" dirty="0" smtClean="0">
                <a:solidFill>
                  <a:prstClr val="black"/>
                </a:solidFill>
                <a:latin typeface="Courier New" pitchFamily="49" charset="0"/>
                <a:cs typeface="Courier New" pitchFamily="49" charset="0"/>
              </a:rPr>
              <a:t>b</a:t>
            </a:r>
          </a:p>
          <a:p>
            <a:r>
              <a:rPr lang="lt-LT" sz="2400" dirty="0" smtClean="0">
                <a:solidFill>
                  <a:prstClr val="black"/>
                </a:solidFill>
              </a:rPr>
              <a:t>Jei visų briaunų svoriai yra teigiami skaičiai, tai trumpiausias kelias visada egzistuoja</a:t>
            </a:r>
          </a:p>
          <a:p>
            <a:r>
              <a:rPr lang="lt-LT" sz="2400" dirty="0" smtClean="0">
                <a:solidFill>
                  <a:prstClr val="black"/>
                </a:solidFill>
              </a:rPr>
              <a:t>Šį teiginį įrodome tokiais samprotavimais</a:t>
            </a:r>
          </a:p>
          <a:p>
            <a:pPr lvl="1"/>
            <a:r>
              <a:rPr lang="lt-LT" sz="2000" dirty="0" smtClean="0">
                <a:solidFill>
                  <a:prstClr val="black"/>
                </a:solidFill>
              </a:rPr>
              <a:t>Kadangi briaunų svoriai yra teigiami skaičiai, tai trumpiausiame kelyje negali būti ciklų</a:t>
            </a:r>
          </a:p>
          <a:p>
            <a:pPr lvl="1"/>
            <a:r>
              <a:rPr lang="lt-LT" sz="2000" dirty="0" smtClean="0">
                <a:solidFill>
                  <a:prstClr val="black"/>
                </a:solidFill>
              </a:rPr>
              <a:t>Tada lieka baigtinis skirtingų kelių skaičius, iš jų ir išrenkame trumpiausią</a:t>
            </a:r>
          </a:p>
          <a:p>
            <a:pPr lvl="1"/>
            <a:endParaRPr lang="lt-LT" sz="2000" dirty="0" smtClean="0">
              <a:solidFill>
                <a:prstClr val="black"/>
              </a:solidFill>
            </a:endParaRPr>
          </a:p>
        </p:txBody>
      </p:sp>
    </p:spTree>
    <p:extLst>
      <p:ext uri="{BB962C8B-B14F-4D97-AF65-F5344CB8AC3E}">
        <p14:creationId xmlns:p14="http://schemas.microsoft.com/office/powerpoint/2010/main" val="108239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Grafų teorijos uždaviniai</a:t>
            </a:r>
            <a:endParaRPr lang="en-US" dirty="0"/>
          </a:p>
        </p:txBody>
      </p:sp>
      <p:sp>
        <p:nvSpPr>
          <p:cNvPr id="3" name="Content Placeholder 2"/>
          <p:cNvSpPr>
            <a:spLocks noGrp="1"/>
          </p:cNvSpPr>
          <p:nvPr>
            <p:ph idx="1"/>
          </p:nvPr>
        </p:nvSpPr>
        <p:spPr/>
        <p:txBody>
          <a:bodyPr/>
          <a:lstStyle/>
          <a:p>
            <a:r>
              <a:rPr lang="lt-LT" sz="2400" dirty="0" smtClean="0">
                <a:solidFill>
                  <a:prstClr val="black"/>
                </a:solidFill>
              </a:rPr>
              <a:t>Grafas yra vadinamas pilnuoju, jei visos jo viršūnės tarpusavyje sujungtos briaunomis, t. y. </a:t>
            </a:r>
            <a:r>
              <a:rPr lang="lt-LT" sz="2400" dirty="0" err="1" smtClean="0">
                <a:solidFill>
                  <a:prstClr val="black"/>
                </a:solidFill>
                <a:latin typeface="Courier New" pitchFamily="49" charset="0"/>
                <a:cs typeface="Courier New" pitchFamily="49" charset="0"/>
              </a:rPr>
              <a:t>N(v</a:t>
            </a:r>
            <a:r>
              <a:rPr lang="lt-LT" sz="2400" baseline="-25000" dirty="0" err="1" smtClean="0">
                <a:solidFill>
                  <a:prstClr val="black"/>
                </a:solidFill>
                <a:latin typeface="Courier New" pitchFamily="49" charset="0"/>
                <a:cs typeface="Courier New" pitchFamily="49" charset="0"/>
              </a:rPr>
              <a:t>j</a:t>
            </a:r>
            <a:r>
              <a:rPr lang="lt-LT" sz="2400" dirty="0" smtClean="0">
                <a:solidFill>
                  <a:prstClr val="black"/>
                </a:solidFill>
                <a:latin typeface="Courier New" pitchFamily="49" charset="0"/>
                <a:cs typeface="Courier New" pitchFamily="49" charset="0"/>
              </a:rPr>
              <a:t>)</a:t>
            </a:r>
            <a:r>
              <a:rPr lang="en-US" sz="2400" dirty="0" smtClean="0">
                <a:solidFill>
                  <a:prstClr val="black"/>
                </a:solidFill>
                <a:latin typeface="Courier New" pitchFamily="49" charset="0"/>
                <a:cs typeface="Courier New" pitchFamily="49" charset="0"/>
              </a:rPr>
              <a:t>=V\{</a:t>
            </a:r>
            <a:r>
              <a:rPr lang="en-US" sz="2400" dirty="0" err="1" smtClean="0">
                <a:solidFill>
                  <a:prstClr val="black"/>
                </a:solidFill>
                <a:latin typeface="Courier New" pitchFamily="49" charset="0"/>
                <a:cs typeface="Courier New" pitchFamily="49" charset="0"/>
              </a:rPr>
              <a:t>v</a:t>
            </a:r>
            <a:r>
              <a:rPr lang="en-US" sz="2400" baseline="-25000" dirty="0" err="1" smtClean="0">
                <a:solidFill>
                  <a:prstClr val="black"/>
                </a:solidFill>
                <a:latin typeface="Courier New" pitchFamily="49" charset="0"/>
                <a:cs typeface="Courier New" pitchFamily="49" charset="0"/>
              </a:rPr>
              <a:t>j</a:t>
            </a:r>
            <a:r>
              <a:rPr lang="en-US" sz="2400" dirty="0" smtClean="0">
                <a:solidFill>
                  <a:prstClr val="black"/>
                </a:solidFill>
                <a:latin typeface="Courier New" pitchFamily="49" charset="0"/>
                <a:cs typeface="Courier New" pitchFamily="49" charset="0"/>
              </a:rPr>
              <a:t>}, j=</a:t>
            </a:r>
            <a:r>
              <a:rPr lang="lt-LT" sz="2400" dirty="0" smtClean="0">
                <a:solidFill>
                  <a:prstClr val="black"/>
                </a:solidFill>
                <a:latin typeface="Courier New" pitchFamily="49" charset="0"/>
                <a:cs typeface="Courier New" pitchFamily="49" charset="0"/>
              </a:rPr>
              <a:t>1,2, ..., |V|</a:t>
            </a:r>
          </a:p>
          <a:p>
            <a:r>
              <a:rPr lang="lt-LT" sz="2400" dirty="0" smtClean="0">
                <a:solidFill>
                  <a:prstClr val="black"/>
                </a:solidFill>
              </a:rPr>
              <a:t>Pilnųjų grafų pavyzdžiai</a:t>
            </a:r>
          </a:p>
          <a:p>
            <a:endParaRPr lang="lt-LT" sz="2400" dirty="0">
              <a:solidFill>
                <a:prstClr val="black"/>
              </a:solidFill>
            </a:endParaRPr>
          </a:p>
          <a:p>
            <a:endParaRPr lang="lt-LT" sz="2400" dirty="0" smtClean="0">
              <a:solidFill>
                <a:prstClr val="black"/>
              </a:solidFill>
            </a:endParaRPr>
          </a:p>
          <a:p>
            <a:endParaRPr lang="lt-LT" sz="2400" dirty="0">
              <a:solidFill>
                <a:prstClr val="black"/>
              </a:solidFill>
            </a:endParaRPr>
          </a:p>
          <a:p>
            <a:endParaRPr lang="lt-LT" sz="2400" dirty="0" smtClean="0">
              <a:solidFill>
                <a:prstClr val="black"/>
              </a:solidFill>
            </a:endParaRPr>
          </a:p>
          <a:p>
            <a:pPr marL="457200" lvl="1" indent="0">
              <a:buNone/>
            </a:pPr>
            <a:r>
              <a:rPr lang="en-US" sz="1600" dirty="0" smtClean="0">
                <a:solidFill>
                  <a:prstClr val="black"/>
                </a:solidFill>
              </a:rPr>
              <a:t>			</a:t>
            </a:r>
            <a:r>
              <a:rPr lang="lt-LT" sz="1600" dirty="0" smtClean="0">
                <a:solidFill>
                  <a:prstClr val="black"/>
                </a:solidFill>
              </a:rPr>
              <a:t>a) n</a:t>
            </a:r>
            <a:r>
              <a:rPr lang="en-US" sz="1600" dirty="0" smtClean="0">
                <a:solidFill>
                  <a:prstClr val="black"/>
                </a:solidFill>
              </a:rPr>
              <a:t>=3, b) n=4, c) n=5</a:t>
            </a:r>
            <a:endParaRPr lang="lt-LT" sz="1600" dirty="0" smtClean="0">
              <a:solidFill>
                <a:prstClr val="black"/>
              </a:solidFill>
            </a:endParaRPr>
          </a:p>
        </p:txBody>
      </p:sp>
      <p:pic>
        <p:nvPicPr>
          <p:cNvPr id="162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356992"/>
            <a:ext cx="52578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994990"/>
      </p:ext>
    </p:extLst>
  </p:cSld>
  <p:clrMapOvr>
    <a:masterClrMapping/>
  </p:clrMapOvr>
</p:sld>
</file>

<file path=ppt/theme/theme1.xml><?xml version="1.0" encoding="utf-8"?>
<a:theme xmlns:a="http://schemas.openxmlformats.org/drawingml/2006/main" name="VGTU_balt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VGTU_baltas</Template>
  <TotalTime>7504</TotalTime>
  <Words>5708</Words>
  <Application>Microsoft Office PowerPoint</Application>
  <PresentationFormat>On-screen Show (4:3)</PresentationFormat>
  <Paragraphs>674</Paragraphs>
  <Slides>71</Slides>
  <Notes>2</Notes>
  <HiddenSlides>9</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7" baseType="lpstr">
      <vt:lpstr>Arial</vt:lpstr>
      <vt:lpstr>Calibri</vt:lpstr>
      <vt:lpstr>Cambria Math</vt:lpstr>
      <vt:lpstr>Courier New</vt:lpstr>
      <vt:lpstr>VGTU_baltas</vt:lpstr>
      <vt:lpstr>Equation</vt:lpstr>
      <vt:lpstr>Grafai ir algoritmai</vt:lpstr>
      <vt:lpstr>Grafai ir algoritmai</vt:lpstr>
      <vt:lpstr>PowerPoint Presentation</vt:lpstr>
      <vt:lpstr>Grafų teorijos uždaviniai</vt:lpstr>
      <vt:lpstr>Grafų teorijos uždaviniai</vt:lpstr>
      <vt:lpstr>Grafų teorijos uždaviniai</vt:lpstr>
      <vt:lpstr>Grafų teorijos uždaviniai</vt:lpstr>
      <vt:lpstr>Grafų teorijos uždaviniai</vt:lpstr>
      <vt:lpstr>Grafų teorijos uždaviniai</vt:lpstr>
      <vt:lpstr>PowerPoint Presentation</vt:lpstr>
      <vt:lpstr>Grafo vaizdavimas</vt:lpstr>
      <vt:lpstr>Grafo vaizdavimas</vt:lpstr>
      <vt:lpstr>Grafo vaizdavimas</vt:lpstr>
      <vt:lpstr>Grafo vaizdavimas</vt:lpstr>
      <vt:lpstr>Grafo vaizdavimas</vt:lpstr>
      <vt:lpstr>Grafo vaizdavimas</vt:lpstr>
      <vt:lpstr>Grafo vaizdavimas</vt:lpstr>
      <vt:lpstr>PowerPoint Presentation</vt:lpstr>
      <vt:lpstr>Pagrindiniai uždaviniai</vt:lpstr>
      <vt:lpstr>Pagrindiniai uždaviniai</vt:lpstr>
      <vt:lpstr>Pagrindiniai uždaviniai</vt:lpstr>
      <vt:lpstr>Pagrindiniai uždaviniai</vt:lpstr>
      <vt:lpstr>PowerPoint Presentation</vt:lpstr>
      <vt:lpstr>Dijkstros algoritmas</vt:lpstr>
      <vt:lpstr>Dijkstros algoritmas</vt:lpstr>
      <vt:lpstr>Dijkstros algoritmas</vt:lpstr>
      <vt:lpstr>Dijkstros algoritmas</vt:lpstr>
      <vt:lpstr>Dijkstros algoritmas</vt:lpstr>
      <vt:lpstr>Dijkstros algoritmas</vt:lpstr>
      <vt:lpstr>Dijkstros algoritmas</vt:lpstr>
      <vt:lpstr>Dijkstros algoritmas</vt:lpstr>
      <vt:lpstr>Dijkstros algoritmas</vt:lpstr>
      <vt:lpstr>Dijkstros algoritmas</vt:lpstr>
      <vt:lpstr>Dijkstros algoritmas</vt:lpstr>
      <vt:lpstr>Dijkstros algoritmas</vt:lpstr>
      <vt:lpstr>Didžiausios keliamosios galios kelio radimas</vt:lpstr>
      <vt:lpstr>Didžiausios keliamosios galios kelio radimas</vt:lpstr>
      <vt:lpstr>Floido algoritmas</vt:lpstr>
      <vt:lpstr>Floido algoritmas</vt:lpstr>
      <vt:lpstr>Floido algoritmas</vt:lpstr>
      <vt:lpstr>Floido algoritmas</vt:lpstr>
      <vt:lpstr>Floido algoritmas</vt:lpstr>
      <vt:lpstr>Floido algoritmas</vt:lpstr>
      <vt:lpstr>Floido algoritmas</vt:lpstr>
      <vt:lpstr>Floido algoritmas</vt:lpstr>
      <vt:lpstr>PowerPoint Presentation</vt:lpstr>
      <vt:lpstr>Algoritmų sudarymo taisyklės</vt:lpstr>
      <vt:lpstr>Algoritmų sudarymo taisyklės</vt:lpstr>
      <vt:lpstr>Algoritmų sudarymo taisyklės</vt:lpstr>
      <vt:lpstr>Algoritmų sudarymo taisyklės</vt:lpstr>
      <vt:lpstr>Algoritmų sudarymo taisyklės</vt:lpstr>
      <vt:lpstr>Algoritmų sudarymo taisyklės</vt:lpstr>
      <vt:lpstr>Algoritmų sudarymo taisyklės</vt:lpstr>
      <vt:lpstr>Primo algoritmas</vt:lpstr>
      <vt:lpstr>Primo algoritmas</vt:lpstr>
      <vt:lpstr>Primo algoritmas</vt:lpstr>
      <vt:lpstr>Primo algoritmas</vt:lpstr>
      <vt:lpstr>Kraskalo algoritmas</vt:lpstr>
      <vt:lpstr>Kraskalo algoritmas</vt:lpstr>
      <vt:lpstr>Kraskalo algoritmas</vt:lpstr>
      <vt:lpstr>Kraskalo algoritmas</vt:lpstr>
      <vt:lpstr>PowerPoint Presentation</vt:lpstr>
      <vt:lpstr>Aibės ir algoritmai</vt:lpstr>
      <vt:lpstr>Aibės ir algoritmai</vt:lpstr>
      <vt:lpstr>Aibės ir algoritmai</vt:lpstr>
      <vt:lpstr>Aibės ir algoritmai</vt:lpstr>
      <vt:lpstr>Aibės ir algoritmai</vt:lpstr>
      <vt:lpstr>Boruvkos algoritmas</vt:lpstr>
      <vt:lpstr>Boruvkos algoritmas</vt:lpstr>
      <vt:lpstr>Boruvkos algoritmas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Algoritmai ir duomenų struktūros</dc:title>
  <dc:creator>Raima</dc:creator>
  <cp:lastModifiedBy>Raimondas Pomarnacki</cp:lastModifiedBy>
  <cp:revision>403</cp:revision>
  <dcterms:created xsi:type="dcterms:W3CDTF">2013-01-21T11:37:10Z</dcterms:created>
  <dcterms:modified xsi:type="dcterms:W3CDTF">2015-04-30T13:13:30Z</dcterms:modified>
</cp:coreProperties>
</file>