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44000" cy="6858000" type="screen4x3"/>
  <p:notesSz cx="7010400" cy="92964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lt-L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010197D-0D87-4375-99EE-6806F724B9C7}" type="datetimeFigureOut">
              <a:rPr lang="lt-LT" smtClean="0"/>
              <a:t>2015-05-14</a:t>
            </a:fld>
            <a:endParaRPr lang="lt-L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lt-L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lt-L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3C59306-D819-451B-BC34-ECCC265008E1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7946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59306-D819-451B-BC34-ECCC265008E1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0285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039095"/>
            <a:ext cx="7344816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88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5672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190" y="6356350"/>
            <a:ext cx="8204266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046FC18-6D18-447D-B4D9-995465517EC2}" type="datetimeFigureOut">
              <a:rPr lang="lt-LT" smtClean="0"/>
              <a:t>2015-05-14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19104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048672" cy="149817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88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6554F7-2908-454F-9116-0FC09583FA37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575003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048672" cy="1494811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88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4186808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864" y="1700808"/>
            <a:ext cx="4110608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6554F7-2908-454F-9116-0FC09583FA37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106203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4800600"/>
            <a:ext cx="5688632" cy="566738"/>
          </a:xfrm>
          <a:prstGeom prst="rect">
            <a:avLst/>
          </a:prstGeom>
        </p:spPr>
        <p:txBody>
          <a:bodyPr anchor="b"/>
          <a:lstStyle>
            <a:lvl1pPr algn="l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31840" y="548681"/>
            <a:ext cx="5688632" cy="4210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388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1840" y="5367338"/>
            <a:ext cx="5688632" cy="9419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6554F7-2908-454F-9116-0FC09583FA37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6102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2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6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8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9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1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3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8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9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0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2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4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6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7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8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81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83.png"/><Relationship Id="rId4" Type="http://schemas.openxmlformats.org/officeDocument/2006/relationships/image" Target="../media/image82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4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85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7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87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Specialieji</a:t>
            </a:r>
            <a:r>
              <a:rPr lang="en-US" dirty="0" smtClean="0"/>
              <a:t> </a:t>
            </a:r>
            <a:r>
              <a:rPr lang="en-US" dirty="0" err="1" smtClean="0"/>
              <a:t>algoritmai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Doc. dr. Raimondas </a:t>
            </a:r>
            <a:r>
              <a:rPr lang="lt-LT" dirty="0" err="1" smtClean="0"/>
              <a:t>Pomarnacki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770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Daugianario</a:t>
            </a:r>
            <a:r>
              <a:rPr lang="en-US" dirty="0"/>
              <a:t> </a:t>
            </a:r>
            <a:r>
              <a:rPr lang="en-US" dirty="0" err="1"/>
              <a:t>reik</a:t>
            </a:r>
            <a:r>
              <a:rPr lang="lt-LT" dirty="0" err="1"/>
              <a:t>šmės</a:t>
            </a:r>
            <a:r>
              <a:rPr lang="lt-LT" dirty="0"/>
              <a:t> skaičiavimas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Pavyzdys. Daugianario reikšmės skaičiavimas</a:t>
            </a:r>
          </a:p>
          <a:p>
            <a:pPr lvl="1"/>
            <a:r>
              <a:rPr lang="lt-LT" sz="1800" dirty="0" smtClean="0"/>
              <a:t>Juos randame 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lt-LT" sz="1800" baseline="-25000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lt-LT" sz="1800" dirty="0" smtClean="0"/>
              <a:t>dalindami iš 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lt-LT" sz="1800" baseline="300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-2)</a:t>
            </a:r>
          </a:p>
          <a:p>
            <a:pPr lvl="1"/>
            <a:endParaRPr lang="lt-LT" sz="1800" dirty="0"/>
          </a:p>
          <a:p>
            <a:pPr lvl="1"/>
            <a:endParaRPr lang="lt-LT" sz="1800" dirty="0" smtClean="0"/>
          </a:p>
          <a:p>
            <a:pPr lvl="1"/>
            <a:r>
              <a:rPr lang="lt-LT" sz="1800" dirty="0" smtClean="0"/>
              <a:t>Kitu etapu panašiai išskaidome daugianarius 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lt-LT" sz="18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lt-LT" sz="1800" dirty="0" smtClean="0"/>
              <a:t>ir 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lt-LT" sz="18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endParaRPr lang="lt-LT" sz="1800" dirty="0"/>
          </a:p>
          <a:p>
            <a:pPr lvl="1"/>
            <a:endParaRPr lang="lt-LT" sz="1800" dirty="0" smtClean="0"/>
          </a:p>
          <a:p>
            <a:pPr lvl="1"/>
            <a:endParaRPr lang="lt-LT" sz="1800" dirty="0"/>
          </a:p>
          <a:p>
            <a:pPr lvl="1"/>
            <a:r>
              <a:rPr lang="lt-LT" sz="1800" dirty="0" smtClean="0"/>
              <a:t>Gauname tokį daugianario </a:t>
            </a:r>
            <a:r>
              <a:rPr lang="lt-LT" sz="1800" dirty="0" err="1" smtClean="0">
                <a:latin typeface="Courier New" pitchFamily="49" charset="0"/>
                <a:cs typeface="Courier New" pitchFamily="49" charset="0"/>
              </a:rPr>
              <a:t>p(x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lt-LT" sz="1800" dirty="0" smtClean="0"/>
              <a:t>išskaidymą į paprastesnius daugiklius</a:t>
            </a:r>
            <a:endParaRPr lang="en-US" sz="1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537075"/>
              </p:ext>
            </p:extLst>
          </p:nvPr>
        </p:nvGraphicFramePr>
        <p:xfrm>
          <a:off x="2483768" y="2564904"/>
          <a:ext cx="49799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6" name="Equation" r:id="rId3" imgW="2984400" imgH="241200" progId="Equation.DSMT4">
                  <p:embed/>
                </p:oleObj>
              </mc:Choice>
              <mc:Fallback>
                <p:oleObj name="Equation" r:id="rId3" imgW="298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564904"/>
                        <a:ext cx="497998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514927"/>
              </p:ext>
            </p:extLst>
          </p:nvPr>
        </p:nvGraphicFramePr>
        <p:xfrm>
          <a:off x="3275856" y="3429000"/>
          <a:ext cx="29019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7" name="Equation" r:id="rId5" imgW="1739880" imgH="495000" progId="Equation.DSMT4">
                  <p:embed/>
                </p:oleObj>
              </mc:Choice>
              <mc:Fallback>
                <p:oleObj name="Equation" r:id="rId5" imgW="173988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429000"/>
                        <a:ext cx="29019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139698"/>
              </p:ext>
            </p:extLst>
          </p:nvPr>
        </p:nvGraphicFramePr>
        <p:xfrm>
          <a:off x="1998663" y="4848225"/>
          <a:ext cx="59531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8" name="Equation" r:id="rId7" imgW="3568680" imgH="266400" progId="Equation.DSMT4">
                  <p:embed/>
                </p:oleObj>
              </mc:Choice>
              <mc:Fallback>
                <p:oleObj name="Equation" r:id="rId7" imgW="3568680" imgH="26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4848225"/>
                        <a:ext cx="59531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34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pPr marL="0" indent="0">
              <a:buNone/>
            </a:pPr>
            <a:r>
              <a:rPr lang="lt-LT" sz="4000" b="1" dirty="0" smtClean="0">
                <a:solidFill>
                  <a:schemeClr val="accent1">
                    <a:lumMod val="75000"/>
                  </a:schemeClr>
                </a:solidFill>
              </a:rPr>
              <a:t>Matricų daugyba</a:t>
            </a:r>
            <a:endParaRPr lang="lt-L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Matricų daugyba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Turime </a:t>
            </a:r>
            <a:r>
              <a:rPr lang="lt-LT" dirty="0" smtClean="0">
                <a:latin typeface="Courier New" pitchFamily="49" charset="0"/>
                <a:cs typeface="Courier New" pitchFamily="49" charset="0"/>
              </a:rPr>
              <a:t>n*m</a:t>
            </a:r>
            <a:r>
              <a:rPr lang="lt-LT" dirty="0" smtClean="0"/>
              <a:t> ir </a:t>
            </a:r>
            <a:r>
              <a:rPr lang="lt-LT" dirty="0" smtClean="0">
                <a:latin typeface="Courier New" pitchFamily="49" charset="0"/>
                <a:cs typeface="Courier New" pitchFamily="49" charset="0"/>
              </a:rPr>
              <a:t>m*k</a:t>
            </a:r>
            <a:r>
              <a:rPr lang="lt-LT" dirty="0" smtClean="0"/>
              <a:t> dydžio matricas </a:t>
            </a:r>
            <a:r>
              <a:rPr lang="lt-LT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lt-LT" dirty="0" smtClean="0"/>
              <a:t> ir </a:t>
            </a:r>
            <a:r>
              <a:rPr lang="lt-LT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r>
              <a:rPr lang="lt-LT" dirty="0" smtClean="0"/>
              <a:t>Jų sandauga </a:t>
            </a:r>
            <a:r>
              <a:rPr lang="lt-LT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=AB </a:t>
            </a:r>
            <a:r>
              <a:rPr lang="en-US" dirty="0" err="1" smtClean="0"/>
              <a:t>yra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n*k</a:t>
            </a:r>
            <a:r>
              <a:rPr lang="en-US" dirty="0" smtClean="0"/>
              <a:t> </a:t>
            </a:r>
            <a:r>
              <a:rPr lang="en-US" dirty="0" err="1" smtClean="0"/>
              <a:t>dyd</a:t>
            </a:r>
            <a:r>
              <a:rPr lang="lt-LT" dirty="0" err="1" smtClean="0"/>
              <a:t>žio</a:t>
            </a:r>
            <a:r>
              <a:rPr lang="lt-LT" dirty="0" smtClean="0"/>
              <a:t> matrica</a:t>
            </a:r>
            <a:endParaRPr lang="en-US" dirty="0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59646"/>
            <a:ext cx="7938467" cy="14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35" y="4293096"/>
            <a:ext cx="61245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690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Matricų daugyba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Matricų sandaugos algoritmas</a:t>
            </a:r>
          </a:p>
          <a:p>
            <a:pPr marL="0" indent="0">
              <a:buNone/>
            </a:pP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MatrixMultiplication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 (A, B, C,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 m,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 k)</a:t>
            </a:r>
          </a:p>
          <a:p>
            <a:pPr marL="0" indent="0">
              <a:buNone/>
            </a:pP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Begin</a:t>
            </a:r>
            <a:endParaRPr lang="lt-LT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lt-L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 (1)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 (i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&lt;=n;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j=1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j&lt;=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(3)     C(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)=0;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(4)     for (r=1; r&lt;=m; r++) do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(5)       C(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)+=A(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)*B(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r,j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(6)     end do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(7)   end do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(8) end do</a:t>
            </a:r>
          </a:p>
          <a:p>
            <a:pPr marL="0" indent="0">
              <a:buNone/>
            </a:pP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MatrixMultiplication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39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</a:t>
            </a:r>
            <a:r>
              <a:rPr lang="lt-LT" dirty="0" smtClean="0"/>
              <a:t>ų daugyba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Vykdydami matricų daugybos algoritmą, atliekame </a:t>
            </a:r>
            <a:r>
              <a:rPr lang="lt-LT" sz="2400" dirty="0" err="1" smtClean="0">
                <a:latin typeface="Courier New" pitchFamily="49" charset="0"/>
                <a:cs typeface="Courier New" pitchFamily="49" charset="0"/>
              </a:rPr>
              <a:t>nkm</a:t>
            </a:r>
            <a:r>
              <a:rPr lang="lt-LT" sz="2400" dirty="0" smtClean="0"/>
              <a:t> daugybos ir </a:t>
            </a:r>
            <a:r>
              <a:rPr lang="lt-LT" sz="2400" dirty="0" err="1" smtClean="0">
                <a:latin typeface="Courier New" pitchFamily="49" charset="0"/>
                <a:cs typeface="Courier New" pitchFamily="49" charset="0"/>
              </a:rPr>
              <a:t>nk(m-1)</a:t>
            </a:r>
            <a:r>
              <a:rPr lang="lt-LT" sz="2400" dirty="0" smtClean="0"/>
              <a:t> sudėties veiksmų</a:t>
            </a:r>
          </a:p>
          <a:p>
            <a:r>
              <a:rPr lang="lt-LT" sz="2400" dirty="0" smtClean="0"/>
              <a:t>Jeigu visos matricos yra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n*n</a:t>
            </a:r>
            <a:r>
              <a:rPr lang="lt-LT" sz="2400" dirty="0" smtClean="0"/>
              <a:t> dydžio, tai algoritmo sudėtingumas –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2n</a:t>
            </a:r>
            <a:r>
              <a:rPr lang="lt-LT" sz="2400" baseline="30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lt-LT" sz="2400" dirty="0" smtClean="0"/>
              <a:t> aritmetinių veiksmų</a:t>
            </a:r>
          </a:p>
          <a:p>
            <a:endParaRPr lang="lt-LT" sz="2400" dirty="0"/>
          </a:p>
          <a:p>
            <a:r>
              <a:rPr lang="lt-LT" sz="2400" dirty="0" smtClean="0"/>
              <a:t>Matricos daugybos uždaviniui egzistuoja sudėtingesni, bet ir spartesni skaičiavimo algoritmai</a:t>
            </a:r>
          </a:p>
          <a:p>
            <a:r>
              <a:rPr lang="lt-LT" sz="2400" dirty="0" smtClean="0"/>
              <a:t>Nagrinėkime kvadratinės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n*n</a:t>
            </a:r>
            <a:r>
              <a:rPr lang="lt-LT" sz="2400" dirty="0" smtClean="0"/>
              <a:t> dydžio matricos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 A</a:t>
            </a:r>
            <a:r>
              <a:rPr lang="lt-LT" sz="2400" dirty="0" smtClean="0"/>
              <a:t>,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lt-LT" sz="2400" dirty="0" smtClean="0"/>
              <a:t> ir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lt-LT" sz="2400" dirty="0" smtClean="0"/>
              <a:t>, kurias paskirstome į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m*m</a:t>
            </a:r>
            <a:r>
              <a:rPr lang="lt-LT" sz="2400" dirty="0" smtClean="0"/>
              <a:t> dydžio blokines matricas,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=n/p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22225"/>
            <a:ext cx="6280944" cy="125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61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</a:t>
            </a:r>
            <a:r>
              <a:rPr lang="lt-LT" dirty="0" smtClean="0"/>
              <a:t>ų daugyba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Tuomet matricų sandaugą galime išreikšti tokiu algoritmu</a:t>
            </a:r>
          </a:p>
          <a:p>
            <a:endParaRPr lang="lt-LT" sz="2400" dirty="0" smtClean="0"/>
          </a:p>
          <a:p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m*m</a:t>
            </a:r>
            <a:r>
              <a:rPr lang="lt-LT" sz="2400" dirty="0" smtClean="0"/>
              <a:t> dydžio matricų sandaugas </a:t>
            </a:r>
            <a:r>
              <a:rPr lang="lt-LT" sz="24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lt-LT" sz="2400" baseline="-25000" dirty="0" err="1" smtClean="0">
                <a:latin typeface="Courier New" pitchFamily="49" charset="0"/>
                <a:cs typeface="Courier New" pitchFamily="49" charset="0"/>
              </a:rPr>
              <a:t>ik</a:t>
            </a:r>
            <a:r>
              <a:rPr lang="lt-LT" sz="24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lt-LT" sz="2400" baseline="-25000" dirty="0" err="1" smtClean="0">
                <a:latin typeface="Courier New" pitchFamily="49" charset="0"/>
                <a:cs typeface="Courier New" pitchFamily="49" charset="0"/>
              </a:rPr>
              <a:t>kj</a:t>
            </a:r>
            <a:r>
              <a:rPr lang="lt-LT" sz="2400" dirty="0" smtClean="0"/>
              <a:t> skaičiuojame pirmuoju algoritmu</a:t>
            </a:r>
          </a:p>
          <a:p>
            <a:r>
              <a:rPr lang="lt-LT" sz="2400" dirty="0" smtClean="0"/>
              <a:t>Tuomet naujo algoritmo veiksmų skaičius yra toks pat, kaip ir senojo, tik pasikeitė veiksmų atlikimo tvarka</a:t>
            </a:r>
          </a:p>
          <a:p>
            <a:r>
              <a:rPr lang="lt-LT" sz="2400" dirty="0" smtClean="0"/>
              <a:t>Nagrinėkime pavyzdį, kai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p=2</a:t>
            </a:r>
            <a:r>
              <a:rPr lang="lt-LT" sz="2400" dirty="0" smtClean="0"/>
              <a:t>, tada matricas išskaidome į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n/2*n/2</a:t>
            </a:r>
            <a:r>
              <a:rPr lang="lt-LT" sz="2400" dirty="0" smtClean="0"/>
              <a:t> dydžio blokus</a:t>
            </a:r>
          </a:p>
          <a:p>
            <a:pPr marL="0" indent="0">
              <a:buNone/>
            </a:pPr>
            <a:endParaRPr lang="lt-LT" sz="2400" dirty="0" smtClean="0"/>
          </a:p>
          <a:p>
            <a:endParaRPr lang="lt-LT" dirty="0" smtClean="0"/>
          </a:p>
          <a:p>
            <a:endParaRPr lang="lt-LT" dirty="0" smtClean="0"/>
          </a:p>
          <a:p>
            <a:endParaRPr lang="lt-LT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694547"/>
              </p:ext>
            </p:extLst>
          </p:nvPr>
        </p:nvGraphicFramePr>
        <p:xfrm>
          <a:off x="2987824" y="1988840"/>
          <a:ext cx="329021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4" name="Equation" r:id="rId3" imgW="1371600" imgH="330120" progId="Equation.DSMT4">
                  <p:embed/>
                </p:oleObj>
              </mc:Choice>
              <mc:Fallback>
                <p:oleObj name="Equation" r:id="rId3" imgW="1371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824" y="1988840"/>
                        <a:ext cx="3290210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516947"/>
              </p:ext>
            </p:extLst>
          </p:nvPr>
        </p:nvGraphicFramePr>
        <p:xfrm>
          <a:off x="2555776" y="5157192"/>
          <a:ext cx="391461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5" name="Equation" r:id="rId5" imgW="1752480" imgH="419040" progId="Equation.DSMT4">
                  <p:embed/>
                </p:oleObj>
              </mc:Choice>
              <mc:Fallback>
                <p:oleObj name="Equation" r:id="rId5" imgW="1752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5157192"/>
                        <a:ext cx="3914617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03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</a:t>
            </a:r>
            <a:r>
              <a:rPr lang="lt-LT" dirty="0" smtClean="0"/>
              <a:t>ų daugyba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Gauname</a:t>
            </a:r>
            <a:r>
              <a:rPr lang="en-US" sz="2400" dirty="0" smtClean="0"/>
              <a:t> 4 matric</a:t>
            </a:r>
            <a:r>
              <a:rPr lang="lt-LT" sz="2400" dirty="0" smtClean="0"/>
              <a:t>ų</a:t>
            </a:r>
            <a:r>
              <a:rPr lang="en-US" sz="2400" dirty="0" smtClean="0"/>
              <a:t> </a:t>
            </a:r>
            <a:r>
              <a:rPr lang="en-US" sz="2400" dirty="0" err="1" smtClean="0"/>
              <a:t>lygybes</a:t>
            </a:r>
            <a:endParaRPr lang="lt-LT" sz="2400" dirty="0" smtClean="0"/>
          </a:p>
          <a:p>
            <a:endParaRPr lang="lt-LT" sz="2400" dirty="0"/>
          </a:p>
          <a:p>
            <a:endParaRPr lang="lt-LT" sz="2400" dirty="0" smtClean="0"/>
          </a:p>
          <a:p>
            <a:r>
              <a:rPr lang="lt-LT" sz="2400" dirty="0" smtClean="0"/>
              <a:t>Tegul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=2</a:t>
            </a:r>
            <a:r>
              <a:rPr lang="en-US" sz="2400" baseline="30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dirty="0" smtClean="0"/>
              <a:t>, </a:t>
            </a:r>
            <a:r>
              <a:rPr lang="en-US" sz="2400" dirty="0" err="1" smtClean="0"/>
              <a:t>tada</a:t>
            </a:r>
            <a:r>
              <a:rPr lang="en-US" sz="2400" dirty="0" smtClean="0"/>
              <a:t> </a:t>
            </a:r>
            <a:r>
              <a:rPr lang="en-US" sz="2400" dirty="0" err="1" smtClean="0"/>
              <a:t>gaut</a:t>
            </a:r>
            <a:r>
              <a:rPr lang="lt-LT" sz="2400" dirty="0" smtClean="0"/>
              <a:t>ą</a:t>
            </a:r>
            <a:r>
              <a:rPr lang="en-US" sz="2400" dirty="0" err="1" smtClean="0"/>
              <a:t>sias</a:t>
            </a:r>
            <a:r>
              <a:rPr lang="en-US" sz="2400" dirty="0" smtClean="0"/>
              <a:t> a</a:t>
            </a:r>
            <a:r>
              <a:rPr lang="lt-LT" sz="2400" dirty="0" smtClean="0"/>
              <a:t>š</a:t>
            </a:r>
            <a:r>
              <a:rPr lang="en-US" sz="2400" dirty="0" err="1" smtClean="0"/>
              <a:t>tuonias</a:t>
            </a:r>
            <a:r>
              <a:rPr lang="en-US" sz="2400" dirty="0" smtClean="0"/>
              <a:t> matric</a:t>
            </a:r>
            <a:r>
              <a:rPr lang="lt-LT" sz="2400" dirty="0" smtClean="0"/>
              <a:t>ų</a:t>
            </a:r>
            <a:r>
              <a:rPr lang="en-US" sz="2400" dirty="0" smtClean="0"/>
              <a:t> </a:t>
            </a:r>
            <a:r>
              <a:rPr lang="en-US" sz="2400" dirty="0" err="1" smtClean="0"/>
              <a:t>sandaugas</a:t>
            </a:r>
            <a:r>
              <a:rPr lang="en-US" sz="2400" dirty="0" smtClean="0"/>
              <a:t> v</a:t>
            </a:r>
            <a:r>
              <a:rPr lang="lt-LT" sz="2400" dirty="0" smtClean="0"/>
              <a:t>ė</a:t>
            </a:r>
            <a:r>
              <a:rPr lang="en-US" sz="2400" dirty="0" smtClean="0"/>
              <a:t>l </a:t>
            </a:r>
            <a:r>
              <a:rPr lang="en-US" sz="2400" dirty="0" err="1" smtClean="0"/>
              <a:t>skai</a:t>
            </a:r>
            <a:r>
              <a:rPr lang="lt-LT" sz="2400" dirty="0" smtClean="0"/>
              <a:t>č</a:t>
            </a:r>
            <a:r>
              <a:rPr lang="en-US" sz="2400" dirty="0" err="1" smtClean="0"/>
              <a:t>iuojame</a:t>
            </a:r>
            <a:r>
              <a:rPr lang="en-US" sz="2400" dirty="0" smtClean="0"/>
              <a:t> </a:t>
            </a:r>
            <a:r>
              <a:rPr lang="en-US" sz="2400" dirty="0" err="1" smtClean="0"/>
              <a:t>tokiu</a:t>
            </a:r>
            <a:r>
              <a:rPr lang="en-US" sz="2400" dirty="0" smtClean="0"/>
              <a:t> pa</a:t>
            </a:r>
            <a:r>
              <a:rPr lang="lt-LT" sz="2400" dirty="0" smtClean="0"/>
              <a:t>č</a:t>
            </a:r>
            <a:r>
              <a:rPr lang="en-US" sz="2400" dirty="0" err="1" smtClean="0"/>
              <a:t>iu</a:t>
            </a:r>
            <a:r>
              <a:rPr lang="en-US" sz="2400" dirty="0" smtClean="0"/>
              <a:t> </a:t>
            </a:r>
            <a:r>
              <a:rPr lang="en-US" sz="2400" dirty="0" err="1" smtClean="0"/>
              <a:t>rekursyviuoju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algoritmu</a:t>
            </a:r>
            <a:endParaRPr lang="lt-LT" sz="2400" dirty="0" smtClean="0"/>
          </a:p>
          <a:p>
            <a:r>
              <a:rPr lang="lt-LT" sz="2400" dirty="0" smtClean="0"/>
              <a:t>Pažymėkime algoritmo aritmetinių veiksmų skaičių </a:t>
            </a:r>
            <a:r>
              <a:rPr lang="lt-LT" sz="2400" dirty="0" err="1" smtClean="0"/>
              <a:t>T(n</a:t>
            </a:r>
            <a:r>
              <a:rPr lang="lt-LT" sz="2400" dirty="0" smtClean="0"/>
              <a:t>), šią funkciją randame spręsdami </a:t>
            </a:r>
            <a:r>
              <a:rPr lang="lt-LT" sz="2400" dirty="0" err="1" smtClean="0"/>
              <a:t>rekursijos</a:t>
            </a:r>
            <a:r>
              <a:rPr lang="lt-LT" sz="2400" dirty="0" smtClean="0"/>
              <a:t> lygtį</a:t>
            </a:r>
          </a:p>
          <a:p>
            <a:endParaRPr lang="lt-LT" sz="2400" dirty="0"/>
          </a:p>
          <a:p>
            <a:endParaRPr lang="lt-LT" sz="2400" dirty="0" smtClean="0"/>
          </a:p>
          <a:p>
            <a:r>
              <a:rPr lang="lt-LT" sz="2400" dirty="0" smtClean="0"/>
              <a:t>Lygties eilės mažinimo metodu apskaičiuojame tokio uždavinio sprendinį</a:t>
            </a:r>
          </a:p>
          <a:p>
            <a:pPr marL="0" indent="0">
              <a:buNone/>
            </a:pPr>
            <a:endParaRPr lang="lt-LT" sz="2400" dirty="0" smtClean="0"/>
          </a:p>
          <a:p>
            <a:endParaRPr lang="lt-LT" dirty="0"/>
          </a:p>
          <a:p>
            <a:endParaRPr lang="lt-LT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459077"/>
              </p:ext>
            </p:extLst>
          </p:nvPr>
        </p:nvGraphicFramePr>
        <p:xfrm>
          <a:off x="1535113" y="2128838"/>
          <a:ext cx="4981103" cy="882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4" name="Equation" r:id="rId3" imgW="2222280" imgH="393480" progId="Equation.DSMT4">
                  <p:embed/>
                </p:oleObj>
              </mc:Choice>
              <mc:Fallback>
                <p:oleObj name="Equation" r:id="rId3" imgW="2222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5113" y="2128838"/>
                        <a:ext cx="4981103" cy="882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736123"/>
              </p:ext>
            </p:extLst>
          </p:nvPr>
        </p:nvGraphicFramePr>
        <p:xfrm>
          <a:off x="3203847" y="4653136"/>
          <a:ext cx="227403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5" name="Equation" r:id="rId5" imgW="1168200" imgH="444240" progId="Equation.DSMT4">
                  <p:embed/>
                </p:oleObj>
              </mc:Choice>
              <mc:Fallback>
                <p:oleObj name="Equation" r:id="rId5" imgW="116820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7" y="4653136"/>
                        <a:ext cx="2274033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568490"/>
              </p:ext>
            </p:extLst>
          </p:nvPr>
        </p:nvGraphicFramePr>
        <p:xfrm>
          <a:off x="1763688" y="6216650"/>
          <a:ext cx="50196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6" name="Equation" r:id="rId7" imgW="2577960" imgH="330120" progId="Equation.DSMT4">
                  <p:embed/>
                </p:oleObj>
              </mc:Choice>
              <mc:Fallback>
                <p:oleObj name="Equation" r:id="rId7" imgW="257796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6216650"/>
                        <a:ext cx="50196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237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</a:t>
            </a:r>
            <a:r>
              <a:rPr lang="lt-LT" dirty="0" smtClean="0"/>
              <a:t>ų daugyba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</a:t>
            </a:r>
            <a:r>
              <a:rPr lang="lt-LT" sz="2400" dirty="0" smtClean="0"/>
              <a:t>ė</a:t>
            </a:r>
            <a:r>
              <a:rPr lang="en-US" sz="2400" dirty="0" smtClean="0"/>
              <a:t>l </a:t>
            </a:r>
            <a:r>
              <a:rPr lang="en-US" sz="2400" dirty="0" err="1" smtClean="0"/>
              <a:t>gavome</a:t>
            </a:r>
            <a:r>
              <a:rPr lang="en-US" sz="2400" dirty="0" smtClean="0"/>
              <a:t> </a:t>
            </a:r>
            <a:r>
              <a:rPr lang="en-US" sz="2400" dirty="0" err="1" smtClean="0"/>
              <a:t>tok</a:t>
            </a:r>
            <a:r>
              <a:rPr lang="lt-LT" sz="2400" dirty="0" smtClean="0"/>
              <a:t>į</a:t>
            </a:r>
            <a:r>
              <a:rPr lang="en-US" sz="2400" dirty="0" smtClean="0"/>
              <a:t> pat</a:t>
            </a:r>
            <a:r>
              <a:rPr lang="lt-LT" sz="2400" dirty="0" smtClean="0"/>
              <a:t>į</a:t>
            </a:r>
            <a:r>
              <a:rPr lang="en-US" sz="2400" dirty="0" smtClean="0"/>
              <a:t> </a:t>
            </a:r>
            <a:r>
              <a:rPr lang="en-US" sz="2400" dirty="0" err="1" smtClean="0"/>
              <a:t>algo</a:t>
            </a:r>
            <a:r>
              <a:rPr lang="lt-LT" sz="2400" dirty="0" smtClean="0"/>
              <a:t>ritmo sudėtingumo įvertį, kaip ir naudodami klasikinį matricų sandaugos algoritmą</a:t>
            </a:r>
          </a:p>
          <a:p>
            <a:r>
              <a:rPr lang="lt-LT" sz="2400" dirty="0" smtClean="0"/>
              <a:t>1969 m. </a:t>
            </a:r>
            <a:r>
              <a:rPr lang="lt-LT" sz="2400" dirty="0" err="1" smtClean="0"/>
              <a:t>Štrasenas</a:t>
            </a:r>
            <a:r>
              <a:rPr lang="lt-LT" sz="2400" dirty="0" smtClean="0"/>
              <a:t> sukūrė naują rekursyvųjį matricos daugybos algoritmą.</a:t>
            </a:r>
          </a:p>
          <a:p>
            <a:pPr lvl="1"/>
            <a:r>
              <a:rPr lang="lt-LT" sz="2000" dirty="0" smtClean="0"/>
              <a:t>Matricos </a:t>
            </a:r>
            <a:r>
              <a:rPr 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lt-LT" sz="2000" dirty="0" smtClean="0"/>
              <a:t> koeficientų skaičiavimo formulėse vietoj aštuonių </a:t>
            </a:r>
            <a:r>
              <a:rPr lang="lt-LT" sz="2000" dirty="0" err="1" smtClean="0"/>
              <a:t>daugybų</a:t>
            </a:r>
            <a:r>
              <a:rPr lang="lt-LT" sz="2000" dirty="0" smtClean="0"/>
              <a:t> atliekamos tik 7, tačiau papildomai vykdome keturiolika matricų sumavimo veiksmų</a:t>
            </a:r>
          </a:p>
          <a:p>
            <a:pPr lvl="1"/>
            <a:r>
              <a:rPr lang="lt-LT" sz="2000" dirty="0" smtClean="0"/>
              <a:t>Pastaba. Matricų daugybos sudėtingumas yra </a:t>
            </a:r>
            <a:r>
              <a:rPr 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2n</a:t>
            </a:r>
            <a:r>
              <a:rPr lang="lt-LT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lt-LT" sz="2000" dirty="0" smtClean="0"/>
              <a:t>, o sumavimas </a:t>
            </a:r>
            <a:r>
              <a:rPr 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lt-LT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1"/>
            <a:r>
              <a:rPr lang="lt-LT" sz="2000" dirty="0" err="1" smtClean="0"/>
              <a:t>Štraseno</a:t>
            </a:r>
            <a:r>
              <a:rPr lang="lt-LT" sz="2000" dirty="0" smtClean="0"/>
              <a:t> algoritmo formulės. Pirmiausia apskaičiuojame 7 pagalbines matricas</a:t>
            </a:r>
          </a:p>
          <a:p>
            <a:endParaRPr lang="lt-LT" dirty="0"/>
          </a:p>
          <a:p>
            <a:endParaRPr lang="lt-LT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274598"/>
              </p:ext>
            </p:extLst>
          </p:nvPr>
        </p:nvGraphicFramePr>
        <p:xfrm>
          <a:off x="1547664" y="5531425"/>
          <a:ext cx="6548784" cy="120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3" name="Equation" r:id="rId3" imgW="3504960" imgH="647640" progId="Equation.DSMT4">
                  <p:embed/>
                </p:oleObj>
              </mc:Choice>
              <mc:Fallback>
                <p:oleObj name="Equation" r:id="rId3" imgW="35049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5531425"/>
                        <a:ext cx="6548784" cy="1209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03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</a:t>
            </a:r>
            <a:r>
              <a:rPr lang="lt-LT" dirty="0" smtClean="0"/>
              <a:t>ų daugyba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1969 m. </a:t>
            </a:r>
            <a:r>
              <a:rPr lang="lt-LT" sz="2400" dirty="0" err="1" smtClean="0"/>
              <a:t>Štrasenas</a:t>
            </a:r>
            <a:r>
              <a:rPr lang="lt-LT" sz="2400" dirty="0" smtClean="0"/>
              <a:t> sukūrė naują rekursyvųjį matricos daugybos algoritmą.</a:t>
            </a:r>
          </a:p>
          <a:p>
            <a:pPr lvl="1"/>
            <a:r>
              <a:rPr lang="lt-LT" sz="2000" dirty="0" smtClean="0"/>
              <a:t>Tada jau Galime skaičiuoti matricos C koeficientus</a:t>
            </a:r>
          </a:p>
          <a:p>
            <a:pPr lvl="1"/>
            <a:endParaRPr lang="lt-LT" sz="2000" dirty="0"/>
          </a:p>
          <a:p>
            <a:pPr lvl="1"/>
            <a:endParaRPr lang="lt-LT" sz="2000" dirty="0" smtClean="0"/>
          </a:p>
          <a:p>
            <a:pPr lvl="1"/>
            <a:endParaRPr lang="lt-LT" sz="2000" dirty="0" smtClean="0"/>
          </a:p>
          <a:p>
            <a:pPr lvl="1"/>
            <a:r>
              <a:rPr lang="lt-LT" sz="2000" dirty="0" smtClean="0"/>
              <a:t>Atlikome 7 daugybos ir 18 sumavimo veiksmų</a:t>
            </a:r>
          </a:p>
          <a:p>
            <a:pPr lvl="1"/>
            <a:r>
              <a:rPr lang="lt-LT" sz="2000" dirty="0" smtClean="0"/>
              <a:t>Klasikiniame variante reikia atlikti 8 </a:t>
            </a:r>
            <a:r>
              <a:rPr lang="lt-LT" sz="2000" dirty="0" err="1" smtClean="0"/>
              <a:t>da</a:t>
            </a:r>
            <a:r>
              <a:rPr lang="en-US" sz="2000" dirty="0" smtClean="0"/>
              <a:t>u</a:t>
            </a:r>
            <a:r>
              <a:rPr lang="lt-LT" sz="2000" dirty="0" err="1" smtClean="0"/>
              <a:t>gybos</a:t>
            </a:r>
            <a:r>
              <a:rPr lang="lt-LT" sz="2000" dirty="0" smtClean="0"/>
              <a:t> ir 4 sumavimo veiksmus</a:t>
            </a:r>
            <a:endParaRPr lang="lt-LT" sz="2000" dirty="0"/>
          </a:p>
          <a:p>
            <a:endParaRPr lang="lt-LT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522755"/>
              </p:ext>
            </p:extLst>
          </p:nvPr>
        </p:nvGraphicFramePr>
        <p:xfrm>
          <a:off x="2195736" y="2924944"/>
          <a:ext cx="41560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9" name="Equation" r:id="rId3" imgW="1854000" imgH="393480" progId="Equation.DSMT4">
                  <p:embed/>
                </p:oleObj>
              </mc:Choice>
              <mc:Fallback>
                <p:oleObj name="Equation" r:id="rId3" imgW="18540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924944"/>
                        <a:ext cx="41560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921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</a:t>
            </a:r>
            <a:r>
              <a:rPr lang="lt-LT" dirty="0" smtClean="0"/>
              <a:t>ų daugyba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Pavyzdys. Dviejų matricų sandaugos skaičiavimas </a:t>
            </a:r>
            <a:r>
              <a:rPr lang="lt-LT" sz="2400" dirty="0" err="1" smtClean="0"/>
              <a:t>Štraseno</a:t>
            </a:r>
            <a:r>
              <a:rPr lang="lt-LT" sz="2400" dirty="0" smtClean="0"/>
              <a:t> algoritmu</a:t>
            </a:r>
          </a:p>
          <a:p>
            <a:pPr lvl="1"/>
            <a:r>
              <a:rPr lang="lt-LT" dirty="0" smtClean="0"/>
              <a:t>Skaičiuojame sandauga </a:t>
            </a:r>
            <a:r>
              <a:rPr lang="lt-LT" dirty="0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lt-LT" dirty="0" smtClean="0"/>
              <a:t>, kai</a:t>
            </a:r>
          </a:p>
          <a:p>
            <a:pPr lvl="1"/>
            <a:endParaRPr lang="lt-LT" dirty="0"/>
          </a:p>
          <a:p>
            <a:pPr lvl="1"/>
            <a:endParaRPr lang="lt-LT" dirty="0" smtClean="0"/>
          </a:p>
          <a:p>
            <a:pPr lvl="1"/>
            <a:r>
              <a:rPr lang="lt-LT" dirty="0" smtClean="0"/>
              <a:t>Pirmiausia apskaičiuojame pagalbinius koeficientus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Tada </a:t>
            </a:r>
            <a:r>
              <a:rPr lang="en-US" dirty="0" err="1" smtClean="0"/>
              <a:t>skai</a:t>
            </a:r>
            <a:r>
              <a:rPr lang="lt-LT" dirty="0" smtClean="0"/>
              <a:t>č</a:t>
            </a:r>
            <a:r>
              <a:rPr lang="en-US" dirty="0" err="1" smtClean="0"/>
              <a:t>iuojame</a:t>
            </a:r>
            <a:r>
              <a:rPr lang="en-US" dirty="0" smtClean="0"/>
              <a:t> </a:t>
            </a:r>
            <a:r>
              <a:rPr lang="lt-LT" dirty="0" smtClean="0"/>
              <a:t>matricos </a:t>
            </a:r>
            <a:r>
              <a:rPr lang="lt-LT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lt-LT" dirty="0" smtClean="0"/>
              <a:t> koeficientus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415049"/>
              </p:ext>
            </p:extLst>
          </p:nvPr>
        </p:nvGraphicFramePr>
        <p:xfrm>
          <a:off x="3222625" y="2924944"/>
          <a:ext cx="27241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4" name="Equation" r:id="rId3" imgW="1218960" imgH="393480" progId="Equation.DSMT4">
                  <p:embed/>
                </p:oleObj>
              </mc:Choice>
              <mc:Fallback>
                <p:oleObj name="Equation" r:id="rId3" imgW="12189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2924944"/>
                        <a:ext cx="27241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077954"/>
              </p:ext>
            </p:extLst>
          </p:nvPr>
        </p:nvGraphicFramePr>
        <p:xfrm>
          <a:off x="1736725" y="4365625"/>
          <a:ext cx="63119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5" name="Equation" r:id="rId5" imgW="3377880" imgH="647640" progId="Equation.DSMT4">
                  <p:embed/>
                </p:oleObj>
              </mc:Choice>
              <mc:Fallback>
                <p:oleObj name="Equation" r:id="rId5" imgW="3377880" imgH="647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4365625"/>
                        <a:ext cx="631190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400840"/>
              </p:ext>
            </p:extLst>
          </p:nvPr>
        </p:nvGraphicFramePr>
        <p:xfrm>
          <a:off x="1873250" y="5930726"/>
          <a:ext cx="56642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6" name="Equation" r:id="rId7" imgW="2527200" imgH="393480" progId="Equation.DSMT4">
                  <p:embed/>
                </p:oleObj>
              </mc:Choice>
              <mc:Fallback>
                <p:oleObj name="Equation" r:id="rId7" imgW="25272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5930726"/>
                        <a:ext cx="56642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3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Specialiai algoritmai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b="1" dirty="0" smtClean="0"/>
              <a:t>Turinys</a:t>
            </a:r>
          </a:p>
          <a:p>
            <a:r>
              <a:rPr lang="lt-LT" sz="2400" dirty="0" smtClean="0"/>
              <a:t>Daugianario reikšmės skaičiavimas</a:t>
            </a:r>
          </a:p>
          <a:p>
            <a:r>
              <a:rPr lang="lt-LT" sz="2400" dirty="0" smtClean="0"/>
              <a:t>Matricų daugyba</a:t>
            </a:r>
          </a:p>
          <a:p>
            <a:r>
              <a:rPr lang="lt-LT" sz="2400" dirty="0" smtClean="0"/>
              <a:t>Greitoji </a:t>
            </a:r>
            <a:r>
              <a:rPr lang="lt-LT" sz="2400" dirty="0" err="1" smtClean="0"/>
              <a:t>Furjė</a:t>
            </a:r>
            <a:r>
              <a:rPr lang="lt-LT" sz="2400" dirty="0" smtClean="0"/>
              <a:t> transformacija</a:t>
            </a:r>
          </a:p>
          <a:p>
            <a:r>
              <a:rPr lang="lt-LT" sz="2400" dirty="0" smtClean="0"/>
              <a:t>P ir NP sudėtingumo uždaviniai</a:t>
            </a:r>
          </a:p>
          <a:p>
            <a:r>
              <a:rPr lang="lt-LT" sz="2400" dirty="0" smtClean="0"/>
              <a:t>Lygiagretieji algoritmai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15720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</a:t>
            </a:r>
            <a:r>
              <a:rPr lang="lt-LT" dirty="0" smtClean="0"/>
              <a:t>ų daugyba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Pavyzdys. Dviejų matricų sandaugos skaičiavimas </a:t>
            </a:r>
            <a:r>
              <a:rPr lang="lt-LT" sz="2400" dirty="0" err="1" smtClean="0"/>
              <a:t>Štraseno</a:t>
            </a:r>
            <a:r>
              <a:rPr lang="lt-LT" sz="2400" dirty="0" smtClean="0"/>
              <a:t> algoritmu</a:t>
            </a:r>
          </a:p>
          <a:p>
            <a:pPr lvl="1"/>
            <a:r>
              <a:rPr lang="en-US" dirty="0" err="1" smtClean="0"/>
              <a:t>Gauname</a:t>
            </a:r>
            <a:r>
              <a:rPr lang="en-US" dirty="0" smtClean="0"/>
              <a:t> </a:t>
            </a:r>
            <a:r>
              <a:rPr lang="en-US" dirty="0" err="1" smtClean="0"/>
              <a:t>tok</a:t>
            </a:r>
            <a:r>
              <a:rPr lang="lt-LT" dirty="0" smtClean="0"/>
              <a:t>į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lt-LT" dirty="0" smtClean="0"/>
              <a:t>ą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lt-LT" dirty="0"/>
              <a:t>Į</a:t>
            </a:r>
            <a:r>
              <a:rPr lang="en-US" dirty="0" err="1" smtClean="0"/>
              <a:t>vertinsime</a:t>
            </a:r>
            <a:r>
              <a:rPr lang="en-US" dirty="0" smtClean="0"/>
              <a:t> </a:t>
            </a:r>
            <a:r>
              <a:rPr lang="lt-LT" dirty="0" smtClean="0"/>
              <a:t>Š</a:t>
            </a:r>
            <a:r>
              <a:rPr lang="en-US" dirty="0" err="1" smtClean="0"/>
              <a:t>traseno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r>
              <a:rPr lang="lt-LT" dirty="0" smtClean="0"/>
              <a:t> sudėtingumą. Bendrą aritmetinių veiksmų skaičių </a:t>
            </a:r>
            <a:r>
              <a:rPr lang="lt-L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T(n</a:t>
            </a:r>
            <a:r>
              <a:rPr lang="lt-L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t-LT" dirty="0" smtClean="0"/>
              <a:t> randame spręsdami </a:t>
            </a:r>
            <a:r>
              <a:rPr lang="lt-LT" dirty="0" err="1" smtClean="0"/>
              <a:t>rekursijos</a:t>
            </a:r>
            <a:r>
              <a:rPr lang="lt-LT" dirty="0" smtClean="0"/>
              <a:t> lygtį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07683"/>
              </p:ext>
            </p:extLst>
          </p:nvPr>
        </p:nvGraphicFramePr>
        <p:xfrm>
          <a:off x="2887663" y="2997200"/>
          <a:ext cx="27813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0" name="Equation" r:id="rId3" imgW="1244520" imgH="393480" progId="Equation.DSMT4">
                  <p:embed/>
                </p:oleObj>
              </mc:Choice>
              <mc:Fallback>
                <p:oleObj name="Equation" r:id="rId3" imgW="1244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2997200"/>
                        <a:ext cx="27813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639293"/>
              </p:ext>
            </p:extLst>
          </p:nvPr>
        </p:nvGraphicFramePr>
        <p:xfrm>
          <a:off x="3073400" y="5012332"/>
          <a:ext cx="291623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1" name="Equation" r:id="rId5" imgW="1282680" imgH="571320" progId="Equation.DSMT4">
                  <p:embed/>
                </p:oleObj>
              </mc:Choice>
              <mc:Fallback>
                <p:oleObj name="Equation" r:id="rId5" imgW="1282680" imgH="571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5012332"/>
                        <a:ext cx="2916238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409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</a:t>
            </a:r>
            <a:r>
              <a:rPr lang="lt-LT" dirty="0" smtClean="0"/>
              <a:t>ų daugyba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Pavyzdys. Dviejų matricų sandaugos skaičiavimas </a:t>
            </a:r>
            <a:r>
              <a:rPr lang="lt-LT" sz="2400" dirty="0" err="1" smtClean="0"/>
              <a:t>Štraseno</a:t>
            </a:r>
            <a:r>
              <a:rPr lang="lt-LT" sz="2400" dirty="0" smtClean="0"/>
              <a:t> algoritmu</a:t>
            </a:r>
          </a:p>
          <a:p>
            <a:pPr lvl="1"/>
            <a:r>
              <a:rPr lang="lt-LT" dirty="0" smtClean="0"/>
              <a:t>Taikydami lygties mažinimo metodu apskaičiuojame uždavinio sprendinį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Taigi</a:t>
            </a:r>
            <a:r>
              <a:rPr lang="en-US" dirty="0" smtClean="0"/>
              <a:t> </a:t>
            </a:r>
            <a:r>
              <a:rPr lang="lt-LT" dirty="0"/>
              <a:t>Š</a:t>
            </a:r>
            <a:r>
              <a:rPr lang="en-US" dirty="0" err="1" smtClean="0"/>
              <a:t>traseno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sud</a:t>
            </a:r>
            <a:r>
              <a:rPr lang="lt-LT" dirty="0" smtClean="0"/>
              <a:t>ė</a:t>
            </a:r>
            <a:r>
              <a:rPr lang="en-US" dirty="0" err="1" smtClean="0"/>
              <a:t>tingumas</a:t>
            </a:r>
            <a:r>
              <a:rPr lang="lt-LT" dirty="0" smtClean="0"/>
              <a:t> </a:t>
            </a:r>
            <a:r>
              <a:rPr lang="lt-LT" dirty="0" smtClean="0">
                <a:latin typeface="Courier New" pitchFamily="49" charset="0"/>
                <a:cs typeface="Courier New" pitchFamily="49" charset="0"/>
              </a:rPr>
              <a:t>O(n</a:t>
            </a:r>
            <a:r>
              <a:rPr lang="lt-LT" baseline="30000" dirty="0" smtClean="0">
                <a:latin typeface="Courier New" pitchFamily="49" charset="0"/>
                <a:cs typeface="Courier New" pitchFamily="49" charset="0"/>
              </a:rPr>
              <a:t>2,81</a:t>
            </a:r>
            <a:r>
              <a:rPr lang="lt-LT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lt-LT" dirty="0" smtClean="0"/>
              <a:t>Realizuodami </a:t>
            </a:r>
            <a:r>
              <a:rPr lang="lt-LT" dirty="0" err="1" smtClean="0"/>
              <a:t>Štraseno</a:t>
            </a:r>
            <a:r>
              <a:rPr lang="lt-LT" dirty="0" smtClean="0"/>
              <a:t> algoritmą, </a:t>
            </a:r>
            <a:r>
              <a:rPr lang="lt-LT" dirty="0" err="1" smtClean="0"/>
              <a:t>rekursiją</a:t>
            </a:r>
            <a:r>
              <a:rPr lang="lt-LT" dirty="0" smtClean="0"/>
              <a:t> dažniausiai baigiame anksčiau, kai </a:t>
            </a:r>
            <a:r>
              <a:rPr lang="lt-LT" dirty="0" smtClean="0">
                <a:latin typeface="Courier New" pitchFamily="49" charset="0"/>
                <a:cs typeface="Courier New" pitchFamily="49" charset="0"/>
              </a:rPr>
              <a:t>n~40</a:t>
            </a:r>
            <a:r>
              <a:rPr lang="lt-LT" dirty="0" smtClean="0"/>
              <a:t>, o tokio dydžio matricas jau dauginame standartiniu algoritmu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430290"/>
              </p:ext>
            </p:extLst>
          </p:nvPr>
        </p:nvGraphicFramePr>
        <p:xfrm>
          <a:off x="683568" y="3140968"/>
          <a:ext cx="8160544" cy="148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6" name="Equation" r:id="rId3" imgW="3682800" imgH="672840" progId="Equation.DSMT4">
                  <p:embed/>
                </p:oleObj>
              </mc:Choice>
              <mc:Fallback>
                <p:oleObj name="Equation" r:id="rId3" imgW="3682800" imgH="672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140968"/>
                        <a:ext cx="8160544" cy="148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75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pPr marL="0" indent="0">
              <a:buNone/>
            </a:pPr>
            <a:r>
              <a:rPr lang="lt-LT" sz="4000" b="1" dirty="0" smtClean="0">
                <a:solidFill>
                  <a:schemeClr val="accent1">
                    <a:lumMod val="75000"/>
                  </a:schemeClr>
                </a:solidFill>
              </a:rPr>
              <a:t>Greitoji </a:t>
            </a:r>
            <a:r>
              <a:rPr lang="lt-LT" sz="4000" b="1" dirty="0" err="1" smtClean="0">
                <a:solidFill>
                  <a:schemeClr val="accent1">
                    <a:lumMod val="75000"/>
                  </a:schemeClr>
                </a:solidFill>
              </a:rPr>
              <a:t>Furjė</a:t>
            </a:r>
            <a:r>
              <a:rPr lang="lt-LT" sz="4000" b="1" dirty="0" smtClean="0">
                <a:solidFill>
                  <a:schemeClr val="accent1">
                    <a:lumMod val="75000"/>
                  </a:schemeClr>
                </a:solidFill>
              </a:rPr>
              <a:t> transformacija</a:t>
            </a:r>
            <a:endParaRPr lang="lt-L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2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Greitoji</a:t>
            </a:r>
            <a:r>
              <a:rPr lang="en-US" dirty="0" smtClean="0"/>
              <a:t> </a:t>
            </a:r>
            <a:r>
              <a:rPr lang="en-US" dirty="0" err="1" smtClean="0"/>
              <a:t>Furj</a:t>
            </a:r>
            <a:r>
              <a:rPr lang="lt-LT" dirty="0" smtClean="0"/>
              <a:t>ė transformacija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t-LT" sz="2400" dirty="0" smtClean="0"/>
                  <a:t>Turime </a:t>
                </a:r>
                <a:r>
                  <a:rPr lang="lt-LT" sz="2400" dirty="0" smtClean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lt-LT" sz="2400" dirty="0" smtClean="0"/>
                  <a:t> kompleksinių skaičių vektorių</a:t>
                </a:r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err="1" smtClean="0"/>
                  <a:t>Tuomet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diskre</a:t>
                </a:r>
                <a:r>
                  <a:rPr lang="lt-LT" sz="2400" dirty="0" err="1" smtClean="0"/>
                  <a:t>čioji</a:t>
                </a:r>
                <a:r>
                  <a:rPr lang="lt-LT" sz="2400" dirty="0" smtClean="0"/>
                  <a:t> </a:t>
                </a:r>
                <a:r>
                  <a:rPr lang="lt-LT" sz="2400" dirty="0" err="1" smtClean="0"/>
                  <a:t>Furjė</a:t>
                </a:r>
                <a:r>
                  <a:rPr lang="lt-LT" sz="2400" dirty="0" smtClean="0"/>
                  <a:t> transformacija yra apibrėžiama lygtimis</a:t>
                </a:r>
              </a:p>
              <a:p>
                <a:endParaRPr lang="lt-LT" sz="2400" dirty="0"/>
              </a:p>
              <a:p>
                <a:pPr marL="358775" indent="0">
                  <a:buNone/>
                </a:pPr>
                <a:r>
                  <a:rPr lang="lt-LT" sz="2400" dirty="0" smtClean="0"/>
                  <a:t>Čia </a:t>
                </a:r>
                <a14:m>
                  <m:oMath xmlns:m="http://schemas.openxmlformats.org/officeDocument/2006/math">
                    <m:r>
                      <a:rPr lang="lt-LT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t-LT" sz="2400" b="0" i="1" smtClean="0">
                            <a:latin typeface="Cambria Math"/>
                          </a:rPr>
                          <m:t>−1</m:t>
                        </m:r>
                      </m:e>
                    </m:rad>
                  </m:oMath>
                </a14:m>
                <a:endParaRPr lang="lt-LT" sz="2400" dirty="0" smtClean="0"/>
              </a:p>
              <a:p>
                <a:r>
                  <a:rPr lang="lt-LT" sz="2400" dirty="0" smtClean="0"/>
                  <a:t>Ši transformacija naudojama skaitmeniniams signalams analizuoti, vaizdams atpažinti, medicinoje, diferencialinėms lygtims spręsti, telekomunikacijoje ir kitur</a:t>
                </a:r>
              </a:p>
              <a:p>
                <a:r>
                  <a:rPr lang="lt-LT" sz="2400" dirty="0" smtClean="0"/>
                  <a:t>Įvertinsime DFT algoritmo sudėtingumą. Skaičiuodami </a:t>
                </a:r>
                <a:r>
                  <a:rPr lang="lt-LT" sz="2400" dirty="0" err="1" smtClean="0">
                    <a:latin typeface="Courier New" pitchFamily="49" charset="0"/>
                    <a:cs typeface="Courier New" pitchFamily="49" charset="0"/>
                  </a:rPr>
                  <a:t>f</a:t>
                </a:r>
                <a:r>
                  <a:rPr lang="lt-LT" sz="2400" baseline="-25000" dirty="0" err="1" smtClean="0">
                    <a:latin typeface="Courier New" pitchFamily="49" charset="0"/>
                    <a:cs typeface="Courier New" pitchFamily="49" charset="0"/>
                  </a:rPr>
                  <a:t>j</a:t>
                </a:r>
                <a:r>
                  <a:rPr lang="lt-LT" sz="2400" dirty="0" smtClean="0"/>
                  <a:t>, atliekame </a:t>
                </a:r>
                <a:r>
                  <a:rPr lang="lt-LT" sz="2400" dirty="0" err="1" smtClean="0">
                    <a:latin typeface="Courier New" pitchFamily="49" charset="0"/>
                    <a:cs typeface="Courier New" pitchFamily="49" charset="0"/>
                  </a:rPr>
                  <a:t>O(n</a:t>
                </a:r>
                <a:r>
                  <a:rPr lang="lt-LT" sz="2400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lt-LT" sz="2400" dirty="0" smtClean="0"/>
                  <a:t> veiksmų, todėl visų </a:t>
                </a:r>
                <a:r>
                  <a:rPr lang="lt-LT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lt-LT" sz="2400" dirty="0" smtClean="0"/>
                  <a:t> koeficientų skaičiavimo sudėtingumas </a:t>
                </a:r>
                <a:r>
                  <a:rPr lang="lt-LT" sz="2400" dirty="0" smtClean="0">
                    <a:latin typeface="Courier New" pitchFamily="49" charset="0"/>
                    <a:cs typeface="Courier New" pitchFamily="49" charset="0"/>
                  </a:rPr>
                  <a:t>O(n</a:t>
                </a:r>
                <a:r>
                  <a:rPr lang="lt-LT" sz="2400" baseline="30000" dirty="0" smtClean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lt-LT" sz="2400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48" t="-1455" r="-1312" b="-10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088302"/>
              </p:ext>
            </p:extLst>
          </p:nvPr>
        </p:nvGraphicFramePr>
        <p:xfrm>
          <a:off x="3203849" y="2131956"/>
          <a:ext cx="2376264" cy="504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7" name="Equation" r:id="rId4" imgW="1015920" imgH="215640" progId="Equation.DSMT4">
                  <p:embed/>
                </p:oleObj>
              </mc:Choice>
              <mc:Fallback>
                <p:oleObj name="Equation" r:id="rId4" imgW="1015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3849" y="2131956"/>
                        <a:ext cx="2376264" cy="504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907733"/>
              </p:ext>
            </p:extLst>
          </p:nvPr>
        </p:nvGraphicFramePr>
        <p:xfrm>
          <a:off x="2195736" y="2996952"/>
          <a:ext cx="45767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8" name="Equation" r:id="rId6" imgW="1714320" imgH="355320" progId="Equation.DSMT4">
                  <p:embed/>
                </p:oleObj>
              </mc:Choice>
              <mc:Fallback>
                <p:oleObj name="Equation" r:id="rId6" imgW="171432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996952"/>
                        <a:ext cx="457676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09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FFT algoritmas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t-LT" sz="2400" dirty="0" smtClean="0"/>
                  <a:t>1965 m. </a:t>
                </a:r>
                <a:r>
                  <a:rPr lang="lt-LT" sz="2400" dirty="0" err="1" smtClean="0"/>
                  <a:t>Cooley</a:t>
                </a:r>
                <a:r>
                  <a:rPr lang="lt-LT" sz="2400" dirty="0" smtClean="0"/>
                  <a:t> ir </a:t>
                </a:r>
                <a:r>
                  <a:rPr lang="lt-LT" sz="2400" dirty="0" err="1" smtClean="0"/>
                  <a:t>Turkey</a:t>
                </a:r>
                <a:r>
                  <a:rPr lang="lt-LT" sz="2400" dirty="0" smtClean="0"/>
                  <a:t> pasiūlė FFT</a:t>
                </a:r>
              </a:p>
              <a:p>
                <a:r>
                  <a:rPr lang="lt-LT" sz="2400" dirty="0" smtClean="0"/>
                  <a:t>FFT algoritme taikome skaldyk ir valdyk metodą</a:t>
                </a:r>
              </a:p>
              <a:p>
                <a:r>
                  <a:rPr lang="lt-LT" sz="2400" dirty="0" smtClean="0"/>
                  <a:t>Nagrinėkime at</a:t>
                </a:r>
                <a:r>
                  <a:rPr lang="en-US" sz="2400" dirty="0" smtClean="0"/>
                  <a:t>v</a:t>
                </a:r>
                <a:r>
                  <a:rPr lang="lt-LT" sz="2400" dirty="0" err="1" smtClean="0"/>
                  <a:t>ėjį</a:t>
                </a:r>
                <a:r>
                  <a:rPr lang="lt-LT" sz="2400" dirty="0" smtClean="0"/>
                  <a:t>, kai </a:t>
                </a:r>
                <a:r>
                  <a:rPr lang="lt-LT" sz="2400" dirty="0" smtClean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=2</a:t>
                </a:r>
                <a:r>
                  <a:rPr lang="en-US" sz="2400" baseline="30000" dirty="0" smtClean="0">
                    <a:latin typeface="Courier New" pitchFamily="49" charset="0"/>
                    <a:cs typeface="Courier New" pitchFamily="49" charset="0"/>
                  </a:rPr>
                  <a:t>k</a:t>
                </a:r>
              </a:p>
              <a:p>
                <a:r>
                  <a:rPr lang="en-US" sz="2400" dirty="0" err="1" smtClean="0"/>
                  <a:t>Tuomet</a:t>
                </a:r>
                <a:r>
                  <a:rPr lang="en-US" sz="2400" dirty="0" smtClean="0"/>
                  <a:t> DFT u</a:t>
                </a:r>
                <a:r>
                  <a:rPr lang="lt-LT" sz="2400" dirty="0" smtClean="0"/>
                  <a:t>ž</a:t>
                </a:r>
                <a:r>
                  <a:rPr lang="en-US" sz="2400" dirty="0" err="1" smtClean="0"/>
                  <a:t>davin</a:t>
                </a:r>
                <a:r>
                  <a:rPr lang="lt-LT" sz="2400" dirty="0" smtClean="0"/>
                  <a:t>į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dalijame</a:t>
                </a:r>
                <a:r>
                  <a:rPr lang="en-US" sz="2400" dirty="0" smtClean="0"/>
                  <a:t> </a:t>
                </a:r>
                <a:r>
                  <a:rPr lang="lt-LT" sz="2400" dirty="0" smtClean="0"/>
                  <a:t>į</a:t>
                </a:r>
                <a:r>
                  <a:rPr lang="en-US" sz="2400" dirty="0" smtClean="0"/>
                  <a:t> 2</a:t>
                </a:r>
                <a:r>
                  <a:rPr lang="lt-LT" sz="2400" dirty="0" smtClean="0"/>
                  <a:t> perpus mažesnius uždavinius</a:t>
                </a:r>
              </a:p>
              <a:p>
                <a:pPr lvl="1"/>
                <a:r>
                  <a:rPr lang="lt-LT" sz="2000" dirty="0" smtClean="0"/>
                  <a:t>Skaičiuojame skaičių sekos </a:t>
                </a:r>
                <a14:m>
                  <m:oMath xmlns:m="http://schemas.openxmlformats.org/officeDocument/2006/math">
                    <m:r>
                      <a:rPr lang="lt-LT" sz="2000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lt-L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lt-LT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lt-LT" sz="20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lt-LT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lt-LT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lt-LT" sz="2000" dirty="0" smtClean="0"/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lt-LT" sz="2000" b="0" i="1" smtClean="0">
                            <a:latin typeface="Cambria Math"/>
                          </a:rPr>
                          <m:t>𝑛</m:t>
                        </m:r>
                        <m:r>
                          <a:rPr lang="lt-LT" sz="2000" b="0" i="1" smtClean="0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lt-LT" sz="2000" dirty="0" smtClean="0"/>
                  <a:t>} DFT koeficientus</a:t>
                </a:r>
              </a:p>
              <a:p>
                <a:pPr lvl="1"/>
                <a:r>
                  <a:rPr lang="lt-LT" sz="2000" dirty="0">
                    <a:solidFill>
                      <a:prstClr val="black"/>
                    </a:solidFill>
                  </a:rPr>
                  <a:t>Skaičiuojame skaičių sekos </a:t>
                </a:r>
                <a14:m>
                  <m:oMath xmlns:m="http://schemas.openxmlformats.org/officeDocument/2006/math">
                    <m:r>
                      <a:rPr lang="lt-LT" sz="2000" i="1">
                        <a:solidFill>
                          <a:prstClr val="black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lt-LT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lt-LT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lt-LT" sz="2000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lt-LT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lt-LT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lt-LT" sz="2000" dirty="0">
                    <a:solidFill>
                      <a:prstClr val="black"/>
                    </a:solidFill>
                  </a:rPr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lt-LT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lt-LT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lt-LT" sz="2000" dirty="0">
                    <a:solidFill>
                      <a:prstClr val="black"/>
                    </a:solidFill>
                  </a:rPr>
                  <a:t>} DFT 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koeficientus</a:t>
                </a:r>
              </a:p>
              <a:p>
                <a:pPr lvl="0"/>
                <a:r>
                  <a:rPr lang="lt-LT" sz="2400" dirty="0" smtClean="0">
                    <a:solidFill>
                      <a:prstClr val="black"/>
                    </a:solidFill>
                  </a:rPr>
                  <a:t>Koeficiento </a:t>
                </a:r>
                <a:r>
                  <a:rPr lang="lt-LT" sz="24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r>
                  <a:rPr lang="lt-LT" sz="2400" baseline="-250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lt-LT" sz="2400" dirty="0" smtClean="0">
                    <a:solidFill>
                      <a:prstClr val="black"/>
                    </a:solidFill>
                  </a:rPr>
                  <a:t> skaičiavimo formulę pertvarkome taip</a:t>
                </a:r>
              </a:p>
              <a:p>
                <a:pPr lvl="0"/>
                <a:endParaRPr lang="lt-LT" sz="2400" dirty="0">
                  <a:solidFill>
                    <a:prstClr val="black"/>
                  </a:solidFill>
                </a:endParaRPr>
              </a:p>
              <a:p>
                <a:pPr lvl="0"/>
                <a:endParaRPr lang="lt-LT" sz="2400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lt-LT" sz="2400" dirty="0" smtClean="0">
                    <a:solidFill>
                      <a:prstClr val="black"/>
                    </a:solidFill>
                  </a:rPr>
                  <a:t>Čia</a:t>
                </a:r>
                <a:endParaRPr lang="lt-LT" sz="2400" dirty="0">
                  <a:solidFill>
                    <a:prstClr val="black"/>
                  </a:solidFill>
                </a:endParaRPr>
              </a:p>
              <a:p>
                <a:pPr lvl="1"/>
                <a:endParaRPr lang="lt-LT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48" t="-926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918523"/>
              </p:ext>
            </p:extLst>
          </p:nvPr>
        </p:nvGraphicFramePr>
        <p:xfrm>
          <a:off x="467544" y="5019938"/>
          <a:ext cx="8414023" cy="78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3" name="Equation" r:id="rId4" imgW="3809880" imgH="355320" progId="Equation.DSMT4">
                  <p:embed/>
                </p:oleObj>
              </mc:Choice>
              <mc:Fallback>
                <p:oleObj name="Equation" r:id="rId4" imgW="3809880" imgH="355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019938"/>
                        <a:ext cx="8414023" cy="785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886250"/>
              </p:ext>
            </p:extLst>
          </p:nvPr>
        </p:nvGraphicFramePr>
        <p:xfrm>
          <a:off x="1835696" y="5733256"/>
          <a:ext cx="2880320" cy="686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4" name="Equation" r:id="rId6" imgW="1434960" imgH="342720" progId="Equation.DSMT4">
                  <p:embed/>
                </p:oleObj>
              </mc:Choice>
              <mc:Fallback>
                <p:oleObj name="Equation" r:id="rId6" imgW="1434960" imgH="342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733256"/>
                        <a:ext cx="2880320" cy="686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32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</a:t>
            </a:r>
            <a:r>
              <a:rPr lang="en-US" dirty="0" err="1" smtClean="0"/>
              <a:t>algoritmas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Kol</a:t>
            </a:r>
            <a:r>
              <a:rPr lang="en-US" sz="2400" dirty="0" smtClean="0"/>
              <a:t> </a:t>
            </a:r>
            <a:r>
              <a:rPr lang="en-US" sz="2400" dirty="0" err="1" smtClean="0"/>
              <a:t>kas</a:t>
            </a:r>
            <a:r>
              <a:rPr lang="en-US" sz="2400" dirty="0" smtClean="0"/>
              <a:t> </a:t>
            </a:r>
            <a:r>
              <a:rPr lang="en-US" sz="2400" dirty="0" err="1" smtClean="0"/>
              <a:t>nesuma</a:t>
            </a:r>
            <a:r>
              <a:rPr lang="lt-LT" sz="2400" dirty="0" smtClean="0"/>
              <a:t>ž</a:t>
            </a:r>
            <a:r>
              <a:rPr lang="en-US" sz="2400" dirty="0" err="1" smtClean="0"/>
              <a:t>inome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lt-LT" sz="2400" dirty="0" smtClean="0"/>
              <a:t>sudėtingumo, tik pakeitėme veiksmų atlikimo tvarką</a:t>
            </a:r>
          </a:p>
          <a:p>
            <a:r>
              <a:rPr lang="lt-LT" sz="2400" dirty="0" smtClean="0"/>
              <a:t>Pasirodo, kad visų sumų skaičiuoti nereikia, nes galioja lygybės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Tada </a:t>
            </a:r>
            <a:r>
              <a:rPr lang="en-US" sz="2400" dirty="0" err="1" smtClean="0"/>
              <a:t>gauname</a:t>
            </a:r>
            <a:r>
              <a:rPr lang="en-US" sz="2400" dirty="0" smtClean="0"/>
              <a:t> </a:t>
            </a:r>
            <a:r>
              <a:rPr lang="en-US" sz="2400" dirty="0" err="1" smtClean="0"/>
              <a:t>tokias</a:t>
            </a:r>
            <a:r>
              <a:rPr lang="en-US" sz="2400" dirty="0" smtClean="0"/>
              <a:t> DFT </a:t>
            </a:r>
            <a:r>
              <a:rPr lang="en-US" sz="2400" dirty="0" err="1" smtClean="0"/>
              <a:t>koeficient</a:t>
            </a:r>
            <a:r>
              <a:rPr lang="lt-LT" sz="2400" dirty="0" smtClean="0"/>
              <a:t>ų išraiškas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315654"/>
              </p:ext>
            </p:extLst>
          </p:nvPr>
        </p:nvGraphicFramePr>
        <p:xfrm>
          <a:off x="2005013" y="3356992"/>
          <a:ext cx="58626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3" name="Equation" r:id="rId3" imgW="2654280" imgH="355320" progId="Equation.DSMT4">
                  <p:embed/>
                </p:oleObj>
              </mc:Choice>
              <mc:Fallback>
                <p:oleObj name="Equation" r:id="rId3" imgW="265428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3356992"/>
                        <a:ext cx="586263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035902"/>
              </p:ext>
            </p:extLst>
          </p:nvPr>
        </p:nvGraphicFramePr>
        <p:xfrm>
          <a:off x="1574800" y="4637112"/>
          <a:ext cx="619918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4" name="Equation" r:id="rId5" imgW="2806560" imgH="723600" progId="Equation.DSMT4">
                  <p:embed/>
                </p:oleObj>
              </mc:Choice>
              <mc:Fallback>
                <p:oleObj name="Equation" r:id="rId5" imgW="2806560" imgH="723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637112"/>
                        <a:ext cx="619918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9718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FFT algoritmas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t-LT" sz="2400" dirty="0" smtClean="0"/>
                  <a:t>Taigi reikia apskaičiuoti dviejų </a:t>
                </a:r>
                <a:r>
                  <a:rPr lang="lt-LT" sz="2400" dirty="0" smtClean="0">
                    <a:latin typeface="Courier New" pitchFamily="49" charset="0"/>
                    <a:cs typeface="Courier New" pitchFamily="49" charset="0"/>
                  </a:rPr>
                  <a:t>n/2</a:t>
                </a:r>
                <a:r>
                  <a:rPr lang="lt-LT" sz="2400" dirty="0" smtClean="0"/>
                  <a:t> ilgio sekų DFT koeficientus (skaidymo žingsnis)</a:t>
                </a:r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err="1" smtClean="0"/>
                  <a:t>Atlike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papildomai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2n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veiksmus</a:t>
                </a:r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err="1" smtClean="0"/>
                  <a:t>Randame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visus</a:t>
                </a:r>
                <a:r>
                  <a:rPr lang="en-US" sz="2400" dirty="0" smtClean="0"/>
                  <a:t> DFT </a:t>
                </a:r>
                <a:r>
                  <a:rPr lang="en-US" sz="2400" dirty="0" err="1" smtClean="0"/>
                  <a:t>koeficientus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F</m:t>
                    </m:r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lt-L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lt-LT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lt-LT" sz="2400" i="1">
                        <a:latin typeface="Cambria Math"/>
                      </a:rPr>
                      <m:t>,</m:t>
                    </m:r>
                  </m:oMath>
                </a14:m>
                <a:r>
                  <a:rPr lang="lt-L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lt-LT" sz="2400" dirty="0"/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lt-LT" sz="2400" i="1">
                            <a:latin typeface="Cambria Math"/>
                          </a:rPr>
                          <m:t>𝑛</m:t>
                        </m:r>
                        <m:r>
                          <a:rPr lang="lt-LT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)</m:t>
                    </m:r>
                    <m:r>
                      <a:rPr lang="lt-LT" sz="2400" b="0" i="0" smtClean="0">
                        <a:latin typeface="Cambria Math"/>
                      </a:rPr>
                      <m:t> </m:t>
                    </m:r>
                    <m:r>
                      <a:rPr lang="en-US" sz="2400" b="0" i="0" smtClean="0">
                        <a:latin typeface="Cambria Math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Valdymo</m:t>
                    </m:r>
                    <m:r>
                      <a:rPr lang="lt-LT" sz="2400" b="0" i="0" smtClean="0">
                        <a:latin typeface="Cambria Math"/>
                      </a:rPr>
                      <m:t> ž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ingsnis</m:t>
                    </m:r>
                    <m:r>
                      <a:rPr lang="en-US" sz="24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lt-LT" sz="2400" dirty="0"/>
                  <a:t> </a:t>
                </a:r>
                <a:endParaRPr lang="lt-LT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48" t="-1455" b="-4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121704"/>
              </p:ext>
            </p:extLst>
          </p:nvPr>
        </p:nvGraphicFramePr>
        <p:xfrm>
          <a:off x="2786063" y="2492375"/>
          <a:ext cx="3611707" cy="1440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5" name="Equation" r:id="rId4" imgW="1815840" imgH="723600" progId="Equation.DSMT4">
                  <p:embed/>
                </p:oleObj>
              </mc:Choice>
              <mc:Fallback>
                <p:oleObj name="Equation" r:id="rId4" imgW="1815840" imgH="723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492375"/>
                        <a:ext cx="3611707" cy="1440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052493"/>
              </p:ext>
            </p:extLst>
          </p:nvPr>
        </p:nvGraphicFramePr>
        <p:xfrm>
          <a:off x="2136775" y="4149080"/>
          <a:ext cx="50212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6" name="Equation" r:id="rId6" imgW="2273040" imgH="723600" progId="Equation.DSMT4">
                  <p:embed/>
                </p:oleObj>
              </mc:Choice>
              <mc:Fallback>
                <p:oleObj name="Equation" r:id="rId6" imgW="2273040" imgH="723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4149080"/>
                        <a:ext cx="502126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1080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FFT algoritmas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Tokį skaidymą kartojame ir skaičiuodami trumpesnių skaičių sekų DFT koeficientus</a:t>
            </a:r>
          </a:p>
          <a:p>
            <a:r>
              <a:rPr lang="lt-LT" sz="2400" dirty="0" smtClean="0"/>
              <a:t>Gauname </a:t>
            </a:r>
            <a:r>
              <a:rPr lang="lt-LT" sz="2400" dirty="0" err="1" smtClean="0"/>
              <a:t>rekusyvųjį</a:t>
            </a:r>
            <a:r>
              <a:rPr lang="lt-LT" sz="2400" dirty="0" smtClean="0"/>
              <a:t> FFT algoritmą</a:t>
            </a:r>
          </a:p>
          <a:p>
            <a:r>
              <a:rPr lang="lt-LT" sz="2400" dirty="0" smtClean="0"/>
              <a:t>Pateikto algoritmo sudėtingumo lygtis</a:t>
            </a:r>
          </a:p>
          <a:p>
            <a:endParaRPr lang="lt-LT" sz="2400" dirty="0"/>
          </a:p>
          <a:p>
            <a:r>
              <a:rPr lang="lt-LT" sz="2400" dirty="0" smtClean="0"/>
              <a:t>Lygties</a:t>
            </a:r>
            <a:r>
              <a:rPr lang="en-US" sz="2400" dirty="0" smtClean="0"/>
              <a:t> </a:t>
            </a:r>
            <a:r>
              <a:rPr lang="en-US" sz="2400" dirty="0" err="1" smtClean="0"/>
              <a:t>sprendin</a:t>
            </a:r>
            <a:r>
              <a:rPr lang="lt-LT" sz="2400" dirty="0" smtClean="0"/>
              <a:t>į randame lygties eilės mažinimo metodu</a:t>
            </a:r>
          </a:p>
          <a:p>
            <a:endParaRPr lang="lt-LT" sz="2400" dirty="0"/>
          </a:p>
          <a:p>
            <a:r>
              <a:rPr lang="lt-LT" sz="2400" dirty="0" smtClean="0"/>
              <a:t>Taigi greitosios </a:t>
            </a:r>
            <a:r>
              <a:rPr lang="lt-LT" sz="2400" dirty="0" err="1" smtClean="0"/>
              <a:t>Furjė</a:t>
            </a:r>
            <a:r>
              <a:rPr lang="lt-LT" sz="2400" dirty="0" smtClean="0"/>
              <a:t> transformacijos algoritmo sudėtingumas </a:t>
            </a:r>
            <a:r>
              <a:rPr lang="lt-LT" sz="2400" dirty="0" err="1" smtClean="0">
                <a:latin typeface="Courier New" pitchFamily="49" charset="0"/>
                <a:cs typeface="Courier New" pitchFamily="49" charset="0"/>
              </a:rPr>
              <a:t>O(</a:t>
            </a:r>
            <a:r>
              <a:rPr lang="lt-LT" sz="2400" i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lt-LT" sz="2400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lt-LT" sz="2400" i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lt-LT" sz="2400" dirty="0" smtClean="0"/>
              <a:t>.</a:t>
            </a:r>
          </a:p>
          <a:p>
            <a:r>
              <a:rPr lang="lt-LT" sz="2400" dirty="0" smtClean="0"/>
              <a:t>Pavyzdžiui, skaičiuojant 2048 ilgio vektoriaus DFT koeficientus, tada FFT algoritmas maždaug 100 kartų spartesnis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161058"/>
              </p:ext>
            </p:extLst>
          </p:nvPr>
        </p:nvGraphicFramePr>
        <p:xfrm>
          <a:off x="2771800" y="3284984"/>
          <a:ext cx="2664296" cy="722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7" name="Equation" r:id="rId3" imgW="1549080" imgH="419040" progId="Equation.DSMT4">
                  <p:embed/>
                </p:oleObj>
              </mc:Choice>
              <mc:Fallback>
                <p:oleObj name="Equation" r:id="rId3" imgW="15490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284984"/>
                        <a:ext cx="2664296" cy="722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04068"/>
              </p:ext>
            </p:extLst>
          </p:nvPr>
        </p:nvGraphicFramePr>
        <p:xfrm>
          <a:off x="1835696" y="4077072"/>
          <a:ext cx="56642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8" name="Equation" r:id="rId5" imgW="2565360" imgH="330120" progId="Equation.DSMT4">
                  <p:embed/>
                </p:oleObj>
              </mc:Choice>
              <mc:Fallback>
                <p:oleObj name="Equation" r:id="rId5" imgW="2565360" imgH="330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077072"/>
                        <a:ext cx="56642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129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pPr marL="0" indent="0">
              <a:buNone/>
            </a:pPr>
            <a:r>
              <a:rPr lang="lt-LT" sz="4000" b="1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lt-LT" sz="4000" b="1" dirty="0" smtClean="0">
                <a:solidFill>
                  <a:schemeClr val="accent1">
                    <a:lumMod val="75000"/>
                  </a:schemeClr>
                </a:solidFill>
              </a:rPr>
              <a:t> ir </a:t>
            </a:r>
            <a:r>
              <a:rPr lang="lt-LT" sz="4000" b="1" i="1" dirty="0" smtClean="0">
                <a:solidFill>
                  <a:schemeClr val="accent1">
                    <a:lumMod val="75000"/>
                  </a:schemeClr>
                </a:solidFill>
              </a:rPr>
              <a:t>NP</a:t>
            </a:r>
            <a:r>
              <a:rPr lang="lt-LT" sz="4000" b="1" dirty="0" smtClean="0">
                <a:solidFill>
                  <a:schemeClr val="accent1">
                    <a:lumMod val="75000"/>
                  </a:schemeClr>
                </a:solidFill>
              </a:rPr>
              <a:t> sudėtingumo uždaviniai</a:t>
            </a:r>
            <a:endParaRPr lang="lt-L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i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lt-LT" b="1" dirty="0">
                <a:solidFill>
                  <a:schemeClr val="accent1">
                    <a:lumMod val="75000"/>
                  </a:schemeClr>
                </a:solidFill>
              </a:rPr>
              <a:t> ir </a:t>
            </a:r>
            <a:r>
              <a:rPr lang="lt-LT" b="1" i="1" dirty="0">
                <a:solidFill>
                  <a:schemeClr val="accent1">
                    <a:lumMod val="75000"/>
                  </a:schemeClr>
                </a:solidFill>
              </a:rPr>
              <a:t>NP</a:t>
            </a:r>
            <a:r>
              <a:rPr lang="lt-LT" b="1" dirty="0">
                <a:solidFill>
                  <a:schemeClr val="accent1">
                    <a:lumMod val="75000"/>
                  </a:schemeClr>
                </a:solidFill>
              </a:rPr>
              <a:t> sudėtingumo </a:t>
            </a:r>
            <a:r>
              <a:rPr lang="lt-LT" b="1" dirty="0" smtClean="0">
                <a:solidFill>
                  <a:schemeClr val="accent1">
                    <a:lumMod val="75000"/>
                  </a:schemeClr>
                </a:solidFill>
              </a:rPr>
              <a:t>uždaviniai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Susipažinsime su daugelio uždavinių sudėtingumo klasifikacija, kuri padės pasirinkti teisingą jų sprendimo strategiją</a:t>
            </a:r>
          </a:p>
          <a:p>
            <a:endParaRPr lang="lt-LT" dirty="0" smtClean="0"/>
          </a:p>
          <a:p>
            <a:r>
              <a:rPr lang="lt-LT" dirty="0" smtClean="0"/>
              <a:t>Svarbu žinoti, kada galime ieškoti tikslaus uždavinio sprendinio, o kada reikia tenkintis euristiniais algoritmais ir spręsti uždavinį tik apytiksliai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9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pPr marL="0" indent="0">
              <a:buNone/>
            </a:pPr>
            <a:r>
              <a:rPr lang="lt-LT" sz="4000" b="1" dirty="0" smtClean="0">
                <a:solidFill>
                  <a:schemeClr val="accent1">
                    <a:lumMod val="75000"/>
                  </a:schemeClr>
                </a:solidFill>
              </a:rPr>
              <a:t>Daugianario reikšmės skaičiavimas</a:t>
            </a:r>
            <a:endParaRPr lang="lt-L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i="1" dirty="0" smtClean="0"/>
              <a:t>P</a:t>
            </a:r>
            <a:r>
              <a:rPr lang="lt-LT" dirty="0" smtClean="0"/>
              <a:t> sudėtingumo uždaviniai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Nagrinėdami uždavinius dažnai jų sudėtingumas būdavo </a:t>
            </a:r>
            <a:r>
              <a:rPr lang="lt-LT" sz="2400" dirty="0" err="1" smtClean="0">
                <a:latin typeface="Courier New" pitchFamily="49" charset="0"/>
                <a:cs typeface="Courier New" pitchFamily="49" charset="0"/>
              </a:rPr>
              <a:t>O(n</a:t>
            </a:r>
            <a:r>
              <a:rPr lang="lt-LT" sz="2400" baseline="300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lt-LT" sz="2400" dirty="0" smtClean="0"/>
              <a:t> veiksmų</a:t>
            </a:r>
          </a:p>
          <a:p>
            <a:pPr lvl="1"/>
            <a:r>
              <a:rPr lang="lt-LT" sz="2000" dirty="0" smtClean="0"/>
              <a:t>Čia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lt-LT" sz="2000" dirty="0" smtClean="0"/>
              <a:t> yra </a:t>
            </a:r>
            <a:r>
              <a:rPr lang="lt-LT" sz="2000" dirty="0" err="1" smtClean="0"/>
              <a:t>dy</a:t>
            </a:r>
            <a:r>
              <a:rPr lang="en-US" sz="2000" dirty="0" smtClean="0"/>
              <a:t>d</a:t>
            </a:r>
            <a:r>
              <a:rPr lang="lt-LT" sz="2000" dirty="0" err="1" smtClean="0"/>
              <a:t>is</a:t>
            </a:r>
            <a:r>
              <a:rPr lang="lt-LT" sz="2000" dirty="0" smtClean="0"/>
              <a:t>, charakterizuojantis duomenų skaičių,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lt-LT" sz="2000" dirty="0" smtClean="0"/>
              <a:t> algoritmo sudėtingumo eilė</a:t>
            </a:r>
          </a:p>
          <a:p>
            <a:r>
              <a:rPr lang="lt-LT" sz="2400" dirty="0" smtClean="0"/>
              <a:t>Tokius uždavinius vadiname </a:t>
            </a:r>
            <a:r>
              <a:rPr lang="lt-LT" sz="2400" dirty="0" err="1" smtClean="0"/>
              <a:t>polinominio</a:t>
            </a:r>
            <a:r>
              <a:rPr lang="lt-LT" sz="2400" dirty="0" smtClean="0"/>
              <a:t> sudėtingumo ir jų klasę žymime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P</a:t>
            </a:r>
          </a:p>
          <a:p>
            <a:endParaRPr lang="lt-LT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lt-LT" sz="2400" dirty="0" smtClean="0"/>
              <a:t>Pavyzdys, kai sudedame ir dauginame dvi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n*n</a:t>
            </a:r>
            <a:r>
              <a:rPr lang="lt-LT" sz="2400" dirty="0" smtClean="0"/>
              <a:t> dydžio matricas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lt-LT" sz="2400" dirty="0" smtClean="0"/>
              <a:t> ir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pPr lvl="1"/>
            <a:r>
              <a:rPr lang="lt-LT" sz="2000" dirty="0" smtClean="0"/>
              <a:t>Matricų sumą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A + B </a:t>
            </a:r>
            <a:r>
              <a:rPr lang="lt-LT" sz="2000" dirty="0" smtClean="0"/>
              <a:t>apskaičiuojame atlikę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lt-LT" sz="2000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lt-LT" sz="2000" dirty="0" smtClean="0"/>
              <a:t> sudėties veiksmų, o tų pačių matricos sandaugos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lt-LT" sz="2000" dirty="0" smtClean="0"/>
              <a:t> sudėtingumas yra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2n</a:t>
            </a:r>
            <a:r>
              <a:rPr lang="lt-LT" sz="2000" baseline="30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lt-LT" sz="2000" dirty="0" smtClean="0"/>
              <a:t> aritmetinių veiksmų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3277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i="1" dirty="0" smtClean="0"/>
              <a:t>P</a:t>
            </a:r>
            <a:r>
              <a:rPr lang="lt-LT" dirty="0" smtClean="0"/>
              <a:t> sudėtingumo uždaviniai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t-LT" sz="2400" dirty="0" smtClean="0"/>
                  <a:t>Pavyzdys, kai rūšiuojame skaičių masyvą </a:t>
                </a:r>
                <a14:m>
                  <m:oMath xmlns:m="http://schemas.openxmlformats.org/officeDocument/2006/math">
                    <m:r>
                      <a:rPr lang="lt-LT" sz="2000" i="1">
                        <a:solidFill>
                          <a:prstClr val="black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lt-LT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lt-LT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lt-LT" sz="2000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lt-LT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lt-LT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lt-LT" sz="2000" dirty="0">
                    <a:solidFill>
                      <a:prstClr val="black"/>
                    </a:solidFill>
                  </a:rPr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lt-LT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lt-LT" sz="2000" dirty="0">
                    <a:solidFill>
                      <a:prstClr val="black"/>
                    </a:solidFill>
                  </a:rPr>
                  <a:t>} </a:t>
                </a:r>
                <a:endParaRPr lang="lt-LT" sz="2000" dirty="0" smtClean="0">
                  <a:solidFill>
                    <a:prstClr val="black"/>
                  </a:solidFill>
                </a:endParaRPr>
              </a:p>
              <a:p>
                <a:pPr lvl="1"/>
                <a:r>
                  <a:rPr lang="lt-LT" sz="2000" dirty="0" smtClean="0">
                    <a:solidFill>
                      <a:prstClr val="black"/>
                    </a:solidFill>
                  </a:rPr>
                  <a:t>Burbulo algoritmu šį uždavinį išsprendžiame atlikę </a:t>
                </a:r>
                <a:r>
                  <a:rPr lang="lt-LT" sz="200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O(n</a:t>
                </a:r>
                <a:r>
                  <a:rPr lang="lt-LT" sz="2000" baseline="3000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lt-LT" sz="200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veiksmų, o sparčiaisiais algoritmais šį masyvą surūšiuojame dar greičiau, užtenka tik </a:t>
                </a:r>
                <a:r>
                  <a:rPr lang="lt-LT" sz="20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O(</a:t>
                </a:r>
                <a:r>
                  <a:rPr lang="lt-LT" sz="2000" i="1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lt-LT" sz="20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log</a:t>
                </a:r>
                <a:r>
                  <a:rPr lang="lt-LT" sz="2000" i="1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lt-LT" sz="200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veiksmų</a:t>
                </a:r>
              </a:p>
              <a:p>
                <a:pPr lvl="1"/>
                <a:endParaRPr lang="lt-LT" sz="2000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lt-LT" sz="2400" dirty="0" err="1" smtClean="0">
                    <a:solidFill>
                      <a:prstClr val="black"/>
                    </a:solidFill>
                  </a:rPr>
                  <a:t>Polinominio</a:t>
                </a:r>
                <a:r>
                  <a:rPr lang="lt-LT" sz="2400" dirty="0" smtClean="0">
                    <a:solidFill>
                      <a:prstClr val="black"/>
                    </a:solidFill>
                  </a:rPr>
                  <a:t> sudėtingumo uždavinius dažnai vadiname praktiškai išsprendžiamais uždaviniais, nes jų sprendimo laikas yra gana trumpas ir taikydami galime ieškoti tikslių sprendinių</a:t>
                </a:r>
              </a:p>
              <a:p>
                <a:pPr lvl="0"/>
                <a:r>
                  <a:rPr lang="lt-LT" sz="2400" dirty="0" smtClean="0">
                    <a:solidFill>
                      <a:prstClr val="black"/>
                    </a:solidFill>
                  </a:rPr>
                  <a:t>Daugianario laipsnis </a:t>
                </a:r>
                <a:r>
                  <a:rPr lang="lt-LT" sz="240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k</a:t>
                </a:r>
                <a:r>
                  <a:rPr lang="lt-LT" sz="2400" dirty="0" smtClean="0">
                    <a:solidFill>
                      <a:prstClr val="black"/>
                    </a:solidFill>
                  </a:rPr>
                  <a:t> algoritmo sudėtingumo įvertyje turi būti nedidelis, nes net ir </a:t>
                </a:r>
                <a:r>
                  <a:rPr lang="lt-LT" sz="240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O(n</a:t>
                </a:r>
                <a:r>
                  <a:rPr lang="lt-LT" sz="2400" baseline="3000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10</a:t>
                </a:r>
                <a:r>
                  <a:rPr lang="lt-LT" sz="240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lt-LT" sz="2400" dirty="0" smtClean="0">
                    <a:solidFill>
                      <a:prstClr val="black"/>
                    </a:solidFill>
                  </a:rPr>
                  <a:t> sudėtingumo algoritmas yra neefektyvus nors kiek didesniam uždaviniui spręsti</a:t>
                </a:r>
              </a:p>
              <a:p>
                <a:pPr marL="0" lvl="0" indent="0">
                  <a:buNone/>
                </a:pPr>
                <a:endParaRPr lang="lt-LT" sz="2000" dirty="0">
                  <a:solidFill>
                    <a:prstClr val="black"/>
                  </a:solidFill>
                </a:endParaRP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48" t="-926" r="-1020"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553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NP sudėtingumo uždaviniai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Egzistuoja daug svarbių taikomųjų uždavinių, kuriems kol kas sukurti tik eksponentinio </a:t>
            </a:r>
            <a:r>
              <a:rPr lang="lt-LT" dirty="0" err="1" smtClean="0">
                <a:latin typeface="Courier New" pitchFamily="49" charset="0"/>
                <a:cs typeface="Courier New" pitchFamily="49" charset="0"/>
              </a:rPr>
              <a:t>O(a</a:t>
            </a:r>
            <a:r>
              <a:rPr lang="lt-LT" baseline="300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lt-LT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lt-LT" dirty="0" smtClean="0"/>
              <a:t> arba </a:t>
            </a:r>
            <a:r>
              <a:rPr lang="lt-LT" dirty="0" err="1" smtClean="0"/>
              <a:t>faktorialinio</a:t>
            </a:r>
            <a:r>
              <a:rPr lang="lt-LT" dirty="0" smtClean="0"/>
              <a:t> </a:t>
            </a:r>
            <a:r>
              <a:rPr lang="lt-LT" dirty="0" err="1" smtClean="0">
                <a:latin typeface="Courier New" pitchFamily="49" charset="0"/>
                <a:cs typeface="Courier New" pitchFamily="49" charset="0"/>
              </a:rPr>
              <a:t>O(n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lt-LT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lt-LT" dirty="0" smtClean="0"/>
              <a:t> sudėtingumo algoritmai</a:t>
            </a:r>
          </a:p>
          <a:p>
            <a:r>
              <a:rPr lang="lt-LT" dirty="0" smtClean="0"/>
              <a:t>Labai svarbu išmanyti tokius uždavinius, nes taikydami juos sprendžiame tik apytiksliai ir naudojame </a:t>
            </a:r>
            <a:r>
              <a:rPr lang="lt-LT" dirty="0" err="1" smtClean="0"/>
              <a:t>polinominio</a:t>
            </a:r>
            <a:r>
              <a:rPr lang="lt-LT" dirty="0" smtClean="0"/>
              <a:t> sudėtingumo euristinius algoritmus</a:t>
            </a:r>
          </a:p>
          <a:p>
            <a:endParaRPr lang="lt-LT" dirty="0" smtClean="0"/>
          </a:p>
          <a:p>
            <a:r>
              <a:rPr lang="lt-LT" dirty="0" smtClean="0"/>
              <a:t>Pvz., kuprinės užpildymo uždavinys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58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NP sudėtingumo uždaviniai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Pavyzdžiui, reikia sudaryti visus skirtingus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lt-LT" sz="2000" dirty="0" smtClean="0"/>
              <a:t> daiktų išdėstymo variantus</a:t>
            </a:r>
          </a:p>
          <a:p>
            <a:r>
              <a:rPr lang="lt-LT" sz="2000" dirty="0" smtClean="0"/>
              <a:t>Jų yra n</a:t>
            </a:r>
            <a:r>
              <a:rPr lang="en-US" sz="2000" dirty="0" smtClean="0"/>
              <a:t>!</a:t>
            </a:r>
            <a:r>
              <a:rPr lang="lt-LT" sz="2000" dirty="0" smtClean="0"/>
              <a:t>, todėl. Net ir tada, kai naują </a:t>
            </a:r>
            <a:r>
              <a:rPr lang="lt-LT" sz="2000" dirty="0" err="1" smtClean="0"/>
              <a:t>dėstinį</a:t>
            </a:r>
            <a:r>
              <a:rPr lang="lt-LT" sz="2000" dirty="0" smtClean="0"/>
              <a:t> gauname atlikę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O(1) </a:t>
            </a:r>
            <a:r>
              <a:rPr lang="lt-LT" sz="2000" dirty="0" smtClean="0"/>
              <a:t>veiksmą, visus variantus rasti yra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O(</a:t>
            </a:r>
            <a:r>
              <a:rPr lang="lt-LT" sz="2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lt-LT" sz="2000" dirty="0" smtClean="0"/>
              <a:t> sudėtingumo uždavinys</a:t>
            </a:r>
          </a:p>
          <a:p>
            <a:r>
              <a:rPr lang="lt-LT" sz="2000" dirty="0" smtClean="0"/>
              <a:t>Ši funkcija didėja labai greitai</a:t>
            </a:r>
          </a:p>
          <a:p>
            <a:r>
              <a:rPr lang="lt-LT" sz="2000" dirty="0" smtClean="0"/>
              <a:t>Ta</a:t>
            </a:r>
            <a:r>
              <a:rPr lang="en-US" sz="2000" dirty="0" smtClean="0"/>
              <a:t>r</a:t>
            </a:r>
            <a:r>
              <a:rPr lang="lt-LT" sz="2000" dirty="0" err="1" smtClean="0"/>
              <a:t>kime</a:t>
            </a:r>
            <a:r>
              <a:rPr lang="lt-LT" sz="2000" dirty="0" smtClean="0"/>
              <a:t>, per 1 s galime generuoti 1 milijardą variantų.</a:t>
            </a:r>
          </a:p>
          <a:p>
            <a:r>
              <a:rPr lang="lt-LT" sz="2000" dirty="0" smtClean="0"/>
              <a:t>Tada 15 daiktų </a:t>
            </a:r>
            <a:r>
              <a:rPr lang="lt-LT" sz="2000" dirty="0" err="1" smtClean="0"/>
              <a:t>išdėsty</a:t>
            </a:r>
            <a:r>
              <a:rPr lang="en-US" sz="2000" dirty="0" smtClean="0"/>
              <a:t>m</a:t>
            </a:r>
            <a:r>
              <a:rPr lang="lt-LT" sz="2000" dirty="0" smtClean="0"/>
              <a:t>o variantus skaičiuotume 22 min, 18 daiktų – 74 paras, o 20 daiktų – 77 metus</a:t>
            </a:r>
          </a:p>
          <a:p>
            <a:r>
              <a:rPr lang="lt-LT" sz="2000" dirty="0" smtClean="0"/>
              <a:t>Palyginkime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lt-LT" sz="2000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lt-LT" sz="2000" dirty="0" smtClean="0"/>
              <a:t> ir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lt-LT" sz="2000" baseline="30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lt-LT" sz="2000" dirty="0" smtClean="0"/>
              <a:t> sudėtingumo algoritmus</a:t>
            </a:r>
          </a:p>
          <a:p>
            <a:pPr lvl="1"/>
            <a:r>
              <a:rPr lang="lt-LT" sz="1600" dirty="0" smtClean="0"/>
              <a:t>Padidinus duomenų skaičių dvigubai, </a:t>
            </a:r>
            <a:r>
              <a:rPr lang="lt-LT" sz="1600" dirty="0" err="1" smtClean="0"/>
              <a:t>polinominio</a:t>
            </a:r>
            <a:r>
              <a:rPr lang="lt-LT" sz="1600" dirty="0" smtClean="0"/>
              <a:t> sudėtingumo algoritmo skaičiavimo trukmė padidėja 4 kartus</a:t>
            </a:r>
          </a:p>
          <a:p>
            <a:pPr lvl="1"/>
            <a:r>
              <a:rPr lang="lt-LT" sz="1600" dirty="0" smtClean="0"/>
              <a:t>Eksponentinio sudėtingumo algoritmo skaičiavimo trukmė padidėja 2 kartus, pridėjus tik vieną papildomą duomenį, ir keturis kartus, pridėjus 2 duomenis</a:t>
            </a:r>
          </a:p>
          <a:p>
            <a:r>
              <a:rPr lang="lt-LT" sz="2000" dirty="0" smtClean="0"/>
              <a:t>Visuose praktiniuose uždaviniuose toks uždavinio duomenų skaičiaus didėjimas yra visai nereikšmingas, bet skaičiavimo trukmė išauga labai smarkiai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7288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NP sudėtingumo uždaviniai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t-LT" sz="2000" dirty="0" smtClean="0"/>
                  <a:t>Šioje grupėje išskiriame NP (</a:t>
                </a:r>
                <a:r>
                  <a:rPr lang="lt-LT" sz="2000" dirty="0" err="1" smtClean="0"/>
                  <a:t>nondeterministic</a:t>
                </a:r>
                <a:r>
                  <a:rPr lang="lt-LT" sz="2000" dirty="0" smtClean="0"/>
                  <a:t> </a:t>
                </a:r>
                <a:r>
                  <a:rPr lang="lt-LT" sz="2000" dirty="0" err="1" smtClean="0"/>
                  <a:t>polynomial</a:t>
                </a:r>
                <a:r>
                  <a:rPr lang="lt-LT" sz="2000" dirty="0" smtClean="0"/>
                  <a:t> </a:t>
                </a:r>
                <a:r>
                  <a:rPr lang="lt-LT" sz="2000" dirty="0" err="1" smtClean="0"/>
                  <a:t>time</a:t>
                </a:r>
                <a:r>
                  <a:rPr lang="lt-LT" sz="2000" dirty="0" smtClean="0"/>
                  <a:t>) uždavinių klasę</a:t>
                </a:r>
              </a:p>
              <a:p>
                <a:r>
                  <a:rPr lang="lt-LT" sz="2000" dirty="0" smtClean="0"/>
                  <a:t>Pirma, nagrinėjame tik sprendimo priėmimo uždavinius, kai reikia duoti atsakymą taip arba ne į pateiktą klausimą</a:t>
                </a:r>
              </a:p>
              <a:p>
                <a:r>
                  <a:rPr lang="lt-LT" sz="2000" dirty="0" smtClean="0"/>
                  <a:t>Nagrinėkime uždavinį apie trumpiausio kelio tarp dviejų G grafo viršūnių </a:t>
                </a:r>
                <a:r>
                  <a:rPr lang="lt-LT" sz="2000" dirty="0" smtClean="0">
                    <a:latin typeface="Courier New" pitchFamily="49" charset="0"/>
                    <a:cs typeface="Courier New" pitchFamily="49" charset="0"/>
                  </a:rPr>
                  <a:t>u, v </a:t>
                </a:r>
                <a14:m>
                  <m:oMath xmlns:m="http://schemas.openxmlformats.org/officeDocument/2006/math">
                    <m:r>
                      <a:rPr lang="lt-LT" sz="20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lt-LT" sz="2000" b="0" i="0" smtClean="0">
                        <a:latin typeface="Cambria Math"/>
                        <a:ea typeface="Cambria Math"/>
                      </a:rPr>
                      <m:t>V</m:t>
                    </m:r>
                  </m:oMath>
                </a14:m>
                <a:r>
                  <a:rPr lang="lt-LT" sz="20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lt-LT" sz="2000" dirty="0" smtClean="0"/>
                  <a:t>radimą</a:t>
                </a:r>
              </a:p>
              <a:p>
                <a:pPr lvl="1"/>
                <a:r>
                  <a:rPr lang="lt-LT" sz="1600" dirty="0" smtClean="0"/>
                  <a:t>Pasirenkame skaičių </a:t>
                </a:r>
                <a:r>
                  <a:rPr lang="lt-LT" sz="1600" dirty="0" smtClean="0">
                    <a:latin typeface="Courier New" pitchFamily="49" charset="0"/>
                    <a:cs typeface="Courier New" pitchFamily="49" charset="0"/>
                  </a:rPr>
                  <a:t>k</a:t>
                </a:r>
                <a:r>
                  <a:rPr lang="lt-LT" sz="1600" dirty="0" smtClean="0"/>
                  <a:t> ir klausiame, ar egzistuoja kelias, jungiantis šias viršūnes, kurio ilgis nedidesnis už </a:t>
                </a:r>
                <a:r>
                  <a:rPr lang="lt-LT" sz="1600" dirty="0" smtClean="0">
                    <a:latin typeface="Courier New" pitchFamily="49" charset="0"/>
                    <a:cs typeface="Courier New" pitchFamily="49" charset="0"/>
                  </a:rPr>
                  <a:t>k</a:t>
                </a:r>
                <a:r>
                  <a:rPr lang="lt-LT" sz="1600" dirty="0" smtClean="0"/>
                  <a:t> ?</a:t>
                </a:r>
              </a:p>
              <a:p>
                <a:pPr lvl="0"/>
                <a:r>
                  <a:rPr lang="lt-LT" sz="2000" dirty="0" smtClean="0">
                    <a:solidFill>
                      <a:prstClr val="black"/>
                    </a:solidFill>
                  </a:rPr>
                  <a:t>Antra, NP klasės uždaviniams nežinome </a:t>
                </a:r>
                <a:r>
                  <a:rPr lang="lt-LT" sz="2000" dirty="0" err="1" smtClean="0">
                    <a:solidFill>
                      <a:prstClr val="black"/>
                    </a:solidFill>
                  </a:rPr>
                  <a:t>polinominio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 sudėtingumo sprendimo algoritmų, tačiau, atlikę </a:t>
                </a:r>
                <a:r>
                  <a:rPr lang="lt-LT" sz="20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O(n</a:t>
                </a:r>
                <a:r>
                  <a:rPr lang="lt-LT" sz="2000" baseline="300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k</a:t>
                </a:r>
                <a:r>
                  <a:rPr lang="lt-LT" sz="200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veiksmų, galime patikrinti, ar duotasis objektas yra uždavinio sprendinys</a:t>
                </a:r>
              </a:p>
              <a:p>
                <a:pPr lvl="0"/>
                <a:r>
                  <a:rPr lang="lt-LT" sz="2000" dirty="0" smtClean="0">
                    <a:solidFill>
                      <a:prstClr val="black"/>
                    </a:solidFill>
                  </a:rPr>
                  <a:t>Pavyzdžiui, jei turime skaičių masyvą </a:t>
                </a:r>
                <a14:m>
                  <m:oMath xmlns:m="http://schemas.openxmlformats.org/officeDocument/2006/math">
                    <m:r>
                      <a:rPr lang="lt-LT" sz="2000" i="1">
                        <a:solidFill>
                          <a:prstClr val="black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lt-LT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lt-LT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lt-LT" sz="2000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lt-LT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lt-LT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lt-LT" sz="2000" dirty="0">
                    <a:solidFill>
                      <a:prstClr val="black"/>
                    </a:solidFill>
                  </a:rPr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lt-LT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lt-LT" sz="2000" dirty="0">
                    <a:solidFill>
                      <a:prstClr val="black"/>
                    </a:solidFill>
                  </a:rPr>
                  <a:t>}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, tai, lygindami visas skaičių poras </a:t>
                </a:r>
                <a:r>
                  <a:rPr lang="lt-LT" sz="200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lt-LT" sz="20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v</a:t>
                </a:r>
                <a:r>
                  <a:rPr lang="lt-LT" sz="2000" baseline="-250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lt-LT" sz="200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 v</a:t>
                </a:r>
                <a:r>
                  <a:rPr lang="lt-LT" sz="2000" baseline="-2500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i+1</a:t>
                </a:r>
                <a:r>
                  <a:rPr lang="lt-LT" sz="200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, patikriname, ar masyvas surūšiuotas</a:t>
                </a:r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83" t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480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NP sudėtingumo uždaviniai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1800" dirty="0" smtClean="0"/>
              <a:t>Nagrinėkime NP klasės uždavinių specialius sprendimo algoritmus, sudarytus iš dviejų dalių</a:t>
            </a:r>
          </a:p>
          <a:p>
            <a:pPr lvl="1"/>
            <a:r>
              <a:rPr lang="lt-LT" sz="1800" dirty="0" smtClean="0"/>
              <a:t>Atlikę </a:t>
            </a:r>
            <a:r>
              <a:rPr lang="lt-LT" sz="1800" dirty="0" err="1" smtClean="0">
                <a:latin typeface="Courier New" pitchFamily="49" charset="0"/>
                <a:cs typeface="Courier New" pitchFamily="49" charset="0"/>
              </a:rPr>
              <a:t>O(n</a:t>
            </a:r>
            <a:r>
              <a:rPr lang="lt-LT" sz="1800" baseline="30000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lt-LT" sz="1800" dirty="0" smtClean="0"/>
              <a:t> veiksmų, generuojame naują potencialų sprendinį</a:t>
            </a:r>
          </a:p>
          <a:p>
            <a:pPr lvl="1"/>
            <a:r>
              <a:rPr lang="lt-LT" sz="1800" dirty="0" smtClean="0"/>
              <a:t>Naudodami </a:t>
            </a:r>
            <a:r>
              <a:rPr lang="lt-LT" sz="1800" dirty="0" err="1" smtClean="0"/>
              <a:t>polinominio</a:t>
            </a:r>
            <a:r>
              <a:rPr lang="lt-LT" sz="1800" dirty="0" smtClean="0"/>
              <a:t> sudėtingumo </a:t>
            </a:r>
            <a:r>
              <a:rPr lang="lt-LT" sz="1800" dirty="0" err="1" smtClean="0">
                <a:latin typeface="Courier New" pitchFamily="49" charset="0"/>
                <a:cs typeface="Courier New" pitchFamily="49" charset="0"/>
              </a:rPr>
              <a:t>O(n</a:t>
            </a:r>
            <a:r>
              <a:rPr lang="lt-LT" sz="1800" baseline="300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lt-LT" sz="1800" dirty="0" smtClean="0"/>
              <a:t> algoritmą, patikriname ar radome sprendinį. Jei spėjimas buvo nesėkmingas, tai vėl atliekame pirmąjį žingsnį</a:t>
            </a:r>
          </a:p>
          <a:p>
            <a:pPr lvl="0"/>
            <a:r>
              <a:rPr lang="lt-LT" sz="1800" dirty="0" smtClean="0">
                <a:solidFill>
                  <a:prstClr val="black"/>
                </a:solidFill>
              </a:rPr>
              <a:t>Jeigu tikrinant sprendinį nepavyksta esmingai sumažinti bandymų skaičius, ir tikriname beveik visus galimus variantus, tai tokio algoritmo sudėtingumo funkcija yra </a:t>
            </a:r>
            <a:r>
              <a:rPr lang="lt-LT" sz="1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O(a</a:t>
            </a:r>
            <a:r>
              <a:rPr lang="lt-LT" sz="1800" baseline="300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lt-LT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lt-LT" sz="1800" dirty="0" smtClean="0">
                <a:solidFill>
                  <a:prstClr val="black"/>
                </a:solidFill>
              </a:rPr>
              <a:t>arba </a:t>
            </a:r>
            <a:r>
              <a:rPr lang="lt-LT" sz="1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O(n</a:t>
            </a: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lt-LT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lt-LT" sz="1800" dirty="0" smtClean="0">
                <a:solidFill>
                  <a:prstClr val="black"/>
                </a:solidFill>
              </a:rPr>
              <a:t>eilės</a:t>
            </a:r>
          </a:p>
          <a:p>
            <a:pPr lvl="0"/>
            <a:r>
              <a:rPr lang="lt-LT" sz="1800" dirty="0" smtClean="0">
                <a:solidFill>
                  <a:prstClr val="black"/>
                </a:solidFill>
              </a:rPr>
              <a:t>Sprendžiant skaičių rūšiavimo uždavinį tikriname</a:t>
            </a:r>
          </a:p>
          <a:p>
            <a:pPr lvl="1"/>
            <a:r>
              <a:rPr lang="lt-LT" sz="1400" dirty="0" smtClean="0">
                <a:solidFill>
                  <a:prstClr val="black"/>
                </a:solidFill>
              </a:rPr>
              <a:t>ar masyvas jau surūšiuotas ir galime atmesti neperspektyvius variantus</a:t>
            </a:r>
          </a:p>
          <a:p>
            <a:pPr lvl="1"/>
            <a:r>
              <a:rPr lang="lt-LT" sz="1400" dirty="0" smtClean="0">
                <a:solidFill>
                  <a:prstClr val="black"/>
                </a:solidFill>
              </a:rPr>
              <a:t>Tarkime, kad tikrindami vykdome burbulo algoritmą ir sukeičiame vietomis tuos elementus, kuriems šį sąlyga negalioja</a:t>
            </a:r>
          </a:p>
          <a:p>
            <a:pPr lvl="1"/>
            <a:r>
              <a:rPr lang="lt-LT" sz="1400" dirty="0" smtClean="0">
                <a:solidFill>
                  <a:prstClr val="black"/>
                </a:solidFill>
              </a:rPr>
              <a:t>Tada, atlikę </a:t>
            </a:r>
            <a:r>
              <a:rPr lang="lt-LT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O(n</a:t>
            </a:r>
            <a:r>
              <a:rPr lang="lt-LT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lt-LT" sz="1400" dirty="0" smtClean="0">
                <a:solidFill>
                  <a:prstClr val="black"/>
                </a:solidFill>
              </a:rPr>
              <a:t> veiksmų, gauname naują masyvą, kurio didžiausias elementas jau atsidūrė reikiamoje vietoje</a:t>
            </a:r>
          </a:p>
          <a:p>
            <a:pPr lvl="1"/>
            <a:r>
              <a:rPr lang="lt-LT" sz="1400" dirty="0" smtClean="0">
                <a:solidFill>
                  <a:prstClr val="black"/>
                </a:solidFill>
              </a:rPr>
              <a:t>Taigi duomenų aibė sutrumpėja vienu vienetu</a:t>
            </a:r>
            <a:r>
              <a:rPr lang="lt-LT" sz="1400" dirty="0">
                <a:solidFill>
                  <a:prstClr val="black"/>
                </a:solidFill>
              </a:rPr>
              <a:t> </a:t>
            </a:r>
            <a:r>
              <a:rPr lang="lt-LT" sz="1400" dirty="0" smtClean="0">
                <a:solidFill>
                  <a:prstClr val="black"/>
                </a:solidFill>
              </a:rPr>
              <a:t>ir skirtingų variantų lieka tik </a:t>
            </a:r>
            <a:r>
              <a:rPr lang="lt-LT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(n-1)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pPr lvl="1"/>
            <a:r>
              <a:rPr lang="en-US" sz="1400" dirty="0" err="1" smtClean="0">
                <a:solidFill>
                  <a:prstClr val="black"/>
                </a:solidFill>
              </a:rPr>
              <a:t>Atlik</a:t>
            </a:r>
            <a:r>
              <a:rPr lang="lt-LT" sz="1400" dirty="0" smtClean="0">
                <a:solidFill>
                  <a:prstClr val="black"/>
                </a:solidFill>
              </a:rPr>
              <a:t>ę dar </a:t>
            </a:r>
            <a:r>
              <a:rPr lang="lt-LT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O(n-1)</a:t>
            </a:r>
            <a:r>
              <a:rPr lang="lt-LT" sz="1400" dirty="0" smtClean="0">
                <a:solidFill>
                  <a:prstClr val="black"/>
                </a:solidFill>
              </a:rPr>
              <a:t> veiksmų vėl sumažiname variantų skaičių dar </a:t>
            </a:r>
            <a:r>
              <a:rPr lang="lt-LT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(n-1) </a:t>
            </a:r>
            <a:r>
              <a:rPr lang="lt-LT" sz="1400" dirty="0" smtClean="0">
                <a:solidFill>
                  <a:prstClr val="black"/>
                </a:solidFill>
              </a:rPr>
              <a:t>kartą</a:t>
            </a:r>
          </a:p>
          <a:p>
            <a:pPr lvl="1"/>
            <a:r>
              <a:rPr lang="lt-LT" sz="1400" dirty="0" smtClean="0">
                <a:solidFill>
                  <a:prstClr val="black"/>
                </a:solidFill>
              </a:rPr>
              <a:t>Kartodami burbulo algoritmo pagrindinį žingsnį, surūšiuojame visą masyvą, ir tokio algoritmo sudėtingumas </a:t>
            </a:r>
            <a:r>
              <a:rPr lang="lt-LT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O(n</a:t>
            </a:r>
            <a:r>
              <a:rPr lang="lt-LT" sz="1400" baseline="30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lt-LT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lt-LT" sz="18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lt-LT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27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NP sudėtingumo uždaviniai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t-LT" sz="2000" dirty="0" smtClean="0"/>
                  <a:t>Taigi P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 klasės uždavinius galime greitai išspręsti, o spęsdami NP klasės uždavinius, mokame tik greitai patikrinti sprendinį</a:t>
                </a:r>
              </a:p>
              <a:p>
                <a:r>
                  <a:rPr lang="lt-LT" sz="2000" dirty="0" smtClean="0">
                    <a:solidFill>
                      <a:prstClr val="black"/>
                    </a:solidFill>
                  </a:rPr>
                  <a:t>Aišku, kad kiekvienas </a:t>
                </a:r>
                <a:r>
                  <a:rPr lang="lt-LT" sz="2000" dirty="0" err="1" smtClean="0">
                    <a:solidFill>
                      <a:prstClr val="black"/>
                    </a:solidFill>
                  </a:rPr>
                  <a:t>polinominio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 sudėtingumo uždavinys priklauso NP klasei, nes, radę sprendinį galime nebetikrinti jo teisingumo</a:t>
                </a:r>
              </a:p>
              <a:p>
                <a:r>
                  <a:rPr lang="lt-LT" sz="2000" dirty="0" smtClean="0">
                    <a:solidFill>
                      <a:prstClr val="black"/>
                    </a:solidFill>
                  </a:rPr>
                  <a:t>Žinome, kad išspręsti uždavinį yra daug sudėtingiau nei patikrinti, ar turime sprendinį.</a:t>
                </a:r>
              </a:p>
              <a:p>
                <a:r>
                  <a:rPr lang="lt-LT" sz="2000" dirty="0" smtClean="0">
                    <a:solidFill>
                      <a:prstClr val="black"/>
                    </a:solidFill>
                  </a:rPr>
                  <a:t>Kol </a:t>
                </a:r>
                <a:r>
                  <a:rPr lang="lt-LT" sz="2000" dirty="0" err="1" smtClean="0">
                    <a:solidFill>
                      <a:prstClr val="black"/>
                    </a:solidFill>
                  </a:rPr>
                  <a:t>ka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s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 neįrodyta, kad P </a:t>
                </a:r>
                <a14:m>
                  <m:oMath xmlns:m="http://schemas.openxmlformats.org/officeDocument/2006/math">
                    <m:r>
                      <a:rPr lang="lt-LT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lt-LT" sz="2000" dirty="0" smtClean="0">
                    <a:solidFill>
                      <a:prstClr val="black"/>
                    </a:solidFill>
                  </a:rPr>
                  <a:t> NP, t. y. nežinome nė vieno uždavinio, kurio sprendinio patikrinimo algoritmas yra </a:t>
                </a:r>
                <a:r>
                  <a:rPr lang="lt-LT" sz="2000" dirty="0" err="1" smtClean="0">
                    <a:solidFill>
                      <a:prstClr val="black"/>
                    </a:solidFill>
                  </a:rPr>
                  <a:t>polinominio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 sudėtingumo, o patį sprendinį galime rasti tik atlikę eksponentinį skaičių veiksmų</a:t>
                </a:r>
              </a:p>
              <a:p>
                <a:endParaRPr lang="lt-LT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6" t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314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NP pilnieji uždaviniai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t-LT" sz="2400" dirty="0" smtClean="0"/>
                  <a:t>Tai uždavinių klasė, kurios savybės smarkiai didina tikimybę, kad hipotezė </a:t>
                </a:r>
                <a:r>
                  <a:rPr lang="lt-LT" sz="2400" dirty="0">
                    <a:solidFill>
                      <a:prstClr val="black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lt-LT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lt-LT" sz="2400" dirty="0">
                    <a:solidFill>
                      <a:prstClr val="black"/>
                    </a:solidFill>
                  </a:rPr>
                  <a:t> </a:t>
                </a:r>
                <a:r>
                  <a:rPr lang="lt-LT" sz="2400" dirty="0" smtClean="0">
                    <a:solidFill>
                      <a:prstClr val="black"/>
                    </a:solidFill>
                  </a:rPr>
                  <a:t>NP teisinga</a:t>
                </a:r>
              </a:p>
              <a:p>
                <a:r>
                  <a:rPr lang="lt-LT" sz="2400" dirty="0" smtClean="0">
                    <a:solidFill>
                      <a:prstClr val="black"/>
                    </a:solidFill>
                  </a:rPr>
                  <a:t>Dažnai matematikoje uždavinį transformuojame į kitą, jam ekvivalentų, o šį jau mokame spręsti</a:t>
                </a:r>
              </a:p>
              <a:p>
                <a:r>
                  <a:rPr lang="lt-LT" sz="2400" dirty="0" smtClean="0">
                    <a:solidFill>
                      <a:prstClr val="black"/>
                    </a:solidFill>
                  </a:rPr>
                  <a:t>Tarp NP sudėtingumo uždavinių apibrėžiame NP pilnųjų uždavinių poaibį, kurį žymėsime NPC</a:t>
                </a:r>
              </a:p>
              <a:p>
                <a:r>
                  <a:rPr lang="lt-LT" sz="2400" dirty="0" smtClean="0">
                    <a:solidFill>
                      <a:prstClr val="black"/>
                    </a:solidFill>
                  </a:rPr>
                  <a:t>Jam priklauso sudėtingiausi uždaviniai, kurie parenkami taip, kad jei pavyktų sukurti kurio nors šios klasės uždavinio </a:t>
                </a:r>
                <a:r>
                  <a:rPr lang="lt-LT" sz="2400" dirty="0" err="1" smtClean="0">
                    <a:solidFill>
                      <a:prstClr val="black"/>
                    </a:solidFill>
                  </a:rPr>
                  <a:t>polinominio</a:t>
                </a:r>
                <a:r>
                  <a:rPr lang="lt-LT" sz="2400" dirty="0" smtClean="0">
                    <a:solidFill>
                      <a:prstClr val="black"/>
                    </a:solidFill>
                  </a:rPr>
                  <a:t> sudėtingumo sprendimo algoritmą, tai ir bet kurį kitą NP klasės uždavinį galėtume išspręsti atlikę </a:t>
                </a:r>
                <a:r>
                  <a:rPr lang="lt-LT" sz="2400" dirty="0" err="1" smtClean="0">
                    <a:solidFill>
                      <a:prstClr val="black"/>
                    </a:solidFill>
                  </a:rPr>
                  <a:t>polinominį</a:t>
                </a:r>
                <a:r>
                  <a:rPr lang="lt-LT" sz="2400" dirty="0" smtClean="0">
                    <a:solidFill>
                      <a:prstClr val="black"/>
                    </a:solidFill>
                  </a:rPr>
                  <a:t> skaičių veiksmų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48" t="-926" r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946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NP pilnieji uždaviniai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t-LT" sz="2400" dirty="0" smtClean="0"/>
                  <a:t>Sakome, kad uždavinys A yra </a:t>
                </a:r>
                <a:r>
                  <a:rPr lang="lt-LT" sz="2400" dirty="0" err="1" smtClean="0"/>
                  <a:t>polinomiškai</a:t>
                </a:r>
                <a:r>
                  <a:rPr lang="lt-LT" sz="2400" dirty="0" smtClean="0"/>
                  <a:t> transformuojamas į kitą uždavinį B, jei žinodami B sprendimo </a:t>
                </a:r>
                <a:r>
                  <a:rPr lang="lt-LT" sz="2400" dirty="0" err="1" smtClean="0"/>
                  <a:t>polinominio</a:t>
                </a:r>
                <a:r>
                  <a:rPr lang="lt-LT" sz="2400" dirty="0" smtClean="0"/>
                  <a:t> sudėtingumo algoritmą, galime sudaryti ir uždavinio A </a:t>
                </a:r>
                <a:r>
                  <a:rPr lang="lt-LT" sz="2400" dirty="0" err="1" smtClean="0"/>
                  <a:t>polinominio</a:t>
                </a:r>
                <a:r>
                  <a:rPr lang="lt-LT" sz="2400" dirty="0" smtClean="0"/>
                  <a:t> sudėtingumo sprendimo algoritmą</a:t>
                </a:r>
              </a:p>
              <a:p>
                <a:r>
                  <a:rPr lang="lt-LT" sz="2400" dirty="0" smtClean="0">
                    <a:solidFill>
                      <a:prstClr val="black"/>
                    </a:solidFill>
                  </a:rPr>
                  <a:t>Uždavinys A priklauso NPC klasei, jei A </a:t>
                </a:r>
                <a14:m>
                  <m:oMath xmlns:m="http://schemas.openxmlformats.org/officeDocument/2006/math">
                    <m:r>
                      <a:rPr lang="lt-LT" sz="2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lt-LT" sz="2400" dirty="0" smtClean="0">
                    <a:solidFill>
                      <a:prstClr val="black"/>
                    </a:solidFill>
                  </a:rPr>
                  <a:t> NP ir kiekvieną NP klasės uždavinį </a:t>
                </a:r>
                <a:r>
                  <a:rPr lang="lt-LT" sz="2400" dirty="0" err="1" smtClean="0">
                    <a:solidFill>
                      <a:prstClr val="black"/>
                    </a:solidFill>
                  </a:rPr>
                  <a:t>polinominio</a:t>
                </a:r>
                <a:r>
                  <a:rPr lang="lt-LT" sz="2400" dirty="0" smtClean="0">
                    <a:solidFill>
                      <a:prstClr val="black"/>
                    </a:solidFill>
                  </a:rPr>
                  <a:t> sudėtingumo algoritmu galime transformuoti į A</a:t>
                </a:r>
              </a:p>
              <a:p>
                <a:r>
                  <a:rPr lang="lt-LT" sz="2400" dirty="0" smtClean="0">
                    <a:solidFill>
                      <a:prstClr val="black"/>
                    </a:solidFill>
                  </a:rPr>
                  <a:t>Dažniausiai tai atliekame 2 etapais</a:t>
                </a:r>
              </a:p>
              <a:p>
                <a:pPr lvl="1"/>
                <a:r>
                  <a:rPr lang="lt-LT" sz="2000" dirty="0" smtClean="0">
                    <a:solidFill>
                      <a:prstClr val="black"/>
                    </a:solidFill>
                  </a:rPr>
                  <a:t>Pirmiausiai parodome, kad į A galime </a:t>
                </a:r>
                <a:r>
                  <a:rPr lang="lt-LT" sz="2000" dirty="0" err="1" smtClean="0">
                    <a:solidFill>
                      <a:prstClr val="black"/>
                    </a:solidFill>
                  </a:rPr>
                  <a:t>polinominio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 sudėtingumo algoritmu transformuoti kitą NP pilnąjį uždavinį B</a:t>
                </a:r>
              </a:p>
              <a:p>
                <a:pPr lvl="1"/>
                <a:r>
                  <a:rPr lang="lt-LT" sz="2000" dirty="0" smtClean="0">
                    <a:solidFill>
                      <a:prstClr val="black"/>
                    </a:solidFill>
                  </a:rPr>
                  <a:t>Tada bet kurį NP klasės uždavinį C transformuojame į A, atlikdami tarpinę C uždavinio transformaciją į B </a:t>
                </a:r>
                <a14:m>
                  <m:oMath xmlns:m="http://schemas.openxmlformats.org/officeDocument/2006/math">
                    <m:r>
                      <a:rPr lang="lt-LT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lt-LT" sz="2000" dirty="0">
                    <a:solidFill>
                      <a:prstClr val="black"/>
                    </a:solidFill>
                  </a:rPr>
                  <a:t> 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NP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48" t="-926" r="-1020" b="-8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013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NP pilnieji uždaviniai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lt-LT" sz="2400" dirty="0" smtClean="0"/>
                  <a:t>Teorema. Jeigu uždavinys </a:t>
                </a:r>
                <a:r>
                  <a:rPr lang="lt-LT" sz="2000" dirty="0">
                    <a:solidFill>
                      <a:prstClr val="black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lt-LT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lt-LT" sz="2000" dirty="0">
                    <a:solidFill>
                      <a:prstClr val="black"/>
                    </a:solidFill>
                  </a:rPr>
                  <a:t> 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NP ir jį galime </a:t>
                </a:r>
                <a:r>
                  <a:rPr lang="lt-LT" sz="2000" dirty="0" err="1" smtClean="0">
                    <a:solidFill>
                      <a:prstClr val="black"/>
                    </a:solidFill>
                  </a:rPr>
                  <a:t>polinomiškai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 transformuoti į kitą uždavinį A </a:t>
                </a:r>
                <a14:m>
                  <m:oMath xmlns:m="http://schemas.openxmlformats.org/officeDocument/2006/math">
                    <m:r>
                      <a:rPr lang="lt-LT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lt-LT" sz="2000" dirty="0">
                    <a:solidFill>
                      <a:prstClr val="black"/>
                    </a:solidFill>
                  </a:rPr>
                  <a:t> 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NP, tai A </a:t>
                </a:r>
                <a14:m>
                  <m:oMath xmlns:m="http://schemas.openxmlformats.org/officeDocument/2006/math">
                    <m:r>
                      <a:rPr lang="lt-LT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lt-LT" sz="2000" dirty="0">
                    <a:solidFill>
                      <a:prstClr val="black"/>
                    </a:solidFill>
                  </a:rPr>
                  <a:t> 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NPC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lt-LT" sz="2000" dirty="0">
                  <a:solidFill>
                    <a:prstClr val="black"/>
                  </a:solidFill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lt-LT" sz="2000" dirty="0" smtClean="0">
                    <a:solidFill>
                      <a:prstClr val="black"/>
                    </a:solidFill>
                  </a:rPr>
                  <a:t>Pažymėtina, kad jei uždavinį A </a:t>
                </a:r>
                <a14:m>
                  <m:oMath xmlns:m="http://schemas.openxmlformats.org/officeDocument/2006/math">
                    <m:r>
                      <a:rPr lang="lt-LT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lt-LT" sz="2000" dirty="0">
                    <a:solidFill>
                      <a:prstClr val="black"/>
                    </a:solidFill>
                  </a:rPr>
                  <a:t> 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NP galime </a:t>
                </a:r>
                <a:r>
                  <a:rPr lang="lt-LT" sz="2000" dirty="0" err="1" smtClean="0">
                    <a:solidFill>
                      <a:prstClr val="black"/>
                    </a:solidFill>
                  </a:rPr>
                  <a:t>polinomiškai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 transformuoti į kitą uždavinį </a:t>
                </a:r>
                <a:r>
                  <a:rPr lang="lt-LT" sz="2000" dirty="0">
                    <a:solidFill>
                      <a:prstClr val="black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lt-LT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lt-LT" sz="2000" dirty="0">
                    <a:solidFill>
                      <a:prstClr val="black"/>
                    </a:solidFill>
                  </a:rPr>
                  <a:t> 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NPC, tai dar nereiškia, kad A </a:t>
                </a:r>
                <a14:m>
                  <m:oMath xmlns:m="http://schemas.openxmlformats.org/officeDocument/2006/math">
                    <m:r>
                      <a:rPr lang="lt-LT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lt-LT" sz="2000" dirty="0">
                    <a:solidFill>
                      <a:prstClr val="black"/>
                    </a:solidFill>
                  </a:rPr>
                  <a:t> 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NPC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lt-LT" sz="2000" dirty="0" smtClean="0">
                    <a:solidFill>
                      <a:prstClr val="black"/>
                    </a:solidFill>
                  </a:rPr>
                  <a:t>Uždavinys A priklauso NP sunkių uždavinių klasei NPH, jei egzistuoja toks uždavinys </a:t>
                </a:r>
                <a:r>
                  <a:rPr lang="lt-LT" sz="2000" dirty="0">
                    <a:solidFill>
                      <a:prstClr val="black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lt-LT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lt-LT" sz="2000" dirty="0">
                    <a:solidFill>
                      <a:prstClr val="black"/>
                    </a:solidFill>
                  </a:rPr>
                  <a:t> 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NPC, kurį </a:t>
                </a:r>
                <a:r>
                  <a:rPr lang="lt-LT" sz="2000" dirty="0" err="1" smtClean="0">
                    <a:solidFill>
                      <a:prstClr val="black"/>
                    </a:solidFill>
                  </a:rPr>
                  <a:t>polinominio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 sudėtingumo algoritmu galime transformuoti į A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lt-LT" sz="2000" dirty="0" smtClean="0">
                    <a:solidFill>
                      <a:prstClr val="black"/>
                    </a:solidFill>
                  </a:rPr>
                  <a:t>Taigi NPH uždaviniai yra ne mažiau sudėtingi už NPC uždavinius, tačiau net nežinome ar egzistuoja </a:t>
                </a:r>
                <a:r>
                  <a:rPr lang="lt-LT" sz="2000" dirty="0" err="1" smtClean="0">
                    <a:solidFill>
                      <a:prstClr val="black"/>
                    </a:solidFill>
                  </a:rPr>
                  <a:t>nederministinis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lt-LT" sz="2000" dirty="0" err="1" smtClean="0">
                    <a:solidFill>
                      <a:prstClr val="black"/>
                    </a:solidFill>
                  </a:rPr>
                  <a:t>polinominio</a:t>
                </a:r>
                <a:r>
                  <a:rPr lang="lt-LT" sz="2000" dirty="0" smtClean="0">
                    <a:solidFill>
                      <a:prstClr val="black"/>
                    </a:solidFill>
                  </a:rPr>
                  <a:t> sudėtingumo jų sprendinio algoritmas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48" t="-926" r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1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ct val="20000"/>
              </a:spcBef>
            </a:pPr>
            <a:r>
              <a:rPr lang="lt-LT" sz="4000" b="1" dirty="0">
                <a:solidFill>
                  <a:srgbClr val="4F81BD">
                    <a:lumMod val="75000"/>
                  </a:srgbClr>
                </a:solidFill>
                <a:ea typeface="+mn-ea"/>
              </a:rPr>
              <a:t>Daugianario reikšmės </a:t>
            </a:r>
            <a:r>
              <a:rPr lang="lt-LT" sz="4000" b="1" dirty="0" smtClean="0">
                <a:solidFill>
                  <a:srgbClr val="4F81BD">
                    <a:lumMod val="75000"/>
                  </a:srgbClr>
                </a:solidFill>
                <a:ea typeface="+mn-ea"/>
              </a:rPr>
              <a:t>skaičiavimas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Reikia apskaičiuoti </a:t>
            </a:r>
            <a:r>
              <a:rPr lang="lt-LT" sz="2400" dirty="0" err="1" smtClean="0"/>
              <a:t>daugianar</a:t>
            </a:r>
            <a:r>
              <a:rPr lang="en-US" sz="2400" dirty="0" err="1" smtClean="0"/>
              <a:t>io</a:t>
            </a:r>
            <a:endParaRPr lang="lt-LT" sz="2400" dirty="0" smtClean="0"/>
          </a:p>
          <a:p>
            <a:pPr marL="0" indent="0">
              <a:buNone/>
            </a:pPr>
            <a:r>
              <a:rPr lang="lt-LT" sz="2400" dirty="0" smtClean="0"/>
              <a:t>	</a:t>
            </a:r>
            <a:endParaRPr lang="lt-LT" sz="2400" dirty="0"/>
          </a:p>
          <a:p>
            <a:pPr marL="358775" indent="0">
              <a:buNone/>
            </a:pPr>
            <a:r>
              <a:rPr lang="en-US" sz="2400" dirty="0" err="1" smtClean="0"/>
              <a:t>Reik</a:t>
            </a:r>
            <a:r>
              <a:rPr lang="lt-LT" sz="2400" dirty="0" err="1" smtClean="0"/>
              <a:t>šmę</a:t>
            </a:r>
            <a:r>
              <a:rPr lang="lt-LT" sz="2400" dirty="0" smtClean="0"/>
              <a:t> taške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lt-LT" sz="2400" dirty="0" smtClean="0"/>
              <a:t>, kai žinomos koeficientų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{a</a:t>
            </a:r>
            <a:r>
              <a:rPr lang="lt-LT" sz="2400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,a</a:t>
            </a:r>
            <a:r>
              <a:rPr lang="lt-LT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,...,a</a:t>
            </a:r>
            <a:r>
              <a:rPr lang="lt-LT" sz="2400" baseline="-25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lt-LT" sz="2400" dirty="0" smtClean="0"/>
              <a:t>reikšmės</a:t>
            </a:r>
          </a:p>
          <a:p>
            <a:pPr lvl="0"/>
            <a:r>
              <a:rPr lang="lt-LT" sz="2400" dirty="0" smtClean="0"/>
              <a:t> </a:t>
            </a:r>
            <a:r>
              <a:rPr lang="lt-LT" sz="2400" dirty="0" err="1" smtClean="0"/>
              <a:t>D</a:t>
            </a:r>
            <a:r>
              <a:rPr lang="lt-LT" sz="2400" dirty="0" err="1" smtClean="0">
                <a:solidFill>
                  <a:prstClr val="black"/>
                </a:solidFill>
              </a:rPr>
              <a:t>augianar</a:t>
            </a:r>
            <a:r>
              <a:rPr lang="en-US" sz="2400" dirty="0" err="1" smtClean="0">
                <a:solidFill>
                  <a:prstClr val="black"/>
                </a:solidFill>
              </a:rPr>
              <a:t>io</a:t>
            </a:r>
            <a:r>
              <a:rPr lang="lt-LT" sz="2400" dirty="0" smtClean="0">
                <a:solidFill>
                  <a:prstClr val="black"/>
                </a:solidFill>
              </a:rPr>
              <a:t> reikšmės skaičiavimo algoritmas</a:t>
            </a:r>
            <a:endParaRPr lang="lt-LT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lt-LT" sz="16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1600" dirty="0" err="1" smtClean="0">
                <a:latin typeface="Courier New" pitchFamily="49" charset="0"/>
                <a:cs typeface="Courier New" pitchFamily="49" charset="0"/>
              </a:rPr>
              <a:t>DaugianarioReiksme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lt-LT" sz="16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pPr marL="0" indent="0">
              <a:buNone/>
            </a:pPr>
            <a:r>
              <a:rPr lang="lt-LT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lt-LT" sz="1600" dirty="0" err="1" smtClean="0">
                <a:latin typeface="Courier New" pitchFamily="49" charset="0"/>
                <a:cs typeface="Courier New" pitchFamily="49" charset="0"/>
              </a:rPr>
              <a:t>begin</a:t>
            </a:r>
            <a:endParaRPr lang="lt-LT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lt-LT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  (1) </a:t>
            </a:r>
            <a:r>
              <a:rPr lang="lt-LT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=A(n),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(2) for (j=n-1; j&gt;=0; j--) do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(3)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*x;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(4)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pX+A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(j)*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end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(5) return(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lt-LT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lt-LT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1600" dirty="0" err="1" smtClean="0">
                <a:latin typeface="Courier New" pitchFamily="49" charset="0"/>
                <a:cs typeface="Courier New" pitchFamily="49" charset="0"/>
              </a:rPr>
              <a:t>DaugianarioReiksme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660243"/>
              </p:ext>
            </p:extLst>
          </p:nvPr>
        </p:nvGraphicFramePr>
        <p:xfrm>
          <a:off x="3059832" y="2204864"/>
          <a:ext cx="383336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0" name="Equation" r:id="rId3" imgW="2298600" imgH="215640" progId="Equation.DSMT4">
                  <p:embed/>
                </p:oleObj>
              </mc:Choice>
              <mc:Fallback>
                <p:oleObj name="Equation" r:id="rId3" imgW="2298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9832" y="2204864"/>
                        <a:ext cx="3833367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796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NP pilnieji uždaviniai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lt-LT" dirty="0" smtClean="0"/>
                  <a:t>Šiuo metu yra žinomi keli šimtai tokių uždavinių, bet dar niekam nepavyko sukurti </a:t>
                </a:r>
                <a:r>
                  <a:rPr lang="lt-LT" dirty="0" err="1" smtClean="0"/>
                  <a:t>polinominio</a:t>
                </a:r>
                <a:r>
                  <a:rPr lang="lt-LT" dirty="0" smtClean="0"/>
                  <a:t> sudėtingumo algoritmo, išsprendžiančio kurį nors NPC klasės uždavinį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lt-LT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lt-LT" dirty="0" smtClean="0">
                    <a:solidFill>
                      <a:prstClr val="black"/>
                    </a:solidFill>
                  </a:rPr>
                  <a:t>Todėl, labai tikėtina, kad hipotezė </a:t>
                </a:r>
                <a:r>
                  <a:rPr lang="lt-LT" dirty="0">
                    <a:solidFill>
                      <a:prstClr val="black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lt-LT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lt-LT" dirty="0">
                    <a:solidFill>
                      <a:prstClr val="black"/>
                    </a:solidFill>
                  </a:rPr>
                  <a:t> NP </a:t>
                </a:r>
                <a:r>
                  <a:rPr lang="lt-LT" dirty="0" smtClean="0">
                    <a:solidFill>
                      <a:prstClr val="black"/>
                    </a:solidFill>
                  </a:rPr>
                  <a:t>yra teisinga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48"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219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NPC sudėtingumo uždavinių pavyzdžiai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Spręskime dėžių užpildymo uždavinį, tada formuluojame klausimą: ar galima visus daiktus sukrauti į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lt-LT" sz="2400" dirty="0" smtClean="0"/>
              <a:t> dėžių ?</a:t>
            </a:r>
          </a:p>
          <a:p>
            <a:r>
              <a:rPr lang="lt-LT" sz="2400" dirty="0" smtClean="0"/>
              <a:t>Jei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k&gt;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sz="2400" dirty="0" smtClean="0"/>
              <a:t>, tai </a:t>
            </a:r>
            <a:r>
              <a:rPr lang="en-US" sz="2400" dirty="0" err="1" smtClean="0"/>
              <a:t>atsakymas</a:t>
            </a:r>
            <a:r>
              <a:rPr lang="en-US" sz="2400" dirty="0" smtClean="0"/>
              <a:t> – </a:t>
            </a:r>
            <a:r>
              <a:rPr lang="en-US" sz="2400" dirty="0" err="1" smtClean="0"/>
              <a:t>taip</a:t>
            </a:r>
            <a:endParaRPr lang="en-US" sz="2400" dirty="0" smtClean="0"/>
          </a:p>
          <a:p>
            <a:r>
              <a:rPr lang="en-US" sz="2400" dirty="0" err="1" smtClean="0"/>
              <a:t>Taip</a:t>
            </a:r>
            <a:r>
              <a:rPr lang="en-US" sz="2400" dirty="0" smtClean="0"/>
              <a:t> pat </a:t>
            </a:r>
            <a:r>
              <a:rPr lang="en-US" sz="2400" dirty="0" err="1" smtClean="0"/>
              <a:t>akivaizdu</a:t>
            </a:r>
            <a:r>
              <a:rPr lang="en-US" sz="2400" dirty="0" smtClean="0"/>
              <a:t>, </a:t>
            </a:r>
            <a:r>
              <a:rPr lang="en-US" sz="2400" dirty="0" err="1" smtClean="0"/>
              <a:t>kad</a:t>
            </a:r>
            <a:r>
              <a:rPr lang="en-US" sz="2400" dirty="0" smtClean="0"/>
              <a:t> </a:t>
            </a:r>
            <a:r>
              <a:rPr lang="en-US" sz="2400" dirty="0" err="1" smtClean="0"/>
              <a:t>atsakymas</a:t>
            </a:r>
            <a:r>
              <a:rPr lang="en-US" sz="2400" dirty="0" smtClean="0"/>
              <a:t> bus ne, </a:t>
            </a:r>
            <a:r>
              <a:rPr lang="en-US" sz="2400" dirty="0" err="1" smtClean="0"/>
              <a:t>jei</a:t>
            </a:r>
            <a:r>
              <a:rPr lang="en-US" sz="2400" dirty="0" smtClean="0"/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 &lt; v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+ v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+ … +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aseline="-25000" dirty="0" err="1" smtClean="0">
                <a:latin typeface="Courier New" pitchFamily="49" charset="0"/>
                <a:cs typeface="Courier New" pitchFamily="49" charset="0"/>
              </a:rPr>
              <a:t>n</a:t>
            </a:r>
            <a:endParaRPr lang="en-US" sz="2400" baseline="-25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Ta</a:t>
            </a:r>
            <a:r>
              <a:rPr lang="lt-LT" sz="2400" dirty="0" smtClean="0"/>
              <a:t>č</a:t>
            </a:r>
            <a:r>
              <a:rPr lang="en-US" sz="2400" dirty="0" err="1" smtClean="0"/>
              <a:t>iau</a:t>
            </a:r>
            <a:r>
              <a:rPr lang="lt-LT" sz="2400" dirty="0" smtClean="0"/>
              <a:t> pasirinkę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lt-LT" sz="2400" dirty="0" smtClean="0"/>
              <a:t>, artimą minimaliam dėžių skaičiui, gauname labai sudėtingą uždavinį, kurio nemokame spręsti </a:t>
            </a:r>
            <a:r>
              <a:rPr lang="lt-LT" sz="2400" dirty="0" err="1" smtClean="0"/>
              <a:t>polinominio</a:t>
            </a:r>
            <a:r>
              <a:rPr lang="lt-LT" sz="2400" dirty="0" smtClean="0"/>
              <a:t> sudėtingumo algoritmu</a:t>
            </a:r>
          </a:p>
        </p:txBody>
      </p:sp>
    </p:spTree>
    <p:extLst>
      <p:ext uri="{BB962C8B-B14F-4D97-AF65-F5344CB8AC3E}">
        <p14:creationId xmlns:p14="http://schemas.microsoft.com/office/powerpoint/2010/main" val="3783543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pPr marL="0" indent="0">
              <a:buNone/>
            </a:pPr>
            <a:r>
              <a:rPr lang="lt-LT" sz="4000" b="1" dirty="0" smtClean="0">
                <a:solidFill>
                  <a:schemeClr val="accent1">
                    <a:lumMod val="75000"/>
                  </a:schemeClr>
                </a:solidFill>
              </a:rPr>
              <a:t>Lygiagretieji algoritmai</a:t>
            </a:r>
            <a:endParaRPr lang="lt-L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Lygiagretieji algoritmai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Spręsdami daugelį svarbių technikos, informatikos, gamtos mokslų uždavinių, turime atlikti tiek daug skaičiavimų, kad net ir naudodami pačius greičiausius šiuolaikinius kompiuterius negalime laiku rasti atsakymo</a:t>
            </a:r>
          </a:p>
          <a:p>
            <a:r>
              <a:rPr lang="lt-LT" dirty="0" smtClean="0"/>
              <a:t>Kitų didelių uždavinių ribojamuoju veiksniu gali tapti vieno kompiuterio atminties resursai</a:t>
            </a:r>
          </a:p>
          <a:p>
            <a:r>
              <a:rPr lang="lt-LT" dirty="0" smtClean="0"/>
              <a:t>Tokiais atvejais padeda lygiagrečiosios skaičiavimo sistemos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40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200" dirty="0" smtClean="0"/>
              <a:t>Lygiagretieji kompiuteriai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Nuoseklieji kompiuteriai turi tik po vieną skaičiavimo ir valdymo įrenginį</a:t>
            </a:r>
          </a:p>
          <a:p>
            <a:r>
              <a:rPr lang="lt-LT" sz="2400" dirty="0" smtClean="0"/>
              <a:t>Konstruodami lygiagretųjį kompiuterį, galime naudoti daugiau procesorių</a:t>
            </a:r>
          </a:p>
          <a:p>
            <a:r>
              <a:rPr lang="lt-LT" sz="2400" dirty="0" smtClean="0"/>
              <a:t>Sudarydami lygiagrečiuosius algoritmus sprendžiame kelis pagrindinius uždavinius, tarp jų svarbiausi – uždavinio išskaidymas į mažesnes užduotis, jų paskirstymas procesoriams ir duomenų persiuntimas tarp procesorių</a:t>
            </a:r>
          </a:p>
          <a:p>
            <a:r>
              <a:rPr lang="lt-LT" sz="2400" dirty="0" smtClean="0"/>
              <a:t>Būtent duomenų persiuntimo algoritmai esmingai priklauso nuo kompiuterio atminties architektūros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4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200" dirty="0" smtClean="0"/>
              <a:t>Lygiagretieji kompiuteriai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Skirsime dvi dideles lygiagrečiųjų kompiuterių grupes</a:t>
            </a:r>
          </a:p>
          <a:p>
            <a:pPr lvl="1"/>
            <a:r>
              <a:rPr lang="lt-LT" sz="2000" dirty="0" smtClean="0"/>
              <a:t>Bendrosios atminties kompiuterius</a:t>
            </a:r>
          </a:p>
          <a:p>
            <a:pPr lvl="1"/>
            <a:r>
              <a:rPr lang="lt-LT" sz="2000" dirty="0" smtClean="0"/>
              <a:t>Paskirstytosios atminties kompiuterius</a:t>
            </a:r>
          </a:p>
          <a:p>
            <a:pPr lvl="0"/>
            <a:r>
              <a:rPr lang="lt-LT" sz="2400" dirty="0" smtClean="0">
                <a:solidFill>
                  <a:prstClr val="black"/>
                </a:solidFill>
              </a:rPr>
              <a:t>Šis padalijimas yra svarbus ne tik sudarant ir analizuojant lygiagrečiuosius algoritmus, bet ir juos realizuojant kompiuterio programa</a:t>
            </a:r>
          </a:p>
          <a:p>
            <a:pPr lvl="0"/>
            <a:r>
              <a:rPr lang="lt-LT" sz="2400" dirty="0" smtClean="0">
                <a:solidFill>
                  <a:prstClr val="black"/>
                </a:solidFill>
              </a:rPr>
              <a:t>Vieni programavimo principai ir priemonės skirti bendrosios atminties kompiuteriams, visai kiti – paskirstytosios atminties kompiuteriams</a:t>
            </a:r>
            <a:endParaRPr lang="lt-LT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3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000" dirty="0" smtClean="0"/>
              <a:t>Bendrosios atminties lygiagretieji kompiuteriai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Visi procesoriai atlieka veiksmus su tam tikrais duomenimis, kuriuos perskaito ir užrašo į jiems skirtas atminties ląsteles</a:t>
            </a:r>
          </a:p>
          <a:p>
            <a:r>
              <a:rPr lang="lt-LT" sz="2000" dirty="0" smtClean="0"/>
              <a:t>Bendrosios atminties lygiagretieji kompiuteriai turi tik vieną atminties bloką, ir visi procesoriai gali tiesiogiai pasiekti visas atminties vietas</a:t>
            </a:r>
          </a:p>
          <a:p>
            <a:r>
              <a:rPr lang="lt-LT" sz="2000" dirty="0" smtClean="0"/>
              <a:t>Bendrosios atminties kompiuteriuose lygiagretusis algoritmas vykdomas daugeliu procesų</a:t>
            </a:r>
          </a:p>
          <a:p>
            <a:r>
              <a:rPr lang="lt-LT" sz="2000" dirty="0" smtClean="0"/>
              <a:t>Kai skaičiuojamos parengtos vykdyti užduotys, naudojamas bet kuris laisvas procesas, todėl norint sumažinti duomenų kopijavimo sąnaudas, operatyviosios atminties turinys sinchronizuojamas visuose procesoriuose</a:t>
            </a:r>
          </a:p>
          <a:p>
            <a:r>
              <a:rPr lang="lt-LT" sz="2000" dirty="0" smtClean="0"/>
              <a:t>Dėl to atsiranda papildomų algoritmo vykdymo sąnaudų</a:t>
            </a:r>
            <a:endParaRPr lang="en-US" sz="2000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373216"/>
            <a:ext cx="4032448" cy="134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867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000" dirty="0" smtClean="0"/>
              <a:t>Paskirstytos atminties lygiagretieji skaičiavimai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Dabar kiekvienas procesorius gali tiesiogiai perskaityti ir įrašyti tik duomenis, esančius jo lokaliojo atmintyje</a:t>
            </a:r>
          </a:p>
          <a:p>
            <a:r>
              <a:rPr lang="lt-LT" sz="2000" dirty="0" smtClean="0"/>
              <a:t>Jeigu algoritmui vykdyti reikalingi duomenys saugomi kitame procesoriuje, tai antrasis procesorius turi nusiųsti pirmajam pranešimą su reikalinga informacija</a:t>
            </a:r>
          </a:p>
          <a:p>
            <a:r>
              <a:rPr lang="lt-LT" sz="2000" dirty="0" smtClean="0"/>
              <a:t>Pranešimo perdavimo mechanizmas toks</a:t>
            </a:r>
          </a:p>
          <a:p>
            <a:pPr lvl="1"/>
            <a:r>
              <a:rPr lang="lt-LT" sz="1800" dirty="0" smtClean="0"/>
              <a:t>vienas procesorius siunčia pranešimą</a:t>
            </a:r>
          </a:p>
          <a:p>
            <a:pPr lvl="1"/>
            <a:r>
              <a:rPr lang="lt-LT" sz="1800" dirty="0" smtClean="0"/>
              <a:t>O kitas procesorius, kuriam reikalingi duomenys, laukia, kol pranešimas ateis</a:t>
            </a:r>
          </a:p>
          <a:p>
            <a:pPr lvl="0"/>
            <a:r>
              <a:rPr lang="lt-LT" sz="2000" dirty="0" smtClean="0">
                <a:solidFill>
                  <a:prstClr val="black"/>
                </a:solidFill>
              </a:rPr>
              <a:t>Duomenų persiuntimu turi pasirūpinti pats programuotojas, nurodydamas, kas, kam ir kada turi siųsti ar gauti pranešimą</a:t>
            </a:r>
          </a:p>
          <a:p>
            <a:pPr lvl="0"/>
            <a:r>
              <a:rPr lang="lt-LT" sz="2000" dirty="0" smtClean="0">
                <a:solidFill>
                  <a:prstClr val="black"/>
                </a:solidFill>
              </a:rPr>
              <a:t>Aišku toks duomenų siuntimas tampa ir algoritmo vykdymo sinchronizavimo tašku</a:t>
            </a:r>
            <a:endParaRPr lang="lt-LT" sz="20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8149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000" dirty="0" smtClean="0"/>
              <a:t>Paskirstytos atminties lygiagretieji skaičiavimai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Taigi duomenų mainai paskirstytosios atminties lygiagrečiuose kompiuteriuose yra sudėtingesni nei bendrosios atminties lygiagrečiuose kompiuteriuose</a:t>
            </a:r>
          </a:p>
          <a:p>
            <a:r>
              <a:rPr lang="lt-LT" sz="2400" dirty="0" smtClean="0">
                <a:solidFill>
                  <a:prstClr val="black"/>
                </a:solidFill>
              </a:rPr>
              <a:t>Tačiau šiuo atveju nesusiduriame su svarbia problema, kuri egzistuoja bendrosios atminties kompiuteriuose, kai keli procesoriai vienu metu bando skaityti arba rašyti į tą pačią atminties vietą</a:t>
            </a:r>
          </a:p>
          <a:p>
            <a:r>
              <a:rPr lang="lt-LT" sz="2400" dirty="0" smtClean="0">
                <a:solidFill>
                  <a:prstClr val="black"/>
                </a:solidFill>
              </a:rPr>
              <a:t>Kadangi visus pakeitimus gali atlikti tik tas procesorius, kurio lokalioje atmintyje saugomi duomenys, tai nesunku kontroliuoti duomenų mainus ir jų eiliškumą</a:t>
            </a:r>
            <a:endParaRPr lang="lt-LT" sz="24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0897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Lygiagrečiųjų algoritmų sudėtingumo teorija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Lygiagrečiųjų algoritmų analizė yra sudėtingesnė, nes tenka įvertinti ir kompiuterio, kuriuo skaičiuojame, ypatybes</a:t>
            </a:r>
          </a:p>
          <a:p>
            <a:r>
              <a:rPr lang="lt-LT" sz="2000" dirty="0" smtClean="0"/>
              <a:t>Lygiagrečiųjų algoritmų teorinė analizė yra netgi svarbesnė, nes eksperimentuoti su tokiais kompiuteriais daug brangiau</a:t>
            </a:r>
          </a:p>
          <a:p>
            <a:endParaRPr lang="lt-LT" sz="2000" dirty="0" smtClean="0"/>
          </a:p>
          <a:p>
            <a:r>
              <a:rPr lang="lt-LT" sz="2000" dirty="0" smtClean="0"/>
              <a:t>Pažymėkime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lt-LT" sz="2000" baseline="-25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lt-LT" sz="2000" dirty="0" smtClean="0"/>
              <a:t> laiką, per kurį duotąjį uždavinį išsprendžiame lygiagrečiuoju algoritmu, naudodami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 p </a:t>
            </a:r>
            <a:r>
              <a:rPr lang="lt-LT" sz="2000" dirty="0" smtClean="0"/>
              <a:t>procesorių</a:t>
            </a:r>
          </a:p>
          <a:p>
            <a:r>
              <a:rPr lang="lt-LT" sz="2000" dirty="0" smtClean="0"/>
              <a:t>Tegul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lt-LT" sz="2000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lt-LT" sz="2000" dirty="0" smtClean="0"/>
              <a:t> yra laikas, per kurį tą patį uždavinį išsprendžiame greičiausiu nuosekliuoju algoritmu</a:t>
            </a:r>
          </a:p>
          <a:p>
            <a:r>
              <a:rPr lang="lt-LT" sz="2000" dirty="0" smtClean="0"/>
              <a:t>Pažymėtina, kad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lt-LT" sz="20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lt-LT" sz="2000" dirty="0" smtClean="0"/>
              <a:t> gali būti ir didesnis už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lt-LT" sz="2000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lt-LT" sz="2000" dirty="0" smtClean="0"/>
              <a:t>, nes geriausiąjį nuoseklųjį algoritmą ne visada </a:t>
            </a:r>
            <a:r>
              <a:rPr lang="en-US" sz="2000" dirty="0" smtClean="0"/>
              <a:t>p</a:t>
            </a:r>
            <a:r>
              <a:rPr lang="lt-LT" sz="2000" dirty="0" err="1" smtClean="0"/>
              <a:t>avyksta</a:t>
            </a:r>
            <a:r>
              <a:rPr lang="lt-LT" sz="2000" dirty="0" smtClean="0"/>
              <a:t> sėkmingai realizuoti lygiagrečiuoju kompiuteriu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423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Daugianario</a:t>
            </a:r>
            <a:r>
              <a:rPr lang="en-US" dirty="0" smtClean="0"/>
              <a:t> </a:t>
            </a:r>
            <a:r>
              <a:rPr lang="en-US" dirty="0" err="1" smtClean="0"/>
              <a:t>reik</a:t>
            </a:r>
            <a:r>
              <a:rPr lang="lt-LT" dirty="0" err="1" smtClean="0"/>
              <a:t>šmės</a:t>
            </a:r>
            <a:r>
              <a:rPr lang="lt-LT" dirty="0" smtClean="0"/>
              <a:t> skaičiavimas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Vykdydami pateikta algoritmą atliekame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2n</a:t>
            </a:r>
            <a:r>
              <a:rPr lang="lt-LT" sz="2400" dirty="0" smtClean="0"/>
              <a:t> daugybos ir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lt-LT" sz="2400" dirty="0" smtClean="0"/>
              <a:t> sumavimo veiksmų.</a:t>
            </a:r>
          </a:p>
          <a:p>
            <a:r>
              <a:rPr lang="lt-LT" sz="2400" dirty="0" smtClean="0"/>
              <a:t>Daugianario reikšmę apskaičiuojame efektyviau naudodami </a:t>
            </a:r>
            <a:r>
              <a:rPr lang="lt-LT" sz="2400" dirty="0" err="1" smtClean="0"/>
              <a:t>Hornerio</a:t>
            </a:r>
            <a:r>
              <a:rPr lang="lt-LT" sz="2400" dirty="0" smtClean="0"/>
              <a:t> skaičiavimo schemą</a:t>
            </a:r>
          </a:p>
          <a:p>
            <a:pPr marL="0" indent="0">
              <a:buNone/>
            </a:pPr>
            <a:r>
              <a:rPr lang="lt-LT" sz="2400" dirty="0" smtClean="0"/>
              <a:t>	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HornerioSchema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pPr marL="0" indent="0">
              <a:buNone/>
            </a:pPr>
            <a:r>
              <a:rPr lang="lt-LT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begin</a:t>
            </a:r>
            <a:endParaRPr lang="lt-LT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lt-LT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  (1)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=A(0);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(2) for (j=1; j&lt;=n; j++) do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(3)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x+A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(j);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end do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(4) return(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lt-LT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lt-LT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HornerioSchema</a:t>
            </a:r>
            <a:endParaRPr lang="lt-LT" sz="2400" dirty="0"/>
          </a:p>
          <a:p>
            <a:pPr marL="0" indent="0">
              <a:buNone/>
            </a:pPr>
            <a:endParaRPr lang="lt-LT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4541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Lygiagrečiųjų algoritmų sudėtingumo teorija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Apibrėšime 2 svarbius dydžius, naudojamus lygiagretiesiems algoritmams analizuoti</a:t>
            </a:r>
          </a:p>
          <a:p>
            <a:r>
              <a:rPr lang="lt-LT" sz="2000" dirty="0" smtClean="0"/>
              <a:t>Lygiagrečiojo algoritmo spartinimo koeficientu vadinamas santykis</a:t>
            </a:r>
          </a:p>
          <a:p>
            <a:endParaRPr lang="lt-LT" sz="2000" dirty="0"/>
          </a:p>
          <a:p>
            <a:endParaRPr lang="lt-LT" sz="2000" dirty="0" smtClean="0"/>
          </a:p>
          <a:p>
            <a:pPr marL="358775" indent="0">
              <a:buNone/>
            </a:pPr>
            <a:r>
              <a:rPr lang="lt-LT" sz="2000" dirty="0" smtClean="0"/>
              <a:t>įvertinantis pagreitėjimą, kurį pasiekiame spręsdami uždavinį lygiagrečiuoju algoritmu ir naudodami </a:t>
            </a:r>
            <a:r>
              <a:rPr 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lt-LT" sz="2000" dirty="0" smtClean="0"/>
              <a:t> procesorių.</a:t>
            </a:r>
          </a:p>
          <a:p>
            <a:r>
              <a:rPr lang="lt-LT" sz="2000" dirty="0" smtClean="0"/>
              <a:t>Būtent ši charakteristika yra svarbi daugeliui lygiagrečiųjų kompiuterių vartotojų</a:t>
            </a:r>
          </a:p>
          <a:p>
            <a:r>
              <a:rPr lang="lt-LT" sz="2000" dirty="0" smtClean="0"/>
              <a:t>Idealiu atveju tikimės, kad, didėjant procesorių skaičiui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lt-LT" sz="2000" dirty="0" smtClean="0"/>
              <a:t>, spartinimo koeficientas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lt-LT" sz="2000" baseline="-25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lt-LT" sz="2000" dirty="0" smtClean="0"/>
              <a:t> didės tiesiškai</a:t>
            </a:r>
          </a:p>
          <a:p>
            <a:endParaRPr lang="lt-LT" sz="2000" dirty="0"/>
          </a:p>
          <a:p>
            <a:r>
              <a:rPr lang="lt-LT" sz="2000" dirty="0" smtClean="0"/>
              <a:t>Tačiau, realiai eksperimentuojant, dažniausiai matomas sudėtingesnis spartinimo kitimas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00628"/>
              </p:ext>
            </p:extLst>
          </p:nvPr>
        </p:nvGraphicFramePr>
        <p:xfrm>
          <a:off x="3851920" y="2708920"/>
          <a:ext cx="91984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5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920" y="2708920"/>
                        <a:ext cx="919844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019263"/>
              </p:ext>
            </p:extLst>
          </p:nvPr>
        </p:nvGraphicFramePr>
        <p:xfrm>
          <a:off x="3995936" y="5517232"/>
          <a:ext cx="7921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6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5517232"/>
                        <a:ext cx="7921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6081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Lygiagrečiųjų algoritmų sudėtingumo teorija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Kol procesorių nėra labai daug, funkcija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lt-LT" sz="2000" baseline="-25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lt-LT" sz="2000" dirty="0" smtClean="0"/>
              <a:t> nelabai skiriasi nuo tiesinės funkcijos, tačiau, didėjant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lt-LT" sz="2000" dirty="0" smtClean="0"/>
              <a:t>, ji auga lėčiau, funkcijos grafikas pasiekia asimptotinį rėžimą – tolesnis procesorių skaičiaus didinimas nedaug sumažins uždavinio sprendimo trukmę</a:t>
            </a:r>
            <a:endParaRPr lang="en-US" sz="2000" dirty="0" smtClean="0"/>
          </a:p>
          <a:p>
            <a:endParaRPr lang="lt-LT" sz="2000" dirty="0" smtClean="0"/>
          </a:p>
          <a:p>
            <a:r>
              <a:rPr lang="lt-LT" sz="2000" dirty="0" smtClean="0"/>
              <a:t>Kitas svarbus lygiagrečiųjų algoritmų rodiklis yra algoritmo efektyvumo koeficientas, parodantis, kokią dalį procesorių pajėgumo pasitelkėme, spręsdami uždavinį duotuoju lyg</a:t>
            </a:r>
            <a:r>
              <a:rPr lang="en-US" sz="2000" dirty="0" err="1" smtClean="0"/>
              <a:t>i</a:t>
            </a:r>
            <a:r>
              <a:rPr lang="lt-LT" sz="2000" dirty="0" err="1" smtClean="0"/>
              <a:t>agrečiuoju</a:t>
            </a:r>
            <a:r>
              <a:rPr lang="lt-LT" sz="2000" dirty="0" smtClean="0"/>
              <a:t> algoritmu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59503"/>
              </p:ext>
            </p:extLst>
          </p:nvPr>
        </p:nvGraphicFramePr>
        <p:xfrm>
          <a:off x="3995936" y="4581128"/>
          <a:ext cx="9715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8" name="Equation" r:id="rId3" imgW="482400" imgH="393480" progId="Equation.DSMT4">
                  <p:embed/>
                </p:oleObj>
              </mc:Choice>
              <mc:Fallback>
                <p:oleObj name="Equation" r:id="rId3" imgW="482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936" y="4581128"/>
                        <a:ext cx="971550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302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Lygiagrečiųjų algoritmų sudėtingumo teorija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Pavyzdys. Skaliarinės sandaugos skaičiavimo lygiagretusis algoritmas</a:t>
            </a:r>
          </a:p>
          <a:p>
            <a:pPr lvl="1"/>
            <a:r>
              <a:rPr lang="lt-LT" sz="1600" dirty="0" smtClean="0"/>
              <a:t>Apskaičiuokime dviejų vektorių X ir Y skaliarinę sandaugą</a:t>
            </a:r>
          </a:p>
          <a:p>
            <a:pPr lvl="1"/>
            <a:endParaRPr lang="lt-LT" sz="1600" dirty="0"/>
          </a:p>
          <a:p>
            <a:pPr lvl="1"/>
            <a:endParaRPr lang="lt-LT" sz="1600" dirty="0" smtClean="0"/>
          </a:p>
          <a:p>
            <a:pPr lvl="1"/>
            <a:r>
              <a:rPr lang="lt-LT" sz="1600" dirty="0" smtClean="0"/>
              <a:t>Tarkime, kad dviejų skaičių sandaugą ir sumą skaičiuojame vieną laiko vienetą</a:t>
            </a:r>
          </a:p>
          <a:p>
            <a:pPr lvl="1"/>
            <a:r>
              <a:rPr lang="lt-LT" sz="1600" dirty="0" smtClean="0"/>
              <a:t>Tada vienu procesoriumi dviejų vektorių skaliarinę sandaugą apskaičiuojame per</a:t>
            </a:r>
          </a:p>
          <a:p>
            <a:pPr lvl="1"/>
            <a:endParaRPr lang="lt-LT" sz="1600" dirty="0"/>
          </a:p>
          <a:p>
            <a:pPr marL="801688" lvl="1" indent="0">
              <a:buNone/>
            </a:pPr>
            <a:r>
              <a:rPr lang="lt-LT" sz="1600" dirty="0" smtClean="0"/>
              <a:t>laiko vienetų</a:t>
            </a:r>
          </a:p>
          <a:p>
            <a:pPr lvl="1"/>
            <a:r>
              <a:rPr lang="lt-LT" sz="1600" dirty="0" smtClean="0"/>
              <a:t>Tarkime, kad 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lt-LT" sz="1600" baseline="30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lt-LT" sz="1600" dirty="0" smtClean="0"/>
              <a:t>, ir turime 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=N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1600" dirty="0" smtClean="0"/>
              <a:t>procesorių</a:t>
            </a:r>
          </a:p>
          <a:p>
            <a:pPr lvl="1"/>
            <a:r>
              <a:rPr lang="lt-LT" sz="1600" dirty="0" smtClean="0"/>
              <a:t>Pažymėkime dviejų komponenčių sandaugą 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lt-LT" sz="16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lt-LT" sz="1600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lt-LT" sz="16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lt-LT" sz="1600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lt-LT" sz="16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lt-LT" sz="1600" baseline="-25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lt-LT" sz="1600" dirty="0" smtClean="0"/>
              <a:t>Tada vektorių skaliarinę sandaugą skaičiuojame lygiagrečiuoju algoritmu</a:t>
            </a:r>
          </a:p>
          <a:p>
            <a:pPr lvl="1"/>
            <a:endParaRPr lang="lt-LT" sz="16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487406"/>
              </p:ext>
            </p:extLst>
          </p:nvPr>
        </p:nvGraphicFramePr>
        <p:xfrm>
          <a:off x="3900488" y="2700338"/>
          <a:ext cx="13049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3" name="Equation" r:id="rId3" imgW="647640" imgH="330120" progId="Equation.DSMT4">
                  <p:embed/>
                </p:oleObj>
              </mc:Choice>
              <mc:Fallback>
                <p:oleObj name="Equation" r:id="rId3" imgW="647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0488" y="2700338"/>
                        <a:ext cx="1304925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09034"/>
              </p:ext>
            </p:extLst>
          </p:nvPr>
        </p:nvGraphicFramePr>
        <p:xfrm>
          <a:off x="4067944" y="3861048"/>
          <a:ext cx="120173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4" name="Equation" r:id="rId5" imgW="596880" imgH="190440" progId="Equation.DSMT4">
                  <p:embed/>
                </p:oleObj>
              </mc:Choice>
              <mc:Fallback>
                <p:oleObj name="Equation" r:id="rId5" imgW="59688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861048"/>
                        <a:ext cx="1201737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8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263197"/>
            <a:ext cx="2692524" cy="159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93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Lygiagrečiųjų algoritmų sudėtingumo teorija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Pavyzdys. Skaliarinės sandaugos skaičiavimo lygiagretusis algoritmas</a:t>
            </a:r>
          </a:p>
          <a:p>
            <a:pPr lvl="1"/>
            <a:r>
              <a:rPr lang="lt-LT" sz="1600" dirty="0" smtClean="0"/>
              <a:t>Įvertinsime lygiagrečiojo algoritmo vykdymo trukmę</a:t>
            </a:r>
          </a:p>
          <a:p>
            <a:pPr lvl="1"/>
            <a:r>
              <a:rPr lang="lt-LT" sz="1600" dirty="0" smtClean="0"/>
              <a:t>Procesorius numeruokime, kaip tai įprasta lygiagrečiųjų algoritmų teorijoje  - nuo 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lt-LT" sz="1600" dirty="0" smtClean="0"/>
              <a:t> iki 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p-1</a:t>
            </a:r>
          </a:p>
          <a:p>
            <a:pPr lvl="1"/>
            <a:r>
              <a:rPr lang="lt-LT" sz="1600" dirty="0" smtClean="0"/>
              <a:t>Pirmuoju žingsniu visi procesoriai vienu metu apskaičiuoja </a:t>
            </a:r>
            <a:r>
              <a:rPr lang="lt-LT" sz="1600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lt-LT" sz="1600" baseline="-250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lt-LT" sz="1600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lt-LT" sz="1600" baseline="-250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lt-LT" sz="1600" dirty="0" smtClean="0"/>
              <a:t> sandaugas</a:t>
            </a:r>
          </a:p>
          <a:p>
            <a:pPr lvl="1"/>
            <a:r>
              <a:rPr lang="lt-LT" sz="1600" dirty="0" smtClean="0"/>
              <a:t>Tada nelyginiai procesoriai 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(2j+1) </a:t>
            </a:r>
            <a:r>
              <a:rPr lang="lt-LT" sz="1600" dirty="0" smtClean="0"/>
              <a:t>nusiunčia savo turimą sandaugą greta esantiems procesoriams 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2j, 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=0,1, …, p/2-1</a:t>
            </a:r>
            <a:r>
              <a:rPr lang="en-US" sz="1600" dirty="0" smtClean="0"/>
              <a:t> ir </a:t>
            </a:r>
            <a:r>
              <a:rPr lang="en-US" sz="1600" dirty="0" err="1" smtClean="0"/>
              <a:t>baigia</a:t>
            </a:r>
            <a:r>
              <a:rPr lang="en-US" sz="1600" dirty="0" smtClean="0"/>
              <a:t> </a:t>
            </a:r>
            <a:r>
              <a:rPr lang="en-US" sz="1600" dirty="0" err="1" smtClean="0"/>
              <a:t>darb</a:t>
            </a:r>
            <a:r>
              <a:rPr lang="lt-LT" sz="1600" dirty="0" smtClean="0"/>
              <a:t>ą</a:t>
            </a:r>
          </a:p>
          <a:p>
            <a:pPr lvl="1"/>
            <a:r>
              <a:rPr lang="lt-LT" sz="1600" dirty="0" smtClean="0"/>
              <a:t>Procesoriai, kurių numeriai yra lyginiai, sumuoja turimą tarpinę sumą su atsiųstu rezultatu</a:t>
            </a:r>
          </a:p>
          <a:p>
            <a:pPr lvl="1"/>
            <a:r>
              <a:rPr lang="lt-LT" sz="1600" dirty="0" smtClean="0"/>
              <a:t>Toliau šis procesas kartojamas: procesoriai 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(4j+2) </a:t>
            </a:r>
            <a:r>
              <a:rPr lang="lt-LT" sz="1600" dirty="0" smtClean="0"/>
              <a:t>siunčia informaciją procesoriams 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4j </a:t>
            </a:r>
            <a:r>
              <a:rPr lang="lt-LT" sz="1600" dirty="0" smtClean="0"/>
              <a:t>ir baigią darbą, procesoriai 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4j</a:t>
            </a:r>
            <a:r>
              <a:rPr lang="lt-LT" sz="1600" dirty="0" smtClean="0"/>
              <a:t> sumuoja gautą rezultatą su turima tarpine suma</a:t>
            </a:r>
          </a:p>
          <a:p>
            <a:pPr lvl="1"/>
            <a:r>
              <a:rPr lang="lt-LT" sz="1600" dirty="0" smtClean="0"/>
              <a:t>Atlikus 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(k+1)</a:t>
            </a:r>
            <a:r>
              <a:rPr lang="lt-LT" sz="1600" dirty="0" smtClean="0"/>
              <a:t> žingsnį, nulinis procesorius apskaičiuoja reikiamą skaliarinės sandaugos reikšmę</a:t>
            </a:r>
          </a:p>
        </p:txBody>
      </p:sp>
    </p:spTree>
    <p:extLst>
      <p:ext uri="{BB962C8B-B14F-4D97-AF65-F5344CB8AC3E}">
        <p14:creationId xmlns:p14="http://schemas.microsoft.com/office/powerpoint/2010/main" val="40778825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Lygiagrečiųjų algoritmų sudėtingumo teorija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Pavyzdys. Skaliarinės sandaugos skaičiavimo lygiagretusis algoritmas</a:t>
            </a:r>
          </a:p>
          <a:p>
            <a:pPr lvl="1"/>
            <a:r>
              <a:rPr lang="lt-LT" sz="1600" dirty="0" smtClean="0"/>
              <a:t>Tarkime, kad komunikacijos sąnaudos yra nereikšmingos, tada</a:t>
            </a:r>
          </a:p>
          <a:p>
            <a:pPr lvl="1"/>
            <a:endParaRPr lang="lt-LT" sz="1600" dirty="0"/>
          </a:p>
          <a:p>
            <a:pPr lvl="1"/>
            <a:r>
              <a:rPr lang="lt-LT" sz="1600" dirty="0" smtClean="0"/>
              <a:t>Kadangi aritmetinės sumos reikšmė nepriklauso nuo veiksmų tvarkos, tai lygiagrečiojo algoritmo vykdymo sąnaudos</a:t>
            </a:r>
            <a:r>
              <a:rPr lang="en-US" sz="1600" dirty="0" smtClean="0"/>
              <a:t> 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lt-LT" sz="1600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T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lvl="1"/>
            <a:r>
              <a:rPr lang="en-US" sz="1600" dirty="0" err="1" smtClean="0"/>
              <a:t>Taigi</a:t>
            </a:r>
            <a:r>
              <a:rPr lang="en-US" sz="1600" dirty="0" smtClean="0"/>
              <a:t> </a:t>
            </a:r>
            <a:r>
              <a:rPr lang="en-US" sz="1600" dirty="0" err="1" smtClean="0"/>
              <a:t>lygiagre</a:t>
            </a:r>
            <a:r>
              <a:rPr lang="lt-LT" sz="1600" dirty="0" smtClean="0"/>
              <a:t>č</a:t>
            </a:r>
            <a:r>
              <a:rPr lang="en-US" sz="1600" dirty="0" err="1" smtClean="0"/>
              <a:t>iojo</a:t>
            </a:r>
            <a:r>
              <a:rPr lang="en-US" sz="1600" dirty="0" smtClean="0"/>
              <a:t> </a:t>
            </a:r>
            <a:r>
              <a:rPr lang="en-US" sz="1600" dirty="0" err="1" smtClean="0"/>
              <a:t>algoritmo</a:t>
            </a:r>
            <a:r>
              <a:rPr lang="en-US" sz="1600" dirty="0" smtClean="0"/>
              <a:t> </a:t>
            </a:r>
            <a:r>
              <a:rPr lang="en-US" sz="1600" dirty="0" err="1" smtClean="0"/>
              <a:t>spartinimo</a:t>
            </a:r>
            <a:r>
              <a:rPr lang="en-US" sz="1600" dirty="0" smtClean="0"/>
              <a:t> </a:t>
            </a:r>
            <a:r>
              <a:rPr lang="en-US" sz="1600" dirty="0" err="1" smtClean="0"/>
              <a:t>koeficientas</a:t>
            </a:r>
            <a:r>
              <a:rPr lang="en-US" sz="1600" dirty="0" smtClean="0"/>
              <a:t> </a:t>
            </a:r>
            <a:r>
              <a:rPr lang="en-US" sz="1600" dirty="0" err="1" smtClean="0"/>
              <a:t>yra</a:t>
            </a:r>
            <a:endParaRPr lang="lt-LT" sz="1600" dirty="0" smtClean="0"/>
          </a:p>
          <a:p>
            <a:pPr lvl="1"/>
            <a:endParaRPr lang="lt-LT" sz="1600" dirty="0"/>
          </a:p>
          <a:p>
            <a:pPr lvl="1"/>
            <a:endParaRPr lang="lt-LT" sz="1600" dirty="0" smtClean="0"/>
          </a:p>
          <a:p>
            <a:pPr marL="801688" lvl="1" indent="0">
              <a:buNone/>
            </a:pPr>
            <a:r>
              <a:rPr lang="lt-LT" sz="1600" dirty="0" smtClean="0"/>
              <a:t>o algoritmo efektyvumas yra</a:t>
            </a:r>
          </a:p>
          <a:p>
            <a:pPr lvl="1"/>
            <a:endParaRPr lang="lt-LT" sz="1600" dirty="0"/>
          </a:p>
          <a:p>
            <a:pPr lvl="1"/>
            <a:endParaRPr lang="lt-LT" sz="1600" dirty="0" smtClean="0"/>
          </a:p>
          <a:p>
            <a:pPr lvl="1"/>
            <a:r>
              <a:rPr lang="lt-LT" sz="1600" dirty="0" smtClean="0"/>
              <a:t>Didinant </a:t>
            </a:r>
            <a:r>
              <a:rPr lang="lt-L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lt-LT" sz="1600" dirty="0" smtClean="0"/>
              <a:t>, gauname tokius asimptotinius lygiagrečiojo skaliarinės sandaugos algoritmo spartinimo ir efektyvumo koeficientų </a:t>
            </a:r>
            <a:r>
              <a:rPr lang="lt-LT" sz="1600" dirty="0" err="1" smtClean="0"/>
              <a:t>įverčius</a:t>
            </a:r>
            <a:endParaRPr lang="lt-LT" sz="1600" dirty="0" smtClean="0"/>
          </a:p>
          <a:p>
            <a:pPr lvl="1"/>
            <a:endParaRPr lang="lt-LT" sz="16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842097"/>
              </p:ext>
            </p:extLst>
          </p:nvPr>
        </p:nvGraphicFramePr>
        <p:xfrm>
          <a:off x="3554413" y="2636838"/>
          <a:ext cx="150971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92" name="Equation" r:id="rId3" imgW="749160" imgH="190440" progId="Equation.DSMT4">
                  <p:embed/>
                </p:oleObj>
              </mc:Choice>
              <mc:Fallback>
                <p:oleObj name="Equation" r:id="rId3" imgW="7491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2636838"/>
                        <a:ext cx="1509712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461954"/>
              </p:ext>
            </p:extLst>
          </p:nvPr>
        </p:nvGraphicFramePr>
        <p:xfrm>
          <a:off x="3454400" y="3729038"/>
          <a:ext cx="2147888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93" name="Equation" r:id="rId5" imgW="1066680" imgH="380880" progId="Equation.DSMT4">
                  <p:embed/>
                </p:oleObj>
              </mc:Choice>
              <mc:Fallback>
                <p:oleObj name="Equation" r:id="rId5" imgW="1066680" imgH="380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729038"/>
                        <a:ext cx="2147888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170968"/>
              </p:ext>
            </p:extLst>
          </p:nvPr>
        </p:nvGraphicFramePr>
        <p:xfrm>
          <a:off x="3467100" y="4581525"/>
          <a:ext cx="22002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94" name="Equation" r:id="rId7" imgW="1091880" imgH="380880" progId="Equation.DSMT4">
                  <p:embed/>
                </p:oleObj>
              </mc:Choice>
              <mc:Fallback>
                <p:oleObj name="Equation" r:id="rId7" imgW="1091880" imgH="380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581525"/>
                        <a:ext cx="220027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886271"/>
              </p:ext>
            </p:extLst>
          </p:nvPr>
        </p:nvGraphicFramePr>
        <p:xfrm>
          <a:off x="3490913" y="5957888"/>
          <a:ext cx="26352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95" name="Equation" r:id="rId9" imgW="1307880" imgH="228600" progId="Equation.DSMT4">
                  <p:embed/>
                </p:oleObj>
              </mc:Choice>
              <mc:Fallback>
                <p:oleObj name="Equation" r:id="rId9" imgW="13078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5957888"/>
                        <a:ext cx="26352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2203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Lygiagrečiųjų algoritmų sudėtingumo teorija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Šiuo algoritmu siekėme greičiausiai suskaičiuoti skaliarinę sandaugą, tačiau pasitelktų procesorių naudojimas buvo labai neveiksmingas – po pirmojo algoritmo žingsnio lygiai pusė procesorių baigė darbą, po antro žingsnio liko dirbti tik ketvirtadalis procesorių ir taip toliau</a:t>
            </a:r>
          </a:p>
          <a:p>
            <a:r>
              <a:rPr lang="lt-LT" sz="2000" dirty="0" smtClean="0"/>
              <a:t>Sudarytasis algoritmas gali būti naudojamas ir daug veiksmingiau, jei pasitelksime tik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=N/m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2000" dirty="0" smtClean="0"/>
              <a:t>procesorių</a:t>
            </a:r>
          </a:p>
          <a:p>
            <a:r>
              <a:rPr lang="lt-LT" sz="2000" dirty="0" smtClean="0"/>
              <a:t>Kaip pavyzdį imkime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=1024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p=32</a:t>
            </a:r>
            <a:r>
              <a:rPr lang="lt-LT" sz="2000" dirty="0" smtClean="0"/>
              <a:t>, tada pirmuoju žingsniu visi procesoriai vienu metu apskaičiuoja lokalias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=32 </a:t>
            </a:r>
            <a:r>
              <a:rPr lang="en-US" sz="2000" dirty="0" err="1" smtClean="0"/>
              <a:t>nari</a:t>
            </a:r>
            <a:r>
              <a:rPr lang="lt-LT" sz="2000" dirty="0" smtClean="0"/>
              <a:t>ų</a:t>
            </a:r>
            <a:r>
              <a:rPr lang="en-US" sz="2000" dirty="0" smtClean="0"/>
              <a:t> </a:t>
            </a:r>
            <a:r>
              <a:rPr lang="en-US" sz="2000" dirty="0" err="1" smtClean="0"/>
              <a:t>sumas</a:t>
            </a:r>
            <a:r>
              <a:rPr lang="lt-LT" sz="2000" dirty="0" smtClean="0"/>
              <a:t>, tai užtrunka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63</a:t>
            </a:r>
            <a:r>
              <a:rPr lang="lt-LT" sz="2000" dirty="0" smtClean="0"/>
              <a:t> laiko vienetus</a:t>
            </a:r>
          </a:p>
          <a:p>
            <a:r>
              <a:rPr lang="lt-LT" sz="2000" dirty="0" smtClean="0"/>
              <a:t>Paskui vėl vykdomas anksčiau pavyzdyje pateiktas algoritmas</a:t>
            </a:r>
          </a:p>
          <a:p>
            <a:r>
              <a:rPr lang="lt-LT" sz="2000" dirty="0" smtClean="0"/>
              <a:t>Jis užtrunka penkis laiko vienetus</a:t>
            </a:r>
          </a:p>
          <a:p>
            <a:r>
              <a:rPr lang="lt-LT" sz="2000" dirty="0" smtClean="0"/>
              <a:t>Todėl gauname tokius lygiagrečiojo algoritmo spartinimo ir efektyvumo koeficientų </a:t>
            </a:r>
            <a:r>
              <a:rPr lang="lt-LT" sz="2000" dirty="0" err="1" smtClean="0"/>
              <a:t>įverčius</a:t>
            </a:r>
            <a:endParaRPr lang="lt-LT" sz="16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77044"/>
              </p:ext>
            </p:extLst>
          </p:nvPr>
        </p:nvGraphicFramePr>
        <p:xfrm>
          <a:off x="2699792" y="5949280"/>
          <a:ext cx="33496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1" name="Equation" r:id="rId3" imgW="1663560" imgH="355320" progId="Equation.DSMT4">
                  <p:embed/>
                </p:oleObj>
              </mc:Choice>
              <mc:Fallback>
                <p:oleObj name="Equation" r:id="rId3" imgW="1663560" imgH="355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949280"/>
                        <a:ext cx="334962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8985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Amdahlo</a:t>
            </a:r>
            <a:r>
              <a:rPr lang="lt-LT" dirty="0" smtClean="0"/>
              <a:t> dėsniai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Svarbu žinoti, kaip pagreitės algoritmo realizavimas, kai uždavinį spręsime naudodami daugiau procesorių</a:t>
            </a:r>
          </a:p>
          <a:p>
            <a:endParaRPr lang="lt-LT" sz="2400" dirty="0" smtClean="0"/>
          </a:p>
          <a:p>
            <a:r>
              <a:rPr lang="lt-LT" sz="2400" dirty="0" smtClean="0"/>
              <a:t>Teorema (Pirmasis </a:t>
            </a:r>
            <a:r>
              <a:rPr lang="lt-LT" sz="2400" dirty="0" err="1" smtClean="0"/>
              <a:t>Amdahlo</a:t>
            </a:r>
            <a:r>
              <a:rPr lang="lt-LT" sz="2400" dirty="0" smtClean="0"/>
              <a:t> dėsnis). Tarkime, kad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lt-LT" sz="2400" dirty="0" smtClean="0"/>
              <a:t> yra ta algoritmo dalis, kurią galime apskaičiuoti vienu metu, o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=1-r </a:t>
            </a:r>
            <a:r>
              <a:rPr lang="en-US" sz="2400" dirty="0" err="1" smtClean="0"/>
              <a:t>yra</a:t>
            </a:r>
            <a:r>
              <a:rPr lang="en-US" sz="2400" dirty="0" smtClean="0"/>
              <a:t> </a:t>
            </a:r>
            <a:r>
              <a:rPr lang="en-US" sz="2400" dirty="0" err="1" smtClean="0"/>
              <a:t>likusi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dalis</a:t>
            </a:r>
            <a:r>
              <a:rPr lang="en-US" sz="2400" dirty="0" smtClean="0"/>
              <a:t>, </a:t>
            </a:r>
            <a:r>
              <a:rPr lang="en-US" sz="2400" dirty="0" err="1" smtClean="0"/>
              <a:t>kuri</a:t>
            </a:r>
            <a:r>
              <a:rPr lang="lt-LT" sz="2400" dirty="0" smtClean="0"/>
              <a:t>ą galime vykdyti tik nuosekliai. Tada algoritmo spartinimo koeficientas yra įvertinamas nelygybe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263801"/>
              </p:ext>
            </p:extLst>
          </p:nvPr>
        </p:nvGraphicFramePr>
        <p:xfrm>
          <a:off x="3779912" y="4797152"/>
          <a:ext cx="1512168" cy="84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4" name="Equation" r:id="rId3" imgW="685800" imgH="380880" progId="Equation.DSMT4">
                  <p:embed/>
                </p:oleObj>
              </mc:Choice>
              <mc:Fallback>
                <p:oleObj name="Equation" r:id="rId3" imgW="685800" imgH="380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797152"/>
                        <a:ext cx="1512168" cy="842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7660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Amdahlo</a:t>
            </a:r>
            <a:r>
              <a:rPr lang="lt-LT" dirty="0" smtClean="0"/>
              <a:t> dėsniai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Įrodymas. Iš teoremos sąlygų įvertiname algoritmo realizavimo trukmę</a:t>
            </a:r>
          </a:p>
          <a:p>
            <a:endParaRPr lang="lt-LT" sz="2000" dirty="0"/>
          </a:p>
          <a:p>
            <a:pPr lvl="1"/>
            <a:r>
              <a:rPr lang="lt-LT" sz="1600" dirty="0" smtClean="0"/>
              <a:t>Todėl lygiagrečiojo algoritmo spartinimo koeficientas yra ne didesnis už</a:t>
            </a:r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0"/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aseline="-250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</a:rPr>
              <a:t>formul</a:t>
            </a:r>
            <a:r>
              <a:rPr lang="lt-LT" sz="2000" dirty="0" smtClean="0">
                <a:solidFill>
                  <a:prstClr val="black"/>
                </a:solidFill>
              </a:rPr>
              <a:t>ė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</a:rPr>
              <a:t>paai</a:t>
            </a:r>
            <a:r>
              <a:rPr lang="lt-LT" sz="2000" dirty="0" smtClean="0">
                <a:solidFill>
                  <a:prstClr val="black"/>
                </a:solidFill>
              </a:rPr>
              <a:t>š</a:t>
            </a:r>
            <a:r>
              <a:rPr lang="en-US" sz="2000" dirty="0" smtClean="0">
                <a:solidFill>
                  <a:prstClr val="black"/>
                </a:solidFill>
              </a:rPr>
              <a:t>kina</a:t>
            </a:r>
            <a:r>
              <a:rPr lang="lt-LT" sz="2000" dirty="0" smtClean="0">
                <a:solidFill>
                  <a:prstClr val="black"/>
                </a:solidFill>
              </a:rPr>
              <a:t> spartinimo koeficiento dinamiką</a:t>
            </a:r>
          </a:p>
          <a:p>
            <a:pPr lvl="0"/>
            <a:r>
              <a:rPr lang="lt-LT" sz="2000" dirty="0" smtClean="0">
                <a:solidFill>
                  <a:prstClr val="black"/>
                </a:solidFill>
              </a:rPr>
              <a:t>Iš pradžių, daugėjant procesorių, beveik tiesiškai proporcingai sutrumpėja uždavinio sprendimo trukmė </a:t>
            </a:r>
            <a:r>
              <a:rPr lang="lt-LT" sz="20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lt-LT" sz="2000" baseline="-250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lt-LT" sz="2000" dirty="0" smtClean="0">
                <a:solidFill>
                  <a:prstClr val="black"/>
                </a:solidFill>
              </a:rPr>
              <a:t>, tačiau kai tik lygiagrečioji algoritmo sąnaudų dalis susilygina su nuosekliosios dalies sąnaudomis, t. y. </a:t>
            </a:r>
            <a:r>
              <a:rPr lang="lt-LT" sz="2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r/</a:t>
            </a:r>
            <a:r>
              <a:rPr lang="lt-LT" sz="20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p≈s</a:t>
            </a:r>
            <a:r>
              <a:rPr lang="lt-LT" sz="2000" dirty="0" smtClean="0">
                <a:solidFill>
                  <a:prstClr val="black"/>
                </a:solidFill>
              </a:rPr>
              <a:t>, toliau daugėjant procesorių algoritmas jau mažai pagreitėja</a:t>
            </a:r>
            <a:endParaRPr lang="lt-LT" sz="2000" dirty="0">
              <a:solidFill>
                <a:prstClr val="black"/>
              </a:solidFill>
            </a:endParaRPr>
          </a:p>
          <a:p>
            <a:pPr lvl="1"/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75440"/>
              </p:ext>
            </p:extLst>
          </p:nvPr>
        </p:nvGraphicFramePr>
        <p:xfrm>
          <a:off x="3563888" y="1988840"/>
          <a:ext cx="17653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4" name="Equation" r:id="rId3" imgW="799920" imgH="380880" progId="Equation.DSMT4">
                  <p:embed/>
                </p:oleObj>
              </mc:Choice>
              <mc:Fallback>
                <p:oleObj name="Equation" r:id="rId3" imgW="799920" imgH="380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988840"/>
                        <a:ext cx="17653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899463"/>
              </p:ext>
            </p:extLst>
          </p:nvPr>
        </p:nvGraphicFramePr>
        <p:xfrm>
          <a:off x="3033713" y="2973389"/>
          <a:ext cx="2618407" cy="1038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5" name="Equation" r:id="rId5" imgW="1346040" imgH="533160" progId="Equation.DSMT4">
                  <p:embed/>
                </p:oleObj>
              </mc:Choice>
              <mc:Fallback>
                <p:oleObj name="Equation" r:id="rId5" imgW="134604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2973389"/>
                        <a:ext cx="2618407" cy="1038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613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Amdahlo</a:t>
            </a:r>
            <a:r>
              <a:rPr lang="lt-LT" dirty="0" smtClean="0"/>
              <a:t> dėsniai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err="1" smtClean="0"/>
              <a:t>Amdahlo</a:t>
            </a:r>
            <a:r>
              <a:rPr lang="lt-LT" sz="2000" dirty="0" smtClean="0"/>
              <a:t> dėsnis yra gana pesimistiškas, kai uždavinį norime spręsti pasitelkę daug procesorių</a:t>
            </a:r>
          </a:p>
          <a:p>
            <a:r>
              <a:rPr lang="lt-LT" sz="2000" dirty="0" smtClean="0"/>
              <a:t>Tačiau šį dėsnį įrodėme tarę, jog uždavinio skaičiavimo apimtis yra fiksuota</a:t>
            </a:r>
          </a:p>
          <a:p>
            <a:r>
              <a:rPr lang="lt-LT" sz="2000" dirty="0" smtClean="0"/>
              <a:t>Daugeliui uždavinių būdinga, kad, didėjant uždaviniui, nuosekliosios algoritmo dalies skaičiavimų apimtis didėja lėčiau už lygiagrečiosios dalies apimtį</a:t>
            </a:r>
          </a:p>
          <a:p>
            <a:r>
              <a:rPr lang="lt-LT" sz="2000" dirty="0" smtClean="0"/>
              <a:t>Pažymėkime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lt-LT" sz="2000" dirty="0" smtClean="0"/>
              <a:t> uždavinio dydį apibūdinantį parametrą</a:t>
            </a:r>
          </a:p>
          <a:p>
            <a:r>
              <a:rPr lang="lt-LT" sz="2000" dirty="0" smtClean="0"/>
              <a:t>Nagrinėkime abstraktų algoritmą, kurio nuoseklioji ir lygiagrečioji dalys yra atitinkamai lygios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lt-LT" sz="2000" baseline="-25000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lt-LT" sz="2000" dirty="0" smtClean="0"/>
              <a:t> ir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lt-LT" sz="2000" baseline="-25000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lt-LT" sz="2000" dirty="0" smtClean="0"/>
              <a:t> aritmetinių veiksmų</a:t>
            </a:r>
          </a:p>
          <a:p>
            <a:r>
              <a:rPr lang="lt-LT" sz="2000" dirty="0" smtClean="0"/>
              <a:t>Tarkime, kad, didėjant uždavinio dydžiui, yra teisingi tokie įverčiai</a:t>
            </a:r>
          </a:p>
          <a:p>
            <a:endParaRPr lang="lt-LT" sz="2000" dirty="0"/>
          </a:p>
          <a:p>
            <a:pPr marL="358775" indent="0">
              <a:buNone/>
            </a:pPr>
            <a:r>
              <a:rPr lang="lt-LT" sz="2000" dirty="0" smtClean="0"/>
              <a:t>o koeficientai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lt-LT" sz="2000" baseline="-25000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lt-LT" sz="2000" dirty="0" smtClean="0"/>
              <a:t>,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lt-LT" sz="2000" baseline="-25000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2000" dirty="0" smtClean="0"/>
              <a:t>nepriklauso nuo uždavinio dydžio</a:t>
            </a:r>
            <a:endParaRPr lang="en-US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509243"/>
              </p:ext>
            </p:extLst>
          </p:nvPr>
        </p:nvGraphicFramePr>
        <p:xfrm>
          <a:off x="3116263" y="5426075"/>
          <a:ext cx="26622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3" name="Equation" r:id="rId3" imgW="1206360" imgH="203040" progId="Equation.DSMT4">
                  <p:embed/>
                </p:oleObj>
              </mc:Choice>
              <mc:Fallback>
                <p:oleObj name="Equation" r:id="rId3" imgW="12063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5426075"/>
                        <a:ext cx="26622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1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Amdahlo</a:t>
            </a:r>
            <a:r>
              <a:rPr lang="lt-LT" dirty="0" smtClean="0"/>
              <a:t> dėsniai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Teorema (apibendrintas </a:t>
            </a:r>
            <a:r>
              <a:rPr lang="lt-LT" sz="2000" dirty="0" err="1" smtClean="0"/>
              <a:t>Amdahlo</a:t>
            </a:r>
            <a:r>
              <a:rPr lang="lt-LT" sz="2000" dirty="0" smtClean="0"/>
              <a:t> dėsnis). Tarkime, kad algoritmo lygiagrečioji ir nuoseklioji dalys tenkina </a:t>
            </a:r>
            <a:r>
              <a:rPr lang="lt-LT" sz="2000" dirty="0" err="1" smtClean="0"/>
              <a:t>įverčius</a:t>
            </a:r>
            <a:r>
              <a:rPr lang="lt-LT" sz="2000" dirty="0" smtClean="0"/>
              <a:t>. Tada pakankamai dideliems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lt-LT" sz="2000" dirty="0" smtClean="0"/>
              <a:t> lygiagrečiojo algoritmo spartinimo koeficientas tenkina sąlygą</a:t>
            </a:r>
          </a:p>
          <a:p>
            <a:endParaRPr lang="lt-LT" sz="2000" dirty="0"/>
          </a:p>
          <a:p>
            <a:r>
              <a:rPr lang="lt-LT" sz="2000" dirty="0" smtClean="0"/>
              <a:t>Įrodymas. Pažymėkime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lt-LT" sz="2000" baseline="-25000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lt-LT" sz="2000" dirty="0" smtClean="0"/>
              <a:t> ir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lt-LT" sz="2000" baseline="-25000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lt-LT" sz="2000" dirty="0" smtClean="0"/>
              <a:t> koeficientų santykį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baseline="-25000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baseline="-25000" dirty="0" err="1" smtClean="0">
                <a:latin typeface="Courier New" pitchFamily="49" charset="0"/>
                <a:cs typeface="Courier New" pitchFamily="49" charset="0"/>
              </a:rPr>
              <a:t>s</a:t>
            </a:r>
            <a:endParaRPr lang="en-US" sz="2000" baseline="-25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/>
              <a:t>Tada </a:t>
            </a:r>
            <a:r>
              <a:rPr lang="en-US" sz="1600" dirty="0" err="1" smtClean="0"/>
              <a:t>algoritmo</a:t>
            </a:r>
            <a:r>
              <a:rPr lang="en-US" sz="1600" dirty="0" smtClean="0"/>
              <a:t> </a:t>
            </a:r>
            <a:r>
              <a:rPr lang="en-US" sz="1600" dirty="0" err="1" smtClean="0"/>
              <a:t>nuoseklioji</a:t>
            </a:r>
            <a:r>
              <a:rPr lang="en-US" sz="1600" dirty="0" smtClean="0"/>
              <a:t> </a:t>
            </a:r>
            <a:r>
              <a:rPr lang="en-US" sz="1600" dirty="0" err="1" smtClean="0"/>
              <a:t>dalis</a:t>
            </a:r>
            <a:r>
              <a:rPr lang="en-US" sz="1600" dirty="0" smtClean="0"/>
              <a:t> </a:t>
            </a:r>
            <a:r>
              <a:rPr lang="en-US" sz="1600" dirty="0" err="1" smtClean="0"/>
              <a:t>yra</a:t>
            </a:r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O </a:t>
            </a:r>
            <a:r>
              <a:rPr lang="en-US" sz="1600" dirty="0" err="1" smtClean="0"/>
              <a:t>lygiagre</a:t>
            </a:r>
            <a:r>
              <a:rPr lang="lt-LT" sz="1600" dirty="0" err="1" smtClean="0"/>
              <a:t>čioji</a:t>
            </a:r>
            <a:r>
              <a:rPr lang="lt-LT" sz="1600" dirty="0" smtClean="0"/>
              <a:t> dalis</a:t>
            </a:r>
          </a:p>
          <a:p>
            <a:pPr lvl="1"/>
            <a:endParaRPr lang="lt-LT" sz="1600" dirty="0" smtClean="0"/>
          </a:p>
          <a:p>
            <a:pPr lvl="1"/>
            <a:endParaRPr lang="lt-LT" sz="1600" dirty="0"/>
          </a:p>
          <a:p>
            <a:pPr lvl="1"/>
            <a:r>
              <a:rPr lang="lt-LT" sz="1600" dirty="0" smtClean="0"/>
              <a:t>Todėl lygiagrečiojo algoritmo spartinimo koeficientas yra</a:t>
            </a: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839125"/>
              </p:ext>
            </p:extLst>
          </p:nvPr>
        </p:nvGraphicFramePr>
        <p:xfrm>
          <a:off x="3635896" y="2852936"/>
          <a:ext cx="13303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0" name="Equation" r:id="rId3" imgW="660240" imgH="228600" progId="Equation.DSMT4">
                  <p:embed/>
                </p:oleObj>
              </mc:Choice>
              <mc:Fallback>
                <p:oleObj name="Equation" r:id="rId3" imgW="6602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852936"/>
                        <a:ext cx="13303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235857"/>
              </p:ext>
            </p:extLst>
          </p:nvPr>
        </p:nvGraphicFramePr>
        <p:xfrm>
          <a:off x="3059832" y="4005064"/>
          <a:ext cx="274161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1" name="Equation" r:id="rId5" imgW="1409400" imgH="393480" progId="Equation.DSMT4">
                  <p:embed/>
                </p:oleObj>
              </mc:Choice>
              <mc:Fallback>
                <p:oleObj name="Equation" r:id="rId5" imgW="14094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005064"/>
                        <a:ext cx="2741613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31455"/>
              </p:ext>
            </p:extLst>
          </p:nvPr>
        </p:nvGraphicFramePr>
        <p:xfrm>
          <a:off x="3635896" y="4725144"/>
          <a:ext cx="16541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2" name="Equation" r:id="rId7" imgW="850680" imgH="355320" progId="Equation.DSMT4">
                  <p:embed/>
                </p:oleObj>
              </mc:Choice>
              <mc:Fallback>
                <p:oleObj name="Equation" r:id="rId7" imgW="85068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725144"/>
                        <a:ext cx="16541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30498"/>
              </p:ext>
            </p:extLst>
          </p:nvPr>
        </p:nvGraphicFramePr>
        <p:xfrm>
          <a:off x="3181350" y="5808663"/>
          <a:ext cx="23717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3" name="Equation" r:id="rId9" imgW="1218960" imgH="380880" progId="Equation.DSMT4">
                  <p:embed/>
                </p:oleObj>
              </mc:Choice>
              <mc:Fallback>
                <p:oleObj name="Equation" r:id="rId9" imgW="1218960" imgH="380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5808663"/>
                        <a:ext cx="237172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965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Daugianario</a:t>
            </a:r>
            <a:r>
              <a:rPr lang="en-US" dirty="0"/>
              <a:t> </a:t>
            </a:r>
            <a:r>
              <a:rPr lang="en-US" dirty="0" err="1"/>
              <a:t>reik</a:t>
            </a:r>
            <a:r>
              <a:rPr lang="lt-LT" dirty="0" err="1"/>
              <a:t>šmės</a:t>
            </a:r>
            <a:r>
              <a:rPr lang="lt-LT" dirty="0"/>
              <a:t> skaičiavimas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Vykdydami</a:t>
            </a:r>
            <a:r>
              <a:rPr lang="en-US" sz="2000" dirty="0" smtClean="0"/>
              <a:t> </a:t>
            </a:r>
            <a:r>
              <a:rPr lang="en-US" sz="2000" dirty="0" err="1" smtClean="0"/>
              <a:t>Hornerio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</a:t>
            </a:r>
            <a:r>
              <a:rPr lang="lt-LT" sz="2000" dirty="0" smtClean="0"/>
              <a:t>ą</a:t>
            </a:r>
            <a:r>
              <a:rPr lang="en-US" sz="2000" dirty="0" smtClean="0"/>
              <a:t>, </a:t>
            </a:r>
            <a:r>
              <a:rPr lang="en-US" sz="2000" dirty="0" err="1" smtClean="0"/>
              <a:t>atliekame</a:t>
            </a:r>
            <a:r>
              <a:rPr lang="en-US" sz="2000" dirty="0" smtClean="0"/>
              <a:t>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lt-LT" sz="2000" dirty="0" smtClean="0"/>
              <a:t> daugybos ir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lt-LT" sz="2000" dirty="0" smtClean="0"/>
              <a:t> sumavimo veiksmų, t. y. daugybos veiksmų skaičius sumažėjo perpus</a:t>
            </a:r>
          </a:p>
          <a:p>
            <a:r>
              <a:rPr lang="lt-LT" sz="2000" dirty="0" smtClean="0"/>
              <a:t>Taikydami skaldyk ir valdyk metodą gauname dar efektyvesni algoritmą</a:t>
            </a:r>
          </a:p>
          <a:p>
            <a:pPr lvl="1"/>
            <a:r>
              <a:rPr lang="lt-LT" sz="1800" dirty="0" smtClean="0"/>
              <a:t>Skaičiuokime daugianario 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lt-LT" sz="1800" baseline="30000" dirty="0" smtClean="0">
                <a:latin typeface="Courier New" pitchFamily="49" charset="0"/>
                <a:cs typeface="Courier New" pitchFamily="49" charset="0"/>
              </a:rPr>
              <a:t>256</a:t>
            </a:r>
            <a:r>
              <a:rPr lang="lt-LT" sz="1800" dirty="0" smtClean="0"/>
              <a:t> reikšmę</a:t>
            </a:r>
          </a:p>
          <a:p>
            <a:pPr lvl="1"/>
            <a:r>
              <a:rPr lang="lt-LT" sz="1800" dirty="0" err="1" smtClean="0"/>
              <a:t>Hornerio</a:t>
            </a:r>
            <a:r>
              <a:rPr lang="lt-LT" sz="1800" dirty="0" smtClean="0"/>
              <a:t> algoritmu teks atlikti 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255</a:t>
            </a:r>
            <a:r>
              <a:rPr lang="lt-LT" sz="1800" dirty="0" smtClean="0"/>
              <a:t> daugybos veiksmus</a:t>
            </a:r>
          </a:p>
          <a:p>
            <a:pPr lvl="1"/>
            <a:r>
              <a:rPr lang="lt-LT" sz="1800" dirty="0" smtClean="0"/>
              <a:t>Naujas algoritmas</a:t>
            </a:r>
          </a:p>
          <a:p>
            <a:pPr marL="0" lvl="0" indent="0">
              <a:buNone/>
            </a:pPr>
            <a:r>
              <a:rPr lang="lt-LT" sz="2400" dirty="0">
                <a:solidFill>
                  <a:prstClr val="black"/>
                </a:solidFill>
              </a:rPr>
              <a:t>	</a:t>
            </a:r>
            <a:r>
              <a:rPr lang="lt-LT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lt-LT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1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FastPolynom</a:t>
            </a:r>
            <a:r>
              <a:rPr lang="lt-LT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lt-LT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lt-LT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pPr marL="0" lvl="0" indent="0">
              <a:buNone/>
            </a:pPr>
            <a:r>
              <a:rPr lang="lt-LT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lt-LT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</a:t>
            </a:r>
            <a:endParaRPr lang="lt-LT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lt-LT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 (1) </a:t>
            </a:r>
            <a:r>
              <a:rPr lang="lt-LT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lt-LT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x*x</a:t>
            </a: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 (2) for (j=1; j</a:t>
            </a: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lt-LT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j++) do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 (3)   </a:t>
            </a:r>
            <a:r>
              <a:rPr lang="en-US" sz="1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lt-LT" sz="1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     end do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 (4) return(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lt-LT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lt-LT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lt-LT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lt-LT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HornerioSchema</a:t>
            </a:r>
            <a:endParaRPr lang="lt-LT" sz="20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lt-LT" sz="1800" dirty="0" smtClean="0"/>
          </a:p>
        </p:txBody>
      </p:sp>
    </p:spTree>
    <p:extLst>
      <p:ext uri="{BB962C8B-B14F-4D97-AF65-F5344CB8AC3E}">
        <p14:creationId xmlns:p14="http://schemas.microsoft.com/office/powerpoint/2010/main" val="196346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Amdahlo</a:t>
            </a:r>
            <a:r>
              <a:rPr lang="lt-LT" dirty="0" smtClean="0"/>
              <a:t> dėsniai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Įrodymas.</a:t>
            </a:r>
            <a:endParaRPr lang="en-US" sz="2000" baseline="-25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lt-LT" sz="1600" dirty="0" smtClean="0"/>
              <a:t>Fiksuokime procesorių skaičių ir didinkime uždavinio dydį 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lt-LT" sz="1600" dirty="0" smtClean="0"/>
              <a:t>, tada gausime, kad</a:t>
            </a:r>
          </a:p>
          <a:p>
            <a:pPr lvl="1"/>
            <a:endParaRPr lang="lt-LT" sz="1600" dirty="0" smtClean="0"/>
          </a:p>
          <a:p>
            <a:pPr lvl="1"/>
            <a:endParaRPr lang="lt-LT" sz="1600" dirty="0"/>
          </a:p>
          <a:p>
            <a:pPr lvl="0"/>
            <a:r>
              <a:rPr lang="lt-LT" sz="2000" dirty="0" smtClean="0">
                <a:solidFill>
                  <a:prstClr val="black"/>
                </a:solidFill>
              </a:rPr>
              <a:t>Taigi didelio dydžio uždavinių spartinimo koeficientas yra artimas procesorių skaičiui p</a:t>
            </a:r>
          </a:p>
          <a:p>
            <a:pPr lvl="0"/>
            <a:r>
              <a:rPr lang="lt-LT" sz="2000" dirty="0" smtClean="0">
                <a:solidFill>
                  <a:prstClr val="black"/>
                </a:solidFill>
              </a:rPr>
              <a:t>Todėl gauname svarbią išvadą, kad lygiagretieji algoritmai yra ypač efektyvūs, kai, imdami daugiau procesorių, sprendžiame vis didesnio dydžio uždavinius</a:t>
            </a:r>
          </a:p>
          <a:p>
            <a:pPr lvl="0"/>
            <a:r>
              <a:rPr lang="lt-LT" sz="2000" dirty="0" smtClean="0">
                <a:solidFill>
                  <a:prstClr val="black"/>
                </a:solidFill>
              </a:rPr>
              <a:t>Lygiagretieji algoritmai gali būti ne tokie efektyvūs, kai norime tą patį uždavinį išspręsti greičiau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555704"/>
              </p:ext>
            </p:extLst>
          </p:nvPr>
        </p:nvGraphicFramePr>
        <p:xfrm>
          <a:off x="4092575" y="2420938"/>
          <a:ext cx="1279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8" name="Equation" r:id="rId3" imgW="634680" imgH="228600" progId="Equation.DSMT4">
                  <p:embed/>
                </p:oleObj>
              </mc:Choice>
              <mc:Fallback>
                <p:oleObj name="Equation" r:id="rId3" imgW="6346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2420938"/>
                        <a:ext cx="12795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91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Izoefektyvumo</a:t>
            </a:r>
            <a:r>
              <a:rPr lang="lt-LT" dirty="0" smtClean="0"/>
              <a:t> funkcija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Nagrinėdami paprasčiausius lygiagrečiuosius algoritmus, įsitikinome, kad jų efektyvumas visada mažesnis už vieną</a:t>
            </a:r>
          </a:p>
          <a:p>
            <a:r>
              <a:rPr lang="lt-LT" sz="2400" dirty="0" smtClean="0"/>
              <a:t>Taip yra dėl to, kad procesoriai turi persiųsti duomenis vienas kitam, ir retai pavyksta taip padalyti užduotis, kad, sprendžiant visą uždavinį, visi procesoriai atliktų naudingus skaičiavimus</a:t>
            </a:r>
          </a:p>
          <a:p>
            <a:r>
              <a:rPr lang="lt-LT" sz="2400" dirty="0" smtClean="0"/>
              <a:t>Dabar apibrėšime matą, įvertinanti šias papildomas lygiagrečiojo algoritmo sąnaudas</a:t>
            </a:r>
          </a:p>
          <a:p>
            <a:r>
              <a:rPr lang="lt-LT" sz="2400" dirty="0" smtClean="0"/>
              <a:t>Tarsime, kad laiko matavimo vienetu yra vienos elementarios algoritmo operacijos atlikimo trukmė</a:t>
            </a:r>
          </a:p>
          <a:p>
            <a:r>
              <a:rPr lang="lt-LT" sz="2400" dirty="0" smtClean="0"/>
              <a:t>Tada greičiausio nuosekliojo algoritmo skaičiavimo trukmė sutampa su algoritmo sudėtingumu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720125"/>
              </p:ext>
            </p:extLst>
          </p:nvPr>
        </p:nvGraphicFramePr>
        <p:xfrm>
          <a:off x="5796136" y="6066198"/>
          <a:ext cx="979512" cy="459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7" name="Equation" r:id="rId3" imgW="406080" imgH="190440" progId="Equation.DSMT4">
                  <p:embed/>
                </p:oleObj>
              </mc:Choice>
              <mc:Fallback>
                <p:oleObj name="Equation" r:id="rId3" imgW="406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6136" y="6066198"/>
                        <a:ext cx="979512" cy="459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031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Izoefektyvumo</a:t>
            </a:r>
            <a:r>
              <a:rPr lang="lt-LT" dirty="0" smtClean="0"/>
              <a:t> funkcija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Lygiagrečiojo algoritmo papildomomis sąnaudomis vadinsime visų procesorių bendro skaičiavimo laiko greičiausio nuosekliojo algoritmo skaičiavimo laiko skirtumą</a:t>
            </a:r>
          </a:p>
          <a:p>
            <a:endParaRPr lang="lt-LT" sz="2400" dirty="0"/>
          </a:p>
          <a:p>
            <a:r>
              <a:rPr lang="lt-LT" sz="2400" dirty="0" smtClean="0"/>
              <a:t>Matome, kad lygiagrečiojo algoritmo papildomų sąnaudų dydis priklauso nuo procesorių skaičiaus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lt-LT" sz="2400" dirty="0" smtClean="0"/>
              <a:t> ir uždavinio dydžio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lt-LT" sz="2400" dirty="0" smtClean="0"/>
              <a:t>, todėl dažnai naudosime žymenį 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17550"/>
              </p:ext>
            </p:extLst>
          </p:nvPr>
        </p:nvGraphicFramePr>
        <p:xfrm>
          <a:off x="3491880" y="3068960"/>
          <a:ext cx="1866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5" name="Equation" r:id="rId3" imgW="774360" imgH="203040" progId="Equation.DSMT4">
                  <p:embed/>
                </p:oleObj>
              </mc:Choice>
              <mc:Fallback>
                <p:oleObj name="Equation" r:id="rId3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80" y="3068960"/>
                        <a:ext cx="18669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067707"/>
              </p:ext>
            </p:extLst>
          </p:nvPr>
        </p:nvGraphicFramePr>
        <p:xfrm>
          <a:off x="3822700" y="4854575"/>
          <a:ext cx="13477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6" name="Equation" r:id="rId5" imgW="558720" imgH="215640" progId="Equation.DSMT4">
                  <p:embed/>
                </p:oleObj>
              </mc:Choice>
              <mc:Fallback>
                <p:oleObj name="Equation" r:id="rId5" imgW="55872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4854575"/>
                        <a:ext cx="134778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8861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Izoefektyvumo</a:t>
            </a:r>
            <a:r>
              <a:rPr lang="lt-LT" dirty="0" smtClean="0"/>
              <a:t> funkcija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Pavyzdys. Iteracinių tiesinės algebros algoritmų papildomos sąnaudos</a:t>
            </a:r>
          </a:p>
          <a:p>
            <a:pPr lvl="1"/>
            <a:r>
              <a:rPr lang="lt-LT" sz="2000" dirty="0" smtClean="0"/>
              <a:t>Daugelis tiesinės algebros uždavinių efektyviai sprendžiami iteraciniais algoritmais</a:t>
            </a:r>
          </a:p>
          <a:p>
            <a:pPr lvl="1"/>
            <a:r>
              <a:rPr lang="lt-LT" sz="2000" dirty="0" smtClean="0"/>
              <a:t>Tokių metodų nuosekliojo algoritmo vienos iteracijos realizavimo sąnaudos yra proporcingos matricos elementų skaičiui, todėl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lt-LT" sz="2000" baseline="300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lvl="1"/>
            <a:r>
              <a:rPr lang="lt-LT" sz="2000" dirty="0" smtClean="0"/>
              <a:t>Naudodami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lt-LT" sz="2000" dirty="0" smtClean="0"/>
              <a:t> procesorių, tą patį algoritmą realizuojame per</a:t>
            </a:r>
            <a:endParaRPr lang="en-US" sz="2000" dirty="0" smtClean="0"/>
          </a:p>
          <a:p>
            <a:pPr lvl="1"/>
            <a:endParaRPr lang="en-US" sz="2000" dirty="0"/>
          </a:p>
          <a:p>
            <a:pPr marL="719138" lvl="1" indent="0">
              <a:buNone/>
            </a:pPr>
            <a:endParaRPr lang="lt-LT" sz="2000" dirty="0" smtClean="0"/>
          </a:p>
          <a:p>
            <a:pPr marL="719138" lvl="1" indent="0">
              <a:buNone/>
            </a:pPr>
            <a:r>
              <a:rPr lang="en-US" sz="2000" dirty="0" err="1" smtClean="0"/>
              <a:t>Laiko</a:t>
            </a:r>
            <a:r>
              <a:rPr lang="en-US" sz="2000" dirty="0" smtClean="0"/>
              <a:t> </a:t>
            </a:r>
            <a:r>
              <a:rPr lang="en-US" sz="2000" dirty="0" err="1" smtClean="0"/>
              <a:t>vienet</a:t>
            </a:r>
            <a:r>
              <a:rPr lang="lt-LT" sz="2000" dirty="0" smtClean="0"/>
              <a:t>ų</a:t>
            </a:r>
          </a:p>
          <a:p>
            <a:pPr lvl="1"/>
            <a:r>
              <a:rPr lang="lt-LT" sz="2000" dirty="0" smtClean="0"/>
              <a:t>Tada lygiagrečiojo algoritmo papildomos sąnaudos yra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849423"/>
              </p:ext>
            </p:extLst>
          </p:nvPr>
        </p:nvGraphicFramePr>
        <p:xfrm>
          <a:off x="3787899" y="4235352"/>
          <a:ext cx="1920311" cy="849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9" name="Equation" r:id="rId3" imgW="888840" imgH="393480" progId="Equation.DSMT4">
                  <p:embed/>
                </p:oleObj>
              </mc:Choice>
              <mc:Fallback>
                <p:oleObj name="Equation" r:id="rId3" imgW="888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7899" y="4235352"/>
                        <a:ext cx="1920311" cy="849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163759"/>
              </p:ext>
            </p:extLst>
          </p:nvPr>
        </p:nvGraphicFramePr>
        <p:xfrm>
          <a:off x="2668588" y="5661248"/>
          <a:ext cx="41433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0" name="Equation" r:id="rId5" imgW="1917360" imgH="419040" progId="Equation.DSMT4">
                  <p:embed/>
                </p:oleObj>
              </mc:Choice>
              <mc:Fallback>
                <p:oleObj name="Equation" r:id="rId5" imgW="191736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5661248"/>
                        <a:ext cx="41433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41971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Izoefektyvumo</a:t>
            </a:r>
            <a:r>
              <a:rPr lang="lt-LT" dirty="0" smtClean="0"/>
              <a:t> funkcija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Pavyzdys. Iteracinių tiesinės algebros algoritmų papildomos sąnaudos</a:t>
            </a:r>
          </a:p>
          <a:p>
            <a:pPr lvl="1"/>
            <a:r>
              <a:rPr lang="lt-LT" sz="2000" dirty="0" smtClean="0"/>
              <a:t>Atlikę nesudėtingus skaičiavimus, iš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lt-LT" sz="2000" baseline="-25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lt-LT" sz="2000" dirty="0" smtClean="0"/>
              <a:t> išraiškos randame optimalų procesorių skaičių, kai duotąjį uždavinį išsprendžiame greičiausiai</a:t>
            </a:r>
          </a:p>
          <a:p>
            <a:pPr lvl="1"/>
            <a:endParaRPr lang="lt-LT" sz="2000" dirty="0"/>
          </a:p>
          <a:p>
            <a:pPr lvl="1"/>
            <a:r>
              <a:rPr lang="lt-LT" sz="2000" dirty="0" smtClean="0"/>
              <a:t>Imdami daugiau procesorių, sumažintume lygiagrečiojo algoritmo skaičiavimo trukmę, bet dar daugiau padidėtų papildomos sąnaudos</a:t>
            </a:r>
          </a:p>
          <a:p>
            <a:pPr lvl="0"/>
            <a:r>
              <a:rPr lang="lt-LT" sz="2400" dirty="0" smtClean="0">
                <a:solidFill>
                  <a:prstClr val="black"/>
                </a:solidFill>
              </a:rPr>
              <a:t>Dabar lygiagrečiojo algoritmo efektyvumo koeficientą </a:t>
            </a:r>
            <a:r>
              <a:rPr lang="lt-LT" sz="2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lt-LT" sz="2400" baseline="-250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lt-LT" sz="2400" dirty="0" smtClean="0">
                <a:solidFill>
                  <a:prstClr val="black"/>
                </a:solidFill>
              </a:rPr>
              <a:t> išreiškime uždavinio dydžio </a:t>
            </a:r>
            <a:r>
              <a:rPr lang="lt-LT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lt-LT" sz="2400" dirty="0" smtClean="0">
                <a:solidFill>
                  <a:prstClr val="black"/>
                </a:solidFill>
              </a:rPr>
              <a:t> ir algoritmo papildomų </a:t>
            </a:r>
            <a:r>
              <a:rPr lang="lt-LT" sz="2400" dirty="0" err="1" smtClean="0">
                <a:solidFill>
                  <a:prstClr val="black"/>
                </a:solidFill>
              </a:rPr>
              <a:t>sanąudų</a:t>
            </a:r>
            <a:r>
              <a:rPr lang="lt-LT" sz="2400" dirty="0" smtClean="0">
                <a:solidFill>
                  <a:prstClr val="black"/>
                </a:solidFill>
              </a:rPr>
              <a:t> </a:t>
            </a:r>
            <a:r>
              <a:rPr lang="lt-LT" sz="2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lt-LT" sz="2400" baseline="-250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lt-LT" sz="2400" dirty="0" smtClean="0">
                <a:solidFill>
                  <a:prstClr val="black"/>
                </a:solidFill>
              </a:rPr>
              <a:t> funkcija</a:t>
            </a:r>
            <a:endParaRPr lang="lt-LT" sz="24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lt-LT" sz="20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300970"/>
              </p:ext>
            </p:extLst>
          </p:nvPr>
        </p:nvGraphicFramePr>
        <p:xfrm>
          <a:off x="3635896" y="3212976"/>
          <a:ext cx="117992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1" name="Equation" r:id="rId3" imgW="685800" imgH="419040" progId="Equation.DSMT4">
                  <p:embed/>
                </p:oleObj>
              </mc:Choice>
              <mc:Fallback>
                <p:oleObj name="Equation" r:id="rId3" imgW="685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896" y="3212976"/>
                        <a:ext cx="1179921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224822"/>
              </p:ext>
            </p:extLst>
          </p:nvPr>
        </p:nvGraphicFramePr>
        <p:xfrm>
          <a:off x="2123728" y="5949280"/>
          <a:ext cx="470376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2" name="Equation" r:id="rId5" imgW="2730240" imgH="406080" progId="Equation.DSMT4">
                  <p:embed/>
                </p:oleObj>
              </mc:Choice>
              <mc:Fallback>
                <p:oleObj name="Equation" r:id="rId5" imgW="273024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949280"/>
                        <a:ext cx="470376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49219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Izoefektyvumo</a:t>
            </a:r>
            <a:r>
              <a:rPr lang="lt-LT" dirty="0" smtClean="0"/>
              <a:t> funkcija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Kaip matėme, daugėjant procesorių, lygiagrečiojo algoritmo papildomos sąnaudos irgi didėja</a:t>
            </a:r>
          </a:p>
          <a:p>
            <a:r>
              <a:rPr lang="lt-LT" sz="2000" dirty="0" smtClean="0"/>
              <a:t>Norėdami, kad algoritmo efektyvumas nepasikeistų, atitinkamai turime sunkinti uždavinį</a:t>
            </a:r>
          </a:p>
          <a:p>
            <a:endParaRPr lang="lt-LT" sz="2000" dirty="0"/>
          </a:p>
          <a:p>
            <a:endParaRPr lang="lt-LT" sz="2000" dirty="0" smtClean="0"/>
          </a:p>
          <a:p>
            <a:r>
              <a:rPr lang="lt-LT" sz="2000" dirty="0" smtClean="0"/>
              <a:t>Išsprendę šią lygtį, randame uždavinio dydžio W priklausomybę nuo procesorių skaičiaus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=f(p)</a:t>
            </a:r>
            <a:r>
              <a:rPr lang="en-US" sz="2000" dirty="0" smtClean="0"/>
              <a:t>, </a:t>
            </a:r>
            <a:r>
              <a:rPr lang="en-US" sz="2000" dirty="0" err="1" smtClean="0"/>
              <a:t>garantuojan</a:t>
            </a:r>
            <a:r>
              <a:rPr lang="lt-LT" sz="2000" dirty="0" smtClean="0"/>
              <a:t>č</a:t>
            </a:r>
            <a:r>
              <a:rPr lang="en-US" sz="2000" dirty="0" err="1" smtClean="0"/>
              <a:t>i</a:t>
            </a:r>
            <a:r>
              <a:rPr lang="lt-LT" sz="2000" dirty="0" smtClean="0"/>
              <a:t>ą</a:t>
            </a:r>
            <a:r>
              <a:rPr lang="en-US" sz="2000" dirty="0" smtClean="0"/>
              <a:t> </a:t>
            </a:r>
            <a:r>
              <a:rPr lang="en-US" sz="2000" dirty="0" err="1" smtClean="0"/>
              <a:t>norim</a:t>
            </a:r>
            <a:r>
              <a:rPr lang="lt-LT" sz="2000" dirty="0" smtClean="0"/>
              <a:t>ą</a:t>
            </a:r>
            <a:r>
              <a:rPr lang="en-US" sz="2000" dirty="0" smtClean="0"/>
              <a:t> </a:t>
            </a:r>
            <a:r>
              <a:rPr lang="en-US" sz="2000" dirty="0" err="1" smtClean="0"/>
              <a:t>lygiagre</a:t>
            </a:r>
            <a:r>
              <a:rPr lang="lt-LT" sz="2000" dirty="0" smtClean="0"/>
              <a:t>č</a:t>
            </a:r>
            <a:r>
              <a:rPr lang="en-US" sz="2000" dirty="0" err="1" smtClean="0"/>
              <a:t>iojo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algoritmo</a:t>
            </a:r>
            <a:r>
              <a:rPr lang="en-US" sz="2000" dirty="0" smtClean="0"/>
              <a:t> </a:t>
            </a:r>
            <a:r>
              <a:rPr lang="en-US" sz="2000" dirty="0" err="1" smtClean="0"/>
              <a:t>efektyvum</a:t>
            </a:r>
            <a:r>
              <a:rPr lang="lt-LT" sz="2000" dirty="0" smtClean="0"/>
              <a:t>ą</a:t>
            </a:r>
          </a:p>
          <a:p>
            <a:r>
              <a:rPr lang="lt-LT" sz="2000" dirty="0" smtClean="0"/>
              <a:t>Tokią funkciją vadinsime </a:t>
            </a:r>
            <a:r>
              <a:rPr lang="lt-LT" sz="2000" dirty="0" err="1" smtClean="0"/>
              <a:t>izoefektyvumo</a:t>
            </a:r>
            <a:r>
              <a:rPr lang="lt-LT" sz="2000" dirty="0" smtClean="0"/>
              <a:t> funkcija</a:t>
            </a:r>
          </a:p>
          <a:p>
            <a:r>
              <a:rPr lang="lt-LT" sz="2000" dirty="0" smtClean="0"/>
              <a:t>Ji priklauso ir nuo sprendžiamo uždavinio, ir nuo lygiagrečiojo kompiuterio charakteristikų</a:t>
            </a:r>
          </a:p>
          <a:p>
            <a:r>
              <a:rPr lang="lt-LT" sz="2000" dirty="0" smtClean="0"/>
              <a:t>Kuo šios funkcijos augimo greitis yra mažesnis, tuo lygiagretusis algoritmas yra lengviau išplečiamas, t. y. mažiau reikia sunkinti uždavinį, kad efektyviai panaudotume daugiau procesorių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737245"/>
              </p:ext>
            </p:extLst>
          </p:nvPr>
        </p:nvGraphicFramePr>
        <p:xfrm>
          <a:off x="3562350" y="2997200"/>
          <a:ext cx="19685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2" name="Equation" r:id="rId3" imgW="1143000" imgH="406080" progId="Equation.DSMT4">
                  <p:embed/>
                </p:oleObj>
              </mc:Choice>
              <mc:Fallback>
                <p:oleObj name="Equation" r:id="rId3" imgW="1143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2997200"/>
                        <a:ext cx="19685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5906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Izoefektyvumo</a:t>
            </a:r>
            <a:r>
              <a:rPr lang="lt-LT" dirty="0" smtClean="0"/>
              <a:t> funkcija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Pavyzdys. Iteracinių algebros algoritmų </a:t>
            </a:r>
            <a:r>
              <a:rPr lang="lt-LT" sz="2000" dirty="0" err="1" smtClean="0"/>
              <a:t>izoefektyvumo</a:t>
            </a:r>
            <a:r>
              <a:rPr lang="lt-LT" sz="2000" dirty="0" smtClean="0"/>
              <a:t> funkcija</a:t>
            </a:r>
          </a:p>
          <a:p>
            <a:pPr lvl="1"/>
            <a:r>
              <a:rPr lang="lt-LT" sz="1600" dirty="0" smtClean="0"/>
              <a:t>Tokių algoritmų papildomas sąnaudas jau anksčiau pateikiau. Apibrėžkime konstanta</a:t>
            </a:r>
          </a:p>
          <a:p>
            <a:pPr lvl="1"/>
            <a:endParaRPr lang="lt-LT" sz="1600" dirty="0"/>
          </a:p>
          <a:p>
            <a:pPr lvl="1"/>
            <a:endParaRPr lang="lt-LT" sz="1600" dirty="0" smtClean="0"/>
          </a:p>
          <a:p>
            <a:pPr marL="715963" lvl="1" indent="0">
              <a:buNone/>
            </a:pPr>
            <a:r>
              <a:rPr lang="lt-LT" sz="1600" dirty="0" smtClean="0"/>
              <a:t>Priklausančią nuo siekiamo lygiagrečiojo algoritmo efektyvumo</a:t>
            </a:r>
          </a:p>
          <a:p>
            <a:pPr lvl="1"/>
            <a:r>
              <a:rPr lang="lt-LT" sz="1600" dirty="0" smtClean="0"/>
              <a:t>Tada lygiagrečiojo algoritmo </a:t>
            </a:r>
            <a:r>
              <a:rPr lang="lt-LT" sz="1600" dirty="0" err="1" smtClean="0"/>
              <a:t>izoefektyvumo</a:t>
            </a:r>
            <a:r>
              <a:rPr lang="lt-LT" sz="1600" dirty="0" smtClean="0"/>
              <a:t> funkcija apibrėžiama lygtimi</a:t>
            </a:r>
          </a:p>
          <a:p>
            <a:pPr lvl="1"/>
            <a:endParaRPr lang="lt-LT" sz="1600" dirty="0"/>
          </a:p>
          <a:p>
            <a:pPr lvl="1"/>
            <a:endParaRPr lang="lt-LT" sz="1600" dirty="0" smtClean="0"/>
          </a:p>
          <a:p>
            <a:pPr lvl="1"/>
            <a:r>
              <a:rPr lang="lt-LT" sz="1600" dirty="0" smtClean="0"/>
              <a:t>Išsprendę šią lygtį, randame </a:t>
            </a:r>
            <a:r>
              <a:rPr lang="lt-LT" sz="1600" dirty="0" err="1" smtClean="0"/>
              <a:t>izoefektyvumo</a:t>
            </a:r>
            <a:r>
              <a:rPr lang="lt-LT" sz="1600" dirty="0" smtClean="0"/>
              <a:t> funkciją</a:t>
            </a:r>
          </a:p>
          <a:p>
            <a:pPr lvl="1"/>
            <a:endParaRPr lang="lt-LT" sz="1600" dirty="0"/>
          </a:p>
          <a:p>
            <a:pPr lvl="1"/>
            <a:endParaRPr lang="lt-LT" sz="1600" dirty="0" smtClean="0"/>
          </a:p>
          <a:p>
            <a:pPr lvl="1"/>
            <a:r>
              <a:rPr lang="lt-LT" sz="1600" dirty="0" smtClean="0"/>
              <a:t>Taigi padidinę procesorių skaičių keturis kartus, uždavinio dydį turime didinti šešiasdešimt keturis kartus, jei norime, kad algoritmo efektyvumas liktų toks pats</a:t>
            </a:r>
          </a:p>
          <a:p>
            <a:pPr lvl="1"/>
            <a:r>
              <a:rPr lang="lt-LT" sz="1600" dirty="0" err="1" smtClean="0"/>
              <a:t>Prisiminsimę</a:t>
            </a:r>
            <a:r>
              <a:rPr lang="lt-LT" sz="1600" dirty="0" smtClean="0"/>
              <a:t>, kad 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sz="1600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/>
              <a:t>, </a:t>
            </a:r>
            <a:r>
              <a:rPr lang="en-US" sz="1600" dirty="0" err="1" smtClean="0"/>
              <a:t>gauname</a:t>
            </a:r>
            <a:r>
              <a:rPr lang="en-US" sz="1600" dirty="0" smtClean="0"/>
              <a:t>, jog </a:t>
            </a:r>
            <a:r>
              <a:rPr lang="en-US" sz="1600" dirty="0" err="1" smtClean="0"/>
              <a:t>matricos</a:t>
            </a:r>
            <a:r>
              <a:rPr lang="en-US" sz="1600" dirty="0" smtClean="0"/>
              <a:t> </a:t>
            </a:r>
            <a:r>
              <a:rPr lang="en-US" sz="1600" dirty="0" err="1" smtClean="0"/>
              <a:t>turi</a:t>
            </a:r>
            <a:r>
              <a:rPr lang="en-US" sz="1600" dirty="0" smtClean="0"/>
              <a:t> </a:t>
            </a:r>
            <a:r>
              <a:rPr lang="en-US" sz="1600" dirty="0" err="1" smtClean="0"/>
              <a:t>padid</a:t>
            </a:r>
            <a:r>
              <a:rPr lang="lt-LT" sz="1600" dirty="0" smtClean="0"/>
              <a:t>ė</a:t>
            </a:r>
            <a:r>
              <a:rPr lang="en-US" sz="1600" dirty="0" err="1" smtClean="0"/>
              <a:t>ti</a:t>
            </a:r>
            <a:r>
              <a:rPr lang="en-US" sz="1600" dirty="0" smtClean="0"/>
              <a:t> a</a:t>
            </a:r>
            <a:r>
              <a:rPr lang="lt-LT" sz="1600" dirty="0" smtClean="0"/>
              <a:t>š</a:t>
            </a:r>
            <a:r>
              <a:rPr lang="en-US" sz="1600" dirty="0" err="1" smtClean="0"/>
              <a:t>tuonis</a:t>
            </a:r>
            <a:r>
              <a:rPr lang="en-US" sz="1600" dirty="0" smtClean="0"/>
              <a:t> </a:t>
            </a:r>
            <a:r>
              <a:rPr lang="en-US" sz="1600" dirty="0" err="1" smtClean="0"/>
              <a:t>kartus</a:t>
            </a:r>
            <a:endParaRPr lang="lt-LT" sz="16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910506"/>
              </p:ext>
            </p:extLst>
          </p:nvPr>
        </p:nvGraphicFramePr>
        <p:xfrm>
          <a:off x="3923928" y="2420888"/>
          <a:ext cx="10064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1" name="Equation" r:id="rId3" imgW="583920" imgH="406080" progId="Equation.DSMT4">
                  <p:embed/>
                </p:oleObj>
              </mc:Choice>
              <mc:Fallback>
                <p:oleObj name="Equation" r:id="rId3" imgW="583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420888"/>
                        <a:ext cx="100647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41964"/>
              </p:ext>
            </p:extLst>
          </p:nvPr>
        </p:nvGraphicFramePr>
        <p:xfrm>
          <a:off x="3125788" y="3861048"/>
          <a:ext cx="32924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2" name="Equation" r:id="rId5" imgW="1523880" imgH="215640" progId="Equation.DSMT4">
                  <p:embed/>
                </p:oleObj>
              </mc:Choice>
              <mc:Fallback>
                <p:oleObj name="Equation" r:id="rId5" imgW="15238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3861048"/>
                        <a:ext cx="32924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277070"/>
              </p:ext>
            </p:extLst>
          </p:nvPr>
        </p:nvGraphicFramePr>
        <p:xfrm>
          <a:off x="3517900" y="4681513"/>
          <a:ext cx="266223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3" name="Equation" r:id="rId7" imgW="1231560" imgH="253800" progId="Equation.DSMT4">
                  <p:embed/>
                </p:oleObj>
              </mc:Choice>
              <mc:Fallback>
                <p:oleObj name="Equation" r:id="rId7" imgW="123156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681513"/>
                        <a:ext cx="2662238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7385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Izoefektyvumo</a:t>
            </a:r>
            <a:r>
              <a:rPr lang="lt-LT" dirty="0" smtClean="0"/>
              <a:t> funkcija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Ne visada pavyksta nesunkiai išspręsti lygtį, iš kurios randame </a:t>
            </a:r>
            <a:r>
              <a:rPr lang="lt-LT" sz="2000" dirty="0" err="1" smtClean="0"/>
              <a:t>izoefektyvumo</a:t>
            </a:r>
            <a:r>
              <a:rPr lang="lt-LT" sz="2000" dirty="0" smtClean="0"/>
              <a:t> funkciją</a:t>
            </a:r>
          </a:p>
          <a:p>
            <a:r>
              <a:rPr lang="lt-LT" sz="2000" dirty="0" smtClean="0"/>
              <a:t>Tada dažniausiai nagrinėjame atskirų papildomų sąnaudų narių įtaką ir išrenkame tą funkciją, kuri apibrėžia greičiausią </a:t>
            </a:r>
            <a:r>
              <a:rPr lang="lt-LT" sz="2000" dirty="0" err="1" smtClean="0"/>
              <a:t>izoefektyvumo</a:t>
            </a:r>
            <a:r>
              <a:rPr lang="lt-LT" sz="2000" dirty="0" smtClean="0"/>
              <a:t> funkcijos didėjimą</a:t>
            </a:r>
          </a:p>
          <a:p>
            <a:r>
              <a:rPr lang="lt-LT" sz="2000" dirty="0" smtClean="0"/>
              <a:t>Tokia metodika leidžia įvertinti tik asimptotinį </a:t>
            </a:r>
            <a:r>
              <a:rPr lang="lt-LT" sz="2000" dirty="0" err="1" smtClean="0"/>
              <a:t>izoefektyvumo</a:t>
            </a:r>
            <a:r>
              <a:rPr lang="lt-LT" sz="2000" dirty="0" smtClean="0"/>
              <a:t> funkcijos didėjimo greitį</a:t>
            </a:r>
          </a:p>
          <a:p>
            <a:r>
              <a:rPr lang="lt-LT" sz="2000" dirty="0" smtClean="0"/>
              <a:t>Kai procesorių skaičius nėra didelis, </a:t>
            </a:r>
            <a:r>
              <a:rPr lang="lt-LT" sz="2000" dirty="0" err="1" smtClean="0"/>
              <a:t>izoefektyvumo</a:t>
            </a:r>
            <a:r>
              <a:rPr lang="lt-LT" sz="2000" dirty="0" smtClean="0"/>
              <a:t> funkcija gali esmingai priklausyti ir nuo žemesniosios eilės narių</a:t>
            </a:r>
            <a:endParaRPr lang="lt-LT" sz="1600" dirty="0" smtClean="0"/>
          </a:p>
        </p:txBody>
      </p:sp>
    </p:spTree>
    <p:extLst>
      <p:ext uri="{BB962C8B-B14F-4D97-AF65-F5344CB8AC3E}">
        <p14:creationId xmlns:p14="http://schemas.microsoft.com/office/powerpoint/2010/main" val="27042781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000" dirty="0" smtClean="0"/>
              <a:t>Duomenų persiuntimo sąnaudų teorinis modelis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Nagrinėdami paprasčiausius lygiagrečiuosius algoritmus, matėme, kad skaičiuojant procesoriai turi keistis informacija</a:t>
            </a:r>
          </a:p>
          <a:p>
            <a:r>
              <a:rPr lang="lt-LT" sz="2400" dirty="0" smtClean="0"/>
              <a:t>Duomenų persiuntimo trukmė labai priklauso nuo lygiagrečiojo kompiuterio tipo ir tinklo </a:t>
            </a:r>
            <a:r>
              <a:rPr lang="lt-LT" sz="2400" dirty="0" err="1" smtClean="0"/>
              <a:t>topologijos</a:t>
            </a:r>
            <a:endParaRPr lang="lt-LT" sz="2400" dirty="0" smtClean="0"/>
          </a:p>
          <a:p>
            <a:r>
              <a:rPr lang="lt-LT" sz="2400" dirty="0" smtClean="0"/>
              <a:t>Priminsiu, kad bendrosios atminties lygiagrečiuosiuose kompiuteriuose kiekvienas procesorius tiesiogiai gali perskaityti bet kurio kintamojo reikšmę arba užrašyti naują jo reikšmę</a:t>
            </a:r>
          </a:p>
          <a:p>
            <a:r>
              <a:rPr lang="lt-LT" sz="2400" dirty="0" smtClean="0"/>
              <a:t>Tačiau reikia atsižvelgti į šių kompiuterių atminties hierarchiją</a:t>
            </a:r>
          </a:p>
          <a:p>
            <a:pPr lvl="1"/>
            <a:r>
              <a:rPr lang="lt-LT" sz="2000" dirty="0" smtClean="0"/>
              <a:t>Kiekvienam procesoriui kai kurie duomenys yra pasiekiami greičiau negu kitiems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10274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000" dirty="0" smtClean="0"/>
              <a:t>Duomenų persiuntimo sąnaudų teorinis modelis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Paskirstytosios atminties lygiagrečiuose kompiuteriuose procesoriai keičiasi duomenimis, siųsdami pranešimus</a:t>
            </a:r>
          </a:p>
          <a:p>
            <a:r>
              <a:rPr lang="lt-LT" sz="2400" dirty="0" smtClean="0"/>
              <a:t>Tarkime, kad pranešimą sudaro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lt-LT" sz="2400" dirty="0" smtClean="0"/>
              <a:t> skaičių</a:t>
            </a:r>
          </a:p>
          <a:p>
            <a:r>
              <a:rPr lang="lt-LT" sz="2400" dirty="0" smtClean="0"/>
              <a:t>Tada gana tiksliai vieno pranešimo persiuntimo sąnaudas galime įvertinti formule</a:t>
            </a:r>
          </a:p>
          <a:p>
            <a:endParaRPr lang="lt-LT" sz="2400" dirty="0"/>
          </a:p>
          <a:p>
            <a:r>
              <a:rPr lang="lt-LT" sz="2400" dirty="0" smtClean="0"/>
              <a:t>čia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lt-LT" sz="2400" dirty="0" smtClean="0"/>
              <a:t> yra vieno skaičiaus siuntimo laikas, atvirkštinis dydis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1/b</a:t>
            </a:r>
            <a:r>
              <a:rPr lang="lt-LT" sz="2400" dirty="0" smtClean="0"/>
              <a:t> vadinamas duomenų perdavimo linijos pločiu</a:t>
            </a:r>
          </a:p>
          <a:p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lt-LT" sz="2400" dirty="0" smtClean="0"/>
              <a:t> fizikinė prasmė</a:t>
            </a:r>
          </a:p>
          <a:p>
            <a:pPr lvl="1"/>
            <a:r>
              <a:rPr lang="lt-LT" sz="1600" dirty="0" smtClean="0"/>
              <a:t>Prieš išsiųsdami pranešimą, siuntėjas pagal tam tikrus reikalavimus parengia pranešimo turinį, prideda papildomus pranešimo atributus, susisiekia su procesu, atsakingą už duomenų siuntimą kompiuterių tinkle, nustato optimalų maršrutą.</a:t>
            </a:r>
          </a:p>
          <a:p>
            <a:pPr lvl="1"/>
            <a:r>
              <a:rPr lang="lt-LT" sz="1600" dirty="0" smtClean="0"/>
              <a:t>Šias sąnaudas žymėsime </a:t>
            </a:r>
            <a:r>
              <a:rPr lang="lt-LT" sz="16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lt-LT" sz="1600" baseline="-250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lt-LT" sz="1600" dirty="0" smtClean="0"/>
              <a:t> ir vadinsime pranešimo parengimo laiku</a:t>
            </a: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901758"/>
              </p:ext>
            </p:extLst>
          </p:nvPr>
        </p:nvGraphicFramePr>
        <p:xfrm>
          <a:off x="3803650" y="3836913"/>
          <a:ext cx="13176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7" name="Equation" r:id="rId3" imgW="609480" imgH="177480" progId="Equation.DSMT4">
                  <p:embed/>
                </p:oleObj>
              </mc:Choice>
              <mc:Fallback>
                <p:oleObj name="Equation" r:id="rId3" imgW="60948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3836913"/>
                        <a:ext cx="13176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67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Daugianario</a:t>
            </a:r>
            <a:r>
              <a:rPr lang="en-US" dirty="0"/>
              <a:t> </a:t>
            </a:r>
            <a:r>
              <a:rPr lang="en-US" dirty="0" err="1"/>
              <a:t>reik</a:t>
            </a:r>
            <a:r>
              <a:rPr lang="lt-LT" dirty="0" err="1"/>
              <a:t>šmės</a:t>
            </a:r>
            <a:r>
              <a:rPr lang="lt-LT" dirty="0"/>
              <a:t> skaičiavimas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err="1" smtClean="0"/>
              <a:t>Paskutinime</a:t>
            </a:r>
            <a:r>
              <a:rPr lang="lt-LT" sz="2400" dirty="0" smtClean="0"/>
              <a:t> algoritme rezultatas gaunamas atlikus 3 daugybos veiksmus</a:t>
            </a:r>
          </a:p>
          <a:p>
            <a:r>
              <a:rPr lang="lt-LT" sz="2400" dirty="0" smtClean="0"/>
              <a:t>Nagrinėkime daugianarį, kurio laipsnis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=2</a:t>
            </a:r>
            <a:r>
              <a:rPr lang="en-US" sz="2400" baseline="30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k&gt;1</a:t>
            </a:r>
            <a:r>
              <a:rPr lang="en-US" sz="2400" dirty="0" smtClean="0"/>
              <a:t>, o </a:t>
            </a:r>
            <a:r>
              <a:rPr lang="en-US" sz="2400" dirty="0" err="1" smtClean="0"/>
              <a:t>koeficientas</a:t>
            </a:r>
            <a:r>
              <a:rPr lang="en-US" sz="2400" dirty="0" smtClean="0"/>
              <a:t>, </a:t>
            </a:r>
            <a:r>
              <a:rPr lang="en-US" sz="2400" dirty="0" err="1" smtClean="0"/>
              <a:t>esant</a:t>
            </a:r>
            <a:r>
              <a:rPr lang="en-US" sz="2400" dirty="0" smtClean="0"/>
              <a:t> did</a:t>
            </a:r>
            <a:r>
              <a:rPr lang="lt-LT" sz="2400" dirty="0" smtClean="0"/>
              <a:t>ž</a:t>
            </a:r>
            <a:r>
              <a:rPr lang="en-US" sz="2400" dirty="0" err="1" smtClean="0"/>
              <a:t>iausia</a:t>
            </a:r>
            <a:r>
              <a:rPr lang="lt-LT" sz="2400" dirty="0" smtClean="0"/>
              <a:t>m</a:t>
            </a:r>
            <a:r>
              <a:rPr lang="en-US" sz="2400" dirty="0" smtClean="0"/>
              <a:t> </a:t>
            </a:r>
            <a:r>
              <a:rPr lang="en-US" sz="2400" dirty="0" err="1" smtClean="0"/>
              <a:t>laipsniui</a:t>
            </a:r>
            <a:r>
              <a:rPr lang="en-US" sz="2400" dirty="0" smtClean="0"/>
              <a:t>, </a:t>
            </a:r>
            <a:r>
              <a:rPr lang="en-US" sz="2400" dirty="0" err="1" smtClean="0"/>
              <a:t>lygus</a:t>
            </a:r>
            <a:r>
              <a:rPr lang="en-US" sz="2400" dirty="0" smtClean="0"/>
              <a:t> </a:t>
            </a:r>
            <a:r>
              <a:rPr lang="en-US" sz="2400" dirty="0" err="1" smtClean="0"/>
              <a:t>vienetui</a:t>
            </a:r>
            <a:endParaRPr lang="lt-LT" sz="2400" dirty="0"/>
          </a:p>
          <a:p>
            <a:endParaRPr lang="lt-LT" sz="2400" dirty="0" smtClean="0"/>
          </a:p>
          <a:p>
            <a:endParaRPr lang="lt-LT" sz="2400" dirty="0"/>
          </a:p>
          <a:p>
            <a:r>
              <a:rPr lang="lt-LT" sz="2400" dirty="0" smtClean="0"/>
              <a:t>Čia </a:t>
            </a:r>
            <a:r>
              <a:rPr lang="lt-LT" sz="24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lt-LT" sz="2400" baseline="-250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lt-LT" sz="2400" dirty="0" err="1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lt-LT" sz="2400" dirty="0" smtClean="0"/>
              <a:t>, </a:t>
            </a:r>
            <a:r>
              <a:rPr lang="lt-LT" sz="2400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lt-LT" sz="2400" baseline="-250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lt-LT" sz="2400" dirty="0" err="1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lt-LT" sz="2400" dirty="0" smtClean="0"/>
              <a:t> yra tokio </a:t>
            </a:r>
            <a:r>
              <a:rPr lang="lt-LT" sz="2400" dirty="0" err="1" smtClean="0"/>
              <a:t>pačio</a:t>
            </a:r>
            <a:r>
              <a:rPr lang="lt-LT" sz="2400" dirty="0" smtClean="0"/>
              <a:t> tipo, bet žemesnio laipsnio 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lt-LT" sz="2400" baseline="30000" dirty="0" smtClean="0">
                <a:latin typeface="Courier New" pitchFamily="49" charset="0"/>
                <a:cs typeface="Courier New" pitchFamily="49" charset="0"/>
              </a:rPr>
              <a:t>k-1</a:t>
            </a:r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-1 </a:t>
            </a:r>
            <a:r>
              <a:rPr lang="lt-LT" sz="2400" dirty="0" smtClean="0"/>
              <a:t>daugianariai</a:t>
            </a:r>
          </a:p>
          <a:p>
            <a:endParaRPr lang="lt-LT" sz="2400" dirty="0"/>
          </a:p>
          <a:p>
            <a:endParaRPr lang="lt-LT" sz="2400" dirty="0" smtClean="0"/>
          </a:p>
          <a:p>
            <a:pPr marL="358775" indent="0">
              <a:buNone/>
            </a:pPr>
            <a:r>
              <a:rPr lang="lt-LT" sz="2400" dirty="0" smtClean="0"/>
              <a:t>todėl ir jiems galima taikyti tokį patį algoritmą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879795"/>
              </p:ext>
            </p:extLst>
          </p:nvPr>
        </p:nvGraphicFramePr>
        <p:xfrm>
          <a:off x="2699792" y="3356669"/>
          <a:ext cx="3729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01" name="Equation" r:id="rId3" imgW="2234880" imgH="215640" progId="Equation.DSMT4">
                  <p:embed/>
                </p:oleObj>
              </mc:Choice>
              <mc:Fallback>
                <p:oleObj name="Equation" r:id="rId3" imgW="223488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356669"/>
                        <a:ext cx="372903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09030"/>
              </p:ext>
            </p:extLst>
          </p:nvPr>
        </p:nvGraphicFramePr>
        <p:xfrm>
          <a:off x="2987824" y="3817863"/>
          <a:ext cx="34321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02" name="Equation" r:id="rId5" imgW="2057400" imgH="241200" progId="Equation.DSMT4">
                  <p:embed/>
                </p:oleObj>
              </mc:Choice>
              <mc:Fallback>
                <p:oleObj name="Equation" r:id="rId5" imgW="205740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817863"/>
                        <a:ext cx="34321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855743"/>
              </p:ext>
            </p:extLst>
          </p:nvPr>
        </p:nvGraphicFramePr>
        <p:xfrm>
          <a:off x="3040063" y="5013325"/>
          <a:ext cx="36226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03" name="Equation" r:id="rId7" imgW="2171520" imgH="215640" progId="Equation.DSMT4">
                  <p:embed/>
                </p:oleObj>
              </mc:Choice>
              <mc:Fallback>
                <p:oleObj name="Equation" r:id="rId7" imgW="217152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5013325"/>
                        <a:ext cx="36226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401288"/>
              </p:ext>
            </p:extLst>
          </p:nvPr>
        </p:nvGraphicFramePr>
        <p:xfrm>
          <a:off x="3005138" y="5445125"/>
          <a:ext cx="3686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04" name="Equation" r:id="rId9" imgW="2209680" imgH="215640" progId="Equation.DSMT4">
                  <p:embed/>
                </p:oleObj>
              </mc:Choice>
              <mc:Fallback>
                <p:oleObj name="Equation" r:id="rId9" imgW="22096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5445125"/>
                        <a:ext cx="3686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61664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000" dirty="0" smtClean="0"/>
              <a:t>Duomenų persiuntimo sąnaudų teorinis modelis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lt-LT" sz="2400" dirty="0" smtClean="0"/>
              <a:t> fizikinė prasmė</a:t>
            </a:r>
          </a:p>
          <a:p>
            <a:pPr lvl="1"/>
            <a:r>
              <a:rPr lang="lt-LT" sz="2000" dirty="0" smtClean="0"/>
              <a:t>Išsiuntus pranešimą, turi praeiti tam tikras laikas, kol informacija apie pranešimą pasieks adresatą, ir jis nusprendžia, kur dėti pranešimą, arba persiunčia jį kitam procesui</a:t>
            </a:r>
          </a:p>
          <a:p>
            <a:pPr lvl="1"/>
            <a:r>
              <a:rPr lang="lt-LT" sz="2000" dirty="0" smtClean="0"/>
              <a:t>Šį laiką žymėsime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lt-LT" sz="2000" baseline="-25000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lt-LT" sz="2000" dirty="0" smtClean="0"/>
              <a:t> ir vadinsime pranešimo judėjimo laiku</a:t>
            </a:r>
          </a:p>
          <a:p>
            <a:pPr lvl="1"/>
            <a:r>
              <a:rPr lang="lt-LT" sz="2000" dirty="0" smtClean="0"/>
              <a:t>Tada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lt-LT" sz="2000" dirty="0" smtClean="0"/>
              <a:t> įvertina suminį šių sąnaudų dydį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lt-LT" sz="2000" dirty="0"/>
              <a:t>š</a:t>
            </a:r>
            <a:r>
              <a:rPr lang="en-US" sz="2000" dirty="0" smtClean="0"/>
              <a:t>is </a:t>
            </a:r>
            <a:r>
              <a:rPr lang="en-US" sz="2000" dirty="0" err="1" smtClean="0"/>
              <a:t>dy</a:t>
            </a:r>
            <a:r>
              <a:rPr lang="lt-LT" sz="2000" dirty="0" smtClean="0"/>
              <a:t>d</a:t>
            </a:r>
            <a:r>
              <a:rPr lang="en-US" sz="2000" dirty="0" smtClean="0"/>
              <a:t>is </a:t>
            </a:r>
            <a:r>
              <a:rPr lang="en-US" sz="2000" dirty="0" err="1" smtClean="0"/>
              <a:t>vadinamas</a:t>
            </a:r>
            <a:r>
              <a:rPr lang="lt-LT" sz="2000" dirty="0" smtClean="0"/>
              <a:t> starto laiku</a:t>
            </a:r>
          </a:p>
          <a:p>
            <a:pPr lvl="1"/>
            <a:r>
              <a:rPr lang="lt-LT" sz="2000" dirty="0" smtClean="0"/>
              <a:t>Vėliau pranešimo persiuntimo greitis priklauso tik nuo to, koks yra perdavimo linijos plotis</a:t>
            </a:r>
            <a:r>
              <a:rPr lang="en-US" sz="2000" dirty="0" smtClean="0"/>
              <a:t> </a:t>
            </a:r>
            <a:endParaRPr lang="lt-LT" sz="2000" dirty="0" smtClean="0"/>
          </a:p>
          <a:p>
            <a:pPr lvl="0"/>
            <a:r>
              <a:rPr lang="lt-LT" sz="2400" dirty="0" smtClean="0">
                <a:solidFill>
                  <a:prstClr val="black"/>
                </a:solidFill>
              </a:rPr>
              <a:t>Visuose lygiagrečiuose kompiuteriuose pradinė pranešimo perdavimo stadija yra daug ilgesnė už vieno skaičiaus persiuntimo laiką, </a:t>
            </a:r>
            <a:r>
              <a:rPr lang="lt-LT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lt-LT" sz="2400" dirty="0" smtClean="0">
                <a:solidFill>
                  <a:prstClr val="black"/>
                </a:solidFill>
              </a:rPr>
              <a:t> yra didesnis už </a:t>
            </a:r>
            <a:r>
              <a:rPr lang="lt-LT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lt-LT" sz="2400" dirty="0" smtClean="0">
                <a:solidFill>
                  <a:prstClr val="black"/>
                </a:solidFill>
              </a:rPr>
              <a:t> šimtus ir net </a:t>
            </a:r>
            <a:r>
              <a:rPr lang="lt-LT" sz="2400" dirty="0" err="1" smtClean="0">
                <a:solidFill>
                  <a:prstClr val="black"/>
                </a:solidFill>
              </a:rPr>
              <a:t>tūsktančius</a:t>
            </a:r>
            <a:r>
              <a:rPr lang="lt-LT" sz="2400" dirty="0" smtClean="0">
                <a:solidFill>
                  <a:prstClr val="black"/>
                </a:solidFill>
              </a:rPr>
              <a:t> kartų</a:t>
            </a:r>
            <a:endParaRPr lang="lt-LT" sz="20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078209"/>
              </p:ext>
            </p:extLst>
          </p:nvPr>
        </p:nvGraphicFramePr>
        <p:xfrm>
          <a:off x="3790950" y="3848100"/>
          <a:ext cx="11525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3" name="Equation" r:id="rId3" imgW="533160" imgH="190440" progId="Equation.DSMT4">
                  <p:embed/>
                </p:oleObj>
              </mc:Choice>
              <mc:Fallback>
                <p:oleObj name="Equation" r:id="rId3" imgW="5331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3848100"/>
                        <a:ext cx="11525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0014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000" dirty="0" smtClean="0"/>
              <a:t>Duomenų persiuntimo sąnaudų teorinis modelis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Šis skirtumas ypač didelis kompiuterių klasteriuose, sujungtuose vietiniu tinklu</a:t>
            </a:r>
          </a:p>
          <a:p>
            <a:r>
              <a:rPr lang="lt-LT" sz="2000" dirty="0" smtClean="0"/>
              <a:t>Net ir toks paprastas duomenų persiuntimo sąnaudų teorinis modelis yra naudingas, kuriant lygiagrečiuosius algoritmus</a:t>
            </a:r>
          </a:p>
          <a:p>
            <a:r>
              <a:rPr lang="lt-LT" sz="2000" dirty="0" smtClean="0"/>
              <a:t>Pirmoji praktinė rekomendacija yra tokia</a:t>
            </a:r>
          </a:p>
          <a:p>
            <a:pPr lvl="1"/>
            <a:r>
              <a:rPr lang="lt-LT" sz="1600" dirty="0" smtClean="0"/>
              <a:t>Kelis trumpus pranešimus tikslinga susieti į vieną pranešimą, taip sutaupomos parengimo sąnaudos</a:t>
            </a:r>
          </a:p>
        </p:txBody>
      </p:sp>
    </p:spTree>
    <p:extLst>
      <p:ext uri="{BB962C8B-B14F-4D97-AF65-F5344CB8AC3E}">
        <p14:creationId xmlns:p14="http://schemas.microsoft.com/office/powerpoint/2010/main" val="1828873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Grupinės duomenų persiuntimo operacijos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Nagrinėsime 2 sudėtingesnes </a:t>
            </a:r>
            <a:r>
              <a:rPr lang="lt-LT" sz="2000" dirty="0" err="1" smtClean="0"/>
              <a:t>kominikavimo</a:t>
            </a:r>
            <a:r>
              <a:rPr lang="lt-LT" sz="2000" dirty="0" smtClean="0"/>
              <a:t> operacijas</a:t>
            </a:r>
          </a:p>
          <a:p>
            <a:r>
              <a:rPr lang="lt-LT" sz="2000" dirty="0" smtClean="0"/>
              <a:t>Pažymėtina, kad šios operacijos yra dualios, vieną operaciją gauname iš kitos, keisdami siuntėjo ir gavėjo kryptis</a:t>
            </a:r>
          </a:p>
          <a:p>
            <a:r>
              <a:rPr lang="lt-LT" sz="2000" dirty="0" smtClean="0"/>
              <a:t>Paskleidimo operacija</a:t>
            </a:r>
          </a:p>
          <a:p>
            <a:pPr lvl="1"/>
            <a:r>
              <a:rPr lang="lt-LT" sz="1800" dirty="0" smtClean="0"/>
              <a:t>Vienas procesorius siunčia tą patį pranešimą visiems kitiems procesoriams</a:t>
            </a:r>
          </a:p>
          <a:p>
            <a:pPr lvl="1"/>
            <a:r>
              <a:rPr lang="lt-LT" sz="1800" dirty="0" smtClean="0"/>
              <a:t>Duomenų siuntėjas gali būti kiekvienas procesorius</a:t>
            </a:r>
          </a:p>
          <a:p>
            <a:pPr lvl="0"/>
            <a:r>
              <a:rPr lang="lt-LT" sz="2000" dirty="0" smtClean="0">
                <a:solidFill>
                  <a:prstClr val="black"/>
                </a:solidFill>
              </a:rPr>
              <a:t>Surinkimo operacija</a:t>
            </a:r>
          </a:p>
          <a:p>
            <a:pPr lvl="1"/>
            <a:r>
              <a:rPr lang="lt-LT" sz="1800" dirty="0" smtClean="0">
                <a:solidFill>
                  <a:prstClr val="black"/>
                </a:solidFill>
              </a:rPr>
              <a:t>Vienas procesorius surenka rezultatus iš visų kitų procesorių</a:t>
            </a:r>
          </a:p>
          <a:p>
            <a:pPr lvl="1"/>
            <a:r>
              <a:rPr lang="lt-LT" sz="1800" dirty="0" smtClean="0">
                <a:solidFill>
                  <a:prstClr val="black"/>
                </a:solidFill>
              </a:rPr>
              <a:t>Surenkant rezultatus, duomenims gali būti pritaikyta bet kokia asociatyvioji operacija: sumavimas, daugyba, maksimumo radimas ir kitos</a:t>
            </a:r>
          </a:p>
          <a:p>
            <a:pPr lvl="1"/>
            <a:r>
              <a:rPr lang="lt-LT" sz="1800" dirty="0" smtClean="0">
                <a:solidFill>
                  <a:prstClr val="black"/>
                </a:solidFill>
              </a:rPr>
              <a:t>Dviejų vektorių skaliarinės sandaugos skaičiavimo algoritme, baigę skaičiuoti lokaliąsias sumas sudedame lokaliąsias sumas</a:t>
            </a:r>
            <a:endParaRPr lang="lt-LT" sz="1800" dirty="0">
              <a:solidFill>
                <a:prstClr val="black"/>
              </a:solidFill>
            </a:endParaRP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79278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Grupinės duomenų persiuntimo operacijos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Nesunku pastebėti, kad surinkimo ir paskleidimo operacijos yra dualios, duomenų persiuntimas vyksta tarp tų pačių procesorių, tik pranešimų siuntėjai ir gavėjai sukeičiami vietomis</a:t>
            </a:r>
          </a:p>
          <a:p>
            <a:r>
              <a:rPr lang="lt-LT" sz="2000" dirty="0" smtClean="0">
                <a:solidFill>
                  <a:prstClr val="black"/>
                </a:solidFill>
              </a:rPr>
              <a:t>Surenkant apskaičiuojama visų procesų atitinkamų elementų suma, kurią saugo nulinis procesorius</a:t>
            </a:r>
          </a:p>
          <a:p>
            <a:r>
              <a:rPr lang="lt-LT" sz="2000" dirty="0" smtClean="0">
                <a:solidFill>
                  <a:prstClr val="black"/>
                </a:solidFill>
              </a:rPr>
              <a:t>Įvairiems kompiuterių tinklams sudarome skirtingus duomenų paskleidimo algoritmus</a:t>
            </a:r>
          </a:p>
          <a:p>
            <a:r>
              <a:rPr lang="lt-LT" sz="2000" dirty="0" smtClean="0">
                <a:solidFill>
                  <a:prstClr val="black"/>
                </a:solidFill>
              </a:rPr>
              <a:t>Stengiamės išnaudoti visas tinklo jungtis</a:t>
            </a:r>
          </a:p>
          <a:p>
            <a:r>
              <a:rPr lang="lt-LT" sz="2000" dirty="0" smtClean="0">
                <a:solidFill>
                  <a:prstClr val="black"/>
                </a:solidFill>
              </a:rPr>
              <a:t>Kaip pavyzdį nagrinėkime žiedinį tinklą</a:t>
            </a:r>
          </a:p>
          <a:p>
            <a:pPr lvl="1"/>
            <a:r>
              <a:rPr lang="lt-LT" sz="1600" dirty="0" smtClean="0">
                <a:solidFill>
                  <a:prstClr val="black"/>
                </a:solidFill>
              </a:rPr>
              <a:t>Pažymėkime nuliniu numeriu procesorių, siunčiantį pranešimą</a:t>
            </a:r>
          </a:p>
          <a:p>
            <a:pPr lvl="1"/>
            <a:r>
              <a:rPr lang="lt-LT" sz="1600" dirty="0" smtClean="0">
                <a:solidFill>
                  <a:prstClr val="black"/>
                </a:solidFill>
              </a:rPr>
              <a:t>Tada pirmuoju žingsniu jis nusiunčia pranešimą </a:t>
            </a:r>
            <a:r>
              <a:rPr lang="lt-LT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(p-1)</a:t>
            </a:r>
            <a:r>
              <a:rPr lang="lt-LT" sz="1600" dirty="0" smtClean="0">
                <a:solidFill>
                  <a:prstClr val="black"/>
                </a:solidFill>
              </a:rPr>
              <a:t>-ajam procesoriui, o pirmasis procesorius – antrajam procesoriui</a:t>
            </a:r>
          </a:p>
          <a:p>
            <a:pPr lvl="1"/>
            <a:r>
              <a:rPr lang="lt-LT" sz="1600" dirty="0" smtClean="0">
                <a:solidFill>
                  <a:prstClr val="black"/>
                </a:solidFill>
              </a:rPr>
              <a:t>Algoritmo j-</a:t>
            </a:r>
            <a:r>
              <a:rPr lang="lt-LT" sz="1600" dirty="0" err="1" smtClean="0">
                <a:solidFill>
                  <a:prstClr val="black"/>
                </a:solidFill>
              </a:rPr>
              <a:t>uoju</a:t>
            </a:r>
            <a:r>
              <a:rPr lang="lt-LT" sz="1600" dirty="0" smtClean="0">
                <a:solidFill>
                  <a:prstClr val="black"/>
                </a:solidFill>
              </a:rPr>
              <a:t> žingsniu </a:t>
            </a:r>
            <a:r>
              <a:rPr lang="lt-LT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(j-1)</a:t>
            </a:r>
            <a:r>
              <a:rPr lang="lt-LT" sz="1600" dirty="0" smtClean="0">
                <a:solidFill>
                  <a:prstClr val="black"/>
                </a:solidFill>
              </a:rPr>
              <a:t>-asis procesorius nusiunčia pranešimą j-</a:t>
            </a:r>
            <a:r>
              <a:rPr lang="lt-LT" sz="1600" dirty="0" err="1" smtClean="0">
                <a:solidFill>
                  <a:prstClr val="black"/>
                </a:solidFill>
              </a:rPr>
              <a:t>ajam</a:t>
            </a:r>
            <a:r>
              <a:rPr lang="lt-LT" sz="1600" dirty="0" smtClean="0">
                <a:solidFill>
                  <a:prstClr val="black"/>
                </a:solidFill>
              </a:rPr>
              <a:t> procesoriui, o </a:t>
            </a:r>
            <a:r>
              <a:rPr lang="lt-LT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(p-j+2)</a:t>
            </a:r>
            <a:r>
              <a:rPr lang="lt-LT" sz="1600" dirty="0" smtClean="0">
                <a:solidFill>
                  <a:prstClr val="black"/>
                </a:solidFill>
              </a:rPr>
              <a:t>-</a:t>
            </a:r>
            <a:r>
              <a:rPr lang="lt-LT" sz="1600" dirty="0" err="1" smtClean="0">
                <a:solidFill>
                  <a:prstClr val="black"/>
                </a:solidFill>
              </a:rPr>
              <a:t>asis</a:t>
            </a:r>
            <a:r>
              <a:rPr lang="lt-LT" sz="1600" dirty="0" smtClean="0">
                <a:solidFill>
                  <a:prstClr val="black"/>
                </a:solidFill>
              </a:rPr>
              <a:t> procesorius nusiunčia </a:t>
            </a:r>
            <a:r>
              <a:rPr lang="lt-LT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(p-j+1)</a:t>
            </a:r>
            <a:r>
              <a:rPr lang="lt-LT" sz="1600" dirty="0" smtClean="0">
                <a:solidFill>
                  <a:prstClr val="black"/>
                </a:solidFill>
              </a:rPr>
              <a:t>-</a:t>
            </a:r>
            <a:r>
              <a:rPr lang="lt-LT" sz="1600" dirty="0" err="1" smtClean="0">
                <a:solidFill>
                  <a:prstClr val="black"/>
                </a:solidFill>
              </a:rPr>
              <a:t>ajam</a:t>
            </a:r>
            <a:endParaRPr lang="lt-LT" sz="1600" dirty="0" smtClean="0">
              <a:solidFill>
                <a:prstClr val="black"/>
              </a:solidFill>
            </a:endParaRPr>
          </a:p>
          <a:p>
            <a:pPr lvl="1"/>
            <a:r>
              <a:rPr lang="lt-LT" sz="1600" dirty="0" smtClean="0">
                <a:solidFill>
                  <a:prstClr val="black"/>
                </a:solidFill>
              </a:rPr>
              <a:t>Atlikus </a:t>
            </a:r>
            <a:r>
              <a:rPr lang="lt-LT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[p/2] </a:t>
            </a:r>
            <a:r>
              <a:rPr lang="lt-LT" sz="1600" dirty="0" smtClean="0">
                <a:solidFill>
                  <a:prstClr val="black"/>
                </a:solidFill>
              </a:rPr>
              <a:t>žingsnių, visi procesoriai turi pranešimo kopiją</a:t>
            </a:r>
            <a:endParaRPr lang="lt-LT" sz="1600" dirty="0">
              <a:solidFill>
                <a:prstClr val="black"/>
              </a:solidFill>
            </a:endParaRP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72477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Grupinės duomenų persiuntimo operacijos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>
                <a:solidFill>
                  <a:prstClr val="black"/>
                </a:solidFill>
              </a:rPr>
              <a:t>Kaip pavyzdį nagrinėkime žiedinį tinklą</a:t>
            </a:r>
          </a:p>
          <a:p>
            <a:pPr lvl="1"/>
            <a:r>
              <a:rPr lang="lt-LT" sz="1600" dirty="0" smtClean="0">
                <a:solidFill>
                  <a:prstClr val="black"/>
                </a:solidFill>
              </a:rPr>
              <a:t>Tada paskleidimo operacijos sąnaudos žiediniame tinkle įvertinamos formule</a:t>
            </a:r>
          </a:p>
          <a:p>
            <a:pPr lvl="1"/>
            <a:endParaRPr lang="lt-LT" sz="1600" dirty="0">
              <a:solidFill>
                <a:prstClr val="black"/>
              </a:solidFill>
            </a:endParaRPr>
          </a:p>
          <a:p>
            <a:pPr lvl="1"/>
            <a:endParaRPr lang="lt-LT" sz="1600" dirty="0" smtClean="0">
              <a:solidFill>
                <a:prstClr val="black"/>
              </a:solidFill>
            </a:endParaRPr>
          </a:p>
          <a:p>
            <a:pPr lvl="1"/>
            <a:endParaRPr lang="lt-LT" sz="1600" dirty="0">
              <a:solidFill>
                <a:prstClr val="black"/>
              </a:solidFill>
            </a:endParaRPr>
          </a:p>
          <a:p>
            <a:pPr marL="801688" lvl="1" indent="0">
              <a:buNone/>
            </a:pPr>
            <a:r>
              <a:rPr lang="lt-LT" sz="1600" dirty="0" smtClean="0">
                <a:solidFill>
                  <a:prstClr val="black"/>
                </a:solidFill>
              </a:rPr>
              <a:t>čia </a:t>
            </a:r>
            <a:r>
              <a:rPr lang="lt-LT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[z] </a:t>
            </a:r>
            <a:r>
              <a:rPr lang="lt-LT" sz="1600" dirty="0" smtClean="0">
                <a:solidFill>
                  <a:prstClr val="black"/>
                </a:solidFill>
              </a:rPr>
              <a:t>pažymėjome mažiausią sveikąjį skaičių, ne mažesnį už </a:t>
            </a:r>
            <a:r>
              <a:rPr lang="lt-LT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lt-LT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987849"/>
              </p:ext>
            </p:extLst>
          </p:nvPr>
        </p:nvGraphicFramePr>
        <p:xfrm>
          <a:off x="3490913" y="2345632"/>
          <a:ext cx="1945183" cy="67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6" name="Equation" r:id="rId3" imgW="1066680" imgH="368280" progId="Equation.DSMT4">
                  <p:embed/>
                </p:oleObj>
              </mc:Choice>
              <mc:Fallback>
                <p:oleObj name="Equation" r:id="rId3" imgW="1066680" imgH="368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2345632"/>
                        <a:ext cx="1945183" cy="671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3573016"/>
            <a:ext cx="5078511" cy="238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924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Lygiagrečiųjų algoritmų sudarymo etapai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Sudarysime bendrą schemą, kuria remdamiesi galime spręsti visus per paskaitas nagrinėjamus uždavinius</a:t>
            </a:r>
          </a:p>
          <a:p>
            <a:r>
              <a:rPr lang="lt-LT" sz="2400" dirty="0" smtClean="0"/>
              <a:t>Ji pateikia tik svarbiausius darbo etapus, bet nepateikia galutinio lygiagrečiojo algoritmo</a:t>
            </a:r>
          </a:p>
          <a:p>
            <a:r>
              <a:rPr lang="lt-LT" sz="2400" dirty="0" smtClean="0"/>
              <a:t>Suformuluojame esminius klausimus, į kuriuos reikia atsakyti kuriant lygiagretųjį algoritmą</a:t>
            </a:r>
          </a:p>
          <a:p>
            <a:pPr lvl="1"/>
            <a:r>
              <a:rPr lang="lt-LT" sz="2000" dirty="0" smtClean="0"/>
              <a:t>Kaip išskaidyti uždavinį į nepriklausomas užduotis ?</a:t>
            </a:r>
          </a:p>
          <a:p>
            <a:pPr lvl="1"/>
            <a:r>
              <a:rPr lang="lt-LT" sz="2000" dirty="0" smtClean="0"/>
              <a:t>Kokio dydžio užduotis pasirinkti ?</a:t>
            </a:r>
          </a:p>
          <a:p>
            <a:pPr lvl="1"/>
            <a:r>
              <a:rPr lang="lt-LT" sz="2000" dirty="0" smtClean="0"/>
              <a:t>Kiek reikia procesorių, kad uždavinį išspręstume greičiausiai ?</a:t>
            </a:r>
          </a:p>
          <a:p>
            <a:pPr lvl="1"/>
            <a:r>
              <a:rPr lang="lt-LT" sz="2000" dirty="0" smtClean="0"/>
              <a:t>Kaip paskirstyti užduotis tarp procesorių 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33801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Nepriklausomų užduočių sąrašas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1900" dirty="0" smtClean="0"/>
              <a:t>Sudarydami bet kokį lygiagretųjį algoritmą, pirmiausia turime išskirti nepriklausomas užduotis, kurias skirtingi procesoriai gali spręsti tuo pačiu metu</a:t>
            </a:r>
          </a:p>
          <a:p>
            <a:r>
              <a:rPr lang="lt-LT" sz="1900" dirty="0" smtClean="0"/>
              <a:t>Kuo daugiau yra tokių užduočių, tuo daugiau procesorių galime naudoti uždaviniui spręsti ir tolygiau paskirstyti tarp visų procesorių darbą</a:t>
            </a:r>
          </a:p>
          <a:p>
            <a:r>
              <a:rPr lang="lt-LT" sz="1900" dirty="0" smtClean="0"/>
              <a:t>Kiekvienos užduoties atlikimas priklauso nuo tam tikrų duomenų, todėl siekiame, kad šiuos duomenis jau turėtu tas procesas, kuriam skirta užduotis</a:t>
            </a:r>
          </a:p>
          <a:p>
            <a:r>
              <a:rPr lang="lt-LT" sz="1900" dirty="0" smtClean="0"/>
              <a:t>Priešingu atveju papildomą informaciją reikia persiųsti iš kito procesoriaus, o tai gana ilgai trunkantis veiksmas</a:t>
            </a:r>
          </a:p>
          <a:p>
            <a:r>
              <a:rPr lang="lt-LT" sz="1900" dirty="0" smtClean="0"/>
              <a:t>Taigi užduotis grupuojame taip, kad procesoriams kuo rečiau reikėtų keistis didesniais informacijos kiekiais</a:t>
            </a:r>
          </a:p>
          <a:p>
            <a:r>
              <a:rPr lang="lt-LT" sz="1900" dirty="0" smtClean="0"/>
              <a:t>Bet toks užduočių sujungimas reiškia mažesnį jų kiekį</a:t>
            </a:r>
          </a:p>
          <a:p>
            <a:r>
              <a:rPr lang="lt-LT" sz="1900" dirty="0" smtClean="0"/>
              <a:t>Kompromisinio sprendimo radimas ir daro užduočių sąrašo sudarymą sudėtingu uždaviniu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990353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Nepriklausomų užduočių sąrašas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1900" dirty="0" smtClean="0"/>
              <a:t>Pažymėkime </a:t>
            </a:r>
            <a:r>
              <a:rPr lang="lt-LT" sz="19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lt-LT" sz="1900" dirty="0" smtClean="0"/>
              <a:t> užduočių aibę</a:t>
            </a:r>
          </a:p>
          <a:p>
            <a:endParaRPr lang="lt-LT" sz="1900" dirty="0"/>
          </a:p>
          <a:p>
            <a:r>
              <a:rPr lang="lt-LT" sz="1900" dirty="0" smtClean="0"/>
              <a:t>Kiekvieną užduotį </a:t>
            </a:r>
            <a:r>
              <a:rPr lang="lt-LT" sz="19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lt-LT" sz="19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lt-LT" sz="1900" dirty="0" smtClean="0"/>
              <a:t> apibūdinsime dviem dydžiais </a:t>
            </a:r>
            <a:r>
              <a:rPr lang="lt-LT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lt-LT" sz="19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lt-LT" sz="19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lt-LT" sz="1900" dirty="0" err="1" smtClean="0">
                <a:latin typeface="Courier New" pitchFamily="49" charset="0"/>
                <a:cs typeface="Courier New" pitchFamily="49" charset="0"/>
              </a:rPr>
              <a:t>,D</a:t>
            </a:r>
            <a:r>
              <a:rPr lang="lt-LT" sz="19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lt-LT" sz="19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lt-LT" sz="1900" dirty="0" smtClean="0"/>
              <a:t>, čia </a:t>
            </a:r>
            <a:r>
              <a:rPr lang="lt-LT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lt-LT" sz="19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lt-LT" sz="1900" dirty="0" smtClean="0"/>
              <a:t> yra užduoties vykdymo trukmė etaloniniu procesoriumi, o </a:t>
            </a:r>
            <a:r>
              <a:rPr lang="lt-LT" sz="1900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lt-LT" sz="19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lt-LT" sz="1900" dirty="0" smtClean="0"/>
              <a:t> yra duomenų, reikalingų vykdyti šiai užduočiai, aibė</a:t>
            </a:r>
          </a:p>
          <a:p>
            <a:r>
              <a:rPr lang="lt-LT" sz="1900" dirty="0" smtClean="0"/>
              <a:t>Pažymėtina, kad nebūtinai visos užduotys, net ir tikslus jų skaičius, yra žinomos pradedant spręsti uždavinį</a:t>
            </a:r>
          </a:p>
          <a:p>
            <a:r>
              <a:rPr lang="lt-LT" sz="1900" dirty="0" smtClean="0"/>
              <a:t>Kai kurios užduotys gali būti generuojamos vykdant algoritmą</a:t>
            </a:r>
          </a:p>
          <a:p>
            <a:r>
              <a:rPr lang="lt-LT" sz="1900" dirty="0" smtClean="0"/>
              <a:t>Tokių pavyzdžių rasime spręsdami netiesines lygtis, skaičiuodami integralus, rūšiuodami skaičių masyvus</a:t>
            </a:r>
          </a:p>
          <a:p>
            <a:r>
              <a:rPr lang="lt-LT" sz="1900" dirty="0" smtClean="0"/>
              <a:t>Ne visos aibė </a:t>
            </a:r>
            <a:r>
              <a:rPr lang="lt-LT" sz="19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lt-LT" sz="1900" dirty="0" smtClean="0"/>
              <a:t> užduotys gali būti vykdomos nepriklausomai viena nuo kitos</a:t>
            </a:r>
          </a:p>
          <a:p>
            <a:r>
              <a:rPr lang="lt-LT" sz="1900" dirty="0" smtClean="0"/>
              <a:t>Pažymėkime </a:t>
            </a:r>
            <a:r>
              <a:rPr lang="lt-LT" sz="19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lt-LT" sz="19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lt-LT" sz="19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lt-LT" sz="19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lt-LT" sz="1900" baseline="-250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lt-LT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1900" dirty="0" smtClean="0"/>
              <a:t>sąlygą, kad užduotis </a:t>
            </a:r>
            <a:r>
              <a:rPr lang="lt-LT" sz="19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lt-LT" sz="1900" baseline="-250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lt-LT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lt-LT" sz="1900" dirty="0" smtClean="0"/>
              <a:t>gali būti pradėta skaičiuoti tik tada, kai pasibaigė užduotis </a:t>
            </a:r>
            <a:r>
              <a:rPr lang="lt-LT" sz="19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lt-LT" sz="19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lt-LT" sz="1900" baseline="-25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9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446541"/>
              </p:ext>
            </p:extLst>
          </p:nvPr>
        </p:nvGraphicFramePr>
        <p:xfrm>
          <a:off x="2987824" y="1988840"/>
          <a:ext cx="24971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9" name="Equation" r:id="rId3" imgW="1155600" imgH="215640" progId="Equation.DSMT4">
                  <p:embed/>
                </p:oleObj>
              </mc:Choice>
              <mc:Fallback>
                <p:oleObj name="Equation" r:id="rId3" imgW="115560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988840"/>
                        <a:ext cx="24971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07039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Nepriklausomų užduočių sąrašas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19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lt-LT" sz="19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lt-LT" sz="1900" dirty="0" smtClean="0"/>
              <a:t> </a:t>
            </a:r>
            <a:r>
              <a:rPr lang="lt-LT" sz="1900" dirty="0" smtClean="0"/>
              <a:t>yra vadinama užduoties </a:t>
            </a:r>
            <a:r>
              <a:rPr lang="lt-LT" sz="19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lt-LT" sz="1900" baseline="-250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lt-LT" sz="1900" dirty="0" smtClean="0"/>
              <a:t> pirmtake</a:t>
            </a:r>
          </a:p>
          <a:p>
            <a:r>
              <a:rPr lang="lt-LT" sz="1900" dirty="0" smtClean="0"/>
              <a:t>Taigi sudarę užduočių sąrašą, turime jį </a:t>
            </a:r>
            <a:r>
              <a:rPr lang="lt-LT" sz="1900" dirty="0" err="1" smtClean="0"/>
              <a:t>topologiškai</a:t>
            </a:r>
            <a:r>
              <a:rPr lang="lt-LT" sz="1900" dirty="0" smtClean="0"/>
              <a:t> surūšiuoti</a:t>
            </a:r>
          </a:p>
          <a:p>
            <a:r>
              <a:rPr lang="lt-LT" sz="1900" dirty="0" smtClean="0"/>
              <a:t>Visų eiliškumo sąlygų aibę pažymėkime</a:t>
            </a:r>
          </a:p>
          <a:p>
            <a:endParaRPr lang="lt-LT" sz="1900" dirty="0"/>
          </a:p>
          <a:p>
            <a:endParaRPr lang="lt-LT" sz="1900" dirty="0" smtClean="0"/>
          </a:p>
          <a:p>
            <a:r>
              <a:rPr lang="lt-LT" sz="1900" dirty="0" smtClean="0"/>
              <a:t>lygiagretųjį </a:t>
            </a:r>
            <a:r>
              <a:rPr lang="lt-LT" sz="1900" dirty="0" smtClean="0"/>
              <a:t>algoritmą vaizduojame orientuotuoju cikliniu grafu </a:t>
            </a:r>
            <a:r>
              <a:rPr lang="lt-LT" sz="1900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lt-LT" sz="1900" dirty="0" smtClean="0">
                <a:latin typeface="Courier New" pitchFamily="49" charset="0"/>
                <a:cs typeface="Courier New" pitchFamily="49" charset="0"/>
              </a:rPr>
              <a:t>(T,P)</a:t>
            </a:r>
          </a:p>
          <a:p>
            <a:r>
              <a:rPr lang="lt-LT" sz="1900" dirty="0" smtClean="0"/>
              <a:t>Šis grafas būtinai yra ciklinis, nes priešingu atveju negalėtume atlikti kai kurių užduočių</a:t>
            </a:r>
          </a:p>
          <a:p>
            <a:r>
              <a:rPr lang="lt-LT" sz="1900" dirty="0" smtClean="0"/>
              <a:t>Grafo viršūnių svoriai rodo šių užduočių vykdymo trukmę</a:t>
            </a:r>
            <a:endParaRPr lang="en-US" sz="19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458657"/>
              </p:ext>
            </p:extLst>
          </p:nvPr>
        </p:nvGraphicFramePr>
        <p:xfrm>
          <a:off x="3491880" y="2852936"/>
          <a:ext cx="19494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3" name="Equation" r:id="rId3" imgW="901440" imgH="241200" progId="Equation.DSMT4">
                  <p:embed/>
                </p:oleObj>
              </mc:Choice>
              <mc:Fallback>
                <p:oleObj name="Equation" r:id="rId3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852936"/>
                        <a:ext cx="19494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8084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Užduočių sprendimo tvarkaraštis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t-LT" sz="2400" dirty="0" smtClean="0"/>
                  <a:t>Tvarkaraščiu vadinsime vektorių</a:t>
                </a:r>
              </a:p>
              <a:p>
                <a:endParaRPr lang="lt-LT" sz="2400" dirty="0"/>
              </a:p>
              <a:p>
                <a:pPr marL="358775" indent="0">
                  <a:buNone/>
                </a:pPr>
                <a:r>
                  <a:rPr lang="lt-LT" sz="2400" dirty="0" smtClean="0"/>
                  <a:t>kurio elementas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lt-LT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yra</a:t>
                </a:r>
                <a:r>
                  <a:rPr lang="en-US" sz="2400" dirty="0" smtClean="0"/>
                  <a:t> j-</a:t>
                </a:r>
                <a:r>
                  <a:rPr lang="en-US" sz="2400" dirty="0" err="1" smtClean="0"/>
                  <a:t>ajam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procesoriui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tekusi</a:t>
                </a:r>
                <a:r>
                  <a:rPr lang="lt-LT" sz="2400" dirty="0" smtClean="0"/>
                  <a:t>ų</a:t>
                </a:r>
                <a:r>
                  <a:rPr lang="en-US" sz="2400" dirty="0" smtClean="0"/>
                  <a:t> </a:t>
                </a:r>
                <a:r>
                  <a:rPr lang="en-US" sz="2400" dirty="0" err="1" smtClean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sz="2400" baseline="-25000" dirty="0" err="1" smtClean="0">
                    <a:latin typeface="Courier New" pitchFamily="49" charset="0"/>
                    <a:cs typeface="Courier New" pitchFamily="49" charset="0"/>
                  </a:rPr>
                  <a:t>j</a:t>
                </a:r>
                <a:r>
                  <a:rPr lang="lt-LT" sz="2400" dirty="0" smtClean="0"/>
                  <a:t> užduočių aibė</a:t>
                </a:r>
              </a:p>
              <a:p>
                <a:r>
                  <a:rPr lang="lt-LT" sz="2400" dirty="0" smtClean="0"/>
                  <a:t>Kiekvienai užduočiai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lt-LT" sz="2400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lt-LT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lt-LT" sz="2400" dirty="0" smtClean="0"/>
                  <a:t> indeksas </a:t>
                </a:r>
                <a:r>
                  <a:rPr lang="lt-LT" sz="2400" dirty="0" smtClean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lt-LT" sz="2400" dirty="0" smtClean="0"/>
                  <a:t> reiškia jos vykdymo eilę j-</a:t>
                </a:r>
                <a:r>
                  <a:rPr lang="lt-LT" sz="2400" dirty="0" err="1" smtClean="0"/>
                  <a:t>ajame</a:t>
                </a:r>
                <a:r>
                  <a:rPr lang="lt-LT" sz="2400" dirty="0" smtClean="0"/>
                  <a:t> procesoriuje</a:t>
                </a:r>
              </a:p>
              <a:p>
                <a:r>
                  <a:rPr lang="lt-LT" sz="2400" dirty="0" smtClean="0"/>
                  <a:t>Tvarkaraštis yra korektiškas, jei įvykdytos šios dvi sąlygos</a:t>
                </a:r>
              </a:p>
              <a:p>
                <a:pPr lvl="1"/>
                <a:r>
                  <a:rPr lang="lt-LT" sz="2000" dirty="0" smtClean="0"/>
                  <a:t>Kiekviena užduotis priklauso tik vienai aibei </a:t>
                </a:r>
                <a:r>
                  <a:rPr lang="lt-LT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lt-LT" sz="2000" baseline="-25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endParaRPr lang="lt-LT" sz="20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lt-LT" sz="2000" dirty="0" smtClean="0"/>
                  <a:t>Kiekvienos užduoties vykdymo eilė yra didesnė už visų jos pirmtakių užduočių, priklausančių tai pačiai aibei, vykdymo eilę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48" t="-926" r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99230"/>
              </p:ext>
            </p:extLst>
          </p:nvPr>
        </p:nvGraphicFramePr>
        <p:xfrm>
          <a:off x="3424238" y="2205038"/>
          <a:ext cx="20859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3" name="Equation" r:id="rId4" imgW="965160" imgH="241200" progId="Equation.DSMT4">
                  <p:embed/>
                </p:oleObj>
              </mc:Choice>
              <mc:Fallback>
                <p:oleObj name="Equation" r:id="rId4" imgW="9651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2205038"/>
                        <a:ext cx="20859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84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Daugianario</a:t>
            </a:r>
            <a:r>
              <a:rPr lang="en-US" dirty="0"/>
              <a:t> </a:t>
            </a:r>
            <a:r>
              <a:rPr lang="en-US" dirty="0" err="1"/>
              <a:t>reik</a:t>
            </a:r>
            <a:r>
              <a:rPr lang="lt-LT" dirty="0" err="1"/>
              <a:t>šmės</a:t>
            </a:r>
            <a:r>
              <a:rPr lang="lt-LT" dirty="0"/>
              <a:t> skaičiavimas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1900" dirty="0" smtClean="0"/>
              <a:t>Įvertinsime gautojo rekursinio algoritmo sudėtingumą</a:t>
            </a:r>
          </a:p>
          <a:p>
            <a:r>
              <a:rPr lang="lt-LT" sz="1900" dirty="0" smtClean="0"/>
              <a:t>Skaičiuodami daugianarių </a:t>
            </a:r>
            <a:r>
              <a:rPr lang="lt-LT" sz="19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lt-LT" sz="1900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lt-LT" sz="1900" dirty="0" smtClean="0"/>
              <a:t>,</a:t>
            </a:r>
            <a:r>
              <a:rPr lang="lt-LT" sz="19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lt-LT" sz="1900" baseline="300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lt-LT" sz="1900" dirty="0" smtClean="0"/>
              <a:t>,...,</a:t>
            </a:r>
            <a:r>
              <a:rPr lang="lt-LT" sz="19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lt-LT" sz="1900" baseline="30000" dirty="0" smtClean="0">
                <a:latin typeface="Courier New" pitchFamily="49" charset="0"/>
                <a:cs typeface="Courier New" pitchFamily="49" charset="0"/>
              </a:rPr>
              <a:t>2k-1</a:t>
            </a:r>
            <a:r>
              <a:rPr lang="lt-LT" sz="1900" dirty="0" smtClean="0"/>
              <a:t> reikšmes atliekame vieną daugybos ir du sudėties veiksmus</a:t>
            </a:r>
          </a:p>
          <a:p>
            <a:r>
              <a:rPr lang="lt-LT" sz="1900" dirty="0" smtClean="0"/>
              <a:t>Pažymėkime </a:t>
            </a:r>
            <a:r>
              <a:rPr lang="lt-LT" sz="1900" dirty="0" err="1" smtClean="0">
                <a:latin typeface="Courier New" pitchFamily="49" charset="0"/>
                <a:cs typeface="Courier New" pitchFamily="49" charset="0"/>
              </a:rPr>
              <a:t>D(n</a:t>
            </a:r>
            <a:r>
              <a:rPr lang="lt-LT" sz="19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lt-LT" sz="1900" dirty="0" smtClean="0"/>
              <a:t> ir </a:t>
            </a:r>
            <a:r>
              <a:rPr lang="lt-LT" sz="1900" dirty="0" err="1" smtClean="0">
                <a:latin typeface="Courier New" pitchFamily="49" charset="0"/>
                <a:cs typeface="Courier New" pitchFamily="49" charset="0"/>
              </a:rPr>
              <a:t>S(n</a:t>
            </a:r>
            <a:r>
              <a:rPr lang="lt-LT" sz="19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lt-LT" sz="1900" dirty="0" smtClean="0"/>
              <a:t> daugybos ir sumavimo veiksmų skaičius. Juos randame spręsdami </a:t>
            </a:r>
            <a:r>
              <a:rPr lang="lt-LT" sz="1900" dirty="0" err="1" smtClean="0"/>
              <a:t>rekurenčiąsias</a:t>
            </a:r>
            <a:r>
              <a:rPr lang="lt-LT" sz="1900" dirty="0" smtClean="0"/>
              <a:t> lygtis</a:t>
            </a:r>
            <a:endParaRPr lang="en-US" sz="1900" dirty="0" smtClean="0"/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 err="1" smtClean="0"/>
              <a:t>Naudodami</a:t>
            </a:r>
            <a:r>
              <a:rPr lang="en-US" sz="1900" dirty="0" smtClean="0"/>
              <a:t> </a:t>
            </a:r>
            <a:r>
              <a:rPr lang="en-US" sz="1900" dirty="0" err="1" smtClean="0"/>
              <a:t>lygties</a:t>
            </a:r>
            <a:r>
              <a:rPr lang="en-US" sz="1900" dirty="0" smtClean="0"/>
              <a:t> </a:t>
            </a:r>
            <a:r>
              <a:rPr lang="en-US" sz="1900" dirty="0" err="1" smtClean="0"/>
              <a:t>eil</a:t>
            </a:r>
            <a:r>
              <a:rPr lang="lt-LT" sz="1900" dirty="0" smtClean="0"/>
              <a:t>ės žeminimo metodą, gauname tokį sumavimo veiksmų skaičių</a:t>
            </a:r>
            <a:endParaRPr lang="en-US" sz="1900" dirty="0" smtClean="0"/>
          </a:p>
          <a:p>
            <a:endParaRPr lang="en-US" sz="1900" dirty="0"/>
          </a:p>
          <a:p>
            <a:endParaRPr lang="en-US" sz="1900" dirty="0" smtClean="0"/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 err="1" smtClean="0"/>
              <a:t>Taigi</a:t>
            </a:r>
            <a:r>
              <a:rPr lang="en-US" sz="1900" dirty="0" smtClean="0"/>
              <a:t> </a:t>
            </a:r>
            <a:r>
              <a:rPr lang="en-US" sz="1900" dirty="0" err="1" smtClean="0"/>
              <a:t>naujuoju</a:t>
            </a:r>
            <a:r>
              <a:rPr lang="en-US" sz="1900" dirty="0" smtClean="0"/>
              <a:t> </a:t>
            </a:r>
            <a:r>
              <a:rPr lang="en-US" sz="1900" dirty="0" err="1" smtClean="0"/>
              <a:t>algoritmu</a:t>
            </a:r>
            <a:r>
              <a:rPr lang="en-US" sz="1900" dirty="0" smtClean="0"/>
              <a:t> </a:t>
            </a:r>
            <a:r>
              <a:rPr lang="en-US" sz="1900" dirty="0" err="1" smtClean="0"/>
              <a:t>daugianario</a:t>
            </a:r>
            <a:r>
              <a:rPr lang="en-US" sz="1900" dirty="0" smtClean="0"/>
              <a:t> </a:t>
            </a:r>
            <a:r>
              <a:rPr lang="en-US" sz="1900" dirty="0" err="1" smtClean="0"/>
              <a:t>reik</a:t>
            </a:r>
            <a:r>
              <a:rPr lang="lt-LT" sz="1900" dirty="0" err="1" smtClean="0"/>
              <a:t>šmę</a:t>
            </a:r>
            <a:r>
              <a:rPr lang="lt-LT" sz="1900" dirty="0" smtClean="0"/>
              <a:t> apskaičiuojame atlikę </a:t>
            </a:r>
            <a:r>
              <a:rPr lang="lt-LT" sz="1900" dirty="0" smtClean="0">
                <a:latin typeface="Courier New" pitchFamily="49" charset="0"/>
                <a:cs typeface="Courier New" pitchFamily="49" charset="0"/>
              </a:rPr>
              <a:t>n/2</a:t>
            </a:r>
            <a:r>
              <a:rPr lang="lt-LT" sz="1900" dirty="0" smtClean="0"/>
              <a:t> daugybos ir </a:t>
            </a:r>
            <a:r>
              <a:rPr lang="lt-LT" sz="1900" dirty="0" smtClean="0">
                <a:latin typeface="Courier New" pitchFamily="49" charset="0"/>
                <a:cs typeface="Courier New" pitchFamily="49" charset="0"/>
              </a:rPr>
              <a:t>3n/2</a:t>
            </a:r>
            <a:r>
              <a:rPr lang="lt-LT" sz="1900" dirty="0" smtClean="0"/>
              <a:t> sumavimo veiksmų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894962"/>
              </p:ext>
            </p:extLst>
          </p:nvPr>
        </p:nvGraphicFramePr>
        <p:xfrm>
          <a:off x="1547664" y="3356992"/>
          <a:ext cx="25860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6" name="Equation" r:id="rId3" imgW="1549080" imgH="444240" progId="Equation.DSMT4">
                  <p:embed/>
                </p:oleObj>
              </mc:Choice>
              <mc:Fallback>
                <p:oleObj name="Equation" r:id="rId3" imgW="154908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356992"/>
                        <a:ext cx="258603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947605"/>
              </p:ext>
            </p:extLst>
          </p:nvPr>
        </p:nvGraphicFramePr>
        <p:xfrm>
          <a:off x="4294188" y="3356992"/>
          <a:ext cx="25654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7" name="Equation" r:id="rId5" imgW="1536480" imgH="444240" progId="Equation.DSMT4">
                  <p:embed/>
                </p:oleObj>
              </mc:Choice>
              <mc:Fallback>
                <p:oleObj name="Equation" r:id="rId5" imgW="153648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3356992"/>
                        <a:ext cx="25654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935639"/>
              </p:ext>
            </p:extLst>
          </p:nvPr>
        </p:nvGraphicFramePr>
        <p:xfrm>
          <a:off x="2123728" y="4581128"/>
          <a:ext cx="495532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8" name="Equation" r:id="rId7" imgW="3568680" imgH="622080" progId="Equation.DSMT4">
                  <p:embed/>
                </p:oleObj>
              </mc:Choice>
              <mc:Fallback>
                <p:oleObj name="Equation" r:id="rId7" imgW="35686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3728" y="4581128"/>
                        <a:ext cx="4955326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240845"/>
              </p:ext>
            </p:extLst>
          </p:nvPr>
        </p:nvGraphicFramePr>
        <p:xfrm>
          <a:off x="2195736" y="5373216"/>
          <a:ext cx="48672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9" name="Equation" r:id="rId9" imgW="3504960" imgH="571320" progId="Equation.DSMT4">
                  <p:embed/>
                </p:oleObj>
              </mc:Choice>
              <mc:Fallback>
                <p:oleObj name="Equation" r:id="rId9" imgW="3504960" imgH="571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373216"/>
                        <a:ext cx="48672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8442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Užduočių sprendimo tvarkaraštis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Ieškome tokio korektiško užduočių sprendimo tvarkaraščio, kurį vykdydami uždavinį išsprendžiame greičiausiai</a:t>
            </a:r>
          </a:p>
          <a:p>
            <a:r>
              <a:rPr lang="lt-LT" sz="2000" dirty="0" smtClean="0"/>
              <a:t>Jeigu optimaliame tvarkaraštyje kai kurios aibės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lt-LT" sz="2000" baseline="-250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lt-LT" sz="2000" dirty="0" smtClean="0"/>
              <a:t> yra tuščiosios, tai, realizuodami algoritmą, naudosime mažiau procesorių nei galėtume</a:t>
            </a:r>
          </a:p>
          <a:p>
            <a:r>
              <a:rPr lang="lt-LT" sz="2000" dirty="0" smtClean="0"/>
              <a:t>Sudaryti optimalų tvarkaraštį yra labai sunkus uždavinys</a:t>
            </a:r>
          </a:p>
          <a:p>
            <a:r>
              <a:rPr lang="lt-LT" sz="2000" dirty="0" smtClean="0"/>
              <a:t>Tik kai kuriais atvejais yra žinomi </a:t>
            </a:r>
            <a:r>
              <a:rPr lang="lt-LT" sz="2000" dirty="0" err="1" smtClean="0"/>
              <a:t>polinominio</a:t>
            </a:r>
            <a:r>
              <a:rPr lang="lt-LT" sz="2000" dirty="0" smtClean="0"/>
              <a:t> sudėtingumo algoritmai, leidžiantys rasti optimalius tvarkaraščius</a:t>
            </a:r>
          </a:p>
          <a:p>
            <a:r>
              <a:rPr lang="lt-LT" sz="2000" dirty="0" smtClean="0"/>
              <a:t>Dažniausiai tokie algoritmai yra nežinomi arba jie yra daug sudėtingesni už uždavinį, kurį norime išspręsti</a:t>
            </a:r>
          </a:p>
          <a:p>
            <a:r>
              <a:rPr lang="lt-LT" sz="2000" dirty="0" smtClean="0"/>
              <a:t>Tariame, kad žinome visą užduočių sąrašą ir turime lygiagrečiojo algoritmo grafą 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lt-LT" sz="2000" dirty="0" smtClean="0"/>
              <a:t>. </a:t>
            </a:r>
          </a:p>
          <a:p>
            <a:r>
              <a:rPr lang="lt-LT" sz="2000" dirty="0" smtClean="0"/>
              <a:t>Be to, užduočių vykdymo laikas yra žinomas iš anksto</a:t>
            </a:r>
          </a:p>
          <a:p>
            <a:r>
              <a:rPr lang="lt-LT" sz="2000" dirty="0" smtClean="0"/>
              <a:t>Tada optimalaus sąrašo sudarymas yra optimizavimo uždavinys</a:t>
            </a:r>
          </a:p>
          <a:p>
            <a:r>
              <a:rPr lang="lt-LT" sz="2000" dirty="0" smtClean="0"/>
              <a:t>Pažymėkime 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lt-LT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lt-LT" sz="2000" dirty="0" err="1" smtClean="0">
                <a:latin typeface="Courier New" pitchFamily="49" charset="0"/>
                <a:cs typeface="Courier New" pitchFamily="49" charset="0"/>
              </a:rPr>
              <a:t>(S</a:t>
            </a:r>
            <a:r>
              <a:rPr lang="lt-LT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lt-LT" sz="2000" dirty="0" smtClean="0"/>
              <a:t> i-tojo procesoriaus skaičiavimo trukmę, kai naudojame užduočių paskirstymą 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67371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Užduočių sprendimo tvarkaraštis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4608512"/>
          </a:xfrm>
        </p:spPr>
        <p:txBody>
          <a:bodyPr/>
          <a:lstStyle/>
          <a:p>
            <a:r>
              <a:rPr lang="lt-LT" sz="2000" dirty="0" smtClean="0"/>
              <a:t>Optimalus tvarkaraštis yra uždavinio sprendinys</a:t>
            </a:r>
          </a:p>
          <a:p>
            <a:endParaRPr lang="lt-LT" sz="2000" dirty="0"/>
          </a:p>
          <a:p>
            <a:r>
              <a:rPr lang="lt-LT" sz="2000" dirty="0" smtClean="0"/>
              <a:t>Kai kuriais atvejais yra sukurti paprasti sprendimo algoritmai</a:t>
            </a:r>
          </a:p>
          <a:p>
            <a:r>
              <a:rPr lang="lt-LT" sz="2000" dirty="0" smtClean="0"/>
              <a:t>Pavyzdžiui, jei visos užduotys vykdomos tiek pat laiko ir grafas G yra miškas, tai egzistuoja </a:t>
            </a:r>
            <a:r>
              <a:rPr lang="lt-LT" sz="2000" dirty="0" err="1" smtClean="0"/>
              <a:t>polinominio</a:t>
            </a:r>
            <a:r>
              <a:rPr lang="lt-LT" sz="2000" dirty="0" smtClean="0"/>
              <a:t> sudėtingumo optimalaus tvarkaraščio sudarymo algoritmas</a:t>
            </a:r>
          </a:p>
          <a:p>
            <a:r>
              <a:rPr lang="lt-LT" sz="2000" dirty="0" smtClean="0"/>
              <a:t>Toks algoritmas yra žinomas ir tada, kai visų užduočių vykdymo trukmė yra vienoda ir turime 2 vienodus procesorius</a:t>
            </a:r>
          </a:p>
          <a:p>
            <a:r>
              <a:rPr lang="lt-LT" sz="2000" dirty="0" smtClean="0"/>
              <a:t>Tačiau jei užduočių vykdymo trukmė yra kintama arba procesoriai yra </a:t>
            </a:r>
            <a:r>
              <a:rPr lang="lt-LT" sz="2000" dirty="0" err="1" smtClean="0"/>
              <a:t>heterogeniški</a:t>
            </a:r>
            <a:r>
              <a:rPr lang="lt-LT" sz="2000" dirty="0" smtClean="0"/>
              <a:t>, arba turime daugiau nei 2 procesorius, tai optimalaus tvarkaraščio sudarymas yra NP sudėtingumo uždavinys</a:t>
            </a:r>
          </a:p>
          <a:p>
            <a:r>
              <a:rPr lang="lt-LT" sz="2000" dirty="0" smtClean="0"/>
              <a:t>Todėl dažniausiai tenkinamės tokiais algoritmais, kurie per gana trumpą laiką leidžia sudaryti panašų į optimalų tvarkaraštį</a:t>
            </a:r>
          </a:p>
          <a:p>
            <a:r>
              <a:rPr lang="lt-LT" sz="2000" dirty="0" smtClean="0"/>
              <a:t>Vienas iš populiariausių yra sąrašo paskirstymo algoritmas</a:t>
            </a:r>
          </a:p>
          <a:p>
            <a:r>
              <a:rPr lang="lt-LT" sz="2000" dirty="0" smtClean="0"/>
              <a:t>Parengta užduotimi vadinsime tokią užduotį, kurios visos pirmtakės jau įvykdytos</a:t>
            </a:r>
            <a:endParaRPr lang="en-US" sz="1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248665"/>
              </p:ext>
            </p:extLst>
          </p:nvPr>
        </p:nvGraphicFramePr>
        <p:xfrm>
          <a:off x="2915816" y="1700808"/>
          <a:ext cx="28273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4" name="Equation" r:id="rId3" imgW="1307880" imgH="266400" progId="Equation.DSMT4">
                  <p:embed/>
                </p:oleObj>
              </mc:Choice>
              <mc:Fallback>
                <p:oleObj name="Equation" r:id="rId3" imgW="1307880" imgH="26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700808"/>
                        <a:ext cx="28273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14612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Sąrašo paskirstymo algoritmas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343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Lygiagretusis </a:t>
            </a:r>
            <a:r>
              <a:rPr lang="lt-LT" dirty="0" err="1" smtClean="0"/>
              <a:t>Dijkstors</a:t>
            </a:r>
            <a:r>
              <a:rPr lang="lt-LT" dirty="0" smtClean="0"/>
              <a:t> algoritmas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2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Daugianario</a:t>
            </a:r>
            <a:r>
              <a:rPr lang="en-US" dirty="0"/>
              <a:t> </a:t>
            </a:r>
            <a:r>
              <a:rPr lang="en-US" dirty="0" err="1"/>
              <a:t>reik</a:t>
            </a:r>
            <a:r>
              <a:rPr lang="lt-LT" dirty="0" err="1"/>
              <a:t>šmės</a:t>
            </a:r>
            <a:r>
              <a:rPr lang="lt-LT" dirty="0"/>
              <a:t> skaičiavimas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 smtClean="0"/>
              <a:t>Pavyzdys. Daugianario reikšmės skaičiavimas</a:t>
            </a:r>
          </a:p>
          <a:p>
            <a:pPr lvl="1"/>
            <a:r>
              <a:rPr lang="lt-LT" sz="1800" dirty="0" smtClean="0"/>
              <a:t>Pirmiausiai turime apskaičiuoti pagalbinių žemesniosios eilės daugianarių koeficientus</a:t>
            </a:r>
          </a:p>
          <a:p>
            <a:pPr lvl="1"/>
            <a:r>
              <a:rPr lang="lt-LT" sz="1800" dirty="0" smtClean="0"/>
              <a:t>Imkime septintosios eilės daugianarį</a:t>
            </a:r>
          </a:p>
          <a:p>
            <a:pPr lvl="1"/>
            <a:endParaRPr lang="lt-LT" sz="1800" dirty="0"/>
          </a:p>
          <a:p>
            <a:pPr lvl="1"/>
            <a:r>
              <a:rPr lang="lt-LT" sz="1800" dirty="0" smtClean="0"/>
              <a:t>Kadangi 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=2</a:t>
            </a:r>
            <a:r>
              <a:rPr lang="en-US" sz="1800" baseline="30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800" dirty="0" smtClean="0"/>
              <a:t>, tai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m=4</a:t>
            </a:r>
            <a:r>
              <a:rPr lang="en-US" sz="1800" dirty="0" smtClean="0"/>
              <a:t> ir </a:t>
            </a:r>
            <a:r>
              <a:rPr lang="en-US" sz="1800" dirty="0" err="1" smtClean="0"/>
              <a:t>gauname</a:t>
            </a:r>
            <a:r>
              <a:rPr lang="en-US" sz="1800" dirty="0" smtClean="0"/>
              <a:t> </a:t>
            </a:r>
            <a:r>
              <a:rPr lang="en-US" sz="1800" dirty="0" err="1" smtClean="0"/>
              <a:t>daugikl</a:t>
            </a:r>
            <a:r>
              <a:rPr lang="lt-LT" sz="1800" dirty="0" smtClean="0"/>
              <a:t>į 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lt-LT" sz="1800" baseline="300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+b)</a:t>
            </a:r>
          </a:p>
          <a:p>
            <a:pPr lvl="1"/>
            <a:r>
              <a:rPr lang="lt-LT" sz="1800" dirty="0" smtClean="0"/>
              <a:t>Rasime tokią konstantą </a:t>
            </a:r>
            <a:r>
              <a:rPr lang="lt-L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lt-LT" sz="1800" dirty="0" smtClean="0"/>
              <a:t>, kad abiejų daugianarių 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lt-LT" sz="18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lt-LT" sz="1800" dirty="0" smtClean="0"/>
              <a:t> ir 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lt-LT" sz="18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lt-LT" sz="1800" dirty="0" smtClean="0"/>
              <a:t> koeficientai, esant didžiausiojo laipsnio nariui, būtų lygus vienetui, t. y. galiotų lygybė</a:t>
            </a:r>
          </a:p>
          <a:p>
            <a:pPr lvl="1"/>
            <a:endParaRPr lang="lt-LT" sz="1800" dirty="0"/>
          </a:p>
          <a:p>
            <a:pPr lvl="1"/>
            <a:r>
              <a:rPr lang="lt-LT" sz="1800" dirty="0" smtClean="0"/>
              <a:t>Palyginę koeficientus, kai 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lt-LT" sz="1800" baseline="30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lt-LT" sz="1800" dirty="0" smtClean="0"/>
              <a:t>, gauname lygtį 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b + 1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 -1 </a:t>
            </a:r>
            <a:r>
              <a:rPr lang="lt-LT" sz="1800" dirty="0" smtClean="0"/>
              <a:t>arba 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 -2</a:t>
            </a:r>
          </a:p>
          <a:p>
            <a:pPr lvl="1"/>
            <a:r>
              <a:rPr lang="lt-LT" sz="1800" dirty="0" smtClean="0"/>
              <a:t>Taigi ieškome daugianarių </a:t>
            </a:r>
            <a:r>
              <a:rPr lang="lt-LT" sz="1800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lt-LT" sz="180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lt-LT" sz="18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lt-LT" sz="1800" dirty="0"/>
              <a:t> ir </a:t>
            </a:r>
            <a:r>
              <a:rPr lang="lt-LT" sz="18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lt-LT" sz="180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lt-LT" sz="1800" dirty="0">
                <a:latin typeface="Courier New" pitchFamily="49" charset="0"/>
                <a:cs typeface="Courier New" pitchFamily="49" charset="0"/>
              </a:rPr>
              <a:t>(x</a:t>
            </a:r>
            <a:r>
              <a:rPr lang="lt-LT" sz="1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lt-LT" sz="1800" dirty="0" smtClean="0"/>
              <a:t>, tenkinančių lygybę</a:t>
            </a:r>
            <a:endParaRPr lang="en-US" sz="1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365639"/>
              </p:ext>
            </p:extLst>
          </p:nvPr>
        </p:nvGraphicFramePr>
        <p:xfrm>
          <a:off x="2425700" y="2996952"/>
          <a:ext cx="42799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0" name="Equation" r:id="rId3" imgW="2565360" imgH="215640" progId="Equation.DSMT4">
                  <p:embed/>
                </p:oleObj>
              </mc:Choice>
              <mc:Fallback>
                <p:oleObj name="Equation" r:id="rId3" imgW="256536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2996952"/>
                        <a:ext cx="42799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224558"/>
              </p:ext>
            </p:extLst>
          </p:nvPr>
        </p:nvGraphicFramePr>
        <p:xfrm>
          <a:off x="2833688" y="4509120"/>
          <a:ext cx="35814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1" name="Equation" r:id="rId5" imgW="2145960" imgH="241200" progId="Equation.DSMT4">
                  <p:embed/>
                </p:oleObj>
              </mc:Choice>
              <mc:Fallback>
                <p:oleObj name="Equation" r:id="rId5" imgW="21459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4509120"/>
                        <a:ext cx="35814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512578"/>
              </p:ext>
            </p:extLst>
          </p:nvPr>
        </p:nvGraphicFramePr>
        <p:xfrm>
          <a:off x="3392488" y="5589588"/>
          <a:ext cx="26273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2" name="Equation" r:id="rId7" imgW="1574640" imgH="241200" progId="Equation.DSMT4">
                  <p:embed/>
                </p:oleObj>
              </mc:Choice>
              <mc:Fallback>
                <p:oleObj name="Equation" r:id="rId7" imgW="15746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5589588"/>
                        <a:ext cx="262731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269878"/>
      </p:ext>
    </p:extLst>
  </p:cSld>
  <p:clrMapOvr>
    <a:masterClrMapping/>
  </p:clrMapOvr>
</p:sld>
</file>

<file path=ppt/theme/theme1.xml><?xml version="1.0" encoding="utf-8"?>
<a:theme xmlns:a="http://schemas.openxmlformats.org/drawingml/2006/main" name="VGTU_balt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VGTU_baltas</Template>
  <TotalTime>5196</TotalTime>
  <Words>5055</Words>
  <Application>Microsoft Office PowerPoint</Application>
  <PresentationFormat>On-screen Show (4:3)</PresentationFormat>
  <Paragraphs>637</Paragraphs>
  <Slides>83</Slides>
  <Notes>1</Notes>
  <HiddenSlides>6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Calibri</vt:lpstr>
      <vt:lpstr>Cambria Math</vt:lpstr>
      <vt:lpstr>Courier New</vt:lpstr>
      <vt:lpstr>VGTU_baltas</vt:lpstr>
      <vt:lpstr>Equation</vt:lpstr>
      <vt:lpstr>Specialieji algoritmai</vt:lpstr>
      <vt:lpstr>Specialiai algoritmai</vt:lpstr>
      <vt:lpstr>PowerPoint Presentation</vt:lpstr>
      <vt:lpstr>Daugianario reikšmės skaičiavimas</vt:lpstr>
      <vt:lpstr>Daugianario reikšmės skaičiavimas</vt:lpstr>
      <vt:lpstr>Daugianario reikšmės skaičiavimas</vt:lpstr>
      <vt:lpstr>Daugianario reikšmės skaičiavimas</vt:lpstr>
      <vt:lpstr>Daugianario reikšmės skaičiavimas</vt:lpstr>
      <vt:lpstr>Daugianario reikšmės skaičiavimas</vt:lpstr>
      <vt:lpstr>Daugianario reikšmės skaičiavimas</vt:lpstr>
      <vt:lpstr>PowerPoint Presentation</vt:lpstr>
      <vt:lpstr>Matricų daugyba</vt:lpstr>
      <vt:lpstr>Matricų daugyba</vt:lpstr>
      <vt:lpstr>Matricų daugyba</vt:lpstr>
      <vt:lpstr>Matricų daugyba</vt:lpstr>
      <vt:lpstr>Matricų daugyba</vt:lpstr>
      <vt:lpstr>Matricų daugyba</vt:lpstr>
      <vt:lpstr>Matricų daugyba</vt:lpstr>
      <vt:lpstr>Matricų daugyba</vt:lpstr>
      <vt:lpstr>Matricų daugyba</vt:lpstr>
      <vt:lpstr>Matricų daugyba</vt:lpstr>
      <vt:lpstr>PowerPoint Presentation</vt:lpstr>
      <vt:lpstr>Greitoji Furjė transformacija</vt:lpstr>
      <vt:lpstr>FFT algoritmas</vt:lpstr>
      <vt:lpstr>FFT algoritmas</vt:lpstr>
      <vt:lpstr>FFT algoritmas</vt:lpstr>
      <vt:lpstr>FFT algoritmas</vt:lpstr>
      <vt:lpstr>PowerPoint Presentation</vt:lpstr>
      <vt:lpstr>P ir NP sudėtingumo uždaviniai</vt:lpstr>
      <vt:lpstr>P sudėtingumo uždaviniai</vt:lpstr>
      <vt:lpstr>P sudėtingumo uždaviniai</vt:lpstr>
      <vt:lpstr>NP sudėtingumo uždaviniai</vt:lpstr>
      <vt:lpstr>NP sudėtingumo uždaviniai</vt:lpstr>
      <vt:lpstr>NP sudėtingumo uždaviniai</vt:lpstr>
      <vt:lpstr>NP sudėtingumo uždaviniai</vt:lpstr>
      <vt:lpstr>NP sudėtingumo uždaviniai</vt:lpstr>
      <vt:lpstr>NP pilnieji uždaviniai</vt:lpstr>
      <vt:lpstr>NP pilnieji uždaviniai</vt:lpstr>
      <vt:lpstr>NP pilnieji uždaviniai</vt:lpstr>
      <vt:lpstr>NP pilnieji uždaviniai</vt:lpstr>
      <vt:lpstr>NPC sudėtingumo uždavinių pavyzdžiai</vt:lpstr>
      <vt:lpstr>PowerPoint Presentation</vt:lpstr>
      <vt:lpstr>Lygiagretieji algoritmai</vt:lpstr>
      <vt:lpstr>Lygiagretieji kompiuteriai</vt:lpstr>
      <vt:lpstr>Lygiagretieji kompiuteriai</vt:lpstr>
      <vt:lpstr>Bendrosios atminties lygiagretieji kompiuteriai</vt:lpstr>
      <vt:lpstr>Paskirstytos atminties lygiagretieji skaičiavimai</vt:lpstr>
      <vt:lpstr>Paskirstytos atminties lygiagretieji skaičiavimai</vt:lpstr>
      <vt:lpstr>Lygiagrečiųjų algoritmų sudėtingumo teorija</vt:lpstr>
      <vt:lpstr>Lygiagrečiųjų algoritmų sudėtingumo teorija</vt:lpstr>
      <vt:lpstr>Lygiagrečiųjų algoritmų sudėtingumo teorija</vt:lpstr>
      <vt:lpstr>Lygiagrečiųjų algoritmų sudėtingumo teorija</vt:lpstr>
      <vt:lpstr>Lygiagrečiųjų algoritmų sudėtingumo teorija</vt:lpstr>
      <vt:lpstr>Lygiagrečiųjų algoritmų sudėtingumo teorija</vt:lpstr>
      <vt:lpstr>Lygiagrečiųjų algoritmų sudėtingumo teorija</vt:lpstr>
      <vt:lpstr>Amdahlo dėsniai</vt:lpstr>
      <vt:lpstr>Amdahlo dėsniai</vt:lpstr>
      <vt:lpstr>Amdahlo dėsniai</vt:lpstr>
      <vt:lpstr>Amdahlo dėsniai</vt:lpstr>
      <vt:lpstr>Amdahlo dėsniai</vt:lpstr>
      <vt:lpstr>Izoefektyvumo funkcija</vt:lpstr>
      <vt:lpstr>Izoefektyvumo funkcija</vt:lpstr>
      <vt:lpstr>Izoefektyvumo funkcija</vt:lpstr>
      <vt:lpstr>Izoefektyvumo funkcija</vt:lpstr>
      <vt:lpstr>Izoefektyvumo funkcija</vt:lpstr>
      <vt:lpstr>Izoefektyvumo funkcija</vt:lpstr>
      <vt:lpstr>Izoefektyvumo funkcija</vt:lpstr>
      <vt:lpstr>Duomenų persiuntimo sąnaudų teorinis modelis</vt:lpstr>
      <vt:lpstr>Duomenų persiuntimo sąnaudų teorinis modelis</vt:lpstr>
      <vt:lpstr>Duomenų persiuntimo sąnaudų teorinis modelis</vt:lpstr>
      <vt:lpstr>Duomenų persiuntimo sąnaudų teorinis modelis</vt:lpstr>
      <vt:lpstr>Grupinės duomenų persiuntimo operacijos</vt:lpstr>
      <vt:lpstr>Grupinės duomenų persiuntimo operacijos</vt:lpstr>
      <vt:lpstr>Grupinės duomenų persiuntimo operacijos</vt:lpstr>
      <vt:lpstr>Lygiagrečiųjų algoritmų sudarymo etapai</vt:lpstr>
      <vt:lpstr>Nepriklausomų užduočių sąrašas</vt:lpstr>
      <vt:lpstr>Nepriklausomų užduočių sąrašas</vt:lpstr>
      <vt:lpstr>Nepriklausomų užduočių sąrašas</vt:lpstr>
      <vt:lpstr>Užduočių sprendimo tvarkaraštis</vt:lpstr>
      <vt:lpstr>Užduočių sprendimo tvarkaraštis</vt:lpstr>
      <vt:lpstr>Užduočių sprendimo tvarkaraštis</vt:lpstr>
      <vt:lpstr>Sąrašo paskirstymo algoritmas</vt:lpstr>
      <vt:lpstr>Lygiagretusis Dijkstors algoritmas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Algoritmai ir duomenų struktūros</dc:title>
  <dc:creator>Raima</dc:creator>
  <cp:lastModifiedBy>Raimondas Pomarnacki</cp:lastModifiedBy>
  <cp:revision>331</cp:revision>
  <cp:lastPrinted>2015-05-07T11:03:09Z</cp:lastPrinted>
  <dcterms:created xsi:type="dcterms:W3CDTF">2013-01-21T11:37:10Z</dcterms:created>
  <dcterms:modified xsi:type="dcterms:W3CDTF">2015-05-14T12:54:00Z</dcterms:modified>
</cp:coreProperties>
</file>