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4488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Image"/>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Image"/>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1.tif"/><Relationship Id="rId4"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20" name="Image" descr="Image"/>
          <p:cNvPicPr>
            <a:picLocks noChangeAspect="1"/>
          </p:cNvPicPr>
          <p:nvPr/>
        </p:nvPicPr>
        <p:blipFill>
          <a:blip r:embed="rId2">
            <a:extLst/>
          </a:blip>
          <a:stretch>
            <a:fillRect/>
          </a:stretch>
        </p:blipFill>
        <p:spPr>
          <a:xfrm>
            <a:off x="1302017" y="4339132"/>
            <a:ext cx="5727166" cy="425033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Line"/>
          <p:cNvSpPr/>
          <p:nvPr/>
        </p:nvSpPr>
        <p:spPr>
          <a:xfrm>
            <a:off x="1283985" y="9144000"/>
            <a:ext cx="21777929" cy="0"/>
          </a:xfrm>
          <a:prstGeom prst="line">
            <a:avLst/>
          </a:prstGeom>
          <a:ln w="12700">
            <a:solidFill>
              <a:srgbClr val="A6AAA9"/>
            </a:solidFill>
            <a:custDash>
              <a:ds d="600000" sp="600000"/>
            </a:custDash>
            <a:miter lim="400000"/>
          </a:ln>
        </p:spPr>
        <p:txBody>
          <a:bodyPr lIns="50800" tIns="50800" rIns="50800" bIns="50800" anchor="ctr"/>
          <a:lstStyle/>
          <a:p>
            <a:pPr>
              <a:defRPr sz="3200"/>
            </a:pPr>
          </a:p>
        </p:txBody>
      </p:sp>
      <p:sp>
        <p:nvSpPr>
          <p:cNvPr id="123" name="TITLE of PRESENTATION"/>
          <p:cNvSpPr txBox="1"/>
          <p:nvPr/>
        </p:nvSpPr>
        <p:spPr>
          <a:xfrm>
            <a:off x="1280591" y="807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TITLE of PRESENTATION</a:t>
            </a:r>
          </a:p>
        </p:txBody>
      </p:sp>
      <p:sp>
        <p:nvSpPr>
          <p:cNvPr id="124" name="Person Namehere…"/>
          <p:cNvSpPr txBox="1"/>
          <p:nvPr/>
        </p:nvSpPr>
        <p:spPr>
          <a:xfrm>
            <a:off x="1305991" y="9488518"/>
            <a:ext cx="21784718" cy="1191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pc="-64" sz="3200">
                <a:solidFill>
                  <a:srgbClr val="4FE4E7"/>
                </a:solidFill>
                <a:latin typeface="Montserrat Light"/>
                <a:ea typeface="Montserrat Light"/>
                <a:cs typeface="Montserrat Light"/>
                <a:sym typeface="Montserrat Light"/>
              </a:defRPr>
            </a:pPr>
            <a:r>
              <a:t>Person Namehere</a:t>
            </a:r>
          </a:p>
          <a:p>
            <a:pPr algn="l">
              <a:lnSpc>
                <a:spcPct val="120000"/>
              </a:lnSpc>
              <a:defRPr spc="-64" sz="3200">
                <a:solidFill>
                  <a:srgbClr val="4FE4E7"/>
                </a:solidFill>
                <a:latin typeface="Montserrat Light"/>
                <a:ea typeface="Montserrat Light"/>
                <a:cs typeface="Montserrat Light"/>
                <a:sym typeface="Montserrat Light"/>
              </a:defRPr>
            </a:pPr>
            <a:r>
              <a:t>7/28/16</a:t>
            </a:r>
          </a:p>
        </p:txBody>
      </p:sp>
      <p:pic>
        <p:nvPicPr>
          <p:cNvPr id="125" name="Image" descr="Image"/>
          <p:cNvPicPr>
            <a:picLocks noChangeAspect="1"/>
          </p:cNvPicPr>
          <p:nvPr/>
        </p:nvPicPr>
        <p:blipFill>
          <a:blip r:embed="rId2">
            <a:extLst/>
          </a:blip>
          <a:stretch>
            <a:fillRect/>
          </a:stretch>
        </p:blipFill>
        <p:spPr>
          <a:xfrm>
            <a:off x="1241297" y="429050"/>
            <a:ext cx="1896277" cy="185533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7"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28"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29"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30"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2"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3"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4"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35" name="Bullet ipsum dolor sit amet nonummy consecuter…"/>
          <p:cNvSpPr txBox="1"/>
          <p:nvPr/>
        </p:nvSpPr>
        <p:spPr>
          <a:xfrm>
            <a:off x="1286941" y="4573618"/>
            <a:ext cx="21784718"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7"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8"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9" name="Headline Text"/>
          <p:cNvSpPr txBox="1"/>
          <p:nvPr/>
        </p:nvSpPr>
        <p:spPr>
          <a:xfrm>
            <a:off x="123994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40" name="Lorem ipsum dolere sit met nonummy consecuter es quid. Lorem ipsum dolere sit met nonummy consecuter es quid. Lorem ipsum dolere sit met nonummy consecuter es quid. Lorem ipsum dolere sit met nonummy consecuter es quid."/>
          <p:cNvSpPr txBox="1"/>
          <p:nvPr/>
        </p:nvSpPr>
        <p:spPr>
          <a:xfrm>
            <a:off x="12353552" y="4573618"/>
            <a:ext cx="10490053" cy="345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41" name="Screen Shot 2016-07-27 at 10.45.56 PM.png" descr="Screen Shot 2016-07-27 at 10.45.56 PM.png"/>
          <p:cNvPicPr>
            <a:picLocks noChangeAspect="1"/>
          </p:cNvPicPr>
          <p:nvPr/>
        </p:nvPicPr>
        <p:blipFill>
          <a:blip r:embed="rId4">
            <a:extLst/>
          </a:blip>
          <a:srcRect l="34701" t="0" r="129" b="0"/>
          <a:stretch>
            <a:fillRect/>
          </a:stretch>
        </p:blipFill>
        <p:spPr>
          <a:xfrm>
            <a:off x="1279128" y="3194050"/>
            <a:ext cx="10490049" cy="621923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ITLE SPONSORS"/>
          <p:cNvSpPr txBox="1"/>
          <p:nvPr/>
        </p:nvSpPr>
        <p:spPr>
          <a:xfrm>
            <a:off x="1286941" y="6794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TITLE SPONSORS</a:t>
            </a:r>
          </a:p>
        </p:txBody>
      </p:sp>
      <p:sp>
        <p:nvSpPr>
          <p:cNvPr id="144" name="Line"/>
          <p:cNvSpPr/>
          <p:nvPr/>
        </p:nvSpPr>
        <p:spPr>
          <a:xfrm>
            <a:off x="1283985" y="1727200"/>
            <a:ext cx="19362409" cy="0"/>
          </a:xfrm>
          <a:prstGeom prst="line">
            <a:avLst/>
          </a:prstGeom>
          <a:ln w="12700">
            <a:solidFill>
              <a:srgbClr val="EBEBEB"/>
            </a:solidFill>
            <a:miter lim="400000"/>
          </a:ln>
        </p:spPr>
        <p:txBody>
          <a:bodyPr lIns="50800" tIns="50800" rIns="50800" bIns="50800" anchor="ctr"/>
          <a:lstStyle/>
          <a:p>
            <a:pPr>
              <a:defRPr sz="3200"/>
            </a:pPr>
          </a:p>
        </p:txBody>
      </p:sp>
      <p:sp>
        <p:nvSpPr>
          <p:cNvPr id="145" name="TRACK SPONSORS"/>
          <p:cNvSpPr txBox="1"/>
          <p:nvPr/>
        </p:nvSpPr>
        <p:spPr>
          <a:xfrm>
            <a:off x="1286941" y="7356475"/>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TRACK SPONSORS</a:t>
            </a:r>
          </a:p>
        </p:txBody>
      </p:sp>
      <p:sp>
        <p:nvSpPr>
          <p:cNvPr id="146" name="Line"/>
          <p:cNvSpPr/>
          <p:nvPr/>
        </p:nvSpPr>
        <p:spPr>
          <a:xfrm>
            <a:off x="1283985" y="8404225"/>
            <a:ext cx="19362409" cy="0"/>
          </a:xfrm>
          <a:prstGeom prst="line">
            <a:avLst/>
          </a:prstGeom>
          <a:ln w="12700">
            <a:solidFill>
              <a:srgbClr val="EBEBEB"/>
            </a:solidFill>
            <a:miter lim="400000"/>
          </a:ln>
        </p:spPr>
        <p:txBody>
          <a:bodyPr lIns="50800" tIns="50800" rIns="50800" bIns="50800" anchor="ctr"/>
          <a:lstStyle/>
          <a:p>
            <a:pPr>
              <a:defRPr sz="3200"/>
            </a:pPr>
          </a:p>
        </p:txBody>
      </p:sp>
      <p:pic>
        <p:nvPicPr>
          <p:cNvPr id="147" name="Image" descr="Image"/>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pic>
        <p:nvPicPr>
          <p:cNvPr id="148" name="Image" descr="Image"/>
          <p:cNvPicPr>
            <a:picLocks noChangeAspect="1"/>
          </p:cNvPicPr>
          <p:nvPr/>
        </p:nvPicPr>
        <p:blipFill>
          <a:blip r:embed="rId3">
            <a:extLst/>
          </a:blip>
          <a:stretch>
            <a:fillRect/>
          </a:stretch>
        </p:blipFill>
        <p:spPr>
          <a:xfrm>
            <a:off x="1348758" y="2243990"/>
            <a:ext cx="15862301" cy="3784601"/>
          </a:xfrm>
          <a:prstGeom prst="rect">
            <a:avLst/>
          </a:prstGeom>
          <a:ln w="12700">
            <a:miter lim="400000"/>
          </a:ln>
        </p:spPr>
      </p:pic>
      <p:pic>
        <p:nvPicPr>
          <p:cNvPr id="149" name="Image" descr="Image"/>
          <p:cNvPicPr>
            <a:picLocks noChangeAspect="1"/>
          </p:cNvPicPr>
          <p:nvPr/>
        </p:nvPicPr>
        <p:blipFill>
          <a:blip r:embed="rId4">
            <a:extLst/>
          </a:blip>
          <a:stretch>
            <a:fillRect/>
          </a:stretch>
        </p:blipFill>
        <p:spPr>
          <a:xfrm>
            <a:off x="1349622" y="9471759"/>
            <a:ext cx="18427701" cy="31750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headline SPONSORS"/>
          <p:cNvSpPr txBox="1"/>
          <p:nvPr/>
        </p:nvSpPr>
        <p:spPr>
          <a:xfrm>
            <a:off x="1286941" y="6794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SPONSORS</a:t>
            </a:r>
          </a:p>
        </p:txBody>
      </p:sp>
      <p:sp>
        <p:nvSpPr>
          <p:cNvPr id="152" name="Line"/>
          <p:cNvSpPr/>
          <p:nvPr/>
        </p:nvSpPr>
        <p:spPr>
          <a:xfrm>
            <a:off x="1283985" y="1727200"/>
            <a:ext cx="19362409" cy="0"/>
          </a:xfrm>
          <a:prstGeom prst="line">
            <a:avLst/>
          </a:prstGeom>
          <a:ln w="12700">
            <a:solidFill>
              <a:srgbClr val="EBEBEB"/>
            </a:solidFill>
            <a:miter lim="400000"/>
          </a:ln>
        </p:spPr>
        <p:txBody>
          <a:bodyPr lIns="50800" tIns="50800" rIns="50800" bIns="50800" anchor="ctr"/>
          <a:lstStyle/>
          <a:p>
            <a:pPr>
              <a:defRPr sz="3200"/>
            </a:pPr>
          </a:p>
        </p:txBody>
      </p:sp>
      <p:sp>
        <p:nvSpPr>
          <p:cNvPr id="153" name="partner SPONSORS"/>
          <p:cNvSpPr txBox="1"/>
          <p:nvPr/>
        </p:nvSpPr>
        <p:spPr>
          <a:xfrm>
            <a:off x="1286941" y="6373541"/>
            <a:ext cx="7584034"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partner SPONSORS</a:t>
            </a:r>
          </a:p>
        </p:txBody>
      </p:sp>
      <p:sp>
        <p:nvSpPr>
          <p:cNvPr id="154" name="Line"/>
          <p:cNvSpPr/>
          <p:nvPr/>
        </p:nvSpPr>
        <p:spPr>
          <a:xfrm>
            <a:off x="1283985" y="7421291"/>
            <a:ext cx="9057699" cy="1"/>
          </a:xfrm>
          <a:prstGeom prst="line">
            <a:avLst/>
          </a:prstGeom>
          <a:ln w="12700">
            <a:solidFill>
              <a:srgbClr val="EBEBEB"/>
            </a:solidFill>
            <a:miter lim="400000"/>
          </a:ln>
        </p:spPr>
        <p:txBody>
          <a:bodyPr lIns="50800" tIns="50800" rIns="50800" bIns="50800" anchor="ctr"/>
          <a:lstStyle/>
          <a:p>
            <a:pPr>
              <a:defRPr sz="3200"/>
            </a:pPr>
          </a:p>
        </p:txBody>
      </p:sp>
      <p:pic>
        <p:nvPicPr>
          <p:cNvPr id="155" name="Image" descr="Image"/>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sp>
        <p:nvSpPr>
          <p:cNvPr id="156" name="member SPONSORS"/>
          <p:cNvSpPr txBox="1"/>
          <p:nvPr/>
        </p:nvSpPr>
        <p:spPr>
          <a:xfrm>
            <a:off x="11561241" y="6373541"/>
            <a:ext cx="7584034"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member SPONSORS</a:t>
            </a:r>
          </a:p>
        </p:txBody>
      </p:sp>
      <p:sp>
        <p:nvSpPr>
          <p:cNvPr id="157" name="Line"/>
          <p:cNvSpPr/>
          <p:nvPr/>
        </p:nvSpPr>
        <p:spPr>
          <a:xfrm>
            <a:off x="11583685" y="7421291"/>
            <a:ext cx="9057699" cy="1"/>
          </a:xfrm>
          <a:prstGeom prst="line">
            <a:avLst/>
          </a:prstGeom>
          <a:ln w="12700">
            <a:solidFill>
              <a:srgbClr val="EBEBEB"/>
            </a:solidFill>
            <a:miter lim="400000"/>
          </a:ln>
        </p:spPr>
        <p:txBody>
          <a:bodyPr lIns="50800" tIns="50800" rIns="50800" bIns="50800" anchor="ctr"/>
          <a:lstStyle/>
          <a:p>
            <a:pPr>
              <a:defRPr sz="3200"/>
            </a:pPr>
          </a:p>
        </p:txBody>
      </p:sp>
      <p:sp>
        <p:nvSpPr>
          <p:cNvPr id="158" name="AutoDesk…"/>
          <p:cNvSpPr txBox="1"/>
          <p:nvPr/>
        </p:nvSpPr>
        <p:spPr>
          <a:xfrm>
            <a:off x="1310184" y="7781685"/>
            <a:ext cx="4129592" cy="5185768"/>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defRPr spc="-44" sz="2200">
                <a:solidFill>
                  <a:srgbClr val="797979"/>
                </a:solidFill>
                <a:latin typeface="Montserrat Light"/>
                <a:ea typeface="Montserrat Light"/>
                <a:cs typeface="Montserrat Light"/>
                <a:sym typeface="Montserrat Light"/>
              </a:defRPr>
            </a:pPr>
            <a:r>
              <a:t>AutoDesk</a:t>
            </a:r>
          </a:p>
          <a:p>
            <a:pPr algn="l" defTabSz="587022">
              <a:defRPr spc="-44" sz="2200">
                <a:solidFill>
                  <a:srgbClr val="797979"/>
                </a:solidFill>
                <a:latin typeface="Montserrat Light"/>
                <a:ea typeface="Montserrat Light"/>
                <a:cs typeface="Montserrat Light"/>
                <a:sym typeface="Montserrat Light"/>
              </a:defRPr>
            </a:pPr>
            <a:r>
              <a:t>Bradford, ltd</a:t>
            </a:r>
          </a:p>
          <a:p>
            <a:pPr algn="l" defTabSz="587022">
              <a:defRPr spc="-44" sz="2200">
                <a:solidFill>
                  <a:srgbClr val="797979"/>
                </a:solidFill>
                <a:latin typeface="Montserrat Light"/>
                <a:ea typeface="Montserrat Light"/>
                <a:cs typeface="Montserrat Light"/>
                <a:sym typeface="Montserrat Light"/>
              </a:defRPr>
            </a:pPr>
            <a:r>
              <a:t>CenturyLink</a:t>
            </a:r>
          </a:p>
          <a:p>
            <a:pPr algn="l" defTabSz="587022">
              <a:defRPr spc="-44" sz="2200">
                <a:solidFill>
                  <a:srgbClr val="797979"/>
                </a:solidFill>
                <a:latin typeface="Montserrat Light"/>
                <a:ea typeface="Montserrat Light"/>
                <a:cs typeface="Montserrat Light"/>
                <a:sym typeface="Montserrat Light"/>
              </a:defRPr>
            </a:pPr>
            <a:r>
              <a:t>City &amp; County of Denver, OED</a:t>
            </a:r>
          </a:p>
          <a:p>
            <a:pPr algn="l" defTabSz="587022">
              <a:defRPr spc="-44" sz="2200">
                <a:solidFill>
                  <a:srgbClr val="797979"/>
                </a:solidFill>
                <a:latin typeface="Montserrat Light"/>
                <a:ea typeface="Montserrat Light"/>
                <a:cs typeface="Montserrat Light"/>
                <a:sym typeface="Montserrat Light"/>
              </a:defRPr>
            </a:pPr>
            <a:r>
              <a:t>Colorado House of Pod</a:t>
            </a:r>
          </a:p>
          <a:p>
            <a:pPr algn="l" defTabSz="587022">
              <a:defRPr spc="-44" sz="2200">
                <a:solidFill>
                  <a:srgbClr val="797979"/>
                </a:solidFill>
                <a:latin typeface="Montserrat Light"/>
                <a:ea typeface="Montserrat Light"/>
                <a:cs typeface="Montserrat Light"/>
                <a:sym typeface="Montserrat Light"/>
              </a:defRPr>
            </a:pPr>
            <a:r>
              <a:t>The Commons On Champa</a:t>
            </a:r>
          </a:p>
          <a:p>
            <a:pPr algn="l" defTabSz="587022">
              <a:defRPr spc="-44" sz="2200">
                <a:solidFill>
                  <a:srgbClr val="797979"/>
                </a:solidFill>
                <a:latin typeface="Montserrat Light"/>
                <a:ea typeface="Montserrat Light"/>
                <a:cs typeface="Montserrat Light"/>
                <a:sym typeface="Montserrat Light"/>
              </a:defRPr>
            </a:pPr>
            <a:r>
              <a:t>Cooley</a:t>
            </a:r>
          </a:p>
          <a:p>
            <a:pPr algn="l" defTabSz="587022">
              <a:defRPr spc="-44" sz="2200">
                <a:solidFill>
                  <a:srgbClr val="797979"/>
                </a:solidFill>
                <a:latin typeface="Montserrat Light"/>
                <a:ea typeface="Montserrat Light"/>
                <a:cs typeface="Montserrat Light"/>
                <a:sym typeface="Montserrat Light"/>
              </a:defRPr>
            </a:pPr>
            <a:r>
              <a:t>DCPA - Seawell Ballroom</a:t>
            </a:r>
          </a:p>
          <a:p>
            <a:pPr algn="l" defTabSz="587022">
              <a:defRPr spc="-44" sz="2200">
                <a:solidFill>
                  <a:srgbClr val="797979"/>
                </a:solidFill>
                <a:latin typeface="Montserrat Light"/>
                <a:ea typeface="Montserrat Light"/>
                <a:cs typeface="Montserrat Light"/>
                <a:sym typeface="Montserrat Light"/>
              </a:defRPr>
            </a:pPr>
            <a:r>
              <a:t>eTuk Ride</a:t>
            </a:r>
          </a:p>
          <a:p>
            <a:pPr algn="l" defTabSz="587022">
              <a:defRPr spc="-44" sz="2200">
                <a:solidFill>
                  <a:srgbClr val="797979"/>
                </a:solidFill>
                <a:latin typeface="Montserrat Light"/>
                <a:ea typeface="Montserrat Light"/>
                <a:cs typeface="Montserrat Light"/>
                <a:sym typeface="Montserrat Light"/>
              </a:defRPr>
            </a:pPr>
            <a:r>
              <a:t>General Assembly</a:t>
            </a:r>
          </a:p>
          <a:p>
            <a:pPr algn="l" defTabSz="587022">
              <a:defRPr spc="-44" sz="2200">
                <a:solidFill>
                  <a:srgbClr val="797979"/>
                </a:solidFill>
                <a:latin typeface="Montserrat Light"/>
                <a:ea typeface="Montserrat Light"/>
                <a:cs typeface="Montserrat Light"/>
                <a:sym typeface="Montserrat Light"/>
              </a:defRPr>
            </a:pPr>
            <a:r>
              <a:t>Hired.com</a:t>
            </a:r>
          </a:p>
          <a:p>
            <a:pPr algn="l" defTabSz="587022">
              <a:defRPr spc="-44" sz="2200">
                <a:solidFill>
                  <a:srgbClr val="797979"/>
                </a:solidFill>
                <a:latin typeface="Montserrat Light"/>
                <a:ea typeface="Montserrat Light"/>
                <a:cs typeface="Montserrat Light"/>
                <a:sym typeface="Montserrat Light"/>
              </a:defRPr>
            </a:pPr>
            <a:r>
              <a:t>Husch Blackwell</a:t>
            </a:r>
          </a:p>
          <a:p>
            <a:pPr algn="l" defTabSz="587022">
              <a:defRPr spc="-44" sz="2200">
                <a:solidFill>
                  <a:srgbClr val="797979"/>
                </a:solidFill>
                <a:latin typeface="Montserrat Light"/>
                <a:ea typeface="Montserrat Light"/>
                <a:cs typeface="Montserrat Light"/>
                <a:sym typeface="Montserrat Light"/>
              </a:defRPr>
            </a:pPr>
            <a:r>
              <a:t>ImageSeller</a:t>
            </a:r>
          </a:p>
          <a:p>
            <a:pPr algn="l" defTabSz="587022">
              <a:defRPr spc="-44" sz="2200">
                <a:solidFill>
                  <a:srgbClr val="797979"/>
                </a:solidFill>
                <a:latin typeface="Montserrat Light"/>
                <a:ea typeface="Montserrat Light"/>
                <a:cs typeface="Montserrat Light"/>
                <a:sym typeface="Montserrat Light"/>
              </a:defRPr>
            </a:pPr>
            <a:r>
              <a:t>Intelivideo</a:t>
            </a:r>
          </a:p>
          <a:p>
            <a:pPr algn="l" defTabSz="587022">
              <a:defRPr spc="-44" sz="2200">
                <a:solidFill>
                  <a:srgbClr val="797979"/>
                </a:solidFill>
                <a:latin typeface="Montserrat Light"/>
                <a:ea typeface="Montserrat Light"/>
                <a:cs typeface="Montserrat Light"/>
                <a:sym typeface="Montserrat Light"/>
              </a:defRPr>
            </a:pPr>
            <a:r>
              <a:t>Luna Gourmet Coffee &amp; Tea</a:t>
            </a:r>
          </a:p>
        </p:txBody>
      </p:sp>
      <p:sp>
        <p:nvSpPr>
          <p:cNvPr id="159" name="Mass FX Media…"/>
          <p:cNvSpPr txBox="1"/>
          <p:nvPr/>
        </p:nvSpPr>
        <p:spPr>
          <a:xfrm>
            <a:off x="5840698" y="7781685"/>
            <a:ext cx="4620579" cy="5185768"/>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defRPr spc="-44" sz="2200">
                <a:solidFill>
                  <a:srgbClr val="797979"/>
                </a:solidFill>
                <a:latin typeface="Montserrat Light"/>
                <a:ea typeface="Montserrat Light"/>
                <a:cs typeface="Montserrat Light"/>
                <a:sym typeface="Montserrat Light"/>
              </a:defRPr>
            </a:pPr>
            <a:r>
              <a:t>Mass FX Media</a:t>
            </a:r>
          </a:p>
          <a:p>
            <a:pPr algn="l" defTabSz="587022">
              <a:defRPr spc="-44" sz="2200">
                <a:solidFill>
                  <a:srgbClr val="797979"/>
                </a:solidFill>
                <a:latin typeface="Montserrat Light"/>
                <a:ea typeface="Montserrat Light"/>
                <a:cs typeface="Montserrat Light"/>
                <a:sym typeface="Montserrat Light"/>
              </a:defRPr>
            </a:pPr>
            <a:r>
              <a:t>Nanno</a:t>
            </a:r>
          </a:p>
          <a:p>
            <a:pPr algn="l" defTabSz="587022">
              <a:defRPr spc="-44" sz="2200">
                <a:solidFill>
                  <a:srgbClr val="797979"/>
                </a:solidFill>
                <a:latin typeface="Montserrat Light"/>
                <a:ea typeface="Montserrat Light"/>
                <a:cs typeface="Montserrat Light"/>
                <a:sym typeface="Montserrat Light"/>
              </a:defRPr>
            </a:pPr>
            <a:r>
              <a:t>Netsuite</a:t>
            </a:r>
          </a:p>
          <a:p>
            <a:pPr algn="l" defTabSz="587022">
              <a:defRPr spc="-44" sz="2200">
                <a:solidFill>
                  <a:srgbClr val="797979"/>
                </a:solidFill>
                <a:latin typeface="Montserrat Light"/>
                <a:ea typeface="Montserrat Light"/>
                <a:cs typeface="Montserrat Light"/>
                <a:sym typeface="Montserrat Light"/>
              </a:defRPr>
            </a:pPr>
            <a:r>
              <a:t>Nordstrom</a:t>
            </a:r>
          </a:p>
          <a:p>
            <a:pPr algn="l" defTabSz="587022">
              <a:defRPr spc="-44" sz="2200">
                <a:solidFill>
                  <a:srgbClr val="797979"/>
                </a:solidFill>
                <a:latin typeface="Montserrat Light"/>
                <a:ea typeface="Montserrat Light"/>
                <a:cs typeface="Montserrat Light"/>
                <a:sym typeface="Montserrat Light"/>
              </a:defRPr>
            </a:pPr>
            <a:r>
              <a:t>OfficeScapes</a:t>
            </a:r>
          </a:p>
          <a:p>
            <a:pPr algn="l" defTabSz="587022">
              <a:defRPr spc="-44" sz="2200">
                <a:solidFill>
                  <a:srgbClr val="797979"/>
                </a:solidFill>
                <a:latin typeface="Montserrat Light"/>
                <a:ea typeface="Montserrat Light"/>
                <a:cs typeface="Montserrat Light"/>
                <a:sym typeface="Montserrat Light"/>
              </a:defRPr>
            </a:pPr>
            <a:r>
              <a:t>The Passport Program</a:t>
            </a:r>
          </a:p>
          <a:p>
            <a:pPr algn="l" defTabSz="587022">
              <a:defRPr spc="-44" sz="2200">
                <a:solidFill>
                  <a:srgbClr val="797979"/>
                </a:solidFill>
                <a:latin typeface="Montserrat Light"/>
                <a:ea typeface="Montserrat Light"/>
                <a:cs typeface="Montserrat Light"/>
                <a:sym typeface="Montserrat Light"/>
              </a:defRPr>
            </a:pPr>
            <a:r>
              <a:t>Peak Beverage</a:t>
            </a:r>
          </a:p>
          <a:p>
            <a:pPr algn="l" defTabSz="587022">
              <a:defRPr spc="-44" sz="2200">
                <a:solidFill>
                  <a:srgbClr val="797979"/>
                </a:solidFill>
                <a:latin typeface="Montserrat Light"/>
                <a:ea typeface="Montserrat Light"/>
                <a:cs typeface="Montserrat Light"/>
                <a:sym typeface="Montserrat Light"/>
              </a:defRPr>
            </a:pPr>
            <a:r>
              <a:t>Perficient</a:t>
            </a:r>
          </a:p>
          <a:p>
            <a:pPr algn="l" defTabSz="587022">
              <a:defRPr spc="-44" sz="2200">
                <a:solidFill>
                  <a:srgbClr val="797979"/>
                </a:solidFill>
                <a:latin typeface="Montserrat Light"/>
                <a:ea typeface="Montserrat Light"/>
                <a:cs typeface="Montserrat Light"/>
                <a:sym typeface="Montserrat Light"/>
              </a:defRPr>
            </a:pPr>
            <a:r>
              <a:t>Slalom Consulting</a:t>
            </a:r>
          </a:p>
          <a:p>
            <a:pPr algn="l" defTabSz="587022">
              <a:defRPr spc="-44" sz="2200">
                <a:solidFill>
                  <a:srgbClr val="797979"/>
                </a:solidFill>
                <a:latin typeface="Montserrat Light"/>
                <a:ea typeface="Montserrat Light"/>
                <a:cs typeface="Montserrat Light"/>
                <a:sym typeface="Montserrat Light"/>
              </a:defRPr>
            </a:pPr>
            <a:r>
              <a:t>Spectrum</a:t>
            </a:r>
          </a:p>
          <a:p>
            <a:pPr algn="l" defTabSz="587022">
              <a:defRPr spc="-44" sz="2200">
                <a:solidFill>
                  <a:srgbClr val="797979"/>
                </a:solidFill>
                <a:latin typeface="Montserrat Light"/>
                <a:ea typeface="Montserrat Light"/>
                <a:cs typeface="Montserrat Light"/>
                <a:sym typeface="Montserrat Light"/>
              </a:defRPr>
            </a:pPr>
            <a:r>
              <a:t>Test Double</a:t>
            </a:r>
          </a:p>
          <a:p>
            <a:pPr algn="l" defTabSz="587022">
              <a:defRPr spc="-44" sz="2200">
                <a:solidFill>
                  <a:srgbClr val="797979"/>
                </a:solidFill>
                <a:latin typeface="Montserrat Light"/>
                <a:ea typeface="Montserrat Light"/>
                <a:cs typeface="Montserrat Light"/>
                <a:sym typeface="Montserrat Light"/>
              </a:defRPr>
            </a:pPr>
            <a:r>
              <a:t>Verizon Wireless</a:t>
            </a:r>
          </a:p>
          <a:p>
            <a:pPr algn="l" defTabSz="587022">
              <a:defRPr spc="-44" sz="2200">
                <a:solidFill>
                  <a:srgbClr val="797979"/>
                </a:solidFill>
                <a:latin typeface="Montserrat Light"/>
                <a:ea typeface="Montserrat Light"/>
                <a:cs typeface="Montserrat Light"/>
                <a:sym typeface="Montserrat Light"/>
              </a:defRPr>
            </a:pPr>
            <a:r>
              <a:t>Workiva</a:t>
            </a:r>
          </a:p>
          <a:p>
            <a:pPr algn="l" defTabSz="587022">
              <a:defRPr spc="-44" sz="2200">
                <a:solidFill>
                  <a:srgbClr val="797979"/>
                </a:solidFill>
                <a:latin typeface="Montserrat Light"/>
                <a:ea typeface="Montserrat Light"/>
                <a:cs typeface="Montserrat Light"/>
                <a:sym typeface="Montserrat Light"/>
              </a:defRPr>
            </a:pPr>
            <a:r>
              <a:t>Xactly</a:t>
            </a:r>
          </a:p>
          <a:p>
            <a:pPr algn="l" defTabSz="587022">
              <a:defRPr spc="-44" sz="2200">
                <a:solidFill>
                  <a:srgbClr val="797979"/>
                </a:solidFill>
                <a:latin typeface="Montserrat Light"/>
                <a:ea typeface="Montserrat Light"/>
                <a:cs typeface="Montserrat Light"/>
                <a:sym typeface="Montserrat Light"/>
              </a:defRPr>
            </a:pPr>
            <a:r>
              <a:t>Zayo</a:t>
            </a:r>
          </a:p>
        </p:txBody>
      </p:sp>
      <p:sp>
        <p:nvSpPr>
          <p:cNvPr id="160" name="Granicus…"/>
          <p:cNvSpPr txBox="1"/>
          <p:nvPr/>
        </p:nvSpPr>
        <p:spPr>
          <a:xfrm>
            <a:off x="11677618" y="7783279"/>
            <a:ext cx="3420302" cy="2850238"/>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defRPr spc="-44" sz="2200">
                <a:solidFill>
                  <a:srgbClr val="797979"/>
                </a:solidFill>
                <a:latin typeface="Montserrat Light"/>
                <a:ea typeface="Montserrat Light"/>
                <a:cs typeface="Montserrat Light"/>
                <a:sym typeface="Montserrat Light"/>
              </a:defRPr>
            </a:pPr>
            <a:r>
              <a:t>Granicus</a:t>
            </a:r>
          </a:p>
          <a:p>
            <a:pPr algn="l" defTabSz="587022">
              <a:defRPr spc="-44" sz="2200">
                <a:solidFill>
                  <a:srgbClr val="797979"/>
                </a:solidFill>
                <a:latin typeface="Montserrat Light"/>
                <a:ea typeface="Montserrat Light"/>
                <a:cs typeface="Montserrat Light"/>
                <a:sym typeface="Montserrat Light"/>
              </a:defRPr>
            </a:pPr>
            <a:r>
              <a:t>Hogan Lovells</a:t>
            </a:r>
          </a:p>
          <a:p>
            <a:pPr algn="l" defTabSz="587022">
              <a:defRPr spc="-44" sz="2200">
                <a:solidFill>
                  <a:srgbClr val="797979"/>
                </a:solidFill>
                <a:latin typeface="Montserrat Light"/>
                <a:ea typeface="Montserrat Light"/>
                <a:cs typeface="Montserrat Light"/>
                <a:sym typeface="Montserrat Light"/>
              </a:defRPr>
            </a:pPr>
            <a:r>
              <a:t>Meyer Law</a:t>
            </a:r>
          </a:p>
          <a:p>
            <a:pPr algn="l" defTabSz="587022">
              <a:defRPr spc="-44" sz="2200">
                <a:solidFill>
                  <a:srgbClr val="797979"/>
                </a:solidFill>
                <a:latin typeface="Montserrat Light"/>
                <a:ea typeface="Montserrat Light"/>
                <a:cs typeface="Montserrat Light"/>
                <a:sym typeface="Montserrat Light"/>
              </a:defRPr>
            </a:pPr>
            <a:r>
              <a:t>Photomadic</a:t>
            </a:r>
          </a:p>
          <a:p>
            <a:pPr algn="l" defTabSz="587022">
              <a:defRPr spc="-44" sz="2200">
                <a:solidFill>
                  <a:srgbClr val="797979"/>
                </a:solidFill>
                <a:latin typeface="Montserrat Light"/>
                <a:ea typeface="Montserrat Light"/>
                <a:cs typeface="Montserrat Light"/>
                <a:sym typeface="Montserrat Light"/>
              </a:defRPr>
            </a:pPr>
            <a:r>
              <a:t>Slifer Smith &amp; Frampton</a:t>
            </a:r>
          </a:p>
          <a:p>
            <a:pPr algn="l" defTabSz="587022">
              <a:defRPr spc="-44" sz="2200">
                <a:solidFill>
                  <a:srgbClr val="797979"/>
                </a:solidFill>
                <a:latin typeface="Montserrat Light"/>
                <a:ea typeface="Montserrat Light"/>
                <a:cs typeface="Montserrat Light"/>
                <a:sym typeface="Montserrat Light"/>
              </a:defRPr>
            </a:pPr>
            <a:r>
              <a:t>Swiftpage</a:t>
            </a:r>
          </a:p>
          <a:p>
            <a:pPr algn="l" defTabSz="587022">
              <a:defRPr spc="-44" sz="2200">
                <a:solidFill>
                  <a:srgbClr val="797979"/>
                </a:solidFill>
                <a:latin typeface="Montserrat Light"/>
                <a:ea typeface="Montserrat Light"/>
                <a:cs typeface="Montserrat Light"/>
                <a:sym typeface="Montserrat Light"/>
              </a:defRPr>
            </a:pPr>
          </a:p>
        </p:txBody>
      </p:sp>
      <p:pic>
        <p:nvPicPr>
          <p:cNvPr id="161" name="Image" descr="Image"/>
          <p:cNvPicPr>
            <a:picLocks noChangeAspect="1"/>
          </p:cNvPicPr>
          <p:nvPr/>
        </p:nvPicPr>
        <p:blipFill>
          <a:blip r:embed="rId3">
            <a:extLst/>
          </a:blip>
          <a:stretch>
            <a:fillRect/>
          </a:stretch>
        </p:blipFill>
        <p:spPr>
          <a:xfrm>
            <a:off x="1219200" y="2159000"/>
            <a:ext cx="16713200" cy="3505200"/>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