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1pPr>
    <a:lvl2pPr marL="0" marR="0" indent="228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2pPr>
    <a:lvl3pPr marL="0" marR="0" indent="457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3pPr>
    <a:lvl4pPr marL="0" marR="0" indent="685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4pPr>
    <a:lvl5pPr marL="0" marR="0" indent="9144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5pPr>
    <a:lvl6pPr marL="0" marR="0" indent="11430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6pPr>
    <a:lvl7pPr marL="0" marR="0" indent="1371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7pPr>
    <a:lvl8pPr marL="0" marR="0" indent="1600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8pPr>
    <a:lvl9pPr marL="0" marR="0" indent="1828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3386" y="5994400"/>
            <a:ext cx="10464802" cy="447887"/>
          </a:xfrm>
          <a:prstGeom prst="rect">
            <a:avLst/>
          </a:prstGeom>
        </p:spPr>
        <p:txBody>
          <a:bodyPr>
            <a:spAutoFit/>
          </a:bodyPr>
          <a:lstStyle>
            <a:lvl1pPr>
              <a:defRPr sz="26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3386" y="4380229"/>
            <a:ext cx="10464802" cy="600288"/>
          </a:xfrm>
          <a:prstGeom prst="rect">
            <a:avLst/>
          </a:prstGeom>
        </p:spPr>
        <p:txBody>
          <a:bodyPr anchor="ctr">
            <a:spAutoFit/>
          </a:bodyPr>
          <a:lstStyle>
            <a:lvl1pPr>
              <a:defRPr sz="36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 y="1219199"/>
            <a:ext cx="13004801"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3" y="1578186"/>
            <a:ext cx="9672321" cy="4660055"/>
          </a:xfrm>
          <a:prstGeom prst="rect">
            <a:avLst/>
          </a:prstGeom>
        </p:spPr>
        <p:txBody>
          <a:bodyPr lIns="91439" tIns="45719" rIns="91439" bIns="45719">
            <a:noAutofit/>
          </a:bodyPr>
          <a:lstStyle/>
          <a:p>
            <a:pPr/>
          </a:p>
        </p:txBody>
      </p:sp>
      <p:sp>
        <p:nvSpPr>
          <p:cNvPr id="21" name="Title Text"/>
          <p:cNvSpPr txBox="1"/>
          <p:nvPr>
            <p:ph type="title"/>
          </p:nvPr>
        </p:nvSpPr>
        <p:spPr>
          <a:xfrm>
            <a:off x="338666" y="6258560"/>
            <a:ext cx="12327468" cy="1070187"/>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6" y="3637279"/>
            <a:ext cx="11108268" cy="2479042"/>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6" y="1808479"/>
            <a:ext cx="5080002" cy="6136642"/>
          </a:xfrm>
          <a:prstGeom prst="rect">
            <a:avLst/>
          </a:prstGeom>
        </p:spPr>
        <p:txBody>
          <a:bodyPr lIns="91439" tIns="45719" rIns="91439" bIns="45719">
            <a:noAutofit/>
          </a:bodyPr>
          <a:lstStyle/>
          <a:p>
            <a:pPr/>
          </a:p>
        </p:txBody>
      </p:sp>
      <p:sp>
        <p:nvSpPr>
          <p:cNvPr id="39" name="Title Text"/>
          <p:cNvSpPr txBox="1"/>
          <p:nvPr>
            <p:ph type="title"/>
          </p:nvPr>
        </p:nvSpPr>
        <p:spPr>
          <a:xfrm>
            <a:off x="880533" y="1808479"/>
            <a:ext cx="5452534" cy="2993815"/>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3" y="4870026"/>
            <a:ext cx="5452534" cy="30750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3" y="1727199"/>
            <a:ext cx="11203094"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3" y="1727199"/>
            <a:ext cx="11203094" cy="1219201"/>
          </a:xfrm>
          <a:prstGeom prst="rect">
            <a:avLst/>
          </a:prstGeom>
        </p:spPr>
        <p:txBody>
          <a:bodyPr anchor="ctr"/>
          <a:lstStyle/>
          <a:p>
            <a:pPr/>
            <a:r>
              <a:t>Title Text</a:t>
            </a:r>
          </a:p>
        </p:txBody>
      </p:sp>
      <p:sp>
        <p:nvSpPr>
          <p:cNvPr id="57" name="Body Level One…"/>
          <p:cNvSpPr txBox="1"/>
          <p:nvPr>
            <p:ph type="body" idx="1"/>
          </p:nvPr>
        </p:nvSpPr>
        <p:spPr>
          <a:xfrm>
            <a:off x="900853" y="2946399"/>
            <a:ext cx="11203094" cy="4910668"/>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6" y="2946399"/>
            <a:ext cx="5080002" cy="4910668"/>
          </a:xfrm>
          <a:prstGeom prst="rect">
            <a:avLst/>
          </a:prstGeom>
        </p:spPr>
        <p:txBody>
          <a:bodyPr lIns="91439" tIns="45719" rIns="91439" bIns="45719">
            <a:noAutofit/>
          </a:bodyPr>
          <a:lstStyle/>
          <a:p>
            <a:pPr/>
          </a:p>
        </p:txBody>
      </p:sp>
      <p:sp>
        <p:nvSpPr>
          <p:cNvPr id="66" name="Title Text"/>
          <p:cNvSpPr txBox="1"/>
          <p:nvPr>
            <p:ph type="title"/>
          </p:nvPr>
        </p:nvSpPr>
        <p:spPr>
          <a:xfrm>
            <a:off x="900853" y="1727199"/>
            <a:ext cx="11203094" cy="1219201"/>
          </a:xfrm>
          <a:prstGeom prst="rect">
            <a:avLst/>
          </a:prstGeom>
        </p:spPr>
        <p:txBody>
          <a:bodyPr anchor="ctr"/>
          <a:lstStyle/>
          <a:p>
            <a:pPr/>
            <a:r>
              <a:t>Title Text</a:t>
            </a:r>
          </a:p>
        </p:txBody>
      </p:sp>
      <p:sp>
        <p:nvSpPr>
          <p:cNvPr id="67" name="Body Level One…"/>
          <p:cNvSpPr txBox="1"/>
          <p:nvPr>
            <p:ph type="body" sz="half" idx="1"/>
          </p:nvPr>
        </p:nvSpPr>
        <p:spPr>
          <a:xfrm>
            <a:off x="900853" y="2946399"/>
            <a:ext cx="5337388" cy="4910668"/>
          </a:xfrm>
          <a:prstGeom prst="rect">
            <a:avLst/>
          </a:prstGeom>
        </p:spPr>
        <p:txBody>
          <a:bodyPr anchor="ctr"/>
          <a:lstStyle>
            <a:lvl1pPr marL="397368" indent="-397368" algn="l">
              <a:spcBef>
                <a:spcPts val="3200"/>
              </a:spcBef>
              <a:buSzPct val="75000"/>
              <a:buChar char="•"/>
              <a:defRPr sz="3200"/>
            </a:lvl1pPr>
            <a:lvl2pPr marL="956168" indent="-397368" algn="l">
              <a:spcBef>
                <a:spcPts val="3200"/>
              </a:spcBef>
              <a:buSzPct val="75000"/>
              <a:buChar char="•"/>
              <a:defRPr sz="3200"/>
            </a:lvl2pPr>
            <a:lvl3pPr marL="1514968" indent="-397368" algn="l">
              <a:spcBef>
                <a:spcPts val="3200"/>
              </a:spcBef>
              <a:buSzPct val="75000"/>
              <a:buChar char="•"/>
              <a:defRPr sz="3200"/>
            </a:lvl3pPr>
            <a:lvl4pPr marL="2073768" indent="-397368" algn="l">
              <a:spcBef>
                <a:spcPts val="3200"/>
              </a:spcBef>
              <a:buSzPct val="75000"/>
              <a:buChar char="•"/>
              <a:defRPr sz="3200"/>
            </a:lvl4pPr>
            <a:lvl5pPr marL="2632568" indent="-397368"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3" y="2167466"/>
            <a:ext cx="11203094" cy="5411895"/>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5" cy="2959947"/>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6"/>
            <a:ext cx="3948854" cy="2959948"/>
          </a:xfrm>
          <a:prstGeom prst="rect">
            <a:avLst/>
          </a:prstGeom>
        </p:spPr>
        <p:txBody>
          <a:bodyPr lIns="91439" tIns="45719" rIns="91439" bIns="45719">
            <a:noAutofit/>
          </a:bodyPr>
          <a:lstStyle/>
          <a:p>
            <a:pPr/>
          </a:p>
        </p:txBody>
      </p:sp>
      <p:sp>
        <p:nvSpPr>
          <p:cNvPr id="85" name="Image"/>
          <p:cNvSpPr/>
          <p:nvPr>
            <p:ph type="pic" sz="half" idx="15"/>
          </p:nvPr>
        </p:nvSpPr>
        <p:spPr>
          <a:xfrm>
            <a:off x="643466" y="1822026"/>
            <a:ext cx="7559041" cy="6116322"/>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6" y="2445173"/>
            <a:ext cx="11108268"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Title Text</a:t>
            </a:r>
          </a:p>
        </p:txBody>
      </p:sp>
      <p:sp>
        <p:nvSpPr>
          <p:cNvPr id="3" name="Body Level One…"/>
          <p:cNvSpPr txBox="1"/>
          <p:nvPr>
            <p:ph type="body" idx="1"/>
          </p:nvPr>
        </p:nvSpPr>
        <p:spPr>
          <a:xfrm>
            <a:off x="948266" y="4991946"/>
            <a:ext cx="11108268" cy="8466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8"/>
          </a:xfrm>
          <a:prstGeom prst="rect">
            <a:avLst/>
          </a:prstGeom>
          <a:ln w="3175">
            <a:miter lim="400000"/>
          </a:ln>
        </p:spPr>
        <p:txBody>
          <a:bodyPr wrap="none" lIns="27093" tIns="27093" rIns="27093" bIns="27093">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1.tif"/><Relationship Id="rId4"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13548" y="-1"/>
            <a:ext cx="13031896" cy="9753601"/>
          </a:xfrm>
          <a:prstGeom prst="rect">
            <a:avLst/>
          </a:prstGeom>
          <a:solidFill>
            <a:srgbClr val="01232D"/>
          </a:solidFill>
          <a:ln w="3175">
            <a:miter lim="400000"/>
          </a:ln>
        </p:spPr>
        <p:txBody>
          <a:bodyPr lIns="27093" tIns="27093" rIns="27093" bIns="27093" anchor="ctr"/>
          <a:lstStyle/>
          <a:p>
            <a:pPr>
              <a:defRPr sz="2100">
                <a:solidFill>
                  <a:srgbClr val="FFFFFF"/>
                </a:solidFill>
              </a:defRPr>
            </a:pPr>
          </a:p>
        </p:txBody>
      </p:sp>
      <p:pic>
        <p:nvPicPr>
          <p:cNvPr id="120" name="Image" descr="Image"/>
          <p:cNvPicPr>
            <a:picLocks noChangeAspect="1"/>
          </p:cNvPicPr>
          <p:nvPr/>
        </p:nvPicPr>
        <p:blipFill>
          <a:blip r:embed="rId2">
            <a:extLst/>
          </a:blip>
          <a:stretch>
            <a:fillRect/>
          </a:stretch>
        </p:blipFill>
        <p:spPr>
          <a:xfrm>
            <a:off x="694409" y="3533403"/>
            <a:ext cx="3054489" cy="2266847"/>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Line"/>
          <p:cNvSpPr/>
          <p:nvPr/>
        </p:nvSpPr>
        <p:spPr>
          <a:xfrm>
            <a:off x="684791" y="6096000"/>
            <a:ext cx="11614897" cy="0"/>
          </a:xfrm>
          <a:prstGeom prst="line">
            <a:avLst/>
          </a:prstGeom>
          <a:ln w="3175">
            <a:solidFill>
              <a:srgbClr val="A6AAA9"/>
            </a:solidFill>
            <a:custDash>
              <a:ds d="600000" sp="600000"/>
            </a:custDash>
            <a:miter lim="400000"/>
          </a:ln>
        </p:spPr>
        <p:txBody>
          <a:bodyPr lIns="27093" tIns="27093" rIns="27093" bIns="27093" anchor="ctr"/>
          <a:lstStyle/>
          <a:p>
            <a:pPr>
              <a:defRPr sz="2200"/>
            </a:pPr>
          </a:p>
        </p:txBody>
      </p:sp>
      <p:sp>
        <p:nvSpPr>
          <p:cNvPr id="123" name="TITLE of PRESENTATION"/>
          <p:cNvSpPr txBox="1"/>
          <p:nvPr/>
        </p:nvSpPr>
        <p:spPr>
          <a:xfrm>
            <a:off x="682981" y="5463540"/>
            <a:ext cx="11618518" cy="5875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TITLE of PRESENTATION</a:t>
            </a:r>
          </a:p>
        </p:txBody>
      </p:sp>
      <p:sp>
        <p:nvSpPr>
          <p:cNvPr id="124" name="Person Namehere…"/>
          <p:cNvSpPr txBox="1"/>
          <p:nvPr/>
        </p:nvSpPr>
        <p:spPr>
          <a:xfrm>
            <a:off x="696528" y="6279743"/>
            <a:ext cx="11618517" cy="8085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algn="l">
              <a:lnSpc>
                <a:spcPct val="120000"/>
              </a:lnSpc>
              <a:defRPr spc="-44" sz="2200">
                <a:solidFill>
                  <a:srgbClr val="4FE4E7"/>
                </a:solidFill>
                <a:latin typeface="Montserrat-Light"/>
                <a:ea typeface="Montserrat-Light"/>
                <a:cs typeface="Montserrat-Light"/>
                <a:sym typeface="Montserrat-Light"/>
              </a:defRPr>
            </a:pPr>
            <a:r>
              <a:t>Person </a:t>
            </a:r>
            <a:r>
              <a:rPr>
                <a:latin typeface="Montserrat Light"/>
                <a:ea typeface="Montserrat Light"/>
                <a:cs typeface="Montserrat Light"/>
                <a:sym typeface="Montserrat Light"/>
              </a:rPr>
              <a:t>Namehere</a:t>
            </a:r>
          </a:p>
          <a:p>
            <a:pPr algn="l">
              <a:lnSpc>
                <a:spcPct val="120000"/>
              </a:lnSpc>
              <a:defRPr spc="-44" sz="2200">
                <a:solidFill>
                  <a:srgbClr val="4FE4E7"/>
                </a:solidFill>
                <a:latin typeface="Montserrat-Light"/>
                <a:ea typeface="Montserrat-Light"/>
                <a:cs typeface="Montserrat-Light"/>
                <a:sym typeface="Montserrat-Light"/>
              </a:defRPr>
            </a:pPr>
            <a:r>
              <a:t>7/28/16</a:t>
            </a:r>
          </a:p>
        </p:txBody>
      </p:sp>
      <p:pic>
        <p:nvPicPr>
          <p:cNvPr id="125" name="Image" descr="Image"/>
          <p:cNvPicPr>
            <a:picLocks noChangeAspect="1"/>
          </p:cNvPicPr>
          <p:nvPr/>
        </p:nvPicPr>
        <p:blipFill>
          <a:blip r:embed="rId2">
            <a:extLst/>
          </a:blip>
          <a:stretch>
            <a:fillRect/>
          </a:stretch>
        </p:blipFill>
        <p:spPr>
          <a:xfrm>
            <a:off x="6620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Image" descr="Image"/>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sp>
        <p:nvSpPr>
          <p:cNvPr id="128"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29" name="Lorem ipsum dolere sit met nonummy consecuter es quid. Lorem ipsum dolere sit met nonummy consecuter es quid. Lorem ipsum dolere sit met nonummy consecuter es quid. Lorem ipsum dolere sit met nonummy consecuter es quid."/>
          <p:cNvSpPr txBox="1"/>
          <p:nvPr/>
        </p:nvSpPr>
        <p:spPr>
          <a:xfrm>
            <a:off x="686368" y="3658463"/>
            <a:ext cx="11618517" cy="11590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0" name="Image" descr="Image"/>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Headline Text"/>
          <p:cNvSpPr txBox="1"/>
          <p:nvPr/>
        </p:nvSpPr>
        <p:spPr>
          <a:xfrm>
            <a:off x="686368" y="2754206"/>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3" name="Bullet ipsum dolor sit amet nonummy consecuter…"/>
          <p:cNvSpPr txBox="1"/>
          <p:nvPr/>
        </p:nvSpPr>
        <p:spPr>
          <a:xfrm>
            <a:off x="686368" y="3658463"/>
            <a:ext cx="11618517" cy="3542454"/>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pic>
        <p:nvPicPr>
          <p:cNvPr id="134" name="Image" descr="Image"/>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pic>
        <p:nvPicPr>
          <p:cNvPr id="135" name="Image" descr="Image"/>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Headline Text"/>
          <p:cNvSpPr txBox="1"/>
          <p:nvPr/>
        </p:nvSpPr>
        <p:spPr>
          <a:xfrm>
            <a:off x="6613035" y="2754206"/>
            <a:ext cx="11618518"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6588561" y="3658463"/>
            <a:ext cx="5594695" cy="26322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9" name="Screen Shot 2016-07-27 at 10.45.56 PM.png" descr="Screen Shot 2016-07-27 at 10.45.56 PM.png"/>
          <p:cNvPicPr>
            <a:picLocks noChangeAspect="1"/>
          </p:cNvPicPr>
          <p:nvPr/>
        </p:nvPicPr>
        <p:blipFill>
          <a:blip r:embed="rId2">
            <a:extLst/>
          </a:blip>
          <a:srcRect l="34701" t="0" r="129" b="0"/>
          <a:stretch>
            <a:fillRect/>
          </a:stretch>
        </p:blipFill>
        <p:spPr>
          <a:xfrm>
            <a:off x="682201" y="2922693"/>
            <a:ext cx="5594694" cy="3316928"/>
          </a:xfrm>
          <a:prstGeom prst="rect">
            <a:avLst/>
          </a:prstGeom>
          <a:ln w="3175">
            <a:miter lim="400000"/>
          </a:ln>
        </p:spPr>
      </p:pic>
      <p:pic>
        <p:nvPicPr>
          <p:cNvPr id="140" name="Image" descr="Image"/>
          <p:cNvPicPr>
            <a:picLocks noChangeAspect="1"/>
          </p:cNvPicPr>
          <p:nvPr/>
        </p:nvPicPr>
        <p:blipFill>
          <a:blip r:embed="rId3">
            <a:extLst/>
          </a:blip>
          <a:stretch>
            <a:fillRect/>
          </a:stretch>
        </p:blipFill>
        <p:spPr>
          <a:xfrm>
            <a:off x="4394899" y="8126084"/>
            <a:ext cx="8614033" cy="1626880"/>
          </a:xfrm>
          <a:prstGeom prst="rect">
            <a:avLst/>
          </a:prstGeom>
          <a:ln w="3175">
            <a:miter lim="400000"/>
          </a:ln>
        </p:spPr>
      </p:pic>
      <p:pic>
        <p:nvPicPr>
          <p:cNvPr id="141" name="Image" descr="Image"/>
          <p:cNvPicPr>
            <a:picLocks noChangeAspect="1"/>
          </p:cNvPicPr>
          <p:nvPr/>
        </p:nvPicPr>
        <p:blipFill>
          <a:blip r:embed="rId4">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TITLE SPONSORS</a:t>
            </a:r>
          </a:p>
        </p:txBody>
      </p:sp>
      <p:sp>
        <p:nvSpPr>
          <p:cNvPr id="144"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pic>
        <p:nvPicPr>
          <p:cNvPr id="145" name="Image" descr="Image"/>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sp>
        <p:nvSpPr>
          <p:cNvPr id="146" name="TRACK SPONSORS"/>
          <p:cNvSpPr txBox="1"/>
          <p:nvPr/>
        </p:nvSpPr>
        <p:spPr>
          <a:xfrm>
            <a:off x="686368" y="582167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TRACK SPONSORS</a:t>
            </a:r>
          </a:p>
        </p:txBody>
      </p:sp>
      <p:sp>
        <p:nvSpPr>
          <p:cNvPr id="147" name="Line"/>
          <p:cNvSpPr/>
          <p:nvPr/>
        </p:nvSpPr>
        <p:spPr>
          <a:xfrm>
            <a:off x="684791" y="6440593"/>
            <a:ext cx="10326620" cy="1"/>
          </a:xfrm>
          <a:prstGeom prst="line">
            <a:avLst/>
          </a:prstGeom>
          <a:ln w="3175">
            <a:solidFill>
              <a:srgbClr val="EBEBEB"/>
            </a:solidFill>
            <a:miter lim="400000"/>
          </a:ln>
        </p:spPr>
        <p:txBody>
          <a:bodyPr lIns="27093" tIns="27093" rIns="27093" bIns="27093" anchor="ctr"/>
          <a:lstStyle/>
          <a:p>
            <a:pPr>
              <a:defRPr sz="2200"/>
            </a:pPr>
          </a:p>
        </p:txBody>
      </p:sp>
      <p:pic>
        <p:nvPicPr>
          <p:cNvPr id="148" name="Image" descr="Image"/>
          <p:cNvPicPr>
            <a:picLocks noChangeAspect="1"/>
          </p:cNvPicPr>
          <p:nvPr/>
        </p:nvPicPr>
        <p:blipFill>
          <a:blip r:embed="rId3">
            <a:extLst/>
          </a:blip>
          <a:stretch>
            <a:fillRect/>
          </a:stretch>
        </p:blipFill>
        <p:spPr>
          <a:xfrm>
            <a:off x="720555" y="2320747"/>
            <a:ext cx="10744201" cy="2563469"/>
          </a:xfrm>
          <a:prstGeom prst="rect">
            <a:avLst/>
          </a:prstGeom>
          <a:ln w="3175">
            <a:miter lim="400000"/>
          </a:ln>
        </p:spPr>
      </p:pic>
      <p:pic>
        <p:nvPicPr>
          <p:cNvPr id="149" name="Image" descr="Image"/>
          <p:cNvPicPr>
            <a:picLocks noChangeAspect="1"/>
          </p:cNvPicPr>
          <p:nvPr/>
        </p:nvPicPr>
        <p:blipFill>
          <a:blip r:embed="rId4">
            <a:extLst/>
          </a:blip>
          <a:stretch>
            <a:fillRect/>
          </a:stretch>
        </p:blipFill>
        <p:spPr>
          <a:xfrm>
            <a:off x="720555" y="6990977"/>
            <a:ext cx="10744201" cy="1851172"/>
          </a:xfrm>
          <a:prstGeom prst="rect">
            <a:avLst/>
          </a:prstGeom>
          <a:ln w="3175">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headline SPONSORS"/>
          <p:cNvSpPr txBox="1"/>
          <p:nvPr/>
        </p:nvSpPr>
        <p:spPr>
          <a:xfrm>
            <a:off x="686368" y="1521459"/>
            <a:ext cx="11618517"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SPONSORS</a:t>
            </a:r>
          </a:p>
        </p:txBody>
      </p:sp>
      <p:sp>
        <p:nvSpPr>
          <p:cNvPr id="152" name="Line"/>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53" name="partner SPONSORS"/>
          <p:cNvSpPr txBox="1"/>
          <p:nvPr/>
        </p:nvSpPr>
        <p:spPr>
          <a:xfrm>
            <a:off x="686368" y="4968095"/>
            <a:ext cx="4947789"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partner SPONSORS</a:t>
            </a:r>
          </a:p>
        </p:txBody>
      </p:sp>
      <p:sp>
        <p:nvSpPr>
          <p:cNvPr id="154" name="Line"/>
          <p:cNvSpPr/>
          <p:nvPr/>
        </p:nvSpPr>
        <p:spPr>
          <a:xfrm>
            <a:off x="684791" y="5587008"/>
            <a:ext cx="5699851" cy="1"/>
          </a:xfrm>
          <a:prstGeom prst="line">
            <a:avLst/>
          </a:prstGeom>
          <a:ln w="3175">
            <a:solidFill>
              <a:srgbClr val="EBEBEB"/>
            </a:solidFill>
            <a:miter lim="400000"/>
          </a:ln>
        </p:spPr>
        <p:txBody>
          <a:bodyPr lIns="27093" tIns="27093" rIns="27093" bIns="27093" anchor="ctr"/>
          <a:lstStyle/>
          <a:p>
            <a:pPr>
              <a:defRPr sz="2200"/>
            </a:pPr>
          </a:p>
        </p:txBody>
      </p:sp>
      <p:sp>
        <p:nvSpPr>
          <p:cNvPr id="155" name="member SPONSORS"/>
          <p:cNvSpPr txBox="1"/>
          <p:nvPr/>
        </p:nvSpPr>
        <p:spPr>
          <a:xfrm>
            <a:off x="7011815" y="4968095"/>
            <a:ext cx="5152735" cy="5875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member SPONSORS</a:t>
            </a:r>
          </a:p>
        </p:txBody>
      </p:sp>
      <p:sp>
        <p:nvSpPr>
          <p:cNvPr id="156" name="Line"/>
          <p:cNvSpPr/>
          <p:nvPr/>
        </p:nvSpPr>
        <p:spPr>
          <a:xfrm>
            <a:off x="7011815" y="5587008"/>
            <a:ext cx="4947789" cy="1"/>
          </a:xfrm>
          <a:prstGeom prst="line">
            <a:avLst/>
          </a:prstGeom>
          <a:ln w="3175">
            <a:solidFill>
              <a:srgbClr val="EBEBEB"/>
            </a:solidFill>
            <a:miter lim="400000"/>
          </a:ln>
        </p:spPr>
        <p:txBody>
          <a:bodyPr lIns="27093" tIns="27093" rIns="27093" bIns="27093" anchor="ctr"/>
          <a:lstStyle/>
          <a:p>
            <a:pPr>
              <a:defRPr sz="2200"/>
            </a:pPr>
          </a:p>
        </p:txBody>
      </p:sp>
      <p:pic>
        <p:nvPicPr>
          <p:cNvPr id="157" name="Image" descr="Image"/>
          <p:cNvPicPr>
            <a:picLocks noChangeAspect="1"/>
          </p:cNvPicPr>
          <p:nvPr/>
        </p:nvPicPr>
        <p:blipFill>
          <a:blip r:embed="rId2">
            <a:extLst/>
          </a:blip>
          <a:stretch>
            <a:fillRect/>
          </a:stretch>
        </p:blipFill>
        <p:spPr>
          <a:xfrm>
            <a:off x="11342725" y="749526"/>
            <a:ext cx="1011348" cy="989511"/>
          </a:xfrm>
          <a:prstGeom prst="rect">
            <a:avLst/>
          </a:prstGeom>
          <a:ln w="3175">
            <a:miter lim="400000"/>
          </a:ln>
        </p:spPr>
      </p:pic>
      <p:sp>
        <p:nvSpPr>
          <p:cNvPr id="158" name="Granicus…"/>
          <p:cNvSpPr txBox="1"/>
          <p:nvPr/>
        </p:nvSpPr>
        <p:spPr>
          <a:xfrm>
            <a:off x="7036368" y="5772445"/>
            <a:ext cx="2119346" cy="1681905"/>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lstStyle/>
          <a:p>
            <a:pPr algn="l">
              <a:defRPr spc="-28" sz="1400">
                <a:solidFill>
                  <a:srgbClr val="797979"/>
                </a:solidFill>
                <a:latin typeface="Montserrat Light"/>
                <a:ea typeface="Montserrat Light"/>
                <a:cs typeface="Montserrat Light"/>
                <a:sym typeface="Montserrat Light"/>
              </a:defRPr>
            </a:pPr>
            <a:r>
              <a:t>Granicus</a:t>
            </a:r>
          </a:p>
          <a:p>
            <a:pPr algn="l">
              <a:defRPr spc="-28" sz="1400">
                <a:solidFill>
                  <a:srgbClr val="797979"/>
                </a:solidFill>
                <a:latin typeface="Montserrat Light"/>
                <a:ea typeface="Montserrat Light"/>
                <a:cs typeface="Montserrat Light"/>
                <a:sym typeface="Montserrat Light"/>
              </a:defRPr>
            </a:pPr>
            <a:r>
              <a:t>Hogan Lovells</a:t>
            </a:r>
          </a:p>
          <a:p>
            <a:pPr algn="l">
              <a:defRPr spc="-28" sz="1400">
                <a:solidFill>
                  <a:srgbClr val="797979"/>
                </a:solidFill>
                <a:latin typeface="Montserrat Light"/>
                <a:ea typeface="Montserrat Light"/>
                <a:cs typeface="Montserrat Light"/>
                <a:sym typeface="Montserrat Light"/>
              </a:defRPr>
            </a:pPr>
            <a:r>
              <a:t>Meyer Law</a:t>
            </a:r>
          </a:p>
          <a:p>
            <a:pPr algn="l">
              <a:defRPr spc="-28" sz="1400">
                <a:solidFill>
                  <a:srgbClr val="797979"/>
                </a:solidFill>
                <a:latin typeface="Montserrat Light"/>
                <a:ea typeface="Montserrat Light"/>
                <a:cs typeface="Montserrat Light"/>
                <a:sym typeface="Montserrat Light"/>
              </a:defRPr>
            </a:pPr>
            <a:r>
              <a:t>Photomadic</a:t>
            </a:r>
          </a:p>
          <a:p>
            <a:pPr algn="l">
              <a:defRPr spc="-28" sz="1400">
                <a:solidFill>
                  <a:srgbClr val="797979"/>
                </a:solidFill>
                <a:latin typeface="Montserrat Light"/>
                <a:ea typeface="Montserrat Light"/>
                <a:cs typeface="Montserrat Light"/>
                <a:sym typeface="Montserrat Light"/>
              </a:defRPr>
            </a:pPr>
            <a:r>
              <a:t>Slifer Smith &amp; Frampton</a:t>
            </a:r>
          </a:p>
          <a:p>
            <a:pPr algn="l">
              <a:defRPr spc="-28" sz="1400">
                <a:solidFill>
                  <a:srgbClr val="797979"/>
                </a:solidFill>
                <a:latin typeface="Montserrat Light"/>
                <a:ea typeface="Montserrat Light"/>
                <a:cs typeface="Montserrat Light"/>
                <a:sym typeface="Montserrat Light"/>
              </a:defRPr>
            </a:pPr>
            <a:r>
              <a:t>Swiftpage</a:t>
            </a:r>
          </a:p>
        </p:txBody>
      </p:sp>
      <p:sp>
        <p:nvSpPr>
          <p:cNvPr id="159" name="AutoDesk…"/>
          <p:cNvSpPr txBox="1"/>
          <p:nvPr/>
        </p:nvSpPr>
        <p:spPr>
          <a:xfrm>
            <a:off x="686368" y="5772445"/>
            <a:ext cx="2742117" cy="34608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lstStyle/>
          <a:p>
            <a:pPr algn="l">
              <a:defRPr spc="-28" sz="1400">
                <a:solidFill>
                  <a:srgbClr val="797979"/>
                </a:solidFill>
                <a:latin typeface="Montserrat Light"/>
                <a:ea typeface="Montserrat Light"/>
                <a:cs typeface="Montserrat Light"/>
                <a:sym typeface="Montserrat Light"/>
              </a:defRPr>
            </a:pPr>
            <a:r>
              <a:t>AutoDesk</a:t>
            </a:r>
          </a:p>
          <a:p>
            <a:pPr algn="l">
              <a:defRPr spc="-28" sz="1400">
                <a:solidFill>
                  <a:srgbClr val="797979"/>
                </a:solidFill>
                <a:latin typeface="Montserrat Light"/>
                <a:ea typeface="Montserrat Light"/>
                <a:cs typeface="Montserrat Light"/>
                <a:sym typeface="Montserrat Light"/>
              </a:defRPr>
            </a:pPr>
            <a:r>
              <a:t>Bradford, ltd</a:t>
            </a:r>
          </a:p>
          <a:p>
            <a:pPr algn="l">
              <a:defRPr spc="-28" sz="1400">
                <a:solidFill>
                  <a:srgbClr val="797979"/>
                </a:solidFill>
                <a:latin typeface="Montserrat Light"/>
                <a:ea typeface="Montserrat Light"/>
                <a:cs typeface="Montserrat Light"/>
                <a:sym typeface="Montserrat Light"/>
              </a:defRPr>
            </a:pPr>
            <a:r>
              <a:t>CenturyLink</a:t>
            </a:r>
          </a:p>
          <a:p>
            <a:pPr algn="l">
              <a:defRPr spc="-28" sz="1400">
                <a:solidFill>
                  <a:srgbClr val="797979"/>
                </a:solidFill>
                <a:latin typeface="Montserrat Light"/>
                <a:ea typeface="Montserrat Light"/>
                <a:cs typeface="Montserrat Light"/>
                <a:sym typeface="Montserrat Light"/>
              </a:defRPr>
            </a:pPr>
            <a:r>
              <a:t>City &amp; County of Denver, OED</a:t>
            </a:r>
          </a:p>
          <a:p>
            <a:pPr algn="l">
              <a:defRPr spc="-28" sz="1400">
                <a:solidFill>
                  <a:srgbClr val="797979"/>
                </a:solidFill>
                <a:latin typeface="Montserrat Light"/>
                <a:ea typeface="Montserrat Light"/>
                <a:cs typeface="Montserrat Light"/>
                <a:sym typeface="Montserrat Light"/>
              </a:defRPr>
            </a:pPr>
            <a:r>
              <a:t>Colorado House of Pod</a:t>
            </a:r>
          </a:p>
          <a:p>
            <a:pPr algn="l">
              <a:defRPr spc="-28" sz="1400">
                <a:solidFill>
                  <a:srgbClr val="797979"/>
                </a:solidFill>
                <a:latin typeface="Montserrat Light"/>
                <a:ea typeface="Montserrat Light"/>
                <a:cs typeface="Montserrat Light"/>
                <a:sym typeface="Montserrat Light"/>
              </a:defRPr>
            </a:pPr>
            <a:r>
              <a:t>The Commons On Champa</a:t>
            </a:r>
          </a:p>
          <a:p>
            <a:pPr algn="l">
              <a:defRPr spc="-28" sz="1400">
                <a:solidFill>
                  <a:srgbClr val="797979"/>
                </a:solidFill>
                <a:latin typeface="Montserrat Light"/>
                <a:ea typeface="Montserrat Light"/>
                <a:cs typeface="Montserrat Light"/>
                <a:sym typeface="Montserrat Light"/>
              </a:defRPr>
            </a:pPr>
            <a:r>
              <a:t>Cooley</a:t>
            </a:r>
          </a:p>
          <a:p>
            <a:pPr algn="l">
              <a:defRPr spc="-28" sz="1400">
                <a:solidFill>
                  <a:srgbClr val="797979"/>
                </a:solidFill>
                <a:latin typeface="Montserrat Light"/>
                <a:ea typeface="Montserrat Light"/>
                <a:cs typeface="Montserrat Light"/>
                <a:sym typeface="Montserrat Light"/>
              </a:defRPr>
            </a:pPr>
            <a:r>
              <a:t>DCPA - Seawell Ballroom</a:t>
            </a:r>
          </a:p>
          <a:p>
            <a:pPr algn="l">
              <a:defRPr spc="-28" sz="1400">
                <a:solidFill>
                  <a:srgbClr val="797979"/>
                </a:solidFill>
                <a:latin typeface="Montserrat Light"/>
                <a:ea typeface="Montserrat Light"/>
                <a:cs typeface="Montserrat Light"/>
                <a:sym typeface="Montserrat Light"/>
              </a:defRPr>
            </a:pPr>
            <a:r>
              <a:t>eTuk Ride</a:t>
            </a:r>
          </a:p>
          <a:p>
            <a:pPr algn="l">
              <a:defRPr spc="-28" sz="1400">
                <a:solidFill>
                  <a:srgbClr val="797979"/>
                </a:solidFill>
                <a:latin typeface="Montserrat Light"/>
                <a:ea typeface="Montserrat Light"/>
                <a:cs typeface="Montserrat Light"/>
                <a:sym typeface="Montserrat Light"/>
              </a:defRPr>
            </a:pPr>
            <a:r>
              <a:t>General Assembly</a:t>
            </a:r>
          </a:p>
          <a:p>
            <a:pPr algn="l">
              <a:defRPr spc="-28" sz="1400">
                <a:solidFill>
                  <a:srgbClr val="797979"/>
                </a:solidFill>
                <a:latin typeface="Montserrat Light"/>
                <a:ea typeface="Montserrat Light"/>
                <a:cs typeface="Montserrat Light"/>
                <a:sym typeface="Montserrat Light"/>
              </a:defRPr>
            </a:pPr>
            <a:r>
              <a:t>Hired.com</a:t>
            </a:r>
          </a:p>
          <a:p>
            <a:pPr algn="l">
              <a:defRPr spc="-28" sz="1400">
                <a:solidFill>
                  <a:srgbClr val="797979"/>
                </a:solidFill>
                <a:latin typeface="Montserrat Light"/>
                <a:ea typeface="Montserrat Light"/>
                <a:cs typeface="Montserrat Light"/>
                <a:sym typeface="Montserrat Light"/>
              </a:defRPr>
            </a:pPr>
            <a:r>
              <a:t>Husch Blackwell</a:t>
            </a:r>
          </a:p>
          <a:p>
            <a:pPr algn="l">
              <a:defRPr spc="-28" sz="1400">
                <a:solidFill>
                  <a:srgbClr val="797979"/>
                </a:solidFill>
                <a:latin typeface="Montserrat Light"/>
                <a:ea typeface="Montserrat Light"/>
                <a:cs typeface="Montserrat Light"/>
                <a:sym typeface="Montserrat Light"/>
              </a:defRPr>
            </a:pPr>
            <a:r>
              <a:t>ImageSeller</a:t>
            </a:r>
          </a:p>
          <a:p>
            <a:pPr algn="l">
              <a:defRPr spc="-28" sz="1400">
                <a:solidFill>
                  <a:srgbClr val="797979"/>
                </a:solidFill>
                <a:latin typeface="Montserrat Light"/>
                <a:ea typeface="Montserrat Light"/>
                <a:cs typeface="Montserrat Light"/>
                <a:sym typeface="Montserrat Light"/>
              </a:defRPr>
            </a:pPr>
            <a:r>
              <a:t>Intelivideo</a:t>
            </a:r>
          </a:p>
          <a:p>
            <a:pPr algn="l">
              <a:defRPr spc="-28" sz="1400">
                <a:solidFill>
                  <a:srgbClr val="797979"/>
                </a:solidFill>
                <a:latin typeface="Montserrat Light"/>
                <a:ea typeface="Montserrat Light"/>
                <a:cs typeface="Montserrat Light"/>
                <a:sym typeface="Montserrat Light"/>
              </a:defRPr>
            </a:pPr>
            <a:r>
              <a:t>Luna Gourmet Coffee &amp; Tea</a:t>
            </a:r>
          </a:p>
        </p:txBody>
      </p:sp>
      <p:sp>
        <p:nvSpPr>
          <p:cNvPr id="160" name="Mass FX Media…"/>
          <p:cNvSpPr txBox="1"/>
          <p:nvPr/>
        </p:nvSpPr>
        <p:spPr>
          <a:xfrm>
            <a:off x="3675948" y="5772445"/>
            <a:ext cx="3029771" cy="34608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lstStyle/>
          <a:p>
            <a:pPr algn="l">
              <a:defRPr spc="-28" sz="1400">
                <a:solidFill>
                  <a:srgbClr val="797979"/>
                </a:solidFill>
                <a:latin typeface="Montserrat Light"/>
                <a:ea typeface="Montserrat Light"/>
                <a:cs typeface="Montserrat Light"/>
                <a:sym typeface="Montserrat Light"/>
              </a:defRPr>
            </a:pPr>
            <a:r>
              <a:t>Mass FX Media</a:t>
            </a:r>
          </a:p>
          <a:p>
            <a:pPr algn="l">
              <a:defRPr spc="-28" sz="1400">
                <a:solidFill>
                  <a:srgbClr val="797979"/>
                </a:solidFill>
                <a:latin typeface="Montserrat Light"/>
                <a:ea typeface="Montserrat Light"/>
                <a:cs typeface="Montserrat Light"/>
                <a:sym typeface="Montserrat Light"/>
              </a:defRPr>
            </a:pPr>
            <a:r>
              <a:t>Nanno</a:t>
            </a:r>
          </a:p>
          <a:p>
            <a:pPr algn="l">
              <a:defRPr spc="-28" sz="1400">
                <a:solidFill>
                  <a:srgbClr val="797979"/>
                </a:solidFill>
                <a:latin typeface="Montserrat Light"/>
                <a:ea typeface="Montserrat Light"/>
                <a:cs typeface="Montserrat Light"/>
                <a:sym typeface="Montserrat Light"/>
              </a:defRPr>
            </a:pPr>
            <a:r>
              <a:t>Netsuite</a:t>
            </a:r>
          </a:p>
          <a:p>
            <a:pPr algn="l">
              <a:defRPr spc="-28" sz="1400">
                <a:solidFill>
                  <a:srgbClr val="797979"/>
                </a:solidFill>
                <a:latin typeface="Montserrat Light"/>
                <a:ea typeface="Montserrat Light"/>
                <a:cs typeface="Montserrat Light"/>
                <a:sym typeface="Montserrat Light"/>
              </a:defRPr>
            </a:pPr>
            <a:r>
              <a:t>Nordstrom</a:t>
            </a:r>
          </a:p>
          <a:p>
            <a:pPr algn="l">
              <a:defRPr spc="-28" sz="1400">
                <a:solidFill>
                  <a:srgbClr val="797979"/>
                </a:solidFill>
                <a:latin typeface="Montserrat Light"/>
                <a:ea typeface="Montserrat Light"/>
                <a:cs typeface="Montserrat Light"/>
                <a:sym typeface="Montserrat Light"/>
              </a:defRPr>
            </a:pPr>
            <a:r>
              <a:t>OfficeScapes</a:t>
            </a:r>
          </a:p>
          <a:p>
            <a:pPr algn="l">
              <a:defRPr spc="-28" sz="1400">
                <a:solidFill>
                  <a:srgbClr val="797979"/>
                </a:solidFill>
                <a:latin typeface="Montserrat Light"/>
                <a:ea typeface="Montserrat Light"/>
                <a:cs typeface="Montserrat Light"/>
                <a:sym typeface="Montserrat Light"/>
              </a:defRPr>
            </a:pPr>
            <a:r>
              <a:t>The Passport Program</a:t>
            </a:r>
          </a:p>
          <a:p>
            <a:pPr algn="l">
              <a:defRPr spc="-28" sz="1400">
                <a:solidFill>
                  <a:srgbClr val="797979"/>
                </a:solidFill>
                <a:latin typeface="Montserrat Light"/>
                <a:ea typeface="Montserrat Light"/>
                <a:cs typeface="Montserrat Light"/>
                <a:sym typeface="Montserrat Light"/>
              </a:defRPr>
            </a:pPr>
            <a:r>
              <a:t>Peak Beverage</a:t>
            </a:r>
          </a:p>
          <a:p>
            <a:pPr algn="l">
              <a:defRPr spc="-28" sz="1400">
                <a:solidFill>
                  <a:srgbClr val="797979"/>
                </a:solidFill>
                <a:latin typeface="Montserrat Light"/>
                <a:ea typeface="Montserrat Light"/>
                <a:cs typeface="Montserrat Light"/>
                <a:sym typeface="Montserrat Light"/>
              </a:defRPr>
            </a:pPr>
            <a:r>
              <a:t>Perficient</a:t>
            </a:r>
          </a:p>
          <a:p>
            <a:pPr algn="l">
              <a:defRPr spc="-28" sz="1400">
                <a:solidFill>
                  <a:srgbClr val="797979"/>
                </a:solidFill>
                <a:latin typeface="Montserrat Light"/>
                <a:ea typeface="Montserrat Light"/>
                <a:cs typeface="Montserrat Light"/>
                <a:sym typeface="Montserrat Light"/>
              </a:defRPr>
            </a:pPr>
            <a:r>
              <a:t>Slalom Consulting</a:t>
            </a:r>
          </a:p>
          <a:p>
            <a:pPr algn="l">
              <a:defRPr spc="-28" sz="1400">
                <a:solidFill>
                  <a:srgbClr val="797979"/>
                </a:solidFill>
                <a:latin typeface="Montserrat Light"/>
                <a:ea typeface="Montserrat Light"/>
                <a:cs typeface="Montserrat Light"/>
                <a:sym typeface="Montserrat Light"/>
              </a:defRPr>
            </a:pPr>
            <a:r>
              <a:t>Spectrum</a:t>
            </a:r>
          </a:p>
          <a:p>
            <a:pPr algn="l">
              <a:defRPr spc="-28" sz="1400">
                <a:solidFill>
                  <a:srgbClr val="797979"/>
                </a:solidFill>
                <a:latin typeface="Montserrat Light"/>
                <a:ea typeface="Montserrat Light"/>
                <a:cs typeface="Montserrat Light"/>
                <a:sym typeface="Montserrat Light"/>
              </a:defRPr>
            </a:pPr>
            <a:r>
              <a:t>Test Double</a:t>
            </a:r>
          </a:p>
          <a:p>
            <a:pPr algn="l">
              <a:defRPr spc="-28" sz="1400">
                <a:solidFill>
                  <a:srgbClr val="797979"/>
                </a:solidFill>
                <a:latin typeface="Montserrat Light"/>
                <a:ea typeface="Montserrat Light"/>
                <a:cs typeface="Montserrat Light"/>
                <a:sym typeface="Montserrat Light"/>
              </a:defRPr>
            </a:pPr>
            <a:r>
              <a:t>Verizon Wireless</a:t>
            </a:r>
          </a:p>
          <a:p>
            <a:pPr algn="l">
              <a:defRPr spc="-28" sz="1400">
                <a:solidFill>
                  <a:srgbClr val="797979"/>
                </a:solidFill>
                <a:latin typeface="Montserrat Light"/>
                <a:ea typeface="Montserrat Light"/>
                <a:cs typeface="Montserrat Light"/>
                <a:sym typeface="Montserrat Light"/>
              </a:defRPr>
            </a:pPr>
            <a:r>
              <a:t>Workiva</a:t>
            </a:r>
          </a:p>
          <a:p>
            <a:pPr algn="l">
              <a:defRPr spc="-28" sz="1400">
                <a:solidFill>
                  <a:srgbClr val="797979"/>
                </a:solidFill>
                <a:latin typeface="Montserrat Light"/>
                <a:ea typeface="Montserrat Light"/>
                <a:cs typeface="Montserrat Light"/>
                <a:sym typeface="Montserrat Light"/>
              </a:defRPr>
            </a:pPr>
            <a:r>
              <a:t>Xactly</a:t>
            </a:r>
          </a:p>
          <a:p>
            <a:pPr algn="l">
              <a:defRPr spc="-28" sz="1400">
                <a:solidFill>
                  <a:srgbClr val="797979"/>
                </a:solidFill>
                <a:latin typeface="Montserrat Light"/>
                <a:ea typeface="Montserrat Light"/>
                <a:cs typeface="Montserrat Light"/>
                <a:sym typeface="Montserrat Light"/>
              </a:defRPr>
            </a:pPr>
            <a:r>
              <a:t>Zayo</a:t>
            </a:r>
          </a:p>
        </p:txBody>
      </p:sp>
      <p:pic>
        <p:nvPicPr>
          <p:cNvPr id="161" name="Image" descr="Image"/>
          <p:cNvPicPr>
            <a:picLocks noChangeAspect="1"/>
          </p:cNvPicPr>
          <p:nvPr/>
        </p:nvPicPr>
        <p:blipFill>
          <a:blip r:embed="rId3">
            <a:extLst/>
          </a:blip>
          <a:stretch>
            <a:fillRect/>
          </a:stretch>
        </p:blipFill>
        <p:spPr>
          <a:xfrm>
            <a:off x="734568" y="2460969"/>
            <a:ext cx="10744201" cy="2253344"/>
          </a:xfrm>
          <a:prstGeom prst="rect">
            <a:avLst/>
          </a:prstGeom>
          <a:ln w="3175">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