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PT Sans Narrow"/>
      <p:regular r:id="rId32"/>
      <p:bold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PTSansNarrow-bold.fntdata"/><Relationship Id="rId10" Type="http://schemas.openxmlformats.org/officeDocument/2006/relationships/slide" Target="slides/slide6.xml"/><Relationship Id="rId32" Type="http://schemas.openxmlformats.org/officeDocument/2006/relationships/font" Target="fonts/PTSansNarrow-regular.fntdata"/><Relationship Id="rId13" Type="http://schemas.openxmlformats.org/officeDocument/2006/relationships/slide" Target="slides/slide9.xml"/><Relationship Id="rId35" Type="http://schemas.openxmlformats.org/officeDocument/2006/relationships/font" Target="fonts/OpenSans-bold.fntdata"/><Relationship Id="rId12" Type="http://schemas.openxmlformats.org/officeDocument/2006/relationships/slide" Target="slides/slide8.xml"/><Relationship Id="rId34" Type="http://schemas.openxmlformats.org/officeDocument/2006/relationships/font" Target="fonts/OpenSans-regular.fntdata"/><Relationship Id="rId15" Type="http://schemas.openxmlformats.org/officeDocument/2006/relationships/slide" Target="slides/slide11.xml"/><Relationship Id="rId37" Type="http://schemas.openxmlformats.org/officeDocument/2006/relationships/font" Target="fonts/OpenSans-boldItalic.fntdata"/><Relationship Id="rId14" Type="http://schemas.openxmlformats.org/officeDocument/2006/relationships/slide" Target="slides/slide10.xml"/><Relationship Id="rId36" Type="http://schemas.openxmlformats.org/officeDocument/2006/relationships/font" Target="fonts/OpenSans-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Shape 11"/>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Shape 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Shape 17"/>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Shape 58"/>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Shape 48"/>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hyperlink" Target="https://archive.ics.uci.edu/ml/datasets/Sentiment+Labelled+Sentences" TargetMode="External"/><Relationship Id="rId4" Type="http://schemas.openxmlformats.org/officeDocument/2006/relationships/hyperlink" Target="http://www.cs.iit.edu/~ml/pdfs/sharma-naaclhlt15.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hyperlink" Target="https://archive.ics.uci.edu/ml/datasets/Sentiment+Labelled+Sentenc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solidFill>
                  <a:srgbClr val="123654"/>
                </a:solidFill>
              </a:rPr>
              <a:t>Sentiment Analysis for Product Review</a:t>
            </a:r>
            <a:endParaRPr>
              <a:solidFill>
                <a:srgbClr val="123654"/>
              </a:solidFill>
            </a:endParaRPr>
          </a:p>
        </p:txBody>
      </p:sp>
      <p:sp>
        <p:nvSpPr>
          <p:cNvPr id="67" name="Shape 67"/>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123654"/>
                </a:solidFill>
              </a:rPr>
              <a:t>By:</a:t>
            </a:r>
            <a:endParaRPr>
              <a:solidFill>
                <a:srgbClr val="123654"/>
              </a:solidFill>
            </a:endParaRPr>
          </a:p>
          <a:p>
            <a:pPr indent="0" lvl="0" marL="0">
              <a:spcBef>
                <a:spcPts val="0"/>
              </a:spcBef>
              <a:spcAft>
                <a:spcPts val="0"/>
              </a:spcAft>
              <a:buNone/>
            </a:pPr>
            <a:r>
              <a:rPr lang="en">
                <a:solidFill>
                  <a:srgbClr val="123654"/>
                </a:solidFill>
              </a:rPr>
              <a:t>Charu Saxena</a:t>
            </a:r>
            <a:endParaRPr>
              <a:solidFill>
                <a:srgbClr val="12365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80675"/>
            <a:ext cx="8520600" cy="675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123654"/>
                </a:solidFill>
              </a:rPr>
              <a:t>Experimental Setup</a:t>
            </a:r>
            <a:endParaRPr/>
          </a:p>
          <a:p>
            <a:pPr indent="0" lvl="0" marL="0">
              <a:spcBef>
                <a:spcPts val="1600"/>
              </a:spcBef>
              <a:spcAft>
                <a:spcPts val="0"/>
              </a:spcAft>
              <a:buNone/>
            </a:pPr>
            <a:r>
              <a:t/>
            </a:r>
            <a:endParaRPr/>
          </a:p>
        </p:txBody>
      </p:sp>
      <p:sp>
        <p:nvSpPr>
          <p:cNvPr id="126" name="Shape 126"/>
          <p:cNvSpPr txBox="1"/>
          <p:nvPr>
            <p:ph idx="1" type="body"/>
          </p:nvPr>
        </p:nvSpPr>
        <p:spPr>
          <a:xfrm>
            <a:off x="311700" y="1213675"/>
            <a:ext cx="8240700" cy="33027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Clr>
                <a:srgbClr val="000000"/>
              </a:buClr>
              <a:buSzPts val="1800"/>
              <a:buChar char="●"/>
            </a:pPr>
            <a:r>
              <a:rPr lang="en">
                <a:solidFill>
                  <a:srgbClr val="000000"/>
                </a:solidFill>
              </a:rPr>
              <a:t>Different</a:t>
            </a:r>
            <a:r>
              <a:rPr lang="en">
                <a:solidFill>
                  <a:srgbClr val="000000"/>
                </a:solidFill>
              </a:rPr>
              <a:t> </a:t>
            </a:r>
            <a:r>
              <a:rPr lang="en">
                <a:solidFill>
                  <a:srgbClr val="000000"/>
                </a:solidFill>
              </a:rPr>
              <a:t>train set</a:t>
            </a:r>
            <a:r>
              <a:rPr lang="en">
                <a:solidFill>
                  <a:srgbClr val="000000"/>
                </a:solidFill>
              </a:rPr>
              <a:t> set were taken</a:t>
            </a:r>
            <a:endParaRPr>
              <a:solidFill>
                <a:srgbClr val="000000"/>
              </a:solidFill>
            </a:endParaRPr>
          </a:p>
          <a:p>
            <a:pPr indent="-342900" lvl="0" marL="457200">
              <a:spcBef>
                <a:spcPts val="0"/>
              </a:spcBef>
              <a:spcAft>
                <a:spcPts val="0"/>
              </a:spcAft>
              <a:buClr>
                <a:srgbClr val="000000"/>
              </a:buClr>
              <a:buSzPts val="1800"/>
              <a:buChar char="●"/>
            </a:pPr>
            <a:r>
              <a:rPr lang="en">
                <a:solidFill>
                  <a:srgbClr val="000000"/>
                </a:solidFill>
              </a:rPr>
              <a:t>200 reviews as training out of 1000 total</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There was no class imbalance</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Features obtained: 203</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Classifier used: Logistic Regression[L1,L2 ] and Multi Naive Bayes</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Performance measure: AUC and Accuracy</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198150" y="0"/>
            <a:ext cx="8520600" cy="7074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solidFill>
                  <a:srgbClr val="123654"/>
                </a:solidFill>
              </a:rPr>
              <a:t>Primarly Experimental </a:t>
            </a:r>
            <a:r>
              <a:rPr lang="en">
                <a:solidFill>
                  <a:srgbClr val="123654"/>
                </a:solidFill>
              </a:rPr>
              <a:t>Results</a:t>
            </a:r>
            <a:endParaRPr>
              <a:solidFill>
                <a:srgbClr val="123654"/>
              </a:solidFill>
            </a:endParaRPr>
          </a:p>
        </p:txBody>
      </p:sp>
      <p:pic>
        <p:nvPicPr>
          <p:cNvPr id="132" name="Shape 132" title="w/R and w/o R"/>
          <p:cNvPicPr preferRelativeResize="0"/>
          <p:nvPr/>
        </p:nvPicPr>
        <p:blipFill>
          <a:blip r:embed="rId3">
            <a:alphaModFix/>
          </a:blip>
          <a:stretch>
            <a:fillRect/>
          </a:stretch>
        </p:blipFill>
        <p:spPr>
          <a:xfrm>
            <a:off x="4659400" y="788175"/>
            <a:ext cx="4189451" cy="2802175"/>
          </a:xfrm>
          <a:prstGeom prst="rect">
            <a:avLst/>
          </a:prstGeom>
          <a:noFill/>
          <a:ln>
            <a:noFill/>
          </a:ln>
        </p:spPr>
      </p:pic>
      <p:pic>
        <p:nvPicPr>
          <p:cNvPr id="133" name="Shape 133" title="w/R and w/oR "/>
          <p:cNvPicPr preferRelativeResize="0"/>
          <p:nvPr/>
        </p:nvPicPr>
        <p:blipFill>
          <a:blip r:embed="rId4">
            <a:alphaModFix/>
          </a:blip>
          <a:stretch>
            <a:fillRect/>
          </a:stretch>
        </p:blipFill>
        <p:spPr>
          <a:xfrm>
            <a:off x="296900" y="788175"/>
            <a:ext cx="4244874" cy="2624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72200" y="40350"/>
            <a:ext cx="8520600" cy="72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123654"/>
                </a:solidFill>
              </a:rPr>
              <a:t>Primarily Experimental Results</a:t>
            </a:r>
            <a:endParaRPr>
              <a:solidFill>
                <a:srgbClr val="123654"/>
              </a:solidFill>
            </a:endParaRPr>
          </a:p>
          <a:p>
            <a:pPr indent="0" lvl="0" marL="0" rtl="0" algn="ctr">
              <a:spcBef>
                <a:spcPts val="0"/>
              </a:spcBef>
              <a:spcAft>
                <a:spcPts val="0"/>
              </a:spcAft>
              <a:buNone/>
            </a:pPr>
            <a:r>
              <a:t/>
            </a:r>
            <a:endParaRPr>
              <a:solidFill>
                <a:srgbClr val="123654"/>
              </a:solidFill>
            </a:endParaRPr>
          </a:p>
          <a:p>
            <a:pPr indent="0" lvl="0" marL="0">
              <a:spcBef>
                <a:spcPts val="0"/>
              </a:spcBef>
              <a:spcAft>
                <a:spcPts val="0"/>
              </a:spcAft>
              <a:buNone/>
            </a:pPr>
            <a:r>
              <a:rPr lang="en" sz="1200"/>
              <a:t>                            												</a:t>
            </a:r>
            <a:endParaRPr sz="1200"/>
          </a:p>
        </p:txBody>
      </p:sp>
      <p:pic>
        <p:nvPicPr>
          <p:cNvPr id="139" name="Shape 139"/>
          <p:cNvPicPr preferRelativeResize="0"/>
          <p:nvPr/>
        </p:nvPicPr>
        <p:blipFill>
          <a:blip r:embed="rId3">
            <a:alphaModFix/>
          </a:blip>
          <a:stretch>
            <a:fillRect/>
          </a:stretch>
        </p:blipFill>
        <p:spPr>
          <a:xfrm>
            <a:off x="4499175" y="1317262"/>
            <a:ext cx="3357274" cy="2277600"/>
          </a:xfrm>
          <a:prstGeom prst="rect">
            <a:avLst/>
          </a:prstGeom>
          <a:noFill/>
          <a:ln>
            <a:noFill/>
          </a:ln>
        </p:spPr>
      </p:pic>
      <p:pic>
        <p:nvPicPr>
          <p:cNvPr id="140" name="Shape 140"/>
          <p:cNvPicPr preferRelativeResize="0"/>
          <p:nvPr/>
        </p:nvPicPr>
        <p:blipFill>
          <a:blip r:embed="rId4">
            <a:alphaModFix/>
          </a:blip>
          <a:stretch>
            <a:fillRect/>
          </a:stretch>
        </p:blipFill>
        <p:spPr>
          <a:xfrm>
            <a:off x="590250" y="1296367"/>
            <a:ext cx="3591026" cy="2319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123654"/>
                </a:solidFill>
              </a:rPr>
              <a:t>Results/discussions for L1 </a:t>
            </a:r>
            <a:r>
              <a:rPr lang="en"/>
              <a:t> </a:t>
            </a:r>
            <a:endParaRPr/>
          </a:p>
        </p:txBody>
      </p:sp>
      <p:sp>
        <p:nvSpPr>
          <p:cNvPr id="146" name="Shape 146"/>
          <p:cNvSpPr txBox="1"/>
          <p:nvPr>
            <p:ph idx="1" type="body"/>
          </p:nvPr>
        </p:nvSpPr>
        <p:spPr>
          <a:xfrm>
            <a:off x="311700" y="1087325"/>
            <a:ext cx="4491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a:solidFill>
                  <a:srgbClr val="000000"/>
                </a:solidFill>
                <a:latin typeface="Arial"/>
                <a:ea typeface="Arial"/>
                <a:cs typeface="Arial"/>
                <a:sym typeface="Arial"/>
              </a:rPr>
              <a:t>Here we have considered results for all three classifiers with different training data and random state:</a:t>
            </a:r>
            <a:endParaRPr sz="1100">
              <a:solidFill>
                <a:srgbClr val="000000"/>
              </a:solidFill>
              <a:latin typeface="Arial"/>
              <a:ea typeface="Arial"/>
              <a:cs typeface="Arial"/>
              <a:sym typeface="Arial"/>
            </a:endParaRPr>
          </a:p>
          <a:p>
            <a:pPr indent="0" lvl="0" marL="0" rtl="0" algn="just">
              <a:spcBef>
                <a:spcPts val="0"/>
              </a:spcBef>
              <a:spcAft>
                <a:spcPts val="0"/>
              </a:spcAft>
              <a:buNone/>
            </a:pPr>
            <a:r>
              <a:rPr b="1" lang="en" sz="1100" u="sng">
                <a:solidFill>
                  <a:srgbClr val="000000"/>
                </a:solidFill>
                <a:latin typeface="Arial"/>
                <a:ea typeface="Arial"/>
                <a:cs typeface="Arial"/>
                <a:sym typeface="Arial"/>
              </a:rPr>
              <a:t> I)  For Logistic regression(L1 regularization)</a:t>
            </a:r>
            <a:endParaRPr b="1" sz="1100" u="sng">
              <a:solidFill>
                <a:srgbClr val="000000"/>
              </a:solidFill>
              <a:latin typeface="Arial"/>
              <a:ea typeface="Arial"/>
              <a:cs typeface="Arial"/>
              <a:sym typeface="Arial"/>
            </a:endParaRPr>
          </a:p>
          <a:p>
            <a:pPr indent="0" lvl="0" marL="0" rtl="0" algn="just">
              <a:spcBef>
                <a:spcPts val="0"/>
              </a:spcBef>
              <a:spcAft>
                <a:spcPts val="0"/>
              </a:spcAft>
              <a:buNone/>
            </a:pPr>
            <a:r>
              <a:t/>
            </a:r>
            <a:endParaRPr b="1" sz="1100" u="sng">
              <a:solidFill>
                <a:srgbClr val="000000"/>
              </a:solidFill>
              <a:latin typeface="Arial"/>
              <a:ea typeface="Arial"/>
              <a:cs typeface="Arial"/>
              <a:sym typeface="Arial"/>
            </a:endParaRPr>
          </a:p>
          <a:p>
            <a:pPr indent="0" lvl="0" marL="0" rtl="0" algn="just">
              <a:spcBef>
                <a:spcPts val="0"/>
              </a:spcBef>
              <a:spcAft>
                <a:spcPts val="0"/>
              </a:spcAft>
              <a:buNone/>
            </a:pPr>
            <a:r>
              <a:rPr lang="en" sz="1100">
                <a:solidFill>
                  <a:srgbClr val="000000"/>
                </a:solidFill>
                <a:latin typeface="Arial"/>
                <a:ea typeface="Arial"/>
                <a:cs typeface="Arial"/>
                <a:sym typeface="Arial"/>
              </a:rPr>
              <a:t>Here first of all we see the results with different number of random seed used for selecting the documents and seeing the accuracy curve and AUC curve with number of documents given on as the training data in the different model:</a:t>
            </a:r>
            <a:endParaRPr sz="1100">
              <a:solidFill>
                <a:srgbClr val="000000"/>
              </a:solidFill>
              <a:latin typeface="Arial"/>
              <a:ea typeface="Arial"/>
              <a:cs typeface="Arial"/>
              <a:sym typeface="Arial"/>
            </a:endParaRPr>
          </a:p>
          <a:p>
            <a:pPr indent="-298450" lvl="0" marL="457200" rtl="0" algn="just">
              <a:spcBef>
                <a:spcPts val="0"/>
              </a:spcBef>
              <a:spcAft>
                <a:spcPts val="0"/>
              </a:spcAft>
              <a:buClr>
                <a:srgbClr val="000000"/>
              </a:buClr>
              <a:buSzPts val="1100"/>
              <a:buFont typeface="Arial"/>
              <a:buAutoNum type="alphaLcParenR"/>
            </a:pPr>
            <a:r>
              <a:rPr lang="en" sz="1100">
                <a:solidFill>
                  <a:srgbClr val="000000"/>
                </a:solidFill>
                <a:latin typeface="Arial"/>
                <a:ea typeface="Arial"/>
                <a:cs typeface="Arial"/>
                <a:sym typeface="Arial"/>
              </a:rPr>
              <a:t>So first here we are using </a:t>
            </a:r>
            <a:endParaRPr sz="1100">
              <a:solidFill>
                <a:srgbClr val="000000"/>
              </a:solidFill>
              <a:latin typeface="Arial"/>
              <a:ea typeface="Arial"/>
              <a:cs typeface="Arial"/>
              <a:sym typeface="Arial"/>
            </a:endParaRPr>
          </a:p>
          <a:p>
            <a:pPr indent="0" lvl="0" marL="0" rtl="0" algn="just">
              <a:spcBef>
                <a:spcPts val="0"/>
              </a:spcBef>
              <a:spcAft>
                <a:spcPts val="0"/>
              </a:spcAft>
              <a:buNone/>
            </a:pP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Model: logistic regression L1 regularization</a:t>
            </a:r>
            <a:endParaRPr b="1" sz="1100">
              <a:solidFill>
                <a:srgbClr val="000000"/>
              </a:solidFill>
              <a:latin typeface="Arial"/>
              <a:ea typeface="Arial"/>
              <a:cs typeface="Arial"/>
              <a:sym typeface="Arial"/>
            </a:endParaRPr>
          </a:p>
          <a:p>
            <a:pPr indent="0" lvl="0" marL="0" rtl="0" algn="just">
              <a:spcBef>
                <a:spcPts val="0"/>
              </a:spcBef>
              <a:spcAft>
                <a:spcPts val="0"/>
              </a:spcAft>
              <a:buNone/>
            </a:pPr>
            <a:r>
              <a:rPr b="1" lang="en" sz="1100">
                <a:solidFill>
                  <a:srgbClr val="000000"/>
                </a:solidFill>
                <a:latin typeface="Arial"/>
                <a:ea typeface="Arial"/>
                <a:cs typeface="Arial"/>
                <a:sym typeface="Arial"/>
              </a:rPr>
              <a:t>		Test data:700 , Train data:300</a:t>
            </a:r>
            <a:endParaRPr b="1" sz="1100">
              <a:solidFill>
                <a:srgbClr val="000000"/>
              </a:solidFill>
              <a:latin typeface="Arial"/>
              <a:ea typeface="Arial"/>
              <a:cs typeface="Arial"/>
              <a:sym typeface="Aria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0" lvl="0" marL="0" rtl="0" algn="just">
              <a:spcBef>
                <a:spcPts val="0"/>
              </a:spcBef>
              <a:spcAft>
                <a:spcPts val="0"/>
              </a:spcAft>
              <a:buNone/>
            </a:pPr>
            <a:r>
              <a:rPr b="1" lang="en" sz="1100">
                <a:solidFill>
                  <a:srgbClr val="000000"/>
                </a:solidFill>
                <a:latin typeface="Arial"/>
                <a:ea typeface="Arial"/>
                <a:cs typeface="Arial"/>
                <a:sym typeface="Arial"/>
              </a:rPr>
              <a:t>Top 5 Pos_rationale:</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just">
              <a:spcBef>
                <a:spcPts val="0"/>
              </a:spcBef>
              <a:spcAft>
                <a:spcPts val="0"/>
              </a:spcAft>
              <a:buNone/>
            </a:pPr>
            <a:r>
              <a:rPr lang="en" sz="1100">
                <a:solidFill>
                  <a:srgbClr val="000000"/>
                </a:solidFill>
                <a:latin typeface="Arial"/>
                <a:ea typeface="Arial"/>
                <a:cs typeface="Arial"/>
                <a:sym typeface="Arial"/>
              </a:rPr>
              <a:t>[</a:t>
            </a:r>
            <a:r>
              <a:rPr lang="en" sz="1050">
                <a:solidFill>
                  <a:srgbClr val="000000"/>
                </a:solidFill>
                <a:latin typeface="Arial"/>
                <a:ea typeface="Arial"/>
                <a:cs typeface="Arial"/>
                <a:sym typeface="Arial"/>
              </a:rPr>
              <a:t>great, works, price , love, good ,excellent ,best,comfortable </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0" lvl="0" marL="0" rtl="0" algn="just">
              <a:spcBef>
                <a:spcPts val="0"/>
              </a:spcBef>
              <a:spcAft>
                <a:spcPts val="0"/>
              </a:spcAft>
              <a:buNone/>
            </a:pPr>
            <a:r>
              <a:rPr b="1" lang="en" sz="1100">
                <a:solidFill>
                  <a:srgbClr val="000000"/>
                </a:solidFill>
                <a:latin typeface="Arial"/>
                <a:ea typeface="Arial"/>
                <a:cs typeface="Arial"/>
                <a:sym typeface="Arial"/>
              </a:rPr>
              <a:t>Top 5 negative_rationale:</a:t>
            </a:r>
            <a:endParaRPr b="1" sz="1100">
              <a:solidFill>
                <a:srgbClr val="000000"/>
              </a:solidFill>
              <a:latin typeface="Arial"/>
              <a:ea typeface="Arial"/>
              <a:cs typeface="Arial"/>
              <a:sym typeface="Arial"/>
            </a:endParaRPr>
          </a:p>
          <a:p>
            <a:pPr indent="0" lvl="0" marL="0" rtl="0" algn="just">
              <a:spcBef>
                <a:spcPts val="0"/>
              </a:spcBef>
              <a:spcAft>
                <a:spcPts val="0"/>
              </a:spcAft>
              <a:buNone/>
            </a:pPr>
            <a:r>
              <a:rPr lang="en" sz="1100">
                <a:solidFill>
                  <a:srgbClr val="000000"/>
                </a:solidFill>
                <a:latin typeface="Arial"/>
                <a:ea typeface="Arial"/>
                <a:cs typeface="Arial"/>
                <a:sym typeface="Arial"/>
              </a:rPr>
              <a:t>[</a:t>
            </a:r>
            <a:r>
              <a:rPr lang="en" sz="1050">
                <a:solidFill>
                  <a:srgbClr val="000000"/>
                </a:solidFill>
                <a:latin typeface="Arial"/>
                <a:ea typeface="Arial"/>
                <a:cs typeface="Arial"/>
                <a:sym typeface="Arial"/>
              </a:rPr>
              <a:t>hear, poor, piece, buy ,terrible ,volume,broke, waste</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0" lvl="0" marL="0">
              <a:spcBef>
                <a:spcPts val="0"/>
              </a:spcBef>
              <a:spcAft>
                <a:spcPts val="0"/>
              </a:spcAft>
              <a:buNone/>
            </a:pPr>
            <a:r>
              <a:t/>
            </a:r>
            <a:endParaRPr b="1" sz="1100"/>
          </a:p>
        </p:txBody>
      </p:sp>
      <p:pic>
        <p:nvPicPr>
          <p:cNvPr id="147" name="Shape 147"/>
          <p:cNvPicPr preferRelativeResize="0"/>
          <p:nvPr/>
        </p:nvPicPr>
        <p:blipFill>
          <a:blip r:embed="rId3">
            <a:alphaModFix/>
          </a:blip>
          <a:stretch>
            <a:fillRect/>
          </a:stretch>
        </p:blipFill>
        <p:spPr>
          <a:xfrm>
            <a:off x="4803300" y="642850"/>
            <a:ext cx="4281025" cy="2503276"/>
          </a:xfrm>
          <a:prstGeom prst="rect">
            <a:avLst/>
          </a:prstGeom>
          <a:noFill/>
          <a:ln>
            <a:noFill/>
          </a:ln>
        </p:spPr>
      </p:pic>
      <p:pic>
        <p:nvPicPr>
          <p:cNvPr id="148" name="Shape 148"/>
          <p:cNvPicPr preferRelativeResize="0"/>
          <p:nvPr/>
        </p:nvPicPr>
        <p:blipFill>
          <a:blip r:embed="rId4">
            <a:alphaModFix/>
          </a:blip>
          <a:stretch>
            <a:fillRect/>
          </a:stretch>
        </p:blipFill>
        <p:spPr>
          <a:xfrm>
            <a:off x="4743587" y="2965650"/>
            <a:ext cx="4400449" cy="1985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123654"/>
                </a:solidFill>
              </a:rPr>
              <a:t>Results/discussions for L1</a:t>
            </a:r>
            <a:r>
              <a:rPr lang="en"/>
              <a:t> </a:t>
            </a:r>
            <a:endParaRPr/>
          </a:p>
        </p:txBody>
      </p:sp>
      <p:sp>
        <p:nvSpPr>
          <p:cNvPr id="154" name="Shape 154"/>
          <p:cNvSpPr txBox="1"/>
          <p:nvPr>
            <p:ph idx="1" type="body"/>
          </p:nvPr>
        </p:nvSpPr>
        <p:spPr>
          <a:xfrm>
            <a:off x="311700" y="1087325"/>
            <a:ext cx="29103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u="sng">
                <a:solidFill>
                  <a:srgbClr val="000000"/>
                </a:solidFill>
                <a:latin typeface="Arial"/>
                <a:ea typeface="Arial"/>
                <a:cs typeface="Arial"/>
                <a:sym typeface="Arial"/>
              </a:rPr>
              <a:t>Discussion</a:t>
            </a:r>
            <a:endParaRPr sz="1100" u="sng">
              <a:solidFill>
                <a:srgbClr val="000000"/>
              </a:solidFill>
              <a:latin typeface="Arial"/>
              <a:ea typeface="Arial"/>
              <a:cs typeface="Arial"/>
              <a:sym typeface="Arial"/>
            </a:endParaRPr>
          </a:p>
          <a:p>
            <a:pPr indent="0" lvl="0" marL="0" rtl="0" algn="just">
              <a:spcBef>
                <a:spcPts val="0"/>
              </a:spcBef>
              <a:spcAft>
                <a:spcPts val="0"/>
              </a:spcAft>
              <a:buNone/>
            </a:pPr>
            <a:r>
              <a:t/>
            </a:r>
            <a:endParaRPr sz="1100" u="sng">
              <a:solidFill>
                <a:srgbClr val="000000"/>
              </a:solidFill>
              <a:latin typeface="Arial"/>
              <a:ea typeface="Arial"/>
              <a:cs typeface="Arial"/>
              <a:sym typeface="Arial"/>
            </a:endParaRPr>
          </a:p>
          <a:p>
            <a:pPr indent="0" lvl="0" marL="0" rtl="0" algn="just">
              <a:spcBef>
                <a:spcPts val="0"/>
              </a:spcBef>
              <a:spcAft>
                <a:spcPts val="0"/>
              </a:spcAft>
              <a:buNone/>
            </a:pPr>
            <a:r>
              <a:rPr lang="en" sz="1100">
                <a:solidFill>
                  <a:srgbClr val="000000"/>
                </a:solidFill>
                <a:latin typeface="Arial"/>
                <a:ea typeface="Arial"/>
                <a:cs typeface="Arial"/>
                <a:sym typeface="Arial"/>
              </a:rPr>
              <a:t>Here we observe that when number of documents increasing model is learning better in the case of rationales rather than traditional learning(AUC curve). This is happening because the rationales are providing weights to only to important words(rationales) as suggested by our simulated labeler. As the words represent positive rationales  make sense and some of the negative rationales too, and these were given weights for the reviews in training set</a:t>
            </a:r>
            <a:endParaRPr sz="1100">
              <a:solidFill>
                <a:srgbClr val="000000"/>
              </a:solidFill>
              <a:latin typeface="Arial"/>
              <a:ea typeface="Arial"/>
              <a:cs typeface="Arial"/>
              <a:sym typeface="Aria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0" lvl="0" marL="0" rtl="0">
              <a:spcBef>
                <a:spcPts val="0"/>
              </a:spcBef>
              <a:spcAft>
                <a:spcPts val="0"/>
              </a:spcAft>
              <a:buNone/>
            </a:pPr>
            <a:r>
              <a:t/>
            </a:r>
            <a:endParaRPr b="1" sz="1100"/>
          </a:p>
        </p:txBody>
      </p:sp>
      <p:pic>
        <p:nvPicPr>
          <p:cNvPr id="155" name="Shape 155"/>
          <p:cNvPicPr preferRelativeResize="0"/>
          <p:nvPr/>
        </p:nvPicPr>
        <p:blipFill>
          <a:blip r:embed="rId3">
            <a:alphaModFix/>
          </a:blip>
          <a:stretch>
            <a:fillRect/>
          </a:stretch>
        </p:blipFill>
        <p:spPr>
          <a:xfrm>
            <a:off x="3580025" y="1304825"/>
            <a:ext cx="5411574" cy="32000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123654"/>
                </a:solidFill>
              </a:rPr>
              <a:t>Results/discussion for L1</a:t>
            </a:r>
            <a:endParaRPr>
              <a:solidFill>
                <a:srgbClr val="123654"/>
              </a:solidFill>
            </a:endParaRPr>
          </a:p>
        </p:txBody>
      </p:sp>
      <p:sp>
        <p:nvSpPr>
          <p:cNvPr id="161" name="Shape 161"/>
          <p:cNvSpPr txBox="1"/>
          <p:nvPr>
            <p:ph idx="1" type="body"/>
          </p:nvPr>
        </p:nvSpPr>
        <p:spPr>
          <a:xfrm>
            <a:off x="311700" y="1266325"/>
            <a:ext cx="32235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a:solidFill>
                  <a:srgbClr val="000000"/>
                </a:solidFill>
                <a:latin typeface="Arial"/>
                <a:ea typeface="Arial"/>
                <a:cs typeface="Arial"/>
                <a:sym typeface="Arial"/>
              </a:rPr>
              <a:t>  b) So now we try reducing the training dataset and observing the results.</a:t>
            </a:r>
            <a:endParaRPr sz="1100">
              <a:solidFill>
                <a:srgbClr val="000000"/>
              </a:solidFill>
              <a:latin typeface="Arial"/>
              <a:ea typeface="Arial"/>
              <a:cs typeface="Arial"/>
              <a:sym typeface="Arial"/>
            </a:endParaRPr>
          </a:p>
          <a:p>
            <a:pPr indent="0" lvl="0" marL="0" rtl="0" algn="just">
              <a:spcBef>
                <a:spcPts val="0"/>
              </a:spcBef>
              <a:spcAft>
                <a:spcPts val="0"/>
              </a:spcAft>
              <a:buNone/>
            </a:pP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Model: logistic regression L1 regularization</a:t>
            </a:r>
            <a:endParaRPr b="1" sz="1100">
              <a:solidFill>
                <a:srgbClr val="000000"/>
              </a:solidFill>
              <a:latin typeface="Arial"/>
              <a:ea typeface="Arial"/>
              <a:cs typeface="Arial"/>
              <a:sym typeface="Arial"/>
            </a:endParaRPr>
          </a:p>
          <a:p>
            <a:pPr indent="0" lvl="0" marL="0" rtl="0" algn="just">
              <a:spcBef>
                <a:spcPts val="0"/>
              </a:spcBef>
              <a:spcAft>
                <a:spcPts val="0"/>
              </a:spcAft>
              <a:buNone/>
            </a:pPr>
            <a:r>
              <a:rPr b="1" lang="en" sz="1100">
                <a:solidFill>
                  <a:srgbClr val="000000"/>
                </a:solidFill>
                <a:latin typeface="Arial"/>
                <a:ea typeface="Arial"/>
                <a:cs typeface="Arial"/>
                <a:sym typeface="Arial"/>
              </a:rPr>
              <a:t>		Test data:800 , Train data:200</a:t>
            </a:r>
            <a:endParaRPr b="1" sz="1100">
              <a:solidFill>
                <a:srgbClr val="000000"/>
              </a:solidFill>
              <a:latin typeface="Arial"/>
              <a:ea typeface="Arial"/>
              <a:cs typeface="Arial"/>
              <a:sym typeface="Arial"/>
            </a:endParaRPr>
          </a:p>
          <a:p>
            <a:pPr indent="0" lvl="0" marL="0" rtl="0" algn="just">
              <a:spcBef>
                <a:spcPts val="0"/>
              </a:spcBef>
              <a:spcAft>
                <a:spcPts val="0"/>
              </a:spcAft>
              <a:buNone/>
            </a:pPr>
            <a:r>
              <a:rPr b="1" lang="en" sz="1100">
                <a:solidFill>
                  <a:srgbClr val="000000"/>
                </a:solidFill>
                <a:latin typeface="Arial"/>
                <a:ea typeface="Arial"/>
                <a:cs typeface="Arial"/>
                <a:sym typeface="Arial"/>
              </a:rPr>
              <a:t>Top 5 Pos_rationale: </a:t>
            </a:r>
            <a:endParaRPr b="1" sz="1100">
              <a:solidFill>
                <a:srgbClr val="000000"/>
              </a:solidFill>
              <a:latin typeface="Arial"/>
              <a:ea typeface="Arial"/>
              <a:cs typeface="Arial"/>
              <a:sym typeface="Arial"/>
            </a:endParaRPr>
          </a:p>
          <a:p>
            <a:pPr indent="0" lvl="0" marL="0" rtl="0" algn="just">
              <a:spcBef>
                <a:spcPts val="0"/>
              </a:spcBef>
              <a:spcAft>
                <a:spcPts val="0"/>
              </a:spcAft>
              <a:buNone/>
            </a:pPr>
            <a:r>
              <a:rPr lang="en" sz="1100">
                <a:solidFill>
                  <a:srgbClr val="000000"/>
                </a:solidFill>
                <a:latin typeface="Arial"/>
                <a:ea typeface="Arial"/>
                <a:cs typeface="Arial"/>
                <a:sym typeface="Arial"/>
              </a:rPr>
              <a:t>[</a:t>
            </a:r>
            <a:r>
              <a:rPr lang="en" sz="1050">
                <a:solidFill>
                  <a:srgbClr val="000000"/>
                </a:solidFill>
                <a:latin typeface="Arial"/>
                <a:ea typeface="Arial"/>
                <a:cs typeface="Arial"/>
                <a:sym typeface="Arial"/>
              </a:rPr>
              <a:t>great,  love,works, best,price, excellent]</a:t>
            </a:r>
            <a:endParaRPr sz="1050">
              <a:solidFill>
                <a:srgbClr val="000000"/>
              </a:solidFill>
              <a:latin typeface="Arial"/>
              <a:ea typeface="Arial"/>
              <a:cs typeface="Arial"/>
              <a:sym typeface="Arial"/>
            </a:endParaRPr>
          </a:p>
          <a:p>
            <a:pPr indent="0" lvl="0" marL="0" rtl="0" algn="just">
              <a:spcBef>
                <a:spcPts val="0"/>
              </a:spcBef>
              <a:spcAft>
                <a:spcPts val="0"/>
              </a:spcAft>
              <a:buNone/>
            </a:pPr>
            <a:r>
              <a:t/>
            </a:r>
            <a:endParaRPr sz="1050">
              <a:solidFill>
                <a:srgbClr val="000000"/>
              </a:solidFill>
              <a:latin typeface="Arial"/>
              <a:ea typeface="Arial"/>
              <a:cs typeface="Arial"/>
              <a:sym typeface="Arial"/>
            </a:endParaRPr>
          </a:p>
          <a:p>
            <a:pPr indent="0" lvl="0" marL="0" rtl="0" algn="just">
              <a:spcBef>
                <a:spcPts val="0"/>
              </a:spcBef>
              <a:spcAft>
                <a:spcPts val="0"/>
              </a:spcAft>
              <a:buNone/>
            </a:pPr>
            <a:r>
              <a:rPr b="1" lang="en" sz="1100">
                <a:solidFill>
                  <a:srgbClr val="000000"/>
                </a:solidFill>
                <a:latin typeface="Arial"/>
                <a:ea typeface="Arial"/>
                <a:cs typeface="Arial"/>
                <a:sym typeface="Arial"/>
              </a:rPr>
              <a:t>Top 5 negative_rationale:</a:t>
            </a:r>
            <a:endParaRPr b="1" sz="1100">
              <a:solidFill>
                <a:srgbClr val="000000"/>
              </a:solidFill>
              <a:latin typeface="Arial"/>
              <a:ea typeface="Arial"/>
              <a:cs typeface="Arial"/>
              <a:sym typeface="Arial"/>
            </a:endParaRPr>
          </a:p>
          <a:p>
            <a:pPr indent="0" lvl="0" marL="0" rtl="0" algn="just">
              <a:spcBef>
                <a:spcPts val="0"/>
              </a:spcBef>
              <a:spcAft>
                <a:spcPts val="0"/>
              </a:spcAft>
              <a:buNone/>
            </a:pPr>
            <a:r>
              <a:rPr lang="en" sz="1100">
                <a:solidFill>
                  <a:srgbClr val="000000"/>
                </a:solidFill>
                <a:latin typeface="Arial"/>
                <a:ea typeface="Arial"/>
                <a:cs typeface="Arial"/>
                <a:sym typeface="Arial"/>
              </a:rPr>
              <a:t>[poor, buy,</a:t>
            </a:r>
            <a:r>
              <a:rPr lang="en" sz="1050">
                <a:solidFill>
                  <a:srgbClr val="000000"/>
                </a:solidFill>
                <a:latin typeface="Arial"/>
                <a:ea typeface="Arial"/>
                <a:cs typeface="Arial"/>
                <a:sym typeface="Arial"/>
              </a:rPr>
              <a:t> piece, waste money]</a:t>
            </a:r>
            <a:endParaRPr sz="1050">
              <a:solidFill>
                <a:srgbClr val="000000"/>
              </a:solidFill>
              <a:latin typeface="Arial"/>
              <a:ea typeface="Arial"/>
              <a:cs typeface="Arial"/>
              <a:sym typeface="Arial"/>
            </a:endParaRPr>
          </a:p>
          <a:p>
            <a:pPr indent="0" lvl="0" marL="0">
              <a:spcBef>
                <a:spcPts val="0"/>
              </a:spcBef>
              <a:spcAft>
                <a:spcPts val="1600"/>
              </a:spcAft>
              <a:buNone/>
            </a:pPr>
            <a:r>
              <a:t/>
            </a:r>
            <a:endParaRPr/>
          </a:p>
        </p:txBody>
      </p:sp>
      <p:pic>
        <p:nvPicPr>
          <p:cNvPr id="162" name="Shape 162"/>
          <p:cNvPicPr preferRelativeResize="0"/>
          <p:nvPr/>
        </p:nvPicPr>
        <p:blipFill>
          <a:blip r:embed="rId3">
            <a:alphaModFix/>
          </a:blip>
          <a:stretch>
            <a:fillRect/>
          </a:stretch>
        </p:blipFill>
        <p:spPr>
          <a:xfrm>
            <a:off x="4806350" y="445025"/>
            <a:ext cx="3112101" cy="1976875"/>
          </a:xfrm>
          <a:prstGeom prst="rect">
            <a:avLst/>
          </a:prstGeom>
          <a:noFill/>
          <a:ln>
            <a:noFill/>
          </a:ln>
        </p:spPr>
      </p:pic>
      <p:pic>
        <p:nvPicPr>
          <p:cNvPr id="163" name="Shape 163"/>
          <p:cNvPicPr preferRelativeResize="0"/>
          <p:nvPr/>
        </p:nvPicPr>
        <p:blipFill>
          <a:blip r:embed="rId4">
            <a:alphaModFix/>
          </a:blip>
          <a:stretch>
            <a:fillRect/>
          </a:stretch>
        </p:blipFill>
        <p:spPr>
          <a:xfrm>
            <a:off x="5228713" y="2421900"/>
            <a:ext cx="2639385" cy="1709400"/>
          </a:xfrm>
          <a:prstGeom prst="rect">
            <a:avLst/>
          </a:prstGeom>
          <a:noFill/>
          <a:ln>
            <a:noFill/>
          </a:ln>
        </p:spPr>
      </p:pic>
      <p:sp>
        <p:nvSpPr>
          <p:cNvPr id="164" name="Shape 164"/>
          <p:cNvSpPr txBox="1"/>
          <p:nvPr/>
        </p:nvSpPr>
        <p:spPr>
          <a:xfrm>
            <a:off x="4519813" y="4300525"/>
            <a:ext cx="4057200" cy="268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i="1" lang="en" sz="900"/>
              <a:t>Figure5: This figure shows the mean values of the random seeds to give an approximate value of AUC and Accuracy for different number of the reviews given for training the model.</a:t>
            </a:r>
            <a:endParaRPr b="1" i="1" sz="900"/>
          </a:p>
          <a:p>
            <a:pPr indent="0" lvl="0" marL="0">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47601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123654"/>
                </a:solidFill>
              </a:rPr>
              <a:t>Results/discussion for L1</a:t>
            </a:r>
            <a:endParaRPr>
              <a:solidFill>
                <a:srgbClr val="123654"/>
              </a:solidFill>
            </a:endParaRPr>
          </a:p>
          <a:p>
            <a:pPr indent="0" lvl="0" marL="0">
              <a:spcBef>
                <a:spcPts val="0"/>
              </a:spcBef>
              <a:spcAft>
                <a:spcPts val="0"/>
              </a:spcAft>
              <a:buNone/>
            </a:pPr>
            <a:r>
              <a:t/>
            </a:r>
            <a:endParaRPr/>
          </a:p>
        </p:txBody>
      </p:sp>
      <p:sp>
        <p:nvSpPr>
          <p:cNvPr id="170" name="Shape 170"/>
          <p:cNvSpPr txBox="1"/>
          <p:nvPr>
            <p:ph idx="1" type="body"/>
          </p:nvPr>
        </p:nvSpPr>
        <p:spPr>
          <a:xfrm>
            <a:off x="311700" y="1266325"/>
            <a:ext cx="34323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u="sng">
                <a:solidFill>
                  <a:srgbClr val="000000"/>
                </a:solidFill>
                <a:latin typeface="Arial"/>
                <a:ea typeface="Arial"/>
                <a:cs typeface="Arial"/>
                <a:sym typeface="Arial"/>
              </a:rPr>
              <a:t>Discussion</a:t>
            </a:r>
            <a:endParaRPr sz="1100" u="sng">
              <a:solidFill>
                <a:srgbClr val="000000"/>
              </a:solidFill>
              <a:latin typeface="Arial"/>
              <a:ea typeface="Arial"/>
              <a:cs typeface="Arial"/>
              <a:sym typeface="Arial"/>
            </a:endParaRPr>
          </a:p>
          <a:p>
            <a:pPr indent="0" lvl="0" marL="0" rtl="0" algn="just">
              <a:spcBef>
                <a:spcPts val="0"/>
              </a:spcBef>
              <a:spcAft>
                <a:spcPts val="0"/>
              </a:spcAft>
              <a:buNone/>
            </a:pPr>
            <a:r>
              <a:t/>
            </a:r>
            <a:endParaRPr sz="1100" u="sng">
              <a:solidFill>
                <a:srgbClr val="000000"/>
              </a:solidFill>
              <a:latin typeface="Arial"/>
              <a:ea typeface="Arial"/>
              <a:cs typeface="Arial"/>
              <a:sym typeface="Arial"/>
            </a:endParaRPr>
          </a:p>
          <a:p>
            <a:pPr indent="0" lvl="0" marL="0" rtl="0" algn="just">
              <a:spcBef>
                <a:spcPts val="0"/>
              </a:spcBef>
              <a:spcAft>
                <a:spcPts val="0"/>
              </a:spcAft>
              <a:buNone/>
            </a:pPr>
            <a:r>
              <a:rPr lang="en" sz="1100">
                <a:solidFill>
                  <a:srgbClr val="000000"/>
                </a:solidFill>
                <a:latin typeface="Arial"/>
                <a:ea typeface="Arial"/>
                <a:cs typeface="Arial"/>
                <a:sym typeface="Arial"/>
              </a:rPr>
              <a:t>Here we observe that when number of documents increasing model is learning better in the case of without rationales rather than rational learning this is opposite to what we observed in when the training set was larger by 100 reviews. This might be happening because the rationales provided might be not much as in the previous case and not good words observed as listed in the list of positive and negative rationals.</a:t>
            </a:r>
            <a:endParaRPr sz="1100">
              <a:solidFill>
                <a:srgbClr val="000000"/>
              </a:solidFill>
              <a:latin typeface="Arial"/>
              <a:ea typeface="Arial"/>
              <a:cs typeface="Arial"/>
              <a:sym typeface="Arial"/>
            </a:endParaRPr>
          </a:p>
          <a:p>
            <a:pPr indent="0" lvl="0" marL="0" rtl="0" algn="just">
              <a:spcBef>
                <a:spcPts val="0"/>
              </a:spcBef>
              <a:spcAft>
                <a:spcPts val="0"/>
              </a:spcAft>
              <a:buNone/>
            </a:pPr>
            <a:r>
              <a:rPr lang="en" sz="1100">
                <a:solidFill>
                  <a:srgbClr val="000000"/>
                </a:solidFill>
                <a:latin typeface="Arial"/>
                <a:ea typeface="Arial"/>
                <a:cs typeface="Arial"/>
                <a:sym typeface="Arial"/>
              </a:rPr>
              <a:t>As the words represent positive rationales  make sense to a level like(positive words included great love and best) and some of the negative rationales (like poor and waste )made sense but not buy or piece but these must be related with negative phrases like  , and these were given weights for the reviews in training set</a:t>
            </a:r>
            <a:endParaRPr b="1" sz="1400">
              <a:solidFill>
                <a:srgbClr val="000000"/>
              </a:solidFill>
              <a:latin typeface="Arial"/>
              <a:ea typeface="Arial"/>
              <a:cs typeface="Arial"/>
              <a:sym typeface="Arial"/>
            </a:endParaRPr>
          </a:p>
          <a:p>
            <a:pPr indent="0" lvl="0" marL="0" rtl="0" algn="just">
              <a:spcBef>
                <a:spcPts val="0"/>
              </a:spcBef>
              <a:spcAft>
                <a:spcPts val="0"/>
              </a:spcAft>
              <a:buNone/>
            </a:pPr>
            <a:r>
              <a:t/>
            </a:r>
            <a:endParaRPr b="1" sz="1400">
              <a:solidFill>
                <a:srgbClr val="000000"/>
              </a:solidFill>
              <a:latin typeface="Arial"/>
              <a:ea typeface="Arial"/>
              <a:cs typeface="Arial"/>
              <a:sym typeface="Aria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0" lvl="0" marL="0">
              <a:spcBef>
                <a:spcPts val="0"/>
              </a:spcBef>
              <a:spcAft>
                <a:spcPts val="1600"/>
              </a:spcAft>
              <a:buNone/>
            </a:pPr>
            <a:r>
              <a:t/>
            </a:r>
            <a:endParaRPr/>
          </a:p>
        </p:txBody>
      </p:sp>
      <p:pic>
        <p:nvPicPr>
          <p:cNvPr id="171" name="Shape 171"/>
          <p:cNvPicPr preferRelativeResize="0"/>
          <p:nvPr/>
        </p:nvPicPr>
        <p:blipFill>
          <a:blip r:embed="rId3">
            <a:alphaModFix/>
          </a:blip>
          <a:stretch>
            <a:fillRect/>
          </a:stretch>
        </p:blipFill>
        <p:spPr>
          <a:xfrm>
            <a:off x="3896400" y="1266325"/>
            <a:ext cx="5095198" cy="2285625"/>
          </a:xfrm>
          <a:prstGeom prst="rect">
            <a:avLst/>
          </a:prstGeom>
          <a:noFill/>
          <a:ln>
            <a:noFill/>
          </a:ln>
        </p:spPr>
      </p:pic>
      <p:sp>
        <p:nvSpPr>
          <p:cNvPr id="172" name="Shape 172"/>
          <p:cNvSpPr txBox="1"/>
          <p:nvPr/>
        </p:nvSpPr>
        <p:spPr>
          <a:xfrm>
            <a:off x="4191625" y="3878375"/>
            <a:ext cx="4430400" cy="820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i="1" lang="en" sz="1000"/>
              <a:t>Figure4: This describes AUC learning curve with number of documents used for the training and testing is done on the whole test data with different random seed values as: 1,7,23,47 and 63.</a:t>
            </a:r>
            <a:endParaRPr b="1"/>
          </a:p>
          <a:p>
            <a:pPr indent="0" lvl="0" marL="0">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86275" y="116850"/>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123654"/>
                </a:solidFill>
              </a:rPr>
              <a:t>Results/discussion for L1</a:t>
            </a:r>
            <a:endParaRPr i="1" sz="1000">
              <a:solidFill>
                <a:srgbClr val="000000"/>
              </a:solidFill>
              <a:latin typeface="Arial"/>
              <a:ea typeface="Arial"/>
              <a:cs typeface="Arial"/>
              <a:sym typeface="Arial"/>
            </a:endParaRPr>
          </a:p>
          <a:p>
            <a:pPr indent="0" lvl="0" marL="0">
              <a:spcBef>
                <a:spcPts val="0"/>
              </a:spcBef>
              <a:spcAft>
                <a:spcPts val="0"/>
              </a:spcAft>
              <a:buNone/>
            </a:pPr>
            <a:r>
              <a:t/>
            </a:r>
            <a:endParaRPr/>
          </a:p>
        </p:txBody>
      </p:sp>
      <p:sp>
        <p:nvSpPr>
          <p:cNvPr id="178" name="Shape 178"/>
          <p:cNvSpPr txBox="1"/>
          <p:nvPr>
            <p:ph idx="1" type="body"/>
          </p:nvPr>
        </p:nvSpPr>
        <p:spPr>
          <a:xfrm>
            <a:off x="222200" y="759150"/>
            <a:ext cx="5401500" cy="3715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a:solidFill>
                  <a:srgbClr val="000000"/>
                </a:solidFill>
                <a:latin typeface="Arial"/>
                <a:ea typeface="Arial"/>
                <a:cs typeface="Arial"/>
                <a:sym typeface="Arial"/>
              </a:rPr>
              <a:t> c) So now we try increase the training dataset and observing the results. </a:t>
            </a:r>
            <a:endParaRPr sz="1100">
              <a:solidFill>
                <a:srgbClr val="000000"/>
              </a:solidFill>
              <a:latin typeface="Arial"/>
              <a:ea typeface="Arial"/>
              <a:cs typeface="Arial"/>
              <a:sym typeface="Arial"/>
            </a:endParaRPr>
          </a:p>
          <a:p>
            <a:pPr indent="457200" lvl="0" marL="457200" rtl="0" algn="just">
              <a:spcBef>
                <a:spcPts val="0"/>
              </a:spcBef>
              <a:spcAft>
                <a:spcPts val="0"/>
              </a:spcAft>
              <a:buNone/>
            </a:pPr>
            <a:r>
              <a:rPr b="1" lang="en" sz="1100">
                <a:solidFill>
                  <a:srgbClr val="000000"/>
                </a:solidFill>
                <a:latin typeface="Arial"/>
                <a:ea typeface="Arial"/>
                <a:cs typeface="Arial"/>
                <a:sym typeface="Arial"/>
              </a:rPr>
              <a:t>Model: logistic regression L1 regularization</a:t>
            </a:r>
            <a:endParaRPr b="1" sz="1100">
              <a:solidFill>
                <a:srgbClr val="000000"/>
              </a:solidFill>
              <a:latin typeface="Arial"/>
              <a:ea typeface="Arial"/>
              <a:cs typeface="Arial"/>
              <a:sym typeface="Arial"/>
            </a:endParaRPr>
          </a:p>
          <a:p>
            <a:pPr indent="0" lvl="0" marL="0" rtl="0" algn="just">
              <a:spcBef>
                <a:spcPts val="0"/>
              </a:spcBef>
              <a:spcAft>
                <a:spcPts val="0"/>
              </a:spcAft>
              <a:buNone/>
            </a:pPr>
            <a:r>
              <a:rPr b="1" lang="en" sz="1100">
                <a:solidFill>
                  <a:srgbClr val="000000"/>
                </a:solidFill>
                <a:latin typeface="Arial"/>
                <a:ea typeface="Arial"/>
                <a:cs typeface="Arial"/>
                <a:sym typeface="Arial"/>
              </a:rPr>
              <a:t>		Test data:660 , Train data:340</a:t>
            </a:r>
            <a:endParaRPr b="1" sz="1100">
              <a:solidFill>
                <a:srgbClr val="000000"/>
              </a:solidFill>
              <a:latin typeface="Arial"/>
              <a:ea typeface="Arial"/>
              <a:cs typeface="Arial"/>
              <a:sym typeface="Arial"/>
            </a:endParaRPr>
          </a:p>
          <a:p>
            <a:pPr indent="0" lvl="0" marL="0" rtl="0" algn="just">
              <a:spcBef>
                <a:spcPts val="0"/>
              </a:spcBef>
              <a:spcAft>
                <a:spcPts val="0"/>
              </a:spcAft>
              <a:buNone/>
            </a:pPr>
            <a:r>
              <a:rPr b="1" lang="en" sz="1100">
                <a:solidFill>
                  <a:srgbClr val="000000"/>
                </a:solidFill>
                <a:latin typeface="Arial"/>
                <a:ea typeface="Arial"/>
                <a:cs typeface="Arial"/>
                <a:sym typeface="Arial"/>
              </a:rPr>
              <a:t>Top 5 Pos_rationale: </a:t>
            </a:r>
            <a:endParaRPr b="1" sz="1100">
              <a:solidFill>
                <a:srgbClr val="000000"/>
              </a:solidFill>
              <a:latin typeface="Arial"/>
              <a:ea typeface="Arial"/>
              <a:cs typeface="Arial"/>
              <a:sym typeface="Arial"/>
            </a:endParaRPr>
          </a:p>
          <a:p>
            <a:pPr indent="0" lvl="0" marL="0" rtl="0" algn="just">
              <a:spcBef>
                <a:spcPts val="0"/>
              </a:spcBef>
              <a:spcAft>
                <a:spcPts val="0"/>
              </a:spcAft>
              <a:buNone/>
            </a:pPr>
            <a:r>
              <a:rPr lang="en" sz="1100">
                <a:solidFill>
                  <a:srgbClr val="000000"/>
                </a:solidFill>
                <a:latin typeface="Arial"/>
                <a:ea typeface="Arial"/>
                <a:cs typeface="Arial"/>
                <a:sym typeface="Arial"/>
              </a:rPr>
              <a:t>[</a:t>
            </a:r>
            <a:r>
              <a:rPr lang="en" sz="1050">
                <a:solidFill>
                  <a:srgbClr val="000000"/>
                </a:solidFill>
                <a:latin typeface="Arial"/>
                <a:ea typeface="Arial"/>
                <a:cs typeface="Arial"/>
                <a:sym typeface="Arial"/>
              </a:rPr>
              <a:t>great, good, love, works ,nice, price ,best </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0" lvl="0" marL="0" rtl="0" algn="just">
              <a:spcBef>
                <a:spcPts val="0"/>
              </a:spcBef>
              <a:spcAft>
                <a:spcPts val="0"/>
              </a:spcAft>
              <a:buNone/>
            </a:pPr>
            <a:r>
              <a:rPr b="1" lang="en" sz="1100">
                <a:solidFill>
                  <a:srgbClr val="000000"/>
                </a:solidFill>
                <a:latin typeface="Arial"/>
                <a:ea typeface="Arial"/>
                <a:cs typeface="Arial"/>
                <a:sym typeface="Arial"/>
              </a:rPr>
              <a:t>Top 5 negative_rationale:</a:t>
            </a:r>
            <a:endParaRPr b="1" sz="1100">
              <a:solidFill>
                <a:srgbClr val="000000"/>
              </a:solidFill>
              <a:latin typeface="Arial"/>
              <a:ea typeface="Arial"/>
              <a:cs typeface="Arial"/>
              <a:sym typeface="Arial"/>
            </a:endParaRPr>
          </a:p>
          <a:p>
            <a:pPr indent="0" lvl="0" marL="0" rtl="0" algn="just">
              <a:spcBef>
                <a:spcPts val="0"/>
              </a:spcBef>
              <a:spcAft>
                <a:spcPts val="0"/>
              </a:spcAft>
              <a:buNone/>
            </a:pPr>
            <a:r>
              <a:rPr lang="en" sz="1100">
                <a:solidFill>
                  <a:srgbClr val="000000"/>
                </a:solidFill>
                <a:latin typeface="Arial"/>
                <a:ea typeface="Arial"/>
                <a:cs typeface="Arial"/>
                <a:sym typeface="Arial"/>
              </a:rPr>
              <a:t>[</a:t>
            </a:r>
            <a:r>
              <a:rPr lang="en" sz="1050">
                <a:solidFill>
                  <a:srgbClr val="000000"/>
                </a:solidFill>
                <a:latin typeface="Arial"/>
                <a:ea typeface="Arial"/>
                <a:cs typeface="Arial"/>
                <a:sym typeface="Arial"/>
              </a:rPr>
              <a:t>money, calls ,big ,bad ,disappointed ,stay,problem]</a:t>
            </a:r>
            <a:endParaRPr sz="1050">
              <a:solidFill>
                <a:srgbClr val="000000"/>
              </a:solidFill>
              <a:latin typeface="Arial"/>
              <a:ea typeface="Arial"/>
              <a:cs typeface="Arial"/>
              <a:sym typeface="Arial"/>
            </a:endParaRPr>
          </a:p>
          <a:p>
            <a:pPr indent="0" lvl="0" marL="0" rtl="0" algn="just">
              <a:spcBef>
                <a:spcPts val="0"/>
              </a:spcBef>
              <a:spcAft>
                <a:spcPts val="0"/>
              </a:spcAft>
              <a:buNone/>
            </a:pPr>
            <a:r>
              <a:t/>
            </a:r>
            <a:endParaRPr sz="1050">
              <a:solidFill>
                <a:srgbClr val="000000"/>
              </a:solidFill>
              <a:latin typeface="Arial"/>
              <a:ea typeface="Arial"/>
              <a:cs typeface="Arial"/>
              <a:sym typeface="Arial"/>
            </a:endParaRPr>
          </a:p>
          <a:p>
            <a:pPr indent="0" lvl="0" marL="0" rtl="0" algn="just">
              <a:spcBef>
                <a:spcPts val="0"/>
              </a:spcBef>
              <a:spcAft>
                <a:spcPts val="0"/>
              </a:spcAft>
              <a:buNone/>
            </a:pPr>
            <a:r>
              <a:rPr lang="en" sz="1100" u="sng">
                <a:solidFill>
                  <a:srgbClr val="000000"/>
                </a:solidFill>
                <a:latin typeface="Arial"/>
                <a:ea typeface="Arial"/>
                <a:cs typeface="Arial"/>
                <a:sym typeface="Arial"/>
              </a:rPr>
              <a:t>Discussion</a:t>
            </a:r>
            <a:endParaRPr sz="1100" u="sng">
              <a:solidFill>
                <a:srgbClr val="000000"/>
              </a:solidFill>
              <a:latin typeface="Arial"/>
              <a:ea typeface="Arial"/>
              <a:cs typeface="Arial"/>
              <a:sym typeface="Arial"/>
            </a:endParaRPr>
          </a:p>
          <a:p>
            <a:pPr indent="0" lvl="0" marL="0" rtl="0" algn="just">
              <a:spcBef>
                <a:spcPts val="0"/>
              </a:spcBef>
              <a:spcAft>
                <a:spcPts val="0"/>
              </a:spcAft>
              <a:buNone/>
            </a:pPr>
            <a:r>
              <a:rPr lang="en" sz="1100">
                <a:solidFill>
                  <a:srgbClr val="000000"/>
                </a:solidFill>
                <a:latin typeface="Arial"/>
                <a:ea typeface="Arial"/>
                <a:cs typeface="Arial"/>
                <a:sym typeface="Arial"/>
              </a:rPr>
              <a:t>Here we observe that when number of documents increasing model is learning better in the case of without rationales rather than rational learning this is opposite to what we observed in when the training set was smaller by 40 reviews. Here even though rationals make more sense than above cases like pos rationales(</a:t>
            </a:r>
            <a:r>
              <a:rPr lang="en" sz="1050">
                <a:solidFill>
                  <a:srgbClr val="000000"/>
                </a:solidFill>
                <a:latin typeface="Arial"/>
                <a:ea typeface="Arial"/>
                <a:cs typeface="Arial"/>
                <a:sym typeface="Arial"/>
              </a:rPr>
              <a:t>great, good, love</a:t>
            </a:r>
            <a:r>
              <a:rPr lang="en" sz="1100">
                <a:solidFill>
                  <a:srgbClr val="000000"/>
                </a:solidFill>
                <a:latin typeface="Arial"/>
                <a:ea typeface="Arial"/>
                <a:cs typeface="Arial"/>
                <a:sym typeface="Arial"/>
              </a:rPr>
              <a:t>) but  negative rationales not much ([</a:t>
            </a:r>
            <a:r>
              <a:rPr lang="en" sz="1050">
                <a:solidFill>
                  <a:srgbClr val="000000"/>
                </a:solidFill>
                <a:latin typeface="Arial"/>
                <a:ea typeface="Arial"/>
                <a:cs typeface="Arial"/>
                <a:sym typeface="Arial"/>
              </a:rPr>
              <a:t>money, calls ,big where the first three don’t make sense</a:t>
            </a:r>
            <a:r>
              <a:rPr lang="en" sz="1100">
                <a:solidFill>
                  <a:srgbClr val="000000"/>
                </a:solidFill>
                <a:latin typeface="Arial"/>
                <a:ea typeface="Arial"/>
                <a:cs typeface="Arial"/>
                <a:sym typeface="Arial"/>
              </a:rPr>
              <a:t>). This might be happening because the rationales provided might be not be good enough to determine a good result much as in the previous case and not good words observed as listed in the list of positive and negative rationals.so the auc curve for rationals is higher than without rationales.</a:t>
            </a:r>
            <a:endParaRPr sz="1100">
              <a:solidFill>
                <a:srgbClr val="000000"/>
              </a:solidFill>
              <a:latin typeface="Arial"/>
              <a:ea typeface="Arial"/>
              <a:cs typeface="Arial"/>
              <a:sym typeface="Arial"/>
            </a:endParaRPr>
          </a:p>
          <a:p>
            <a:pPr indent="0" lvl="0" marL="0" rtl="0" algn="just">
              <a:spcBef>
                <a:spcPts val="0"/>
              </a:spcBef>
              <a:spcAft>
                <a:spcPts val="0"/>
              </a:spcAft>
              <a:buNone/>
            </a:pPr>
            <a:r>
              <a:t/>
            </a:r>
            <a:endParaRPr sz="1050">
              <a:solidFill>
                <a:srgbClr val="000000"/>
              </a:solidFill>
              <a:latin typeface="Arial"/>
              <a:ea typeface="Arial"/>
              <a:cs typeface="Arial"/>
              <a:sym typeface="Arial"/>
            </a:endParaRPr>
          </a:p>
          <a:p>
            <a:pPr indent="0" lvl="0" marL="0" rtl="0" algn="just">
              <a:spcBef>
                <a:spcPts val="0"/>
              </a:spcBef>
              <a:spcAft>
                <a:spcPts val="0"/>
              </a:spcAft>
              <a:buNone/>
            </a:pPr>
            <a:r>
              <a:t/>
            </a:r>
            <a:endParaRPr sz="1050">
              <a:solidFill>
                <a:srgbClr val="000000"/>
              </a:solidFill>
              <a:latin typeface="Arial"/>
              <a:ea typeface="Arial"/>
              <a:cs typeface="Arial"/>
              <a:sym typeface="Arial"/>
            </a:endParaRPr>
          </a:p>
          <a:p>
            <a:pPr indent="0" lvl="0" marL="0" rtl="0" algn="just">
              <a:spcBef>
                <a:spcPts val="0"/>
              </a:spcBef>
              <a:spcAft>
                <a:spcPts val="0"/>
              </a:spcAft>
              <a:buNone/>
            </a:pPr>
            <a:r>
              <a:t/>
            </a:r>
            <a:endParaRPr b="1" sz="1100">
              <a:solidFill>
                <a:srgbClr val="000000"/>
              </a:solidFill>
              <a:latin typeface="Arial"/>
              <a:ea typeface="Arial"/>
              <a:cs typeface="Arial"/>
              <a:sym typeface="Arial"/>
            </a:endParaRPr>
          </a:p>
        </p:txBody>
      </p:sp>
      <p:pic>
        <p:nvPicPr>
          <p:cNvPr id="179" name="Shape 179"/>
          <p:cNvPicPr preferRelativeResize="0"/>
          <p:nvPr/>
        </p:nvPicPr>
        <p:blipFill>
          <a:blip r:embed="rId3">
            <a:alphaModFix/>
          </a:blip>
          <a:stretch>
            <a:fillRect/>
          </a:stretch>
        </p:blipFill>
        <p:spPr>
          <a:xfrm>
            <a:off x="5777700" y="961750"/>
            <a:ext cx="3129175" cy="2175525"/>
          </a:xfrm>
          <a:prstGeom prst="rect">
            <a:avLst/>
          </a:prstGeom>
          <a:noFill/>
          <a:ln>
            <a:noFill/>
          </a:ln>
        </p:spPr>
      </p:pic>
      <p:sp>
        <p:nvSpPr>
          <p:cNvPr id="180" name="Shape 180"/>
          <p:cNvSpPr txBox="1"/>
          <p:nvPr/>
        </p:nvSpPr>
        <p:spPr>
          <a:xfrm>
            <a:off x="5683300" y="3043025"/>
            <a:ext cx="3027900" cy="929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050"/>
              <a:t> </a:t>
            </a:r>
            <a:r>
              <a:rPr b="1" i="1" lang="en" sz="900"/>
              <a:t>Figure6: This figure shows the mean values of the random seeds to give an approximate value of AUC for different number of the reviews given for training the model.</a:t>
            </a:r>
            <a:endParaRPr sz="1050"/>
          </a:p>
          <a:p>
            <a:pPr indent="0" lvl="0" marL="0">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86275" y="116850"/>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123654"/>
                </a:solidFill>
              </a:rPr>
              <a:t>Results/discussion for L2</a:t>
            </a:r>
            <a:endParaRPr i="1" sz="1000">
              <a:solidFill>
                <a:srgbClr val="000000"/>
              </a:solidFill>
              <a:latin typeface="Arial"/>
              <a:ea typeface="Arial"/>
              <a:cs typeface="Arial"/>
              <a:sym typeface="Arial"/>
            </a:endParaRPr>
          </a:p>
          <a:p>
            <a:pPr indent="0" lvl="0" marL="0" rtl="0">
              <a:spcBef>
                <a:spcPts val="0"/>
              </a:spcBef>
              <a:spcAft>
                <a:spcPts val="0"/>
              </a:spcAft>
              <a:buNone/>
            </a:pPr>
            <a:r>
              <a:t/>
            </a:r>
            <a:endParaRPr/>
          </a:p>
        </p:txBody>
      </p:sp>
      <p:sp>
        <p:nvSpPr>
          <p:cNvPr id="186" name="Shape 186"/>
          <p:cNvSpPr txBox="1"/>
          <p:nvPr>
            <p:ph idx="1" type="body"/>
          </p:nvPr>
        </p:nvSpPr>
        <p:spPr>
          <a:xfrm>
            <a:off x="311700" y="1266325"/>
            <a:ext cx="3745800" cy="3302700"/>
          </a:xfrm>
          <a:prstGeom prst="rect">
            <a:avLst/>
          </a:prstGeom>
        </p:spPr>
        <p:txBody>
          <a:bodyPr anchorCtr="0" anchor="t" bIns="91425" lIns="91425" spcFirstLastPara="1" rIns="91425" wrap="square" tIns="91425">
            <a:noAutofit/>
          </a:bodyPr>
          <a:lstStyle/>
          <a:p>
            <a:pPr indent="-298450" lvl="0" marL="457200" rtl="0" algn="just">
              <a:spcBef>
                <a:spcPts val="0"/>
              </a:spcBef>
              <a:spcAft>
                <a:spcPts val="0"/>
              </a:spcAft>
              <a:buClr>
                <a:srgbClr val="000000"/>
              </a:buClr>
              <a:buSzPts val="1100"/>
              <a:buFont typeface="Arial"/>
              <a:buAutoNum type="alphaLcParenR"/>
            </a:pPr>
            <a:r>
              <a:rPr lang="en" sz="1100">
                <a:solidFill>
                  <a:srgbClr val="000000"/>
                </a:solidFill>
                <a:latin typeface="Arial"/>
                <a:ea typeface="Arial"/>
                <a:cs typeface="Arial"/>
                <a:sym typeface="Arial"/>
              </a:rPr>
              <a:t>So first here we are using </a:t>
            </a:r>
            <a:endParaRPr sz="1100">
              <a:solidFill>
                <a:srgbClr val="000000"/>
              </a:solidFill>
              <a:latin typeface="Arial"/>
              <a:ea typeface="Arial"/>
              <a:cs typeface="Arial"/>
              <a:sym typeface="Arial"/>
            </a:endParaRPr>
          </a:p>
          <a:p>
            <a:pPr indent="0" lvl="0" marL="0" rtl="0" algn="just">
              <a:spcBef>
                <a:spcPts val="0"/>
              </a:spcBef>
              <a:spcAft>
                <a:spcPts val="0"/>
              </a:spcAft>
              <a:buNone/>
            </a:pP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Model: logistic regression L2 regularization</a:t>
            </a:r>
            <a:endParaRPr b="1" sz="1100">
              <a:solidFill>
                <a:srgbClr val="000000"/>
              </a:solidFill>
              <a:latin typeface="Arial"/>
              <a:ea typeface="Arial"/>
              <a:cs typeface="Arial"/>
              <a:sym typeface="Arial"/>
            </a:endParaRPr>
          </a:p>
          <a:p>
            <a:pPr indent="0" lvl="0" marL="0" rtl="0" algn="just">
              <a:spcBef>
                <a:spcPts val="0"/>
              </a:spcBef>
              <a:spcAft>
                <a:spcPts val="0"/>
              </a:spcAft>
              <a:buNone/>
            </a:pPr>
            <a:r>
              <a:rPr b="1" lang="en" sz="1100">
                <a:solidFill>
                  <a:srgbClr val="000000"/>
                </a:solidFill>
                <a:latin typeface="Arial"/>
                <a:ea typeface="Arial"/>
                <a:cs typeface="Arial"/>
                <a:sym typeface="Arial"/>
              </a:rPr>
              <a:t>		Test data:700 , Train data:300</a:t>
            </a:r>
            <a:endParaRPr b="1" sz="1100">
              <a:solidFill>
                <a:srgbClr val="000000"/>
              </a:solidFill>
              <a:latin typeface="Arial"/>
              <a:ea typeface="Arial"/>
              <a:cs typeface="Arial"/>
              <a:sym typeface="Arial"/>
            </a:endParaRPr>
          </a:p>
          <a:p>
            <a:pPr indent="0" lvl="0" marL="0" rtl="0" algn="just">
              <a:spcBef>
                <a:spcPts val="0"/>
              </a:spcBef>
              <a:spcAft>
                <a:spcPts val="0"/>
              </a:spcAft>
              <a:buNone/>
            </a:pPr>
            <a:r>
              <a:rPr lang="en" sz="1100" u="sng">
                <a:solidFill>
                  <a:srgbClr val="000000"/>
                </a:solidFill>
                <a:latin typeface="Arial"/>
                <a:ea typeface="Arial"/>
                <a:cs typeface="Arial"/>
                <a:sym typeface="Arial"/>
              </a:rPr>
              <a:t>Discussion</a:t>
            </a:r>
            <a:endParaRPr sz="1100" u="sng">
              <a:solidFill>
                <a:srgbClr val="000000"/>
              </a:solidFill>
              <a:latin typeface="Arial"/>
              <a:ea typeface="Arial"/>
              <a:cs typeface="Arial"/>
              <a:sym typeface="Arial"/>
            </a:endParaRPr>
          </a:p>
          <a:p>
            <a:pPr indent="0" lvl="0" marL="0" rtl="0" algn="just">
              <a:spcBef>
                <a:spcPts val="0"/>
              </a:spcBef>
              <a:spcAft>
                <a:spcPts val="0"/>
              </a:spcAft>
              <a:buNone/>
            </a:pPr>
            <a:r>
              <a:rPr lang="en" sz="1100">
                <a:solidFill>
                  <a:srgbClr val="000000"/>
                </a:solidFill>
                <a:latin typeface="Arial"/>
                <a:ea typeface="Arial"/>
                <a:cs typeface="Arial"/>
                <a:sym typeface="Arial"/>
              </a:rPr>
              <a:t>Here we observe that AUC curve is changing from the last L1 approach here the learning curve performs better in case of L2 than in case L1 when train-test split is 70%. Previously in case of learning with rationales curve was minutely increasing but in case of L2 regularization we see a good difference and in fact rationals make the model perform better than traditional learning</a:t>
            </a:r>
            <a:endParaRPr u="sng">
              <a:solidFill>
                <a:srgbClr val="222222"/>
              </a:solidFill>
              <a:highlight>
                <a:srgbClr val="FFFFFF"/>
              </a:highlight>
              <a:latin typeface="Arial"/>
              <a:ea typeface="Arial"/>
              <a:cs typeface="Arial"/>
              <a:sym typeface="Arial"/>
            </a:endParaRPr>
          </a:p>
          <a:p>
            <a:pPr indent="0" lvl="0" marL="0" rtl="0">
              <a:spcBef>
                <a:spcPts val="0"/>
              </a:spcBef>
              <a:spcAft>
                <a:spcPts val="1600"/>
              </a:spcAft>
              <a:buNone/>
            </a:pPr>
            <a:r>
              <a:t/>
            </a:r>
            <a:endParaRPr/>
          </a:p>
        </p:txBody>
      </p:sp>
      <p:pic>
        <p:nvPicPr>
          <p:cNvPr id="187" name="Shape 187"/>
          <p:cNvPicPr preferRelativeResize="0"/>
          <p:nvPr/>
        </p:nvPicPr>
        <p:blipFill>
          <a:blip r:embed="rId3">
            <a:alphaModFix/>
          </a:blip>
          <a:stretch>
            <a:fillRect/>
          </a:stretch>
        </p:blipFill>
        <p:spPr>
          <a:xfrm>
            <a:off x="4224800" y="648475"/>
            <a:ext cx="4781701" cy="2582383"/>
          </a:xfrm>
          <a:prstGeom prst="rect">
            <a:avLst/>
          </a:prstGeom>
          <a:noFill/>
          <a:ln>
            <a:noFill/>
          </a:ln>
        </p:spPr>
      </p:pic>
      <p:sp>
        <p:nvSpPr>
          <p:cNvPr id="188" name="Shape 188"/>
          <p:cNvSpPr txBox="1"/>
          <p:nvPr/>
        </p:nvSpPr>
        <p:spPr>
          <a:xfrm>
            <a:off x="4683875" y="3341375"/>
            <a:ext cx="4057500" cy="2238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i="1" lang="en" sz="1000"/>
              <a:t>Figure 9: This describes AUC learning curve with number of documents used for the training and testing is done on the whole test data with different random seed values as: 1,7,23,47 and 63 for L2 regularization.</a:t>
            </a:r>
            <a:endParaRPr b="1" i="1" sz="1000"/>
          </a:p>
          <a:p>
            <a:pPr indent="0" lvl="0" marL="0">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86275" y="116850"/>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123654"/>
                </a:solidFill>
              </a:rPr>
              <a:t>Results/discussion for L2</a:t>
            </a:r>
            <a:endParaRPr/>
          </a:p>
        </p:txBody>
      </p:sp>
      <p:sp>
        <p:nvSpPr>
          <p:cNvPr id="194" name="Shape 194"/>
          <p:cNvSpPr txBox="1"/>
          <p:nvPr>
            <p:ph idx="1" type="body"/>
          </p:nvPr>
        </p:nvSpPr>
        <p:spPr>
          <a:xfrm>
            <a:off x="311700" y="1266325"/>
            <a:ext cx="65202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100">
                <a:solidFill>
                  <a:srgbClr val="000000"/>
                </a:solidFill>
                <a:latin typeface="Arial"/>
                <a:ea typeface="Arial"/>
                <a:cs typeface="Arial"/>
                <a:sym typeface="Arial"/>
              </a:rPr>
              <a:t>Model: logistic regression L2 regularization</a:t>
            </a:r>
            <a:endParaRPr b="1" sz="1100">
              <a:solidFill>
                <a:srgbClr val="000000"/>
              </a:solidFill>
              <a:latin typeface="Arial"/>
              <a:ea typeface="Arial"/>
              <a:cs typeface="Arial"/>
              <a:sym typeface="Arial"/>
            </a:endParaRPr>
          </a:p>
          <a:p>
            <a:pPr indent="0" lvl="0" marL="0" rtl="0" algn="just">
              <a:spcBef>
                <a:spcPts val="0"/>
              </a:spcBef>
              <a:spcAft>
                <a:spcPts val="0"/>
              </a:spcAft>
              <a:buNone/>
            </a:pPr>
            <a:r>
              <a:rPr b="1" lang="en" sz="1100">
                <a:solidFill>
                  <a:srgbClr val="000000"/>
                </a:solidFill>
                <a:latin typeface="Arial"/>
                <a:ea typeface="Arial"/>
                <a:cs typeface="Arial"/>
                <a:sym typeface="Arial"/>
              </a:rPr>
              <a:t>		Test data:700 , Train data:300</a:t>
            </a:r>
            <a:endParaRPr b="1" sz="1100">
              <a:solidFill>
                <a:srgbClr val="000000"/>
              </a:solidFill>
              <a:latin typeface="Arial"/>
              <a:ea typeface="Arial"/>
              <a:cs typeface="Arial"/>
              <a:sym typeface="Arial"/>
            </a:endParaRPr>
          </a:p>
          <a:p>
            <a:pPr indent="0" lvl="0" marL="0" rtl="0">
              <a:spcBef>
                <a:spcPts val="0"/>
              </a:spcBef>
              <a:spcAft>
                <a:spcPts val="1600"/>
              </a:spcAft>
              <a:buNone/>
            </a:pPr>
            <a:r>
              <a:t/>
            </a:r>
            <a:endParaRPr/>
          </a:p>
        </p:txBody>
      </p:sp>
      <p:pic>
        <p:nvPicPr>
          <p:cNvPr id="195" name="Shape 195"/>
          <p:cNvPicPr preferRelativeResize="0"/>
          <p:nvPr/>
        </p:nvPicPr>
        <p:blipFill>
          <a:blip r:embed="rId3">
            <a:alphaModFix/>
          </a:blip>
          <a:stretch>
            <a:fillRect/>
          </a:stretch>
        </p:blipFill>
        <p:spPr>
          <a:xfrm>
            <a:off x="1193338" y="1779900"/>
            <a:ext cx="6906475" cy="2866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108300"/>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solidFill>
                  <a:srgbClr val="123654"/>
                </a:solidFill>
              </a:rPr>
              <a:t>Overview</a:t>
            </a:r>
            <a:endParaRPr>
              <a:solidFill>
                <a:srgbClr val="123654"/>
              </a:solidFill>
            </a:endParaRPr>
          </a:p>
          <a:p>
            <a:pPr indent="0" lvl="0" marL="0">
              <a:spcBef>
                <a:spcPts val="0"/>
              </a:spcBef>
              <a:spcAft>
                <a:spcPts val="0"/>
              </a:spcAft>
              <a:buNone/>
            </a:pPr>
            <a:r>
              <a:t/>
            </a:r>
            <a:endParaRPr/>
          </a:p>
        </p:txBody>
      </p:sp>
      <p:sp>
        <p:nvSpPr>
          <p:cNvPr id="73" name="Shape 7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Aim</a:t>
            </a:r>
            <a:endParaRPr/>
          </a:p>
          <a:p>
            <a:pPr indent="-342900" lvl="0" marL="457200" rtl="0">
              <a:spcBef>
                <a:spcPts val="0"/>
              </a:spcBef>
              <a:spcAft>
                <a:spcPts val="0"/>
              </a:spcAft>
              <a:buSzPts val="1800"/>
              <a:buChar char="●"/>
            </a:pPr>
            <a:r>
              <a:rPr lang="en"/>
              <a:t>Dataset</a:t>
            </a:r>
            <a:endParaRPr/>
          </a:p>
          <a:p>
            <a:pPr indent="-342900" lvl="0" marL="457200" rtl="0">
              <a:spcBef>
                <a:spcPts val="0"/>
              </a:spcBef>
              <a:spcAft>
                <a:spcPts val="0"/>
              </a:spcAft>
              <a:buSzPts val="1800"/>
              <a:buChar char="●"/>
            </a:pPr>
            <a:r>
              <a:rPr lang="en"/>
              <a:t>Approach</a:t>
            </a:r>
            <a:endParaRPr/>
          </a:p>
          <a:p>
            <a:pPr indent="-342900" lvl="0" marL="457200" rtl="0">
              <a:spcBef>
                <a:spcPts val="0"/>
              </a:spcBef>
              <a:spcAft>
                <a:spcPts val="0"/>
              </a:spcAft>
              <a:buSzPts val="1800"/>
              <a:buChar char="●"/>
            </a:pPr>
            <a:r>
              <a:rPr lang="en"/>
              <a:t>Detailed Approach</a:t>
            </a:r>
            <a:endParaRPr/>
          </a:p>
          <a:p>
            <a:pPr indent="-342900" lvl="0" marL="457200" rtl="0">
              <a:spcBef>
                <a:spcPts val="0"/>
              </a:spcBef>
              <a:spcAft>
                <a:spcPts val="0"/>
              </a:spcAft>
              <a:buSzPts val="1800"/>
              <a:buChar char="●"/>
            </a:pPr>
            <a:r>
              <a:rPr lang="en"/>
              <a:t>Primarily</a:t>
            </a:r>
            <a:r>
              <a:rPr lang="en"/>
              <a:t> </a:t>
            </a:r>
            <a:r>
              <a:rPr lang="en"/>
              <a:t>Experimental Setup</a:t>
            </a:r>
            <a:endParaRPr/>
          </a:p>
          <a:p>
            <a:pPr indent="-342900" lvl="0" marL="457200" rtl="0">
              <a:spcBef>
                <a:spcPts val="0"/>
              </a:spcBef>
              <a:spcAft>
                <a:spcPts val="0"/>
              </a:spcAft>
              <a:buSzPts val="1800"/>
              <a:buChar char="●"/>
            </a:pPr>
            <a:r>
              <a:rPr lang="en"/>
              <a:t>Results/discussion for L1</a:t>
            </a:r>
            <a:endParaRPr/>
          </a:p>
          <a:p>
            <a:pPr indent="-342900" lvl="0" marL="457200" rtl="0">
              <a:spcBef>
                <a:spcPts val="0"/>
              </a:spcBef>
              <a:spcAft>
                <a:spcPts val="0"/>
              </a:spcAft>
              <a:buSzPts val="1800"/>
              <a:buChar char="●"/>
            </a:pPr>
            <a:r>
              <a:rPr lang="en"/>
              <a:t>Results/discussion for L2</a:t>
            </a:r>
            <a:endParaRPr/>
          </a:p>
          <a:p>
            <a:pPr indent="-342900" lvl="0" marL="457200" rtl="0">
              <a:spcBef>
                <a:spcPts val="0"/>
              </a:spcBef>
              <a:spcAft>
                <a:spcPts val="0"/>
              </a:spcAft>
              <a:buSzPts val="1800"/>
              <a:buChar char="●"/>
            </a:pPr>
            <a:r>
              <a:rPr lang="en"/>
              <a:t>Results/discussion for Mult Naive Bayes</a:t>
            </a:r>
            <a:endParaRPr/>
          </a:p>
          <a:p>
            <a:pPr indent="-342900" lvl="0" marL="457200" rtl="0">
              <a:spcBef>
                <a:spcPts val="0"/>
              </a:spcBef>
              <a:spcAft>
                <a:spcPts val="0"/>
              </a:spcAft>
              <a:buSzPts val="1800"/>
              <a:buChar char="●"/>
            </a:pPr>
            <a:r>
              <a:rPr lang="en"/>
              <a:t>Conclusion/future 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86275" y="116850"/>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123654"/>
                </a:solidFill>
              </a:rPr>
              <a:t>Results/discussion for L2</a:t>
            </a:r>
            <a:endParaRPr i="1" sz="1000">
              <a:solidFill>
                <a:srgbClr val="000000"/>
              </a:solidFill>
              <a:latin typeface="Arial"/>
              <a:ea typeface="Arial"/>
              <a:cs typeface="Arial"/>
              <a:sym typeface="Arial"/>
            </a:endParaRPr>
          </a:p>
          <a:p>
            <a:pPr indent="0" lvl="0" marL="0" rtl="0">
              <a:spcBef>
                <a:spcPts val="0"/>
              </a:spcBef>
              <a:spcAft>
                <a:spcPts val="0"/>
              </a:spcAft>
              <a:buNone/>
            </a:pPr>
            <a:r>
              <a:t/>
            </a:r>
            <a:endParaRPr/>
          </a:p>
        </p:txBody>
      </p:sp>
      <p:sp>
        <p:nvSpPr>
          <p:cNvPr id="201" name="Shape 201"/>
          <p:cNvSpPr txBox="1"/>
          <p:nvPr>
            <p:ph idx="1" type="body"/>
          </p:nvPr>
        </p:nvSpPr>
        <p:spPr>
          <a:xfrm>
            <a:off x="311700" y="1266325"/>
            <a:ext cx="37458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u="sng">
                <a:solidFill>
                  <a:srgbClr val="000000"/>
                </a:solidFill>
                <a:latin typeface="Arial"/>
                <a:ea typeface="Arial"/>
                <a:cs typeface="Arial"/>
                <a:sym typeface="Arial"/>
              </a:rPr>
              <a:t>II) for logistic regression(L2 regularization)</a:t>
            </a:r>
            <a:endParaRPr sz="1100" u="sng">
              <a:solidFill>
                <a:srgbClr val="000000"/>
              </a:solidFill>
              <a:latin typeface="Arial"/>
              <a:ea typeface="Arial"/>
              <a:cs typeface="Arial"/>
              <a:sym typeface="Aria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0" lvl="0" marL="0" rtl="0" algn="just">
              <a:spcBef>
                <a:spcPts val="0"/>
              </a:spcBef>
              <a:spcAft>
                <a:spcPts val="0"/>
              </a:spcAft>
              <a:buNone/>
            </a:pPr>
            <a:r>
              <a:rPr lang="en" sz="1100">
                <a:solidFill>
                  <a:srgbClr val="000000"/>
                </a:solidFill>
                <a:latin typeface="Arial"/>
                <a:ea typeface="Arial"/>
                <a:cs typeface="Arial"/>
                <a:sym typeface="Arial"/>
              </a:rPr>
              <a:t>b) So first here we are using </a:t>
            </a:r>
            <a:endParaRPr sz="1100">
              <a:solidFill>
                <a:srgbClr val="000000"/>
              </a:solidFill>
              <a:latin typeface="Arial"/>
              <a:ea typeface="Arial"/>
              <a:cs typeface="Arial"/>
              <a:sym typeface="Arial"/>
            </a:endParaRPr>
          </a:p>
          <a:p>
            <a:pPr indent="0" lvl="0" marL="0" rtl="0" algn="just">
              <a:spcBef>
                <a:spcPts val="0"/>
              </a:spcBef>
              <a:spcAft>
                <a:spcPts val="0"/>
              </a:spcAft>
              <a:buNone/>
            </a:pP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Model: logistic regression L2 regularization</a:t>
            </a:r>
            <a:endParaRPr b="1" sz="1100">
              <a:solidFill>
                <a:srgbClr val="000000"/>
              </a:solidFill>
              <a:latin typeface="Arial"/>
              <a:ea typeface="Arial"/>
              <a:cs typeface="Arial"/>
              <a:sym typeface="Arial"/>
            </a:endParaRPr>
          </a:p>
          <a:p>
            <a:pPr indent="0" lvl="0" marL="0" rtl="0" algn="just">
              <a:spcBef>
                <a:spcPts val="0"/>
              </a:spcBef>
              <a:spcAft>
                <a:spcPts val="0"/>
              </a:spcAft>
              <a:buNone/>
            </a:pPr>
            <a:r>
              <a:rPr b="1" lang="en" sz="1100">
                <a:solidFill>
                  <a:srgbClr val="000000"/>
                </a:solidFill>
                <a:latin typeface="Arial"/>
                <a:ea typeface="Arial"/>
                <a:cs typeface="Arial"/>
                <a:sym typeface="Arial"/>
              </a:rPr>
              <a:t>		Test data:800 , Train data:200</a:t>
            </a:r>
            <a:endParaRPr b="1" sz="1100">
              <a:solidFill>
                <a:srgbClr val="000000"/>
              </a:solidFill>
              <a:latin typeface="Arial"/>
              <a:ea typeface="Arial"/>
              <a:cs typeface="Arial"/>
              <a:sym typeface="Arial"/>
            </a:endParaRPr>
          </a:p>
          <a:p>
            <a:pPr indent="0" lvl="0" marL="0" rtl="0" algn="just">
              <a:spcBef>
                <a:spcPts val="0"/>
              </a:spcBef>
              <a:spcAft>
                <a:spcPts val="0"/>
              </a:spcAft>
              <a:buNone/>
            </a:pPr>
            <a:r>
              <a:rPr lang="en" sz="1100" u="sng">
                <a:solidFill>
                  <a:srgbClr val="000000"/>
                </a:solidFill>
                <a:latin typeface="Arial"/>
                <a:ea typeface="Arial"/>
                <a:cs typeface="Arial"/>
                <a:sym typeface="Arial"/>
              </a:rPr>
              <a:t>Discussion</a:t>
            </a:r>
            <a:endParaRPr sz="1100" u="sng">
              <a:solidFill>
                <a:srgbClr val="000000"/>
              </a:solidFill>
              <a:latin typeface="Arial"/>
              <a:ea typeface="Arial"/>
              <a:cs typeface="Arial"/>
              <a:sym typeface="Arial"/>
            </a:endParaRPr>
          </a:p>
          <a:p>
            <a:pPr indent="0" lvl="0" marL="0" rtl="0" algn="just">
              <a:spcBef>
                <a:spcPts val="0"/>
              </a:spcBef>
              <a:spcAft>
                <a:spcPts val="0"/>
              </a:spcAft>
              <a:buNone/>
            </a:pPr>
            <a:r>
              <a:rPr lang="en" sz="1100">
                <a:solidFill>
                  <a:srgbClr val="000000"/>
                </a:solidFill>
                <a:latin typeface="Arial"/>
                <a:ea typeface="Arial"/>
                <a:cs typeface="Arial"/>
                <a:sym typeface="Arial"/>
              </a:rPr>
              <a:t>Here we observe that accuracy and AUC curve is changing from the last L1 approach here the learning curve performs better in case of L2 than in case L1. here the curve(fig8)  shows that the model is learning better and performing better for Learning with rationals than traditional and also the learning with rationals performs better with L2  better than  with L1 for when test set split is 80%.</a:t>
            </a:r>
            <a:endParaRPr/>
          </a:p>
        </p:txBody>
      </p:sp>
      <p:pic>
        <p:nvPicPr>
          <p:cNvPr id="202" name="Shape 202"/>
          <p:cNvPicPr preferRelativeResize="0"/>
          <p:nvPr/>
        </p:nvPicPr>
        <p:blipFill>
          <a:blip r:embed="rId3">
            <a:alphaModFix/>
          </a:blip>
          <a:stretch>
            <a:fillRect/>
          </a:stretch>
        </p:blipFill>
        <p:spPr>
          <a:xfrm>
            <a:off x="4491775" y="928650"/>
            <a:ext cx="4652227" cy="2633855"/>
          </a:xfrm>
          <a:prstGeom prst="rect">
            <a:avLst/>
          </a:prstGeom>
          <a:noFill/>
          <a:ln>
            <a:noFill/>
          </a:ln>
        </p:spPr>
      </p:pic>
      <p:pic>
        <p:nvPicPr>
          <p:cNvPr id="203" name="Shape 203"/>
          <p:cNvPicPr preferRelativeResize="0"/>
          <p:nvPr/>
        </p:nvPicPr>
        <p:blipFill>
          <a:blip r:embed="rId4">
            <a:alphaModFix/>
          </a:blip>
          <a:stretch>
            <a:fillRect/>
          </a:stretch>
        </p:blipFill>
        <p:spPr>
          <a:xfrm>
            <a:off x="4683300" y="3562500"/>
            <a:ext cx="2014813" cy="1422225"/>
          </a:xfrm>
          <a:prstGeom prst="rect">
            <a:avLst/>
          </a:prstGeom>
          <a:noFill/>
          <a:ln>
            <a:noFill/>
          </a:ln>
        </p:spPr>
      </p:pic>
      <p:sp>
        <p:nvSpPr>
          <p:cNvPr id="204" name="Shape 204"/>
          <p:cNvSpPr txBox="1"/>
          <p:nvPr/>
        </p:nvSpPr>
        <p:spPr>
          <a:xfrm>
            <a:off x="6846800" y="3848525"/>
            <a:ext cx="2014800" cy="865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i="1" lang="en" sz="900"/>
              <a:t>Figure8: This figure shows the mean values of the random seeds to give an approximate value of AUC and Accuracy for different number of the reviews given for training the model L2 logistic regression</a:t>
            </a:r>
            <a:endParaRPr b="1" i="1" sz="900"/>
          </a:p>
          <a:p>
            <a:pPr indent="0" lvl="0" marL="0">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386275" y="116850"/>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123654"/>
                </a:solidFill>
              </a:rPr>
              <a:t>Results/discussion for L2</a:t>
            </a:r>
            <a:endParaRPr i="1" sz="1000">
              <a:solidFill>
                <a:srgbClr val="000000"/>
              </a:solidFill>
              <a:latin typeface="Arial"/>
              <a:ea typeface="Arial"/>
              <a:cs typeface="Arial"/>
              <a:sym typeface="Arial"/>
            </a:endParaRPr>
          </a:p>
          <a:p>
            <a:pPr indent="0" lvl="0" marL="0" rtl="0">
              <a:spcBef>
                <a:spcPts val="0"/>
              </a:spcBef>
              <a:spcAft>
                <a:spcPts val="0"/>
              </a:spcAft>
              <a:buNone/>
            </a:pPr>
            <a:r>
              <a:t/>
            </a:r>
            <a:endParaRPr/>
          </a:p>
        </p:txBody>
      </p:sp>
      <p:sp>
        <p:nvSpPr>
          <p:cNvPr id="210" name="Shape 210"/>
          <p:cNvSpPr txBox="1"/>
          <p:nvPr>
            <p:ph idx="1" type="body"/>
          </p:nvPr>
        </p:nvSpPr>
        <p:spPr>
          <a:xfrm>
            <a:off x="311700" y="1266325"/>
            <a:ext cx="3745800" cy="3302700"/>
          </a:xfrm>
          <a:prstGeom prst="rect">
            <a:avLst/>
          </a:prstGeom>
        </p:spPr>
        <p:txBody>
          <a:bodyPr anchorCtr="0" anchor="t" bIns="91425" lIns="91425" spcFirstLastPara="1" rIns="91425" wrap="square" tIns="91425">
            <a:noAutofit/>
          </a:bodyPr>
          <a:lstStyle/>
          <a:p>
            <a:pPr indent="-298450" lvl="0" marL="457200" rtl="0" algn="just">
              <a:spcBef>
                <a:spcPts val="0"/>
              </a:spcBef>
              <a:spcAft>
                <a:spcPts val="0"/>
              </a:spcAft>
              <a:buClr>
                <a:srgbClr val="000000"/>
              </a:buClr>
              <a:buSzPts val="1100"/>
              <a:buFont typeface="Arial"/>
              <a:buAutoNum type="alphaLcParenR"/>
            </a:pPr>
            <a:r>
              <a:rPr lang="en" sz="1100">
                <a:solidFill>
                  <a:srgbClr val="000000"/>
                </a:solidFill>
                <a:latin typeface="Arial"/>
                <a:ea typeface="Arial"/>
                <a:cs typeface="Arial"/>
                <a:sym typeface="Arial"/>
              </a:rPr>
              <a:t>So first here we are using </a:t>
            </a:r>
            <a:endParaRPr sz="1100">
              <a:solidFill>
                <a:srgbClr val="000000"/>
              </a:solidFill>
              <a:latin typeface="Arial"/>
              <a:ea typeface="Arial"/>
              <a:cs typeface="Arial"/>
              <a:sym typeface="Arial"/>
            </a:endParaRPr>
          </a:p>
          <a:p>
            <a:pPr indent="0" lvl="0" marL="0" rtl="0" algn="just">
              <a:spcBef>
                <a:spcPts val="0"/>
              </a:spcBef>
              <a:spcAft>
                <a:spcPts val="0"/>
              </a:spcAft>
              <a:buNone/>
            </a:pP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Model: logistic regression L2 regularization</a:t>
            </a:r>
            <a:endParaRPr b="1" sz="1100">
              <a:solidFill>
                <a:srgbClr val="000000"/>
              </a:solidFill>
              <a:latin typeface="Arial"/>
              <a:ea typeface="Arial"/>
              <a:cs typeface="Arial"/>
              <a:sym typeface="Arial"/>
            </a:endParaRPr>
          </a:p>
          <a:p>
            <a:pPr indent="0" lvl="0" marL="0" rtl="0" algn="just">
              <a:spcBef>
                <a:spcPts val="0"/>
              </a:spcBef>
              <a:spcAft>
                <a:spcPts val="0"/>
              </a:spcAft>
              <a:buNone/>
            </a:pPr>
            <a:r>
              <a:rPr b="1" lang="en" sz="1100">
                <a:solidFill>
                  <a:srgbClr val="000000"/>
                </a:solidFill>
                <a:latin typeface="Arial"/>
                <a:ea typeface="Arial"/>
                <a:cs typeface="Arial"/>
                <a:sym typeface="Arial"/>
              </a:rPr>
              <a:t>		Test data:660 , Train data:340</a:t>
            </a:r>
            <a:endParaRPr b="1" sz="1100">
              <a:solidFill>
                <a:srgbClr val="000000"/>
              </a:solidFill>
              <a:latin typeface="Arial"/>
              <a:ea typeface="Arial"/>
              <a:cs typeface="Arial"/>
              <a:sym typeface="Arial"/>
            </a:endParaRPr>
          </a:p>
          <a:p>
            <a:pPr indent="0" lvl="0" marL="0" rtl="0">
              <a:spcBef>
                <a:spcPts val="0"/>
              </a:spcBef>
              <a:spcAft>
                <a:spcPts val="0"/>
              </a:spcAft>
              <a:buNone/>
            </a:pPr>
            <a:r>
              <a:rPr lang="en" sz="1100" u="sng">
                <a:solidFill>
                  <a:srgbClr val="000000"/>
                </a:solidFill>
                <a:latin typeface="Arial"/>
                <a:ea typeface="Arial"/>
                <a:cs typeface="Arial"/>
                <a:sym typeface="Arial"/>
              </a:rPr>
              <a:t>Discussion:</a:t>
            </a:r>
            <a:endParaRPr sz="1100" u="sng">
              <a:solidFill>
                <a:srgbClr val="000000"/>
              </a:solidFill>
              <a:latin typeface="Arial"/>
              <a:ea typeface="Arial"/>
              <a:cs typeface="Arial"/>
              <a:sym typeface="Arial"/>
            </a:endParaRPr>
          </a:p>
          <a:p>
            <a:pPr indent="0" lvl="0" marL="0" rtl="0">
              <a:spcBef>
                <a:spcPts val="0"/>
              </a:spcBef>
              <a:spcAft>
                <a:spcPts val="0"/>
              </a:spcAft>
              <a:buNone/>
            </a:pPr>
            <a:r>
              <a:t/>
            </a:r>
            <a:endParaRPr sz="1100">
              <a:solidFill>
                <a:srgbClr val="000000"/>
              </a:solidFill>
              <a:latin typeface="Arial"/>
              <a:ea typeface="Arial"/>
              <a:cs typeface="Arial"/>
              <a:sym typeface="Arial"/>
            </a:endParaRPr>
          </a:p>
          <a:p>
            <a:pPr indent="0" lvl="0" marL="0" rtl="0">
              <a:spcBef>
                <a:spcPts val="0"/>
              </a:spcBef>
              <a:spcAft>
                <a:spcPts val="0"/>
              </a:spcAft>
              <a:buNone/>
            </a:pPr>
            <a:r>
              <a:rPr lang="en" sz="1100">
                <a:solidFill>
                  <a:srgbClr val="000000"/>
                </a:solidFill>
                <a:latin typeface="Arial"/>
                <a:ea typeface="Arial"/>
                <a:cs typeface="Arial"/>
                <a:sym typeface="Arial"/>
              </a:rPr>
              <a:t>Also for L2 we see with rationale approach works well than traditional approach for when we take just 50 documents and it make sense that it is increasing with number of documents as the rationales we are getting are better and better. Previously for L1 traditional method was performing well but here we see that with L2 regularization rationals is performing better</a:t>
            </a:r>
            <a:endParaRPr sz="1100">
              <a:solidFill>
                <a:srgbClr val="000000"/>
              </a:solidFill>
              <a:latin typeface="Arial"/>
              <a:ea typeface="Arial"/>
              <a:cs typeface="Arial"/>
              <a:sym typeface="Arial"/>
            </a:endParaRPr>
          </a:p>
          <a:p>
            <a:pPr indent="0" lvl="0" marL="0" rtl="0">
              <a:spcBef>
                <a:spcPts val="0"/>
              </a:spcBef>
              <a:spcAft>
                <a:spcPts val="0"/>
              </a:spcAft>
              <a:buNone/>
            </a:pPr>
            <a:r>
              <a:t/>
            </a:r>
            <a:endParaRPr sz="1100">
              <a:solidFill>
                <a:srgbClr val="000000"/>
              </a:solidFill>
              <a:latin typeface="Arial"/>
              <a:ea typeface="Arial"/>
              <a:cs typeface="Arial"/>
              <a:sym typeface="Arial"/>
            </a:endParaRPr>
          </a:p>
          <a:p>
            <a:pPr indent="0" lvl="0" marL="0" rtl="0">
              <a:spcBef>
                <a:spcPts val="0"/>
              </a:spcBef>
              <a:spcAft>
                <a:spcPts val="0"/>
              </a:spcAft>
              <a:buNone/>
            </a:pPr>
            <a:r>
              <a:t/>
            </a:r>
            <a:endParaRPr sz="1100">
              <a:solidFill>
                <a:srgbClr val="000000"/>
              </a:solidFill>
              <a:latin typeface="Arial"/>
              <a:ea typeface="Arial"/>
              <a:cs typeface="Arial"/>
              <a:sym typeface="Arial"/>
            </a:endParaRPr>
          </a:p>
          <a:p>
            <a:pPr indent="0" lvl="0" marL="0" rtl="0">
              <a:spcBef>
                <a:spcPts val="0"/>
              </a:spcBef>
              <a:spcAft>
                <a:spcPts val="1600"/>
              </a:spcAft>
              <a:buNone/>
            </a:pPr>
            <a:r>
              <a:t/>
            </a:r>
            <a:endParaRPr/>
          </a:p>
        </p:txBody>
      </p:sp>
      <p:pic>
        <p:nvPicPr>
          <p:cNvPr id="211" name="Shape 211"/>
          <p:cNvPicPr preferRelativeResize="0"/>
          <p:nvPr/>
        </p:nvPicPr>
        <p:blipFill>
          <a:blip r:embed="rId3">
            <a:alphaModFix/>
          </a:blip>
          <a:stretch>
            <a:fillRect/>
          </a:stretch>
        </p:blipFill>
        <p:spPr>
          <a:xfrm>
            <a:off x="5179475" y="946825"/>
            <a:ext cx="3039125" cy="2170800"/>
          </a:xfrm>
          <a:prstGeom prst="rect">
            <a:avLst/>
          </a:prstGeom>
          <a:noFill/>
          <a:ln>
            <a:noFill/>
          </a:ln>
        </p:spPr>
      </p:pic>
      <p:sp>
        <p:nvSpPr>
          <p:cNvPr id="212" name="Shape 212"/>
          <p:cNvSpPr txBox="1"/>
          <p:nvPr/>
        </p:nvSpPr>
        <p:spPr>
          <a:xfrm>
            <a:off x="4862875" y="3445775"/>
            <a:ext cx="3745800" cy="1059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i="1" lang="en" sz="1000"/>
              <a:t>Figure 11:</a:t>
            </a:r>
            <a:r>
              <a:rPr b="1" i="1" lang="en" sz="900"/>
              <a:t>This figure shows the mean values of the random seeds to give an approximate value of AUC for different number of the reviews given for training the model L2 logistic regression </a:t>
            </a:r>
            <a:r>
              <a:rPr b="1" i="1" lang="en" sz="1000"/>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86275" y="59675"/>
            <a:ext cx="8520600" cy="63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123654"/>
                </a:solidFill>
              </a:rPr>
              <a:t>Results/discussion for Mult Naive Bayes</a:t>
            </a:r>
            <a:endParaRPr/>
          </a:p>
        </p:txBody>
      </p:sp>
      <p:sp>
        <p:nvSpPr>
          <p:cNvPr id="218" name="Shape 218"/>
          <p:cNvSpPr txBox="1"/>
          <p:nvPr>
            <p:ph idx="1" type="body"/>
          </p:nvPr>
        </p:nvSpPr>
        <p:spPr>
          <a:xfrm>
            <a:off x="311700" y="1266325"/>
            <a:ext cx="2597100" cy="3302700"/>
          </a:xfrm>
          <a:prstGeom prst="rect">
            <a:avLst/>
          </a:prstGeom>
        </p:spPr>
        <p:txBody>
          <a:bodyPr anchorCtr="0" anchor="t" bIns="91425" lIns="91425" spcFirstLastPara="1" rIns="91425" wrap="square" tIns="91425">
            <a:noAutofit/>
          </a:bodyPr>
          <a:lstStyle/>
          <a:p>
            <a:pPr indent="-298450" lvl="0" marL="457200" rtl="0" algn="just">
              <a:spcBef>
                <a:spcPts val="0"/>
              </a:spcBef>
              <a:spcAft>
                <a:spcPts val="0"/>
              </a:spcAft>
              <a:buClr>
                <a:srgbClr val="000000"/>
              </a:buClr>
              <a:buSzPts val="1100"/>
              <a:buFont typeface="Arial"/>
              <a:buAutoNum type="alphaLcParenR"/>
            </a:pPr>
            <a:r>
              <a:rPr lang="en" sz="1100">
                <a:solidFill>
                  <a:srgbClr val="000000"/>
                </a:solidFill>
                <a:latin typeface="Arial"/>
                <a:ea typeface="Arial"/>
                <a:cs typeface="Arial"/>
                <a:sym typeface="Arial"/>
              </a:rPr>
              <a:t>So first here we are using </a:t>
            </a:r>
            <a:endParaRPr sz="1100">
              <a:solidFill>
                <a:srgbClr val="000000"/>
              </a:solidFill>
              <a:latin typeface="Arial"/>
              <a:ea typeface="Arial"/>
              <a:cs typeface="Arial"/>
              <a:sym typeface="Arial"/>
            </a:endParaRPr>
          </a:p>
          <a:p>
            <a:pPr indent="0" lvl="0" marL="0" rtl="0" algn="just">
              <a:spcBef>
                <a:spcPts val="0"/>
              </a:spcBef>
              <a:spcAft>
                <a:spcPts val="0"/>
              </a:spcAft>
              <a:buNone/>
            </a:pP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Model: MultinomialNB</a:t>
            </a:r>
            <a:endParaRPr b="1" sz="1100">
              <a:solidFill>
                <a:srgbClr val="000000"/>
              </a:solidFill>
              <a:latin typeface="Arial"/>
              <a:ea typeface="Arial"/>
              <a:cs typeface="Arial"/>
              <a:sym typeface="Arial"/>
            </a:endParaRPr>
          </a:p>
          <a:p>
            <a:pPr indent="0" lvl="0" marL="0" rtl="0" algn="just">
              <a:spcBef>
                <a:spcPts val="0"/>
              </a:spcBef>
              <a:spcAft>
                <a:spcPts val="0"/>
              </a:spcAft>
              <a:buNone/>
            </a:pPr>
            <a:r>
              <a:rPr b="1" lang="en" sz="1100">
                <a:solidFill>
                  <a:srgbClr val="000000"/>
                </a:solidFill>
                <a:latin typeface="Arial"/>
                <a:ea typeface="Arial"/>
                <a:cs typeface="Arial"/>
                <a:sym typeface="Arial"/>
              </a:rPr>
              <a:t>		Test data:700 , Train data:300</a:t>
            </a:r>
            <a:endParaRPr b="1" sz="1100">
              <a:solidFill>
                <a:srgbClr val="000000"/>
              </a:solidFill>
              <a:latin typeface="Arial"/>
              <a:ea typeface="Arial"/>
              <a:cs typeface="Arial"/>
              <a:sym typeface="Arial"/>
            </a:endParaRPr>
          </a:p>
          <a:p>
            <a:pPr indent="0" lvl="0" marL="0" rtl="0">
              <a:spcBef>
                <a:spcPts val="0"/>
              </a:spcBef>
              <a:spcAft>
                <a:spcPts val="0"/>
              </a:spcAft>
              <a:buNone/>
            </a:pPr>
            <a:r>
              <a:rPr lang="en" sz="1100" u="sng">
                <a:solidFill>
                  <a:srgbClr val="000000"/>
                </a:solidFill>
                <a:latin typeface="Arial"/>
                <a:ea typeface="Arial"/>
                <a:cs typeface="Arial"/>
                <a:sym typeface="Arial"/>
              </a:rPr>
              <a:t>Discussion:</a:t>
            </a:r>
            <a:endParaRPr sz="1100" u="sng">
              <a:solidFill>
                <a:srgbClr val="000000"/>
              </a:solidFill>
              <a:latin typeface="Arial"/>
              <a:ea typeface="Arial"/>
              <a:cs typeface="Arial"/>
              <a:sym typeface="Arial"/>
            </a:endParaRPr>
          </a:p>
          <a:p>
            <a:pPr indent="0" lvl="0" marL="0" rtl="0">
              <a:spcBef>
                <a:spcPts val="0"/>
              </a:spcBef>
              <a:spcAft>
                <a:spcPts val="0"/>
              </a:spcAft>
              <a:buNone/>
            </a:pPr>
            <a:r>
              <a:t/>
            </a:r>
            <a:endParaRPr sz="1100">
              <a:solidFill>
                <a:srgbClr val="000000"/>
              </a:solidFill>
              <a:latin typeface="Arial"/>
              <a:ea typeface="Arial"/>
              <a:cs typeface="Arial"/>
              <a:sym typeface="Arial"/>
            </a:endParaRPr>
          </a:p>
          <a:p>
            <a:pPr indent="0" lvl="0" marL="0" rtl="0">
              <a:spcBef>
                <a:spcPts val="0"/>
              </a:spcBef>
              <a:spcAft>
                <a:spcPts val="0"/>
              </a:spcAft>
              <a:buNone/>
            </a:pPr>
            <a:r>
              <a:rPr lang="en" sz="1100">
                <a:solidFill>
                  <a:srgbClr val="000000"/>
                </a:solidFill>
                <a:latin typeface="Arial"/>
                <a:ea typeface="Arial"/>
                <a:cs typeface="Arial"/>
                <a:sym typeface="Arial"/>
              </a:rPr>
              <a:t>Here we see that first of all, learning with rationals are performing better than traditional method which adds on to the result of L2 regularization. But there is less significant difference between the two.</a:t>
            </a:r>
            <a:endParaRPr sz="1100">
              <a:solidFill>
                <a:srgbClr val="000000"/>
              </a:solidFill>
              <a:latin typeface="Arial"/>
              <a:ea typeface="Arial"/>
              <a:cs typeface="Arial"/>
              <a:sym typeface="Arial"/>
            </a:endParaRPr>
          </a:p>
          <a:p>
            <a:pPr indent="0" lvl="0" marL="0" rtl="0">
              <a:spcBef>
                <a:spcPts val="0"/>
              </a:spcBef>
              <a:spcAft>
                <a:spcPts val="1600"/>
              </a:spcAft>
              <a:buNone/>
            </a:pPr>
            <a:r>
              <a:t/>
            </a:r>
            <a:endParaRPr/>
          </a:p>
        </p:txBody>
      </p:sp>
      <p:pic>
        <p:nvPicPr>
          <p:cNvPr id="219" name="Shape 219"/>
          <p:cNvPicPr preferRelativeResize="0"/>
          <p:nvPr/>
        </p:nvPicPr>
        <p:blipFill>
          <a:blip r:embed="rId3">
            <a:alphaModFix/>
          </a:blip>
          <a:stretch>
            <a:fillRect/>
          </a:stretch>
        </p:blipFill>
        <p:spPr>
          <a:xfrm>
            <a:off x="3941300" y="690000"/>
            <a:ext cx="4473551" cy="2528801"/>
          </a:xfrm>
          <a:prstGeom prst="rect">
            <a:avLst/>
          </a:prstGeom>
          <a:noFill/>
          <a:ln>
            <a:noFill/>
          </a:ln>
        </p:spPr>
      </p:pic>
      <p:pic>
        <p:nvPicPr>
          <p:cNvPr id="220" name="Shape 220"/>
          <p:cNvPicPr preferRelativeResize="0"/>
          <p:nvPr/>
        </p:nvPicPr>
        <p:blipFill>
          <a:blip r:embed="rId4">
            <a:alphaModFix/>
          </a:blip>
          <a:stretch>
            <a:fillRect/>
          </a:stretch>
        </p:blipFill>
        <p:spPr>
          <a:xfrm>
            <a:off x="4329122" y="3442899"/>
            <a:ext cx="3180301" cy="1479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386275" y="116850"/>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123654"/>
                </a:solidFill>
              </a:rPr>
              <a:t>Results/discussion for Mult Naive Bayes</a:t>
            </a:r>
            <a:endParaRPr i="1" sz="1000">
              <a:solidFill>
                <a:srgbClr val="000000"/>
              </a:solidFill>
              <a:latin typeface="Arial"/>
              <a:ea typeface="Arial"/>
              <a:cs typeface="Arial"/>
              <a:sym typeface="Arial"/>
            </a:endParaRPr>
          </a:p>
          <a:p>
            <a:pPr indent="0" lvl="0" marL="0" rtl="0">
              <a:spcBef>
                <a:spcPts val="0"/>
              </a:spcBef>
              <a:spcAft>
                <a:spcPts val="0"/>
              </a:spcAft>
              <a:buNone/>
            </a:pPr>
            <a:r>
              <a:t/>
            </a:r>
            <a:endParaRPr/>
          </a:p>
        </p:txBody>
      </p:sp>
      <p:sp>
        <p:nvSpPr>
          <p:cNvPr id="226" name="Shape 226"/>
          <p:cNvSpPr txBox="1"/>
          <p:nvPr>
            <p:ph idx="1" type="body"/>
          </p:nvPr>
        </p:nvSpPr>
        <p:spPr>
          <a:xfrm>
            <a:off x="311700" y="1266325"/>
            <a:ext cx="3745800" cy="3302700"/>
          </a:xfrm>
          <a:prstGeom prst="rect">
            <a:avLst/>
          </a:prstGeom>
        </p:spPr>
        <p:txBody>
          <a:bodyPr anchorCtr="0" anchor="t" bIns="91425" lIns="91425" spcFirstLastPara="1" rIns="91425" wrap="square" tIns="91425">
            <a:noAutofit/>
          </a:bodyPr>
          <a:lstStyle/>
          <a:p>
            <a:pPr indent="-298450" lvl="0" marL="457200" rtl="0" algn="just">
              <a:spcBef>
                <a:spcPts val="0"/>
              </a:spcBef>
              <a:spcAft>
                <a:spcPts val="0"/>
              </a:spcAft>
              <a:buClr>
                <a:srgbClr val="000000"/>
              </a:buClr>
              <a:buSzPts val="1100"/>
              <a:buFont typeface="Arial"/>
              <a:buAutoNum type="alphaLcParenR"/>
            </a:pPr>
            <a:r>
              <a:rPr lang="en" sz="1100">
                <a:solidFill>
                  <a:srgbClr val="000000"/>
                </a:solidFill>
                <a:latin typeface="Arial"/>
                <a:ea typeface="Arial"/>
                <a:cs typeface="Arial"/>
                <a:sym typeface="Arial"/>
              </a:rPr>
              <a:t>So first here we are using </a:t>
            </a:r>
            <a:endParaRPr sz="1100">
              <a:solidFill>
                <a:srgbClr val="000000"/>
              </a:solidFill>
              <a:latin typeface="Arial"/>
              <a:ea typeface="Arial"/>
              <a:cs typeface="Arial"/>
              <a:sym typeface="Arial"/>
            </a:endParaRPr>
          </a:p>
          <a:p>
            <a:pPr indent="0" lvl="0" marL="0" rtl="0" algn="just">
              <a:spcBef>
                <a:spcPts val="0"/>
              </a:spcBef>
              <a:spcAft>
                <a:spcPts val="0"/>
              </a:spcAft>
              <a:buNone/>
            </a:pP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Model: MultinomialNB</a:t>
            </a:r>
            <a:endParaRPr b="1" sz="1100">
              <a:solidFill>
                <a:srgbClr val="000000"/>
              </a:solidFill>
              <a:latin typeface="Arial"/>
              <a:ea typeface="Arial"/>
              <a:cs typeface="Arial"/>
              <a:sym typeface="Arial"/>
            </a:endParaRPr>
          </a:p>
          <a:p>
            <a:pPr indent="0" lvl="0" marL="0" rtl="0" algn="just">
              <a:spcBef>
                <a:spcPts val="0"/>
              </a:spcBef>
              <a:spcAft>
                <a:spcPts val="0"/>
              </a:spcAft>
              <a:buNone/>
            </a:pPr>
            <a:r>
              <a:rPr b="1" lang="en" sz="1100">
                <a:solidFill>
                  <a:srgbClr val="000000"/>
                </a:solidFill>
                <a:latin typeface="Arial"/>
                <a:ea typeface="Arial"/>
                <a:cs typeface="Arial"/>
                <a:sym typeface="Arial"/>
              </a:rPr>
              <a:t>		Test data:800 , Train data:200</a:t>
            </a:r>
            <a:endParaRPr b="1" sz="1100">
              <a:solidFill>
                <a:srgbClr val="000000"/>
              </a:solidFill>
              <a:latin typeface="Arial"/>
              <a:ea typeface="Arial"/>
              <a:cs typeface="Arial"/>
              <a:sym typeface="Arial"/>
            </a:endParaRPr>
          </a:p>
          <a:p>
            <a:pPr indent="0" lvl="0" marL="0" rtl="0">
              <a:spcBef>
                <a:spcPts val="0"/>
              </a:spcBef>
              <a:spcAft>
                <a:spcPts val="1600"/>
              </a:spcAft>
              <a:buNone/>
            </a:pPr>
            <a:r>
              <a:t/>
            </a:r>
            <a:endParaRPr/>
          </a:p>
        </p:txBody>
      </p:sp>
      <p:pic>
        <p:nvPicPr>
          <p:cNvPr id="227" name="Shape 227"/>
          <p:cNvPicPr preferRelativeResize="0"/>
          <p:nvPr/>
        </p:nvPicPr>
        <p:blipFill>
          <a:blip r:embed="rId3">
            <a:alphaModFix/>
          </a:blip>
          <a:stretch>
            <a:fillRect/>
          </a:stretch>
        </p:blipFill>
        <p:spPr>
          <a:xfrm>
            <a:off x="4057500" y="1266325"/>
            <a:ext cx="4781700" cy="186500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386275" y="116850"/>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123654"/>
                </a:solidFill>
              </a:rPr>
              <a:t>Results/discussion for Mult Naive Bayes</a:t>
            </a:r>
            <a:endParaRPr i="1" sz="1000">
              <a:solidFill>
                <a:srgbClr val="000000"/>
              </a:solidFill>
              <a:latin typeface="Arial"/>
              <a:ea typeface="Arial"/>
              <a:cs typeface="Arial"/>
              <a:sym typeface="Arial"/>
            </a:endParaRPr>
          </a:p>
          <a:p>
            <a:pPr indent="0" lvl="0" marL="0" rtl="0">
              <a:spcBef>
                <a:spcPts val="0"/>
              </a:spcBef>
              <a:spcAft>
                <a:spcPts val="0"/>
              </a:spcAft>
              <a:buNone/>
            </a:pPr>
            <a:r>
              <a:t/>
            </a:r>
            <a:endParaRPr/>
          </a:p>
        </p:txBody>
      </p:sp>
      <p:sp>
        <p:nvSpPr>
          <p:cNvPr id="233" name="Shape 233"/>
          <p:cNvSpPr txBox="1"/>
          <p:nvPr>
            <p:ph idx="1" type="body"/>
          </p:nvPr>
        </p:nvSpPr>
        <p:spPr>
          <a:xfrm>
            <a:off x="311700" y="1266325"/>
            <a:ext cx="37458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a:solidFill>
                  <a:srgbClr val="000000"/>
                </a:solidFill>
                <a:latin typeface="Arial"/>
                <a:ea typeface="Arial"/>
                <a:cs typeface="Arial"/>
                <a:sym typeface="Arial"/>
              </a:rPr>
              <a:t>c) So first here we are using </a:t>
            </a:r>
            <a:endParaRPr sz="1100">
              <a:solidFill>
                <a:srgbClr val="000000"/>
              </a:solidFill>
              <a:latin typeface="Arial"/>
              <a:ea typeface="Arial"/>
              <a:cs typeface="Arial"/>
              <a:sym typeface="Arial"/>
            </a:endParaRPr>
          </a:p>
          <a:p>
            <a:pPr indent="0" lvl="0" marL="0" rtl="0" algn="just">
              <a:spcBef>
                <a:spcPts val="0"/>
              </a:spcBef>
              <a:spcAft>
                <a:spcPts val="0"/>
              </a:spcAft>
              <a:buNone/>
            </a:pP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Model: MultinomialNB</a:t>
            </a:r>
            <a:endParaRPr b="1" sz="1100">
              <a:solidFill>
                <a:srgbClr val="000000"/>
              </a:solidFill>
              <a:latin typeface="Arial"/>
              <a:ea typeface="Arial"/>
              <a:cs typeface="Arial"/>
              <a:sym typeface="Arial"/>
            </a:endParaRPr>
          </a:p>
          <a:p>
            <a:pPr indent="0" lvl="0" marL="0" rtl="0" algn="just">
              <a:spcBef>
                <a:spcPts val="0"/>
              </a:spcBef>
              <a:spcAft>
                <a:spcPts val="0"/>
              </a:spcAft>
              <a:buNone/>
            </a:pPr>
            <a:r>
              <a:rPr b="1" lang="en" sz="1100">
                <a:solidFill>
                  <a:srgbClr val="000000"/>
                </a:solidFill>
                <a:latin typeface="Arial"/>
                <a:ea typeface="Arial"/>
                <a:cs typeface="Arial"/>
                <a:sym typeface="Arial"/>
              </a:rPr>
              <a:t>	Test data:660 , Train data:340</a:t>
            </a:r>
            <a:endParaRPr b="1" sz="1100">
              <a:solidFill>
                <a:srgbClr val="000000"/>
              </a:solidFill>
              <a:latin typeface="Arial"/>
              <a:ea typeface="Arial"/>
              <a:cs typeface="Arial"/>
              <a:sym typeface="Arial"/>
            </a:endParaRPr>
          </a:p>
          <a:p>
            <a:pPr indent="0" lvl="0" marL="0" rtl="0" algn="just">
              <a:spcBef>
                <a:spcPts val="0"/>
              </a:spcBef>
              <a:spcAft>
                <a:spcPts val="0"/>
              </a:spcAft>
              <a:buNone/>
            </a:pPr>
            <a:r>
              <a:t/>
            </a:r>
            <a:endParaRPr b="1" sz="1100">
              <a:solidFill>
                <a:srgbClr val="000000"/>
              </a:solidFill>
              <a:latin typeface="Arial"/>
              <a:ea typeface="Arial"/>
              <a:cs typeface="Arial"/>
              <a:sym typeface="Arial"/>
            </a:endParaRPr>
          </a:p>
          <a:p>
            <a:pPr indent="457200" lvl="0" marL="0" rtl="0" algn="just">
              <a:spcBef>
                <a:spcPts val="0"/>
              </a:spcBef>
              <a:spcAft>
                <a:spcPts val="0"/>
              </a:spcAft>
              <a:buNone/>
            </a:pPr>
            <a:r>
              <a:rPr lang="en" sz="1100" u="sng">
                <a:solidFill>
                  <a:srgbClr val="000000"/>
                </a:solidFill>
                <a:latin typeface="Arial"/>
                <a:ea typeface="Arial"/>
                <a:cs typeface="Arial"/>
                <a:sym typeface="Arial"/>
              </a:rPr>
              <a:t>Discussion:	</a:t>
            </a:r>
            <a:r>
              <a:rPr lang="en" sz="1100">
                <a:solidFill>
                  <a:srgbClr val="000000"/>
                </a:solidFill>
                <a:latin typeface="Arial"/>
                <a:ea typeface="Arial"/>
                <a:cs typeface="Arial"/>
                <a:sym typeface="Arial"/>
              </a:rPr>
              <a:t>Here for both 68% and 80% we observe that the results are similar to 70% only, where learning with rationals are performing better than traditional method with lesser difference.</a:t>
            </a:r>
            <a:endParaRPr sz="1100">
              <a:solidFill>
                <a:srgbClr val="000000"/>
              </a:solidFill>
              <a:latin typeface="Arial"/>
              <a:ea typeface="Arial"/>
              <a:cs typeface="Arial"/>
              <a:sym typeface="Arial"/>
            </a:endParaRPr>
          </a:p>
          <a:p>
            <a:pPr indent="0" lvl="0" marL="0" rtl="0" algn="just">
              <a:spcBef>
                <a:spcPts val="0"/>
              </a:spcBef>
              <a:spcAft>
                <a:spcPts val="0"/>
              </a:spcAft>
              <a:buNone/>
            </a:pPr>
            <a:r>
              <a:t/>
            </a:r>
            <a:endParaRPr b="1" sz="1100">
              <a:solidFill>
                <a:srgbClr val="000000"/>
              </a:solidFill>
              <a:latin typeface="Arial"/>
              <a:ea typeface="Arial"/>
              <a:cs typeface="Arial"/>
              <a:sym typeface="Arial"/>
            </a:endParaRPr>
          </a:p>
          <a:p>
            <a:pPr indent="0" lvl="0" marL="0" rtl="0">
              <a:spcBef>
                <a:spcPts val="0"/>
              </a:spcBef>
              <a:spcAft>
                <a:spcPts val="1600"/>
              </a:spcAft>
              <a:buNone/>
            </a:pPr>
            <a:r>
              <a:t/>
            </a:r>
            <a:endParaRPr/>
          </a:p>
        </p:txBody>
      </p:sp>
      <p:pic>
        <p:nvPicPr>
          <p:cNvPr id="234" name="Shape 234"/>
          <p:cNvPicPr preferRelativeResize="0"/>
          <p:nvPr/>
        </p:nvPicPr>
        <p:blipFill>
          <a:blip r:embed="rId3">
            <a:alphaModFix/>
          </a:blip>
          <a:stretch>
            <a:fillRect/>
          </a:stretch>
        </p:blipFill>
        <p:spPr>
          <a:xfrm>
            <a:off x="4209900" y="976650"/>
            <a:ext cx="4781698" cy="20932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386275" y="116850"/>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123654"/>
                </a:solidFill>
              </a:rPr>
              <a:t>Results/discussion for very small dataset</a:t>
            </a:r>
            <a:endParaRPr i="1" sz="1000">
              <a:solidFill>
                <a:srgbClr val="000000"/>
              </a:solidFill>
              <a:latin typeface="Arial"/>
              <a:ea typeface="Arial"/>
              <a:cs typeface="Arial"/>
              <a:sym typeface="Arial"/>
            </a:endParaRPr>
          </a:p>
          <a:p>
            <a:pPr indent="0" lvl="0" marL="0" rtl="0">
              <a:spcBef>
                <a:spcPts val="0"/>
              </a:spcBef>
              <a:spcAft>
                <a:spcPts val="0"/>
              </a:spcAft>
              <a:buNone/>
            </a:pPr>
            <a:r>
              <a:t/>
            </a:r>
            <a:endParaRPr/>
          </a:p>
        </p:txBody>
      </p:sp>
      <p:sp>
        <p:nvSpPr>
          <p:cNvPr id="240" name="Shape 240"/>
          <p:cNvSpPr txBox="1"/>
          <p:nvPr>
            <p:ph idx="1" type="body"/>
          </p:nvPr>
        </p:nvSpPr>
        <p:spPr>
          <a:xfrm>
            <a:off x="121200" y="1102225"/>
            <a:ext cx="40887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a:solidFill>
                  <a:srgbClr val="000000"/>
                </a:solidFill>
                <a:latin typeface="Arial"/>
                <a:ea typeface="Arial"/>
                <a:cs typeface="Arial"/>
                <a:sym typeface="Arial"/>
              </a:rPr>
              <a:t>III)</a:t>
            </a:r>
            <a:r>
              <a:rPr b="1" lang="en" sz="1100">
                <a:solidFill>
                  <a:srgbClr val="000000"/>
                </a:solidFill>
                <a:latin typeface="Arial"/>
                <a:ea typeface="Arial"/>
                <a:cs typeface="Arial"/>
                <a:sym typeface="Arial"/>
              </a:rPr>
              <a:t> This is the part which was done to see if we give very less documents:</a:t>
            </a:r>
            <a:endParaRPr b="1" sz="1100">
              <a:solidFill>
                <a:srgbClr val="000000"/>
              </a:solidFill>
              <a:latin typeface="Arial"/>
              <a:ea typeface="Arial"/>
              <a:cs typeface="Arial"/>
              <a:sym typeface="Arial"/>
            </a:endParaRPr>
          </a:p>
          <a:p>
            <a:pPr indent="0" lvl="0" marL="0" rtl="0" algn="just">
              <a:spcBef>
                <a:spcPts val="0"/>
              </a:spcBef>
              <a:spcAft>
                <a:spcPts val="0"/>
              </a:spcAft>
              <a:buNone/>
            </a:pPr>
            <a:r>
              <a:rPr lang="en" sz="1100">
                <a:solidFill>
                  <a:srgbClr val="000000"/>
                </a:solidFill>
                <a:latin typeface="Arial"/>
                <a:ea typeface="Arial"/>
                <a:cs typeface="Arial"/>
                <a:sym typeface="Arial"/>
              </a:rPr>
              <a:t>Second part of testing was done taking very small set for training, here we considered:</a:t>
            </a:r>
            <a:endParaRPr sz="1100">
              <a:solidFill>
                <a:srgbClr val="000000"/>
              </a:solidFill>
              <a:latin typeface="Arial"/>
              <a:ea typeface="Arial"/>
              <a:cs typeface="Arial"/>
              <a:sym typeface="Arial"/>
            </a:endParaRPr>
          </a:p>
          <a:p>
            <a:pPr indent="0" lvl="0" marL="0" rtl="0" algn="just">
              <a:spcBef>
                <a:spcPts val="0"/>
              </a:spcBef>
              <a:spcAft>
                <a:spcPts val="0"/>
              </a:spcAft>
              <a:buNone/>
            </a:pPr>
            <a:r>
              <a:rPr lang="en" sz="1100">
                <a:solidFill>
                  <a:srgbClr val="000000"/>
                </a:solidFill>
                <a:latin typeface="Arial"/>
                <a:ea typeface="Arial"/>
                <a:cs typeface="Arial"/>
                <a:sym typeface="Arial"/>
              </a:rPr>
              <a:t>Training dataset=50, and test dataset as 950.</a:t>
            </a:r>
            <a:endParaRPr sz="1100">
              <a:solidFill>
                <a:srgbClr val="000000"/>
              </a:solidFill>
              <a:latin typeface="Arial"/>
              <a:ea typeface="Arial"/>
              <a:cs typeface="Arial"/>
              <a:sym typeface="Aria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0" lvl="0" marL="0" rtl="0" algn="just">
              <a:spcBef>
                <a:spcPts val="0"/>
              </a:spcBef>
              <a:spcAft>
                <a:spcPts val="0"/>
              </a:spcAft>
              <a:buNone/>
            </a:pPr>
            <a:r>
              <a:rPr b="1" lang="en" sz="1100">
                <a:solidFill>
                  <a:srgbClr val="000000"/>
                </a:solidFill>
                <a:latin typeface="Arial"/>
                <a:ea typeface="Arial"/>
                <a:cs typeface="Arial"/>
                <a:sym typeface="Arial"/>
              </a:rPr>
              <a:t>Top 5 Pos_rationale: </a:t>
            </a:r>
            <a:endParaRPr b="1" sz="1100">
              <a:solidFill>
                <a:srgbClr val="000000"/>
              </a:solidFill>
              <a:latin typeface="Arial"/>
              <a:ea typeface="Arial"/>
              <a:cs typeface="Arial"/>
              <a:sym typeface="Arial"/>
            </a:endParaRPr>
          </a:p>
          <a:p>
            <a:pPr indent="0" lvl="0" marL="0" rtl="0" algn="just">
              <a:spcBef>
                <a:spcPts val="0"/>
              </a:spcBef>
              <a:spcAft>
                <a:spcPts val="0"/>
              </a:spcAft>
              <a:buNone/>
            </a:pPr>
            <a:r>
              <a:rPr lang="en" sz="1100">
                <a:solidFill>
                  <a:srgbClr val="000000"/>
                </a:solidFill>
                <a:latin typeface="Arial"/>
                <a:ea typeface="Arial"/>
                <a:cs typeface="Arial"/>
                <a:sym typeface="Arial"/>
              </a:rPr>
              <a:t>[</a:t>
            </a:r>
            <a:r>
              <a:rPr lang="en" sz="1050">
                <a:solidFill>
                  <a:srgbClr val="000000"/>
                </a:solidFill>
                <a:latin typeface="Arial"/>
                <a:ea typeface="Arial"/>
                <a:cs typeface="Arial"/>
                <a:sym typeface="Arial"/>
              </a:rPr>
              <a:t>great ,works, cell,price,fits ,time,recommend </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just">
              <a:spcBef>
                <a:spcPts val="0"/>
              </a:spcBef>
              <a:spcAft>
                <a:spcPts val="0"/>
              </a:spcAft>
              <a:buNone/>
            </a:pPr>
            <a:r>
              <a:rPr b="1" lang="en" sz="1100">
                <a:solidFill>
                  <a:srgbClr val="000000"/>
                </a:solidFill>
                <a:latin typeface="Arial"/>
                <a:ea typeface="Arial"/>
                <a:cs typeface="Arial"/>
                <a:sym typeface="Arial"/>
              </a:rPr>
              <a:t>Top 5 negative_rationale:</a:t>
            </a:r>
            <a:endParaRPr b="1" sz="1100">
              <a:solidFill>
                <a:srgbClr val="000000"/>
              </a:solidFill>
              <a:latin typeface="Arial"/>
              <a:ea typeface="Arial"/>
              <a:cs typeface="Arial"/>
              <a:sym typeface="Arial"/>
            </a:endParaRPr>
          </a:p>
          <a:p>
            <a:pPr indent="0" lvl="0" marL="0" rtl="0" algn="just">
              <a:spcBef>
                <a:spcPts val="0"/>
              </a:spcBef>
              <a:spcAft>
                <a:spcPts val="0"/>
              </a:spcAft>
              <a:buNone/>
            </a:pPr>
            <a:r>
              <a:rPr lang="en" sz="1100">
                <a:solidFill>
                  <a:srgbClr val="000000"/>
                </a:solidFill>
                <a:latin typeface="Arial"/>
                <a:ea typeface="Arial"/>
                <a:cs typeface="Arial"/>
                <a:sym typeface="Arial"/>
              </a:rPr>
              <a:t>[</a:t>
            </a:r>
            <a:r>
              <a:rPr lang="en" sz="1050">
                <a:solidFill>
                  <a:srgbClr val="000000"/>
                </a:solidFill>
                <a:latin typeface="Arial"/>
                <a:ea typeface="Arial"/>
                <a:cs typeface="Arial"/>
                <a:sym typeface="Arial"/>
              </a:rPr>
              <a:t>buttons,calls,life,year,terrible,small</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0" lvl="0" marL="0" rtl="0" algn="just">
              <a:spcBef>
                <a:spcPts val="0"/>
              </a:spcBef>
              <a:spcAft>
                <a:spcPts val="0"/>
              </a:spcAft>
              <a:buNone/>
            </a:pPr>
            <a:r>
              <a:rPr lang="en" sz="1100" u="sng">
                <a:solidFill>
                  <a:srgbClr val="000000"/>
                </a:solidFill>
                <a:latin typeface="Arial"/>
                <a:ea typeface="Arial"/>
                <a:cs typeface="Arial"/>
                <a:sym typeface="Arial"/>
              </a:rPr>
              <a:t>Discussion:	</a:t>
            </a:r>
            <a:endParaRPr sz="1100" u="sng">
              <a:solidFill>
                <a:srgbClr val="000000"/>
              </a:solidFill>
              <a:latin typeface="Arial"/>
              <a:ea typeface="Arial"/>
              <a:cs typeface="Arial"/>
              <a:sym typeface="Arial"/>
            </a:endParaRPr>
          </a:p>
          <a:p>
            <a:pPr indent="0" lvl="0" marL="0" rtl="0" algn="just">
              <a:spcBef>
                <a:spcPts val="0"/>
              </a:spcBef>
              <a:spcAft>
                <a:spcPts val="0"/>
              </a:spcAft>
              <a:buNone/>
            </a:pPr>
            <a:r>
              <a:rPr lang="en" sz="1100">
                <a:solidFill>
                  <a:srgbClr val="000000"/>
                </a:solidFill>
                <a:latin typeface="Arial"/>
                <a:ea typeface="Arial"/>
                <a:cs typeface="Arial"/>
                <a:sym typeface="Arial"/>
              </a:rPr>
              <a:t>We see that when very less documents are given then learning with rationals work better only with L2 regularization and not in other classifiers. One of the plausible reason might be that, here there are very less reviews thus, simulator has very less documents to see and get rationales that might make sense also, as it will pick up rationales based on the ratio of positive and negative documents</a:t>
            </a:r>
            <a:endParaRPr sz="1100">
              <a:solidFill>
                <a:srgbClr val="000000"/>
              </a:solidFill>
              <a:latin typeface="Arial"/>
              <a:ea typeface="Arial"/>
              <a:cs typeface="Arial"/>
              <a:sym typeface="Arial"/>
            </a:endParaRPr>
          </a:p>
          <a:p>
            <a:pPr indent="457200" lvl="0" marL="0" rtl="0" algn="just">
              <a:spcBef>
                <a:spcPts val="0"/>
              </a:spcBef>
              <a:spcAft>
                <a:spcPts val="0"/>
              </a:spcAft>
              <a:buNone/>
            </a:pPr>
            <a:r>
              <a:t/>
            </a:r>
            <a:endParaRPr sz="1100" u="sng">
              <a:solidFill>
                <a:srgbClr val="000000"/>
              </a:solidFill>
              <a:latin typeface="Arial"/>
              <a:ea typeface="Arial"/>
              <a:cs typeface="Arial"/>
              <a:sym typeface="Aria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0" lvl="0" marL="0" rtl="0">
              <a:spcBef>
                <a:spcPts val="0"/>
              </a:spcBef>
              <a:spcAft>
                <a:spcPts val="1600"/>
              </a:spcAft>
              <a:buNone/>
            </a:pPr>
            <a:r>
              <a:t/>
            </a:r>
            <a:endParaRPr/>
          </a:p>
        </p:txBody>
      </p:sp>
      <p:pic>
        <p:nvPicPr>
          <p:cNvPr id="241" name="Shape 241"/>
          <p:cNvPicPr preferRelativeResize="0"/>
          <p:nvPr/>
        </p:nvPicPr>
        <p:blipFill>
          <a:blip r:embed="rId3">
            <a:alphaModFix/>
          </a:blip>
          <a:stretch>
            <a:fillRect/>
          </a:stretch>
        </p:blipFill>
        <p:spPr>
          <a:xfrm>
            <a:off x="4209900" y="976650"/>
            <a:ext cx="4781703" cy="385380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123654"/>
                </a:solidFill>
              </a:rPr>
              <a:t>Conclusion/Future work</a:t>
            </a:r>
            <a:endParaRPr>
              <a:solidFill>
                <a:srgbClr val="123654"/>
              </a:solidFill>
            </a:endParaRPr>
          </a:p>
          <a:p>
            <a:pPr indent="0" lvl="0" marL="0">
              <a:spcBef>
                <a:spcPts val="0"/>
              </a:spcBef>
              <a:spcAft>
                <a:spcPts val="0"/>
              </a:spcAft>
              <a:buNone/>
            </a:pPr>
            <a:r>
              <a:t/>
            </a:r>
            <a:endParaRPr/>
          </a:p>
        </p:txBody>
      </p:sp>
      <p:sp>
        <p:nvSpPr>
          <p:cNvPr id="247" name="Shape 247"/>
          <p:cNvSpPr txBox="1"/>
          <p:nvPr/>
        </p:nvSpPr>
        <p:spPr>
          <a:xfrm>
            <a:off x="1522875" y="1391775"/>
            <a:ext cx="6686400" cy="3277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b="1"/>
          </a:p>
          <a:p>
            <a:pPr indent="0" lvl="0" marL="0" rtl="0" algn="just">
              <a:lnSpc>
                <a:spcPct val="115000"/>
              </a:lnSpc>
              <a:spcBef>
                <a:spcPts val="0"/>
              </a:spcBef>
              <a:spcAft>
                <a:spcPts val="0"/>
              </a:spcAft>
              <a:buNone/>
            </a:pPr>
            <a:r>
              <a:t/>
            </a:r>
            <a:endParaRPr sz="1100" u="sng"/>
          </a:p>
          <a:p>
            <a:pPr indent="0" lvl="0" marL="0" rtl="0">
              <a:spcBef>
                <a:spcPts val="0"/>
              </a:spcBef>
              <a:spcAft>
                <a:spcPts val="0"/>
              </a:spcAft>
              <a:buNone/>
            </a:pPr>
            <a:r>
              <a:rPr lang="en"/>
              <a:t>Conclusively, we see that with l2 regularization of logistic regression and multinomial naive bayes learning with rationals works better than traditional learning, whereas logistic regression with L1 regularization was an exception for this.</a:t>
            </a:r>
            <a:endParaRPr/>
          </a:p>
          <a:p>
            <a:pPr indent="0" lvl="0" marL="0" rtl="0">
              <a:spcBef>
                <a:spcPts val="0"/>
              </a:spcBef>
              <a:spcAft>
                <a:spcPts val="0"/>
              </a:spcAft>
              <a:buNone/>
            </a:pPr>
            <a:r>
              <a:rPr lang="en"/>
              <a:t> For number of train  set, we see that more the number of reviews we take as training ,better the simulator will choose the rationals and better will be the learning. </a:t>
            </a:r>
            <a:endParaRPr/>
          </a:p>
          <a:p>
            <a:pPr indent="0" lvl="0" marL="0" rt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nvSpPr>
        <p:spPr>
          <a:xfrm>
            <a:off x="223750" y="924850"/>
            <a:ext cx="8577000" cy="2759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References:</a:t>
            </a:r>
            <a:endParaRPr/>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rPr lang="en" sz="1100"/>
              <a:t>[1]- </a:t>
            </a:r>
            <a:r>
              <a:rPr lang="en" sz="1100" u="sng">
                <a:solidFill>
                  <a:srgbClr val="1155CC"/>
                </a:solidFill>
                <a:hlinkClick r:id="rId3"/>
              </a:rPr>
              <a:t>https://archive.ics.uci.edu/ml/datasets/Sentiment+Labelled+Sentences</a:t>
            </a:r>
            <a:endParaRPr sz="1100"/>
          </a:p>
          <a:p>
            <a:pPr indent="0" lvl="0" marL="0" rtl="0" algn="just">
              <a:lnSpc>
                <a:spcPct val="115000"/>
              </a:lnSpc>
              <a:spcBef>
                <a:spcPts val="0"/>
              </a:spcBef>
              <a:spcAft>
                <a:spcPts val="0"/>
              </a:spcAft>
              <a:buNone/>
            </a:pPr>
            <a:r>
              <a:rPr lang="en" sz="1100"/>
              <a:t>[2]- </a:t>
            </a:r>
            <a:r>
              <a:rPr lang="en" sz="1100" u="sng">
                <a:solidFill>
                  <a:srgbClr val="1155CC"/>
                </a:solidFill>
                <a:hlinkClick r:id="rId4"/>
              </a:rPr>
              <a:t>http://www.cs.iit.edu/~ml/pdfs/sharma-naaclhlt15.pdf</a:t>
            </a:r>
            <a:endParaRPr sz="1100"/>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t/>
            </a:r>
            <a:endParaRPr sz="1100"/>
          </a:p>
          <a:p>
            <a:pPr indent="0" lvl="0" marL="0">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248550" y="0"/>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solidFill>
                  <a:srgbClr val="123654"/>
                </a:solidFill>
              </a:rPr>
              <a:t>Aim</a:t>
            </a:r>
            <a:endParaRPr>
              <a:solidFill>
                <a:srgbClr val="123654"/>
              </a:solidFill>
            </a:endParaRPr>
          </a:p>
        </p:txBody>
      </p:sp>
      <p:sp>
        <p:nvSpPr>
          <p:cNvPr id="79" name="Shape 79"/>
          <p:cNvSpPr txBox="1"/>
          <p:nvPr>
            <p:ph idx="1" type="body"/>
          </p:nvPr>
        </p:nvSpPr>
        <p:spPr>
          <a:xfrm>
            <a:off x="311700" y="1152475"/>
            <a:ext cx="50127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The main aim of the project is to </a:t>
            </a:r>
            <a:r>
              <a:rPr lang="en">
                <a:solidFill>
                  <a:srgbClr val="000000"/>
                </a:solidFill>
              </a:rPr>
              <a:t>analyzes people's sentiments, attitudes, or emotions towards a particular product they bought from Amazon.com and posted their views in the form of comments/reviews on the website.</a:t>
            </a:r>
            <a:endParaRPr>
              <a:solidFill>
                <a:srgbClr val="000000"/>
              </a:solidFill>
            </a:endParaRPr>
          </a:p>
          <a:p>
            <a:pPr indent="0" lvl="0" marL="0">
              <a:spcBef>
                <a:spcPts val="1600"/>
              </a:spcBef>
              <a:spcAft>
                <a:spcPts val="1600"/>
              </a:spcAft>
              <a:buNone/>
            </a:pPr>
            <a:r>
              <a:rPr lang="en">
                <a:solidFill>
                  <a:srgbClr val="FFF2CC"/>
                </a:solidFill>
              </a:rPr>
              <a:t> </a:t>
            </a:r>
            <a:endParaRPr>
              <a:solidFill>
                <a:srgbClr val="FFF2CC"/>
              </a:solidFill>
            </a:endParaRPr>
          </a:p>
        </p:txBody>
      </p:sp>
      <p:pic>
        <p:nvPicPr>
          <p:cNvPr descr="Image result for amazon review for product" id="80" name="Shape 80"/>
          <p:cNvPicPr preferRelativeResize="0"/>
          <p:nvPr/>
        </p:nvPicPr>
        <p:blipFill>
          <a:blip r:embed="rId3">
            <a:alphaModFix/>
          </a:blip>
          <a:stretch>
            <a:fillRect/>
          </a:stretch>
        </p:blipFill>
        <p:spPr>
          <a:xfrm>
            <a:off x="5476800" y="725100"/>
            <a:ext cx="3514800" cy="3734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64325" y="97800"/>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solidFill>
                  <a:srgbClr val="123654"/>
                </a:solidFill>
              </a:rPr>
              <a:t>Dataset</a:t>
            </a:r>
            <a:endParaRPr>
              <a:solidFill>
                <a:srgbClr val="123654"/>
              </a:solidFill>
            </a:endParaRPr>
          </a:p>
        </p:txBody>
      </p:sp>
      <p:sp>
        <p:nvSpPr>
          <p:cNvPr id="86" name="Shape 86"/>
          <p:cNvSpPr txBox="1"/>
          <p:nvPr>
            <p:ph idx="1" type="body"/>
          </p:nvPr>
        </p:nvSpPr>
        <p:spPr>
          <a:xfrm>
            <a:off x="0" y="1393925"/>
            <a:ext cx="4160400" cy="234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00"/>
                </a:solidFill>
              </a:rPr>
              <a:t>Additional information :</a:t>
            </a:r>
            <a:endParaRPr>
              <a:solidFill>
                <a:srgbClr val="000000"/>
              </a:solidFill>
            </a:endParaRPr>
          </a:p>
          <a:p>
            <a:pPr indent="0" lvl="0" marL="0" rtl="0">
              <a:spcBef>
                <a:spcPts val="0"/>
              </a:spcBef>
              <a:spcAft>
                <a:spcPts val="0"/>
              </a:spcAft>
              <a:buNone/>
            </a:pPr>
            <a:r>
              <a:rPr lang="en">
                <a:solidFill>
                  <a:srgbClr val="000000"/>
                </a:solidFill>
              </a:rPr>
              <a:t>Those were selected randomly for larger datasets of reviews. We attempted to select sentences that have a clearly positive or negative connotation, the goal was for no neutral sentences to be selected. </a:t>
            </a:r>
            <a:endParaRPr>
              <a:solidFill>
                <a:srgbClr val="000000"/>
              </a:solidFill>
            </a:endParaRPr>
          </a:p>
          <a:p>
            <a:pPr indent="0" lvl="0" marL="0" rtl="0">
              <a:spcBef>
                <a:spcPts val="0"/>
              </a:spcBef>
              <a:spcAft>
                <a:spcPts val="0"/>
              </a:spcAft>
              <a:buNone/>
            </a:pPr>
            <a:r>
              <a:t/>
            </a:r>
            <a:endParaRPr sz="1000"/>
          </a:p>
          <a:p>
            <a:pPr indent="0" lvl="0" marL="0" rtl="0">
              <a:spcBef>
                <a:spcPts val="0"/>
              </a:spcBef>
              <a:spcAft>
                <a:spcPts val="0"/>
              </a:spcAft>
              <a:buNone/>
            </a:pPr>
            <a:r>
              <a:t/>
            </a:r>
            <a:endParaRPr>
              <a:solidFill>
                <a:srgbClr val="FFFFFF"/>
              </a:solidFill>
            </a:endParaRPr>
          </a:p>
          <a:p>
            <a:pPr indent="0" lvl="0" marL="0">
              <a:spcBef>
                <a:spcPts val="1600"/>
              </a:spcBef>
              <a:spcAft>
                <a:spcPts val="0"/>
              </a:spcAft>
              <a:buNone/>
            </a:pPr>
            <a:r>
              <a:rPr b="1" lang="en" sz="2000">
                <a:solidFill>
                  <a:srgbClr val="FFFFFF"/>
                </a:solidFill>
              </a:rPr>
              <a:t>websai</a:t>
            </a:r>
            <a:endParaRPr b="1" sz="2000">
              <a:solidFill>
                <a:srgbClr val="FFFFFF"/>
              </a:solidFill>
            </a:endParaRPr>
          </a:p>
        </p:txBody>
      </p:sp>
      <p:pic>
        <p:nvPicPr>
          <p:cNvPr id="87" name="Shape 87"/>
          <p:cNvPicPr preferRelativeResize="0"/>
          <p:nvPr/>
        </p:nvPicPr>
        <p:blipFill>
          <a:blip r:embed="rId3">
            <a:alphaModFix/>
          </a:blip>
          <a:stretch>
            <a:fillRect/>
          </a:stretch>
        </p:blipFill>
        <p:spPr>
          <a:xfrm>
            <a:off x="4335250" y="1446000"/>
            <a:ext cx="4682476" cy="1610500"/>
          </a:xfrm>
          <a:prstGeom prst="rect">
            <a:avLst/>
          </a:prstGeom>
          <a:noFill/>
          <a:ln>
            <a:noFill/>
          </a:ln>
        </p:spPr>
      </p:pic>
      <p:sp>
        <p:nvSpPr>
          <p:cNvPr id="88" name="Shape 88"/>
          <p:cNvSpPr txBox="1"/>
          <p:nvPr/>
        </p:nvSpPr>
        <p:spPr>
          <a:xfrm>
            <a:off x="252125" y="4518200"/>
            <a:ext cx="7654800" cy="363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Website: </a:t>
            </a:r>
            <a:r>
              <a:rPr lang="en" u="sng">
                <a:solidFill>
                  <a:schemeClr val="hlink"/>
                </a:solidFill>
                <a:hlinkClick r:id="rId4"/>
              </a:rPr>
              <a:t>https://archive.ics.uci.edu/ml/datasets/Sentiment+Labelled+Sentences</a:t>
            </a:r>
            <a:endParaRPr/>
          </a:p>
          <a:p>
            <a:pPr indent="0" lvl="0" mar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123654"/>
                </a:solidFill>
              </a:rPr>
              <a:t>Dataset</a:t>
            </a:r>
            <a:endParaRPr>
              <a:solidFill>
                <a:srgbClr val="123654"/>
              </a:solidFill>
            </a:endParaRPr>
          </a:p>
          <a:p>
            <a:pPr indent="0" lvl="0" marL="0">
              <a:spcBef>
                <a:spcPts val="0"/>
              </a:spcBef>
              <a:spcAft>
                <a:spcPts val="0"/>
              </a:spcAft>
              <a:buNone/>
            </a:pPr>
            <a:r>
              <a:t/>
            </a:r>
            <a:endParaRPr/>
          </a:p>
        </p:txBody>
      </p:sp>
      <p:sp>
        <p:nvSpPr>
          <p:cNvPr id="94" name="Shape 9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rgbClr val="000000"/>
                </a:solidFill>
              </a:rPr>
              <a:t>Following is the table from the UCI website[1] showing different aspects of the dataset: </a:t>
            </a:r>
            <a:endParaRPr>
              <a:solidFill>
                <a:srgbClr val="000000"/>
              </a:solidFill>
            </a:endParaRPr>
          </a:p>
          <a:p>
            <a:pPr indent="0" lvl="0" marL="0" rtl="0">
              <a:lnSpc>
                <a:spcPct val="100000"/>
              </a:lnSpc>
              <a:spcBef>
                <a:spcPts val="0"/>
              </a:spcBef>
              <a:spcAft>
                <a:spcPts val="0"/>
              </a:spcAft>
              <a:buNone/>
            </a:pPr>
            <a:r>
              <a:rPr lang="en"/>
              <a:t>					</a:t>
            </a:r>
            <a:endParaRPr/>
          </a:p>
          <a:p>
            <a:pPr indent="0" lvl="0" marL="0" rtl="0">
              <a:lnSpc>
                <a:spcPct val="100000"/>
              </a:lnSpc>
              <a:spcBef>
                <a:spcPts val="0"/>
              </a:spcBef>
              <a:spcAft>
                <a:spcPts val="0"/>
              </a:spcAft>
              <a:buNone/>
            </a:pPr>
            <a:r>
              <a:rPr lang="en"/>
              <a:t>				</a:t>
            </a:r>
            <a:endParaRPr/>
          </a:p>
          <a:p>
            <a:pPr indent="0" lvl="0" marL="0" rtl="0">
              <a:lnSpc>
                <a:spcPct val="100000"/>
              </a:lnSpc>
              <a:spcBef>
                <a:spcPts val="0"/>
              </a:spcBef>
              <a:spcAft>
                <a:spcPts val="0"/>
              </a:spcAft>
              <a:buNone/>
            </a:pPr>
            <a:r>
              <a:rPr lang="en"/>
              <a:t>			</a:t>
            </a:r>
            <a:endParaRPr/>
          </a:p>
          <a:p>
            <a:pPr indent="0" lvl="0" marL="0" rtl="0">
              <a:lnSpc>
                <a:spcPct val="100000"/>
              </a:lnSpc>
              <a:spcBef>
                <a:spcPts val="0"/>
              </a:spcBef>
              <a:spcAft>
                <a:spcPts val="0"/>
              </a:spcAft>
              <a:buNone/>
            </a:pPr>
            <a:r>
              <a:rPr lang="en"/>
              <a:t>		</a:t>
            </a:r>
            <a:endParaRPr/>
          </a:p>
          <a:p>
            <a:pPr indent="0" lvl="0" marL="0" rtl="0">
              <a:lnSpc>
                <a:spcPct val="100000"/>
              </a:lnSpc>
              <a:spcBef>
                <a:spcPts val="0"/>
              </a:spcBef>
              <a:spcAft>
                <a:spcPts val="0"/>
              </a:spcAft>
              <a:buNone/>
            </a:pPr>
            <a:r>
              <a:rPr lang="en"/>
              <a:t>	 		</a:t>
            </a:r>
            <a:endParaRPr/>
          </a:p>
          <a:p>
            <a:pPr indent="0" lvl="0" marL="0" rtl="0">
              <a:lnSpc>
                <a:spcPct val="100000"/>
              </a:lnSpc>
              <a:spcBef>
                <a:spcPts val="0"/>
              </a:spcBef>
              <a:spcAft>
                <a:spcPts val="0"/>
              </a:spcAft>
              <a:buNone/>
            </a:pPr>
            <a:r>
              <a:rPr lang="en"/>
              <a:t>			</a:t>
            </a:r>
            <a:endParaRPr/>
          </a:p>
          <a:p>
            <a:pPr indent="0" lvl="0" marL="0" rtl="0">
              <a:lnSpc>
                <a:spcPct val="100000"/>
              </a:lnSpc>
              <a:spcBef>
                <a:spcPts val="0"/>
              </a:spcBef>
              <a:spcAft>
                <a:spcPts val="0"/>
              </a:spcAft>
              <a:buNone/>
            </a:pPr>
            <a:r>
              <a:rPr lang="en"/>
              <a:t>				 			</a:t>
            </a:r>
            <a:endParaRPr/>
          </a:p>
          <a:p>
            <a:pPr indent="0" lvl="0" marL="0" rtl="0">
              <a:lnSpc>
                <a:spcPct val="100000"/>
              </a:lnSpc>
              <a:spcBef>
                <a:spcPts val="0"/>
              </a:spcBef>
              <a:spcAft>
                <a:spcPts val="0"/>
              </a:spcAft>
              <a:buNone/>
            </a:pPr>
            <a:r>
              <a:rPr lang="en"/>
              <a:t>		</a:t>
            </a:r>
            <a:endParaRPr/>
          </a:p>
          <a:p>
            <a:pPr indent="0" lvl="0" marL="0">
              <a:spcBef>
                <a:spcPts val="0"/>
              </a:spcBef>
              <a:spcAft>
                <a:spcPts val="1600"/>
              </a:spcAft>
              <a:buNone/>
            </a:pPr>
            <a:r>
              <a:t/>
            </a:r>
            <a:endParaRPr/>
          </a:p>
        </p:txBody>
      </p:sp>
      <p:pic>
        <p:nvPicPr>
          <p:cNvPr id="95" name="Shape 95"/>
          <p:cNvPicPr preferRelativeResize="0"/>
          <p:nvPr/>
        </p:nvPicPr>
        <p:blipFill>
          <a:blip r:embed="rId3">
            <a:alphaModFix/>
          </a:blip>
          <a:stretch>
            <a:fillRect/>
          </a:stretch>
        </p:blipFill>
        <p:spPr>
          <a:xfrm>
            <a:off x="1525650" y="2066325"/>
            <a:ext cx="6266949" cy="1306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5150"/>
            <a:ext cx="8520600" cy="707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123654"/>
                </a:solidFill>
              </a:rPr>
              <a:t>Approach</a:t>
            </a:r>
            <a:endParaRPr/>
          </a:p>
          <a:p>
            <a:pPr indent="0" lvl="0" marL="0">
              <a:spcBef>
                <a:spcPts val="1600"/>
              </a:spcBef>
              <a:spcAft>
                <a:spcPts val="0"/>
              </a:spcAft>
              <a:buNone/>
            </a:pPr>
            <a:r>
              <a:t/>
            </a:r>
            <a:endParaRPr/>
          </a:p>
        </p:txBody>
      </p:sp>
      <p:sp>
        <p:nvSpPr>
          <p:cNvPr id="101" name="Shape 101"/>
          <p:cNvSpPr txBox="1"/>
          <p:nvPr>
            <p:ph idx="1" type="body"/>
          </p:nvPr>
        </p:nvSpPr>
        <p:spPr>
          <a:xfrm>
            <a:off x="311700" y="920400"/>
            <a:ext cx="5244000" cy="3730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000000"/>
                </a:solidFill>
              </a:rPr>
              <a:t>Primarily Idea</a:t>
            </a:r>
            <a:endParaRPr sz="1400">
              <a:solidFill>
                <a:srgbClr val="000000"/>
              </a:solidFill>
            </a:endParaRPr>
          </a:p>
          <a:p>
            <a:pPr indent="-317500" lvl="0" marL="457200" rtl="0">
              <a:spcBef>
                <a:spcPts val="1600"/>
              </a:spcBef>
              <a:spcAft>
                <a:spcPts val="0"/>
              </a:spcAft>
              <a:buClr>
                <a:srgbClr val="000000"/>
              </a:buClr>
              <a:buSzPts val="1400"/>
              <a:buChar char="●"/>
            </a:pPr>
            <a:r>
              <a:rPr lang="en" sz="1400">
                <a:solidFill>
                  <a:srgbClr val="000000"/>
                </a:solidFill>
              </a:rPr>
              <a:t>Used learning with rationale approach.</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Automated user-based rationale by using chi-squared.</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For generating rationales, we chose only the positive and negative features that had the highest χ2 (chi-squared) statistic in at least 5% of the positive and negative documents and ratio is greater.</a:t>
            </a:r>
            <a:endParaRPr sz="1100">
              <a:solidFill>
                <a:srgbClr val="000000"/>
              </a:solidFill>
              <a:latin typeface="Arial"/>
              <a:ea typeface="Arial"/>
              <a:cs typeface="Arial"/>
              <a:sym typeface="Arial"/>
            </a:endParaRPr>
          </a:p>
          <a:p>
            <a:pPr indent="-317500" lvl="0" marL="457200" rtl="0">
              <a:spcBef>
                <a:spcPts val="0"/>
              </a:spcBef>
              <a:spcAft>
                <a:spcPts val="0"/>
              </a:spcAft>
              <a:buClr>
                <a:srgbClr val="000000"/>
              </a:buClr>
              <a:buSzPts val="1400"/>
              <a:buChar char="●"/>
            </a:pPr>
            <a:r>
              <a:rPr lang="en" sz="1400">
                <a:solidFill>
                  <a:srgbClr val="000000"/>
                </a:solidFill>
              </a:rPr>
              <a:t>In the training set updated the weights for words present by if a rationale then multiplied by ‘r’ else by ‘o’ for both positive and negative rationales and documents.</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Fit this training set in iterative manner to models(LR and NB).		</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spcBef>
                <a:spcPts val="1600"/>
              </a:spcBef>
              <a:spcAft>
                <a:spcPts val="1600"/>
              </a:spcAft>
              <a:buNone/>
            </a:pPr>
            <a:r>
              <a:t/>
            </a:r>
            <a:endParaRPr/>
          </a:p>
        </p:txBody>
      </p:sp>
      <p:pic>
        <p:nvPicPr>
          <p:cNvPr id="102" name="Shape 102"/>
          <p:cNvPicPr preferRelativeResize="0"/>
          <p:nvPr/>
        </p:nvPicPr>
        <p:blipFill>
          <a:blip r:embed="rId3">
            <a:alphaModFix/>
          </a:blip>
          <a:stretch>
            <a:fillRect/>
          </a:stretch>
        </p:blipFill>
        <p:spPr>
          <a:xfrm>
            <a:off x="5482200" y="904950"/>
            <a:ext cx="3509401" cy="2841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129100"/>
            <a:ext cx="8520600" cy="707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123654"/>
                </a:solidFill>
              </a:rPr>
              <a:t>Detailed Approach</a:t>
            </a:r>
            <a:endParaRPr/>
          </a:p>
          <a:p>
            <a:pPr indent="0" lvl="0" marL="0">
              <a:spcBef>
                <a:spcPts val="1600"/>
              </a:spcBef>
              <a:spcAft>
                <a:spcPts val="0"/>
              </a:spcAft>
              <a:buNone/>
            </a:pPr>
            <a:r>
              <a:t/>
            </a:r>
            <a:endParaRPr/>
          </a:p>
        </p:txBody>
      </p:sp>
      <p:sp>
        <p:nvSpPr>
          <p:cNvPr id="108" name="Shape 108"/>
          <p:cNvSpPr txBox="1"/>
          <p:nvPr>
            <p:ph idx="1" type="body"/>
          </p:nvPr>
        </p:nvSpPr>
        <p:spPr>
          <a:xfrm>
            <a:off x="311700" y="696100"/>
            <a:ext cx="8520600" cy="407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100">
                <a:solidFill>
                  <a:srgbClr val="000000"/>
                </a:solidFill>
              </a:rPr>
              <a:t>For here the program was set in two parts where in one we considered learning with rationals and other is learning without rationals(traditional approach). This was done in following steps: </a:t>
            </a:r>
            <a:endParaRPr sz="1100">
              <a:solidFill>
                <a:srgbClr val="000000"/>
              </a:solidFill>
            </a:endParaRPr>
          </a:p>
          <a:p>
            <a:pPr indent="0" lvl="0" marL="0">
              <a:spcBef>
                <a:spcPts val="1600"/>
              </a:spcBef>
              <a:spcAft>
                <a:spcPts val="0"/>
              </a:spcAft>
              <a:buNone/>
            </a:pPr>
            <a:r>
              <a:rPr lang="en" sz="1200">
                <a:solidFill>
                  <a:srgbClr val="000000"/>
                </a:solidFill>
                <a:latin typeface="Arial"/>
                <a:ea typeface="Arial"/>
                <a:cs typeface="Arial"/>
                <a:sym typeface="Arial"/>
              </a:rPr>
              <a:t>I. With rationale</a:t>
            </a:r>
            <a:endParaRPr sz="1200">
              <a:solidFill>
                <a:srgbClr val="000000"/>
              </a:solidFill>
              <a:latin typeface="Arial"/>
              <a:ea typeface="Arial"/>
              <a:cs typeface="Arial"/>
              <a:sym typeface="Arial"/>
            </a:endParaRPr>
          </a:p>
          <a:p>
            <a:pPr indent="0" lvl="0" marL="0">
              <a:spcBef>
                <a:spcPts val="0"/>
              </a:spcBef>
              <a:spcAft>
                <a:spcPts val="0"/>
              </a:spcAft>
              <a:buNone/>
            </a:pPr>
            <a:r>
              <a:rPr lang="en" sz="1100" u="sng">
                <a:solidFill>
                  <a:srgbClr val="000000"/>
                </a:solidFill>
                <a:latin typeface="Arial"/>
                <a:ea typeface="Arial"/>
                <a:cs typeface="Arial"/>
                <a:sym typeface="Arial"/>
              </a:rPr>
              <a:t>Preparing data</a:t>
            </a:r>
            <a:endParaRPr sz="1100" u="sng">
              <a:solidFill>
                <a:srgbClr val="000000"/>
              </a:solidFill>
              <a:latin typeface="Arial"/>
              <a:ea typeface="Arial"/>
              <a:cs typeface="Arial"/>
              <a:sym typeface="Arial"/>
            </a:endParaRPr>
          </a:p>
          <a:p>
            <a:pPr indent="0" lvl="0" marL="0" rtl="0">
              <a:spcBef>
                <a:spcPts val="0"/>
              </a:spcBef>
              <a:spcAft>
                <a:spcPts val="0"/>
              </a:spcAft>
              <a:buNone/>
            </a:pPr>
            <a:r>
              <a:rPr lang="en" sz="1100">
                <a:solidFill>
                  <a:srgbClr val="000000"/>
                </a:solidFill>
                <a:latin typeface="Arial"/>
                <a:ea typeface="Arial"/>
                <a:cs typeface="Arial"/>
                <a:sym typeface="Arial"/>
              </a:rPr>
              <a:t>First of all we know that, the reviews do not have any features, so the using CountVectorizer() will provide bag of words as the features for to do modeling. During this, we remove all the stop-words, and we set min_df =5, which means that word should have minimum frequency in 5 documents. We then get a dataframe, which is having bag of words for whole training set as a features and rows as different reviews, also we will define a column which will be having ratings as the score for that review correspondingly, as a sparse matrix.NOw we will use train_test_split() with different random state value(to keep the documents selected same for every run while experimenting) and test data percentage. </a:t>
            </a:r>
            <a:endParaRPr sz="1100">
              <a:solidFill>
                <a:srgbClr val="000000"/>
              </a:solidFill>
              <a:latin typeface="Arial"/>
              <a:ea typeface="Arial"/>
              <a:cs typeface="Arial"/>
              <a:sym typeface="Arial"/>
            </a:endParaRPr>
          </a:p>
          <a:p>
            <a:pPr indent="0" lvl="0" marL="0" rtl="0">
              <a:spcBef>
                <a:spcPts val="0"/>
              </a:spcBef>
              <a:spcAft>
                <a:spcPts val="0"/>
              </a:spcAft>
              <a:buNone/>
            </a:pPr>
            <a:r>
              <a:t/>
            </a:r>
            <a:endParaRPr sz="1100">
              <a:solidFill>
                <a:srgbClr val="000000"/>
              </a:solidFill>
              <a:latin typeface="Arial"/>
              <a:ea typeface="Arial"/>
              <a:cs typeface="Arial"/>
              <a:sym typeface="Arial"/>
            </a:endParaRPr>
          </a:p>
          <a:p>
            <a:pPr indent="0" lvl="0" marL="0" rtl="0">
              <a:spcBef>
                <a:spcPts val="0"/>
              </a:spcBef>
              <a:spcAft>
                <a:spcPts val="0"/>
              </a:spcAft>
              <a:buNone/>
            </a:pPr>
            <a:r>
              <a:rPr lang="en" sz="1100" u="sng">
                <a:solidFill>
                  <a:srgbClr val="000000"/>
                </a:solidFill>
                <a:latin typeface="Arial"/>
                <a:ea typeface="Arial"/>
                <a:cs typeface="Arial"/>
                <a:sym typeface="Arial"/>
              </a:rPr>
              <a:t>Human-simulator</a:t>
            </a:r>
            <a:endParaRPr sz="1100" u="sng">
              <a:solidFill>
                <a:srgbClr val="000000"/>
              </a:solidFill>
              <a:latin typeface="Arial"/>
              <a:ea typeface="Arial"/>
              <a:cs typeface="Arial"/>
              <a:sym typeface="Arial"/>
            </a:endParaRPr>
          </a:p>
          <a:p>
            <a:pPr indent="0" lvl="0" marL="0" rtl="0">
              <a:spcBef>
                <a:spcPts val="0"/>
              </a:spcBef>
              <a:spcAft>
                <a:spcPts val="0"/>
              </a:spcAft>
              <a:buNone/>
            </a:pPr>
            <a:r>
              <a:rPr lang="en" sz="1100">
                <a:solidFill>
                  <a:srgbClr val="000000"/>
                </a:solidFill>
                <a:latin typeface="Arial"/>
                <a:ea typeface="Arial"/>
                <a:cs typeface="Arial"/>
                <a:sym typeface="Arial"/>
              </a:rPr>
              <a:t>For learning with rationale approach I have taken simulated human-labeler to provide rationales based on the whole training set using chi-squared. This will give the chi-squared value for each feature and now we add them to a list of feature_score. Here also we are removing the nan values in the training set and setting it to 0. As, a result of which we see that we have 203 features in total. We rank the features and make a list of it. Now to consider a word as a rationale we see that of the word is present in the feature rank and if its occurrence is more in positive reviews we list them into positive rationale list or in negative rationale list.</a:t>
            </a:r>
            <a:endParaRPr sz="1100">
              <a:solidFill>
                <a:srgbClr val="000000"/>
              </a:solidFill>
              <a:latin typeface="Arial"/>
              <a:ea typeface="Arial"/>
              <a:cs typeface="Arial"/>
              <a:sym typeface="Arial"/>
            </a:endParaRPr>
          </a:p>
          <a:p>
            <a:pPr indent="0" lvl="0" marL="0" rtl="0">
              <a:spcBef>
                <a:spcPts val="0"/>
              </a:spcBef>
              <a:spcAft>
                <a:spcPts val="0"/>
              </a:spcAft>
              <a:buNone/>
            </a:pPr>
            <a:r>
              <a:rPr lang="en" sz="1100">
                <a:solidFill>
                  <a:srgbClr val="000000"/>
                </a:solidFill>
                <a:latin typeface="Arial"/>
                <a:ea typeface="Arial"/>
                <a:cs typeface="Arial"/>
                <a:sym typeface="Arial"/>
              </a:rPr>
              <a:t>Thus the the end we get two list: positive_rationale and negative_rationale </a:t>
            </a:r>
            <a:endParaRPr sz="1100">
              <a:solidFill>
                <a:srgbClr val="000000"/>
              </a:solidFill>
              <a:latin typeface="Arial"/>
              <a:ea typeface="Arial"/>
              <a:cs typeface="Arial"/>
              <a:sym typeface="Arial"/>
            </a:endParaRPr>
          </a:p>
          <a:p>
            <a:pPr indent="0" lvl="0" marL="0"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spcBef>
                <a:spcPts val="0"/>
              </a:spcBef>
              <a:spcAft>
                <a:spcPts val="0"/>
              </a:spcAft>
              <a:buNone/>
            </a:pPr>
            <a:r>
              <a:t/>
            </a:r>
            <a:endParaRPr sz="1100">
              <a:solidFill>
                <a:srgbClr val="000000"/>
              </a:solidFill>
              <a:latin typeface="Arial"/>
              <a:ea typeface="Arial"/>
              <a:cs typeface="Arial"/>
              <a:sym typeface="Arial"/>
            </a:endParaRPr>
          </a:p>
          <a:p>
            <a:pPr indent="0" lvl="0" mar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a:spcBef>
                <a:spcPts val="1600"/>
              </a:spcBef>
              <a:spcAft>
                <a:spcPts val="0"/>
              </a:spcAft>
              <a:buNone/>
            </a:pPr>
            <a:r>
              <a:t/>
            </a:r>
            <a:endParaRPr sz="1100"/>
          </a:p>
          <a:p>
            <a:pPr indent="0" lvl="0" marL="0">
              <a:spcBef>
                <a:spcPts val="1600"/>
              </a:spcBef>
              <a:spcAft>
                <a:spcPts val="0"/>
              </a:spcAft>
              <a:buNone/>
            </a:pPr>
            <a:r>
              <a:rPr lang="en"/>
              <a:t>					</a:t>
            </a:r>
            <a:endParaRPr/>
          </a:p>
          <a:p>
            <a:pPr indent="0" lvl="0" marL="0">
              <a:spcBef>
                <a:spcPts val="1600"/>
              </a:spcBef>
              <a:spcAft>
                <a:spcPts val="0"/>
              </a:spcAft>
              <a:buNone/>
            </a:pPr>
            <a:r>
              <a:rPr lang="en"/>
              <a:t>				</a:t>
            </a:r>
            <a:endParaRPr/>
          </a:p>
          <a:p>
            <a:pPr indent="0" lvl="0" marL="0">
              <a:spcBef>
                <a:spcPts val="1600"/>
              </a:spcBef>
              <a:spcAft>
                <a:spcPts val="0"/>
              </a:spcAft>
              <a:buNone/>
            </a:pPr>
            <a:r>
              <a:rPr lang="en"/>
              <a:t>			</a:t>
            </a:r>
            <a:endParaRPr/>
          </a:p>
          <a:p>
            <a:pPr indent="0" lvl="0" marL="0">
              <a:spcBef>
                <a:spcPts val="1600"/>
              </a:spcBef>
              <a:spcAft>
                <a:spcPts val="0"/>
              </a:spcAft>
              <a:buNone/>
            </a:pPr>
            <a:r>
              <a:rPr lang="en"/>
              <a:t>		</a:t>
            </a:r>
            <a:endParaRPr/>
          </a:p>
          <a:p>
            <a:pPr indent="0" lvl="0" mar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111550"/>
            <a:ext cx="8520600" cy="707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123654"/>
                </a:solidFill>
              </a:rPr>
              <a:t>Detailed Approach</a:t>
            </a:r>
            <a:endParaRPr/>
          </a:p>
          <a:p>
            <a:pPr indent="0" lvl="0" marL="0">
              <a:spcBef>
                <a:spcPts val="1600"/>
              </a:spcBef>
              <a:spcAft>
                <a:spcPts val="0"/>
              </a:spcAft>
              <a:buNone/>
            </a:pPr>
            <a:r>
              <a:t/>
            </a:r>
            <a:endParaRPr/>
          </a:p>
        </p:txBody>
      </p:sp>
      <p:sp>
        <p:nvSpPr>
          <p:cNvPr id="114" name="Shape 114"/>
          <p:cNvSpPr txBox="1"/>
          <p:nvPr>
            <p:ph idx="1" type="body"/>
          </p:nvPr>
        </p:nvSpPr>
        <p:spPr>
          <a:xfrm>
            <a:off x="311700" y="818950"/>
            <a:ext cx="8520600" cy="3750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100" u="sng">
                <a:solidFill>
                  <a:srgbClr val="000000"/>
                </a:solidFill>
              </a:rPr>
              <a:t>Updating weights in training examples</a:t>
            </a:r>
            <a:endParaRPr sz="1100" u="sng">
              <a:solidFill>
                <a:srgbClr val="000000"/>
              </a:solidFill>
            </a:endParaRPr>
          </a:p>
          <a:p>
            <a:pPr indent="0" lvl="0" marL="0" rtl="0">
              <a:spcBef>
                <a:spcPts val="0"/>
              </a:spcBef>
              <a:spcAft>
                <a:spcPts val="0"/>
              </a:spcAft>
              <a:buNone/>
            </a:pPr>
            <a:r>
              <a:rPr lang="en" sz="1100">
                <a:solidFill>
                  <a:srgbClr val="000000"/>
                </a:solidFill>
              </a:rPr>
              <a:t>We will now update the values of the features for each review to show the effect of the rationals we have selected. As the matrix we are considering is a sparse matrix, we will work accordingly. In whole training set, for each review first we will see what label is present if the label is positive we will try to find the words present in the documents(value is 1 for it be a sparse matrix) and compare if it is also present in the positive rationales then we will multiply the value by ‘r’ else by ‘o’. And same for the negative labelled review we will compare with the negative rationale if that word is present update as ‘r’ if present and ‘o’ if not.One case here is that when there is a presence of multiple rationales then we will choose a rationale at random and update the weight for both labels. For here we will consider r=1 and o=0.01 </a:t>
            </a:r>
            <a:endParaRPr sz="1100">
              <a:solidFill>
                <a:srgbClr val="000000"/>
              </a:solidFill>
            </a:endParaRPr>
          </a:p>
          <a:p>
            <a:pPr indent="0" lvl="0" marL="0" rtl="0">
              <a:spcBef>
                <a:spcPts val="0"/>
              </a:spcBef>
              <a:spcAft>
                <a:spcPts val="0"/>
              </a:spcAft>
              <a:buNone/>
            </a:pPr>
            <a:r>
              <a:t/>
            </a:r>
            <a:endParaRPr sz="1100">
              <a:solidFill>
                <a:srgbClr val="000000"/>
              </a:solidFill>
            </a:endParaRPr>
          </a:p>
          <a:p>
            <a:pPr indent="0" lvl="0" marL="0" rtl="0" algn="just">
              <a:lnSpc>
                <a:spcPct val="100000"/>
              </a:lnSpc>
              <a:spcBef>
                <a:spcPts val="0"/>
              </a:spcBef>
              <a:spcAft>
                <a:spcPts val="0"/>
              </a:spcAft>
              <a:buNone/>
            </a:pPr>
            <a:r>
              <a:rPr lang="en" sz="1100" u="sng">
                <a:solidFill>
                  <a:srgbClr val="000000"/>
                </a:solidFill>
                <a:latin typeface="Arial"/>
                <a:ea typeface="Arial"/>
                <a:cs typeface="Arial"/>
                <a:sym typeface="Arial"/>
              </a:rPr>
              <a:t>Fit to model</a:t>
            </a:r>
            <a:endParaRPr sz="1100" u="sng">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lang="en" sz="1100">
                <a:solidFill>
                  <a:srgbClr val="000000"/>
                </a:solidFill>
                <a:latin typeface="Arial"/>
                <a:ea typeface="Arial"/>
                <a:cs typeface="Arial"/>
                <a:sym typeface="Arial"/>
              </a:rPr>
              <a:t>We have considered two classifiers here: Logistic Regression(both L1 and L2 regularization ) and Multinomial Naive Bayes. </a:t>
            </a:r>
            <a:endParaRPr sz="11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lang="en" sz="1100">
                <a:solidFill>
                  <a:srgbClr val="000000"/>
                </a:solidFill>
                <a:latin typeface="Arial"/>
                <a:ea typeface="Arial"/>
                <a:cs typeface="Arial"/>
                <a:sym typeface="Arial"/>
              </a:rPr>
              <a:t>Here we fitted training dataset iteratively in pieces of 10,20,30.. And so on, and considered whole test set for to check accuracy and auc for it. When train_test_set split is 70%,66% and 80% we considered iterations of size 10 reviews as (10,20,30.. Till 100) and 10 times.</a:t>
            </a:r>
            <a:endParaRPr sz="11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lang="en" sz="1100">
                <a:solidFill>
                  <a:srgbClr val="000000"/>
                </a:solidFill>
                <a:latin typeface="Arial"/>
                <a:ea typeface="Arial"/>
                <a:cs typeface="Arial"/>
                <a:sym typeface="Arial"/>
              </a:rPr>
              <a:t>Whereas when we considered smaller training set with 5%, we considered iterations of 2 reviews stating taking 4 reviews as (4,6,8,10...till 22) total 10 times.</a:t>
            </a:r>
            <a:endParaRPr sz="11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lang="en" sz="1100">
                <a:solidFill>
                  <a:srgbClr val="000000"/>
                </a:solidFill>
                <a:latin typeface="Arial"/>
                <a:ea typeface="Arial"/>
                <a:cs typeface="Arial"/>
                <a:sym typeface="Arial"/>
              </a:rPr>
              <a:t>All the classifiers were set to default parameters, and fitting was done iteratively. To observe the results discussed in later part of the report.</a:t>
            </a:r>
            <a:endParaRPr sz="11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spcBef>
                <a:spcPts val="0"/>
              </a:spcBef>
              <a:spcAft>
                <a:spcPts val="0"/>
              </a:spcAft>
              <a:buNone/>
            </a:pPr>
            <a:r>
              <a:t/>
            </a:r>
            <a:endParaRPr sz="1100">
              <a:solidFill>
                <a:srgbClr val="000000"/>
              </a:solidFill>
            </a:endParaRPr>
          </a:p>
          <a:p>
            <a:pPr indent="0" lvl="0" marL="0" rtl="0">
              <a:spcBef>
                <a:spcPts val="0"/>
              </a:spcBef>
              <a:spcAft>
                <a:spcPts val="0"/>
              </a:spcAft>
              <a:buNone/>
            </a:pPr>
            <a:r>
              <a:t/>
            </a:r>
            <a:endParaRPr sz="1100">
              <a:solidFill>
                <a:srgbClr val="000000"/>
              </a:solidFill>
            </a:endParaRPr>
          </a:p>
          <a:p>
            <a:pPr indent="0" lvl="0" marL="0">
              <a:spcBef>
                <a:spcPts val="0"/>
              </a:spcBef>
              <a:spcAft>
                <a:spcPts val="0"/>
              </a:spcAft>
              <a:buNone/>
            </a:pPr>
            <a:r>
              <a:t/>
            </a:r>
            <a:endParaRPr sz="1100">
              <a:solidFill>
                <a:srgbClr val="000000"/>
              </a:solidFill>
            </a:endParaRPr>
          </a:p>
          <a:p>
            <a:pPr indent="0" lvl="0" marL="0">
              <a:spcBef>
                <a:spcPts val="0"/>
              </a:spcBef>
              <a:spcAft>
                <a:spcPts val="0"/>
              </a:spcAft>
              <a:buNone/>
            </a:pPr>
            <a:r>
              <a:rPr lang="en" sz="1100"/>
              <a:t>					</a:t>
            </a:r>
            <a:endParaRPr sz="1100"/>
          </a:p>
          <a:p>
            <a:pPr indent="0" lvl="0" marL="0">
              <a:spcBef>
                <a:spcPts val="1600"/>
              </a:spcBef>
              <a:spcAft>
                <a:spcPts val="0"/>
              </a:spcAft>
              <a:buNone/>
            </a:pPr>
            <a:r>
              <a:rPr lang="en" sz="1100"/>
              <a:t>				</a:t>
            </a:r>
            <a:endParaRPr sz="1100"/>
          </a:p>
          <a:p>
            <a:pPr indent="0" lvl="0" marL="0">
              <a:spcBef>
                <a:spcPts val="1600"/>
              </a:spcBef>
              <a:spcAft>
                <a:spcPts val="0"/>
              </a:spcAft>
              <a:buNone/>
            </a:pPr>
            <a:r>
              <a:rPr lang="en" sz="1100"/>
              <a:t>			</a:t>
            </a:r>
            <a:endParaRPr sz="1100"/>
          </a:p>
          <a:p>
            <a:pPr indent="0" lvl="0" marL="0">
              <a:spcBef>
                <a:spcPts val="1600"/>
              </a:spcBef>
              <a:spcAft>
                <a:spcPts val="0"/>
              </a:spcAft>
              <a:buNone/>
            </a:pPr>
            <a:r>
              <a:rPr lang="en" sz="1100"/>
              <a:t>		</a:t>
            </a:r>
            <a:endParaRPr sz="1100"/>
          </a:p>
          <a:p>
            <a:pPr indent="0" lvl="0" marL="0">
              <a:spcBef>
                <a:spcPts val="1600"/>
              </a:spcBef>
              <a:spcAft>
                <a:spcPts val="1600"/>
              </a:spcAft>
              <a:buNone/>
            </a:pPr>
            <a:r>
              <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111550"/>
            <a:ext cx="8520600" cy="707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123654"/>
                </a:solidFill>
              </a:rPr>
              <a:t>Detailed Approach</a:t>
            </a:r>
            <a:endParaRPr/>
          </a:p>
          <a:p>
            <a:pPr indent="0" lvl="0" marL="0" rtl="0">
              <a:spcBef>
                <a:spcPts val="1600"/>
              </a:spcBef>
              <a:spcAft>
                <a:spcPts val="0"/>
              </a:spcAft>
              <a:buNone/>
            </a:pPr>
            <a:r>
              <a:t/>
            </a:r>
            <a:endParaRPr/>
          </a:p>
        </p:txBody>
      </p:sp>
      <p:sp>
        <p:nvSpPr>
          <p:cNvPr id="120" name="Shape 1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1200">
                <a:solidFill>
                  <a:srgbClr val="000000"/>
                </a:solidFill>
                <a:latin typeface="Arial"/>
                <a:ea typeface="Arial"/>
                <a:cs typeface="Arial"/>
                <a:sym typeface="Arial"/>
              </a:rPr>
              <a:t> II. </a:t>
            </a:r>
            <a:r>
              <a:rPr b="1" lang="en" sz="1200" u="sng">
                <a:solidFill>
                  <a:srgbClr val="000000"/>
                </a:solidFill>
                <a:latin typeface="Arial"/>
                <a:ea typeface="Arial"/>
                <a:cs typeface="Arial"/>
                <a:sym typeface="Arial"/>
              </a:rPr>
              <a:t>Without rationale approach(Traditional)</a:t>
            </a:r>
            <a:endParaRPr b="1" sz="1200" u="sng">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b="1" sz="1200" u="sng">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lang="en" sz="1100">
                <a:solidFill>
                  <a:srgbClr val="000000"/>
                </a:solidFill>
                <a:latin typeface="Arial"/>
                <a:ea typeface="Arial"/>
                <a:cs typeface="Arial"/>
                <a:sym typeface="Arial"/>
              </a:rPr>
              <a:t>For without rationale approach, the preparation of data was done in the similar was as done in rationale approach. After that no weights were updated we just fed the sparse matrix in iterative manner to all the three classifiers as discussed in the ( fit the model ) above, and the results were observed, which are discussed in later part of this report</a:t>
            </a:r>
            <a:endParaRPr sz="1100">
              <a:solidFill>
                <a:srgbClr val="000000"/>
              </a:solidFill>
              <a:latin typeface="Arial"/>
              <a:ea typeface="Arial"/>
              <a:cs typeface="Arial"/>
              <a:sym typeface="Arial"/>
            </a:endParaRPr>
          </a:p>
          <a:p>
            <a:pPr indent="0" lvl="0" marL="0" rtl="0">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