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7.png" ContentType="image/png"/>
  <Override PartName="/ppt/media/image30.png" ContentType="image/png"/>
  <Override PartName="/ppt/media/image29.png" ContentType="image/png"/>
  <Override PartName="/ppt/media/image63.jpeg" ContentType="image/jpeg"/>
  <Override PartName="/ppt/media/image49.png" ContentType="image/png"/>
  <Override PartName="/ppt/media/image12.png" ContentType="image/png"/>
  <Override PartName="/ppt/media/image39.png" ContentType="image/png"/>
  <Override PartName="/ppt/media/image64.jpeg" ContentType="image/jpeg"/>
  <Override PartName="/ppt/media/image9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48.png" ContentType="image/png"/>
  <Override PartName="/ppt/media/image11.png" ContentType="image/png"/>
  <Override PartName="/ppt/media/image84.png" ContentType="image/png"/>
  <Override PartName="/ppt/media/image19.png" ContentType="image/png"/>
  <Override PartName="/ppt/media/image61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2.png" ContentType="image/png"/>
  <Override PartName="/ppt/media/image65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hdphoto1.wdp" ContentType="image/vnd.ms-photo"/>
  <Override PartName="/ppt/media/image31.png" ContentType="image/png"/>
  <Override PartName="/ppt/media/image68.png" ContentType="image/png"/>
  <Override PartName="/ppt/media/image66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25.png" ContentType="image/png"/>
  <Override PartName="/ppt/media/image2.png" ContentType="image/png"/>
  <Override PartName="/ppt/media/image72.jpeg" ContentType="image/jpe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34.png" ContentType="image/png"/>
  <Override PartName="/ppt/media/image7.jpeg" ContentType="image/jpeg"/>
  <Override PartName="/ppt/media/image4.png" ContentType="image/png"/>
  <Override PartName="/ppt/media/image81.png" ContentType="image/png"/>
  <Override PartName="/ppt/media/image16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36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6.png" ContentType="image/png"/>
  <Override PartName="/ppt/media/image83.png" ContentType="image/png"/>
  <Override PartName="/ppt/media/image8.png" ContentType="image/png"/>
  <Override PartName="/ppt/media/image8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FABD4D-1EB1-407D-A108-21772C2F6F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3747DD-B56A-4CF1-8B34-7008B146D2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0C5743-6885-47AB-A95A-5E38B6C768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E34A46-8A44-47D2-8363-64CF4161B0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231CBC-89E2-42A1-AB9F-E8C70E9F7C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871A6C-E702-4E19-96A2-80AD19ACD4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5DFDEB-DA25-421E-BA9D-8E4ED7EE9C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5716F2-1E37-437C-8F1F-893228DC5C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89AB12-3683-4257-B1A5-38D0744154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2497E3-DDA1-432B-A91A-C76931CC20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B16C9C-B3A7-4C37-946F-5710AFE0A3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38800-DCE8-4212-9411-46D49570AD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CC801C-4949-4179-811E-4A6CC6754C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3B3786-862E-4392-BEE8-427CC55545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E03C0D-7E92-4281-844A-7C90C2F712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C1042D-5AE2-47FE-A94C-EAFF29E7D2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7BC39F-8F76-41C3-B523-BEACF3F486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E7513-B98B-454A-B4F3-D39A02DC09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9AFF7E-D2B6-46CA-9724-49688465BE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D60A0-B118-4DF0-9731-785AC649BF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D720C-EC5E-40E5-9C6B-1CCA4E130C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D5CD2A-BCEC-4D7F-8C44-FC099CBC4E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6EB559-4842-46D1-98D1-5397EB7779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4747A8-2BB3-4E2E-9627-FEDE9035C5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D68C79-1164-4AE5-99C0-8624264BF6E8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50A27-E237-492D-A4A3-125C1DAB211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jpe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jpeg"/><Relationship Id="rId7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microsoft.com/office/2007/relationships/hdphoto" Target="../media/hdphoto1.wdp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0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tângulo 25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Imagem 27" descr="Forma&#10;&#10;Descrição gerada automaticamente"/>
          <p:cNvPicPr/>
          <p:nvPr/>
        </p:nvPicPr>
        <p:blipFill>
          <a:blip r:embed="rId1">
            <a:biLevel thresh="50000"/>
          </a:blip>
          <a:srcRect l="4173" t="13221" r="3024" b="9456"/>
          <a:stretch/>
        </p:blipFill>
        <p:spPr>
          <a:xfrm>
            <a:off x="215280" y="3907080"/>
            <a:ext cx="3255120" cy="2711880"/>
          </a:xfrm>
          <a:prstGeom prst="rect">
            <a:avLst/>
          </a:prstGeom>
          <a:ln w="0">
            <a:noFill/>
          </a:ln>
        </p:spPr>
      </p:pic>
      <p:pic>
        <p:nvPicPr>
          <p:cNvPr id="85" name="Imagem 30" descr="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1409400" y="4507200"/>
            <a:ext cx="846000" cy="846000"/>
          </a:xfrm>
          <a:prstGeom prst="rect">
            <a:avLst/>
          </a:prstGeom>
          <a:ln w="0">
            <a:noFill/>
          </a:ln>
        </p:spPr>
      </p:pic>
      <p:pic>
        <p:nvPicPr>
          <p:cNvPr id="86" name="Imagem 37" descr="Tela de um aparelho eletrônic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3513600" y="4175640"/>
            <a:ext cx="2127960" cy="2485080"/>
          </a:xfrm>
          <a:prstGeom prst="rect">
            <a:avLst/>
          </a:prstGeom>
          <a:ln w="0">
            <a:noFill/>
          </a:ln>
        </p:spPr>
      </p:pic>
      <p:pic>
        <p:nvPicPr>
          <p:cNvPr id="87" name="Imagem 39" descr="Logotipo&#10;&#10;Descrição gerada automaticamente"/>
          <p:cNvPicPr/>
          <p:nvPr/>
        </p:nvPicPr>
        <p:blipFill>
          <a:blip r:embed="rId4"/>
          <a:srcRect l="12119" t="0" r="13026" b="18594"/>
          <a:stretch/>
        </p:blipFill>
        <p:spPr>
          <a:xfrm>
            <a:off x="7915680" y="4681080"/>
            <a:ext cx="1668960" cy="1815120"/>
          </a:xfrm>
          <a:prstGeom prst="rect">
            <a:avLst/>
          </a:prstGeom>
          <a:ln w="0">
            <a:noFill/>
          </a:ln>
        </p:spPr>
      </p:pic>
      <p:pic>
        <p:nvPicPr>
          <p:cNvPr id="88" name="Imagem 41" descr="Uma imagem contendo Texto&#10;&#10;Descrição gerada automaticamente"/>
          <p:cNvPicPr/>
          <p:nvPr/>
        </p:nvPicPr>
        <p:blipFill>
          <a:blip r:embed="rId5"/>
          <a:stretch/>
        </p:blipFill>
        <p:spPr>
          <a:xfrm>
            <a:off x="9861480" y="4760280"/>
            <a:ext cx="1526040" cy="1647720"/>
          </a:xfrm>
          <a:prstGeom prst="rect">
            <a:avLst/>
          </a:prstGeom>
          <a:ln w="0">
            <a:noFill/>
          </a:ln>
        </p:spPr>
      </p:pic>
      <p:sp>
        <p:nvSpPr>
          <p:cNvPr id="89" name="CaixaDeTexto 42"/>
          <p:cNvSpPr/>
          <p:nvPr/>
        </p:nvSpPr>
        <p:spPr>
          <a:xfrm>
            <a:off x="218880" y="397080"/>
            <a:ext cx="11756880" cy="7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600" spc="-1" strike="noStrike">
                <a:solidFill>
                  <a:srgbClr val="ffffff"/>
                </a:solidFill>
                <a:latin typeface="Times New Roman"/>
              </a:rPr>
              <a:t>Node-RED e CLP aliados a automação industrial</a:t>
            </a:r>
            <a:endParaRPr b="0" lang="pt-BR" sz="4600" spc="-1" strike="noStrike">
              <a:latin typeface="Arial"/>
            </a:endParaRPr>
          </a:p>
        </p:txBody>
      </p:sp>
      <p:pic>
        <p:nvPicPr>
          <p:cNvPr id="90" name="Imagem 4" descr="Interface gráfica do usuário&#10;&#10;Descrição gerada automaticamente com confiança média"/>
          <p:cNvPicPr/>
          <p:nvPr/>
        </p:nvPicPr>
        <p:blipFill>
          <a:blip r:embed="rId6"/>
          <a:srcRect l="11596" t="0" r="14226" b="0"/>
          <a:stretch/>
        </p:blipFill>
        <p:spPr>
          <a:xfrm>
            <a:off x="5845680" y="5360760"/>
            <a:ext cx="832320" cy="1122120"/>
          </a:xfrm>
          <a:prstGeom prst="rect">
            <a:avLst/>
          </a:prstGeom>
          <a:ln w="0">
            <a:noFill/>
          </a:ln>
        </p:spPr>
      </p:pic>
      <p:pic>
        <p:nvPicPr>
          <p:cNvPr id="91" name="Imagem 2" descr="Ícone&#10;&#10;Descrição gerada automaticamente"/>
          <p:cNvPicPr/>
          <p:nvPr/>
        </p:nvPicPr>
        <p:blipFill>
          <a:blip r:embed="rId7"/>
          <a:stretch/>
        </p:blipFill>
        <p:spPr>
          <a:xfrm>
            <a:off x="6009480" y="5655960"/>
            <a:ext cx="532080" cy="53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Node-RED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56" name="Retângulo 4"/>
          <p:cNvSpPr/>
          <p:nvPr/>
        </p:nvSpPr>
        <p:spPr>
          <a:xfrm>
            <a:off x="7253640" y="201240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Retângulo 7"/>
          <p:cNvSpPr/>
          <p:nvPr/>
        </p:nvSpPr>
        <p:spPr>
          <a:xfrm>
            <a:off x="300240" y="2210760"/>
            <a:ext cx="1582920" cy="88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Retângulo 9"/>
          <p:cNvSpPr/>
          <p:nvPr/>
        </p:nvSpPr>
        <p:spPr>
          <a:xfrm>
            <a:off x="357120" y="1872000"/>
            <a:ext cx="1457640" cy="297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Imagem 3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7114320" y="1658520"/>
            <a:ext cx="2095920" cy="2095920"/>
          </a:xfrm>
          <a:prstGeom prst="rect">
            <a:avLst/>
          </a:prstGeom>
          <a:ln w="0">
            <a:noFill/>
          </a:ln>
        </p:spPr>
      </p:pic>
      <p:pic>
        <p:nvPicPr>
          <p:cNvPr id="260" name="Imagem 6" descr="Forma&#10;&#10;Descrição gerada automaticamente"/>
          <p:cNvPicPr/>
          <p:nvPr/>
        </p:nvPicPr>
        <p:blipFill>
          <a:blip r:embed="rId2"/>
          <a:stretch/>
        </p:blipFill>
        <p:spPr>
          <a:xfrm>
            <a:off x="142560" y="1685880"/>
            <a:ext cx="1904760" cy="1904760"/>
          </a:xfrm>
          <a:prstGeom prst="rect">
            <a:avLst/>
          </a:prstGeom>
          <a:ln w="0">
            <a:noFill/>
          </a:ln>
        </p:spPr>
      </p:pic>
      <p:pic>
        <p:nvPicPr>
          <p:cNvPr id="261" name="Imagem 11" descr="Desenho com traços pretos em fundo branco&#10;&#10;Descrição gerada automaticamente com confiança média"/>
          <p:cNvPicPr/>
          <p:nvPr/>
        </p:nvPicPr>
        <p:blipFill>
          <a:blip r:embed="rId3">
            <a:biLevel thresh="50000"/>
          </a:blip>
          <a:srcRect l="-2635" t="1795" r="2635" b="14478"/>
          <a:stretch/>
        </p:blipFill>
        <p:spPr>
          <a:xfrm rot="20583000">
            <a:off x="2029680" y="2084400"/>
            <a:ext cx="604080" cy="780120"/>
          </a:xfrm>
          <a:prstGeom prst="rect">
            <a:avLst/>
          </a:prstGeom>
          <a:ln w="0">
            <a:noFill/>
          </a:ln>
        </p:spPr>
      </p:pic>
      <p:sp>
        <p:nvSpPr>
          <p:cNvPr id="262" name="Retângulo: Cantos Arredondados 12"/>
          <p:cNvSpPr/>
          <p:nvPr/>
        </p:nvSpPr>
        <p:spPr>
          <a:xfrm>
            <a:off x="2883600" y="1845000"/>
            <a:ext cx="2095920" cy="75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0000"/>
            </a:solidFill>
          </a:ln>
          <a:effectLst>
            <a:glow rad="63360">
              <a:srgbClr val="a5a5a5">
                <a:alpha val="40000"/>
              </a:srgbClr>
            </a:glow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880202"/>
                </a:solidFill>
                <a:latin typeface="Calibri"/>
              </a:rPr>
              <a:t>SINAL CLP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3" name="Retângulo: Cantos Arredondados 19"/>
          <p:cNvSpPr/>
          <p:nvPr/>
        </p:nvSpPr>
        <p:spPr>
          <a:xfrm>
            <a:off x="2883600" y="3682800"/>
            <a:ext cx="2095920" cy="754200"/>
          </a:xfrm>
          <a:prstGeom prst="roundRect">
            <a:avLst>
              <a:gd name="adj" fmla="val 16667"/>
            </a:avLst>
          </a:prstGeom>
          <a:solidFill>
            <a:srgbClr val="880202"/>
          </a:solidFill>
          <a:ln w="28575">
            <a:solidFill>
              <a:srgbClr val="000000"/>
            </a:solidFill>
          </a:ln>
          <a:effectLst>
            <a:glow rad="63360">
              <a:srgbClr val="a5a5a5">
                <a:alpha val="40000"/>
              </a:srgbClr>
            </a:glow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ff"/>
                </a:solidFill>
                <a:latin typeface="Calibri"/>
              </a:rPr>
              <a:t>FUNÇÃO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4" name="Conector: Curvo 21"/>
          <p:cNvSpPr/>
          <p:nvPr/>
        </p:nvSpPr>
        <p:spPr>
          <a:xfrm flipH="1">
            <a:off x="2883600" y="2221920"/>
            <a:ext cx="2095920" cy="1837440"/>
          </a:xfrm>
          <a:prstGeom prst="curvedConnector5">
            <a:avLst>
              <a:gd name="adj1" fmla="val -10906"/>
              <a:gd name="adj2" fmla="val 50000"/>
              <a:gd name="adj3" fmla="val 110906"/>
            </a:avLst>
          </a:pr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Retângulo: Cantos Arredondados 23"/>
          <p:cNvSpPr/>
          <p:nvPr/>
        </p:nvSpPr>
        <p:spPr>
          <a:xfrm>
            <a:off x="1686960" y="5299200"/>
            <a:ext cx="2095920" cy="754200"/>
          </a:xfrm>
          <a:prstGeom prst="roundRect">
            <a:avLst>
              <a:gd name="adj" fmla="val 16667"/>
            </a:avLst>
          </a:prstGeom>
          <a:solidFill>
            <a:srgbClr val="880202"/>
          </a:solidFill>
          <a:ln w="28575">
            <a:solidFill>
              <a:srgbClr val="000000"/>
            </a:solidFill>
          </a:ln>
          <a:effectLst>
            <a:glow rad="63360">
              <a:srgbClr val="a5a5a5">
                <a:alpha val="40000"/>
              </a:srgbClr>
            </a:glow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ff"/>
                </a:solidFill>
                <a:latin typeface="Calibri"/>
              </a:rPr>
              <a:t>SAÍDA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6" name="Conector: Curvo 24"/>
          <p:cNvSpPr/>
          <p:nvPr/>
        </p:nvSpPr>
        <p:spPr>
          <a:xfrm flipH="1">
            <a:off x="3782160" y="4060080"/>
            <a:ext cx="1196280" cy="1616040"/>
          </a:xfrm>
          <a:prstGeom prst="curvedConnector3">
            <a:avLst>
              <a:gd name="adj1" fmla="val -19101"/>
            </a:avLst>
          </a:pr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Imagem 37" descr="Desenho com traços pretos em fundo branco&#10;&#10;Descrição gerada automaticamente com confiança média"/>
          <p:cNvPicPr/>
          <p:nvPr/>
        </p:nvPicPr>
        <p:blipFill>
          <a:blip r:embed="rId4">
            <a:biLevel thresh="50000"/>
          </a:blip>
          <a:srcRect l="-2635" t="1795" r="2635" b="14478"/>
          <a:stretch/>
        </p:blipFill>
        <p:spPr>
          <a:xfrm flipH="1" rot="3547800">
            <a:off x="1266120" y="4545000"/>
            <a:ext cx="604080" cy="780120"/>
          </a:xfrm>
          <a:prstGeom prst="rect">
            <a:avLst/>
          </a:prstGeom>
          <a:ln w="0">
            <a:noFill/>
          </a:ln>
        </p:spPr>
      </p:pic>
      <p:pic>
        <p:nvPicPr>
          <p:cNvPr id="268" name="Imagem 39" descr="Forma, Seta&#10;&#10;Descrição gerada automaticamente"/>
          <p:cNvPicPr/>
          <p:nvPr/>
        </p:nvPicPr>
        <p:blipFill>
          <a:blip r:embed="rId5"/>
          <a:srcRect l="0" t="12382" r="0" b="13380"/>
          <a:stretch/>
        </p:blipFill>
        <p:spPr>
          <a:xfrm>
            <a:off x="5109480" y="2081160"/>
            <a:ext cx="569880" cy="423000"/>
          </a:xfrm>
          <a:prstGeom prst="rect">
            <a:avLst/>
          </a:prstGeom>
          <a:ln w="0">
            <a:noFill/>
          </a:ln>
        </p:spPr>
      </p:pic>
      <p:pic>
        <p:nvPicPr>
          <p:cNvPr id="269" name="Imagem 42" descr="Forma, Seta&#10;&#10;Descrição gerada automaticamente"/>
          <p:cNvPicPr/>
          <p:nvPr/>
        </p:nvPicPr>
        <p:blipFill>
          <a:blip r:embed="rId6"/>
          <a:srcRect l="0" t="14967" r="0" b="14823"/>
          <a:stretch/>
        </p:blipFill>
        <p:spPr>
          <a:xfrm>
            <a:off x="5092200" y="4066920"/>
            <a:ext cx="604800" cy="424440"/>
          </a:xfrm>
          <a:prstGeom prst="rect">
            <a:avLst/>
          </a:prstGeom>
          <a:ln w="0">
            <a:noFill/>
          </a:ln>
        </p:spPr>
      </p:pic>
      <p:pic>
        <p:nvPicPr>
          <p:cNvPr id="270" name="Imagem 44" descr="Placa de computador&#10;&#10;Descrição gerada automaticamente"/>
          <p:cNvPicPr/>
          <p:nvPr/>
        </p:nvPicPr>
        <p:blipFill>
          <a:blip r:embed="rId7"/>
          <a:srcRect l="5724" t="0" r="3370" b="0"/>
          <a:stretch/>
        </p:blipFill>
        <p:spPr>
          <a:xfrm>
            <a:off x="6392520" y="4521600"/>
            <a:ext cx="2434320" cy="1902600"/>
          </a:xfrm>
          <a:prstGeom prst="rect">
            <a:avLst/>
          </a:prstGeom>
          <a:ln w="0">
            <a:noFill/>
          </a:ln>
        </p:spPr>
      </p:pic>
      <p:pic>
        <p:nvPicPr>
          <p:cNvPr id="271" name="Imagem 46" descr="Uma imagem contendo circuito, desenho, computador&#10;&#10;Descrição gerada automaticamente"/>
          <p:cNvPicPr/>
          <p:nvPr/>
        </p:nvPicPr>
        <p:blipFill>
          <a:blip r:embed="rId8"/>
          <a:srcRect l="4604" t="0" r="2050" b="2894"/>
          <a:stretch/>
        </p:blipFill>
        <p:spPr>
          <a:xfrm>
            <a:off x="7924680" y="4060080"/>
            <a:ext cx="2412000" cy="1459800"/>
          </a:xfrm>
          <a:prstGeom prst="rect">
            <a:avLst/>
          </a:prstGeom>
          <a:ln w="0">
            <a:noFill/>
          </a:ln>
        </p:spPr>
      </p:pic>
      <p:pic>
        <p:nvPicPr>
          <p:cNvPr id="272" name="Imagem 50" descr="Uma imagem contendo Ícone&#10;&#10;Descrição gerada automaticamente"/>
          <p:cNvPicPr/>
          <p:nvPr/>
        </p:nvPicPr>
        <p:blipFill>
          <a:blip r:embed="rId9"/>
          <a:srcRect l="2554" t="5366" r="5368" b="29"/>
          <a:stretch/>
        </p:blipFill>
        <p:spPr>
          <a:xfrm>
            <a:off x="9255240" y="2712600"/>
            <a:ext cx="2400480" cy="194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8" dur="indefinite" restart="never" nodeType="tmRoot">
          <p:childTnLst>
            <p:seq>
              <p:cTn id="359" dur="indefinite" nodeType="mainSeq"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with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36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36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006 4.07407E-006 L 0.22383 -0.21181 E">
                                      <p:cBhvr>
                                        <p:cTn id="409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0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4.44444E-006 L 0.2237 -0.21181 E">
                                      <p:cBhvr>
                                        <p:cTn id="411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6" dur="250" autoRev="1" fill="hold"/>
                                        <p:tgtEl>
                                          <p:spTgt spid="2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37 L -0.00938 0.0956 L -0.04518 0.13148 L -0.11341 0.16319 L -0.17057 0.1713 L -0.20182 0.1713 L -0.23776 0.1713 L -0.26003 0.20718 L -0.26003 0.26088 L -0.22656 0.29074 E">
                                      <p:cBhvr>
                                        <p:cTn id="424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2500"/>
                            </p:stCondLst>
                            <p:childTnLst>
                              <p:par>
                                <p:cTn id="426" nodeType="afterEffect" fill="hold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27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8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4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092 L -0.00143 0.06273 L -0.00599 0.12639 L -0.025 0.17014 L -0.04857 0.18403 L -0.07422 0.19398 L -0.10339 0.20394 L -0.12904 0.20602 E">
                                      <p:cBhvr>
                                        <p:cTn id="439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41" nodeType="afterEffect" fill="hold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42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3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44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47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4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9" dur="250" autoRev="1" fill="hold"/>
                                        <p:tgtEl>
                                          <p:spTgt spid="2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Interface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75" name="Imagem 4" descr=""/>
          <p:cNvPicPr/>
          <p:nvPr/>
        </p:nvPicPr>
        <p:blipFill>
          <a:blip r:embed="rId1"/>
          <a:stretch/>
        </p:blipFill>
        <p:spPr>
          <a:xfrm>
            <a:off x="208440" y="1571400"/>
            <a:ext cx="11774880" cy="37148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Linguagens e </a:t>
            </a:r>
            <a:r>
              <a:rPr b="0" i="1" lang="pt-BR" sz="4800" spc="-1" strike="noStrike">
                <a:solidFill>
                  <a:srgbClr val="ffffff"/>
                </a:solidFill>
                <a:latin typeface="Times New Roman"/>
              </a:rPr>
              <a:t>softwares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78" name="Retângulo 5"/>
          <p:cNvSpPr/>
          <p:nvPr/>
        </p:nvSpPr>
        <p:spPr>
          <a:xfrm>
            <a:off x="9945360" y="46080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Imagem 7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9835920" y="198360"/>
            <a:ext cx="2095920" cy="2095920"/>
          </a:xfrm>
          <a:prstGeom prst="rect">
            <a:avLst/>
          </a:prstGeom>
          <a:ln w="0">
            <a:noFill/>
          </a:ln>
        </p:spPr>
      </p:pic>
      <p:sp>
        <p:nvSpPr>
          <p:cNvPr id="280" name="Retângulo 8"/>
          <p:cNvSpPr/>
          <p:nvPr/>
        </p:nvSpPr>
        <p:spPr>
          <a:xfrm>
            <a:off x="995040" y="205020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1" name="Imagem 4" descr="Ícone&#10;&#10;Descrição gerada automaticamente"/>
          <p:cNvPicPr/>
          <p:nvPr/>
        </p:nvPicPr>
        <p:blipFill>
          <a:blip r:embed="rId2"/>
          <a:srcRect l="11996" t="11581" r="11157" b="12155"/>
          <a:stretch/>
        </p:blipFill>
        <p:spPr>
          <a:xfrm>
            <a:off x="885600" y="1736280"/>
            <a:ext cx="2095920" cy="2080080"/>
          </a:xfrm>
          <a:prstGeom prst="rect">
            <a:avLst/>
          </a:prstGeom>
          <a:ln w="0">
            <a:noFill/>
          </a:ln>
        </p:spPr>
      </p:pic>
      <p:pic>
        <p:nvPicPr>
          <p:cNvPr id="282" name="Imagem 9" descr="Logotipo&#10;&#10;Descrição gerada automaticamente"/>
          <p:cNvPicPr/>
          <p:nvPr/>
        </p:nvPicPr>
        <p:blipFill>
          <a:blip r:embed="rId3"/>
          <a:srcRect l="12119" t="0" r="13026" b="18594"/>
          <a:stretch/>
        </p:blipFill>
        <p:spPr>
          <a:xfrm>
            <a:off x="7311960" y="4359600"/>
            <a:ext cx="1760040" cy="1914480"/>
          </a:xfrm>
          <a:prstGeom prst="rect">
            <a:avLst/>
          </a:prstGeom>
          <a:ln w="0">
            <a:noFill/>
          </a:ln>
        </p:spPr>
      </p:pic>
      <p:pic>
        <p:nvPicPr>
          <p:cNvPr id="283" name="Imagem 10" descr="Uma imagem contendo Texto&#10;&#10;Descrição gerada automaticamente"/>
          <p:cNvPicPr/>
          <p:nvPr/>
        </p:nvPicPr>
        <p:blipFill>
          <a:blip r:embed="rId4"/>
          <a:stretch/>
        </p:blipFill>
        <p:spPr>
          <a:xfrm>
            <a:off x="995040" y="4403880"/>
            <a:ext cx="1876680" cy="1825920"/>
          </a:xfrm>
          <a:prstGeom prst="rect">
            <a:avLst/>
          </a:prstGeom>
          <a:ln w="0">
            <a:noFill/>
          </a:ln>
        </p:spPr>
      </p:pic>
      <p:sp>
        <p:nvSpPr>
          <p:cNvPr id="284" name="CaixaDeTexto 11"/>
          <p:cNvSpPr/>
          <p:nvPr/>
        </p:nvSpPr>
        <p:spPr>
          <a:xfrm>
            <a:off x="2981520" y="235260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SoMachine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85" name="CaixaDeTexto 12"/>
          <p:cNvSpPr/>
          <p:nvPr/>
        </p:nvSpPr>
        <p:spPr>
          <a:xfrm>
            <a:off x="3060360" y="496296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880202"/>
                </a:solidFill>
                <a:latin typeface="Times New Roman"/>
              </a:rPr>
              <a:t>Ladder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86" name="CaixaDeTexto 13"/>
          <p:cNvSpPr/>
          <p:nvPr/>
        </p:nvSpPr>
        <p:spPr>
          <a:xfrm>
            <a:off x="9264960" y="235260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Node-RED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87" name="CaixaDeTexto 14"/>
          <p:cNvSpPr/>
          <p:nvPr/>
        </p:nvSpPr>
        <p:spPr>
          <a:xfrm>
            <a:off x="9264960" y="496296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880202"/>
                </a:solidFill>
                <a:latin typeface="Times New Roman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88" name="Conector de Seta Reta 16"/>
          <p:cNvSpPr/>
          <p:nvPr/>
        </p:nvSpPr>
        <p:spPr>
          <a:xfrm>
            <a:off x="1933560" y="378936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onector de Seta Reta 20"/>
          <p:cNvSpPr/>
          <p:nvPr/>
        </p:nvSpPr>
        <p:spPr>
          <a:xfrm>
            <a:off x="8192160" y="376632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0" dur="indefinite" restart="never" nodeType="tmRoot">
          <p:childTnLst>
            <p:seq>
              <p:cTn id="451" dur="indefinite" nodeType="mainSeq">
                <p:childTnLst>
                  <p:par>
                    <p:cTn id="452" fill="hold">
                      <p:stCondLst>
                        <p:cond delay="0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3.33333E-006 L -0.22083 0.2118 E">
                                      <p:cBhvr>
                                        <p:cTn id="485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6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-2.96296E-006 L -0.22083 0.2088 E">
                                      <p:cBhvr>
                                        <p:cTn id="487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Linguagens e </a:t>
            </a:r>
            <a:r>
              <a:rPr b="0" i="1" lang="pt-BR" sz="4800" spc="-1" strike="noStrike">
                <a:solidFill>
                  <a:srgbClr val="ffffff"/>
                </a:solidFill>
                <a:latin typeface="Times New Roman"/>
              </a:rPr>
              <a:t>softwares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92" name="Retângulo 14"/>
          <p:cNvSpPr/>
          <p:nvPr/>
        </p:nvSpPr>
        <p:spPr>
          <a:xfrm>
            <a:off x="995040" y="204300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3" name="Imagem 4" descr="Ícone&#10;&#10;Descrição gerada automaticamente"/>
          <p:cNvPicPr/>
          <p:nvPr/>
        </p:nvPicPr>
        <p:blipFill>
          <a:blip r:embed="rId1"/>
          <a:srcRect l="11996" t="11581" r="11157" b="12155"/>
          <a:stretch/>
        </p:blipFill>
        <p:spPr>
          <a:xfrm>
            <a:off x="885600" y="1736280"/>
            <a:ext cx="2095920" cy="2080080"/>
          </a:xfrm>
          <a:prstGeom prst="rect">
            <a:avLst/>
          </a:prstGeom>
          <a:ln w="0">
            <a:noFill/>
          </a:ln>
        </p:spPr>
      </p:pic>
      <p:pic>
        <p:nvPicPr>
          <p:cNvPr id="294" name="Imagem 5" descr="Logotipo&#10;&#10;Descrição gerada automaticamente"/>
          <p:cNvPicPr/>
          <p:nvPr/>
        </p:nvPicPr>
        <p:blipFill>
          <a:blip r:embed="rId2"/>
          <a:srcRect l="12119" t="0" r="13026" b="18594"/>
          <a:stretch/>
        </p:blipFill>
        <p:spPr>
          <a:xfrm>
            <a:off x="7311960" y="4359600"/>
            <a:ext cx="1760040" cy="1914480"/>
          </a:xfrm>
          <a:prstGeom prst="rect">
            <a:avLst/>
          </a:prstGeom>
          <a:ln w="0">
            <a:noFill/>
          </a:ln>
        </p:spPr>
      </p:pic>
      <p:pic>
        <p:nvPicPr>
          <p:cNvPr id="295" name="Imagem 6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995040" y="4403880"/>
            <a:ext cx="1876680" cy="1825920"/>
          </a:xfrm>
          <a:prstGeom prst="rect">
            <a:avLst/>
          </a:prstGeom>
          <a:ln w="0">
            <a:noFill/>
          </a:ln>
        </p:spPr>
      </p:pic>
      <p:sp>
        <p:nvSpPr>
          <p:cNvPr id="296" name="CaixaDeTexto 7"/>
          <p:cNvSpPr/>
          <p:nvPr/>
        </p:nvSpPr>
        <p:spPr>
          <a:xfrm>
            <a:off x="2981520" y="235260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SoMachine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97" name="CaixaDeTexto 8"/>
          <p:cNvSpPr/>
          <p:nvPr/>
        </p:nvSpPr>
        <p:spPr>
          <a:xfrm>
            <a:off x="3060360" y="496296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880202"/>
                </a:solidFill>
                <a:latin typeface="Times New Roman"/>
              </a:rPr>
              <a:t>Ladder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98" name="CaixaDeTexto 9"/>
          <p:cNvSpPr/>
          <p:nvPr/>
        </p:nvSpPr>
        <p:spPr>
          <a:xfrm>
            <a:off x="9264960" y="235260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Node-RED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99" name="CaixaDeTexto 10"/>
          <p:cNvSpPr/>
          <p:nvPr/>
        </p:nvSpPr>
        <p:spPr>
          <a:xfrm>
            <a:off x="9264960" y="496296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880202"/>
                </a:solidFill>
                <a:latin typeface="Times New Roman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00" name="Conector de Seta Reta 11"/>
          <p:cNvSpPr/>
          <p:nvPr/>
        </p:nvSpPr>
        <p:spPr>
          <a:xfrm>
            <a:off x="1933560" y="378936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onector de Seta Reta 12"/>
          <p:cNvSpPr/>
          <p:nvPr/>
        </p:nvSpPr>
        <p:spPr>
          <a:xfrm>
            <a:off x="8192160" y="376632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Retângulo 13"/>
          <p:cNvSpPr/>
          <p:nvPr/>
        </p:nvSpPr>
        <p:spPr>
          <a:xfrm>
            <a:off x="7253640" y="198072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3" name="Imagem 3" descr="Ícone&#10;&#10;Descrição gerada automaticamente"/>
          <p:cNvPicPr/>
          <p:nvPr/>
        </p:nvPicPr>
        <p:blipFill>
          <a:blip r:embed="rId4"/>
          <a:stretch/>
        </p:blipFill>
        <p:spPr>
          <a:xfrm>
            <a:off x="7114320" y="1658520"/>
            <a:ext cx="2095920" cy="2095920"/>
          </a:xfrm>
          <a:prstGeom prst="rect">
            <a:avLst/>
          </a:prstGeom>
          <a:ln w="0">
            <a:noFill/>
          </a:ln>
        </p:spPr>
      </p:pic>
      <p:pic>
        <p:nvPicPr>
          <p:cNvPr id="304" name="Imagem 16" descr="Ícone&#10;&#10;Descrição gerada automaticamente"/>
          <p:cNvPicPr/>
          <p:nvPr/>
        </p:nvPicPr>
        <p:blipFill>
          <a:blip r:embed="rId5"/>
          <a:stretch/>
        </p:blipFill>
        <p:spPr>
          <a:xfrm>
            <a:off x="4809960" y="1874160"/>
            <a:ext cx="2571480" cy="2571480"/>
          </a:xfrm>
          <a:prstGeom prst="rect">
            <a:avLst/>
          </a:prstGeom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305" name="CaixaDeTexto 17"/>
          <p:cNvSpPr/>
          <p:nvPr/>
        </p:nvSpPr>
        <p:spPr>
          <a:xfrm>
            <a:off x="3366720" y="4496760"/>
            <a:ext cx="5621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880202"/>
                </a:solidFill>
                <a:latin typeface="Times New Roman"/>
              </a:rPr>
              <a:t>MQTT Dashboard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8" dur="indefinite" restart="never" nodeType="tmRoot">
          <p:childTnLst>
            <p:seq>
              <p:cTn id="489" dur="indefinite" nodeType="mainSeq">
                <p:childTnLst>
                  <p:par>
                    <p:cTn id="490" fill="hold">
                      <p:stCondLst>
                        <p:cond delay="0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with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93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4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nodeType="with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9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8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nodeType="with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01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2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05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6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09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0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nodeType="with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13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4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1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3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6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9" dur="2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2" dur="2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00"/>
                            </p:stCondLst>
                            <p:childTnLst>
                              <p:par>
                                <p:cTn id="53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" name="Imagem 3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4809960" y="1874160"/>
            <a:ext cx="2571480" cy="2571480"/>
          </a:xfrm>
          <a:prstGeom prst="rect">
            <a:avLst/>
          </a:prstGeom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08" name="Imagem 5" descr="Interface gráfica do usuário, Aplicativo&#10;&#10;Descrição gerada automaticamente"/>
          <p:cNvPicPr/>
          <p:nvPr/>
        </p:nvPicPr>
        <p:blipFill>
          <a:blip r:embed="rId2"/>
          <a:stretch/>
        </p:blipFill>
        <p:spPr>
          <a:xfrm>
            <a:off x="6095880" y="1648440"/>
            <a:ext cx="2571480" cy="4859640"/>
          </a:xfrm>
          <a:prstGeom prst="rect">
            <a:avLst/>
          </a:prstGeom>
          <a:ln w="0">
            <a:noFill/>
          </a:ln>
        </p:spPr>
      </p:pic>
      <p:pic>
        <p:nvPicPr>
          <p:cNvPr id="309" name="Imagem 7" descr="Interface gráfica do usuário, Aplicativo&#10;&#10;Descrição gerada automaticamente"/>
          <p:cNvPicPr/>
          <p:nvPr/>
        </p:nvPicPr>
        <p:blipFill>
          <a:blip r:embed="rId3"/>
          <a:stretch/>
        </p:blipFill>
        <p:spPr>
          <a:xfrm>
            <a:off x="2034000" y="1648440"/>
            <a:ext cx="2571480" cy="4859640"/>
          </a:xfrm>
          <a:prstGeom prst="rect">
            <a:avLst/>
          </a:prstGeom>
          <a:ln w="0">
            <a:noFill/>
          </a:ln>
        </p:spPr>
      </p:pic>
      <p:sp>
        <p:nvSpPr>
          <p:cNvPr id="310" name="CaixaDeTexto 4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Interface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5" dur="indefinite" restart="never" nodeType="tmRoot">
          <p:childTnLst>
            <p:seq>
              <p:cTn id="546" dur="indefinite" nodeType="mainSeq">
                <p:childTnLst>
                  <p:par>
                    <p:cTn id="547" fill="hold">
                      <p:stCondLst>
                        <p:cond delay="0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007 L 0.36979 -0.24236 E">
                                      <p:cBhvr>
                                        <p:cTn id="550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52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554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55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Aplicação: simulação de processo industrial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313" name="Imagem 3" descr="Forma&#10;&#10;Descrição gerada automaticamente"/>
          <p:cNvPicPr/>
          <p:nvPr/>
        </p:nvPicPr>
        <p:blipFill>
          <a:blip r:embed="rId1">
            <a:biLevel thresh="50000"/>
          </a:blip>
          <a:srcRect l="4173" t="13221" r="3024" b="9456"/>
          <a:stretch/>
        </p:blipFill>
        <p:spPr>
          <a:xfrm>
            <a:off x="6769440" y="4062240"/>
            <a:ext cx="3068280" cy="2556360"/>
          </a:xfrm>
          <a:prstGeom prst="rect">
            <a:avLst/>
          </a:prstGeom>
          <a:ln w="0">
            <a:noFill/>
          </a:ln>
        </p:spPr>
      </p:pic>
      <p:pic>
        <p:nvPicPr>
          <p:cNvPr id="314" name="Imagem 4" descr="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7867440" y="4583880"/>
            <a:ext cx="872280" cy="872280"/>
          </a:xfrm>
          <a:prstGeom prst="rect">
            <a:avLst/>
          </a:prstGeom>
          <a:ln w="0">
            <a:noFill/>
          </a:ln>
        </p:spPr>
      </p:pic>
      <p:pic>
        <p:nvPicPr>
          <p:cNvPr id="315" name="Imagem 5" descr="Tela de um aparelho eletrônic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9860400" y="4105440"/>
            <a:ext cx="2170080" cy="2534040"/>
          </a:xfrm>
          <a:prstGeom prst="rect">
            <a:avLst/>
          </a:prstGeom>
          <a:ln w="0">
            <a:noFill/>
          </a:ln>
        </p:spPr>
      </p:pic>
      <p:sp>
        <p:nvSpPr>
          <p:cNvPr id="316" name="Retângulo 10"/>
          <p:cNvSpPr/>
          <p:nvPr/>
        </p:nvSpPr>
        <p:spPr>
          <a:xfrm>
            <a:off x="10838520" y="4659840"/>
            <a:ext cx="652320" cy="63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aixaDeTexto 7"/>
          <p:cNvSpPr/>
          <p:nvPr/>
        </p:nvSpPr>
        <p:spPr>
          <a:xfrm>
            <a:off x="104760" y="237168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ffffff"/>
                </a:solidFill>
                <a:latin typeface="Times New Roman"/>
              </a:rPr>
              <a:t>Liga e Desliga e monitoramento de uma esteira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8" name="CaixaDeTexto 8"/>
          <p:cNvSpPr/>
          <p:nvPr/>
        </p:nvSpPr>
        <p:spPr>
          <a:xfrm>
            <a:off x="104760" y="1513440"/>
            <a:ext cx="11181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ffffff"/>
                </a:solidFill>
                <a:latin typeface="Times New Roman"/>
              </a:rPr>
              <a:t>Análise de volume de um tanque de água e temperatura de forno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9" name="CaixaDeTexto 9"/>
          <p:cNvSpPr/>
          <p:nvPr/>
        </p:nvSpPr>
        <p:spPr>
          <a:xfrm>
            <a:off x="104760" y="322992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880202"/>
                </a:solidFill>
                <a:latin typeface="Times New Roman"/>
              </a:rPr>
              <a:t>Contagem de peças e controle de estoque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320" name="Imagem 6" descr="Ícone&#10;&#10;Descrição gerada automaticamente"/>
          <p:cNvPicPr/>
          <p:nvPr/>
        </p:nvPicPr>
        <p:blipFill>
          <a:blip r:embed="rId4"/>
          <a:srcRect l="11996" t="11581" r="11157" b="12155"/>
          <a:stretch/>
        </p:blipFill>
        <p:spPr>
          <a:xfrm>
            <a:off x="10741320" y="4563000"/>
            <a:ext cx="872280" cy="865800"/>
          </a:xfrm>
          <a:prstGeom prst="rect">
            <a:avLst/>
          </a:prstGeom>
          <a:ln w="0">
            <a:noFill/>
          </a:ln>
        </p:spPr>
      </p:pic>
      <p:sp>
        <p:nvSpPr>
          <p:cNvPr id="321" name="CaixaDeTexto 11"/>
          <p:cNvSpPr/>
          <p:nvPr/>
        </p:nvSpPr>
        <p:spPr>
          <a:xfrm>
            <a:off x="104760" y="408816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880202"/>
                </a:solidFill>
                <a:latin typeface="Times New Roman"/>
              </a:rPr>
              <a:t>Temporizadores para Liga e Desliga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22" name="CaixaDeTexto 12"/>
          <p:cNvSpPr/>
          <p:nvPr/>
        </p:nvSpPr>
        <p:spPr>
          <a:xfrm>
            <a:off x="104760" y="494676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880202"/>
                </a:solidFill>
                <a:latin typeface="Times New Roman"/>
              </a:rPr>
              <a:t>Criação de sistema SCADA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323" name="Imagem 13" descr="Interface gráfica do usuário&#10;&#10;Descrição gerada automaticamente com confiança média"/>
          <p:cNvPicPr/>
          <p:nvPr/>
        </p:nvPicPr>
        <p:blipFill>
          <a:blip r:embed="rId5"/>
          <a:srcRect l="11596" t="0" r="14226" b="0"/>
          <a:stretch/>
        </p:blipFill>
        <p:spPr>
          <a:xfrm>
            <a:off x="5900400" y="5374440"/>
            <a:ext cx="832320" cy="1122120"/>
          </a:xfrm>
          <a:prstGeom prst="rect">
            <a:avLst/>
          </a:prstGeom>
          <a:ln w="0">
            <a:noFill/>
          </a:ln>
        </p:spPr>
      </p:pic>
      <p:pic>
        <p:nvPicPr>
          <p:cNvPr id="324" name="Imagem 14" descr="Ícone&#10;&#10;Descrição gerada automaticamente"/>
          <p:cNvPicPr/>
          <p:nvPr/>
        </p:nvPicPr>
        <p:blipFill>
          <a:blip r:embed="rId6"/>
          <a:stretch/>
        </p:blipFill>
        <p:spPr>
          <a:xfrm>
            <a:off x="6064200" y="5669280"/>
            <a:ext cx="532080" cy="532080"/>
          </a:xfrm>
          <a:prstGeom prst="rect">
            <a:avLst/>
          </a:prstGeom>
          <a:ln w="0">
            <a:noFill/>
          </a:ln>
        </p:spPr>
      </p:pic>
      <p:sp>
        <p:nvSpPr>
          <p:cNvPr id="325" name="CaixaDeTexto 15"/>
          <p:cNvSpPr/>
          <p:nvPr/>
        </p:nvSpPr>
        <p:spPr>
          <a:xfrm>
            <a:off x="104760" y="580500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880202"/>
                </a:solidFill>
                <a:latin typeface="Times New Roman"/>
              </a:rPr>
              <a:t>Conexão Mobile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7" name="Imagem 3" descr=""/>
          <p:cNvPicPr/>
          <p:nvPr/>
        </p:nvPicPr>
        <p:blipFill>
          <a:blip r:embed="rId1"/>
          <a:stretch/>
        </p:blipFill>
        <p:spPr>
          <a:xfrm>
            <a:off x="577080" y="520920"/>
            <a:ext cx="11037600" cy="58140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tângulo 40"/>
          <p:cNvSpPr/>
          <p:nvPr/>
        </p:nvSpPr>
        <p:spPr>
          <a:xfrm>
            <a:off x="6414840" y="0"/>
            <a:ext cx="5776920" cy="685764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onector reto 28"/>
          <p:cNvSpPr/>
          <p:nvPr/>
        </p:nvSpPr>
        <p:spPr>
          <a:xfrm flipV="1">
            <a:off x="5414400" y="2901240"/>
            <a:ext cx="928080" cy="8672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aixaDeTexto 2"/>
          <p:cNvSpPr/>
          <p:nvPr/>
        </p:nvSpPr>
        <p:spPr>
          <a:xfrm>
            <a:off x="665280" y="2891160"/>
            <a:ext cx="2965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880202"/>
                </a:solidFill>
                <a:latin typeface="Times New Roman"/>
              </a:rPr>
              <a:t>Vantagens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331" name="CaixaDeTexto 3"/>
          <p:cNvSpPr/>
          <p:nvPr/>
        </p:nvSpPr>
        <p:spPr>
          <a:xfrm>
            <a:off x="7848000" y="2891160"/>
            <a:ext cx="374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Desvantagens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332" name="Triângulo isósceles 41"/>
          <p:cNvSpPr/>
          <p:nvPr/>
        </p:nvSpPr>
        <p:spPr>
          <a:xfrm rot="9771000">
            <a:off x="5679000" y="-316800"/>
            <a:ext cx="1828440" cy="195264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Triângulo isósceles 42"/>
          <p:cNvSpPr/>
          <p:nvPr/>
        </p:nvSpPr>
        <p:spPr>
          <a:xfrm rot="15148200">
            <a:off x="5440680" y="627480"/>
            <a:ext cx="1828440" cy="195264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onector reto 16"/>
          <p:cNvSpPr/>
          <p:nvPr/>
        </p:nvSpPr>
        <p:spPr>
          <a:xfrm>
            <a:off x="5387400" y="-35640"/>
            <a:ext cx="951840" cy="10454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Triângulo isósceles 43"/>
          <p:cNvSpPr/>
          <p:nvPr/>
        </p:nvSpPr>
        <p:spPr>
          <a:xfrm rot="10342800">
            <a:off x="6352200" y="996480"/>
            <a:ext cx="190440" cy="20592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Triângulo isósceles 48"/>
          <p:cNvSpPr/>
          <p:nvPr/>
        </p:nvSpPr>
        <p:spPr>
          <a:xfrm rot="18244800">
            <a:off x="5599800" y="1744560"/>
            <a:ext cx="335160" cy="802080"/>
          </a:xfrm>
          <a:prstGeom prst="triangle">
            <a:avLst>
              <a:gd name="adj" fmla="val 59285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onector reto 27"/>
          <p:cNvSpPr/>
          <p:nvPr/>
        </p:nvSpPr>
        <p:spPr>
          <a:xfrm>
            <a:off x="5414400" y="1877760"/>
            <a:ext cx="928080" cy="102348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Triângulo isósceles 49"/>
          <p:cNvSpPr/>
          <p:nvPr/>
        </p:nvSpPr>
        <p:spPr>
          <a:xfrm rot="16594200">
            <a:off x="5590080" y="1600200"/>
            <a:ext cx="540720" cy="802080"/>
          </a:xfrm>
          <a:prstGeom prst="triangle">
            <a:avLst>
              <a:gd name="adj" fmla="val 59285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Retângulo 50"/>
          <p:cNvSpPr/>
          <p:nvPr/>
        </p:nvSpPr>
        <p:spPr>
          <a:xfrm>
            <a:off x="6017400" y="1959840"/>
            <a:ext cx="485280" cy="48348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Triângulo isósceles 51"/>
          <p:cNvSpPr/>
          <p:nvPr/>
        </p:nvSpPr>
        <p:spPr>
          <a:xfrm rot="8466600">
            <a:off x="5750280" y="4917240"/>
            <a:ext cx="1828440" cy="195264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onector reto 30"/>
          <p:cNvSpPr/>
          <p:nvPr/>
        </p:nvSpPr>
        <p:spPr>
          <a:xfrm flipV="1">
            <a:off x="5319360" y="4822560"/>
            <a:ext cx="1095120" cy="8802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Triângulo isósceles 54"/>
          <p:cNvSpPr/>
          <p:nvPr/>
        </p:nvSpPr>
        <p:spPr>
          <a:xfrm rot="17951400">
            <a:off x="5474880" y="5508720"/>
            <a:ext cx="540000" cy="849960"/>
          </a:xfrm>
          <a:prstGeom prst="triangle">
            <a:avLst>
              <a:gd name="adj" fmla="val 50398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Triângulo isósceles 55"/>
          <p:cNvSpPr/>
          <p:nvPr/>
        </p:nvSpPr>
        <p:spPr>
          <a:xfrm rot="17951400">
            <a:off x="5909760" y="5984280"/>
            <a:ext cx="540000" cy="849960"/>
          </a:xfrm>
          <a:prstGeom prst="triangle">
            <a:avLst>
              <a:gd name="adj" fmla="val 50398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onector reto 31"/>
          <p:cNvSpPr/>
          <p:nvPr/>
        </p:nvSpPr>
        <p:spPr>
          <a:xfrm>
            <a:off x="5342040" y="5700240"/>
            <a:ext cx="1072440" cy="11577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Retângulo 56"/>
          <p:cNvSpPr/>
          <p:nvPr/>
        </p:nvSpPr>
        <p:spPr>
          <a:xfrm>
            <a:off x="6026040" y="5897880"/>
            <a:ext cx="485280" cy="48348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Triângulo isósceles 57"/>
          <p:cNvSpPr/>
          <p:nvPr/>
        </p:nvSpPr>
        <p:spPr>
          <a:xfrm rot="10800000">
            <a:off x="6033240" y="4414320"/>
            <a:ext cx="1201680" cy="62388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onector reto 29"/>
          <p:cNvSpPr/>
          <p:nvPr/>
        </p:nvSpPr>
        <p:spPr>
          <a:xfrm>
            <a:off x="5405400" y="3778560"/>
            <a:ext cx="1021320" cy="105768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Imagem 13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5119560" y="2452680"/>
            <a:ext cx="1952640" cy="1952640"/>
          </a:xfrm>
          <a:prstGeom prst="rect">
            <a:avLst/>
          </a:prstGeom>
          <a:ln w="12700">
            <a:solidFill>
              <a:srgbClr val="000000"/>
            </a:solidFill>
            <a:round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sp>
        <p:nvSpPr>
          <p:cNvPr id="349" name="Conector reto 17"/>
          <p:cNvSpPr/>
          <p:nvPr/>
        </p:nvSpPr>
        <p:spPr>
          <a:xfrm flipV="1">
            <a:off x="5414400" y="1011960"/>
            <a:ext cx="950400" cy="8755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tângulo 40"/>
          <p:cNvSpPr/>
          <p:nvPr/>
        </p:nvSpPr>
        <p:spPr>
          <a:xfrm>
            <a:off x="6414840" y="0"/>
            <a:ext cx="5776920" cy="685764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onector reto 28"/>
          <p:cNvSpPr/>
          <p:nvPr/>
        </p:nvSpPr>
        <p:spPr>
          <a:xfrm flipV="1">
            <a:off x="5414400" y="2901240"/>
            <a:ext cx="928080" cy="8672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aixaDeTexto 5"/>
          <p:cNvSpPr/>
          <p:nvPr/>
        </p:nvSpPr>
        <p:spPr>
          <a:xfrm>
            <a:off x="7294680" y="2681280"/>
            <a:ext cx="4897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ffffff"/>
                </a:solidFill>
                <a:latin typeface="Times New Roman"/>
              </a:rPr>
              <a:t>Recursos Simples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3" name="CaixaDeTexto 6"/>
          <p:cNvSpPr/>
          <p:nvPr/>
        </p:nvSpPr>
        <p:spPr>
          <a:xfrm>
            <a:off x="7294680" y="3764160"/>
            <a:ext cx="4897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ffffff"/>
                </a:solidFill>
                <a:latin typeface="Times New Roman"/>
              </a:rPr>
              <a:t>Dependência de Rede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4" name="CaixaDeTexto 7"/>
          <p:cNvSpPr/>
          <p:nvPr/>
        </p:nvSpPr>
        <p:spPr>
          <a:xfrm>
            <a:off x="7294680" y="4846680"/>
            <a:ext cx="4897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ffffff"/>
                </a:solidFill>
                <a:latin typeface="Times New Roman"/>
              </a:rPr>
              <a:t>Atualizações dos Nós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5" name="CaixaDeTexto 8"/>
          <p:cNvSpPr/>
          <p:nvPr/>
        </p:nvSpPr>
        <p:spPr>
          <a:xfrm>
            <a:off x="103680" y="1613160"/>
            <a:ext cx="4897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880202"/>
                </a:solidFill>
                <a:latin typeface="Times New Roman"/>
              </a:rPr>
              <a:t>Interface Intuitiva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6" name="CaixaDeTexto 9"/>
          <p:cNvSpPr/>
          <p:nvPr/>
        </p:nvSpPr>
        <p:spPr>
          <a:xfrm>
            <a:off x="74880" y="2685600"/>
            <a:ext cx="4897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880202"/>
                </a:solidFill>
                <a:latin typeface="Times New Roman"/>
              </a:rPr>
              <a:t>Programação Simples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7" name="CaixaDeTexto 10"/>
          <p:cNvSpPr/>
          <p:nvPr/>
        </p:nvSpPr>
        <p:spPr>
          <a:xfrm>
            <a:off x="90000" y="3758400"/>
            <a:ext cx="4897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880202"/>
                </a:solidFill>
                <a:latin typeface="Times New Roman"/>
              </a:rPr>
              <a:t>Biblioteca Ampla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8" name="CaixaDeTexto 11"/>
          <p:cNvSpPr/>
          <p:nvPr/>
        </p:nvSpPr>
        <p:spPr>
          <a:xfrm>
            <a:off x="90000" y="4846680"/>
            <a:ext cx="5315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880202"/>
                </a:solidFill>
                <a:latin typeface="Times New Roman"/>
              </a:rPr>
              <a:t>Integração com Protocolos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9" name="CaixaDeTexto 12"/>
          <p:cNvSpPr/>
          <p:nvPr/>
        </p:nvSpPr>
        <p:spPr>
          <a:xfrm>
            <a:off x="90000" y="5903280"/>
            <a:ext cx="5315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880202"/>
                </a:solidFill>
                <a:latin typeface="Times New Roman"/>
              </a:rPr>
              <a:t>Comunidade Ativa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60" name="Triângulo isósceles 41"/>
          <p:cNvSpPr/>
          <p:nvPr/>
        </p:nvSpPr>
        <p:spPr>
          <a:xfrm rot="9771000">
            <a:off x="5679000" y="-316800"/>
            <a:ext cx="1828440" cy="195264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Triângulo isósceles 42"/>
          <p:cNvSpPr/>
          <p:nvPr/>
        </p:nvSpPr>
        <p:spPr>
          <a:xfrm rot="15148200">
            <a:off x="5440680" y="627480"/>
            <a:ext cx="1828440" cy="195264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onector reto 16"/>
          <p:cNvSpPr/>
          <p:nvPr/>
        </p:nvSpPr>
        <p:spPr>
          <a:xfrm>
            <a:off x="5387400" y="-35640"/>
            <a:ext cx="951840" cy="10454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Triângulo isósceles 43"/>
          <p:cNvSpPr/>
          <p:nvPr/>
        </p:nvSpPr>
        <p:spPr>
          <a:xfrm rot="10342800">
            <a:off x="6352200" y="996480"/>
            <a:ext cx="190440" cy="20592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Triângulo isósceles 48"/>
          <p:cNvSpPr/>
          <p:nvPr/>
        </p:nvSpPr>
        <p:spPr>
          <a:xfrm rot="18244800">
            <a:off x="5599800" y="1744560"/>
            <a:ext cx="335160" cy="802080"/>
          </a:xfrm>
          <a:prstGeom prst="triangle">
            <a:avLst>
              <a:gd name="adj" fmla="val 59285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onector reto 27"/>
          <p:cNvSpPr/>
          <p:nvPr/>
        </p:nvSpPr>
        <p:spPr>
          <a:xfrm>
            <a:off x="5414400" y="1877760"/>
            <a:ext cx="928080" cy="102348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Triângulo isósceles 49"/>
          <p:cNvSpPr/>
          <p:nvPr/>
        </p:nvSpPr>
        <p:spPr>
          <a:xfrm rot="16594200">
            <a:off x="5590080" y="1600200"/>
            <a:ext cx="540720" cy="802080"/>
          </a:xfrm>
          <a:prstGeom prst="triangle">
            <a:avLst>
              <a:gd name="adj" fmla="val 59285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Retângulo 50"/>
          <p:cNvSpPr/>
          <p:nvPr/>
        </p:nvSpPr>
        <p:spPr>
          <a:xfrm>
            <a:off x="6017400" y="1959840"/>
            <a:ext cx="485280" cy="48348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Triângulo isósceles 51"/>
          <p:cNvSpPr/>
          <p:nvPr/>
        </p:nvSpPr>
        <p:spPr>
          <a:xfrm rot="8466600">
            <a:off x="5750280" y="4917240"/>
            <a:ext cx="1828440" cy="195264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onector reto 30"/>
          <p:cNvSpPr/>
          <p:nvPr/>
        </p:nvSpPr>
        <p:spPr>
          <a:xfrm flipV="1">
            <a:off x="5319360" y="4822560"/>
            <a:ext cx="1095120" cy="8802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Triângulo isósceles 54"/>
          <p:cNvSpPr/>
          <p:nvPr/>
        </p:nvSpPr>
        <p:spPr>
          <a:xfrm rot="17951400">
            <a:off x="5474880" y="5508720"/>
            <a:ext cx="540000" cy="849960"/>
          </a:xfrm>
          <a:prstGeom prst="triangle">
            <a:avLst>
              <a:gd name="adj" fmla="val 50398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Triângulo isósceles 55"/>
          <p:cNvSpPr/>
          <p:nvPr/>
        </p:nvSpPr>
        <p:spPr>
          <a:xfrm rot="17951400">
            <a:off x="5909760" y="5984280"/>
            <a:ext cx="540000" cy="849960"/>
          </a:xfrm>
          <a:prstGeom prst="triangle">
            <a:avLst>
              <a:gd name="adj" fmla="val 50398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onector reto 31"/>
          <p:cNvSpPr/>
          <p:nvPr/>
        </p:nvSpPr>
        <p:spPr>
          <a:xfrm>
            <a:off x="5342040" y="5700240"/>
            <a:ext cx="1072440" cy="11577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Retângulo 56"/>
          <p:cNvSpPr/>
          <p:nvPr/>
        </p:nvSpPr>
        <p:spPr>
          <a:xfrm>
            <a:off x="6026040" y="5897880"/>
            <a:ext cx="485280" cy="48348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Triângulo isósceles 57"/>
          <p:cNvSpPr/>
          <p:nvPr/>
        </p:nvSpPr>
        <p:spPr>
          <a:xfrm rot="10800000">
            <a:off x="6033240" y="4414320"/>
            <a:ext cx="1201680" cy="623880"/>
          </a:xfrm>
          <a:prstGeom prst="triangle">
            <a:avLst>
              <a:gd name="adj" fmla="val 50000"/>
            </a:avLst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onector reto 29"/>
          <p:cNvSpPr/>
          <p:nvPr/>
        </p:nvSpPr>
        <p:spPr>
          <a:xfrm>
            <a:off x="5405400" y="3778560"/>
            <a:ext cx="1021320" cy="105768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6" name="Imagem 13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5119560" y="2452680"/>
            <a:ext cx="1952640" cy="1952640"/>
          </a:xfrm>
          <a:prstGeom prst="rect">
            <a:avLst/>
          </a:prstGeom>
          <a:ln w="12700">
            <a:solidFill>
              <a:srgbClr val="000000"/>
            </a:solidFill>
            <a:round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sp>
        <p:nvSpPr>
          <p:cNvPr id="377" name="Conector reto 17"/>
          <p:cNvSpPr/>
          <p:nvPr/>
        </p:nvSpPr>
        <p:spPr>
          <a:xfrm flipV="1">
            <a:off x="5414400" y="1011960"/>
            <a:ext cx="950400" cy="8755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aixaDeTexto 4"/>
          <p:cNvSpPr/>
          <p:nvPr/>
        </p:nvSpPr>
        <p:spPr>
          <a:xfrm>
            <a:off x="7294680" y="1598760"/>
            <a:ext cx="4897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ffffff"/>
                </a:solidFill>
                <a:latin typeface="Times New Roman"/>
              </a:rPr>
              <a:t>Escalabilidade Limitada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79" name="CaixaDeTexto 15"/>
          <p:cNvSpPr/>
          <p:nvPr/>
        </p:nvSpPr>
        <p:spPr>
          <a:xfrm>
            <a:off x="665280" y="2891160"/>
            <a:ext cx="2965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880202"/>
                </a:solidFill>
                <a:latin typeface="Times New Roman"/>
              </a:rPr>
              <a:t>Vantagens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380" name="CaixaDeTexto 18"/>
          <p:cNvSpPr/>
          <p:nvPr/>
        </p:nvSpPr>
        <p:spPr>
          <a:xfrm>
            <a:off x="7848000" y="2891160"/>
            <a:ext cx="374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Desvantagens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8" dur="indefinite" restart="never" nodeType="tmRoot">
          <p:childTnLst>
            <p:seq>
              <p:cTn id="559" dur="indefinite" nodeType="mainSeq">
                <p:childTnLst>
                  <p:par>
                    <p:cTn id="560" fill="hold">
                      <p:stCondLst>
                        <p:cond delay="0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006 4.07407E-006 L -0.00156 -0.38866 E">
                                      <p:cBhvr>
                                        <p:cTn id="563" dur="2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006 4.07407E-006 L 4.58333E-006 -0.38473 E">
                                      <p:cBhvr>
                                        <p:cTn id="565" dur="2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000"/>
                            </p:stCondLst>
                            <p:childTnLst>
                              <p:par>
                                <p:cTn id="56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9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0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3" dur="1000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1000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7" dur="10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8" dur="10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1" dur="1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2" dur="1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5" dur="1000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6" dur="1000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5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6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9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0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4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7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8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etângulo 1"/>
          <p:cNvSpPr/>
          <p:nvPr/>
        </p:nvSpPr>
        <p:spPr>
          <a:xfrm>
            <a:off x="0" y="0"/>
            <a:ext cx="12191760" cy="337392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aixaDeTexto 2"/>
          <p:cNvSpPr/>
          <p:nvPr/>
        </p:nvSpPr>
        <p:spPr>
          <a:xfrm>
            <a:off x="3138840" y="2545200"/>
            <a:ext cx="59684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8800" spc="-1" strike="noStrike">
                <a:solidFill>
                  <a:srgbClr val="ffffff"/>
                </a:solidFill>
                <a:latin typeface="Times New Roman"/>
              </a:rPr>
              <a:t>Conclusão</a:t>
            </a:r>
            <a:endParaRPr b="0" lang="pt-BR" sz="8800" spc="-1" strike="noStrike">
              <a:latin typeface="Arial"/>
            </a:endParaRPr>
          </a:p>
        </p:txBody>
      </p:sp>
      <p:pic>
        <p:nvPicPr>
          <p:cNvPr id="383" name="Imagem 7" descr=""/>
          <p:cNvPicPr/>
          <p:nvPr/>
        </p:nvPicPr>
        <p:blipFill>
          <a:blip r:embed="rId1"/>
          <a:stretch/>
        </p:blipFill>
        <p:spPr>
          <a:xfrm>
            <a:off x="3511800" y="3374280"/>
            <a:ext cx="5072040" cy="4093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aixaDeTexto 2"/>
          <p:cNvSpPr/>
          <p:nvPr/>
        </p:nvSpPr>
        <p:spPr>
          <a:xfrm>
            <a:off x="1047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Sobre mim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94" name="CaixaDeTexto 5"/>
          <p:cNvSpPr/>
          <p:nvPr/>
        </p:nvSpPr>
        <p:spPr>
          <a:xfrm>
            <a:off x="104760" y="143316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ffffff"/>
                </a:solidFill>
                <a:latin typeface="Times New Roman"/>
              </a:rPr>
              <a:t>Formado em Engenharia de Controle e Automação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5" name="CaixaDeTexto 6"/>
          <p:cNvSpPr/>
          <p:nvPr/>
        </p:nvSpPr>
        <p:spPr>
          <a:xfrm>
            <a:off x="104760" y="223200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ffffff"/>
                </a:solidFill>
                <a:latin typeface="Times New Roman"/>
              </a:rPr>
              <a:t>Futuro mestrando em Engenharia Mecânica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6" name="CaixaDeTexto 7"/>
          <p:cNvSpPr/>
          <p:nvPr/>
        </p:nvSpPr>
        <p:spPr>
          <a:xfrm>
            <a:off x="104760" y="3031200"/>
            <a:ext cx="95364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880202"/>
                </a:solidFill>
                <a:latin typeface="Times New Roman"/>
              </a:rPr>
              <a:t>Curso de I. A. pelo IFTO em parceria com a empresa Huawei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7" name="CaixaDeTexto 8"/>
          <p:cNvSpPr/>
          <p:nvPr/>
        </p:nvSpPr>
        <p:spPr>
          <a:xfrm>
            <a:off x="104760" y="432288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880202"/>
                </a:solidFill>
                <a:latin typeface="Times New Roman"/>
              </a:rPr>
              <a:t>Conhecimentos em linguagem Ladder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8" name="CaixaDeTexto 9"/>
          <p:cNvSpPr/>
          <p:nvPr/>
        </p:nvSpPr>
        <p:spPr>
          <a:xfrm>
            <a:off x="104760" y="512172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880202"/>
                </a:solidFill>
                <a:latin typeface="Times New Roman"/>
              </a:rPr>
              <a:t>Conhecimentos em linguagem Javascript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9" name="CaixaDeTexto 10"/>
          <p:cNvSpPr/>
          <p:nvPr/>
        </p:nvSpPr>
        <p:spPr>
          <a:xfrm>
            <a:off x="104760" y="5920920"/>
            <a:ext cx="9006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880202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880202"/>
                </a:solidFill>
                <a:latin typeface="Times New Roman"/>
              </a:rPr>
              <a:t>Conhecimentos em Node-RED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00" name="Imagem 16" descr="Homem de camisa branca sorrindo&#10;&#10;Descrição gerada automaticamente"/>
          <p:cNvPicPr/>
          <p:nvPr/>
        </p:nvPicPr>
        <p:blipFill>
          <a:blip r:embed="rId1"/>
          <a:stretch/>
        </p:blipFill>
        <p:spPr>
          <a:xfrm>
            <a:off x="9398520" y="282600"/>
            <a:ext cx="2552400" cy="273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4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Extras: outras aplicações com o Node-RED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386" name="Imagem 4" descr="Forma&#10;&#10;Descrição gerada automaticamente com confiança média"/>
          <p:cNvPicPr/>
          <p:nvPr/>
        </p:nvPicPr>
        <p:blipFill>
          <a:blip r:embed="rId1"/>
          <a:srcRect l="0" t="0" r="32604" b="0"/>
          <a:stretch/>
        </p:blipFill>
        <p:spPr>
          <a:xfrm>
            <a:off x="8898480" y="3607560"/>
            <a:ext cx="3102480" cy="2692800"/>
          </a:xfrm>
          <a:prstGeom prst="rect">
            <a:avLst/>
          </a:prstGeom>
          <a:ln w="0">
            <a:noFill/>
          </a:ln>
        </p:spPr>
      </p:pic>
      <p:pic>
        <p:nvPicPr>
          <p:cNvPr id="387" name="Imagem 6" descr="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5227200" y="5074920"/>
            <a:ext cx="1297080" cy="1297080"/>
          </a:xfrm>
          <a:prstGeom prst="rect">
            <a:avLst/>
          </a:prstGeom>
          <a:ln w="0">
            <a:noFill/>
          </a:ln>
        </p:spPr>
      </p:pic>
      <p:pic>
        <p:nvPicPr>
          <p:cNvPr id="388" name="Imagem 8" descr="Caneca azul em fundo branc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3880800" y="5075280"/>
            <a:ext cx="1169640" cy="1296000"/>
          </a:xfrm>
          <a:prstGeom prst="rect">
            <a:avLst/>
          </a:prstGeom>
          <a:ln w="0">
            <a:noFill/>
          </a:ln>
        </p:spPr>
      </p:pic>
      <p:pic>
        <p:nvPicPr>
          <p:cNvPr id="389" name="Imagem 10" descr="Ícone&#10;&#10;Descrição gerada automaticamente"/>
          <p:cNvPicPr/>
          <p:nvPr/>
        </p:nvPicPr>
        <p:blipFill>
          <a:blip r:embed="rId4"/>
          <a:srcRect l="21466" t="11922" r="22868" b="8282"/>
          <a:stretch/>
        </p:blipFill>
        <p:spPr>
          <a:xfrm>
            <a:off x="5324760" y="3129120"/>
            <a:ext cx="1541880" cy="1473480"/>
          </a:xfrm>
          <a:prstGeom prst="rect">
            <a:avLst/>
          </a:prstGeom>
          <a:ln w="0">
            <a:noFill/>
          </a:ln>
        </p:spPr>
      </p:pic>
      <p:pic>
        <p:nvPicPr>
          <p:cNvPr id="390" name="Imagem 12" descr="Ícone&#10;&#10;Descrição gerada automaticamente"/>
          <p:cNvPicPr/>
          <p:nvPr/>
        </p:nvPicPr>
        <p:blipFill>
          <a:blip r:embed="rId5"/>
          <a:srcRect l="17934" t="15600" r="17150" b="18039"/>
          <a:stretch/>
        </p:blipFill>
        <p:spPr>
          <a:xfrm>
            <a:off x="604800" y="3111840"/>
            <a:ext cx="2360880" cy="1487160"/>
          </a:xfrm>
          <a:prstGeom prst="rect">
            <a:avLst/>
          </a:prstGeom>
          <a:ln w="0">
            <a:noFill/>
          </a:ln>
        </p:spPr>
      </p:pic>
      <p:pic>
        <p:nvPicPr>
          <p:cNvPr id="391" name="Imagem 14" descr="Forma&#10;&#10;Descrição gerada automaticamente com confiança baixa"/>
          <p:cNvPicPr/>
          <p:nvPr/>
        </p:nvPicPr>
        <p:blipFill>
          <a:blip r:embed="rId6"/>
          <a:stretch/>
        </p:blipFill>
        <p:spPr>
          <a:xfrm>
            <a:off x="1064160" y="4954320"/>
            <a:ext cx="1492200" cy="1492200"/>
          </a:xfrm>
          <a:prstGeom prst="rect">
            <a:avLst/>
          </a:prstGeom>
          <a:ln w="0">
            <a:noFill/>
          </a:ln>
        </p:spPr>
      </p:pic>
      <p:sp>
        <p:nvSpPr>
          <p:cNvPr id="392" name="CaixaDeTexto 16"/>
          <p:cNvSpPr/>
          <p:nvPr/>
        </p:nvSpPr>
        <p:spPr>
          <a:xfrm>
            <a:off x="327240" y="2053440"/>
            <a:ext cx="2965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Python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93" name="CaixaDeTexto 17"/>
          <p:cNvSpPr/>
          <p:nvPr/>
        </p:nvSpPr>
        <p:spPr>
          <a:xfrm>
            <a:off x="3945960" y="2053440"/>
            <a:ext cx="3796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Análise de Dados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394" name="Imagem 19" descr="Ícone&#10;&#10;Descrição gerada automaticamente"/>
          <p:cNvPicPr/>
          <p:nvPr/>
        </p:nvPicPr>
        <p:blipFill>
          <a:blip r:embed="rId7"/>
          <a:stretch/>
        </p:blipFill>
        <p:spPr>
          <a:xfrm>
            <a:off x="6701040" y="5086440"/>
            <a:ext cx="1273680" cy="1273680"/>
          </a:xfrm>
          <a:prstGeom prst="rect">
            <a:avLst/>
          </a:prstGeom>
          <a:ln w="0">
            <a:noFill/>
          </a:ln>
        </p:spPr>
      </p:pic>
      <p:sp>
        <p:nvSpPr>
          <p:cNvPr id="395" name="CaixaDeTexto 20"/>
          <p:cNvSpPr/>
          <p:nvPr/>
        </p:nvSpPr>
        <p:spPr>
          <a:xfrm>
            <a:off x="8808480" y="2053440"/>
            <a:ext cx="3252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HTML e CSS</a:t>
            </a:r>
            <a:endParaRPr b="0" lang="pt-BR" sz="40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609" dur="indefinite" restart="never" nodeType="tmRoot">
          <p:childTnLst>
            <p:seq>
              <p:cTn id="610" dur="indefinite" nodeType="mainSeq">
                <p:childTnLst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0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1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5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6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7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8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3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2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0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6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4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5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6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aixaDeTexto 2"/>
          <p:cNvSpPr/>
          <p:nvPr/>
        </p:nvSpPr>
        <p:spPr>
          <a:xfrm>
            <a:off x="2813040" y="1357200"/>
            <a:ext cx="65656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8000" spc="-1" strike="noStrike">
                <a:solidFill>
                  <a:srgbClr val="ffffff"/>
                </a:solidFill>
                <a:latin typeface="Times New Roman"/>
              </a:rPr>
              <a:t>PERGUNTAS</a:t>
            </a:r>
            <a:endParaRPr b="0" lang="pt-BR" sz="8000" spc="-1" strike="noStrike">
              <a:latin typeface="Arial"/>
            </a:endParaRPr>
          </a:p>
        </p:txBody>
      </p:sp>
      <p:pic>
        <p:nvPicPr>
          <p:cNvPr id="398" name="Imagem 4" descr=""/>
          <p:cNvPicPr/>
          <p:nvPr/>
        </p:nvPicPr>
        <p:blipFill>
          <a:blip r:embed="rId1"/>
          <a:stretch/>
        </p:blipFill>
        <p:spPr>
          <a:xfrm>
            <a:off x="3453120" y="2863440"/>
            <a:ext cx="5476680" cy="41335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667" dur="indefinite" restart="never" nodeType="tmRoot">
          <p:childTnLst>
            <p:seq>
              <p:cTn id="668" dur="indefinite" nodeType="mainSeq">
                <p:childTnLst>
                  <p:par>
                    <p:cTn id="669" fill="hold">
                      <p:stCondLst>
                        <p:cond delay="0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nodeType="withEffect" fill="hold" presetClass="emph" presetID="32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0" name="Imagem 3" descr="Código QR&#10;&#10;Descrição gerada automaticamente"/>
          <p:cNvPicPr/>
          <p:nvPr/>
        </p:nvPicPr>
        <p:blipFill>
          <a:blip r:embed="rId1"/>
          <a:stretch/>
        </p:blipFill>
        <p:spPr>
          <a:xfrm>
            <a:off x="3097080" y="429840"/>
            <a:ext cx="5997960" cy="59979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aixaDeTexto 2"/>
          <p:cNvSpPr/>
          <p:nvPr/>
        </p:nvSpPr>
        <p:spPr>
          <a:xfrm>
            <a:off x="1047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Roteiro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03" name="Elipse 3"/>
          <p:cNvSpPr/>
          <p:nvPr/>
        </p:nvSpPr>
        <p:spPr>
          <a:xfrm>
            <a:off x="132120" y="1270080"/>
            <a:ext cx="2519640" cy="2519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Elipse 4"/>
          <p:cNvSpPr/>
          <p:nvPr/>
        </p:nvSpPr>
        <p:spPr>
          <a:xfrm>
            <a:off x="1675800" y="4281840"/>
            <a:ext cx="2519640" cy="2519640"/>
          </a:xfrm>
          <a:prstGeom prst="ellipse">
            <a:avLst/>
          </a:prstGeom>
          <a:solidFill>
            <a:srgbClr val="880202"/>
          </a:solidFill>
          <a:ln w="1905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Elipse 5"/>
          <p:cNvSpPr/>
          <p:nvPr/>
        </p:nvSpPr>
        <p:spPr>
          <a:xfrm>
            <a:off x="3219120" y="1270080"/>
            <a:ext cx="2519640" cy="2519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Elipse 6"/>
          <p:cNvSpPr/>
          <p:nvPr/>
        </p:nvSpPr>
        <p:spPr>
          <a:xfrm>
            <a:off x="4835880" y="4281840"/>
            <a:ext cx="2519640" cy="2519640"/>
          </a:xfrm>
          <a:prstGeom prst="ellipse">
            <a:avLst/>
          </a:prstGeom>
          <a:solidFill>
            <a:srgbClr val="880202"/>
          </a:solidFill>
          <a:ln w="1905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Elipse 7"/>
          <p:cNvSpPr/>
          <p:nvPr/>
        </p:nvSpPr>
        <p:spPr>
          <a:xfrm>
            <a:off x="6306480" y="1270080"/>
            <a:ext cx="2519640" cy="2519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Elipse 8"/>
          <p:cNvSpPr/>
          <p:nvPr/>
        </p:nvSpPr>
        <p:spPr>
          <a:xfrm>
            <a:off x="7996320" y="4281840"/>
            <a:ext cx="2519640" cy="2519640"/>
          </a:xfrm>
          <a:prstGeom prst="ellipse">
            <a:avLst/>
          </a:prstGeom>
          <a:solidFill>
            <a:srgbClr val="880202"/>
          </a:solidFill>
          <a:ln w="1905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Elipse 9"/>
          <p:cNvSpPr/>
          <p:nvPr/>
        </p:nvSpPr>
        <p:spPr>
          <a:xfrm>
            <a:off x="9393840" y="1270080"/>
            <a:ext cx="2519640" cy="2519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aixaDeTexto 10"/>
          <p:cNvSpPr/>
          <p:nvPr/>
        </p:nvSpPr>
        <p:spPr>
          <a:xfrm>
            <a:off x="322200" y="1929960"/>
            <a:ext cx="2139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880202"/>
                </a:solidFill>
                <a:latin typeface="Times New Roman"/>
              </a:rPr>
              <a:t>Introdução ao assunto Automação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1" name="CaixaDeTexto 11"/>
          <p:cNvSpPr/>
          <p:nvPr/>
        </p:nvSpPr>
        <p:spPr>
          <a:xfrm>
            <a:off x="3486600" y="1560600"/>
            <a:ext cx="19846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880202"/>
                </a:solidFill>
                <a:latin typeface="Times New Roman"/>
              </a:rPr>
              <a:t>Apresentação das linguagens e </a:t>
            </a:r>
            <a:r>
              <a:rPr b="1" i="1" lang="pt-BR" sz="2400" spc="-1" strike="noStrike">
                <a:solidFill>
                  <a:srgbClr val="880202"/>
                </a:solidFill>
                <a:latin typeface="Times New Roman"/>
              </a:rPr>
              <a:t>softwares </a:t>
            </a:r>
            <a:r>
              <a:rPr b="1" lang="pt-BR" sz="2400" spc="-1" strike="noStrike">
                <a:solidFill>
                  <a:srgbClr val="880202"/>
                </a:solidFill>
                <a:latin typeface="Times New Roman"/>
              </a:rPr>
              <a:t>do trabalho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2" name="CaixaDeTexto 12"/>
          <p:cNvSpPr/>
          <p:nvPr/>
        </p:nvSpPr>
        <p:spPr>
          <a:xfrm>
            <a:off x="6629040" y="2114640"/>
            <a:ext cx="1874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880202"/>
                </a:solidFill>
                <a:latin typeface="Times New Roman"/>
              </a:rPr>
              <a:t>Exemplos de aplicações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3" name="CaixaDeTexto 13"/>
          <p:cNvSpPr/>
          <p:nvPr/>
        </p:nvSpPr>
        <p:spPr>
          <a:xfrm>
            <a:off x="9659160" y="2114640"/>
            <a:ext cx="1988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880202"/>
                </a:solidFill>
                <a:latin typeface="Times New Roman"/>
              </a:rPr>
              <a:t>Vantagens e Desvantagens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4" name="CaixaDeTexto 14"/>
          <p:cNvSpPr/>
          <p:nvPr/>
        </p:nvSpPr>
        <p:spPr>
          <a:xfrm>
            <a:off x="2013480" y="5311080"/>
            <a:ext cx="1843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Conclusão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5" name="CaixaDeTexto 15"/>
          <p:cNvSpPr/>
          <p:nvPr/>
        </p:nvSpPr>
        <p:spPr>
          <a:xfrm>
            <a:off x="5368320" y="5308920"/>
            <a:ext cx="1454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Extras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6" name="CaixaDeTexto 16"/>
          <p:cNvSpPr/>
          <p:nvPr/>
        </p:nvSpPr>
        <p:spPr>
          <a:xfrm>
            <a:off x="8353800" y="5308920"/>
            <a:ext cx="1805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ffffff"/>
                </a:solidFill>
                <a:latin typeface="Times New Roman"/>
              </a:rPr>
              <a:t>Perguntas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7" name="Conector de Seta Reta 18"/>
          <p:cNvSpPr/>
          <p:nvPr/>
        </p:nvSpPr>
        <p:spPr>
          <a:xfrm>
            <a:off x="2652120" y="2530080"/>
            <a:ext cx="56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f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onector de Seta Reta 19"/>
          <p:cNvSpPr/>
          <p:nvPr/>
        </p:nvSpPr>
        <p:spPr>
          <a:xfrm>
            <a:off x="5739120" y="2530080"/>
            <a:ext cx="56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f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onector de Seta Reta 20"/>
          <p:cNvSpPr/>
          <p:nvPr/>
        </p:nvSpPr>
        <p:spPr>
          <a:xfrm>
            <a:off x="8826480" y="2530080"/>
            <a:ext cx="56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f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onector: Curvo 36"/>
          <p:cNvSpPr/>
          <p:nvPr/>
        </p:nvSpPr>
        <p:spPr>
          <a:xfrm rot="5400000">
            <a:off x="6180120" y="1067760"/>
            <a:ext cx="1229760" cy="593568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onector de Seta Reta 43"/>
          <p:cNvSpPr/>
          <p:nvPr/>
        </p:nvSpPr>
        <p:spPr>
          <a:xfrm>
            <a:off x="4195800" y="554184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onector de Seta Reta 51"/>
          <p:cNvSpPr/>
          <p:nvPr/>
        </p:nvSpPr>
        <p:spPr>
          <a:xfrm>
            <a:off x="7355880" y="554184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Introdução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25" name="CaixaDeTexto 4"/>
          <p:cNvSpPr/>
          <p:nvPr/>
        </p:nvSpPr>
        <p:spPr>
          <a:xfrm>
            <a:off x="218880" y="2976120"/>
            <a:ext cx="4821840" cy="3516480"/>
          </a:xfrm>
          <a:prstGeom prst="roundRect">
            <a:avLst>
              <a:gd name="adj" fmla="val 6531"/>
            </a:avLst>
          </a:prstGeom>
          <a:solidFill>
            <a:srgbClr val="880202"/>
          </a:solidFill>
          <a:ln w="0">
            <a:solidFill>
              <a:srgbClr val="000000"/>
            </a:solidFill>
          </a:ln>
          <a:effectLst>
            <a:outerShdw algn="l" blurRad="50760" dist="3816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700" spc="-1" strike="noStrike">
                <a:solidFill>
                  <a:srgbClr val="ffffff"/>
                </a:solidFill>
                <a:latin typeface="Times New Roman"/>
              </a:rPr>
              <a:t>substituindo e/ou auxiliando a mão de obra humana em diversos processos industriais. Essa prática tem sido uma transformação significativa ao longo da história e trouxe uma série de vantagens para as indústrias.</a:t>
            </a:r>
            <a:endParaRPr b="0" lang="pt-BR" sz="2700" spc="-1" strike="noStrike">
              <a:latin typeface="Arial"/>
            </a:endParaRPr>
          </a:p>
        </p:txBody>
      </p:sp>
      <p:sp>
        <p:nvSpPr>
          <p:cNvPr id="126" name="CaixaDeTexto 3"/>
          <p:cNvSpPr/>
          <p:nvPr/>
        </p:nvSpPr>
        <p:spPr>
          <a:xfrm>
            <a:off x="218880" y="1308600"/>
            <a:ext cx="4821840" cy="1791720"/>
          </a:xfrm>
          <a:prstGeom prst="roundRect">
            <a:avLst>
              <a:gd name="adj" fmla="val 5346"/>
            </a:avLst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l" blurRad="50760" dist="3816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700" spc="-1" strike="noStrike">
                <a:solidFill>
                  <a:srgbClr val="880202"/>
                </a:solidFill>
                <a:latin typeface="Times New Roman"/>
              </a:rPr>
              <a:t>A automação nas indústrias é o processo de aplicar tecnologia e sistemas avançados para realizar tarefas de forma automática,</a:t>
            </a:r>
            <a:endParaRPr b="0" lang="pt-BR" sz="2700" spc="-1" strike="noStrike">
              <a:latin typeface="Arial"/>
            </a:endParaRPr>
          </a:p>
        </p:txBody>
      </p:sp>
      <p:sp>
        <p:nvSpPr>
          <p:cNvPr id="127" name="Conector reto 6"/>
          <p:cNvSpPr/>
          <p:nvPr/>
        </p:nvSpPr>
        <p:spPr>
          <a:xfrm>
            <a:off x="5041080" y="2211120"/>
            <a:ext cx="360" cy="268524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Conector reto 7"/>
          <p:cNvSpPr/>
          <p:nvPr/>
        </p:nvSpPr>
        <p:spPr>
          <a:xfrm>
            <a:off x="218880" y="2211120"/>
            <a:ext cx="360" cy="2685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Retângulo 10"/>
          <p:cNvSpPr/>
          <p:nvPr/>
        </p:nvSpPr>
        <p:spPr>
          <a:xfrm>
            <a:off x="4928400" y="3018600"/>
            <a:ext cx="104400" cy="9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etângulo 12"/>
          <p:cNvSpPr/>
          <p:nvPr/>
        </p:nvSpPr>
        <p:spPr>
          <a:xfrm>
            <a:off x="4933080" y="3124440"/>
            <a:ext cx="104400" cy="9288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tângulo 13"/>
          <p:cNvSpPr/>
          <p:nvPr/>
        </p:nvSpPr>
        <p:spPr>
          <a:xfrm>
            <a:off x="223560" y="3018600"/>
            <a:ext cx="104400" cy="9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Retângulo 14"/>
          <p:cNvSpPr/>
          <p:nvPr/>
        </p:nvSpPr>
        <p:spPr>
          <a:xfrm>
            <a:off x="224280" y="3117240"/>
            <a:ext cx="104400" cy="9288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onector reto 11"/>
          <p:cNvSpPr/>
          <p:nvPr/>
        </p:nvSpPr>
        <p:spPr>
          <a:xfrm flipH="1">
            <a:off x="218880" y="3108240"/>
            <a:ext cx="4822200" cy="36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Conector reto 18"/>
          <p:cNvSpPr/>
          <p:nvPr/>
        </p:nvSpPr>
        <p:spPr>
          <a:xfrm>
            <a:off x="218880" y="2415960"/>
            <a:ext cx="360" cy="268524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5" name="Imagem 22" descr=""/>
          <p:cNvPicPr/>
          <p:nvPr/>
        </p:nvPicPr>
        <p:blipFill>
          <a:blip r:embed="rId1"/>
          <a:srcRect l="9994" t="-2326" r="-1954" b="2326"/>
          <a:stretch/>
        </p:blipFill>
        <p:spPr>
          <a:xfrm>
            <a:off x="7560720" y="5355720"/>
            <a:ext cx="1276200" cy="91728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24" descr=""/>
          <p:cNvPicPr/>
          <p:nvPr/>
        </p:nvPicPr>
        <p:blipFill>
          <a:blip r:embed="rId2"/>
          <a:stretch/>
        </p:blipFill>
        <p:spPr>
          <a:xfrm>
            <a:off x="5344560" y="5355720"/>
            <a:ext cx="1952280" cy="87984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26" descr=""/>
          <p:cNvPicPr/>
          <p:nvPr/>
        </p:nvPicPr>
        <p:blipFill>
          <a:blip r:embed="rId3"/>
          <a:stretch/>
        </p:blipFill>
        <p:spPr>
          <a:xfrm>
            <a:off x="7495200" y="4204080"/>
            <a:ext cx="591120" cy="60696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28" descr=""/>
          <p:cNvPicPr/>
          <p:nvPr/>
        </p:nvPicPr>
        <p:blipFill>
          <a:blip r:embed="rId4"/>
          <a:stretch/>
        </p:blipFill>
        <p:spPr>
          <a:xfrm>
            <a:off x="8105400" y="3764160"/>
            <a:ext cx="731520" cy="98604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30" descr=""/>
          <p:cNvPicPr/>
          <p:nvPr/>
        </p:nvPicPr>
        <p:blipFill>
          <a:blip r:embed="rId5"/>
          <a:stretch/>
        </p:blipFill>
        <p:spPr>
          <a:xfrm>
            <a:off x="5575680" y="3764160"/>
            <a:ext cx="1576440" cy="93060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33" descr="Desenho de lápis de cor&#10;&#10;Descrição gerada automaticamente com confiança baixa"/>
          <p:cNvPicPr/>
          <p:nvPr/>
        </p:nvPicPr>
        <p:blipFill>
          <a:blip r:embed="rId6"/>
          <a:stretch/>
        </p:blipFill>
        <p:spPr>
          <a:xfrm>
            <a:off x="10275480" y="5017320"/>
            <a:ext cx="1276200" cy="127620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35" descr="Desenho com traços pretos em fundo branco&#10;&#10;Descrição gerada automaticamente com confiança média"/>
          <p:cNvPicPr/>
          <p:nvPr/>
        </p:nvPicPr>
        <p:blipFill>
          <a:blip r:embed="rId7"/>
          <a:srcRect l="-2635" t="1795" r="2635" b="14478"/>
          <a:stretch/>
        </p:blipFill>
        <p:spPr>
          <a:xfrm flipH="1" rot="994200">
            <a:off x="9683640" y="4872960"/>
            <a:ext cx="604080" cy="78012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37" descr="Ícone&#10;&#10;Descrição gerada automaticamente"/>
          <p:cNvPicPr/>
          <p:nvPr/>
        </p:nvPicPr>
        <p:blipFill>
          <a:blip r:embed="rId8"/>
          <a:stretch/>
        </p:blipFill>
        <p:spPr>
          <a:xfrm>
            <a:off x="9575640" y="2976120"/>
            <a:ext cx="2676240" cy="171432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38" descr="Desenho com traços pretos em fundo branco&#10;&#10;Descrição gerada automaticamente com confiança média"/>
          <p:cNvPicPr/>
          <p:nvPr/>
        </p:nvPicPr>
        <p:blipFill>
          <a:blip r:embed="rId9"/>
          <a:srcRect l="-2635" t="1795" r="2635" b="14478"/>
          <a:stretch/>
        </p:blipFill>
        <p:spPr>
          <a:xfrm>
            <a:off x="8904240" y="3553920"/>
            <a:ext cx="604080" cy="7801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Contexto Histórico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6" name="CaixaDeTexto 3"/>
          <p:cNvSpPr/>
          <p:nvPr/>
        </p:nvSpPr>
        <p:spPr>
          <a:xfrm>
            <a:off x="218880" y="2976120"/>
            <a:ext cx="4821840" cy="3516120"/>
          </a:xfrm>
          <a:prstGeom prst="roundRect">
            <a:avLst>
              <a:gd name="adj" fmla="val 6531"/>
            </a:avLst>
          </a:prstGeom>
          <a:solidFill>
            <a:srgbClr val="880202"/>
          </a:solidFill>
          <a:ln w="0">
            <a:solidFill>
              <a:srgbClr val="000000"/>
            </a:solidFill>
          </a:ln>
          <a:effectLst>
            <a:outerShdw algn="l" blurRad="50760" dist="3816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700" spc="-1" strike="noStrike">
                <a:solidFill>
                  <a:srgbClr val="ffffff"/>
                </a:solidFill>
                <a:latin typeface="Times New Roman"/>
              </a:rPr>
              <a:t>Com o avanço da eletrônica e da tecnologia da informação, houve um grande impulso na automação industrial, com o desenvolvimento de controladores lógicos programáveis (CLPs), robótica e sistemas computadorizados.</a:t>
            </a:r>
            <a:endParaRPr b="0" lang="pt-BR" sz="2700" spc="-1" strike="noStrike">
              <a:latin typeface="Arial"/>
            </a:endParaRPr>
          </a:p>
        </p:txBody>
      </p:sp>
      <p:sp>
        <p:nvSpPr>
          <p:cNvPr id="147" name="CaixaDeTexto 4"/>
          <p:cNvSpPr/>
          <p:nvPr/>
        </p:nvSpPr>
        <p:spPr>
          <a:xfrm>
            <a:off x="218880" y="1308600"/>
            <a:ext cx="4821840" cy="1791720"/>
          </a:xfrm>
          <a:prstGeom prst="roundRect">
            <a:avLst>
              <a:gd name="adj" fmla="val 5346"/>
            </a:avLst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l" blurRad="50760" dist="3816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700" spc="-1" strike="noStrike">
                <a:solidFill>
                  <a:srgbClr val="880202"/>
                </a:solidFill>
                <a:latin typeface="Times New Roman"/>
              </a:rPr>
              <a:t>A automação industrial teve início na Revolução Industrial, com a introdução de máquinas a vapor.</a:t>
            </a:r>
            <a:endParaRPr b="0" lang="pt-BR" sz="2700" spc="-1" strike="noStrike">
              <a:latin typeface="Arial"/>
            </a:endParaRPr>
          </a:p>
        </p:txBody>
      </p:sp>
      <p:sp>
        <p:nvSpPr>
          <p:cNvPr id="148" name="Conector reto 5"/>
          <p:cNvSpPr/>
          <p:nvPr/>
        </p:nvSpPr>
        <p:spPr>
          <a:xfrm>
            <a:off x="5041080" y="2211120"/>
            <a:ext cx="360" cy="268524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onector reto 6"/>
          <p:cNvSpPr/>
          <p:nvPr/>
        </p:nvSpPr>
        <p:spPr>
          <a:xfrm>
            <a:off x="218880" y="2211120"/>
            <a:ext cx="360" cy="2685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0" name="Retângulo 7"/>
          <p:cNvSpPr/>
          <p:nvPr/>
        </p:nvSpPr>
        <p:spPr>
          <a:xfrm>
            <a:off x="4928400" y="3018600"/>
            <a:ext cx="104400" cy="9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Retângulo 8"/>
          <p:cNvSpPr/>
          <p:nvPr/>
        </p:nvSpPr>
        <p:spPr>
          <a:xfrm>
            <a:off x="4933080" y="3124440"/>
            <a:ext cx="104400" cy="9288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Retângulo 9"/>
          <p:cNvSpPr/>
          <p:nvPr/>
        </p:nvSpPr>
        <p:spPr>
          <a:xfrm>
            <a:off x="223560" y="3018600"/>
            <a:ext cx="104400" cy="9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tângulo 10"/>
          <p:cNvSpPr/>
          <p:nvPr/>
        </p:nvSpPr>
        <p:spPr>
          <a:xfrm>
            <a:off x="224280" y="3117240"/>
            <a:ext cx="104400" cy="92880"/>
          </a:xfrm>
          <a:prstGeom prst="rect">
            <a:avLst/>
          </a:prstGeom>
          <a:solidFill>
            <a:srgbClr val="880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onector reto 11"/>
          <p:cNvSpPr/>
          <p:nvPr/>
        </p:nvSpPr>
        <p:spPr>
          <a:xfrm flipH="1">
            <a:off x="218880" y="3108240"/>
            <a:ext cx="4822200" cy="36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onector reto 12"/>
          <p:cNvSpPr/>
          <p:nvPr/>
        </p:nvSpPr>
        <p:spPr>
          <a:xfrm>
            <a:off x="218880" y="2415960"/>
            <a:ext cx="360" cy="268524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6" name="Imagem 14" descr="Texto, Aplicativo&#10;&#10;Descrição gerada automaticamente com confiança média"/>
          <p:cNvPicPr/>
          <p:nvPr/>
        </p:nvPicPr>
        <p:blipFill>
          <a:blip r:embed="rId1"/>
          <a:stretch/>
        </p:blipFill>
        <p:spPr>
          <a:xfrm>
            <a:off x="5537880" y="3315960"/>
            <a:ext cx="6242400" cy="33361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Linguagens e </a:t>
            </a:r>
            <a:r>
              <a:rPr b="0" i="1" lang="pt-BR" sz="4800" spc="-1" strike="noStrike">
                <a:solidFill>
                  <a:srgbClr val="ffffff"/>
                </a:solidFill>
                <a:latin typeface="Times New Roman"/>
              </a:rPr>
              <a:t>softwares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9" name="Retângulo 5"/>
          <p:cNvSpPr/>
          <p:nvPr/>
        </p:nvSpPr>
        <p:spPr>
          <a:xfrm>
            <a:off x="7253640" y="201240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Imagem 7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7114320" y="1658520"/>
            <a:ext cx="2095920" cy="2095920"/>
          </a:xfrm>
          <a:prstGeom prst="rect">
            <a:avLst/>
          </a:prstGeom>
          <a:ln w="0">
            <a:noFill/>
          </a:ln>
        </p:spPr>
      </p:pic>
      <p:sp>
        <p:nvSpPr>
          <p:cNvPr id="161" name="Retângulo 8"/>
          <p:cNvSpPr/>
          <p:nvPr/>
        </p:nvSpPr>
        <p:spPr>
          <a:xfrm>
            <a:off x="995040" y="205020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Imagem 4" descr="Ícone&#10;&#10;Descrição gerada automaticamente"/>
          <p:cNvPicPr/>
          <p:nvPr/>
        </p:nvPicPr>
        <p:blipFill>
          <a:blip r:embed="rId2"/>
          <a:srcRect l="11996" t="11581" r="11157" b="12155"/>
          <a:stretch/>
        </p:blipFill>
        <p:spPr>
          <a:xfrm>
            <a:off x="885600" y="1736280"/>
            <a:ext cx="2095920" cy="2080080"/>
          </a:xfrm>
          <a:prstGeom prst="rect">
            <a:avLst/>
          </a:prstGeom>
          <a:ln w="0">
            <a:noFill/>
          </a:ln>
        </p:spPr>
      </p:pic>
      <p:pic>
        <p:nvPicPr>
          <p:cNvPr id="163" name="Imagem 9" descr="Logotipo&#10;&#10;Descrição gerada automaticamente"/>
          <p:cNvPicPr/>
          <p:nvPr/>
        </p:nvPicPr>
        <p:blipFill>
          <a:blip r:embed="rId3"/>
          <a:srcRect l="12119" t="0" r="13026" b="18594"/>
          <a:stretch/>
        </p:blipFill>
        <p:spPr>
          <a:xfrm>
            <a:off x="7311960" y="4359600"/>
            <a:ext cx="1760040" cy="191448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10" descr="Uma imagem contendo Texto&#10;&#10;Descrição gerada automaticamente"/>
          <p:cNvPicPr/>
          <p:nvPr/>
        </p:nvPicPr>
        <p:blipFill>
          <a:blip r:embed="rId4"/>
          <a:stretch/>
        </p:blipFill>
        <p:spPr>
          <a:xfrm>
            <a:off x="995040" y="4403880"/>
            <a:ext cx="1876680" cy="1825920"/>
          </a:xfrm>
          <a:prstGeom prst="rect">
            <a:avLst/>
          </a:prstGeom>
          <a:ln w="0">
            <a:noFill/>
          </a:ln>
        </p:spPr>
      </p:pic>
      <p:sp>
        <p:nvSpPr>
          <p:cNvPr id="165" name="CaixaDeTexto 11"/>
          <p:cNvSpPr/>
          <p:nvPr/>
        </p:nvSpPr>
        <p:spPr>
          <a:xfrm>
            <a:off x="2981520" y="235260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SoMachine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6" name="CaixaDeTexto 12"/>
          <p:cNvSpPr/>
          <p:nvPr/>
        </p:nvSpPr>
        <p:spPr>
          <a:xfrm>
            <a:off x="3060360" y="496296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880202"/>
                </a:solidFill>
                <a:latin typeface="Times New Roman"/>
              </a:rPr>
              <a:t>Ladder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7" name="CaixaDeTexto 13"/>
          <p:cNvSpPr/>
          <p:nvPr/>
        </p:nvSpPr>
        <p:spPr>
          <a:xfrm>
            <a:off x="9264960" y="235260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Node-RED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8" name="CaixaDeTexto 14"/>
          <p:cNvSpPr/>
          <p:nvPr/>
        </p:nvSpPr>
        <p:spPr>
          <a:xfrm>
            <a:off x="9264960" y="496296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880202"/>
                </a:solidFill>
                <a:latin typeface="Times New Roman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9" name="Conector de Seta Reta 16"/>
          <p:cNvSpPr/>
          <p:nvPr/>
        </p:nvSpPr>
        <p:spPr>
          <a:xfrm>
            <a:off x="1933560" y="378936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onector de Seta Reta 20"/>
          <p:cNvSpPr/>
          <p:nvPr/>
        </p:nvSpPr>
        <p:spPr>
          <a:xfrm>
            <a:off x="8192160" y="376632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tângulo 66"/>
          <p:cNvSpPr/>
          <p:nvPr/>
        </p:nvSpPr>
        <p:spPr>
          <a:xfrm>
            <a:off x="1351800" y="588384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etângulo 67"/>
          <p:cNvSpPr/>
          <p:nvPr/>
        </p:nvSpPr>
        <p:spPr>
          <a:xfrm>
            <a:off x="2320200" y="589392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etângulo 65"/>
          <p:cNvSpPr/>
          <p:nvPr/>
        </p:nvSpPr>
        <p:spPr>
          <a:xfrm>
            <a:off x="2320200" y="517572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aixaDeTexto 56"/>
          <p:cNvSpPr/>
          <p:nvPr/>
        </p:nvSpPr>
        <p:spPr>
          <a:xfrm>
            <a:off x="1479240" y="2215080"/>
            <a:ext cx="20959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Ladder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76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SoMachine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77" name="Retângulo 6"/>
          <p:cNvSpPr/>
          <p:nvPr/>
        </p:nvSpPr>
        <p:spPr>
          <a:xfrm>
            <a:off x="995040" y="205020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Imagem 5" descr="Ícone&#10;&#10;Descrição gerada automaticamente"/>
          <p:cNvPicPr/>
          <p:nvPr/>
        </p:nvPicPr>
        <p:blipFill>
          <a:blip r:embed="rId1"/>
          <a:srcRect l="11996" t="11581" r="11157" b="12155"/>
          <a:stretch/>
        </p:blipFill>
        <p:spPr>
          <a:xfrm>
            <a:off x="885600" y="1736280"/>
            <a:ext cx="2095920" cy="2080080"/>
          </a:xfrm>
          <a:prstGeom prst="rect">
            <a:avLst/>
          </a:prstGeom>
          <a:ln w="0">
            <a:noFill/>
          </a:ln>
        </p:spPr>
      </p:pic>
      <p:sp>
        <p:nvSpPr>
          <p:cNvPr id="179" name="Conector reto 8"/>
          <p:cNvSpPr/>
          <p:nvPr/>
        </p:nvSpPr>
        <p:spPr>
          <a:xfrm>
            <a:off x="612720" y="3753000"/>
            <a:ext cx="6422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ector reto 11"/>
          <p:cNvSpPr/>
          <p:nvPr/>
        </p:nvSpPr>
        <p:spPr>
          <a:xfrm>
            <a:off x="1282680" y="357300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ector reto 12"/>
          <p:cNvSpPr/>
          <p:nvPr/>
        </p:nvSpPr>
        <p:spPr>
          <a:xfrm>
            <a:off x="1598760" y="357372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onector reto 13"/>
          <p:cNvSpPr/>
          <p:nvPr/>
        </p:nvSpPr>
        <p:spPr>
          <a:xfrm>
            <a:off x="1611360" y="3753000"/>
            <a:ext cx="20584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onector reto 16"/>
          <p:cNvSpPr/>
          <p:nvPr/>
        </p:nvSpPr>
        <p:spPr>
          <a:xfrm>
            <a:off x="612720" y="4533120"/>
            <a:ext cx="6422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onector reto 17"/>
          <p:cNvSpPr/>
          <p:nvPr/>
        </p:nvSpPr>
        <p:spPr>
          <a:xfrm>
            <a:off x="2572560" y="4533120"/>
            <a:ext cx="10972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onector reto 18"/>
          <p:cNvSpPr/>
          <p:nvPr/>
        </p:nvSpPr>
        <p:spPr>
          <a:xfrm>
            <a:off x="1284840" y="435312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onector reto 19"/>
          <p:cNvSpPr/>
          <p:nvPr/>
        </p:nvSpPr>
        <p:spPr>
          <a:xfrm>
            <a:off x="1601280" y="435384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onector reto 20"/>
          <p:cNvSpPr/>
          <p:nvPr/>
        </p:nvSpPr>
        <p:spPr>
          <a:xfrm>
            <a:off x="603720" y="3269520"/>
            <a:ext cx="360" cy="324000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olchete Duplo 22"/>
          <p:cNvSpPr/>
          <p:nvPr/>
        </p:nvSpPr>
        <p:spPr>
          <a:xfrm>
            <a:off x="3684960" y="4366440"/>
            <a:ext cx="359640" cy="359640"/>
          </a:xfrm>
          <a:prstGeom prst="bracketPair">
            <a:avLst>
              <a:gd name="adj" fmla="val 16667"/>
            </a:avLst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olchete Duplo 23"/>
          <p:cNvSpPr/>
          <p:nvPr/>
        </p:nvSpPr>
        <p:spPr>
          <a:xfrm>
            <a:off x="3684960" y="3590640"/>
            <a:ext cx="359640" cy="359640"/>
          </a:xfrm>
          <a:prstGeom prst="bracketPair">
            <a:avLst>
              <a:gd name="adj" fmla="val 16667"/>
            </a:avLst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onector reto 24"/>
          <p:cNvSpPr/>
          <p:nvPr/>
        </p:nvSpPr>
        <p:spPr>
          <a:xfrm>
            <a:off x="4181400" y="3269520"/>
            <a:ext cx="360" cy="324000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onector reto 27"/>
          <p:cNvSpPr/>
          <p:nvPr/>
        </p:nvSpPr>
        <p:spPr>
          <a:xfrm>
            <a:off x="1611360" y="4548960"/>
            <a:ext cx="6418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onector reto 28"/>
          <p:cNvSpPr/>
          <p:nvPr/>
        </p:nvSpPr>
        <p:spPr>
          <a:xfrm>
            <a:off x="2256120" y="436896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onector reto 29"/>
          <p:cNvSpPr/>
          <p:nvPr/>
        </p:nvSpPr>
        <p:spPr>
          <a:xfrm>
            <a:off x="2572560" y="437004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onector reto 33"/>
          <p:cNvSpPr/>
          <p:nvPr/>
        </p:nvSpPr>
        <p:spPr>
          <a:xfrm>
            <a:off x="2572560" y="5304240"/>
            <a:ext cx="10972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onector reto 34"/>
          <p:cNvSpPr/>
          <p:nvPr/>
        </p:nvSpPr>
        <p:spPr>
          <a:xfrm>
            <a:off x="1284840" y="512424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onector reto 35"/>
          <p:cNvSpPr/>
          <p:nvPr/>
        </p:nvSpPr>
        <p:spPr>
          <a:xfrm>
            <a:off x="1601280" y="512532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olchete Duplo 36"/>
          <p:cNvSpPr/>
          <p:nvPr/>
        </p:nvSpPr>
        <p:spPr>
          <a:xfrm>
            <a:off x="3684960" y="5137560"/>
            <a:ext cx="359640" cy="359640"/>
          </a:xfrm>
          <a:prstGeom prst="bracketPair">
            <a:avLst>
              <a:gd name="adj" fmla="val 16667"/>
            </a:avLst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onector reto 37"/>
          <p:cNvSpPr/>
          <p:nvPr/>
        </p:nvSpPr>
        <p:spPr>
          <a:xfrm>
            <a:off x="1611360" y="5320080"/>
            <a:ext cx="6418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onector reto 38"/>
          <p:cNvSpPr/>
          <p:nvPr/>
        </p:nvSpPr>
        <p:spPr>
          <a:xfrm>
            <a:off x="2256120" y="514008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ector reto 39"/>
          <p:cNvSpPr/>
          <p:nvPr/>
        </p:nvSpPr>
        <p:spPr>
          <a:xfrm>
            <a:off x="2572560" y="514116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onector reto 40"/>
          <p:cNvSpPr/>
          <p:nvPr/>
        </p:nvSpPr>
        <p:spPr>
          <a:xfrm>
            <a:off x="614880" y="5313240"/>
            <a:ext cx="6422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onector reto 41"/>
          <p:cNvSpPr/>
          <p:nvPr/>
        </p:nvSpPr>
        <p:spPr>
          <a:xfrm flipV="1">
            <a:off x="2275200" y="5166000"/>
            <a:ext cx="252000" cy="288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onector reto 46"/>
          <p:cNvSpPr/>
          <p:nvPr/>
        </p:nvSpPr>
        <p:spPr>
          <a:xfrm>
            <a:off x="2572560" y="6032160"/>
            <a:ext cx="10972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onector reto 47"/>
          <p:cNvSpPr/>
          <p:nvPr/>
        </p:nvSpPr>
        <p:spPr>
          <a:xfrm>
            <a:off x="1284840" y="585216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onector reto 48"/>
          <p:cNvSpPr/>
          <p:nvPr/>
        </p:nvSpPr>
        <p:spPr>
          <a:xfrm>
            <a:off x="1601280" y="585288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olchete Duplo 49"/>
          <p:cNvSpPr/>
          <p:nvPr/>
        </p:nvSpPr>
        <p:spPr>
          <a:xfrm>
            <a:off x="3684960" y="5865120"/>
            <a:ext cx="359640" cy="359640"/>
          </a:xfrm>
          <a:prstGeom prst="bracketPair">
            <a:avLst>
              <a:gd name="adj" fmla="val 16667"/>
            </a:avLst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onector reto 50"/>
          <p:cNvSpPr/>
          <p:nvPr/>
        </p:nvSpPr>
        <p:spPr>
          <a:xfrm>
            <a:off x="1611360" y="6048000"/>
            <a:ext cx="6418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onector reto 51"/>
          <p:cNvSpPr/>
          <p:nvPr/>
        </p:nvSpPr>
        <p:spPr>
          <a:xfrm>
            <a:off x="2256120" y="586800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onector reto 52"/>
          <p:cNvSpPr/>
          <p:nvPr/>
        </p:nvSpPr>
        <p:spPr>
          <a:xfrm>
            <a:off x="2572560" y="5868720"/>
            <a:ext cx="360" cy="36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onector reto 53"/>
          <p:cNvSpPr/>
          <p:nvPr/>
        </p:nvSpPr>
        <p:spPr>
          <a:xfrm>
            <a:off x="614880" y="6041160"/>
            <a:ext cx="6422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onector reto 54"/>
          <p:cNvSpPr/>
          <p:nvPr/>
        </p:nvSpPr>
        <p:spPr>
          <a:xfrm flipV="1">
            <a:off x="2275200" y="5893920"/>
            <a:ext cx="252000" cy="288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onector reto 55"/>
          <p:cNvSpPr/>
          <p:nvPr/>
        </p:nvSpPr>
        <p:spPr>
          <a:xfrm flipV="1">
            <a:off x="1308600" y="5896080"/>
            <a:ext cx="252000" cy="288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Retângulo 57"/>
          <p:cNvSpPr/>
          <p:nvPr/>
        </p:nvSpPr>
        <p:spPr>
          <a:xfrm>
            <a:off x="1351800" y="362556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Retângulo 58"/>
          <p:cNvSpPr/>
          <p:nvPr/>
        </p:nvSpPr>
        <p:spPr>
          <a:xfrm>
            <a:off x="3776760" y="362664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Retângulo 59"/>
          <p:cNvSpPr/>
          <p:nvPr/>
        </p:nvSpPr>
        <p:spPr>
          <a:xfrm>
            <a:off x="1351800" y="440712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Retângulo 60"/>
          <p:cNvSpPr/>
          <p:nvPr/>
        </p:nvSpPr>
        <p:spPr>
          <a:xfrm>
            <a:off x="2320200" y="440928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Retângulo 61"/>
          <p:cNvSpPr/>
          <p:nvPr/>
        </p:nvSpPr>
        <p:spPr>
          <a:xfrm>
            <a:off x="3776760" y="440244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8" name="Imagem 63" descr="Ícone&#10;&#10;Descrição gerada automaticamente"/>
          <p:cNvPicPr/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34611"/>
          <a:stretch/>
        </p:blipFill>
        <p:spPr>
          <a:xfrm>
            <a:off x="4803480" y="3429000"/>
            <a:ext cx="558000" cy="626760"/>
          </a:xfrm>
          <a:prstGeom prst="rect">
            <a:avLst/>
          </a:prstGeom>
          <a:ln w="0">
            <a:noFill/>
          </a:ln>
        </p:spPr>
      </p:pic>
      <p:pic>
        <p:nvPicPr>
          <p:cNvPr id="219" name="Imagem 64" descr="Ícone&#10;&#10;Descrição gerada automaticamente"/>
          <p:cNvPicPr/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60372"/>
          <a:stretch/>
        </p:blipFill>
        <p:spPr>
          <a:xfrm>
            <a:off x="4803480" y="3427560"/>
            <a:ext cx="558000" cy="293400"/>
          </a:xfrm>
          <a:prstGeom prst="rect">
            <a:avLst/>
          </a:prstGeom>
          <a:ln w="0">
            <a:noFill/>
          </a:ln>
        </p:spPr>
      </p:pic>
      <p:sp>
        <p:nvSpPr>
          <p:cNvPr id="220" name="Retângulo 68"/>
          <p:cNvSpPr/>
          <p:nvPr/>
        </p:nvSpPr>
        <p:spPr>
          <a:xfrm>
            <a:off x="1351800" y="517140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Retângulo 69"/>
          <p:cNvSpPr/>
          <p:nvPr/>
        </p:nvSpPr>
        <p:spPr>
          <a:xfrm>
            <a:off x="3776760" y="517356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Retângulo 70"/>
          <p:cNvSpPr/>
          <p:nvPr/>
        </p:nvSpPr>
        <p:spPr>
          <a:xfrm>
            <a:off x="3776760" y="5901120"/>
            <a:ext cx="179640" cy="287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3" name="Imagem 71" descr="Ícone&#10;&#10;Descrição gerada automaticamente"/>
          <p:cNvPicPr/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34611"/>
          <a:stretch/>
        </p:blipFill>
        <p:spPr>
          <a:xfrm>
            <a:off x="4803480" y="4235760"/>
            <a:ext cx="558000" cy="626760"/>
          </a:xfrm>
          <a:prstGeom prst="rect">
            <a:avLst/>
          </a:prstGeom>
          <a:ln w="0">
            <a:noFill/>
          </a:ln>
        </p:spPr>
      </p:pic>
      <p:pic>
        <p:nvPicPr>
          <p:cNvPr id="224" name="Imagem 72" descr="Ícone&#10;&#10;Descrição gerada automaticamente"/>
          <p:cNvPicPr/>
          <p:nvPr/>
        </p:nvPicPr>
        <p:blipFill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60372"/>
          <a:stretch/>
        </p:blipFill>
        <p:spPr>
          <a:xfrm>
            <a:off x="4803480" y="4234320"/>
            <a:ext cx="558000" cy="293400"/>
          </a:xfrm>
          <a:prstGeom prst="rect">
            <a:avLst/>
          </a:prstGeom>
          <a:ln w="0">
            <a:noFill/>
          </a:ln>
        </p:spPr>
      </p:pic>
      <p:pic>
        <p:nvPicPr>
          <p:cNvPr id="225" name="Imagem 73" descr="Ícone&#10;&#10;Descrição gerada automaticamente"/>
          <p:cNvPicPr/>
          <p:nvPr/>
        </p:nvPicPr>
        <p:blipFill>
          <a:blip r:embed="rId7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34611"/>
          <a:stretch/>
        </p:blipFill>
        <p:spPr>
          <a:xfrm>
            <a:off x="5680440" y="4235760"/>
            <a:ext cx="558000" cy="626760"/>
          </a:xfrm>
          <a:prstGeom prst="rect">
            <a:avLst/>
          </a:prstGeom>
          <a:ln w="0">
            <a:noFill/>
          </a:ln>
        </p:spPr>
      </p:pic>
      <p:pic>
        <p:nvPicPr>
          <p:cNvPr id="226" name="Imagem 74" descr="Ícone&#10;&#10;Descrição gerada automaticamente"/>
          <p:cNvPicPr/>
          <p:nvPr/>
        </p:nvPicPr>
        <p:blipFill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60372"/>
          <a:stretch/>
        </p:blipFill>
        <p:spPr>
          <a:xfrm>
            <a:off x="5680440" y="4234320"/>
            <a:ext cx="558000" cy="293400"/>
          </a:xfrm>
          <a:prstGeom prst="rect">
            <a:avLst/>
          </a:prstGeom>
          <a:ln w="0">
            <a:noFill/>
          </a:ln>
        </p:spPr>
      </p:pic>
      <p:pic>
        <p:nvPicPr>
          <p:cNvPr id="227" name="Imagem 77" descr="Ícone&#10;&#10;Descrição gerada automaticamente"/>
          <p:cNvPicPr/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34611"/>
          <a:stretch/>
        </p:blipFill>
        <p:spPr>
          <a:xfrm>
            <a:off x="4803480" y="5043600"/>
            <a:ext cx="558000" cy="626760"/>
          </a:xfrm>
          <a:prstGeom prst="rect">
            <a:avLst/>
          </a:prstGeom>
          <a:ln w="0">
            <a:noFill/>
          </a:ln>
        </p:spPr>
      </p:pic>
      <p:pic>
        <p:nvPicPr>
          <p:cNvPr id="228" name="Imagem 78" descr="Ícone&#10;&#10;Descrição gerada automaticamente"/>
          <p:cNvPicPr/>
          <p:nvPr/>
        </p:nvPicPr>
        <p:blipFill>
          <a:blip r:embed="rId10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60372"/>
          <a:stretch/>
        </p:blipFill>
        <p:spPr>
          <a:xfrm>
            <a:off x="4803480" y="5042160"/>
            <a:ext cx="558000" cy="293400"/>
          </a:xfrm>
          <a:prstGeom prst="rect">
            <a:avLst/>
          </a:prstGeom>
          <a:ln w="0">
            <a:noFill/>
          </a:ln>
        </p:spPr>
      </p:pic>
      <p:pic>
        <p:nvPicPr>
          <p:cNvPr id="229" name="Imagem 79" descr="Ícone&#10;&#10;Descrição gerada automaticamente"/>
          <p:cNvPicPr/>
          <p:nvPr/>
        </p:nvPicPr>
        <p:blipFill>
          <a:blip r:embed="rId11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34611"/>
          <a:stretch/>
        </p:blipFill>
        <p:spPr>
          <a:xfrm>
            <a:off x="5680440" y="5043600"/>
            <a:ext cx="558000" cy="626760"/>
          </a:xfrm>
          <a:prstGeom prst="rect">
            <a:avLst/>
          </a:prstGeom>
          <a:ln w="0">
            <a:noFill/>
          </a:ln>
        </p:spPr>
      </p:pic>
      <p:pic>
        <p:nvPicPr>
          <p:cNvPr id="230" name="Imagem 80" descr="Ícone&#10;&#10;Descrição gerada automaticamente"/>
          <p:cNvPicPr/>
          <p:nvPr/>
        </p:nvPicPr>
        <p:blipFill>
          <a:blip r:embed="rId1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60372"/>
          <a:stretch/>
        </p:blipFill>
        <p:spPr>
          <a:xfrm>
            <a:off x="5680440" y="5042160"/>
            <a:ext cx="558000" cy="293400"/>
          </a:xfrm>
          <a:prstGeom prst="rect">
            <a:avLst/>
          </a:prstGeom>
          <a:ln w="0">
            <a:noFill/>
          </a:ln>
        </p:spPr>
      </p:pic>
      <p:pic>
        <p:nvPicPr>
          <p:cNvPr id="231" name="Imagem 81" descr="Ícone&#10;&#10;Descrição gerada automaticamente"/>
          <p:cNvPicPr/>
          <p:nvPr/>
        </p:nvPicPr>
        <p:blipFill>
          <a:blip r:embed="rId13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34611"/>
          <a:stretch/>
        </p:blipFill>
        <p:spPr>
          <a:xfrm>
            <a:off x="4803480" y="5759640"/>
            <a:ext cx="558000" cy="626760"/>
          </a:xfrm>
          <a:prstGeom prst="rect">
            <a:avLst/>
          </a:prstGeom>
          <a:ln w="0">
            <a:noFill/>
          </a:ln>
        </p:spPr>
      </p:pic>
      <p:pic>
        <p:nvPicPr>
          <p:cNvPr id="232" name="Imagem 82" descr="Ícone&#10;&#10;Descrição gerada automaticamente"/>
          <p:cNvPicPr/>
          <p:nvPr/>
        </p:nvPicPr>
        <p:blipFill>
          <a:blip r:embed="rId14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60372"/>
          <a:stretch/>
        </p:blipFill>
        <p:spPr>
          <a:xfrm>
            <a:off x="4803480" y="5758200"/>
            <a:ext cx="558000" cy="293400"/>
          </a:xfrm>
          <a:prstGeom prst="rect">
            <a:avLst/>
          </a:prstGeom>
          <a:ln w="0">
            <a:noFill/>
          </a:ln>
        </p:spPr>
      </p:pic>
      <p:pic>
        <p:nvPicPr>
          <p:cNvPr id="233" name="Imagem 83" descr="Ícone&#10;&#10;Descrição gerada automaticamente"/>
          <p:cNvPicPr/>
          <p:nvPr/>
        </p:nvPicPr>
        <p:blipFill>
          <a:blip r:embed="rId15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34611"/>
          <a:stretch/>
        </p:blipFill>
        <p:spPr>
          <a:xfrm>
            <a:off x="5680440" y="5759640"/>
            <a:ext cx="558000" cy="626760"/>
          </a:xfrm>
          <a:prstGeom prst="rect">
            <a:avLst/>
          </a:prstGeom>
          <a:ln w="0">
            <a:noFill/>
          </a:ln>
        </p:spPr>
      </p:pic>
      <p:pic>
        <p:nvPicPr>
          <p:cNvPr id="234" name="Imagem 84" descr="Ícone&#10;&#10;Descrição gerada automaticamente"/>
          <p:cNvPicPr/>
          <p:nvPr/>
        </p:nvPicPr>
        <p:blipFill>
          <a:blip r:embed="rId16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8008" t="16943" r="28868" b="60372"/>
          <a:stretch/>
        </p:blipFill>
        <p:spPr>
          <a:xfrm>
            <a:off x="5680440" y="5758200"/>
            <a:ext cx="558000" cy="293400"/>
          </a:xfrm>
          <a:prstGeom prst="rect">
            <a:avLst/>
          </a:prstGeom>
          <a:ln w="0">
            <a:noFill/>
          </a:ln>
        </p:spPr>
      </p:pic>
      <p:pic>
        <p:nvPicPr>
          <p:cNvPr id="235" name="Imagem 9" descr="Tela de um aparelho eletrônico&#10;&#10;Descrição gerada automaticamente com confiança média"/>
          <p:cNvPicPr/>
          <p:nvPr/>
        </p:nvPicPr>
        <p:blipFill>
          <a:blip r:embed="rId17"/>
          <a:srcRect l="5964" t="21045" r="7491" b="20266"/>
          <a:stretch/>
        </p:blipFill>
        <p:spPr>
          <a:xfrm>
            <a:off x="8010360" y="2593080"/>
            <a:ext cx="3065040" cy="2078280"/>
          </a:xfrm>
          <a:prstGeom prst="rect">
            <a:avLst/>
          </a:prstGeom>
          <a:ln w="0">
            <a:noFill/>
          </a:ln>
        </p:spPr>
      </p:pic>
      <p:pic>
        <p:nvPicPr>
          <p:cNvPr id="236" name="Imagem 30" descr="Tela de um aparelho eletrônico&#10;&#10;Descrição gerada automaticamente com confiança baixa"/>
          <p:cNvPicPr/>
          <p:nvPr/>
        </p:nvPicPr>
        <p:blipFill>
          <a:blip r:embed="rId18"/>
          <a:srcRect l="3961" t="8088" r="3477" b="8806"/>
          <a:stretch/>
        </p:blipFill>
        <p:spPr>
          <a:xfrm>
            <a:off x="8700120" y="4881960"/>
            <a:ext cx="1890360" cy="169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006 3.7037E-007 L 0.73802 -0.23472 E">
                                      <p:cBhvr>
                                        <p:cTn id="6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006 -1.11111E-006 L 0.73802 -0.2118 E">
                                      <p:cBhvr>
                                        <p:cTn id="6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2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4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4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5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5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500"/>
                            </p:stCondLst>
                            <p:childTnLst>
                              <p:par>
                                <p:cTn id="25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Imagem 13" descr=""/>
          <p:cNvPicPr/>
          <p:nvPr/>
        </p:nvPicPr>
        <p:blipFill>
          <a:blip r:embed="rId1"/>
          <a:stretch/>
        </p:blipFill>
        <p:spPr>
          <a:xfrm>
            <a:off x="515520" y="1760400"/>
            <a:ext cx="11160720" cy="33368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39" name="CaixaDeTexto 14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Interface</a:t>
            </a:r>
            <a:endParaRPr b="0" lang="pt-BR" sz="4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tângulo 1"/>
          <p:cNvSpPr/>
          <p:nvPr/>
        </p:nvSpPr>
        <p:spPr>
          <a:xfrm>
            <a:off x="0" y="0"/>
            <a:ext cx="12191760" cy="3002040"/>
          </a:xfrm>
          <a:prstGeom prst="rect">
            <a:avLst/>
          </a:prstGeom>
          <a:solidFill>
            <a:srgbClr val="880202"/>
          </a:solidFill>
          <a:ln>
            <a:solidFill>
              <a:srgbClr val="000000"/>
            </a:solidFill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aixaDeTexto 2"/>
          <p:cNvSpPr/>
          <p:nvPr/>
        </p:nvSpPr>
        <p:spPr>
          <a:xfrm>
            <a:off x="142560" y="333720"/>
            <a:ext cx="11982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Times New Roman"/>
              </a:rPr>
              <a:t>Linguagens e </a:t>
            </a:r>
            <a:r>
              <a:rPr b="0" i="1" lang="pt-BR" sz="4800" spc="-1" strike="noStrike">
                <a:solidFill>
                  <a:srgbClr val="ffffff"/>
                </a:solidFill>
                <a:latin typeface="Times New Roman"/>
              </a:rPr>
              <a:t>softwares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42" name="Retângulo 5"/>
          <p:cNvSpPr/>
          <p:nvPr/>
        </p:nvSpPr>
        <p:spPr>
          <a:xfrm>
            <a:off x="7253640" y="201240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Imagem 7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7114320" y="1658520"/>
            <a:ext cx="2095920" cy="2095920"/>
          </a:xfrm>
          <a:prstGeom prst="rect">
            <a:avLst/>
          </a:prstGeom>
          <a:ln w="0">
            <a:noFill/>
          </a:ln>
        </p:spPr>
      </p:pic>
      <p:pic>
        <p:nvPicPr>
          <p:cNvPr id="244" name="Imagem 9" descr="Logotipo&#10;&#10;Descrição gerada automaticamente"/>
          <p:cNvPicPr/>
          <p:nvPr/>
        </p:nvPicPr>
        <p:blipFill>
          <a:blip r:embed="rId2"/>
          <a:srcRect l="12119" t="0" r="13026" b="18594"/>
          <a:stretch/>
        </p:blipFill>
        <p:spPr>
          <a:xfrm>
            <a:off x="7311960" y="4359600"/>
            <a:ext cx="1760040" cy="1914480"/>
          </a:xfrm>
          <a:prstGeom prst="rect">
            <a:avLst/>
          </a:prstGeom>
          <a:ln w="0">
            <a:noFill/>
          </a:ln>
        </p:spPr>
      </p:pic>
      <p:pic>
        <p:nvPicPr>
          <p:cNvPr id="245" name="Imagem 10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995040" y="4403880"/>
            <a:ext cx="1876680" cy="1825920"/>
          </a:xfrm>
          <a:prstGeom prst="rect">
            <a:avLst/>
          </a:prstGeom>
          <a:ln w="0">
            <a:noFill/>
          </a:ln>
        </p:spPr>
      </p:pic>
      <p:sp>
        <p:nvSpPr>
          <p:cNvPr id="246" name="CaixaDeTexto 11"/>
          <p:cNvSpPr/>
          <p:nvPr/>
        </p:nvSpPr>
        <p:spPr>
          <a:xfrm>
            <a:off x="2981520" y="235260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SoMachine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47" name="CaixaDeTexto 12"/>
          <p:cNvSpPr/>
          <p:nvPr/>
        </p:nvSpPr>
        <p:spPr>
          <a:xfrm>
            <a:off x="3060360" y="496296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880202"/>
                </a:solidFill>
                <a:latin typeface="Times New Roman"/>
              </a:rPr>
              <a:t>Ladder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48" name="CaixaDeTexto 13"/>
          <p:cNvSpPr/>
          <p:nvPr/>
        </p:nvSpPr>
        <p:spPr>
          <a:xfrm>
            <a:off x="9264960" y="235260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Times New Roman"/>
              </a:rPr>
              <a:t>Node-RED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49" name="CaixaDeTexto 14"/>
          <p:cNvSpPr/>
          <p:nvPr/>
        </p:nvSpPr>
        <p:spPr>
          <a:xfrm>
            <a:off x="9264960" y="4962960"/>
            <a:ext cx="2571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880202"/>
                </a:solidFill>
                <a:latin typeface="Times New Roman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50" name="Conector de Seta Reta 16"/>
          <p:cNvSpPr/>
          <p:nvPr/>
        </p:nvSpPr>
        <p:spPr>
          <a:xfrm>
            <a:off x="1933560" y="378936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onector de Seta Reta 20"/>
          <p:cNvSpPr/>
          <p:nvPr/>
        </p:nvSpPr>
        <p:spPr>
          <a:xfrm>
            <a:off x="8192160" y="376632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8020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Retângulo 15"/>
          <p:cNvSpPr/>
          <p:nvPr/>
        </p:nvSpPr>
        <p:spPr>
          <a:xfrm>
            <a:off x="9994320" y="473760"/>
            <a:ext cx="1876680" cy="14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3" name="Imagem 6" descr="Ícone&#10;&#10;Descrição gerada automaticamente"/>
          <p:cNvPicPr/>
          <p:nvPr/>
        </p:nvPicPr>
        <p:blipFill>
          <a:blip r:embed="rId4"/>
          <a:srcRect l="11996" t="11581" r="11157" b="12155"/>
          <a:stretch/>
        </p:blipFill>
        <p:spPr>
          <a:xfrm>
            <a:off x="9884880" y="274320"/>
            <a:ext cx="2095920" cy="208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0" dur="indefinite" restart="never" nodeType="tmRoot">
          <p:childTnLst>
            <p:seq>
              <p:cTn id="321" dur="indefinite" nodeType="mainSeq"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006 0 L -0.73815 0.21181 E">
                                      <p:cBhvr>
                                        <p:cTn id="355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6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006 3.33333E-006 L -0.73815 0.20046 E">
                                      <p:cBhvr>
                                        <p:cTn id="357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Application>LibreOffice/7.3.7.2$Linux_X86_64 LibreOffice_project/30$Build-2</Application>
  <AppVersion>15.0000</AppVersion>
  <Words>302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2023-07-04T17:35:20Z</dcterms:created>
  <dc:creator>joao victor pelegrino</dc:creator>
  <dc:description/>
  <dc:language>pt-BR</dc:language>
  <cp:lastModifiedBy/>
  <dcterms:modified xsi:type="dcterms:W3CDTF">2023-07-28T18:00:29Z</dcterms:modified>
  <cp:revision>100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4</vt:i4>
  </property>
  <property fmtid="{D5CDD505-2E9C-101B-9397-08002B2CF9AE}" pid="3" name="PresentationFormat">
    <vt:lpwstr>Widescreen</vt:lpwstr>
  </property>
  <property fmtid="{D5CDD505-2E9C-101B-9397-08002B2CF9AE}" pid="4" name="Slides">
    <vt:i4>25</vt:i4>
  </property>
</Properties>
</file>