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png" ContentType="image/png"/>
  <Override PartName="/ppt/media/image20.png" ContentType="image/png"/>
  <Override PartName="/ppt/media/image19.jpeg" ContentType="image/jpeg"/>
  <Override PartName="/ppt/media/image15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jpeg" ContentType="image/jpeg"/>
  <Override PartName="/ppt/media/image8.png" ContentType="image/png"/>
  <Override PartName="/ppt/media/image6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9.jpeg" ContentType="image/jpeg"/>
  <Override PartName="/ppt/media/image5.jpeg" ContentType="image/jpeg"/>
  <Override PartName="/ppt/media/image2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96560" cy="6856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4040" y="0"/>
            <a:ext cx="9117360" cy="68569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1066680" y="1676520"/>
            <a:ext cx="7771320" cy="169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lang="en-IN" sz="4400">
                <a:solidFill>
                  <a:srgbClr val="ffffff"/>
                </a:solidFill>
                <a:latin typeface="Calibri Light"/>
              </a:rPr>
              <a:t>Encrypted messaging app for secure communication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1066680" y="3657600"/>
            <a:ext cx="7314120" cy="258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-Project Members</a:t>
            </a:r>
            <a:endParaRPr/>
          </a:p>
          <a:p>
            <a:pPr algn="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Manoj Reddy Dumpa</a:t>
            </a:r>
            <a:endParaRPr/>
          </a:p>
          <a:p>
            <a:pPr algn="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Rohan Girase</a:t>
            </a:r>
            <a:endParaRPr/>
          </a:p>
          <a:p>
            <a:pPr algn="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Omkar Salunke</a:t>
            </a:r>
            <a:endParaRPr/>
          </a:p>
          <a:p>
            <a:pPr algn="r"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Omkar Gadgil</a:t>
            </a:r>
            <a:endParaRPr/>
          </a:p>
        </p:txBody>
      </p:sp>
    </p:spTree>
  </p:cSld>
  <p:transition>
    <p:split dir="out" orient="vert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Content Placeholder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528600" cy="3035160"/>
          </a:xfrm>
          <a:prstGeom prst="rect">
            <a:avLst/>
          </a:prstGeom>
          <a:ln w="50760">
            <a:solidFill>
              <a:srgbClr val="ffffff"/>
            </a:solidFill>
            <a:miter/>
          </a:ln>
        </p:spPr>
      </p:pic>
      <p:pic>
        <p:nvPicPr>
          <p:cNvPr id="100" name="Picture 10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4114800"/>
            <a:ext cx="4367880" cy="248796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838080" y="152280"/>
            <a:ext cx="624744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AES implementation:</a:t>
            </a:r>
            <a:endParaRPr/>
          </a:p>
        </p:txBody>
      </p:sp>
    </p:spTree>
  </p:cSld>
  <p:transition>
    <p:split dir="out" orient="vert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600200" y="2209680"/>
            <a:ext cx="5942520" cy="213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3600">
                <a:solidFill>
                  <a:srgbClr val="ffffff"/>
                </a:solidFill>
                <a:latin typeface="Calibri Light"/>
              </a:rPr>
              <a:t>	</a:t>
            </a:r>
            <a:r>
              <a:rPr lang="en-IN" sz="3600">
                <a:solidFill>
                  <a:srgbClr val="ffffff"/>
                </a:solidFill>
                <a:latin typeface="Calibri Light"/>
              </a:rPr>
              <a:t>	</a:t>
            </a:r>
            <a:r>
              <a:rPr lang="en-IN" sz="6000">
                <a:solidFill>
                  <a:srgbClr val="ffffff"/>
                </a:solidFill>
                <a:latin typeface="Calibri Light"/>
              </a:rPr>
              <a:t>Thank You</a:t>
            </a:r>
            <a:endParaRPr/>
          </a:p>
        </p:txBody>
      </p:sp>
    </p:spTree>
  </p:cSld>
  <p:transition>
    <p:split dir="out" orient="vert"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19560" y="808200"/>
            <a:ext cx="2983320" cy="145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2800">
                <a:solidFill>
                  <a:srgbClr val="ffffff"/>
                </a:solidFill>
                <a:latin typeface="Calibri Light"/>
              </a:rPr>
              <a:t>Objective 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601560" y="2261520"/>
            <a:ext cx="8312760" cy="363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ffffff"/>
                </a:solidFill>
                <a:latin typeface="Calibri"/>
              </a:rPr>
              <a:t> </a:t>
            </a:r>
            <a:r>
              <a:rPr lang="en-IN">
                <a:solidFill>
                  <a:srgbClr val="ffffff"/>
                </a:solidFill>
                <a:latin typeface="Calibri"/>
              </a:rPr>
              <a:t>Design and Implement an end to end encrypted &amp; Secure application for communication.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ffffff"/>
                </a:solidFill>
                <a:latin typeface="Calibri"/>
              </a:rPr>
              <a:t>Intuitive and fully functional and Responsive GUI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ffffff"/>
                </a:solidFill>
                <a:latin typeface="Calibri"/>
              </a:rPr>
              <a:t>Application of the building blocks of crypto system like key generation and standard encryption algorithm like AES.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split dir="out" orient="vert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609480"/>
            <a:ext cx="77713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2800">
                <a:solidFill>
                  <a:srgbClr val="ffffff"/>
                </a:solidFill>
                <a:latin typeface="Calibri Light"/>
              </a:rPr>
              <a:t>COMPONENTS: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2142000"/>
            <a:ext cx="7771320" cy="364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ffffff"/>
                </a:solidFill>
                <a:latin typeface="Calibri"/>
              </a:rPr>
              <a:t>Front End: Angular 2 with TypeScript using the Ionic Framework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ffffff"/>
                </a:solidFill>
                <a:latin typeface="Calibri"/>
              </a:rPr>
              <a:t>Backend: Coded in Python.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ffffff"/>
                </a:solidFill>
                <a:latin typeface="Calibri"/>
              </a:rPr>
              <a:t>Encryption: Implemented the AES algorithm, Diffie-Hellman, CBC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ffffff"/>
                </a:solidFill>
                <a:latin typeface="Calibri"/>
              </a:rPr>
              <a:t>Internally it also uses the RESTful API to get Users Data i.e getPublicKey, getLoginDetails, getMessages etc etc</a:t>
            </a:r>
            <a:endParaRPr/>
          </a:p>
        </p:txBody>
      </p:sp>
    </p:spTree>
  </p:cSld>
  <p:transition>
    <p:split dir="out" orient="vert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05520" y="1981080"/>
            <a:ext cx="3480480" cy="3341160"/>
          </a:xfrm>
          <a:prstGeom prst="rect">
            <a:avLst/>
          </a:prstGeom>
          <a:ln w="50760">
            <a:solidFill>
              <a:srgbClr val="ffffff"/>
            </a:solidFill>
            <a:miter/>
          </a:ln>
        </p:spPr>
      </p:pic>
      <p:sp>
        <p:nvSpPr>
          <p:cNvPr id="81" name="CustomShape 1"/>
          <p:cNvSpPr/>
          <p:nvPr/>
        </p:nvSpPr>
        <p:spPr>
          <a:xfrm>
            <a:off x="619560" y="808200"/>
            <a:ext cx="2983320" cy="145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2800">
                <a:solidFill>
                  <a:srgbClr val="ffffff"/>
                </a:solidFill>
                <a:latin typeface="Calibri Light"/>
              </a:rPr>
              <a:t>Front End Functionality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601560" y="2261520"/>
            <a:ext cx="3969360" cy="363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1700">
                <a:solidFill>
                  <a:srgbClr val="ffffff"/>
                </a:solidFill>
                <a:latin typeface="Calibri"/>
              </a:rPr>
              <a:t> </a:t>
            </a:r>
            <a:r>
              <a:rPr lang="en-IN" sz="1700">
                <a:solidFill>
                  <a:srgbClr val="ffffff"/>
                </a:solidFill>
                <a:latin typeface="Calibri"/>
              </a:rPr>
              <a:t>Simple to use with create account and login options on the main page.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1700">
                <a:solidFill>
                  <a:srgbClr val="ffffff"/>
                </a:solidFill>
                <a:latin typeface="Calibri"/>
              </a:rPr>
              <a:t>Once logged in the user has option to add connections and establish a secure encrypted connection for communication among his/her connections.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 sz="1700">
                <a:solidFill>
                  <a:srgbClr val="ffffff"/>
                </a:solidFill>
                <a:latin typeface="Calibri"/>
              </a:rPr>
              <a:t>Logout option for terminating the session and exiting the app.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3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4920" y="5813640"/>
            <a:ext cx="8029800" cy="546480"/>
          </a:xfrm>
          <a:prstGeom prst="rect">
            <a:avLst/>
          </a:prstGeom>
          <a:ln>
            <a:noFill/>
          </a:ln>
        </p:spPr>
      </p:pic>
    </p:spTree>
  </p:cSld>
  <p:transition>
    <p:split dir="out" orient="vert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609480"/>
            <a:ext cx="7771320" cy="145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2800">
                <a:solidFill>
                  <a:srgbClr val="ffffff"/>
                </a:solidFill>
                <a:latin typeface="Calibri Light"/>
              </a:rPr>
              <a:t>Back-End 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752480"/>
            <a:ext cx="7771320" cy="335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ffffff"/>
                </a:solidFill>
                <a:latin typeface="Calibri"/>
              </a:rPr>
              <a:t> </a:t>
            </a:r>
            <a:r>
              <a:rPr lang="en-IN">
                <a:solidFill>
                  <a:srgbClr val="ffffff"/>
                </a:solidFill>
                <a:latin typeface="Calibri"/>
              </a:rPr>
              <a:t>Consists a central program which has various sub routines for authentication and verifying the details.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ffffff"/>
                </a:solidFill>
                <a:latin typeface="Calibri"/>
              </a:rPr>
              <a:t>Tokens are used for authentication purpose.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ffffff"/>
                </a:solidFill>
                <a:latin typeface="Calibri"/>
              </a:rPr>
              <a:t>The program also checks for the existing user in the database and if present fetches the message in the message queue for the specific user.</a:t>
            </a:r>
            <a:endParaRPr/>
          </a:p>
        </p:txBody>
      </p:sp>
    </p:spTree>
  </p:cSld>
  <p:transition>
    <p:split dir="out" orient="vert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609480"/>
            <a:ext cx="7771320" cy="145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2800">
                <a:solidFill>
                  <a:srgbClr val="ffffff"/>
                </a:solidFill>
                <a:latin typeface="Calibri Light"/>
              </a:rPr>
              <a:t>Encryption</a:t>
            </a:r>
            <a:endParaRPr/>
          </a:p>
        </p:txBody>
      </p:sp>
      <p:pic>
        <p:nvPicPr>
          <p:cNvPr id="87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" y="1828800"/>
            <a:ext cx="6323400" cy="3062880"/>
          </a:xfrm>
          <a:prstGeom prst="rect">
            <a:avLst/>
          </a:prstGeom>
          <a:ln>
            <a:noFill/>
          </a:ln>
        </p:spPr>
      </p:pic>
    </p:spTree>
  </p:cSld>
  <p:transition>
    <p:split dir="out" orient="vert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609480"/>
            <a:ext cx="7771320" cy="145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2800">
                <a:solidFill>
                  <a:srgbClr val="ffffff"/>
                </a:solidFill>
                <a:latin typeface="Calibri Light"/>
              </a:rPr>
              <a:t>DIFFIE-Hellman Key Exchange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457200" y="2142000"/>
            <a:ext cx="7771320" cy="364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ffffff"/>
                </a:solidFill>
                <a:latin typeface="Calibri"/>
              </a:rPr>
              <a:t> </a:t>
            </a:r>
            <a:r>
              <a:rPr lang="en-IN">
                <a:solidFill>
                  <a:srgbClr val="ffffff"/>
                </a:solidFill>
                <a:latin typeface="Calibri"/>
              </a:rPr>
              <a:t>Private key generated using the random number generator.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ffffff"/>
                </a:solidFill>
                <a:latin typeface="Calibri"/>
              </a:rPr>
              <a:t>Math function used to generate public key.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IN">
                <a:solidFill>
                  <a:srgbClr val="ffffff"/>
                </a:solidFill>
                <a:latin typeface="Calibri"/>
              </a:rPr>
              <a:t>Hashing is used for generation of a secret key with the help of public and private key.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split dir="out" orient="vert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00600" y="2133720"/>
            <a:ext cx="4130280" cy="3427920"/>
          </a:xfrm>
          <a:prstGeom prst="rect">
            <a:avLst/>
          </a:prstGeom>
          <a:ln>
            <a:noFill/>
          </a:ln>
        </p:spPr>
      </p:pic>
      <p:pic>
        <p:nvPicPr>
          <p:cNvPr id="91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2133720"/>
            <a:ext cx="4037400" cy="342792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535680" y="1577880"/>
            <a:ext cx="266580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Front-End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800600" y="1577880"/>
            <a:ext cx="2665800" cy="3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Calibri"/>
              </a:rPr>
              <a:t>Back-End</a:t>
            </a:r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533520" y="457200"/>
            <a:ext cx="8076240" cy="106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3200">
                <a:solidFill>
                  <a:srgbClr val="ffffff"/>
                </a:solidFill>
                <a:latin typeface="Calibri"/>
              </a:rPr>
              <a:t>CIPHER BLOCK CHAIN IMPLEMENTATION (CBC):</a:t>
            </a:r>
            <a:endParaRPr/>
          </a:p>
        </p:txBody>
      </p:sp>
    </p:spTree>
  </p:cSld>
  <p:transition>
    <p:split dir="out" orient="vert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04920" y="304920"/>
            <a:ext cx="731412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IN" sz="2800">
                <a:solidFill>
                  <a:srgbClr val="ffffff"/>
                </a:solidFill>
                <a:latin typeface="Calibri Light"/>
              </a:rPr>
              <a:t>Diffie hellman key exchange implementation:</a:t>
            </a:r>
            <a:endParaRPr/>
          </a:p>
        </p:txBody>
      </p:sp>
      <p:pic>
        <p:nvPicPr>
          <p:cNvPr id="96" name="Content Placeholder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6640" y="1434960"/>
            <a:ext cx="7174440" cy="1383120"/>
          </a:xfrm>
          <a:prstGeom prst="rect">
            <a:avLst/>
          </a:prstGeom>
          <a:ln>
            <a:noFill/>
          </a:ln>
        </p:spPr>
      </p:pic>
      <p:pic>
        <p:nvPicPr>
          <p:cNvPr id="9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6640" y="3002400"/>
            <a:ext cx="7085520" cy="1472040"/>
          </a:xfrm>
          <a:prstGeom prst="rect">
            <a:avLst/>
          </a:prstGeom>
          <a:ln>
            <a:noFill/>
          </a:ln>
        </p:spPr>
      </p:pic>
      <p:pic>
        <p:nvPicPr>
          <p:cNvPr id="98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65680" y="4677120"/>
            <a:ext cx="7236000" cy="1246320"/>
          </a:xfrm>
          <a:prstGeom prst="rect">
            <a:avLst/>
          </a:prstGeom>
          <a:ln>
            <a:noFill/>
          </a:ln>
        </p:spPr>
      </p:pic>
    </p:spTree>
  </p:cSld>
  <p:transition>
    <p:split dir="out" orient="vert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