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6" r:id="rId5"/>
    <p:sldId id="267" r:id="rId6"/>
    <p:sldId id="270" r:id="rId7"/>
    <p:sldId id="265" r:id="rId8"/>
    <p:sldId id="275" r:id="rId9"/>
    <p:sldId id="277" r:id="rId10"/>
    <p:sldId id="276" r:id="rId11"/>
    <p:sldId id="278" r:id="rId12"/>
    <p:sldId id="279" r:id="rId13"/>
    <p:sldId id="280" r:id="rId14"/>
    <p:sldId id="273" r:id="rId15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1625" autoAdjust="0"/>
  </p:normalViewPr>
  <p:slideViewPr>
    <p:cSldViewPr snapToGrid="0" snapToObjects="1">
      <p:cViewPr varScale="1">
        <p:scale>
          <a:sx n="62" d="100"/>
          <a:sy n="62" d="100"/>
        </p:scale>
        <p:origin x="148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0E97-EC02-4E6B-B2F0-06C1D885149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25C1109F-610C-4F06-B787-755E33F8F289}">
      <dgm:prSet phldrT="[Text]"/>
      <dgm:spPr/>
      <dgm:t>
        <a:bodyPr/>
        <a:lstStyle/>
        <a:p>
          <a:r>
            <a:rPr lang="de-DE" dirty="0"/>
            <a:t>Simulierte Angriffe ausführen</a:t>
          </a:r>
          <a:endParaRPr lang="en-GB" dirty="0"/>
        </a:p>
      </dgm:t>
    </dgm:pt>
    <dgm:pt modelId="{DE4C041E-A9D9-417B-95E5-6649C625F49D}" type="parTrans" cxnId="{77D375A7-E8F3-45BF-86F9-1190414CCDA1}">
      <dgm:prSet/>
      <dgm:spPr/>
      <dgm:t>
        <a:bodyPr/>
        <a:lstStyle/>
        <a:p>
          <a:endParaRPr lang="en-GB"/>
        </a:p>
      </dgm:t>
    </dgm:pt>
    <dgm:pt modelId="{20686FD6-B9A2-4B78-8B2B-0F471FEA1F7E}" type="sibTrans" cxnId="{77D375A7-E8F3-45BF-86F9-1190414CCDA1}">
      <dgm:prSet/>
      <dgm:spPr/>
      <dgm:t>
        <a:bodyPr/>
        <a:lstStyle/>
        <a:p>
          <a:endParaRPr lang="en-GB"/>
        </a:p>
      </dgm:t>
    </dgm:pt>
    <dgm:pt modelId="{0AA8ABB3-DFF0-4D83-97BE-9736765A151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GB" dirty="0" err="1"/>
            <a:t>Angriffsdaten</a:t>
          </a:r>
          <a:r>
            <a:rPr lang="en-GB" dirty="0"/>
            <a:t> </a:t>
          </a:r>
          <a:r>
            <a:rPr lang="en-GB" dirty="0" err="1"/>
            <a:t>visualisieren</a:t>
          </a:r>
          <a:endParaRPr lang="en-GB" dirty="0"/>
        </a:p>
      </dgm:t>
    </dgm:pt>
    <dgm:pt modelId="{7B1ABF64-B269-4F75-85E6-0A0F307BFB2B}" type="parTrans" cxnId="{C12C73F7-DA54-423A-8639-A14D4BAE5DF4}">
      <dgm:prSet/>
      <dgm:spPr/>
      <dgm:t>
        <a:bodyPr/>
        <a:lstStyle/>
        <a:p>
          <a:endParaRPr lang="en-GB"/>
        </a:p>
      </dgm:t>
    </dgm:pt>
    <dgm:pt modelId="{3EBFA13E-F719-410C-BA2E-550C18DDD796}" type="sibTrans" cxnId="{C12C73F7-DA54-423A-8639-A14D4BAE5DF4}">
      <dgm:prSet/>
      <dgm:spPr/>
      <dgm:t>
        <a:bodyPr/>
        <a:lstStyle/>
        <a:p>
          <a:endParaRPr lang="en-GB"/>
        </a:p>
      </dgm:t>
    </dgm:pt>
    <dgm:pt modelId="{A19429E2-9C0A-49E1-91EE-5DD3DE820AE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GB" dirty="0" err="1"/>
            <a:t>Daten</a:t>
          </a:r>
          <a:r>
            <a:rPr lang="en-GB" dirty="0"/>
            <a:t> </a:t>
          </a:r>
          <a:r>
            <a:rPr lang="en-GB" dirty="0" err="1"/>
            <a:t>verknüpfen</a:t>
          </a:r>
          <a:r>
            <a:rPr lang="en-GB" dirty="0"/>
            <a:t> und </a:t>
          </a:r>
          <a:r>
            <a:rPr lang="en-GB" dirty="0" err="1"/>
            <a:t>aufwerten</a:t>
          </a:r>
          <a:endParaRPr lang="en-GB" dirty="0"/>
        </a:p>
      </dgm:t>
    </dgm:pt>
    <dgm:pt modelId="{6E96805E-5831-4F11-B109-20FEB8B0A221}" type="parTrans" cxnId="{79104FE1-AA56-4164-96BC-5704D682E1AD}">
      <dgm:prSet/>
      <dgm:spPr/>
      <dgm:t>
        <a:bodyPr/>
        <a:lstStyle/>
        <a:p>
          <a:endParaRPr lang="en-GB"/>
        </a:p>
      </dgm:t>
    </dgm:pt>
    <dgm:pt modelId="{263289E8-8C50-4016-AE25-61A62AC9F376}" type="sibTrans" cxnId="{79104FE1-AA56-4164-96BC-5704D682E1AD}">
      <dgm:prSet/>
      <dgm:spPr/>
      <dgm:t>
        <a:bodyPr/>
        <a:lstStyle/>
        <a:p>
          <a:endParaRPr lang="en-GB"/>
        </a:p>
      </dgm:t>
    </dgm:pt>
    <dgm:pt modelId="{F700943A-F75D-4108-B523-DCF0490A81CC}" type="pres">
      <dgm:prSet presAssocID="{CF760E97-EC02-4E6B-B2F0-06C1D885149C}" presName="Name0" presStyleCnt="0">
        <dgm:presLayoutVars>
          <dgm:dir/>
          <dgm:resizeHandles val="exact"/>
        </dgm:presLayoutVars>
      </dgm:prSet>
      <dgm:spPr/>
    </dgm:pt>
    <dgm:pt modelId="{332096CC-3576-47D4-910C-DA06E3270046}" type="pres">
      <dgm:prSet presAssocID="{25C1109F-610C-4F06-B787-755E33F8F289}" presName="node" presStyleLbl="node1" presStyleIdx="0" presStyleCnt="3">
        <dgm:presLayoutVars>
          <dgm:bulletEnabled val="1"/>
        </dgm:presLayoutVars>
      </dgm:prSet>
      <dgm:spPr/>
    </dgm:pt>
    <dgm:pt modelId="{0863CA2E-7E1E-4C51-BBF4-25BE8AB88513}" type="pres">
      <dgm:prSet presAssocID="{20686FD6-B9A2-4B78-8B2B-0F471FEA1F7E}" presName="sibTrans" presStyleLbl="sibTrans2D1" presStyleIdx="0" presStyleCnt="2"/>
      <dgm:spPr/>
    </dgm:pt>
    <dgm:pt modelId="{A613D289-0E67-4632-B74E-BCC7D0436254}" type="pres">
      <dgm:prSet presAssocID="{20686FD6-B9A2-4B78-8B2B-0F471FEA1F7E}" presName="connectorText" presStyleLbl="sibTrans2D1" presStyleIdx="0" presStyleCnt="2"/>
      <dgm:spPr/>
    </dgm:pt>
    <dgm:pt modelId="{81880A5B-11F0-4B74-B239-09D5BE0DE659}" type="pres">
      <dgm:prSet presAssocID="{0AA8ABB3-DFF0-4D83-97BE-9736765A1513}" presName="node" presStyleLbl="node1" presStyleIdx="1" presStyleCnt="3" custLinFactNeighborY="0">
        <dgm:presLayoutVars>
          <dgm:bulletEnabled val="1"/>
        </dgm:presLayoutVars>
      </dgm:prSet>
      <dgm:spPr/>
    </dgm:pt>
    <dgm:pt modelId="{C803D18C-B226-4229-BAD3-3E6AEA8C6302}" type="pres">
      <dgm:prSet presAssocID="{3EBFA13E-F719-410C-BA2E-550C18DDD796}" presName="sibTrans" presStyleLbl="sibTrans2D1" presStyleIdx="1" presStyleCnt="2"/>
      <dgm:spPr/>
    </dgm:pt>
    <dgm:pt modelId="{A36FE7C5-EE84-4CC5-8D9C-E8FB52690AFE}" type="pres">
      <dgm:prSet presAssocID="{3EBFA13E-F719-410C-BA2E-550C18DDD796}" presName="connectorText" presStyleLbl="sibTrans2D1" presStyleIdx="1" presStyleCnt="2"/>
      <dgm:spPr/>
    </dgm:pt>
    <dgm:pt modelId="{291B0373-FC2D-4C88-A809-8E040DC03437}" type="pres">
      <dgm:prSet presAssocID="{A19429E2-9C0A-49E1-91EE-5DD3DE820AE6}" presName="node" presStyleLbl="node1" presStyleIdx="2" presStyleCnt="3">
        <dgm:presLayoutVars>
          <dgm:bulletEnabled val="1"/>
        </dgm:presLayoutVars>
      </dgm:prSet>
      <dgm:spPr/>
    </dgm:pt>
  </dgm:ptLst>
  <dgm:cxnLst>
    <dgm:cxn modelId="{CD4D3209-070A-43E7-9B1D-72CABE01EF88}" type="presOf" srcId="{25C1109F-610C-4F06-B787-755E33F8F289}" destId="{332096CC-3576-47D4-910C-DA06E3270046}" srcOrd="0" destOrd="0" presId="urn:microsoft.com/office/officeart/2005/8/layout/process1"/>
    <dgm:cxn modelId="{2181D00E-157C-44C7-BE10-4DC410CC923D}" type="presOf" srcId="{0AA8ABB3-DFF0-4D83-97BE-9736765A1513}" destId="{81880A5B-11F0-4B74-B239-09D5BE0DE659}" srcOrd="0" destOrd="0" presId="urn:microsoft.com/office/officeart/2005/8/layout/process1"/>
    <dgm:cxn modelId="{5768E53A-7745-4A55-BD22-6F6AAEC92353}" type="presOf" srcId="{20686FD6-B9A2-4B78-8B2B-0F471FEA1F7E}" destId="{0863CA2E-7E1E-4C51-BBF4-25BE8AB88513}" srcOrd="0" destOrd="0" presId="urn:microsoft.com/office/officeart/2005/8/layout/process1"/>
    <dgm:cxn modelId="{C3EDA74B-CB9B-4EC7-95AA-C505F5105370}" type="presOf" srcId="{CF760E97-EC02-4E6B-B2F0-06C1D885149C}" destId="{F700943A-F75D-4108-B523-DCF0490A81CC}" srcOrd="0" destOrd="0" presId="urn:microsoft.com/office/officeart/2005/8/layout/process1"/>
    <dgm:cxn modelId="{8AEF6F8A-E9A5-43E0-8000-7EBF01D3CB27}" type="presOf" srcId="{A19429E2-9C0A-49E1-91EE-5DD3DE820AE6}" destId="{291B0373-FC2D-4C88-A809-8E040DC03437}" srcOrd="0" destOrd="0" presId="urn:microsoft.com/office/officeart/2005/8/layout/process1"/>
    <dgm:cxn modelId="{34056097-CFBB-4B90-ABDC-7C8C4B6E62FD}" type="presOf" srcId="{20686FD6-B9A2-4B78-8B2B-0F471FEA1F7E}" destId="{A613D289-0E67-4632-B74E-BCC7D0436254}" srcOrd="1" destOrd="0" presId="urn:microsoft.com/office/officeart/2005/8/layout/process1"/>
    <dgm:cxn modelId="{77D375A7-E8F3-45BF-86F9-1190414CCDA1}" srcId="{CF760E97-EC02-4E6B-B2F0-06C1D885149C}" destId="{25C1109F-610C-4F06-B787-755E33F8F289}" srcOrd="0" destOrd="0" parTransId="{DE4C041E-A9D9-417B-95E5-6649C625F49D}" sibTransId="{20686FD6-B9A2-4B78-8B2B-0F471FEA1F7E}"/>
    <dgm:cxn modelId="{2A28C4C6-70C7-4674-B158-0151A827AFC8}" type="presOf" srcId="{3EBFA13E-F719-410C-BA2E-550C18DDD796}" destId="{A36FE7C5-EE84-4CC5-8D9C-E8FB52690AFE}" srcOrd="1" destOrd="0" presId="urn:microsoft.com/office/officeart/2005/8/layout/process1"/>
    <dgm:cxn modelId="{79104FE1-AA56-4164-96BC-5704D682E1AD}" srcId="{CF760E97-EC02-4E6B-B2F0-06C1D885149C}" destId="{A19429E2-9C0A-49E1-91EE-5DD3DE820AE6}" srcOrd="2" destOrd="0" parTransId="{6E96805E-5831-4F11-B109-20FEB8B0A221}" sibTransId="{263289E8-8C50-4016-AE25-61A62AC9F376}"/>
    <dgm:cxn modelId="{9C383BEE-CFCF-4607-B4F7-FDBB0AB05789}" type="presOf" srcId="{3EBFA13E-F719-410C-BA2E-550C18DDD796}" destId="{C803D18C-B226-4229-BAD3-3E6AEA8C6302}" srcOrd="0" destOrd="0" presId="urn:microsoft.com/office/officeart/2005/8/layout/process1"/>
    <dgm:cxn modelId="{C12C73F7-DA54-423A-8639-A14D4BAE5DF4}" srcId="{CF760E97-EC02-4E6B-B2F0-06C1D885149C}" destId="{0AA8ABB3-DFF0-4D83-97BE-9736765A1513}" srcOrd="1" destOrd="0" parTransId="{7B1ABF64-B269-4F75-85E6-0A0F307BFB2B}" sibTransId="{3EBFA13E-F719-410C-BA2E-550C18DDD796}"/>
    <dgm:cxn modelId="{AA313E99-936A-4C26-AE33-DA044B6785B2}" type="presParOf" srcId="{F700943A-F75D-4108-B523-DCF0490A81CC}" destId="{332096CC-3576-47D4-910C-DA06E3270046}" srcOrd="0" destOrd="0" presId="urn:microsoft.com/office/officeart/2005/8/layout/process1"/>
    <dgm:cxn modelId="{A4873A8B-7E82-4BA0-BD2B-B797DEA4F290}" type="presParOf" srcId="{F700943A-F75D-4108-B523-DCF0490A81CC}" destId="{0863CA2E-7E1E-4C51-BBF4-25BE8AB88513}" srcOrd="1" destOrd="0" presId="urn:microsoft.com/office/officeart/2005/8/layout/process1"/>
    <dgm:cxn modelId="{BC8044E2-6787-494D-8610-A4F128E6EC55}" type="presParOf" srcId="{0863CA2E-7E1E-4C51-BBF4-25BE8AB88513}" destId="{A613D289-0E67-4632-B74E-BCC7D0436254}" srcOrd="0" destOrd="0" presId="urn:microsoft.com/office/officeart/2005/8/layout/process1"/>
    <dgm:cxn modelId="{14641328-1013-4EF5-95AF-36F98D96EF8B}" type="presParOf" srcId="{F700943A-F75D-4108-B523-DCF0490A81CC}" destId="{81880A5B-11F0-4B74-B239-09D5BE0DE659}" srcOrd="2" destOrd="0" presId="urn:microsoft.com/office/officeart/2005/8/layout/process1"/>
    <dgm:cxn modelId="{54D48088-00F1-4CAA-8533-01DBC115C7D7}" type="presParOf" srcId="{F700943A-F75D-4108-B523-DCF0490A81CC}" destId="{C803D18C-B226-4229-BAD3-3E6AEA8C6302}" srcOrd="3" destOrd="0" presId="urn:microsoft.com/office/officeart/2005/8/layout/process1"/>
    <dgm:cxn modelId="{8FAFF533-3501-4039-B126-4A47CBE09616}" type="presParOf" srcId="{C803D18C-B226-4229-BAD3-3E6AEA8C6302}" destId="{A36FE7C5-EE84-4CC5-8D9C-E8FB52690AFE}" srcOrd="0" destOrd="0" presId="urn:microsoft.com/office/officeart/2005/8/layout/process1"/>
    <dgm:cxn modelId="{EA6CB725-FFCB-4FC3-B979-205DC89F2F51}" type="presParOf" srcId="{F700943A-F75D-4108-B523-DCF0490A81CC}" destId="{291B0373-FC2D-4C88-A809-8E040DC034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096CC-3576-47D4-910C-DA06E3270046}">
      <dsp:nvSpPr>
        <dsp:cNvPr id="0" name=""/>
        <dsp:cNvSpPr/>
      </dsp:nvSpPr>
      <dsp:spPr>
        <a:xfrm>
          <a:off x="7143" y="80896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Simulierte Angriffe ausführen</a:t>
          </a:r>
          <a:endParaRPr lang="en-GB" sz="2300" kern="1200" dirty="0"/>
        </a:p>
      </dsp:txBody>
      <dsp:txXfrm>
        <a:off x="44665" y="118418"/>
        <a:ext cx="2060143" cy="1206068"/>
      </dsp:txXfrm>
    </dsp:sp>
    <dsp:sp modelId="{0863CA2E-7E1E-4C51-BBF4-25BE8AB88513}">
      <dsp:nvSpPr>
        <dsp:cNvPr id="0" name=""/>
        <dsp:cNvSpPr/>
      </dsp:nvSpPr>
      <dsp:spPr>
        <a:xfrm>
          <a:off x="2355850" y="45668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355850" y="562594"/>
        <a:ext cx="316861" cy="317716"/>
      </dsp:txXfrm>
    </dsp:sp>
    <dsp:sp modelId="{81880A5B-11F0-4B74-B239-09D5BE0DE659}">
      <dsp:nvSpPr>
        <dsp:cNvPr id="0" name=""/>
        <dsp:cNvSpPr/>
      </dsp:nvSpPr>
      <dsp:spPr>
        <a:xfrm>
          <a:off x="2996406" y="80896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Angriffsdaten</a:t>
          </a:r>
          <a:r>
            <a:rPr lang="en-GB" sz="2300" kern="1200" dirty="0"/>
            <a:t> </a:t>
          </a:r>
          <a:r>
            <a:rPr lang="en-GB" sz="2300" kern="1200" dirty="0" err="1"/>
            <a:t>visualisieren</a:t>
          </a:r>
          <a:endParaRPr lang="en-GB" sz="2300" kern="1200" dirty="0"/>
        </a:p>
      </dsp:txBody>
      <dsp:txXfrm>
        <a:off x="3033928" y="118418"/>
        <a:ext cx="2060143" cy="1206068"/>
      </dsp:txXfrm>
    </dsp:sp>
    <dsp:sp modelId="{C803D18C-B226-4229-BAD3-3E6AEA8C6302}">
      <dsp:nvSpPr>
        <dsp:cNvPr id="0" name=""/>
        <dsp:cNvSpPr/>
      </dsp:nvSpPr>
      <dsp:spPr>
        <a:xfrm>
          <a:off x="5345112" y="45668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345112" y="562594"/>
        <a:ext cx="316861" cy="317716"/>
      </dsp:txXfrm>
    </dsp:sp>
    <dsp:sp modelId="{291B0373-FC2D-4C88-A809-8E040DC03437}">
      <dsp:nvSpPr>
        <dsp:cNvPr id="0" name=""/>
        <dsp:cNvSpPr/>
      </dsp:nvSpPr>
      <dsp:spPr>
        <a:xfrm>
          <a:off x="5985668" y="80896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Daten</a:t>
          </a:r>
          <a:r>
            <a:rPr lang="en-GB" sz="2300" kern="1200" dirty="0"/>
            <a:t> </a:t>
          </a:r>
          <a:r>
            <a:rPr lang="en-GB" sz="2300" kern="1200" dirty="0" err="1"/>
            <a:t>verknüpfen</a:t>
          </a:r>
          <a:r>
            <a:rPr lang="en-GB" sz="2300" kern="1200" dirty="0"/>
            <a:t> und </a:t>
          </a:r>
          <a:r>
            <a:rPr lang="en-GB" sz="2300" kern="1200" dirty="0" err="1"/>
            <a:t>aufwerten</a:t>
          </a:r>
          <a:endParaRPr lang="en-GB" sz="2300" kern="1200" dirty="0"/>
        </a:p>
      </dsp:txBody>
      <dsp:txXfrm>
        <a:off x="6023190" y="118418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9219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EABD8D7-DB7D-4262-BD90-67B58EBF3A4F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922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24.01.2025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69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7173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461BB4A2-88BF-4F1A-ADC3-F64B0D1FA15C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7175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24.01.2025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18125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3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mal im Schnelldurchlauf erklärt, wie das Gathering, also das Sammeln der Information abläuft:</a:t>
            </a:r>
          </a:p>
          <a:p>
            <a:r>
              <a:rPr lang="de-DE" dirty="0"/>
              <a:t>Aus dem MITRE CTI, das ist das </a:t>
            </a:r>
            <a:r>
              <a:rPr lang="en-GB" dirty="0"/>
              <a:t>Cyber Threat Intelligence Repository </a:t>
            </a:r>
            <a:r>
              <a:rPr lang="en-GB" dirty="0" err="1"/>
              <a:t>werden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runtergeladen</a:t>
            </a:r>
            <a:r>
              <a:rPr lang="en-GB" dirty="0"/>
              <a:t> und in </a:t>
            </a:r>
            <a:r>
              <a:rPr lang="en-GB" dirty="0" err="1"/>
              <a:t>einen</a:t>
            </a:r>
            <a:r>
              <a:rPr lang="en-GB" dirty="0"/>
              <a:t> Pandas </a:t>
            </a:r>
            <a:r>
              <a:rPr lang="en-GB" dirty="0" err="1"/>
              <a:t>Dataframe</a:t>
            </a:r>
            <a:r>
              <a:rPr lang="en-GB" dirty="0"/>
              <a:t> </a:t>
            </a:r>
            <a:r>
              <a:rPr lang="en-GB" dirty="0" err="1"/>
              <a:t>umgewandelt</a:t>
            </a:r>
            <a:r>
              <a:rPr lang="en-GB" dirty="0"/>
              <a:t>. Das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bestimmten</a:t>
            </a:r>
            <a:r>
              <a:rPr lang="en-GB" dirty="0"/>
              <a:t> </a:t>
            </a:r>
            <a:r>
              <a:rPr lang="en-GB" dirty="0" err="1"/>
              <a:t>Filtern</a:t>
            </a:r>
            <a:r>
              <a:rPr lang="en-GB" dirty="0"/>
              <a:t> </a:t>
            </a:r>
            <a:r>
              <a:rPr lang="en-GB" dirty="0" err="1"/>
              <a:t>durchsucht</a:t>
            </a:r>
            <a:r>
              <a:rPr lang="en-GB" dirty="0"/>
              <a:t> um CAPEC und CWE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Technik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. Das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vollständiges</a:t>
            </a:r>
            <a:r>
              <a:rPr lang="en-GB" dirty="0"/>
              <a:t> 1&lt;-&gt;N Mapping, also zB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CAPEC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mehrere</a:t>
            </a:r>
            <a:r>
              <a:rPr lang="en-GB" dirty="0"/>
              <a:t> CWEs </a:t>
            </a:r>
            <a:r>
              <a:rPr lang="en-GB" dirty="0" err="1"/>
              <a:t>gehören</a:t>
            </a:r>
            <a:r>
              <a:rPr lang="en-GB" dirty="0"/>
              <a:t>.</a:t>
            </a:r>
          </a:p>
          <a:p>
            <a:r>
              <a:rPr lang="en-GB" dirty="0"/>
              <a:t>Um für </a:t>
            </a:r>
            <a:r>
              <a:rPr lang="en-GB" dirty="0" err="1"/>
              <a:t>einen</a:t>
            </a:r>
            <a:r>
              <a:rPr lang="en-GB" dirty="0"/>
              <a:t> CWE, was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vorher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gesagt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SchwachstellenKATEGORIE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, EINIGE CVEs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python </a:t>
            </a:r>
            <a:r>
              <a:rPr lang="en-GB" dirty="0" err="1"/>
              <a:t>bibliothek</a:t>
            </a:r>
            <a:r>
              <a:rPr lang="en-GB" dirty="0"/>
              <a:t> </a:t>
            </a:r>
            <a:r>
              <a:rPr lang="en-GB" dirty="0" err="1"/>
              <a:t>namens</a:t>
            </a:r>
            <a:r>
              <a:rPr lang="en-GB" dirty="0"/>
              <a:t> cwe2 </a:t>
            </a:r>
            <a:r>
              <a:rPr lang="en-GB" dirty="0" err="1"/>
              <a:t>genutzt</a:t>
            </a:r>
            <a:r>
              <a:rPr lang="en-GB" dirty="0"/>
              <a:t>. Ich sage EINIGE CVEs, </a:t>
            </a:r>
            <a:r>
              <a:rPr lang="en-GB" dirty="0" err="1"/>
              <a:t>denn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, </a:t>
            </a:r>
            <a:r>
              <a:rPr lang="en-GB" dirty="0" err="1"/>
              <a:t>sondern</a:t>
            </a:r>
            <a:r>
              <a:rPr lang="en-GB" dirty="0"/>
              <a:t> </a:t>
            </a:r>
            <a:r>
              <a:rPr lang="en-GB" dirty="0" err="1"/>
              <a:t>beinhaltet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sogenannte</a:t>
            </a:r>
            <a:r>
              <a:rPr lang="en-GB" dirty="0"/>
              <a:t> observed examples, also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alle CVEs.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Infos</a:t>
            </a:r>
            <a:r>
              <a:rPr lang="en-GB" dirty="0"/>
              <a:t> die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interessant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, </a:t>
            </a:r>
            <a:r>
              <a:rPr lang="en-GB" dirty="0" err="1"/>
              <a:t>bekommt</a:t>
            </a:r>
            <a:r>
              <a:rPr lang="en-GB" dirty="0"/>
              <a:t> man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der NVD, das </a:t>
            </a:r>
            <a:r>
              <a:rPr lang="en-GB" dirty="0" err="1"/>
              <a:t>ist</a:t>
            </a:r>
            <a:r>
              <a:rPr lang="en-GB" dirty="0"/>
              <a:t> die </a:t>
            </a:r>
            <a:r>
              <a:rPr lang="en-GB" dirty="0">
                <a:hlinkClick r:id="rId3"/>
              </a:rPr>
              <a:t>National Vulnerability Database</a:t>
            </a:r>
            <a:r>
              <a:rPr lang="en-GB" dirty="0"/>
              <a:t>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Was </a:t>
            </a:r>
            <a:r>
              <a:rPr lang="en-GB" b="1" dirty="0" err="1"/>
              <a:t>uns</a:t>
            </a:r>
            <a:r>
              <a:rPr lang="en-GB" b="1" dirty="0"/>
              <a:t> </a:t>
            </a:r>
            <a:r>
              <a:rPr lang="en-GB" b="1" dirty="0" err="1"/>
              <a:t>nämlich</a:t>
            </a:r>
            <a:r>
              <a:rPr lang="en-GB" b="1" dirty="0"/>
              <a:t> </a:t>
            </a:r>
            <a:r>
              <a:rPr lang="en-GB" b="1" dirty="0" err="1"/>
              <a:t>noch</a:t>
            </a:r>
            <a:r>
              <a:rPr lang="en-GB" b="1" dirty="0"/>
              <a:t> </a:t>
            </a:r>
            <a:r>
              <a:rPr lang="en-GB" b="1" dirty="0" err="1"/>
              <a:t>gefehlt</a:t>
            </a:r>
            <a:r>
              <a:rPr lang="en-GB" b="1" dirty="0"/>
              <a:t> hat </a:t>
            </a:r>
            <a:r>
              <a:rPr lang="en-GB" b="1" dirty="0" err="1"/>
              <a:t>sind</a:t>
            </a:r>
            <a:r>
              <a:rPr lang="en-GB" b="1" dirty="0"/>
              <a:t> die CVSS </a:t>
            </a:r>
            <a:r>
              <a:rPr lang="en-GB" b="1" dirty="0" err="1"/>
              <a:t>Daten</a:t>
            </a:r>
            <a:r>
              <a:rPr lang="en-GB" b="1" dirty="0"/>
              <a:t>, also die </a:t>
            </a:r>
            <a:r>
              <a:rPr lang="en-GB" b="1" dirty="0" err="1"/>
              <a:t>Bewertung</a:t>
            </a:r>
            <a:r>
              <a:rPr lang="en-GB" b="1" dirty="0"/>
              <a:t> der CVEs.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1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diesen drei Verknüpfungen habe ich jetzt interessante daten die ich auch im Dashboard nutzen kann.</a:t>
            </a:r>
          </a:p>
          <a:p>
            <a:r>
              <a:rPr lang="de-DE" dirty="0"/>
              <a:t>ZB in der Matrix sieht man direkt, dass CVEs die eine Schwachstelle in Richtung „Angreifbare sensitive Schnittstellen“ durchschnittlich als gefährlicher bewertet werden als solche Schwachstellen die es erlauben Container Logs zu löschen.</a:t>
            </a:r>
          </a:p>
          <a:p>
            <a:r>
              <a:rPr lang="de-DE" dirty="0"/>
              <a:t>Im rechten Bild ist eine andere Anwendung der Daten zu sehen, nämlich direkt in der Detailansicht eines Artefakts. Hier kann man den Basis-Score, den Impact Score und den </a:t>
            </a:r>
            <a:r>
              <a:rPr lang="de-DE" dirty="0" err="1"/>
              <a:t>Exploitability</a:t>
            </a:r>
            <a:r>
              <a:rPr lang="de-DE" dirty="0"/>
              <a:t> Score sehen. Diese Werte beziehen sich nicht direkt auf diesen Angriff, sondern sind </a:t>
            </a:r>
            <a:r>
              <a:rPr lang="de-DE" dirty="0" err="1"/>
              <a:t>durchschnittswerte</a:t>
            </a:r>
            <a:r>
              <a:rPr lang="de-DE" dirty="0"/>
              <a:t> über alle CVEs die mit dieser MITRE-Technik verknüpft sind. </a:t>
            </a:r>
          </a:p>
        </p:txBody>
      </p:sp>
    </p:spTree>
    <p:extLst>
      <p:ext uri="{BB962C8B-B14F-4D97-AF65-F5344CB8AC3E}">
        <p14:creationId xmlns:p14="http://schemas.microsoft.com/office/powerpoint/2010/main" val="1988762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Neben der direkten Anwendung im Dashboard gibt’s noch weitere Daten sie auch interessant sind und indirekt im Dashboard integriert sind, </a:t>
            </a:r>
            <a:r>
              <a:rPr lang="de-DE" dirty="0" err="1"/>
              <a:t>namlich</a:t>
            </a:r>
            <a:r>
              <a:rPr lang="de-DE" dirty="0"/>
              <a:t> als </a:t>
            </a:r>
            <a:r>
              <a:rPr lang="de-DE" dirty="0" err="1"/>
              <a:t>pdf</a:t>
            </a:r>
            <a:r>
              <a:rPr lang="de-DE" dirty="0"/>
              <a:t> unter dem Menü ACEMA.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ZB hier eine Datenanalyse in der die Summe der Bewertungen aller CVEs pro </a:t>
            </a:r>
            <a:r>
              <a:rPr lang="de-DE" dirty="0" err="1"/>
              <a:t>Threat</a:t>
            </a:r>
            <a:r>
              <a:rPr lang="de-DE" dirty="0"/>
              <a:t>-ID und Schweregrad Gezeigt ist. Besondern auffallend sind hier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T-ADMIN-02; Das ausnutzen einer </a:t>
            </a:r>
            <a:r>
              <a:rPr lang="de-DE" dirty="0" err="1"/>
              <a:t>admin</a:t>
            </a:r>
            <a:r>
              <a:rPr lang="de-DE" dirty="0"/>
              <a:t> </a:t>
            </a:r>
            <a:r>
              <a:rPr lang="de-DE" dirty="0" err="1"/>
              <a:t>schnittstelle</a:t>
            </a:r>
            <a:endParaRPr lang="de-DE" dirty="0"/>
          </a:p>
          <a:p>
            <a:r>
              <a:rPr lang="de-DE" dirty="0"/>
              <a:t>T-IMG-01; Manipulation von VMs oder Containern</a:t>
            </a:r>
          </a:p>
          <a:p>
            <a:r>
              <a:rPr lang="de-DE" dirty="0"/>
              <a:t>Und T-VM-C-01; Ausnutzen einer privilegierten VM oder eines Containers</a:t>
            </a:r>
          </a:p>
          <a:p>
            <a:endParaRPr lang="de-DE" dirty="0"/>
          </a:p>
          <a:p>
            <a:r>
              <a:rPr lang="de-DE" dirty="0"/>
              <a:t>Von diesen </a:t>
            </a:r>
            <a:r>
              <a:rPr lang="de-DE" dirty="0" err="1"/>
              <a:t>Threats</a:t>
            </a:r>
            <a:r>
              <a:rPr lang="de-DE" dirty="0"/>
              <a:t> die im O-RAN </a:t>
            </a:r>
            <a:r>
              <a:rPr lang="de-DE" dirty="0" err="1"/>
              <a:t>Threat</a:t>
            </a:r>
            <a:r>
              <a:rPr lang="de-DE" dirty="0"/>
              <a:t> Model identifiziert wurden geht also laut dieser Auswertung eine besonders hohe Gefahr aus. Die O-RAN Alliance hat diese </a:t>
            </a:r>
            <a:r>
              <a:rPr lang="de-DE" dirty="0" err="1"/>
              <a:t>Threats</a:t>
            </a:r>
            <a:r>
              <a:rPr lang="de-DE" dirty="0"/>
              <a:t> in ihrer eigenen Risikobewertung auch mit einem Risk Score von „HOCH“ versehen!</a:t>
            </a:r>
          </a:p>
        </p:txBody>
      </p:sp>
    </p:spTree>
    <p:extLst>
      <p:ext uri="{BB962C8B-B14F-4D97-AF65-F5344CB8AC3E}">
        <p14:creationId xmlns:p14="http://schemas.microsoft.com/office/powerpoint/2010/main" val="1860784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weitere Interessante Darstellung ist, die Aufspaltung des CVSS Scores in die Einzelteile.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Hier wurden alle CVEs betrachtet die in dem Datensatz verfügbar sind und es ist erkennbar, dass diese CVEs mit meist über das Netzwerk ausgenutzt werden können und kein 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bzw</a:t>
            </a:r>
            <a:r>
              <a:rPr lang="de-DE" dirty="0"/>
              <a:t> physischer </a:t>
            </a:r>
            <a:r>
              <a:rPr lang="de-DE" dirty="0" err="1"/>
              <a:t>zugang</a:t>
            </a:r>
            <a:r>
              <a:rPr lang="de-DE" dirty="0"/>
              <a:t> nötig ist. Die Angriffskomplexität ist durchschnittlich mittel und es muss meist keine </a:t>
            </a:r>
            <a:r>
              <a:rPr lang="en-GB" dirty="0" err="1"/>
              <a:t>Authentifizierung</a:t>
            </a:r>
            <a:r>
              <a:rPr lang="de-DE" dirty="0"/>
              <a:t> durchgeführt werden.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Auswirkung auf </a:t>
            </a:r>
            <a:r>
              <a:rPr lang="de-DE" dirty="0" err="1"/>
              <a:t>Availability</a:t>
            </a:r>
            <a:r>
              <a:rPr lang="de-DE" dirty="0"/>
              <a:t>, Integrity und </a:t>
            </a:r>
            <a:r>
              <a:rPr lang="de-DE" dirty="0" err="1"/>
              <a:t>Confidentiality</a:t>
            </a:r>
            <a:r>
              <a:rPr lang="de-DE" dirty="0"/>
              <a:t> bewegt sich immer um eine teilweise Beeinträchtigung.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089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guter Letzt, wenn ihr nochmal live in das Dashboard gucken wollt, es läuft unter </a:t>
            </a:r>
            <a:r>
              <a:rPr lang="de-DE" dirty="0" err="1"/>
              <a:t>database-attack.foran.lab</a:t>
            </a:r>
            <a:endParaRPr lang="de-DE" dirty="0"/>
          </a:p>
          <a:p>
            <a:r>
              <a:rPr lang="de-DE" dirty="0"/>
              <a:t>Der Quellcode Dazu liegt im Gitlab.</a:t>
            </a:r>
          </a:p>
          <a:p>
            <a:endParaRPr lang="de-DE" dirty="0"/>
          </a:p>
          <a:p>
            <a:r>
              <a:rPr lang="de-DE" dirty="0"/>
              <a:t>Den Quellcode den ich für </a:t>
            </a:r>
            <a:r>
              <a:rPr lang="de-DE" dirty="0" err="1"/>
              <a:t>acema</a:t>
            </a:r>
            <a:r>
              <a:rPr lang="de-DE" dirty="0"/>
              <a:t> genutzt hab gibt’s auf </a:t>
            </a:r>
            <a:r>
              <a:rPr lang="de-DE" dirty="0" err="1"/>
              <a:t>github</a:t>
            </a:r>
            <a:r>
              <a:rPr lang="de-DE" dirty="0"/>
              <a:t> und da sind auch alle Daten und Diagramme.</a:t>
            </a:r>
          </a:p>
          <a:p>
            <a:endParaRPr lang="de-DE" dirty="0"/>
          </a:p>
          <a:p>
            <a:r>
              <a:rPr lang="de-DE" dirty="0"/>
              <a:t>Und meine komplette Arbeit und diese Präsentation gibt’s in dem </a:t>
            </a:r>
            <a:r>
              <a:rPr lang="de-DE" dirty="0" err="1"/>
              <a:t>foran-ba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.</a:t>
            </a:r>
          </a:p>
          <a:p>
            <a:r>
              <a:rPr lang="de-DE" dirty="0"/>
              <a:t>Danke fürs Zuhören, gibt’s Fragen?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37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Ich fange an mit der Vision des Dashboards, die sich während der Entwicklung ergeben hat.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Dann zeige ich euch die Architektur des Dashboards.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Dann geht’s rein in die Implementierung:</a:t>
            </a:r>
            <a:br>
              <a:rPr lang="de-DE" dirty="0"/>
            </a:br>
            <a:r>
              <a:rPr lang="de-DE" dirty="0"/>
              <a:t>Bisschen tiefer in die technischen Aspekte von zwei Implementierungen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praktische </a:t>
            </a:r>
            <a:r>
              <a:rPr lang="de-DE" dirty="0" err="1"/>
              <a:t>umsetzung</a:t>
            </a:r>
            <a:r>
              <a:rPr lang="de-DE" dirty="0"/>
              <a:t> des Papers von Klement et al.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Und am Ende rede ich noch über die Ergebnisse, und wie ich diese in Das </a:t>
            </a:r>
            <a:r>
              <a:rPr lang="de-DE" dirty="0" err="1"/>
              <a:t>dashboard</a:t>
            </a:r>
            <a:r>
              <a:rPr lang="de-DE" dirty="0"/>
              <a:t> integriert habe.</a:t>
            </a:r>
          </a:p>
        </p:txBody>
      </p:sp>
    </p:spTree>
    <p:extLst>
      <p:ext uri="{BB962C8B-B14F-4D97-AF65-F5344CB8AC3E}">
        <p14:creationId xmlns:p14="http://schemas.microsoft.com/office/powerpoint/2010/main" val="318314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wir generell mit dem Dashboard erreichen wollten ist die folgende Vision: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existiert ein Dashboard zur aussagekräftigen Visualisierung aller Angriffe des </a:t>
            </a:r>
            <a:r>
              <a:rPr lang="de-DE" dirty="0" err="1"/>
              <a:t>Attacktools</a:t>
            </a:r>
            <a:r>
              <a:rPr lang="de-DE" dirty="0"/>
              <a:t>. Die Daten aus dem AT werden mit CVSS-Werten anreichert und es lassen sich Relationen zu anderen Klassifikationssystemen, insbesondere dem ORAN </a:t>
            </a:r>
            <a:r>
              <a:rPr lang="de-DE" dirty="0" err="1"/>
              <a:t>Threat</a:t>
            </a:r>
            <a:r>
              <a:rPr lang="de-DE" dirty="0"/>
              <a:t>-Model herstellen.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Kleine Einordnung in das Projekt: Das </a:t>
            </a:r>
            <a:r>
              <a:rPr lang="de-DE" dirty="0" err="1"/>
              <a:t>Attacktool</a:t>
            </a:r>
            <a:r>
              <a:rPr lang="de-DE" dirty="0"/>
              <a:t> führt die Angriffe aus, das Dashboard </a:t>
            </a:r>
            <a:r>
              <a:rPr lang="de-DE" dirty="0" err="1"/>
              <a:t>visualsiert</a:t>
            </a:r>
            <a:r>
              <a:rPr lang="de-DE" dirty="0"/>
              <a:t> diese Angriffe und mit externen Daten verknüpft und dadurch andere </a:t>
            </a:r>
            <a:r>
              <a:rPr lang="de-DE" dirty="0" err="1"/>
              <a:t>erkenntnisse</a:t>
            </a:r>
            <a:r>
              <a:rPr lang="de-DE" dirty="0"/>
              <a:t> ziehen.</a:t>
            </a:r>
            <a:endParaRPr lang="en-GB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65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sehr vereinfachte Architektur hab ich hier mal aufgezeichnet.</a:t>
            </a:r>
          </a:p>
          <a:p>
            <a:r>
              <a:rPr lang="de-DE" b="1" dirty="0"/>
              <a:t>Webserver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b="1" dirty="0"/>
              <a:t>Router</a:t>
            </a:r>
            <a:r>
              <a:rPr lang="de-DE" dirty="0"/>
              <a:t> nimmt Anfragen vom Frontend entgegen und leitet sie weiter.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dirty="0"/>
              <a:t>Die Meiste Logik passiert auf dem Server, wo die Daten aus der Datenbank geladen werden und in Template eingefügt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dirty="0"/>
              <a:t>Der Server schickt dann die ausgefüllten Templates als HTML Dateien zurück an den Client.</a:t>
            </a:r>
          </a:p>
          <a:p>
            <a:endParaRPr lang="de-DE" dirty="0"/>
          </a:p>
          <a:p>
            <a:r>
              <a:rPr lang="de-DE" b="1" dirty="0"/>
              <a:t>Im Frontend gibt es das Zusammenspiel zwischen Turbo und Stimulus, das sind beides Tools aus demselben Framework die es einfach machen, HTML dynamisch anzupassen und </a:t>
            </a:r>
            <a:r>
              <a:rPr lang="de-DE" dirty="0"/>
              <a:t>JavaScript Funktionalität in die HTML-Dokumente einzufügen, die vom Server gesendet werden. Das Dashboard fühlt sich damit fast wie eine Desktopanwendung an, weil keine kompletten Seiten neu geladen werden, sondern nur die HTML-Element geändert werden.</a:t>
            </a:r>
          </a:p>
          <a:p>
            <a:r>
              <a:rPr lang="de-DE" dirty="0"/>
              <a:t>Ein bisschen Logik ist in JavaScript implementiert, vor allem Zeitleisten und andere Visualisierungen wie der Angriffspfad.</a:t>
            </a:r>
          </a:p>
        </p:txBody>
      </p:sp>
    </p:spTree>
    <p:extLst>
      <p:ext uri="{BB962C8B-B14F-4D97-AF65-F5344CB8AC3E}">
        <p14:creationId xmlns:p14="http://schemas.microsoft.com/office/powerpoint/2010/main" val="46848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Visualisierung des Angriffspfads ist auch die erste Funktion des Dashboards, für dich ich ein bisschen erklären will, wie diese technisch umgesetzt ist.</a:t>
            </a:r>
          </a:p>
          <a:p>
            <a:r>
              <a:rPr lang="de-DE" dirty="0"/>
              <a:t>Im ganz linken Bild ist zu sehen wie die Daten aussehen, die vom </a:t>
            </a:r>
            <a:r>
              <a:rPr lang="de-DE" dirty="0" err="1"/>
              <a:t>AttacksTool</a:t>
            </a:r>
            <a:r>
              <a:rPr lang="de-DE" dirty="0"/>
              <a:t> in die Datenbank geschrieben werden. MongoDB ist eine NoSQL Datenbank, jeder </a:t>
            </a:r>
            <a:r>
              <a:rPr lang="de-DE" dirty="0" err="1"/>
              <a:t>eintrag</a:t>
            </a:r>
            <a:r>
              <a:rPr lang="de-DE" dirty="0"/>
              <a:t> kann daher direkt als JSON Objekt </a:t>
            </a:r>
            <a:r>
              <a:rPr lang="de-DE" dirty="0" err="1"/>
              <a:t>abgebildert</a:t>
            </a:r>
            <a:r>
              <a:rPr lang="de-DE" dirty="0"/>
              <a:t> werden.</a:t>
            </a:r>
          </a:p>
          <a:p>
            <a:r>
              <a:rPr lang="de-DE" dirty="0"/>
              <a:t>Aus diesem Daten suche ich mir jetzt die raus, die für die Visualisierung interessant sind, dass sind hier:</a:t>
            </a:r>
          </a:p>
          <a:p>
            <a:pPr marL="171450" indent="-171450">
              <a:buFontTx/>
              <a:buChar char="-"/>
            </a:pPr>
            <a:r>
              <a:rPr lang="de-DE" dirty="0"/>
              <a:t>Der </a:t>
            </a:r>
            <a:r>
              <a:rPr lang="de-DE" dirty="0" err="1"/>
              <a:t>hostname</a:t>
            </a:r>
            <a:r>
              <a:rPr lang="de-DE" dirty="0"/>
              <a:t> -- Das Tool was den Angriff ausführt oder beim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der ausgeführte Testfall.-- Das </a:t>
            </a:r>
            <a:r>
              <a:rPr lang="de-DE" dirty="0" err="1"/>
              <a:t>kommando</a:t>
            </a:r>
            <a:r>
              <a:rPr lang="de-DE" dirty="0"/>
              <a:t> – Die MITRE-Taktik und MS-Technik </a:t>
            </a:r>
          </a:p>
          <a:p>
            <a:pPr marL="171450" indent="-171450">
              <a:buFontTx/>
              <a:buChar char="-"/>
            </a:pPr>
            <a:r>
              <a:rPr lang="de-DE" dirty="0"/>
              <a:t>Und der </a:t>
            </a:r>
            <a:r>
              <a:rPr lang="de-DE" dirty="0" err="1"/>
              <a:t>cve</a:t>
            </a:r>
            <a:r>
              <a:rPr lang="de-DE" dirty="0"/>
              <a:t>. Über eine </a:t>
            </a:r>
            <a:r>
              <a:rPr lang="de-DE" dirty="0" err="1"/>
              <a:t>verknüpfung</a:t>
            </a:r>
            <a:r>
              <a:rPr lang="de-DE" dirty="0"/>
              <a:t> mit anderen </a:t>
            </a:r>
            <a:r>
              <a:rPr lang="de-DE" dirty="0" err="1"/>
              <a:t>mitre</a:t>
            </a:r>
            <a:r>
              <a:rPr lang="de-DE" dirty="0"/>
              <a:t> daten kann ich auch den CWE und den CAPEC, also die Schwachstellenkategorie  und das Angriffsmuster ermitteln, mehr dazu später.</a:t>
            </a:r>
          </a:p>
          <a:p>
            <a:pPr marL="0" indent="0">
              <a:buFontTx/>
              <a:buNone/>
            </a:pPr>
            <a:r>
              <a:rPr lang="de-DE" dirty="0"/>
              <a:t>Aus diesen Daten erzeuge ich dann einen Graphen der textuell über die </a:t>
            </a:r>
            <a:r>
              <a:rPr lang="de-DE" dirty="0" err="1"/>
              <a:t>Beschreibungsprache</a:t>
            </a:r>
            <a:r>
              <a:rPr lang="de-DE" dirty="0"/>
              <a:t> DOT ausgedrückt wird. Mithilfe der JavaScript Bibliothek Vis.js kann ich diesen Graphen dann in das HTML Dokument einfügen.</a:t>
            </a:r>
          </a:p>
        </p:txBody>
      </p:sp>
    </p:spTree>
    <p:extLst>
      <p:ext uri="{BB962C8B-B14F-4D97-AF65-F5344CB8AC3E}">
        <p14:creationId xmlns:p14="http://schemas.microsoft.com/office/powerpoint/2010/main" val="35364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Zum </a:t>
            </a:r>
            <a:r>
              <a:rPr lang="de-DE" dirty="0" err="1"/>
              <a:t>Rework</a:t>
            </a:r>
            <a:r>
              <a:rPr lang="de-DE" dirty="0"/>
              <a:t> der Matrix hab ich hier mal eine Hierarchie von Systemen erstellt, die angewendet werden können, um Schachstellen im O-RAN Umfeld zu kategorisieren und zu klassifizieren.</a:t>
            </a:r>
          </a:p>
          <a:p>
            <a:r>
              <a:rPr lang="de-DE" dirty="0"/>
              <a:t>Auf der einen Seite die bewährten Systeme von MITRE, mit spezieller werdenden </a:t>
            </a:r>
            <a:r>
              <a:rPr lang="de-DE" dirty="0" err="1"/>
              <a:t>Matrixen</a:t>
            </a:r>
            <a:r>
              <a:rPr lang="de-DE" dirty="0"/>
              <a:t> in Orange.</a:t>
            </a:r>
          </a:p>
          <a:p>
            <a:r>
              <a:rPr lang="de-DE" dirty="0"/>
              <a:t>Auf der anderen Seite gibt es das von der o-RAN Alliance erstellte </a:t>
            </a:r>
            <a:r>
              <a:rPr lang="de-DE" dirty="0" err="1"/>
              <a:t>Threat</a:t>
            </a:r>
            <a:r>
              <a:rPr lang="de-DE" dirty="0"/>
              <a:t> Model, das nicht in das System von MITRE eingeordnet werden kann.</a:t>
            </a:r>
          </a:p>
          <a:p>
            <a:r>
              <a:rPr lang="de-DE" dirty="0"/>
              <a:t>Klassifizierung bedeutet hier die Bewertung der Schwachstellen meist nach Faktoren wie </a:t>
            </a:r>
            <a:r>
              <a:rPr lang="de-DE" dirty="0" err="1"/>
              <a:t>Eintrittswahrschenlichkeit</a:t>
            </a:r>
            <a:r>
              <a:rPr lang="de-DE" dirty="0"/>
              <a:t> und Auswirkung bei Ausnutzung.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92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Mit diesem Hintergrund gucken wir mal auf die Verknüpfungen, die für das Dashboard nötig sind.</a:t>
            </a:r>
          </a:p>
          <a:p>
            <a:r>
              <a:rPr lang="de-DE" dirty="0"/>
              <a:t>Über das </a:t>
            </a:r>
            <a:r>
              <a:rPr lang="de-DE" dirty="0" err="1"/>
              <a:t>Attacktool</a:t>
            </a:r>
            <a:r>
              <a:rPr lang="de-DE" dirty="0"/>
              <a:t> wird für die meisten Angriffe mitgeliefert, zu welcher Microsoft Technik sie gehören.</a:t>
            </a:r>
          </a:p>
          <a:p>
            <a:r>
              <a:rPr lang="de-DE" dirty="0"/>
              <a:t>Darüber hinaus kann man dann mit einem textuellen Vergleich der Beschreibung der Techniken, eine Verknüpfung zu einer MITRE Technik, und in 80% der fällen auch zu einer ORAN </a:t>
            </a:r>
            <a:r>
              <a:rPr lang="de-DE" dirty="0" err="1"/>
              <a:t>Threat</a:t>
            </a:r>
            <a:r>
              <a:rPr lang="de-DE" dirty="0"/>
              <a:t> ID herstellen. Ich hab hier mal zwei Beispiele mitgebracht für die es relativ trivial ist, die Verbindung zu erkennen.</a:t>
            </a:r>
          </a:p>
          <a:p>
            <a:r>
              <a:rPr lang="de-DE" dirty="0"/>
              <a:t>Für das Dashboard fehlt dann </a:t>
            </a:r>
            <a:r>
              <a:rPr lang="de-DE" dirty="0" err="1"/>
              <a:t>nurnoch</a:t>
            </a:r>
            <a:r>
              <a:rPr lang="de-DE" dirty="0"/>
              <a:t> die Information über die Bewertung von speziellen CVEs.</a:t>
            </a:r>
          </a:p>
        </p:txBody>
      </p:sp>
    </p:spTree>
    <p:extLst>
      <p:ext uri="{BB962C8B-B14F-4D97-AF65-F5344CB8AC3E}">
        <p14:creationId xmlns:p14="http://schemas.microsoft.com/office/powerpoint/2010/main" val="447930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Dazu hab ich eine Methode genutzt, die 2023 von Klement, </a:t>
            </a:r>
            <a:r>
              <a:rPr lang="de-DE" dirty="0" err="1"/>
              <a:t>Liuu</a:t>
            </a:r>
            <a:r>
              <a:rPr lang="de-DE" dirty="0"/>
              <a:t> und </a:t>
            </a:r>
            <a:r>
              <a:rPr lang="de-DE" dirty="0" err="1"/>
              <a:t>Katzenbeisser</a:t>
            </a:r>
            <a:r>
              <a:rPr lang="de-DE" dirty="0"/>
              <a:t> an der Uni Passau entwickelt wurde.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Felix Klement forscht seit Jahren auch im Bereich 5G und 6G, und ist sehr aktiv im 6G-RIC, dem „</a:t>
            </a:r>
            <a:r>
              <a:rPr lang="en-GB" dirty="0"/>
              <a:t>Research and Innovation Cluster”.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Ich </a:t>
            </a:r>
            <a:r>
              <a:rPr lang="en-GB" b="0" dirty="0" err="1"/>
              <a:t>hab</a:t>
            </a:r>
            <a:r>
              <a:rPr lang="en-GB" b="0" dirty="0"/>
              <a:t> </a:t>
            </a:r>
            <a:r>
              <a:rPr lang="en-GB" b="0" dirty="0" err="1"/>
              <a:t>auch</a:t>
            </a:r>
            <a:r>
              <a:rPr lang="en-GB" b="0" dirty="0"/>
              <a:t> </a:t>
            </a:r>
            <a:r>
              <a:rPr lang="en-GB" b="0" dirty="0" err="1"/>
              <a:t>persönlich</a:t>
            </a:r>
            <a:r>
              <a:rPr lang="en-GB" b="0" dirty="0"/>
              <a:t> </a:t>
            </a:r>
            <a:r>
              <a:rPr lang="en-GB" b="0" dirty="0" err="1"/>
              <a:t>mit</a:t>
            </a:r>
            <a:r>
              <a:rPr lang="en-GB" b="0" dirty="0"/>
              <a:t> </a:t>
            </a:r>
            <a:r>
              <a:rPr lang="en-GB" b="0" dirty="0" err="1"/>
              <a:t>ihm</a:t>
            </a:r>
            <a:r>
              <a:rPr lang="en-GB" b="0" dirty="0"/>
              <a:t> </a:t>
            </a:r>
            <a:r>
              <a:rPr lang="en-GB" b="0" dirty="0" err="1"/>
              <a:t>gesprochen</a:t>
            </a:r>
            <a:r>
              <a:rPr lang="en-GB" b="0" dirty="0"/>
              <a:t> und er fand es </a:t>
            </a:r>
            <a:r>
              <a:rPr lang="en-GB" b="0" dirty="0" err="1"/>
              <a:t>sehr</a:t>
            </a:r>
            <a:r>
              <a:rPr lang="en-GB" b="0" dirty="0"/>
              <a:t> </a:t>
            </a:r>
            <a:r>
              <a:rPr lang="en-GB" b="0" dirty="0" err="1"/>
              <a:t>interessant</a:t>
            </a:r>
            <a:r>
              <a:rPr lang="en-GB" b="0" dirty="0"/>
              <a:t>, </a:t>
            </a:r>
            <a:r>
              <a:rPr lang="en-GB" b="0" dirty="0" err="1"/>
              <a:t>dass</a:t>
            </a:r>
            <a:r>
              <a:rPr lang="en-GB" b="0" dirty="0"/>
              <a:t> es </a:t>
            </a:r>
            <a:r>
              <a:rPr lang="en-GB" b="0" dirty="0" err="1"/>
              <a:t>noch</a:t>
            </a:r>
            <a:r>
              <a:rPr lang="en-GB" b="0" dirty="0"/>
              <a:t> </a:t>
            </a:r>
            <a:r>
              <a:rPr lang="en-GB" b="0" dirty="0" err="1"/>
              <a:t>andere</a:t>
            </a:r>
            <a:r>
              <a:rPr lang="en-GB" b="0" dirty="0"/>
              <a:t> in Deutschland </a:t>
            </a:r>
            <a:r>
              <a:rPr lang="en-GB" b="0" dirty="0" err="1"/>
              <a:t>gibt</a:t>
            </a:r>
            <a:r>
              <a:rPr lang="en-GB" b="0" dirty="0"/>
              <a:t> die </a:t>
            </a:r>
            <a:r>
              <a:rPr lang="en-GB" b="0" dirty="0" err="1"/>
              <a:t>sich</a:t>
            </a:r>
            <a:r>
              <a:rPr lang="en-GB" b="0" dirty="0"/>
              <a:t> </a:t>
            </a:r>
            <a:r>
              <a:rPr lang="en-GB" b="0" dirty="0" err="1"/>
              <a:t>intensiv</a:t>
            </a:r>
            <a:r>
              <a:rPr lang="en-GB" b="0" dirty="0"/>
              <a:t> </a:t>
            </a:r>
            <a:r>
              <a:rPr lang="en-GB" b="0" dirty="0" err="1"/>
              <a:t>mit</a:t>
            </a:r>
            <a:r>
              <a:rPr lang="en-GB" b="0" dirty="0"/>
              <a:t> </a:t>
            </a:r>
            <a:r>
              <a:rPr lang="en-GB" b="0" dirty="0" err="1"/>
              <a:t>dem</a:t>
            </a:r>
            <a:r>
              <a:rPr lang="en-GB" b="0" dirty="0"/>
              <a:t> </a:t>
            </a:r>
            <a:r>
              <a:rPr lang="en-GB" b="0" dirty="0" err="1"/>
              <a:t>thema</a:t>
            </a:r>
            <a:r>
              <a:rPr lang="en-GB" b="0" dirty="0"/>
              <a:t> Open RAN und O-RAN </a:t>
            </a:r>
            <a:r>
              <a:rPr lang="en-GB" b="0" dirty="0" err="1"/>
              <a:t>beschäftigen</a:t>
            </a:r>
            <a:r>
              <a:rPr lang="en-GB" b="0" dirty="0"/>
              <a:t>. Und falls </a:t>
            </a:r>
            <a:r>
              <a:rPr lang="en-GB" b="0" dirty="0" err="1"/>
              <a:t>ihr</a:t>
            </a:r>
            <a:r>
              <a:rPr lang="en-GB" b="0" dirty="0"/>
              <a:t> das </a:t>
            </a:r>
            <a:r>
              <a:rPr lang="en-GB" b="0" dirty="0" err="1"/>
              <a:t>auch</a:t>
            </a:r>
            <a:r>
              <a:rPr lang="en-GB" b="0" dirty="0"/>
              <a:t> </a:t>
            </a:r>
            <a:r>
              <a:rPr lang="en-GB" b="0" dirty="0" err="1"/>
              <a:t>interessant</a:t>
            </a:r>
            <a:r>
              <a:rPr lang="en-GB" b="0" dirty="0"/>
              <a:t> </a:t>
            </a:r>
            <a:r>
              <a:rPr lang="en-GB" b="0" dirty="0" err="1"/>
              <a:t>findet</a:t>
            </a:r>
            <a:r>
              <a:rPr lang="en-GB" b="0" dirty="0"/>
              <a:t> was Felix </a:t>
            </a:r>
            <a:r>
              <a:rPr lang="en-GB" b="0" dirty="0" err="1"/>
              <a:t>macht</a:t>
            </a:r>
            <a:r>
              <a:rPr lang="en-GB" b="0" dirty="0"/>
              <a:t> </a:t>
            </a:r>
            <a:r>
              <a:rPr lang="en-GB" b="0" dirty="0" err="1"/>
              <a:t>oder</a:t>
            </a:r>
            <a:r>
              <a:rPr lang="en-GB" b="0" dirty="0"/>
              <a:t> </a:t>
            </a:r>
            <a:r>
              <a:rPr lang="en-GB" b="0" dirty="0" err="1"/>
              <a:t>irgendwas</a:t>
            </a:r>
            <a:r>
              <a:rPr lang="en-GB" b="0" dirty="0"/>
              <a:t> von </a:t>
            </a:r>
            <a:r>
              <a:rPr lang="en-GB" b="0" dirty="0" err="1"/>
              <a:t>ihm</a:t>
            </a:r>
            <a:r>
              <a:rPr lang="en-GB" b="0" dirty="0"/>
              <a:t> Wissen </a:t>
            </a:r>
            <a:r>
              <a:rPr lang="en-GB" b="0" dirty="0" err="1"/>
              <a:t>wollt</a:t>
            </a:r>
            <a:r>
              <a:rPr lang="en-GB" b="0" dirty="0"/>
              <a:t>, </a:t>
            </a:r>
            <a:r>
              <a:rPr lang="en-GB" b="0" dirty="0" err="1"/>
              <a:t>meldet</a:t>
            </a:r>
            <a:r>
              <a:rPr lang="en-GB" b="0" dirty="0"/>
              <a:t> </a:t>
            </a:r>
            <a:r>
              <a:rPr lang="en-GB" b="0" dirty="0" err="1"/>
              <a:t>euch</a:t>
            </a:r>
            <a:r>
              <a:rPr lang="en-GB" b="0" dirty="0"/>
              <a:t> </a:t>
            </a:r>
            <a:r>
              <a:rPr lang="en-GB" b="0" dirty="0" err="1"/>
              <a:t>bei</a:t>
            </a:r>
            <a:r>
              <a:rPr lang="en-GB" b="0" dirty="0"/>
              <a:t> </a:t>
            </a:r>
            <a:r>
              <a:rPr lang="en-GB" b="0" dirty="0" err="1"/>
              <a:t>ihm</a:t>
            </a:r>
            <a:r>
              <a:rPr lang="en-GB" b="0" dirty="0"/>
              <a:t>, er </a:t>
            </a:r>
            <a:r>
              <a:rPr lang="en-GB" b="0" dirty="0" err="1"/>
              <a:t>freut</a:t>
            </a:r>
            <a:r>
              <a:rPr lang="en-GB" b="0" dirty="0"/>
              <a:t> </a:t>
            </a:r>
            <a:r>
              <a:rPr lang="en-GB" b="0" dirty="0" err="1"/>
              <a:t>sich</a:t>
            </a:r>
            <a:r>
              <a:rPr lang="en-GB" b="0" dirty="0"/>
              <a:t> </a:t>
            </a:r>
            <a:r>
              <a:rPr lang="en-GB" b="0" dirty="0" err="1"/>
              <a:t>bestimmt</a:t>
            </a:r>
            <a:r>
              <a:rPr lang="en-GB" b="0" dirty="0"/>
              <a:t> und war in </a:t>
            </a:r>
            <a:r>
              <a:rPr lang="en-GB" b="0" dirty="0" err="1"/>
              <a:t>meinem</a:t>
            </a:r>
            <a:r>
              <a:rPr lang="en-GB" b="0" dirty="0"/>
              <a:t> </a:t>
            </a:r>
            <a:r>
              <a:rPr lang="en-GB" b="0" dirty="0" err="1"/>
              <a:t>Gespräch</a:t>
            </a:r>
            <a:r>
              <a:rPr lang="en-GB" b="0" dirty="0"/>
              <a:t> </a:t>
            </a:r>
            <a:r>
              <a:rPr lang="en-GB" b="0" dirty="0" err="1"/>
              <a:t>einfach</a:t>
            </a:r>
            <a:r>
              <a:rPr lang="en-GB" b="0" dirty="0"/>
              <a:t> </a:t>
            </a:r>
            <a:r>
              <a:rPr lang="en-GB" b="0" dirty="0" err="1"/>
              <a:t>sehr</a:t>
            </a:r>
            <a:r>
              <a:rPr lang="en-GB" b="0" dirty="0"/>
              <a:t> nett und </a:t>
            </a:r>
            <a:r>
              <a:rPr lang="en-GB" b="0" dirty="0" err="1"/>
              <a:t>interessiert</a:t>
            </a:r>
            <a:r>
              <a:rPr lang="en-GB" b="0" dirty="0"/>
              <a:t> an der </a:t>
            </a:r>
            <a:r>
              <a:rPr lang="en-GB" b="0" dirty="0" err="1"/>
              <a:t>Thematik</a:t>
            </a:r>
            <a:r>
              <a:rPr lang="en-GB" b="0" dirty="0"/>
              <a:t>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Im</a:t>
            </a:r>
            <a:r>
              <a:rPr lang="en-GB" b="0" dirty="0"/>
              <a:t> </a:t>
            </a:r>
            <a:r>
              <a:rPr lang="en-GB" b="0" dirty="0" err="1"/>
              <a:t>Prinzip</a:t>
            </a:r>
            <a:r>
              <a:rPr lang="en-GB" b="0" dirty="0"/>
              <a:t> </a:t>
            </a:r>
            <a:r>
              <a:rPr lang="en-GB" b="0" dirty="0" err="1"/>
              <a:t>ist</a:t>
            </a:r>
            <a:r>
              <a:rPr lang="en-GB" b="0" dirty="0"/>
              <a:t> ACEMA </a:t>
            </a:r>
            <a:r>
              <a:rPr lang="en-GB" b="0" dirty="0" err="1"/>
              <a:t>eine</a:t>
            </a:r>
            <a:r>
              <a:rPr lang="en-GB" b="0" dirty="0"/>
              <a:t> Methode um für MITRE-</a:t>
            </a:r>
            <a:r>
              <a:rPr lang="en-GB" b="0" dirty="0" err="1"/>
              <a:t>Techniken</a:t>
            </a:r>
            <a:r>
              <a:rPr lang="en-GB" b="0" dirty="0"/>
              <a:t> </a:t>
            </a:r>
            <a:r>
              <a:rPr lang="en-GB" b="0" dirty="0" err="1"/>
              <a:t>zugehörige</a:t>
            </a:r>
            <a:r>
              <a:rPr lang="en-GB" b="0" dirty="0"/>
              <a:t> CVEs </a:t>
            </a:r>
            <a:r>
              <a:rPr lang="en-GB" b="0" dirty="0" err="1"/>
              <a:t>zu</a:t>
            </a:r>
            <a:r>
              <a:rPr lang="en-GB" b="0" dirty="0"/>
              <a:t> </a:t>
            </a:r>
            <a:r>
              <a:rPr lang="en-GB" b="0" dirty="0" err="1"/>
              <a:t>finden</a:t>
            </a:r>
            <a:r>
              <a:rPr lang="en-GB" b="0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51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Input für die ACEMA Methode wird das Mapping genutzt, was wir vorher erstellt haben.</a:t>
            </a:r>
          </a:p>
          <a:p>
            <a:r>
              <a:rPr lang="de-DE" dirty="0"/>
              <a:t>Die Basis für dieses Mapping bildet die </a:t>
            </a:r>
            <a:r>
              <a:rPr lang="de-DE" dirty="0" err="1"/>
              <a:t>Threat</a:t>
            </a:r>
            <a:r>
              <a:rPr lang="de-DE" dirty="0"/>
              <a:t> Matrix for </a:t>
            </a:r>
            <a:r>
              <a:rPr lang="de-DE" dirty="0" err="1"/>
              <a:t>Kubernetes</a:t>
            </a:r>
            <a:r>
              <a:rPr lang="de-DE" dirty="0"/>
              <a:t> von Microsoft. Zu jeder Technik in dieser Matrix wurden ein oder mehrere </a:t>
            </a:r>
            <a:r>
              <a:rPr lang="de-DE" dirty="0" err="1"/>
              <a:t>ThreatIDs</a:t>
            </a:r>
            <a:r>
              <a:rPr lang="de-DE" dirty="0"/>
              <a:t> und MITRE-IDs zugeordnet, sodass am ende 66 Mappings existieren. Diese sind auch im Dashboard dargestellt, wie rechts zu erkennen ist. Die Information über die MS-Technik ID ist in ACEMA nicht nötig, daher nicht in der Input CSV aufgeführt.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85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33236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6500" y="4535620"/>
            <a:ext cx="10800000" cy="708217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455920"/>
            <a:ext cx="10800000" cy="38102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C737D-769E-47DC-B21A-85E5A0B82EA2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D9B6713-36FE-4B94-85D8-9FA2DCE30A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6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E6A2-E3E2-4AFE-950A-B6886B4B8584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68BD526D-A506-4272-90FB-C6A2218A9A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3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>
              <a:lnSpc>
                <a:spcPct val="112000"/>
              </a:lnSpc>
              <a:defRPr sz="1800">
                <a:latin typeface="Arial" pitchFamily="34" charset="0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D3967-4CDE-442F-A77B-5D194F062983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4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276600"/>
            <a:ext cx="10800000" cy="1356360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2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lnSpc>
                <a:spcPts val="2200"/>
              </a:lnSpc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A06E1-7582-4C1C-9B26-731D8DD87B65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8D2255-8A42-41C6-B7FD-A8F81B1858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>
              <a:lnSpc>
                <a:spcPct val="112000"/>
              </a:lnSpc>
              <a:spcAft>
                <a:spcPts val="600"/>
              </a:spcAft>
              <a:defRPr sz="1800"/>
            </a:lvl1pPr>
            <a:lvl2pPr>
              <a:lnSpc>
                <a:spcPct val="112000"/>
              </a:lnSpc>
              <a:spcBef>
                <a:spcPts val="0"/>
              </a:spcBef>
              <a:defRPr sz="1800"/>
            </a:lvl2pPr>
            <a:lvl3pPr>
              <a:lnSpc>
                <a:spcPct val="112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>
            <a:lvl1pPr>
              <a:lnSpc>
                <a:spcPct val="112000"/>
              </a:lnSpc>
              <a:spcAft>
                <a:spcPts val="600"/>
              </a:spcAft>
              <a:defRPr/>
            </a:lvl1pPr>
            <a:lvl2pPr>
              <a:lnSpc>
                <a:spcPct val="112000"/>
              </a:lnSpc>
              <a:spcBef>
                <a:spcPts val="0"/>
              </a:spcBef>
              <a:defRPr/>
            </a:lvl2pPr>
            <a:lvl3pPr>
              <a:lnSpc>
                <a:spcPct val="112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D3384-2C20-4EE9-9AD2-5CF64A3C4668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8EAC3D31-108A-4FE9-91B5-F944D4EE38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</p:spPr>
        <p:txBody>
          <a:bodyPr/>
          <a:lstStyle>
            <a:lvl1pPr>
              <a:lnSpc>
                <a:spcPct val="112000"/>
              </a:lnSpc>
              <a:spcAft>
                <a:spcPts val="400"/>
              </a:spcAft>
              <a:defRPr sz="2000">
                <a:latin typeface="Arial 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2000">
                <a:latin typeface="Arial 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2000">
                <a:latin typeface="Arial 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792149" y="2211185"/>
            <a:ext cx="5220000" cy="3665740"/>
          </a:xfrm>
        </p:spPr>
        <p:txBody>
          <a:bodyPr/>
          <a:lstStyle>
            <a:lvl1pPr>
              <a:lnSpc>
                <a:spcPct val="112000"/>
              </a:lnSpc>
              <a:spcAft>
                <a:spcPts val="400"/>
              </a:spcAft>
              <a:defRPr sz="2000">
                <a:latin typeface="+mj-lt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1208242" y="1522817"/>
            <a:ext cx="5220000" cy="688368"/>
          </a:xfrm>
        </p:spPr>
        <p:txBody>
          <a:bodyPr/>
          <a:lstStyle>
            <a:lvl1pPr marL="0" indent="0">
              <a:lnSpc>
                <a:spcPct val="1120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92149" y="1522817"/>
            <a:ext cx="5220000" cy="688368"/>
          </a:xfrm>
        </p:spPr>
        <p:txBody>
          <a:bodyPr/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D8239-1F84-45EB-9F49-95636BEEBC7D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C0031C7-9188-4972-9DD4-DD3C320BBB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C5B6B-65F5-40D8-9C5D-D362D4AC6E4B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065F7AFB-E617-4306-8E77-B348F91DE56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97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71796-A692-48D7-BF3D-4BCFFD28C3D1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DECBAF-54BF-43CB-A029-D1DF8A041D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pic>
        <p:nvPicPr>
          <p:cNvPr id="1028" name="Bild 7" descr="Logo_17pt.wmf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0" y="6000750"/>
            <a:ext cx="1223467" cy="71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uppierung 11"/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1206500" y="5951538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CCDDF6-10AE-4256-A139-2CD79BFB616C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393FBCB6-964B-4911-B2D6-F34720DDF262}"/>
              </a:ext>
            </a:extLst>
          </p:cNvPr>
          <p:cNvSpPr txBox="1">
            <a:spLocks/>
          </p:cNvSpPr>
          <p:nvPr userDrawn="1"/>
        </p:nvSpPr>
        <p:spPr>
          <a:xfrm>
            <a:off x="2663031" y="6011863"/>
            <a:ext cx="3941763" cy="638319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de-DE" sz="900" b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4BDF033-E5C8-0BAE-1191-B9C8652692A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75721" y="6094861"/>
            <a:ext cx="1745727" cy="5325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81E925F-EBEE-D619-48EB-15709DC149DC}"/>
              </a:ext>
            </a:extLst>
          </p:cNvPr>
          <p:cNvSpPr txBox="1"/>
          <p:nvPr userDrawn="1"/>
        </p:nvSpPr>
        <p:spPr>
          <a:xfrm>
            <a:off x="1113674" y="6173263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Jurek Jesse, Bachelor Technische Informatik</a:t>
            </a:r>
            <a:endParaRPr lang="en-GB" sz="9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5" r:id="rId8"/>
    <p:sldLayoutId id="2147483714" r:id="rId9"/>
    <p:sldLayoutId id="2147483715" r:id="rId10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algn="l" defTabSz="457200" rtl="0" eaLnBrk="1" fontAlgn="base" hangingPunct="1">
        <a:lnSpc>
          <a:spcPct val="112000"/>
        </a:lnSpc>
        <a:spcBef>
          <a:spcPct val="0"/>
        </a:spcBef>
        <a:spcAft>
          <a:spcPts val="600"/>
        </a:spcAft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ct val="112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ct val="112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ct val="112000"/>
        </a:lnSpc>
        <a:spcBef>
          <a:spcPts val="500"/>
        </a:spcBef>
        <a:spcAft>
          <a:spcPct val="0"/>
        </a:spcAft>
        <a:buClr>
          <a:srgbClr val="9D167A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rst.org/cvss/v2/guid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pecifications.o-ran.org/download?id=774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elix.klement@uni-passau.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339923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2108A8-3999-5FE3-159E-1FF47BB5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im Kolloquium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E8B2A8-BFAA-8A7B-7452-A3D3DF1824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6000" y="5243837"/>
            <a:ext cx="10800000" cy="593103"/>
          </a:xfrm>
        </p:spPr>
        <p:txBody>
          <a:bodyPr/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Implementierung eines Dashboards für Pentesting </a:t>
            </a:r>
            <a:b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einer Digital Forensics and Incident Response (DFIR) Umgebung in Open RAN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DDB4E47-8A39-6837-6532-807C1359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7" y="503742"/>
            <a:ext cx="10932546" cy="3334788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9EC2EF-6CDF-3A8A-4B25-71FFA4B3177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50F671A-3ACA-442F-B3A0-B58A4A50F792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653FA-F53D-C714-9E5D-51C835E913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BD9B6713-36FE-4B94-85D8-9FA2DCE30A8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99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9FC8-FF11-7F25-C60C-700E45A9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ACEMA O-RAN: Gathering</a:t>
            </a:r>
            <a:br>
              <a:rPr lang="de-DE" dirty="0"/>
            </a:br>
            <a:r>
              <a:rPr lang="de-DE" sz="1600" dirty="0"/>
              <a:t>Mapping von MITRE-Technik zu CVE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C19945-664B-A2E7-DE4D-1B274B3982C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4CDAC3-3B85-3D0A-32EF-0813DBDBD1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24D3967-4CDE-442F-A77B-5D194F062983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5740F-2B5A-CBC8-D5C7-4181B7054E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F7D8B79-D23F-FA83-C32C-775C1C3B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07" y="1216742"/>
            <a:ext cx="6182199" cy="442451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AC7C826-ECEE-72B3-50CE-01B27C83A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6500" y="1360605"/>
            <a:ext cx="5995987" cy="43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Schritt 1 &amp; 2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mitreattack.attackToExcel.stixToDf</a:t>
            </a:r>
            <a:br>
              <a:rPr lang="de-DE" dirty="0"/>
            </a:br>
            <a:r>
              <a:rPr lang="de-DE" dirty="0"/>
              <a:t>.</a:t>
            </a:r>
            <a:r>
              <a:rPr lang="de-DE" dirty="0" err="1"/>
              <a:t>techniquesToDf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, "</a:t>
            </a:r>
            <a:r>
              <a:rPr lang="de-DE" dirty="0" err="1"/>
              <a:t>enterprise-attack</a:t>
            </a:r>
            <a:r>
              <a:rPr lang="de-DE" dirty="0"/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Schritt 3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cwe2.Database().</a:t>
            </a:r>
            <a:r>
              <a:rPr lang="de-DE" dirty="0" err="1">
                <a:sym typeface="Wingdings" panose="05000000000000000000" pitchFamily="2" charset="2"/>
              </a:rPr>
              <a:t>get</a:t>
            </a:r>
            <a:r>
              <a:rPr lang="de-DE" dirty="0">
                <a:sym typeface="Wingdings" panose="05000000000000000000" pitchFamily="2" charset="2"/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Weitere Infos über CVEs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nvdlib.searchCVE</a:t>
            </a:r>
            <a:r>
              <a:rPr lang="de-DE" dirty="0">
                <a:sym typeface="Wingdings" panose="05000000000000000000" pitchFamily="2" charset="2"/>
              </a:rPr>
              <a:t>(…)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08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86E71-CE57-3D0A-FF4D-09DE5427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ACEMA O-RAN: Analysis</a:t>
            </a:r>
            <a:br>
              <a:rPr lang="de-DE" dirty="0"/>
            </a:br>
            <a:r>
              <a:rPr lang="de-DE" sz="1400" dirty="0"/>
              <a:t>Anwendung im Dashboard</a:t>
            </a:r>
            <a:endParaRPr lang="de-DE" sz="1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0A82EA-EBD0-3BBE-F270-5EAB838F33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18BD92-949E-AF13-FBEB-57980F37B9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24D3967-4CDE-442F-A77B-5D194F062983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5B26C-5403-99A7-A4DE-A3EE9DFD21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3608F25-A34D-1613-1258-73B239AC3F15}"/>
              </a:ext>
            </a:extLst>
          </p:cNvPr>
          <p:cNvSpPr/>
          <p:nvPr/>
        </p:nvSpPr>
        <p:spPr>
          <a:xfrm>
            <a:off x="10105158" y="1603766"/>
            <a:ext cx="1329572" cy="509679"/>
          </a:xfrm>
          <a:custGeom>
            <a:avLst/>
            <a:gdLst>
              <a:gd name="connsiteX0" fmla="*/ 0 w 1752346"/>
              <a:gd name="connsiteY0" fmla="*/ 876173 h 1752346"/>
              <a:gd name="connsiteX1" fmla="*/ 876173 w 1752346"/>
              <a:gd name="connsiteY1" fmla="*/ 0 h 1752346"/>
              <a:gd name="connsiteX2" fmla="*/ 1752346 w 1752346"/>
              <a:gd name="connsiteY2" fmla="*/ 876173 h 1752346"/>
              <a:gd name="connsiteX3" fmla="*/ 876173 w 1752346"/>
              <a:gd name="connsiteY3" fmla="*/ 1752346 h 1752346"/>
              <a:gd name="connsiteX4" fmla="*/ 0 w 1752346"/>
              <a:gd name="connsiteY4" fmla="*/ 876173 h 175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346" h="1752346">
                <a:moveTo>
                  <a:pt x="0" y="876173"/>
                </a:moveTo>
                <a:cubicBezTo>
                  <a:pt x="0" y="392276"/>
                  <a:pt x="392276" y="0"/>
                  <a:pt x="876173" y="0"/>
                </a:cubicBezTo>
                <a:cubicBezTo>
                  <a:pt x="1360070" y="0"/>
                  <a:pt x="1752346" y="392276"/>
                  <a:pt x="1752346" y="876173"/>
                </a:cubicBezTo>
                <a:cubicBezTo>
                  <a:pt x="1752346" y="1360070"/>
                  <a:pt x="1360070" y="1752346"/>
                  <a:pt x="876173" y="1752346"/>
                </a:cubicBezTo>
                <a:cubicBezTo>
                  <a:pt x="392276" y="1752346"/>
                  <a:pt x="0" y="1360070"/>
                  <a:pt x="0" y="876173"/>
                </a:cubicBez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770" tIns="273770" rIns="273770" bIns="2737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MITRE-Technik</a:t>
            </a:r>
            <a:endParaRPr lang="de-DE" sz="1400" kern="1200" dirty="0"/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C2FDC35E-6F2F-D12C-A269-4FCD7EA97D04}"/>
              </a:ext>
            </a:extLst>
          </p:cNvPr>
          <p:cNvSpPr/>
          <p:nvPr/>
        </p:nvSpPr>
        <p:spPr>
          <a:xfrm rot="14334575">
            <a:off x="9977523" y="1196896"/>
            <a:ext cx="685002" cy="42157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182892D-E89E-44E0-E8A8-3DAEDD6BAC00}"/>
              </a:ext>
            </a:extLst>
          </p:cNvPr>
          <p:cNvSpPr/>
          <p:nvPr/>
        </p:nvSpPr>
        <p:spPr>
          <a:xfrm>
            <a:off x="9614191" y="734092"/>
            <a:ext cx="780174" cy="448770"/>
          </a:xfrm>
          <a:custGeom>
            <a:avLst/>
            <a:gdLst>
              <a:gd name="connsiteX0" fmla="*/ 0 w 1664729"/>
              <a:gd name="connsiteY0" fmla="*/ 133178 h 1331783"/>
              <a:gd name="connsiteX1" fmla="*/ 133178 w 1664729"/>
              <a:gd name="connsiteY1" fmla="*/ 0 h 1331783"/>
              <a:gd name="connsiteX2" fmla="*/ 1531551 w 1664729"/>
              <a:gd name="connsiteY2" fmla="*/ 0 h 1331783"/>
              <a:gd name="connsiteX3" fmla="*/ 1664729 w 1664729"/>
              <a:gd name="connsiteY3" fmla="*/ 133178 h 1331783"/>
              <a:gd name="connsiteX4" fmla="*/ 1664729 w 1664729"/>
              <a:gd name="connsiteY4" fmla="*/ 1198605 h 1331783"/>
              <a:gd name="connsiteX5" fmla="*/ 1531551 w 1664729"/>
              <a:gd name="connsiteY5" fmla="*/ 1331783 h 1331783"/>
              <a:gd name="connsiteX6" fmla="*/ 133178 w 1664729"/>
              <a:gd name="connsiteY6" fmla="*/ 1331783 h 1331783"/>
              <a:gd name="connsiteX7" fmla="*/ 0 w 1664729"/>
              <a:gd name="connsiteY7" fmla="*/ 1198605 h 1331783"/>
              <a:gd name="connsiteX8" fmla="*/ 0 w 1664729"/>
              <a:gd name="connsiteY8" fmla="*/ 133178 h 133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4729" h="1331783">
                <a:moveTo>
                  <a:pt x="0" y="133178"/>
                </a:moveTo>
                <a:cubicBezTo>
                  <a:pt x="0" y="59626"/>
                  <a:pt x="59626" y="0"/>
                  <a:pt x="133178" y="0"/>
                </a:cubicBezTo>
                <a:lnTo>
                  <a:pt x="1531551" y="0"/>
                </a:lnTo>
                <a:cubicBezTo>
                  <a:pt x="1605103" y="0"/>
                  <a:pt x="1664729" y="59626"/>
                  <a:pt x="1664729" y="133178"/>
                </a:cubicBezTo>
                <a:lnTo>
                  <a:pt x="1664729" y="1198605"/>
                </a:lnTo>
                <a:cubicBezTo>
                  <a:pt x="1664729" y="1272157"/>
                  <a:pt x="1605103" y="1331783"/>
                  <a:pt x="1531551" y="1331783"/>
                </a:cubicBezTo>
                <a:lnTo>
                  <a:pt x="133178" y="1331783"/>
                </a:lnTo>
                <a:cubicBezTo>
                  <a:pt x="59626" y="1331783"/>
                  <a:pt x="0" y="1272157"/>
                  <a:pt x="0" y="1198605"/>
                </a:cubicBezTo>
                <a:lnTo>
                  <a:pt x="0" y="133178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4727" tIns="84727" rIns="84727" bIns="8472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None/>
            </a:pPr>
            <a:r>
              <a:rPr lang="en-GB" sz="1400" kern="1200" dirty="0">
                <a:sym typeface="Wingdings" panose="05000000000000000000" pitchFamily="2" charset="2"/>
              </a:rPr>
              <a:t>CVSS</a:t>
            </a:r>
            <a:endParaRPr lang="de-DE" sz="1400" kern="1200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8373E87-94E8-8F5A-27ED-95E486451C82}"/>
              </a:ext>
            </a:extLst>
          </p:cNvPr>
          <p:cNvSpPr/>
          <p:nvPr/>
        </p:nvSpPr>
        <p:spPr>
          <a:xfrm>
            <a:off x="10276050" y="208812"/>
            <a:ext cx="935884" cy="485076"/>
          </a:xfrm>
          <a:custGeom>
            <a:avLst/>
            <a:gdLst>
              <a:gd name="connsiteX0" fmla="*/ 0 w 1664729"/>
              <a:gd name="connsiteY0" fmla="*/ 133178 h 1331783"/>
              <a:gd name="connsiteX1" fmla="*/ 133178 w 1664729"/>
              <a:gd name="connsiteY1" fmla="*/ 0 h 1331783"/>
              <a:gd name="connsiteX2" fmla="*/ 1531551 w 1664729"/>
              <a:gd name="connsiteY2" fmla="*/ 0 h 1331783"/>
              <a:gd name="connsiteX3" fmla="*/ 1664729 w 1664729"/>
              <a:gd name="connsiteY3" fmla="*/ 133178 h 1331783"/>
              <a:gd name="connsiteX4" fmla="*/ 1664729 w 1664729"/>
              <a:gd name="connsiteY4" fmla="*/ 1198605 h 1331783"/>
              <a:gd name="connsiteX5" fmla="*/ 1531551 w 1664729"/>
              <a:gd name="connsiteY5" fmla="*/ 1331783 h 1331783"/>
              <a:gd name="connsiteX6" fmla="*/ 133178 w 1664729"/>
              <a:gd name="connsiteY6" fmla="*/ 1331783 h 1331783"/>
              <a:gd name="connsiteX7" fmla="*/ 0 w 1664729"/>
              <a:gd name="connsiteY7" fmla="*/ 1198605 h 1331783"/>
              <a:gd name="connsiteX8" fmla="*/ 0 w 1664729"/>
              <a:gd name="connsiteY8" fmla="*/ 133178 h 133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4729" h="1331783">
                <a:moveTo>
                  <a:pt x="0" y="133178"/>
                </a:moveTo>
                <a:cubicBezTo>
                  <a:pt x="0" y="59626"/>
                  <a:pt x="59626" y="0"/>
                  <a:pt x="133178" y="0"/>
                </a:cubicBezTo>
                <a:lnTo>
                  <a:pt x="1531551" y="0"/>
                </a:lnTo>
                <a:cubicBezTo>
                  <a:pt x="1605103" y="0"/>
                  <a:pt x="1664729" y="59626"/>
                  <a:pt x="1664729" y="133178"/>
                </a:cubicBezTo>
                <a:lnTo>
                  <a:pt x="1664729" y="1198605"/>
                </a:lnTo>
                <a:cubicBezTo>
                  <a:pt x="1664729" y="1272157"/>
                  <a:pt x="1605103" y="1331783"/>
                  <a:pt x="1531551" y="1331783"/>
                </a:cubicBezTo>
                <a:lnTo>
                  <a:pt x="133178" y="1331783"/>
                </a:lnTo>
                <a:cubicBezTo>
                  <a:pt x="59626" y="1331783"/>
                  <a:pt x="0" y="1272157"/>
                  <a:pt x="0" y="1198605"/>
                </a:cubicBezTo>
                <a:lnTo>
                  <a:pt x="0" y="133178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4727" tIns="84727" rIns="84727" bIns="8472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None/>
            </a:pPr>
            <a:r>
              <a:rPr lang="en-GB" sz="1400" kern="1200" dirty="0"/>
              <a:t>ORAN-Threat-ID</a:t>
            </a:r>
            <a:endParaRPr lang="de-DE" sz="1400" kern="1200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E975F9A2-E6D2-E780-9962-1F4F3A61C58E}"/>
              </a:ext>
            </a:extLst>
          </p:cNvPr>
          <p:cNvSpPr/>
          <p:nvPr/>
        </p:nvSpPr>
        <p:spPr>
          <a:xfrm rot="17550766">
            <a:off x="10885459" y="1180559"/>
            <a:ext cx="603946" cy="42157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344458F-A4E7-98D6-408D-30FE5378A99A}"/>
              </a:ext>
            </a:extLst>
          </p:cNvPr>
          <p:cNvSpPr/>
          <p:nvPr/>
        </p:nvSpPr>
        <p:spPr>
          <a:xfrm>
            <a:off x="11172448" y="693888"/>
            <a:ext cx="686267" cy="488973"/>
          </a:xfrm>
          <a:custGeom>
            <a:avLst/>
            <a:gdLst>
              <a:gd name="connsiteX0" fmla="*/ 0 w 1664729"/>
              <a:gd name="connsiteY0" fmla="*/ 133178 h 1331783"/>
              <a:gd name="connsiteX1" fmla="*/ 133178 w 1664729"/>
              <a:gd name="connsiteY1" fmla="*/ 0 h 1331783"/>
              <a:gd name="connsiteX2" fmla="*/ 1531551 w 1664729"/>
              <a:gd name="connsiteY2" fmla="*/ 0 h 1331783"/>
              <a:gd name="connsiteX3" fmla="*/ 1664729 w 1664729"/>
              <a:gd name="connsiteY3" fmla="*/ 133178 h 1331783"/>
              <a:gd name="connsiteX4" fmla="*/ 1664729 w 1664729"/>
              <a:gd name="connsiteY4" fmla="*/ 1198605 h 1331783"/>
              <a:gd name="connsiteX5" fmla="*/ 1531551 w 1664729"/>
              <a:gd name="connsiteY5" fmla="*/ 1331783 h 1331783"/>
              <a:gd name="connsiteX6" fmla="*/ 133178 w 1664729"/>
              <a:gd name="connsiteY6" fmla="*/ 1331783 h 1331783"/>
              <a:gd name="connsiteX7" fmla="*/ 0 w 1664729"/>
              <a:gd name="connsiteY7" fmla="*/ 1198605 h 1331783"/>
              <a:gd name="connsiteX8" fmla="*/ 0 w 1664729"/>
              <a:gd name="connsiteY8" fmla="*/ 133178 h 133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4729" h="1331783">
                <a:moveTo>
                  <a:pt x="0" y="133178"/>
                </a:moveTo>
                <a:cubicBezTo>
                  <a:pt x="0" y="59626"/>
                  <a:pt x="59626" y="0"/>
                  <a:pt x="133178" y="0"/>
                </a:cubicBezTo>
                <a:lnTo>
                  <a:pt x="1531551" y="0"/>
                </a:lnTo>
                <a:cubicBezTo>
                  <a:pt x="1605103" y="0"/>
                  <a:pt x="1664729" y="59626"/>
                  <a:pt x="1664729" y="133178"/>
                </a:cubicBezTo>
                <a:lnTo>
                  <a:pt x="1664729" y="1198605"/>
                </a:lnTo>
                <a:cubicBezTo>
                  <a:pt x="1664729" y="1272157"/>
                  <a:pt x="1605103" y="1331783"/>
                  <a:pt x="1531551" y="1331783"/>
                </a:cubicBezTo>
                <a:lnTo>
                  <a:pt x="133178" y="1331783"/>
                </a:lnTo>
                <a:cubicBezTo>
                  <a:pt x="59626" y="1331783"/>
                  <a:pt x="0" y="1272157"/>
                  <a:pt x="0" y="1198605"/>
                </a:cubicBezTo>
                <a:lnTo>
                  <a:pt x="0" y="133178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4727" tIns="84727" rIns="84727" bIns="8472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/>
              <a:t>AT-Angriff</a:t>
            </a:r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E357770B-DA78-D7C6-46F4-22856A54B020}"/>
              </a:ext>
            </a:extLst>
          </p:cNvPr>
          <p:cNvSpPr/>
          <p:nvPr/>
        </p:nvSpPr>
        <p:spPr>
          <a:xfrm rot="16200000">
            <a:off x="10490504" y="1168023"/>
            <a:ext cx="488973" cy="42157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852E8EF4-286F-3FB6-726E-C6B977B6C762}"/>
              </a:ext>
            </a:extLst>
          </p:cNvPr>
          <p:cNvSpPr/>
          <p:nvPr/>
        </p:nvSpPr>
        <p:spPr>
          <a:xfrm rot="5400000">
            <a:off x="10459916" y="658318"/>
            <a:ext cx="550146" cy="42157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EA06E0B-6A65-E623-2583-24B36457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95"/>
          <a:stretch/>
        </p:blipFill>
        <p:spPr>
          <a:xfrm>
            <a:off x="1239616" y="2153333"/>
            <a:ext cx="1440000" cy="2984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2F0C1AA-366B-EB51-8F56-F162F663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14" y="2153333"/>
            <a:ext cx="1390248" cy="298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8B8AF35-3DD2-962B-68ED-E5D50CC46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275" y="2360570"/>
            <a:ext cx="7391400" cy="2563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79FC7E06-5D7B-FED8-4AF1-35A263746CC3}"/>
              </a:ext>
            </a:extLst>
          </p:cNvPr>
          <p:cNvSpPr txBox="1"/>
          <p:nvPr/>
        </p:nvSpPr>
        <p:spPr>
          <a:xfrm>
            <a:off x="1854200" y="5250632"/>
            <a:ext cx="278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Anwendung in der Matrix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C7DE228-5C41-F1BD-4F53-C8AB57957F49}"/>
              </a:ext>
            </a:extLst>
          </p:cNvPr>
          <p:cNvSpPr txBox="1"/>
          <p:nvPr/>
        </p:nvSpPr>
        <p:spPr>
          <a:xfrm>
            <a:off x="6914631" y="4973633"/>
            <a:ext cx="3665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Anwendung in der Detailansicht eines Artefakts</a:t>
            </a:r>
          </a:p>
        </p:txBody>
      </p:sp>
    </p:spTree>
    <p:extLst>
      <p:ext uri="{BB962C8B-B14F-4D97-AF65-F5344CB8AC3E}">
        <p14:creationId xmlns:p14="http://schemas.microsoft.com/office/powerpoint/2010/main" val="402702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935AB-062A-FCC8-C3F8-92B7F68629B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781D00-351F-D47D-1F7B-9CC7BC9C6B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24D3967-4CDE-442F-A77B-5D194F062983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97E07-9610-A5FA-81E8-45C41AC8BE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88EAC33-D4CC-45B7-F0FE-382586044BCA}"/>
              </a:ext>
            </a:extLst>
          </p:cNvPr>
          <p:cNvSpPr txBox="1">
            <a:spLocks noGrp="1"/>
          </p:cNvSpPr>
          <p:nvPr>
            <p:ph sz="quarter" idx="12"/>
          </p:nvPr>
        </p:nvSpPr>
        <p:spPr bwMode="auto">
          <a:xfrm>
            <a:off x="1204913" y="1547813"/>
            <a:ext cx="107997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60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457200" rtl="0" eaLnBrk="1" fontAlgn="base" hangingPunct="1">
              <a:lnSpc>
                <a:spcPct val="112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1338" indent="-185738" algn="l" defTabSz="457200" rtl="0" eaLnBrk="1" fontAlgn="base" hangingPunct="1">
              <a:lnSpc>
                <a:spcPct val="112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4375" indent="-171450" algn="l" defTabSz="457200" rtl="0" eaLnBrk="1" fontAlgn="base" hangingPunct="1">
              <a:lnSpc>
                <a:spcPct val="112000"/>
              </a:lnSpc>
              <a:spcBef>
                <a:spcPts val="0"/>
              </a:spcBef>
              <a:spcAft>
                <a:spcPct val="0"/>
              </a:spcAft>
              <a:buClr>
                <a:srgbClr val="9D167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4738" indent="-177800" algn="l" defTabSz="457200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O-RAN </a:t>
            </a:r>
            <a:r>
              <a:rPr lang="de-DE" dirty="0" err="1"/>
              <a:t>Threats</a:t>
            </a:r>
            <a:r>
              <a:rPr lang="de-DE" dirty="0"/>
              <a:t>, denen CVEs mit hohem CVSS zugeordnet werden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B26E950-485D-1C24-9014-EC81291A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900113"/>
          </a:xfrm>
        </p:spPr>
        <p:txBody>
          <a:bodyPr/>
          <a:lstStyle/>
          <a:p>
            <a:r>
              <a:rPr lang="de-DE" dirty="0"/>
              <a:t>ACEMA O-RAN: Analysis</a:t>
            </a:r>
            <a:br>
              <a:rPr lang="de-DE" dirty="0"/>
            </a:br>
            <a:r>
              <a:rPr lang="de-DE" sz="1400" dirty="0"/>
              <a:t>Wissenschaftliche Erkenntnisse #1</a:t>
            </a:r>
            <a:endParaRPr lang="de-DE" sz="16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7BBC590-443D-BAD8-A7C5-8179B9B0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5" y="2188692"/>
            <a:ext cx="11166389" cy="30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51E5-1163-79BE-8CF3-953A8E6AFE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386476"/>
            <a:ext cx="3762503" cy="353006"/>
          </a:xfrm>
        </p:spPr>
        <p:txBody>
          <a:bodyPr/>
          <a:lstStyle/>
          <a:p>
            <a:r>
              <a:rPr lang="de-DE" dirty="0"/>
              <a:t>Analyse der CVSS Vektoren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A20D7B-89B7-161D-416C-E725E168F6B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6002ED-8EA0-2B9F-1DF5-0C14AEA458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24D3967-4CDE-442F-A77B-5D194F062983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FDD7B-E300-F0B9-0EB7-2D41FBF0CC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6FFED07-9F3C-ABC4-757E-AEFBBFE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900113"/>
          </a:xfrm>
        </p:spPr>
        <p:txBody>
          <a:bodyPr/>
          <a:lstStyle/>
          <a:p>
            <a:r>
              <a:rPr lang="de-DE" dirty="0"/>
              <a:t>ACEMA O-RAN: Analysis</a:t>
            </a:r>
            <a:br>
              <a:rPr lang="de-DE" dirty="0"/>
            </a:br>
            <a:r>
              <a:rPr lang="de-DE" sz="1400" dirty="0"/>
              <a:t>Wissenschaftliche Erkenntnisse #2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ADC3A6-FC0A-C010-303D-51889FAE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9127"/>
            <a:ext cx="5529265" cy="4805749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02F4392-BDED-7A54-5491-06388419C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62" y="1909345"/>
            <a:ext cx="506420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AccessVector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 =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local access: 0.395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adjacent network accessible: 0.646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network accessible: 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111111"/>
              </a:solidFill>
              <a:latin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AccessComplexity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 =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high: 0.35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medium: 0.61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low: 0.71</a:t>
            </a:r>
          </a:p>
          <a:p>
            <a:pPr lvl="1" defTabSz="914400" eaLnBrk="0" hangingPunct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Authentication =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requires multiple instances of authentication: 0.45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requires single instance of authentication: 0.56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requires no authentication: 0.704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defTabSz="914400" eaLnBrk="0" hangingPunct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* Impact =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none: 0.0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partial: 0.275 </a:t>
            </a:r>
          </a:p>
          <a:p>
            <a:pPr lvl="1" defTabSz="914400" eaLnBrk="0" hangingPunc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Fira Mono" panose="020B0509050000020004" pitchFamily="49" charset="0"/>
              </a:rPr>
              <a:t>complete: 0.66				[2]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450F226-6226-7E47-69E5-B16F97AA68A2}"/>
              </a:ext>
            </a:extLst>
          </p:cNvPr>
          <p:cNvSpPr txBox="1"/>
          <p:nvPr/>
        </p:nvSpPr>
        <p:spPr>
          <a:xfrm>
            <a:off x="1206500" y="5697129"/>
            <a:ext cx="10799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[2] </a:t>
            </a:r>
            <a:r>
              <a:rPr lang="en-US" sz="1000" dirty="0">
                <a:effectLst/>
              </a:rPr>
              <a:t>“CVSS v2 Complete Documentation,” Available: </a:t>
            </a:r>
            <a:r>
              <a:rPr lang="en-US" sz="1000" dirty="0">
                <a:effectLst/>
                <a:hlinkClick r:id="rId4"/>
              </a:rPr>
              <a:t>https://www.first.org/cvss/v2/guide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05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2108A8-3999-5FE3-159E-1FF47BB5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71" y="1766326"/>
            <a:ext cx="10726420" cy="3604616"/>
          </a:xfrm>
        </p:spPr>
        <p:txBody>
          <a:bodyPr/>
          <a:lstStyle/>
          <a:p>
            <a:pPr algn="ctr"/>
            <a:r>
              <a:rPr lang="de-DE" dirty="0"/>
              <a:t>Das Dashboard läuft unter</a:t>
            </a:r>
            <a:br>
              <a:rPr lang="de-DE" dirty="0"/>
            </a:br>
            <a:r>
              <a:rPr lang="de-DE" dirty="0" err="1"/>
              <a:t>database-attack.foran.lab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ACEMA Quellcode mit allen Daten und Diagrammen</a:t>
            </a:r>
            <a:br>
              <a:rPr lang="de-DE" dirty="0"/>
            </a:br>
            <a:r>
              <a:rPr lang="de-DE" dirty="0"/>
              <a:t>github.com/dumpeldown/</a:t>
            </a:r>
            <a:r>
              <a:rPr lang="de-DE" dirty="0" err="1"/>
              <a:t>acema_oran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Arbeit &amp; Präsentation</a:t>
            </a:r>
            <a:br>
              <a:rPr lang="de-DE" dirty="0"/>
            </a:br>
            <a:r>
              <a:rPr lang="de-DE" dirty="0"/>
              <a:t>github.com/dumpeldown/foran-ba</a:t>
            </a:r>
            <a:br>
              <a:rPr lang="de-DE" dirty="0"/>
            </a:b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F04FF2-E1A1-A481-319B-4C3B618DAB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F2E75E9-BDC5-45DC-A143-9B3A4CCF895E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6C8A28-61E5-075A-D91D-FD9B23DB495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BD9B6713-36FE-4B94-85D8-9FA2DCE30A8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5DDD587-3D78-EBC1-5C91-D1BC7E59F246}"/>
              </a:ext>
            </a:extLst>
          </p:cNvPr>
          <p:cNvSpPr txBox="1">
            <a:spLocks/>
          </p:cNvSpPr>
          <p:nvPr/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dirty="0"/>
              <a:t>Wo gibt’s was &amp; Fragen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780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B38D84E-1F6E-B090-3BBB-488B8A94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F0D2333-191A-019A-0474-495F1CCB24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Allgemein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Vision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Architektur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Implementierungen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Angriffspfad, Matrix-</a:t>
            </a:r>
            <a:r>
              <a:rPr lang="de-DE" dirty="0" err="1"/>
              <a:t>Rework</a:t>
            </a:r>
            <a:r>
              <a:rPr lang="de-DE" dirty="0"/>
              <a:t>, 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dirty="0"/>
              <a:t>ACEMA O-RAN (Klement et al.)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5E9966B-3202-4EF0-571C-C5ECDAC0E89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BB38E8-9982-DB85-EE82-80ABD83AC1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DE97413-1A72-4AC4-8516-119EDEEFC316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FD38E4-A92D-DDAC-5F2B-E3A6F281E5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3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5A279-AE1A-AE75-CA2C-6EA23C03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6B473-D060-E06B-C34C-85EEEDDEBC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25211" y="1576224"/>
            <a:ext cx="9882313" cy="1012604"/>
          </a:xfrm>
        </p:spPr>
        <p:txBody>
          <a:bodyPr/>
          <a:lstStyle/>
          <a:p>
            <a:pPr algn="ctr"/>
            <a:r>
              <a:rPr lang="de-DE" b="1" dirty="0"/>
              <a:t>„ </a:t>
            </a:r>
            <a:r>
              <a:rPr lang="de-DE" dirty="0"/>
              <a:t>Es existiert ein Dashboard zur aussagekräftigen Visualisierung aller Angriffe des </a:t>
            </a:r>
            <a:r>
              <a:rPr lang="de-DE" dirty="0" err="1"/>
              <a:t>Attacktools</a:t>
            </a:r>
            <a:r>
              <a:rPr lang="de-DE" dirty="0"/>
              <a:t>. Die Daten aus dem AT werden mit CVSS-Werten anreichert und es lassen sich Relationen zu anderen Klassifikationssystemen, insbesondere dem ORAN </a:t>
            </a:r>
            <a:r>
              <a:rPr lang="de-DE" dirty="0" err="1"/>
              <a:t>Threat</a:t>
            </a:r>
            <a:r>
              <a:rPr lang="de-DE" dirty="0"/>
              <a:t>-Model</a:t>
            </a:r>
            <a:r>
              <a:rPr lang="de-DE" baseline="30000" dirty="0"/>
              <a:t>[1]</a:t>
            </a:r>
            <a:r>
              <a:rPr lang="de-DE" dirty="0"/>
              <a:t> herstellen. </a:t>
            </a:r>
            <a:r>
              <a:rPr lang="de-DE" b="1" dirty="0"/>
              <a:t>“</a:t>
            </a:r>
            <a:endParaRPr lang="en-GB" b="1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EBBD232-6469-9652-89AE-5EBDD272160A}"/>
              </a:ext>
            </a:extLst>
          </p:cNvPr>
          <p:cNvGrpSpPr/>
          <p:nvPr/>
        </p:nvGrpSpPr>
        <p:grpSpPr>
          <a:xfrm>
            <a:off x="2032000" y="3020651"/>
            <a:ext cx="8128000" cy="1568374"/>
            <a:chOff x="1578995" y="3196571"/>
            <a:chExt cx="8128000" cy="1568374"/>
          </a:xfrm>
        </p:grpSpPr>
        <p:graphicFrame>
          <p:nvGraphicFramePr>
            <p:cNvPr id="14" name="Diagramm 13">
              <a:extLst>
                <a:ext uri="{FF2B5EF4-FFF2-40B4-BE49-F238E27FC236}">
                  <a16:creationId xmlns:a16="http://schemas.microsoft.com/office/drawing/2014/main" id="{862C8DB7-8A2B-0C9A-C4D7-E136F97286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6608822"/>
                </p:ext>
              </p:extLst>
            </p:nvPr>
          </p:nvGraphicFramePr>
          <p:xfrm>
            <a:off x="1578995" y="3322040"/>
            <a:ext cx="8128000" cy="14429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5" name="Achteck 14">
              <a:extLst>
                <a:ext uri="{FF2B5EF4-FFF2-40B4-BE49-F238E27FC236}">
                  <a16:creationId xmlns:a16="http://schemas.microsoft.com/office/drawing/2014/main" id="{24781676-2CE2-845A-3384-0E55EB5BEC4F}"/>
                </a:ext>
              </a:extLst>
            </p:cNvPr>
            <p:cNvSpPr/>
            <p:nvPr/>
          </p:nvSpPr>
          <p:spPr>
            <a:xfrm>
              <a:off x="2115913" y="3196571"/>
              <a:ext cx="896240" cy="36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AT</a:t>
              </a:r>
              <a:endParaRPr lang="en-GB" sz="1200" dirty="0"/>
            </a:p>
          </p:txBody>
        </p:sp>
        <p:sp>
          <p:nvSpPr>
            <p:cNvPr id="16" name="Achteck 15">
              <a:extLst>
                <a:ext uri="{FF2B5EF4-FFF2-40B4-BE49-F238E27FC236}">
                  <a16:creationId xmlns:a16="http://schemas.microsoft.com/office/drawing/2014/main" id="{A42CAF10-FBD4-711F-CCE9-9195B2430E6A}"/>
                </a:ext>
              </a:extLst>
            </p:cNvPr>
            <p:cNvSpPr/>
            <p:nvPr/>
          </p:nvSpPr>
          <p:spPr>
            <a:xfrm>
              <a:off x="5794910" y="3196571"/>
              <a:ext cx="3041020" cy="36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DASHBOARD</a:t>
              </a:r>
            </a:p>
          </p:txBody>
        </p:sp>
      </p:grp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AD9407-417F-2FE8-09CC-DFE40F8441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9BF81BB-CFF2-4113-A5DB-D5768C8D05DB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C83D15D-229A-EBA1-E1EB-0D8382419C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D6B511-87B1-1504-6363-817D1A965033}"/>
              </a:ext>
            </a:extLst>
          </p:cNvPr>
          <p:cNvSpPr txBox="1"/>
          <p:nvPr/>
        </p:nvSpPr>
        <p:spPr>
          <a:xfrm>
            <a:off x="1204913" y="5557600"/>
            <a:ext cx="812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</a:rPr>
              <a:t>[1] “O-RAN Security Threat Modeling and Risk Assessment 4.0.” Oktober 2024. Available: </a:t>
            </a:r>
            <a:r>
              <a:rPr lang="en-US" sz="1000" dirty="0">
                <a:effectLst/>
                <a:hlinkClick r:id="rId8"/>
              </a:rPr>
              <a:t>https://specifications.o-ran.org/download?id=774</a:t>
            </a:r>
            <a:endParaRPr lang="en-US" sz="1000" dirty="0">
              <a:effectLst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1B1E50A-72A3-1626-7F6A-9F8CCD9D391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57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0FC51-FD26-4125-C7F4-AF95E438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F45EB6E4-26D5-1B66-D585-2EABB21515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69A01FF-2645-4C7B-8E33-6E97CDF7E620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0E658BD7-2233-78EE-20F4-67E67D177A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C754053-A3FD-C417-049E-5E60A4D7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80" y="1234440"/>
            <a:ext cx="7305040" cy="438912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1F8921-CB48-7D39-933C-0B4FC824E47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01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95D6-432E-66BD-5279-935CEB4A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 des Angriffspfads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73C9C9B-9C0A-E900-EA53-DF05D27FAF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176B1D9-DAD3-431B-8C2E-54C0E05360D6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3CC7B9-6B7E-5260-4B30-BC511A92B7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5F8C365-AFD3-4AAD-B3EE-4D0CA3E01033}"/>
              </a:ext>
            </a:extLst>
          </p:cNvPr>
          <p:cNvSpPr txBox="1"/>
          <p:nvPr/>
        </p:nvSpPr>
        <p:spPr>
          <a:xfrm>
            <a:off x="766358" y="2185341"/>
            <a:ext cx="3708886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de-DE" sz="1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{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hostname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":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satellite-rt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",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ip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": "192.168.40.22",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tool_name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":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Privileged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Container",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command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": [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kubectl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exec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-i 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privileged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-c 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ubuntu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-- …"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],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mitre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": {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"TA0004": [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"MS-TA9018"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]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},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"</a:t>
            </a:r>
            <a:r>
              <a:rPr lang="de-DE" sz="1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cve</a:t>
            </a:r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": [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"CVE-2019-5736"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]</a:t>
            </a:r>
          </a:p>
          <a:p>
            <a:r>
              <a:rPr lang="de-DE" sz="1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16527A7D-7E3F-78BE-02C9-B9D901465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5341"/>
            <a:ext cx="5524042" cy="2770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8438CB0F-789B-8C9D-E9AD-76BC316BBDEE}"/>
              </a:ext>
            </a:extLst>
          </p:cNvPr>
          <p:cNvSpPr txBox="1"/>
          <p:nvPr/>
        </p:nvSpPr>
        <p:spPr>
          <a:xfrm>
            <a:off x="3106490" y="3858998"/>
            <a:ext cx="6216819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digraph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attack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{</a:t>
            </a:r>
          </a:p>
          <a:p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node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[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shape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square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];</a:t>
            </a:r>
          </a:p>
          <a:p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n1 [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satellite-rt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", 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image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="host-icon.png"];</a:t>
            </a:r>
          </a:p>
          <a:p>
            <a:r>
              <a:rPr lang="en-US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n2 [label="Privileged Container", image="tool-icon.png"];</a:t>
            </a:r>
          </a:p>
          <a:p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n3 [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="[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kubectl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exec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-i 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privileged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-c 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ubuntu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-- …];</a:t>
            </a:r>
          </a:p>
          <a:p>
            <a:r>
              <a:rPr lang="pt-BR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n4 [label="CAPEC-439", image="capec-icon.png"];</a:t>
            </a:r>
          </a:p>
          <a:p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n5 [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="CWE-1269", </a:t>
            </a:r>
            <a:r>
              <a:rPr lang="de-DE" sz="105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image</a:t>
            </a:r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="cwe-icon.png"];</a:t>
            </a:r>
          </a:p>
          <a:p>
            <a:r>
              <a:rPr lang="pt-BR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n6 [label="CVE-2019-5736\n", image="cve-icon.png"];</a:t>
            </a:r>
          </a:p>
          <a:p>
            <a:r>
              <a:rPr lang="pt-BR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n1 -&gt; n2 -&gt; n3 -&gt; n4 -&gt; n5 -&gt; n6;</a:t>
            </a:r>
          </a:p>
          <a:p>
            <a:r>
              <a:rPr lang="de-DE" sz="105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endParaRPr lang="de-DE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5" name="Pfeil: nach unten 44">
            <a:extLst>
              <a:ext uri="{FF2B5EF4-FFF2-40B4-BE49-F238E27FC236}">
                <a16:creationId xmlns:a16="http://schemas.microsoft.com/office/drawing/2014/main" id="{5FBD3B47-13A9-C7A8-A42F-EC05E013A06D}"/>
              </a:ext>
            </a:extLst>
          </p:cNvPr>
          <p:cNvSpPr/>
          <p:nvPr/>
        </p:nvSpPr>
        <p:spPr>
          <a:xfrm rot="18192875">
            <a:off x="2640052" y="3549854"/>
            <a:ext cx="744463" cy="448427"/>
          </a:xfrm>
          <a:prstGeom prst="downArrow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Pfeil: nach unten 45">
            <a:extLst>
              <a:ext uri="{FF2B5EF4-FFF2-40B4-BE49-F238E27FC236}">
                <a16:creationId xmlns:a16="http://schemas.microsoft.com/office/drawing/2014/main" id="{B558B52F-78AD-F9B1-4787-1612A6EA3162}"/>
              </a:ext>
            </a:extLst>
          </p:cNvPr>
          <p:cNvSpPr/>
          <p:nvPr/>
        </p:nvSpPr>
        <p:spPr>
          <a:xfrm rot="12544991">
            <a:off x="5805951" y="3607214"/>
            <a:ext cx="744463" cy="448427"/>
          </a:xfrm>
          <a:prstGeom prst="downArrow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Inhaltsplatzhalter 2">
            <a:extLst>
              <a:ext uri="{FF2B5EF4-FFF2-40B4-BE49-F238E27FC236}">
                <a16:creationId xmlns:a16="http://schemas.microsoft.com/office/drawing/2014/main" id="{D93BACD6-067D-BFD9-8B91-8F5A695544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6500" y="1065366"/>
            <a:ext cx="1482909" cy="1121862"/>
          </a:xfrm>
        </p:spPr>
        <p:txBody>
          <a:bodyPr/>
          <a:lstStyle/>
          <a:p>
            <a:r>
              <a:rPr lang="de-DE" dirty="0"/>
              <a:t>Mithilfe von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Vis.js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760BC6-D960-0965-C62B-AE37FF50E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0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20BF6-488D-0ED4-B428-99DBB17A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3072447" cy="406769"/>
          </a:xfrm>
        </p:spPr>
        <p:txBody>
          <a:bodyPr/>
          <a:lstStyle/>
          <a:p>
            <a:r>
              <a:rPr lang="de-DE" dirty="0" err="1"/>
              <a:t>Rework</a:t>
            </a:r>
            <a:r>
              <a:rPr lang="de-DE" dirty="0"/>
              <a:t> der Matrix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8B98B8-C7B7-CCBE-C95E-B4DCEE447C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62F80EE9-0759-DEE8-76D5-7639A252454B}"/>
              </a:ext>
            </a:extLst>
          </p:cNvPr>
          <p:cNvSpPr/>
          <p:nvPr/>
        </p:nvSpPr>
        <p:spPr>
          <a:xfrm>
            <a:off x="7888949" y="1708871"/>
            <a:ext cx="1368414" cy="728098"/>
          </a:xfrm>
          <a:custGeom>
            <a:avLst/>
            <a:gdLst>
              <a:gd name="connsiteX0" fmla="*/ 0 w 1368414"/>
              <a:gd name="connsiteY0" fmla="*/ 0 h 684207"/>
              <a:gd name="connsiteX1" fmla="*/ 1368414 w 1368414"/>
              <a:gd name="connsiteY1" fmla="*/ 0 h 684207"/>
              <a:gd name="connsiteX2" fmla="*/ 1368414 w 1368414"/>
              <a:gd name="connsiteY2" fmla="*/ 684207 h 684207"/>
              <a:gd name="connsiteX3" fmla="*/ 0 w 1368414"/>
              <a:gd name="connsiteY3" fmla="*/ 684207 h 684207"/>
              <a:gd name="connsiteX4" fmla="*/ 0 w 1368414"/>
              <a:gd name="connsiteY4" fmla="*/ 0 h 6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414" h="684207">
                <a:moveTo>
                  <a:pt x="0" y="0"/>
                </a:moveTo>
                <a:lnTo>
                  <a:pt x="1368414" y="0"/>
                </a:lnTo>
                <a:lnTo>
                  <a:pt x="1368414" y="684207"/>
                </a:lnTo>
                <a:lnTo>
                  <a:pt x="0" y="68420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2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700" kern="1200" dirty="0">
                <a:solidFill>
                  <a:schemeClr val="tx1"/>
                </a:solidFill>
              </a:rPr>
              <a:t>O-RAN </a:t>
            </a:r>
            <a:r>
              <a:rPr lang="de-DE" sz="1700" kern="1200" dirty="0" err="1">
                <a:solidFill>
                  <a:schemeClr val="tx1"/>
                </a:solidFill>
              </a:rPr>
              <a:t>Threat</a:t>
            </a:r>
            <a:r>
              <a:rPr lang="de-DE" sz="1700" kern="1200" dirty="0">
                <a:solidFill>
                  <a:schemeClr val="tx1"/>
                </a:solidFill>
              </a:rPr>
              <a:t> Model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99E2AF8-63E0-3DA9-0F94-34962D8B7E5C}"/>
              </a:ext>
            </a:extLst>
          </p:cNvPr>
          <p:cNvGrpSpPr/>
          <p:nvPr/>
        </p:nvGrpSpPr>
        <p:grpSpPr>
          <a:xfrm>
            <a:off x="2934637" y="1708871"/>
            <a:ext cx="3359064" cy="3757593"/>
            <a:chOff x="6313090" y="1072617"/>
            <a:chExt cx="3359064" cy="3757593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371AA69D-314B-C2EA-3B63-F4C6C3F8F185}"/>
                </a:ext>
              </a:extLst>
            </p:cNvPr>
            <p:cNvGrpSpPr/>
            <p:nvPr/>
          </p:nvGrpSpPr>
          <p:grpSpPr>
            <a:xfrm>
              <a:off x="6313090" y="2034109"/>
              <a:ext cx="3359064" cy="2796101"/>
              <a:chOff x="8300418" y="1674155"/>
              <a:chExt cx="3359064" cy="2796101"/>
            </a:xfrm>
          </p:grpSpPr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438AFDD0-2B97-9FB2-5E1E-392BBAD1F166}"/>
                  </a:ext>
                </a:extLst>
              </p:cNvPr>
              <p:cNvSpPr/>
              <p:nvPr/>
            </p:nvSpPr>
            <p:spPr>
              <a:xfrm>
                <a:off x="10889283" y="2402253"/>
                <a:ext cx="91440" cy="30580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45720" y="0"/>
                    </a:moveTo>
                    <a:lnTo>
                      <a:pt x="45720" y="287367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75C18370-9256-DBF4-8AD5-5FF471866461}"/>
                  </a:ext>
                </a:extLst>
              </p:cNvPr>
              <p:cNvSpPr/>
              <p:nvPr/>
            </p:nvSpPr>
            <p:spPr>
              <a:xfrm>
                <a:off x="8306632" y="1674155"/>
                <a:ext cx="1368414" cy="728098"/>
              </a:xfrm>
              <a:custGeom>
                <a:avLst/>
                <a:gdLst>
                  <a:gd name="connsiteX0" fmla="*/ 0 w 1368414"/>
                  <a:gd name="connsiteY0" fmla="*/ 0 h 684207"/>
                  <a:gd name="connsiteX1" fmla="*/ 1368414 w 1368414"/>
                  <a:gd name="connsiteY1" fmla="*/ 0 h 684207"/>
                  <a:gd name="connsiteX2" fmla="*/ 1368414 w 1368414"/>
                  <a:gd name="connsiteY2" fmla="*/ 684207 h 684207"/>
                  <a:gd name="connsiteX3" fmla="*/ 0 w 1368414"/>
                  <a:gd name="connsiteY3" fmla="*/ 684207 h 684207"/>
                  <a:gd name="connsiteX4" fmla="*/ 0 w 1368414"/>
                  <a:gd name="connsiteY4" fmla="*/ 0 h 68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414" h="684207">
                    <a:moveTo>
                      <a:pt x="0" y="0"/>
                    </a:moveTo>
                    <a:lnTo>
                      <a:pt x="1368414" y="0"/>
                    </a:lnTo>
                    <a:lnTo>
                      <a:pt x="1368414" y="684207"/>
                    </a:lnTo>
                    <a:lnTo>
                      <a:pt x="0" y="684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de-DE" sz="1700" dirty="0">
                    <a:solidFill>
                      <a:schemeClr val="lt1"/>
                    </a:solidFill>
                  </a:rPr>
                  <a:t>MITRE ATT&amp;CK</a:t>
                </a:r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2323CA60-8AB6-8DB7-DD01-A08316B935F3}"/>
                  </a:ext>
                </a:extLst>
              </p:cNvPr>
              <p:cNvSpPr/>
              <p:nvPr/>
            </p:nvSpPr>
            <p:spPr>
              <a:xfrm>
                <a:off x="8300418" y="2708054"/>
                <a:ext cx="1368414" cy="728098"/>
              </a:xfrm>
              <a:custGeom>
                <a:avLst/>
                <a:gdLst>
                  <a:gd name="connsiteX0" fmla="*/ 0 w 1368414"/>
                  <a:gd name="connsiteY0" fmla="*/ 0 h 684207"/>
                  <a:gd name="connsiteX1" fmla="*/ 1368414 w 1368414"/>
                  <a:gd name="connsiteY1" fmla="*/ 0 h 684207"/>
                  <a:gd name="connsiteX2" fmla="*/ 1368414 w 1368414"/>
                  <a:gd name="connsiteY2" fmla="*/ 684207 h 684207"/>
                  <a:gd name="connsiteX3" fmla="*/ 0 w 1368414"/>
                  <a:gd name="connsiteY3" fmla="*/ 684207 h 684207"/>
                  <a:gd name="connsiteX4" fmla="*/ 0 w 1368414"/>
                  <a:gd name="connsiteY4" fmla="*/ 0 h 68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414" h="684207">
                    <a:moveTo>
                      <a:pt x="0" y="0"/>
                    </a:moveTo>
                    <a:lnTo>
                      <a:pt x="1368414" y="0"/>
                    </a:lnTo>
                    <a:lnTo>
                      <a:pt x="1368414" y="684207"/>
                    </a:lnTo>
                    <a:lnTo>
                      <a:pt x="0" y="684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de-DE" sz="1700" dirty="0">
                    <a:solidFill>
                      <a:schemeClr val="lt1"/>
                    </a:solidFill>
                  </a:rPr>
                  <a:t>MS-TMK</a:t>
                </a:r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DD23A8C5-CB90-D847-C30C-AF4F1330922D}"/>
                  </a:ext>
                </a:extLst>
              </p:cNvPr>
              <p:cNvSpPr/>
              <p:nvPr/>
            </p:nvSpPr>
            <p:spPr>
              <a:xfrm>
                <a:off x="8314034" y="3741953"/>
                <a:ext cx="1368414" cy="728098"/>
              </a:xfrm>
              <a:custGeom>
                <a:avLst/>
                <a:gdLst>
                  <a:gd name="connsiteX0" fmla="*/ 0 w 1368414"/>
                  <a:gd name="connsiteY0" fmla="*/ 0 h 684207"/>
                  <a:gd name="connsiteX1" fmla="*/ 1368414 w 1368414"/>
                  <a:gd name="connsiteY1" fmla="*/ 0 h 684207"/>
                  <a:gd name="connsiteX2" fmla="*/ 1368414 w 1368414"/>
                  <a:gd name="connsiteY2" fmla="*/ 684207 h 684207"/>
                  <a:gd name="connsiteX3" fmla="*/ 0 w 1368414"/>
                  <a:gd name="connsiteY3" fmla="*/ 684207 h 684207"/>
                  <a:gd name="connsiteX4" fmla="*/ 0 w 1368414"/>
                  <a:gd name="connsiteY4" fmla="*/ 0 h 68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414" h="684207">
                    <a:moveTo>
                      <a:pt x="0" y="0"/>
                    </a:moveTo>
                    <a:lnTo>
                      <a:pt x="1368414" y="0"/>
                    </a:lnTo>
                    <a:lnTo>
                      <a:pt x="1368414" y="684207"/>
                    </a:lnTo>
                    <a:lnTo>
                      <a:pt x="0" y="684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de-DE" sz="1700" dirty="0" err="1">
                    <a:solidFill>
                      <a:schemeClr val="lt1"/>
                    </a:solidFill>
                  </a:rPr>
                  <a:t>RedGuard</a:t>
                </a:r>
                <a:r>
                  <a:rPr lang="de-DE" sz="1700" dirty="0">
                    <a:solidFill>
                      <a:schemeClr val="lt1"/>
                    </a:solidFill>
                  </a:rPr>
                  <a:t> Matrix</a:t>
                </a:r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671372AD-3E74-96EB-D322-3783DD77E851}"/>
                  </a:ext>
                </a:extLst>
              </p:cNvPr>
              <p:cNvSpPr/>
              <p:nvPr/>
            </p:nvSpPr>
            <p:spPr>
              <a:xfrm>
                <a:off x="10250796" y="1674155"/>
                <a:ext cx="1368414" cy="728098"/>
              </a:xfrm>
              <a:custGeom>
                <a:avLst/>
                <a:gdLst>
                  <a:gd name="connsiteX0" fmla="*/ 0 w 1368414"/>
                  <a:gd name="connsiteY0" fmla="*/ 0 h 684207"/>
                  <a:gd name="connsiteX1" fmla="*/ 1368414 w 1368414"/>
                  <a:gd name="connsiteY1" fmla="*/ 0 h 684207"/>
                  <a:gd name="connsiteX2" fmla="*/ 1368414 w 1368414"/>
                  <a:gd name="connsiteY2" fmla="*/ 684207 h 684207"/>
                  <a:gd name="connsiteX3" fmla="*/ 0 w 1368414"/>
                  <a:gd name="connsiteY3" fmla="*/ 684207 h 684207"/>
                  <a:gd name="connsiteX4" fmla="*/ 0 w 1368414"/>
                  <a:gd name="connsiteY4" fmla="*/ 0 h 68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414" h="684207">
                    <a:moveTo>
                      <a:pt x="0" y="0"/>
                    </a:moveTo>
                    <a:lnTo>
                      <a:pt x="1368414" y="0"/>
                    </a:lnTo>
                    <a:lnTo>
                      <a:pt x="1368414" y="684207"/>
                    </a:lnTo>
                    <a:lnTo>
                      <a:pt x="0" y="684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700" kern="1200" dirty="0"/>
                  <a:t>CAPEC</a:t>
                </a:r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A4FCA86E-810A-625B-863F-97E094710238}"/>
                  </a:ext>
                </a:extLst>
              </p:cNvPr>
              <p:cNvSpPr/>
              <p:nvPr/>
            </p:nvSpPr>
            <p:spPr>
              <a:xfrm>
                <a:off x="10250796" y="2708054"/>
                <a:ext cx="1368414" cy="728098"/>
              </a:xfrm>
              <a:custGeom>
                <a:avLst/>
                <a:gdLst>
                  <a:gd name="connsiteX0" fmla="*/ 0 w 1368414"/>
                  <a:gd name="connsiteY0" fmla="*/ 0 h 684207"/>
                  <a:gd name="connsiteX1" fmla="*/ 1368414 w 1368414"/>
                  <a:gd name="connsiteY1" fmla="*/ 0 h 684207"/>
                  <a:gd name="connsiteX2" fmla="*/ 1368414 w 1368414"/>
                  <a:gd name="connsiteY2" fmla="*/ 684207 h 684207"/>
                  <a:gd name="connsiteX3" fmla="*/ 0 w 1368414"/>
                  <a:gd name="connsiteY3" fmla="*/ 684207 h 684207"/>
                  <a:gd name="connsiteX4" fmla="*/ 0 w 1368414"/>
                  <a:gd name="connsiteY4" fmla="*/ 0 h 68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414" h="684207">
                    <a:moveTo>
                      <a:pt x="0" y="0"/>
                    </a:moveTo>
                    <a:lnTo>
                      <a:pt x="1368414" y="0"/>
                    </a:lnTo>
                    <a:lnTo>
                      <a:pt x="1368414" y="684207"/>
                    </a:lnTo>
                    <a:lnTo>
                      <a:pt x="0" y="684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700" kern="1200" dirty="0"/>
                  <a:t>CWE</a:t>
                </a:r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B28961F0-68DB-9A89-2734-B92584186C84}"/>
                  </a:ext>
                </a:extLst>
              </p:cNvPr>
              <p:cNvSpPr/>
              <p:nvPr/>
            </p:nvSpPr>
            <p:spPr>
              <a:xfrm>
                <a:off x="10291068" y="3742158"/>
                <a:ext cx="1368414" cy="728098"/>
              </a:xfrm>
              <a:custGeom>
                <a:avLst/>
                <a:gdLst>
                  <a:gd name="connsiteX0" fmla="*/ 0 w 1368414"/>
                  <a:gd name="connsiteY0" fmla="*/ 0 h 684207"/>
                  <a:gd name="connsiteX1" fmla="*/ 1368414 w 1368414"/>
                  <a:gd name="connsiteY1" fmla="*/ 0 h 684207"/>
                  <a:gd name="connsiteX2" fmla="*/ 1368414 w 1368414"/>
                  <a:gd name="connsiteY2" fmla="*/ 684207 h 684207"/>
                  <a:gd name="connsiteX3" fmla="*/ 0 w 1368414"/>
                  <a:gd name="connsiteY3" fmla="*/ 684207 h 684207"/>
                  <a:gd name="connsiteX4" fmla="*/ 0 w 1368414"/>
                  <a:gd name="connsiteY4" fmla="*/ 0 h 68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414" h="684207">
                    <a:moveTo>
                      <a:pt x="0" y="0"/>
                    </a:moveTo>
                    <a:lnTo>
                      <a:pt x="1368414" y="0"/>
                    </a:lnTo>
                    <a:lnTo>
                      <a:pt x="1368414" y="684207"/>
                    </a:lnTo>
                    <a:lnTo>
                      <a:pt x="0" y="684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700" kern="1200" dirty="0"/>
                  <a:t>CVE</a:t>
                </a:r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F01D36B2-FC5C-877E-E4B5-5563D4F669A1}"/>
                  </a:ext>
                </a:extLst>
              </p:cNvPr>
              <p:cNvSpPr/>
              <p:nvPr/>
            </p:nvSpPr>
            <p:spPr>
              <a:xfrm>
                <a:off x="10893278" y="3436152"/>
                <a:ext cx="91440" cy="30600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45720" y="0"/>
                    </a:moveTo>
                    <a:lnTo>
                      <a:pt x="45720" y="287367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</p:grp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6F184E14-38E3-BA64-A192-FD395293E18D}"/>
                </a:ext>
              </a:extLst>
            </p:cNvPr>
            <p:cNvSpPr/>
            <p:nvPr/>
          </p:nvSpPr>
          <p:spPr>
            <a:xfrm>
              <a:off x="7312032" y="1072617"/>
              <a:ext cx="1368414" cy="728098"/>
            </a:xfrm>
            <a:custGeom>
              <a:avLst/>
              <a:gdLst>
                <a:gd name="connsiteX0" fmla="*/ 0 w 1368414"/>
                <a:gd name="connsiteY0" fmla="*/ 0 h 684207"/>
                <a:gd name="connsiteX1" fmla="*/ 1368414 w 1368414"/>
                <a:gd name="connsiteY1" fmla="*/ 0 h 684207"/>
                <a:gd name="connsiteX2" fmla="*/ 1368414 w 1368414"/>
                <a:gd name="connsiteY2" fmla="*/ 684207 h 684207"/>
                <a:gd name="connsiteX3" fmla="*/ 0 w 1368414"/>
                <a:gd name="connsiteY3" fmla="*/ 684207 h 684207"/>
                <a:gd name="connsiteX4" fmla="*/ 0 w 1368414"/>
                <a:gd name="connsiteY4" fmla="*/ 0 h 68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14" h="684207">
                  <a:moveTo>
                    <a:pt x="0" y="0"/>
                  </a:moveTo>
                  <a:lnTo>
                    <a:pt x="1368414" y="0"/>
                  </a:lnTo>
                  <a:lnTo>
                    <a:pt x="1368414" y="684207"/>
                  </a:lnTo>
                  <a:lnTo>
                    <a:pt x="0" y="6842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tx1"/>
                  </a:solidFill>
                </a:rPr>
                <a:t>MITRE</a:t>
              </a:r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607D5364-3F62-60A0-A2BA-052BBDD9FCF0}"/>
                </a:ext>
              </a:extLst>
            </p:cNvPr>
            <p:cNvSpPr/>
            <p:nvPr/>
          </p:nvSpPr>
          <p:spPr>
            <a:xfrm>
              <a:off x="7996240" y="1777627"/>
              <a:ext cx="998942" cy="3058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3683"/>
                  </a:lnTo>
                  <a:lnTo>
                    <a:pt x="998942" y="143683"/>
                  </a:lnTo>
                  <a:lnTo>
                    <a:pt x="998942" y="287367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0BE7891C-E9CA-7101-12F1-DC38A0C8B7A6}"/>
                </a:ext>
              </a:extLst>
            </p:cNvPr>
            <p:cNvSpPr/>
            <p:nvPr/>
          </p:nvSpPr>
          <p:spPr>
            <a:xfrm>
              <a:off x="6997297" y="1777627"/>
              <a:ext cx="998942" cy="3058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98942" y="0"/>
                  </a:moveTo>
                  <a:lnTo>
                    <a:pt x="998942" y="143683"/>
                  </a:lnTo>
                  <a:lnTo>
                    <a:pt x="0" y="143683"/>
                  </a:lnTo>
                  <a:lnTo>
                    <a:pt x="0" y="287367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7BB89252-E576-2788-7510-C8AD852DE314}"/>
              </a:ext>
            </a:extLst>
          </p:cNvPr>
          <p:cNvSpPr/>
          <p:nvPr/>
        </p:nvSpPr>
        <p:spPr>
          <a:xfrm>
            <a:off x="6945330" y="2670363"/>
            <a:ext cx="1368414" cy="728098"/>
          </a:xfrm>
          <a:custGeom>
            <a:avLst/>
            <a:gdLst>
              <a:gd name="connsiteX0" fmla="*/ 0 w 1368414"/>
              <a:gd name="connsiteY0" fmla="*/ 0 h 684207"/>
              <a:gd name="connsiteX1" fmla="*/ 1368414 w 1368414"/>
              <a:gd name="connsiteY1" fmla="*/ 0 h 684207"/>
              <a:gd name="connsiteX2" fmla="*/ 1368414 w 1368414"/>
              <a:gd name="connsiteY2" fmla="*/ 684207 h 684207"/>
              <a:gd name="connsiteX3" fmla="*/ 0 w 1368414"/>
              <a:gd name="connsiteY3" fmla="*/ 684207 h 684207"/>
              <a:gd name="connsiteX4" fmla="*/ 0 w 1368414"/>
              <a:gd name="connsiteY4" fmla="*/ 0 h 6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414" h="684207">
                <a:moveTo>
                  <a:pt x="0" y="0"/>
                </a:moveTo>
                <a:lnTo>
                  <a:pt x="1368414" y="0"/>
                </a:lnTo>
                <a:lnTo>
                  <a:pt x="1368414" y="684207"/>
                </a:lnTo>
                <a:lnTo>
                  <a:pt x="0" y="6842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</a:pPr>
            <a:r>
              <a:rPr lang="de-DE" sz="1700" dirty="0" err="1">
                <a:solidFill>
                  <a:schemeClr val="lt1"/>
                </a:solidFill>
              </a:rPr>
              <a:t>Threat</a:t>
            </a:r>
            <a:r>
              <a:rPr lang="de-DE" sz="1700" dirty="0">
                <a:solidFill>
                  <a:schemeClr val="lt1"/>
                </a:solidFill>
              </a:rPr>
              <a:t> ID</a:t>
            </a: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23AA8783-6606-FC7B-660A-A7E1241137C9}"/>
              </a:ext>
            </a:extLst>
          </p:cNvPr>
          <p:cNvSpPr/>
          <p:nvPr/>
        </p:nvSpPr>
        <p:spPr>
          <a:xfrm>
            <a:off x="8889494" y="2670363"/>
            <a:ext cx="1368414" cy="728098"/>
          </a:xfrm>
          <a:custGeom>
            <a:avLst/>
            <a:gdLst>
              <a:gd name="connsiteX0" fmla="*/ 0 w 1368414"/>
              <a:gd name="connsiteY0" fmla="*/ 0 h 684207"/>
              <a:gd name="connsiteX1" fmla="*/ 1368414 w 1368414"/>
              <a:gd name="connsiteY1" fmla="*/ 0 h 684207"/>
              <a:gd name="connsiteX2" fmla="*/ 1368414 w 1368414"/>
              <a:gd name="connsiteY2" fmla="*/ 684207 h 684207"/>
              <a:gd name="connsiteX3" fmla="*/ 0 w 1368414"/>
              <a:gd name="connsiteY3" fmla="*/ 684207 h 684207"/>
              <a:gd name="connsiteX4" fmla="*/ 0 w 1368414"/>
              <a:gd name="connsiteY4" fmla="*/ 0 h 6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414" h="684207">
                <a:moveTo>
                  <a:pt x="0" y="0"/>
                </a:moveTo>
                <a:lnTo>
                  <a:pt x="1368414" y="0"/>
                </a:lnTo>
                <a:lnTo>
                  <a:pt x="1368414" y="684207"/>
                </a:lnTo>
                <a:lnTo>
                  <a:pt x="0" y="6842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</a:pPr>
            <a:r>
              <a:rPr lang="de-DE" sz="1700" dirty="0">
                <a:solidFill>
                  <a:schemeClr val="lt1"/>
                </a:solidFill>
              </a:rPr>
              <a:t>Risiko-Bewertung</a:t>
            </a:r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12E1BAC6-0321-EE25-4D46-9785EBEA5844}"/>
              </a:ext>
            </a:extLst>
          </p:cNvPr>
          <p:cNvSpPr/>
          <p:nvPr/>
        </p:nvSpPr>
        <p:spPr>
          <a:xfrm>
            <a:off x="8622266" y="2446136"/>
            <a:ext cx="998942" cy="3058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3683"/>
                </a:lnTo>
                <a:lnTo>
                  <a:pt x="998942" y="143683"/>
                </a:lnTo>
                <a:lnTo>
                  <a:pt x="998942" y="287367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A407169D-6095-FB6D-A466-16AC332A4B10}"/>
              </a:ext>
            </a:extLst>
          </p:cNvPr>
          <p:cNvSpPr/>
          <p:nvPr/>
        </p:nvSpPr>
        <p:spPr>
          <a:xfrm>
            <a:off x="7623323" y="2446136"/>
            <a:ext cx="998942" cy="137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8942" y="0"/>
                </a:moveTo>
                <a:lnTo>
                  <a:pt x="998942" y="143683"/>
                </a:lnTo>
                <a:lnTo>
                  <a:pt x="0" y="143683"/>
                </a:lnTo>
                <a:lnTo>
                  <a:pt x="0" y="287367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7D1B081D-2CCE-B0ED-6F65-9B85D193AB1C}"/>
              </a:ext>
            </a:extLst>
          </p:cNvPr>
          <p:cNvSpPr/>
          <p:nvPr/>
        </p:nvSpPr>
        <p:spPr>
          <a:xfrm>
            <a:off x="8422640" y="199371"/>
            <a:ext cx="1637871" cy="728098"/>
          </a:xfrm>
          <a:custGeom>
            <a:avLst/>
            <a:gdLst>
              <a:gd name="connsiteX0" fmla="*/ 0 w 1368414"/>
              <a:gd name="connsiteY0" fmla="*/ 0 h 684207"/>
              <a:gd name="connsiteX1" fmla="*/ 1368414 w 1368414"/>
              <a:gd name="connsiteY1" fmla="*/ 0 h 684207"/>
              <a:gd name="connsiteX2" fmla="*/ 1368414 w 1368414"/>
              <a:gd name="connsiteY2" fmla="*/ 684207 h 684207"/>
              <a:gd name="connsiteX3" fmla="*/ 0 w 1368414"/>
              <a:gd name="connsiteY3" fmla="*/ 684207 h 684207"/>
              <a:gd name="connsiteX4" fmla="*/ 0 w 1368414"/>
              <a:gd name="connsiteY4" fmla="*/ 0 h 6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414" h="684207">
                <a:moveTo>
                  <a:pt x="0" y="0"/>
                </a:moveTo>
                <a:lnTo>
                  <a:pt x="1368414" y="0"/>
                </a:lnTo>
                <a:lnTo>
                  <a:pt x="1368414" y="684207"/>
                </a:lnTo>
                <a:lnTo>
                  <a:pt x="0" y="6842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700" kern="1200" dirty="0"/>
              <a:t>Kategorisierung</a:t>
            </a:r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26B4F10A-477C-A81B-46B0-F0B7BD907F45}"/>
              </a:ext>
            </a:extLst>
          </p:cNvPr>
          <p:cNvSpPr/>
          <p:nvPr/>
        </p:nvSpPr>
        <p:spPr>
          <a:xfrm>
            <a:off x="10485120" y="199371"/>
            <a:ext cx="1519555" cy="728098"/>
          </a:xfrm>
          <a:custGeom>
            <a:avLst/>
            <a:gdLst>
              <a:gd name="connsiteX0" fmla="*/ 0 w 1368414"/>
              <a:gd name="connsiteY0" fmla="*/ 0 h 684207"/>
              <a:gd name="connsiteX1" fmla="*/ 1368414 w 1368414"/>
              <a:gd name="connsiteY1" fmla="*/ 0 h 684207"/>
              <a:gd name="connsiteX2" fmla="*/ 1368414 w 1368414"/>
              <a:gd name="connsiteY2" fmla="*/ 684207 h 684207"/>
              <a:gd name="connsiteX3" fmla="*/ 0 w 1368414"/>
              <a:gd name="connsiteY3" fmla="*/ 684207 h 684207"/>
              <a:gd name="connsiteX4" fmla="*/ 0 w 1368414"/>
              <a:gd name="connsiteY4" fmla="*/ 0 h 6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414" h="684207">
                <a:moveTo>
                  <a:pt x="0" y="0"/>
                </a:moveTo>
                <a:lnTo>
                  <a:pt x="1368414" y="0"/>
                </a:lnTo>
                <a:lnTo>
                  <a:pt x="1368414" y="684207"/>
                </a:lnTo>
                <a:lnTo>
                  <a:pt x="0" y="6842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700" kern="1200" dirty="0"/>
              <a:t>Klassifizierung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7049D0AD-D272-1B7B-886D-259D81EE5020}"/>
              </a:ext>
            </a:extLst>
          </p:cNvPr>
          <p:cNvSpPr/>
          <p:nvPr/>
        </p:nvSpPr>
        <p:spPr>
          <a:xfrm>
            <a:off x="3555513" y="3413653"/>
            <a:ext cx="91440" cy="3058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87367"/>
                </a:lnTo>
              </a:path>
            </a:pathLst>
          </a:custGeom>
          <a:noFill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E6419E49-9523-5579-0B37-9A82DBA6C074}"/>
              </a:ext>
            </a:extLst>
          </p:cNvPr>
          <p:cNvSpPr/>
          <p:nvPr/>
        </p:nvSpPr>
        <p:spPr>
          <a:xfrm>
            <a:off x="3559508" y="4447552"/>
            <a:ext cx="91440" cy="3060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87367"/>
                </a:lnTo>
              </a:path>
            </a:pathLst>
          </a:custGeom>
          <a:noFill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E0E2BC-5913-913E-08E5-E1ECE46352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32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20BF6-488D-0ED4-B428-99DBB17A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Verknüpfung der Systeme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9ECEC4C0-53BC-9B75-6201-87E3FC4BE6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C9C1753-C64D-41C0-A788-F0101A31EC99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94F46D3-648D-849A-2E98-7DCA2DFDF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5CB676A-4CD7-05BD-062A-14679BC5A1A0}"/>
              </a:ext>
            </a:extLst>
          </p:cNvPr>
          <p:cNvSpPr/>
          <p:nvPr/>
        </p:nvSpPr>
        <p:spPr>
          <a:xfrm>
            <a:off x="3251450" y="3429064"/>
            <a:ext cx="1752346" cy="1752346"/>
          </a:xfrm>
          <a:custGeom>
            <a:avLst/>
            <a:gdLst>
              <a:gd name="connsiteX0" fmla="*/ 0 w 1752346"/>
              <a:gd name="connsiteY0" fmla="*/ 876173 h 1752346"/>
              <a:gd name="connsiteX1" fmla="*/ 876173 w 1752346"/>
              <a:gd name="connsiteY1" fmla="*/ 0 h 1752346"/>
              <a:gd name="connsiteX2" fmla="*/ 1752346 w 1752346"/>
              <a:gd name="connsiteY2" fmla="*/ 876173 h 1752346"/>
              <a:gd name="connsiteX3" fmla="*/ 876173 w 1752346"/>
              <a:gd name="connsiteY3" fmla="*/ 1752346 h 1752346"/>
              <a:gd name="connsiteX4" fmla="*/ 0 w 1752346"/>
              <a:gd name="connsiteY4" fmla="*/ 876173 h 175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346" h="1752346">
                <a:moveTo>
                  <a:pt x="0" y="876173"/>
                </a:moveTo>
                <a:cubicBezTo>
                  <a:pt x="0" y="392276"/>
                  <a:pt x="392276" y="0"/>
                  <a:pt x="876173" y="0"/>
                </a:cubicBezTo>
                <a:cubicBezTo>
                  <a:pt x="1360070" y="0"/>
                  <a:pt x="1752346" y="392276"/>
                  <a:pt x="1752346" y="876173"/>
                </a:cubicBezTo>
                <a:cubicBezTo>
                  <a:pt x="1752346" y="1360070"/>
                  <a:pt x="1360070" y="1752346"/>
                  <a:pt x="876173" y="1752346"/>
                </a:cubicBezTo>
                <a:cubicBezTo>
                  <a:pt x="392276" y="1752346"/>
                  <a:pt x="0" y="1360070"/>
                  <a:pt x="0" y="876173"/>
                </a:cubicBez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770" tIns="273770" rIns="273770" bIns="2737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700" kern="1200" dirty="0"/>
              <a:t>Technik</a:t>
            </a:r>
            <a:endParaRPr lang="de-DE" sz="2700" kern="1200" dirty="0"/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8F543AF-419E-EF36-B619-C33975230D92}"/>
              </a:ext>
            </a:extLst>
          </p:cNvPr>
          <p:cNvSpPr/>
          <p:nvPr/>
        </p:nvSpPr>
        <p:spPr>
          <a:xfrm rot="12900000">
            <a:off x="2742738" y="3361466"/>
            <a:ext cx="846693" cy="499418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B484E44-8EA1-8F92-143E-8C3E6C9028A2}"/>
              </a:ext>
            </a:extLst>
          </p:cNvPr>
          <p:cNvSpPr/>
          <p:nvPr/>
        </p:nvSpPr>
        <p:spPr>
          <a:xfrm>
            <a:off x="1334943" y="2266717"/>
            <a:ext cx="1664729" cy="1331783"/>
          </a:xfrm>
          <a:custGeom>
            <a:avLst/>
            <a:gdLst>
              <a:gd name="connsiteX0" fmla="*/ 0 w 1664729"/>
              <a:gd name="connsiteY0" fmla="*/ 133178 h 1331783"/>
              <a:gd name="connsiteX1" fmla="*/ 133178 w 1664729"/>
              <a:gd name="connsiteY1" fmla="*/ 0 h 1331783"/>
              <a:gd name="connsiteX2" fmla="*/ 1531551 w 1664729"/>
              <a:gd name="connsiteY2" fmla="*/ 0 h 1331783"/>
              <a:gd name="connsiteX3" fmla="*/ 1664729 w 1664729"/>
              <a:gd name="connsiteY3" fmla="*/ 133178 h 1331783"/>
              <a:gd name="connsiteX4" fmla="*/ 1664729 w 1664729"/>
              <a:gd name="connsiteY4" fmla="*/ 1198605 h 1331783"/>
              <a:gd name="connsiteX5" fmla="*/ 1531551 w 1664729"/>
              <a:gd name="connsiteY5" fmla="*/ 1331783 h 1331783"/>
              <a:gd name="connsiteX6" fmla="*/ 133178 w 1664729"/>
              <a:gd name="connsiteY6" fmla="*/ 1331783 h 1331783"/>
              <a:gd name="connsiteX7" fmla="*/ 0 w 1664729"/>
              <a:gd name="connsiteY7" fmla="*/ 1198605 h 1331783"/>
              <a:gd name="connsiteX8" fmla="*/ 0 w 1664729"/>
              <a:gd name="connsiteY8" fmla="*/ 133178 h 133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4729" h="1331783">
                <a:moveTo>
                  <a:pt x="0" y="133178"/>
                </a:moveTo>
                <a:cubicBezTo>
                  <a:pt x="0" y="59626"/>
                  <a:pt x="59626" y="0"/>
                  <a:pt x="133178" y="0"/>
                </a:cubicBezTo>
                <a:lnTo>
                  <a:pt x="1531551" y="0"/>
                </a:lnTo>
                <a:cubicBezTo>
                  <a:pt x="1605103" y="0"/>
                  <a:pt x="1664729" y="59626"/>
                  <a:pt x="1664729" y="133178"/>
                </a:cubicBezTo>
                <a:lnTo>
                  <a:pt x="1664729" y="1198605"/>
                </a:lnTo>
                <a:cubicBezTo>
                  <a:pt x="1664729" y="1272157"/>
                  <a:pt x="1605103" y="1331783"/>
                  <a:pt x="1531551" y="1331783"/>
                </a:cubicBezTo>
                <a:lnTo>
                  <a:pt x="133178" y="1331783"/>
                </a:lnTo>
                <a:cubicBezTo>
                  <a:pt x="59626" y="1331783"/>
                  <a:pt x="0" y="1272157"/>
                  <a:pt x="0" y="1198605"/>
                </a:cubicBezTo>
                <a:lnTo>
                  <a:pt x="0" y="133178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4727" tIns="84727" rIns="84727" bIns="8472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None/>
            </a:pPr>
            <a:r>
              <a:rPr lang="en-GB" sz="2400" kern="1200" dirty="0">
                <a:sym typeface="Wingdings" panose="05000000000000000000" pitchFamily="2" charset="2"/>
              </a:rPr>
              <a:t>CVE-</a:t>
            </a:r>
            <a:r>
              <a:rPr lang="en-GB" sz="2400" kern="1200" dirty="0" err="1">
                <a:sym typeface="Wingdings" panose="05000000000000000000" pitchFamily="2" charset="2"/>
              </a:rPr>
              <a:t>Bewertung</a:t>
            </a:r>
            <a:r>
              <a:rPr lang="en-GB" sz="2400" kern="1200" dirty="0">
                <a:sym typeface="Wingdings" panose="05000000000000000000" pitchFamily="2" charset="2"/>
              </a:rPr>
              <a:t> (CVSS)</a:t>
            </a:r>
            <a:endParaRPr lang="de-DE" sz="24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65521F3-4095-0965-0EC5-F4CAAA7B2657}"/>
              </a:ext>
            </a:extLst>
          </p:cNvPr>
          <p:cNvSpPr/>
          <p:nvPr/>
        </p:nvSpPr>
        <p:spPr>
          <a:xfrm>
            <a:off x="3295259" y="1246242"/>
            <a:ext cx="1664729" cy="1331783"/>
          </a:xfrm>
          <a:custGeom>
            <a:avLst/>
            <a:gdLst>
              <a:gd name="connsiteX0" fmla="*/ 0 w 1664729"/>
              <a:gd name="connsiteY0" fmla="*/ 133178 h 1331783"/>
              <a:gd name="connsiteX1" fmla="*/ 133178 w 1664729"/>
              <a:gd name="connsiteY1" fmla="*/ 0 h 1331783"/>
              <a:gd name="connsiteX2" fmla="*/ 1531551 w 1664729"/>
              <a:gd name="connsiteY2" fmla="*/ 0 h 1331783"/>
              <a:gd name="connsiteX3" fmla="*/ 1664729 w 1664729"/>
              <a:gd name="connsiteY3" fmla="*/ 133178 h 1331783"/>
              <a:gd name="connsiteX4" fmla="*/ 1664729 w 1664729"/>
              <a:gd name="connsiteY4" fmla="*/ 1198605 h 1331783"/>
              <a:gd name="connsiteX5" fmla="*/ 1531551 w 1664729"/>
              <a:gd name="connsiteY5" fmla="*/ 1331783 h 1331783"/>
              <a:gd name="connsiteX6" fmla="*/ 133178 w 1664729"/>
              <a:gd name="connsiteY6" fmla="*/ 1331783 h 1331783"/>
              <a:gd name="connsiteX7" fmla="*/ 0 w 1664729"/>
              <a:gd name="connsiteY7" fmla="*/ 1198605 h 1331783"/>
              <a:gd name="connsiteX8" fmla="*/ 0 w 1664729"/>
              <a:gd name="connsiteY8" fmla="*/ 133178 h 133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4729" h="1331783">
                <a:moveTo>
                  <a:pt x="0" y="133178"/>
                </a:moveTo>
                <a:cubicBezTo>
                  <a:pt x="0" y="59626"/>
                  <a:pt x="59626" y="0"/>
                  <a:pt x="133178" y="0"/>
                </a:cubicBezTo>
                <a:lnTo>
                  <a:pt x="1531551" y="0"/>
                </a:lnTo>
                <a:cubicBezTo>
                  <a:pt x="1605103" y="0"/>
                  <a:pt x="1664729" y="59626"/>
                  <a:pt x="1664729" y="133178"/>
                </a:cubicBezTo>
                <a:lnTo>
                  <a:pt x="1664729" y="1198605"/>
                </a:lnTo>
                <a:cubicBezTo>
                  <a:pt x="1664729" y="1272157"/>
                  <a:pt x="1605103" y="1331783"/>
                  <a:pt x="1531551" y="1331783"/>
                </a:cubicBezTo>
                <a:lnTo>
                  <a:pt x="133178" y="1331783"/>
                </a:lnTo>
                <a:cubicBezTo>
                  <a:pt x="59626" y="1331783"/>
                  <a:pt x="0" y="1272157"/>
                  <a:pt x="0" y="1198605"/>
                </a:cubicBezTo>
                <a:lnTo>
                  <a:pt x="0" y="133178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4727" tIns="84727" rIns="84727" bIns="8472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None/>
            </a:pPr>
            <a:r>
              <a:rPr lang="en-GB" sz="2400" kern="1200" dirty="0"/>
              <a:t>O-RAN</a:t>
            </a:r>
            <a:br>
              <a:rPr lang="en-GB" sz="2400" kern="1200" dirty="0"/>
            </a:br>
            <a:r>
              <a:rPr lang="en-GB" sz="2400" kern="1200" dirty="0"/>
              <a:t>Threat-ID</a:t>
            </a:r>
            <a:endParaRPr lang="de-DE" sz="2400" kern="1200" dirty="0"/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7C3DC531-F6BD-F5F6-B671-2AACD8A3596D}"/>
              </a:ext>
            </a:extLst>
          </p:cNvPr>
          <p:cNvSpPr/>
          <p:nvPr/>
        </p:nvSpPr>
        <p:spPr>
          <a:xfrm rot="19500000">
            <a:off x="4631209" y="3242315"/>
            <a:ext cx="1433499" cy="499418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DDF04FF3-1AFB-CDB7-3CEB-68C2D2B88E90}"/>
              </a:ext>
            </a:extLst>
          </p:cNvPr>
          <p:cNvSpPr/>
          <p:nvPr/>
        </p:nvSpPr>
        <p:spPr>
          <a:xfrm>
            <a:off x="5255574" y="2266717"/>
            <a:ext cx="1664729" cy="1331783"/>
          </a:xfrm>
          <a:custGeom>
            <a:avLst/>
            <a:gdLst>
              <a:gd name="connsiteX0" fmla="*/ 0 w 1664729"/>
              <a:gd name="connsiteY0" fmla="*/ 133178 h 1331783"/>
              <a:gd name="connsiteX1" fmla="*/ 133178 w 1664729"/>
              <a:gd name="connsiteY1" fmla="*/ 0 h 1331783"/>
              <a:gd name="connsiteX2" fmla="*/ 1531551 w 1664729"/>
              <a:gd name="connsiteY2" fmla="*/ 0 h 1331783"/>
              <a:gd name="connsiteX3" fmla="*/ 1664729 w 1664729"/>
              <a:gd name="connsiteY3" fmla="*/ 133178 h 1331783"/>
              <a:gd name="connsiteX4" fmla="*/ 1664729 w 1664729"/>
              <a:gd name="connsiteY4" fmla="*/ 1198605 h 1331783"/>
              <a:gd name="connsiteX5" fmla="*/ 1531551 w 1664729"/>
              <a:gd name="connsiteY5" fmla="*/ 1331783 h 1331783"/>
              <a:gd name="connsiteX6" fmla="*/ 133178 w 1664729"/>
              <a:gd name="connsiteY6" fmla="*/ 1331783 h 1331783"/>
              <a:gd name="connsiteX7" fmla="*/ 0 w 1664729"/>
              <a:gd name="connsiteY7" fmla="*/ 1198605 h 1331783"/>
              <a:gd name="connsiteX8" fmla="*/ 0 w 1664729"/>
              <a:gd name="connsiteY8" fmla="*/ 133178 h 133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4729" h="1331783">
                <a:moveTo>
                  <a:pt x="0" y="133178"/>
                </a:moveTo>
                <a:cubicBezTo>
                  <a:pt x="0" y="59626"/>
                  <a:pt x="59626" y="0"/>
                  <a:pt x="133178" y="0"/>
                </a:cubicBezTo>
                <a:lnTo>
                  <a:pt x="1531551" y="0"/>
                </a:lnTo>
                <a:cubicBezTo>
                  <a:pt x="1605103" y="0"/>
                  <a:pt x="1664729" y="59626"/>
                  <a:pt x="1664729" y="133178"/>
                </a:cubicBezTo>
                <a:lnTo>
                  <a:pt x="1664729" y="1198605"/>
                </a:lnTo>
                <a:cubicBezTo>
                  <a:pt x="1664729" y="1272157"/>
                  <a:pt x="1605103" y="1331783"/>
                  <a:pt x="1531551" y="1331783"/>
                </a:cubicBezTo>
                <a:lnTo>
                  <a:pt x="133178" y="1331783"/>
                </a:lnTo>
                <a:cubicBezTo>
                  <a:pt x="59626" y="1331783"/>
                  <a:pt x="0" y="1272157"/>
                  <a:pt x="0" y="1198605"/>
                </a:cubicBezTo>
                <a:lnTo>
                  <a:pt x="0" y="133178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4727" tIns="84727" rIns="84727" bIns="8472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/>
              <a:t>AT-Angriff</a:t>
            </a: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595DD734-ACEB-D5C9-5EB0-7D9EFFBC5F63}"/>
              </a:ext>
            </a:extLst>
          </p:cNvPr>
          <p:cNvSpPr/>
          <p:nvPr/>
        </p:nvSpPr>
        <p:spPr>
          <a:xfrm rot="16200000">
            <a:off x="3793883" y="2960396"/>
            <a:ext cx="667481" cy="499418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FB2AFF27-0253-54EF-0719-9FAC992650EE}"/>
              </a:ext>
            </a:extLst>
          </p:cNvPr>
          <p:cNvSpPr/>
          <p:nvPr/>
        </p:nvSpPr>
        <p:spPr>
          <a:xfrm rot="5400000">
            <a:off x="3752131" y="2584903"/>
            <a:ext cx="750986" cy="499418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4C88A3B-5CCB-D1CB-0CC2-396F63BC7427}"/>
              </a:ext>
            </a:extLst>
          </p:cNvPr>
          <p:cNvGrpSpPr/>
          <p:nvPr/>
        </p:nvGrpSpPr>
        <p:grpSpPr>
          <a:xfrm>
            <a:off x="7361000" y="809237"/>
            <a:ext cx="4309855" cy="2140697"/>
            <a:chOff x="7405895" y="863296"/>
            <a:chExt cx="4309855" cy="2140697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62D8295C-D411-1A2B-6CFE-E5F5CF41FBB0}"/>
                </a:ext>
              </a:extLst>
            </p:cNvPr>
            <p:cNvSpPr/>
            <p:nvPr/>
          </p:nvSpPr>
          <p:spPr>
            <a:xfrm>
              <a:off x="7405895" y="1398344"/>
              <a:ext cx="1770287" cy="1062172"/>
            </a:xfrm>
            <a:custGeom>
              <a:avLst/>
              <a:gdLst>
                <a:gd name="connsiteX0" fmla="*/ 0 w 1770287"/>
                <a:gd name="connsiteY0" fmla="*/ 106217 h 1062172"/>
                <a:gd name="connsiteX1" fmla="*/ 106217 w 1770287"/>
                <a:gd name="connsiteY1" fmla="*/ 0 h 1062172"/>
                <a:gd name="connsiteX2" fmla="*/ 1664070 w 1770287"/>
                <a:gd name="connsiteY2" fmla="*/ 0 h 1062172"/>
                <a:gd name="connsiteX3" fmla="*/ 1770287 w 1770287"/>
                <a:gd name="connsiteY3" fmla="*/ 106217 h 1062172"/>
                <a:gd name="connsiteX4" fmla="*/ 1770287 w 1770287"/>
                <a:gd name="connsiteY4" fmla="*/ 955955 h 1062172"/>
                <a:gd name="connsiteX5" fmla="*/ 1664070 w 1770287"/>
                <a:gd name="connsiteY5" fmla="*/ 1062172 h 1062172"/>
                <a:gd name="connsiteX6" fmla="*/ 106217 w 1770287"/>
                <a:gd name="connsiteY6" fmla="*/ 1062172 h 1062172"/>
                <a:gd name="connsiteX7" fmla="*/ 0 w 1770287"/>
                <a:gd name="connsiteY7" fmla="*/ 955955 h 1062172"/>
                <a:gd name="connsiteX8" fmla="*/ 0 w 1770287"/>
                <a:gd name="connsiteY8" fmla="*/ 106217 h 10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0287" h="1062172">
                  <a:moveTo>
                    <a:pt x="0" y="106217"/>
                  </a:moveTo>
                  <a:cubicBezTo>
                    <a:pt x="0" y="47555"/>
                    <a:pt x="47555" y="0"/>
                    <a:pt x="106217" y="0"/>
                  </a:cubicBezTo>
                  <a:lnTo>
                    <a:pt x="1664070" y="0"/>
                  </a:lnTo>
                  <a:cubicBezTo>
                    <a:pt x="1722732" y="0"/>
                    <a:pt x="1770287" y="47555"/>
                    <a:pt x="1770287" y="106217"/>
                  </a:cubicBezTo>
                  <a:lnTo>
                    <a:pt x="1770287" y="955955"/>
                  </a:lnTo>
                  <a:cubicBezTo>
                    <a:pt x="1770287" y="1014617"/>
                    <a:pt x="1722732" y="1062172"/>
                    <a:pt x="1664070" y="1062172"/>
                  </a:cubicBezTo>
                  <a:lnTo>
                    <a:pt x="106217" y="1062172"/>
                  </a:lnTo>
                  <a:cubicBezTo>
                    <a:pt x="47555" y="1062172"/>
                    <a:pt x="0" y="1014617"/>
                    <a:pt x="0" y="955955"/>
                  </a:cubicBezTo>
                  <a:lnTo>
                    <a:pt x="0" y="10621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70" tIns="92070" rIns="92070" bIns="9207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GB" sz="1600" b="1" kern="1200" dirty="0"/>
                <a:t>MS-TA9002</a:t>
              </a:r>
              <a:br>
                <a:rPr lang="en-GB" sz="1600" kern="1200" dirty="0"/>
              </a:br>
              <a:r>
                <a:rPr lang="en-GB" sz="1600" b="0" kern="1200" dirty="0"/>
                <a:t>Compromised image In registry</a:t>
              </a:r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DBD5377-3D26-FAA5-B012-2B72B999065B}"/>
                </a:ext>
              </a:extLst>
            </p:cNvPr>
            <p:cNvSpPr/>
            <p:nvPr/>
          </p:nvSpPr>
          <p:spPr>
            <a:xfrm rot="21599993">
              <a:off x="9329605" y="1646331"/>
              <a:ext cx="371165" cy="439031"/>
            </a:xfrm>
            <a:custGeom>
              <a:avLst/>
              <a:gdLst>
                <a:gd name="connsiteX0" fmla="*/ 0 w 371165"/>
                <a:gd name="connsiteY0" fmla="*/ 87806 h 439031"/>
                <a:gd name="connsiteX1" fmla="*/ 185583 w 371165"/>
                <a:gd name="connsiteY1" fmla="*/ 87806 h 439031"/>
                <a:gd name="connsiteX2" fmla="*/ 185583 w 371165"/>
                <a:gd name="connsiteY2" fmla="*/ 0 h 439031"/>
                <a:gd name="connsiteX3" fmla="*/ 371165 w 371165"/>
                <a:gd name="connsiteY3" fmla="*/ 219516 h 439031"/>
                <a:gd name="connsiteX4" fmla="*/ 185583 w 371165"/>
                <a:gd name="connsiteY4" fmla="*/ 439031 h 439031"/>
                <a:gd name="connsiteX5" fmla="*/ 185583 w 371165"/>
                <a:gd name="connsiteY5" fmla="*/ 351225 h 439031"/>
                <a:gd name="connsiteX6" fmla="*/ 0 w 371165"/>
                <a:gd name="connsiteY6" fmla="*/ 351225 h 439031"/>
                <a:gd name="connsiteX7" fmla="*/ 0 w 371165"/>
                <a:gd name="connsiteY7" fmla="*/ 87806 h 43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165" h="439031">
                  <a:moveTo>
                    <a:pt x="0" y="87806"/>
                  </a:moveTo>
                  <a:lnTo>
                    <a:pt x="185583" y="87806"/>
                  </a:lnTo>
                  <a:lnTo>
                    <a:pt x="185583" y="0"/>
                  </a:lnTo>
                  <a:lnTo>
                    <a:pt x="371165" y="219516"/>
                  </a:lnTo>
                  <a:lnTo>
                    <a:pt x="185583" y="439031"/>
                  </a:lnTo>
                  <a:lnTo>
                    <a:pt x="185583" y="351225"/>
                  </a:lnTo>
                  <a:lnTo>
                    <a:pt x="0" y="351225"/>
                  </a:lnTo>
                  <a:lnTo>
                    <a:pt x="0" y="878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-1" tIns="87805" rIns="111349" bIns="87806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BFBC8ED-1F29-B5B7-A231-086192FF980C}"/>
                </a:ext>
              </a:extLst>
            </p:cNvPr>
            <p:cNvSpPr/>
            <p:nvPr/>
          </p:nvSpPr>
          <p:spPr>
            <a:xfrm>
              <a:off x="9860427" y="863296"/>
              <a:ext cx="1855323" cy="1062172"/>
            </a:xfrm>
            <a:custGeom>
              <a:avLst/>
              <a:gdLst>
                <a:gd name="connsiteX0" fmla="*/ 0 w 1770287"/>
                <a:gd name="connsiteY0" fmla="*/ 106217 h 1062172"/>
                <a:gd name="connsiteX1" fmla="*/ 106217 w 1770287"/>
                <a:gd name="connsiteY1" fmla="*/ 0 h 1062172"/>
                <a:gd name="connsiteX2" fmla="*/ 1664070 w 1770287"/>
                <a:gd name="connsiteY2" fmla="*/ 0 h 1062172"/>
                <a:gd name="connsiteX3" fmla="*/ 1770287 w 1770287"/>
                <a:gd name="connsiteY3" fmla="*/ 106217 h 1062172"/>
                <a:gd name="connsiteX4" fmla="*/ 1770287 w 1770287"/>
                <a:gd name="connsiteY4" fmla="*/ 955955 h 1062172"/>
                <a:gd name="connsiteX5" fmla="*/ 1664070 w 1770287"/>
                <a:gd name="connsiteY5" fmla="*/ 1062172 h 1062172"/>
                <a:gd name="connsiteX6" fmla="*/ 106217 w 1770287"/>
                <a:gd name="connsiteY6" fmla="*/ 1062172 h 1062172"/>
                <a:gd name="connsiteX7" fmla="*/ 0 w 1770287"/>
                <a:gd name="connsiteY7" fmla="*/ 955955 h 1062172"/>
                <a:gd name="connsiteX8" fmla="*/ 0 w 1770287"/>
                <a:gd name="connsiteY8" fmla="*/ 106217 h 10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0287" h="1062172">
                  <a:moveTo>
                    <a:pt x="0" y="106217"/>
                  </a:moveTo>
                  <a:cubicBezTo>
                    <a:pt x="0" y="47555"/>
                    <a:pt x="47555" y="0"/>
                    <a:pt x="106217" y="0"/>
                  </a:cubicBezTo>
                  <a:lnTo>
                    <a:pt x="1664070" y="0"/>
                  </a:lnTo>
                  <a:cubicBezTo>
                    <a:pt x="1722732" y="0"/>
                    <a:pt x="1770287" y="47555"/>
                    <a:pt x="1770287" y="106217"/>
                  </a:cubicBezTo>
                  <a:lnTo>
                    <a:pt x="1770287" y="955955"/>
                  </a:lnTo>
                  <a:cubicBezTo>
                    <a:pt x="1770287" y="1014617"/>
                    <a:pt x="1722732" y="1062172"/>
                    <a:pt x="1664070" y="1062172"/>
                  </a:cubicBezTo>
                  <a:lnTo>
                    <a:pt x="106217" y="1062172"/>
                  </a:lnTo>
                  <a:cubicBezTo>
                    <a:pt x="47555" y="1062172"/>
                    <a:pt x="0" y="1014617"/>
                    <a:pt x="0" y="955955"/>
                  </a:cubicBezTo>
                  <a:lnTo>
                    <a:pt x="0" y="10621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70" tIns="92070" rIns="92070" bIns="9207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GB" sz="1600" b="1" dirty="0"/>
                <a:t>T1525,T1195.002</a:t>
              </a:r>
              <a:br>
                <a:rPr lang="en-US" sz="1600" b="1" kern="1200" dirty="0"/>
              </a:br>
              <a:r>
                <a:rPr lang="en-GB" sz="1600" dirty="0"/>
                <a:t>Implant Internal Image with malicious code</a:t>
              </a:r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7127E751-90A5-702D-E47F-BC9B3C3D3C0F}"/>
                </a:ext>
              </a:extLst>
            </p:cNvPr>
            <p:cNvSpPr/>
            <p:nvPr/>
          </p:nvSpPr>
          <p:spPr>
            <a:xfrm>
              <a:off x="9860427" y="1941821"/>
              <a:ext cx="1855323" cy="1062172"/>
            </a:xfrm>
            <a:custGeom>
              <a:avLst/>
              <a:gdLst>
                <a:gd name="connsiteX0" fmla="*/ 0 w 1770287"/>
                <a:gd name="connsiteY0" fmla="*/ 106217 h 1062172"/>
                <a:gd name="connsiteX1" fmla="*/ 106217 w 1770287"/>
                <a:gd name="connsiteY1" fmla="*/ 0 h 1062172"/>
                <a:gd name="connsiteX2" fmla="*/ 1664070 w 1770287"/>
                <a:gd name="connsiteY2" fmla="*/ 0 h 1062172"/>
                <a:gd name="connsiteX3" fmla="*/ 1770287 w 1770287"/>
                <a:gd name="connsiteY3" fmla="*/ 106217 h 1062172"/>
                <a:gd name="connsiteX4" fmla="*/ 1770287 w 1770287"/>
                <a:gd name="connsiteY4" fmla="*/ 955955 h 1062172"/>
                <a:gd name="connsiteX5" fmla="*/ 1664070 w 1770287"/>
                <a:gd name="connsiteY5" fmla="*/ 1062172 h 1062172"/>
                <a:gd name="connsiteX6" fmla="*/ 106217 w 1770287"/>
                <a:gd name="connsiteY6" fmla="*/ 1062172 h 1062172"/>
                <a:gd name="connsiteX7" fmla="*/ 0 w 1770287"/>
                <a:gd name="connsiteY7" fmla="*/ 955955 h 1062172"/>
                <a:gd name="connsiteX8" fmla="*/ 0 w 1770287"/>
                <a:gd name="connsiteY8" fmla="*/ 106217 h 10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0287" h="1062172">
                  <a:moveTo>
                    <a:pt x="0" y="106217"/>
                  </a:moveTo>
                  <a:cubicBezTo>
                    <a:pt x="0" y="47555"/>
                    <a:pt x="47555" y="0"/>
                    <a:pt x="106217" y="0"/>
                  </a:cubicBezTo>
                  <a:lnTo>
                    <a:pt x="1664070" y="0"/>
                  </a:lnTo>
                  <a:cubicBezTo>
                    <a:pt x="1722732" y="0"/>
                    <a:pt x="1770287" y="47555"/>
                    <a:pt x="1770287" y="106217"/>
                  </a:cubicBezTo>
                  <a:lnTo>
                    <a:pt x="1770287" y="955955"/>
                  </a:lnTo>
                  <a:cubicBezTo>
                    <a:pt x="1770287" y="1014617"/>
                    <a:pt x="1722732" y="1062172"/>
                    <a:pt x="1664070" y="1062172"/>
                  </a:cubicBezTo>
                  <a:lnTo>
                    <a:pt x="106217" y="1062172"/>
                  </a:lnTo>
                  <a:cubicBezTo>
                    <a:pt x="47555" y="1062172"/>
                    <a:pt x="0" y="1014617"/>
                    <a:pt x="0" y="955955"/>
                  </a:cubicBezTo>
                  <a:lnTo>
                    <a:pt x="0" y="10621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70" tIns="92070" rIns="92070" bIns="9207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T-IMG-01</a:t>
              </a:r>
              <a:br>
                <a:rPr lang="en-US" sz="1600" kern="1200" dirty="0"/>
              </a:br>
              <a:r>
                <a:rPr lang="en-GB" sz="1600" kern="1200" dirty="0"/>
                <a:t>VM/Container images tampering</a:t>
              </a:r>
              <a:endParaRPr lang="en-GB" sz="1600" b="0" kern="12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59307C-E4A1-1FD8-839E-1788D55C4624}"/>
              </a:ext>
            </a:extLst>
          </p:cNvPr>
          <p:cNvGrpSpPr/>
          <p:nvPr/>
        </p:nvGrpSpPr>
        <p:grpSpPr>
          <a:xfrm>
            <a:off x="7360999" y="3120916"/>
            <a:ext cx="4309856" cy="2169176"/>
            <a:chOff x="7405894" y="3445013"/>
            <a:chExt cx="4309856" cy="2169176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03F586F5-D95A-0071-DB6C-35A449680B5F}"/>
                </a:ext>
              </a:extLst>
            </p:cNvPr>
            <p:cNvSpPr/>
            <p:nvPr/>
          </p:nvSpPr>
          <p:spPr>
            <a:xfrm rot="21599993">
              <a:off x="9329604" y="4228048"/>
              <a:ext cx="371165" cy="439031"/>
            </a:xfrm>
            <a:custGeom>
              <a:avLst/>
              <a:gdLst>
                <a:gd name="connsiteX0" fmla="*/ 0 w 371165"/>
                <a:gd name="connsiteY0" fmla="*/ 87806 h 439031"/>
                <a:gd name="connsiteX1" fmla="*/ 185583 w 371165"/>
                <a:gd name="connsiteY1" fmla="*/ 87806 h 439031"/>
                <a:gd name="connsiteX2" fmla="*/ 185583 w 371165"/>
                <a:gd name="connsiteY2" fmla="*/ 0 h 439031"/>
                <a:gd name="connsiteX3" fmla="*/ 371165 w 371165"/>
                <a:gd name="connsiteY3" fmla="*/ 219516 h 439031"/>
                <a:gd name="connsiteX4" fmla="*/ 185583 w 371165"/>
                <a:gd name="connsiteY4" fmla="*/ 439031 h 439031"/>
                <a:gd name="connsiteX5" fmla="*/ 185583 w 371165"/>
                <a:gd name="connsiteY5" fmla="*/ 351225 h 439031"/>
                <a:gd name="connsiteX6" fmla="*/ 0 w 371165"/>
                <a:gd name="connsiteY6" fmla="*/ 351225 h 439031"/>
                <a:gd name="connsiteX7" fmla="*/ 0 w 371165"/>
                <a:gd name="connsiteY7" fmla="*/ 87806 h 43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165" h="439031">
                  <a:moveTo>
                    <a:pt x="0" y="87806"/>
                  </a:moveTo>
                  <a:lnTo>
                    <a:pt x="185583" y="87806"/>
                  </a:lnTo>
                  <a:lnTo>
                    <a:pt x="185583" y="0"/>
                  </a:lnTo>
                  <a:lnTo>
                    <a:pt x="371165" y="219516"/>
                  </a:lnTo>
                  <a:lnTo>
                    <a:pt x="185583" y="439031"/>
                  </a:lnTo>
                  <a:lnTo>
                    <a:pt x="185583" y="351225"/>
                  </a:lnTo>
                  <a:lnTo>
                    <a:pt x="0" y="351225"/>
                  </a:lnTo>
                  <a:lnTo>
                    <a:pt x="0" y="878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-1" tIns="87805" rIns="111349" bIns="87806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237F073-1F08-77CD-3F9D-A6EE98D6702E}"/>
                </a:ext>
              </a:extLst>
            </p:cNvPr>
            <p:cNvSpPr/>
            <p:nvPr/>
          </p:nvSpPr>
          <p:spPr>
            <a:xfrm>
              <a:off x="9860426" y="3445013"/>
              <a:ext cx="1855324" cy="1062172"/>
            </a:xfrm>
            <a:custGeom>
              <a:avLst/>
              <a:gdLst>
                <a:gd name="connsiteX0" fmla="*/ 0 w 1770287"/>
                <a:gd name="connsiteY0" fmla="*/ 106217 h 1062172"/>
                <a:gd name="connsiteX1" fmla="*/ 106217 w 1770287"/>
                <a:gd name="connsiteY1" fmla="*/ 0 h 1062172"/>
                <a:gd name="connsiteX2" fmla="*/ 1664070 w 1770287"/>
                <a:gd name="connsiteY2" fmla="*/ 0 h 1062172"/>
                <a:gd name="connsiteX3" fmla="*/ 1770287 w 1770287"/>
                <a:gd name="connsiteY3" fmla="*/ 106217 h 1062172"/>
                <a:gd name="connsiteX4" fmla="*/ 1770287 w 1770287"/>
                <a:gd name="connsiteY4" fmla="*/ 955955 h 1062172"/>
                <a:gd name="connsiteX5" fmla="*/ 1664070 w 1770287"/>
                <a:gd name="connsiteY5" fmla="*/ 1062172 h 1062172"/>
                <a:gd name="connsiteX6" fmla="*/ 106217 w 1770287"/>
                <a:gd name="connsiteY6" fmla="*/ 1062172 h 1062172"/>
                <a:gd name="connsiteX7" fmla="*/ 0 w 1770287"/>
                <a:gd name="connsiteY7" fmla="*/ 955955 h 1062172"/>
                <a:gd name="connsiteX8" fmla="*/ 0 w 1770287"/>
                <a:gd name="connsiteY8" fmla="*/ 106217 h 10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0287" h="1062172">
                  <a:moveTo>
                    <a:pt x="0" y="106217"/>
                  </a:moveTo>
                  <a:cubicBezTo>
                    <a:pt x="0" y="47555"/>
                    <a:pt x="47555" y="0"/>
                    <a:pt x="106217" y="0"/>
                  </a:cubicBezTo>
                  <a:lnTo>
                    <a:pt x="1664070" y="0"/>
                  </a:lnTo>
                  <a:cubicBezTo>
                    <a:pt x="1722732" y="0"/>
                    <a:pt x="1770287" y="47555"/>
                    <a:pt x="1770287" y="106217"/>
                  </a:cubicBezTo>
                  <a:lnTo>
                    <a:pt x="1770287" y="955955"/>
                  </a:lnTo>
                  <a:cubicBezTo>
                    <a:pt x="1770287" y="1014617"/>
                    <a:pt x="1722732" y="1062172"/>
                    <a:pt x="1664070" y="1062172"/>
                  </a:cubicBezTo>
                  <a:lnTo>
                    <a:pt x="106217" y="1062172"/>
                  </a:lnTo>
                  <a:cubicBezTo>
                    <a:pt x="47555" y="1062172"/>
                    <a:pt x="0" y="1014617"/>
                    <a:pt x="0" y="955955"/>
                  </a:cubicBezTo>
                  <a:lnTo>
                    <a:pt x="0" y="10621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70" tIns="92070" rIns="92070" bIns="9207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T1498,T1499</a:t>
              </a:r>
              <a:br>
                <a:rPr lang="en-US" sz="1600" kern="1200" dirty="0"/>
              </a:br>
              <a:r>
                <a:rPr lang="en-GB" sz="1600" b="0" kern="1200" dirty="0"/>
                <a:t>Endpoint/Network Denial of Service </a:t>
              </a:r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10240B1-3C8A-46BC-CBD1-230472EA7EE8}"/>
                </a:ext>
              </a:extLst>
            </p:cNvPr>
            <p:cNvSpPr/>
            <p:nvPr/>
          </p:nvSpPr>
          <p:spPr>
            <a:xfrm>
              <a:off x="9854192" y="4552017"/>
              <a:ext cx="1855324" cy="1062172"/>
            </a:xfrm>
            <a:custGeom>
              <a:avLst/>
              <a:gdLst>
                <a:gd name="connsiteX0" fmla="*/ 0 w 1770287"/>
                <a:gd name="connsiteY0" fmla="*/ 106217 h 1062172"/>
                <a:gd name="connsiteX1" fmla="*/ 106217 w 1770287"/>
                <a:gd name="connsiteY1" fmla="*/ 0 h 1062172"/>
                <a:gd name="connsiteX2" fmla="*/ 1664070 w 1770287"/>
                <a:gd name="connsiteY2" fmla="*/ 0 h 1062172"/>
                <a:gd name="connsiteX3" fmla="*/ 1770287 w 1770287"/>
                <a:gd name="connsiteY3" fmla="*/ 106217 h 1062172"/>
                <a:gd name="connsiteX4" fmla="*/ 1770287 w 1770287"/>
                <a:gd name="connsiteY4" fmla="*/ 955955 h 1062172"/>
                <a:gd name="connsiteX5" fmla="*/ 1664070 w 1770287"/>
                <a:gd name="connsiteY5" fmla="*/ 1062172 h 1062172"/>
                <a:gd name="connsiteX6" fmla="*/ 106217 w 1770287"/>
                <a:gd name="connsiteY6" fmla="*/ 1062172 h 1062172"/>
                <a:gd name="connsiteX7" fmla="*/ 0 w 1770287"/>
                <a:gd name="connsiteY7" fmla="*/ 955955 h 1062172"/>
                <a:gd name="connsiteX8" fmla="*/ 0 w 1770287"/>
                <a:gd name="connsiteY8" fmla="*/ 106217 h 10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0287" h="1062172">
                  <a:moveTo>
                    <a:pt x="0" y="106217"/>
                  </a:moveTo>
                  <a:cubicBezTo>
                    <a:pt x="0" y="47555"/>
                    <a:pt x="47555" y="0"/>
                    <a:pt x="106217" y="0"/>
                  </a:cubicBezTo>
                  <a:lnTo>
                    <a:pt x="1664070" y="0"/>
                  </a:lnTo>
                  <a:cubicBezTo>
                    <a:pt x="1722732" y="0"/>
                    <a:pt x="1770287" y="47555"/>
                    <a:pt x="1770287" y="106217"/>
                  </a:cubicBezTo>
                  <a:lnTo>
                    <a:pt x="1770287" y="955955"/>
                  </a:lnTo>
                  <a:cubicBezTo>
                    <a:pt x="1770287" y="1014617"/>
                    <a:pt x="1722732" y="1062172"/>
                    <a:pt x="1664070" y="1062172"/>
                  </a:cubicBezTo>
                  <a:lnTo>
                    <a:pt x="106217" y="1062172"/>
                  </a:lnTo>
                  <a:cubicBezTo>
                    <a:pt x="47555" y="1062172"/>
                    <a:pt x="0" y="1014617"/>
                    <a:pt x="0" y="955955"/>
                  </a:cubicBezTo>
                  <a:lnTo>
                    <a:pt x="0" y="10621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70" tIns="92070" rIns="92070" bIns="9207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T-ADMIN-01</a:t>
              </a:r>
              <a:br>
                <a:rPr lang="en-GB" sz="1600" kern="1200" dirty="0"/>
              </a:br>
              <a:r>
                <a:rPr lang="en-GB" sz="1600" kern="1200" dirty="0"/>
                <a:t>Denial of service against NFO/FOCOM</a:t>
              </a:r>
              <a:endParaRPr lang="en-GB" sz="1600" b="0" kern="1200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9D2F4C8-4CBB-6710-5265-64D8190647CB}"/>
                </a:ext>
              </a:extLst>
            </p:cNvPr>
            <p:cNvSpPr/>
            <p:nvPr/>
          </p:nvSpPr>
          <p:spPr>
            <a:xfrm>
              <a:off x="7405894" y="3980061"/>
              <a:ext cx="1770287" cy="1062172"/>
            </a:xfrm>
            <a:custGeom>
              <a:avLst/>
              <a:gdLst>
                <a:gd name="connsiteX0" fmla="*/ 0 w 1770287"/>
                <a:gd name="connsiteY0" fmla="*/ 106217 h 1062172"/>
                <a:gd name="connsiteX1" fmla="*/ 106217 w 1770287"/>
                <a:gd name="connsiteY1" fmla="*/ 0 h 1062172"/>
                <a:gd name="connsiteX2" fmla="*/ 1664070 w 1770287"/>
                <a:gd name="connsiteY2" fmla="*/ 0 h 1062172"/>
                <a:gd name="connsiteX3" fmla="*/ 1770287 w 1770287"/>
                <a:gd name="connsiteY3" fmla="*/ 106217 h 1062172"/>
                <a:gd name="connsiteX4" fmla="*/ 1770287 w 1770287"/>
                <a:gd name="connsiteY4" fmla="*/ 955955 h 1062172"/>
                <a:gd name="connsiteX5" fmla="*/ 1664070 w 1770287"/>
                <a:gd name="connsiteY5" fmla="*/ 1062172 h 1062172"/>
                <a:gd name="connsiteX6" fmla="*/ 106217 w 1770287"/>
                <a:gd name="connsiteY6" fmla="*/ 1062172 h 1062172"/>
                <a:gd name="connsiteX7" fmla="*/ 0 w 1770287"/>
                <a:gd name="connsiteY7" fmla="*/ 955955 h 1062172"/>
                <a:gd name="connsiteX8" fmla="*/ 0 w 1770287"/>
                <a:gd name="connsiteY8" fmla="*/ 106217 h 10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0287" h="1062172">
                  <a:moveTo>
                    <a:pt x="0" y="106217"/>
                  </a:moveTo>
                  <a:cubicBezTo>
                    <a:pt x="0" y="47555"/>
                    <a:pt x="47555" y="0"/>
                    <a:pt x="106217" y="0"/>
                  </a:cubicBezTo>
                  <a:lnTo>
                    <a:pt x="1664070" y="0"/>
                  </a:lnTo>
                  <a:cubicBezTo>
                    <a:pt x="1722732" y="0"/>
                    <a:pt x="1770287" y="47555"/>
                    <a:pt x="1770287" y="106217"/>
                  </a:cubicBezTo>
                  <a:lnTo>
                    <a:pt x="1770287" y="955955"/>
                  </a:lnTo>
                  <a:cubicBezTo>
                    <a:pt x="1770287" y="1014617"/>
                    <a:pt x="1722732" y="1062172"/>
                    <a:pt x="1664070" y="1062172"/>
                  </a:cubicBezTo>
                  <a:lnTo>
                    <a:pt x="106217" y="1062172"/>
                  </a:lnTo>
                  <a:cubicBezTo>
                    <a:pt x="47555" y="1062172"/>
                    <a:pt x="0" y="1014617"/>
                    <a:pt x="0" y="955955"/>
                  </a:cubicBezTo>
                  <a:lnTo>
                    <a:pt x="0" y="10621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70" tIns="92070" rIns="92070" bIns="9207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GB" sz="1600" b="1" kern="1200" dirty="0"/>
                <a:t>MS-TA9040</a:t>
              </a:r>
              <a:br>
                <a:rPr lang="en-GB" sz="1600" b="1" kern="1200" dirty="0"/>
              </a:br>
              <a:r>
                <a:rPr lang="en-GB" sz="1600" b="0" kern="1200" dirty="0"/>
                <a:t>Denial of Service</a:t>
              </a:r>
            </a:p>
          </p:txBody>
        </p:sp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2E91363-660F-93F9-00C9-D72B3E9FE4A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8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9DA0A-587F-95BA-C429-B384C1BF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520700"/>
            <a:ext cx="10799762" cy="900113"/>
          </a:xfrm>
        </p:spPr>
        <p:txBody>
          <a:bodyPr/>
          <a:lstStyle/>
          <a:p>
            <a:r>
              <a:rPr lang="de-DE" dirty="0"/>
              <a:t>ACEMA O-RAN</a:t>
            </a:r>
            <a:br>
              <a:rPr lang="de-DE" dirty="0"/>
            </a:br>
            <a:r>
              <a:rPr lang="en-US" sz="1600" dirty="0"/>
              <a:t>A Comprehensive Empirical Method to Analyze Threats in O-RAN Environments</a:t>
            </a:r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383F6A-24C5-4DDC-5E13-161ACE40723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786683" y="1904811"/>
            <a:ext cx="4308120" cy="863730"/>
          </a:xfrm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Felix Klement</a:t>
            </a:r>
          </a:p>
          <a:p>
            <a:pPr lvl="1"/>
            <a:r>
              <a:rPr lang="en-GB" dirty="0"/>
              <a:t>E-Mail: </a:t>
            </a:r>
            <a:r>
              <a:rPr lang="en-GB" dirty="0">
                <a:hlinkClick r:id="rId3" tooltip="Opens an internal link in the current window"/>
              </a:rPr>
              <a:t>felix.klement@uni-passau.de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AEC5F-58A0-08A6-BF1D-C534B044C9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07587" y="150124"/>
            <a:ext cx="10785474" cy="215165"/>
          </a:xfrm>
        </p:spPr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E69C0A-16E7-8184-0563-B4865D46A23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08087" y="6011863"/>
            <a:ext cx="1295400" cy="179387"/>
          </a:xfrm>
        </p:spPr>
        <p:txBody>
          <a:bodyPr/>
          <a:lstStyle/>
          <a:p>
            <a:pPr>
              <a:defRPr/>
            </a:pPr>
            <a:fld id="{A24D3967-4CDE-442F-A77B-5D194F062983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2C0E7-E4F0-50A8-3EE0-88671848AE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08087" y="6361113"/>
            <a:ext cx="1295400" cy="214312"/>
          </a:xfrm>
        </p:spPr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B4BD5E-2ED4-BAAF-CEFB-C5965124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743" y="3036907"/>
            <a:ext cx="2458720" cy="13830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8D2E1FB-83B7-DD6A-1CCE-0EEEF63B0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596" y="3246728"/>
            <a:ext cx="2929890" cy="9883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814D40A-6C94-A804-DC7F-78E6497C9359}"/>
              </a:ext>
            </a:extLst>
          </p:cNvPr>
          <p:cNvSpPr txBox="1"/>
          <p:nvPr/>
        </p:nvSpPr>
        <p:spPr>
          <a:xfrm>
            <a:off x="1119795" y="5526822"/>
            <a:ext cx="1088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effectLst/>
              </a:rPr>
              <a:t>F. Klement, W. Liu, and S. </a:t>
            </a:r>
            <a:r>
              <a:rPr lang="en-GB" sz="1200" dirty="0" err="1">
                <a:effectLst/>
              </a:rPr>
              <a:t>Katzenbeisser</a:t>
            </a:r>
            <a:r>
              <a:rPr lang="en-GB" sz="1200" dirty="0">
                <a:effectLst/>
              </a:rPr>
              <a:t>, “Toward Securing the 6G Transition: A Comprehensive Empirical Method to </a:t>
            </a:r>
            <a:r>
              <a:rPr lang="en-GB" sz="1200" dirty="0" err="1">
                <a:effectLst/>
              </a:rPr>
              <a:t>Analyze</a:t>
            </a:r>
            <a:r>
              <a:rPr lang="en-GB" sz="1200" dirty="0">
                <a:effectLst/>
              </a:rPr>
              <a:t> Threats in O-RAN Environments Available: </a:t>
            </a:r>
            <a:r>
              <a:rPr lang="en-GB" sz="1200" dirty="0">
                <a:effectLst/>
                <a:hlinkClick r:id="rId6"/>
              </a:rPr>
              <a:t>https://ieeexplore.ieee.org/document/10339923/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2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CF984173-6E1B-1DC5-81BF-0AB56660DFAB}"/>
              </a:ext>
            </a:extLst>
          </p:cNvPr>
          <p:cNvSpPr txBox="1"/>
          <p:nvPr/>
        </p:nvSpPr>
        <p:spPr>
          <a:xfrm>
            <a:off x="1204913" y="3060163"/>
            <a:ext cx="672465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>
                <a:effectLst/>
                <a:latin typeface="Consolas" panose="020B0609020204030204" pitchFamily="49" charset="0"/>
              </a:rPr>
              <a:t>Threat</a:t>
            </a:r>
            <a:r>
              <a:rPr lang="en-GB" sz="1400" b="1" dirty="0" err="1">
                <a:latin typeface="Consolas" panose="020B0609020204030204" pitchFamily="49" charset="0"/>
              </a:rPr>
              <a:t>ID</a:t>
            </a:r>
            <a:r>
              <a:rPr lang="en-GB" sz="1400" b="1" dirty="0">
                <a:latin typeface="Consolas" panose="020B0609020204030204" pitchFamily="49" charset="0"/>
              </a:rPr>
              <a:t>;  Name;                         MITREID;  Tactic</a:t>
            </a:r>
            <a:br>
              <a:rPr lang="en-GB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T-IMG-01;  Compromised Image In Registry;T1195.002;initial-access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T-IMG-01;  Compromised Image In Registry;T1525;    initial-access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T-ADMIN-01;Denial of service;            T1498;    impact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T-ADMIN-01;Denial of service;            T1499;    impact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2798A3-FE7A-EE40-58B1-633ECC38DD5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64E96C-EDEE-0B4B-625C-E6F9794167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24D3967-4CDE-442F-A77B-5D194F062983}" type="datetime1">
              <a:rPr lang="de-DE" smtClean="0"/>
              <a:t>24.01.2025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29465-C773-5D08-9B31-6090C4EB0D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2539173-A8EE-95AC-3487-147C624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6430327" cy="900113"/>
          </a:xfrm>
        </p:spPr>
        <p:txBody>
          <a:bodyPr/>
          <a:lstStyle/>
          <a:p>
            <a:r>
              <a:rPr lang="de-DE" dirty="0"/>
              <a:t>ACEMA O-RAN: Input</a:t>
            </a:r>
            <a:br>
              <a:rPr lang="de-DE" dirty="0"/>
            </a:br>
            <a:r>
              <a:rPr lang="de-DE" sz="1600" dirty="0"/>
              <a:t>Mapping von MITRE-Technik zu </a:t>
            </a:r>
            <a:r>
              <a:rPr lang="en-GB" sz="1600" kern="1200" dirty="0"/>
              <a:t>O-RAN-Threat-ID</a:t>
            </a:r>
            <a:endParaRPr lang="de-DE" sz="160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0DCA592-FF93-FE3B-6ED1-2099E3404D9E}"/>
              </a:ext>
            </a:extLst>
          </p:cNvPr>
          <p:cNvSpPr txBox="1">
            <a:spLocks/>
          </p:cNvSpPr>
          <p:nvPr/>
        </p:nvSpPr>
        <p:spPr bwMode="auto">
          <a:xfrm>
            <a:off x="1204913" y="1816282"/>
            <a:ext cx="5995987" cy="106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60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457200" rtl="0" eaLnBrk="1" fontAlgn="base" hangingPunct="1">
              <a:lnSpc>
                <a:spcPct val="112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1338" indent="-185738" algn="l" defTabSz="457200" rtl="0" eaLnBrk="1" fontAlgn="base" hangingPunct="1">
              <a:lnSpc>
                <a:spcPct val="112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4375" indent="-171450" algn="l" defTabSz="457200" rtl="0" eaLnBrk="1" fontAlgn="base" hangingPunct="1">
              <a:lnSpc>
                <a:spcPct val="112000"/>
              </a:lnSpc>
              <a:spcBef>
                <a:spcPts val="0"/>
              </a:spcBef>
              <a:spcAft>
                <a:spcPct val="0"/>
              </a:spcAft>
              <a:buClr>
                <a:srgbClr val="9D167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4738" indent="-177800" algn="l" defTabSz="457200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>
              <a:buClrTx/>
              <a:buSzTx/>
              <a:buFont typeface="Arial" panose="020B0604020202020204" pitchFamily="34" charset="0"/>
              <a:buChar char="•"/>
            </a:pPr>
            <a:r>
              <a:rPr lang="de-DE" dirty="0">
                <a:effectLst/>
              </a:rPr>
              <a:t>Basis: MS-</a:t>
            </a:r>
            <a:r>
              <a:rPr lang="de-DE" i="1" dirty="0" err="1">
                <a:effectLst/>
              </a:rPr>
              <a:t>Threat</a:t>
            </a:r>
            <a:r>
              <a:rPr lang="de-DE" i="1" dirty="0">
                <a:effectLst/>
              </a:rPr>
              <a:t> Matrix for </a:t>
            </a:r>
            <a:r>
              <a:rPr lang="de-DE" i="1" dirty="0" err="1">
                <a:effectLst/>
              </a:rPr>
              <a:t>Kubernetes</a:t>
            </a:r>
            <a:endParaRPr lang="de-DE" i="1" dirty="0">
              <a:effectLst/>
            </a:endParaRPr>
          </a:p>
          <a:p>
            <a:pPr marL="347472" indent="-347472">
              <a:buClrTx/>
              <a:buSzTx/>
              <a:buFont typeface="Arial" panose="020B0604020202020204" pitchFamily="34" charset="0"/>
              <a:buChar char="•"/>
            </a:pPr>
            <a:r>
              <a:rPr lang="de-DE" dirty="0"/>
              <a:t>66 Mappings</a:t>
            </a:r>
            <a:endParaRPr lang="de-DE" dirty="0">
              <a:effectLst/>
            </a:endParaRPr>
          </a:p>
          <a:p>
            <a:pPr marL="347472" indent="-347472">
              <a:buClrTx/>
              <a:buSzTx/>
              <a:buFont typeface="Arial" panose="020B0604020202020204" pitchFamily="34" charset="0"/>
              <a:buChar char="•"/>
            </a:pPr>
            <a:endParaRPr lang="en-GB" dirty="0">
              <a:effectLst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0A0E80-A1FD-1DDA-606F-B32F8F57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20" t="10198" r="10059" b="26765"/>
          <a:stretch/>
        </p:blipFill>
        <p:spPr>
          <a:xfrm>
            <a:off x="9281037" y="964599"/>
            <a:ext cx="1704463" cy="3919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781569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_16_9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A564047-D60B-4EFF-AAEA-89036AD4D3C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masterfolien_16_9 (1)</Template>
  <TotalTime>0</TotalTime>
  <Words>2238</Words>
  <Application>Microsoft Office PowerPoint</Application>
  <PresentationFormat>Breitbild</PresentationFormat>
  <Paragraphs>224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Arial </vt:lpstr>
      <vt:lpstr>Calibri</vt:lpstr>
      <vt:lpstr>Cascadia Code Light</vt:lpstr>
      <vt:lpstr>Consolas</vt:lpstr>
      <vt:lpstr>Fira Mono</vt:lpstr>
      <vt:lpstr>Symbol</vt:lpstr>
      <vt:lpstr>Wingdings</vt:lpstr>
      <vt:lpstr>Masterfolie_16_9neu</vt:lpstr>
      <vt:lpstr>Präsentation im Kolloquium</vt:lpstr>
      <vt:lpstr>Inhalt</vt:lpstr>
      <vt:lpstr>Vision</vt:lpstr>
      <vt:lpstr>Architektur</vt:lpstr>
      <vt:lpstr>Visualisierung des Angriffspfads</vt:lpstr>
      <vt:lpstr>Rework der Matrix</vt:lpstr>
      <vt:lpstr>Verknüpfung der Systeme</vt:lpstr>
      <vt:lpstr>ACEMA O-RAN A Comprehensive Empirical Method to Analyze Threats in O-RAN Environments</vt:lpstr>
      <vt:lpstr>ACEMA O-RAN: Input Mapping von MITRE-Technik zu O-RAN-Threat-ID</vt:lpstr>
      <vt:lpstr>ACEMA O-RAN: Gathering Mapping von MITRE-Technik zu CVE</vt:lpstr>
      <vt:lpstr>ACEMA O-RAN: Analysis Anwendung im Dashboard</vt:lpstr>
      <vt:lpstr>ACEMA O-RAN: Analysis Wissenschaftliche Erkenntnisse #1</vt:lpstr>
      <vt:lpstr>ACEMA O-RAN: Analysis Wissenschaftliche Erkenntnisse #2</vt:lpstr>
      <vt:lpstr>Das Dashboard läuft unter database-attack.foran.lab  ACEMA Quellcode mit allen Daten und Diagrammen github.com/dumpeldown/acema_oran  Arbeit &amp; Präsentation github.com/dumpeldown/foran-ba </vt:lpstr>
    </vt:vector>
  </TitlesOfParts>
  <Company>FH Köln Campus-IT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</dc:title>
  <dc:creator>Jurek Jesse</dc:creator>
  <cp:lastModifiedBy>Jurek Jesse</cp:lastModifiedBy>
  <cp:revision>553</cp:revision>
  <cp:lastPrinted>2016-02-26T07:58:29Z</cp:lastPrinted>
  <dcterms:created xsi:type="dcterms:W3CDTF">2020-03-18T11:04:37Z</dcterms:created>
  <dcterms:modified xsi:type="dcterms:W3CDTF">2025-01-24T06:15:31Z</dcterms:modified>
</cp:coreProperties>
</file>