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  <p:sldMasterId id="2147483796" r:id="rId2"/>
  </p:sldMasterIdLst>
  <p:notesMasterIdLst>
    <p:notesMasterId r:id="rId17"/>
  </p:notesMasterIdLst>
  <p:handoutMasterIdLst>
    <p:handoutMasterId r:id="rId18"/>
  </p:handoutMasterIdLst>
  <p:sldIdLst>
    <p:sldId id="632" r:id="rId3"/>
    <p:sldId id="714" r:id="rId4"/>
    <p:sldId id="731" r:id="rId5"/>
    <p:sldId id="725" r:id="rId6"/>
    <p:sldId id="717" r:id="rId7"/>
    <p:sldId id="721" r:id="rId8"/>
    <p:sldId id="722" r:id="rId9"/>
    <p:sldId id="724" r:id="rId10"/>
    <p:sldId id="732" r:id="rId11"/>
    <p:sldId id="730" r:id="rId12"/>
    <p:sldId id="726" r:id="rId13"/>
    <p:sldId id="727" r:id="rId14"/>
    <p:sldId id="729" r:id="rId15"/>
    <p:sldId id="728" r:id="rId16"/>
  </p:sldIdLst>
  <p:sldSz cx="9906000" cy="6858000" type="A4"/>
  <p:notesSz cx="6797675" cy="9874250"/>
  <p:defaultTextStyle>
    <a:defPPr>
      <a:defRPr lang="fr-FR"/>
    </a:defPPr>
    <a:lvl1pPr marL="0" algn="l" defTabSz="914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3" algn="l" defTabSz="914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4" algn="l" defTabSz="914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7" algn="l" defTabSz="914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69" algn="l" defTabSz="914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1" algn="l" defTabSz="914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3" algn="l" defTabSz="914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96" algn="l" defTabSz="914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38" algn="l" defTabSz="914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11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48" autoAdjust="0"/>
    <p:restoredTop sz="94613" autoAdjust="0"/>
  </p:normalViewPr>
  <p:slideViewPr>
    <p:cSldViewPr>
      <p:cViewPr>
        <p:scale>
          <a:sx n="90" d="100"/>
          <a:sy n="90" d="100"/>
        </p:scale>
        <p:origin x="1536" y="816"/>
      </p:cViewPr>
      <p:guideLst>
        <p:guide orient="horz" pos="2160"/>
        <p:guide pos="288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48"/>
    </p:cViewPr>
  </p:sorterViewPr>
  <p:notesViewPr>
    <p:cSldViewPr>
      <p:cViewPr varScale="1">
        <p:scale>
          <a:sx n="61" d="100"/>
          <a:sy n="61" d="100"/>
        </p:scale>
        <p:origin x="-3402" y="-96"/>
      </p:cViewPr>
      <p:guideLst>
        <p:guide orient="horz" pos="3127"/>
        <p:guide pos="2141"/>
        <p:guide orient="horz"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B0022960.EURAFRIC\Desktop\economie\Econometrie\modelisation\modelisation%20credit\2018\Previsions%20GPBM%202019\Previsions%20GPBM%202019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B0022960.EURAFRIC\Desktop\economie\Econometrie\modelisation\modelisation%20credit\2018\Previsions%20GPBM%202019\Previsions%20GPBM%202019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B0022960.EURAFRIC\Desktop\economie\Econometrie\modelisation\modelisation%20credit\2018\Previsions%20GPBM%202019\Previsions%20GPBM%202019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B0022960.EURAFRIC\Desktop\economie\Econometrie\modelisation\modelisation%20credit\2018\Previsions%20GPBM%202019\Previsions%20GPBM%202019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mac/Documents/New%20folder/modelisation/Prevsion%202018/Previsions%20GPBM%202019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mac/Documents/New%20folder/modelisation/Prevsion%202018/Previsions%20GPBM%202019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mac/Documents/New%20folder/modelisation/Prevsion%202018/Previsions%20GPBM%202019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mac/Documents/New%20folder/modelisation/Prevsion%202018/Previsions%20GPBM%20201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sz="1400" dirty="0">
                <a:latin typeface="ZapfHumnst BT" panose="020B0502050508020304" pitchFamily="34" charset="0"/>
              </a:rPr>
              <a:t>Dépôts </a:t>
            </a:r>
            <a:r>
              <a:rPr lang="fr-FR" sz="1400" dirty="0" smtClean="0">
                <a:latin typeface="ZapfHumnst BT" panose="020B0502050508020304" pitchFamily="34" charset="0"/>
              </a:rPr>
              <a:t>de la clientèle (MAD </a:t>
            </a:r>
            <a:r>
              <a:rPr lang="fr-FR" sz="1400" dirty="0">
                <a:latin typeface="ZapfHumnst BT" panose="020B0502050508020304" pitchFamily="34" charset="0"/>
              </a:rPr>
              <a:t>milliards)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0217283950617284"/>
          <c:y val="0.240625182268883"/>
          <c:w val="0.956543209876543"/>
          <c:h val="0.6433949402158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Depots!$B$4</c:f>
              <c:strCache>
                <c:ptCount val="1"/>
                <c:pt idx="0">
                  <c:v>Dépôts GPBM (MAD milliards)</c:v>
                </c:pt>
              </c:strCache>
            </c:strRef>
          </c:tx>
          <c:invertIfNegative val="0"/>
          <c:dPt>
            <c:idx val="3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</c:spPr>
          </c:dPt>
          <c:dPt>
            <c:idx val="4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</c:spPr>
          </c:dPt>
          <c:dPt>
            <c:idx val="5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</c:spPr>
          </c:dPt>
          <c:dPt>
            <c:idx val="6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</c:spPr>
          </c:dPt>
          <c:dPt>
            <c:idx val="7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</c:spPr>
          </c:dPt>
          <c:dLbls>
            <c:dLbl>
              <c:idx val="7"/>
              <c:layout>
                <c:manualLayout>
                  <c:x val="0.0124345142391973"/>
                  <c:y val="-0.0040809886660983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Depots!$C$3:$J$3</c:f>
              <c:strCache>
                <c:ptCount val="8"/>
                <c:pt idx="0">
                  <c:v>T1 2018</c:v>
                </c:pt>
                <c:pt idx="1">
                  <c:v>T2 2018</c:v>
                </c:pt>
                <c:pt idx="2">
                  <c:v>T3 2018</c:v>
                </c:pt>
                <c:pt idx="3">
                  <c:v>T4 2018</c:v>
                </c:pt>
                <c:pt idx="4">
                  <c:v>T1 2019</c:v>
                </c:pt>
                <c:pt idx="5">
                  <c:v>T2 2019</c:v>
                </c:pt>
                <c:pt idx="6">
                  <c:v>T3 2019</c:v>
                </c:pt>
                <c:pt idx="7">
                  <c:v>T4 2019</c:v>
                </c:pt>
              </c:strCache>
            </c:strRef>
          </c:cat>
          <c:val>
            <c:numRef>
              <c:f>Depots!$C$4:$J$4</c:f>
              <c:numCache>
                <c:formatCode>_-* ##,#0\.0\ _€_-;\-* ##,#0\.0\ _€_-;_-* "-"??\ _€_-;_-@_-</c:formatCode>
                <c:ptCount val="8"/>
                <c:pt idx="0">
                  <c:v>899.8769999999995</c:v>
                </c:pt>
                <c:pt idx="1">
                  <c:v>902.254</c:v>
                </c:pt>
                <c:pt idx="2">
                  <c:v>901.692</c:v>
                </c:pt>
                <c:pt idx="3">
                  <c:v>922.6569999999996</c:v>
                </c:pt>
                <c:pt idx="4">
                  <c:v>920.8319999999995</c:v>
                </c:pt>
                <c:pt idx="5">
                  <c:v>916.489</c:v>
                </c:pt>
                <c:pt idx="6">
                  <c:v>940.636</c:v>
                </c:pt>
                <c:pt idx="7">
                  <c:v>980.5469999999996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-608823520"/>
        <c:axId val="-608548880"/>
      </c:barChart>
      <c:catAx>
        <c:axId val="-6088235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-608548880"/>
        <c:crosses val="autoZero"/>
        <c:auto val="1"/>
        <c:lblAlgn val="ctr"/>
        <c:lblOffset val="100"/>
        <c:noMultiLvlLbl val="0"/>
      </c:catAx>
      <c:valAx>
        <c:axId val="-608548880"/>
        <c:scaling>
          <c:orientation val="minMax"/>
          <c:min val="750.0"/>
        </c:scaling>
        <c:delete val="1"/>
        <c:axPos val="l"/>
        <c:numFmt formatCode="_-* ##,#0\.0\ _€_-;\-* ##,#0\.0\ _€_-;_-* &quot;-&quot;??\ _€_-;_-@_-" sourceLinked="1"/>
        <c:majorTickMark val="out"/>
        <c:minorTickMark val="none"/>
        <c:tickLblPos val="nextTo"/>
        <c:crossAx val="-6088235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sz="1400" dirty="0" smtClean="0">
                <a:latin typeface="ZapfHumnst BT" panose="020B0502050508020304" pitchFamily="34" charset="0"/>
              </a:rPr>
              <a:t>Comptes chèques </a:t>
            </a:r>
            <a:r>
              <a:rPr lang="fr-FR" sz="1400" dirty="0">
                <a:latin typeface="ZapfHumnst BT" panose="020B0502050508020304" pitchFamily="34" charset="0"/>
              </a:rPr>
              <a:t>(MAD milliards)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'Compte cheque'!$A$5</c:f>
              <c:strCache>
                <c:ptCount val="1"/>
                <c:pt idx="0">
                  <c:v>Compte chèque (MAD milliards)</c:v>
                </c:pt>
              </c:strCache>
            </c:strRef>
          </c:tx>
          <c:invertIfNegative val="0"/>
          <c:dPt>
            <c:idx val="3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</c:spPr>
          </c:dPt>
          <c:dPt>
            <c:idx val="4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</c:spPr>
          </c:dPt>
          <c:dPt>
            <c:idx val="5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</c:spPr>
          </c:dPt>
          <c:dPt>
            <c:idx val="6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</c:spPr>
          </c:dPt>
          <c:dPt>
            <c:idx val="7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</c:spPr>
          </c:dPt>
          <c:dLbls>
            <c:numFmt formatCode="#,##0.0" sourceLinked="0"/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'Compte cheque'!$B$4:$I$4</c:f>
              <c:strCache>
                <c:ptCount val="8"/>
                <c:pt idx="0">
                  <c:v>T1 2018</c:v>
                </c:pt>
                <c:pt idx="1">
                  <c:v>T2 2018</c:v>
                </c:pt>
                <c:pt idx="2">
                  <c:v>T3 2018</c:v>
                </c:pt>
                <c:pt idx="3">
                  <c:v>T4 2018</c:v>
                </c:pt>
                <c:pt idx="4">
                  <c:v>T1 2019</c:v>
                </c:pt>
                <c:pt idx="5">
                  <c:v>T2 2019</c:v>
                </c:pt>
                <c:pt idx="6">
                  <c:v>T3 2019</c:v>
                </c:pt>
                <c:pt idx="7">
                  <c:v>T4 2019</c:v>
                </c:pt>
              </c:strCache>
            </c:strRef>
          </c:cat>
          <c:val>
            <c:numRef>
              <c:f>'Compte cheque'!$B$5:$I$5</c:f>
              <c:numCache>
                <c:formatCode>_-* ##,#0\.0\ _€_-;\-* ##,#0\.0\ _€_-;_-* "-"??\ _€_-;_-@_-</c:formatCode>
                <c:ptCount val="8"/>
                <c:pt idx="0">
                  <c:v>394.56677705972</c:v>
                </c:pt>
                <c:pt idx="1">
                  <c:v>404.6291170908897</c:v>
                </c:pt>
                <c:pt idx="2">
                  <c:v>403.8744001092802</c:v>
                </c:pt>
                <c:pt idx="3">
                  <c:v>423.858</c:v>
                </c:pt>
                <c:pt idx="4">
                  <c:v>405.9879999999997</c:v>
                </c:pt>
                <c:pt idx="5">
                  <c:v>406.9669999999996</c:v>
                </c:pt>
                <c:pt idx="6">
                  <c:v>418.7559999999999</c:v>
                </c:pt>
                <c:pt idx="7">
                  <c:v>440.8929999999999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-538436128"/>
        <c:axId val="-715948800"/>
      </c:barChart>
      <c:catAx>
        <c:axId val="-53843612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-715948800"/>
        <c:crosses val="autoZero"/>
        <c:auto val="1"/>
        <c:lblAlgn val="ctr"/>
        <c:lblOffset val="100"/>
        <c:noMultiLvlLbl val="0"/>
      </c:catAx>
      <c:valAx>
        <c:axId val="-715948800"/>
        <c:scaling>
          <c:orientation val="minMax"/>
          <c:min val="250.0"/>
        </c:scaling>
        <c:delete val="1"/>
        <c:axPos val="l"/>
        <c:numFmt formatCode="_-* ##,#0\.0\ _€_-;\-* ##,#0\.0\ _€_-;_-* &quot;-&quot;??\ _€_-;_-@_-" sourceLinked="1"/>
        <c:majorTickMark val="none"/>
        <c:minorTickMark val="none"/>
        <c:tickLblPos val="nextTo"/>
        <c:crossAx val="-5384361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sz="1400" dirty="0" smtClean="0">
                <a:latin typeface="ZapfHumnst BT" panose="020B0502050508020304" pitchFamily="34" charset="0"/>
              </a:rPr>
              <a:t>Comptes courants </a:t>
            </a:r>
            <a:r>
              <a:rPr lang="fr-FR" sz="1400" dirty="0">
                <a:latin typeface="ZapfHumnst BT" panose="020B0502050508020304" pitchFamily="34" charset="0"/>
              </a:rPr>
              <a:t>(MAD milliards)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'Compte courant'!$B$7</c:f>
              <c:strCache>
                <c:ptCount val="1"/>
                <c:pt idx="0">
                  <c:v>Compte courant (MAD milliards)</c:v>
                </c:pt>
              </c:strCache>
            </c:strRef>
          </c:tx>
          <c:invertIfNegative val="0"/>
          <c:dPt>
            <c:idx val="3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</c:spPr>
          </c:dPt>
          <c:dPt>
            <c:idx val="4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</c:spPr>
          </c:dPt>
          <c:dPt>
            <c:idx val="5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</c:spPr>
          </c:dPt>
          <c:dPt>
            <c:idx val="6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</c:spPr>
          </c:dPt>
          <c:dPt>
            <c:idx val="7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</c:spPr>
          </c:dPt>
          <c:dLbls>
            <c:dLbl>
              <c:idx val="5"/>
              <c:layout>
                <c:manualLayout>
                  <c:x val="-0.00837520938023451"/>
                  <c:y val="-0.055555555555555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0.016750418760469"/>
                  <c:y val="0.027777777777777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'Compte courant'!$C$6:$J$6</c:f>
              <c:strCache>
                <c:ptCount val="8"/>
                <c:pt idx="0">
                  <c:v>T1 2018</c:v>
                </c:pt>
                <c:pt idx="1">
                  <c:v>T2 2018</c:v>
                </c:pt>
                <c:pt idx="2">
                  <c:v>T3 2018</c:v>
                </c:pt>
                <c:pt idx="3">
                  <c:v>T4 2018</c:v>
                </c:pt>
                <c:pt idx="4">
                  <c:v>T1 2019</c:v>
                </c:pt>
                <c:pt idx="5">
                  <c:v>T2 2019</c:v>
                </c:pt>
                <c:pt idx="6">
                  <c:v>T3 2019</c:v>
                </c:pt>
                <c:pt idx="7">
                  <c:v>T4 2019</c:v>
                </c:pt>
              </c:strCache>
            </c:strRef>
          </c:cat>
          <c:val>
            <c:numRef>
              <c:f>'Compte courant'!$C$7:$J$7</c:f>
              <c:numCache>
                <c:formatCode>_-* ##,#0\.0\ _€_-;\-* ##,#0\.0\ _€_-;_-* "-"??\ _€_-;_-@_-</c:formatCode>
                <c:ptCount val="8"/>
                <c:pt idx="0">
                  <c:v>142.85162064113</c:v>
                </c:pt>
                <c:pt idx="1">
                  <c:v>143.3040305189</c:v>
                </c:pt>
                <c:pt idx="2">
                  <c:v>142.7661675056201</c:v>
                </c:pt>
                <c:pt idx="3">
                  <c:v>150.893</c:v>
                </c:pt>
                <c:pt idx="4">
                  <c:v>140.943</c:v>
                </c:pt>
                <c:pt idx="5">
                  <c:v>143.9880000000001</c:v>
                </c:pt>
                <c:pt idx="6">
                  <c:v>147.668</c:v>
                </c:pt>
                <c:pt idx="7">
                  <c:v>157.729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538403664"/>
        <c:axId val="-570758688"/>
      </c:barChart>
      <c:catAx>
        <c:axId val="-5384036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570758688"/>
        <c:crosses val="autoZero"/>
        <c:auto val="1"/>
        <c:lblAlgn val="ctr"/>
        <c:lblOffset val="100"/>
        <c:noMultiLvlLbl val="0"/>
      </c:catAx>
      <c:valAx>
        <c:axId val="-570758688"/>
        <c:scaling>
          <c:orientation val="minMax"/>
        </c:scaling>
        <c:delete val="1"/>
        <c:axPos val="l"/>
        <c:numFmt formatCode="_(* #,##0_);_(* \(#,##0\);_(* &quot;-&quot;_);_(@_)" sourceLinked="0"/>
        <c:majorTickMark val="out"/>
        <c:minorTickMark val="none"/>
        <c:tickLblPos val="nextTo"/>
        <c:crossAx val="-53840366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400" dirty="0" smtClean="0">
                <a:latin typeface="ZapfHumnst BT" panose="020B0502050508020304" pitchFamily="34" charset="0"/>
              </a:rPr>
              <a:t>Comptes </a:t>
            </a:r>
            <a:r>
              <a:rPr lang="en-US" sz="1400" dirty="0">
                <a:latin typeface="ZapfHumnst BT" panose="020B0502050508020304" pitchFamily="34" charset="0"/>
              </a:rPr>
              <a:t>épargne (MAD milliards)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213143882953646"/>
          <c:y val="0.279149155503013"/>
          <c:w val="0.957371223409271"/>
          <c:h val="0.617972670458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'Compte epargne'!$B$6</c:f>
              <c:strCache>
                <c:ptCount val="1"/>
                <c:pt idx="0">
                  <c:v>Compte épargne (MAD milliards)</c:v>
                </c:pt>
              </c:strCache>
            </c:strRef>
          </c:tx>
          <c:invertIfNegative val="0"/>
          <c:dPt>
            <c:idx val="3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</c:spPr>
          </c:dPt>
          <c:dPt>
            <c:idx val="4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</c:spPr>
          </c:dPt>
          <c:dPt>
            <c:idx val="5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</c:spPr>
          </c:dPt>
          <c:dPt>
            <c:idx val="6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</c:spPr>
          </c:dPt>
          <c:dPt>
            <c:idx val="7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</c:spPr>
          </c:dPt>
          <c:dLbls>
            <c:dLbl>
              <c:idx val="5"/>
              <c:layout>
                <c:manualLayout>
                  <c:x val="-0.00643749452645898"/>
                  <c:y val="0.0060442010495542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.016750418760469"/>
                  <c:y val="0.027777777777777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'Compte epargne'!$C$5:$J$5</c:f>
              <c:strCache>
                <c:ptCount val="8"/>
                <c:pt idx="0">
                  <c:v>T1 2018</c:v>
                </c:pt>
                <c:pt idx="1">
                  <c:v>T2 2018</c:v>
                </c:pt>
                <c:pt idx="2">
                  <c:v>T3 2018</c:v>
                </c:pt>
                <c:pt idx="3">
                  <c:v>T4 2018</c:v>
                </c:pt>
                <c:pt idx="4">
                  <c:v>T1 2019</c:v>
                </c:pt>
                <c:pt idx="5">
                  <c:v>T2 2019</c:v>
                </c:pt>
                <c:pt idx="6">
                  <c:v>T3 2019</c:v>
                </c:pt>
                <c:pt idx="7">
                  <c:v>T4 2019</c:v>
                </c:pt>
              </c:strCache>
            </c:strRef>
          </c:cat>
          <c:val>
            <c:numRef>
              <c:f>'Compte epargne'!$C$6:$J$6</c:f>
              <c:numCache>
                <c:formatCode>_-* ##,#0\.0\ _€_-;\-* ##,#0\.0\ _€_-;_-* "-"??\ _€_-;_-@_-</c:formatCode>
                <c:ptCount val="8"/>
                <c:pt idx="0">
                  <c:v>154.58637</c:v>
                </c:pt>
                <c:pt idx="1">
                  <c:v>155.796257</c:v>
                </c:pt>
                <c:pt idx="2">
                  <c:v>157.2233559999999</c:v>
                </c:pt>
                <c:pt idx="3">
                  <c:v>160.501</c:v>
                </c:pt>
                <c:pt idx="4">
                  <c:v>141.903</c:v>
                </c:pt>
                <c:pt idx="5">
                  <c:v>145.8220000000001</c:v>
                </c:pt>
                <c:pt idx="6">
                  <c:v>153.196</c:v>
                </c:pt>
                <c:pt idx="7">
                  <c:v>174.776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615290096"/>
        <c:axId val="-539946656"/>
      </c:barChart>
      <c:catAx>
        <c:axId val="-6152900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539946656"/>
        <c:crosses val="autoZero"/>
        <c:auto val="1"/>
        <c:lblAlgn val="ctr"/>
        <c:lblOffset val="100"/>
        <c:noMultiLvlLbl val="0"/>
      </c:catAx>
      <c:valAx>
        <c:axId val="-539946656"/>
        <c:scaling>
          <c:orientation val="minMax"/>
        </c:scaling>
        <c:delete val="1"/>
        <c:axPos val="l"/>
        <c:numFmt formatCode="_(* #,##0_);_(* \(#,##0\);_(* &quot;-&quot;_);_(@_)" sourceLinked="0"/>
        <c:majorTickMark val="out"/>
        <c:minorTickMark val="none"/>
        <c:tickLblPos val="nextTo"/>
        <c:crossAx val="-61529009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sz="1400" dirty="0">
                <a:latin typeface="ZapfHumnst BT" panose="020B0502050508020304" pitchFamily="34" charset="0"/>
              </a:rPr>
              <a:t>Crédits à l'économie</a:t>
            </a:r>
            <a:r>
              <a:rPr lang="fr-FR" sz="1400" baseline="0" dirty="0">
                <a:latin typeface="ZapfHumnst BT" panose="020B0502050508020304" pitchFamily="34" charset="0"/>
              </a:rPr>
              <a:t> </a:t>
            </a:r>
            <a:r>
              <a:rPr lang="fr-FR" sz="1400" dirty="0" smtClean="0">
                <a:latin typeface="ZapfHumnst BT" panose="020B0502050508020304" pitchFamily="34" charset="0"/>
              </a:rPr>
              <a:t>(MAD </a:t>
            </a:r>
            <a:r>
              <a:rPr lang="fr-FR" sz="1400" dirty="0">
                <a:latin typeface="ZapfHumnst BT" panose="020B0502050508020304" pitchFamily="34" charset="0"/>
              </a:rPr>
              <a:t>milliards)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217283950617284"/>
          <c:y val="0.240625182268883"/>
          <c:w val="0.956543209876543"/>
          <c:h val="0.6433949402158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Crédits!$C$5</c:f>
              <c:strCache>
                <c:ptCount val="1"/>
                <c:pt idx="0">
                  <c:v>Crédits GPBM (MAD milliards)</c:v>
                </c:pt>
              </c:strCache>
            </c:strRef>
          </c:tx>
          <c:invertIfNegative val="0"/>
          <c:dPt>
            <c:idx val="3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</c:spPr>
          </c:dPt>
          <c:dPt>
            <c:idx val="4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</c:spPr>
          </c:dPt>
          <c:dPt>
            <c:idx val="5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</c:spPr>
          </c:dPt>
          <c:dPt>
            <c:idx val="6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</c:spPr>
          </c:dPt>
          <c:dPt>
            <c:idx val="7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</c:spPr>
          </c:dPt>
          <c:dLbls>
            <c:dLbl>
              <c:idx val="7"/>
              <c:layout>
                <c:manualLayout>
                  <c:x val="0.0124345142391973"/>
                  <c:y val="-0.0040809886660983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Crédits!$D$4:$K$4</c:f>
              <c:strCache>
                <c:ptCount val="8"/>
                <c:pt idx="0">
                  <c:v>T1 2018</c:v>
                </c:pt>
                <c:pt idx="1">
                  <c:v>T2 2018</c:v>
                </c:pt>
                <c:pt idx="2">
                  <c:v>T3 2018</c:v>
                </c:pt>
                <c:pt idx="3">
                  <c:v>T4 2018</c:v>
                </c:pt>
                <c:pt idx="4">
                  <c:v>T1 2019</c:v>
                </c:pt>
                <c:pt idx="5">
                  <c:v>T2 2019</c:v>
                </c:pt>
                <c:pt idx="6">
                  <c:v>T3 2019</c:v>
                </c:pt>
                <c:pt idx="7">
                  <c:v>T4 2019</c:v>
                </c:pt>
              </c:strCache>
            </c:strRef>
          </c:cat>
          <c:val>
            <c:numRef>
              <c:f>Crédits!$D$5:$K$5</c:f>
              <c:numCache>
                <c:formatCode>_-* #,##0.0\ _€_-;\-* #,##0.0\ _€_-;_-* "-"??\ _€_-;_-@_-</c:formatCode>
                <c:ptCount val="8"/>
                <c:pt idx="0">
                  <c:v>835.66264975528</c:v>
                </c:pt>
                <c:pt idx="1">
                  <c:v>846.535</c:v>
                </c:pt>
                <c:pt idx="2">
                  <c:v>857.40805</c:v>
                </c:pt>
                <c:pt idx="3" formatCode="_-* #,##0\ _€_-;\-* #,##0\ _€_-;_-* &quot;-&quot;??\ _€_-;_-@_-">
                  <c:v>875.8</c:v>
                </c:pt>
                <c:pt idx="4" formatCode="_-* #,##0\ _€_-;\-* #,##0\ _€_-;_-* &quot;-&quot;??\ _€_-;_-@_-">
                  <c:v>852.602</c:v>
                </c:pt>
                <c:pt idx="5" formatCode="_-* #,##0\ _€_-;\-* #,##0\ _€_-;_-* &quot;-&quot;??\ _€_-;_-@_-">
                  <c:v>866.259</c:v>
                </c:pt>
                <c:pt idx="6" formatCode="_-* #,##0\ _€_-;\-* #,##0\ _€_-;_-* &quot;-&quot;??\ _€_-;_-@_-">
                  <c:v>875.5559999999998</c:v>
                </c:pt>
                <c:pt idx="7" formatCode="_-* #,##0\ _€_-;\-* #,##0\ _€_-;_-* &quot;-&quot;??\ _€_-;_-@_-">
                  <c:v>905.9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-523421120"/>
        <c:axId val="-542939776"/>
      </c:barChart>
      <c:catAx>
        <c:axId val="-5234211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-542939776"/>
        <c:crosses val="autoZero"/>
        <c:auto val="1"/>
        <c:lblAlgn val="ctr"/>
        <c:lblOffset val="100"/>
        <c:noMultiLvlLbl val="0"/>
      </c:catAx>
      <c:valAx>
        <c:axId val="-542939776"/>
        <c:scaling>
          <c:orientation val="minMax"/>
          <c:min val="750.0"/>
        </c:scaling>
        <c:delete val="1"/>
        <c:axPos val="l"/>
        <c:numFmt formatCode="_-* ##,#0\.0\ _€_-;\-* ##,#0\.0\ _€_-;_-* &quot;-&quot;??\ _€_-;_-@_-" sourceLinked="1"/>
        <c:majorTickMark val="out"/>
        <c:minorTickMark val="none"/>
        <c:tickLblPos val="nextTo"/>
        <c:crossAx val="-5234211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'Crédits immobiliers '!$B$4</c:f>
              <c:strCache>
                <c:ptCount val="1"/>
                <c:pt idx="0">
                  <c:v>Crédits immobiliers (MAD milliards)</c:v>
                </c:pt>
              </c:strCache>
            </c:strRef>
          </c:tx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'Crédits immobiliers '!$C$3:$J$3</c:f>
              <c:strCache>
                <c:ptCount val="8"/>
                <c:pt idx="0">
                  <c:v>T1 2018</c:v>
                </c:pt>
                <c:pt idx="1">
                  <c:v>T2 2018</c:v>
                </c:pt>
                <c:pt idx="2">
                  <c:v>T3 2018</c:v>
                </c:pt>
                <c:pt idx="3">
                  <c:v>T4 2018</c:v>
                </c:pt>
                <c:pt idx="4">
                  <c:v>T1 2019</c:v>
                </c:pt>
                <c:pt idx="5">
                  <c:v>T2 2019</c:v>
                </c:pt>
                <c:pt idx="6">
                  <c:v>T3 2019</c:v>
                </c:pt>
                <c:pt idx="7">
                  <c:v>T4 2019</c:v>
                </c:pt>
              </c:strCache>
            </c:strRef>
          </c:cat>
          <c:val>
            <c:numRef>
              <c:f>'Crédits immobiliers '!$C$4:$J$4</c:f>
              <c:numCache>
                <c:formatCode>_-* #,##0.0\ _€_-;\-* #,##0.0\ _€_-;_-* "-"??\ _€_-;_-@_-</c:formatCode>
                <c:ptCount val="8"/>
                <c:pt idx="0">
                  <c:v>259.76877669704</c:v>
                </c:pt>
                <c:pt idx="1">
                  <c:v>262.4581099999998</c:v>
                </c:pt>
                <c:pt idx="2">
                  <c:v>262.89486</c:v>
                </c:pt>
                <c:pt idx="3" formatCode="_-* #,##0\ _€_-;\-* #,##0\ _€_-;_-* &quot;-&quot;??\ _€_-;_-@_-">
                  <c:v>269.5</c:v>
                </c:pt>
                <c:pt idx="4" formatCode="_-* #,##0\ _€_-;\-* #,##0\ _€_-;_-* &quot;-&quot;??\ _€_-;_-@_-">
                  <c:v>260.616</c:v>
                </c:pt>
                <c:pt idx="5" formatCode="_-* #,##0\ _€_-;\-* #,##0\ _€_-;_-* &quot;-&quot;??\ _€_-;_-@_-">
                  <c:v>269.784</c:v>
                </c:pt>
                <c:pt idx="6" formatCode="_-* #,##0\ _€_-;\-* #,##0\ _€_-;_-* &quot;-&quot;??\ _€_-;_-@_-">
                  <c:v>274.697</c:v>
                </c:pt>
                <c:pt idx="7" formatCode="_-* #,##0\ _€_-;\-* #,##0\ _€_-;_-* &quot;-&quot;??\ _€_-;_-@_-">
                  <c:v>280.0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-520474032"/>
        <c:axId val="-605452064"/>
      </c:barChart>
      <c:catAx>
        <c:axId val="-52047403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-605452064"/>
        <c:crosses val="autoZero"/>
        <c:auto val="1"/>
        <c:lblAlgn val="ctr"/>
        <c:lblOffset val="100"/>
        <c:noMultiLvlLbl val="0"/>
      </c:catAx>
      <c:valAx>
        <c:axId val="-605452064"/>
        <c:scaling>
          <c:orientation val="minMax"/>
        </c:scaling>
        <c:delete val="1"/>
        <c:axPos val="l"/>
        <c:numFmt formatCode="_-* ##,#0\.0\ _€_-;\-* ##,#0\.0\ _€_-;_-* &quot;-&quot;??\ _€_-;_-@_-" sourceLinked="1"/>
        <c:majorTickMark val="none"/>
        <c:minorTickMark val="none"/>
        <c:tickLblPos val="nextTo"/>
        <c:crossAx val="-5204740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'Crédits à la consommation'!$D$4</c:f>
              <c:strCache>
                <c:ptCount val="1"/>
                <c:pt idx="0">
                  <c:v>Crédits à la consommation (MAD milliards)</c:v>
                </c:pt>
              </c:strCache>
            </c:strRef>
          </c:tx>
          <c:invertIfNegative val="0"/>
          <c:dLbls>
            <c:dLbl>
              <c:idx val="7"/>
              <c:numFmt formatCode="#,##0" sourceLinked="0"/>
              <c:spPr/>
              <c:txPr>
                <a:bodyPr/>
                <a:lstStyle/>
                <a:p>
                  <a:pPr>
                    <a:defRPr/>
                  </a:pPr>
                  <a:endParaRPr lang="fr-F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.0" sourceLinked="0"/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'Crédits à la consommation'!$E$3:$L$3</c:f>
              <c:strCache>
                <c:ptCount val="8"/>
                <c:pt idx="0">
                  <c:v>T1 2018</c:v>
                </c:pt>
                <c:pt idx="1">
                  <c:v>T2 2018</c:v>
                </c:pt>
                <c:pt idx="2">
                  <c:v>T3 2018</c:v>
                </c:pt>
                <c:pt idx="3">
                  <c:v>T4 2018</c:v>
                </c:pt>
                <c:pt idx="4">
                  <c:v>T1 2019</c:v>
                </c:pt>
                <c:pt idx="5">
                  <c:v>T2 2019</c:v>
                </c:pt>
                <c:pt idx="6">
                  <c:v>T3 2019</c:v>
                </c:pt>
                <c:pt idx="7">
                  <c:v>T4 2019</c:v>
                </c:pt>
              </c:strCache>
            </c:strRef>
          </c:cat>
          <c:val>
            <c:numRef>
              <c:f>'Crédits à la consommation'!$E$4:$L$4</c:f>
              <c:numCache>
                <c:formatCode>_-* #,##0.0\ _€_-;\-* #,##0.0\ _€_-;_-* "-"??\ _€_-;_-@_-</c:formatCode>
                <c:ptCount val="8"/>
                <c:pt idx="0">
                  <c:v>51.22272611665</c:v>
                </c:pt>
                <c:pt idx="1">
                  <c:v>52.43379</c:v>
                </c:pt>
                <c:pt idx="2">
                  <c:v>53.0951</c:v>
                </c:pt>
                <c:pt idx="3" formatCode="_-* #,##0\ _€_-;\-* #,##0\ _€_-;_-* &quot;-&quot;??\ _€_-;_-@_-">
                  <c:v>53.2</c:v>
                </c:pt>
                <c:pt idx="4" formatCode="_-* #,##0\ _€_-;\-* #,##0\ _€_-;_-* &quot;-&quot;??\ _€_-;_-@_-">
                  <c:v>52.31</c:v>
                </c:pt>
                <c:pt idx="5" formatCode="_-* #,##0\ _€_-;\-* #,##0\ _€_-;_-* &quot;-&quot;??\ _€_-;_-@_-">
                  <c:v>54.549</c:v>
                </c:pt>
                <c:pt idx="6" formatCode="_-* #,##0\ _€_-;\-* #,##0\ _€_-;_-* &quot;-&quot;??\ _€_-;_-@_-">
                  <c:v>55.15</c:v>
                </c:pt>
                <c:pt idx="7" formatCode="_-* #,##0\ _€_-;\-* #,##0\ _€_-;_-* &quot;-&quot;??\ _€_-;_-@_-">
                  <c:v>56.1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-612732496"/>
        <c:axId val="-612852544"/>
      </c:barChart>
      <c:catAx>
        <c:axId val="-61273249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-612852544"/>
        <c:crosses val="autoZero"/>
        <c:auto val="1"/>
        <c:lblAlgn val="ctr"/>
        <c:lblOffset val="100"/>
        <c:noMultiLvlLbl val="0"/>
      </c:catAx>
      <c:valAx>
        <c:axId val="-612852544"/>
        <c:scaling>
          <c:orientation val="minMax"/>
        </c:scaling>
        <c:delete val="1"/>
        <c:axPos val="l"/>
        <c:numFmt formatCode="_-* ##,#0\.0\ _€_-;\-* ##,#0\.0\ _€_-;_-* &quot;-&quot;??\ _€_-;_-@_-" sourceLinked="1"/>
        <c:majorTickMark val="none"/>
        <c:minorTickMark val="none"/>
        <c:tickLblPos val="nextTo"/>
        <c:crossAx val="-61273249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'Crédits à la trésorerie'!$D$4</c:f>
              <c:strCache>
                <c:ptCount val="1"/>
                <c:pt idx="0">
                  <c:v>Crédits à la trésorerie (MAD milliards)</c:v>
                </c:pt>
              </c:strCache>
            </c:strRef>
          </c:tx>
          <c:invertIfNegative val="0"/>
          <c:dLbls>
            <c:dLbl>
              <c:idx val="7"/>
              <c:numFmt formatCode="#,##0" sourceLinked="0"/>
              <c:spPr/>
              <c:txPr>
                <a:bodyPr/>
                <a:lstStyle/>
                <a:p>
                  <a:pPr>
                    <a:defRPr/>
                  </a:pPr>
                  <a:endParaRPr lang="fr-F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.0" sourceLinked="0"/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'Crédits à la trésorerie'!$E$3:$L$3</c:f>
              <c:strCache>
                <c:ptCount val="8"/>
                <c:pt idx="0">
                  <c:v>T1 2018</c:v>
                </c:pt>
                <c:pt idx="1">
                  <c:v>T2 2018</c:v>
                </c:pt>
                <c:pt idx="2">
                  <c:v>T3 2018</c:v>
                </c:pt>
                <c:pt idx="3">
                  <c:v>T4 2018</c:v>
                </c:pt>
                <c:pt idx="4">
                  <c:v>T1 2019</c:v>
                </c:pt>
                <c:pt idx="5">
                  <c:v>T2 2019</c:v>
                </c:pt>
                <c:pt idx="6">
                  <c:v>T3 2019</c:v>
                </c:pt>
                <c:pt idx="7">
                  <c:v>T4 2019</c:v>
                </c:pt>
              </c:strCache>
            </c:strRef>
          </c:cat>
          <c:val>
            <c:numRef>
              <c:f>'Crédits à la trésorerie'!$E$4:$L$4</c:f>
              <c:numCache>
                <c:formatCode>_-* #,##0.0\ _€_-;\-* #,##0.0\ _€_-;_-* "-"??\ _€_-;_-@_-</c:formatCode>
                <c:ptCount val="8"/>
                <c:pt idx="0">
                  <c:v>83.88760721804</c:v>
                </c:pt>
                <c:pt idx="1">
                  <c:v>92.35763</c:v>
                </c:pt>
                <c:pt idx="2">
                  <c:v>91.34538000000001</c:v>
                </c:pt>
                <c:pt idx="3" formatCode="_-* #,##0\ _€_-;\-* #,##0\ _€_-;_-* &quot;-&quot;??\ _€_-;_-@_-">
                  <c:v>90.0</c:v>
                </c:pt>
                <c:pt idx="4" formatCode="_-* #,##0\ _€_-;\-* #,##0\ _€_-;_-* &quot;-&quot;??\ _€_-;_-@_-">
                  <c:v>87.548</c:v>
                </c:pt>
                <c:pt idx="5" formatCode="_-* #,##0\ _€_-;\-* #,##0\ _€_-;_-* &quot;-&quot;??\ _€_-;_-@_-">
                  <c:v>90.725</c:v>
                </c:pt>
                <c:pt idx="6" formatCode="_-* #,##0\ _€_-;\-* #,##0\ _€_-;_-* &quot;-&quot;??\ _€_-;_-@_-">
                  <c:v>94.512</c:v>
                </c:pt>
                <c:pt idx="7">
                  <c:v>94.0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-612820048"/>
        <c:axId val="-520535616"/>
      </c:barChart>
      <c:catAx>
        <c:axId val="-61282004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-520535616"/>
        <c:crosses val="autoZero"/>
        <c:auto val="1"/>
        <c:lblAlgn val="ctr"/>
        <c:lblOffset val="100"/>
        <c:noMultiLvlLbl val="0"/>
      </c:catAx>
      <c:valAx>
        <c:axId val="-520535616"/>
        <c:scaling>
          <c:orientation val="minMax"/>
        </c:scaling>
        <c:delete val="1"/>
        <c:axPos val="l"/>
        <c:numFmt formatCode="_-* ##,#0\.0\ _€_-;\-* ##,#0\.0\ _€_-;_-* &quot;-&quot;??\ _€_-;_-@_-" sourceLinked="1"/>
        <c:majorTickMark val="none"/>
        <c:minorTickMark val="none"/>
        <c:tickLblPos val="nextTo"/>
        <c:crossAx val="-6128200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418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418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9398E-6D54-4946-9A47-7D0148E18C62}" type="datetimeFigureOut">
              <a:rPr lang="fr-FR" smtClean="0"/>
              <a:pPr/>
              <a:t>06/12/2018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378485"/>
            <a:ext cx="2946400" cy="494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49688" y="9378485"/>
            <a:ext cx="2946400" cy="494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381B4-4A8E-45A4-B170-A3A7E635A86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53332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3713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3713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r">
              <a:defRPr sz="1200"/>
            </a:lvl1pPr>
          </a:lstStyle>
          <a:p>
            <a:fld id="{73394340-B6D9-47D7-9AF8-AEFB6F254B6F}" type="datetimeFigureOut">
              <a:rPr lang="fr-FR" smtClean="0"/>
              <a:pPr/>
              <a:t>06/12/2018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722313" y="739775"/>
            <a:ext cx="5353050" cy="3705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1" rIns="91422" bIns="45711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vert="horz" lIns="91422" tIns="45711" rIns="91422" bIns="45711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378824"/>
            <a:ext cx="2945659" cy="493713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4" y="9378824"/>
            <a:ext cx="2945659" cy="493713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r">
              <a:defRPr sz="1200"/>
            </a:lvl1pPr>
          </a:lstStyle>
          <a:p>
            <a:fld id="{AD87F425-70A4-4B46-A8B6-B5FA80F5506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1102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3" algn="l" defTabSz="9142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84" algn="l" defTabSz="9142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27" algn="l" defTabSz="9142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69" algn="l" defTabSz="9142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11" algn="l" defTabSz="9142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53" algn="l" defTabSz="9142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96" algn="l" defTabSz="9142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38" algn="l" defTabSz="9142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Master" Target="../slideMasters/slideMaster2.xml"/><Relationship Id="rId3" Type="http://schemas.openxmlformats.org/officeDocument/2006/relationships/image" Target="../media/image2.jpe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950" y="2130626"/>
            <a:ext cx="84201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5900" y="3886202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6976-943D-46B4-9842-BDA4160BF393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06/12/2018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7031-99AB-41B0-B31B-2318B58F69B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05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6976-943D-46B4-9842-BDA4160BF393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06/12/2018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7031-99AB-41B0-B31B-2318B58F69B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95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81850" y="274643"/>
            <a:ext cx="222885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300" y="274643"/>
            <a:ext cx="652145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6976-943D-46B4-9842-BDA4160BF393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06/12/2018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7031-99AB-41B0-B31B-2318B58F69B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093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95300" y="1285861"/>
            <a:ext cx="4457700" cy="4840303"/>
          </a:xfrm>
        </p:spPr>
        <p:txBody>
          <a:bodyPr/>
          <a:lstStyle>
            <a:lvl2pPr marL="339340" marR="0" indent="-339340" algn="just" defTabSz="478848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 typeface="Arial" pitchFamily="34" charset="0"/>
              <a:buBlip>
                <a:blip r:embed="rId2"/>
              </a:buBlip>
              <a:tabLst/>
              <a:defRPr lang="fr-FR" sz="1300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1"/>
            <a:r>
              <a:rPr lang="fr-FR" dirty="0"/>
              <a:t>Troisième niveau</a:t>
            </a:r>
          </a:p>
          <a:p>
            <a:pPr lvl="1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606FB-2BAA-4214-8D72-60EF5D5BBF4E}" type="datetimeFigureOut">
              <a:rPr lang="fr-FR" alt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06/12/2018</a:t>
            </a:fld>
            <a:endParaRPr lang="fr-FR" alt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5C235-43C0-4886-B7BA-370FF346151C}" type="slidenum">
              <a:rPr lang="fr-FR" alt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FR" alt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489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95300" y="1285861"/>
            <a:ext cx="4457700" cy="4840303"/>
          </a:xfrm>
        </p:spPr>
        <p:txBody>
          <a:bodyPr/>
          <a:lstStyle>
            <a:lvl2pPr marL="339340" marR="0" indent="-339340" algn="just" defTabSz="478848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 typeface="Arial" pitchFamily="34" charset="0"/>
              <a:buBlip>
                <a:blip r:embed="rId2"/>
              </a:buBlip>
              <a:tabLst/>
              <a:defRPr lang="fr-FR" sz="1300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1"/>
            <a:r>
              <a:rPr lang="fr-FR" dirty="0"/>
              <a:t>Troisième niveau</a:t>
            </a:r>
          </a:p>
          <a:p>
            <a:pPr lvl="1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606FB-2BAA-4214-8D72-60EF5D5BBF4E}" type="datetimeFigureOut">
              <a:rPr lang="fr-FR" alt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06/12/2018</a:t>
            </a:fld>
            <a:endParaRPr lang="fr-FR" alt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5C235-43C0-4886-B7BA-370FF346151C}" type="slidenum">
              <a:rPr lang="fr-FR" alt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FR" alt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504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95300" y="1285861"/>
            <a:ext cx="4457700" cy="4840303"/>
          </a:xfrm>
        </p:spPr>
        <p:txBody>
          <a:bodyPr/>
          <a:lstStyle>
            <a:lvl2pPr marL="339340" marR="0" indent="-339340" algn="just" defTabSz="478848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 typeface="Arial" pitchFamily="34" charset="0"/>
              <a:buBlip>
                <a:blip r:embed="rId2"/>
              </a:buBlip>
              <a:tabLst/>
              <a:defRPr lang="fr-FR" sz="1300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1"/>
            <a:r>
              <a:rPr lang="fr-FR" dirty="0"/>
              <a:t>Troisième niveau</a:t>
            </a:r>
          </a:p>
          <a:p>
            <a:pPr lvl="1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606FB-2BAA-4214-8D72-60EF5D5BBF4E}" type="datetimeFigureOut">
              <a:rPr lang="fr-FR" alt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06/12/2018</a:t>
            </a:fld>
            <a:endParaRPr lang="fr-FR" alt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5C235-43C0-4886-B7BA-370FF346151C}" type="slidenum">
              <a:rPr lang="fr-FR" alt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FR" alt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324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95300" y="1285861"/>
            <a:ext cx="4457700" cy="4840303"/>
          </a:xfrm>
        </p:spPr>
        <p:txBody>
          <a:bodyPr/>
          <a:lstStyle>
            <a:lvl2pPr marL="339340" marR="0" indent="-339340" algn="just" defTabSz="478848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 typeface="Arial" pitchFamily="34" charset="0"/>
              <a:buBlip>
                <a:blip r:embed="rId2"/>
              </a:buBlip>
              <a:tabLst/>
              <a:defRPr lang="fr-FR" sz="1300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1"/>
            <a:r>
              <a:rPr lang="fr-FR" dirty="0"/>
              <a:t>Troisième niveau</a:t>
            </a:r>
          </a:p>
          <a:p>
            <a:pPr lvl="1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606FB-2BAA-4214-8D72-60EF5D5BBF4E}" type="datetimeFigureOut">
              <a:rPr lang="fr-FR" alt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06/12/2018</a:t>
            </a:fld>
            <a:endParaRPr lang="fr-FR" alt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5C235-43C0-4886-B7BA-370FF346151C}" type="slidenum">
              <a:rPr lang="fr-FR" alt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FR" alt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503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95300" y="1285861"/>
            <a:ext cx="4457700" cy="4840303"/>
          </a:xfrm>
        </p:spPr>
        <p:txBody>
          <a:bodyPr/>
          <a:lstStyle>
            <a:lvl2pPr marL="339340" marR="0" indent="-339340" algn="just" defTabSz="478848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 typeface="Arial" pitchFamily="34" charset="0"/>
              <a:buBlip>
                <a:blip r:embed="rId2"/>
              </a:buBlip>
              <a:tabLst/>
              <a:defRPr lang="fr-FR" sz="1300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1"/>
            <a:r>
              <a:rPr lang="fr-FR" dirty="0"/>
              <a:t>Troisième niveau</a:t>
            </a:r>
          </a:p>
          <a:p>
            <a:pPr lvl="1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606FB-2BAA-4214-8D72-60EF5D5BBF4E}" type="datetimeFigureOut">
              <a:rPr lang="fr-FR" alt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06/12/2018</a:t>
            </a:fld>
            <a:endParaRPr lang="fr-FR" alt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5C235-43C0-4886-B7BA-370FF346151C}" type="slidenum">
              <a:rPr lang="fr-FR" alt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FR" alt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451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DFCA-E64B-401B-8B50-6F185D76A10D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06/12/2018</a:t>
            </a:fld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064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3692-C86E-4DC5-961F-A854A905E619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06/12/2018</a:t>
            </a:fld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7190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8C80-6438-47DD-83A0-D1F8E392BBA5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06/12/2018</a:t>
            </a:fld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633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6976-943D-46B4-9842-BDA4160BF393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06/12/2018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7031-99AB-41B0-B31B-2318B58F69B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239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6C9C-0D7E-4E85-A445-72D326122002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06/12/2018</a:t>
            </a:fld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545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9E63C-9590-4C61-95A9-A8FF899FB24B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06/12/2018</a:t>
            </a:fld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52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0C5C2-13DC-4A35-BCA4-C746CC863FD9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06/12/2018</a:t>
            </a:fld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3535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0845-6A3A-438E-BCFB-472AA7E217CF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06/12/2018</a:t>
            </a:fld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5271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AD199-B48B-4994-935B-C9FCC67CD081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06/12/2018</a:t>
            </a:fld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6767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6353-EFEF-4A9E-ABBB-81C47402BCCC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06/12/2018</a:t>
            </a:fld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1921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D18F5-7F07-4227-BDA9-EFA0A2AF6139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06/12/2018</a:t>
            </a:fld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3392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520A-190F-45F7-B951-08CF951E91C7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06/12/2018</a:t>
            </a:fld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9731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8EC0-58ED-4A46-B49F-689D9704116A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06/12/2018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7DB4-AC69-42E7-A3CE-033295A6841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8974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4DB7-8209-4E15-9579-4C1C55DD74A9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06/12/2018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7DB4-AC69-42E7-A3CE-033295A6841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52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506" y="44071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1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5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99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6976-943D-46B4-9842-BDA4160BF393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06/12/2018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7031-99AB-41B0-B31B-2318B58F69B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4675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BD-95A2-4F8B-B1ED-F1F71232AAE4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06/12/2018</a:t>
            </a:fld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6257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925B-F595-4C68-B136-75AC97849827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06/12/2018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7DB4-AC69-42E7-A3CE-033295A6841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6664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A4681-0B6A-4E52-9D97-5BD69C39EC54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06/12/2018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7DB4-AC69-42E7-A3CE-033295A6841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6041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5"/>
          <p:cNvSpPr txBox="1">
            <a:spLocks/>
          </p:cNvSpPr>
          <p:nvPr userDrawn="1"/>
        </p:nvSpPr>
        <p:spPr>
          <a:xfrm>
            <a:off x="9477503" y="6448252"/>
            <a:ext cx="624069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defTabSz="914400">
              <a:defRPr/>
            </a:pPr>
            <a:fld id="{C649E8E1-B1B9-404E-9E84-44C549A6E6EF}" type="slidenum">
              <a:rPr lang="fr-FR" sz="1200" smtClean="0">
                <a:solidFill>
                  <a:prstClr val="white"/>
                </a:solidFill>
              </a:rPr>
              <a:pPr defTabSz="914400">
                <a:defRPr/>
              </a:pPr>
              <a:t>‹#›</a:t>
            </a:fld>
            <a:endParaRPr lang="fr-FR" sz="1600" dirty="0">
              <a:solidFill>
                <a:prstClr val="white"/>
              </a:solidFill>
            </a:endParaRPr>
          </a:p>
        </p:txBody>
      </p:sp>
      <p:sp>
        <p:nvSpPr>
          <p:cNvPr id="3" name="ZoneTexte 2"/>
          <p:cNvSpPr txBox="1"/>
          <p:nvPr userDrawn="1">
            <p:custDataLst>
              <p:tags r:id="rId1"/>
            </p:custDataLst>
          </p:nvPr>
        </p:nvSpPr>
        <p:spPr>
          <a:xfrm>
            <a:off x="7215251" y="5843341"/>
            <a:ext cx="21062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914400"/>
            <a:endParaRPr lang="fr-FR" dirty="0">
              <a:solidFill>
                <a:prstClr val="black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817" y="6110742"/>
            <a:ext cx="1413669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5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6D30-5119-4AAA-A818-3901D55A4DA6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06/12/2018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7DB4-AC69-42E7-A3CE-033295A6841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9941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5D67-77DF-41C1-A5E8-E143C49DC425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06/12/2018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7DB4-AC69-42E7-A3CE-033295A6841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8244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BF8A-DE0B-4E14-AAFC-6144A0878E21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06/12/2018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7DB4-AC69-42E7-A3CE-033295A6841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4603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7CE1-472C-44FF-AA06-DD2676195D94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06/12/2018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7DB4-AC69-42E7-A3CE-033295A6841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5244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B696-D2FC-430C-B25E-F01D3E0D443A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06/12/2018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7DB4-AC69-42E7-A3CE-033295A6841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90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6976-943D-46B4-9842-BDA4160BF393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06/12/2018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7031-99AB-41B0-B31B-2318B58F69B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64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4" indent="0">
              <a:buNone/>
              <a:defRPr sz="1800" b="1"/>
            </a:lvl3pPr>
            <a:lvl4pPr marL="1371427" indent="0">
              <a:buNone/>
              <a:defRPr sz="1600" b="1"/>
            </a:lvl4pPr>
            <a:lvl5pPr marL="1828569" indent="0">
              <a:buNone/>
              <a:defRPr sz="1600" b="1"/>
            </a:lvl5pPr>
            <a:lvl6pPr marL="2285711" indent="0">
              <a:buNone/>
              <a:defRPr sz="1600" b="1"/>
            </a:lvl6pPr>
            <a:lvl7pPr marL="2742853" indent="0">
              <a:buNone/>
              <a:defRPr sz="1600" b="1"/>
            </a:lvl7pPr>
            <a:lvl8pPr marL="3199996" indent="0">
              <a:buNone/>
              <a:defRPr sz="1600" b="1"/>
            </a:lvl8pPr>
            <a:lvl9pPr marL="3657138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4" indent="0">
              <a:buNone/>
              <a:defRPr sz="1800" b="1"/>
            </a:lvl3pPr>
            <a:lvl4pPr marL="1371427" indent="0">
              <a:buNone/>
              <a:defRPr sz="1600" b="1"/>
            </a:lvl4pPr>
            <a:lvl5pPr marL="1828569" indent="0">
              <a:buNone/>
              <a:defRPr sz="1600" b="1"/>
            </a:lvl5pPr>
            <a:lvl6pPr marL="2285711" indent="0">
              <a:buNone/>
              <a:defRPr sz="1600" b="1"/>
            </a:lvl6pPr>
            <a:lvl7pPr marL="2742853" indent="0">
              <a:buNone/>
              <a:defRPr sz="1600" b="1"/>
            </a:lvl7pPr>
            <a:lvl8pPr marL="3199996" indent="0">
              <a:buNone/>
              <a:defRPr sz="1600" b="1"/>
            </a:lvl8pPr>
            <a:lvl9pPr marL="3657138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6976-943D-46B4-9842-BDA4160BF393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06/12/2018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7031-99AB-41B0-B31B-2318B58F69B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77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6976-943D-46B4-9842-BDA4160BF393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06/12/2018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7031-99AB-41B0-B31B-2318B58F69B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25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6976-943D-46B4-9842-BDA4160BF393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06/12/2018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7031-99AB-41B0-B31B-2318B58F69B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543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2974" y="273052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3" indent="0">
              <a:buNone/>
              <a:defRPr sz="1200"/>
            </a:lvl2pPr>
            <a:lvl3pPr marL="914284" indent="0">
              <a:buNone/>
              <a:defRPr sz="1000"/>
            </a:lvl3pPr>
            <a:lvl4pPr marL="1371427" indent="0">
              <a:buNone/>
              <a:defRPr sz="900"/>
            </a:lvl4pPr>
            <a:lvl5pPr marL="1828569" indent="0">
              <a:buNone/>
              <a:defRPr sz="900"/>
            </a:lvl5pPr>
            <a:lvl6pPr marL="2285711" indent="0">
              <a:buNone/>
              <a:defRPr sz="900"/>
            </a:lvl6pPr>
            <a:lvl7pPr marL="2742853" indent="0">
              <a:buNone/>
              <a:defRPr sz="900"/>
            </a:lvl7pPr>
            <a:lvl8pPr marL="3199996" indent="0">
              <a:buNone/>
              <a:defRPr sz="900"/>
            </a:lvl8pPr>
            <a:lvl9pPr marL="3657138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6976-943D-46B4-9842-BDA4160BF393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06/12/2018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7031-99AB-41B0-B31B-2318B58F69B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692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3" indent="0">
              <a:buNone/>
              <a:defRPr sz="2800"/>
            </a:lvl2pPr>
            <a:lvl3pPr marL="914284" indent="0">
              <a:buNone/>
              <a:defRPr sz="2400"/>
            </a:lvl3pPr>
            <a:lvl4pPr marL="1371427" indent="0">
              <a:buNone/>
              <a:defRPr sz="2000"/>
            </a:lvl4pPr>
            <a:lvl5pPr marL="1828569" indent="0">
              <a:buNone/>
              <a:defRPr sz="2000"/>
            </a:lvl5pPr>
            <a:lvl6pPr marL="2285711" indent="0">
              <a:buNone/>
              <a:defRPr sz="2000"/>
            </a:lvl6pPr>
            <a:lvl7pPr marL="2742853" indent="0">
              <a:buNone/>
              <a:defRPr sz="2000"/>
            </a:lvl7pPr>
            <a:lvl8pPr marL="3199996" indent="0">
              <a:buNone/>
              <a:defRPr sz="2000"/>
            </a:lvl8pPr>
            <a:lvl9pPr marL="3657138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3" indent="0">
              <a:buNone/>
              <a:defRPr sz="1200"/>
            </a:lvl2pPr>
            <a:lvl3pPr marL="914284" indent="0">
              <a:buNone/>
              <a:defRPr sz="1000"/>
            </a:lvl3pPr>
            <a:lvl4pPr marL="1371427" indent="0">
              <a:buNone/>
              <a:defRPr sz="900"/>
            </a:lvl4pPr>
            <a:lvl5pPr marL="1828569" indent="0">
              <a:buNone/>
              <a:defRPr sz="900"/>
            </a:lvl5pPr>
            <a:lvl6pPr marL="2285711" indent="0">
              <a:buNone/>
              <a:defRPr sz="900"/>
            </a:lvl6pPr>
            <a:lvl7pPr marL="2742853" indent="0">
              <a:buNone/>
              <a:defRPr sz="900"/>
            </a:lvl7pPr>
            <a:lvl8pPr marL="3199996" indent="0">
              <a:buNone/>
              <a:defRPr sz="900"/>
            </a:lvl8pPr>
            <a:lvl9pPr marL="3657138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6976-943D-46B4-9842-BDA4160BF393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06/12/2018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7031-99AB-41B0-B31B-2318B58F69B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42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20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91428" tIns="45715" rIns="91428" bIns="45715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28" tIns="45715" rIns="91428" bIns="45715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95302" y="6356551"/>
            <a:ext cx="2311400" cy="365125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56976-943D-46B4-9842-BDA4160BF393}" type="datetimeFigureOut">
              <a:rPr lang="fr-FR" smtClean="0">
                <a:solidFill>
                  <a:prstClr val="black">
                    <a:tint val="75000"/>
                  </a:prstClr>
                </a:solidFill>
                <a:ea typeface="ＭＳ Ｐゴシック" charset="0"/>
              </a:rPr>
              <a:pPr/>
              <a:t>06/12/2018</a:t>
            </a:fld>
            <a:endParaRPr lang="fr-FR" dirty="0">
              <a:solidFill>
                <a:prstClr val="black">
                  <a:tint val="75000"/>
                </a:prstClr>
              </a:solidFill>
              <a:ea typeface="ＭＳ Ｐゴシック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384552" y="6356551"/>
            <a:ext cx="3136900" cy="365125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>
              <a:solidFill>
                <a:prstClr val="black">
                  <a:tint val="75000"/>
                </a:prstClr>
              </a:solidFill>
              <a:ea typeface="ＭＳ Ｐゴシック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99300" y="6356551"/>
            <a:ext cx="2311400" cy="365125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E7031-99AB-41B0-B31B-2318B58F69B5}" type="slidenum">
              <a:rPr lang="fr-FR" smtClean="0">
                <a:solidFill>
                  <a:prstClr val="black">
                    <a:tint val="75000"/>
                  </a:prstClr>
                </a:solidFill>
                <a:ea typeface="ＭＳ Ｐゴシック" charset="0"/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102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675" r:id="rId12"/>
    <p:sldLayoutId id="2147483689" r:id="rId13"/>
    <p:sldLayoutId id="2147483703" r:id="rId14"/>
    <p:sldLayoutId id="2147483717" r:id="rId15"/>
    <p:sldLayoutId id="2147483731" r:id="rId16"/>
  </p:sldLayoutIdLst>
  <p:txStyles>
    <p:titleStyle>
      <a:lvl1pPr algn="ctr" defTabSz="91428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7" indent="-342857" algn="l" defTabSz="91428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56" indent="-285714" algn="l" defTabSz="91428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56" indent="-228571" algn="l" defTabSz="91428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98" indent="-228571" algn="l" defTabSz="91428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40" indent="-228571" algn="l" defTabSz="91428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82" indent="-228571" algn="l" defTabSz="91428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24" indent="-228571" algn="l" defTabSz="91428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67" indent="-228571" algn="l" defTabSz="91428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08" indent="-228571" algn="l" defTabSz="91428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2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4" algn="l" defTabSz="9142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27" algn="l" defTabSz="9142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69" algn="l" defTabSz="9142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1" algn="l" defTabSz="9142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3" algn="l" defTabSz="9142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96" algn="l" defTabSz="9142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38" algn="l" defTabSz="9142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1988F006-66F4-4B56-8413-97C2650A2C33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 defTabSz="914400"/>
              <a:t>06/12/2018</a:t>
            </a:fld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61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  <p:sldLayoutId id="2147483814" r:id="rId18"/>
    <p:sldLayoutId id="2147483815" r:id="rId19"/>
    <p:sldLayoutId id="2147483816" r:id="rId20"/>
    <p:sldLayoutId id="2147483817" r:id="rId21"/>
    <p:sldLayoutId id="2147483818" r:id="rId2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419" y="260650"/>
            <a:ext cx="4537567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704528" y="5831686"/>
            <a:ext cx="8822593" cy="714380"/>
          </a:xfrm>
          <a:prstGeom prst="rect">
            <a:avLst/>
          </a:prstGeom>
        </p:spPr>
        <p:txBody>
          <a:bodyPr vert="horz" lIns="91428" tIns="45715" rIns="91428" bIns="45715" rtlCol="0" anchor="ctr">
            <a:noAutofit/>
          </a:bodyPr>
          <a:lstStyle/>
          <a:p>
            <a:pPr algn="r">
              <a:defRPr/>
            </a:pPr>
            <a:r>
              <a:rPr lang="fr-FR" sz="2000" b="1" i="1" cap="small" dirty="0" smtClean="0">
                <a:solidFill>
                  <a:schemeClr val="tx2"/>
                </a:solidFill>
                <a:latin typeface="ZapfHumnst BT" pitchFamily="34" charset="0"/>
              </a:rPr>
              <a:t>Décembre </a:t>
            </a:r>
            <a:r>
              <a:rPr lang="fr-FR" sz="2000" b="1" i="1" cap="small" dirty="0">
                <a:solidFill>
                  <a:schemeClr val="tx2"/>
                </a:solidFill>
                <a:latin typeface="ZapfHumnst BT" pitchFamily="34" charset="0"/>
              </a:rPr>
              <a:t>2018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16466" y="5570076"/>
            <a:ext cx="5354323" cy="52322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fr-FR" sz="1400" b="1" i="1" dirty="0">
                <a:solidFill>
                  <a:srgbClr val="1F497D"/>
                </a:solidFill>
                <a:latin typeface="ZapfHumnst BT"/>
                <a:ea typeface="+mj-ea"/>
                <a:cs typeface="+mj-cs"/>
              </a:rPr>
              <a:t>Gouvernance et Développement Groupe</a:t>
            </a:r>
          </a:p>
          <a:p>
            <a:r>
              <a:rPr lang="fr-FR" sz="1400" b="1" i="1" dirty="0">
                <a:solidFill>
                  <a:srgbClr val="1F497D"/>
                </a:solidFill>
                <a:latin typeface="ZapfHumnst BT"/>
                <a:ea typeface="+mj-ea"/>
                <a:cs typeface="+mj-cs"/>
              </a:rPr>
              <a:t>Centre d’Intelligence Economique </a:t>
            </a:r>
            <a:r>
              <a:rPr lang="fr-FR" sz="1400" b="1" i="1" dirty="0">
                <a:solidFill>
                  <a:srgbClr val="1F497D"/>
                </a:solidFill>
                <a:latin typeface="ZapfHumnst BT"/>
              </a:rPr>
              <a:t>– Institute of Africa</a:t>
            </a:r>
            <a:endParaRPr lang="fr-FR" sz="1400" b="1" i="1" dirty="0">
              <a:solidFill>
                <a:srgbClr val="1F497D"/>
              </a:solidFill>
              <a:latin typeface="ZapfHumnst BT"/>
              <a:ea typeface="+mj-ea"/>
              <a:cs typeface="+mj-cs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3" y="6169658"/>
            <a:ext cx="2184243" cy="681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re 1"/>
          <p:cNvSpPr txBox="1">
            <a:spLocks/>
          </p:cNvSpPr>
          <p:nvPr/>
        </p:nvSpPr>
        <p:spPr>
          <a:xfrm>
            <a:off x="259419" y="3861048"/>
            <a:ext cx="9374101" cy="1368152"/>
          </a:xfrm>
          <a:prstGeom prst="rect">
            <a:avLst/>
          </a:prstGeom>
        </p:spPr>
        <p:txBody>
          <a:bodyPr vert="horz" lIns="91428" tIns="45715" rIns="91428" bIns="45715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2400" b="1" cap="small" dirty="0" smtClean="0">
                <a:solidFill>
                  <a:schemeClr val="tx2"/>
                </a:solidFill>
                <a:latin typeface="ZapfHumnst BT"/>
              </a:rPr>
              <a:t>Proposition de modélisation des dépôts-crédits GPBM 2019 </a:t>
            </a:r>
            <a:endParaRPr lang="fr-FR" sz="2400" b="1" cap="small" dirty="0">
              <a:solidFill>
                <a:schemeClr val="tx2"/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291851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3"/>
          <p:cNvSpPr>
            <a:spLocks noChangeArrowheads="1"/>
          </p:cNvSpPr>
          <p:nvPr/>
        </p:nvSpPr>
        <p:spPr bwMode="auto">
          <a:xfrm>
            <a:off x="450435" y="260648"/>
            <a:ext cx="9290139" cy="843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defTabSz="914400"/>
            <a:r>
              <a:rPr lang="fr-FR" sz="2100" b="1" cap="small" dirty="0" smtClean="0">
                <a:solidFill>
                  <a:srgbClr val="003399"/>
                </a:solidFill>
                <a:latin typeface="ZapfHumnst BT" pitchFamily="34" charset="0"/>
                <a:ea typeface="ＭＳ Ｐゴシック" pitchFamily="34" charset="-128"/>
              </a:rPr>
              <a:t>Une hausse modeste des crédits attendue à fin 2019</a:t>
            </a:r>
            <a:endParaRPr lang="fr-FR" sz="2100" b="1" cap="small" dirty="0">
              <a:solidFill>
                <a:srgbClr val="003399"/>
              </a:solidFill>
              <a:latin typeface="ZapfHumnst BT" pitchFamily="34" charset="0"/>
              <a:ea typeface="ＭＳ Ｐゴシック" pitchFamily="34" charset="-128"/>
            </a:endParaRP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47493" y="260651"/>
            <a:ext cx="1005947" cy="925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Espace réservé du numéro de diapositive 3"/>
          <p:cNvSpPr txBox="1">
            <a:spLocks/>
          </p:cNvSpPr>
          <p:nvPr/>
        </p:nvSpPr>
        <p:spPr bwMode="auto">
          <a:xfrm>
            <a:off x="9321805" y="6546081"/>
            <a:ext cx="466725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327" tIns="50163" rIns="100327" bIns="50163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9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5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957778" eaLnBrk="1" hangingPunct="1">
              <a:spcBef>
                <a:spcPct val="0"/>
              </a:spcBef>
              <a:buFont typeface="Arial" charset="0"/>
              <a:buNone/>
            </a:pPr>
            <a:fld id="{35AC2F96-0848-4537-9D79-FB09D3469D49}" type="slidenum">
              <a:rPr lang="fr-FR" altLang="fr-FR" sz="1200" b="1">
                <a:solidFill>
                  <a:srgbClr val="303591"/>
                </a:solidFill>
                <a:latin typeface="ZapfHumnst BT" pitchFamily="34" charset="0"/>
              </a:rPr>
              <a:pPr algn="ctr" defTabSz="957778" eaLnBrk="1" hangingPunct="1">
                <a:spcBef>
                  <a:spcPct val="0"/>
                </a:spcBef>
                <a:buFont typeface="Arial" charset="0"/>
                <a:buNone/>
              </a:pPr>
              <a:t>10</a:t>
            </a:fld>
            <a:endParaRPr lang="fr-FR" altLang="fr-FR" sz="1200" b="1" dirty="0">
              <a:solidFill>
                <a:srgbClr val="303591"/>
              </a:solidFill>
              <a:latin typeface="ZapfHumnst BT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14235" y="1186544"/>
            <a:ext cx="9140932" cy="2708434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marL="180975" indent="-180975" algn="just">
              <a:spcAft>
                <a:spcPts val="600"/>
              </a:spcAft>
              <a:buFontTx/>
              <a:buBlip>
                <a:blip r:embed="rId3"/>
              </a:buBlip>
            </a:pPr>
            <a:r>
              <a:rPr lang="fr-FR" sz="1400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Les modèles retenus pour la modélisation font ressortir trois variables significatives impactant l’évolution des crédits du système bancaire:</a:t>
            </a:r>
          </a:p>
          <a:p>
            <a:pPr marL="742893" lvl="1" indent="-28575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sz="1400" b="1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Le PIB en volume ;</a:t>
            </a:r>
          </a:p>
          <a:p>
            <a:pPr marL="742893" lvl="1" indent="-28575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sz="1400" b="1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Les avoirs extérieurs nets ;</a:t>
            </a:r>
          </a:p>
          <a:p>
            <a:pPr marL="742893" lvl="1" indent="-28575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sz="1400" b="1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Les investissements directs étrangers.</a:t>
            </a:r>
          </a:p>
          <a:p>
            <a:pPr marL="742893" lvl="1" indent="-28575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sz="1400" b="1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L’inflation</a:t>
            </a:r>
          </a:p>
          <a:p>
            <a:pPr marL="742893" lvl="1" indent="-28575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sz="1400" b="1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Les recettes de voyage</a:t>
            </a:r>
          </a:p>
          <a:p>
            <a:pPr marL="180975" indent="-180975" algn="just">
              <a:spcAft>
                <a:spcPts val="600"/>
              </a:spcAft>
              <a:buFontTx/>
              <a:buBlip>
                <a:blip r:embed="rId3"/>
              </a:buBlip>
            </a:pPr>
            <a:r>
              <a:rPr lang="fr-FR" sz="1400" dirty="0">
                <a:solidFill>
                  <a:srgbClr val="003399"/>
                </a:solidFill>
                <a:latin typeface="ZapfHumnst BT" panose="020B0502050508020304" pitchFamily="34" charset="0"/>
              </a:rPr>
              <a:t>Ainsi, il est prévu une hausse de </a:t>
            </a:r>
            <a:r>
              <a:rPr lang="fr-FR" sz="1400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+3,4% </a:t>
            </a:r>
            <a:r>
              <a:rPr lang="fr-FR" sz="1400" dirty="0">
                <a:solidFill>
                  <a:srgbClr val="003399"/>
                </a:solidFill>
                <a:latin typeface="ZapfHumnst BT" panose="020B0502050508020304" pitchFamily="34" charset="0"/>
              </a:rPr>
              <a:t>des </a:t>
            </a:r>
            <a:r>
              <a:rPr lang="fr-FR" sz="1400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crédits bancaires</a:t>
            </a:r>
            <a:r>
              <a:rPr lang="fr-FR" sz="1400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 </a:t>
            </a:r>
            <a:r>
              <a:rPr lang="fr-FR" sz="1400" dirty="0">
                <a:solidFill>
                  <a:srgbClr val="003399"/>
                </a:solidFill>
                <a:latin typeface="ZapfHumnst BT" panose="020B0502050508020304" pitchFamily="34" charset="0"/>
              </a:rPr>
              <a:t>à fin 2019 en glissement annuel. Plus en détail, les </a:t>
            </a:r>
            <a:r>
              <a:rPr lang="fr-FR" sz="1400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crédits immobiliers, les crédits à la consommation </a:t>
            </a:r>
            <a:r>
              <a:rPr lang="fr-FR" sz="1400" dirty="0">
                <a:solidFill>
                  <a:srgbClr val="003399"/>
                </a:solidFill>
                <a:latin typeface="ZapfHumnst BT" panose="020B0502050508020304" pitchFamily="34" charset="0"/>
              </a:rPr>
              <a:t>et </a:t>
            </a:r>
            <a:r>
              <a:rPr lang="fr-FR" sz="1400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les crédits à la trésorerie </a:t>
            </a:r>
            <a:r>
              <a:rPr lang="fr-FR" sz="1400" dirty="0">
                <a:solidFill>
                  <a:srgbClr val="003399"/>
                </a:solidFill>
                <a:latin typeface="ZapfHumnst BT" panose="020B0502050508020304" pitchFamily="34" charset="0"/>
              </a:rPr>
              <a:t>progresseraient de +3,9%, +5,5% et +4,4% </a:t>
            </a:r>
            <a:r>
              <a:rPr lang="fr-FR" sz="1400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respectivement.</a:t>
            </a:r>
            <a:endParaRPr lang="fr-FR" sz="1400" dirty="0">
              <a:solidFill>
                <a:srgbClr val="003399"/>
              </a:solidFill>
              <a:latin typeface="ZapfHumnst BT" panose="020B0502050508020304" pitchFamily="34" charset="0"/>
            </a:endParaRPr>
          </a:p>
        </p:txBody>
      </p:sp>
      <p:graphicFrame>
        <p:nvGraphicFramePr>
          <p:cNvPr id="19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831018"/>
              </p:ext>
            </p:extLst>
          </p:nvPr>
        </p:nvGraphicFramePr>
        <p:xfrm>
          <a:off x="320244" y="3903465"/>
          <a:ext cx="9420330" cy="2648885"/>
        </p:xfrm>
        <a:graphic>
          <a:graphicData uri="http://schemas.openxmlformats.org/drawingml/2006/table">
            <a:tbl>
              <a:tbl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922930"/>
                <a:gridCol w="1239837"/>
                <a:gridCol w="1239837"/>
                <a:gridCol w="1240753"/>
                <a:gridCol w="1135934"/>
                <a:gridCol w="1135934"/>
                <a:gridCol w="1505105"/>
              </a:tblGrid>
              <a:tr h="33528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ansa Std Normal" pitchFamily="50" charset="0"/>
                        <a:cs typeface="Arial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ZapfHumnst BT" panose="020B0502050508020304" pitchFamily="34" charset="0"/>
                          <a:ea typeface="+mn-ea"/>
                          <a:cs typeface="Arial" pitchFamily="34" charset="0"/>
                        </a:rPr>
                        <a:t>Evolution des crédits du système bancaire (MAD milliards)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ansa Std Normal" pitchFamily="50" charset="0"/>
                        <a:cs typeface="Arial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ansa Std Normal" pitchFamily="50" charset="0"/>
                        <a:cs typeface="Arial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ansa Std Normal" pitchFamily="50" charset="0"/>
                        <a:cs typeface="Arial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ansa Std Normal" pitchFamily="50" charset="0"/>
                        <a:cs typeface="Arial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8074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ansa Std Normal" pitchFamily="50" charset="0"/>
                        <a:cs typeface="Arial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ZapfHumnst BT" panose="020B0502050508020304" pitchFamily="34" charset="0"/>
                          <a:ea typeface="+mn-ea"/>
                          <a:cs typeface="Arial" pitchFamily="34" charset="0"/>
                        </a:rPr>
                        <a:t>T4 2018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ZapfHumnst BT" panose="020B0502050508020304" pitchFamily="34" charset="0"/>
                          <a:ea typeface="+mn-ea"/>
                          <a:cs typeface="Arial" pitchFamily="34" charset="0"/>
                        </a:rPr>
                        <a:t>T1 2019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ZapfHumnst BT" panose="020B0502050508020304" pitchFamily="34" charset="0"/>
                          <a:ea typeface="+mn-ea"/>
                          <a:cs typeface="Arial" pitchFamily="34" charset="0"/>
                        </a:rPr>
                        <a:t>T2 2019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ZapfHumnst BT" panose="020B0502050508020304" pitchFamily="34" charset="0"/>
                          <a:ea typeface="+mn-ea"/>
                          <a:cs typeface="Arial" pitchFamily="34" charset="0"/>
                        </a:rPr>
                        <a:t>T3 2019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ZapfHumnst BT" panose="020B0502050508020304" pitchFamily="34" charset="0"/>
                          <a:ea typeface="+mn-ea"/>
                          <a:cs typeface="Arial" pitchFamily="34" charset="0"/>
                        </a:rPr>
                        <a:t>T4 2019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ZapfHumnst BT" panose="020B0502050508020304" pitchFamily="34" charset="0"/>
                          <a:ea typeface="+mn-ea"/>
                          <a:cs typeface="Arial" pitchFamily="34" charset="0"/>
                        </a:rPr>
                        <a:t>Var (2018/2019)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5821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ZapfHumnst BT" panose="020B0502050508020304" pitchFamily="34" charset="0"/>
                          <a:cs typeface="Arial" pitchFamily="34" charset="0"/>
                        </a:rPr>
                        <a:t>Crédits</a:t>
                      </a:r>
                      <a:endParaRPr kumimoji="0" lang="fr-F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ZapfHumnst BT" panose="020B0502050508020304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6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84" rtl="0" eaLnBrk="1" fontAlgn="b" latinLnBrk="0" hangingPunct="1"/>
                      <a:r>
                        <a:rPr lang="fr-FR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ZapfHumnst BT" panose="020B0502050508020304" pitchFamily="34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fr-FR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ZapfHumnst BT" panose="020B0502050508020304" pitchFamily="34" charset="0"/>
                          <a:ea typeface="+mn-ea"/>
                          <a:cs typeface="+mn-cs"/>
                        </a:rPr>
                        <a:t>875,8   </a:t>
                      </a:r>
                      <a:endParaRPr lang="fr-FR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ZapfHumnst BT" panose="020B05020505080203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6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84" rtl="0" eaLnBrk="1" fontAlgn="b" latinLnBrk="0" hangingPunct="1"/>
                      <a:r>
                        <a:rPr lang="fr-FR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ZapfHumnst BT" panose="020B0502050508020304" pitchFamily="34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fr-FR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ZapfHumnst BT" panose="020B0502050508020304" pitchFamily="34" charset="0"/>
                          <a:ea typeface="+mn-ea"/>
                          <a:cs typeface="+mn-cs"/>
                        </a:rPr>
                        <a:t>852,6   </a:t>
                      </a:r>
                      <a:endParaRPr lang="fr-FR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ZapfHumnst BT" panose="020B05020505080203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6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ZapfHumnst BT" panose="020B0502050508020304" pitchFamily="34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fr-FR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ZapfHumnst BT" panose="020B0502050508020304" pitchFamily="34" charset="0"/>
                          <a:ea typeface="+mn-ea"/>
                          <a:cs typeface="+mn-cs"/>
                        </a:rPr>
                        <a:t>866,2   </a:t>
                      </a:r>
                      <a:endParaRPr lang="fr-FR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ZapfHumnst BT" panose="020B05020505080203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6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ZapfHumnst BT" panose="020B0502050508020304" pitchFamily="34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fr-FR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ZapfHumnst BT" panose="020B0502050508020304" pitchFamily="34" charset="0"/>
                          <a:ea typeface="+mn-ea"/>
                          <a:cs typeface="+mn-cs"/>
                        </a:rPr>
                        <a:t>875,5   </a:t>
                      </a:r>
                      <a:endParaRPr lang="fr-FR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ZapfHumnst BT" panose="020B05020505080203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6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ZapfHumnst BT" panose="020B0502050508020304" pitchFamily="34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fr-FR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ZapfHumnst BT" panose="020B0502050508020304" pitchFamily="34" charset="0"/>
                          <a:ea typeface="+mn-ea"/>
                          <a:cs typeface="+mn-cs"/>
                        </a:rPr>
                        <a:t>905,9  </a:t>
                      </a:r>
                      <a:endParaRPr lang="fr-FR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ZapfHumnst BT" panose="020B05020505080203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6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ZapfHumnst BT" panose="020B0502050508020304" pitchFamily="34" charset="0"/>
                          <a:cs typeface="Times New Roman" pitchFamily="18" charset="0"/>
                        </a:rPr>
                        <a:t>+ 3,4%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6DC"/>
                    </a:solidFill>
                  </a:tcPr>
                </a:tc>
              </a:tr>
              <a:tr h="458214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ZapfHumnst BT" panose="020B0502050508020304" pitchFamily="34" charset="0"/>
                          <a:ea typeface="+mn-ea"/>
                          <a:cs typeface="Arial" pitchFamily="34" charset="0"/>
                        </a:rPr>
                        <a:t>Crédits immobiliers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6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</a:t>
                      </a: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277,9   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6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</a:t>
                      </a: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260,6   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6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</a:t>
                      </a: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269,7   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6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</a:t>
                      </a: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274,6   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6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</a:t>
                      </a: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284,5   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6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ZapfHumnst BT" panose="020B0502050508020304" pitchFamily="34" charset="0"/>
                          <a:ea typeface="+mn-ea"/>
                          <a:cs typeface="Times New Roman" pitchFamily="18" charset="0"/>
                        </a:rPr>
                        <a:t>+ 3,9%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6DC"/>
                    </a:solidFill>
                  </a:tcPr>
                </a:tc>
              </a:tr>
              <a:tr h="458214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ZapfHumnst BT" panose="020B0502050508020304" pitchFamily="34" charset="0"/>
                          <a:ea typeface="+mn-ea"/>
                          <a:cs typeface="Arial" pitchFamily="34" charset="0"/>
                        </a:rPr>
                        <a:t>Crédits à la consommation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6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84" rtl="0" eaLnBrk="1" fontAlgn="b" latinLnBrk="0" hangingPunct="1"/>
                      <a:r>
                        <a:rPr lang="fr-FR" sz="1200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ZapfHumnst BT" panose="020B0502050508020304" pitchFamily="34" charset="0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fr-FR" sz="1200" b="0" i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ZapfHumnst BT" panose="020B0502050508020304" pitchFamily="34" charset="0"/>
                          <a:ea typeface="+mn-ea"/>
                          <a:cs typeface="+mn-cs"/>
                        </a:rPr>
                        <a:t>93,7   </a:t>
                      </a:r>
                      <a:endParaRPr lang="fr-FR" sz="1200" b="0" i="1" u="none" strike="noStrike" kern="1200" dirty="0">
                        <a:solidFill>
                          <a:schemeClr val="tx1"/>
                        </a:solidFill>
                        <a:effectLst/>
                        <a:latin typeface="ZapfHumnst BT" panose="020B05020505080203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6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84" rtl="0" eaLnBrk="1" fontAlgn="b" latinLnBrk="0" hangingPunct="1"/>
                      <a:r>
                        <a:rPr lang="fr-FR" sz="1200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ZapfHumnst BT" panose="020B0502050508020304" pitchFamily="34" charset="0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fr-FR" sz="1200" b="0" i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ZapfHumnst BT" panose="020B0502050508020304" pitchFamily="34" charset="0"/>
                          <a:ea typeface="+mn-ea"/>
                          <a:cs typeface="+mn-cs"/>
                        </a:rPr>
                        <a:t>87,5   </a:t>
                      </a:r>
                      <a:endParaRPr lang="fr-FR" sz="1200" b="0" i="1" u="none" strike="noStrike" kern="1200" dirty="0">
                        <a:solidFill>
                          <a:schemeClr val="tx1"/>
                        </a:solidFill>
                        <a:effectLst/>
                        <a:latin typeface="ZapfHumnst BT" panose="020B05020505080203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6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84" rtl="0" eaLnBrk="1" fontAlgn="b" latinLnBrk="0" hangingPunct="1"/>
                      <a:r>
                        <a:rPr lang="fr-FR" sz="1200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ZapfHumnst BT" panose="020B0502050508020304" pitchFamily="34" charset="0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fr-FR" sz="1200" b="0" i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ZapfHumnst BT" panose="020B0502050508020304" pitchFamily="34" charset="0"/>
                          <a:ea typeface="+mn-ea"/>
                          <a:cs typeface="+mn-cs"/>
                        </a:rPr>
                        <a:t>90,7   </a:t>
                      </a:r>
                      <a:endParaRPr lang="fr-FR" sz="1200" b="0" i="1" u="none" strike="noStrike" kern="1200" dirty="0">
                        <a:solidFill>
                          <a:schemeClr val="tx1"/>
                        </a:solidFill>
                        <a:effectLst/>
                        <a:latin typeface="ZapfHumnst BT" panose="020B05020505080203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6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84" rtl="0" eaLnBrk="1" fontAlgn="b" latinLnBrk="0" hangingPunct="1"/>
                      <a:r>
                        <a:rPr lang="fr-FR" sz="1200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ZapfHumnst BT" panose="020B0502050508020304" pitchFamily="34" charset="0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fr-FR" sz="1200" b="0" i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ZapfHumnst BT" panose="020B0502050508020304" pitchFamily="34" charset="0"/>
                          <a:ea typeface="+mn-ea"/>
                          <a:cs typeface="+mn-cs"/>
                        </a:rPr>
                        <a:t>94,5   </a:t>
                      </a:r>
                      <a:endParaRPr lang="fr-FR" sz="1200" b="0" i="1" u="none" strike="noStrike" kern="1200" dirty="0">
                        <a:solidFill>
                          <a:schemeClr val="tx1"/>
                        </a:solidFill>
                        <a:effectLst/>
                        <a:latin typeface="ZapfHumnst BT" panose="020B05020505080203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6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84" rtl="0" eaLnBrk="1" fontAlgn="b" latinLnBrk="0" hangingPunct="1"/>
                      <a:r>
                        <a:rPr lang="fr-FR" sz="1200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ZapfHumnst BT" panose="020B0502050508020304" pitchFamily="34" charset="0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fr-FR" sz="1200" b="0" i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ZapfHumnst BT" panose="020B0502050508020304" pitchFamily="34" charset="0"/>
                          <a:ea typeface="+mn-ea"/>
                          <a:cs typeface="+mn-cs"/>
                        </a:rPr>
                        <a:t>95,9   </a:t>
                      </a:r>
                      <a:endParaRPr lang="fr-FR" sz="1200" b="0" i="1" u="none" strike="noStrike" kern="1200" dirty="0">
                        <a:solidFill>
                          <a:schemeClr val="tx1"/>
                        </a:solidFill>
                        <a:effectLst/>
                        <a:latin typeface="ZapfHumnst BT" panose="020B05020505080203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6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ZapfHumnst BT" panose="020B0502050508020304" pitchFamily="34" charset="0"/>
                          <a:ea typeface="+mn-ea"/>
                          <a:cs typeface="Times New Roman" pitchFamily="18" charset="0"/>
                        </a:rPr>
                        <a:t>+ 5,5%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6DC"/>
                    </a:solidFill>
                  </a:tcPr>
                </a:tc>
              </a:tr>
              <a:tr h="458214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ZapfHumnst BT" panose="020B0502050508020304" pitchFamily="34" charset="0"/>
                          <a:ea typeface="+mn-ea"/>
                          <a:cs typeface="Arial" pitchFamily="34" charset="0"/>
                        </a:rPr>
                        <a:t>Crédit à la trésorerie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6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</a:t>
                      </a: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55,2   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6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</a:t>
                      </a: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52,3   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6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</a:t>
                      </a: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54,5   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6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</a:t>
                      </a: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55,1   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6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</a:t>
                      </a: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57,2   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6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ZapfHumnst BT" panose="020B0502050508020304" pitchFamily="34" charset="0"/>
                          <a:ea typeface="+mn-ea"/>
                          <a:cs typeface="Times New Roman" pitchFamily="18" charset="0"/>
                        </a:rPr>
                        <a:t>+ 4,4%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02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Graphique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400941"/>
              </p:ext>
            </p:extLst>
          </p:nvPr>
        </p:nvGraphicFramePr>
        <p:xfrm>
          <a:off x="1036063" y="3028358"/>
          <a:ext cx="7711430" cy="2975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9" name="Rectangle 3"/>
          <p:cNvSpPr>
            <a:spLocks noChangeArrowheads="1"/>
          </p:cNvSpPr>
          <p:nvPr/>
        </p:nvSpPr>
        <p:spPr bwMode="auto">
          <a:xfrm>
            <a:off x="450435" y="260648"/>
            <a:ext cx="8318989" cy="843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defTabSz="914400"/>
            <a:r>
              <a:rPr lang="fr-FR" sz="2100" b="1" cap="small" dirty="0">
                <a:solidFill>
                  <a:srgbClr val="003399"/>
                </a:solidFill>
                <a:latin typeface="ZapfHumnst BT" pitchFamily="34" charset="0"/>
                <a:ea typeface="ＭＳ Ｐゴシック" pitchFamily="34" charset="-128"/>
              </a:rPr>
              <a:t>Une croissance prévisionnelle des </a:t>
            </a:r>
            <a:r>
              <a:rPr lang="fr-FR" sz="2100" b="1" cap="small" dirty="0" smtClean="0">
                <a:solidFill>
                  <a:srgbClr val="003399"/>
                </a:solidFill>
                <a:latin typeface="ZapfHumnst BT" pitchFamily="34" charset="0"/>
                <a:ea typeface="ＭＳ Ｐゴシック" pitchFamily="34" charset="-128"/>
              </a:rPr>
              <a:t>crédits globaux du </a:t>
            </a:r>
            <a:r>
              <a:rPr lang="fr-FR" sz="2100" b="1" cap="small" dirty="0">
                <a:solidFill>
                  <a:srgbClr val="003399"/>
                </a:solidFill>
                <a:latin typeface="ZapfHumnst BT" pitchFamily="34" charset="0"/>
                <a:ea typeface="ＭＳ Ｐゴシック" pitchFamily="34" charset="-128"/>
              </a:rPr>
              <a:t>système bancaire de </a:t>
            </a:r>
            <a:r>
              <a:rPr lang="fr-FR" sz="2100" b="1" cap="small" dirty="0" smtClean="0">
                <a:solidFill>
                  <a:srgbClr val="003399"/>
                </a:solidFill>
                <a:latin typeface="ZapfHumnst BT" pitchFamily="34" charset="0"/>
                <a:ea typeface="ＭＳ Ｐゴシック" pitchFamily="34" charset="-128"/>
              </a:rPr>
              <a:t>3,4% </a:t>
            </a:r>
            <a:r>
              <a:rPr lang="fr-FR" sz="2100" b="1" cap="small" dirty="0">
                <a:solidFill>
                  <a:srgbClr val="003399"/>
                </a:solidFill>
                <a:latin typeface="ZapfHumnst BT" pitchFamily="34" charset="0"/>
                <a:ea typeface="ＭＳ Ｐゴシック" pitchFamily="34" charset="-128"/>
              </a:rPr>
              <a:t>en 2019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47493" y="260651"/>
            <a:ext cx="1005947" cy="925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Espace réservé du numéro de diapositive 3"/>
          <p:cNvSpPr txBox="1">
            <a:spLocks/>
          </p:cNvSpPr>
          <p:nvPr/>
        </p:nvSpPr>
        <p:spPr bwMode="auto">
          <a:xfrm>
            <a:off x="9321805" y="6546081"/>
            <a:ext cx="466725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327" tIns="50163" rIns="100327" bIns="50163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9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5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957778" eaLnBrk="1" hangingPunct="1">
              <a:spcBef>
                <a:spcPct val="0"/>
              </a:spcBef>
              <a:buFont typeface="Arial" charset="0"/>
              <a:buNone/>
            </a:pPr>
            <a:fld id="{35AC2F96-0848-4537-9D79-FB09D3469D49}" type="slidenum">
              <a:rPr lang="fr-FR" altLang="fr-FR" sz="1200" b="1">
                <a:solidFill>
                  <a:srgbClr val="303591"/>
                </a:solidFill>
                <a:latin typeface="ZapfHumnst BT" pitchFamily="34" charset="0"/>
              </a:rPr>
              <a:pPr algn="ctr" defTabSz="957778" eaLnBrk="1" hangingPunct="1">
                <a:spcBef>
                  <a:spcPct val="0"/>
                </a:spcBef>
                <a:buFont typeface="Arial" charset="0"/>
                <a:buNone/>
              </a:pPr>
              <a:t>11</a:t>
            </a:fld>
            <a:endParaRPr lang="fr-FR" altLang="fr-FR" sz="1200" b="1" dirty="0">
              <a:solidFill>
                <a:srgbClr val="303591"/>
              </a:solidFill>
              <a:latin typeface="ZapfHumnst BT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50435" y="1268760"/>
            <a:ext cx="8401922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algn="just">
              <a:spcAft>
                <a:spcPts val="600"/>
              </a:spcAft>
              <a:buFontTx/>
              <a:buBlip>
                <a:blip r:embed="rId4"/>
              </a:buBlip>
            </a:pPr>
            <a:r>
              <a:rPr lang="fr-FR" sz="1400" b="1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Les variables significatives impactant l’évolution des crédits du système bancaire sont le PIB en volume, les avoirs extérieurs nets et les investissements directes étrangers</a:t>
            </a:r>
            <a:r>
              <a:rPr lang="fr-FR" sz="1400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. Selon le modèle retenu, </a:t>
            </a:r>
            <a:r>
              <a:rPr lang="fr-FR" sz="1400" dirty="0">
                <a:solidFill>
                  <a:srgbClr val="003399"/>
                </a:solidFill>
                <a:latin typeface="ZapfHumnst BT" panose="020B0502050508020304" pitchFamily="34" charset="0"/>
              </a:rPr>
              <a:t>l</a:t>
            </a:r>
            <a:r>
              <a:rPr lang="fr-FR" sz="1400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e premier indicateur – le PIB – évolue de pair avec la trajectoire des crédits du système bancaire tandis que les deux autres évoluent dans le sens opposé.</a:t>
            </a:r>
          </a:p>
          <a:p>
            <a:pPr marL="180975" indent="-180975" algn="just">
              <a:spcAft>
                <a:spcPts val="600"/>
              </a:spcAft>
              <a:buFontTx/>
              <a:buBlip>
                <a:blip r:embed="rId4"/>
              </a:buBlip>
            </a:pPr>
            <a:r>
              <a:rPr lang="fr-FR" sz="1400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Ainsi, en incorporant les estimations du PIB (HCP), des avoirs extérieurs nets (calculs CIE)* et des investissements directs étrangers pour les 4 trimestres de 2019, </a:t>
            </a:r>
            <a:r>
              <a:rPr lang="fr-FR" sz="1400" b="1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les crédits du système bancaire atteindraient MAD 905,9 milliards, soit une hausse potentielle de +3,4%</a:t>
            </a:r>
            <a:r>
              <a:rPr lang="fr-FR" sz="1400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.</a:t>
            </a:r>
            <a:endParaRPr lang="fr-FR" sz="1300" dirty="0">
              <a:solidFill>
                <a:srgbClr val="003399"/>
              </a:solidFill>
              <a:latin typeface="ZapfHumnst BT" panose="020B0502050508020304" pitchFamily="34" charset="0"/>
            </a:endParaRPr>
          </a:p>
        </p:txBody>
      </p:sp>
      <p:sp>
        <p:nvSpPr>
          <p:cNvPr id="9" name="ZoneTexte 54"/>
          <p:cNvSpPr txBox="1">
            <a:spLocks noChangeArrowheads="1"/>
          </p:cNvSpPr>
          <p:nvPr/>
        </p:nvSpPr>
        <p:spPr bwMode="auto">
          <a:xfrm>
            <a:off x="6224054" y="6057291"/>
            <a:ext cx="1857406" cy="230832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900" i="1" dirty="0" smtClean="0">
                <a:solidFill>
                  <a:prstClr val="black"/>
                </a:solidFill>
                <a:latin typeface="ZapfHumnst BT" pitchFamily="34" charset="0"/>
              </a:rPr>
              <a:t>Sources : GPBM, calculs CIE</a:t>
            </a:r>
            <a:endParaRPr lang="fr-FR" sz="900" i="1" dirty="0">
              <a:solidFill>
                <a:prstClr val="black"/>
              </a:solidFill>
              <a:latin typeface="ZapfHumnst BT" pitchFamily="34" charset="0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6681192" y="3338528"/>
            <a:ext cx="1584176" cy="416440"/>
          </a:xfrm>
          <a:prstGeom prst="wedgeRoundRectCallout">
            <a:avLst>
              <a:gd name="adj1" fmla="val 33207"/>
              <a:gd name="adj2" fmla="val 80723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ZapfHumnst BT" panose="020B0502050508020304" pitchFamily="34" charset="0"/>
              </a:rPr>
              <a:t>+3,4% </a:t>
            </a:r>
            <a:r>
              <a:rPr lang="fr-FR" sz="1400" dirty="0">
                <a:solidFill>
                  <a:schemeClr val="bg1"/>
                </a:solidFill>
                <a:latin typeface="ZapfHumnst BT" panose="020B0502050508020304" pitchFamily="34" charset="0"/>
              </a:rPr>
              <a:t>en glissement annuel</a:t>
            </a:r>
          </a:p>
        </p:txBody>
      </p:sp>
      <p:sp>
        <p:nvSpPr>
          <p:cNvPr id="3" name="Rectangle 2"/>
          <p:cNvSpPr/>
          <p:nvPr/>
        </p:nvSpPr>
        <p:spPr>
          <a:xfrm>
            <a:off x="450435" y="6395826"/>
            <a:ext cx="8401922" cy="263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 smtClean="0">
                <a:solidFill>
                  <a:schemeClr val="tx1"/>
                </a:solidFill>
              </a:rPr>
              <a:t>* prévisions basées sur l’extrapolation des moyennes trimestrielles observées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1" name="Rectangle à coins arrondis 11"/>
          <p:cNvSpPr/>
          <p:nvPr/>
        </p:nvSpPr>
        <p:spPr>
          <a:xfrm>
            <a:off x="3025753" y="3629828"/>
            <a:ext cx="1584176" cy="416440"/>
          </a:xfrm>
          <a:prstGeom prst="wedgeRoundRectCallout">
            <a:avLst>
              <a:gd name="adj1" fmla="val 25090"/>
              <a:gd name="adj2" fmla="val 80723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ZapfHumnst BT" panose="020B0502050508020304" pitchFamily="34" charset="0"/>
              </a:rPr>
              <a:t>+3,7% </a:t>
            </a:r>
            <a:r>
              <a:rPr lang="fr-FR" sz="1400" dirty="0">
                <a:solidFill>
                  <a:schemeClr val="bg1"/>
                </a:solidFill>
                <a:latin typeface="ZapfHumnst BT" panose="020B0502050508020304" pitchFamily="34" charset="0"/>
              </a:rPr>
              <a:t>en glissement annuel</a:t>
            </a:r>
          </a:p>
        </p:txBody>
      </p:sp>
    </p:spTree>
    <p:extLst>
      <p:ext uri="{BB962C8B-B14F-4D97-AF65-F5344CB8AC3E}">
        <p14:creationId xmlns:p14="http://schemas.microsoft.com/office/powerpoint/2010/main" val="128401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Graphique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0681433"/>
              </p:ext>
            </p:extLst>
          </p:nvPr>
        </p:nvGraphicFramePr>
        <p:xfrm>
          <a:off x="1066339" y="2812916"/>
          <a:ext cx="7804150" cy="319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9" name="Rectangle 3"/>
          <p:cNvSpPr>
            <a:spLocks noChangeArrowheads="1"/>
          </p:cNvSpPr>
          <p:nvPr/>
        </p:nvSpPr>
        <p:spPr bwMode="auto">
          <a:xfrm>
            <a:off x="450436" y="260648"/>
            <a:ext cx="8297058" cy="843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defTabSz="914400"/>
            <a:r>
              <a:rPr lang="fr-FR" sz="2100" b="1" cap="small" dirty="0" smtClean="0">
                <a:solidFill>
                  <a:srgbClr val="003399"/>
                </a:solidFill>
                <a:latin typeface="ZapfHumnst BT" pitchFamily="34" charset="0"/>
                <a:ea typeface="ＭＳ Ｐゴシック" pitchFamily="34" charset="-128"/>
              </a:rPr>
              <a:t>Une croissance prévisionnelle des crédits immobiliers du système bancaire de 3,9% en 2019</a:t>
            </a:r>
            <a:endParaRPr lang="fr-FR" sz="2100" b="1" cap="small" dirty="0">
              <a:solidFill>
                <a:srgbClr val="003399"/>
              </a:solidFill>
              <a:latin typeface="ZapfHumnst BT" pitchFamily="34" charset="0"/>
              <a:ea typeface="ＭＳ Ｐゴシック" pitchFamily="34" charset="-128"/>
            </a:endParaRP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47493" y="260651"/>
            <a:ext cx="1005947" cy="925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Espace réservé du numéro de diapositive 3"/>
          <p:cNvSpPr txBox="1">
            <a:spLocks/>
          </p:cNvSpPr>
          <p:nvPr/>
        </p:nvSpPr>
        <p:spPr bwMode="auto">
          <a:xfrm>
            <a:off x="9321805" y="6546081"/>
            <a:ext cx="466725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327" tIns="50163" rIns="100327" bIns="50163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9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5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957778" eaLnBrk="1" hangingPunct="1">
              <a:spcBef>
                <a:spcPct val="0"/>
              </a:spcBef>
              <a:buFont typeface="Arial" charset="0"/>
              <a:buNone/>
            </a:pPr>
            <a:fld id="{35AC2F96-0848-4537-9D79-FB09D3469D49}" type="slidenum">
              <a:rPr lang="fr-FR" altLang="fr-FR" sz="1200" b="1">
                <a:solidFill>
                  <a:srgbClr val="303591"/>
                </a:solidFill>
                <a:latin typeface="ZapfHumnst BT" pitchFamily="34" charset="0"/>
              </a:rPr>
              <a:pPr algn="ctr" defTabSz="957778" eaLnBrk="1" hangingPunct="1">
                <a:spcBef>
                  <a:spcPct val="0"/>
                </a:spcBef>
                <a:buFont typeface="Arial" charset="0"/>
                <a:buNone/>
              </a:pPr>
              <a:t>12</a:t>
            </a:fld>
            <a:endParaRPr lang="fr-FR" altLang="fr-FR" sz="1200" b="1" dirty="0">
              <a:solidFill>
                <a:srgbClr val="303591"/>
              </a:solidFill>
              <a:latin typeface="ZapfHumnst BT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50435" y="1268760"/>
            <a:ext cx="8401922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algn="just">
              <a:spcAft>
                <a:spcPts val="600"/>
              </a:spcAft>
              <a:buFontTx/>
              <a:buBlip>
                <a:blip r:embed="rId4"/>
              </a:buBlip>
            </a:pPr>
            <a:r>
              <a:rPr lang="fr-FR" sz="1400" b="1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Les variables significatives impactant l’évolution des crédits immobiliers sont le PIB en volume, l’inflation et les avoirs extérieurs</a:t>
            </a:r>
            <a:r>
              <a:rPr lang="fr-FR" sz="1400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. Hormis, les avoirs extérieurs, ces derniers évoluent de pair avec la trajectoire des crédits immobiliers du système bancaire.</a:t>
            </a:r>
          </a:p>
          <a:p>
            <a:pPr marL="180975" indent="-180975" algn="just">
              <a:spcAft>
                <a:spcPts val="600"/>
              </a:spcAft>
              <a:buFontTx/>
              <a:buBlip>
                <a:blip r:embed="rId4"/>
              </a:buBlip>
            </a:pPr>
            <a:r>
              <a:rPr lang="fr-FR" sz="1400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Ainsi, en incorporant les estimations du PIB (HCP), l’inflation (calculs CIE) et les avoirs extérieurs pour les 4 trimestres de 2019, </a:t>
            </a:r>
            <a:r>
              <a:rPr lang="fr-FR" sz="1400" b="1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les crédits immobiliers du système bancaire atteindraient MAD 280 milliards, soit une hausse potentielle de +3,9%</a:t>
            </a:r>
            <a:r>
              <a:rPr lang="fr-FR" sz="1400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.</a:t>
            </a:r>
            <a:endParaRPr lang="fr-FR" sz="1300" dirty="0">
              <a:solidFill>
                <a:srgbClr val="003399"/>
              </a:solidFill>
              <a:latin typeface="ZapfHumnst BT" panose="020B0502050508020304" pitchFamily="34" charset="0"/>
            </a:endParaRPr>
          </a:p>
        </p:txBody>
      </p:sp>
      <p:sp>
        <p:nvSpPr>
          <p:cNvPr id="11" name="ZoneTexte 54"/>
          <p:cNvSpPr txBox="1">
            <a:spLocks noChangeArrowheads="1"/>
          </p:cNvSpPr>
          <p:nvPr/>
        </p:nvSpPr>
        <p:spPr bwMode="auto">
          <a:xfrm>
            <a:off x="6393160" y="6150496"/>
            <a:ext cx="1857406" cy="230832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900" i="1" dirty="0" smtClean="0">
                <a:solidFill>
                  <a:prstClr val="black"/>
                </a:solidFill>
                <a:latin typeface="ZapfHumnst BT" pitchFamily="34" charset="0"/>
              </a:rPr>
              <a:t>Sources : GPBM, calculs CIE</a:t>
            </a:r>
            <a:endParaRPr lang="fr-FR" sz="900" i="1" dirty="0">
              <a:solidFill>
                <a:prstClr val="black"/>
              </a:solidFill>
              <a:latin typeface="ZapfHumnst BT" pitchFamily="34" charset="0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7164805" y="2921283"/>
            <a:ext cx="1584176" cy="416440"/>
          </a:xfrm>
          <a:prstGeom prst="wedgeRoundRectCallout">
            <a:avLst>
              <a:gd name="adj1" fmla="val -128"/>
              <a:gd name="adj2" fmla="val 105835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ZapfHumnst BT" panose="020B0502050508020304" pitchFamily="34" charset="0"/>
              </a:rPr>
              <a:t>+3,9% </a:t>
            </a:r>
            <a:r>
              <a:rPr lang="fr-FR" sz="1400" dirty="0">
                <a:solidFill>
                  <a:schemeClr val="bg1"/>
                </a:solidFill>
                <a:latin typeface="ZapfHumnst BT" panose="020B0502050508020304" pitchFamily="34" charset="0"/>
              </a:rPr>
              <a:t>en glissement annuel</a:t>
            </a:r>
          </a:p>
        </p:txBody>
      </p:sp>
      <p:sp>
        <p:nvSpPr>
          <p:cNvPr id="13" name="Rectangle à coins arrondis 12"/>
          <p:cNvSpPr/>
          <p:nvPr/>
        </p:nvSpPr>
        <p:spPr>
          <a:xfrm>
            <a:off x="3656856" y="3500922"/>
            <a:ext cx="1584176" cy="416440"/>
          </a:xfrm>
          <a:prstGeom prst="wedgeRoundRectCallout">
            <a:avLst>
              <a:gd name="adj1" fmla="val -9983"/>
              <a:gd name="adj2" fmla="val 98981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ZapfHumnst BT" panose="020B0502050508020304" pitchFamily="34" charset="0"/>
              </a:rPr>
              <a:t>+4,4% </a:t>
            </a:r>
            <a:r>
              <a:rPr lang="fr-FR" sz="1400" dirty="0">
                <a:solidFill>
                  <a:schemeClr val="bg1"/>
                </a:solidFill>
                <a:latin typeface="ZapfHumnst BT" panose="020B0502050508020304" pitchFamily="34" charset="0"/>
              </a:rPr>
              <a:t>en glissement annuel</a:t>
            </a:r>
          </a:p>
        </p:txBody>
      </p:sp>
    </p:spTree>
    <p:extLst>
      <p:ext uri="{BB962C8B-B14F-4D97-AF65-F5344CB8AC3E}">
        <p14:creationId xmlns:p14="http://schemas.microsoft.com/office/powerpoint/2010/main" val="36493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aphique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8712058"/>
              </p:ext>
            </p:extLst>
          </p:nvPr>
        </p:nvGraphicFramePr>
        <p:xfrm>
          <a:off x="992560" y="2914895"/>
          <a:ext cx="8054975" cy="2974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9" name="Rectangle 3"/>
          <p:cNvSpPr>
            <a:spLocks noChangeArrowheads="1"/>
          </p:cNvSpPr>
          <p:nvPr/>
        </p:nvSpPr>
        <p:spPr bwMode="auto">
          <a:xfrm>
            <a:off x="450436" y="260648"/>
            <a:ext cx="8297058" cy="843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defTabSz="914400"/>
            <a:r>
              <a:rPr lang="fr-FR" sz="2100" b="1" cap="small" dirty="0">
                <a:solidFill>
                  <a:srgbClr val="003399"/>
                </a:solidFill>
                <a:latin typeface="ZapfHumnst BT" pitchFamily="34" charset="0"/>
                <a:ea typeface="ＭＳ Ｐゴシック" pitchFamily="34" charset="-128"/>
              </a:rPr>
              <a:t>Une croissance prévisionnelle des </a:t>
            </a:r>
            <a:r>
              <a:rPr lang="fr-FR" sz="2100" b="1" cap="small" dirty="0" smtClean="0">
                <a:solidFill>
                  <a:srgbClr val="003399"/>
                </a:solidFill>
                <a:latin typeface="ZapfHumnst BT" pitchFamily="34" charset="0"/>
                <a:ea typeface="ＭＳ Ｐゴシック" pitchFamily="34" charset="-128"/>
              </a:rPr>
              <a:t>crédit à la consommation du </a:t>
            </a:r>
            <a:r>
              <a:rPr lang="fr-FR" sz="2100" b="1" cap="small" dirty="0">
                <a:solidFill>
                  <a:srgbClr val="003399"/>
                </a:solidFill>
                <a:latin typeface="ZapfHumnst BT" pitchFamily="34" charset="0"/>
                <a:ea typeface="ＭＳ Ｐゴシック" pitchFamily="34" charset="-128"/>
              </a:rPr>
              <a:t>système bancaire de </a:t>
            </a:r>
            <a:r>
              <a:rPr lang="fr-FR" sz="2100" b="1" cap="small" dirty="0" smtClean="0">
                <a:solidFill>
                  <a:srgbClr val="003399"/>
                </a:solidFill>
                <a:latin typeface="ZapfHumnst BT" pitchFamily="34" charset="0"/>
                <a:ea typeface="ＭＳ Ｐゴシック" pitchFamily="34" charset="-128"/>
              </a:rPr>
              <a:t>5,5% </a:t>
            </a:r>
            <a:r>
              <a:rPr lang="fr-FR" sz="2100" b="1" cap="small" dirty="0">
                <a:solidFill>
                  <a:srgbClr val="003399"/>
                </a:solidFill>
                <a:latin typeface="ZapfHumnst BT" pitchFamily="34" charset="0"/>
                <a:ea typeface="ＭＳ Ｐゴシック" pitchFamily="34" charset="-128"/>
              </a:rPr>
              <a:t>en 2019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47493" y="260651"/>
            <a:ext cx="1005947" cy="925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Espace réservé du numéro de diapositive 3"/>
          <p:cNvSpPr txBox="1">
            <a:spLocks/>
          </p:cNvSpPr>
          <p:nvPr/>
        </p:nvSpPr>
        <p:spPr bwMode="auto">
          <a:xfrm>
            <a:off x="9321805" y="6546081"/>
            <a:ext cx="466725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327" tIns="50163" rIns="100327" bIns="50163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9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5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957778" eaLnBrk="1" hangingPunct="1">
              <a:spcBef>
                <a:spcPct val="0"/>
              </a:spcBef>
              <a:buFont typeface="Arial" charset="0"/>
              <a:buNone/>
            </a:pPr>
            <a:fld id="{35AC2F96-0848-4537-9D79-FB09D3469D49}" type="slidenum">
              <a:rPr lang="fr-FR" altLang="fr-FR" sz="1200" b="1">
                <a:solidFill>
                  <a:srgbClr val="303591"/>
                </a:solidFill>
                <a:latin typeface="ZapfHumnst BT" pitchFamily="34" charset="0"/>
              </a:rPr>
              <a:pPr algn="ctr" defTabSz="957778" eaLnBrk="1" hangingPunct="1">
                <a:spcBef>
                  <a:spcPct val="0"/>
                </a:spcBef>
                <a:buFont typeface="Arial" charset="0"/>
                <a:buNone/>
              </a:pPr>
              <a:t>13</a:t>
            </a:fld>
            <a:endParaRPr lang="fr-FR" altLang="fr-FR" sz="1200" b="1" dirty="0">
              <a:solidFill>
                <a:srgbClr val="303591"/>
              </a:solidFill>
              <a:latin typeface="ZapfHumnst BT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50435" y="1268760"/>
            <a:ext cx="8401922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algn="just">
              <a:spcAft>
                <a:spcPts val="600"/>
              </a:spcAft>
              <a:buFontTx/>
              <a:buBlip>
                <a:blip r:embed="rId4"/>
              </a:buBlip>
            </a:pPr>
            <a:r>
              <a:rPr lang="fr-FR" sz="1400" b="1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Les variables significatives impactant l’évolution des crédits à </a:t>
            </a:r>
            <a:r>
              <a:rPr lang="fr-FR" sz="1400" b="1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la </a:t>
            </a:r>
            <a:r>
              <a:rPr lang="fr-FR" sz="1400" b="1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consommation </a:t>
            </a:r>
            <a:r>
              <a:rPr lang="fr-FR" sz="1400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sont </a:t>
            </a:r>
            <a:r>
              <a:rPr lang="fr-FR" sz="1400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le </a:t>
            </a:r>
            <a:r>
              <a:rPr lang="fr-FR" sz="1400" b="1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PIB en volume, l’inflation et les recettes de voyages</a:t>
            </a:r>
            <a:r>
              <a:rPr lang="fr-FR" sz="1400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. Selon le modèle retenu, ces derniers évoluent de pair avec la trajectoire des dépôts du système bancaire.</a:t>
            </a:r>
          </a:p>
          <a:p>
            <a:pPr marL="180975" indent="-180975" algn="just">
              <a:spcAft>
                <a:spcPts val="600"/>
              </a:spcAft>
              <a:buFontTx/>
              <a:buBlip>
                <a:blip r:embed="rId4"/>
              </a:buBlip>
            </a:pPr>
            <a:r>
              <a:rPr lang="fr-FR" sz="1400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Ainsi, en incorporant les estimations du PIB (HCP), l’inflation (calculs CIE) et les recettes de voyage pour les 4 trimestres de 2019, </a:t>
            </a:r>
            <a:r>
              <a:rPr lang="fr-FR" sz="1400" b="1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les crédits à la consommation du système bancaire atteindraient MAD 56,1 milliards, soit une hausse potentielle de +5,5%.</a:t>
            </a:r>
            <a:endParaRPr lang="fr-FR" sz="1300" b="1" dirty="0">
              <a:solidFill>
                <a:srgbClr val="003399"/>
              </a:solidFill>
              <a:latin typeface="ZapfHumnst BT" panose="020B0502050508020304" pitchFamily="34" charset="0"/>
            </a:endParaRPr>
          </a:p>
          <a:p>
            <a:pPr marL="180975" indent="-180975" algn="just">
              <a:spcAft>
                <a:spcPts val="600"/>
              </a:spcAft>
              <a:buFontTx/>
              <a:buBlip>
                <a:blip r:embed="rId4"/>
              </a:buBlip>
            </a:pPr>
            <a:endParaRPr lang="fr-FR" sz="1300" dirty="0">
              <a:solidFill>
                <a:srgbClr val="003399"/>
              </a:solidFill>
              <a:latin typeface="ZapfHumnst BT" panose="020B0502050508020304" pitchFamily="34" charset="0"/>
            </a:endParaRPr>
          </a:p>
        </p:txBody>
      </p:sp>
      <p:sp>
        <p:nvSpPr>
          <p:cNvPr id="13" name="ZoneTexte 54"/>
          <p:cNvSpPr txBox="1">
            <a:spLocks noChangeArrowheads="1"/>
          </p:cNvSpPr>
          <p:nvPr/>
        </p:nvSpPr>
        <p:spPr bwMode="auto">
          <a:xfrm>
            <a:off x="5601072" y="6021288"/>
            <a:ext cx="1857406" cy="230832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900" i="1" dirty="0" smtClean="0">
                <a:solidFill>
                  <a:prstClr val="black"/>
                </a:solidFill>
                <a:latin typeface="ZapfHumnst BT" pitchFamily="34" charset="0"/>
              </a:rPr>
              <a:t>Sources : GPBM, calculs CIE</a:t>
            </a:r>
            <a:endParaRPr lang="fr-FR" sz="900" i="1" dirty="0">
              <a:solidFill>
                <a:prstClr val="black"/>
              </a:solidFill>
              <a:latin typeface="ZapfHumnst BT" pitchFamily="34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7447960" y="2914894"/>
            <a:ext cx="1584176" cy="416440"/>
          </a:xfrm>
          <a:prstGeom prst="wedgeRoundRectCallout">
            <a:avLst>
              <a:gd name="adj1" fmla="val -1063"/>
              <a:gd name="adj2" fmla="val 94155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ZapfHumnst BT" panose="020B0502050508020304" pitchFamily="34" charset="0"/>
              </a:rPr>
              <a:t>+5,5% </a:t>
            </a:r>
            <a:r>
              <a:rPr lang="fr-FR" sz="1400" dirty="0">
                <a:solidFill>
                  <a:schemeClr val="bg1"/>
                </a:solidFill>
                <a:latin typeface="ZapfHumnst BT" panose="020B0502050508020304" pitchFamily="34" charset="0"/>
              </a:rPr>
              <a:t>en glissement annuel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4036715" y="3331334"/>
            <a:ext cx="1584176" cy="416440"/>
          </a:xfrm>
          <a:prstGeom prst="wedgeRoundRectCallout">
            <a:avLst>
              <a:gd name="adj1" fmla="val -22302"/>
              <a:gd name="adj2" fmla="val 112327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ZapfHumnst BT" panose="020B0502050508020304" pitchFamily="34" charset="0"/>
              </a:rPr>
              <a:t>+5,8% </a:t>
            </a:r>
            <a:r>
              <a:rPr lang="fr-FR" sz="1400" dirty="0">
                <a:solidFill>
                  <a:schemeClr val="bg1"/>
                </a:solidFill>
                <a:latin typeface="ZapfHumnst BT" panose="020B0502050508020304" pitchFamily="34" charset="0"/>
              </a:rPr>
              <a:t>en glissement annuel</a:t>
            </a:r>
          </a:p>
        </p:txBody>
      </p:sp>
    </p:spTree>
    <p:extLst>
      <p:ext uri="{BB962C8B-B14F-4D97-AF65-F5344CB8AC3E}">
        <p14:creationId xmlns:p14="http://schemas.microsoft.com/office/powerpoint/2010/main" val="59282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aphique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6988700"/>
              </p:ext>
            </p:extLst>
          </p:nvPr>
        </p:nvGraphicFramePr>
        <p:xfrm>
          <a:off x="1019632" y="2812917"/>
          <a:ext cx="7832725" cy="3121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9" name="Rectangle 3"/>
          <p:cNvSpPr>
            <a:spLocks noChangeArrowheads="1"/>
          </p:cNvSpPr>
          <p:nvPr/>
        </p:nvSpPr>
        <p:spPr bwMode="auto">
          <a:xfrm>
            <a:off x="450436" y="260648"/>
            <a:ext cx="8297058" cy="843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defTabSz="914400"/>
            <a:r>
              <a:rPr lang="fr-FR" sz="2100" b="1" cap="small" dirty="0">
                <a:solidFill>
                  <a:srgbClr val="003399"/>
                </a:solidFill>
                <a:latin typeface="ZapfHumnst BT" pitchFamily="34" charset="0"/>
                <a:ea typeface="ＭＳ Ｐゴシック" pitchFamily="34" charset="-128"/>
              </a:rPr>
              <a:t>Une croissance prévisionnelle des </a:t>
            </a:r>
            <a:r>
              <a:rPr lang="fr-FR" sz="2100" b="1" cap="small" dirty="0" smtClean="0">
                <a:solidFill>
                  <a:srgbClr val="003399"/>
                </a:solidFill>
                <a:latin typeface="ZapfHumnst BT" pitchFamily="34" charset="0"/>
                <a:ea typeface="ＭＳ Ｐゴシック" pitchFamily="34" charset="-128"/>
              </a:rPr>
              <a:t>crédits à la trésorerie du </a:t>
            </a:r>
            <a:r>
              <a:rPr lang="fr-FR" sz="2100" b="1" cap="small" dirty="0">
                <a:solidFill>
                  <a:srgbClr val="003399"/>
                </a:solidFill>
                <a:latin typeface="ZapfHumnst BT" pitchFamily="34" charset="0"/>
                <a:ea typeface="ＭＳ Ｐゴシック" pitchFamily="34" charset="-128"/>
              </a:rPr>
              <a:t>système bancaire de </a:t>
            </a:r>
            <a:r>
              <a:rPr lang="fr-FR" sz="2100" b="1" cap="small" dirty="0" smtClean="0">
                <a:solidFill>
                  <a:srgbClr val="003399"/>
                </a:solidFill>
                <a:latin typeface="ZapfHumnst BT" pitchFamily="34" charset="0"/>
                <a:ea typeface="ＭＳ Ｐゴシック" pitchFamily="34" charset="-128"/>
              </a:rPr>
              <a:t>4,4% </a:t>
            </a:r>
            <a:r>
              <a:rPr lang="fr-FR" sz="2100" b="1" cap="small" dirty="0">
                <a:solidFill>
                  <a:srgbClr val="003399"/>
                </a:solidFill>
                <a:latin typeface="ZapfHumnst BT" pitchFamily="34" charset="0"/>
                <a:ea typeface="ＭＳ Ｐゴシック" pitchFamily="34" charset="-128"/>
              </a:rPr>
              <a:t>en 2019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47493" y="260651"/>
            <a:ext cx="1005947" cy="925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Espace réservé du numéro de diapositive 3"/>
          <p:cNvSpPr txBox="1">
            <a:spLocks/>
          </p:cNvSpPr>
          <p:nvPr/>
        </p:nvSpPr>
        <p:spPr bwMode="auto">
          <a:xfrm>
            <a:off x="9321805" y="6546081"/>
            <a:ext cx="466725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327" tIns="50163" rIns="100327" bIns="50163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9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5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957778" eaLnBrk="1" hangingPunct="1">
              <a:spcBef>
                <a:spcPct val="0"/>
              </a:spcBef>
              <a:buFont typeface="Arial" charset="0"/>
              <a:buNone/>
            </a:pPr>
            <a:fld id="{35AC2F96-0848-4537-9D79-FB09D3469D49}" type="slidenum">
              <a:rPr lang="fr-FR" altLang="fr-FR" sz="1200" b="1">
                <a:solidFill>
                  <a:srgbClr val="303591"/>
                </a:solidFill>
                <a:latin typeface="ZapfHumnst BT" pitchFamily="34" charset="0"/>
              </a:rPr>
              <a:pPr algn="ctr" defTabSz="957778" eaLnBrk="1" hangingPunct="1">
                <a:spcBef>
                  <a:spcPct val="0"/>
                </a:spcBef>
                <a:buFont typeface="Arial" charset="0"/>
                <a:buNone/>
              </a:pPr>
              <a:t>14</a:t>
            </a:fld>
            <a:endParaRPr lang="fr-FR" altLang="fr-FR" sz="1200" b="1" dirty="0">
              <a:solidFill>
                <a:srgbClr val="303591"/>
              </a:solidFill>
              <a:latin typeface="ZapfHumnst BT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50435" y="1268761"/>
            <a:ext cx="8401922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algn="just">
              <a:spcAft>
                <a:spcPts val="600"/>
              </a:spcAft>
              <a:buFontTx/>
              <a:buBlip>
                <a:blip r:embed="rId4"/>
              </a:buBlip>
            </a:pPr>
            <a:r>
              <a:rPr lang="fr-FR" sz="1400" b="1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Les variables significatives impactant l’évolution des crédits à la trésorerie </a:t>
            </a:r>
            <a:r>
              <a:rPr lang="fr-FR" sz="1400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du système bancaire sont le </a:t>
            </a:r>
            <a:r>
              <a:rPr lang="fr-FR" sz="1400" b="1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PIB en volume et les investissements directs étrangers</a:t>
            </a:r>
            <a:r>
              <a:rPr lang="fr-FR" sz="1400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. Selon le modèle retenu, ces derniers évoluent de pair avec la trajectoire des crédits à la trésorerie du système bancaire.</a:t>
            </a:r>
          </a:p>
          <a:p>
            <a:pPr marL="180975" indent="-180975" algn="just">
              <a:spcAft>
                <a:spcPts val="600"/>
              </a:spcAft>
              <a:buFontTx/>
              <a:buBlip>
                <a:blip r:embed="rId4"/>
              </a:buBlip>
            </a:pPr>
            <a:r>
              <a:rPr lang="fr-FR" sz="1400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Ainsi, en incorporant les estimations du PIB (HCP) et </a:t>
            </a:r>
            <a:r>
              <a:rPr lang="fr-FR" sz="1400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les investissements directs étrangers</a:t>
            </a:r>
            <a:r>
              <a:rPr lang="fr-FR" sz="1400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 </a:t>
            </a:r>
            <a:r>
              <a:rPr lang="fr-FR" sz="1400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(calculs CIE) pour les 4 trimestres de 2019, </a:t>
            </a:r>
            <a:r>
              <a:rPr lang="fr-FR" sz="1400" b="1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les crédits à la trésorerie du système bancaire atteindraient MAD 94 milliards, soit une hausse potentielle de +4,4%.</a:t>
            </a:r>
            <a:endParaRPr lang="fr-FR" sz="1300" dirty="0">
              <a:solidFill>
                <a:srgbClr val="003399"/>
              </a:solidFill>
              <a:latin typeface="ZapfHumnst BT" panose="020B0502050508020304" pitchFamily="34" charset="0"/>
            </a:endParaRPr>
          </a:p>
        </p:txBody>
      </p:sp>
      <p:sp>
        <p:nvSpPr>
          <p:cNvPr id="13" name="ZoneTexte 54"/>
          <p:cNvSpPr txBox="1">
            <a:spLocks noChangeArrowheads="1"/>
          </p:cNvSpPr>
          <p:nvPr/>
        </p:nvSpPr>
        <p:spPr bwMode="auto">
          <a:xfrm>
            <a:off x="6352513" y="5934472"/>
            <a:ext cx="1857406" cy="230832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900" i="1" dirty="0" smtClean="0">
                <a:solidFill>
                  <a:prstClr val="black"/>
                </a:solidFill>
                <a:latin typeface="ZapfHumnst BT" pitchFamily="34" charset="0"/>
              </a:rPr>
              <a:t>Sources : GPBM, calculs CIE</a:t>
            </a:r>
            <a:endParaRPr lang="fr-FR" sz="900" i="1" dirty="0">
              <a:solidFill>
                <a:prstClr val="black"/>
              </a:solidFill>
              <a:latin typeface="ZapfHumnst BT" pitchFamily="34" charset="0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6882780" y="2823211"/>
            <a:ext cx="1584176" cy="416440"/>
          </a:xfrm>
          <a:prstGeom prst="wedgeRoundRectCallout">
            <a:avLst>
              <a:gd name="adj1" fmla="val 35795"/>
              <a:gd name="adj2" fmla="val 79678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ZapfHumnst BT" panose="020B0502050508020304" pitchFamily="34" charset="0"/>
              </a:rPr>
              <a:t>+4,4% </a:t>
            </a:r>
            <a:r>
              <a:rPr lang="fr-FR" sz="1400" dirty="0">
                <a:solidFill>
                  <a:schemeClr val="bg1"/>
                </a:solidFill>
                <a:latin typeface="ZapfHumnst BT" panose="020B0502050508020304" pitchFamily="34" charset="0"/>
              </a:rPr>
              <a:t>en glissement annuel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4009255" y="3356992"/>
            <a:ext cx="1584176" cy="416440"/>
          </a:xfrm>
          <a:prstGeom prst="wedgeRoundRectCallout">
            <a:avLst>
              <a:gd name="adj1" fmla="val -22035"/>
              <a:gd name="adj2" fmla="val 74852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ZapfHumnst BT" panose="020B0502050508020304" pitchFamily="34" charset="0"/>
              </a:rPr>
              <a:t>+1,9% </a:t>
            </a:r>
            <a:r>
              <a:rPr lang="fr-FR" sz="1400" dirty="0">
                <a:solidFill>
                  <a:schemeClr val="bg1"/>
                </a:solidFill>
                <a:latin typeface="ZapfHumnst BT" panose="020B0502050508020304" pitchFamily="34" charset="0"/>
              </a:rPr>
              <a:t>en glissement annuel</a:t>
            </a:r>
          </a:p>
        </p:txBody>
      </p:sp>
    </p:spTree>
    <p:extLst>
      <p:ext uri="{BB962C8B-B14F-4D97-AF65-F5344CB8AC3E}">
        <p14:creationId xmlns:p14="http://schemas.microsoft.com/office/powerpoint/2010/main" val="26772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3"/>
          <p:cNvSpPr>
            <a:spLocks noChangeArrowheads="1"/>
          </p:cNvSpPr>
          <p:nvPr/>
        </p:nvSpPr>
        <p:spPr bwMode="auto">
          <a:xfrm>
            <a:off x="450435" y="260648"/>
            <a:ext cx="9290139" cy="843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defTabSz="914400"/>
            <a:r>
              <a:rPr lang="fr-FR" sz="2100" b="1" cap="small" dirty="0" smtClean="0">
                <a:solidFill>
                  <a:srgbClr val="003399"/>
                </a:solidFill>
                <a:latin typeface="ZapfHumnst BT" pitchFamily="34" charset="0"/>
                <a:ea typeface="ＭＳ Ｐゴシック" pitchFamily="34" charset="-128"/>
              </a:rPr>
              <a:t>Contexte et approche méthodologique</a:t>
            </a:r>
            <a:endParaRPr lang="fr-FR" sz="2100" b="1" cap="small" dirty="0">
              <a:solidFill>
                <a:srgbClr val="003399"/>
              </a:solidFill>
              <a:latin typeface="ZapfHumnst BT" pitchFamily="34" charset="0"/>
              <a:ea typeface="ＭＳ Ｐゴシック" pitchFamily="34" charset="-128"/>
            </a:endParaRP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47493" y="260651"/>
            <a:ext cx="1005947" cy="925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Espace réservé du numéro de diapositive 3"/>
          <p:cNvSpPr txBox="1">
            <a:spLocks/>
          </p:cNvSpPr>
          <p:nvPr/>
        </p:nvSpPr>
        <p:spPr bwMode="auto">
          <a:xfrm>
            <a:off x="9321805" y="6546081"/>
            <a:ext cx="466725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327" tIns="50163" rIns="100327" bIns="50163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9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5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957778" eaLnBrk="1" hangingPunct="1">
              <a:spcBef>
                <a:spcPct val="0"/>
              </a:spcBef>
              <a:buFont typeface="Arial" charset="0"/>
              <a:buNone/>
            </a:pPr>
            <a:fld id="{35AC2F96-0848-4537-9D79-FB09D3469D49}" type="slidenum">
              <a:rPr lang="fr-FR" altLang="fr-FR" sz="1200" b="1">
                <a:solidFill>
                  <a:srgbClr val="303591"/>
                </a:solidFill>
                <a:latin typeface="ZapfHumnst BT" pitchFamily="34" charset="0"/>
              </a:rPr>
              <a:pPr algn="ctr" defTabSz="957778" eaLnBrk="1" hangingPunct="1">
                <a:spcBef>
                  <a:spcPct val="0"/>
                </a:spcBef>
                <a:buFont typeface="Arial" charset="0"/>
                <a:buNone/>
              </a:pPr>
              <a:t>2</a:t>
            </a:fld>
            <a:endParaRPr lang="fr-FR" altLang="fr-FR" sz="1200" b="1" dirty="0">
              <a:solidFill>
                <a:srgbClr val="303591"/>
              </a:solidFill>
              <a:latin typeface="ZapfHumnst BT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14235" y="1186544"/>
            <a:ext cx="9140932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algn="just">
              <a:spcAft>
                <a:spcPts val="600"/>
              </a:spcAft>
              <a:buFontTx/>
              <a:buBlip>
                <a:blip r:embed="rId3"/>
              </a:buBlip>
            </a:pPr>
            <a:r>
              <a:rPr lang="fr-FR" sz="1400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S’inscrivant dans le cadre des études économétriques du Centre d’Intelligence Economique, un travail de </a:t>
            </a:r>
            <a:r>
              <a:rPr lang="fr-FR" sz="1400" b="1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prospective économique et financière a été mené au titre de l’année 2019</a:t>
            </a:r>
            <a:r>
              <a:rPr lang="fr-FR" sz="1400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. Celui-ci a pour </a:t>
            </a:r>
            <a:r>
              <a:rPr lang="fr-FR" sz="1400" b="1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objectif </a:t>
            </a:r>
            <a:r>
              <a:rPr lang="fr-FR" sz="1400" b="1" dirty="0">
                <a:solidFill>
                  <a:srgbClr val="003399"/>
                </a:solidFill>
                <a:latin typeface="ZapfHumnst BT" panose="020B0502050508020304" pitchFamily="34" charset="0"/>
              </a:rPr>
              <a:t>l</a:t>
            </a:r>
            <a:r>
              <a:rPr lang="fr-FR" sz="1400" b="1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a </a:t>
            </a:r>
            <a:r>
              <a:rPr lang="fr-FR" sz="1400" b="1" dirty="0">
                <a:solidFill>
                  <a:srgbClr val="003399"/>
                </a:solidFill>
                <a:latin typeface="ZapfHumnst BT" panose="020B0502050508020304" pitchFamily="34" charset="0"/>
              </a:rPr>
              <a:t>détermination du potentiel de croissance des </a:t>
            </a:r>
            <a:r>
              <a:rPr lang="fr-FR" sz="1400" b="1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dépôts et crédits du système bancaire</a:t>
            </a:r>
            <a:r>
              <a:rPr lang="fr-FR" sz="1400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. </a:t>
            </a:r>
          </a:p>
          <a:p>
            <a:pPr marL="180975" indent="-180975" algn="just">
              <a:spcAft>
                <a:spcPts val="600"/>
              </a:spcAft>
              <a:buFontTx/>
              <a:buBlip>
                <a:blip r:embed="rId3"/>
              </a:buBlip>
            </a:pPr>
            <a:endParaRPr lang="fr-FR" sz="1400" dirty="0">
              <a:solidFill>
                <a:srgbClr val="003399"/>
              </a:solidFill>
              <a:latin typeface="ZapfHumnst BT" panose="020B0502050508020304" pitchFamily="34" charset="0"/>
            </a:endParaRPr>
          </a:p>
          <a:p>
            <a:pPr marL="180975" indent="-180975" algn="just">
              <a:spcAft>
                <a:spcPts val="600"/>
              </a:spcAft>
              <a:buFontTx/>
              <a:buBlip>
                <a:blip r:embed="rId3"/>
              </a:buBlip>
            </a:pPr>
            <a:r>
              <a:rPr lang="fr-FR" sz="1400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La méthode utilisée pour la prévision est celle des moindres carrés ordinaires. Celle-ci suppose l’existence d’un lien </a:t>
            </a:r>
            <a:r>
              <a:rPr lang="fr-FR" sz="1400" dirty="0">
                <a:solidFill>
                  <a:srgbClr val="003399"/>
                </a:solidFill>
                <a:latin typeface="ZapfHumnst BT" panose="020B0502050508020304" pitchFamily="34" charset="0"/>
              </a:rPr>
              <a:t>linéaire entre l’évolution </a:t>
            </a:r>
            <a:r>
              <a:rPr lang="fr-FR" sz="1400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des dépôts du système bancaire et des agrégats macroéconomiques de l’économie nationale. Les variables identifiées comme potentiellement ayant un pouvoir explicatif sont les suivantes:</a:t>
            </a:r>
          </a:p>
          <a:p>
            <a:pPr marL="180975" indent="-180975" algn="just">
              <a:spcAft>
                <a:spcPts val="600"/>
              </a:spcAft>
              <a:buFontTx/>
              <a:buBlip>
                <a:blip r:embed="rId3"/>
              </a:buBlip>
            </a:pPr>
            <a:endParaRPr lang="fr-FR" sz="1400" dirty="0" smtClean="0">
              <a:solidFill>
                <a:srgbClr val="003399"/>
              </a:solidFill>
              <a:latin typeface="ZapfHumnst BT" panose="020B0502050508020304" pitchFamily="34" charset="0"/>
            </a:endParaRPr>
          </a:p>
          <a:p>
            <a:pPr algn="just">
              <a:spcAft>
                <a:spcPts val="600"/>
              </a:spcAft>
            </a:pPr>
            <a:endParaRPr lang="fr-FR" sz="1400" dirty="0" smtClean="0">
              <a:solidFill>
                <a:srgbClr val="003399"/>
              </a:solidFill>
              <a:latin typeface="ZapfHumnst BT" panose="020B0502050508020304" pitchFamily="34" charset="0"/>
            </a:endParaRPr>
          </a:p>
          <a:p>
            <a:pPr marL="180975" indent="-180975" algn="just">
              <a:spcAft>
                <a:spcPts val="600"/>
              </a:spcAft>
              <a:buFontTx/>
              <a:buBlip>
                <a:blip r:embed="rId3"/>
              </a:buBlip>
            </a:pPr>
            <a:endParaRPr lang="fr-FR" sz="1400" dirty="0">
              <a:solidFill>
                <a:srgbClr val="003399"/>
              </a:solidFill>
              <a:latin typeface="ZapfHumnst BT" panose="020B0502050508020304" pitchFamily="34" charset="0"/>
            </a:endParaRPr>
          </a:p>
          <a:p>
            <a:pPr marL="180975" indent="-180975" algn="just">
              <a:spcAft>
                <a:spcPts val="600"/>
              </a:spcAft>
              <a:buFontTx/>
              <a:buBlip>
                <a:blip r:embed="rId3"/>
              </a:buBlip>
            </a:pPr>
            <a:endParaRPr lang="fr-FR" sz="1400" dirty="0" smtClean="0">
              <a:solidFill>
                <a:srgbClr val="003399"/>
              </a:solidFill>
              <a:latin typeface="ZapfHumnst BT" panose="020B0502050508020304" pitchFamily="34" charset="0"/>
            </a:endParaRP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fr-FR" sz="1400" dirty="0" smtClean="0">
              <a:solidFill>
                <a:srgbClr val="003399"/>
              </a:solidFill>
              <a:latin typeface="ZapfHumnst BT" panose="020B0502050508020304" pitchFamily="34" charset="0"/>
            </a:endParaRP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fr-FR" sz="1400" dirty="0">
              <a:solidFill>
                <a:srgbClr val="003399"/>
              </a:solidFill>
              <a:latin typeface="ZapfHumnst BT" panose="020B0502050508020304" pitchFamily="34" charset="0"/>
            </a:endParaRP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fr-FR" sz="1400" dirty="0" smtClean="0">
              <a:solidFill>
                <a:srgbClr val="003399"/>
              </a:solidFill>
              <a:latin typeface="ZapfHumnst BT" panose="020B0502050508020304" pitchFamily="34" charset="0"/>
            </a:endParaRP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fr-FR" sz="1400" dirty="0">
              <a:solidFill>
                <a:srgbClr val="003399"/>
              </a:solidFill>
              <a:latin typeface="ZapfHumnst BT" panose="020B0502050508020304" pitchFamily="34" charset="0"/>
            </a:endParaRP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fr-FR" sz="1400" dirty="0" smtClean="0">
              <a:solidFill>
                <a:srgbClr val="003399"/>
              </a:solidFill>
              <a:latin typeface="ZapfHumnst BT" panose="020B0502050508020304" pitchFamily="34" charset="0"/>
            </a:endParaRPr>
          </a:p>
          <a:p>
            <a:pPr marL="180975" indent="-180975" algn="just">
              <a:spcAft>
                <a:spcPts val="600"/>
              </a:spcAft>
              <a:buFontTx/>
              <a:buBlip>
                <a:blip r:embed="rId3"/>
              </a:buBlip>
            </a:pPr>
            <a:endParaRPr lang="fr-FR" sz="1400" dirty="0">
              <a:solidFill>
                <a:srgbClr val="003399"/>
              </a:solidFill>
              <a:latin typeface="ZapfHumnst BT" panose="020B0502050508020304" pitchFamily="34" charset="0"/>
            </a:endParaRPr>
          </a:p>
          <a:p>
            <a:pPr marL="180975" indent="-180975" algn="just">
              <a:spcAft>
                <a:spcPts val="600"/>
              </a:spcAft>
              <a:buFontTx/>
              <a:buBlip>
                <a:blip r:embed="rId3"/>
              </a:buBlip>
            </a:pPr>
            <a:r>
              <a:rPr lang="fr-FR" sz="1400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La base de données comporte 31 observations trimestrielles sur la période T1-2011 à T3-2018. Le modèle validé a été soumis aux tests classiques : homoscédasticité (test de Breusch Pagan), autocorrélation (test de Durbin Watson) et multicolinéarité.</a:t>
            </a:r>
          </a:p>
        </p:txBody>
      </p:sp>
      <p:sp>
        <p:nvSpPr>
          <p:cNvPr id="3" name="Rectangle 2"/>
          <p:cNvSpPr/>
          <p:nvPr/>
        </p:nvSpPr>
        <p:spPr>
          <a:xfrm>
            <a:off x="7548199" y="3494504"/>
            <a:ext cx="1389954" cy="3239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ZapfHumnst BT" panose="020B0502050508020304" pitchFamily="34" charset="0"/>
              </a:rPr>
              <a:t>PIB en volume</a:t>
            </a:r>
          </a:p>
        </p:txBody>
      </p:sp>
      <p:sp>
        <p:nvSpPr>
          <p:cNvPr id="8" name="Rectangle 7"/>
          <p:cNvSpPr/>
          <p:nvPr/>
        </p:nvSpPr>
        <p:spPr>
          <a:xfrm>
            <a:off x="3764148" y="3494504"/>
            <a:ext cx="1870696" cy="32587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ZapfHumnst BT" panose="020B0502050508020304" pitchFamily="34" charset="0"/>
              </a:rPr>
              <a:t>Transfert des MRE</a:t>
            </a:r>
          </a:p>
        </p:txBody>
      </p:sp>
      <p:sp>
        <p:nvSpPr>
          <p:cNvPr id="9" name="Rectangle 8"/>
          <p:cNvSpPr/>
          <p:nvPr/>
        </p:nvSpPr>
        <p:spPr>
          <a:xfrm>
            <a:off x="5769662" y="4744845"/>
            <a:ext cx="1612414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ZapfHumnst BT" panose="020B0502050508020304" pitchFamily="34" charset="0"/>
              </a:rPr>
              <a:t>Recettes de voyages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64985" y="4744845"/>
            <a:ext cx="1869859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ZapfHumnst BT" panose="020B0502050508020304" pitchFamily="34" charset="0"/>
              </a:rPr>
              <a:t>Ventes </a:t>
            </a:r>
            <a:r>
              <a:rPr lang="fr-FR" sz="1400" dirty="0">
                <a:latin typeface="ZapfHumnst BT" panose="020B0502050508020304" pitchFamily="34" charset="0"/>
              </a:rPr>
              <a:t>de ciment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69662" y="3494504"/>
            <a:ext cx="1620202" cy="32587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ZapfHumnst BT" panose="020B0502050508020304" pitchFamily="34" charset="0"/>
              </a:rPr>
              <a:t>Inflation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69662" y="4113991"/>
            <a:ext cx="1620202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ZapfHumnst BT" panose="020B0502050508020304" pitchFamily="34" charset="0"/>
              </a:rPr>
              <a:t>Taux de chômage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64985" y="4113076"/>
            <a:ext cx="1873820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ZapfHumnst BT" panose="020B0502050508020304" pitchFamily="34" charset="0"/>
              </a:rPr>
              <a:t>Balance commerciale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48198" y="4744845"/>
            <a:ext cx="1389309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ZapfHumnst BT" panose="020B0502050508020304" pitchFamily="34" charset="0"/>
              </a:rPr>
              <a:t>IDE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48843" y="4113991"/>
            <a:ext cx="1389309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ZapfHumnst BT" panose="020B0502050508020304" pitchFamily="34" charset="0"/>
              </a:rPr>
              <a:t>Cours du pétrole</a:t>
            </a:r>
          </a:p>
        </p:txBody>
      </p:sp>
      <p:sp>
        <p:nvSpPr>
          <p:cNvPr id="5" name="Ellipse 4"/>
          <p:cNvSpPr/>
          <p:nvPr/>
        </p:nvSpPr>
        <p:spPr>
          <a:xfrm>
            <a:off x="625128" y="4044862"/>
            <a:ext cx="1872208" cy="54587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Dépôts GPBM</a:t>
            </a:r>
          </a:p>
        </p:txBody>
      </p:sp>
      <p:sp>
        <p:nvSpPr>
          <p:cNvPr id="6" name="Double flèche horizontale 5"/>
          <p:cNvSpPr/>
          <p:nvPr/>
        </p:nvSpPr>
        <p:spPr>
          <a:xfrm>
            <a:off x="2727735" y="4134873"/>
            <a:ext cx="936104" cy="36585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377" y="3322939"/>
            <a:ext cx="648072" cy="72192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46126" y="3212976"/>
            <a:ext cx="8871370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767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ZoneTexte 3"/>
          <p:cNvSpPr txBox="1">
            <a:spLocks noChangeArrowheads="1"/>
          </p:cNvSpPr>
          <p:nvPr/>
        </p:nvSpPr>
        <p:spPr bwMode="auto">
          <a:xfrm>
            <a:off x="1006078" y="2643188"/>
            <a:ext cx="824438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FR" sz="2800" b="1" dirty="0" smtClean="0">
                <a:latin typeface="ZapfHumnst BT" panose="020B0502050508020304" pitchFamily="34" charset="0"/>
              </a:rPr>
              <a:t>UNE </a:t>
            </a:r>
            <a:r>
              <a:rPr lang="fr-FR" sz="2800" b="1" dirty="0">
                <a:latin typeface="ZapfHumnst BT" panose="020B0502050508020304" pitchFamily="34" charset="0"/>
              </a:rPr>
              <a:t>CROISSANCE </a:t>
            </a:r>
            <a:r>
              <a:rPr lang="fr-FR" sz="2800" b="1">
                <a:latin typeface="ZapfHumnst BT" panose="020B0502050508020304" pitchFamily="34" charset="0"/>
              </a:rPr>
              <a:t>PREVISIONNELLE </a:t>
            </a:r>
            <a:r>
              <a:rPr lang="fr-FR" sz="2800" b="1" smtClean="0">
                <a:latin typeface="ZapfHumnst BT" panose="020B0502050508020304" pitchFamily="34" charset="0"/>
              </a:rPr>
              <a:t>DES DEPOTS DU </a:t>
            </a:r>
            <a:r>
              <a:rPr lang="fr-FR" sz="2800" b="1" dirty="0" smtClean="0">
                <a:latin typeface="ZapfHumnst BT" panose="020B0502050508020304" pitchFamily="34" charset="0"/>
              </a:rPr>
              <a:t>SYSTEME </a:t>
            </a:r>
            <a:r>
              <a:rPr lang="fr-FR" sz="2800" b="1" smtClean="0">
                <a:latin typeface="ZapfHumnst BT" panose="020B0502050508020304" pitchFamily="34" charset="0"/>
              </a:rPr>
              <a:t>BANCAIRE </a:t>
            </a:r>
          </a:p>
          <a:p>
            <a:pPr algn="ctr"/>
            <a:r>
              <a:rPr lang="fr-FR" sz="2800" b="1" dirty="0" smtClean="0">
                <a:latin typeface="ZapfHumnst BT" panose="020B0502050508020304" pitchFamily="34" charset="0"/>
              </a:rPr>
              <a:t>DE  6,2% EN 2019</a:t>
            </a:r>
            <a:endParaRPr lang="fr-FR" sz="2800" b="1" dirty="0">
              <a:latin typeface="ZapfHumnst BT" panose="020B0502050508020304" pitchFamily="34" charset="0"/>
            </a:endParaRPr>
          </a:p>
        </p:txBody>
      </p:sp>
      <p:sp>
        <p:nvSpPr>
          <p:cNvPr id="128002" name="Rectangle 2"/>
          <p:cNvSpPr>
            <a:spLocks noChangeArrowheads="1"/>
          </p:cNvSpPr>
          <p:nvPr/>
        </p:nvSpPr>
        <p:spPr bwMode="gray">
          <a:xfrm>
            <a:off x="154782" y="142875"/>
            <a:ext cx="9751219" cy="642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fr-FR" b="1">
                <a:solidFill>
                  <a:schemeClr val="bg1"/>
                </a:solidFill>
              </a:rPr>
              <a:t>MODELISATION BMCE BANK</a:t>
            </a:r>
            <a:r>
              <a:rPr lang="fr-FR" sz="2000" b="1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47493" y="260651"/>
            <a:ext cx="1005947" cy="925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0659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3"/>
          <p:cNvSpPr>
            <a:spLocks noChangeArrowheads="1"/>
          </p:cNvSpPr>
          <p:nvPr/>
        </p:nvSpPr>
        <p:spPr bwMode="auto">
          <a:xfrm>
            <a:off x="450435" y="260648"/>
            <a:ext cx="9290139" cy="843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defTabSz="914400"/>
            <a:r>
              <a:rPr lang="fr-FR" sz="2100" b="1" cap="small" dirty="0" smtClean="0">
                <a:solidFill>
                  <a:srgbClr val="003399"/>
                </a:solidFill>
                <a:latin typeface="ZapfHumnst BT" pitchFamily="34" charset="0"/>
                <a:ea typeface="ＭＳ Ｐゴシック" pitchFamily="34" charset="-128"/>
              </a:rPr>
              <a:t>Une accélération des dépôts attendue à fin 2019</a:t>
            </a:r>
            <a:endParaRPr lang="fr-FR" sz="2100" b="1" cap="small" dirty="0">
              <a:solidFill>
                <a:srgbClr val="003399"/>
              </a:solidFill>
              <a:latin typeface="ZapfHumnst BT" pitchFamily="34" charset="0"/>
              <a:ea typeface="ＭＳ Ｐゴシック" pitchFamily="34" charset="-128"/>
            </a:endParaRP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47493" y="260651"/>
            <a:ext cx="1005947" cy="925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Espace réservé du numéro de diapositive 3"/>
          <p:cNvSpPr txBox="1">
            <a:spLocks/>
          </p:cNvSpPr>
          <p:nvPr/>
        </p:nvSpPr>
        <p:spPr bwMode="auto">
          <a:xfrm>
            <a:off x="9321805" y="6546081"/>
            <a:ext cx="466725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327" tIns="50163" rIns="100327" bIns="50163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9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5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957778" eaLnBrk="1" hangingPunct="1">
              <a:spcBef>
                <a:spcPct val="0"/>
              </a:spcBef>
              <a:buFont typeface="Arial" charset="0"/>
              <a:buNone/>
            </a:pPr>
            <a:fld id="{35AC2F96-0848-4537-9D79-FB09D3469D49}" type="slidenum">
              <a:rPr lang="fr-FR" altLang="fr-FR" sz="1200" b="1">
                <a:solidFill>
                  <a:srgbClr val="303591"/>
                </a:solidFill>
                <a:latin typeface="ZapfHumnst BT" pitchFamily="34" charset="0"/>
              </a:rPr>
              <a:pPr algn="ctr" defTabSz="957778" eaLnBrk="1" hangingPunct="1">
                <a:spcBef>
                  <a:spcPct val="0"/>
                </a:spcBef>
                <a:buFont typeface="Arial" charset="0"/>
                <a:buNone/>
              </a:pPr>
              <a:t>4</a:t>
            </a:fld>
            <a:endParaRPr lang="fr-FR" altLang="fr-FR" sz="1200" b="1" dirty="0">
              <a:solidFill>
                <a:srgbClr val="303591"/>
              </a:solidFill>
              <a:latin typeface="ZapfHumnst BT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14235" y="1186544"/>
            <a:ext cx="9140932" cy="2416046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marL="180975" indent="-180975" algn="just">
              <a:spcAft>
                <a:spcPts val="600"/>
              </a:spcAft>
              <a:buFontTx/>
              <a:buBlip>
                <a:blip r:embed="rId3"/>
              </a:buBlip>
            </a:pPr>
            <a:r>
              <a:rPr lang="fr-FR" sz="1400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Les modèles retenus pour la modélisation font ressortir trois variables significatives impactant l’évolution des dépôts du système bancaire:</a:t>
            </a:r>
          </a:p>
          <a:p>
            <a:pPr marL="742893" lvl="1" indent="-28575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sz="1400" b="1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Le PIB en volume ;</a:t>
            </a:r>
          </a:p>
          <a:p>
            <a:pPr marL="742893" lvl="1" indent="-28575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sz="1400" b="1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Les avoirs extérieurs nets ;</a:t>
            </a:r>
          </a:p>
          <a:p>
            <a:pPr marL="742893" lvl="1" indent="-28575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sz="1400" b="1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L’inflation.</a:t>
            </a:r>
          </a:p>
          <a:p>
            <a:pPr lvl="1" algn="just">
              <a:spcAft>
                <a:spcPts val="600"/>
              </a:spcAft>
            </a:pPr>
            <a:endParaRPr lang="fr-FR" sz="1400" b="1" dirty="0" smtClean="0">
              <a:solidFill>
                <a:srgbClr val="003399"/>
              </a:solidFill>
              <a:latin typeface="ZapfHumnst BT" panose="020B0502050508020304" pitchFamily="34" charset="0"/>
            </a:endParaRPr>
          </a:p>
          <a:p>
            <a:pPr marL="180975" indent="-180975" algn="just">
              <a:spcAft>
                <a:spcPts val="600"/>
              </a:spcAft>
              <a:buFontTx/>
              <a:buBlip>
                <a:blip r:embed="rId3"/>
              </a:buBlip>
            </a:pPr>
            <a:r>
              <a:rPr lang="fr-FR" sz="1400" dirty="0">
                <a:solidFill>
                  <a:srgbClr val="003399"/>
                </a:solidFill>
                <a:latin typeface="ZapfHumnst BT" panose="020B0502050508020304" pitchFamily="34" charset="0"/>
              </a:rPr>
              <a:t>Ainsi, il est prévu une hausse de +6,2% des dépôts de la clientèle à fin 2019 en glissement annuel. Plus en détail, les comptes chèques, les comptes courants et comptes d’épargne progresseraient de +4%, +4,5% et +8,8% respectivement </a:t>
            </a:r>
            <a:r>
              <a:rPr lang="fr-FR" sz="1400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.</a:t>
            </a:r>
          </a:p>
        </p:txBody>
      </p:sp>
      <p:graphicFrame>
        <p:nvGraphicFramePr>
          <p:cNvPr id="19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27419"/>
              </p:ext>
            </p:extLst>
          </p:nvPr>
        </p:nvGraphicFramePr>
        <p:xfrm>
          <a:off x="653806" y="3767040"/>
          <a:ext cx="8547666" cy="2686296"/>
        </p:xfrm>
        <a:graphic>
          <a:graphicData uri="http://schemas.openxmlformats.org/drawingml/2006/table">
            <a:tbl>
              <a:tbl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769508"/>
                <a:gridCol w="727040"/>
                <a:gridCol w="1033392"/>
                <a:gridCol w="1240753"/>
                <a:gridCol w="1135934"/>
                <a:gridCol w="1135934"/>
                <a:gridCol w="1505105"/>
              </a:tblGrid>
              <a:tr h="19204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ansa Std Normal" pitchFamily="50" charset="0"/>
                        <a:cs typeface="Arial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ZapfHumnst BT" panose="020B0502050508020304" pitchFamily="34" charset="0"/>
                          <a:ea typeface="+mn-ea"/>
                          <a:cs typeface="Arial" pitchFamily="34" charset="0"/>
                        </a:rPr>
                        <a:t>Evolution des dépôts de la clientèle du système bancaire (MAD milliards)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ansa Std Normal" pitchFamily="50" charset="0"/>
                        <a:cs typeface="Arial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ansa Std Normal" pitchFamily="50" charset="0"/>
                        <a:cs typeface="Arial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ansa Std Normal" pitchFamily="50" charset="0"/>
                        <a:cs typeface="Arial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ansa Std Normal" pitchFamily="50" charset="0"/>
                        <a:cs typeface="Arial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8074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ansa Std Normal" pitchFamily="50" charset="0"/>
                        <a:cs typeface="Arial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ZapfHumnst BT" panose="020B0502050508020304" pitchFamily="34" charset="0"/>
                          <a:ea typeface="+mn-ea"/>
                          <a:cs typeface="Arial" pitchFamily="34" charset="0"/>
                        </a:rPr>
                        <a:t>T4 2018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ZapfHumnst BT" panose="020B0502050508020304" pitchFamily="34" charset="0"/>
                          <a:ea typeface="+mn-ea"/>
                          <a:cs typeface="Arial" pitchFamily="34" charset="0"/>
                        </a:rPr>
                        <a:t>T1 2019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ZapfHumnst BT" panose="020B0502050508020304" pitchFamily="34" charset="0"/>
                          <a:ea typeface="+mn-ea"/>
                          <a:cs typeface="Arial" pitchFamily="34" charset="0"/>
                        </a:rPr>
                        <a:t>T2 2019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ZapfHumnst BT" panose="020B0502050508020304" pitchFamily="34" charset="0"/>
                          <a:ea typeface="+mn-ea"/>
                          <a:cs typeface="Arial" pitchFamily="34" charset="0"/>
                        </a:rPr>
                        <a:t>T3 2019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ZapfHumnst BT" panose="020B0502050508020304" pitchFamily="34" charset="0"/>
                          <a:ea typeface="+mn-ea"/>
                          <a:cs typeface="Arial" pitchFamily="34" charset="0"/>
                        </a:rPr>
                        <a:t>T4 2019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ZapfHumnst BT" panose="020B0502050508020304" pitchFamily="34" charset="0"/>
                          <a:ea typeface="+mn-ea"/>
                          <a:cs typeface="Arial" pitchFamily="34" charset="0"/>
                        </a:rPr>
                        <a:t>Var (2018/2019)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5821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ZapfHumnst BT" panose="020B0502050508020304" pitchFamily="34" charset="0"/>
                          <a:cs typeface="Arial" pitchFamily="34" charset="0"/>
                        </a:rPr>
                        <a:t>Dépôts</a:t>
                      </a:r>
                      <a:endParaRPr kumimoji="0" lang="fr-F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ZapfHumnst BT" panose="020B0502050508020304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6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ZapfHumnst BT" panose="020B0502050508020304" pitchFamily="34" charset="0"/>
                        </a:rPr>
                        <a:t> </a:t>
                      </a:r>
                      <a:r>
                        <a:rPr lang="fr-FR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ZapfHumnst BT" panose="020B0502050508020304" pitchFamily="34" charset="0"/>
                        </a:rPr>
                        <a:t>    922,7   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ZapfHumnst BT" panose="020B05020505080203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6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ZapfHumnst BT" panose="020B0502050508020304" pitchFamily="34" charset="0"/>
                        </a:rPr>
                        <a:t>      </a:t>
                      </a:r>
                      <a:r>
                        <a:rPr lang="fr-FR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ZapfHumnst BT" panose="020B0502050508020304" pitchFamily="34" charset="0"/>
                        </a:rPr>
                        <a:t>920,8   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ZapfHumnst BT" panose="020B05020505080203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6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ZapfHumnst BT" panose="020B0502050508020304" pitchFamily="34" charset="0"/>
                        </a:rPr>
                        <a:t>      </a:t>
                      </a:r>
                      <a:r>
                        <a:rPr lang="fr-FR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ZapfHumnst BT" panose="020B0502050508020304" pitchFamily="34" charset="0"/>
                        </a:rPr>
                        <a:t>916,5   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ZapfHumnst BT" panose="020B05020505080203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6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ZapfHumnst BT" panose="020B0502050508020304" pitchFamily="34" charset="0"/>
                        </a:rPr>
                        <a:t>      </a:t>
                      </a:r>
                      <a:r>
                        <a:rPr lang="fr-FR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ZapfHumnst BT" panose="020B0502050508020304" pitchFamily="34" charset="0"/>
                        </a:rPr>
                        <a:t>940,6   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ZapfHumnst BT" panose="020B05020505080203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6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ZapfHumnst BT" panose="020B0502050508020304" pitchFamily="34" charset="0"/>
                        </a:rPr>
                        <a:t>      </a:t>
                      </a:r>
                      <a:r>
                        <a:rPr lang="fr-FR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ZapfHumnst BT" panose="020B0502050508020304" pitchFamily="34" charset="0"/>
                        </a:rPr>
                        <a:t>980,5   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ZapfHumnst BT" panose="020B05020505080203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6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ZapfHumnst BT" panose="020B0502050508020304" pitchFamily="34" charset="0"/>
                          <a:cs typeface="Times New Roman" pitchFamily="18" charset="0"/>
                        </a:rPr>
                        <a:t>+ 6,2%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6DC"/>
                    </a:solidFill>
                  </a:tcPr>
                </a:tc>
              </a:tr>
              <a:tr h="458214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ZapfHumnst BT" panose="020B0502050508020304" pitchFamily="34" charset="0"/>
                          <a:ea typeface="+mn-ea"/>
                          <a:cs typeface="Arial" pitchFamily="34" charset="0"/>
                        </a:rPr>
                        <a:t>Comptes chèques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6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1" u="none" strike="noStrike" dirty="0">
                          <a:solidFill>
                            <a:schemeClr val="tx1"/>
                          </a:solidFill>
                          <a:effectLst/>
                          <a:latin typeface="ZapfHumnst BT" panose="020B0502050508020304" pitchFamily="34" charset="0"/>
                        </a:rPr>
                        <a:t>      </a:t>
                      </a:r>
                      <a:r>
                        <a:rPr lang="fr-FR" sz="12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ZapfHumnst BT" panose="020B0502050508020304" pitchFamily="34" charset="0"/>
                        </a:rPr>
                        <a:t>423,9   </a:t>
                      </a:r>
                      <a:endParaRPr lang="fr-FR" sz="1200" b="0" i="1" u="none" strike="noStrike" dirty="0">
                        <a:solidFill>
                          <a:schemeClr val="tx1"/>
                        </a:solidFill>
                        <a:effectLst/>
                        <a:latin typeface="ZapfHumnst BT" panose="020B05020505080203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6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1" u="none" strike="noStrike" dirty="0">
                          <a:solidFill>
                            <a:schemeClr val="tx1"/>
                          </a:solidFill>
                          <a:effectLst/>
                          <a:latin typeface="ZapfHumnst BT" panose="020B0502050508020304" pitchFamily="34" charset="0"/>
                        </a:rPr>
                        <a:t>         </a:t>
                      </a:r>
                      <a:r>
                        <a:rPr lang="fr-FR" sz="12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ZapfHumnst BT" panose="020B0502050508020304" pitchFamily="34" charset="0"/>
                        </a:rPr>
                        <a:t>406   </a:t>
                      </a:r>
                      <a:endParaRPr lang="fr-FR" sz="1200" b="0" i="1" u="none" strike="noStrike" dirty="0">
                        <a:solidFill>
                          <a:schemeClr val="tx1"/>
                        </a:solidFill>
                        <a:effectLst/>
                        <a:latin typeface="ZapfHumnst BT" panose="020B05020505080203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6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1" u="none" strike="noStrike" dirty="0">
                          <a:solidFill>
                            <a:schemeClr val="tx1"/>
                          </a:solidFill>
                          <a:effectLst/>
                          <a:latin typeface="ZapfHumnst BT" panose="020B0502050508020304" pitchFamily="34" charset="0"/>
                        </a:rPr>
                        <a:t>      </a:t>
                      </a:r>
                      <a:r>
                        <a:rPr lang="fr-FR" sz="12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ZapfHumnst BT" panose="020B0502050508020304" pitchFamily="34" charset="0"/>
                        </a:rPr>
                        <a:t>407   </a:t>
                      </a:r>
                      <a:endParaRPr lang="fr-FR" sz="1200" b="0" i="1" u="none" strike="noStrike" dirty="0">
                        <a:solidFill>
                          <a:schemeClr val="tx1"/>
                        </a:solidFill>
                        <a:effectLst/>
                        <a:latin typeface="ZapfHumnst BT" panose="020B05020505080203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6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1" u="none" strike="noStrike" dirty="0">
                          <a:solidFill>
                            <a:schemeClr val="tx1"/>
                          </a:solidFill>
                          <a:effectLst/>
                          <a:latin typeface="ZapfHumnst BT" panose="020B0502050508020304" pitchFamily="34" charset="0"/>
                        </a:rPr>
                        <a:t>      </a:t>
                      </a:r>
                      <a:r>
                        <a:rPr lang="fr-FR" sz="12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ZapfHumnst BT" panose="020B0502050508020304" pitchFamily="34" charset="0"/>
                        </a:rPr>
                        <a:t>418,8   </a:t>
                      </a:r>
                      <a:endParaRPr lang="fr-FR" sz="1200" b="0" i="1" u="none" strike="noStrike" dirty="0">
                        <a:solidFill>
                          <a:schemeClr val="tx1"/>
                        </a:solidFill>
                        <a:effectLst/>
                        <a:latin typeface="ZapfHumnst BT" panose="020B05020505080203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6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1" u="none" strike="noStrike" dirty="0">
                          <a:solidFill>
                            <a:schemeClr val="tx1"/>
                          </a:solidFill>
                          <a:effectLst/>
                          <a:latin typeface="ZapfHumnst BT" panose="020B0502050508020304" pitchFamily="34" charset="0"/>
                        </a:rPr>
                        <a:t>      </a:t>
                      </a:r>
                      <a:r>
                        <a:rPr lang="fr-FR" sz="12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ZapfHumnst BT" panose="020B0502050508020304" pitchFamily="34" charset="0"/>
                        </a:rPr>
                        <a:t>440,9   </a:t>
                      </a:r>
                      <a:endParaRPr lang="fr-FR" sz="1200" b="0" i="1" u="none" strike="noStrike" dirty="0">
                        <a:solidFill>
                          <a:schemeClr val="tx1"/>
                        </a:solidFill>
                        <a:effectLst/>
                        <a:latin typeface="ZapfHumnst BT" panose="020B05020505080203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6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ZapfHumnst BT" panose="020B0502050508020304" pitchFamily="34" charset="0"/>
                          <a:ea typeface="+mn-ea"/>
                          <a:cs typeface="Times New Roman" pitchFamily="18" charset="0"/>
                        </a:rPr>
                        <a:t>+ 4%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6DC"/>
                    </a:solidFill>
                  </a:tcPr>
                </a:tc>
              </a:tr>
              <a:tr h="458214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ZapfHumnst BT" panose="020B0502050508020304" pitchFamily="34" charset="0"/>
                          <a:ea typeface="+mn-ea"/>
                          <a:cs typeface="Arial" pitchFamily="34" charset="0"/>
                        </a:rPr>
                        <a:t>Comptes courants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6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1" u="none" strike="noStrike" dirty="0">
                          <a:solidFill>
                            <a:schemeClr val="tx1"/>
                          </a:solidFill>
                          <a:effectLst/>
                          <a:latin typeface="ZapfHumnst BT" panose="020B0502050508020304" pitchFamily="34" charset="0"/>
                        </a:rPr>
                        <a:t>      </a:t>
                      </a:r>
                      <a:r>
                        <a:rPr lang="fr-FR" sz="12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ZapfHumnst BT" panose="020B0502050508020304" pitchFamily="34" charset="0"/>
                        </a:rPr>
                        <a:t>150,9   </a:t>
                      </a:r>
                      <a:endParaRPr lang="fr-FR" sz="1200" b="0" i="1" u="none" strike="noStrike" dirty="0">
                        <a:solidFill>
                          <a:schemeClr val="tx1"/>
                        </a:solidFill>
                        <a:effectLst/>
                        <a:latin typeface="ZapfHumnst BT" panose="020B05020505080203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6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1" u="none" strike="noStrike" dirty="0">
                          <a:solidFill>
                            <a:schemeClr val="tx1"/>
                          </a:solidFill>
                          <a:effectLst/>
                          <a:latin typeface="ZapfHumnst BT" panose="020B0502050508020304" pitchFamily="34" charset="0"/>
                        </a:rPr>
                        <a:t>      </a:t>
                      </a:r>
                      <a:r>
                        <a:rPr lang="fr-FR" sz="12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ZapfHumnst BT" panose="020B0502050508020304" pitchFamily="34" charset="0"/>
                        </a:rPr>
                        <a:t>140,9   </a:t>
                      </a:r>
                      <a:endParaRPr lang="fr-FR" sz="1200" b="0" i="1" u="none" strike="noStrike" dirty="0">
                        <a:solidFill>
                          <a:schemeClr val="tx1"/>
                        </a:solidFill>
                        <a:effectLst/>
                        <a:latin typeface="ZapfHumnst BT" panose="020B05020505080203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6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1" u="none" strike="noStrike" dirty="0">
                          <a:solidFill>
                            <a:schemeClr val="tx1"/>
                          </a:solidFill>
                          <a:effectLst/>
                          <a:latin typeface="ZapfHumnst BT" panose="020B0502050508020304" pitchFamily="34" charset="0"/>
                        </a:rPr>
                        <a:t>      </a:t>
                      </a:r>
                      <a:r>
                        <a:rPr lang="fr-FR" sz="12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ZapfHumnst BT" panose="020B0502050508020304" pitchFamily="34" charset="0"/>
                        </a:rPr>
                        <a:t>144   </a:t>
                      </a:r>
                      <a:endParaRPr lang="fr-FR" sz="1200" b="0" i="1" u="none" strike="noStrike" dirty="0">
                        <a:solidFill>
                          <a:schemeClr val="tx1"/>
                        </a:solidFill>
                        <a:effectLst/>
                        <a:latin typeface="ZapfHumnst BT" panose="020B05020505080203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6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1" u="none" strike="noStrike" dirty="0">
                          <a:solidFill>
                            <a:schemeClr val="tx1"/>
                          </a:solidFill>
                          <a:effectLst/>
                          <a:latin typeface="ZapfHumnst BT" panose="020B0502050508020304" pitchFamily="34" charset="0"/>
                        </a:rPr>
                        <a:t>      </a:t>
                      </a:r>
                      <a:r>
                        <a:rPr lang="fr-FR" sz="12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ZapfHumnst BT" panose="020B0502050508020304" pitchFamily="34" charset="0"/>
                        </a:rPr>
                        <a:t>147,7   </a:t>
                      </a:r>
                      <a:endParaRPr lang="fr-FR" sz="1200" b="0" i="1" u="none" strike="noStrike" dirty="0">
                        <a:solidFill>
                          <a:schemeClr val="tx1"/>
                        </a:solidFill>
                        <a:effectLst/>
                        <a:latin typeface="ZapfHumnst BT" panose="020B05020505080203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6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1" u="none" strike="noStrike" dirty="0">
                          <a:solidFill>
                            <a:schemeClr val="tx1"/>
                          </a:solidFill>
                          <a:effectLst/>
                          <a:latin typeface="ZapfHumnst BT" panose="020B0502050508020304" pitchFamily="34" charset="0"/>
                        </a:rPr>
                        <a:t>      </a:t>
                      </a:r>
                      <a:r>
                        <a:rPr lang="fr-FR" sz="12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ZapfHumnst BT" panose="020B0502050508020304" pitchFamily="34" charset="0"/>
                        </a:rPr>
                        <a:t>157,7   </a:t>
                      </a:r>
                      <a:endParaRPr lang="fr-FR" sz="1200" b="0" i="1" u="none" strike="noStrike" dirty="0">
                        <a:solidFill>
                          <a:schemeClr val="tx1"/>
                        </a:solidFill>
                        <a:effectLst/>
                        <a:latin typeface="ZapfHumnst BT" panose="020B05020505080203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6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ZapfHumnst BT" panose="020B0502050508020304" pitchFamily="34" charset="0"/>
                          <a:ea typeface="+mn-ea"/>
                          <a:cs typeface="Times New Roman" pitchFamily="18" charset="0"/>
                        </a:rPr>
                        <a:t>+ 4,5%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6DC"/>
                    </a:solidFill>
                  </a:tcPr>
                </a:tc>
              </a:tr>
              <a:tr h="458214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ZapfHumnst BT" panose="020B0502050508020304" pitchFamily="34" charset="0"/>
                          <a:ea typeface="+mn-ea"/>
                          <a:cs typeface="Arial" pitchFamily="34" charset="0"/>
                        </a:rPr>
                        <a:t>Comptes d’épargne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6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1" u="none" strike="noStrike" dirty="0">
                          <a:solidFill>
                            <a:schemeClr val="tx1"/>
                          </a:solidFill>
                          <a:effectLst/>
                          <a:latin typeface="ZapfHumnst BT" panose="020B0502050508020304" pitchFamily="34" charset="0"/>
                        </a:rPr>
                        <a:t>      </a:t>
                      </a:r>
                      <a:r>
                        <a:rPr lang="fr-FR" sz="12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ZapfHumnst BT" panose="020B0502050508020304" pitchFamily="34" charset="0"/>
                        </a:rPr>
                        <a:t>160,5   </a:t>
                      </a:r>
                      <a:endParaRPr lang="fr-FR" sz="1200" b="0" i="1" u="none" strike="noStrike" dirty="0">
                        <a:solidFill>
                          <a:schemeClr val="tx1"/>
                        </a:solidFill>
                        <a:effectLst/>
                        <a:latin typeface="ZapfHumnst BT" panose="020B05020505080203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6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1" u="none" strike="noStrike" dirty="0">
                          <a:solidFill>
                            <a:schemeClr val="tx1"/>
                          </a:solidFill>
                          <a:effectLst/>
                          <a:latin typeface="ZapfHumnst BT" panose="020B0502050508020304" pitchFamily="34" charset="0"/>
                        </a:rPr>
                        <a:t>      </a:t>
                      </a:r>
                      <a:r>
                        <a:rPr lang="fr-FR" sz="12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ZapfHumnst BT" panose="020B0502050508020304" pitchFamily="34" charset="0"/>
                        </a:rPr>
                        <a:t>141,9   </a:t>
                      </a:r>
                      <a:endParaRPr lang="fr-FR" sz="1200" b="0" i="1" u="none" strike="noStrike" dirty="0">
                        <a:solidFill>
                          <a:schemeClr val="tx1"/>
                        </a:solidFill>
                        <a:effectLst/>
                        <a:latin typeface="ZapfHumnst BT" panose="020B05020505080203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6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1" u="none" strike="noStrike" dirty="0">
                          <a:solidFill>
                            <a:schemeClr val="tx1"/>
                          </a:solidFill>
                          <a:effectLst/>
                          <a:latin typeface="ZapfHumnst BT" panose="020B0502050508020304" pitchFamily="34" charset="0"/>
                        </a:rPr>
                        <a:t>      </a:t>
                      </a:r>
                      <a:r>
                        <a:rPr lang="fr-FR" sz="12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ZapfHumnst BT" panose="020B0502050508020304" pitchFamily="34" charset="0"/>
                        </a:rPr>
                        <a:t>145,8   </a:t>
                      </a:r>
                      <a:endParaRPr lang="fr-FR" sz="1200" b="0" i="1" u="none" strike="noStrike" dirty="0">
                        <a:solidFill>
                          <a:schemeClr val="tx1"/>
                        </a:solidFill>
                        <a:effectLst/>
                        <a:latin typeface="ZapfHumnst BT" panose="020B05020505080203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6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1" u="none" strike="noStrike" dirty="0">
                          <a:solidFill>
                            <a:schemeClr val="tx1"/>
                          </a:solidFill>
                          <a:effectLst/>
                          <a:latin typeface="ZapfHumnst BT" panose="020B0502050508020304" pitchFamily="34" charset="0"/>
                        </a:rPr>
                        <a:t>      </a:t>
                      </a:r>
                      <a:r>
                        <a:rPr lang="fr-FR" sz="12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ZapfHumnst BT" panose="020B0502050508020304" pitchFamily="34" charset="0"/>
                        </a:rPr>
                        <a:t>153,2   </a:t>
                      </a:r>
                      <a:endParaRPr lang="fr-FR" sz="1200" b="0" i="1" u="none" strike="noStrike" dirty="0">
                        <a:solidFill>
                          <a:schemeClr val="tx1"/>
                        </a:solidFill>
                        <a:effectLst/>
                        <a:latin typeface="ZapfHumnst BT" panose="020B05020505080203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6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1" u="none" strike="noStrike" dirty="0">
                          <a:solidFill>
                            <a:schemeClr val="tx1"/>
                          </a:solidFill>
                          <a:effectLst/>
                          <a:latin typeface="ZapfHumnst BT" panose="020B0502050508020304" pitchFamily="34" charset="0"/>
                        </a:rPr>
                        <a:t>      </a:t>
                      </a:r>
                      <a:r>
                        <a:rPr lang="fr-FR" sz="12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ZapfHumnst BT" panose="020B0502050508020304" pitchFamily="34" charset="0"/>
                        </a:rPr>
                        <a:t>174,8   </a:t>
                      </a:r>
                      <a:endParaRPr lang="fr-FR" sz="1200" b="0" i="1" u="none" strike="noStrike" dirty="0">
                        <a:solidFill>
                          <a:schemeClr val="tx1"/>
                        </a:solidFill>
                        <a:effectLst/>
                        <a:latin typeface="ZapfHumnst BT" panose="020B05020505080203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6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ZapfHumnst BT" panose="020B0502050508020304" pitchFamily="34" charset="0"/>
                          <a:ea typeface="+mn-ea"/>
                          <a:cs typeface="Times New Roman" pitchFamily="18" charset="0"/>
                        </a:rPr>
                        <a:t>+ 8,8%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1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3"/>
          <p:cNvSpPr>
            <a:spLocks noChangeArrowheads="1"/>
          </p:cNvSpPr>
          <p:nvPr/>
        </p:nvSpPr>
        <p:spPr bwMode="auto">
          <a:xfrm>
            <a:off x="450435" y="260648"/>
            <a:ext cx="8318989" cy="843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defTabSz="914400"/>
            <a:r>
              <a:rPr lang="fr-FR" sz="2100" b="1" cap="small" dirty="0">
                <a:solidFill>
                  <a:srgbClr val="003399"/>
                </a:solidFill>
                <a:latin typeface="ZapfHumnst BT" pitchFamily="34" charset="0"/>
                <a:ea typeface="ＭＳ Ｐゴシック" pitchFamily="34" charset="-128"/>
              </a:rPr>
              <a:t>Une croissance prévisionnelle des </a:t>
            </a:r>
            <a:r>
              <a:rPr lang="fr-FR" sz="2100" b="1" cap="small" dirty="0" smtClean="0">
                <a:solidFill>
                  <a:srgbClr val="003399"/>
                </a:solidFill>
                <a:latin typeface="ZapfHumnst BT" pitchFamily="34" charset="0"/>
                <a:ea typeface="ＭＳ Ｐゴシック" pitchFamily="34" charset="-128"/>
              </a:rPr>
              <a:t>dépôts globaux du </a:t>
            </a:r>
            <a:r>
              <a:rPr lang="fr-FR" sz="2100" b="1" cap="small" dirty="0">
                <a:solidFill>
                  <a:srgbClr val="003399"/>
                </a:solidFill>
                <a:latin typeface="ZapfHumnst BT" pitchFamily="34" charset="0"/>
                <a:ea typeface="ＭＳ Ｐゴシック" pitchFamily="34" charset="-128"/>
              </a:rPr>
              <a:t>système bancaire de </a:t>
            </a:r>
            <a:r>
              <a:rPr lang="fr-FR" sz="2100" b="1" cap="small" dirty="0" smtClean="0">
                <a:solidFill>
                  <a:srgbClr val="003399"/>
                </a:solidFill>
                <a:latin typeface="ZapfHumnst BT" pitchFamily="34" charset="0"/>
                <a:ea typeface="ＭＳ Ｐゴシック" pitchFamily="34" charset="-128"/>
              </a:rPr>
              <a:t>6,2% </a:t>
            </a:r>
            <a:r>
              <a:rPr lang="fr-FR" sz="2100" b="1" cap="small" dirty="0">
                <a:solidFill>
                  <a:srgbClr val="003399"/>
                </a:solidFill>
                <a:latin typeface="ZapfHumnst BT" pitchFamily="34" charset="0"/>
                <a:ea typeface="ＭＳ Ｐゴシック" pitchFamily="34" charset="-128"/>
              </a:rPr>
              <a:t>en 2019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47493" y="260651"/>
            <a:ext cx="1005947" cy="925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Espace réservé du numéro de diapositive 3"/>
          <p:cNvSpPr txBox="1">
            <a:spLocks/>
          </p:cNvSpPr>
          <p:nvPr/>
        </p:nvSpPr>
        <p:spPr bwMode="auto">
          <a:xfrm>
            <a:off x="9321805" y="6546081"/>
            <a:ext cx="466725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327" tIns="50163" rIns="100327" bIns="50163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9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5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957778" eaLnBrk="1" hangingPunct="1">
              <a:spcBef>
                <a:spcPct val="0"/>
              </a:spcBef>
              <a:buFont typeface="Arial" charset="0"/>
              <a:buNone/>
            </a:pPr>
            <a:fld id="{35AC2F96-0848-4537-9D79-FB09D3469D49}" type="slidenum">
              <a:rPr lang="fr-FR" altLang="fr-FR" sz="1200" b="1">
                <a:solidFill>
                  <a:srgbClr val="303591"/>
                </a:solidFill>
                <a:latin typeface="ZapfHumnst BT" pitchFamily="34" charset="0"/>
              </a:rPr>
              <a:pPr algn="ctr" defTabSz="957778" eaLnBrk="1" hangingPunct="1">
                <a:spcBef>
                  <a:spcPct val="0"/>
                </a:spcBef>
                <a:buFont typeface="Arial" charset="0"/>
                <a:buNone/>
              </a:pPr>
              <a:t>5</a:t>
            </a:fld>
            <a:endParaRPr lang="fr-FR" altLang="fr-FR" sz="1200" b="1" dirty="0">
              <a:solidFill>
                <a:srgbClr val="303591"/>
              </a:solidFill>
              <a:latin typeface="ZapfHumnst BT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50435" y="1268760"/>
            <a:ext cx="84019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algn="just">
              <a:spcAft>
                <a:spcPts val="600"/>
              </a:spcAft>
              <a:buFontTx/>
              <a:buBlip>
                <a:blip r:embed="rId3"/>
              </a:buBlip>
            </a:pPr>
            <a:r>
              <a:rPr lang="fr-FR" sz="1400" b="1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Les variables significatives impactant l’évolution des dépôts du système bancaire sont le PIB en volume et les avoirs extérieurs nets</a:t>
            </a:r>
            <a:r>
              <a:rPr lang="fr-FR" sz="1400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. Selon le modèle retenu, ces derniers évoluent de pair avec la trajectoire des dépôts du système bancaire.</a:t>
            </a:r>
          </a:p>
          <a:p>
            <a:pPr marL="180975" indent="-180975" algn="just">
              <a:spcAft>
                <a:spcPts val="600"/>
              </a:spcAft>
              <a:buFontTx/>
              <a:buBlip>
                <a:blip r:embed="rId3"/>
              </a:buBlip>
            </a:pPr>
            <a:r>
              <a:rPr lang="fr-FR" sz="1400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Ainsi, en incorporant les estimations du PIB (HCP) et des avoirs extérieurs nets (calculs CIE)* pour les 4 trimestres de 2019, </a:t>
            </a:r>
            <a:r>
              <a:rPr lang="fr-FR" sz="1400" b="1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les dépôts du système bancaire atteindraient MAD 980,5 milliards, soit une hausse potentielle de +6,2%</a:t>
            </a:r>
            <a:r>
              <a:rPr lang="fr-FR" sz="1400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.</a:t>
            </a:r>
          </a:p>
          <a:p>
            <a:pPr algn="just">
              <a:spcAft>
                <a:spcPts val="600"/>
              </a:spcAft>
            </a:pPr>
            <a:endParaRPr lang="fr-FR" sz="1400" dirty="0" smtClean="0">
              <a:solidFill>
                <a:srgbClr val="003399"/>
              </a:solidFill>
              <a:latin typeface="ZapfHumnst BT" panose="020B0502050508020304" pitchFamily="34" charset="0"/>
            </a:endParaRPr>
          </a:p>
          <a:p>
            <a:pPr algn="just">
              <a:spcAft>
                <a:spcPts val="600"/>
              </a:spcAft>
            </a:pPr>
            <a:endParaRPr lang="fr-FR" sz="1300" dirty="0" smtClean="0">
              <a:solidFill>
                <a:srgbClr val="003399"/>
              </a:solidFill>
              <a:latin typeface="ZapfHumnst BT" panose="020B0502050508020304" pitchFamily="34" charset="0"/>
            </a:endParaRPr>
          </a:p>
          <a:p>
            <a:pPr marL="180975" indent="-180975" algn="just">
              <a:spcAft>
                <a:spcPts val="600"/>
              </a:spcAft>
              <a:buFontTx/>
              <a:buBlip>
                <a:blip r:embed="rId3"/>
              </a:buBlip>
            </a:pPr>
            <a:endParaRPr lang="fr-FR" sz="1300" dirty="0">
              <a:solidFill>
                <a:srgbClr val="003399"/>
              </a:solidFill>
              <a:latin typeface="ZapfHumnst BT" panose="020B0502050508020304" pitchFamily="34" charset="0"/>
            </a:endParaRPr>
          </a:p>
          <a:p>
            <a:pPr marL="180975" indent="-180975" algn="just">
              <a:spcAft>
                <a:spcPts val="600"/>
              </a:spcAft>
              <a:buFontTx/>
              <a:buBlip>
                <a:blip r:embed="rId3"/>
              </a:buBlip>
            </a:pPr>
            <a:endParaRPr lang="fr-FR" sz="1300" dirty="0" smtClean="0">
              <a:solidFill>
                <a:srgbClr val="003399"/>
              </a:solidFill>
              <a:latin typeface="ZapfHumnst BT" panose="020B0502050508020304" pitchFamily="34" charset="0"/>
            </a:endParaRPr>
          </a:p>
          <a:p>
            <a:pPr marL="180975" indent="-180975" algn="just">
              <a:spcAft>
                <a:spcPts val="600"/>
              </a:spcAft>
              <a:buFontTx/>
              <a:buBlip>
                <a:blip r:embed="rId3"/>
              </a:buBlip>
            </a:pPr>
            <a:endParaRPr lang="fr-FR" sz="1300" dirty="0">
              <a:solidFill>
                <a:srgbClr val="003399"/>
              </a:solidFill>
              <a:latin typeface="ZapfHumnst BT" panose="020B0502050508020304" pitchFamily="34" charset="0"/>
            </a:endParaRPr>
          </a:p>
          <a:p>
            <a:pPr marL="180975" indent="-180975" algn="just">
              <a:spcAft>
                <a:spcPts val="600"/>
              </a:spcAft>
              <a:buFontTx/>
              <a:buBlip>
                <a:blip r:embed="rId3"/>
              </a:buBlip>
            </a:pPr>
            <a:endParaRPr lang="fr-FR" sz="1300" dirty="0" smtClean="0">
              <a:solidFill>
                <a:srgbClr val="003399"/>
              </a:solidFill>
              <a:latin typeface="ZapfHumnst BT" panose="020B0502050508020304" pitchFamily="34" charset="0"/>
            </a:endParaRPr>
          </a:p>
          <a:p>
            <a:pPr marL="180975" indent="-180975" algn="just">
              <a:spcAft>
                <a:spcPts val="600"/>
              </a:spcAft>
              <a:buFontTx/>
              <a:buBlip>
                <a:blip r:embed="rId3"/>
              </a:buBlip>
            </a:pPr>
            <a:endParaRPr lang="fr-FR" sz="1300" dirty="0">
              <a:solidFill>
                <a:srgbClr val="003399"/>
              </a:solidFill>
              <a:latin typeface="ZapfHumnst BT" panose="020B0502050508020304" pitchFamily="34" charset="0"/>
            </a:endParaRPr>
          </a:p>
          <a:p>
            <a:pPr marL="180975" indent="-180975" algn="just">
              <a:spcAft>
                <a:spcPts val="600"/>
              </a:spcAft>
              <a:buFontTx/>
              <a:buBlip>
                <a:blip r:embed="rId3"/>
              </a:buBlip>
            </a:pPr>
            <a:endParaRPr lang="fr-FR" sz="1300" dirty="0">
              <a:solidFill>
                <a:srgbClr val="003399"/>
              </a:solidFill>
              <a:latin typeface="ZapfHumnst BT" panose="020B0502050508020304" pitchFamily="34" charset="0"/>
            </a:endParaRPr>
          </a:p>
        </p:txBody>
      </p:sp>
      <p:graphicFrame>
        <p:nvGraphicFramePr>
          <p:cNvPr id="7" name="Graphique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6138671"/>
              </p:ext>
            </p:extLst>
          </p:nvPr>
        </p:nvGraphicFramePr>
        <p:xfrm>
          <a:off x="1183494" y="2996952"/>
          <a:ext cx="7149455" cy="31119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ZoneTexte 54"/>
          <p:cNvSpPr txBox="1">
            <a:spLocks noChangeArrowheads="1"/>
          </p:cNvSpPr>
          <p:nvPr/>
        </p:nvSpPr>
        <p:spPr bwMode="auto">
          <a:xfrm>
            <a:off x="6224054" y="6057291"/>
            <a:ext cx="1857406" cy="230832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900" i="1" dirty="0" smtClean="0">
                <a:solidFill>
                  <a:prstClr val="black"/>
                </a:solidFill>
                <a:latin typeface="ZapfHumnst BT" pitchFamily="34" charset="0"/>
              </a:rPr>
              <a:t>Sources : GPBM, calculs CIE</a:t>
            </a:r>
            <a:endParaRPr lang="fr-FR" sz="900" i="1" dirty="0">
              <a:solidFill>
                <a:prstClr val="black"/>
              </a:solidFill>
              <a:latin typeface="ZapfHumnst BT" pitchFamily="34" charset="0"/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3847790" y="3421295"/>
            <a:ext cx="1584176" cy="416440"/>
          </a:xfrm>
          <a:prstGeom prst="wedgeRoundRectCallout">
            <a:avLst>
              <a:gd name="adj1" fmla="val -22669"/>
              <a:gd name="adj2" fmla="val 110405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  <a:latin typeface="ZapfHumnst BT" panose="020B0502050508020304" pitchFamily="34" charset="0"/>
              </a:rPr>
              <a:t>+2,4% en glissement annuel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7185248" y="3004855"/>
            <a:ext cx="1584176" cy="416440"/>
          </a:xfrm>
          <a:prstGeom prst="wedgeRoundRectCallout">
            <a:avLst>
              <a:gd name="adj1" fmla="val -21767"/>
              <a:gd name="adj2" fmla="val 106974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ZapfHumnst BT" panose="020B0502050508020304" pitchFamily="34" charset="0"/>
              </a:rPr>
              <a:t>+6,2% </a:t>
            </a:r>
            <a:r>
              <a:rPr lang="fr-FR" sz="1400" dirty="0">
                <a:solidFill>
                  <a:schemeClr val="bg1"/>
                </a:solidFill>
                <a:latin typeface="ZapfHumnst BT" panose="020B0502050508020304" pitchFamily="34" charset="0"/>
              </a:rPr>
              <a:t>en glissement annuel</a:t>
            </a:r>
          </a:p>
        </p:txBody>
      </p:sp>
      <p:sp>
        <p:nvSpPr>
          <p:cNvPr id="3" name="Rectangle 2"/>
          <p:cNvSpPr/>
          <p:nvPr/>
        </p:nvSpPr>
        <p:spPr>
          <a:xfrm>
            <a:off x="450435" y="6395826"/>
            <a:ext cx="8401922" cy="263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 smtClean="0">
                <a:solidFill>
                  <a:schemeClr val="tx1"/>
                </a:solidFill>
              </a:rPr>
              <a:t>* prévisions basées sur l’extrapolation des moyennes trimestrielles observées</a:t>
            </a:r>
            <a:endParaRPr lang="fr-F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69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aphique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6087535"/>
              </p:ext>
            </p:extLst>
          </p:nvPr>
        </p:nvGraphicFramePr>
        <p:xfrm>
          <a:off x="1352600" y="3098433"/>
          <a:ext cx="7056784" cy="3072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9" name="Rectangle 3"/>
          <p:cNvSpPr>
            <a:spLocks noChangeArrowheads="1"/>
          </p:cNvSpPr>
          <p:nvPr/>
        </p:nvSpPr>
        <p:spPr bwMode="auto">
          <a:xfrm>
            <a:off x="450436" y="260648"/>
            <a:ext cx="8297058" cy="843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defTabSz="914400"/>
            <a:r>
              <a:rPr lang="fr-FR" sz="2100" b="1" cap="small" dirty="0" smtClean="0">
                <a:solidFill>
                  <a:srgbClr val="003399"/>
                </a:solidFill>
                <a:latin typeface="ZapfHumnst BT" pitchFamily="34" charset="0"/>
                <a:ea typeface="ＭＳ Ｐゴシック" pitchFamily="34" charset="-128"/>
              </a:rPr>
              <a:t>Une croissance prévisionnelle des comptes chèque du système bancaire de 4% en 2019</a:t>
            </a:r>
            <a:endParaRPr lang="fr-FR" sz="2100" b="1" cap="small" dirty="0">
              <a:solidFill>
                <a:srgbClr val="003399"/>
              </a:solidFill>
              <a:latin typeface="ZapfHumnst BT" pitchFamily="34" charset="0"/>
              <a:ea typeface="ＭＳ Ｐゴシック" pitchFamily="34" charset="-128"/>
            </a:endParaRP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47493" y="260651"/>
            <a:ext cx="1005947" cy="925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Espace réservé du numéro de diapositive 3"/>
          <p:cNvSpPr txBox="1">
            <a:spLocks/>
          </p:cNvSpPr>
          <p:nvPr/>
        </p:nvSpPr>
        <p:spPr bwMode="auto">
          <a:xfrm>
            <a:off x="9321805" y="6546081"/>
            <a:ext cx="466725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327" tIns="50163" rIns="100327" bIns="50163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9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5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957778" eaLnBrk="1" hangingPunct="1">
              <a:spcBef>
                <a:spcPct val="0"/>
              </a:spcBef>
              <a:buFont typeface="Arial" charset="0"/>
              <a:buNone/>
            </a:pPr>
            <a:fld id="{35AC2F96-0848-4537-9D79-FB09D3469D49}" type="slidenum">
              <a:rPr lang="fr-FR" altLang="fr-FR" sz="1200" b="1">
                <a:solidFill>
                  <a:srgbClr val="303591"/>
                </a:solidFill>
                <a:latin typeface="ZapfHumnst BT" pitchFamily="34" charset="0"/>
              </a:rPr>
              <a:pPr algn="ctr" defTabSz="957778" eaLnBrk="1" hangingPunct="1">
                <a:spcBef>
                  <a:spcPct val="0"/>
                </a:spcBef>
                <a:buFont typeface="Arial" charset="0"/>
                <a:buNone/>
              </a:pPr>
              <a:t>6</a:t>
            </a:fld>
            <a:endParaRPr lang="fr-FR" altLang="fr-FR" sz="1200" b="1" dirty="0">
              <a:solidFill>
                <a:srgbClr val="303591"/>
              </a:solidFill>
              <a:latin typeface="ZapfHumnst BT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50435" y="1268760"/>
            <a:ext cx="8401922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algn="just">
              <a:spcAft>
                <a:spcPts val="600"/>
              </a:spcAft>
              <a:buFontTx/>
              <a:buBlip>
                <a:blip r:embed="rId4"/>
              </a:buBlip>
            </a:pPr>
            <a:r>
              <a:rPr lang="fr-FR" sz="1400" b="1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Les variables significatives impactant l’évolution des comptes chèques du système bancaire sont le PIB en volume et l’inflation</a:t>
            </a:r>
            <a:r>
              <a:rPr lang="fr-FR" sz="1400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. Selon le modèle retenu, ces derniers évoluent de pair avec la trajectoire des dépôts du système bancaire.</a:t>
            </a:r>
          </a:p>
          <a:p>
            <a:pPr marL="180975" indent="-180975" algn="just">
              <a:spcAft>
                <a:spcPts val="600"/>
              </a:spcAft>
              <a:buFontTx/>
              <a:buBlip>
                <a:blip r:embed="rId4"/>
              </a:buBlip>
            </a:pPr>
            <a:r>
              <a:rPr lang="fr-FR" sz="1400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Ainsi, en incorporant les estimations du PIB (HCP) et l’inflation (calculs CIE) pour les 4 trimestres de 2019, </a:t>
            </a:r>
            <a:r>
              <a:rPr lang="fr-FR" sz="1400" b="1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les comptes chèques du système bancaire atteindraient MAD 440,9 milliards, soit une hausse potentielle de +4%</a:t>
            </a:r>
            <a:r>
              <a:rPr lang="fr-FR" sz="1400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.</a:t>
            </a:r>
            <a:endParaRPr lang="fr-FR" sz="1300" dirty="0">
              <a:solidFill>
                <a:srgbClr val="003399"/>
              </a:solidFill>
              <a:latin typeface="ZapfHumnst BT" panose="020B0502050508020304" pitchFamily="34" charset="0"/>
            </a:endParaRPr>
          </a:p>
          <a:p>
            <a:pPr marL="180975" indent="-180975" algn="just">
              <a:spcAft>
                <a:spcPts val="600"/>
              </a:spcAft>
              <a:buFontTx/>
              <a:buBlip>
                <a:blip r:embed="rId4"/>
              </a:buBlip>
            </a:pPr>
            <a:endParaRPr lang="fr-FR" sz="1300" dirty="0">
              <a:solidFill>
                <a:srgbClr val="003399"/>
              </a:solidFill>
              <a:latin typeface="ZapfHumnst BT" panose="020B0502050508020304" pitchFamily="34" charset="0"/>
            </a:endParaRPr>
          </a:p>
        </p:txBody>
      </p:sp>
      <p:sp>
        <p:nvSpPr>
          <p:cNvPr id="11" name="ZoneTexte 54"/>
          <p:cNvSpPr txBox="1">
            <a:spLocks noChangeArrowheads="1"/>
          </p:cNvSpPr>
          <p:nvPr/>
        </p:nvSpPr>
        <p:spPr bwMode="auto">
          <a:xfrm>
            <a:off x="6393160" y="6150496"/>
            <a:ext cx="1857406" cy="230832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900" i="1" dirty="0" smtClean="0">
                <a:solidFill>
                  <a:prstClr val="black"/>
                </a:solidFill>
                <a:latin typeface="ZapfHumnst BT" pitchFamily="34" charset="0"/>
              </a:rPr>
              <a:t>Sources : GPBM, calculs CIE</a:t>
            </a:r>
            <a:endParaRPr lang="fr-FR" sz="900" i="1" dirty="0">
              <a:solidFill>
                <a:prstClr val="black"/>
              </a:solidFill>
              <a:latin typeface="ZapfHumnst BT" pitchFamily="34" charset="0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7113240" y="3205720"/>
            <a:ext cx="1584176" cy="416440"/>
          </a:xfrm>
          <a:prstGeom prst="wedgeRoundRectCallout">
            <a:avLst>
              <a:gd name="adj1" fmla="val -5980"/>
              <a:gd name="adj2" fmla="val 114213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ZapfHumnst BT" panose="020B0502050508020304" pitchFamily="34" charset="0"/>
              </a:rPr>
              <a:t>+</a:t>
            </a:r>
            <a:r>
              <a:rPr lang="fr-FR" sz="1400" dirty="0">
                <a:solidFill>
                  <a:schemeClr val="bg1"/>
                </a:solidFill>
                <a:latin typeface="ZapfHumnst BT" panose="020B0502050508020304" pitchFamily="34" charset="0"/>
              </a:rPr>
              <a:t>4</a:t>
            </a:r>
            <a:r>
              <a:rPr lang="fr-FR" sz="1400" dirty="0" smtClean="0">
                <a:solidFill>
                  <a:schemeClr val="bg1"/>
                </a:solidFill>
                <a:latin typeface="ZapfHumnst BT" panose="020B0502050508020304" pitchFamily="34" charset="0"/>
              </a:rPr>
              <a:t>% </a:t>
            </a:r>
            <a:r>
              <a:rPr lang="fr-FR" sz="1400" dirty="0">
                <a:solidFill>
                  <a:schemeClr val="bg1"/>
                </a:solidFill>
                <a:latin typeface="ZapfHumnst BT" panose="020B0502050508020304" pitchFamily="34" charset="0"/>
              </a:rPr>
              <a:t>en glissement annuel</a:t>
            </a:r>
          </a:p>
        </p:txBody>
      </p:sp>
      <p:sp>
        <p:nvSpPr>
          <p:cNvPr id="13" name="Rectangle à coins arrondis 12"/>
          <p:cNvSpPr/>
          <p:nvPr/>
        </p:nvSpPr>
        <p:spPr>
          <a:xfrm>
            <a:off x="3871368" y="3482683"/>
            <a:ext cx="1584176" cy="416440"/>
          </a:xfrm>
          <a:prstGeom prst="wedgeRoundRectCallout">
            <a:avLst>
              <a:gd name="adj1" fmla="val -9983"/>
              <a:gd name="adj2" fmla="val 85257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ZapfHumnst BT" panose="020B0502050508020304" pitchFamily="34" charset="0"/>
              </a:rPr>
              <a:t>+8,5% </a:t>
            </a:r>
            <a:r>
              <a:rPr lang="fr-FR" sz="1400" dirty="0">
                <a:solidFill>
                  <a:schemeClr val="bg1"/>
                </a:solidFill>
                <a:latin typeface="ZapfHumnst BT" panose="020B0502050508020304" pitchFamily="34" charset="0"/>
              </a:rPr>
              <a:t>en glissement annuel</a:t>
            </a:r>
          </a:p>
        </p:txBody>
      </p:sp>
    </p:spTree>
    <p:extLst>
      <p:ext uri="{BB962C8B-B14F-4D97-AF65-F5344CB8AC3E}">
        <p14:creationId xmlns:p14="http://schemas.microsoft.com/office/powerpoint/2010/main" val="190393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aphique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9392864"/>
              </p:ext>
            </p:extLst>
          </p:nvPr>
        </p:nvGraphicFramePr>
        <p:xfrm>
          <a:off x="1365076" y="2895563"/>
          <a:ext cx="6972300" cy="3045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9" name="Rectangle 3"/>
          <p:cNvSpPr>
            <a:spLocks noChangeArrowheads="1"/>
          </p:cNvSpPr>
          <p:nvPr/>
        </p:nvSpPr>
        <p:spPr bwMode="auto">
          <a:xfrm>
            <a:off x="450436" y="260648"/>
            <a:ext cx="8297058" cy="843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 defTabSz="914400"/>
            <a:r>
              <a:rPr lang="fr-FR" sz="2100" b="1" cap="small" dirty="0">
                <a:solidFill>
                  <a:srgbClr val="003399"/>
                </a:solidFill>
                <a:latin typeface="ZapfHumnst BT" pitchFamily="34" charset="0"/>
                <a:ea typeface="ＭＳ Ｐゴシック" pitchFamily="34" charset="-128"/>
              </a:rPr>
              <a:t>Une croissance prévisionnelle des comptes </a:t>
            </a:r>
            <a:r>
              <a:rPr lang="fr-FR" sz="2100" b="1" cap="small" dirty="0" smtClean="0">
                <a:solidFill>
                  <a:srgbClr val="003399"/>
                </a:solidFill>
                <a:latin typeface="ZapfHumnst BT" pitchFamily="34" charset="0"/>
                <a:ea typeface="ＭＳ Ｐゴシック" pitchFamily="34" charset="-128"/>
              </a:rPr>
              <a:t>courants du </a:t>
            </a:r>
            <a:r>
              <a:rPr lang="fr-FR" sz="2100" b="1" cap="small" dirty="0">
                <a:solidFill>
                  <a:srgbClr val="003399"/>
                </a:solidFill>
                <a:latin typeface="ZapfHumnst BT" pitchFamily="34" charset="0"/>
                <a:ea typeface="ＭＳ Ｐゴシック" pitchFamily="34" charset="-128"/>
              </a:rPr>
              <a:t>système bancaire de </a:t>
            </a:r>
            <a:r>
              <a:rPr lang="fr-FR" sz="2100" b="1" cap="small" dirty="0" smtClean="0">
                <a:solidFill>
                  <a:srgbClr val="003399"/>
                </a:solidFill>
                <a:latin typeface="ZapfHumnst BT" pitchFamily="34" charset="0"/>
                <a:ea typeface="ＭＳ Ｐゴシック" pitchFamily="34" charset="-128"/>
              </a:rPr>
              <a:t>4,5% </a:t>
            </a:r>
            <a:r>
              <a:rPr lang="fr-FR" sz="2100" b="1" cap="small" dirty="0">
                <a:solidFill>
                  <a:srgbClr val="003399"/>
                </a:solidFill>
                <a:latin typeface="ZapfHumnst BT" pitchFamily="34" charset="0"/>
                <a:ea typeface="ＭＳ Ｐゴシック" pitchFamily="34" charset="-128"/>
              </a:rPr>
              <a:t>en 2019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47493" y="260651"/>
            <a:ext cx="1005947" cy="925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Espace réservé du numéro de diapositive 3"/>
          <p:cNvSpPr txBox="1">
            <a:spLocks/>
          </p:cNvSpPr>
          <p:nvPr/>
        </p:nvSpPr>
        <p:spPr bwMode="auto">
          <a:xfrm>
            <a:off x="9321805" y="6546081"/>
            <a:ext cx="466725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327" tIns="50163" rIns="100327" bIns="50163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9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5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957778" eaLnBrk="1" hangingPunct="1">
              <a:spcBef>
                <a:spcPct val="0"/>
              </a:spcBef>
              <a:buFont typeface="Arial" charset="0"/>
              <a:buNone/>
            </a:pPr>
            <a:fld id="{35AC2F96-0848-4537-9D79-FB09D3469D49}" type="slidenum">
              <a:rPr lang="fr-FR" altLang="fr-FR" sz="1200" b="1">
                <a:solidFill>
                  <a:srgbClr val="303591"/>
                </a:solidFill>
                <a:latin typeface="ZapfHumnst BT" pitchFamily="34" charset="0"/>
              </a:rPr>
              <a:pPr algn="ctr" defTabSz="957778" eaLnBrk="1" hangingPunct="1">
                <a:spcBef>
                  <a:spcPct val="0"/>
                </a:spcBef>
                <a:buFont typeface="Arial" charset="0"/>
                <a:buNone/>
              </a:pPr>
              <a:t>7</a:t>
            </a:fld>
            <a:endParaRPr lang="fr-FR" altLang="fr-FR" sz="1200" b="1" dirty="0">
              <a:solidFill>
                <a:srgbClr val="303591"/>
              </a:solidFill>
              <a:latin typeface="ZapfHumnst BT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50435" y="1268761"/>
            <a:ext cx="8401922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algn="just">
              <a:spcAft>
                <a:spcPts val="600"/>
              </a:spcAft>
              <a:buFontTx/>
              <a:buBlip>
                <a:blip r:embed="rId4"/>
              </a:buBlip>
            </a:pPr>
            <a:r>
              <a:rPr lang="fr-FR" sz="1400" b="1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Les variables significatives impactant l’évolution des comptes courants </a:t>
            </a:r>
            <a:r>
              <a:rPr lang="fr-FR" sz="1400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du système bancaire sont le </a:t>
            </a:r>
            <a:r>
              <a:rPr lang="fr-FR" sz="1400" b="1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PIB en volume et l’inflation</a:t>
            </a:r>
            <a:r>
              <a:rPr lang="fr-FR" sz="1400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. Selon le modèle retenu, ces derniers évoluent de pair avec la trajectoire des dépôts du système bancaire.</a:t>
            </a:r>
          </a:p>
          <a:p>
            <a:pPr marL="180975" indent="-180975" algn="just">
              <a:spcAft>
                <a:spcPts val="600"/>
              </a:spcAft>
              <a:buFontTx/>
              <a:buBlip>
                <a:blip r:embed="rId4"/>
              </a:buBlip>
            </a:pPr>
            <a:r>
              <a:rPr lang="fr-FR" sz="1400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Ainsi, en incorporant les estimations du PIB (HCP) et l’inflation (calculs CIE) pour les 4 trimestres de 2019, </a:t>
            </a:r>
            <a:r>
              <a:rPr lang="fr-FR" sz="1400" b="1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les comptes courants du système bancaire atteindraient MAD 157,7 milliards, soit une hausse potentielle de +4,5%.</a:t>
            </a:r>
            <a:endParaRPr lang="fr-FR" sz="1300" dirty="0">
              <a:solidFill>
                <a:srgbClr val="003399"/>
              </a:solidFill>
              <a:latin typeface="ZapfHumnst BT" panose="020B0502050508020304" pitchFamily="34" charset="0"/>
            </a:endParaRPr>
          </a:p>
        </p:txBody>
      </p:sp>
      <p:sp>
        <p:nvSpPr>
          <p:cNvPr id="13" name="ZoneTexte 54"/>
          <p:cNvSpPr txBox="1">
            <a:spLocks noChangeArrowheads="1"/>
          </p:cNvSpPr>
          <p:nvPr/>
        </p:nvSpPr>
        <p:spPr bwMode="auto">
          <a:xfrm>
            <a:off x="6352513" y="5934472"/>
            <a:ext cx="1857406" cy="230832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900" i="1" dirty="0" smtClean="0">
                <a:solidFill>
                  <a:prstClr val="black"/>
                </a:solidFill>
                <a:latin typeface="ZapfHumnst BT" pitchFamily="34" charset="0"/>
              </a:rPr>
              <a:t>Sources : GPBM, calculs CIE</a:t>
            </a:r>
            <a:endParaRPr lang="fr-FR" sz="900" i="1" dirty="0">
              <a:solidFill>
                <a:prstClr val="black"/>
              </a:solidFill>
              <a:latin typeface="ZapfHumnst BT" pitchFamily="34" charset="0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6753200" y="2811196"/>
            <a:ext cx="1584176" cy="416440"/>
          </a:xfrm>
          <a:prstGeom prst="wedgeRoundRectCallout">
            <a:avLst>
              <a:gd name="adj1" fmla="val 20463"/>
              <a:gd name="adj2" fmla="val 79678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ZapfHumnst BT" panose="020B0502050508020304" pitchFamily="34" charset="0"/>
              </a:rPr>
              <a:t>+4,5% </a:t>
            </a:r>
            <a:r>
              <a:rPr lang="fr-FR" sz="1400" dirty="0">
                <a:solidFill>
                  <a:schemeClr val="bg1"/>
                </a:solidFill>
                <a:latin typeface="ZapfHumnst BT" panose="020B0502050508020304" pitchFamily="34" charset="0"/>
              </a:rPr>
              <a:t>en glissement annuel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3859308" y="3326576"/>
            <a:ext cx="1584176" cy="416440"/>
          </a:xfrm>
          <a:prstGeom prst="wedgeRoundRectCallout">
            <a:avLst>
              <a:gd name="adj1" fmla="val -14820"/>
              <a:gd name="adj2" fmla="val 81714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ZapfHumnst BT" panose="020B0502050508020304" pitchFamily="34" charset="0"/>
              </a:rPr>
              <a:t>+0,8% </a:t>
            </a:r>
            <a:r>
              <a:rPr lang="fr-FR" sz="1400" dirty="0">
                <a:solidFill>
                  <a:schemeClr val="bg1"/>
                </a:solidFill>
                <a:latin typeface="ZapfHumnst BT" panose="020B0502050508020304" pitchFamily="34" charset="0"/>
              </a:rPr>
              <a:t>en glissement annuel</a:t>
            </a:r>
          </a:p>
        </p:txBody>
      </p:sp>
    </p:spTree>
    <p:extLst>
      <p:ext uri="{BB962C8B-B14F-4D97-AF65-F5344CB8AC3E}">
        <p14:creationId xmlns:p14="http://schemas.microsoft.com/office/powerpoint/2010/main" val="2236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aphique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1895783"/>
              </p:ext>
            </p:extLst>
          </p:nvPr>
        </p:nvGraphicFramePr>
        <p:xfrm>
          <a:off x="1351070" y="2792254"/>
          <a:ext cx="6554258" cy="3297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9" name="Rectangle 3"/>
          <p:cNvSpPr>
            <a:spLocks noChangeArrowheads="1"/>
          </p:cNvSpPr>
          <p:nvPr/>
        </p:nvSpPr>
        <p:spPr bwMode="auto">
          <a:xfrm>
            <a:off x="450436" y="260648"/>
            <a:ext cx="8297058" cy="843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defTabSz="914400"/>
            <a:r>
              <a:rPr lang="fr-FR" sz="2100" b="1" cap="small" dirty="0">
                <a:solidFill>
                  <a:srgbClr val="003399"/>
                </a:solidFill>
                <a:latin typeface="ZapfHumnst BT" pitchFamily="34" charset="0"/>
                <a:ea typeface="ＭＳ Ｐゴシック" pitchFamily="34" charset="-128"/>
              </a:rPr>
              <a:t>Une croissance prévisionnelle des comptes </a:t>
            </a:r>
            <a:r>
              <a:rPr lang="fr-FR" sz="2100" b="1" cap="small" dirty="0" smtClean="0">
                <a:solidFill>
                  <a:srgbClr val="003399"/>
                </a:solidFill>
                <a:latin typeface="ZapfHumnst BT" pitchFamily="34" charset="0"/>
                <a:ea typeface="ＭＳ Ｐゴシック" pitchFamily="34" charset="-128"/>
              </a:rPr>
              <a:t>épargne du </a:t>
            </a:r>
            <a:r>
              <a:rPr lang="fr-FR" sz="2100" b="1" cap="small" dirty="0">
                <a:solidFill>
                  <a:srgbClr val="003399"/>
                </a:solidFill>
                <a:latin typeface="ZapfHumnst BT" pitchFamily="34" charset="0"/>
                <a:ea typeface="ＭＳ Ｐゴシック" pitchFamily="34" charset="-128"/>
              </a:rPr>
              <a:t>système bancaire de </a:t>
            </a:r>
            <a:r>
              <a:rPr lang="fr-FR" sz="2100" b="1" cap="small" dirty="0" smtClean="0">
                <a:solidFill>
                  <a:srgbClr val="003399"/>
                </a:solidFill>
                <a:latin typeface="ZapfHumnst BT" pitchFamily="34" charset="0"/>
                <a:ea typeface="ＭＳ Ｐゴシック" pitchFamily="34" charset="-128"/>
              </a:rPr>
              <a:t>8,8% </a:t>
            </a:r>
            <a:r>
              <a:rPr lang="fr-FR" sz="2100" b="1" cap="small" dirty="0">
                <a:solidFill>
                  <a:srgbClr val="003399"/>
                </a:solidFill>
                <a:latin typeface="ZapfHumnst BT" pitchFamily="34" charset="0"/>
                <a:ea typeface="ＭＳ Ｐゴシック" pitchFamily="34" charset="-128"/>
              </a:rPr>
              <a:t>en 2019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47493" y="260651"/>
            <a:ext cx="1005947" cy="925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Espace réservé du numéro de diapositive 3"/>
          <p:cNvSpPr txBox="1">
            <a:spLocks/>
          </p:cNvSpPr>
          <p:nvPr/>
        </p:nvSpPr>
        <p:spPr bwMode="auto">
          <a:xfrm>
            <a:off x="9321805" y="6546081"/>
            <a:ext cx="466725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327" tIns="50163" rIns="100327" bIns="50163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9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5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957778" eaLnBrk="1" hangingPunct="1">
              <a:spcBef>
                <a:spcPct val="0"/>
              </a:spcBef>
              <a:buFont typeface="Arial" charset="0"/>
              <a:buNone/>
            </a:pPr>
            <a:fld id="{35AC2F96-0848-4537-9D79-FB09D3469D49}" type="slidenum">
              <a:rPr lang="fr-FR" altLang="fr-FR" sz="1200" b="1">
                <a:solidFill>
                  <a:srgbClr val="303591"/>
                </a:solidFill>
                <a:latin typeface="ZapfHumnst BT" pitchFamily="34" charset="0"/>
              </a:rPr>
              <a:pPr algn="ctr" defTabSz="957778" eaLnBrk="1" hangingPunct="1">
                <a:spcBef>
                  <a:spcPct val="0"/>
                </a:spcBef>
                <a:buFont typeface="Arial" charset="0"/>
                <a:buNone/>
              </a:pPr>
              <a:t>8</a:t>
            </a:fld>
            <a:endParaRPr lang="fr-FR" altLang="fr-FR" sz="1200" b="1" dirty="0">
              <a:solidFill>
                <a:srgbClr val="303591"/>
              </a:solidFill>
              <a:latin typeface="ZapfHumnst BT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50435" y="1268760"/>
            <a:ext cx="8401922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algn="just">
              <a:spcAft>
                <a:spcPts val="600"/>
              </a:spcAft>
              <a:buFontTx/>
              <a:buBlip>
                <a:blip r:embed="rId4"/>
              </a:buBlip>
            </a:pPr>
            <a:r>
              <a:rPr lang="fr-FR" sz="1400" b="1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Les variables significatives impactant l’évolution des comptes épargne du système bancaire</a:t>
            </a:r>
            <a:r>
              <a:rPr lang="fr-FR" sz="1400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 sont le </a:t>
            </a:r>
            <a:r>
              <a:rPr lang="fr-FR" sz="1400" b="1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PIB en volume et l’inflation</a:t>
            </a:r>
            <a:r>
              <a:rPr lang="fr-FR" sz="1400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. Selon le modèle retenu, ces derniers évoluent de pair avec la trajectoire des dépôts du système bancaire.</a:t>
            </a:r>
          </a:p>
          <a:p>
            <a:pPr marL="180975" indent="-180975" algn="just">
              <a:spcAft>
                <a:spcPts val="600"/>
              </a:spcAft>
              <a:buFontTx/>
              <a:buBlip>
                <a:blip r:embed="rId4"/>
              </a:buBlip>
            </a:pPr>
            <a:r>
              <a:rPr lang="fr-FR" sz="1400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Ainsi, en incorporant les estimations du PIB (HCP) et l’inflation (calculs CIE) pour les 4 trimestres de 2019, </a:t>
            </a:r>
            <a:r>
              <a:rPr lang="fr-FR" sz="1400" b="1" dirty="0" smtClean="0">
                <a:solidFill>
                  <a:srgbClr val="003399"/>
                </a:solidFill>
                <a:latin typeface="ZapfHumnst BT" panose="020B0502050508020304" pitchFamily="34" charset="0"/>
              </a:rPr>
              <a:t>les comptes épargne du système bancaire atteindraient MAD 174,8 milliards, soit une hausse potentielle de +8,8%.</a:t>
            </a:r>
            <a:endParaRPr lang="fr-FR" sz="1300" b="1" dirty="0">
              <a:solidFill>
                <a:srgbClr val="003399"/>
              </a:solidFill>
              <a:latin typeface="ZapfHumnst BT" panose="020B0502050508020304" pitchFamily="34" charset="0"/>
            </a:endParaRPr>
          </a:p>
          <a:p>
            <a:pPr marL="180975" indent="-180975" algn="just">
              <a:spcAft>
                <a:spcPts val="600"/>
              </a:spcAft>
              <a:buFontTx/>
              <a:buBlip>
                <a:blip r:embed="rId4"/>
              </a:buBlip>
            </a:pPr>
            <a:endParaRPr lang="fr-FR" sz="1300" dirty="0">
              <a:solidFill>
                <a:srgbClr val="003399"/>
              </a:solidFill>
              <a:latin typeface="ZapfHumnst BT" panose="020B0502050508020304" pitchFamily="34" charset="0"/>
            </a:endParaRPr>
          </a:p>
        </p:txBody>
      </p:sp>
      <p:sp>
        <p:nvSpPr>
          <p:cNvPr id="13" name="ZoneTexte 54"/>
          <p:cNvSpPr txBox="1">
            <a:spLocks noChangeArrowheads="1"/>
          </p:cNvSpPr>
          <p:nvPr/>
        </p:nvSpPr>
        <p:spPr bwMode="auto">
          <a:xfrm>
            <a:off x="5601072" y="6021288"/>
            <a:ext cx="1857406" cy="230832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900" i="1" dirty="0" smtClean="0">
                <a:solidFill>
                  <a:prstClr val="black"/>
                </a:solidFill>
                <a:latin typeface="ZapfHumnst BT" pitchFamily="34" charset="0"/>
              </a:rPr>
              <a:t>Sources : GPBM, calculs CIE</a:t>
            </a:r>
            <a:endParaRPr lang="fr-FR" sz="900" i="1" dirty="0">
              <a:solidFill>
                <a:prstClr val="black"/>
              </a:solidFill>
              <a:latin typeface="ZapfHumnst BT" pitchFamily="34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6753200" y="3053057"/>
            <a:ext cx="1584176" cy="416440"/>
          </a:xfrm>
          <a:prstGeom prst="wedgeRoundRectCallout">
            <a:avLst>
              <a:gd name="adj1" fmla="val -11886"/>
              <a:gd name="adj2" fmla="val 94155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ZapfHumnst BT" panose="020B0502050508020304" pitchFamily="34" charset="0"/>
              </a:rPr>
              <a:t>+8,8% </a:t>
            </a:r>
            <a:r>
              <a:rPr lang="fr-FR" sz="1400" dirty="0">
                <a:solidFill>
                  <a:schemeClr val="bg1"/>
                </a:solidFill>
                <a:latin typeface="ZapfHumnst BT" panose="020B0502050508020304" pitchFamily="34" charset="0"/>
              </a:rPr>
              <a:t>en glissement annuel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3800872" y="3261277"/>
            <a:ext cx="1584176" cy="416440"/>
          </a:xfrm>
          <a:prstGeom prst="wedgeRoundRectCallout">
            <a:avLst>
              <a:gd name="adj1" fmla="val -21400"/>
              <a:gd name="adj2" fmla="val 91742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ZapfHumnst BT" panose="020B0502050508020304" pitchFamily="34" charset="0"/>
              </a:rPr>
              <a:t>+4,9% </a:t>
            </a:r>
            <a:r>
              <a:rPr lang="fr-FR" sz="1400" dirty="0">
                <a:solidFill>
                  <a:schemeClr val="bg1"/>
                </a:solidFill>
                <a:latin typeface="ZapfHumnst BT" panose="020B0502050508020304" pitchFamily="34" charset="0"/>
              </a:rPr>
              <a:t>en glissement annuel</a:t>
            </a:r>
          </a:p>
        </p:txBody>
      </p:sp>
    </p:spTree>
    <p:extLst>
      <p:ext uri="{BB962C8B-B14F-4D97-AF65-F5344CB8AC3E}">
        <p14:creationId xmlns:p14="http://schemas.microsoft.com/office/powerpoint/2010/main" val="27969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ZoneTexte 3"/>
          <p:cNvSpPr txBox="1">
            <a:spLocks noChangeArrowheads="1"/>
          </p:cNvSpPr>
          <p:nvPr/>
        </p:nvSpPr>
        <p:spPr bwMode="auto">
          <a:xfrm>
            <a:off x="1006079" y="2643188"/>
            <a:ext cx="797123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2800" b="1" dirty="0" smtClean="0">
                <a:latin typeface="ZapfHumnst BT" panose="020B0502050508020304" pitchFamily="34" charset="0"/>
              </a:rPr>
              <a:t>UNE </a:t>
            </a:r>
            <a:r>
              <a:rPr lang="fr-FR" sz="2800" b="1" dirty="0">
                <a:latin typeface="ZapfHumnst BT" panose="020B0502050508020304" pitchFamily="34" charset="0"/>
              </a:rPr>
              <a:t>CROISSANCE PREVISIONNELLE DES </a:t>
            </a:r>
            <a:r>
              <a:rPr lang="fr-FR" sz="2800" b="1" dirty="0" smtClean="0">
                <a:latin typeface="ZapfHumnst BT" panose="020B0502050508020304" pitchFamily="34" charset="0"/>
              </a:rPr>
              <a:t>CREDITS BANCAIRES DE  3,4% EN 2019</a:t>
            </a:r>
            <a:endParaRPr lang="fr-FR" sz="2800" b="1" dirty="0">
              <a:latin typeface="ZapfHumnst BT" panose="020B0502050508020304" pitchFamily="34" charset="0"/>
            </a:endParaRPr>
          </a:p>
        </p:txBody>
      </p:sp>
      <p:sp>
        <p:nvSpPr>
          <p:cNvPr id="128002" name="Rectangle 2"/>
          <p:cNvSpPr>
            <a:spLocks noChangeArrowheads="1"/>
          </p:cNvSpPr>
          <p:nvPr/>
        </p:nvSpPr>
        <p:spPr bwMode="gray">
          <a:xfrm>
            <a:off x="154782" y="142875"/>
            <a:ext cx="9751219" cy="642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fr-FR" b="1">
                <a:solidFill>
                  <a:schemeClr val="bg1"/>
                </a:solidFill>
              </a:rPr>
              <a:t>MODELISATION BMCE BANK</a:t>
            </a:r>
            <a:r>
              <a:rPr lang="fr-FR" sz="2000" b="1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47493" y="260651"/>
            <a:ext cx="1005947" cy="925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03627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GZQk9jsCkqoHm19.kE9wQ"/>
</p:tagLst>
</file>

<file path=ppt/theme/theme1.xml><?xml version="1.0" encoding="utf-8"?>
<a:theme xmlns:a="http://schemas.openxmlformats.org/drawingml/2006/main" name="11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zaz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38303</TotalTime>
  <Words>1636</Words>
  <Application>Microsoft Macintosh PowerPoint</Application>
  <PresentationFormat>Format A4 (210 x 297 mm)</PresentationFormat>
  <Paragraphs>199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14</vt:i4>
      </vt:variant>
    </vt:vector>
  </HeadingPairs>
  <TitlesOfParts>
    <vt:vector size="26" baseType="lpstr">
      <vt:lpstr>Arial Narrow</vt:lpstr>
      <vt:lpstr>Calibri</vt:lpstr>
      <vt:lpstr>Century Gothic</vt:lpstr>
      <vt:lpstr>MS PGothic</vt:lpstr>
      <vt:lpstr>ＭＳ Ｐゴシック</vt:lpstr>
      <vt:lpstr>Sansa Std Normal</vt:lpstr>
      <vt:lpstr>Times New Roman</vt:lpstr>
      <vt:lpstr>Wingdings</vt:lpstr>
      <vt:lpstr>ZapfHumnst BT</vt:lpstr>
      <vt:lpstr>Arial</vt:lpstr>
      <vt:lpstr>11_Thème Office</vt:lpstr>
      <vt:lpstr>azaz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Mohamed IBBA</dc:creator>
  <cp:lastModifiedBy>Utilisateur de Microsoft Office</cp:lastModifiedBy>
  <cp:revision>1190</cp:revision>
  <cp:lastPrinted>2017-03-21T14:38:00Z</cp:lastPrinted>
  <dcterms:created xsi:type="dcterms:W3CDTF">2015-12-30T14:55:39Z</dcterms:created>
  <dcterms:modified xsi:type="dcterms:W3CDTF">2018-12-06T07:56:24Z</dcterms:modified>
</cp:coreProperties>
</file>