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0" r:id="rId29"/>
    <p:sldId id="288" r:id="rId30"/>
    <p:sldId id="286" r:id="rId31"/>
    <p:sldId id="284" r:id="rId32"/>
    <p:sldId id="285" r:id="rId33"/>
    <p:sldId id="287" r:id="rId34"/>
    <p:sldId id="289" r:id="rId35"/>
    <p:sldId id="290" r:id="rId36"/>
    <p:sldId id="291" r:id="rId37"/>
    <p:sldId id="292" r:id="rId38"/>
    <p:sldId id="293" r:id="rId39"/>
    <p:sldId id="294" r:id="rId40"/>
    <p:sldId id="297" r:id="rId41"/>
    <p:sldId id="295" r:id="rId42"/>
    <p:sldId id="296"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130930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122146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24630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372349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119438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42244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52640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391562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194148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13239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ABC960-728F-423E-B4BB-7695279650EF}" type="datetimeFigureOut">
              <a:rPr lang="zh-CN" altLang="en-US" smtClean="0"/>
              <a:t>2017/11/24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338987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BC960-728F-423E-B4BB-7695279650EF}" type="datetimeFigureOut">
              <a:rPr lang="zh-CN" altLang="en-US" smtClean="0"/>
              <a:t>2017/11/24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62AF6-BE04-4F88-9170-2CFAC23195A1}" type="slidenum">
              <a:rPr lang="zh-CN" altLang="en-US" smtClean="0"/>
              <a:t>‹#›</a:t>
            </a:fld>
            <a:endParaRPr lang="zh-CN" altLang="en-US"/>
          </a:p>
        </p:txBody>
      </p:sp>
    </p:spTree>
    <p:extLst>
      <p:ext uri="{BB962C8B-B14F-4D97-AF65-F5344CB8AC3E}">
        <p14:creationId xmlns:p14="http://schemas.microsoft.com/office/powerpoint/2010/main" val="4536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64" y="429587"/>
            <a:ext cx="4267531" cy="1217820"/>
          </a:xfrm>
          <a:prstGeom prst="rect">
            <a:avLst/>
          </a:prstGeom>
        </p:spPr>
      </p:pic>
      <p:sp>
        <p:nvSpPr>
          <p:cNvPr id="2" name="标题 1"/>
          <p:cNvSpPr>
            <a:spLocks noGrp="1"/>
          </p:cNvSpPr>
          <p:nvPr>
            <p:ph type="ctrTitle"/>
          </p:nvPr>
        </p:nvSpPr>
        <p:spPr>
          <a:xfrm>
            <a:off x="685800" y="2494721"/>
            <a:ext cx="7772400" cy="1015241"/>
          </a:xfrm>
        </p:spPr>
        <p:txBody>
          <a:bodyPr>
            <a:normAutofit/>
          </a:bodyPr>
          <a:lstStyle/>
          <a:p>
            <a:r>
              <a:rPr lang="zh-CN" altLang="en-US" sz="5400" dirty="0" smtClean="0"/>
              <a:t>智能循迹小车第三次培训</a:t>
            </a:r>
            <a:endParaRPr lang="zh-CN" altLang="en-US" sz="5400" dirty="0"/>
          </a:p>
        </p:txBody>
      </p:sp>
      <p:sp>
        <p:nvSpPr>
          <p:cNvPr id="3" name="副标题 2"/>
          <p:cNvSpPr>
            <a:spLocks noGrp="1"/>
          </p:cNvSpPr>
          <p:nvPr>
            <p:ph type="subTitle" idx="1"/>
          </p:nvPr>
        </p:nvSpPr>
        <p:spPr>
          <a:xfrm>
            <a:off x="1152940" y="4357276"/>
            <a:ext cx="6858000" cy="403432"/>
          </a:xfrm>
        </p:spPr>
        <p:txBody>
          <a:bodyPr>
            <a:normAutofit lnSpcReduction="10000"/>
          </a:bodyPr>
          <a:lstStyle/>
          <a:p>
            <a:r>
              <a:rPr lang="en-US" altLang="zh-CN" dirty="0" smtClean="0"/>
              <a:t>L298N</a:t>
            </a:r>
            <a:r>
              <a:rPr lang="zh-CN" altLang="en-US" dirty="0" smtClean="0"/>
              <a:t>、红外传感器及</a:t>
            </a:r>
            <a:r>
              <a:rPr lang="en-US" altLang="zh-CN" dirty="0" smtClean="0"/>
              <a:t>Arduino</a:t>
            </a:r>
            <a:r>
              <a:rPr lang="zh-CN" altLang="en-US" dirty="0" smtClean="0"/>
              <a:t>培训</a:t>
            </a:r>
            <a:endParaRPr lang="zh-CN" altLang="en-US" dirty="0"/>
          </a:p>
        </p:txBody>
      </p:sp>
    </p:spTree>
    <p:extLst>
      <p:ext uri="{BB962C8B-B14F-4D97-AF65-F5344CB8AC3E}">
        <p14:creationId xmlns:p14="http://schemas.microsoft.com/office/powerpoint/2010/main" val="1528938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LM339</a:t>
            </a:r>
            <a:r>
              <a:rPr lang="zh-CN" altLang="en-US" dirty="0" smtClean="0"/>
              <a:t>四通道电压比较芯片</a:t>
            </a:r>
            <a:endParaRPr lang="zh-CN" altLang="en-US" dirty="0"/>
          </a:p>
        </p:txBody>
      </p:sp>
      <p:pic>
        <p:nvPicPr>
          <p:cNvPr id="4" name="内容占位符 3"/>
          <p:cNvPicPr>
            <a:picLocks noGrp="1" noChangeAspect="1"/>
          </p:cNvPicPr>
          <p:nvPr>
            <p:ph idx="1"/>
          </p:nvPr>
        </p:nvPicPr>
        <p:blipFill>
          <a:blip r:embed="rId2"/>
          <a:stretch>
            <a:fillRect/>
          </a:stretch>
        </p:blipFill>
        <p:spPr>
          <a:xfrm>
            <a:off x="4572000" y="3117153"/>
            <a:ext cx="3180952" cy="2866667"/>
          </a:xfrm>
          <a:prstGeom prst="rect">
            <a:avLst/>
          </a:prstGeom>
        </p:spPr>
      </p:pic>
      <p:pic>
        <p:nvPicPr>
          <p:cNvPr id="6" name="图片 5"/>
          <p:cNvPicPr>
            <a:picLocks noChangeAspect="1"/>
          </p:cNvPicPr>
          <p:nvPr/>
        </p:nvPicPr>
        <p:blipFill>
          <a:blip r:embed="rId3"/>
          <a:stretch>
            <a:fillRect/>
          </a:stretch>
        </p:blipFill>
        <p:spPr>
          <a:xfrm>
            <a:off x="628650" y="2093025"/>
            <a:ext cx="2685714" cy="1333333"/>
          </a:xfrm>
          <a:prstGeom prst="rect">
            <a:avLst/>
          </a:prstGeom>
        </p:spPr>
      </p:pic>
    </p:spTree>
    <p:extLst>
      <p:ext uri="{BB962C8B-B14F-4D97-AF65-F5344CB8AC3E}">
        <p14:creationId xmlns:p14="http://schemas.microsoft.com/office/powerpoint/2010/main" val="358364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LM339</a:t>
            </a:r>
            <a:r>
              <a:rPr lang="zh-CN" altLang="en-US" dirty="0"/>
              <a:t>四通道电压比较芯片</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28650" y="1690689"/>
            <a:ext cx="7297917" cy="4745320"/>
          </a:xfrm>
          <a:prstGeom prst="rect">
            <a:avLst/>
          </a:prstGeom>
        </p:spPr>
      </p:pic>
    </p:spTree>
    <p:extLst>
      <p:ext uri="{BB962C8B-B14F-4D97-AF65-F5344CB8AC3E}">
        <p14:creationId xmlns:p14="http://schemas.microsoft.com/office/powerpoint/2010/main" val="81980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路循迹模块描述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此模块是为智能小车、机器人等自动化机械装置提供一种多用途的红外线探测系统的解决方案。该传感器模块对环境光线适应能力强，其具有一对红外线发射与接收管，发射管发射出一定频率的红外线，当检测方向遇到障碍物（反射面）时，红外线反射回来被接收管接收，经过比较器电路处理之后，同时信号输出接口输出数字信号（一个低电平信号），可通过电位器旋钮调节检测距离，有效距离范围</a:t>
            </a:r>
            <a:r>
              <a:rPr lang="en-US" altLang="zh-CN" dirty="0"/>
              <a:t>2</a:t>
            </a:r>
            <a:r>
              <a:rPr lang="zh-CN" altLang="en-US" dirty="0"/>
              <a:t>～</a:t>
            </a:r>
            <a:r>
              <a:rPr lang="en-US" altLang="zh-CN" dirty="0"/>
              <a:t>60cm</a:t>
            </a:r>
            <a:r>
              <a:rPr lang="zh-CN" altLang="en-US" dirty="0"/>
              <a:t>，工作电压为</a:t>
            </a:r>
            <a:r>
              <a:rPr lang="en-US" altLang="zh-CN" dirty="0"/>
              <a:t>3.3V-5V</a:t>
            </a:r>
            <a:r>
              <a:rPr lang="zh-CN" altLang="en-US" dirty="0"/>
              <a:t>。该传感器的探测距离可以通过电位器调节、具有干扰小、便于装配、使用方便等特点，可以广泛应用于机器人避障、避障小车、流水线计数及黑白线循迹等众多场合</a:t>
            </a:r>
            <a:r>
              <a:rPr lang="zh-CN" altLang="en-US" dirty="0" smtClean="0"/>
              <a:t>。</a:t>
            </a:r>
            <a:endParaRPr lang="zh-CN" altLang="en-US" dirty="0"/>
          </a:p>
        </p:txBody>
      </p:sp>
    </p:spTree>
    <p:extLst>
      <p:ext uri="{BB962C8B-B14F-4D97-AF65-F5344CB8AC3E}">
        <p14:creationId xmlns:p14="http://schemas.microsoft.com/office/powerpoint/2010/main" val="304092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路循迹模块参数</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1.</a:t>
            </a:r>
            <a:r>
              <a:rPr lang="zh-CN" altLang="en-US" dirty="0"/>
              <a:t>工作电压：</a:t>
            </a:r>
            <a:r>
              <a:rPr lang="en-US" altLang="zh-CN" dirty="0"/>
              <a:t>DC 3.3V-5V</a:t>
            </a:r>
          </a:p>
          <a:p>
            <a:r>
              <a:rPr lang="en-US" altLang="zh-CN" dirty="0"/>
              <a:t>2.</a:t>
            </a:r>
            <a:r>
              <a:rPr lang="zh-CN" altLang="en-US" dirty="0"/>
              <a:t>工作电流：尽量选择</a:t>
            </a:r>
            <a:r>
              <a:rPr lang="en-US" altLang="zh-CN" dirty="0"/>
              <a:t>1A</a:t>
            </a:r>
            <a:r>
              <a:rPr lang="zh-CN" altLang="en-US" dirty="0"/>
              <a:t>以上电源供电</a:t>
            </a:r>
          </a:p>
          <a:p>
            <a:r>
              <a:rPr lang="en-US" altLang="zh-CN" dirty="0"/>
              <a:t>3.</a:t>
            </a:r>
            <a:r>
              <a:rPr lang="zh-CN" altLang="en-US" dirty="0"/>
              <a:t>工作温度：－</a:t>
            </a:r>
            <a:r>
              <a:rPr lang="en-US" altLang="zh-CN" dirty="0"/>
              <a:t>10℃—</a:t>
            </a:r>
            <a:r>
              <a:rPr lang="zh-CN" altLang="en-US" dirty="0"/>
              <a:t>＋</a:t>
            </a:r>
            <a:r>
              <a:rPr lang="en-US" altLang="zh-CN" dirty="0"/>
              <a:t>50℃</a:t>
            </a:r>
          </a:p>
          <a:p>
            <a:r>
              <a:rPr lang="en-US" altLang="zh-CN" dirty="0"/>
              <a:t>4.</a:t>
            </a:r>
            <a:r>
              <a:rPr lang="zh-CN" altLang="en-US" dirty="0"/>
              <a:t>安装孔径：</a:t>
            </a:r>
            <a:r>
              <a:rPr lang="en-US" altLang="zh-CN" dirty="0"/>
              <a:t>M3</a:t>
            </a:r>
            <a:r>
              <a:rPr lang="zh-CN" altLang="en-US" dirty="0"/>
              <a:t>螺丝</a:t>
            </a:r>
          </a:p>
          <a:p>
            <a:r>
              <a:rPr lang="en-US" altLang="zh-CN" dirty="0"/>
              <a:t>5.</a:t>
            </a:r>
            <a:r>
              <a:rPr lang="zh-CN" altLang="en-US" dirty="0"/>
              <a:t>检测距离：</a:t>
            </a:r>
            <a:r>
              <a:rPr lang="en-US" altLang="zh-CN" dirty="0"/>
              <a:t>1mm</a:t>
            </a:r>
            <a:r>
              <a:rPr lang="zh-CN" altLang="en-US" dirty="0"/>
              <a:t>至</a:t>
            </a:r>
            <a:r>
              <a:rPr lang="en-US" altLang="zh-CN" dirty="0"/>
              <a:t>60 CM</a:t>
            </a:r>
            <a:r>
              <a:rPr lang="zh-CN" altLang="en-US" dirty="0"/>
              <a:t>可调，距离越近性能越稳定，白色反射距离最远。</a:t>
            </a:r>
          </a:p>
          <a:p>
            <a:r>
              <a:rPr lang="en-US" altLang="zh-CN" dirty="0"/>
              <a:t>6.</a:t>
            </a:r>
            <a:r>
              <a:rPr lang="zh-CN" altLang="en-US" dirty="0"/>
              <a:t>尺寸大小：中控板</a:t>
            </a:r>
            <a:r>
              <a:rPr lang="en-US" altLang="zh-CN" dirty="0"/>
              <a:t>42mm×38mm×12mm</a:t>
            </a:r>
            <a:r>
              <a:rPr lang="zh-CN" altLang="en-US" dirty="0"/>
              <a:t>（长</a:t>
            </a:r>
            <a:r>
              <a:rPr lang="en-US" altLang="zh-CN" dirty="0"/>
              <a:t>×</a:t>
            </a:r>
            <a:r>
              <a:rPr lang="zh-CN" altLang="en-US" dirty="0"/>
              <a:t>宽</a:t>
            </a:r>
            <a:r>
              <a:rPr lang="en-US" altLang="zh-CN" dirty="0"/>
              <a:t>×</a:t>
            </a:r>
            <a:r>
              <a:rPr lang="zh-CN" altLang="en-US" dirty="0"/>
              <a:t>高）</a:t>
            </a:r>
          </a:p>
          <a:p>
            <a:r>
              <a:rPr lang="zh-CN" altLang="en-US" dirty="0"/>
              <a:t>           小板向前</a:t>
            </a:r>
            <a:r>
              <a:rPr lang="en-US" altLang="zh-CN" dirty="0"/>
              <a:t>25mm×12mm×12mm</a:t>
            </a:r>
            <a:r>
              <a:rPr lang="zh-CN" altLang="en-US" dirty="0"/>
              <a:t>（长</a:t>
            </a:r>
            <a:r>
              <a:rPr lang="en-US" altLang="zh-CN" dirty="0"/>
              <a:t>×</a:t>
            </a:r>
            <a:r>
              <a:rPr lang="zh-CN" altLang="en-US" dirty="0"/>
              <a:t>宽</a:t>
            </a:r>
            <a:r>
              <a:rPr lang="en-US" altLang="zh-CN" dirty="0"/>
              <a:t>×</a:t>
            </a:r>
            <a:r>
              <a:rPr lang="zh-CN" altLang="en-US" dirty="0"/>
              <a:t>高）</a:t>
            </a:r>
          </a:p>
          <a:p>
            <a:r>
              <a:rPr lang="en-US" altLang="zh-CN" dirty="0"/>
              <a:t>7.</a:t>
            </a:r>
            <a:r>
              <a:rPr lang="zh-CN" altLang="en-US" dirty="0"/>
              <a:t>输出接口：</a:t>
            </a:r>
            <a:r>
              <a:rPr lang="en-US" altLang="zh-CN" dirty="0"/>
              <a:t>6</a:t>
            </a:r>
            <a:r>
              <a:rPr lang="zh-CN" altLang="en-US" dirty="0"/>
              <a:t>线制接口</a:t>
            </a:r>
            <a:r>
              <a:rPr lang="en-US" altLang="zh-CN" dirty="0"/>
              <a:t>(1234</a:t>
            </a:r>
            <a:r>
              <a:rPr lang="zh-CN" altLang="en-US" dirty="0"/>
              <a:t>为</a:t>
            </a:r>
            <a:r>
              <a:rPr lang="en-US" altLang="zh-CN" dirty="0"/>
              <a:t>4</a:t>
            </a:r>
            <a:r>
              <a:rPr lang="zh-CN" altLang="en-US" dirty="0"/>
              <a:t>路信号输出端</a:t>
            </a:r>
            <a:r>
              <a:rPr lang="en-US" altLang="zh-CN" dirty="0"/>
              <a:t>,+</a:t>
            </a:r>
            <a:r>
              <a:rPr lang="zh-CN" altLang="en-US" dirty="0"/>
              <a:t>为正电源</a:t>
            </a:r>
            <a:r>
              <a:rPr lang="en-US" altLang="zh-CN" dirty="0"/>
              <a:t>,-</a:t>
            </a:r>
            <a:r>
              <a:rPr lang="zh-CN" altLang="en-US" dirty="0"/>
              <a:t>为负电源也就是地线</a:t>
            </a:r>
            <a:r>
              <a:rPr lang="en-US" altLang="zh-CN" dirty="0"/>
              <a:t>)</a:t>
            </a:r>
          </a:p>
          <a:p>
            <a:r>
              <a:rPr lang="en-US" altLang="zh-CN" dirty="0"/>
              <a:t>8.</a:t>
            </a:r>
            <a:r>
              <a:rPr lang="zh-CN" altLang="en-US" dirty="0"/>
              <a:t>输出信号：</a:t>
            </a:r>
            <a:r>
              <a:rPr lang="en-US" altLang="zh-CN" dirty="0"/>
              <a:t>TTL</a:t>
            </a:r>
            <a:r>
              <a:rPr lang="zh-CN" altLang="en-US" dirty="0"/>
              <a:t>电平（可直接连接单片机</a:t>
            </a:r>
            <a:r>
              <a:rPr lang="en-US" altLang="zh-CN" dirty="0"/>
              <a:t>I/0</a:t>
            </a:r>
            <a:r>
              <a:rPr lang="zh-CN" altLang="en-US" dirty="0"/>
              <a:t>号，感应到传感器反射回来的红外光时</a:t>
            </a:r>
            <a:r>
              <a:rPr lang="en-US" altLang="zh-CN" dirty="0"/>
              <a:t>,</a:t>
            </a:r>
            <a:r>
              <a:rPr lang="zh-CN" altLang="en-US" dirty="0"/>
              <a:t>红指示灯亮，输出低电平；没有红外光时</a:t>
            </a:r>
            <a:r>
              <a:rPr lang="en-US" altLang="zh-CN" dirty="0"/>
              <a:t>,</a:t>
            </a:r>
            <a:r>
              <a:rPr lang="zh-CN" altLang="en-US" dirty="0"/>
              <a:t>指示灯不亮，输出高电平。</a:t>
            </a:r>
            <a:r>
              <a:rPr lang="zh-CN" altLang="en-US" dirty="0" smtClean="0"/>
              <a:t>）</a:t>
            </a:r>
            <a:endParaRPr lang="zh-CN" altLang="en-US" dirty="0"/>
          </a:p>
        </p:txBody>
      </p:sp>
    </p:spTree>
    <p:extLst>
      <p:ext uri="{BB962C8B-B14F-4D97-AF65-F5344CB8AC3E}">
        <p14:creationId xmlns:p14="http://schemas.microsoft.com/office/powerpoint/2010/main" val="75904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路循迹模块原理图</a:t>
            </a:r>
            <a:endParaRPr lang="zh-CN" altLang="en-US" dirty="0"/>
          </a:p>
        </p:txBody>
      </p:sp>
      <p:pic>
        <p:nvPicPr>
          <p:cNvPr id="4" name="内容占位符 3"/>
          <p:cNvPicPr>
            <a:picLocks noGrp="1" noChangeAspect="1"/>
          </p:cNvPicPr>
          <p:nvPr>
            <p:ph idx="1"/>
          </p:nvPr>
        </p:nvPicPr>
        <p:blipFill>
          <a:blip r:embed="rId2">
            <a:clrChange>
              <a:clrFrom>
                <a:srgbClr val="FFFCF8"/>
              </a:clrFrom>
              <a:clrTo>
                <a:srgbClr val="FFFCF8">
                  <a:alpha val="0"/>
                </a:srgbClr>
              </a:clrTo>
            </a:clrChange>
          </a:blip>
          <a:stretch>
            <a:fillRect/>
          </a:stretch>
        </p:blipFill>
        <p:spPr>
          <a:xfrm>
            <a:off x="1355760" y="2011680"/>
            <a:ext cx="6432479" cy="4108703"/>
          </a:xfrm>
          <a:prstGeom prst="rect">
            <a:avLst/>
          </a:prstGeom>
        </p:spPr>
      </p:pic>
    </p:spTree>
    <p:extLst>
      <p:ext uri="{BB962C8B-B14F-4D97-AF65-F5344CB8AC3E}">
        <p14:creationId xmlns:p14="http://schemas.microsoft.com/office/powerpoint/2010/main" val="956085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路循迹模块原理图</a:t>
            </a:r>
          </a:p>
        </p:txBody>
      </p:sp>
      <p:pic>
        <p:nvPicPr>
          <p:cNvPr id="4" name="内容占位符 3"/>
          <p:cNvPicPr>
            <a:picLocks noGrp="1" noChangeAspect="1"/>
          </p:cNvPicPr>
          <p:nvPr>
            <p:ph idx="1"/>
          </p:nvPr>
        </p:nvPicPr>
        <p:blipFill>
          <a:blip r:embed="rId2">
            <a:clrChange>
              <a:clrFrom>
                <a:srgbClr val="FFFCF8"/>
              </a:clrFrom>
              <a:clrTo>
                <a:srgbClr val="FFFCF8">
                  <a:alpha val="0"/>
                </a:srgbClr>
              </a:clrTo>
            </a:clrChange>
          </a:blip>
          <a:stretch>
            <a:fillRect/>
          </a:stretch>
        </p:blipFill>
        <p:spPr>
          <a:xfrm>
            <a:off x="724467" y="1690689"/>
            <a:ext cx="7695065" cy="4570477"/>
          </a:xfrm>
          <a:prstGeom prst="rect">
            <a:avLst/>
          </a:prstGeom>
        </p:spPr>
      </p:pic>
    </p:spTree>
    <p:extLst>
      <p:ext uri="{BB962C8B-B14F-4D97-AF65-F5344CB8AC3E}">
        <p14:creationId xmlns:p14="http://schemas.microsoft.com/office/powerpoint/2010/main" val="123609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路循迹模块接线</a:t>
            </a:r>
            <a:endParaRPr lang="zh-CN" altLang="en-US" dirty="0"/>
          </a:p>
        </p:txBody>
      </p:sp>
      <p:sp>
        <p:nvSpPr>
          <p:cNvPr id="4" name="矩形 3"/>
          <p:cNvSpPr/>
          <p:nvPr/>
        </p:nvSpPr>
        <p:spPr>
          <a:xfrm>
            <a:off x="2675024" y="2418077"/>
            <a:ext cx="3806890"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907371" y="2063513"/>
            <a:ext cx="18661" cy="634481"/>
          </a:xfrm>
          <a:prstGeom prst="line">
            <a:avLst/>
          </a:prstGeom>
        </p:spPr>
        <p:style>
          <a:lnRef idx="2">
            <a:schemeClr val="dk1"/>
          </a:lnRef>
          <a:fillRef idx="0">
            <a:schemeClr val="dk1"/>
          </a:fillRef>
          <a:effectRef idx="1">
            <a:schemeClr val="dk1"/>
          </a:effectRef>
          <a:fontRef idx="minor">
            <a:schemeClr val="tx1"/>
          </a:fontRef>
        </p:style>
      </p:cxnSp>
      <p:cxnSp>
        <p:nvCxnSpPr>
          <p:cNvPr id="6" name="直接连接符 5"/>
          <p:cNvCxnSpPr/>
          <p:nvPr/>
        </p:nvCxnSpPr>
        <p:spPr>
          <a:xfrm>
            <a:off x="5335416" y="2063513"/>
            <a:ext cx="0" cy="634481"/>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6"/>
          <p:cNvCxnSpPr/>
          <p:nvPr/>
        </p:nvCxnSpPr>
        <p:spPr>
          <a:xfrm>
            <a:off x="5824692" y="2119498"/>
            <a:ext cx="0" cy="634481"/>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3850681" y="4508134"/>
            <a:ext cx="0" cy="1026368"/>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4158591" y="4508134"/>
            <a:ext cx="0" cy="1045029"/>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4541143" y="4526795"/>
            <a:ext cx="0" cy="1026368"/>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4907371" y="4526795"/>
            <a:ext cx="0" cy="1045029"/>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5308592" y="4526795"/>
            <a:ext cx="0" cy="1045029"/>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a:off x="5706307" y="4508134"/>
            <a:ext cx="0" cy="1026368"/>
          </a:xfrm>
          <a:prstGeom prst="line">
            <a:avLst/>
          </a:prstGeom>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3458795" y="4078926"/>
            <a:ext cx="503854" cy="369332"/>
          </a:xfrm>
          <a:prstGeom prst="rect">
            <a:avLst/>
          </a:prstGeom>
          <a:noFill/>
        </p:spPr>
        <p:txBody>
          <a:bodyPr wrap="square" rtlCol="0">
            <a:spAutoFit/>
          </a:bodyPr>
          <a:lstStyle/>
          <a:p>
            <a:r>
              <a:rPr lang="en-US" altLang="zh-CN" dirty="0" smtClean="0"/>
              <a:t>IN1</a:t>
            </a:r>
            <a:endParaRPr lang="zh-CN" altLang="en-US" dirty="0"/>
          </a:p>
        </p:txBody>
      </p:sp>
      <p:sp>
        <p:nvSpPr>
          <p:cNvPr id="15" name="文本框 14"/>
          <p:cNvSpPr txBox="1"/>
          <p:nvPr/>
        </p:nvSpPr>
        <p:spPr>
          <a:xfrm>
            <a:off x="3850681" y="4078926"/>
            <a:ext cx="704460" cy="369332"/>
          </a:xfrm>
          <a:prstGeom prst="rect">
            <a:avLst/>
          </a:prstGeom>
          <a:noFill/>
        </p:spPr>
        <p:txBody>
          <a:bodyPr wrap="square" rtlCol="0">
            <a:spAutoFit/>
          </a:bodyPr>
          <a:lstStyle/>
          <a:p>
            <a:r>
              <a:rPr lang="en-US" altLang="zh-CN" dirty="0" smtClean="0"/>
              <a:t>IN2</a:t>
            </a:r>
            <a:endParaRPr lang="zh-CN" altLang="en-US" dirty="0"/>
          </a:p>
        </p:txBody>
      </p:sp>
      <p:sp>
        <p:nvSpPr>
          <p:cNvPr id="16" name="文本框 15"/>
          <p:cNvSpPr txBox="1"/>
          <p:nvPr/>
        </p:nvSpPr>
        <p:spPr>
          <a:xfrm>
            <a:off x="4202911" y="4078926"/>
            <a:ext cx="704460" cy="369332"/>
          </a:xfrm>
          <a:prstGeom prst="rect">
            <a:avLst/>
          </a:prstGeom>
          <a:noFill/>
        </p:spPr>
        <p:txBody>
          <a:bodyPr wrap="square" rtlCol="0">
            <a:spAutoFit/>
          </a:bodyPr>
          <a:lstStyle/>
          <a:p>
            <a:r>
              <a:rPr lang="en-US" altLang="zh-CN" dirty="0" smtClean="0"/>
              <a:t>IN3</a:t>
            </a:r>
            <a:endParaRPr lang="zh-CN" altLang="en-US" dirty="0"/>
          </a:p>
        </p:txBody>
      </p:sp>
      <p:sp>
        <p:nvSpPr>
          <p:cNvPr id="17" name="文本框 16"/>
          <p:cNvSpPr txBox="1"/>
          <p:nvPr/>
        </p:nvSpPr>
        <p:spPr>
          <a:xfrm>
            <a:off x="4630956" y="4062211"/>
            <a:ext cx="704460" cy="369332"/>
          </a:xfrm>
          <a:prstGeom prst="rect">
            <a:avLst/>
          </a:prstGeom>
          <a:noFill/>
        </p:spPr>
        <p:txBody>
          <a:bodyPr wrap="square" rtlCol="0">
            <a:spAutoFit/>
          </a:bodyPr>
          <a:lstStyle/>
          <a:p>
            <a:r>
              <a:rPr lang="en-US" altLang="zh-CN" dirty="0" smtClean="0"/>
              <a:t>IN2</a:t>
            </a:r>
            <a:endParaRPr lang="zh-CN" altLang="en-US" dirty="0"/>
          </a:p>
        </p:txBody>
      </p:sp>
      <p:sp>
        <p:nvSpPr>
          <p:cNvPr id="18" name="文本框 17"/>
          <p:cNvSpPr txBox="1"/>
          <p:nvPr/>
        </p:nvSpPr>
        <p:spPr>
          <a:xfrm>
            <a:off x="5015256" y="4041604"/>
            <a:ext cx="706797" cy="369332"/>
          </a:xfrm>
          <a:prstGeom prst="rect">
            <a:avLst/>
          </a:prstGeom>
          <a:noFill/>
        </p:spPr>
        <p:txBody>
          <a:bodyPr wrap="square" rtlCol="0">
            <a:spAutoFit/>
          </a:bodyPr>
          <a:lstStyle/>
          <a:p>
            <a:r>
              <a:rPr lang="en-US" altLang="zh-CN" dirty="0" smtClean="0"/>
              <a:t>GND</a:t>
            </a:r>
            <a:endParaRPr lang="zh-CN" altLang="en-US" dirty="0"/>
          </a:p>
        </p:txBody>
      </p:sp>
      <p:sp>
        <p:nvSpPr>
          <p:cNvPr id="19" name="文本框 18"/>
          <p:cNvSpPr txBox="1"/>
          <p:nvPr/>
        </p:nvSpPr>
        <p:spPr>
          <a:xfrm>
            <a:off x="5561699" y="4032273"/>
            <a:ext cx="704460" cy="369332"/>
          </a:xfrm>
          <a:prstGeom prst="rect">
            <a:avLst/>
          </a:prstGeom>
          <a:noFill/>
        </p:spPr>
        <p:txBody>
          <a:bodyPr wrap="square" rtlCol="0">
            <a:spAutoFit/>
          </a:bodyPr>
          <a:lstStyle/>
          <a:p>
            <a:r>
              <a:rPr lang="en-US" altLang="zh-CN" dirty="0" smtClean="0"/>
              <a:t>VCC</a:t>
            </a:r>
            <a:endParaRPr lang="zh-CN" altLang="en-US" dirty="0"/>
          </a:p>
        </p:txBody>
      </p:sp>
      <p:sp>
        <p:nvSpPr>
          <p:cNvPr id="20" name="文本框 19"/>
          <p:cNvSpPr txBox="1"/>
          <p:nvPr/>
        </p:nvSpPr>
        <p:spPr>
          <a:xfrm>
            <a:off x="4630956" y="2806471"/>
            <a:ext cx="503854" cy="369332"/>
          </a:xfrm>
          <a:prstGeom prst="rect">
            <a:avLst/>
          </a:prstGeom>
          <a:noFill/>
        </p:spPr>
        <p:txBody>
          <a:bodyPr wrap="square" rtlCol="0">
            <a:spAutoFit/>
          </a:bodyPr>
          <a:lstStyle/>
          <a:p>
            <a:r>
              <a:rPr lang="en-US" altLang="zh-CN" dirty="0" smtClean="0"/>
              <a:t>IN1</a:t>
            </a:r>
            <a:endParaRPr lang="zh-CN" altLang="en-US" dirty="0"/>
          </a:p>
        </p:txBody>
      </p:sp>
      <p:sp>
        <p:nvSpPr>
          <p:cNvPr id="21" name="文本框 20"/>
          <p:cNvSpPr txBox="1"/>
          <p:nvPr/>
        </p:nvSpPr>
        <p:spPr>
          <a:xfrm>
            <a:off x="5029263" y="2806471"/>
            <a:ext cx="650218" cy="369332"/>
          </a:xfrm>
          <a:prstGeom prst="rect">
            <a:avLst/>
          </a:prstGeom>
          <a:noFill/>
        </p:spPr>
        <p:txBody>
          <a:bodyPr wrap="square" rtlCol="0">
            <a:spAutoFit/>
          </a:bodyPr>
          <a:lstStyle/>
          <a:p>
            <a:r>
              <a:rPr lang="en-US" altLang="zh-CN" dirty="0" smtClean="0"/>
              <a:t>GND</a:t>
            </a:r>
            <a:endParaRPr lang="zh-CN" altLang="en-US" dirty="0"/>
          </a:p>
        </p:txBody>
      </p:sp>
      <p:sp>
        <p:nvSpPr>
          <p:cNvPr id="22" name="文本框 21"/>
          <p:cNvSpPr txBox="1"/>
          <p:nvPr/>
        </p:nvSpPr>
        <p:spPr>
          <a:xfrm>
            <a:off x="5662001" y="2807443"/>
            <a:ext cx="604157" cy="369332"/>
          </a:xfrm>
          <a:prstGeom prst="rect">
            <a:avLst/>
          </a:prstGeom>
          <a:noFill/>
        </p:spPr>
        <p:txBody>
          <a:bodyPr wrap="square" rtlCol="0">
            <a:spAutoFit/>
          </a:bodyPr>
          <a:lstStyle/>
          <a:p>
            <a:r>
              <a:rPr lang="en-US" altLang="zh-CN" dirty="0" smtClean="0"/>
              <a:t>VCC</a:t>
            </a:r>
            <a:endParaRPr lang="zh-CN" altLang="en-US" dirty="0"/>
          </a:p>
        </p:txBody>
      </p:sp>
      <p:sp>
        <p:nvSpPr>
          <p:cNvPr id="23" name="文本框 22"/>
          <p:cNvSpPr txBox="1"/>
          <p:nvPr/>
        </p:nvSpPr>
        <p:spPr>
          <a:xfrm>
            <a:off x="4410518" y="1690689"/>
            <a:ext cx="724292" cy="369332"/>
          </a:xfrm>
          <a:prstGeom prst="rect">
            <a:avLst/>
          </a:prstGeom>
          <a:noFill/>
        </p:spPr>
        <p:txBody>
          <a:bodyPr wrap="square" rtlCol="0">
            <a:spAutoFit/>
          </a:bodyPr>
          <a:lstStyle/>
          <a:p>
            <a:r>
              <a:rPr lang="en-US" altLang="zh-CN" dirty="0" smtClean="0"/>
              <a:t>VCC</a:t>
            </a:r>
            <a:endParaRPr lang="zh-CN" altLang="en-US" dirty="0"/>
          </a:p>
        </p:txBody>
      </p:sp>
      <p:sp>
        <p:nvSpPr>
          <p:cNvPr id="24" name="文本框 23"/>
          <p:cNvSpPr txBox="1"/>
          <p:nvPr/>
        </p:nvSpPr>
        <p:spPr>
          <a:xfrm>
            <a:off x="5029263" y="1726067"/>
            <a:ext cx="677044" cy="369332"/>
          </a:xfrm>
          <a:prstGeom prst="rect">
            <a:avLst/>
          </a:prstGeom>
          <a:noFill/>
        </p:spPr>
        <p:txBody>
          <a:bodyPr wrap="square" rtlCol="0">
            <a:spAutoFit/>
          </a:bodyPr>
          <a:lstStyle/>
          <a:p>
            <a:r>
              <a:rPr lang="en-US" altLang="zh-CN" dirty="0" smtClean="0"/>
              <a:t>GND</a:t>
            </a:r>
            <a:endParaRPr lang="zh-CN" altLang="en-US" dirty="0"/>
          </a:p>
        </p:txBody>
      </p:sp>
      <p:sp>
        <p:nvSpPr>
          <p:cNvPr id="25" name="文本框 24"/>
          <p:cNvSpPr txBox="1"/>
          <p:nvPr/>
        </p:nvSpPr>
        <p:spPr>
          <a:xfrm>
            <a:off x="5662002" y="1726067"/>
            <a:ext cx="819912" cy="369332"/>
          </a:xfrm>
          <a:prstGeom prst="rect">
            <a:avLst/>
          </a:prstGeom>
          <a:noFill/>
        </p:spPr>
        <p:txBody>
          <a:bodyPr wrap="square" rtlCol="0">
            <a:spAutoFit/>
          </a:bodyPr>
          <a:lstStyle/>
          <a:p>
            <a:r>
              <a:rPr lang="en-US" altLang="zh-CN" dirty="0" smtClean="0"/>
              <a:t>OUT</a:t>
            </a:r>
            <a:endParaRPr lang="zh-CN" altLang="en-US" dirty="0"/>
          </a:p>
        </p:txBody>
      </p:sp>
      <p:sp>
        <p:nvSpPr>
          <p:cNvPr id="26" name="文本框 25"/>
          <p:cNvSpPr txBox="1"/>
          <p:nvPr/>
        </p:nvSpPr>
        <p:spPr>
          <a:xfrm>
            <a:off x="3500783" y="5571824"/>
            <a:ext cx="503854" cy="369332"/>
          </a:xfrm>
          <a:prstGeom prst="rect">
            <a:avLst/>
          </a:prstGeom>
          <a:noFill/>
        </p:spPr>
        <p:txBody>
          <a:bodyPr wrap="square" rtlCol="0">
            <a:spAutoFit/>
          </a:bodyPr>
          <a:lstStyle/>
          <a:p>
            <a:r>
              <a:rPr lang="en-US" altLang="zh-CN" dirty="0" smtClean="0"/>
              <a:t>A0</a:t>
            </a:r>
            <a:endParaRPr lang="zh-CN" altLang="en-US" dirty="0"/>
          </a:p>
        </p:txBody>
      </p:sp>
      <p:sp>
        <p:nvSpPr>
          <p:cNvPr id="27" name="文本框 26"/>
          <p:cNvSpPr txBox="1"/>
          <p:nvPr/>
        </p:nvSpPr>
        <p:spPr>
          <a:xfrm>
            <a:off x="3906664" y="5571824"/>
            <a:ext cx="503854" cy="369332"/>
          </a:xfrm>
          <a:prstGeom prst="rect">
            <a:avLst/>
          </a:prstGeom>
          <a:noFill/>
        </p:spPr>
        <p:txBody>
          <a:bodyPr wrap="square" rtlCol="0">
            <a:spAutoFit/>
          </a:bodyPr>
          <a:lstStyle/>
          <a:p>
            <a:r>
              <a:rPr lang="en-US" altLang="zh-CN" dirty="0" smtClean="0"/>
              <a:t>A1</a:t>
            </a:r>
            <a:endParaRPr lang="zh-CN" altLang="en-US" dirty="0"/>
          </a:p>
        </p:txBody>
      </p:sp>
      <p:sp>
        <p:nvSpPr>
          <p:cNvPr id="28" name="文本框 27"/>
          <p:cNvSpPr txBox="1"/>
          <p:nvPr/>
        </p:nvSpPr>
        <p:spPr>
          <a:xfrm>
            <a:off x="4312545" y="5571824"/>
            <a:ext cx="503854" cy="369332"/>
          </a:xfrm>
          <a:prstGeom prst="rect">
            <a:avLst/>
          </a:prstGeom>
          <a:noFill/>
        </p:spPr>
        <p:txBody>
          <a:bodyPr wrap="square" rtlCol="0">
            <a:spAutoFit/>
          </a:bodyPr>
          <a:lstStyle/>
          <a:p>
            <a:r>
              <a:rPr lang="en-US" altLang="zh-CN" dirty="0" smtClean="0"/>
              <a:t>A2</a:t>
            </a:r>
            <a:endParaRPr lang="zh-CN" altLang="en-US" dirty="0"/>
          </a:p>
        </p:txBody>
      </p:sp>
      <p:sp>
        <p:nvSpPr>
          <p:cNvPr id="29" name="文本框 28"/>
          <p:cNvSpPr txBox="1"/>
          <p:nvPr/>
        </p:nvSpPr>
        <p:spPr>
          <a:xfrm>
            <a:off x="4763329" y="5571824"/>
            <a:ext cx="503854" cy="369332"/>
          </a:xfrm>
          <a:prstGeom prst="rect">
            <a:avLst/>
          </a:prstGeom>
          <a:noFill/>
        </p:spPr>
        <p:txBody>
          <a:bodyPr wrap="square" rtlCol="0">
            <a:spAutoFit/>
          </a:bodyPr>
          <a:lstStyle/>
          <a:p>
            <a:r>
              <a:rPr lang="en-US" altLang="zh-CN" dirty="0" smtClean="0"/>
              <a:t>A3</a:t>
            </a:r>
            <a:endParaRPr lang="zh-CN" altLang="en-US" dirty="0"/>
          </a:p>
        </p:txBody>
      </p:sp>
      <p:sp>
        <p:nvSpPr>
          <p:cNvPr id="30" name="文本框 29"/>
          <p:cNvSpPr txBox="1"/>
          <p:nvPr/>
        </p:nvSpPr>
        <p:spPr>
          <a:xfrm>
            <a:off x="5029263" y="5571824"/>
            <a:ext cx="707956" cy="369332"/>
          </a:xfrm>
          <a:prstGeom prst="rect">
            <a:avLst/>
          </a:prstGeom>
          <a:noFill/>
        </p:spPr>
        <p:txBody>
          <a:bodyPr wrap="square" rtlCol="0">
            <a:spAutoFit/>
          </a:bodyPr>
          <a:lstStyle/>
          <a:p>
            <a:r>
              <a:rPr lang="en-US" altLang="zh-CN" dirty="0" smtClean="0"/>
              <a:t>GND</a:t>
            </a:r>
            <a:endParaRPr lang="zh-CN" altLang="en-US" dirty="0"/>
          </a:p>
        </p:txBody>
      </p:sp>
      <p:sp>
        <p:nvSpPr>
          <p:cNvPr id="31" name="文本框 30"/>
          <p:cNvSpPr txBox="1"/>
          <p:nvPr/>
        </p:nvSpPr>
        <p:spPr>
          <a:xfrm>
            <a:off x="5571043" y="5571824"/>
            <a:ext cx="503854" cy="369332"/>
          </a:xfrm>
          <a:prstGeom prst="rect">
            <a:avLst/>
          </a:prstGeom>
          <a:noFill/>
        </p:spPr>
        <p:txBody>
          <a:bodyPr wrap="square" rtlCol="0">
            <a:spAutoFit/>
          </a:bodyPr>
          <a:lstStyle/>
          <a:p>
            <a:r>
              <a:rPr lang="en-US" altLang="zh-CN" dirty="0" smtClean="0"/>
              <a:t>5V</a:t>
            </a:r>
            <a:endParaRPr lang="zh-CN" altLang="en-US" dirty="0"/>
          </a:p>
        </p:txBody>
      </p:sp>
    </p:spTree>
    <p:extLst>
      <p:ext uri="{BB962C8B-B14F-4D97-AF65-F5344CB8AC3E}">
        <p14:creationId xmlns:p14="http://schemas.microsoft.com/office/powerpoint/2010/main" val="325386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L298N</a:t>
            </a:r>
            <a:endParaRPr lang="zh-CN" altLang="en-US" dirty="0"/>
          </a:p>
        </p:txBody>
      </p:sp>
      <p:pic>
        <p:nvPicPr>
          <p:cNvPr id="4" name="Picture 2" descr="“L298N”的图片搜索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6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4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L298N</a:t>
            </a:r>
            <a:r>
              <a:rPr lang="zh-CN" altLang="en-US" dirty="0" smtClean="0"/>
              <a:t>芯片描述</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L298 is an integrated monolithic circuit in a 15- lead </a:t>
            </a:r>
            <a:r>
              <a:rPr lang="en-US" altLang="zh-CN" dirty="0" err="1"/>
              <a:t>Multiwatt</a:t>
            </a:r>
            <a:r>
              <a:rPr lang="en-US" altLang="zh-CN" dirty="0"/>
              <a:t> and PowerSO20 packages. It is a high voltage, high current dual full-bridge driver designed to accept standard TTL logic levels and drive inductive loads such as relays, solenoids, DC and stepping motors. Two enable inputs are provided to enable or disable the device independently of the input signals. The emitters of the lower transistors of each bridge are connected together and the corresponding external terminal can be used for the connection of an external sensing resistor. An additional supply input is provided so that the logic works at a lower voltage. </a:t>
            </a:r>
            <a:endParaRPr lang="zh-CN" altLang="en-US" dirty="0"/>
          </a:p>
        </p:txBody>
      </p:sp>
    </p:spTree>
    <p:extLst>
      <p:ext uri="{BB962C8B-B14F-4D97-AF65-F5344CB8AC3E}">
        <p14:creationId xmlns:p14="http://schemas.microsoft.com/office/powerpoint/2010/main" val="381569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L298N</a:t>
            </a:r>
            <a:r>
              <a:rPr lang="zh-CN" altLang="en-US" dirty="0" smtClean="0"/>
              <a:t>规格参数</a:t>
            </a:r>
            <a:endParaRPr lang="zh-CN" altLang="en-US" dirty="0"/>
          </a:p>
        </p:txBody>
      </p:sp>
      <p:pic>
        <p:nvPicPr>
          <p:cNvPr id="4" name="内容占位符 3"/>
          <p:cNvPicPr>
            <a:picLocks noGrp="1" noChangeAspect="1"/>
          </p:cNvPicPr>
          <p:nvPr>
            <p:ph idx="1"/>
          </p:nvPr>
        </p:nvPicPr>
        <p:blipFill>
          <a:blip r:embed="rId2"/>
          <a:stretch>
            <a:fillRect/>
          </a:stretch>
        </p:blipFill>
        <p:spPr>
          <a:xfrm>
            <a:off x="1236556" y="1690689"/>
            <a:ext cx="6670888" cy="4351338"/>
          </a:xfrm>
          <a:prstGeom prst="rect">
            <a:avLst/>
          </a:prstGeom>
        </p:spPr>
      </p:pic>
    </p:spTree>
    <p:extLst>
      <p:ext uri="{BB962C8B-B14F-4D97-AF65-F5344CB8AC3E}">
        <p14:creationId xmlns:p14="http://schemas.microsoft.com/office/powerpoint/2010/main" val="281327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smtClean="0"/>
              <a:t>一、</a:t>
            </a:r>
            <a:r>
              <a:rPr lang="en-US" altLang="zh-CN" dirty="0" smtClean="0"/>
              <a:t>TTL</a:t>
            </a:r>
            <a:r>
              <a:rPr lang="zh-CN" altLang="en-US" dirty="0" smtClean="0"/>
              <a:t>逻辑电平</a:t>
            </a:r>
            <a:endParaRPr lang="en-US" altLang="zh-CN" dirty="0" smtClean="0"/>
          </a:p>
          <a:p>
            <a:r>
              <a:rPr lang="zh-CN" altLang="en-US" dirty="0" smtClean="0"/>
              <a:t>二、</a:t>
            </a:r>
            <a:r>
              <a:rPr lang="en-US" altLang="zh-CN" dirty="0" smtClean="0"/>
              <a:t>4</a:t>
            </a:r>
            <a:r>
              <a:rPr lang="zh-CN" altLang="en-US" dirty="0" smtClean="0"/>
              <a:t>路循迹模块</a:t>
            </a:r>
            <a:endParaRPr lang="en-US" altLang="zh-CN" dirty="0" smtClean="0"/>
          </a:p>
          <a:p>
            <a:r>
              <a:rPr lang="zh-CN" altLang="en-US" dirty="0" smtClean="0"/>
              <a:t>三、</a:t>
            </a:r>
            <a:r>
              <a:rPr lang="en-US" altLang="zh-CN" dirty="0" smtClean="0"/>
              <a:t>L298N</a:t>
            </a:r>
          </a:p>
          <a:p>
            <a:r>
              <a:rPr lang="zh-CN" altLang="en-US" dirty="0" smtClean="0"/>
              <a:t>四、</a:t>
            </a:r>
            <a:r>
              <a:rPr lang="en-US" altLang="zh-CN" dirty="0" smtClean="0"/>
              <a:t>Arduino</a:t>
            </a:r>
          </a:p>
          <a:p>
            <a:endParaRPr lang="zh-CN" altLang="en-US" dirty="0"/>
          </a:p>
        </p:txBody>
      </p:sp>
    </p:spTree>
    <p:extLst>
      <p:ext uri="{BB962C8B-B14F-4D97-AF65-F5344CB8AC3E}">
        <p14:creationId xmlns:p14="http://schemas.microsoft.com/office/powerpoint/2010/main" val="68065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L298N</a:t>
            </a:r>
            <a:r>
              <a:rPr lang="zh-CN" altLang="en-US" dirty="0" smtClean="0"/>
              <a:t>管脚</a:t>
            </a:r>
            <a:r>
              <a:rPr lang="zh-CN" altLang="en-US" dirty="0"/>
              <a:t>描述</a:t>
            </a:r>
          </a:p>
        </p:txBody>
      </p:sp>
      <p:pic>
        <p:nvPicPr>
          <p:cNvPr id="4" name="Picture 2" descr="Risym L298N电机驱动板模块 L298直流步进电机 智能车 机器人配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5625"/>
            <a:ext cx="3660775" cy="3660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img.alicdn.com/imgextra/i1/2155882228/TB29W1edVXXXXX5XXXXXXXXXXXX-21558822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425" y="2415748"/>
            <a:ext cx="4094202" cy="307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1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减速马达规格参数</a:t>
            </a:r>
            <a:endParaRPr lang="zh-CN" altLang="en-US" dirty="0"/>
          </a:p>
        </p:txBody>
      </p:sp>
      <p:pic>
        <p:nvPicPr>
          <p:cNvPr id="4" name="Picture 2" descr="https://img.alicdn.com/imgextra/i3/44390641/T207DbXUVXXXXXXXXX-44390641.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230" r="9920" b="1801"/>
          <a:stretch/>
        </p:blipFill>
        <p:spPr bwMode="auto">
          <a:xfrm>
            <a:off x="946222" y="2560468"/>
            <a:ext cx="7251556" cy="19830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d2.alicdn.com/imgextra/i3/0/TB1ZQRWLpXXXXatXVXXXXXXXXXX_!!0-item_p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4543521"/>
            <a:ext cx="1730702" cy="2307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53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L298N</a:t>
            </a:r>
            <a:r>
              <a:rPr lang="zh-CN" altLang="en-US" dirty="0" smtClean="0"/>
              <a:t>接线</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37400"/>
          <a:stretch/>
        </p:blipFill>
        <p:spPr>
          <a:xfrm>
            <a:off x="2133600" y="1825625"/>
            <a:ext cx="5088127" cy="4572000"/>
          </a:xfrm>
          <a:prstGeom prst="rect">
            <a:avLst/>
          </a:prstGeom>
        </p:spPr>
      </p:pic>
    </p:spTree>
    <p:extLst>
      <p:ext uri="{BB962C8B-B14F-4D97-AF65-F5344CB8AC3E}">
        <p14:creationId xmlns:p14="http://schemas.microsoft.com/office/powerpoint/2010/main" val="312062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6" descr="“Arduino”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2" y="1690689"/>
            <a:ext cx="524827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698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r>
              <a:rPr lang="zh-CN" altLang="en-US" dirty="0" smtClean="0"/>
              <a:t>的安装</a:t>
            </a:r>
            <a:endParaRPr lang="zh-CN" altLang="en-US" dirty="0"/>
          </a:p>
        </p:txBody>
      </p:sp>
      <p:pic>
        <p:nvPicPr>
          <p:cNvPr id="4" name="内容占位符 3"/>
          <p:cNvPicPr>
            <a:picLocks noGrp="1" noChangeAspect="1"/>
          </p:cNvPicPr>
          <p:nvPr>
            <p:ph idx="1"/>
          </p:nvPr>
        </p:nvPicPr>
        <p:blipFill>
          <a:blip r:embed="rId2"/>
          <a:stretch>
            <a:fillRect/>
          </a:stretch>
        </p:blipFill>
        <p:spPr>
          <a:xfrm>
            <a:off x="675258" y="1413729"/>
            <a:ext cx="3734817" cy="2560015"/>
          </a:xfrm>
          <a:prstGeom prst="rect">
            <a:avLst/>
          </a:prstGeom>
        </p:spPr>
      </p:pic>
      <p:pic>
        <p:nvPicPr>
          <p:cNvPr id="5" name="图片 4"/>
          <p:cNvPicPr>
            <a:picLocks noChangeAspect="1"/>
          </p:cNvPicPr>
          <p:nvPr/>
        </p:nvPicPr>
        <p:blipFill>
          <a:blip r:embed="rId3"/>
          <a:stretch>
            <a:fillRect/>
          </a:stretch>
        </p:blipFill>
        <p:spPr>
          <a:xfrm>
            <a:off x="4714875" y="1413729"/>
            <a:ext cx="3734817" cy="2560015"/>
          </a:xfrm>
          <a:prstGeom prst="rect">
            <a:avLst/>
          </a:prstGeom>
        </p:spPr>
      </p:pic>
      <p:pic>
        <p:nvPicPr>
          <p:cNvPr id="6" name="图片 5"/>
          <p:cNvPicPr>
            <a:picLocks noChangeAspect="1"/>
          </p:cNvPicPr>
          <p:nvPr/>
        </p:nvPicPr>
        <p:blipFill>
          <a:blip r:embed="rId4"/>
          <a:stretch>
            <a:fillRect/>
          </a:stretch>
        </p:blipFill>
        <p:spPr>
          <a:xfrm>
            <a:off x="675258" y="3919728"/>
            <a:ext cx="3730752" cy="2557229"/>
          </a:xfrm>
          <a:prstGeom prst="rect">
            <a:avLst/>
          </a:prstGeom>
        </p:spPr>
      </p:pic>
      <p:pic>
        <p:nvPicPr>
          <p:cNvPr id="7" name="图片 6"/>
          <p:cNvPicPr>
            <a:picLocks noChangeAspect="1"/>
          </p:cNvPicPr>
          <p:nvPr/>
        </p:nvPicPr>
        <p:blipFill>
          <a:blip r:embed="rId5"/>
          <a:stretch>
            <a:fillRect/>
          </a:stretch>
        </p:blipFill>
        <p:spPr>
          <a:xfrm>
            <a:off x="4784598" y="4167055"/>
            <a:ext cx="3908293" cy="1705012"/>
          </a:xfrm>
          <a:prstGeom prst="rect">
            <a:avLst/>
          </a:prstGeom>
        </p:spPr>
      </p:pic>
      <p:sp>
        <p:nvSpPr>
          <p:cNvPr id="9" name="椭圆 8"/>
          <p:cNvSpPr/>
          <p:nvPr/>
        </p:nvSpPr>
        <p:spPr>
          <a:xfrm>
            <a:off x="3425952" y="3474720"/>
            <a:ext cx="984123" cy="5852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p:cNvSpPr/>
          <p:nvPr/>
        </p:nvSpPr>
        <p:spPr>
          <a:xfrm>
            <a:off x="7465569" y="3485184"/>
            <a:ext cx="984123" cy="5852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椭圆 10"/>
          <p:cNvSpPr/>
          <p:nvPr/>
        </p:nvSpPr>
        <p:spPr>
          <a:xfrm>
            <a:off x="3479418" y="5910175"/>
            <a:ext cx="984123" cy="5852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椭圆 11"/>
          <p:cNvSpPr/>
          <p:nvPr/>
        </p:nvSpPr>
        <p:spPr>
          <a:xfrm>
            <a:off x="6973507" y="5183023"/>
            <a:ext cx="984123" cy="5852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p:cNvSpPr/>
          <p:nvPr/>
        </p:nvSpPr>
        <p:spPr>
          <a:xfrm>
            <a:off x="6078029" y="2438400"/>
            <a:ext cx="1554163" cy="170688"/>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8584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 IDE</a:t>
            </a:r>
            <a:endParaRPr lang="zh-CN" altLang="en-US" dirty="0"/>
          </a:p>
        </p:txBody>
      </p:sp>
      <p:pic>
        <p:nvPicPr>
          <p:cNvPr id="4" name="Picture 2" descr="Arduino IDE安装与使用教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141" y="1690689"/>
            <a:ext cx="3881718" cy="463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89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r>
              <a:rPr lang="zh-CN" altLang="en-US" dirty="0" smtClean="0"/>
              <a:t>概述</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Arduino</a:t>
            </a:r>
            <a:r>
              <a:rPr lang="zh-CN" altLang="en-US" dirty="0"/>
              <a:t>，是一个开放源代码的单片机微控制器，它使用了</a:t>
            </a:r>
            <a:r>
              <a:rPr lang="en-US" altLang="zh-CN" dirty="0"/>
              <a:t>Atmel AVR</a:t>
            </a:r>
            <a:r>
              <a:rPr lang="zh-CN" altLang="en-US" dirty="0"/>
              <a:t>单片机，采用了开放源代码的软硬件平台，建构于简易输出</a:t>
            </a:r>
            <a:r>
              <a:rPr lang="en-US" altLang="zh-CN" dirty="0"/>
              <a:t>/</a:t>
            </a:r>
            <a:r>
              <a:rPr lang="zh-CN" altLang="en-US" dirty="0"/>
              <a:t>输入（</a:t>
            </a:r>
            <a:r>
              <a:rPr lang="en-US" altLang="zh-CN" dirty="0"/>
              <a:t>simple I/O</a:t>
            </a:r>
            <a:r>
              <a:rPr lang="zh-CN" altLang="en-US" dirty="0"/>
              <a:t>）接口板，并且具有使用类似</a:t>
            </a:r>
            <a:r>
              <a:rPr lang="en-US" altLang="zh-CN" dirty="0"/>
              <a:t>Java</a:t>
            </a:r>
            <a:r>
              <a:rPr lang="zh-CN" altLang="en-US" dirty="0"/>
              <a:t>、</a:t>
            </a:r>
            <a:r>
              <a:rPr lang="en-US" altLang="zh-CN" dirty="0"/>
              <a:t>C</a:t>
            </a:r>
            <a:r>
              <a:rPr lang="zh-CN" altLang="en-US" dirty="0"/>
              <a:t>语言的</a:t>
            </a:r>
            <a:r>
              <a:rPr lang="en-US" altLang="zh-CN" dirty="0" smtClean="0"/>
              <a:t>Processing/Wiring</a:t>
            </a:r>
            <a:r>
              <a:rPr lang="zh-CN" altLang="en-US" dirty="0"/>
              <a:t>开发环境</a:t>
            </a:r>
            <a:r>
              <a:rPr lang="zh-CN" altLang="en-US" dirty="0" smtClean="0"/>
              <a:t>。</a:t>
            </a:r>
            <a:endParaRPr lang="en-US" altLang="zh-CN" dirty="0" smtClean="0"/>
          </a:p>
          <a:p>
            <a:r>
              <a:rPr lang="zh-CN" altLang="en-US" dirty="0"/>
              <a:t>它使用 </a:t>
            </a:r>
            <a:r>
              <a:rPr lang="en-US" altLang="zh-CN" dirty="0"/>
              <a:t>Atmel AVR </a:t>
            </a:r>
            <a:r>
              <a:rPr lang="zh-CN" altLang="en-US" dirty="0"/>
              <a:t>单片机，采用开放源代码的软硬件平台，构建于开放源代码 </a:t>
            </a:r>
            <a:r>
              <a:rPr lang="en-US" altLang="zh-CN" dirty="0"/>
              <a:t>simple I/O </a:t>
            </a:r>
            <a:r>
              <a:rPr lang="zh-CN" altLang="en-US" dirty="0"/>
              <a:t>接口板，并具有使用类似 </a:t>
            </a:r>
            <a:r>
              <a:rPr lang="en-US" altLang="zh-CN" dirty="0"/>
              <a:t>Java</a:t>
            </a:r>
            <a:r>
              <a:rPr lang="zh-CN" altLang="en-US" dirty="0"/>
              <a:t>，</a:t>
            </a:r>
            <a:r>
              <a:rPr lang="en-US" altLang="zh-CN" dirty="0"/>
              <a:t>C </a:t>
            </a:r>
            <a:r>
              <a:rPr lang="zh-CN" altLang="en-US" dirty="0"/>
              <a:t>语言的 </a:t>
            </a:r>
            <a:r>
              <a:rPr lang="en-US" altLang="zh-CN" dirty="0"/>
              <a:t>Processing/Wiring </a:t>
            </a:r>
            <a:r>
              <a:rPr lang="zh-CN" altLang="en-US" dirty="0"/>
              <a:t>开发环境</a:t>
            </a:r>
            <a:r>
              <a:rPr lang="zh-CN" altLang="en-US" dirty="0" smtClean="0"/>
              <a:t>。</a:t>
            </a:r>
            <a:endParaRPr lang="en-US" altLang="zh-CN" dirty="0" smtClean="0"/>
          </a:p>
          <a:p>
            <a:r>
              <a:rPr lang="en-US" altLang="zh-CN" dirty="0"/>
              <a:t>Arduino</a:t>
            </a:r>
            <a:r>
              <a:rPr lang="zh-CN" altLang="en-US" dirty="0"/>
              <a:t>是一款便捷灵活、方便上手的开源电子原型平台。包含硬件（各种型号的</a:t>
            </a:r>
            <a:r>
              <a:rPr lang="en-US" altLang="zh-CN" dirty="0"/>
              <a:t>Arduino</a:t>
            </a:r>
            <a:r>
              <a:rPr lang="zh-CN" altLang="en-US" dirty="0"/>
              <a:t>板）和软件（</a:t>
            </a:r>
            <a:r>
              <a:rPr lang="en-US" altLang="zh-CN" dirty="0"/>
              <a:t>Arduino IDE)</a:t>
            </a:r>
            <a:r>
              <a:rPr lang="zh-CN" altLang="en-US" dirty="0" smtClean="0"/>
              <a:t>。</a:t>
            </a:r>
            <a:endParaRPr lang="en-US" altLang="zh-CN" dirty="0" smtClean="0"/>
          </a:p>
          <a:p>
            <a:r>
              <a:rPr lang="en-US" altLang="zh-CN" dirty="0"/>
              <a:t>Arduino</a:t>
            </a:r>
            <a:r>
              <a:rPr lang="zh-CN" altLang="en-US" dirty="0"/>
              <a:t>能通过各种各样的传感器来感知环境，通过控制灯光、马达和其他的装置来反馈、影响环境。板子上的微控制器可以通过</a:t>
            </a:r>
            <a:r>
              <a:rPr lang="en-US" altLang="zh-CN" dirty="0"/>
              <a:t>Arduino</a:t>
            </a:r>
            <a:r>
              <a:rPr lang="zh-CN" altLang="en-US" dirty="0"/>
              <a:t>的编程语言来编写程序，编译成二进制文件，烧录进微控制器</a:t>
            </a:r>
          </a:p>
          <a:p>
            <a:endParaRPr lang="zh-CN" altLang="en-US" dirty="0"/>
          </a:p>
        </p:txBody>
      </p:sp>
    </p:spTree>
    <p:extLst>
      <p:ext uri="{BB962C8B-B14F-4D97-AF65-F5344CB8AC3E}">
        <p14:creationId xmlns:p14="http://schemas.microsoft.com/office/powerpoint/2010/main" val="372097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r>
              <a:rPr lang="zh-CN" altLang="en-US" dirty="0" smtClean="0"/>
              <a:t>原理图</a:t>
            </a:r>
            <a:endParaRPr lang="zh-CN" altLang="en-US" dirty="0"/>
          </a:p>
        </p:txBody>
      </p:sp>
      <p:pic>
        <p:nvPicPr>
          <p:cNvPr id="4" name="Picture 35747"/>
          <p:cNvPicPr/>
          <p:nvPr/>
        </p:nvPicPr>
        <p:blipFill>
          <a:blip r:embed="rId2"/>
          <a:stretch>
            <a:fillRect/>
          </a:stretch>
        </p:blipFill>
        <p:spPr>
          <a:xfrm>
            <a:off x="135668" y="1462502"/>
            <a:ext cx="8872664" cy="4866606"/>
          </a:xfrm>
          <a:prstGeom prst="rect">
            <a:avLst/>
          </a:prstGeom>
        </p:spPr>
      </p:pic>
    </p:spTree>
    <p:extLst>
      <p:ext uri="{BB962C8B-B14F-4D97-AF65-F5344CB8AC3E}">
        <p14:creationId xmlns:p14="http://schemas.microsoft.com/office/powerpoint/2010/main" val="1941876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r>
              <a:rPr lang="zh-CN" altLang="en-US" dirty="0" smtClean="0"/>
              <a:t>初步介绍</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410" y="1825625"/>
            <a:ext cx="6585179" cy="4351338"/>
          </a:xfrm>
          <a:prstGeom prst="rect">
            <a:avLst/>
          </a:prstGeom>
        </p:spPr>
      </p:pic>
    </p:spTree>
    <p:extLst>
      <p:ext uri="{BB962C8B-B14F-4D97-AF65-F5344CB8AC3E}">
        <p14:creationId xmlns:p14="http://schemas.microsoft.com/office/powerpoint/2010/main" val="1998143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325563"/>
          </a:xfrm>
        </p:spPr>
        <p:txBody>
          <a:bodyPr/>
          <a:lstStyle/>
          <a:p>
            <a:r>
              <a:rPr lang="zh-CN" altLang="en-US" dirty="0" smtClean="0"/>
              <a:t>基础</a:t>
            </a:r>
            <a:r>
              <a:rPr lang="en-US" altLang="zh-CN" dirty="0" smtClean="0"/>
              <a:t>C</a:t>
            </a:r>
            <a:r>
              <a:rPr lang="zh-CN" altLang="en-US" dirty="0" smtClean="0"/>
              <a:t>语言</a:t>
            </a:r>
            <a:endParaRPr lang="zh-CN" altLang="en-US" dirty="0"/>
          </a:p>
        </p:txBody>
      </p:sp>
      <p:sp>
        <p:nvSpPr>
          <p:cNvPr id="3" name="内容占位符 2"/>
          <p:cNvSpPr>
            <a:spLocks noGrp="1"/>
          </p:cNvSpPr>
          <p:nvPr>
            <p:ph idx="1"/>
          </p:nvPr>
        </p:nvSpPr>
        <p:spPr>
          <a:xfrm>
            <a:off x="628650" y="1316736"/>
            <a:ext cx="7886700" cy="5291328"/>
          </a:xfrm>
        </p:spPr>
        <p:txBody>
          <a:bodyPr>
            <a:normAutofit fontScale="85000" lnSpcReduction="20000"/>
          </a:bodyPr>
          <a:lstStyle/>
          <a:p>
            <a:r>
              <a:rPr lang="zh-CN" altLang="en-US" b="1" dirty="0" smtClean="0"/>
              <a:t>关键字</a:t>
            </a:r>
            <a:r>
              <a:rPr lang="zh-CN" altLang="en-US" dirty="0" smtClean="0"/>
              <a:t>：</a:t>
            </a:r>
            <a:r>
              <a:rPr lang="en-US" altLang="zh-CN" dirty="0" smtClean="0"/>
              <a:t>if</a:t>
            </a:r>
            <a:r>
              <a:rPr lang="zh-CN" altLang="en-US" dirty="0" smtClean="0"/>
              <a:t>、</a:t>
            </a:r>
            <a:r>
              <a:rPr lang="en-US" altLang="zh-CN" dirty="0" smtClean="0"/>
              <a:t>if</a:t>
            </a:r>
            <a:r>
              <a:rPr lang="en-US" altLang="zh-CN" dirty="0"/>
              <a:t>...</a:t>
            </a:r>
            <a:r>
              <a:rPr lang="en-US" altLang="zh-CN" dirty="0" smtClean="0"/>
              <a:t>else</a:t>
            </a:r>
            <a:r>
              <a:rPr lang="zh-CN" altLang="en-US" dirty="0" smtClean="0"/>
              <a:t>、</a:t>
            </a:r>
            <a:r>
              <a:rPr lang="en-US" altLang="zh-CN" dirty="0" smtClean="0"/>
              <a:t>for</a:t>
            </a:r>
            <a:r>
              <a:rPr lang="zh-CN" altLang="en-US" dirty="0"/>
              <a:t>、</a:t>
            </a:r>
            <a:r>
              <a:rPr lang="en-US" altLang="zh-CN" dirty="0" smtClean="0"/>
              <a:t> </a:t>
            </a:r>
            <a:r>
              <a:rPr lang="en-US" altLang="zh-CN" dirty="0"/>
              <a:t>switch </a:t>
            </a:r>
            <a:r>
              <a:rPr lang="en-US" altLang="zh-CN" dirty="0" smtClean="0"/>
              <a:t>case</a:t>
            </a:r>
            <a:r>
              <a:rPr lang="zh-CN" altLang="en-US" dirty="0" smtClean="0"/>
              <a:t>、</a:t>
            </a:r>
            <a:r>
              <a:rPr lang="en-US" altLang="zh-CN" dirty="0" smtClean="0"/>
              <a:t>while</a:t>
            </a:r>
            <a:r>
              <a:rPr lang="zh-CN" altLang="en-US" dirty="0"/>
              <a:t>、</a:t>
            </a:r>
            <a:r>
              <a:rPr lang="en-US" altLang="zh-CN" dirty="0" smtClean="0"/>
              <a:t>do</a:t>
            </a:r>
            <a:r>
              <a:rPr lang="en-US" altLang="zh-CN" dirty="0"/>
              <a:t>... </a:t>
            </a:r>
            <a:r>
              <a:rPr lang="en-US" altLang="zh-CN" dirty="0" smtClean="0"/>
              <a:t>While</a:t>
            </a:r>
            <a:r>
              <a:rPr lang="zh-CN" altLang="en-US" dirty="0" smtClean="0"/>
              <a:t>、</a:t>
            </a:r>
            <a:r>
              <a:rPr lang="en-US" altLang="zh-CN" dirty="0" smtClean="0"/>
              <a:t> break</a:t>
            </a:r>
            <a:r>
              <a:rPr lang="zh-CN" altLang="en-US" dirty="0" smtClean="0"/>
              <a:t>、</a:t>
            </a:r>
            <a:r>
              <a:rPr lang="en-US" altLang="zh-CN" dirty="0" smtClean="0"/>
              <a:t>continue</a:t>
            </a:r>
            <a:r>
              <a:rPr lang="zh-CN" altLang="en-US" dirty="0"/>
              <a:t>、</a:t>
            </a:r>
            <a:r>
              <a:rPr lang="en-US" altLang="zh-CN" dirty="0" smtClean="0"/>
              <a:t> return</a:t>
            </a:r>
            <a:r>
              <a:rPr lang="zh-CN" altLang="en-US" dirty="0" smtClean="0"/>
              <a:t>、</a:t>
            </a:r>
            <a:r>
              <a:rPr lang="en-US" altLang="zh-CN" dirty="0" smtClean="0"/>
              <a:t> </a:t>
            </a:r>
            <a:r>
              <a:rPr lang="en-US" altLang="zh-CN" dirty="0" err="1" smtClean="0"/>
              <a:t>goto</a:t>
            </a:r>
            <a:endParaRPr lang="en-US" altLang="zh-CN" dirty="0" smtClean="0"/>
          </a:p>
          <a:p>
            <a:r>
              <a:rPr lang="zh-CN" altLang="en-US" b="1" dirty="0" smtClean="0"/>
              <a:t>语法符号</a:t>
            </a:r>
            <a:r>
              <a:rPr lang="zh-CN" altLang="en-US" dirty="0" smtClean="0"/>
              <a:t>：</a:t>
            </a:r>
            <a:r>
              <a:rPr lang="en-US" altLang="zh-CN" dirty="0" smtClean="0"/>
              <a:t>;</a:t>
            </a:r>
            <a:r>
              <a:rPr lang="zh-CN" altLang="en-US" dirty="0"/>
              <a:t> </a:t>
            </a:r>
            <a:r>
              <a:rPr lang="zh-CN" altLang="en-US" dirty="0" smtClean="0"/>
              <a:t>  </a:t>
            </a:r>
            <a:r>
              <a:rPr lang="en-US" altLang="zh-CN" dirty="0" smtClean="0"/>
              <a:t> {}</a:t>
            </a:r>
            <a:r>
              <a:rPr lang="zh-CN" altLang="en-US" dirty="0"/>
              <a:t> </a:t>
            </a:r>
            <a:r>
              <a:rPr lang="zh-CN" altLang="en-US" dirty="0" smtClean="0"/>
              <a:t>  </a:t>
            </a:r>
            <a:r>
              <a:rPr lang="en-US" altLang="zh-CN" dirty="0" smtClean="0"/>
              <a:t>//</a:t>
            </a:r>
            <a:r>
              <a:rPr lang="zh-CN" altLang="en-US" dirty="0" smtClean="0"/>
              <a:t>   </a:t>
            </a:r>
            <a:r>
              <a:rPr lang="en-US" altLang="zh-CN" dirty="0" smtClean="0"/>
              <a:t> </a:t>
            </a:r>
            <a:r>
              <a:rPr lang="en-US" altLang="zh-CN" dirty="0"/>
              <a:t>/* </a:t>
            </a:r>
            <a:r>
              <a:rPr lang="en-US" altLang="zh-CN" dirty="0" smtClean="0"/>
              <a:t>*/</a:t>
            </a:r>
          </a:p>
          <a:p>
            <a:r>
              <a:rPr lang="zh-CN" altLang="en-US" b="1" dirty="0" smtClean="0"/>
              <a:t>运算符</a:t>
            </a:r>
            <a:r>
              <a:rPr lang="zh-CN" altLang="en-US" dirty="0" smtClean="0"/>
              <a:t>：</a:t>
            </a:r>
            <a:r>
              <a:rPr lang="en-US" altLang="zh-CN" dirty="0" smtClean="0"/>
              <a:t>=</a:t>
            </a:r>
            <a:r>
              <a:rPr lang="zh-CN" altLang="en-US" dirty="0" smtClean="0"/>
              <a:t>、</a:t>
            </a:r>
            <a:r>
              <a:rPr lang="en-US" altLang="zh-CN" dirty="0" smtClean="0"/>
              <a:t> +</a:t>
            </a:r>
            <a:r>
              <a:rPr lang="zh-CN" altLang="en-US" dirty="0" smtClean="0"/>
              <a:t>、</a:t>
            </a:r>
            <a:r>
              <a:rPr lang="en-US" altLang="zh-CN" dirty="0" smtClean="0"/>
              <a:t> -</a:t>
            </a:r>
            <a:r>
              <a:rPr lang="zh-CN" altLang="en-US" dirty="0" smtClean="0"/>
              <a:t>、</a:t>
            </a:r>
            <a:r>
              <a:rPr lang="en-US" altLang="zh-CN" dirty="0" smtClean="0"/>
              <a:t> *</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&lt;</a:t>
            </a:r>
            <a:r>
              <a:rPr lang="zh-CN" altLang="en-US" dirty="0" smtClean="0"/>
              <a:t>、</a:t>
            </a:r>
            <a:r>
              <a:rPr lang="en-US" altLang="zh-CN" dirty="0" smtClean="0"/>
              <a:t> &gt;</a:t>
            </a:r>
            <a:r>
              <a:rPr lang="zh-CN" altLang="en-US" dirty="0" smtClean="0"/>
              <a:t>、</a:t>
            </a:r>
            <a:r>
              <a:rPr lang="en-US" altLang="zh-CN" dirty="0" smtClean="0"/>
              <a:t> &lt;=</a:t>
            </a:r>
            <a:r>
              <a:rPr lang="zh-CN" altLang="en-US" dirty="0" smtClean="0"/>
              <a:t>、</a:t>
            </a:r>
            <a:r>
              <a:rPr lang="en-US" altLang="zh-CN" dirty="0" smtClean="0"/>
              <a:t> &gt;=</a:t>
            </a:r>
            <a:r>
              <a:rPr lang="zh-CN" altLang="en-US" dirty="0" smtClean="0"/>
              <a:t>、</a:t>
            </a:r>
            <a:r>
              <a:rPr lang="en-US" altLang="zh-CN" dirty="0" smtClean="0"/>
              <a:t> &amp;&amp;</a:t>
            </a:r>
            <a:r>
              <a:rPr lang="zh-CN" altLang="en-US" dirty="0" smtClean="0"/>
              <a:t>、</a:t>
            </a:r>
            <a:r>
              <a:rPr lang="en-US" altLang="zh-CN" dirty="0" smtClean="0"/>
              <a:t>||</a:t>
            </a:r>
            <a:r>
              <a:rPr lang="zh-CN" altLang="en-US" dirty="0"/>
              <a:t>、</a:t>
            </a:r>
            <a:r>
              <a:rPr lang="en-US" altLang="zh-CN" dirty="0" smtClean="0"/>
              <a:t>!</a:t>
            </a:r>
            <a:r>
              <a:rPr lang="zh-CN" altLang="en-US" dirty="0"/>
              <a:t>、</a:t>
            </a:r>
            <a:r>
              <a:rPr lang="en-US" altLang="zh-CN" dirty="0" smtClean="0"/>
              <a:t>++</a:t>
            </a:r>
            <a:r>
              <a:rPr lang="zh-CN" altLang="en-US" dirty="0"/>
              <a:t>、</a:t>
            </a:r>
            <a:r>
              <a:rPr lang="en-US" altLang="zh-CN" dirty="0" smtClean="0"/>
              <a:t> --</a:t>
            </a:r>
            <a:r>
              <a:rPr lang="zh-CN" altLang="en-US" dirty="0" smtClean="0"/>
              <a:t>、</a:t>
            </a:r>
            <a:r>
              <a:rPr lang="en-US" altLang="zh-CN" dirty="0" smtClean="0"/>
              <a:t> +=</a:t>
            </a:r>
            <a:r>
              <a:rPr lang="zh-CN" altLang="en-US" dirty="0" smtClean="0"/>
              <a:t>、</a:t>
            </a:r>
            <a:r>
              <a:rPr lang="en-US" altLang="zh-CN" dirty="0" smtClean="0"/>
              <a:t>-=</a:t>
            </a:r>
            <a:r>
              <a:rPr lang="zh-CN" altLang="en-US" dirty="0"/>
              <a:t>、</a:t>
            </a:r>
            <a:r>
              <a:rPr lang="en-US" altLang="zh-CN" dirty="0" smtClean="0"/>
              <a:t> </a:t>
            </a:r>
            <a:r>
              <a:rPr lang="zh-CN" altLang="en-US" dirty="0"/>
              <a:t>*</a:t>
            </a:r>
            <a:r>
              <a:rPr lang="en-US" altLang="zh-CN" dirty="0" smtClean="0"/>
              <a:t>=</a:t>
            </a:r>
            <a:r>
              <a:rPr lang="zh-CN" altLang="en-US" dirty="0" smtClean="0"/>
              <a:t>、</a:t>
            </a:r>
            <a:r>
              <a:rPr lang="en-US" altLang="zh-CN" dirty="0" smtClean="0"/>
              <a:t> </a:t>
            </a:r>
            <a:r>
              <a:rPr lang="en-US" altLang="zh-CN" dirty="0"/>
              <a:t>/=</a:t>
            </a:r>
          </a:p>
          <a:p>
            <a:r>
              <a:rPr lang="zh-CN" altLang="en-US" b="1" dirty="0" smtClean="0"/>
              <a:t>数据类型</a:t>
            </a:r>
            <a:r>
              <a:rPr lang="zh-CN" altLang="en-US" dirty="0" smtClean="0"/>
              <a:t>：</a:t>
            </a:r>
            <a:r>
              <a:rPr lang="en-US" altLang="zh-CN" dirty="0" err="1"/>
              <a:t>boolean</a:t>
            </a:r>
            <a:r>
              <a:rPr lang="en-US" altLang="zh-CN" dirty="0"/>
              <a:t> </a:t>
            </a:r>
            <a:r>
              <a:rPr lang="zh-CN" altLang="en-US" dirty="0"/>
              <a:t>布尔</a:t>
            </a:r>
            <a:r>
              <a:rPr lang="zh-CN" altLang="en-US" dirty="0" smtClean="0"/>
              <a:t>类型、</a:t>
            </a:r>
            <a:r>
              <a:rPr lang="en-US" altLang="zh-CN" dirty="0" smtClean="0"/>
              <a:t>char </a:t>
            </a:r>
            <a:r>
              <a:rPr lang="zh-CN" altLang="en-US" dirty="0"/>
              <a:t>字符</a:t>
            </a:r>
            <a:r>
              <a:rPr lang="zh-CN" altLang="en-US" dirty="0" smtClean="0"/>
              <a:t>类型、</a:t>
            </a:r>
            <a:r>
              <a:rPr lang="en-US" altLang="zh-CN" dirty="0" smtClean="0"/>
              <a:t>byte </a:t>
            </a:r>
            <a:r>
              <a:rPr lang="zh-CN" altLang="en-US" dirty="0"/>
              <a:t>字节</a:t>
            </a:r>
            <a:r>
              <a:rPr lang="zh-CN" altLang="en-US" dirty="0" smtClean="0"/>
              <a:t>类型、</a:t>
            </a:r>
            <a:r>
              <a:rPr lang="en-US" altLang="zh-CN" dirty="0" smtClean="0"/>
              <a:t> </a:t>
            </a:r>
            <a:r>
              <a:rPr lang="en-US" altLang="zh-CN" dirty="0" err="1"/>
              <a:t>int</a:t>
            </a:r>
            <a:r>
              <a:rPr lang="en-US" altLang="zh-CN" dirty="0"/>
              <a:t> </a:t>
            </a:r>
            <a:r>
              <a:rPr lang="zh-CN" altLang="en-US" dirty="0"/>
              <a:t>整数</a:t>
            </a:r>
            <a:r>
              <a:rPr lang="zh-CN" altLang="en-US" dirty="0" smtClean="0"/>
              <a:t>类型、</a:t>
            </a:r>
            <a:r>
              <a:rPr lang="en-US" altLang="zh-CN" dirty="0" smtClean="0"/>
              <a:t> </a:t>
            </a:r>
            <a:r>
              <a:rPr lang="en-US" altLang="zh-CN" dirty="0"/>
              <a:t>unsigned </a:t>
            </a:r>
            <a:r>
              <a:rPr lang="en-US" altLang="zh-CN" dirty="0" err="1"/>
              <a:t>int</a:t>
            </a:r>
            <a:r>
              <a:rPr lang="en-US" altLang="zh-CN" dirty="0"/>
              <a:t> </a:t>
            </a:r>
            <a:r>
              <a:rPr lang="zh-CN" altLang="en-US" dirty="0"/>
              <a:t>无符号</a:t>
            </a:r>
            <a:r>
              <a:rPr lang="zh-CN" altLang="en-US" dirty="0" smtClean="0"/>
              <a:t>整型、</a:t>
            </a:r>
            <a:r>
              <a:rPr lang="en-US" altLang="zh-CN" dirty="0" smtClean="0"/>
              <a:t> </a:t>
            </a:r>
            <a:r>
              <a:rPr lang="en-US" altLang="zh-CN" dirty="0"/>
              <a:t>long </a:t>
            </a:r>
            <a:r>
              <a:rPr lang="zh-CN" altLang="en-US" dirty="0"/>
              <a:t>长</a:t>
            </a:r>
            <a:r>
              <a:rPr lang="zh-CN" altLang="en-US" dirty="0" smtClean="0"/>
              <a:t>整型、</a:t>
            </a:r>
            <a:r>
              <a:rPr lang="en-US" altLang="zh-CN" dirty="0" smtClean="0"/>
              <a:t> </a:t>
            </a:r>
            <a:r>
              <a:rPr lang="en-US" altLang="zh-CN" dirty="0"/>
              <a:t>unsigned long </a:t>
            </a:r>
            <a:r>
              <a:rPr lang="zh-CN" altLang="en-US" dirty="0"/>
              <a:t>无符号长</a:t>
            </a:r>
            <a:r>
              <a:rPr lang="zh-CN" altLang="en-US" dirty="0" smtClean="0"/>
              <a:t>整型、</a:t>
            </a:r>
            <a:r>
              <a:rPr lang="en-US" altLang="zh-CN" dirty="0" smtClean="0"/>
              <a:t> </a:t>
            </a:r>
            <a:r>
              <a:rPr lang="en-US" altLang="zh-CN" dirty="0"/>
              <a:t>float </a:t>
            </a:r>
            <a:r>
              <a:rPr lang="zh-CN" altLang="en-US" dirty="0" smtClean="0"/>
              <a:t>浮点小数类型（单精度小数）、</a:t>
            </a:r>
            <a:r>
              <a:rPr lang="en-US" altLang="zh-CN" dirty="0" smtClean="0"/>
              <a:t> double</a:t>
            </a:r>
            <a:r>
              <a:rPr lang="zh-CN" altLang="en-US" dirty="0" smtClean="0"/>
              <a:t>双精度小数、</a:t>
            </a:r>
            <a:r>
              <a:rPr lang="en-US" altLang="zh-CN" dirty="0" smtClean="0"/>
              <a:t> string</a:t>
            </a:r>
            <a:r>
              <a:rPr lang="zh-CN" altLang="en-US" dirty="0" smtClean="0"/>
              <a:t>字符串、</a:t>
            </a:r>
            <a:r>
              <a:rPr lang="en-US" altLang="zh-CN" dirty="0" smtClean="0"/>
              <a:t> array</a:t>
            </a:r>
            <a:r>
              <a:rPr lang="zh-CN" altLang="en-US" dirty="0" smtClean="0"/>
              <a:t>、</a:t>
            </a:r>
            <a:r>
              <a:rPr lang="en-US" altLang="zh-CN" dirty="0" smtClean="0"/>
              <a:t>void</a:t>
            </a:r>
          </a:p>
          <a:p>
            <a:r>
              <a:rPr lang="zh-CN" altLang="en-US" b="1" dirty="0" smtClean="0"/>
              <a:t>数据类型转换</a:t>
            </a:r>
            <a:r>
              <a:rPr lang="zh-CN" altLang="en-US" dirty="0" smtClean="0"/>
              <a:t>：</a:t>
            </a:r>
            <a:r>
              <a:rPr lang="en-US" altLang="zh-CN" dirty="0"/>
              <a:t>char</a:t>
            </a:r>
            <a:r>
              <a:rPr lang="en-US" altLang="zh-CN" dirty="0" smtClean="0"/>
              <a:t>()</a:t>
            </a:r>
            <a:r>
              <a:rPr lang="zh-CN" altLang="en-US" dirty="0" smtClean="0"/>
              <a:t>、</a:t>
            </a:r>
            <a:r>
              <a:rPr lang="en-US" altLang="zh-CN" dirty="0" smtClean="0"/>
              <a:t> </a:t>
            </a:r>
            <a:r>
              <a:rPr lang="en-US" altLang="zh-CN" dirty="0"/>
              <a:t>byte</a:t>
            </a:r>
            <a:r>
              <a:rPr lang="en-US" altLang="zh-CN" dirty="0" smtClean="0"/>
              <a:t>()</a:t>
            </a:r>
            <a:r>
              <a:rPr lang="zh-CN" altLang="en-US" dirty="0" smtClean="0"/>
              <a:t>、</a:t>
            </a:r>
            <a:r>
              <a:rPr lang="en-US" altLang="zh-CN" dirty="0" smtClean="0"/>
              <a:t> </a:t>
            </a:r>
            <a:r>
              <a:rPr lang="en-US" altLang="zh-CN" dirty="0" err="1"/>
              <a:t>int</a:t>
            </a:r>
            <a:r>
              <a:rPr lang="en-US" altLang="zh-CN" dirty="0" smtClean="0"/>
              <a:t>()</a:t>
            </a:r>
            <a:r>
              <a:rPr lang="zh-CN" altLang="en-US" dirty="0" smtClean="0"/>
              <a:t>、</a:t>
            </a:r>
            <a:r>
              <a:rPr lang="en-US" altLang="zh-CN" dirty="0" smtClean="0"/>
              <a:t>long()</a:t>
            </a:r>
            <a:r>
              <a:rPr lang="zh-CN" altLang="en-US" dirty="0" smtClean="0"/>
              <a:t>、</a:t>
            </a:r>
            <a:r>
              <a:rPr lang="en-US" altLang="zh-CN" dirty="0" smtClean="0"/>
              <a:t>float()</a:t>
            </a:r>
          </a:p>
          <a:p>
            <a:r>
              <a:rPr lang="zh-CN" altLang="en-US" b="1" dirty="0" smtClean="0"/>
              <a:t>常量</a:t>
            </a:r>
            <a:r>
              <a:rPr lang="zh-CN" altLang="en-US" dirty="0" smtClean="0"/>
              <a:t>：</a:t>
            </a:r>
            <a:r>
              <a:rPr lang="en-US" altLang="zh-CN" dirty="0"/>
              <a:t>HIGH | LOW </a:t>
            </a:r>
            <a:r>
              <a:rPr lang="zh-CN" altLang="en-US" dirty="0"/>
              <a:t>表示数字</a:t>
            </a:r>
            <a:r>
              <a:rPr lang="en-US" altLang="zh-CN" dirty="0"/>
              <a:t>IO </a:t>
            </a:r>
            <a:r>
              <a:rPr lang="zh-CN" altLang="en-US" dirty="0"/>
              <a:t>口的电平，</a:t>
            </a:r>
            <a:r>
              <a:rPr lang="en-US" altLang="zh-CN" dirty="0"/>
              <a:t>HIGH </a:t>
            </a:r>
            <a:r>
              <a:rPr lang="zh-CN" altLang="en-US" dirty="0"/>
              <a:t>表示高</a:t>
            </a:r>
            <a:r>
              <a:rPr lang="zh-CN" altLang="en-US" dirty="0" smtClean="0"/>
              <a:t>电平（</a:t>
            </a:r>
            <a:r>
              <a:rPr lang="en-US" altLang="zh-CN" dirty="0" smtClean="0"/>
              <a:t>1</a:t>
            </a:r>
            <a:r>
              <a:rPr lang="zh-CN" altLang="en-US" dirty="0" smtClean="0"/>
              <a:t>），</a:t>
            </a:r>
            <a:r>
              <a:rPr lang="en-US" altLang="zh-CN" dirty="0"/>
              <a:t>LOW </a:t>
            </a:r>
            <a:r>
              <a:rPr lang="zh-CN" altLang="en-US" dirty="0"/>
              <a:t>表示低</a:t>
            </a:r>
            <a:r>
              <a:rPr lang="zh-CN" altLang="en-US" dirty="0" smtClean="0"/>
              <a:t>电平（</a:t>
            </a:r>
            <a:r>
              <a:rPr lang="en-US" altLang="zh-CN" dirty="0" smtClean="0"/>
              <a:t>0</a:t>
            </a:r>
            <a:r>
              <a:rPr lang="zh-CN" altLang="en-US" dirty="0" smtClean="0"/>
              <a:t>）。</a:t>
            </a:r>
            <a:r>
              <a:rPr lang="en-US" altLang="zh-CN" dirty="0"/>
              <a:t>INPUT | OUTPUT </a:t>
            </a:r>
            <a:r>
              <a:rPr lang="zh-CN" altLang="en-US" dirty="0"/>
              <a:t>表示数字</a:t>
            </a:r>
            <a:r>
              <a:rPr lang="en-US" altLang="zh-CN" dirty="0"/>
              <a:t>IO </a:t>
            </a:r>
            <a:r>
              <a:rPr lang="zh-CN" altLang="en-US" dirty="0"/>
              <a:t>口的方向，</a:t>
            </a:r>
            <a:r>
              <a:rPr lang="en-US" altLang="zh-CN" dirty="0"/>
              <a:t>INPUT </a:t>
            </a:r>
            <a:r>
              <a:rPr lang="zh-CN" altLang="en-US" dirty="0"/>
              <a:t>表示输入（高阻态），</a:t>
            </a:r>
            <a:r>
              <a:rPr lang="en-US" altLang="zh-CN" dirty="0"/>
              <a:t>OUTPUT </a:t>
            </a:r>
            <a:r>
              <a:rPr lang="zh-CN" altLang="en-US" dirty="0"/>
              <a:t>表示输出（</a:t>
            </a:r>
            <a:r>
              <a:rPr lang="en-US" altLang="zh-CN" dirty="0"/>
              <a:t>AVR </a:t>
            </a:r>
            <a:r>
              <a:rPr lang="zh-CN" altLang="en-US" dirty="0"/>
              <a:t>能提供</a:t>
            </a:r>
          </a:p>
          <a:p>
            <a:r>
              <a:rPr lang="en-US" altLang="zh-CN" dirty="0"/>
              <a:t>5V </a:t>
            </a:r>
            <a:r>
              <a:rPr lang="zh-CN" altLang="en-US" dirty="0"/>
              <a:t>电压 </a:t>
            </a:r>
            <a:r>
              <a:rPr lang="en-US" altLang="zh-CN" dirty="0"/>
              <a:t>40mA </a:t>
            </a:r>
            <a:r>
              <a:rPr lang="zh-CN" altLang="en-US" dirty="0"/>
              <a:t>电流）</a:t>
            </a:r>
            <a:r>
              <a:rPr lang="zh-CN" altLang="en-US" dirty="0" smtClean="0"/>
              <a:t>。</a:t>
            </a:r>
            <a:r>
              <a:rPr lang="en-US" altLang="zh-CN" dirty="0"/>
              <a:t>true | false true </a:t>
            </a:r>
            <a:r>
              <a:rPr lang="zh-CN" altLang="en-US" dirty="0"/>
              <a:t>表示</a:t>
            </a:r>
            <a:r>
              <a:rPr lang="zh-CN" altLang="en-US" dirty="0" smtClean="0"/>
              <a:t>真（</a:t>
            </a:r>
            <a:r>
              <a:rPr lang="en-US" altLang="zh-CN" dirty="0" smtClean="0"/>
              <a:t>1</a:t>
            </a:r>
            <a:r>
              <a:rPr lang="zh-CN" altLang="en-US" dirty="0"/>
              <a:t>），</a:t>
            </a:r>
            <a:r>
              <a:rPr lang="en-US" altLang="zh-CN" dirty="0"/>
              <a:t>false </a:t>
            </a:r>
            <a:r>
              <a:rPr lang="zh-CN" altLang="en-US" dirty="0"/>
              <a:t>表示假（</a:t>
            </a:r>
            <a:r>
              <a:rPr lang="en-US" altLang="zh-CN" dirty="0"/>
              <a:t>0</a:t>
            </a:r>
            <a:r>
              <a:rPr lang="zh-CN" altLang="en-US" dirty="0"/>
              <a:t>）。</a:t>
            </a:r>
            <a:endParaRPr lang="en-US" altLang="zh-CN" dirty="0" smtClean="0"/>
          </a:p>
        </p:txBody>
      </p:sp>
    </p:spTree>
    <p:extLst>
      <p:ext uri="{BB962C8B-B14F-4D97-AF65-F5344CB8AC3E}">
        <p14:creationId xmlns:p14="http://schemas.microsoft.com/office/powerpoint/2010/main" val="357904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TTL</a:t>
            </a:r>
            <a:r>
              <a:rPr lang="zh-CN" altLang="en-US" dirty="0" smtClean="0"/>
              <a:t>逻辑电平</a:t>
            </a:r>
            <a:endParaRPr lang="zh-CN" altLang="en-US" dirty="0"/>
          </a:p>
        </p:txBody>
      </p:sp>
      <p:sp>
        <p:nvSpPr>
          <p:cNvPr id="3" name="内容占位符 2"/>
          <p:cNvSpPr>
            <a:spLocks noGrp="1"/>
          </p:cNvSpPr>
          <p:nvPr>
            <p:ph idx="1"/>
          </p:nvPr>
        </p:nvSpPr>
        <p:spPr/>
        <p:txBody>
          <a:bodyPr/>
          <a:lstStyle/>
          <a:p>
            <a:r>
              <a:rPr lang="zh-CN" altLang="en-US" dirty="0"/>
              <a:t>逻辑</a:t>
            </a:r>
            <a:r>
              <a:rPr lang="zh-CN" altLang="en-US" dirty="0" smtClean="0"/>
              <a:t>电平：表示</a:t>
            </a:r>
            <a:r>
              <a:rPr lang="zh-CN" altLang="en-US" dirty="0"/>
              <a:t>数字电压的高、低电平通常称为逻辑电平</a:t>
            </a:r>
            <a:r>
              <a:rPr lang="zh-CN" altLang="en-US" dirty="0" smtClean="0"/>
              <a:t>。</a:t>
            </a:r>
            <a:endParaRPr lang="en-US" altLang="zh-CN" dirty="0" smtClean="0"/>
          </a:p>
          <a:p>
            <a:r>
              <a:rPr lang="en-US" altLang="zh-CN" dirty="0"/>
              <a:t>“TTL</a:t>
            </a:r>
            <a:r>
              <a:rPr lang="zh-CN" altLang="en-US" dirty="0"/>
              <a:t>集成电路的全名是晶体管</a:t>
            </a:r>
            <a:r>
              <a:rPr lang="en-US" altLang="zh-CN" dirty="0"/>
              <a:t>-</a:t>
            </a:r>
            <a:r>
              <a:rPr lang="zh-CN" altLang="en-US" dirty="0"/>
              <a:t>晶体管逻辑集成电路（</a:t>
            </a:r>
            <a:r>
              <a:rPr lang="en-US" altLang="zh-CN" dirty="0"/>
              <a:t>Transistor-Transistor Logic),</a:t>
            </a:r>
            <a:r>
              <a:rPr lang="zh-CN" altLang="en-US" dirty="0"/>
              <a:t>主要有</a:t>
            </a:r>
            <a:r>
              <a:rPr lang="en-US" altLang="zh-CN" dirty="0"/>
              <a:t>54/74</a:t>
            </a:r>
            <a:r>
              <a:rPr lang="zh-CN" altLang="en-US" dirty="0"/>
              <a:t>系列标准</a:t>
            </a:r>
            <a:r>
              <a:rPr lang="en-US" altLang="zh-CN" dirty="0"/>
              <a:t>TTL</a:t>
            </a:r>
            <a:r>
              <a:rPr lang="zh-CN" altLang="en-US" dirty="0"/>
              <a:t>、高速型</a:t>
            </a:r>
            <a:r>
              <a:rPr lang="en-US" altLang="zh-CN" dirty="0"/>
              <a:t>TTL</a:t>
            </a:r>
            <a:r>
              <a:rPr lang="zh-CN" altLang="en-US" dirty="0"/>
              <a:t>（</a:t>
            </a:r>
            <a:r>
              <a:rPr lang="en-US" altLang="zh-CN" dirty="0"/>
              <a:t>H-TTL</a:t>
            </a:r>
            <a:r>
              <a:rPr lang="zh-CN" altLang="en-US" dirty="0"/>
              <a:t>）、低功耗型</a:t>
            </a:r>
            <a:r>
              <a:rPr lang="en-US" altLang="zh-CN" dirty="0"/>
              <a:t>TTL</a:t>
            </a:r>
            <a:r>
              <a:rPr lang="zh-CN" altLang="en-US" dirty="0"/>
              <a:t>（</a:t>
            </a:r>
            <a:r>
              <a:rPr lang="en-US" altLang="zh-CN" dirty="0"/>
              <a:t>L-TTL</a:t>
            </a:r>
            <a:r>
              <a:rPr lang="zh-CN" altLang="en-US" dirty="0"/>
              <a:t>）、肖特基型</a:t>
            </a:r>
            <a:r>
              <a:rPr lang="en-US" altLang="zh-CN" dirty="0"/>
              <a:t>TTL</a:t>
            </a:r>
            <a:r>
              <a:rPr lang="zh-CN" altLang="en-US" dirty="0"/>
              <a:t>（</a:t>
            </a:r>
            <a:r>
              <a:rPr lang="en-US" altLang="zh-CN" dirty="0"/>
              <a:t>S-TTL</a:t>
            </a:r>
            <a:r>
              <a:rPr lang="zh-CN" altLang="en-US" dirty="0"/>
              <a:t>）、低功耗肖特基型</a:t>
            </a:r>
            <a:r>
              <a:rPr lang="en-US" altLang="zh-CN" dirty="0"/>
              <a:t>TTL</a:t>
            </a:r>
            <a:r>
              <a:rPr lang="zh-CN" altLang="en-US" dirty="0"/>
              <a:t>（</a:t>
            </a:r>
            <a:r>
              <a:rPr lang="en-US" altLang="zh-CN" dirty="0"/>
              <a:t>LS-TTL</a:t>
            </a:r>
            <a:r>
              <a:rPr lang="zh-CN" altLang="en-US" dirty="0"/>
              <a:t>）五个系列。标准</a:t>
            </a:r>
            <a:r>
              <a:rPr lang="en-US" altLang="zh-CN" dirty="0"/>
              <a:t>TTL</a:t>
            </a:r>
            <a:r>
              <a:rPr lang="zh-CN" altLang="en-US" dirty="0"/>
              <a:t>输入高电平最小</a:t>
            </a:r>
            <a:r>
              <a:rPr lang="en-US" altLang="zh-CN" dirty="0"/>
              <a:t>2V</a:t>
            </a:r>
            <a:r>
              <a:rPr lang="zh-CN" altLang="en-US" dirty="0"/>
              <a:t>，输出高电平最小</a:t>
            </a:r>
            <a:r>
              <a:rPr lang="en-US" altLang="zh-CN" dirty="0"/>
              <a:t>2.4V,</a:t>
            </a:r>
            <a:r>
              <a:rPr lang="zh-CN" altLang="en-US" dirty="0"/>
              <a:t>典型值</a:t>
            </a:r>
            <a:r>
              <a:rPr lang="en-US" altLang="zh-CN" dirty="0"/>
              <a:t>3.4V,</a:t>
            </a:r>
            <a:r>
              <a:rPr lang="zh-CN" altLang="en-US" dirty="0"/>
              <a:t>输入低电平最大</a:t>
            </a:r>
            <a:r>
              <a:rPr lang="en-US" altLang="zh-CN" dirty="0"/>
              <a:t>0.8V</a:t>
            </a:r>
            <a:r>
              <a:rPr lang="zh-CN" altLang="en-US" dirty="0"/>
              <a:t>，输出低电平最大</a:t>
            </a:r>
            <a:r>
              <a:rPr lang="en-US" altLang="zh-CN" dirty="0"/>
              <a:t>0.4V</a:t>
            </a:r>
            <a:r>
              <a:rPr lang="zh-CN" altLang="en-US" dirty="0"/>
              <a:t>，典型值</a:t>
            </a:r>
            <a:r>
              <a:rPr lang="en-US" altLang="zh-CN" dirty="0"/>
              <a:t>0.2V</a:t>
            </a:r>
            <a:r>
              <a:rPr lang="zh-CN" altLang="en-US" dirty="0"/>
              <a:t>。</a:t>
            </a:r>
          </a:p>
        </p:txBody>
      </p:sp>
    </p:spTree>
    <p:extLst>
      <p:ext uri="{BB962C8B-B14F-4D97-AF65-F5344CB8AC3E}">
        <p14:creationId xmlns:p14="http://schemas.microsoft.com/office/powerpoint/2010/main" val="1304441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数学函数</a:t>
            </a:r>
            <a:endParaRPr lang="zh-CN" altLang="en-US" dirty="0"/>
          </a:p>
        </p:txBody>
      </p:sp>
      <p:sp>
        <p:nvSpPr>
          <p:cNvPr id="3" name="内容占位符 2"/>
          <p:cNvSpPr>
            <a:spLocks noGrp="1"/>
          </p:cNvSpPr>
          <p:nvPr>
            <p:ph idx="1"/>
          </p:nvPr>
        </p:nvSpPr>
        <p:spPr>
          <a:xfrm>
            <a:off x="628650" y="1536192"/>
            <a:ext cx="7886700" cy="4713923"/>
          </a:xfrm>
        </p:spPr>
        <p:txBody>
          <a:bodyPr>
            <a:normAutofit fontScale="77500" lnSpcReduction="20000"/>
          </a:bodyPr>
          <a:lstStyle/>
          <a:p>
            <a:r>
              <a:rPr lang="en-US" altLang="zh-CN" dirty="0"/>
              <a:t>min(x, y) </a:t>
            </a:r>
            <a:r>
              <a:rPr lang="zh-CN" altLang="en-US" dirty="0"/>
              <a:t>求</a:t>
            </a:r>
            <a:r>
              <a:rPr lang="zh-CN" altLang="en-US" dirty="0" smtClean="0"/>
              <a:t>最小值</a:t>
            </a:r>
            <a:endParaRPr lang="en-US" altLang="zh-CN" dirty="0" smtClean="0"/>
          </a:p>
          <a:p>
            <a:r>
              <a:rPr lang="en-US" altLang="zh-CN" dirty="0" smtClean="0"/>
              <a:t>max(x</a:t>
            </a:r>
            <a:r>
              <a:rPr lang="en-US" altLang="zh-CN" dirty="0"/>
              <a:t>, y) </a:t>
            </a:r>
            <a:r>
              <a:rPr lang="zh-CN" altLang="en-US" dirty="0"/>
              <a:t>求最大</a:t>
            </a:r>
            <a:r>
              <a:rPr lang="zh-CN" altLang="en-US" dirty="0" smtClean="0"/>
              <a:t>值</a:t>
            </a:r>
            <a:endParaRPr lang="en-US" altLang="zh-CN" dirty="0" smtClean="0"/>
          </a:p>
          <a:p>
            <a:r>
              <a:rPr lang="en-US" altLang="zh-CN" dirty="0" smtClean="0"/>
              <a:t>abs(x) </a:t>
            </a:r>
            <a:r>
              <a:rPr lang="zh-CN" altLang="en-US" dirty="0" smtClean="0"/>
              <a:t>计算绝对值</a:t>
            </a:r>
          </a:p>
          <a:p>
            <a:r>
              <a:rPr lang="en-US" altLang="zh-CN" dirty="0" smtClean="0"/>
              <a:t>constrain(x</a:t>
            </a:r>
            <a:r>
              <a:rPr lang="en-US" altLang="zh-CN" dirty="0"/>
              <a:t>, a, b) </a:t>
            </a:r>
            <a:r>
              <a:rPr lang="zh-CN" altLang="en-US" dirty="0"/>
              <a:t>约束函数，下限</a:t>
            </a:r>
            <a:r>
              <a:rPr lang="en-US" altLang="zh-CN" dirty="0"/>
              <a:t>a</a:t>
            </a:r>
            <a:r>
              <a:rPr lang="zh-CN" altLang="en-US" dirty="0"/>
              <a:t>，上限</a:t>
            </a:r>
            <a:r>
              <a:rPr lang="en-US" altLang="zh-CN" dirty="0"/>
              <a:t>b</a:t>
            </a:r>
            <a:r>
              <a:rPr lang="zh-CN" altLang="en-US" dirty="0"/>
              <a:t>，</a:t>
            </a:r>
            <a:r>
              <a:rPr lang="en-US" altLang="zh-CN" dirty="0"/>
              <a:t>x </a:t>
            </a:r>
            <a:r>
              <a:rPr lang="zh-CN" altLang="en-US" dirty="0"/>
              <a:t>必须在</a:t>
            </a:r>
            <a:r>
              <a:rPr lang="en-US" altLang="zh-CN" dirty="0"/>
              <a:t>ab </a:t>
            </a:r>
            <a:r>
              <a:rPr lang="zh-CN" altLang="en-US" dirty="0"/>
              <a:t>之间才能返回。</a:t>
            </a:r>
          </a:p>
          <a:p>
            <a:r>
              <a:rPr lang="en-US" altLang="zh-CN" dirty="0" smtClean="0"/>
              <a:t>map(value</a:t>
            </a:r>
            <a:r>
              <a:rPr lang="en-US" altLang="zh-CN" dirty="0"/>
              <a:t>, </a:t>
            </a:r>
            <a:r>
              <a:rPr lang="en-US" altLang="zh-CN" dirty="0" err="1"/>
              <a:t>fromLow</a:t>
            </a:r>
            <a:r>
              <a:rPr lang="en-US" altLang="zh-CN" dirty="0"/>
              <a:t>, </a:t>
            </a:r>
            <a:r>
              <a:rPr lang="en-US" altLang="zh-CN" dirty="0" err="1"/>
              <a:t>fromHigh</a:t>
            </a:r>
            <a:r>
              <a:rPr lang="en-US" altLang="zh-CN" dirty="0"/>
              <a:t>, </a:t>
            </a:r>
            <a:r>
              <a:rPr lang="en-US" altLang="zh-CN" dirty="0" err="1"/>
              <a:t>toLow</a:t>
            </a:r>
            <a:r>
              <a:rPr lang="en-US" altLang="zh-CN" dirty="0"/>
              <a:t>, </a:t>
            </a:r>
            <a:r>
              <a:rPr lang="en-US" altLang="zh-CN" dirty="0" err="1"/>
              <a:t>toHigh</a:t>
            </a:r>
            <a:r>
              <a:rPr lang="en-US" altLang="zh-CN" dirty="0"/>
              <a:t>) </a:t>
            </a:r>
            <a:r>
              <a:rPr lang="zh-CN" altLang="en-US" dirty="0"/>
              <a:t>约束函数，</a:t>
            </a:r>
            <a:r>
              <a:rPr lang="en-US" altLang="zh-CN" dirty="0"/>
              <a:t>value </a:t>
            </a:r>
            <a:r>
              <a:rPr lang="zh-CN" altLang="en-US" dirty="0"/>
              <a:t>必须在</a:t>
            </a:r>
            <a:r>
              <a:rPr lang="en-US" altLang="zh-CN" dirty="0" err="1"/>
              <a:t>fromLow</a:t>
            </a:r>
            <a:r>
              <a:rPr lang="en-US" altLang="zh-CN" dirty="0"/>
              <a:t> </a:t>
            </a:r>
            <a:r>
              <a:rPr lang="zh-CN" altLang="en-US" dirty="0"/>
              <a:t>与</a:t>
            </a:r>
            <a:r>
              <a:rPr lang="en-US" altLang="zh-CN" dirty="0" err="1"/>
              <a:t>toLow</a:t>
            </a:r>
            <a:r>
              <a:rPr lang="en-US" altLang="zh-CN" dirty="0"/>
              <a:t> </a:t>
            </a:r>
            <a:r>
              <a:rPr lang="zh-CN" altLang="en-US" dirty="0"/>
              <a:t>之间和</a:t>
            </a:r>
            <a:r>
              <a:rPr lang="en-US" altLang="zh-CN" dirty="0" err="1" smtClean="0"/>
              <a:t>fromHigh</a:t>
            </a:r>
            <a:r>
              <a:rPr lang="en-US" altLang="zh-CN" dirty="0" smtClean="0"/>
              <a:t> </a:t>
            </a:r>
            <a:r>
              <a:rPr lang="zh-CN" altLang="en-US" dirty="0"/>
              <a:t>与</a:t>
            </a:r>
            <a:r>
              <a:rPr lang="en-US" altLang="zh-CN" dirty="0" err="1"/>
              <a:t>toHigh</a:t>
            </a:r>
            <a:r>
              <a:rPr lang="en-US" altLang="zh-CN" dirty="0"/>
              <a:t> </a:t>
            </a:r>
            <a:r>
              <a:rPr lang="zh-CN" altLang="en-US" dirty="0"/>
              <a:t>之间</a:t>
            </a:r>
            <a:r>
              <a:rPr lang="zh-CN" altLang="en-US" dirty="0" smtClean="0"/>
              <a:t>。</a:t>
            </a:r>
          </a:p>
          <a:p>
            <a:r>
              <a:rPr lang="en-US" altLang="zh-CN" dirty="0" smtClean="0"/>
              <a:t>pow(base</a:t>
            </a:r>
            <a:r>
              <a:rPr lang="en-US" altLang="zh-CN" dirty="0"/>
              <a:t>, exponent) </a:t>
            </a:r>
            <a:r>
              <a:rPr lang="zh-CN" altLang="en-US" dirty="0"/>
              <a:t>开方函数，</a:t>
            </a:r>
            <a:r>
              <a:rPr lang="en-US" altLang="zh-CN" dirty="0"/>
              <a:t>base </a:t>
            </a:r>
            <a:r>
              <a:rPr lang="zh-CN" altLang="en-US" dirty="0"/>
              <a:t>的</a:t>
            </a:r>
            <a:r>
              <a:rPr lang="en-US" altLang="zh-CN" dirty="0"/>
              <a:t>exponent </a:t>
            </a:r>
            <a:r>
              <a:rPr lang="zh-CN" altLang="en-US" dirty="0"/>
              <a:t>次方。</a:t>
            </a:r>
          </a:p>
          <a:p>
            <a:r>
              <a:rPr lang="en-US" altLang="zh-CN" dirty="0" err="1" smtClean="0"/>
              <a:t>sq</a:t>
            </a:r>
            <a:r>
              <a:rPr lang="en-US" altLang="zh-CN" dirty="0" smtClean="0"/>
              <a:t>(x</a:t>
            </a:r>
            <a:r>
              <a:rPr lang="en-US" altLang="zh-CN" dirty="0"/>
              <a:t>) </a:t>
            </a:r>
            <a:r>
              <a:rPr lang="zh-CN" altLang="en-US" dirty="0"/>
              <a:t>平方</a:t>
            </a:r>
          </a:p>
          <a:p>
            <a:r>
              <a:rPr lang="en-US" altLang="zh-CN" dirty="0" err="1" smtClean="0"/>
              <a:t>sqrt</a:t>
            </a:r>
            <a:r>
              <a:rPr lang="en-US" altLang="zh-CN" dirty="0" smtClean="0"/>
              <a:t>(x</a:t>
            </a:r>
            <a:r>
              <a:rPr lang="en-US" altLang="zh-CN" dirty="0"/>
              <a:t>) </a:t>
            </a:r>
            <a:r>
              <a:rPr lang="zh-CN" altLang="en-US" dirty="0"/>
              <a:t>开</a:t>
            </a:r>
            <a:r>
              <a:rPr lang="zh-CN" altLang="en-US" dirty="0" smtClean="0"/>
              <a:t>根号</a:t>
            </a:r>
            <a:endParaRPr lang="en-US" altLang="zh-CN" dirty="0" smtClean="0"/>
          </a:p>
          <a:p>
            <a:r>
              <a:rPr lang="en-US" altLang="zh-CN" dirty="0"/>
              <a:t>sin(rad)</a:t>
            </a:r>
          </a:p>
          <a:p>
            <a:r>
              <a:rPr lang="en-US" altLang="zh-CN" dirty="0" smtClean="0"/>
              <a:t>cos(rad</a:t>
            </a:r>
            <a:r>
              <a:rPr lang="en-US" altLang="zh-CN" dirty="0"/>
              <a:t>)</a:t>
            </a:r>
          </a:p>
          <a:p>
            <a:r>
              <a:rPr lang="en-US" altLang="zh-CN" dirty="0" smtClean="0"/>
              <a:t>tan(rad</a:t>
            </a:r>
            <a:r>
              <a:rPr lang="en-US" altLang="zh-CN" dirty="0"/>
              <a:t>)</a:t>
            </a:r>
            <a:endParaRPr lang="zh-CN" altLang="en-US" dirty="0"/>
          </a:p>
        </p:txBody>
      </p:sp>
    </p:spTree>
    <p:extLst>
      <p:ext uri="{BB962C8B-B14F-4D97-AF65-F5344CB8AC3E}">
        <p14:creationId xmlns:p14="http://schemas.microsoft.com/office/powerpoint/2010/main" val="934944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r>
              <a:rPr lang="zh-CN" altLang="en-US" dirty="0" smtClean="0"/>
              <a:t>常用函数</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void setup() </a:t>
            </a:r>
            <a:r>
              <a:rPr lang="zh-CN" altLang="en-US" dirty="0"/>
              <a:t>初始化变量，管脚模式，调用库函数等</a:t>
            </a:r>
          </a:p>
          <a:p>
            <a:r>
              <a:rPr lang="en-US" altLang="zh-CN" dirty="0" smtClean="0"/>
              <a:t> </a:t>
            </a:r>
            <a:r>
              <a:rPr lang="en-US" altLang="zh-CN" b="1" dirty="0"/>
              <a:t>void loop() </a:t>
            </a:r>
            <a:r>
              <a:rPr lang="zh-CN" altLang="en-US" dirty="0"/>
              <a:t>连续执行函数内的</a:t>
            </a:r>
            <a:r>
              <a:rPr lang="zh-CN" altLang="en-US" dirty="0" smtClean="0"/>
              <a:t>语句</a:t>
            </a:r>
            <a:endParaRPr lang="en-US" altLang="zh-CN" dirty="0" smtClean="0"/>
          </a:p>
          <a:p>
            <a:r>
              <a:rPr lang="en-US" altLang="zh-CN" b="1" dirty="0" err="1"/>
              <a:t>pinMode</a:t>
            </a:r>
            <a:r>
              <a:rPr lang="en-US" altLang="zh-CN" b="1" dirty="0"/>
              <a:t>(pin, mode)</a:t>
            </a:r>
            <a:r>
              <a:rPr lang="en-US" altLang="zh-CN" dirty="0"/>
              <a:t> </a:t>
            </a:r>
            <a:r>
              <a:rPr lang="zh-CN" altLang="en-US" dirty="0"/>
              <a:t>数字</a:t>
            </a:r>
            <a:r>
              <a:rPr lang="en-US" altLang="zh-CN" dirty="0"/>
              <a:t>IO </a:t>
            </a:r>
            <a:r>
              <a:rPr lang="zh-CN" altLang="en-US" dirty="0"/>
              <a:t>口输入输出模式定义函数，</a:t>
            </a:r>
            <a:r>
              <a:rPr lang="en-US" altLang="zh-CN" dirty="0"/>
              <a:t>pin </a:t>
            </a:r>
            <a:r>
              <a:rPr lang="zh-CN" altLang="en-US" dirty="0"/>
              <a:t>表示为</a:t>
            </a:r>
            <a:r>
              <a:rPr lang="en-US" altLang="zh-CN" dirty="0"/>
              <a:t>0</a:t>
            </a:r>
            <a:r>
              <a:rPr lang="zh-CN" altLang="en-US" dirty="0"/>
              <a:t>～</a:t>
            </a:r>
            <a:r>
              <a:rPr lang="en-US" altLang="zh-CN" dirty="0"/>
              <a:t>13</a:t>
            </a:r>
            <a:r>
              <a:rPr lang="zh-CN" altLang="en-US" dirty="0"/>
              <a:t>， </a:t>
            </a:r>
            <a:r>
              <a:rPr lang="en-US" altLang="zh-CN" dirty="0"/>
              <a:t>mode </a:t>
            </a:r>
            <a:r>
              <a:rPr lang="zh-CN" altLang="en-US" dirty="0"/>
              <a:t>表示为</a:t>
            </a:r>
            <a:r>
              <a:rPr lang="en-US" altLang="zh-CN" dirty="0"/>
              <a:t>INPUT </a:t>
            </a:r>
            <a:r>
              <a:rPr lang="zh-CN" altLang="en-US" dirty="0"/>
              <a:t>或</a:t>
            </a:r>
            <a:r>
              <a:rPr lang="en-US" altLang="zh-CN" dirty="0" smtClean="0"/>
              <a:t>OUTPUT</a:t>
            </a:r>
            <a:r>
              <a:rPr lang="zh-CN" altLang="en-US" dirty="0"/>
              <a:t>。</a:t>
            </a:r>
          </a:p>
          <a:p>
            <a:r>
              <a:rPr lang="en-US" altLang="zh-CN" b="1" dirty="0" err="1" smtClean="0"/>
              <a:t>digitalWrite</a:t>
            </a:r>
            <a:r>
              <a:rPr lang="en-US" altLang="zh-CN" b="1" dirty="0" smtClean="0"/>
              <a:t>(pin</a:t>
            </a:r>
            <a:r>
              <a:rPr lang="en-US" altLang="zh-CN" b="1" dirty="0"/>
              <a:t>, value) </a:t>
            </a:r>
            <a:r>
              <a:rPr lang="zh-CN" altLang="en-US" dirty="0"/>
              <a:t>数字</a:t>
            </a:r>
            <a:r>
              <a:rPr lang="en-US" altLang="zh-CN" dirty="0"/>
              <a:t>IO </a:t>
            </a:r>
            <a:r>
              <a:rPr lang="zh-CN" altLang="en-US" dirty="0"/>
              <a:t>口输出电平定义函数，</a:t>
            </a:r>
            <a:r>
              <a:rPr lang="en-US" altLang="zh-CN" dirty="0"/>
              <a:t>pin </a:t>
            </a:r>
            <a:r>
              <a:rPr lang="zh-CN" altLang="en-US" dirty="0"/>
              <a:t>表示为</a:t>
            </a:r>
            <a:r>
              <a:rPr lang="en-US" altLang="zh-CN" dirty="0"/>
              <a:t>0</a:t>
            </a:r>
            <a:r>
              <a:rPr lang="zh-CN" altLang="en-US" dirty="0"/>
              <a:t>～</a:t>
            </a:r>
            <a:r>
              <a:rPr lang="en-US" altLang="zh-CN" dirty="0"/>
              <a:t>13</a:t>
            </a:r>
            <a:r>
              <a:rPr lang="zh-CN" altLang="en-US" dirty="0"/>
              <a:t>，</a:t>
            </a:r>
            <a:r>
              <a:rPr lang="en-US" altLang="zh-CN" dirty="0"/>
              <a:t>value </a:t>
            </a:r>
            <a:r>
              <a:rPr lang="zh-CN" altLang="en-US" dirty="0"/>
              <a:t>表示为</a:t>
            </a:r>
            <a:r>
              <a:rPr lang="en-US" altLang="zh-CN" dirty="0"/>
              <a:t>HIGH </a:t>
            </a:r>
            <a:r>
              <a:rPr lang="zh-CN" altLang="en-US" dirty="0"/>
              <a:t>或</a:t>
            </a:r>
            <a:r>
              <a:rPr lang="en-US" altLang="zh-CN" dirty="0"/>
              <a:t>LOW</a:t>
            </a:r>
            <a:r>
              <a:rPr lang="zh-CN" altLang="en-US" dirty="0"/>
              <a:t>。</a:t>
            </a:r>
            <a:r>
              <a:rPr lang="zh-CN" altLang="en-US" dirty="0" smtClean="0"/>
              <a:t>比如</a:t>
            </a:r>
            <a:r>
              <a:rPr lang="zh-CN" altLang="en-US" dirty="0"/>
              <a:t>定义</a:t>
            </a:r>
            <a:r>
              <a:rPr lang="en-US" altLang="zh-CN" dirty="0"/>
              <a:t>HIGH </a:t>
            </a:r>
            <a:r>
              <a:rPr lang="zh-CN" altLang="en-US" dirty="0"/>
              <a:t>可以驱动</a:t>
            </a:r>
            <a:r>
              <a:rPr lang="en-US" altLang="zh-CN" dirty="0"/>
              <a:t>LED</a:t>
            </a:r>
            <a:r>
              <a:rPr lang="zh-CN" altLang="en-US" dirty="0"/>
              <a:t>。</a:t>
            </a:r>
          </a:p>
          <a:p>
            <a:r>
              <a:rPr lang="en-US" altLang="zh-CN" dirty="0" smtClean="0"/>
              <a:t> </a:t>
            </a:r>
            <a:r>
              <a:rPr lang="en-US" altLang="zh-CN" b="1" dirty="0" err="1"/>
              <a:t>int</a:t>
            </a:r>
            <a:r>
              <a:rPr lang="en-US" altLang="zh-CN" b="1" dirty="0"/>
              <a:t> </a:t>
            </a:r>
            <a:r>
              <a:rPr lang="en-US" altLang="zh-CN" b="1" dirty="0" err="1"/>
              <a:t>digitalRead</a:t>
            </a:r>
            <a:r>
              <a:rPr lang="en-US" altLang="zh-CN" b="1" dirty="0"/>
              <a:t>(pin)</a:t>
            </a:r>
            <a:r>
              <a:rPr lang="en-US" altLang="zh-CN" dirty="0"/>
              <a:t> </a:t>
            </a:r>
            <a:r>
              <a:rPr lang="zh-CN" altLang="en-US" dirty="0"/>
              <a:t>数字</a:t>
            </a:r>
            <a:r>
              <a:rPr lang="en-US" altLang="zh-CN" dirty="0"/>
              <a:t>IO </a:t>
            </a:r>
            <a:r>
              <a:rPr lang="zh-CN" altLang="en-US" dirty="0"/>
              <a:t>口读输入电平函数，</a:t>
            </a:r>
            <a:r>
              <a:rPr lang="en-US" altLang="zh-CN" dirty="0"/>
              <a:t>pin </a:t>
            </a:r>
            <a:r>
              <a:rPr lang="zh-CN" altLang="en-US" dirty="0"/>
              <a:t>表示为</a:t>
            </a:r>
            <a:r>
              <a:rPr lang="en-US" altLang="zh-CN" dirty="0"/>
              <a:t>0</a:t>
            </a:r>
            <a:r>
              <a:rPr lang="zh-CN" altLang="en-US" dirty="0"/>
              <a:t>～</a:t>
            </a:r>
            <a:r>
              <a:rPr lang="en-US" altLang="zh-CN" dirty="0"/>
              <a:t>13</a:t>
            </a:r>
            <a:r>
              <a:rPr lang="zh-CN" altLang="en-US" dirty="0"/>
              <a:t>，</a:t>
            </a:r>
            <a:r>
              <a:rPr lang="en-US" altLang="zh-CN" dirty="0"/>
              <a:t>value </a:t>
            </a:r>
            <a:r>
              <a:rPr lang="zh-CN" altLang="en-US" dirty="0"/>
              <a:t>表示为</a:t>
            </a:r>
            <a:r>
              <a:rPr lang="en-US" altLang="zh-CN" dirty="0"/>
              <a:t>HIGH </a:t>
            </a:r>
            <a:r>
              <a:rPr lang="zh-CN" altLang="en-US" dirty="0"/>
              <a:t>或</a:t>
            </a:r>
            <a:r>
              <a:rPr lang="en-US" altLang="zh-CN" dirty="0"/>
              <a:t>LOW</a:t>
            </a:r>
            <a:r>
              <a:rPr lang="zh-CN" altLang="en-US" dirty="0"/>
              <a:t>。比如</a:t>
            </a:r>
            <a:r>
              <a:rPr lang="zh-CN" altLang="en-US" dirty="0" smtClean="0"/>
              <a:t>可以读数</a:t>
            </a:r>
            <a:r>
              <a:rPr lang="zh-CN" altLang="en-US" dirty="0"/>
              <a:t>字传感器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72065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r>
              <a:rPr lang="zh-CN" altLang="en-US" dirty="0"/>
              <a:t>常用函数</a:t>
            </a:r>
          </a:p>
        </p:txBody>
      </p:sp>
      <p:sp>
        <p:nvSpPr>
          <p:cNvPr id="3" name="内容占位符 2"/>
          <p:cNvSpPr>
            <a:spLocks noGrp="1"/>
          </p:cNvSpPr>
          <p:nvPr>
            <p:ph idx="1"/>
          </p:nvPr>
        </p:nvSpPr>
        <p:spPr/>
        <p:txBody>
          <a:bodyPr>
            <a:normAutofit fontScale="70000" lnSpcReduction="20000"/>
          </a:bodyPr>
          <a:lstStyle/>
          <a:p>
            <a:r>
              <a:rPr lang="en-US" altLang="zh-CN" b="1" dirty="0" err="1" smtClean="0"/>
              <a:t>int</a:t>
            </a:r>
            <a:r>
              <a:rPr lang="en-US" altLang="zh-CN" b="1" dirty="0" smtClean="0"/>
              <a:t> </a:t>
            </a:r>
            <a:r>
              <a:rPr lang="en-US" altLang="zh-CN" b="1" dirty="0" err="1"/>
              <a:t>analogRead</a:t>
            </a:r>
            <a:r>
              <a:rPr lang="en-US" altLang="zh-CN" b="1" dirty="0"/>
              <a:t>(pin) </a:t>
            </a:r>
            <a:r>
              <a:rPr lang="zh-CN" altLang="en-US" dirty="0"/>
              <a:t>模拟</a:t>
            </a:r>
            <a:r>
              <a:rPr lang="en-US" altLang="zh-CN" dirty="0"/>
              <a:t>IO </a:t>
            </a:r>
            <a:r>
              <a:rPr lang="zh-CN" altLang="en-US" dirty="0"/>
              <a:t>口读函数，</a:t>
            </a:r>
            <a:r>
              <a:rPr lang="en-US" altLang="zh-CN" dirty="0"/>
              <a:t>pin </a:t>
            </a:r>
            <a:r>
              <a:rPr lang="zh-CN" altLang="en-US" dirty="0"/>
              <a:t>表示为</a:t>
            </a:r>
            <a:r>
              <a:rPr lang="en-US" altLang="zh-CN" dirty="0"/>
              <a:t>0</a:t>
            </a:r>
            <a:r>
              <a:rPr lang="zh-CN" altLang="en-US" dirty="0"/>
              <a:t>～</a:t>
            </a:r>
            <a:r>
              <a:rPr lang="en-US" altLang="zh-CN" dirty="0"/>
              <a:t>5</a:t>
            </a:r>
            <a:r>
              <a:rPr lang="zh-CN" altLang="en-US" dirty="0"/>
              <a:t>（</a:t>
            </a:r>
            <a:r>
              <a:rPr lang="en-US" altLang="zh-CN" dirty="0"/>
              <a:t>Arduino </a:t>
            </a:r>
            <a:r>
              <a:rPr lang="en-US" altLang="zh-CN" dirty="0" err="1"/>
              <a:t>Diecimila</a:t>
            </a:r>
            <a:r>
              <a:rPr lang="en-US" altLang="zh-CN" dirty="0"/>
              <a:t> </a:t>
            </a:r>
            <a:r>
              <a:rPr lang="zh-CN" altLang="en-US" dirty="0"/>
              <a:t>为</a:t>
            </a:r>
            <a:r>
              <a:rPr lang="en-US" altLang="zh-CN" dirty="0"/>
              <a:t>0</a:t>
            </a:r>
            <a:r>
              <a:rPr lang="zh-CN" altLang="en-US" dirty="0"/>
              <a:t>～</a:t>
            </a:r>
            <a:r>
              <a:rPr lang="en-US" altLang="zh-CN" dirty="0"/>
              <a:t>5</a:t>
            </a:r>
            <a:r>
              <a:rPr lang="zh-CN" altLang="en-US" dirty="0"/>
              <a:t>，</a:t>
            </a:r>
            <a:r>
              <a:rPr lang="en-US" altLang="zh-CN" dirty="0"/>
              <a:t>Arduino </a:t>
            </a:r>
            <a:r>
              <a:rPr lang="en-US" altLang="zh-CN" dirty="0" err="1"/>
              <a:t>nano</a:t>
            </a:r>
            <a:r>
              <a:rPr lang="en-US" altLang="zh-CN" dirty="0"/>
              <a:t> </a:t>
            </a:r>
            <a:r>
              <a:rPr lang="zh-CN" altLang="en-US" dirty="0"/>
              <a:t>为</a:t>
            </a:r>
            <a:r>
              <a:rPr lang="en-US" altLang="zh-CN" dirty="0"/>
              <a:t>0</a:t>
            </a:r>
            <a:r>
              <a:rPr lang="zh-CN" altLang="en-US" dirty="0"/>
              <a:t>～</a:t>
            </a:r>
            <a:r>
              <a:rPr lang="en-US" altLang="zh-CN" dirty="0"/>
              <a:t>7</a:t>
            </a:r>
            <a:r>
              <a:rPr lang="zh-CN" altLang="en-US" dirty="0"/>
              <a:t>）</a:t>
            </a:r>
            <a:r>
              <a:rPr lang="zh-CN" altLang="en-US" dirty="0" smtClean="0"/>
              <a:t>。比如</a:t>
            </a:r>
            <a:r>
              <a:rPr lang="zh-CN" altLang="en-US" dirty="0"/>
              <a:t>可以读模拟传感器（</a:t>
            </a:r>
            <a:r>
              <a:rPr lang="en-US" altLang="zh-CN" dirty="0"/>
              <a:t>10 </a:t>
            </a:r>
            <a:r>
              <a:rPr lang="zh-CN" altLang="en-US" dirty="0"/>
              <a:t>位</a:t>
            </a:r>
            <a:r>
              <a:rPr lang="en-US" altLang="zh-CN" dirty="0"/>
              <a:t>AD</a:t>
            </a:r>
            <a:r>
              <a:rPr lang="zh-CN" altLang="en-US" dirty="0"/>
              <a:t>，</a:t>
            </a:r>
            <a:r>
              <a:rPr lang="en-US" altLang="zh-CN" dirty="0"/>
              <a:t>0</a:t>
            </a:r>
            <a:r>
              <a:rPr lang="zh-CN" altLang="en-US" dirty="0"/>
              <a:t>～</a:t>
            </a:r>
            <a:r>
              <a:rPr lang="en-US" altLang="zh-CN" dirty="0"/>
              <a:t>5V </a:t>
            </a:r>
            <a:r>
              <a:rPr lang="zh-CN" altLang="en-US" dirty="0"/>
              <a:t>表示为</a:t>
            </a:r>
            <a:r>
              <a:rPr lang="en-US" altLang="zh-CN" dirty="0"/>
              <a:t>0</a:t>
            </a:r>
            <a:r>
              <a:rPr lang="zh-CN" altLang="en-US" dirty="0"/>
              <a:t>～</a:t>
            </a:r>
            <a:r>
              <a:rPr lang="en-US" altLang="zh-CN" dirty="0"/>
              <a:t>1023</a:t>
            </a:r>
            <a:r>
              <a:rPr lang="zh-CN" altLang="en-US" dirty="0"/>
              <a:t>）。</a:t>
            </a:r>
          </a:p>
          <a:p>
            <a:r>
              <a:rPr lang="en-US" altLang="zh-CN" b="1" dirty="0" err="1" smtClean="0"/>
              <a:t>analogWrite</a:t>
            </a:r>
            <a:r>
              <a:rPr lang="en-US" altLang="zh-CN" b="1" dirty="0" smtClean="0"/>
              <a:t>(pin</a:t>
            </a:r>
            <a:r>
              <a:rPr lang="en-US" altLang="zh-CN" b="1" dirty="0"/>
              <a:t>, value) </a:t>
            </a:r>
            <a:r>
              <a:rPr lang="en-US" altLang="zh-CN" dirty="0"/>
              <a:t>- PWM </a:t>
            </a:r>
            <a:r>
              <a:rPr lang="zh-CN" altLang="en-US" dirty="0"/>
              <a:t>数字</a:t>
            </a:r>
            <a:r>
              <a:rPr lang="en-US" altLang="zh-CN" dirty="0"/>
              <a:t>IO </a:t>
            </a:r>
            <a:r>
              <a:rPr lang="zh-CN" altLang="en-US" dirty="0"/>
              <a:t>口</a:t>
            </a:r>
            <a:r>
              <a:rPr lang="en-US" altLang="zh-CN" dirty="0"/>
              <a:t>PWM </a:t>
            </a:r>
            <a:r>
              <a:rPr lang="zh-CN" altLang="en-US" dirty="0"/>
              <a:t>输出函数，</a:t>
            </a:r>
            <a:r>
              <a:rPr lang="en-US" altLang="zh-CN" dirty="0"/>
              <a:t>Arduino </a:t>
            </a:r>
            <a:r>
              <a:rPr lang="zh-CN" altLang="en-US" dirty="0"/>
              <a:t>数字</a:t>
            </a:r>
            <a:r>
              <a:rPr lang="en-US" altLang="zh-CN" dirty="0"/>
              <a:t>IO </a:t>
            </a:r>
            <a:r>
              <a:rPr lang="zh-CN" altLang="en-US" dirty="0"/>
              <a:t>口标注了</a:t>
            </a:r>
            <a:r>
              <a:rPr lang="en-US" altLang="zh-CN" dirty="0"/>
              <a:t>PWM </a:t>
            </a:r>
            <a:r>
              <a:rPr lang="zh-CN" altLang="en-US" dirty="0"/>
              <a:t>的</a:t>
            </a:r>
            <a:r>
              <a:rPr lang="en-US" altLang="zh-CN" dirty="0"/>
              <a:t>IO </a:t>
            </a:r>
            <a:r>
              <a:rPr lang="zh-CN" altLang="en-US" dirty="0"/>
              <a:t>口可</a:t>
            </a:r>
            <a:r>
              <a:rPr lang="zh-CN" altLang="en-US" dirty="0" smtClean="0"/>
              <a:t>使用</a:t>
            </a:r>
            <a:r>
              <a:rPr lang="zh-CN" altLang="en-US" dirty="0"/>
              <a:t>该函数，</a:t>
            </a:r>
            <a:r>
              <a:rPr lang="en-US" altLang="zh-CN" dirty="0"/>
              <a:t>pin </a:t>
            </a:r>
            <a:r>
              <a:rPr lang="zh-CN" altLang="en-US" dirty="0"/>
              <a:t>表示</a:t>
            </a:r>
            <a:r>
              <a:rPr lang="en-US" altLang="zh-CN" dirty="0"/>
              <a:t>3, 5, 6, 9, 10, 11</a:t>
            </a:r>
            <a:r>
              <a:rPr lang="zh-CN" altLang="en-US" dirty="0"/>
              <a:t>，</a:t>
            </a:r>
            <a:r>
              <a:rPr lang="en-US" altLang="zh-CN" dirty="0"/>
              <a:t>value </a:t>
            </a:r>
            <a:r>
              <a:rPr lang="zh-CN" altLang="en-US" dirty="0"/>
              <a:t>表示为</a:t>
            </a:r>
            <a:r>
              <a:rPr lang="en-US" altLang="zh-CN" dirty="0"/>
              <a:t>0</a:t>
            </a:r>
            <a:r>
              <a:rPr lang="zh-CN" altLang="en-US" dirty="0"/>
              <a:t>～</a:t>
            </a:r>
            <a:r>
              <a:rPr lang="en-US" altLang="zh-CN" dirty="0"/>
              <a:t>255</a:t>
            </a:r>
            <a:r>
              <a:rPr lang="zh-CN" altLang="en-US" dirty="0"/>
              <a:t>。比如可用于电机</a:t>
            </a:r>
            <a:r>
              <a:rPr lang="en-US" altLang="zh-CN" dirty="0"/>
              <a:t>PWM </a:t>
            </a:r>
            <a:r>
              <a:rPr lang="zh-CN" altLang="en-US" dirty="0"/>
              <a:t>调速或音乐播放</a:t>
            </a:r>
            <a:r>
              <a:rPr lang="zh-CN" altLang="en-US" dirty="0" smtClean="0"/>
              <a:t>。</a:t>
            </a:r>
            <a:endParaRPr lang="en-US" altLang="zh-CN" dirty="0" smtClean="0"/>
          </a:p>
          <a:p>
            <a:r>
              <a:rPr lang="en-US" altLang="zh-CN" b="1" dirty="0" err="1"/>
              <a:t>Serial.begin</a:t>
            </a:r>
            <a:r>
              <a:rPr lang="en-US" altLang="zh-CN" b="1" dirty="0"/>
              <a:t>(speed)</a:t>
            </a:r>
            <a:r>
              <a:rPr lang="en-US" altLang="zh-CN" dirty="0"/>
              <a:t> </a:t>
            </a:r>
            <a:r>
              <a:rPr lang="zh-CN" altLang="en-US" dirty="0"/>
              <a:t>串口定义波特率函数，</a:t>
            </a:r>
            <a:r>
              <a:rPr lang="en-US" altLang="zh-CN" dirty="0"/>
              <a:t>speed </a:t>
            </a:r>
            <a:r>
              <a:rPr lang="zh-CN" altLang="en-US" dirty="0"/>
              <a:t>表示波特率，如</a:t>
            </a:r>
            <a:r>
              <a:rPr lang="en-US" altLang="zh-CN" dirty="0"/>
              <a:t>9600</a:t>
            </a:r>
            <a:r>
              <a:rPr lang="zh-CN" altLang="en-US" dirty="0"/>
              <a:t>，</a:t>
            </a:r>
            <a:r>
              <a:rPr lang="en-US" altLang="zh-CN" dirty="0"/>
              <a:t>19200 </a:t>
            </a:r>
            <a:r>
              <a:rPr lang="zh-CN" altLang="en-US" dirty="0"/>
              <a:t>等</a:t>
            </a:r>
            <a:r>
              <a:rPr lang="zh-CN" altLang="en-US" dirty="0" smtClean="0"/>
              <a:t>。</a:t>
            </a:r>
            <a:endParaRPr lang="en-US" altLang="zh-CN" dirty="0" smtClean="0"/>
          </a:p>
          <a:p>
            <a:r>
              <a:rPr lang="en-US" altLang="zh-CN" b="1" dirty="0" err="1"/>
              <a:t>int</a:t>
            </a:r>
            <a:r>
              <a:rPr lang="en-US" altLang="zh-CN" b="1" dirty="0"/>
              <a:t> </a:t>
            </a:r>
            <a:r>
              <a:rPr lang="en-US" altLang="zh-CN" b="1" dirty="0" err="1"/>
              <a:t>Serial.read</a:t>
            </a:r>
            <a:r>
              <a:rPr lang="en-US" altLang="zh-CN" b="1" dirty="0"/>
              <a:t>() </a:t>
            </a:r>
            <a:r>
              <a:rPr lang="zh-CN" altLang="en-US" dirty="0"/>
              <a:t>读串口并返回收到参数</a:t>
            </a:r>
            <a:r>
              <a:rPr lang="zh-CN" altLang="en-US" dirty="0" smtClean="0"/>
              <a:t>。</a:t>
            </a:r>
            <a:endParaRPr lang="en-US" altLang="zh-CN" dirty="0" smtClean="0"/>
          </a:p>
          <a:p>
            <a:r>
              <a:rPr lang="en-US" altLang="zh-CN" b="1" dirty="0" err="1"/>
              <a:t>Serial.print</a:t>
            </a:r>
            <a:r>
              <a:rPr lang="en-US" altLang="zh-CN" b="1" dirty="0"/>
              <a:t>(data)</a:t>
            </a:r>
            <a:r>
              <a:rPr lang="en-US" altLang="zh-CN" dirty="0"/>
              <a:t> </a:t>
            </a:r>
            <a:r>
              <a:rPr lang="zh-CN" altLang="en-US" dirty="0"/>
              <a:t>串口输出数据。</a:t>
            </a:r>
            <a:endParaRPr lang="en-US" altLang="zh-CN" dirty="0" smtClean="0"/>
          </a:p>
          <a:p>
            <a:r>
              <a:rPr lang="en-US" altLang="zh-CN" b="1" dirty="0" err="1" smtClean="0"/>
              <a:t>Serial.println</a:t>
            </a:r>
            <a:r>
              <a:rPr lang="en-US" altLang="zh-CN" dirty="0" smtClean="0"/>
              <a:t>(data</a:t>
            </a:r>
            <a:r>
              <a:rPr lang="en-US" altLang="zh-CN" dirty="0"/>
              <a:t>) </a:t>
            </a:r>
            <a:r>
              <a:rPr lang="zh-CN" altLang="en-US" dirty="0"/>
              <a:t>串口输出数据并带回车符</a:t>
            </a:r>
            <a:r>
              <a:rPr lang="zh-CN" altLang="en-US" dirty="0" smtClean="0"/>
              <a:t>。</a:t>
            </a:r>
            <a:endParaRPr lang="en-US" altLang="zh-CN" dirty="0" smtClean="0"/>
          </a:p>
          <a:p>
            <a:r>
              <a:rPr lang="en-US" altLang="zh-CN" b="1" dirty="0"/>
              <a:t>unsigned long </a:t>
            </a:r>
            <a:r>
              <a:rPr lang="en-US" altLang="zh-CN" b="1" dirty="0" err="1"/>
              <a:t>millis</a:t>
            </a:r>
            <a:r>
              <a:rPr lang="en-US" altLang="zh-CN" b="1" dirty="0"/>
              <a:t>()</a:t>
            </a:r>
            <a:r>
              <a:rPr lang="en-US" altLang="zh-CN" dirty="0"/>
              <a:t> </a:t>
            </a:r>
            <a:r>
              <a:rPr lang="zh-CN" altLang="en-US" dirty="0"/>
              <a:t>返回时间函数（单位</a:t>
            </a:r>
            <a:r>
              <a:rPr lang="en-US" altLang="zh-CN" dirty="0" err="1"/>
              <a:t>ms</a:t>
            </a:r>
            <a:r>
              <a:rPr lang="zh-CN" altLang="en-US" dirty="0"/>
              <a:t>），该函数是指，当程序运行就开始计时并返回记录的参数，</a:t>
            </a:r>
          </a:p>
          <a:p>
            <a:r>
              <a:rPr lang="zh-CN" altLang="en-US" dirty="0"/>
              <a:t>该参数溢出大概需要</a:t>
            </a:r>
            <a:r>
              <a:rPr lang="en-US" altLang="zh-CN" dirty="0"/>
              <a:t>50 </a:t>
            </a:r>
            <a:r>
              <a:rPr lang="zh-CN" altLang="en-US" dirty="0"/>
              <a:t>天时间。</a:t>
            </a:r>
          </a:p>
          <a:p>
            <a:r>
              <a:rPr lang="en-US" altLang="zh-CN" b="1" dirty="0" smtClean="0"/>
              <a:t>delay(</a:t>
            </a:r>
            <a:r>
              <a:rPr lang="en-US" altLang="zh-CN" b="1" dirty="0" err="1" smtClean="0"/>
              <a:t>ms</a:t>
            </a:r>
            <a:r>
              <a:rPr lang="en-US" altLang="zh-CN" b="1" dirty="0"/>
              <a:t>)</a:t>
            </a:r>
            <a:r>
              <a:rPr lang="en-US" altLang="zh-CN" dirty="0"/>
              <a:t> </a:t>
            </a:r>
            <a:r>
              <a:rPr lang="zh-CN" altLang="en-US" dirty="0"/>
              <a:t>延时函数（单位</a:t>
            </a:r>
            <a:r>
              <a:rPr lang="en-US" altLang="zh-CN" dirty="0" err="1"/>
              <a:t>ms</a:t>
            </a:r>
            <a:r>
              <a:rPr lang="zh-CN" altLang="en-US" dirty="0"/>
              <a:t>）。</a:t>
            </a:r>
          </a:p>
        </p:txBody>
      </p:sp>
    </p:spTree>
    <p:extLst>
      <p:ext uri="{BB962C8B-B14F-4D97-AF65-F5344CB8AC3E}">
        <p14:creationId xmlns:p14="http://schemas.microsoft.com/office/powerpoint/2010/main" val="3838991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 Uno </a:t>
            </a:r>
            <a:r>
              <a:rPr lang="zh-CN" altLang="en-US" dirty="0" smtClean="0"/>
              <a:t>型号选择</a:t>
            </a:r>
            <a:endParaRPr lang="zh-CN" altLang="en-US" dirty="0"/>
          </a:p>
        </p:txBody>
      </p:sp>
      <p:pic>
        <p:nvPicPr>
          <p:cNvPr id="7" name="内容占位符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9904" t="8756" r="17149" b="25651"/>
          <a:stretch/>
        </p:blipFill>
        <p:spPr>
          <a:xfrm>
            <a:off x="2112224" y="1690689"/>
            <a:ext cx="4919552" cy="4841877"/>
          </a:xfrm>
        </p:spPr>
      </p:pic>
    </p:spTree>
    <p:extLst>
      <p:ext uri="{BB962C8B-B14F-4D97-AF65-F5344CB8AC3E}">
        <p14:creationId xmlns:p14="http://schemas.microsoft.com/office/powerpoint/2010/main" val="358838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Arduino</a:t>
            </a:r>
            <a:r>
              <a:rPr lang="zh-CN" altLang="en-US" dirty="0" smtClean="0"/>
              <a:t>串口选择（连接状态下）</a:t>
            </a:r>
            <a:endParaRPr lang="zh-CN" altLang="en-US" dirty="0"/>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9894" r="17072" b="38861"/>
          <a:stretch/>
        </p:blipFill>
        <p:spPr>
          <a:xfrm>
            <a:off x="2029967" y="1690689"/>
            <a:ext cx="5084065" cy="4646469"/>
          </a:xfrm>
        </p:spPr>
      </p:pic>
    </p:spTree>
    <p:extLst>
      <p:ext uri="{BB962C8B-B14F-4D97-AF65-F5344CB8AC3E}">
        <p14:creationId xmlns:p14="http://schemas.microsoft.com/office/powerpoint/2010/main" val="2171475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Hello World!</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setup() {</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Serial.begin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(9600);</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设置波特率为</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9600</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loop() {</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Serial.println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A31515"/>
                </a:solidFill>
                <a:highlight>
                  <a:srgbClr val="FFFFFF"/>
                </a:highlight>
                <a:latin typeface="新宋体" panose="02010609030101010101" pitchFamily="49" charset="-122"/>
                <a:ea typeface="新宋体" panose="02010609030101010101" pitchFamily="49" charset="-122"/>
              </a:rPr>
              <a:t>"Hello World!"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显示“</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Hello World</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！”字符串</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delay(1000);</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延时</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1S</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3355250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Hello World</a:t>
            </a:r>
            <a:endParaRPr lang="zh-CN" altLang="en-US" dirty="0"/>
          </a:p>
        </p:txBody>
      </p:sp>
      <p:pic>
        <p:nvPicPr>
          <p:cNvPr id="4" name="内容占位符 3"/>
          <p:cNvPicPr>
            <a:picLocks noGrp="1" noChangeAspect="1"/>
          </p:cNvPicPr>
          <p:nvPr>
            <p:ph idx="1"/>
          </p:nvPr>
        </p:nvPicPr>
        <p:blipFill>
          <a:blip r:embed="rId2"/>
          <a:stretch>
            <a:fillRect/>
          </a:stretch>
        </p:blipFill>
        <p:spPr>
          <a:xfrm>
            <a:off x="2337028" y="1825625"/>
            <a:ext cx="4469943" cy="4351338"/>
          </a:xfrm>
          <a:prstGeom prst="rect">
            <a:avLst/>
          </a:prstGeom>
        </p:spPr>
      </p:pic>
    </p:spTree>
    <p:extLst>
      <p:ext uri="{BB962C8B-B14F-4D97-AF65-F5344CB8AC3E}">
        <p14:creationId xmlns:p14="http://schemas.microsoft.com/office/powerpoint/2010/main" val="3024592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a:t>
            </a:r>
            <a:r>
              <a:rPr lang="zh-CN" altLang="en-US" dirty="0" smtClean="0"/>
              <a:t>亮第一盏</a:t>
            </a:r>
            <a:r>
              <a:rPr lang="en-US" altLang="zh-CN" dirty="0" smtClean="0"/>
              <a:t>LED</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setup() {</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pinMode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(13,OUTPUT);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设置数字</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口为输出接口，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Arduino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上我们用到的</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I/O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口都要进行类似这样的定义。</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loop() {</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digitalWrite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(13,HIGH);</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点亮数字</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LED</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delay(500);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digitalWrite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(13,LOW);</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熄灭数字</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LED</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delay(500);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99516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PWM</a:t>
            </a:r>
            <a:r>
              <a:rPr lang="zh-CN" altLang="en-US" dirty="0" smtClean="0"/>
              <a:t>调制的呼吸灯（硬件电路）</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setup() {</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pinMode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(3,OUTPUT);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设置</a:t>
            </a:r>
            <a:r>
              <a:rPr lang="zh-CN" altLang="en-US" dirty="0" smtClean="0">
                <a:solidFill>
                  <a:srgbClr val="008000"/>
                </a:solidFill>
                <a:highlight>
                  <a:srgbClr val="FFFFFF"/>
                </a:highlight>
                <a:latin typeface="新宋体" panose="02010609030101010101" pitchFamily="49" charset="-122"/>
                <a:ea typeface="新宋体" panose="02010609030101010101" pitchFamily="49" charset="-122"/>
              </a:rPr>
              <a:t>数字</a:t>
            </a:r>
            <a:r>
              <a:rPr lang="en-US" altLang="zh-CN" dirty="0" smtClean="0">
                <a:solidFill>
                  <a:srgbClr val="008000"/>
                </a:solidFill>
                <a:highlight>
                  <a:srgbClr val="FFFFFF"/>
                </a:highlight>
                <a:latin typeface="新宋体" panose="02010609030101010101" pitchFamily="49" charset="-122"/>
                <a:ea typeface="新宋体" panose="02010609030101010101" pitchFamily="49" charset="-122"/>
              </a:rPr>
              <a:t>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口为输出接口，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Arduino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上我们用到的</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I/O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口都要进行类似这样的定义。</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loop() {</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t=0;</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渐亮</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(t=0;t&lt;=1023;t++){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analogWrite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点亮</a:t>
            </a:r>
            <a:r>
              <a:rPr lang="zh-CN" altLang="en-US" dirty="0" smtClean="0">
                <a:solidFill>
                  <a:srgbClr val="008000"/>
                </a:solidFill>
                <a:highlight>
                  <a:srgbClr val="FFFFFF"/>
                </a:highlight>
                <a:latin typeface="新宋体" panose="02010609030101010101" pitchFamily="49" charset="-122"/>
                <a:ea typeface="新宋体" panose="02010609030101010101" pitchFamily="49" charset="-122"/>
              </a:rPr>
              <a:t>数字</a:t>
            </a:r>
            <a:r>
              <a:rPr lang="en-US" altLang="zh-CN" dirty="0" smtClean="0">
                <a:solidFill>
                  <a:srgbClr val="008000"/>
                </a:solidFill>
                <a:highlight>
                  <a:srgbClr val="FFFFFF"/>
                </a:highlight>
                <a:latin typeface="新宋体" panose="02010609030101010101" pitchFamily="49" charset="-122"/>
                <a:ea typeface="新宋体" panose="02010609030101010101" pitchFamily="49" charset="-122"/>
              </a:rPr>
              <a:t>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LED</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delay(1);</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每个亮度持续</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1ms</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，一个周期</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1024ms</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渐暗</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(t=1023;t&gt;=0;t++){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analogWrite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点亮</a:t>
            </a:r>
            <a:r>
              <a:rPr lang="zh-CN" altLang="en-US" dirty="0" smtClean="0">
                <a:solidFill>
                  <a:srgbClr val="008000"/>
                </a:solidFill>
                <a:highlight>
                  <a:srgbClr val="FFFFFF"/>
                </a:highlight>
                <a:latin typeface="新宋体" panose="02010609030101010101" pitchFamily="49" charset="-122"/>
                <a:ea typeface="新宋体" panose="02010609030101010101" pitchFamily="49" charset="-122"/>
              </a:rPr>
              <a:t>数字</a:t>
            </a:r>
            <a:r>
              <a:rPr lang="en-US" altLang="zh-CN" dirty="0" smtClean="0">
                <a:solidFill>
                  <a:srgbClr val="008000"/>
                </a:solidFill>
                <a:highlight>
                  <a:srgbClr val="FFFFFF"/>
                </a:highlight>
                <a:latin typeface="新宋体" panose="02010609030101010101" pitchFamily="49" charset="-122"/>
                <a:ea typeface="新宋体" panose="02010609030101010101" pitchFamily="49" charset="-122"/>
              </a:rPr>
              <a:t>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LED</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delay(1);</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每个亮度持续</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1ms</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，一个周期</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1024ms</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1847360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PWM</a:t>
            </a:r>
            <a:r>
              <a:rPr lang="zh-CN" altLang="en-US" dirty="0"/>
              <a:t>调制的呼吸灯</a:t>
            </a:r>
            <a:r>
              <a:rPr lang="zh-CN" altLang="en-US" dirty="0" smtClean="0"/>
              <a:t>（</a:t>
            </a:r>
            <a:r>
              <a:rPr lang="en-US" altLang="zh-CN" dirty="0" smtClean="0"/>
              <a:t>CPU</a:t>
            </a:r>
            <a:r>
              <a:rPr lang="zh-CN" altLang="en-US" dirty="0" smtClean="0"/>
              <a:t>处理）</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unsigned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last_time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=0;</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上次设置</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PWM</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的时间，由于不能使用</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delay,</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所以用本方法代替</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pwm_value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=0,pwm_set=0;</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计数器的值以及设置的</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PWM</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值</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pwm_direction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//PWM</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小灯渐亮渐暗设置</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setup() {</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pinMode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(13,OUTPUT);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设置数字</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13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口为输出接口，</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Arduino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上我们用到的</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I/O </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口都要进行类似这样的定义。</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last_time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millis</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4002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TTL</a:t>
            </a:r>
            <a:r>
              <a:rPr lang="zh-CN" altLang="en-US" dirty="0" smtClean="0"/>
              <a:t>逻辑电平的优点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数字电路中，由</a:t>
            </a:r>
            <a:r>
              <a:rPr lang="en-US" altLang="zh-CN" dirty="0"/>
              <a:t>TTL</a:t>
            </a:r>
            <a:r>
              <a:rPr lang="zh-CN" altLang="en-US" dirty="0"/>
              <a:t>电子元器件组成电路使用的电平。电平是个电压范围，规定输出高电平</a:t>
            </a:r>
            <a:r>
              <a:rPr lang="en-US" altLang="zh-CN" dirty="0"/>
              <a:t>&gt;2.4V,</a:t>
            </a:r>
            <a:r>
              <a:rPr lang="zh-CN" altLang="en-US" dirty="0"/>
              <a:t>输出低电平</a:t>
            </a:r>
            <a:r>
              <a:rPr lang="en-US" altLang="zh-CN" dirty="0"/>
              <a:t>&lt;0.4V</a:t>
            </a:r>
            <a:r>
              <a:rPr lang="zh-CN" altLang="en-US" dirty="0"/>
              <a:t>。在室温下，一般输出高电平是</a:t>
            </a:r>
            <a:r>
              <a:rPr lang="en-US" altLang="zh-CN" dirty="0"/>
              <a:t>3.5V</a:t>
            </a:r>
            <a:r>
              <a:rPr lang="zh-CN" altLang="en-US" dirty="0"/>
              <a:t>，输出低电平是</a:t>
            </a:r>
            <a:r>
              <a:rPr lang="en-US" altLang="zh-CN" dirty="0"/>
              <a:t>0.2V</a:t>
            </a:r>
            <a:r>
              <a:rPr lang="zh-CN" altLang="en-US" dirty="0"/>
              <a:t>。最小输入高电平和低电平：输入高电平</a:t>
            </a:r>
            <a:r>
              <a:rPr lang="en-US" altLang="zh-CN" dirty="0"/>
              <a:t>&gt;=2.0V</a:t>
            </a:r>
            <a:r>
              <a:rPr lang="zh-CN" altLang="en-US" dirty="0"/>
              <a:t>，输入低电平</a:t>
            </a:r>
            <a:r>
              <a:rPr lang="en-US" altLang="zh-CN" dirty="0"/>
              <a:t>&lt;=0.8V</a:t>
            </a:r>
            <a:r>
              <a:rPr lang="zh-CN" altLang="en-US" dirty="0"/>
              <a:t>，噪声容限是</a:t>
            </a:r>
            <a:r>
              <a:rPr lang="en-US" altLang="zh-CN" dirty="0"/>
              <a:t>0.4V</a:t>
            </a:r>
            <a:r>
              <a:rPr lang="zh-CN" altLang="en-US" dirty="0"/>
              <a:t>。</a:t>
            </a:r>
            <a:endParaRPr lang="en-US" altLang="zh-CN" dirty="0"/>
          </a:p>
          <a:p>
            <a:r>
              <a:rPr lang="en-US" altLang="zh-CN" dirty="0"/>
              <a:t>TTL</a:t>
            </a:r>
            <a:r>
              <a:rPr lang="zh-CN" altLang="en-US" dirty="0"/>
              <a:t>电平信号被利用的最多是因为通常数据表示采用二进制规定，</a:t>
            </a:r>
            <a:r>
              <a:rPr lang="en-US" altLang="zh-CN" dirty="0">
                <a:solidFill>
                  <a:srgbClr val="FF0000"/>
                </a:solidFill>
              </a:rPr>
              <a:t>+5V</a:t>
            </a:r>
            <a:r>
              <a:rPr lang="zh-CN" altLang="en-US" dirty="0">
                <a:solidFill>
                  <a:srgbClr val="FF0000"/>
                </a:solidFill>
              </a:rPr>
              <a:t>等价于逻辑“</a:t>
            </a:r>
            <a:r>
              <a:rPr lang="en-US" altLang="zh-CN" dirty="0">
                <a:solidFill>
                  <a:srgbClr val="FF0000"/>
                </a:solidFill>
              </a:rPr>
              <a:t>1”</a:t>
            </a:r>
            <a:r>
              <a:rPr lang="zh-CN" altLang="en-US" dirty="0"/>
              <a:t>，</a:t>
            </a:r>
            <a:r>
              <a:rPr lang="en-US" altLang="zh-CN" dirty="0">
                <a:solidFill>
                  <a:srgbClr val="FF0000"/>
                </a:solidFill>
              </a:rPr>
              <a:t>0V</a:t>
            </a:r>
            <a:r>
              <a:rPr lang="zh-CN" altLang="en-US" dirty="0">
                <a:solidFill>
                  <a:srgbClr val="FF0000"/>
                </a:solidFill>
              </a:rPr>
              <a:t>等价于逻辑“</a:t>
            </a:r>
            <a:r>
              <a:rPr lang="en-US" altLang="zh-CN" dirty="0">
                <a:solidFill>
                  <a:srgbClr val="FF0000"/>
                </a:solidFill>
              </a:rPr>
              <a:t>0”</a:t>
            </a:r>
            <a:r>
              <a:rPr lang="zh-CN" altLang="en-US" dirty="0"/>
              <a:t>，这被称做</a:t>
            </a:r>
            <a:r>
              <a:rPr lang="en-US" altLang="zh-CN" dirty="0"/>
              <a:t>TTL</a:t>
            </a:r>
            <a:r>
              <a:rPr lang="zh-CN" altLang="en-US" dirty="0"/>
              <a:t>（晶体管</a:t>
            </a:r>
            <a:r>
              <a:rPr lang="en-US" altLang="zh-CN" dirty="0"/>
              <a:t>-</a:t>
            </a:r>
            <a:r>
              <a:rPr lang="zh-CN" altLang="en-US" dirty="0"/>
              <a:t>晶体管逻辑电平）信号系统，这是计算机处理器控制的设备内部各部分之间通信的标准技术</a:t>
            </a:r>
            <a:r>
              <a:rPr lang="zh-CN" altLang="en-US" dirty="0" smtClean="0"/>
              <a:t>。</a:t>
            </a:r>
            <a:endParaRPr lang="zh-CN" altLang="en-US" dirty="0"/>
          </a:p>
        </p:txBody>
      </p:sp>
    </p:spTree>
    <p:extLst>
      <p:ext uri="{BB962C8B-B14F-4D97-AF65-F5344CB8AC3E}">
        <p14:creationId xmlns:p14="http://schemas.microsoft.com/office/powerpoint/2010/main" val="538357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PWM</a:t>
            </a:r>
            <a:r>
              <a:rPr lang="zh-CN" altLang="en-US" dirty="0"/>
              <a:t>调制的呼吸</a:t>
            </a:r>
            <a:r>
              <a:rPr lang="zh-CN" altLang="en-US" dirty="0" smtClean="0"/>
              <a:t>灯</a:t>
            </a:r>
            <a:r>
              <a:rPr lang="en-US" altLang="zh-CN" sz="3600" dirty="0" smtClean="0"/>
              <a:t>_2</a:t>
            </a:r>
            <a:r>
              <a:rPr lang="zh-CN" altLang="en-US" dirty="0" smtClean="0"/>
              <a:t>（</a:t>
            </a:r>
            <a:r>
              <a:rPr lang="en-US" altLang="zh-CN" dirty="0"/>
              <a:t>CPU</a:t>
            </a:r>
            <a:r>
              <a:rPr lang="zh-CN" altLang="en-US" dirty="0"/>
              <a:t>处理）</a:t>
            </a:r>
          </a:p>
        </p:txBody>
      </p:sp>
      <p:sp>
        <p:nvSpPr>
          <p:cNvPr id="3" name="内容占位符 2"/>
          <p:cNvSpPr>
            <a:spLocks noGrp="1"/>
          </p:cNvSpPr>
          <p:nvPr>
            <p:ph idx="1"/>
          </p:nvPr>
        </p:nvSpPr>
        <p:spPr/>
        <p:txBody>
          <a:bodyPr>
            <a:normAutofit fontScale="40000" lnSpcReduction="20000"/>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loop() {</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//CPU</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生成</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PWM</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信号</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pwm_value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pwm_value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pwm_set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digitalWrite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(13,HIGH);</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digitalWrite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(13,LOW);</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pwm_value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&gt;1023)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pwm_value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=0;</a:t>
            </a:r>
          </a:p>
          <a:p>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每个状态持续</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1ms</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millis</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last_time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&gt;0){</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pwm_set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pwm_direction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last_time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millis</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一个周期</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1024ms</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pwm_set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&lt;=0)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pwm_direction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else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pwm_set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&gt;=1023)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pwm_direction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=-1;</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endParaRPr lang="zh-CN" altLang="en-US" dirty="0"/>
          </a:p>
        </p:txBody>
      </p:sp>
    </p:spTree>
    <p:extLst>
      <p:ext uri="{BB962C8B-B14F-4D97-AF65-F5344CB8AC3E}">
        <p14:creationId xmlns:p14="http://schemas.microsoft.com/office/powerpoint/2010/main" val="2539264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路循迹模块输入检测</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56566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PWM</a:t>
            </a:r>
            <a:r>
              <a:rPr lang="zh-CN" altLang="en-US" dirty="0" smtClean="0"/>
              <a:t>控制马达正反转</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9779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路循迹模块</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descr="【TELESKY】4路红外寻迹/循迹模块/巡线模块/避障/传感器 机器人"/>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9994" y="1825625"/>
            <a:ext cx="2998421" cy="29984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LESKY】4路红外寻迹/循迹模块/巡线模块/避障/传感器 机器人"/>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8415" y="3640230"/>
            <a:ext cx="2998421" cy="299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59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红外发射</a:t>
            </a:r>
            <a:r>
              <a:rPr lang="zh-CN" altLang="en-US" dirty="0" smtClean="0"/>
              <a:t>二极管</a:t>
            </a:r>
            <a:endParaRPr lang="zh-CN" altLang="en-US" dirty="0"/>
          </a:p>
        </p:txBody>
      </p:sp>
      <p:pic>
        <p:nvPicPr>
          <p:cNvPr id="4" name="Picture 2" descr="“红外发射LED”的图片搜索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130" y="1690689"/>
            <a:ext cx="57157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6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红外发射二极管</a:t>
            </a:r>
          </a:p>
        </p:txBody>
      </p:sp>
      <p:sp>
        <p:nvSpPr>
          <p:cNvPr id="3" name="内容占位符 2"/>
          <p:cNvSpPr>
            <a:spLocks noGrp="1"/>
          </p:cNvSpPr>
          <p:nvPr>
            <p:ph idx="1"/>
          </p:nvPr>
        </p:nvSpPr>
        <p:spPr/>
        <p:txBody>
          <a:bodyPr/>
          <a:lstStyle/>
          <a:p>
            <a:r>
              <a:rPr lang="zh-CN" altLang="en-US" dirty="0"/>
              <a:t>它是一种特殊的发光二极管，发出的是红外光，可见光的波长范围为</a:t>
            </a:r>
            <a:r>
              <a:rPr lang="en-US" altLang="zh-CN" dirty="0"/>
              <a:t>380</a:t>
            </a:r>
            <a:r>
              <a:rPr lang="zh-CN" altLang="en-US" dirty="0"/>
              <a:t>～</a:t>
            </a:r>
            <a:r>
              <a:rPr lang="en-US" altLang="zh-CN" dirty="0"/>
              <a:t>760nm</a:t>
            </a:r>
            <a:r>
              <a:rPr lang="zh-CN" altLang="en-US" dirty="0"/>
              <a:t>，不同颜色有不</a:t>
            </a:r>
            <a:r>
              <a:rPr lang="en-US" altLang="zh-CN" dirty="0"/>
              <a:t>l</a:t>
            </a:r>
            <a:r>
              <a:rPr lang="zh-CN" altLang="en-US" dirty="0"/>
              <a:t>司的波长，如绿光的波长为</a:t>
            </a:r>
            <a:r>
              <a:rPr lang="en-US" altLang="zh-CN" dirty="0"/>
              <a:t>490</a:t>
            </a:r>
            <a:r>
              <a:rPr lang="zh-CN" altLang="en-US" dirty="0"/>
              <a:t>～</a:t>
            </a:r>
            <a:r>
              <a:rPr lang="en-US" altLang="zh-CN" dirty="0"/>
              <a:t>570nm</a:t>
            </a:r>
            <a:r>
              <a:rPr lang="zh-CN" altLang="en-US" dirty="0"/>
              <a:t>，红光的波长为</a:t>
            </a:r>
            <a:r>
              <a:rPr lang="en-US" altLang="zh-CN" dirty="0"/>
              <a:t>650—760nm</a:t>
            </a:r>
            <a:r>
              <a:rPr lang="zh-CN" altLang="en-US" dirty="0"/>
              <a:t>，超过</a:t>
            </a:r>
            <a:r>
              <a:rPr lang="en-US" altLang="zh-CN" dirty="0"/>
              <a:t>760nrn</a:t>
            </a:r>
            <a:r>
              <a:rPr lang="zh-CN" altLang="en-US" dirty="0"/>
              <a:t>的称为红外线，人眼不能直接觉察到它，称为不可见光。红外发光二极管的发光波长主要在</a:t>
            </a:r>
            <a:r>
              <a:rPr lang="en-US" altLang="zh-CN" dirty="0"/>
              <a:t>850</a:t>
            </a:r>
            <a:r>
              <a:rPr lang="zh-CN" altLang="en-US" dirty="0"/>
              <a:t>～</a:t>
            </a:r>
            <a:r>
              <a:rPr lang="en-US" altLang="zh-CN" dirty="0"/>
              <a:t>940nm</a:t>
            </a:r>
            <a:r>
              <a:rPr lang="zh-CN" altLang="en-US" dirty="0"/>
              <a:t>范围内，属于近红外频段</a:t>
            </a:r>
            <a:r>
              <a:rPr lang="zh-CN" altLang="en-US" dirty="0" smtClean="0"/>
              <a:t>。</a:t>
            </a:r>
            <a:endParaRPr lang="zh-CN" altLang="en-US" dirty="0"/>
          </a:p>
        </p:txBody>
      </p:sp>
    </p:spTree>
    <p:extLst>
      <p:ext uri="{BB962C8B-B14F-4D97-AF65-F5344CB8AC3E}">
        <p14:creationId xmlns:p14="http://schemas.microsoft.com/office/powerpoint/2010/main" val="388006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红外接收二极管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086285" y="1825625"/>
            <a:ext cx="4971429" cy="3161905"/>
          </a:xfrm>
          <a:prstGeom prst="rect">
            <a:avLst/>
          </a:prstGeom>
        </p:spPr>
      </p:pic>
    </p:spTree>
    <p:extLst>
      <p:ext uri="{BB962C8B-B14F-4D97-AF65-F5344CB8AC3E}">
        <p14:creationId xmlns:p14="http://schemas.microsoft.com/office/powerpoint/2010/main" val="392229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红外接收二极管</a:t>
            </a:r>
          </a:p>
        </p:txBody>
      </p:sp>
      <p:sp>
        <p:nvSpPr>
          <p:cNvPr id="3" name="内容占位符 2"/>
          <p:cNvSpPr>
            <a:spLocks noGrp="1"/>
          </p:cNvSpPr>
          <p:nvPr>
            <p:ph idx="1"/>
          </p:nvPr>
        </p:nvSpPr>
        <p:spPr/>
        <p:txBody>
          <a:bodyPr/>
          <a:lstStyle/>
          <a:p>
            <a:r>
              <a:rPr lang="zh-CN" altLang="en-US" dirty="0"/>
              <a:t>它广泛用于各种家用电器的遥控接收器中，如音响、彩色电视机、空调器、</a:t>
            </a:r>
            <a:r>
              <a:rPr lang="en-US" altLang="zh-CN" dirty="0"/>
              <a:t>VCD</a:t>
            </a:r>
            <a:r>
              <a:rPr lang="zh-CN" altLang="en-US" dirty="0"/>
              <a:t>视盘机、</a:t>
            </a:r>
            <a:r>
              <a:rPr lang="en-US" altLang="zh-CN" dirty="0"/>
              <a:t>DVD</a:t>
            </a:r>
            <a:r>
              <a:rPr lang="zh-CN" altLang="en-US" dirty="0"/>
              <a:t>视盘机以及录像机等。 　红外接收二极管能很好地接收红外发光二极管发射的波长为</a:t>
            </a:r>
            <a:r>
              <a:rPr lang="en-US" altLang="zh-CN" dirty="0"/>
              <a:t>940nm</a:t>
            </a:r>
            <a:r>
              <a:rPr lang="zh-CN" altLang="en-US" dirty="0"/>
              <a:t>的红外光信号，而对于其他波长的光线则不能接收。因而保证了接收的准确性和灵敏度。</a:t>
            </a:r>
          </a:p>
          <a:p>
            <a:r>
              <a:rPr lang="zh-CN" altLang="en-US" dirty="0"/>
              <a:t>光敏二极管的结构与工作原理 光敏二极管又称光电二极管，它与普通半导体二极管在结构上是相似的。在光敏二极管管壳上有一个能射入光线的玻璃透镜，入射光通过透镜正好照射在管芯上</a:t>
            </a:r>
            <a:r>
              <a:rPr lang="zh-CN" altLang="en-US" dirty="0" smtClean="0"/>
              <a:t>。</a:t>
            </a:r>
            <a:endParaRPr lang="zh-CN" altLang="en-US" dirty="0"/>
          </a:p>
        </p:txBody>
      </p:sp>
    </p:spTree>
    <p:extLst>
      <p:ext uri="{BB962C8B-B14F-4D97-AF65-F5344CB8AC3E}">
        <p14:creationId xmlns:p14="http://schemas.microsoft.com/office/powerpoint/2010/main" val="299947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2136</Words>
  <Application>Microsoft Office PowerPoint</Application>
  <PresentationFormat>全屏显示(4:3)</PresentationFormat>
  <Paragraphs>179</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宋体</vt:lpstr>
      <vt:lpstr>新宋体</vt:lpstr>
      <vt:lpstr>Arial</vt:lpstr>
      <vt:lpstr>Calibri</vt:lpstr>
      <vt:lpstr>Calibri Light</vt:lpstr>
      <vt:lpstr>Office 主题</vt:lpstr>
      <vt:lpstr>智能循迹小车第三次培训</vt:lpstr>
      <vt:lpstr>目录</vt:lpstr>
      <vt:lpstr>TTL逻辑电平</vt:lpstr>
      <vt:lpstr>TTL逻辑电平的优点</vt:lpstr>
      <vt:lpstr>4路循迹模块</vt:lpstr>
      <vt:lpstr>红外发射二极管</vt:lpstr>
      <vt:lpstr>红外发射二极管</vt:lpstr>
      <vt:lpstr>红外接收二极管</vt:lpstr>
      <vt:lpstr>红外接收二极管</vt:lpstr>
      <vt:lpstr>LM339四通道电压比较芯片</vt:lpstr>
      <vt:lpstr>LM339四通道电压比较芯片</vt:lpstr>
      <vt:lpstr>4路循迹模块描述</vt:lpstr>
      <vt:lpstr>4路循迹模块参数</vt:lpstr>
      <vt:lpstr>4路循迹模块原理图</vt:lpstr>
      <vt:lpstr>4路循迹模块原理图</vt:lpstr>
      <vt:lpstr>4路循迹模块接线</vt:lpstr>
      <vt:lpstr>L298N</vt:lpstr>
      <vt:lpstr>L298N芯片描述</vt:lpstr>
      <vt:lpstr>L298N规格参数</vt:lpstr>
      <vt:lpstr>L298N管脚描述</vt:lpstr>
      <vt:lpstr>减速马达规格参数</vt:lpstr>
      <vt:lpstr>L298N接线</vt:lpstr>
      <vt:lpstr>Arduino</vt:lpstr>
      <vt:lpstr>Arduino的安装</vt:lpstr>
      <vt:lpstr>Arduino IDE</vt:lpstr>
      <vt:lpstr>Arduino概述</vt:lpstr>
      <vt:lpstr>Arduino原理图</vt:lpstr>
      <vt:lpstr>Arduino初步介绍</vt:lpstr>
      <vt:lpstr>基础C语言</vt:lpstr>
      <vt:lpstr>数学函数</vt:lpstr>
      <vt:lpstr>Arduino常用函数</vt:lpstr>
      <vt:lpstr>Arduino常用函数</vt:lpstr>
      <vt:lpstr>Arduino Uno 型号选择</vt:lpstr>
      <vt:lpstr>Arduino串口选择（连接状态下）</vt:lpstr>
      <vt:lpstr>Hello World!</vt:lpstr>
      <vt:lpstr>Hello World</vt:lpstr>
      <vt:lpstr>点亮第一盏LED</vt:lpstr>
      <vt:lpstr>PWM调制的呼吸灯（硬件电路）</vt:lpstr>
      <vt:lpstr>PWM调制的呼吸灯（CPU处理）</vt:lpstr>
      <vt:lpstr>PWM调制的呼吸灯_2（CPU处理）</vt:lpstr>
      <vt:lpstr>4路循迹模块输入检测</vt:lpstr>
      <vt:lpstr>PWM控制马达正反转</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智能循迹小车第三次培训</dc:title>
  <dc:creator>曲国宁</dc:creator>
  <cp:lastModifiedBy>曲国宁</cp:lastModifiedBy>
  <cp:revision>21</cp:revision>
  <dcterms:created xsi:type="dcterms:W3CDTF">2017-11-16T13:48:43Z</dcterms:created>
  <dcterms:modified xsi:type="dcterms:W3CDTF">2017-11-26T10:31:53Z</dcterms:modified>
</cp:coreProperties>
</file>