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7" r:id="rId16"/>
    <p:sldId id="271" r:id="rId17"/>
    <p:sldId id="270" r:id="rId18"/>
    <p:sldId id="272" r:id="rId19"/>
    <p:sldId id="273" r:id="rId20"/>
    <p:sldId id="279" r:id="rId21"/>
    <p:sldId id="275" r:id="rId22"/>
    <p:sldId id="276" r:id="rId23"/>
    <p:sldId id="277" r:id="rId24"/>
    <p:sldId id="278" r:id="rId25"/>
    <p:sldId id="281" r:id="rId26"/>
    <p:sldId id="280" r:id="rId27"/>
    <p:sldId id="282" r:id="rId28"/>
    <p:sldId id="283" r:id="rId29"/>
    <p:sldId id="284" r:id="rId30"/>
    <p:sldId id="285" r:id="rId31"/>
    <p:sldId id="286" r:id="rId32"/>
    <p:sldId id="288" r:id="rId33"/>
    <p:sldId id="289" r:id="rId34"/>
    <p:sldId id="290" r:id="rId35"/>
    <p:sldId id="292" r:id="rId36"/>
    <p:sldId id="293" r:id="rId37"/>
    <p:sldId id="294" r:id="rId38"/>
    <p:sldId id="291" r:id="rId39"/>
    <p:sldId id="295" r:id="rId40"/>
    <p:sldId id="296" r:id="rId41"/>
    <p:sldId id="299" r:id="rId42"/>
    <p:sldId id="297" r:id="rId43"/>
    <p:sldId id="298" r:id="rId44"/>
    <p:sldId id="300" r:id="rId45"/>
    <p:sldId id="302" r:id="rId46"/>
    <p:sldId id="303" r:id="rId47"/>
    <p:sldId id="304" r:id="rId48"/>
    <p:sldId id="301"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4660"/>
  </p:normalViewPr>
  <p:slideViewPr>
    <p:cSldViewPr snapToGrid="0">
      <p:cViewPr varScale="1">
        <p:scale>
          <a:sx n="81" d="100"/>
          <a:sy n="81" d="100"/>
        </p:scale>
        <p:origin x="14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807C02E-FAFA-4601-BDFE-33D83185D974}"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395EFD-A851-4FAE-92DE-E0F6452E36EB}" type="slidenum">
              <a:rPr lang="zh-CN" altLang="en-US" smtClean="0"/>
              <a:t>‹#›</a:t>
            </a:fld>
            <a:endParaRPr lang="zh-CN" altLang="en-US"/>
          </a:p>
        </p:txBody>
      </p:sp>
    </p:spTree>
    <p:extLst>
      <p:ext uri="{BB962C8B-B14F-4D97-AF65-F5344CB8AC3E}">
        <p14:creationId xmlns:p14="http://schemas.microsoft.com/office/powerpoint/2010/main" val="189154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07C02E-FAFA-4601-BDFE-33D83185D974}"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395EFD-A851-4FAE-92DE-E0F6452E36EB}" type="slidenum">
              <a:rPr lang="zh-CN" altLang="en-US" smtClean="0"/>
              <a:t>‹#›</a:t>
            </a:fld>
            <a:endParaRPr lang="zh-CN" altLang="en-US"/>
          </a:p>
        </p:txBody>
      </p:sp>
    </p:spTree>
    <p:extLst>
      <p:ext uri="{BB962C8B-B14F-4D97-AF65-F5344CB8AC3E}">
        <p14:creationId xmlns:p14="http://schemas.microsoft.com/office/powerpoint/2010/main" val="127054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07C02E-FAFA-4601-BDFE-33D83185D974}"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395EFD-A851-4FAE-92DE-E0F6452E36EB}" type="slidenum">
              <a:rPr lang="zh-CN" altLang="en-US" smtClean="0"/>
              <a:t>‹#›</a:t>
            </a:fld>
            <a:endParaRPr lang="zh-CN" altLang="en-US"/>
          </a:p>
        </p:txBody>
      </p:sp>
    </p:spTree>
    <p:extLst>
      <p:ext uri="{BB962C8B-B14F-4D97-AF65-F5344CB8AC3E}">
        <p14:creationId xmlns:p14="http://schemas.microsoft.com/office/powerpoint/2010/main" val="155095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07C02E-FAFA-4601-BDFE-33D83185D974}"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395EFD-A851-4FAE-92DE-E0F6452E36EB}" type="slidenum">
              <a:rPr lang="zh-CN" altLang="en-US" smtClean="0"/>
              <a:t>‹#›</a:t>
            </a:fld>
            <a:endParaRPr lang="zh-CN" altLang="en-US"/>
          </a:p>
        </p:txBody>
      </p:sp>
    </p:spTree>
    <p:extLst>
      <p:ext uri="{BB962C8B-B14F-4D97-AF65-F5344CB8AC3E}">
        <p14:creationId xmlns:p14="http://schemas.microsoft.com/office/powerpoint/2010/main" val="1923925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807C02E-FAFA-4601-BDFE-33D83185D974}"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395EFD-A851-4FAE-92DE-E0F6452E36EB}" type="slidenum">
              <a:rPr lang="zh-CN" altLang="en-US" smtClean="0"/>
              <a:t>‹#›</a:t>
            </a:fld>
            <a:endParaRPr lang="zh-CN" altLang="en-US"/>
          </a:p>
        </p:txBody>
      </p:sp>
    </p:spTree>
    <p:extLst>
      <p:ext uri="{BB962C8B-B14F-4D97-AF65-F5344CB8AC3E}">
        <p14:creationId xmlns:p14="http://schemas.microsoft.com/office/powerpoint/2010/main" val="65804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807C02E-FAFA-4601-BDFE-33D83185D974}" type="datetimeFigureOut">
              <a:rPr lang="zh-CN" altLang="en-US" smtClean="0"/>
              <a:t>2017/11/18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B395EFD-A851-4FAE-92DE-E0F6452E36EB}" type="slidenum">
              <a:rPr lang="zh-CN" altLang="en-US" smtClean="0"/>
              <a:t>‹#›</a:t>
            </a:fld>
            <a:endParaRPr lang="zh-CN" altLang="en-US"/>
          </a:p>
        </p:txBody>
      </p:sp>
    </p:spTree>
    <p:extLst>
      <p:ext uri="{BB962C8B-B14F-4D97-AF65-F5344CB8AC3E}">
        <p14:creationId xmlns:p14="http://schemas.microsoft.com/office/powerpoint/2010/main" val="97230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807C02E-FAFA-4601-BDFE-33D83185D974}" type="datetimeFigureOut">
              <a:rPr lang="zh-CN" altLang="en-US" smtClean="0"/>
              <a:t>2017/11/18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B395EFD-A851-4FAE-92DE-E0F6452E36EB}" type="slidenum">
              <a:rPr lang="zh-CN" altLang="en-US" smtClean="0"/>
              <a:t>‹#›</a:t>
            </a:fld>
            <a:endParaRPr lang="zh-CN" altLang="en-US"/>
          </a:p>
        </p:txBody>
      </p:sp>
    </p:spTree>
    <p:extLst>
      <p:ext uri="{BB962C8B-B14F-4D97-AF65-F5344CB8AC3E}">
        <p14:creationId xmlns:p14="http://schemas.microsoft.com/office/powerpoint/2010/main" val="88394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807C02E-FAFA-4601-BDFE-33D83185D974}" type="datetimeFigureOut">
              <a:rPr lang="zh-CN" altLang="en-US" smtClean="0"/>
              <a:t>2017/11/18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B395EFD-A851-4FAE-92DE-E0F6452E36EB}" type="slidenum">
              <a:rPr lang="zh-CN" altLang="en-US" smtClean="0"/>
              <a:t>‹#›</a:t>
            </a:fld>
            <a:endParaRPr lang="zh-CN" altLang="en-US"/>
          </a:p>
        </p:txBody>
      </p:sp>
    </p:spTree>
    <p:extLst>
      <p:ext uri="{BB962C8B-B14F-4D97-AF65-F5344CB8AC3E}">
        <p14:creationId xmlns:p14="http://schemas.microsoft.com/office/powerpoint/2010/main" val="255392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07C02E-FAFA-4601-BDFE-33D83185D974}" type="datetimeFigureOut">
              <a:rPr lang="zh-CN" altLang="en-US" smtClean="0"/>
              <a:t>2017/11/18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B395EFD-A851-4FAE-92DE-E0F6452E36EB}" type="slidenum">
              <a:rPr lang="zh-CN" altLang="en-US" smtClean="0"/>
              <a:t>‹#›</a:t>
            </a:fld>
            <a:endParaRPr lang="zh-CN" altLang="en-US"/>
          </a:p>
        </p:txBody>
      </p:sp>
    </p:spTree>
    <p:extLst>
      <p:ext uri="{BB962C8B-B14F-4D97-AF65-F5344CB8AC3E}">
        <p14:creationId xmlns:p14="http://schemas.microsoft.com/office/powerpoint/2010/main" val="327763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07C02E-FAFA-4601-BDFE-33D83185D974}" type="datetimeFigureOut">
              <a:rPr lang="zh-CN" altLang="en-US" smtClean="0"/>
              <a:t>2017/11/18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B395EFD-A851-4FAE-92DE-E0F6452E36EB}" type="slidenum">
              <a:rPr lang="zh-CN" altLang="en-US" smtClean="0"/>
              <a:t>‹#›</a:t>
            </a:fld>
            <a:endParaRPr lang="zh-CN" altLang="en-US"/>
          </a:p>
        </p:txBody>
      </p:sp>
    </p:spTree>
    <p:extLst>
      <p:ext uri="{BB962C8B-B14F-4D97-AF65-F5344CB8AC3E}">
        <p14:creationId xmlns:p14="http://schemas.microsoft.com/office/powerpoint/2010/main" val="333382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07C02E-FAFA-4601-BDFE-33D83185D974}" type="datetimeFigureOut">
              <a:rPr lang="zh-CN" altLang="en-US" smtClean="0"/>
              <a:t>2017/11/18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B395EFD-A851-4FAE-92DE-E0F6452E36EB}" type="slidenum">
              <a:rPr lang="zh-CN" altLang="en-US" smtClean="0"/>
              <a:t>‹#›</a:t>
            </a:fld>
            <a:endParaRPr lang="zh-CN" altLang="en-US"/>
          </a:p>
        </p:txBody>
      </p:sp>
    </p:spTree>
    <p:extLst>
      <p:ext uri="{BB962C8B-B14F-4D97-AF65-F5344CB8AC3E}">
        <p14:creationId xmlns:p14="http://schemas.microsoft.com/office/powerpoint/2010/main" val="2849886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7C02E-FAFA-4601-BDFE-33D83185D974}" type="datetimeFigureOut">
              <a:rPr lang="zh-CN" altLang="en-US" smtClean="0"/>
              <a:t>2017/11/18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95EFD-A851-4FAE-92DE-E0F6452E36EB}" type="slidenum">
              <a:rPr lang="zh-CN" altLang="en-US" smtClean="0"/>
              <a:t>‹#›</a:t>
            </a:fld>
            <a:endParaRPr lang="zh-CN" altLang="en-US"/>
          </a:p>
        </p:txBody>
      </p:sp>
    </p:spTree>
    <p:extLst>
      <p:ext uri="{BB962C8B-B14F-4D97-AF65-F5344CB8AC3E}">
        <p14:creationId xmlns:p14="http://schemas.microsoft.com/office/powerpoint/2010/main" val="4287418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aike.baidu.com/item/%E8%AF%AD%E6%B3%95%E8%A7%84%E5%88%99"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764" y="429587"/>
            <a:ext cx="4267531" cy="1217820"/>
          </a:xfrm>
          <a:prstGeom prst="rect">
            <a:avLst/>
          </a:prstGeom>
        </p:spPr>
      </p:pic>
      <p:sp>
        <p:nvSpPr>
          <p:cNvPr id="2" name="标题 1"/>
          <p:cNvSpPr>
            <a:spLocks noGrp="1"/>
          </p:cNvSpPr>
          <p:nvPr>
            <p:ph type="ctrTitle"/>
          </p:nvPr>
        </p:nvSpPr>
        <p:spPr>
          <a:xfrm>
            <a:off x="685800" y="2494721"/>
            <a:ext cx="7772400" cy="1015241"/>
          </a:xfrm>
        </p:spPr>
        <p:txBody>
          <a:bodyPr>
            <a:normAutofit/>
          </a:bodyPr>
          <a:lstStyle/>
          <a:p>
            <a:r>
              <a:rPr lang="zh-CN" altLang="en-US" sz="5400" dirty="0" smtClean="0"/>
              <a:t>智能循迹小车第二次培训</a:t>
            </a:r>
            <a:endParaRPr lang="zh-CN" altLang="en-US" sz="5400" dirty="0"/>
          </a:p>
        </p:txBody>
      </p:sp>
      <p:sp>
        <p:nvSpPr>
          <p:cNvPr id="3" name="副标题 2"/>
          <p:cNvSpPr>
            <a:spLocks noGrp="1"/>
          </p:cNvSpPr>
          <p:nvPr>
            <p:ph type="subTitle" idx="1"/>
          </p:nvPr>
        </p:nvSpPr>
        <p:spPr>
          <a:xfrm>
            <a:off x="1152940" y="4357276"/>
            <a:ext cx="6858000" cy="403432"/>
          </a:xfrm>
        </p:spPr>
        <p:txBody>
          <a:bodyPr>
            <a:normAutofit lnSpcReduction="10000"/>
          </a:bodyPr>
          <a:lstStyle/>
          <a:p>
            <a:r>
              <a:rPr lang="en-US" altLang="zh-CN" dirty="0" smtClean="0"/>
              <a:t>C</a:t>
            </a:r>
            <a:r>
              <a:rPr lang="zh-CN" altLang="en-US" dirty="0" smtClean="0"/>
              <a:t>语言及微机原理讲解</a:t>
            </a:r>
            <a:endParaRPr lang="zh-CN" altLang="en-US" dirty="0"/>
          </a:p>
        </p:txBody>
      </p:sp>
    </p:spTree>
    <p:extLst>
      <p:ext uri="{BB962C8B-B14F-4D97-AF65-F5344CB8AC3E}">
        <p14:creationId xmlns:p14="http://schemas.microsoft.com/office/powerpoint/2010/main" val="2068994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格式</a:t>
            </a:r>
            <a:r>
              <a:rPr lang="zh-CN" altLang="en-US" dirty="0" smtClean="0"/>
              <a:t>转换（不一定有）</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一般来说</a:t>
            </a:r>
            <a:r>
              <a:rPr lang="en-US" altLang="zh-CN" dirty="0"/>
              <a:t>Windows</a:t>
            </a:r>
            <a:r>
              <a:rPr lang="zh-CN" altLang="en-US" dirty="0"/>
              <a:t>或</a:t>
            </a:r>
            <a:r>
              <a:rPr lang="en-US" altLang="zh-CN" dirty="0"/>
              <a:t>Linux</a:t>
            </a:r>
            <a:r>
              <a:rPr lang="zh-CN" altLang="en-US" dirty="0"/>
              <a:t>系统使用链接器直接生成可执行映像文件</a:t>
            </a:r>
            <a:r>
              <a:rPr lang="en-US" altLang="zh-CN" dirty="0"/>
              <a:t>elf</a:t>
            </a:r>
            <a:r>
              <a:rPr lang="zh-CN" altLang="en-US" dirty="0"/>
              <a:t>后，内核根据该文件的信息加载后，就可以运行程序了，但在单片机平台上，需要把该文件的内容加载到芯片上，所以还需要对链接器生成的</a:t>
            </a:r>
            <a:r>
              <a:rPr lang="en-US" altLang="zh-CN" dirty="0"/>
              <a:t>elf</a:t>
            </a:r>
            <a:r>
              <a:rPr lang="zh-CN" altLang="en-US" dirty="0"/>
              <a:t>映像文件利用格式转换器</a:t>
            </a:r>
            <a:r>
              <a:rPr lang="en-US" altLang="zh-CN" dirty="0" err="1"/>
              <a:t>fromelf</a:t>
            </a:r>
            <a:r>
              <a:rPr lang="zh-CN" altLang="en-US" dirty="0"/>
              <a:t>转成“</a:t>
            </a:r>
            <a:r>
              <a:rPr lang="en-US" altLang="zh-CN" dirty="0"/>
              <a:t>.bin”</a:t>
            </a:r>
            <a:r>
              <a:rPr lang="zh-CN" altLang="en-US" dirty="0"/>
              <a:t>或“</a:t>
            </a:r>
            <a:r>
              <a:rPr lang="en-US" altLang="zh-CN" dirty="0"/>
              <a:t>.hex”</a:t>
            </a:r>
            <a:r>
              <a:rPr lang="zh-CN" altLang="en-US" dirty="0"/>
              <a:t>文件，交给下载器下载到芯片的</a:t>
            </a:r>
            <a:r>
              <a:rPr lang="en-US" altLang="zh-CN" dirty="0"/>
              <a:t>FLASH</a:t>
            </a:r>
            <a:r>
              <a:rPr lang="zh-CN" altLang="en-US" dirty="0"/>
              <a:t>或</a:t>
            </a:r>
            <a:r>
              <a:rPr lang="en-US" altLang="zh-CN" dirty="0"/>
              <a:t>ROM</a:t>
            </a:r>
            <a:r>
              <a:rPr lang="zh-CN" altLang="en-US" dirty="0"/>
              <a:t>中</a:t>
            </a:r>
            <a:r>
              <a:rPr lang="zh-CN" altLang="en-US" dirty="0" smtClean="0"/>
              <a:t>。</a:t>
            </a:r>
            <a:endParaRPr lang="en-US" altLang="zh-CN" dirty="0" smtClean="0"/>
          </a:p>
          <a:p>
            <a:r>
              <a:rPr lang="en-US" altLang="zh-CN" dirty="0" smtClean="0"/>
              <a:t>Arduino</a:t>
            </a:r>
            <a:r>
              <a:rPr lang="zh-CN" altLang="en-US" dirty="0" smtClean="0"/>
              <a:t>是将</a:t>
            </a:r>
            <a:r>
              <a:rPr lang="en-US" altLang="zh-CN" dirty="0" smtClean="0"/>
              <a:t>.</a:t>
            </a:r>
            <a:r>
              <a:rPr lang="en-US" altLang="zh-CN" dirty="0"/>
              <a:t>o</a:t>
            </a:r>
            <a:r>
              <a:rPr lang="zh-CN" altLang="en-US" dirty="0"/>
              <a:t>文件将最终生成一个静态库，主程序文件与之链接。只有主程序中使用到的库代码才会被写入到最终的</a:t>
            </a:r>
            <a:r>
              <a:rPr lang="en-US" altLang="zh-CN" dirty="0"/>
              <a:t>.hex</a:t>
            </a:r>
            <a:r>
              <a:rPr lang="zh-CN" altLang="en-US" dirty="0"/>
              <a:t>文件中，所以这样做就减少了绝大多数程序的大小</a:t>
            </a:r>
            <a:r>
              <a:rPr lang="zh-CN" altLang="en-US" dirty="0" smtClean="0"/>
              <a:t>。也就是说</a:t>
            </a:r>
            <a:r>
              <a:rPr lang="zh-CN" altLang="en-US" dirty="0"/>
              <a:t>，对于普通的 </a:t>
            </a:r>
            <a:r>
              <a:rPr lang="en-US" altLang="zh-CN" dirty="0"/>
              <a:t>C/C++ </a:t>
            </a:r>
            <a:r>
              <a:rPr lang="zh-CN" altLang="en-US" dirty="0"/>
              <a:t>文件，则会单独编译成一个静态库，最后和 </a:t>
            </a:r>
            <a:r>
              <a:rPr lang="en-US" altLang="zh-CN" dirty="0"/>
              <a:t>main.cxx </a:t>
            </a:r>
            <a:r>
              <a:rPr lang="zh-CN" altLang="en-US" dirty="0"/>
              <a:t>以及各个 </a:t>
            </a:r>
            <a:r>
              <a:rPr lang="en-US" altLang="zh-CN" dirty="0"/>
              <a:t>library </a:t>
            </a:r>
            <a:r>
              <a:rPr lang="zh-CN" altLang="en-US" dirty="0"/>
              <a:t>的编译结果链接起来。</a:t>
            </a:r>
            <a:r>
              <a:rPr lang="en-US" altLang="zh-CN" dirty="0"/>
              <a:t>.hex</a:t>
            </a:r>
            <a:r>
              <a:rPr lang="zh-CN" altLang="en-US" dirty="0"/>
              <a:t>文件是编译的最终文件，然后被上传到</a:t>
            </a:r>
            <a:r>
              <a:rPr lang="en-US" altLang="zh-CN" dirty="0"/>
              <a:t>Arduino</a:t>
            </a:r>
            <a:r>
              <a:rPr lang="zh-CN" altLang="en-US" dirty="0"/>
              <a:t>板。</a:t>
            </a:r>
          </a:p>
        </p:txBody>
      </p:sp>
    </p:spTree>
    <p:extLst>
      <p:ext uri="{BB962C8B-B14F-4D97-AF65-F5344CB8AC3E}">
        <p14:creationId xmlns:p14="http://schemas.microsoft.com/office/powerpoint/2010/main" val="614235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常量、变量</a:t>
            </a:r>
            <a:endParaRPr lang="zh-CN" altLang="en-US" dirty="0"/>
          </a:p>
        </p:txBody>
      </p:sp>
      <p:sp>
        <p:nvSpPr>
          <p:cNvPr id="3" name="内容占位符 2"/>
          <p:cNvSpPr>
            <a:spLocks noGrp="1"/>
          </p:cNvSpPr>
          <p:nvPr>
            <p:ph idx="1"/>
          </p:nvPr>
        </p:nvSpPr>
        <p:spPr/>
        <p:txBody>
          <a:bodyPr/>
          <a:lstStyle/>
          <a:p>
            <a:r>
              <a:rPr lang="zh-CN" altLang="en-US" b="1" u="sng" dirty="0" smtClean="0"/>
              <a:t>常量</a:t>
            </a:r>
            <a:r>
              <a:rPr lang="zh-CN" altLang="en-US" dirty="0" smtClean="0"/>
              <a:t>：在程序运行中，其值不能被改变的量称为常量。例如</a:t>
            </a:r>
            <a:r>
              <a:rPr lang="en-US" altLang="zh-CN" dirty="0" smtClean="0"/>
              <a:t>1000,0.0036</a:t>
            </a:r>
            <a:r>
              <a:rPr lang="zh-CN" altLang="en-US" dirty="0" smtClean="0"/>
              <a:t>等（</a:t>
            </a:r>
            <a:r>
              <a:rPr lang="zh-CN" altLang="en-US" b="1" u="sng" dirty="0" smtClean="0"/>
              <a:t>宏定义</a:t>
            </a:r>
            <a:r>
              <a:rPr lang="zh-CN" altLang="en-US" dirty="0" smtClean="0"/>
              <a:t>）</a:t>
            </a:r>
            <a:endParaRPr lang="en-US" altLang="zh-CN" dirty="0" smtClean="0"/>
          </a:p>
          <a:p>
            <a:r>
              <a:rPr lang="zh-CN" altLang="en-US" b="1" u="sng" dirty="0" smtClean="0"/>
              <a:t>变量</a:t>
            </a:r>
            <a:r>
              <a:rPr lang="zh-CN" altLang="en-US" dirty="0" smtClean="0"/>
              <a:t>：变量代表一个有名字的、具有特定属性的一个储存单元。它用来存放数据，也就是存放变量的值。在程序运行期间，变量的值是可以改变的。变量必须先定义，后使用。在定义时指定该变量的名字和类型。</a:t>
            </a:r>
            <a:r>
              <a:rPr lang="en-US" altLang="zh-CN" dirty="0" smtClean="0"/>
              <a:t>C99</a:t>
            </a:r>
            <a:r>
              <a:rPr lang="zh-CN" altLang="en-US" dirty="0" smtClean="0"/>
              <a:t>中允许使用</a:t>
            </a:r>
            <a:r>
              <a:rPr lang="zh-CN" altLang="en-US" b="1" dirty="0" smtClean="0"/>
              <a:t>常变量</a:t>
            </a:r>
            <a:r>
              <a:rPr lang="zh-CN" altLang="en-US" dirty="0" smtClean="0"/>
              <a:t>。</a:t>
            </a:r>
            <a:endParaRPr lang="en-US" altLang="zh-CN" dirty="0" smtClean="0"/>
          </a:p>
        </p:txBody>
      </p:sp>
    </p:spTree>
    <p:extLst>
      <p:ext uri="{BB962C8B-B14F-4D97-AF65-F5344CB8AC3E}">
        <p14:creationId xmlns:p14="http://schemas.microsoft.com/office/powerpoint/2010/main" val="1176086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数据类型</a:t>
            </a:r>
            <a:endParaRPr lang="zh-CN" altLang="en-US" dirty="0"/>
          </a:p>
        </p:txBody>
      </p:sp>
      <p:sp>
        <p:nvSpPr>
          <p:cNvPr id="4" name="内容占位符 3"/>
          <p:cNvSpPr>
            <a:spLocks noGrp="1"/>
          </p:cNvSpPr>
          <p:nvPr>
            <p:ph idx="1"/>
          </p:nvPr>
        </p:nvSpPr>
        <p:spPr/>
        <p:txBody>
          <a:bodyPr/>
          <a:lstStyle/>
          <a:p>
            <a:endParaRPr lang="zh-CN" altLang="en-US"/>
          </a:p>
        </p:txBody>
      </p:sp>
      <p:pic>
        <p:nvPicPr>
          <p:cNvPr id="2052" name="Picture 4" descr="“C语言数据类型”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307" y="1705604"/>
            <a:ext cx="6145385" cy="4591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132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整数类型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43831108"/>
              </p:ext>
            </p:extLst>
          </p:nvPr>
        </p:nvGraphicFramePr>
        <p:xfrm>
          <a:off x="1140640" y="1690688"/>
          <a:ext cx="6655326" cy="4653551"/>
        </p:xfrm>
        <a:graphic>
          <a:graphicData uri="http://schemas.openxmlformats.org/drawingml/2006/table">
            <a:tbl>
              <a:tblPr/>
              <a:tblGrid>
                <a:gridCol w="2218442"/>
                <a:gridCol w="2218442"/>
                <a:gridCol w="2218442"/>
              </a:tblGrid>
              <a:tr h="304909">
                <a:tc>
                  <a:txBody>
                    <a:bodyPr/>
                    <a:lstStyle/>
                    <a:p>
                      <a:pPr algn="l"/>
                      <a:r>
                        <a:rPr lang="zh-CN" altLang="en-US" sz="1500" b="1" dirty="0">
                          <a:effectLst/>
                        </a:rPr>
                        <a:t>类型</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500" b="1" dirty="0">
                          <a:effectLst/>
                        </a:rPr>
                        <a:t>存储大小</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500" b="1" dirty="0">
                          <a:effectLst/>
                        </a:rPr>
                        <a:t>值范围</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534476">
                <a:tc>
                  <a:txBody>
                    <a:bodyPr/>
                    <a:lstStyle/>
                    <a:p>
                      <a:r>
                        <a:rPr lang="en-US" sz="1500">
                          <a:effectLst/>
                        </a:rPr>
                        <a:t>char</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sz="1500" dirty="0">
                          <a:effectLst/>
                        </a:rPr>
                        <a:t>1 byte</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ltLang="zh-CN" sz="1500" dirty="0">
                          <a:effectLst/>
                        </a:rPr>
                        <a:t>-128 </a:t>
                      </a:r>
                      <a:r>
                        <a:rPr lang="zh-CN" altLang="en-US" sz="1500" dirty="0">
                          <a:effectLst/>
                        </a:rPr>
                        <a:t>到 </a:t>
                      </a:r>
                      <a:r>
                        <a:rPr lang="en-US" altLang="zh-CN" sz="1500" dirty="0">
                          <a:effectLst/>
                        </a:rPr>
                        <a:t>127 </a:t>
                      </a:r>
                      <a:r>
                        <a:rPr lang="zh-CN" altLang="en-US" sz="1500" dirty="0">
                          <a:effectLst/>
                        </a:rPr>
                        <a:t>或 </a:t>
                      </a:r>
                      <a:r>
                        <a:rPr lang="en-US" altLang="zh-CN" sz="1500" dirty="0">
                          <a:effectLst/>
                        </a:rPr>
                        <a:t>0 </a:t>
                      </a:r>
                      <a:r>
                        <a:rPr lang="zh-CN" altLang="en-US" sz="1500" dirty="0">
                          <a:effectLst/>
                        </a:rPr>
                        <a:t>到 </a:t>
                      </a:r>
                      <a:r>
                        <a:rPr lang="en-US" altLang="zh-CN" sz="1500" dirty="0">
                          <a:effectLst/>
                        </a:rPr>
                        <a:t>255</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r h="304909">
                <a:tc>
                  <a:txBody>
                    <a:bodyPr/>
                    <a:lstStyle/>
                    <a:p>
                      <a:r>
                        <a:rPr lang="en-US" sz="1500">
                          <a:effectLst/>
                        </a:rPr>
                        <a:t>unsigned char</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1500">
                          <a:effectLst/>
                        </a:rPr>
                        <a:t>1 byte</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ltLang="zh-CN" sz="1500">
                          <a:effectLst/>
                        </a:rPr>
                        <a:t>0 </a:t>
                      </a:r>
                      <a:r>
                        <a:rPr lang="zh-CN" altLang="en-US" sz="1500">
                          <a:effectLst/>
                        </a:rPr>
                        <a:t>到 </a:t>
                      </a:r>
                      <a:r>
                        <a:rPr lang="en-US" altLang="zh-CN" sz="1500">
                          <a:effectLst/>
                        </a:rPr>
                        <a:t>255</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04909">
                <a:tc>
                  <a:txBody>
                    <a:bodyPr/>
                    <a:lstStyle/>
                    <a:p>
                      <a:r>
                        <a:rPr lang="en-US" sz="1500">
                          <a:effectLst/>
                        </a:rPr>
                        <a:t>signed char</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sz="1500" dirty="0">
                          <a:effectLst/>
                        </a:rPr>
                        <a:t>1 byte</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ltLang="zh-CN" sz="1500">
                          <a:effectLst/>
                        </a:rPr>
                        <a:t>-128 </a:t>
                      </a:r>
                      <a:r>
                        <a:rPr lang="zh-CN" altLang="en-US" sz="1500">
                          <a:effectLst/>
                        </a:rPr>
                        <a:t>到 </a:t>
                      </a:r>
                      <a:r>
                        <a:rPr lang="en-US" altLang="zh-CN" sz="1500">
                          <a:effectLst/>
                        </a:rPr>
                        <a:t>127</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r h="991979">
                <a:tc>
                  <a:txBody>
                    <a:bodyPr/>
                    <a:lstStyle/>
                    <a:p>
                      <a:r>
                        <a:rPr lang="en-US" sz="1500">
                          <a:effectLst/>
                        </a:rPr>
                        <a:t>int</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ltLang="zh-CN" sz="1500">
                          <a:effectLst/>
                        </a:rPr>
                        <a:t>2 </a:t>
                      </a:r>
                      <a:r>
                        <a:rPr lang="zh-CN" altLang="en-US" sz="1500">
                          <a:effectLst/>
                        </a:rPr>
                        <a:t>或 </a:t>
                      </a:r>
                      <a:r>
                        <a:rPr lang="en-US" altLang="zh-CN" sz="1500">
                          <a:effectLst/>
                        </a:rPr>
                        <a:t>4 </a:t>
                      </a:r>
                      <a:r>
                        <a:rPr lang="en-US" sz="1500">
                          <a:effectLst/>
                        </a:rPr>
                        <a:t>bytes</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ltLang="zh-CN" sz="1500">
                          <a:effectLst/>
                        </a:rPr>
                        <a:t>-32,768 </a:t>
                      </a:r>
                      <a:r>
                        <a:rPr lang="zh-CN" altLang="en-US" sz="1500">
                          <a:effectLst/>
                        </a:rPr>
                        <a:t>到 </a:t>
                      </a:r>
                      <a:r>
                        <a:rPr lang="en-US" altLang="zh-CN" sz="1500">
                          <a:effectLst/>
                        </a:rPr>
                        <a:t>32,767 </a:t>
                      </a:r>
                      <a:r>
                        <a:rPr lang="zh-CN" altLang="en-US" sz="1500">
                          <a:effectLst/>
                        </a:rPr>
                        <a:t>或 </a:t>
                      </a:r>
                      <a:r>
                        <a:rPr lang="en-US" altLang="zh-CN" sz="1500">
                          <a:effectLst/>
                        </a:rPr>
                        <a:t>-2,147,483,648 </a:t>
                      </a:r>
                      <a:r>
                        <a:rPr lang="zh-CN" altLang="en-US" sz="1500">
                          <a:effectLst/>
                        </a:rPr>
                        <a:t>到 </a:t>
                      </a:r>
                      <a:r>
                        <a:rPr lang="en-US" altLang="zh-CN" sz="1500">
                          <a:effectLst/>
                        </a:rPr>
                        <a:t>2,147,483,647</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534476">
                <a:tc>
                  <a:txBody>
                    <a:bodyPr/>
                    <a:lstStyle/>
                    <a:p>
                      <a:r>
                        <a:rPr lang="en-US" sz="1500">
                          <a:effectLst/>
                        </a:rPr>
                        <a:t>unsigned int</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ltLang="zh-CN" sz="1500">
                          <a:effectLst/>
                        </a:rPr>
                        <a:t>2 </a:t>
                      </a:r>
                      <a:r>
                        <a:rPr lang="zh-CN" altLang="en-US" sz="1500">
                          <a:effectLst/>
                        </a:rPr>
                        <a:t>或 </a:t>
                      </a:r>
                      <a:r>
                        <a:rPr lang="en-US" altLang="zh-CN" sz="1500">
                          <a:effectLst/>
                        </a:rPr>
                        <a:t>4 </a:t>
                      </a:r>
                      <a:r>
                        <a:rPr lang="en-US" sz="1500">
                          <a:effectLst/>
                        </a:rPr>
                        <a:t>bytes</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ltLang="zh-CN" sz="1500">
                          <a:effectLst/>
                        </a:rPr>
                        <a:t>0 </a:t>
                      </a:r>
                      <a:r>
                        <a:rPr lang="zh-CN" altLang="en-US" sz="1500">
                          <a:effectLst/>
                        </a:rPr>
                        <a:t>到 </a:t>
                      </a:r>
                      <a:r>
                        <a:rPr lang="en-US" altLang="zh-CN" sz="1500">
                          <a:effectLst/>
                        </a:rPr>
                        <a:t>65,535 </a:t>
                      </a:r>
                      <a:r>
                        <a:rPr lang="zh-CN" altLang="en-US" sz="1500">
                          <a:effectLst/>
                        </a:rPr>
                        <a:t>或 </a:t>
                      </a:r>
                      <a:r>
                        <a:rPr lang="en-US" altLang="zh-CN" sz="1500">
                          <a:effectLst/>
                        </a:rPr>
                        <a:t>0 </a:t>
                      </a:r>
                      <a:r>
                        <a:rPr lang="zh-CN" altLang="en-US" sz="1500">
                          <a:effectLst/>
                        </a:rPr>
                        <a:t>到 </a:t>
                      </a:r>
                      <a:r>
                        <a:rPr lang="en-US" altLang="zh-CN" sz="1500">
                          <a:effectLst/>
                        </a:rPr>
                        <a:t>4,294,967,295</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r h="304909">
                <a:tc>
                  <a:txBody>
                    <a:bodyPr/>
                    <a:lstStyle/>
                    <a:p>
                      <a:r>
                        <a:rPr lang="en-US" sz="1500">
                          <a:effectLst/>
                        </a:rPr>
                        <a:t>short</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1500">
                          <a:effectLst/>
                        </a:rPr>
                        <a:t>2 bytes</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ltLang="zh-CN" sz="1500">
                          <a:effectLst/>
                        </a:rPr>
                        <a:t>-32,768 </a:t>
                      </a:r>
                      <a:r>
                        <a:rPr lang="zh-CN" altLang="en-US" sz="1500">
                          <a:effectLst/>
                        </a:rPr>
                        <a:t>到 </a:t>
                      </a:r>
                      <a:r>
                        <a:rPr lang="en-US" altLang="zh-CN" sz="1500">
                          <a:effectLst/>
                        </a:rPr>
                        <a:t>32,767</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04909">
                <a:tc>
                  <a:txBody>
                    <a:bodyPr/>
                    <a:lstStyle/>
                    <a:p>
                      <a:r>
                        <a:rPr lang="en-US" sz="1500">
                          <a:effectLst/>
                        </a:rPr>
                        <a:t>unsigned short</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sz="1500">
                          <a:effectLst/>
                        </a:rPr>
                        <a:t>2 bytes</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ltLang="zh-CN" sz="1500">
                          <a:effectLst/>
                        </a:rPr>
                        <a:t>0 </a:t>
                      </a:r>
                      <a:r>
                        <a:rPr lang="zh-CN" altLang="en-US" sz="1500">
                          <a:effectLst/>
                        </a:rPr>
                        <a:t>到 </a:t>
                      </a:r>
                      <a:r>
                        <a:rPr lang="en-US" altLang="zh-CN" sz="1500">
                          <a:effectLst/>
                        </a:rPr>
                        <a:t>65,535</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r h="534476">
                <a:tc>
                  <a:txBody>
                    <a:bodyPr/>
                    <a:lstStyle/>
                    <a:p>
                      <a:r>
                        <a:rPr lang="en-US" sz="1500">
                          <a:effectLst/>
                        </a:rPr>
                        <a:t>long</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1500">
                          <a:effectLst/>
                        </a:rPr>
                        <a:t>4 bytes</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ltLang="zh-CN" sz="1500">
                          <a:effectLst/>
                        </a:rPr>
                        <a:t>-2,147,483,648 </a:t>
                      </a:r>
                      <a:r>
                        <a:rPr lang="zh-CN" altLang="en-US" sz="1500">
                          <a:effectLst/>
                        </a:rPr>
                        <a:t>到 </a:t>
                      </a:r>
                      <a:r>
                        <a:rPr lang="en-US" altLang="zh-CN" sz="1500">
                          <a:effectLst/>
                        </a:rPr>
                        <a:t>2,147,483,647</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533599">
                <a:tc>
                  <a:txBody>
                    <a:bodyPr/>
                    <a:lstStyle/>
                    <a:p>
                      <a:r>
                        <a:rPr lang="en-US" sz="1500">
                          <a:effectLst/>
                        </a:rPr>
                        <a:t>unsigned long</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sz="1500">
                          <a:effectLst/>
                        </a:rPr>
                        <a:t>4 bytes</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ltLang="zh-CN" sz="1500" dirty="0">
                          <a:effectLst/>
                        </a:rPr>
                        <a:t>0 </a:t>
                      </a:r>
                      <a:r>
                        <a:rPr lang="zh-CN" altLang="en-US" sz="1500" dirty="0">
                          <a:effectLst/>
                        </a:rPr>
                        <a:t>到 </a:t>
                      </a:r>
                      <a:r>
                        <a:rPr lang="en-US" altLang="zh-CN" sz="1500" dirty="0">
                          <a:effectLst/>
                        </a:rPr>
                        <a:t>4,294,967,295</a:t>
                      </a:r>
                    </a:p>
                  </a:txBody>
                  <a:tcPr marL="81275" marR="81275" marT="37512" marB="375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3408197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小数类型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46232651"/>
              </p:ext>
            </p:extLst>
          </p:nvPr>
        </p:nvGraphicFramePr>
        <p:xfrm>
          <a:off x="1307379" y="2092751"/>
          <a:ext cx="6800852" cy="2938422"/>
        </p:xfrm>
        <a:graphic>
          <a:graphicData uri="http://schemas.openxmlformats.org/drawingml/2006/table">
            <a:tbl>
              <a:tblPr/>
              <a:tblGrid>
                <a:gridCol w="1700213"/>
                <a:gridCol w="1700213"/>
                <a:gridCol w="1700213"/>
                <a:gridCol w="1700213"/>
              </a:tblGrid>
              <a:tr h="470148">
                <a:tc>
                  <a:txBody>
                    <a:bodyPr/>
                    <a:lstStyle/>
                    <a:p>
                      <a:pPr algn="l"/>
                      <a:r>
                        <a:rPr lang="zh-CN" altLang="en-US" b="1" dirty="0">
                          <a:effectLst/>
                        </a:rPr>
                        <a:t>类型</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b="1" dirty="0">
                          <a:effectLst/>
                        </a:rPr>
                        <a:t>存储大小</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b="1" dirty="0">
                          <a:effectLst/>
                        </a:rPr>
                        <a:t>值范围</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b="1" dirty="0">
                          <a:effectLst/>
                        </a:rPr>
                        <a:t>精度</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822758">
                <a:tc>
                  <a:txBody>
                    <a:bodyPr/>
                    <a:lstStyle/>
                    <a:p>
                      <a:r>
                        <a:rPr lang="en-US" dirty="0">
                          <a:effectLst/>
                        </a:rPr>
                        <a:t>float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a:effectLst/>
                        </a:rPr>
                        <a:t>4 byte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a:effectLst/>
                        </a:rPr>
                        <a:t>1.2E-38 </a:t>
                      </a:r>
                      <a:r>
                        <a:rPr lang="zh-CN" altLang="en-US" dirty="0">
                          <a:effectLst/>
                        </a:rPr>
                        <a:t>到 </a:t>
                      </a:r>
                      <a:r>
                        <a:rPr lang="en-US" altLang="zh-CN" dirty="0">
                          <a:effectLst/>
                        </a:rPr>
                        <a:t>3.4</a:t>
                      </a:r>
                      <a:r>
                        <a:rPr lang="en-US" dirty="0">
                          <a:effectLst/>
                        </a:rPr>
                        <a:t>E+38</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ltLang="zh-CN" dirty="0">
                          <a:effectLst/>
                        </a:rPr>
                        <a:t>6 </a:t>
                      </a:r>
                      <a:r>
                        <a:rPr lang="zh-CN" altLang="en-US" dirty="0">
                          <a:effectLst/>
                        </a:rPr>
                        <a:t>位小数</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r h="822758">
                <a:tc>
                  <a:txBody>
                    <a:bodyPr/>
                    <a:lstStyle/>
                    <a:p>
                      <a:r>
                        <a:rPr lang="en-US" dirty="0">
                          <a:effectLst/>
                        </a:rPr>
                        <a:t>double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8 byte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2.3E-308 </a:t>
                      </a:r>
                      <a:r>
                        <a:rPr lang="zh-CN" altLang="en-US" dirty="0">
                          <a:effectLst/>
                        </a:rPr>
                        <a:t>到 </a:t>
                      </a:r>
                      <a:r>
                        <a:rPr lang="en-US" altLang="zh-CN" dirty="0">
                          <a:effectLst/>
                        </a:rPr>
                        <a:t>1.7</a:t>
                      </a:r>
                      <a:r>
                        <a:rPr lang="en-US" dirty="0">
                          <a:effectLst/>
                        </a:rPr>
                        <a:t>E+308</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ltLang="zh-CN">
                          <a:effectLst/>
                        </a:rPr>
                        <a:t>15 </a:t>
                      </a:r>
                      <a:r>
                        <a:rPr lang="zh-CN" altLang="en-US">
                          <a:effectLst/>
                        </a:rPr>
                        <a:t>位小数</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822758">
                <a:tc>
                  <a:txBody>
                    <a:bodyPr/>
                    <a:lstStyle/>
                    <a:p>
                      <a:r>
                        <a:rPr lang="en-US">
                          <a:effectLst/>
                        </a:rPr>
                        <a:t>long double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10 byte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3.4E-4932 </a:t>
                      </a:r>
                      <a:r>
                        <a:rPr lang="zh-CN" altLang="en-US">
                          <a:effectLst/>
                        </a:rPr>
                        <a:t>到 </a:t>
                      </a:r>
                      <a:r>
                        <a:rPr lang="en-US" altLang="zh-CN">
                          <a:effectLst/>
                        </a:rPr>
                        <a:t>1.1</a:t>
                      </a:r>
                      <a:r>
                        <a:rPr lang="en-US">
                          <a:effectLst/>
                        </a:rPr>
                        <a:t>E+4932</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ltLang="zh-CN" dirty="0">
                          <a:effectLst/>
                        </a:rPr>
                        <a:t>19 </a:t>
                      </a:r>
                      <a:r>
                        <a:rPr lang="zh-CN" altLang="en-US" dirty="0">
                          <a:effectLst/>
                        </a:rPr>
                        <a:t>位小数</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974819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C</a:t>
            </a:r>
            <a:r>
              <a:rPr lang="zh-CN" altLang="en-US" dirty="0"/>
              <a:t>语言中，共有三大常用的程序结构：</a:t>
            </a:r>
          </a:p>
          <a:p>
            <a:r>
              <a:rPr lang="zh-CN" altLang="en-US" dirty="0"/>
              <a:t>顺序结构：代码从前往后执行，没有任何“拐弯抹角”；</a:t>
            </a:r>
          </a:p>
          <a:p>
            <a:r>
              <a:rPr lang="zh-CN" altLang="en-US" dirty="0"/>
              <a:t>选择结构：也叫分支结构，重点要掌握 </a:t>
            </a:r>
            <a:r>
              <a:rPr lang="en-US" altLang="zh-CN" dirty="0"/>
              <a:t>if else</a:t>
            </a:r>
            <a:r>
              <a:rPr lang="zh-CN" altLang="en-US" dirty="0"/>
              <a:t>、</a:t>
            </a:r>
            <a:r>
              <a:rPr lang="en-US" altLang="zh-CN" dirty="0"/>
              <a:t>switch </a:t>
            </a:r>
            <a:r>
              <a:rPr lang="zh-CN" altLang="en-US" dirty="0"/>
              <a:t>以及条件运算符；</a:t>
            </a:r>
          </a:p>
          <a:p>
            <a:r>
              <a:rPr lang="zh-CN" altLang="en-US" dirty="0"/>
              <a:t>循环结构：重复执行同一段代码。</a:t>
            </a:r>
          </a:p>
        </p:txBody>
      </p:sp>
    </p:spTree>
    <p:extLst>
      <p:ext uri="{BB962C8B-B14F-4D97-AF65-F5344CB8AC3E}">
        <p14:creationId xmlns:p14="http://schemas.microsoft.com/office/powerpoint/2010/main" val="3019012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选择结构和条件</a:t>
            </a:r>
            <a:r>
              <a:rPr lang="zh-CN" altLang="en-US" dirty="0" smtClean="0"/>
              <a:t>判断</a:t>
            </a:r>
            <a:endParaRPr lang="zh-CN" altLang="en-US" dirty="0"/>
          </a:p>
        </p:txBody>
      </p:sp>
      <p:sp>
        <p:nvSpPr>
          <p:cNvPr id="3" name="内容占位符 2"/>
          <p:cNvSpPr>
            <a:spLocks noGrp="1"/>
          </p:cNvSpPr>
          <p:nvPr>
            <p:ph idx="1"/>
          </p:nvPr>
        </p:nvSpPr>
        <p:spPr/>
        <p:txBody>
          <a:bodyPr/>
          <a:lstStyle/>
          <a:p>
            <a:r>
              <a:rPr lang="en-US" altLang="zh-CN" dirty="0"/>
              <a:t>IF</a:t>
            </a:r>
            <a:r>
              <a:rPr lang="zh-CN" altLang="en-US" dirty="0"/>
              <a:t>语句，用来实现两个分支的选择</a:t>
            </a:r>
            <a:r>
              <a:rPr lang="zh-CN" altLang="en-US" dirty="0" smtClean="0"/>
              <a:t>结构</a:t>
            </a:r>
            <a:endParaRPr lang="en-US" altLang="zh-CN" dirty="0" smtClean="0"/>
          </a:p>
          <a:p>
            <a:r>
              <a:rPr lang="en-US" altLang="zh-CN" dirty="0" smtClean="0"/>
              <a:t>Switch</a:t>
            </a:r>
            <a:r>
              <a:rPr lang="zh-CN" altLang="en-US" dirty="0"/>
              <a:t>语句，用来实现多分支的选择</a:t>
            </a:r>
            <a:r>
              <a:rPr lang="zh-CN" altLang="en-US" dirty="0" smtClean="0"/>
              <a:t>结构</a:t>
            </a:r>
            <a:endParaRPr lang="en-US" altLang="zh-CN" dirty="0"/>
          </a:p>
        </p:txBody>
      </p:sp>
    </p:spTree>
    <p:extLst>
      <p:ext uri="{BB962C8B-B14F-4D97-AF65-F5344CB8AC3E}">
        <p14:creationId xmlns:p14="http://schemas.microsoft.com/office/powerpoint/2010/main" val="2087140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a:t>
            </a:r>
            <a:r>
              <a:rPr lang="zh-CN" altLang="en-US" dirty="0" smtClean="0"/>
              <a:t>语句</a:t>
            </a:r>
            <a:r>
              <a:rPr lang="zh-CN" altLang="en-US" dirty="0"/>
              <a:t>的三种形式</a:t>
            </a:r>
            <a:endParaRPr lang="zh-CN" altLang="en-US" dirty="0"/>
          </a:p>
        </p:txBody>
      </p:sp>
      <p:sp>
        <p:nvSpPr>
          <p:cNvPr id="3" name="内容占位符 2"/>
          <p:cNvSpPr>
            <a:spLocks noGrp="1"/>
          </p:cNvSpPr>
          <p:nvPr>
            <p:ph idx="1"/>
          </p:nvPr>
        </p:nvSpPr>
        <p:spPr/>
        <p:txBody>
          <a:bodyPr/>
          <a:lstStyle/>
          <a:p>
            <a:r>
              <a:rPr lang="zh-CN" altLang="en-US" dirty="0"/>
              <a:t> 第一种形式为基本形式：</a:t>
            </a:r>
            <a:r>
              <a:rPr lang="en-US" altLang="zh-CN" dirty="0"/>
              <a:t>if</a:t>
            </a:r>
          </a:p>
          <a:p>
            <a:r>
              <a:rPr lang="en-US" altLang="zh-CN" dirty="0"/>
              <a:t>        if(</a:t>
            </a:r>
            <a:r>
              <a:rPr lang="zh-CN" altLang="en-US" dirty="0"/>
              <a:t>表达式</a:t>
            </a:r>
            <a:r>
              <a:rPr lang="en-US" altLang="zh-CN" dirty="0"/>
              <a:t>) </a:t>
            </a:r>
            <a:r>
              <a:rPr lang="zh-CN" altLang="en-US" dirty="0"/>
              <a:t>语句</a:t>
            </a:r>
          </a:p>
          <a:p>
            <a:r>
              <a:rPr lang="zh-CN" altLang="en-US" dirty="0"/>
              <a:t>其语义是：如果表达式的值为真，则执行其后的语句，否则不执行该语句。其过程可表示为下图。</a:t>
            </a:r>
            <a:endParaRPr lang="zh-CN" altLang="en-US" dirty="0"/>
          </a:p>
        </p:txBody>
      </p:sp>
      <p:pic>
        <p:nvPicPr>
          <p:cNvPr id="1026" name="Picture 2" descr="http://c.biancheng.net/cpp/uploads/allimg/120129/1-120129203325F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957637"/>
            <a:ext cx="16764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309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a:t>
            </a:r>
            <a:r>
              <a:rPr lang="zh-CN" altLang="en-US" dirty="0" smtClean="0"/>
              <a:t>语句</a:t>
            </a:r>
            <a:r>
              <a:rPr lang="zh-CN" altLang="en-US" dirty="0"/>
              <a:t>的三种形式</a:t>
            </a:r>
            <a:endParaRPr lang="zh-CN" altLang="en-US" dirty="0"/>
          </a:p>
        </p:txBody>
      </p:sp>
      <p:sp>
        <p:nvSpPr>
          <p:cNvPr id="3" name="内容占位符 2"/>
          <p:cNvSpPr>
            <a:spLocks noGrp="1"/>
          </p:cNvSpPr>
          <p:nvPr>
            <p:ph idx="1"/>
          </p:nvPr>
        </p:nvSpPr>
        <p:spPr>
          <a:xfrm>
            <a:off x="628650" y="1825624"/>
            <a:ext cx="7886700" cy="2538985"/>
          </a:xfrm>
        </p:spPr>
        <p:txBody>
          <a:bodyPr>
            <a:normAutofit fontScale="85000" lnSpcReduction="20000"/>
          </a:bodyPr>
          <a:lstStyle/>
          <a:p>
            <a:r>
              <a:rPr lang="zh-CN" altLang="en-US" dirty="0"/>
              <a:t>第二种形式为</a:t>
            </a:r>
            <a:r>
              <a:rPr lang="en-US" altLang="zh-CN" dirty="0"/>
              <a:t>: if-else</a:t>
            </a:r>
          </a:p>
          <a:p>
            <a:r>
              <a:rPr lang="en-US" altLang="zh-CN" dirty="0"/>
              <a:t>if(</a:t>
            </a:r>
            <a:r>
              <a:rPr lang="zh-CN" altLang="en-US" dirty="0"/>
              <a:t>表达式</a:t>
            </a:r>
            <a:r>
              <a:rPr lang="en-US" altLang="zh-CN" dirty="0"/>
              <a:t>) </a:t>
            </a:r>
          </a:p>
          <a:p>
            <a:r>
              <a:rPr lang="en-US" altLang="zh-CN" dirty="0"/>
              <a:t>    </a:t>
            </a:r>
            <a:r>
              <a:rPr lang="zh-CN" altLang="en-US" dirty="0"/>
              <a:t>语句</a:t>
            </a:r>
            <a:r>
              <a:rPr lang="en-US" altLang="zh-CN" dirty="0"/>
              <a:t>1;</a:t>
            </a:r>
          </a:p>
          <a:p>
            <a:r>
              <a:rPr lang="en-US" altLang="zh-CN" dirty="0"/>
              <a:t>else </a:t>
            </a:r>
          </a:p>
          <a:p>
            <a:r>
              <a:rPr lang="en-US" altLang="zh-CN" dirty="0"/>
              <a:t>    </a:t>
            </a:r>
            <a:r>
              <a:rPr lang="zh-CN" altLang="en-US" dirty="0"/>
              <a:t>语句</a:t>
            </a:r>
            <a:r>
              <a:rPr lang="en-US" altLang="zh-CN" dirty="0"/>
              <a:t>2;</a:t>
            </a:r>
          </a:p>
          <a:p>
            <a:r>
              <a:rPr lang="zh-CN" altLang="en-US" dirty="0"/>
              <a:t>其语义是：如果表达式的值为真，则执行语句</a:t>
            </a:r>
            <a:r>
              <a:rPr lang="en-US" altLang="zh-CN" dirty="0"/>
              <a:t>1</a:t>
            </a:r>
            <a:r>
              <a:rPr lang="zh-CN" altLang="en-US" dirty="0"/>
              <a:t>，否则执行语句</a:t>
            </a:r>
            <a:r>
              <a:rPr lang="en-US" altLang="zh-CN" dirty="0"/>
              <a:t>2 </a:t>
            </a:r>
            <a:r>
              <a:rPr lang="zh-CN" altLang="en-US" dirty="0"/>
              <a:t>。其执行过程可表示为下图。。</a:t>
            </a:r>
            <a:endParaRPr lang="zh-CN" altLang="en-US" dirty="0"/>
          </a:p>
        </p:txBody>
      </p:sp>
      <p:pic>
        <p:nvPicPr>
          <p:cNvPr id="3074" name="Picture 2" descr="http://c.biancheng.net/cpp/uploads/allimg/120129/1-1201292039355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925" y="4711995"/>
            <a:ext cx="272415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646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a:t>
            </a:r>
            <a:r>
              <a:rPr lang="zh-CN" altLang="en-US" dirty="0" smtClean="0"/>
              <a:t>语句</a:t>
            </a:r>
            <a:r>
              <a:rPr lang="zh-CN" altLang="en-US" dirty="0"/>
              <a:t>的三种形式</a:t>
            </a:r>
            <a:endParaRPr lang="zh-CN" altLang="en-US" dirty="0"/>
          </a:p>
        </p:txBody>
      </p:sp>
      <p:sp>
        <p:nvSpPr>
          <p:cNvPr id="3" name="内容占位符 2"/>
          <p:cNvSpPr>
            <a:spLocks noGrp="1"/>
          </p:cNvSpPr>
          <p:nvPr>
            <p:ph idx="1"/>
          </p:nvPr>
        </p:nvSpPr>
        <p:spPr>
          <a:xfrm>
            <a:off x="628650" y="1690689"/>
            <a:ext cx="7886700" cy="4650589"/>
          </a:xfrm>
        </p:spPr>
        <p:txBody>
          <a:bodyPr>
            <a:normAutofit fontScale="62500" lnSpcReduction="20000"/>
          </a:bodyPr>
          <a:lstStyle/>
          <a:p>
            <a:r>
              <a:rPr lang="zh-CN" altLang="en-US" dirty="0"/>
              <a:t>。第三种形式为</a:t>
            </a:r>
            <a:r>
              <a:rPr lang="en-US" altLang="zh-CN" dirty="0"/>
              <a:t>if-else-if</a:t>
            </a:r>
            <a:r>
              <a:rPr lang="zh-CN" altLang="en-US" dirty="0"/>
              <a:t>形式</a:t>
            </a:r>
          </a:p>
          <a:p>
            <a:r>
              <a:rPr lang="zh-CN" altLang="en-US" dirty="0"/>
              <a:t>前二种形式的</a:t>
            </a:r>
            <a:r>
              <a:rPr lang="en-US" altLang="zh-CN" dirty="0"/>
              <a:t>if</a:t>
            </a:r>
            <a:r>
              <a:rPr lang="zh-CN" altLang="en-US" dirty="0"/>
              <a:t>语句一般都用于两个分支的情况。当有多个分支选择时，可采用</a:t>
            </a:r>
            <a:r>
              <a:rPr lang="en-US" altLang="zh-CN" dirty="0"/>
              <a:t>if-else-if</a:t>
            </a:r>
            <a:r>
              <a:rPr lang="zh-CN" altLang="en-US" dirty="0"/>
              <a:t>语句，其一般形式为：</a:t>
            </a:r>
          </a:p>
          <a:p>
            <a:r>
              <a:rPr lang="zh-CN" altLang="en-US" dirty="0"/>
              <a:t>     </a:t>
            </a:r>
            <a:r>
              <a:rPr lang="en-US" altLang="zh-CN" dirty="0"/>
              <a:t>if(</a:t>
            </a:r>
            <a:r>
              <a:rPr lang="zh-CN" altLang="en-US" dirty="0"/>
              <a:t>表达式</a:t>
            </a:r>
            <a:r>
              <a:rPr lang="en-US" altLang="zh-CN" dirty="0"/>
              <a:t>1)</a:t>
            </a:r>
          </a:p>
          <a:p>
            <a:r>
              <a:rPr lang="en-US" altLang="zh-CN" dirty="0"/>
              <a:t>        </a:t>
            </a:r>
            <a:r>
              <a:rPr lang="zh-CN" altLang="en-US" dirty="0"/>
              <a:t>语句</a:t>
            </a:r>
            <a:r>
              <a:rPr lang="en-US" altLang="zh-CN" dirty="0"/>
              <a:t>1;</a:t>
            </a:r>
          </a:p>
          <a:p>
            <a:r>
              <a:rPr lang="en-US" altLang="zh-CN" dirty="0"/>
              <a:t>    else  if(</a:t>
            </a:r>
            <a:r>
              <a:rPr lang="zh-CN" altLang="en-US" dirty="0"/>
              <a:t>表达式</a:t>
            </a:r>
            <a:r>
              <a:rPr lang="en-US" altLang="zh-CN" dirty="0"/>
              <a:t>2) </a:t>
            </a:r>
          </a:p>
          <a:p>
            <a:r>
              <a:rPr lang="en-US" altLang="zh-CN" dirty="0"/>
              <a:t>        </a:t>
            </a:r>
            <a:r>
              <a:rPr lang="zh-CN" altLang="en-US" dirty="0"/>
              <a:t>语句</a:t>
            </a:r>
            <a:r>
              <a:rPr lang="en-US" altLang="zh-CN" dirty="0"/>
              <a:t>2</a:t>
            </a:r>
            <a:r>
              <a:rPr lang="en-US" altLang="zh-CN" dirty="0" smtClean="0"/>
              <a:t>;</a:t>
            </a:r>
          </a:p>
          <a:p>
            <a:r>
              <a:rPr lang="en-US" altLang="zh-CN" dirty="0" smtClean="0"/>
              <a:t>        … </a:t>
            </a:r>
          </a:p>
          <a:p>
            <a:r>
              <a:rPr lang="en-US" altLang="zh-CN" dirty="0" smtClean="0"/>
              <a:t>    </a:t>
            </a:r>
            <a:r>
              <a:rPr lang="en-US" altLang="zh-CN" dirty="0"/>
              <a:t>else  if(</a:t>
            </a:r>
            <a:r>
              <a:rPr lang="zh-CN" altLang="en-US" dirty="0"/>
              <a:t>表达式</a:t>
            </a:r>
            <a:r>
              <a:rPr lang="en-US" altLang="zh-CN" dirty="0"/>
              <a:t>m) </a:t>
            </a:r>
          </a:p>
          <a:p>
            <a:r>
              <a:rPr lang="en-US" altLang="zh-CN" dirty="0"/>
              <a:t>        </a:t>
            </a:r>
            <a:r>
              <a:rPr lang="zh-CN" altLang="en-US" dirty="0"/>
              <a:t>语句</a:t>
            </a:r>
            <a:r>
              <a:rPr lang="en-US" altLang="zh-CN" dirty="0"/>
              <a:t>m;</a:t>
            </a:r>
          </a:p>
          <a:p>
            <a:r>
              <a:rPr lang="en-US" altLang="zh-CN" dirty="0"/>
              <a:t>    else</a:t>
            </a:r>
          </a:p>
          <a:p>
            <a:r>
              <a:rPr lang="en-US" altLang="zh-CN" dirty="0"/>
              <a:t>        </a:t>
            </a:r>
            <a:r>
              <a:rPr lang="zh-CN" altLang="en-US" dirty="0"/>
              <a:t>语句</a:t>
            </a:r>
            <a:r>
              <a:rPr lang="en-US" altLang="zh-CN" dirty="0"/>
              <a:t>n;</a:t>
            </a:r>
          </a:p>
          <a:p>
            <a:r>
              <a:rPr lang="zh-CN" altLang="en-US" dirty="0"/>
              <a:t>其语义是：依次判断表达式的值，当出现某个值为真时，则执行其对应的语句。然后跳到整个</a:t>
            </a:r>
            <a:r>
              <a:rPr lang="en-US" altLang="zh-CN" dirty="0"/>
              <a:t>if</a:t>
            </a:r>
            <a:r>
              <a:rPr lang="zh-CN" altLang="en-US" dirty="0"/>
              <a:t>语句之外继续执行程序。 如果所有的表达式均为假，则执行语句</a:t>
            </a:r>
            <a:r>
              <a:rPr lang="en-US" altLang="zh-CN" dirty="0"/>
              <a:t>n</a:t>
            </a:r>
            <a:r>
              <a:rPr lang="zh-CN" altLang="en-US" dirty="0"/>
              <a:t>。然后继续执行后续程序。 </a:t>
            </a:r>
            <a:r>
              <a:rPr lang="en-US" altLang="zh-CN" dirty="0"/>
              <a:t>if-else-if</a:t>
            </a:r>
            <a:r>
              <a:rPr lang="zh-CN" altLang="en-US" dirty="0"/>
              <a:t>语句的执行过程如下图所示。</a:t>
            </a:r>
            <a:endParaRPr lang="zh-CN" altLang="en-US" dirty="0"/>
          </a:p>
        </p:txBody>
      </p:sp>
    </p:spTree>
    <p:extLst>
      <p:ext uri="{BB962C8B-B14F-4D97-AF65-F5344CB8AC3E}">
        <p14:creationId xmlns:p14="http://schemas.microsoft.com/office/powerpoint/2010/main" val="1698715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28650" y="1759637"/>
            <a:ext cx="7780059" cy="4273517"/>
          </a:xfrm>
        </p:spPr>
        <p:txBody>
          <a:bodyPr>
            <a:normAutofit fontScale="92500" lnSpcReduction="20000"/>
          </a:bodyPr>
          <a:lstStyle/>
          <a:p>
            <a:r>
              <a:rPr lang="zh-CN" altLang="en-US" dirty="0" smtClean="0"/>
              <a:t>一、什么是计算机程序</a:t>
            </a:r>
            <a:endParaRPr lang="en-US" altLang="zh-CN" dirty="0" smtClean="0"/>
          </a:p>
          <a:p>
            <a:r>
              <a:rPr lang="zh-CN" altLang="en-US" dirty="0" smtClean="0"/>
              <a:t>二、程序编译过程</a:t>
            </a:r>
            <a:endParaRPr lang="en-US" altLang="zh-CN" dirty="0" smtClean="0"/>
          </a:p>
          <a:p>
            <a:r>
              <a:rPr lang="zh-CN" altLang="en-US" dirty="0" smtClean="0"/>
              <a:t>三、变量、常量和数据类型</a:t>
            </a:r>
            <a:endParaRPr lang="en-US" altLang="zh-CN" dirty="0" smtClean="0"/>
          </a:p>
          <a:p>
            <a:r>
              <a:rPr lang="zh-CN" altLang="en-US" dirty="0" smtClean="0"/>
              <a:t>四、选择结构和条件判断语句</a:t>
            </a:r>
            <a:endParaRPr lang="en-US" altLang="zh-CN" dirty="0" smtClean="0"/>
          </a:p>
          <a:p>
            <a:r>
              <a:rPr lang="zh-CN" altLang="en-US" dirty="0" smtClean="0"/>
              <a:t>五、循环</a:t>
            </a:r>
            <a:r>
              <a:rPr lang="zh-CN" altLang="en-US" dirty="0" smtClean="0"/>
              <a:t>结构语句</a:t>
            </a:r>
            <a:endParaRPr lang="en-US" altLang="zh-CN" dirty="0" smtClean="0"/>
          </a:p>
          <a:p>
            <a:r>
              <a:rPr lang="zh-CN" altLang="en-US" dirty="0" smtClean="0"/>
              <a:t>六、子程序</a:t>
            </a:r>
            <a:endParaRPr lang="en-US" altLang="zh-CN" dirty="0" smtClean="0"/>
          </a:p>
          <a:p>
            <a:r>
              <a:rPr lang="zh-CN" altLang="en-US" dirty="0" smtClean="0"/>
              <a:t>七、</a:t>
            </a:r>
            <a:r>
              <a:rPr lang="zh-CN" altLang="en-US" dirty="0" smtClean="0"/>
              <a:t>微型计算机的组成</a:t>
            </a:r>
            <a:endParaRPr lang="en-US" altLang="zh-CN" dirty="0" smtClean="0"/>
          </a:p>
          <a:p>
            <a:r>
              <a:rPr lang="zh-CN" altLang="en-US" dirty="0" smtClean="0"/>
              <a:t>八、</a:t>
            </a:r>
            <a:r>
              <a:rPr lang="zh-CN" altLang="en-US" dirty="0" smtClean="0"/>
              <a:t>寄存器和储存器</a:t>
            </a:r>
            <a:endParaRPr lang="en-US" altLang="zh-CN" dirty="0" smtClean="0"/>
          </a:p>
          <a:p>
            <a:r>
              <a:rPr lang="zh-CN" altLang="en-US" dirty="0" smtClean="0"/>
              <a:t>九、</a:t>
            </a:r>
            <a:r>
              <a:rPr lang="zh-CN" altLang="en-US" dirty="0"/>
              <a:t>微型计算机</a:t>
            </a:r>
            <a:r>
              <a:rPr lang="zh-CN" altLang="en-US" dirty="0" smtClean="0"/>
              <a:t>的</a:t>
            </a:r>
            <a:r>
              <a:rPr lang="zh-CN" altLang="en-US" dirty="0" smtClean="0"/>
              <a:t>外设及串口通信</a:t>
            </a:r>
            <a:endParaRPr lang="en-US" altLang="zh-CN" dirty="0" smtClean="0"/>
          </a:p>
          <a:p>
            <a:r>
              <a:rPr lang="zh-CN" altLang="en-US" dirty="0" smtClean="0"/>
              <a:t>十、</a:t>
            </a:r>
            <a:r>
              <a:rPr lang="en-US" altLang="zh-CN" dirty="0" smtClean="0"/>
              <a:t>TTL</a:t>
            </a:r>
            <a:r>
              <a:rPr lang="zh-CN" altLang="en-US" dirty="0" smtClean="0"/>
              <a:t>逻辑电平的</a:t>
            </a:r>
            <a:r>
              <a:rPr lang="zh-CN" altLang="en-US" dirty="0" smtClean="0"/>
              <a:t>概念及</a:t>
            </a:r>
            <a:r>
              <a:rPr lang="en-US" altLang="zh-CN" dirty="0" smtClean="0"/>
              <a:t>PWM</a:t>
            </a:r>
            <a:r>
              <a:rPr lang="zh-CN" altLang="en-US" dirty="0" smtClean="0"/>
              <a:t>原理</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6485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IF</a:t>
            </a:r>
            <a:r>
              <a:rPr lang="zh-CN" altLang="en-US" dirty="0"/>
              <a:t>语句的三种形式</a:t>
            </a:r>
          </a:p>
        </p:txBody>
      </p:sp>
      <p:sp>
        <p:nvSpPr>
          <p:cNvPr id="3" name="内容占位符 2"/>
          <p:cNvSpPr>
            <a:spLocks noGrp="1"/>
          </p:cNvSpPr>
          <p:nvPr>
            <p:ph idx="1"/>
          </p:nvPr>
        </p:nvSpPr>
        <p:spPr/>
        <p:txBody>
          <a:bodyPr/>
          <a:lstStyle/>
          <a:p>
            <a:endParaRPr lang="zh-CN" altLang="en-US"/>
          </a:p>
        </p:txBody>
      </p:sp>
      <p:pic>
        <p:nvPicPr>
          <p:cNvPr id="4" name="Picture 2" descr="http://c.biancheng.net/cpp/uploads/allimg/120129/1-1201292040225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482" y="1690689"/>
            <a:ext cx="5743035" cy="4315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042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r>
              <a:rPr lang="en-US" altLang="zh-CN" dirty="0"/>
              <a:t>switch</a:t>
            </a:r>
            <a:r>
              <a:rPr lang="zh-CN" altLang="en-US" dirty="0" smtClean="0"/>
              <a:t>语句的用法详解</a:t>
            </a:r>
            <a:endParaRPr lang="zh-CN" altLang="en-US" dirty="0"/>
          </a:p>
        </p:txBody>
      </p:sp>
      <p:sp>
        <p:nvSpPr>
          <p:cNvPr id="3" name="内容占位符 2"/>
          <p:cNvSpPr>
            <a:spLocks noGrp="1"/>
          </p:cNvSpPr>
          <p:nvPr>
            <p:ph idx="1"/>
          </p:nvPr>
        </p:nvSpPr>
        <p:spPr>
          <a:xfrm>
            <a:off x="628650" y="1825624"/>
            <a:ext cx="7886700" cy="4546895"/>
          </a:xfrm>
        </p:spPr>
        <p:txBody>
          <a:bodyPr>
            <a:normAutofit fontScale="77500" lnSpcReduction="20000"/>
          </a:bodyPr>
          <a:lstStyle/>
          <a:p>
            <a:r>
              <a:rPr lang="en-US" altLang="zh-CN" dirty="0"/>
              <a:t>C</a:t>
            </a:r>
            <a:r>
              <a:rPr lang="zh-CN" altLang="en-US" dirty="0"/>
              <a:t>语言还提供了另一种用于多分支选择的</a:t>
            </a:r>
            <a:r>
              <a:rPr lang="en-US" altLang="zh-CN" dirty="0"/>
              <a:t>switch</a:t>
            </a:r>
            <a:r>
              <a:rPr lang="zh-CN" altLang="en-US" dirty="0"/>
              <a:t>语句， 其一般形式为：</a:t>
            </a:r>
          </a:p>
          <a:p>
            <a:r>
              <a:rPr lang="en-US" altLang="zh-CN" dirty="0"/>
              <a:t>switch(</a:t>
            </a:r>
            <a:r>
              <a:rPr lang="zh-CN" altLang="en-US" dirty="0"/>
              <a:t>表达式</a:t>
            </a:r>
            <a:r>
              <a:rPr lang="en-US" altLang="zh-CN" dirty="0"/>
              <a:t>){ </a:t>
            </a:r>
          </a:p>
          <a:p>
            <a:r>
              <a:rPr lang="en-US" altLang="zh-CN" dirty="0"/>
              <a:t>    case </a:t>
            </a:r>
            <a:r>
              <a:rPr lang="zh-CN" altLang="en-US" dirty="0"/>
              <a:t>常量表达式</a:t>
            </a:r>
            <a:r>
              <a:rPr lang="en-US" altLang="zh-CN" dirty="0"/>
              <a:t>1:  </a:t>
            </a:r>
            <a:r>
              <a:rPr lang="zh-CN" altLang="en-US" dirty="0"/>
              <a:t>语句</a:t>
            </a:r>
            <a:r>
              <a:rPr lang="en-US" altLang="zh-CN" dirty="0"/>
              <a:t>1;</a:t>
            </a:r>
          </a:p>
          <a:p>
            <a:r>
              <a:rPr lang="en-US" altLang="zh-CN" dirty="0"/>
              <a:t>    case </a:t>
            </a:r>
            <a:r>
              <a:rPr lang="zh-CN" altLang="en-US" dirty="0"/>
              <a:t>常量表达式</a:t>
            </a:r>
            <a:r>
              <a:rPr lang="en-US" altLang="zh-CN" dirty="0"/>
              <a:t>2:  </a:t>
            </a:r>
            <a:r>
              <a:rPr lang="zh-CN" altLang="en-US" dirty="0"/>
              <a:t>语句</a:t>
            </a:r>
            <a:r>
              <a:rPr lang="en-US" altLang="zh-CN" dirty="0"/>
              <a:t>2;</a:t>
            </a:r>
          </a:p>
          <a:p>
            <a:r>
              <a:rPr lang="en-US" altLang="zh-CN" dirty="0"/>
              <a:t>    … </a:t>
            </a:r>
          </a:p>
          <a:p>
            <a:r>
              <a:rPr lang="en-US" altLang="zh-CN" dirty="0"/>
              <a:t>    case </a:t>
            </a:r>
            <a:r>
              <a:rPr lang="zh-CN" altLang="en-US" dirty="0"/>
              <a:t>常量表达式</a:t>
            </a:r>
            <a:r>
              <a:rPr lang="en-US" altLang="zh-CN" dirty="0"/>
              <a:t>n:  </a:t>
            </a:r>
            <a:r>
              <a:rPr lang="zh-CN" altLang="en-US" dirty="0"/>
              <a:t>语句</a:t>
            </a:r>
            <a:r>
              <a:rPr lang="en-US" altLang="zh-CN" dirty="0"/>
              <a:t>n;</a:t>
            </a:r>
          </a:p>
          <a:p>
            <a:r>
              <a:rPr lang="en-US" altLang="zh-CN" dirty="0"/>
              <a:t>    default:  </a:t>
            </a:r>
            <a:r>
              <a:rPr lang="zh-CN" altLang="en-US" dirty="0"/>
              <a:t>语句</a:t>
            </a:r>
            <a:r>
              <a:rPr lang="en-US" altLang="zh-CN" dirty="0"/>
              <a:t>n+1;</a:t>
            </a:r>
          </a:p>
          <a:p>
            <a:r>
              <a:rPr lang="en-US" altLang="zh-CN" dirty="0"/>
              <a:t>}</a:t>
            </a:r>
          </a:p>
          <a:p>
            <a:r>
              <a:rPr lang="zh-CN" altLang="en-US" dirty="0"/>
              <a:t>其语义是：计算表达式的值。 并逐个与其后的常量表达式值相比较，当表达式的值与某个常量表达式的值相等时， 即执行其后的语句，然后不再进行判断，继续执行后面所有</a:t>
            </a:r>
            <a:r>
              <a:rPr lang="en-US" altLang="zh-CN" dirty="0"/>
              <a:t>case</a:t>
            </a:r>
            <a:r>
              <a:rPr lang="zh-CN" altLang="en-US" dirty="0"/>
              <a:t>后的语句。如表达式的值与所有</a:t>
            </a:r>
            <a:r>
              <a:rPr lang="en-US" altLang="zh-CN" dirty="0"/>
              <a:t>case</a:t>
            </a:r>
            <a:r>
              <a:rPr lang="zh-CN" altLang="en-US" dirty="0"/>
              <a:t>后的常量表达式均不相同时，则执行</a:t>
            </a:r>
            <a:r>
              <a:rPr lang="en-US" altLang="zh-CN" dirty="0"/>
              <a:t>default</a:t>
            </a:r>
            <a:r>
              <a:rPr lang="zh-CN" altLang="en-US" dirty="0"/>
              <a:t>后的语句。</a:t>
            </a:r>
          </a:p>
        </p:txBody>
      </p:sp>
    </p:spTree>
    <p:extLst>
      <p:ext uri="{BB962C8B-B14F-4D97-AF65-F5344CB8AC3E}">
        <p14:creationId xmlns:p14="http://schemas.microsoft.com/office/powerpoint/2010/main" val="2034092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r>
              <a:rPr lang="en-US" altLang="zh-CN" dirty="0"/>
              <a:t>switch</a:t>
            </a:r>
            <a:r>
              <a:rPr lang="zh-CN" altLang="en-US" dirty="0" smtClean="0"/>
              <a:t>语句注意事项</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case</a:t>
            </a:r>
            <a:r>
              <a:rPr lang="zh-CN" altLang="en-US" dirty="0"/>
              <a:t>后的各常量表达式的值不能相同，否则会出现错误。</a:t>
            </a:r>
          </a:p>
          <a:p>
            <a:r>
              <a:rPr lang="zh-CN" altLang="en-US" dirty="0"/>
              <a:t>在</a:t>
            </a:r>
            <a:r>
              <a:rPr lang="en-US" altLang="zh-CN" dirty="0"/>
              <a:t>case</a:t>
            </a:r>
            <a:r>
              <a:rPr lang="zh-CN" altLang="en-US" dirty="0"/>
              <a:t>后，允许有多个语句，可以不用</a:t>
            </a:r>
            <a:r>
              <a:rPr lang="en-US" altLang="zh-CN" dirty="0"/>
              <a:t>{}</a:t>
            </a:r>
            <a:r>
              <a:rPr lang="zh-CN" altLang="en-US" dirty="0"/>
              <a:t>括起来。</a:t>
            </a:r>
          </a:p>
          <a:p>
            <a:r>
              <a:rPr lang="zh-CN" altLang="en-US" dirty="0"/>
              <a:t>各</a:t>
            </a:r>
            <a:r>
              <a:rPr lang="en-US" altLang="zh-CN" dirty="0"/>
              <a:t>case</a:t>
            </a:r>
            <a:r>
              <a:rPr lang="zh-CN" altLang="en-US" dirty="0"/>
              <a:t>和</a:t>
            </a:r>
            <a:r>
              <a:rPr lang="en-US" altLang="zh-CN" dirty="0"/>
              <a:t>default</a:t>
            </a:r>
            <a:r>
              <a:rPr lang="zh-CN" altLang="en-US" dirty="0"/>
              <a:t>子句的先后顺序可以变动，而不会影响程序执行结果。</a:t>
            </a:r>
          </a:p>
          <a:p>
            <a:r>
              <a:rPr lang="en-US" altLang="zh-CN" dirty="0"/>
              <a:t>default</a:t>
            </a:r>
            <a:r>
              <a:rPr lang="zh-CN" altLang="en-US" dirty="0"/>
              <a:t>子句可以省略不用</a:t>
            </a:r>
            <a:r>
              <a:rPr lang="zh-CN" altLang="en-US" dirty="0" smtClean="0"/>
              <a:t>。</a:t>
            </a:r>
            <a:endParaRPr lang="en-US" altLang="zh-CN" dirty="0" smtClean="0"/>
          </a:p>
          <a:p>
            <a:r>
              <a:rPr lang="zh-CN" altLang="en-US" dirty="0" smtClean="0"/>
              <a:t>每个</a:t>
            </a:r>
            <a:r>
              <a:rPr lang="en-US" altLang="zh-CN" dirty="0" smtClean="0"/>
              <a:t>case</a:t>
            </a:r>
            <a:r>
              <a:rPr lang="zh-CN" altLang="en-US" dirty="0" smtClean="0"/>
              <a:t>的最后要加</a:t>
            </a:r>
            <a:r>
              <a:rPr lang="en-US" altLang="zh-CN" dirty="0" smtClean="0"/>
              <a:t>break</a:t>
            </a:r>
            <a:r>
              <a:rPr lang="zh-CN" altLang="en-US" dirty="0" smtClean="0"/>
              <a:t>，否则程序会继续运行下去</a:t>
            </a:r>
            <a:endParaRPr lang="zh-CN" altLang="en-US" dirty="0"/>
          </a:p>
        </p:txBody>
      </p:sp>
    </p:spTree>
    <p:extLst>
      <p:ext uri="{BB962C8B-B14F-4D97-AF65-F5344CB8AC3E}">
        <p14:creationId xmlns:p14="http://schemas.microsoft.com/office/powerpoint/2010/main" val="2291767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循环结构</a:t>
            </a:r>
            <a:r>
              <a:rPr lang="zh-CN" altLang="en-US" dirty="0" smtClean="0"/>
              <a:t>语句</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while</a:t>
            </a:r>
            <a:r>
              <a:rPr lang="zh-CN" altLang="en-US" dirty="0" smtClean="0"/>
              <a:t>循环的特点是：只要当循环条件表达式为真（即给定条件成立），就执行循环体语句。先判断条件表达式，后执行循环体语句</a:t>
            </a:r>
            <a:endParaRPr lang="en-US" altLang="zh-CN" dirty="0" smtClean="0"/>
          </a:p>
          <a:p>
            <a:r>
              <a:rPr lang="en-US" altLang="zh-CN" dirty="0" smtClean="0"/>
              <a:t>do……while</a:t>
            </a:r>
            <a:r>
              <a:rPr lang="zh-CN" altLang="en-US" dirty="0" smtClean="0"/>
              <a:t>，先无条件地执行循环体，然后判断循环条件是否成立</a:t>
            </a:r>
            <a:endParaRPr lang="en-US" altLang="zh-CN" dirty="0" smtClean="0"/>
          </a:p>
          <a:p>
            <a:r>
              <a:rPr lang="en-US" altLang="zh-CN" dirty="0" smtClean="0"/>
              <a:t>for</a:t>
            </a:r>
            <a:r>
              <a:rPr lang="zh-CN" altLang="en-US" dirty="0" smtClean="0"/>
              <a:t>语句较灵活，不仅可以用于循环次数已经确定的情况，还可以用于循环次数不确定而只给出循环结束条件的情况</a:t>
            </a:r>
            <a:endParaRPr lang="en-US" altLang="zh-CN" dirty="0" smtClean="0"/>
          </a:p>
          <a:p>
            <a:r>
              <a:rPr lang="en-US" altLang="zh-CN" dirty="0" smtClean="0"/>
              <a:t>break</a:t>
            </a:r>
            <a:r>
              <a:rPr lang="zh-CN" altLang="en-US" dirty="0" smtClean="0"/>
              <a:t>语句提前终止循环</a:t>
            </a:r>
            <a:endParaRPr lang="en-US" altLang="zh-CN" dirty="0" smtClean="0"/>
          </a:p>
          <a:p>
            <a:r>
              <a:rPr lang="en-US" altLang="zh-CN" dirty="0" smtClean="0"/>
              <a:t>continue</a:t>
            </a:r>
            <a:r>
              <a:rPr lang="zh-CN" altLang="en-US" dirty="0" smtClean="0"/>
              <a:t>语句提前结束本次循环</a:t>
            </a:r>
            <a:endParaRPr lang="en-US" altLang="zh-CN" dirty="0" smtClean="0"/>
          </a:p>
          <a:p>
            <a:endParaRPr lang="zh-CN" altLang="en-US" dirty="0"/>
          </a:p>
        </p:txBody>
      </p:sp>
    </p:spTree>
    <p:extLst>
      <p:ext uri="{BB962C8B-B14F-4D97-AF65-F5344CB8AC3E}">
        <p14:creationId xmlns:p14="http://schemas.microsoft.com/office/powerpoint/2010/main" val="2653191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r>
              <a:rPr lang="en-US" altLang="zh-CN" dirty="0"/>
              <a:t>while</a:t>
            </a:r>
            <a:r>
              <a:rPr lang="zh-CN" altLang="en-US" dirty="0" smtClean="0"/>
              <a:t>语句的用法</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while</a:t>
            </a:r>
            <a:r>
              <a:rPr lang="zh-CN" altLang="en-US" dirty="0"/>
              <a:t>循环的一般形式为：</a:t>
            </a:r>
          </a:p>
          <a:p>
            <a:r>
              <a:rPr lang="en-US" altLang="zh-CN" b="1" dirty="0"/>
              <a:t>while(</a:t>
            </a:r>
            <a:r>
              <a:rPr lang="zh-CN" altLang="en-US" b="1" dirty="0"/>
              <a:t>表达式</a:t>
            </a:r>
            <a:r>
              <a:rPr lang="en-US" altLang="zh-CN" b="1" dirty="0"/>
              <a:t>){</a:t>
            </a:r>
          </a:p>
          <a:p>
            <a:r>
              <a:rPr lang="en-US" altLang="zh-CN" b="1" dirty="0"/>
              <a:t>    </a:t>
            </a:r>
            <a:r>
              <a:rPr lang="zh-CN" altLang="en-US" b="1" dirty="0"/>
              <a:t>语句块</a:t>
            </a:r>
          </a:p>
          <a:p>
            <a:r>
              <a:rPr lang="en-US" altLang="zh-CN" b="1" dirty="0"/>
              <a:t>}</a:t>
            </a:r>
          </a:p>
          <a:p>
            <a:r>
              <a:rPr lang="zh-CN" altLang="en-US" dirty="0"/>
              <a:t>意思是，先计算“表达式”的值，当值为真（非</a:t>
            </a:r>
            <a:r>
              <a:rPr lang="en-US" altLang="zh-CN" dirty="0"/>
              <a:t>0</a:t>
            </a:r>
            <a:r>
              <a:rPr lang="zh-CN" altLang="en-US" dirty="0"/>
              <a:t>）时， 执行“语句块”；执行完“语句块”，再次计算表达式的值，如果为真，继续执行“语句块”</a:t>
            </a:r>
            <a:r>
              <a:rPr lang="en-US" altLang="zh-CN" dirty="0"/>
              <a:t>……</a:t>
            </a:r>
            <a:r>
              <a:rPr lang="zh-CN" altLang="en-US" dirty="0"/>
              <a:t>这个过程会一直重复，直到表达式的值为假（</a:t>
            </a:r>
            <a:r>
              <a:rPr lang="en-US" altLang="zh-CN" dirty="0"/>
              <a:t>0</a:t>
            </a:r>
            <a:r>
              <a:rPr lang="zh-CN" altLang="en-US" dirty="0"/>
              <a:t>），就退出循环，执行 </a:t>
            </a:r>
            <a:r>
              <a:rPr lang="en-US" altLang="zh-CN" dirty="0"/>
              <a:t>while </a:t>
            </a:r>
            <a:r>
              <a:rPr lang="zh-CN" altLang="en-US" dirty="0"/>
              <a:t>后面的代码</a:t>
            </a:r>
            <a:r>
              <a:rPr lang="zh-CN" altLang="en-US" dirty="0" smtClean="0"/>
              <a:t>。</a:t>
            </a:r>
            <a:endParaRPr lang="zh-CN" altLang="en-US" dirty="0"/>
          </a:p>
          <a:p>
            <a:r>
              <a:rPr lang="zh-CN" altLang="en-US" dirty="0"/>
              <a:t>我们通常将“表达式”称为循环条件，把“语句块”称为循环体，整个循环的过程就是不停判断循环条件、并执行循环体代码的过程。</a:t>
            </a:r>
          </a:p>
        </p:txBody>
      </p:sp>
      <p:sp>
        <p:nvSpPr>
          <p:cNvPr id="5" name="菱形 4"/>
          <p:cNvSpPr>
            <a:spLocks noChangeAspect="1"/>
          </p:cNvSpPr>
          <p:nvPr/>
        </p:nvSpPr>
        <p:spPr>
          <a:xfrm>
            <a:off x="6891496" y="1049667"/>
            <a:ext cx="1489435" cy="64102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条件</a:t>
            </a:r>
          </a:p>
        </p:txBody>
      </p:sp>
      <p:cxnSp>
        <p:nvCxnSpPr>
          <p:cNvPr id="6" name="直接箭头连接符 5"/>
          <p:cNvCxnSpPr>
            <a:cxnSpLocks noChangeAspect="1"/>
            <a:stCxn id="5" idx="2"/>
          </p:cNvCxnSpPr>
          <p:nvPr/>
        </p:nvCxnSpPr>
        <p:spPr>
          <a:xfrm>
            <a:off x="7636214" y="1690689"/>
            <a:ext cx="0" cy="4336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7" name="矩形 6"/>
          <p:cNvSpPr>
            <a:spLocks noChangeAspect="1"/>
          </p:cNvSpPr>
          <p:nvPr/>
        </p:nvSpPr>
        <p:spPr>
          <a:xfrm>
            <a:off x="6995191" y="2086615"/>
            <a:ext cx="1385740" cy="5373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循环体</a:t>
            </a:r>
          </a:p>
        </p:txBody>
      </p:sp>
      <p:cxnSp>
        <p:nvCxnSpPr>
          <p:cNvPr id="8" name="直接箭头连接符 7"/>
          <p:cNvCxnSpPr>
            <a:cxnSpLocks noChangeAspect="1"/>
            <a:endCxn id="5" idx="0"/>
          </p:cNvCxnSpPr>
          <p:nvPr/>
        </p:nvCxnSpPr>
        <p:spPr>
          <a:xfrm>
            <a:off x="7636213" y="339481"/>
            <a:ext cx="1" cy="71018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9" name="直接连接符 8"/>
          <p:cNvCxnSpPr>
            <a:cxnSpLocks noChangeAspect="1"/>
            <a:stCxn id="5" idx="3"/>
          </p:cNvCxnSpPr>
          <p:nvPr/>
        </p:nvCxnSpPr>
        <p:spPr>
          <a:xfrm>
            <a:off x="8380931" y="1370178"/>
            <a:ext cx="461513" cy="0"/>
          </a:xfrm>
          <a:prstGeom prst="line">
            <a:avLst/>
          </a:prstGeom>
        </p:spPr>
        <p:style>
          <a:lnRef idx="2">
            <a:schemeClr val="dk1"/>
          </a:lnRef>
          <a:fillRef idx="1">
            <a:schemeClr val="lt1"/>
          </a:fillRef>
          <a:effectRef idx="0">
            <a:schemeClr val="dk1"/>
          </a:effectRef>
          <a:fontRef idx="minor">
            <a:schemeClr val="dk1"/>
          </a:fontRef>
        </p:style>
      </p:cxnSp>
      <p:cxnSp>
        <p:nvCxnSpPr>
          <p:cNvPr id="10" name="直接连接符 9"/>
          <p:cNvCxnSpPr>
            <a:cxnSpLocks noChangeAspect="1"/>
          </p:cNvCxnSpPr>
          <p:nvPr/>
        </p:nvCxnSpPr>
        <p:spPr>
          <a:xfrm>
            <a:off x="8832716" y="1370178"/>
            <a:ext cx="0" cy="2016834"/>
          </a:xfrm>
          <a:prstGeom prst="line">
            <a:avLst/>
          </a:prstGeom>
        </p:spPr>
        <p:style>
          <a:lnRef idx="2">
            <a:schemeClr val="dk1"/>
          </a:lnRef>
          <a:fillRef idx="1">
            <a:schemeClr val="lt1"/>
          </a:fillRef>
          <a:effectRef idx="0">
            <a:schemeClr val="dk1"/>
          </a:effectRef>
          <a:fontRef idx="minor">
            <a:schemeClr val="dk1"/>
          </a:fontRef>
        </p:style>
      </p:cxnSp>
      <p:cxnSp>
        <p:nvCxnSpPr>
          <p:cNvPr id="11" name="直接连接符 10"/>
          <p:cNvCxnSpPr>
            <a:cxnSpLocks noChangeAspect="1"/>
          </p:cNvCxnSpPr>
          <p:nvPr/>
        </p:nvCxnSpPr>
        <p:spPr>
          <a:xfrm flipH="1">
            <a:off x="7688061" y="3396740"/>
            <a:ext cx="1154383" cy="0"/>
          </a:xfrm>
          <a:prstGeom prst="line">
            <a:avLst/>
          </a:prstGeom>
        </p:spPr>
        <p:style>
          <a:lnRef idx="2">
            <a:schemeClr val="dk1"/>
          </a:lnRef>
          <a:fillRef idx="1">
            <a:schemeClr val="lt1"/>
          </a:fillRef>
          <a:effectRef idx="0">
            <a:schemeClr val="dk1"/>
          </a:effectRef>
          <a:fontRef idx="minor">
            <a:schemeClr val="dk1"/>
          </a:fontRef>
        </p:style>
      </p:cxnSp>
      <p:cxnSp>
        <p:nvCxnSpPr>
          <p:cNvPr id="12" name="直接箭头连接符 11"/>
          <p:cNvCxnSpPr>
            <a:cxnSpLocks noChangeAspect="1"/>
          </p:cNvCxnSpPr>
          <p:nvPr/>
        </p:nvCxnSpPr>
        <p:spPr>
          <a:xfrm>
            <a:off x="7688061" y="3387012"/>
            <a:ext cx="0" cy="48459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3" name="直接连接符 12"/>
          <p:cNvCxnSpPr>
            <a:cxnSpLocks noChangeAspect="1"/>
            <a:stCxn id="7" idx="2"/>
          </p:cNvCxnSpPr>
          <p:nvPr/>
        </p:nvCxnSpPr>
        <p:spPr>
          <a:xfrm>
            <a:off x="7688061" y="2623943"/>
            <a:ext cx="0" cy="325325"/>
          </a:xfrm>
          <a:prstGeom prst="line">
            <a:avLst/>
          </a:prstGeom>
        </p:spPr>
        <p:style>
          <a:lnRef idx="2">
            <a:schemeClr val="dk1"/>
          </a:lnRef>
          <a:fillRef idx="1">
            <a:schemeClr val="lt1"/>
          </a:fillRef>
          <a:effectRef idx="0">
            <a:schemeClr val="dk1"/>
          </a:effectRef>
          <a:fontRef idx="minor">
            <a:schemeClr val="dk1"/>
          </a:fontRef>
        </p:style>
      </p:cxnSp>
      <p:cxnSp>
        <p:nvCxnSpPr>
          <p:cNvPr id="14" name="直接连接符 13"/>
          <p:cNvCxnSpPr>
            <a:cxnSpLocks noChangeAspect="1"/>
          </p:cNvCxnSpPr>
          <p:nvPr/>
        </p:nvCxnSpPr>
        <p:spPr>
          <a:xfrm flipH="1">
            <a:off x="6381345" y="2920085"/>
            <a:ext cx="1306717" cy="0"/>
          </a:xfrm>
          <a:prstGeom prst="line">
            <a:avLst/>
          </a:prstGeom>
        </p:spPr>
        <p:style>
          <a:lnRef idx="2">
            <a:schemeClr val="dk1"/>
          </a:lnRef>
          <a:fillRef idx="1">
            <a:schemeClr val="lt1"/>
          </a:fillRef>
          <a:effectRef idx="0">
            <a:schemeClr val="dk1"/>
          </a:effectRef>
          <a:fontRef idx="minor">
            <a:schemeClr val="dk1"/>
          </a:fontRef>
        </p:style>
      </p:cxnSp>
      <p:cxnSp>
        <p:nvCxnSpPr>
          <p:cNvPr id="15" name="直接连接符 14"/>
          <p:cNvCxnSpPr>
            <a:cxnSpLocks noChangeAspect="1"/>
          </p:cNvCxnSpPr>
          <p:nvPr/>
        </p:nvCxnSpPr>
        <p:spPr>
          <a:xfrm flipV="1">
            <a:off x="6381345" y="1370178"/>
            <a:ext cx="0" cy="1579090"/>
          </a:xfrm>
          <a:prstGeom prst="line">
            <a:avLst/>
          </a:prstGeom>
        </p:spPr>
        <p:style>
          <a:lnRef idx="2">
            <a:schemeClr val="dk1"/>
          </a:lnRef>
          <a:fillRef idx="1">
            <a:schemeClr val="lt1"/>
          </a:fillRef>
          <a:effectRef idx="0">
            <a:schemeClr val="dk1"/>
          </a:effectRef>
          <a:fontRef idx="minor">
            <a:schemeClr val="dk1"/>
          </a:fontRef>
        </p:style>
      </p:cxnSp>
      <p:cxnSp>
        <p:nvCxnSpPr>
          <p:cNvPr id="16" name="直接箭头连接符 15"/>
          <p:cNvCxnSpPr>
            <a:cxnSpLocks noChangeAspect="1"/>
            <a:endCxn id="5" idx="1"/>
          </p:cNvCxnSpPr>
          <p:nvPr/>
        </p:nvCxnSpPr>
        <p:spPr>
          <a:xfrm>
            <a:off x="6371617" y="1370178"/>
            <a:ext cx="519879"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7" name="文本框 16"/>
          <p:cNvSpPr txBox="1">
            <a:spLocks noChangeAspect="1"/>
          </p:cNvSpPr>
          <p:nvPr/>
        </p:nvSpPr>
        <p:spPr>
          <a:xfrm>
            <a:off x="7687560" y="1663622"/>
            <a:ext cx="296876" cy="369332"/>
          </a:xfrm>
          <a:prstGeom prst="rect">
            <a:avLst/>
          </a:prstGeom>
          <a:noFill/>
        </p:spPr>
        <p:txBody>
          <a:bodyPr wrap="none" rtlCol="0">
            <a:spAutoFit/>
          </a:bodyPr>
          <a:lstStyle/>
          <a:p>
            <a:r>
              <a:rPr lang="en-US" altLang="zh-CN" dirty="0" smtClean="0"/>
              <a:t>Y</a:t>
            </a:r>
            <a:endParaRPr lang="zh-CN" altLang="en-US" dirty="0"/>
          </a:p>
        </p:txBody>
      </p:sp>
      <p:sp>
        <p:nvSpPr>
          <p:cNvPr id="18" name="文本框 17"/>
          <p:cNvSpPr txBox="1">
            <a:spLocks noChangeAspect="1"/>
          </p:cNvSpPr>
          <p:nvPr/>
        </p:nvSpPr>
        <p:spPr>
          <a:xfrm>
            <a:off x="8419543" y="1049667"/>
            <a:ext cx="333746" cy="369332"/>
          </a:xfrm>
          <a:prstGeom prst="rect">
            <a:avLst/>
          </a:prstGeom>
          <a:noFill/>
        </p:spPr>
        <p:txBody>
          <a:bodyPr wrap="none" rtlCol="0">
            <a:spAutoFit/>
          </a:bodyPr>
          <a:lstStyle/>
          <a:p>
            <a:r>
              <a:rPr lang="en-US" altLang="zh-CN" dirty="0" smtClean="0"/>
              <a:t>N</a:t>
            </a:r>
            <a:endParaRPr lang="zh-CN" altLang="en-US" dirty="0"/>
          </a:p>
        </p:txBody>
      </p:sp>
    </p:spTree>
    <p:extLst>
      <p:ext uri="{BB962C8B-B14F-4D97-AF65-F5344CB8AC3E}">
        <p14:creationId xmlns:p14="http://schemas.microsoft.com/office/powerpoint/2010/main" val="593607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r>
              <a:rPr lang="en-US" altLang="zh-CN" dirty="0"/>
              <a:t>do-while</a:t>
            </a:r>
            <a:r>
              <a:rPr lang="zh-CN" altLang="en-US" dirty="0" smtClean="0"/>
              <a:t>语句的用法</a:t>
            </a:r>
            <a:endParaRPr lang="zh-CN" altLang="en-US" dirty="0"/>
          </a:p>
        </p:txBody>
      </p:sp>
      <p:sp>
        <p:nvSpPr>
          <p:cNvPr id="3" name="内容占位符 2"/>
          <p:cNvSpPr>
            <a:spLocks noGrp="1"/>
          </p:cNvSpPr>
          <p:nvPr>
            <p:ph idx="1"/>
          </p:nvPr>
        </p:nvSpPr>
        <p:spPr>
          <a:xfrm>
            <a:off x="628650" y="1825625"/>
            <a:ext cx="7886700" cy="4302801"/>
          </a:xfrm>
        </p:spPr>
        <p:txBody>
          <a:bodyPr>
            <a:normAutofit/>
          </a:bodyPr>
          <a:lstStyle/>
          <a:p>
            <a:r>
              <a:rPr lang="en-US" altLang="zh-CN" dirty="0"/>
              <a:t>do-while</a:t>
            </a:r>
            <a:r>
              <a:rPr lang="zh-CN" altLang="en-US" dirty="0"/>
              <a:t>语句的一般形式为：</a:t>
            </a:r>
          </a:p>
          <a:p>
            <a:r>
              <a:rPr lang="zh-CN" altLang="en-US" dirty="0"/>
              <a:t>    </a:t>
            </a:r>
            <a:r>
              <a:rPr lang="en-US" altLang="zh-CN" b="1" dirty="0" smtClean="0"/>
              <a:t>do{</a:t>
            </a:r>
            <a:endParaRPr lang="en-US" altLang="zh-CN" b="1" dirty="0"/>
          </a:p>
          <a:p>
            <a:r>
              <a:rPr lang="en-US" altLang="zh-CN" b="1" dirty="0"/>
              <a:t>        </a:t>
            </a:r>
            <a:r>
              <a:rPr lang="zh-CN" altLang="en-US" b="1" dirty="0"/>
              <a:t>语句</a:t>
            </a:r>
          </a:p>
          <a:p>
            <a:r>
              <a:rPr lang="zh-CN" altLang="en-US" b="1" dirty="0"/>
              <a:t>   </a:t>
            </a:r>
            <a:r>
              <a:rPr lang="en-US" altLang="zh-CN" b="1" dirty="0" smtClean="0"/>
              <a:t>}</a:t>
            </a:r>
            <a:r>
              <a:rPr lang="zh-CN" altLang="en-US" b="1" dirty="0" smtClean="0"/>
              <a:t> </a:t>
            </a:r>
            <a:r>
              <a:rPr lang="en-US" altLang="zh-CN" b="1" dirty="0"/>
              <a:t>while(</a:t>
            </a:r>
            <a:r>
              <a:rPr lang="zh-CN" altLang="en-US" b="1" dirty="0"/>
              <a:t>表达式</a:t>
            </a:r>
            <a:r>
              <a:rPr lang="en-US" altLang="zh-CN" b="1" dirty="0"/>
              <a:t>);</a:t>
            </a:r>
          </a:p>
          <a:p>
            <a:r>
              <a:rPr lang="zh-CN" altLang="en-US" dirty="0"/>
              <a:t>这个循环与</a:t>
            </a:r>
            <a:r>
              <a:rPr lang="en-US" altLang="zh-CN" dirty="0"/>
              <a:t>while</a:t>
            </a:r>
            <a:r>
              <a:rPr lang="zh-CN" altLang="en-US" dirty="0"/>
              <a:t>循环的不同在于：它先执行循环中的语句，然后再判断表达式是否为真，如果为真则继续循环；如果为假，则终止循环。因此，</a:t>
            </a:r>
            <a:r>
              <a:rPr lang="en-US" altLang="zh-CN" dirty="0"/>
              <a:t>do-while</a:t>
            </a:r>
            <a:r>
              <a:rPr lang="zh-CN" altLang="en-US" dirty="0"/>
              <a:t>循环至少要执行一次循环语句。其执行过程可用下图表示。</a:t>
            </a:r>
          </a:p>
        </p:txBody>
      </p:sp>
      <p:pic>
        <p:nvPicPr>
          <p:cNvPr id="5122" name="Picture 2" descr="http://c.biancheng.net/cpp/uploads/allimg/120129/1-12012920520142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919" y="1690689"/>
            <a:ext cx="149542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536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r>
              <a:rPr lang="en-US" altLang="zh-CN" dirty="0"/>
              <a:t>for</a:t>
            </a:r>
            <a:r>
              <a:rPr lang="zh-CN" altLang="en-US" dirty="0" smtClean="0"/>
              <a:t>循环</a:t>
            </a:r>
            <a:endParaRPr lang="zh-CN" altLang="en-US" dirty="0"/>
          </a:p>
        </p:txBody>
      </p:sp>
      <p:sp>
        <p:nvSpPr>
          <p:cNvPr id="3" name="内容占位符 2"/>
          <p:cNvSpPr>
            <a:spLocks noGrp="1"/>
          </p:cNvSpPr>
          <p:nvPr>
            <p:ph idx="1"/>
          </p:nvPr>
        </p:nvSpPr>
        <p:spPr>
          <a:xfrm>
            <a:off x="628650" y="1690690"/>
            <a:ext cx="7886700" cy="4710110"/>
          </a:xfrm>
        </p:spPr>
        <p:txBody>
          <a:bodyPr>
            <a:normAutofit fontScale="77500" lnSpcReduction="20000"/>
          </a:bodyPr>
          <a:lstStyle/>
          <a:p>
            <a:r>
              <a:rPr lang="en-US" altLang="zh-CN" dirty="0"/>
              <a:t>for </a:t>
            </a:r>
            <a:r>
              <a:rPr lang="zh-CN" altLang="en-US" dirty="0"/>
              <a:t>循环的一般形式为：</a:t>
            </a:r>
          </a:p>
          <a:p>
            <a:r>
              <a:rPr lang="en-US" altLang="zh-CN" b="1" dirty="0"/>
              <a:t>for(</a:t>
            </a:r>
            <a:r>
              <a:rPr lang="zh-CN" altLang="en-US" b="1" dirty="0"/>
              <a:t>表达式</a:t>
            </a:r>
            <a:r>
              <a:rPr lang="en-US" altLang="zh-CN" b="1" dirty="0"/>
              <a:t>1; </a:t>
            </a:r>
            <a:r>
              <a:rPr lang="zh-CN" altLang="en-US" b="1" dirty="0"/>
              <a:t>表达式</a:t>
            </a:r>
            <a:r>
              <a:rPr lang="en-US" altLang="zh-CN" b="1" dirty="0"/>
              <a:t>2; </a:t>
            </a:r>
            <a:r>
              <a:rPr lang="zh-CN" altLang="en-US" b="1" dirty="0"/>
              <a:t>表达式</a:t>
            </a:r>
            <a:r>
              <a:rPr lang="en-US" altLang="zh-CN" b="1" dirty="0"/>
              <a:t>3){</a:t>
            </a:r>
          </a:p>
          <a:p>
            <a:r>
              <a:rPr lang="en-US" altLang="zh-CN" b="1" dirty="0"/>
              <a:t>    </a:t>
            </a:r>
            <a:r>
              <a:rPr lang="zh-CN" altLang="en-US" b="1" dirty="0"/>
              <a:t>语句块</a:t>
            </a:r>
          </a:p>
          <a:p>
            <a:r>
              <a:rPr lang="en-US" altLang="zh-CN" b="1" dirty="0" smtClean="0"/>
              <a:t>}</a:t>
            </a:r>
          </a:p>
          <a:p>
            <a:r>
              <a:rPr lang="zh-CN" altLang="en-US" dirty="0" smtClean="0"/>
              <a:t>它</a:t>
            </a:r>
            <a:r>
              <a:rPr lang="zh-CN" altLang="en-US" dirty="0"/>
              <a:t>的运行过程为：</a:t>
            </a:r>
          </a:p>
          <a:p>
            <a:r>
              <a:rPr lang="en-US" altLang="zh-CN" dirty="0"/>
              <a:t>1) </a:t>
            </a:r>
            <a:r>
              <a:rPr lang="zh-CN" altLang="en-US" dirty="0"/>
              <a:t>先执行“表达式</a:t>
            </a:r>
            <a:r>
              <a:rPr lang="en-US" altLang="zh-CN" dirty="0"/>
              <a:t>1”</a:t>
            </a:r>
            <a:r>
              <a:rPr lang="zh-CN" altLang="en-US" dirty="0" smtClean="0"/>
              <a:t>。</a:t>
            </a:r>
            <a:endParaRPr lang="zh-CN" altLang="en-US" dirty="0"/>
          </a:p>
          <a:p>
            <a:r>
              <a:rPr lang="en-US" altLang="zh-CN" dirty="0"/>
              <a:t>2) </a:t>
            </a:r>
            <a:r>
              <a:rPr lang="zh-CN" altLang="en-US" dirty="0"/>
              <a:t>再执行“表达式</a:t>
            </a:r>
            <a:r>
              <a:rPr lang="en-US" altLang="zh-CN" dirty="0"/>
              <a:t>2”</a:t>
            </a:r>
            <a:r>
              <a:rPr lang="zh-CN" altLang="en-US" dirty="0"/>
              <a:t>，如果它的值为真（非</a:t>
            </a:r>
            <a:r>
              <a:rPr lang="en-US" altLang="zh-CN" dirty="0"/>
              <a:t>0</a:t>
            </a:r>
            <a:r>
              <a:rPr lang="zh-CN" altLang="en-US" dirty="0"/>
              <a:t>），则执行循环体，否则结束循环</a:t>
            </a:r>
            <a:r>
              <a:rPr lang="zh-CN" altLang="en-US" dirty="0" smtClean="0"/>
              <a:t>。</a:t>
            </a:r>
            <a:endParaRPr lang="zh-CN" altLang="en-US" dirty="0"/>
          </a:p>
          <a:p>
            <a:r>
              <a:rPr lang="en-US" altLang="zh-CN" dirty="0"/>
              <a:t>3) </a:t>
            </a:r>
            <a:r>
              <a:rPr lang="zh-CN" altLang="en-US" dirty="0"/>
              <a:t>执行完循环体后再执行“表达式</a:t>
            </a:r>
            <a:r>
              <a:rPr lang="en-US" altLang="zh-CN" dirty="0"/>
              <a:t>3”</a:t>
            </a:r>
            <a:r>
              <a:rPr lang="zh-CN" altLang="en-US" dirty="0" smtClean="0"/>
              <a:t>。</a:t>
            </a:r>
            <a:endParaRPr lang="zh-CN" altLang="en-US" dirty="0"/>
          </a:p>
          <a:p>
            <a:r>
              <a:rPr lang="en-US" altLang="zh-CN" dirty="0"/>
              <a:t>4) </a:t>
            </a:r>
            <a:r>
              <a:rPr lang="zh-CN" altLang="en-US" dirty="0"/>
              <a:t>重复执行步骤 </a:t>
            </a:r>
            <a:r>
              <a:rPr lang="en-US" altLang="zh-CN" dirty="0"/>
              <a:t>2) </a:t>
            </a:r>
            <a:r>
              <a:rPr lang="zh-CN" altLang="en-US" dirty="0"/>
              <a:t>和 </a:t>
            </a:r>
            <a:r>
              <a:rPr lang="en-US" altLang="zh-CN" dirty="0"/>
              <a:t>3)</a:t>
            </a:r>
            <a:r>
              <a:rPr lang="zh-CN" altLang="en-US" dirty="0"/>
              <a:t>，直到“表达式</a:t>
            </a:r>
            <a:r>
              <a:rPr lang="en-US" altLang="zh-CN" dirty="0"/>
              <a:t>2”</a:t>
            </a:r>
            <a:r>
              <a:rPr lang="zh-CN" altLang="en-US" dirty="0"/>
              <a:t>的值为假，就结束循环</a:t>
            </a:r>
            <a:r>
              <a:rPr lang="zh-CN" altLang="en-US" dirty="0" smtClean="0"/>
              <a:t>。</a:t>
            </a:r>
            <a:endParaRPr lang="zh-CN" altLang="en-US" dirty="0"/>
          </a:p>
          <a:p>
            <a:r>
              <a:rPr lang="zh-CN" altLang="en-US" dirty="0"/>
              <a:t>上面的步骤中，</a:t>
            </a:r>
            <a:r>
              <a:rPr lang="en-US" altLang="zh-CN" dirty="0"/>
              <a:t>2) </a:t>
            </a:r>
            <a:r>
              <a:rPr lang="zh-CN" altLang="en-US" dirty="0"/>
              <a:t>和 </a:t>
            </a:r>
            <a:r>
              <a:rPr lang="en-US" altLang="zh-CN" dirty="0"/>
              <a:t>3) </a:t>
            </a:r>
            <a:r>
              <a:rPr lang="zh-CN" altLang="en-US" dirty="0"/>
              <a:t>是一次循环，会重复执行，</a:t>
            </a:r>
            <a:r>
              <a:rPr lang="en-US" altLang="zh-CN" dirty="0"/>
              <a:t>for </a:t>
            </a:r>
            <a:r>
              <a:rPr lang="zh-CN" altLang="en-US" dirty="0"/>
              <a:t>语句的主要作用就是不断执行步骤 </a:t>
            </a:r>
            <a:r>
              <a:rPr lang="en-US" altLang="zh-CN" dirty="0"/>
              <a:t>2) </a:t>
            </a:r>
            <a:r>
              <a:rPr lang="zh-CN" altLang="en-US" dirty="0"/>
              <a:t>和 </a:t>
            </a:r>
            <a:r>
              <a:rPr lang="en-US" altLang="zh-CN" dirty="0"/>
              <a:t>3)</a:t>
            </a:r>
            <a:r>
              <a:rPr lang="zh-CN" altLang="en-US" dirty="0" smtClean="0"/>
              <a:t>。</a:t>
            </a:r>
            <a:endParaRPr lang="en-US" altLang="zh-CN" dirty="0" smtClean="0"/>
          </a:p>
          <a:p>
            <a:r>
              <a:rPr lang="zh-CN" altLang="en-US" dirty="0"/>
              <a:t>可以理解为</a:t>
            </a:r>
            <a:r>
              <a:rPr lang="en-US" altLang="zh-CN" b="1" dirty="0"/>
              <a:t>for</a:t>
            </a:r>
            <a:r>
              <a:rPr lang="zh-CN" altLang="en-US" b="1" dirty="0"/>
              <a:t>（循环变量赋初值；循环条件；循环变量增值</a:t>
            </a:r>
            <a:r>
              <a:rPr lang="zh-CN" altLang="en-US" b="1" dirty="0" smtClean="0"/>
              <a:t>）</a:t>
            </a:r>
            <a:endParaRPr lang="en-US" altLang="zh-CN" b="1" dirty="0"/>
          </a:p>
        </p:txBody>
      </p:sp>
      <p:pic>
        <p:nvPicPr>
          <p:cNvPr id="7170" name="Picture 2" descr="http://c.biancheng.net/cpp/uploads/allimg/160605/1-16060510044S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934" y="231330"/>
            <a:ext cx="2292148" cy="2918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499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循环语句的注意点</a:t>
            </a:r>
          </a:p>
        </p:txBody>
      </p:sp>
      <p:sp>
        <p:nvSpPr>
          <p:cNvPr id="3" name="内容占位符 2"/>
          <p:cNvSpPr>
            <a:spLocks noGrp="1"/>
          </p:cNvSpPr>
          <p:nvPr>
            <p:ph idx="1"/>
          </p:nvPr>
        </p:nvSpPr>
        <p:spPr/>
        <p:txBody>
          <a:bodyPr>
            <a:normAutofit fontScale="92500"/>
          </a:bodyPr>
          <a:lstStyle/>
          <a:p>
            <a:r>
              <a:rPr lang="en-US" altLang="zh-CN" dirty="0"/>
              <a:t>1</a:t>
            </a:r>
            <a:r>
              <a:rPr lang="zh-CN" altLang="en-US" dirty="0"/>
              <a:t>、在多重循环中，如果有可能，应当将最长的循环放在最内层，最短的循环放在最外层，以减少</a:t>
            </a:r>
            <a:r>
              <a:rPr lang="en-US" altLang="zh-CN" dirty="0"/>
              <a:t>CPU </a:t>
            </a:r>
            <a:r>
              <a:rPr lang="zh-CN" altLang="en-US" dirty="0" smtClean="0"/>
              <a:t>跨</a:t>
            </a:r>
            <a:r>
              <a:rPr lang="zh-CN" altLang="en-US" dirty="0"/>
              <a:t>切循环层的次数</a:t>
            </a:r>
            <a:r>
              <a:rPr lang="zh-CN" altLang="en-US" dirty="0" smtClean="0"/>
              <a:t>。</a:t>
            </a:r>
            <a:endParaRPr lang="en-US" altLang="zh-CN" dirty="0" smtClean="0"/>
          </a:p>
          <a:p>
            <a:r>
              <a:rPr lang="en-US" altLang="zh-CN" dirty="0"/>
              <a:t>2</a:t>
            </a:r>
            <a:r>
              <a:rPr lang="zh-CN" altLang="en-US" dirty="0"/>
              <a:t>、建议</a:t>
            </a:r>
            <a:r>
              <a:rPr lang="en-US" altLang="zh-CN" dirty="0"/>
              <a:t>for </a:t>
            </a:r>
            <a:r>
              <a:rPr lang="zh-CN" altLang="en-US" dirty="0"/>
              <a:t>语句的循环控制变量的取值采用“半开半闭区间”写法</a:t>
            </a:r>
            <a:r>
              <a:rPr lang="zh-CN" altLang="en-US" dirty="0" smtClean="0"/>
              <a:t>。（≥，≤）</a:t>
            </a:r>
            <a:endParaRPr lang="en-US" altLang="zh-CN" dirty="0" smtClean="0"/>
          </a:p>
          <a:p>
            <a:r>
              <a:rPr lang="en-US" altLang="zh-CN" dirty="0"/>
              <a:t>3</a:t>
            </a:r>
            <a:r>
              <a:rPr lang="zh-CN" altLang="en-US" dirty="0"/>
              <a:t>、不能在</a:t>
            </a:r>
            <a:r>
              <a:rPr lang="en-US" altLang="zh-CN" dirty="0"/>
              <a:t>for </a:t>
            </a:r>
            <a:r>
              <a:rPr lang="zh-CN" altLang="en-US" dirty="0"/>
              <a:t>循环体内修改循环变量，防止循环失控</a:t>
            </a:r>
            <a:r>
              <a:rPr lang="zh-CN" altLang="en-US" dirty="0" smtClean="0"/>
              <a:t>。</a:t>
            </a:r>
            <a:endParaRPr lang="en-US" altLang="zh-CN" dirty="0" smtClean="0"/>
          </a:p>
          <a:p>
            <a:r>
              <a:rPr lang="en-US" altLang="zh-CN" dirty="0"/>
              <a:t>4</a:t>
            </a:r>
            <a:r>
              <a:rPr lang="zh-CN" altLang="en-US" dirty="0"/>
              <a:t>、循环要尽可能的短，要使代码清晰，一目了然</a:t>
            </a:r>
            <a:r>
              <a:rPr lang="zh-CN" altLang="en-US" dirty="0" smtClean="0"/>
              <a:t>。</a:t>
            </a:r>
            <a:endParaRPr lang="en-US" altLang="zh-CN" dirty="0" smtClean="0"/>
          </a:p>
          <a:p>
            <a:r>
              <a:rPr lang="en-US" altLang="zh-CN" dirty="0"/>
              <a:t>5</a:t>
            </a:r>
            <a:r>
              <a:rPr lang="zh-CN" altLang="en-US" dirty="0"/>
              <a:t>、把循环嵌套控制在</a:t>
            </a:r>
            <a:r>
              <a:rPr lang="en-US" altLang="zh-CN" dirty="0"/>
              <a:t>3 </a:t>
            </a:r>
            <a:r>
              <a:rPr lang="zh-CN" altLang="en-US" dirty="0"/>
              <a:t>层以内</a:t>
            </a:r>
            <a:r>
              <a:rPr lang="zh-CN" altLang="en-US" dirty="0" smtClean="0"/>
              <a:t>。否则会使程序可读性降低</a:t>
            </a:r>
            <a:endParaRPr lang="zh-CN" altLang="en-US" dirty="0"/>
          </a:p>
        </p:txBody>
      </p:sp>
    </p:spTree>
    <p:extLst>
      <p:ext uri="{BB962C8B-B14F-4D97-AF65-F5344CB8AC3E}">
        <p14:creationId xmlns:p14="http://schemas.microsoft.com/office/powerpoint/2010/main" val="2605115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r>
              <a:rPr lang="en-US" altLang="zh-CN" dirty="0" smtClean="0"/>
              <a:t>break</a:t>
            </a:r>
            <a:r>
              <a:rPr lang="zh-CN" altLang="en-US" dirty="0" smtClean="0"/>
              <a:t>语句的用法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break</a:t>
            </a:r>
            <a:r>
              <a:rPr lang="zh-CN" altLang="en-US" dirty="0"/>
              <a:t>语句通常用在循环语句和开关语句中。当</a:t>
            </a:r>
            <a:r>
              <a:rPr lang="en-US" altLang="zh-CN" dirty="0"/>
              <a:t>break</a:t>
            </a:r>
            <a:r>
              <a:rPr lang="zh-CN" altLang="en-US" dirty="0"/>
              <a:t>用于开关语句</a:t>
            </a:r>
            <a:r>
              <a:rPr lang="en-US" altLang="zh-CN" dirty="0"/>
              <a:t>switch</a:t>
            </a:r>
            <a:r>
              <a:rPr lang="zh-CN" altLang="en-US" dirty="0"/>
              <a:t>中时，可使程序跳出</a:t>
            </a:r>
            <a:r>
              <a:rPr lang="en-US" altLang="zh-CN" dirty="0"/>
              <a:t>switch</a:t>
            </a:r>
            <a:r>
              <a:rPr lang="zh-CN" altLang="en-US" dirty="0"/>
              <a:t>而执行</a:t>
            </a:r>
            <a:r>
              <a:rPr lang="en-US" altLang="zh-CN" dirty="0"/>
              <a:t>switch</a:t>
            </a:r>
            <a:r>
              <a:rPr lang="zh-CN" altLang="en-US" dirty="0"/>
              <a:t>以后的语句；如果没有</a:t>
            </a:r>
            <a:r>
              <a:rPr lang="en-US" altLang="zh-CN" dirty="0"/>
              <a:t>break</a:t>
            </a:r>
            <a:r>
              <a:rPr lang="zh-CN" altLang="en-US" dirty="0"/>
              <a:t>语句，则将成为一个死循环而无法退出。</a:t>
            </a:r>
            <a:r>
              <a:rPr lang="en-US" altLang="zh-CN" dirty="0"/>
              <a:t>break</a:t>
            </a:r>
            <a:r>
              <a:rPr lang="zh-CN" altLang="en-US" dirty="0"/>
              <a:t>在</a:t>
            </a:r>
            <a:r>
              <a:rPr lang="en-US" altLang="zh-CN" dirty="0"/>
              <a:t>switch </a:t>
            </a:r>
            <a:r>
              <a:rPr lang="zh-CN" altLang="en-US" dirty="0"/>
              <a:t>中的用法已在前面介绍开关语句时的例子中碰到，这里不再举例。</a:t>
            </a:r>
          </a:p>
          <a:p>
            <a:endParaRPr lang="zh-CN" altLang="en-US" dirty="0"/>
          </a:p>
          <a:p>
            <a:r>
              <a:rPr lang="zh-CN" altLang="en-US" dirty="0"/>
              <a:t>当</a:t>
            </a:r>
            <a:r>
              <a:rPr lang="en-US" altLang="zh-CN" dirty="0"/>
              <a:t>break</a:t>
            </a:r>
            <a:r>
              <a:rPr lang="zh-CN" altLang="en-US" dirty="0"/>
              <a:t>语句用于</a:t>
            </a:r>
            <a:r>
              <a:rPr lang="en-US" altLang="zh-CN" dirty="0"/>
              <a:t>do-while</a:t>
            </a:r>
            <a:r>
              <a:rPr lang="zh-CN" altLang="en-US" dirty="0"/>
              <a:t>、</a:t>
            </a:r>
            <a:r>
              <a:rPr lang="en-US" altLang="zh-CN" dirty="0"/>
              <a:t>for</a:t>
            </a:r>
            <a:r>
              <a:rPr lang="zh-CN" altLang="en-US" dirty="0"/>
              <a:t>、</a:t>
            </a:r>
            <a:r>
              <a:rPr lang="en-US" altLang="zh-CN" dirty="0"/>
              <a:t>while</a:t>
            </a:r>
            <a:r>
              <a:rPr lang="zh-CN" altLang="en-US" dirty="0"/>
              <a:t>循环语句中时，可使程序终止循环而执行循环后面的语句，通常</a:t>
            </a:r>
            <a:r>
              <a:rPr lang="en-US" altLang="zh-CN" dirty="0"/>
              <a:t>break</a:t>
            </a:r>
            <a:r>
              <a:rPr lang="zh-CN" altLang="en-US" dirty="0"/>
              <a:t>语句总是与</a:t>
            </a:r>
            <a:r>
              <a:rPr lang="en-US" altLang="zh-CN" dirty="0"/>
              <a:t>if</a:t>
            </a:r>
            <a:r>
              <a:rPr lang="zh-CN" altLang="en-US" dirty="0"/>
              <a:t>语句联在一起，即满足条件时便跳出循环。</a:t>
            </a:r>
          </a:p>
          <a:p>
            <a:endParaRPr lang="zh-CN" altLang="en-US" dirty="0"/>
          </a:p>
        </p:txBody>
      </p:sp>
    </p:spTree>
    <p:extLst>
      <p:ext uri="{BB962C8B-B14F-4D97-AF65-F5344CB8AC3E}">
        <p14:creationId xmlns:p14="http://schemas.microsoft.com/office/powerpoint/2010/main" val="3258952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a:t>
            </a:r>
            <a:r>
              <a:rPr lang="en-US" altLang="zh-CN" dirty="0" smtClean="0"/>
              <a:t>continue</a:t>
            </a:r>
            <a:r>
              <a:rPr lang="zh-CN" altLang="en-US" dirty="0" smtClean="0"/>
              <a:t>语句的用法</a:t>
            </a:r>
            <a:endParaRPr lang="zh-CN" altLang="en-US" dirty="0"/>
          </a:p>
        </p:txBody>
      </p:sp>
      <p:sp>
        <p:nvSpPr>
          <p:cNvPr id="3" name="内容占位符 2"/>
          <p:cNvSpPr>
            <a:spLocks noGrp="1"/>
          </p:cNvSpPr>
          <p:nvPr>
            <p:ph idx="1"/>
          </p:nvPr>
        </p:nvSpPr>
        <p:spPr/>
        <p:txBody>
          <a:bodyPr/>
          <a:lstStyle/>
          <a:p>
            <a:r>
              <a:rPr lang="en-US" altLang="zh-CN" dirty="0"/>
              <a:t>continue</a:t>
            </a:r>
            <a:r>
              <a:rPr lang="zh-CN" altLang="en-US" dirty="0"/>
              <a:t>语句的作用是跳过循环体中剩余的语句而强行执行下一次循环。</a:t>
            </a:r>
            <a:r>
              <a:rPr lang="en-US" altLang="zh-CN" dirty="0"/>
              <a:t>continue</a:t>
            </a:r>
            <a:r>
              <a:rPr lang="zh-CN" altLang="en-US" dirty="0"/>
              <a:t>语句只用在</a:t>
            </a:r>
            <a:r>
              <a:rPr lang="en-US" altLang="zh-CN" dirty="0"/>
              <a:t>for</a:t>
            </a:r>
            <a:r>
              <a:rPr lang="zh-CN" altLang="en-US" dirty="0"/>
              <a:t>、</a:t>
            </a:r>
            <a:r>
              <a:rPr lang="en-US" altLang="zh-CN" dirty="0"/>
              <a:t>while</a:t>
            </a:r>
            <a:r>
              <a:rPr lang="zh-CN" altLang="en-US" dirty="0"/>
              <a:t>、</a:t>
            </a:r>
            <a:r>
              <a:rPr lang="en-US" altLang="zh-CN" dirty="0"/>
              <a:t>do-while</a:t>
            </a:r>
            <a:r>
              <a:rPr lang="zh-CN" altLang="en-US" dirty="0"/>
              <a:t>等循环体中，常与</a:t>
            </a:r>
            <a:r>
              <a:rPr lang="en-US" altLang="zh-CN" dirty="0"/>
              <a:t>if</a:t>
            </a:r>
            <a:r>
              <a:rPr lang="zh-CN" altLang="en-US" dirty="0"/>
              <a:t>条件语句一起使用，用来加速循环。</a:t>
            </a:r>
          </a:p>
        </p:txBody>
      </p:sp>
    </p:spTree>
    <p:extLst>
      <p:ext uri="{BB962C8B-B14F-4D97-AF65-F5344CB8AC3E}">
        <p14:creationId xmlns:p14="http://schemas.microsoft.com/office/powerpoint/2010/main" val="281502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什么是计算机程序</a:t>
            </a:r>
            <a:endParaRPr lang="zh-CN" altLang="en-US" dirty="0"/>
          </a:p>
        </p:txBody>
      </p:sp>
      <p:sp>
        <p:nvSpPr>
          <p:cNvPr id="3" name="内容占位符 2"/>
          <p:cNvSpPr>
            <a:spLocks noGrp="1"/>
          </p:cNvSpPr>
          <p:nvPr>
            <p:ph idx="1"/>
          </p:nvPr>
        </p:nvSpPr>
        <p:spPr/>
        <p:txBody>
          <a:bodyPr/>
          <a:lstStyle/>
          <a:p>
            <a:r>
              <a:rPr lang="zh-CN" altLang="en-US" b="1" dirty="0"/>
              <a:t>计算机程序</a:t>
            </a:r>
            <a:r>
              <a:rPr lang="zh-CN" altLang="en-US" dirty="0"/>
              <a:t>（</a:t>
            </a:r>
            <a:r>
              <a:rPr lang="en-US" altLang="zh-CN" b="1" dirty="0"/>
              <a:t>Computer Program</a:t>
            </a:r>
            <a:r>
              <a:rPr lang="zh-CN" altLang="en-US" dirty="0"/>
              <a:t>）是指一组指示计算机或其他具有消息处理能力装置每一步动作的指令，通常用某种程序设计语言编写，运行于某种目标体系结构上。打个比方，一个程序就像一个用</a:t>
            </a:r>
            <a:r>
              <a:rPr lang="zh-CN" altLang="en-US" i="1" dirty="0"/>
              <a:t>汉语</a:t>
            </a:r>
            <a:r>
              <a:rPr lang="zh-CN" altLang="en-US" dirty="0"/>
              <a:t>（程序设计语言）写下的红烧肉</a:t>
            </a:r>
            <a:r>
              <a:rPr lang="zh-CN" altLang="en-US" i="1" dirty="0"/>
              <a:t>菜谱</a:t>
            </a:r>
            <a:r>
              <a:rPr lang="zh-CN" altLang="en-US" dirty="0"/>
              <a:t>（程序），用于指导</a:t>
            </a:r>
            <a:r>
              <a:rPr lang="zh-CN" altLang="en-US" i="1" dirty="0"/>
              <a:t>懂汉语</a:t>
            </a:r>
            <a:r>
              <a:rPr lang="zh-CN" altLang="en-US" dirty="0"/>
              <a:t>（编译器）同时也会</a:t>
            </a:r>
            <a:r>
              <a:rPr lang="zh-CN" altLang="en-US" i="1" dirty="0"/>
              <a:t>烹饪手法的人</a:t>
            </a:r>
            <a:r>
              <a:rPr lang="zh-CN" altLang="en-US" dirty="0"/>
              <a:t>（体系结构）来做这道菜。 通常，以英文文本为基础的计算机程序要经过编译和链接而成为一种人们不易看清而计算机可解读的一连串数字的格式，然后放入运行。未经编译就可运行的程序，通常称之为脚本程序（</a:t>
            </a:r>
            <a:r>
              <a:rPr lang="en-US" altLang="zh-CN" dirty="0"/>
              <a:t>script</a:t>
            </a:r>
            <a:r>
              <a:rPr lang="zh-CN" altLang="en-US" dirty="0"/>
              <a:t>）。</a:t>
            </a:r>
          </a:p>
        </p:txBody>
      </p:sp>
    </p:spTree>
    <p:extLst>
      <p:ext uri="{BB962C8B-B14F-4D97-AF65-F5344CB8AC3E}">
        <p14:creationId xmlns:p14="http://schemas.microsoft.com/office/powerpoint/2010/main" val="723592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break </a:t>
            </a:r>
            <a:r>
              <a:rPr lang="zh-CN" altLang="en-US" dirty="0"/>
              <a:t>与</a:t>
            </a:r>
            <a:r>
              <a:rPr lang="en-US" altLang="zh-CN" dirty="0"/>
              <a:t>continue </a:t>
            </a:r>
            <a:r>
              <a:rPr lang="zh-CN" altLang="en-US" dirty="0"/>
              <a:t>的区别</a:t>
            </a:r>
          </a:p>
        </p:txBody>
      </p:sp>
      <p:sp>
        <p:nvSpPr>
          <p:cNvPr id="3" name="内容占位符 2"/>
          <p:cNvSpPr>
            <a:spLocks noGrp="1"/>
          </p:cNvSpPr>
          <p:nvPr>
            <p:ph idx="1"/>
          </p:nvPr>
        </p:nvSpPr>
        <p:spPr/>
        <p:txBody>
          <a:bodyPr/>
          <a:lstStyle/>
          <a:p>
            <a:r>
              <a:rPr lang="en-US" altLang="zh-CN" dirty="0"/>
              <a:t>break </a:t>
            </a:r>
            <a:r>
              <a:rPr lang="zh-CN" altLang="en-US" dirty="0"/>
              <a:t>关键字很重要，表示终止本层循环。现在这个例子只有一层循环，当代码执行到</a:t>
            </a:r>
            <a:r>
              <a:rPr lang="en-US" altLang="zh-CN" dirty="0"/>
              <a:t>break </a:t>
            </a:r>
            <a:r>
              <a:rPr lang="zh-CN" altLang="en-US" dirty="0"/>
              <a:t>时，循环便终止。</a:t>
            </a:r>
          </a:p>
          <a:p>
            <a:endParaRPr lang="zh-CN" altLang="en-US" dirty="0"/>
          </a:p>
          <a:p>
            <a:r>
              <a:rPr lang="en-US" altLang="zh-CN" dirty="0" smtClean="0"/>
              <a:t>continue </a:t>
            </a:r>
            <a:r>
              <a:rPr lang="zh-CN" altLang="en-US" dirty="0"/>
              <a:t>表示终止本次（本轮）循环。当代码执行到</a:t>
            </a:r>
            <a:r>
              <a:rPr lang="en-US" altLang="zh-CN" dirty="0"/>
              <a:t>continue </a:t>
            </a:r>
            <a:r>
              <a:rPr lang="zh-CN" altLang="en-US" dirty="0"/>
              <a:t>时，本轮循环终止，进入下一轮循环。</a:t>
            </a:r>
          </a:p>
        </p:txBody>
      </p:sp>
    </p:spTree>
    <p:extLst>
      <p:ext uri="{BB962C8B-B14F-4D97-AF65-F5344CB8AC3E}">
        <p14:creationId xmlns:p14="http://schemas.microsoft.com/office/powerpoint/2010/main" val="3653133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语言子程序</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a:t>
            </a:r>
            <a:r>
              <a:rPr lang="zh-CN" altLang="en-US" dirty="0" smtClean="0"/>
              <a:t>、函数</a:t>
            </a:r>
            <a:r>
              <a:rPr lang="zh-CN" altLang="en-US" dirty="0"/>
              <a:t>的</a:t>
            </a:r>
            <a:r>
              <a:rPr lang="zh-CN" altLang="en-US" dirty="0" smtClean="0"/>
              <a:t>声明</a:t>
            </a:r>
            <a:endParaRPr lang="en-US" altLang="zh-CN" dirty="0" smtClean="0"/>
          </a:p>
          <a:p>
            <a:r>
              <a:rPr lang="zh-CN" altLang="en-US" dirty="0"/>
              <a:t>函数原型除了向用户说明如何使用一个函数以外，还告诉电脑存在这样一个可以使用的函数。在声明一个函数的时候，参数是没有实际值的，只是起到一个占位的作用，所以称为形式参数，简称“形参”；在调用一个函数的时候，参数必须有一个确定的值，是真正能够对结果起作用的因素，所以称为实际参数，简称</a:t>
            </a:r>
            <a:r>
              <a:rPr lang="zh-CN" altLang="en-US" dirty="0" smtClean="0"/>
              <a:t>“实参”</a:t>
            </a:r>
            <a:endParaRPr lang="en-US" altLang="zh-CN" dirty="0" smtClean="0"/>
          </a:p>
          <a:p>
            <a:r>
              <a:rPr lang="en-US" altLang="zh-CN" dirty="0" smtClean="0"/>
              <a:t>2</a:t>
            </a:r>
            <a:r>
              <a:rPr lang="zh-CN" altLang="en-US" dirty="0" smtClean="0"/>
              <a:t>、函数的定义</a:t>
            </a:r>
            <a:endParaRPr lang="en-US" altLang="zh-CN" dirty="0" smtClean="0"/>
          </a:p>
          <a:p>
            <a:r>
              <a:rPr lang="zh-CN" altLang="en-US" dirty="0"/>
              <a:t>没有分号结尾的函数原型</a:t>
            </a:r>
          </a:p>
          <a:p>
            <a:r>
              <a:rPr lang="en-US" altLang="zh-CN" dirty="0"/>
              <a:t>{</a:t>
            </a:r>
          </a:p>
          <a:p>
            <a:r>
              <a:rPr lang="en-US" altLang="zh-CN" dirty="0"/>
              <a:t>    </a:t>
            </a:r>
            <a:r>
              <a:rPr lang="zh-CN" altLang="en-US" dirty="0"/>
              <a:t>语句块；</a:t>
            </a:r>
          </a:p>
          <a:p>
            <a:r>
              <a:rPr lang="en-US" altLang="zh-CN" dirty="0" smtClean="0"/>
              <a:t>}</a:t>
            </a:r>
          </a:p>
          <a:p>
            <a:r>
              <a:rPr lang="zh-CN" altLang="en-US" b="1" u="sng" dirty="0" smtClean="0"/>
              <a:t>不要使用相同的变量和参数</a:t>
            </a:r>
            <a:endParaRPr lang="zh-CN" altLang="en-US" b="1" u="sng" dirty="0"/>
          </a:p>
        </p:txBody>
      </p:sp>
    </p:spTree>
    <p:extLst>
      <p:ext uri="{BB962C8B-B14F-4D97-AF65-F5344CB8AC3E}">
        <p14:creationId xmlns:p14="http://schemas.microsoft.com/office/powerpoint/2010/main" val="3098245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微型计算机的</a:t>
            </a:r>
            <a:r>
              <a:rPr lang="zh-CN" altLang="en-US" dirty="0" smtClean="0"/>
              <a:t>组成</a:t>
            </a:r>
            <a:endParaRPr lang="zh-CN" altLang="en-US" dirty="0"/>
          </a:p>
        </p:txBody>
      </p:sp>
      <p:sp>
        <p:nvSpPr>
          <p:cNvPr id="3" name="内容占位符 2"/>
          <p:cNvSpPr>
            <a:spLocks noGrp="1"/>
          </p:cNvSpPr>
          <p:nvPr>
            <p:ph idx="1"/>
          </p:nvPr>
        </p:nvSpPr>
        <p:spPr/>
        <p:txBody>
          <a:bodyPr/>
          <a:lstStyle/>
          <a:p>
            <a:r>
              <a:rPr lang="zh-CN" altLang="en-US" dirty="0" smtClean="0"/>
              <a:t>微型计算机系统包括硬件和软件两大部分。硬件是指构成计算机的是在的物理设备，是看得见、摸得着的物体，就像人的躯体。软件一般是指在计算机上运行的程序（广义的软件还包括由计算机管理的数据和有关的文档资料），是指示计算机工作的命令，就想人的思想。微型计算机主要是指微型计算机的硬件系统，当然其核心是处理器。</a:t>
            </a:r>
            <a:endParaRPr lang="zh-CN" altLang="en-US" dirty="0"/>
          </a:p>
        </p:txBody>
      </p:sp>
    </p:spTree>
    <p:extLst>
      <p:ext uri="{BB962C8B-B14F-4D97-AF65-F5344CB8AC3E}">
        <p14:creationId xmlns:p14="http://schemas.microsoft.com/office/powerpoint/2010/main" val="3577433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冯</a:t>
            </a:r>
            <a:r>
              <a:rPr lang="en-US" altLang="zh-CN" dirty="0" smtClean="0"/>
              <a:t>·</a:t>
            </a:r>
            <a:r>
              <a:rPr lang="zh-CN" altLang="en-US" dirty="0" smtClean="0"/>
              <a:t>诺依曼计算机结构</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803345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a:t>
            </a:r>
          </a:p>
        </p:txBody>
      </p:sp>
      <p:sp>
        <p:nvSpPr>
          <p:cNvPr id="3" name="内容占位符 2"/>
          <p:cNvSpPr>
            <a:spLocks noGrp="1"/>
          </p:cNvSpPr>
          <p:nvPr>
            <p:ph idx="1"/>
          </p:nvPr>
        </p:nvSpPr>
        <p:spPr/>
        <p:txBody>
          <a:bodyPr/>
          <a:lstStyle/>
          <a:p>
            <a:r>
              <a:rPr lang="zh-CN" altLang="en-US" dirty="0"/>
              <a:t>寄存器（</a:t>
            </a:r>
            <a:r>
              <a:rPr lang="en-US" altLang="zh-CN" dirty="0"/>
              <a:t>Register</a:t>
            </a:r>
            <a:r>
              <a:rPr lang="zh-CN" altLang="en-US" dirty="0"/>
              <a:t>），是中央处理器内的其中组成部分。寄存器是有限存贮容量的高速存贮部件，它们可用来暂存指令、数据和地址。在中央处理器的控制部件中，包含的寄存器有指令寄存器（</a:t>
            </a:r>
            <a:r>
              <a:rPr lang="en-US" altLang="zh-CN" dirty="0"/>
              <a:t>IR</a:t>
            </a:r>
            <a:r>
              <a:rPr lang="zh-CN" altLang="en-US" dirty="0"/>
              <a:t>）和程序计数器。在中央处理器的算术及逻辑部件中，包含的寄存器有累加器。</a:t>
            </a:r>
          </a:p>
          <a:p>
            <a:r>
              <a:rPr lang="zh-CN" altLang="en-US" dirty="0"/>
              <a:t>在电脑架构里，处理器中的寄存器是少量且速度快的电脑内存，借由提供快速共同地访问数值来加速计算机程序的运行：典型地说就是在已知时间点所作的之计算中间的数值。</a:t>
            </a:r>
          </a:p>
        </p:txBody>
      </p:sp>
    </p:spTree>
    <p:extLst>
      <p:ext uri="{BB962C8B-B14F-4D97-AF65-F5344CB8AC3E}">
        <p14:creationId xmlns:p14="http://schemas.microsoft.com/office/powerpoint/2010/main" val="1588968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触发器</a:t>
            </a:r>
          </a:p>
        </p:txBody>
      </p:sp>
      <p:sp>
        <p:nvSpPr>
          <p:cNvPr id="3" name="内容占位符 2"/>
          <p:cNvSpPr>
            <a:spLocks noGrp="1"/>
          </p:cNvSpPr>
          <p:nvPr>
            <p:ph idx="1"/>
          </p:nvPr>
        </p:nvSpPr>
        <p:spPr/>
        <p:txBody>
          <a:bodyPr/>
          <a:lstStyle/>
          <a:p>
            <a:r>
              <a:rPr lang="zh-CN" altLang="en-US" dirty="0"/>
              <a:t>触发器（英语：</a:t>
            </a:r>
            <a:r>
              <a:rPr lang="en-US" altLang="zh-CN" dirty="0"/>
              <a:t>Flip-flop, FF</a:t>
            </a:r>
            <a:r>
              <a:rPr lang="zh-CN" altLang="en-US" dirty="0" smtClean="0"/>
              <a:t>），</a:t>
            </a:r>
            <a:r>
              <a:rPr lang="zh-CN" altLang="en-US" dirty="0"/>
              <a:t>是一种有两种稳态的用于储存组件，可记录二进位制数字信号“</a:t>
            </a:r>
            <a:r>
              <a:rPr lang="en-US" altLang="zh-CN" dirty="0"/>
              <a:t>1”</a:t>
            </a:r>
            <a:r>
              <a:rPr lang="zh-CN" altLang="en-US" dirty="0"/>
              <a:t>和“</a:t>
            </a:r>
            <a:r>
              <a:rPr lang="en-US" altLang="zh-CN" dirty="0"/>
              <a:t>0”</a:t>
            </a:r>
            <a:r>
              <a:rPr lang="zh-CN" altLang="en-US" dirty="0"/>
              <a:t>。触发器是一种双稳态多谐振荡器（</a:t>
            </a:r>
            <a:r>
              <a:rPr lang="en-US" altLang="zh-CN" dirty="0" err="1"/>
              <a:t>bistable</a:t>
            </a:r>
            <a:r>
              <a:rPr lang="en-US" altLang="zh-CN" dirty="0"/>
              <a:t> </a:t>
            </a:r>
            <a:r>
              <a:rPr lang="en-US" altLang="zh-CN" dirty="0" err="1"/>
              <a:t>multivibrator</a:t>
            </a:r>
            <a:r>
              <a:rPr lang="zh-CN" altLang="en-US" dirty="0"/>
              <a:t>）。该电路可以通过施加在一个或多个控制输入端的信号来改变状态，并会有</a:t>
            </a:r>
            <a:r>
              <a:rPr lang="en-US" altLang="zh-CN" dirty="0"/>
              <a:t>1</a:t>
            </a:r>
            <a:r>
              <a:rPr lang="zh-CN" altLang="en-US" dirty="0"/>
              <a:t>个或</a:t>
            </a:r>
            <a:r>
              <a:rPr lang="en-US" altLang="zh-CN" dirty="0"/>
              <a:t>2</a:t>
            </a:r>
            <a:r>
              <a:rPr lang="zh-CN" altLang="en-US" dirty="0"/>
              <a:t>个输出。触发器是构成时序逻辑电路以及各种复杂数字系统的基本逻辑单元。触发器和锁存器是在计算机、通讯和许多其他类型的系统中使用的数字电子系统的基本组成部分。</a:t>
            </a:r>
          </a:p>
        </p:txBody>
      </p:sp>
    </p:spTree>
    <p:extLst>
      <p:ext uri="{BB962C8B-B14F-4D97-AF65-F5344CB8AC3E}">
        <p14:creationId xmlns:p14="http://schemas.microsoft.com/office/powerpoint/2010/main" val="2448943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t>
            </a:r>
            <a:r>
              <a:rPr lang="zh-CN" altLang="en-US" dirty="0"/>
              <a:t>触发器</a:t>
            </a:r>
          </a:p>
        </p:txBody>
      </p:sp>
      <p:sp>
        <p:nvSpPr>
          <p:cNvPr id="3" name="内容占位符 2"/>
          <p:cNvSpPr>
            <a:spLocks noGrp="1"/>
          </p:cNvSpPr>
          <p:nvPr>
            <p:ph idx="1"/>
          </p:nvPr>
        </p:nvSpPr>
        <p:spPr>
          <a:xfrm>
            <a:off x="628650" y="2262433"/>
            <a:ext cx="7886700" cy="3914530"/>
          </a:xfrm>
        </p:spPr>
        <p:txBody>
          <a:bodyPr>
            <a:normAutofit lnSpcReduction="10000"/>
          </a:bodyPr>
          <a:lstStyle/>
          <a:p>
            <a:r>
              <a:rPr lang="zh-CN" altLang="en-US" dirty="0"/>
              <a:t>基本</a:t>
            </a:r>
            <a:r>
              <a:rPr lang="en-US" altLang="zh-CN" dirty="0"/>
              <a:t>RS</a:t>
            </a:r>
            <a:r>
              <a:rPr lang="zh-CN" altLang="en-US" dirty="0"/>
              <a:t>触发器又称</a:t>
            </a:r>
            <a:r>
              <a:rPr lang="en-US" altLang="zh-CN" dirty="0"/>
              <a:t>SR</a:t>
            </a:r>
            <a:r>
              <a:rPr lang="zh-CN" altLang="en-US" dirty="0"/>
              <a:t>锁存器，是触发器中最简单的一种，也是各种其他类型触发器的基本组成部分。两个与非门或或非门的输入端输出端进行交叉耦合或首尾相接，即可构成一个基本</a:t>
            </a:r>
            <a:r>
              <a:rPr lang="en-US" altLang="zh-CN" dirty="0"/>
              <a:t>RS</a:t>
            </a:r>
            <a:r>
              <a:rPr lang="zh-CN" altLang="en-US" dirty="0"/>
              <a:t>触发器。</a:t>
            </a:r>
          </a:p>
          <a:p>
            <a:r>
              <a:rPr lang="zh-CN" altLang="en-US" dirty="0"/>
              <a:t>当</a:t>
            </a:r>
            <a:r>
              <a:rPr lang="en-US" altLang="zh-CN" dirty="0"/>
              <a:t>R</a:t>
            </a:r>
            <a:r>
              <a:rPr lang="zh-CN" altLang="en-US" dirty="0"/>
              <a:t>与</a:t>
            </a:r>
            <a:r>
              <a:rPr lang="en-US" altLang="zh-CN" dirty="0"/>
              <a:t>S</a:t>
            </a:r>
            <a:r>
              <a:rPr lang="zh-CN" altLang="en-US" dirty="0"/>
              <a:t>皆为低电位，回授会让</a:t>
            </a:r>
            <a:r>
              <a:rPr lang="en-US" altLang="zh-CN" dirty="0"/>
              <a:t>Q</a:t>
            </a:r>
            <a:r>
              <a:rPr lang="zh-CN" altLang="en-US" dirty="0"/>
              <a:t>与</a:t>
            </a:r>
            <a:r>
              <a:rPr lang="en-US" altLang="zh-CN" dirty="0"/>
              <a:t>Q</a:t>
            </a:r>
            <a:r>
              <a:rPr lang="zh-CN" altLang="en-US" dirty="0"/>
              <a:t>（</a:t>
            </a:r>
            <a:r>
              <a:rPr lang="en-US" altLang="zh-CN" dirty="0"/>
              <a:t>Q</a:t>
            </a:r>
            <a:r>
              <a:rPr lang="zh-CN" altLang="en-US" dirty="0"/>
              <a:t>的反相）保持于一个固定的状态。当</a:t>
            </a:r>
            <a:r>
              <a:rPr lang="en-US" altLang="zh-CN" dirty="0"/>
              <a:t>S("Set")</a:t>
            </a:r>
            <a:r>
              <a:rPr lang="zh-CN" altLang="en-US" dirty="0"/>
              <a:t>为高电位，</a:t>
            </a:r>
            <a:r>
              <a:rPr lang="en-US" altLang="zh-CN" dirty="0"/>
              <a:t>R("Reset")</a:t>
            </a:r>
            <a:r>
              <a:rPr lang="zh-CN" altLang="en-US" dirty="0"/>
              <a:t>为低电位时，输出</a:t>
            </a:r>
            <a:r>
              <a:rPr lang="en-US" altLang="zh-CN" dirty="0"/>
              <a:t>Q</a:t>
            </a:r>
            <a:r>
              <a:rPr lang="zh-CN" altLang="en-US" dirty="0"/>
              <a:t>会被强制设置为高电位；相反的，当</a:t>
            </a:r>
            <a:r>
              <a:rPr lang="en-US" altLang="zh-CN" dirty="0"/>
              <a:t>S</a:t>
            </a:r>
            <a:r>
              <a:rPr lang="zh-CN" altLang="en-US" dirty="0"/>
              <a:t>为低电位，</a:t>
            </a:r>
            <a:r>
              <a:rPr lang="en-US" altLang="zh-CN" dirty="0"/>
              <a:t>R</a:t>
            </a:r>
            <a:r>
              <a:rPr lang="zh-CN" altLang="en-US" dirty="0"/>
              <a:t>为高电位时，输出</a:t>
            </a:r>
            <a:r>
              <a:rPr lang="en-US" altLang="zh-CN" dirty="0"/>
              <a:t>Q</a:t>
            </a:r>
            <a:r>
              <a:rPr lang="zh-CN" altLang="en-US" dirty="0"/>
              <a:t>会被强制设置为低电位</a:t>
            </a:r>
            <a:r>
              <a:rPr lang="zh-CN" altLang="en-US" dirty="0" smtClean="0"/>
              <a:t>。</a:t>
            </a:r>
            <a:endParaRPr lang="en-US" altLang="zh-CN" dirty="0" smtClean="0"/>
          </a:p>
          <a:p>
            <a:r>
              <a:rPr lang="zh-CN" altLang="en-US" dirty="0" smtClean="0"/>
              <a:t>特征方程为：</a:t>
            </a:r>
            <a:r>
              <a:rPr lang="en-US" altLang="zh-CN" dirty="0" smtClean="0"/>
              <a:t>Q=S+RQ</a:t>
            </a:r>
            <a:r>
              <a:rPr lang="zh-CN" altLang="en-US" dirty="0" smtClean="0"/>
              <a:t>，且</a:t>
            </a:r>
            <a:r>
              <a:rPr lang="en-US" altLang="zh-CN" dirty="0" smtClean="0"/>
              <a:t>RS=0</a:t>
            </a:r>
            <a:endParaRPr lang="zh-CN" altLang="en-US" dirty="0"/>
          </a:p>
        </p:txBody>
      </p:sp>
      <p:cxnSp>
        <p:nvCxnSpPr>
          <p:cNvPr id="5" name="直接连接符 4"/>
          <p:cNvCxnSpPr/>
          <p:nvPr/>
        </p:nvCxnSpPr>
        <p:spPr>
          <a:xfrm>
            <a:off x="3846136" y="5618375"/>
            <a:ext cx="169683" cy="0"/>
          </a:xfrm>
          <a:prstGeom prst="line">
            <a:avLst/>
          </a:prstGeom>
          <a:ln w="19050"/>
        </p:spPr>
        <p:style>
          <a:lnRef idx="3">
            <a:schemeClr val="dk1"/>
          </a:lnRef>
          <a:fillRef idx="0">
            <a:schemeClr val="dk1"/>
          </a:fillRef>
          <a:effectRef idx="2">
            <a:schemeClr val="dk1"/>
          </a:effectRef>
          <a:fontRef idx="minor">
            <a:schemeClr val="tx1"/>
          </a:fontRef>
        </p:style>
      </p:cxnSp>
      <p:pic>
        <p:nvPicPr>
          <p:cNvPr id="6" name="图片 5"/>
          <p:cNvPicPr>
            <a:picLocks noChangeAspect="1"/>
          </p:cNvPicPr>
          <p:nvPr/>
        </p:nvPicPr>
        <p:blipFill>
          <a:blip r:embed="rId2"/>
          <a:stretch>
            <a:fillRect/>
          </a:stretch>
        </p:blipFill>
        <p:spPr>
          <a:xfrm>
            <a:off x="6271771" y="175574"/>
            <a:ext cx="2243579" cy="2086859"/>
          </a:xfrm>
          <a:prstGeom prst="rect">
            <a:avLst/>
          </a:prstGeom>
        </p:spPr>
      </p:pic>
    </p:spTree>
    <p:extLst>
      <p:ext uri="{BB962C8B-B14F-4D97-AF65-F5344CB8AC3E}">
        <p14:creationId xmlns:p14="http://schemas.microsoft.com/office/powerpoint/2010/main" val="3530557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与非门</a:t>
            </a:r>
            <a:endParaRPr lang="zh-CN" altLang="en-US" dirty="0"/>
          </a:p>
        </p:txBody>
      </p:sp>
      <p:sp>
        <p:nvSpPr>
          <p:cNvPr id="3" name="内容占位符 2"/>
          <p:cNvSpPr>
            <a:spLocks noGrp="1"/>
          </p:cNvSpPr>
          <p:nvPr>
            <p:ph idx="1"/>
          </p:nvPr>
        </p:nvSpPr>
        <p:spPr/>
        <p:txBody>
          <a:bodyPr/>
          <a:lstStyle/>
          <a:p>
            <a:r>
              <a:rPr lang="en-US" altLang="zh-CN" dirty="0"/>
              <a:t>CMOS</a:t>
            </a:r>
            <a:r>
              <a:rPr lang="zh-CN" altLang="en-US" dirty="0"/>
              <a:t>电路中的逻辑门有非门、与门、与非门、或非门、或门、异或门、异或非门，施密特触发门、缓冲器、驱动器等</a:t>
            </a:r>
          </a:p>
          <a:p>
            <a:r>
              <a:rPr lang="zh-CN" altLang="en-US" dirty="0"/>
              <a:t>与非门则是当输入端中有</a:t>
            </a:r>
            <a:r>
              <a:rPr lang="en-US" altLang="zh-CN" dirty="0"/>
              <a:t>1</a:t>
            </a:r>
            <a:r>
              <a:rPr lang="zh-CN" altLang="en-US" dirty="0"/>
              <a:t>个或</a:t>
            </a:r>
            <a:r>
              <a:rPr lang="en-US" altLang="zh-CN" dirty="0"/>
              <a:t>1</a:t>
            </a:r>
            <a:r>
              <a:rPr lang="zh-CN" altLang="en-US" dirty="0"/>
              <a:t>个以上是低电平时，输出为高电平；只有所有输入是高电平时，输出才是低</a:t>
            </a:r>
            <a:r>
              <a:rPr lang="zh-CN" altLang="en-US" dirty="0" smtClean="0"/>
              <a:t>电平</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22605996"/>
              </p:ext>
            </p:extLst>
          </p:nvPr>
        </p:nvGraphicFramePr>
        <p:xfrm>
          <a:off x="6353667" y="4370511"/>
          <a:ext cx="2161683" cy="1524000"/>
        </p:xfrm>
        <a:graphic>
          <a:graphicData uri="http://schemas.openxmlformats.org/drawingml/2006/table">
            <a:tbl>
              <a:tblPr/>
              <a:tblGrid>
                <a:gridCol w="720561"/>
                <a:gridCol w="720561"/>
                <a:gridCol w="720561"/>
              </a:tblGrid>
              <a:tr h="175260">
                <a:tc>
                  <a:txBody>
                    <a:bodyPr/>
                    <a:lstStyle/>
                    <a:p>
                      <a:pPr algn="l"/>
                      <a:r>
                        <a:rPr lang="en-US" b="1">
                          <a:solidFill>
                            <a:srgbClr val="333333"/>
                          </a:solidFill>
                          <a:effectLst/>
                        </a:rPr>
                        <a:t>A</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8F8F8"/>
                    </a:solidFill>
                  </a:tcPr>
                </a:tc>
                <a:tc>
                  <a:txBody>
                    <a:bodyPr/>
                    <a:lstStyle/>
                    <a:p>
                      <a:pPr algn="l"/>
                      <a:r>
                        <a:rPr lang="en-US" b="1">
                          <a:solidFill>
                            <a:srgbClr val="333333"/>
                          </a:solidFill>
                          <a:effectLst/>
                        </a:rPr>
                        <a:t>B</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8F8F8"/>
                    </a:solidFill>
                  </a:tcPr>
                </a:tc>
                <a:tc>
                  <a:txBody>
                    <a:bodyPr/>
                    <a:lstStyle/>
                    <a:p>
                      <a:pPr algn="l"/>
                      <a:r>
                        <a:rPr lang="en-US" b="1">
                          <a:solidFill>
                            <a:srgbClr val="333333"/>
                          </a:solidFill>
                          <a:effectLst/>
                        </a:rPr>
                        <a:t>Y</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8F8F8"/>
                    </a:solidFill>
                  </a:tcPr>
                </a:tc>
              </a:tr>
              <a:tr h="167640">
                <a:tc>
                  <a:txBody>
                    <a:bodyPr/>
                    <a:lstStyle/>
                    <a:p>
                      <a:r>
                        <a:rPr lang="en-US" altLang="zh-CN">
                          <a:solidFill>
                            <a:srgbClr val="333333"/>
                          </a:solidFill>
                          <a:effectLst/>
                        </a:rPr>
                        <a:t>0</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altLang="zh-CN">
                          <a:solidFill>
                            <a:srgbClr val="333333"/>
                          </a:solidFill>
                          <a:effectLst/>
                        </a:rPr>
                        <a:t>0</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altLang="zh-CN">
                          <a:solidFill>
                            <a:srgbClr val="333333"/>
                          </a:solidFill>
                          <a:effectLst/>
                        </a:rPr>
                        <a:t>1</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r>
              <a:tr h="167640">
                <a:tc>
                  <a:txBody>
                    <a:bodyPr/>
                    <a:lstStyle/>
                    <a:p>
                      <a:r>
                        <a:rPr lang="en-US" altLang="zh-CN">
                          <a:solidFill>
                            <a:srgbClr val="333333"/>
                          </a:solidFill>
                          <a:effectLst/>
                        </a:rPr>
                        <a:t>0</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altLang="zh-CN">
                          <a:solidFill>
                            <a:srgbClr val="333333"/>
                          </a:solidFill>
                          <a:effectLst/>
                        </a:rPr>
                        <a:t>1</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altLang="zh-CN">
                          <a:solidFill>
                            <a:srgbClr val="333333"/>
                          </a:solidFill>
                          <a:effectLst/>
                        </a:rPr>
                        <a:t>1</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r>
              <a:tr h="167640">
                <a:tc>
                  <a:txBody>
                    <a:bodyPr/>
                    <a:lstStyle/>
                    <a:p>
                      <a:r>
                        <a:rPr lang="en-US" altLang="zh-CN">
                          <a:solidFill>
                            <a:srgbClr val="333333"/>
                          </a:solidFill>
                          <a:effectLst/>
                        </a:rPr>
                        <a:t>1</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altLang="zh-CN">
                          <a:solidFill>
                            <a:srgbClr val="333333"/>
                          </a:solidFill>
                          <a:effectLst/>
                        </a:rPr>
                        <a:t>0</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altLang="zh-CN">
                          <a:solidFill>
                            <a:srgbClr val="333333"/>
                          </a:solidFill>
                          <a:effectLst/>
                        </a:rPr>
                        <a:t>1</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r>
              <a:tr h="167640">
                <a:tc>
                  <a:txBody>
                    <a:bodyPr/>
                    <a:lstStyle/>
                    <a:p>
                      <a:r>
                        <a:rPr lang="en-US" altLang="zh-CN">
                          <a:solidFill>
                            <a:srgbClr val="333333"/>
                          </a:solidFill>
                          <a:effectLst/>
                        </a:rPr>
                        <a:t>1</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altLang="zh-CN">
                          <a:solidFill>
                            <a:srgbClr val="333333"/>
                          </a:solidFill>
                          <a:effectLst/>
                        </a:rPr>
                        <a:t>1</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altLang="zh-CN" dirty="0">
                          <a:solidFill>
                            <a:srgbClr val="333333"/>
                          </a:solidFill>
                          <a:effectLst/>
                        </a:rPr>
                        <a:t>0</a:t>
                      </a:r>
                    </a:p>
                  </a:txBody>
                  <a:tcPr marL="76200" marR="76200" marT="15240" marB="15240"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r>
            </a:tbl>
          </a:graphicData>
        </a:graphic>
      </p:graphicFrame>
      <p:pic>
        <p:nvPicPr>
          <p:cNvPr id="8194" name="Picture 2" descr="https://gss2.bdstatic.com/-fo3dSag_xI4khGkpoWK1HF6hhy/baike/w%3D268/sign=c703b74e5366d0167e19992eaf2ad498/b64543a98226cffce0cf8b31b8014a90f703ea4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464" y="4368798"/>
            <a:ext cx="2095500" cy="19431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gss2.bdstatic.com/9fo3dSag_xI4khGkpoWK1HF6hhy/baike/c0%3Dbaike72%2C5%2C5%2C72%2C24/sign=8b00ca4fc2cec3fd9f33af27b7e1bf5a/279759ee3d6d55fb80e941a56c224f4a20a4dd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774" y="4368798"/>
            <a:ext cx="2119747"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027522" y="6311899"/>
            <a:ext cx="1107996" cy="369332"/>
          </a:xfrm>
          <a:prstGeom prst="rect">
            <a:avLst/>
          </a:prstGeom>
          <a:noFill/>
        </p:spPr>
        <p:txBody>
          <a:bodyPr wrap="none" rtlCol="0">
            <a:spAutoFit/>
          </a:bodyPr>
          <a:lstStyle/>
          <a:p>
            <a:r>
              <a:rPr lang="zh-CN" altLang="en-US" dirty="0" smtClean="0"/>
              <a:t>开关逻辑</a:t>
            </a:r>
            <a:endParaRPr lang="zh-CN" altLang="en-US" dirty="0"/>
          </a:p>
        </p:txBody>
      </p:sp>
      <p:sp>
        <p:nvSpPr>
          <p:cNvPr id="6" name="文本框 5"/>
          <p:cNvSpPr txBox="1"/>
          <p:nvPr/>
        </p:nvSpPr>
        <p:spPr>
          <a:xfrm>
            <a:off x="3845139" y="6311899"/>
            <a:ext cx="1225015" cy="369332"/>
          </a:xfrm>
          <a:prstGeom prst="rect">
            <a:avLst/>
          </a:prstGeom>
          <a:noFill/>
        </p:spPr>
        <p:txBody>
          <a:bodyPr wrap="none" rtlCol="0">
            <a:spAutoFit/>
          </a:bodyPr>
          <a:lstStyle/>
          <a:p>
            <a:r>
              <a:rPr lang="en-US" altLang="zh-CN" dirty="0" smtClean="0"/>
              <a:t>CMOS</a:t>
            </a:r>
            <a:r>
              <a:rPr lang="zh-CN" altLang="en-US" dirty="0" smtClean="0"/>
              <a:t>逻辑</a:t>
            </a:r>
            <a:endParaRPr lang="zh-CN" altLang="en-US" dirty="0"/>
          </a:p>
        </p:txBody>
      </p:sp>
    </p:spTree>
    <p:extLst>
      <p:ext uri="{BB962C8B-B14F-4D97-AF65-F5344CB8AC3E}">
        <p14:creationId xmlns:p14="http://schemas.microsoft.com/office/powerpoint/2010/main" val="3230179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a:t>
            </a:r>
            <a:endParaRPr lang="zh-CN" altLang="en-US" dirty="0"/>
          </a:p>
        </p:txBody>
      </p:sp>
      <p:sp>
        <p:nvSpPr>
          <p:cNvPr id="3" name="内容占位符 2"/>
          <p:cNvSpPr>
            <a:spLocks noGrp="1"/>
          </p:cNvSpPr>
          <p:nvPr>
            <p:ph idx="1"/>
          </p:nvPr>
        </p:nvSpPr>
        <p:spPr>
          <a:xfrm>
            <a:off x="628650" y="1574276"/>
            <a:ext cx="7886700" cy="4602687"/>
          </a:xfrm>
        </p:spPr>
        <p:txBody>
          <a:bodyPr>
            <a:normAutofit fontScale="85000" lnSpcReduction="10000"/>
          </a:bodyPr>
          <a:lstStyle/>
          <a:p>
            <a:r>
              <a:rPr lang="zh-CN" altLang="en-US" dirty="0"/>
              <a:t>存储器（</a:t>
            </a:r>
            <a:r>
              <a:rPr lang="en-US" altLang="zh-CN" dirty="0"/>
              <a:t>Memory</a:t>
            </a:r>
            <a:r>
              <a:rPr lang="zh-CN" altLang="en-US" dirty="0"/>
              <a:t>）是现代信息技术中用于保存信息的记忆设备。其概念很广，有很多层次，在数字系统中，只要能保存二进制数据的都可以是存储器；在集成电路中，一个没有实物形式的具有存储功能的电路也叫存储器，如</a:t>
            </a:r>
            <a:r>
              <a:rPr lang="en-US" altLang="zh-CN" dirty="0"/>
              <a:t>RAM</a:t>
            </a:r>
            <a:r>
              <a:rPr lang="zh-CN" altLang="en-US" dirty="0"/>
              <a:t>、</a:t>
            </a:r>
            <a:r>
              <a:rPr lang="en-US" altLang="zh-CN" dirty="0"/>
              <a:t>FIFO</a:t>
            </a:r>
            <a:r>
              <a:rPr lang="zh-CN" altLang="en-US" dirty="0"/>
              <a:t>等；在系统中，具有实物形式的存储设备也叫存储器，如内存条、</a:t>
            </a:r>
            <a:r>
              <a:rPr lang="en-US" altLang="zh-CN" dirty="0"/>
              <a:t>TF</a:t>
            </a:r>
            <a:r>
              <a:rPr lang="zh-CN" altLang="en-US" dirty="0"/>
              <a:t>卡等。计算机中全部信息，包括输入的原始数据、计算机程序、中间运行结果和最终运行结果都保存在存储器中。它根据控制器指定的位置存入和取出信息。有了存储器，计算机才有记忆功能，才能保证正常工作。计算机中的存储器按用途存储器可分为主存储器（内存）和辅助存储器（外存）</a:t>
            </a:r>
            <a:r>
              <a:rPr lang="en-US" altLang="zh-CN" dirty="0"/>
              <a:t>,</a:t>
            </a:r>
            <a:r>
              <a:rPr lang="zh-CN" altLang="en-US" dirty="0"/>
              <a:t>也有分为外部存储器和内部存储器的分类方法。外存通常是磁性介质或光盘等，能长期保存信息。内存指主板上的存储部件，用来存放当前正在执行的数据和程序，但仅用于暂时存放程序和数据，关闭电源或断电，数据会丢失。</a:t>
            </a:r>
          </a:p>
        </p:txBody>
      </p:sp>
    </p:spTree>
    <p:extLst>
      <p:ext uri="{BB962C8B-B14F-4D97-AF65-F5344CB8AC3E}">
        <p14:creationId xmlns:p14="http://schemas.microsoft.com/office/powerpoint/2010/main" val="4203633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微型计算机的外设</a:t>
            </a:r>
          </a:p>
        </p:txBody>
      </p:sp>
      <p:sp>
        <p:nvSpPr>
          <p:cNvPr id="3" name="内容占位符 2"/>
          <p:cNvSpPr>
            <a:spLocks noGrp="1"/>
          </p:cNvSpPr>
          <p:nvPr>
            <p:ph idx="1"/>
          </p:nvPr>
        </p:nvSpPr>
        <p:spPr/>
        <p:txBody>
          <a:bodyPr/>
          <a:lstStyle/>
          <a:p>
            <a:r>
              <a:rPr lang="en-US" altLang="zh-CN" dirty="0"/>
              <a:t>MCU</a:t>
            </a:r>
            <a:r>
              <a:rPr lang="zh-CN" altLang="en-US" dirty="0"/>
              <a:t>即单片机指的是把中央处理器、存储器、定时器、各种输入输出接口都集成在一块集成电路芯片上的微型</a:t>
            </a:r>
            <a:r>
              <a:rPr lang="en-US" altLang="zh-CN" dirty="0"/>
              <a:t>CPU</a:t>
            </a:r>
            <a:r>
              <a:rPr lang="zh-CN" altLang="en-US" dirty="0"/>
              <a:t>。单片机与通用型</a:t>
            </a:r>
            <a:r>
              <a:rPr lang="en-US" altLang="zh-CN" dirty="0"/>
              <a:t>CPU</a:t>
            </a:r>
            <a:r>
              <a:rPr lang="zh-CN" altLang="en-US" dirty="0"/>
              <a:t>不同，通用型</a:t>
            </a:r>
            <a:r>
              <a:rPr lang="en-US" altLang="zh-CN" dirty="0"/>
              <a:t>CPU</a:t>
            </a:r>
            <a:r>
              <a:rPr lang="zh-CN" altLang="en-US" dirty="0"/>
              <a:t>如果要工作还需要内存、硬盘、输入输出设备等外接存储单元，而单片机只需要一个时钟发生电路便能正常工作了</a:t>
            </a:r>
            <a:r>
              <a:rPr lang="zh-CN" altLang="en-US" dirty="0" smtClean="0"/>
              <a:t>。</a:t>
            </a:r>
            <a:endParaRPr lang="en-US" altLang="zh-CN" dirty="0" smtClean="0"/>
          </a:p>
          <a:p>
            <a:r>
              <a:rPr lang="zh-CN" altLang="en-US" dirty="0"/>
              <a:t>一般意义上的外设，指的是单片机的输入输出设备，例如模数转换器，定时器，串口，</a:t>
            </a:r>
            <a:r>
              <a:rPr lang="en-US" altLang="zh-CN" dirty="0"/>
              <a:t>SPI</a:t>
            </a:r>
            <a:r>
              <a:rPr lang="zh-CN" altLang="en-US" dirty="0"/>
              <a:t>，</a:t>
            </a:r>
            <a:r>
              <a:rPr lang="en-US" altLang="zh-CN" dirty="0"/>
              <a:t>GPIO</a:t>
            </a:r>
            <a:r>
              <a:rPr lang="zh-CN" altLang="en-US" dirty="0"/>
              <a:t>等。</a:t>
            </a:r>
          </a:p>
        </p:txBody>
      </p:sp>
    </p:spTree>
    <p:extLst>
      <p:ext uri="{BB962C8B-B14F-4D97-AF65-F5344CB8AC3E}">
        <p14:creationId xmlns:p14="http://schemas.microsoft.com/office/powerpoint/2010/main" val="30756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什么是计算机语言</a:t>
            </a:r>
            <a:endParaRPr lang="zh-CN" altLang="en-US" dirty="0"/>
          </a:p>
        </p:txBody>
      </p:sp>
      <p:sp>
        <p:nvSpPr>
          <p:cNvPr id="3" name="内容占位符 2"/>
          <p:cNvSpPr>
            <a:spLocks noGrp="1"/>
          </p:cNvSpPr>
          <p:nvPr>
            <p:ph idx="1"/>
          </p:nvPr>
        </p:nvSpPr>
        <p:spPr>
          <a:xfrm>
            <a:off x="628650" y="2111603"/>
            <a:ext cx="7886700" cy="4065359"/>
          </a:xfrm>
        </p:spPr>
        <p:txBody>
          <a:bodyPr>
            <a:normAutofit/>
          </a:bodyPr>
          <a:lstStyle/>
          <a:p>
            <a:r>
              <a:rPr lang="zh-CN" altLang="en-US" b="1" dirty="0"/>
              <a:t>计算机语言（</a:t>
            </a:r>
            <a:r>
              <a:rPr lang="en-US" altLang="zh-CN" b="1" dirty="0"/>
              <a:t>Computer Language</a:t>
            </a:r>
            <a:r>
              <a:rPr lang="zh-CN" altLang="en-US" b="1" dirty="0"/>
              <a:t>）</a:t>
            </a:r>
            <a:r>
              <a:rPr lang="zh-CN" altLang="en-US" dirty="0"/>
              <a:t>指用于人与计算机之间通讯的语言。计算机语言是人与计算机之间传递信息的媒介。计算机系统最大特征是指令通过一种语言传达给机器。为了使电子计算机进行各种工作，就需要有一套用以编写计算机程序的数字、字符和语法规划，由这些字符和</a:t>
            </a:r>
            <a:r>
              <a:rPr lang="zh-CN" altLang="en-US" dirty="0">
                <a:hlinkClick r:id="rId2"/>
              </a:rPr>
              <a:t>语法规则</a:t>
            </a:r>
            <a:r>
              <a:rPr lang="zh-CN" altLang="en-US" dirty="0"/>
              <a:t>组成计算机各种指令（或各种语句）。这些就是计算机能接受的语言</a:t>
            </a:r>
            <a:r>
              <a:rPr lang="zh-CN" altLang="en-US" dirty="0" smtClean="0"/>
              <a:t>。</a:t>
            </a:r>
            <a:endParaRPr lang="en-US" altLang="zh-CN" dirty="0" smtClean="0"/>
          </a:p>
        </p:txBody>
      </p:sp>
    </p:spTree>
    <p:extLst>
      <p:ext uri="{BB962C8B-B14F-4D97-AF65-F5344CB8AC3E}">
        <p14:creationId xmlns:p14="http://schemas.microsoft.com/office/powerpoint/2010/main" val="2478019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串</a:t>
            </a:r>
            <a:r>
              <a:rPr lang="zh-CN" altLang="en-US" dirty="0"/>
              <a:t>行</a:t>
            </a:r>
            <a:r>
              <a:rPr lang="zh-CN" altLang="en-US" dirty="0" smtClean="0"/>
              <a:t>通信</a:t>
            </a:r>
            <a:endParaRPr lang="zh-CN" altLang="en-US" dirty="0"/>
          </a:p>
        </p:txBody>
      </p:sp>
      <p:sp>
        <p:nvSpPr>
          <p:cNvPr id="3" name="内容占位符 2"/>
          <p:cNvSpPr>
            <a:spLocks noGrp="1"/>
          </p:cNvSpPr>
          <p:nvPr>
            <p:ph idx="1"/>
          </p:nvPr>
        </p:nvSpPr>
        <p:spPr/>
        <p:txBody>
          <a:bodyPr/>
          <a:lstStyle/>
          <a:p>
            <a:r>
              <a:rPr lang="zh-CN" altLang="en-US" dirty="0"/>
              <a:t>在远程通信和计算机科学中，串行通信（英语：</a:t>
            </a:r>
            <a:r>
              <a:rPr lang="en-US" altLang="zh-CN" dirty="0"/>
              <a:t>Serial communication</a:t>
            </a:r>
            <a:r>
              <a:rPr lang="zh-CN" altLang="en-US" dirty="0"/>
              <a:t>）是指在计算机总线或其他数据通道上，每次传输一个位元数据，并连续进行以上单次过程的通信方式。与之对应的是并行通信，它在串行端口上通过一次同时传输若干位元数据的方式进行通信。</a:t>
            </a:r>
          </a:p>
        </p:txBody>
      </p:sp>
    </p:spTree>
    <p:extLst>
      <p:ext uri="{BB962C8B-B14F-4D97-AF65-F5344CB8AC3E}">
        <p14:creationId xmlns:p14="http://schemas.microsoft.com/office/powerpoint/2010/main" val="4120018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串口通信</a:t>
            </a:r>
            <a:endParaRPr lang="zh-CN" altLang="en-US" dirty="0"/>
          </a:p>
        </p:txBody>
      </p:sp>
      <p:sp>
        <p:nvSpPr>
          <p:cNvPr id="3" name="内容占位符 2"/>
          <p:cNvSpPr>
            <a:spLocks noGrp="1"/>
          </p:cNvSpPr>
          <p:nvPr>
            <p:ph idx="1"/>
          </p:nvPr>
        </p:nvSpPr>
        <p:spPr/>
        <p:txBody>
          <a:bodyPr/>
          <a:lstStyle/>
          <a:p>
            <a:r>
              <a:rPr lang="zh-CN" altLang="en-US" dirty="0"/>
              <a:t>串口是计算机上一种非常通用设备通信的协议，不要与通用串行总线</a:t>
            </a:r>
            <a:r>
              <a:rPr lang="en-US" altLang="zh-CN" dirty="0"/>
              <a:t>Universal Serial Bus</a:t>
            </a:r>
            <a:r>
              <a:rPr lang="zh-CN" altLang="en-US" dirty="0"/>
              <a:t>（</a:t>
            </a:r>
            <a:r>
              <a:rPr lang="en-US" altLang="zh-CN" dirty="0"/>
              <a:t>USB</a:t>
            </a:r>
            <a:r>
              <a:rPr lang="zh-CN" altLang="en-US" dirty="0"/>
              <a:t>）混淆。大多数计算机包含两个基于</a:t>
            </a:r>
            <a:r>
              <a:rPr lang="en-US" altLang="zh-CN" dirty="0"/>
              <a:t>RS232</a:t>
            </a:r>
            <a:r>
              <a:rPr lang="zh-CN" altLang="en-US" dirty="0"/>
              <a:t>的串口。串口同时也是仪器仪表设备通用的通信协议；很多</a:t>
            </a:r>
            <a:r>
              <a:rPr lang="en-US" altLang="zh-CN" dirty="0"/>
              <a:t>GPIB</a:t>
            </a:r>
            <a:r>
              <a:rPr lang="zh-CN" altLang="en-US" dirty="0"/>
              <a:t>兼容的设备也带有</a:t>
            </a:r>
            <a:r>
              <a:rPr lang="en-US" altLang="zh-CN" dirty="0"/>
              <a:t>RS-232</a:t>
            </a:r>
            <a:r>
              <a:rPr lang="zh-CN" altLang="en-US" dirty="0"/>
              <a:t>口。同时，串口通信协议也可以用于获取远程采集设备的数据。</a:t>
            </a:r>
          </a:p>
          <a:p>
            <a:r>
              <a:rPr lang="zh-CN" altLang="en-US" dirty="0"/>
              <a:t>波特率：这是一个衡量通信速度的参数。它表示每秒钟传送的</a:t>
            </a:r>
            <a:r>
              <a:rPr lang="en-US" altLang="zh-CN" dirty="0"/>
              <a:t>bit</a:t>
            </a:r>
            <a:r>
              <a:rPr lang="zh-CN" altLang="en-US" dirty="0"/>
              <a:t>的个数。例如</a:t>
            </a:r>
            <a:r>
              <a:rPr lang="en-US" altLang="zh-CN" dirty="0"/>
              <a:t>300</a:t>
            </a:r>
            <a:r>
              <a:rPr lang="zh-CN" altLang="en-US" dirty="0"/>
              <a:t>波特表示每秒钟发送</a:t>
            </a:r>
            <a:r>
              <a:rPr lang="en-US" altLang="zh-CN" dirty="0"/>
              <a:t>300</a:t>
            </a:r>
            <a:r>
              <a:rPr lang="zh-CN" altLang="en-US" dirty="0"/>
              <a:t>个</a:t>
            </a:r>
            <a:r>
              <a:rPr lang="en-US" altLang="zh-CN" dirty="0"/>
              <a:t>bit</a:t>
            </a:r>
            <a:r>
              <a:rPr lang="zh-CN" altLang="en-US" dirty="0"/>
              <a:t>。</a:t>
            </a:r>
          </a:p>
        </p:txBody>
      </p:sp>
    </p:spTree>
    <p:extLst>
      <p:ext uri="{BB962C8B-B14F-4D97-AF65-F5344CB8AC3E}">
        <p14:creationId xmlns:p14="http://schemas.microsoft.com/office/powerpoint/2010/main" val="275352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TTL</a:t>
            </a:r>
            <a:r>
              <a:rPr lang="zh-CN" altLang="en-US" dirty="0" smtClean="0"/>
              <a:t>逻辑电平的概念</a:t>
            </a:r>
            <a:endParaRPr lang="zh-CN" altLang="en-US" dirty="0"/>
          </a:p>
        </p:txBody>
      </p:sp>
      <p:sp>
        <p:nvSpPr>
          <p:cNvPr id="3" name="内容占位符 2"/>
          <p:cNvSpPr>
            <a:spLocks noGrp="1"/>
          </p:cNvSpPr>
          <p:nvPr>
            <p:ph idx="1"/>
          </p:nvPr>
        </p:nvSpPr>
        <p:spPr/>
        <p:txBody>
          <a:bodyPr/>
          <a:lstStyle/>
          <a:p>
            <a:r>
              <a:rPr lang="en-US" altLang="zh-CN" dirty="0"/>
              <a:t>TTL</a:t>
            </a:r>
            <a:r>
              <a:rPr lang="zh-CN" altLang="en-US" dirty="0"/>
              <a:t>电平信号之所以被广泛使用，原因是因为：通常我们采用二进制来表示数据。而且规定，</a:t>
            </a:r>
            <a:r>
              <a:rPr lang="en-US" altLang="zh-CN" dirty="0"/>
              <a:t>+5V</a:t>
            </a:r>
            <a:r>
              <a:rPr lang="zh-CN" altLang="en-US" dirty="0"/>
              <a:t>等价于逻辑“</a:t>
            </a:r>
            <a:r>
              <a:rPr lang="en-US" altLang="zh-CN" dirty="0"/>
              <a:t>1”</a:t>
            </a:r>
            <a:r>
              <a:rPr lang="zh-CN" altLang="en-US" dirty="0"/>
              <a:t>，</a:t>
            </a:r>
            <a:r>
              <a:rPr lang="en-US" altLang="zh-CN" dirty="0"/>
              <a:t>0V</a:t>
            </a:r>
            <a:r>
              <a:rPr lang="zh-CN" altLang="en-US" dirty="0"/>
              <a:t>等价于逻辑“</a:t>
            </a:r>
            <a:r>
              <a:rPr lang="en-US" altLang="zh-CN" dirty="0"/>
              <a:t>0”</a:t>
            </a:r>
            <a:r>
              <a:rPr lang="zh-CN" altLang="en-US" dirty="0"/>
              <a:t>。这样的数据通信及电平规定方式，被称做</a:t>
            </a:r>
            <a:r>
              <a:rPr lang="en-US" altLang="zh-CN" dirty="0"/>
              <a:t>TTL</a:t>
            </a:r>
            <a:r>
              <a:rPr lang="zh-CN" altLang="en-US" dirty="0"/>
              <a:t>（晶体管</a:t>
            </a:r>
            <a:r>
              <a:rPr lang="en-US" altLang="zh-CN" dirty="0"/>
              <a:t>-</a:t>
            </a:r>
            <a:r>
              <a:rPr lang="zh-CN" altLang="en-US" dirty="0"/>
              <a:t>晶体管逻辑电平）信号系统。这是计算机处理器控制的设备内部各部分之间通信的标准技术。</a:t>
            </a:r>
          </a:p>
        </p:txBody>
      </p:sp>
    </p:spTree>
    <p:extLst>
      <p:ext uri="{BB962C8B-B14F-4D97-AF65-F5344CB8AC3E}">
        <p14:creationId xmlns:p14="http://schemas.microsoft.com/office/powerpoint/2010/main" val="754174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PWM</a:t>
            </a:r>
            <a:r>
              <a:rPr lang="zh-CN" altLang="en-US" dirty="0" smtClean="0"/>
              <a:t>的原理</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脉冲宽度调制（英语：</a:t>
            </a:r>
            <a:r>
              <a:rPr lang="en-US" altLang="zh-CN" dirty="0"/>
              <a:t>Pulse Width Modulation</a:t>
            </a:r>
            <a:r>
              <a:rPr lang="zh-CN" altLang="en-US" dirty="0"/>
              <a:t>，缩写：</a:t>
            </a:r>
            <a:r>
              <a:rPr lang="en-US" altLang="zh-CN" dirty="0"/>
              <a:t>PWM</a:t>
            </a:r>
            <a:r>
              <a:rPr lang="zh-CN" altLang="en-US" dirty="0"/>
              <a:t>），简称脉宽调制，是将模拟信号变换为脉冲的一种技术，一般变换后脉冲的周期固定，但脉冲的占空比会依模拟信号的大小而改变。</a:t>
            </a:r>
          </a:p>
          <a:p>
            <a:r>
              <a:rPr lang="zh-CN" altLang="en-US" dirty="0"/>
              <a:t>在模拟电路中，模拟信号的值可以连续进行变化，在时间和值的幅度上都几乎没有限制，基本上可以取任何实数值，输入与输出也呈线性变化。所以在模拟电路中，电压和电流可直接用来进行控制对象，例如家用电器设备中的音量开关控制、采用卤素灯泡灯具的亮度控制等等。</a:t>
            </a:r>
          </a:p>
          <a:p>
            <a:r>
              <a:rPr lang="zh-CN" altLang="en-US" dirty="0" smtClean="0"/>
              <a:t>与</a:t>
            </a:r>
            <a:r>
              <a:rPr lang="zh-CN" altLang="en-US" dirty="0"/>
              <a:t>模拟电路不同，数字电路是在预先确定的范围内取值，在任何时刻，其输出只可能为</a:t>
            </a:r>
            <a:r>
              <a:rPr lang="en-US" altLang="zh-CN" dirty="0"/>
              <a:t>ON</a:t>
            </a:r>
            <a:r>
              <a:rPr lang="zh-CN" altLang="en-US" dirty="0"/>
              <a:t>和</a:t>
            </a:r>
            <a:r>
              <a:rPr lang="en-US" altLang="zh-CN" dirty="0"/>
              <a:t>OFF</a:t>
            </a:r>
            <a:r>
              <a:rPr lang="zh-CN" altLang="en-US" dirty="0"/>
              <a:t>两种状态，所以电压或电流会通</a:t>
            </a:r>
            <a:r>
              <a:rPr lang="en-US" altLang="zh-CN" dirty="0"/>
              <a:t>/</a:t>
            </a:r>
            <a:r>
              <a:rPr lang="zh-CN" altLang="en-US" dirty="0"/>
              <a:t>断方式的重复脉冲序列加载到模拟负载。</a:t>
            </a:r>
            <a:r>
              <a:rPr lang="en-US" altLang="zh-CN" dirty="0"/>
              <a:t>PWM</a:t>
            </a:r>
            <a:r>
              <a:rPr lang="zh-CN" altLang="en-US" dirty="0"/>
              <a:t>技术是一种对模拟信号电平的数字编码方法，通过使用高分辨率计数器（调制频率）调制方波的占空比，从而实现对一个模拟信号的电平进行编码。其最大的优点是从处理器到被控对象之间的所有信号都是数字形式的，无需再进行数模转换过程；而且对噪声的抗干扰能力也大大增强（噪声只有在强到足以将逻辑值改变时，才可能对数字信号产生实质的影响），这也是</a:t>
            </a:r>
            <a:r>
              <a:rPr lang="en-US" altLang="zh-CN" dirty="0"/>
              <a:t>PWM</a:t>
            </a:r>
            <a:r>
              <a:rPr lang="zh-CN" altLang="en-US" dirty="0"/>
              <a:t>在通讯等信号传输行业得到大量应用的主要原因。</a:t>
            </a:r>
          </a:p>
        </p:txBody>
      </p:sp>
    </p:spTree>
    <p:extLst>
      <p:ext uri="{BB962C8B-B14F-4D97-AF65-F5344CB8AC3E}">
        <p14:creationId xmlns:p14="http://schemas.microsoft.com/office/powerpoint/2010/main" val="1791346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upload.wikimedia.org/wikipedia/commons/thumb/8/8e/PWM%2C_3-level.svg/688px-PWM%2C_3-leve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574" y="919078"/>
            <a:ext cx="7046501" cy="486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126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https://timgsa.baidu.com/timg?image&amp;quality=80&amp;size=b9999_10000&amp;sec=1511010264242&amp;di=d0379f43ccb99e994ae82ff6b5eb3f43&amp;imgtype=0&amp;src=http%3A%2F%2Fwww.j1work.com%2Fuploaduploadimages%2Fnew.eefocus.com%2Farticle%2Fimage%2F2013%2F11%2F28%2F5296a32d20730-thum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581" y="1509115"/>
            <a:ext cx="4406998" cy="44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371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PCM</a:t>
            </a:r>
            <a:r>
              <a:rPr lang="zh-CN" altLang="en-US" dirty="0" smtClean="0"/>
              <a:t>（顺带将解）</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冲编码调制（英文：</a:t>
            </a:r>
            <a:r>
              <a:rPr lang="en-US" altLang="zh-CN" dirty="0"/>
              <a:t>Pulse-code modulation</a:t>
            </a:r>
            <a:r>
              <a:rPr lang="zh-CN" altLang="en-US" dirty="0"/>
              <a:t>，缩写：</a:t>
            </a:r>
            <a:r>
              <a:rPr lang="en-US" altLang="zh-CN" dirty="0"/>
              <a:t>PCM</a:t>
            </a:r>
            <a:r>
              <a:rPr lang="zh-CN" altLang="en-US" dirty="0"/>
              <a:t>）是一种模拟信号的数字化方法。</a:t>
            </a:r>
            <a:r>
              <a:rPr lang="en-US" altLang="zh-CN" dirty="0"/>
              <a:t>PCM</a:t>
            </a:r>
            <a:r>
              <a:rPr lang="zh-CN" altLang="en-US" dirty="0"/>
              <a:t>将信号的强度依照同样的间距分成数段，然后用独特的数字记号（通常是二进制）来量化。</a:t>
            </a:r>
            <a:r>
              <a:rPr lang="en-US" altLang="zh-CN" dirty="0"/>
              <a:t>PCM</a:t>
            </a:r>
            <a:r>
              <a:rPr lang="zh-CN" altLang="en-US" dirty="0"/>
              <a:t>常被用于数字电信系统上，也是电脑和红皮书中的标准形式。在数字视频中它也是标准，例如使用 </a:t>
            </a:r>
            <a:r>
              <a:rPr lang="en-US" altLang="zh-CN" dirty="0"/>
              <a:t>ITU-R BT.601</a:t>
            </a:r>
            <a:r>
              <a:rPr lang="zh-CN" altLang="en-US" dirty="0"/>
              <a:t>。但是</a:t>
            </a:r>
            <a:r>
              <a:rPr lang="en-US" altLang="zh-CN" dirty="0"/>
              <a:t>PCM</a:t>
            </a:r>
            <a:r>
              <a:rPr lang="zh-CN" altLang="en-US" dirty="0"/>
              <a:t>并不流行于诸如</a:t>
            </a:r>
            <a:r>
              <a:rPr lang="en-US" altLang="zh-CN" dirty="0"/>
              <a:t>DVD</a:t>
            </a:r>
            <a:r>
              <a:rPr lang="zh-CN" altLang="en-US" dirty="0"/>
              <a:t>或</a:t>
            </a:r>
            <a:r>
              <a:rPr lang="en-US" altLang="zh-CN" dirty="0"/>
              <a:t>DVR</a:t>
            </a:r>
            <a:r>
              <a:rPr lang="zh-CN" altLang="en-US" dirty="0"/>
              <a:t>的消费性商品上，因为它需要相当大的比特率（</a:t>
            </a:r>
            <a:r>
              <a:rPr lang="en-US" altLang="zh-CN" dirty="0"/>
              <a:t>DVD</a:t>
            </a:r>
            <a:r>
              <a:rPr lang="zh-CN" altLang="en-US" dirty="0"/>
              <a:t>格式虽然支持</a:t>
            </a:r>
            <a:r>
              <a:rPr lang="en-US" altLang="zh-CN" dirty="0"/>
              <a:t>PCM</a:t>
            </a:r>
            <a:r>
              <a:rPr lang="zh-CN" altLang="en-US" dirty="0"/>
              <a:t>，不过很少使用）；与之相较，压缩过的音频较匹配效率。不过，许多蓝光光盘使用</a:t>
            </a:r>
            <a:r>
              <a:rPr lang="en-US" altLang="zh-CN" dirty="0"/>
              <a:t>PCM</a:t>
            </a:r>
            <a:r>
              <a:rPr lang="zh-CN" altLang="en-US" dirty="0"/>
              <a:t>作音频编码。非常频繁地，</a:t>
            </a:r>
            <a:r>
              <a:rPr lang="en-US" altLang="zh-CN" dirty="0"/>
              <a:t>PCM</a:t>
            </a:r>
            <a:r>
              <a:rPr lang="zh-CN" altLang="en-US" dirty="0"/>
              <a:t>编码以一种串行通信的形式，使数字传讯由一点至下一点变得更容易</a:t>
            </a:r>
            <a:r>
              <a:rPr lang="en-US" altLang="zh-CN" dirty="0"/>
              <a:t>——</a:t>
            </a:r>
            <a:r>
              <a:rPr lang="zh-CN" altLang="en-US" dirty="0"/>
              <a:t>不论在已给定的系统内，或物理位置。</a:t>
            </a:r>
          </a:p>
        </p:txBody>
      </p:sp>
    </p:spTree>
    <p:extLst>
      <p:ext uri="{BB962C8B-B14F-4D97-AF65-F5344CB8AC3E}">
        <p14:creationId xmlns:p14="http://schemas.microsoft.com/office/powerpoint/2010/main" val="2142305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PCM”的图片搜索结果"/>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7880" y="1579050"/>
            <a:ext cx="6477196" cy="3767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602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1145" y="2816096"/>
            <a:ext cx="4197873" cy="1325563"/>
          </a:xfrm>
        </p:spPr>
        <p:txBody>
          <a:bodyPr>
            <a:noAutofit/>
          </a:bodyPr>
          <a:lstStyle/>
          <a:p>
            <a:r>
              <a:rPr lang="en-US" altLang="zh-CN" sz="9600" dirty="0" smtClean="0"/>
              <a:t>THANKS</a:t>
            </a:r>
            <a:endParaRPr lang="zh-CN" altLang="en-US" sz="9600" dirty="0"/>
          </a:p>
        </p:txBody>
      </p:sp>
    </p:spTree>
    <p:extLst>
      <p:ext uri="{BB962C8B-B14F-4D97-AF65-F5344CB8AC3E}">
        <p14:creationId xmlns:p14="http://schemas.microsoft.com/office/powerpoint/2010/main" val="359615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33633"/>
            <a:ext cx="7886700" cy="6117995"/>
          </a:xfrm>
        </p:spPr>
        <p:txBody>
          <a:bodyPr>
            <a:normAutofit fontScale="92500" lnSpcReduction="10000"/>
          </a:bodyPr>
          <a:lstStyle/>
          <a:p>
            <a:r>
              <a:rPr lang="zh-CN" altLang="en-US" b="1" u="sng" dirty="0"/>
              <a:t>机器语言（</a:t>
            </a:r>
            <a:r>
              <a:rPr lang="en-US" altLang="zh-CN" b="1" u="sng" dirty="0"/>
              <a:t>machine language</a:t>
            </a:r>
            <a:r>
              <a:rPr lang="zh-CN" altLang="en-US" b="1" u="sng" dirty="0"/>
              <a:t>）</a:t>
            </a:r>
            <a:r>
              <a:rPr lang="zh-CN" altLang="en-US" dirty="0"/>
              <a:t>是一种指令集的体系。这种指令集，称机器码（</a:t>
            </a:r>
            <a:r>
              <a:rPr lang="en-US" altLang="zh-CN" dirty="0"/>
              <a:t>machine code</a:t>
            </a:r>
            <a:r>
              <a:rPr lang="zh-CN" altLang="en-US" dirty="0"/>
              <a:t>），是电脑的</a:t>
            </a:r>
            <a:r>
              <a:rPr lang="en-US" altLang="zh-CN" dirty="0"/>
              <a:t>CPU</a:t>
            </a:r>
            <a:r>
              <a:rPr lang="zh-CN" altLang="en-US" dirty="0"/>
              <a:t>可直接解读的</a:t>
            </a:r>
            <a:r>
              <a:rPr lang="zh-CN" altLang="en-US" dirty="0" smtClean="0"/>
              <a:t>数据，是</a:t>
            </a:r>
            <a:r>
              <a:rPr lang="zh-CN" altLang="en-US" dirty="0"/>
              <a:t>用二进制代码表示的计算机能直接识别和执行的一种机器指令的</a:t>
            </a:r>
            <a:r>
              <a:rPr lang="zh-CN" altLang="en-US" dirty="0" smtClean="0"/>
              <a:t>集合。</a:t>
            </a:r>
            <a:endParaRPr lang="zh-CN" altLang="en-US" dirty="0"/>
          </a:p>
          <a:p>
            <a:r>
              <a:rPr lang="zh-CN" altLang="en-US" b="1" u="sng" dirty="0" smtClean="0"/>
              <a:t>汇编语言（</a:t>
            </a:r>
            <a:r>
              <a:rPr lang="en-US" altLang="zh-CN" b="1" u="sng" dirty="0" smtClean="0"/>
              <a:t>assembly language</a:t>
            </a:r>
            <a:r>
              <a:rPr lang="zh-CN" altLang="en-US" b="1" u="sng" dirty="0" smtClean="0"/>
              <a:t>）</a:t>
            </a:r>
            <a:r>
              <a:rPr lang="zh-CN" altLang="en-US" dirty="0" smtClean="0"/>
              <a:t>是</a:t>
            </a:r>
            <a:r>
              <a:rPr lang="zh-CN" altLang="en-US" dirty="0"/>
              <a:t>一种用于电子计算机、微处理器、微控制器或其他可编程器件的低级语言，亦称为符号语言。在汇编语言中，用助记符（</a:t>
            </a:r>
            <a:r>
              <a:rPr lang="en-US" altLang="zh-CN" dirty="0"/>
              <a:t>Mnemonics</a:t>
            </a:r>
            <a:r>
              <a:rPr lang="zh-CN" altLang="en-US" dirty="0"/>
              <a:t>）代替机器指令的操作码，用地址符号（</a:t>
            </a:r>
            <a:r>
              <a:rPr lang="en-US" altLang="zh-CN" dirty="0"/>
              <a:t>Symbol</a:t>
            </a:r>
            <a:r>
              <a:rPr lang="zh-CN" altLang="en-US" dirty="0"/>
              <a:t>）或标号（</a:t>
            </a:r>
            <a:r>
              <a:rPr lang="en-US" altLang="zh-CN" dirty="0"/>
              <a:t>Label</a:t>
            </a:r>
            <a:r>
              <a:rPr lang="zh-CN" altLang="en-US" dirty="0"/>
              <a:t>）代替指令或操作数的地址</a:t>
            </a:r>
            <a:r>
              <a:rPr lang="zh-CN" altLang="en-US" dirty="0" smtClean="0"/>
              <a:t>。</a:t>
            </a:r>
            <a:endParaRPr lang="en-US" altLang="zh-CN" dirty="0" smtClean="0"/>
          </a:p>
          <a:p>
            <a:r>
              <a:rPr lang="zh-CN" altLang="en-US" b="1" u="sng" dirty="0"/>
              <a:t>高级语言（</a:t>
            </a:r>
            <a:r>
              <a:rPr lang="en-US" altLang="zh-CN" b="1" u="sng" dirty="0"/>
              <a:t>High-level programming language</a:t>
            </a:r>
            <a:r>
              <a:rPr lang="zh-CN" altLang="en-US" b="1" u="sng" dirty="0"/>
              <a:t>）</a:t>
            </a:r>
            <a:r>
              <a:rPr lang="zh-CN" altLang="en-US" dirty="0"/>
              <a:t>是高度封装了的编程语言，与低级语言相对。它是以人类的日常语言为基础的一种编程语言，使用一般人易于接受的文字来</a:t>
            </a:r>
            <a:r>
              <a:rPr lang="zh-CN" altLang="en-US" dirty="0" smtClean="0"/>
              <a:t>表示，</a:t>
            </a:r>
            <a:r>
              <a:rPr lang="zh-CN" altLang="en-US" dirty="0"/>
              <a:t>从而使程序编写员编写更容易，亦有较高的可读性，以方便对电脑认知较浅的人亦可以大概明白其内容。由于早期电脑业的发展主要在美国，因此一般的高级语言都是以英语为蓝本。</a:t>
            </a:r>
            <a:endParaRPr lang="en-US" altLang="zh-CN" dirty="0" smtClean="0"/>
          </a:p>
          <a:p>
            <a:endParaRPr lang="zh-CN" altLang="en-US" dirty="0"/>
          </a:p>
        </p:txBody>
      </p:sp>
    </p:spTree>
    <p:extLst>
      <p:ext uri="{BB962C8B-B14F-4D97-AF65-F5344CB8AC3E}">
        <p14:creationId xmlns:p14="http://schemas.microsoft.com/office/powerpoint/2010/main" val="2760861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程序编译过程</a:t>
            </a:r>
          </a:p>
        </p:txBody>
      </p:sp>
      <p:sp>
        <p:nvSpPr>
          <p:cNvPr id="3" name="内容占位符 2"/>
          <p:cNvSpPr>
            <a:spLocks noGrp="1"/>
          </p:cNvSpPr>
          <p:nvPr>
            <p:ph idx="1"/>
          </p:nvPr>
        </p:nvSpPr>
        <p:spPr>
          <a:xfrm>
            <a:off x="628650" y="1599382"/>
            <a:ext cx="7886700" cy="4351338"/>
          </a:xfrm>
        </p:spPr>
        <p:txBody>
          <a:bodyPr/>
          <a:lstStyle/>
          <a:p>
            <a:r>
              <a:rPr lang="zh-CN" altLang="en-US" dirty="0" smtClean="0"/>
              <a:t>预处理</a:t>
            </a:r>
            <a:endParaRPr lang="en-US" altLang="zh-CN" dirty="0" smtClean="0"/>
          </a:p>
          <a:p>
            <a:r>
              <a:rPr lang="zh-CN" altLang="en-US" dirty="0" smtClean="0"/>
              <a:t>编译</a:t>
            </a:r>
            <a:endParaRPr lang="en-US" altLang="zh-CN" dirty="0" smtClean="0"/>
          </a:p>
          <a:p>
            <a:r>
              <a:rPr lang="zh-CN" altLang="en-US" dirty="0" smtClean="0"/>
              <a:t>链接</a:t>
            </a:r>
            <a:endParaRPr lang="en-US" altLang="zh-CN" dirty="0" smtClean="0"/>
          </a:p>
          <a:p>
            <a:r>
              <a:rPr lang="zh-CN" altLang="en-US" dirty="0" smtClean="0"/>
              <a:t>格式转换（不一定有）</a:t>
            </a:r>
            <a:endParaRPr lang="zh-CN" altLang="en-US" dirty="0"/>
          </a:p>
        </p:txBody>
      </p:sp>
      <p:pic>
        <p:nvPicPr>
          <p:cNvPr id="4" name="图片 3"/>
          <p:cNvPicPr>
            <a:picLocks noChangeAspect="1"/>
          </p:cNvPicPr>
          <p:nvPr/>
        </p:nvPicPr>
        <p:blipFill>
          <a:blip r:embed="rId2"/>
          <a:stretch>
            <a:fillRect/>
          </a:stretch>
        </p:blipFill>
        <p:spPr>
          <a:xfrm>
            <a:off x="1409651" y="3602119"/>
            <a:ext cx="6324698" cy="2888235"/>
          </a:xfrm>
          <a:prstGeom prst="rect">
            <a:avLst/>
          </a:prstGeom>
        </p:spPr>
      </p:pic>
    </p:spTree>
    <p:extLst>
      <p:ext uri="{BB962C8B-B14F-4D97-AF65-F5344CB8AC3E}">
        <p14:creationId xmlns:p14="http://schemas.microsoft.com/office/powerpoint/2010/main" val="2751071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预处理</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将所有的</a:t>
            </a:r>
            <a:r>
              <a:rPr lang="en-US" altLang="zh-CN" dirty="0"/>
              <a:t>#define</a:t>
            </a:r>
            <a:r>
              <a:rPr lang="zh-CN" altLang="en-US" dirty="0"/>
              <a:t>删除，并且展开所有的宏定义</a:t>
            </a:r>
          </a:p>
          <a:p>
            <a:r>
              <a:rPr lang="zh-CN" altLang="en-US" dirty="0"/>
              <a:t>处理所有的条件预编译指令，比如</a:t>
            </a:r>
            <a:r>
              <a:rPr lang="en-US" altLang="zh-CN" dirty="0"/>
              <a:t>#if #</a:t>
            </a:r>
            <a:r>
              <a:rPr lang="en-US" altLang="zh-CN" dirty="0" err="1"/>
              <a:t>ifdef</a:t>
            </a:r>
            <a:r>
              <a:rPr lang="en-US" altLang="zh-CN" dirty="0"/>
              <a:t> #</a:t>
            </a:r>
            <a:r>
              <a:rPr lang="en-US" altLang="zh-CN" dirty="0" err="1"/>
              <a:t>elif</a:t>
            </a:r>
            <a:r>
              <a:rPr lang="en-US" altLang="zh-CN" dirty="0"/>
              <a:t> #else #</a:t>
            </a:r>
            <a:r>
              <a:rPr lang="en-US" altLang="zh-CN" dirty="0" err="1"/>
              <a:t>endif</a:t>
            </a:r>
            <a:r>
              <a:rPr lang="zh-CN" altLang="en-US" dirty="0"/>
              <a:t>等</a:t>
            </a:r>
          </a:p>
          <a:p>
            <a:r>
              <a:rPr lang="zh-CN" altLang="en-US" dirty="0"/>
              <a:t>处理</a:t>
            </a:r>
            <a:r>
              <a:rPr lang="en-US" altLang="zh-CN" dirty="0"/>
              <a:t>#include </a:t>
            </a:r>
            <a:r>
              <a:rPr lang="zh-CN" altLang="en-US" dirty="0"/>
              <a:t>预编译指令，将被包含的文件插入到该预编译指令的位置。</a:t>
            </a:r>
          </a:p>
          <a:p>
            <a:r>
              <a:rPr lang="zh-CN" altLang="en-US" dirty="0"/>
              <a:t>删除所有注释 “</a:t>
            </a:r>
            <a:r>
              <a:rPr lang="en-US" altLang="zh-CN" dirty="0"/>
              <a:t>//”</a:t>
            </a:r>
            <a:r>
              <a:rPr lang="zh-CN" altLang="en-US" dirty="0"/>
              <a:t>和”</a:t>
            </a:r>
            <a:r>
              <a:rPr lang="en-US" altLang="zh-CN" dirty="0"/>
              <a:t>/* */”.</a:t>
            </a:r>
          </a:p>
          <a:p>
            <a:r>
              <a:rPr lang="zh-CN" altLang="en-US" dirty="0"/>
              <a:t>添加行号和文件标识，以便编译时产生调试用的行号及编译错误警告行号。</a:t>
            </a:r>
          </a:p>
          <a:p>
            <a:r>
              <a:rPr lang="zh-CN" altLang="en-US" dirty="0"/>
              <a:t>保留所有的</a:t>
            </a:r>
            <a:r>
              <a:rPr lang="en-US" altLang="zh-CN" dirty="0"/>
              <a:t>#pragma</a:t>
            </a:r>
            <a:r>
              <a:rPr lang="zh-CN" altLang="en-US" dirty="0"/>
              <a:t>编译器指令，因为编译器需要使用它们</a:t>
            </a:r>
          </a:p>
        </p:txBody>
      </p:sp>
    </p:spTree>
    <p:extLst>
      <p:ext uri="{BB962C8B-B14F-4D97-AF65-F5344CB8AC3E}">
        <p14:creationId xmlns:p14="http://schemas.microsoft.com/office/powerpoint/2010/main" val="717794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编译</a:t>
            </a:r>
            <a:endParaRPr lang="zh-CN" altLang="en-US" dirty="0"/>
          </a:p>
        </p:txBody>
      </p:sp>
      <p:sp>
        <p:nvSpPr>
          <p:cNvPr id="3" name="内容占位符 2"/>
          <p:cNvSpPr>
            <a:spLocks noGrp="1"/>
          </p:cNvSpPr>
          <p:nvPr>
            <p:ph idx="1"/>
          </p:nvPr>
        </p:nvSpPr>
        <p:spPr/>
        <p:txBody>
          <a:bodyPr/>
          <a:lstStyle/>
          <a:p>
            <a:r>
              <a:rPr lang="zh-CN" altLang="en-US" dirty="0"/>
              <a:t>编译过程就是把预处理完的文件进行一系列的词法分析，语法分析，语义分析及优化后生成相应的汇编代码</a:t>
            </a:r>
            <a:r>
              <a:rPr lang="zh-CN" altLang="en-US" dirty="0" smtClean="0"/>
              <a:t>。</a:t>
            </a:r>
            <a:endParaRPr lang="en-US" altLang="zh-CN" dirty="0" smtClean="0"/>
          </a:p>
          <a:p>
            <a:r>
              <a:rPr lang="zh-CN" altLang="en-US" dirty="0"/>
              <a:t>汇编器是将汇编代码转变成机器可以执行的命令，每一个汇编语句几乎都对应一条机器指令。汇编相对于编译过程比较简单，根据汇编指令和机器指令的对照表一一翻译即可</a:t>
            </a:r>
            <a:r>
              <a:rPr lang="zh-CN" altLang="en-US" dirty="0" smtClean="0"/>
              <a:t>。</a:t>
            </a:r>
            <a:endParaRPr lang="en-US" altLang="zh-CN" dirty="0" smtClean="0"/>
          </a:p>
          <a:p>
            <a:r>
              <a:rPr lang="en-US" altLang="zh-CN" dirty="0"/>
              <a:t>Arduino IDE</a:t>
            </a:r>
            <a:r>
              <a:rPr lang="zh-CN" altLang="en-US" dirty="0"/>
              <a:t>使用</a:t>
            </a:r>
            <a:r>
              <a:rPr lang="en-US" altLang="zh-CN" dirty="0" err="1"/>
              <a:t>avr-gcc</a:t>
            </a:r>
            <a:r>
              <a:rPr lang="zh-CN" altLang="en-US" dirty="0"/>
              <a:t>来编译程序文件。</a:t>
            </a:r>
          </a:p>
        </p:txBody>
      </p:sp>
    </p:spTree>
    <p:extLst>
      <p:ext uri="{BB962C8B-B14F-4D97-AF65-F5344CB8AC3E}">
        <p14:creationId xmlns:p14="http://schemas.microsoft.com/office/powerpoint/2010/main" val="136214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链接</a:t>
            </a:r>
            <a:endParaRPr lang="zh-CN" altLang="en-US" dirty="0"/>
          </a:p>
        </p:txBody>
      </p:sp>
      <p:sp>
        <p:nvSpPr>
          <p:cNvPr id="3" name="内容占位符 2"/>
          <p:cNvSpPr>
            <a:spLocks noGrp="1"/>
          </p:cNvSpPr>
          <p:nvPr>
            <p:ph idx="1"/>
          </p:nvPr>
        </p:nvSpPr>
        <p:spPr/>
        <p:txBody>
          <a:bodyPr/>
          <a:lstStyle/>
          <a:p>
            <a:r>
              <a:rPr lang="zh-CN" altLang="en-US" dirty="0"/>
              <a:t>通过调用链接器</a:t>
            </a:r>
            <a:r>
              <a:rPr lang="en-US" altLang="zh-CN" dirty="0" err="1"/>
              <a:t>ld</a:t>
            </a:r>
            <a:r>
              <a:rPr lang="zh-CN" altLang="en-US" dirty="0"/>
              <a:t>来链接程序运行需要的一大堆目标文件，以及所依赖的其它库</a:t>
            </a:r>
            <a:r>
              <a:rPr lang="zh-CN" altLang="en-US" dirty="0" smtClean="0"/>
              <a:t>文件</a:t>
            </a:r>
            <a:endParaRPr lang="en-US" altLang="zh-CN" dirty="0" smtClean="0"/>
          </a:p>
          <a:p>
            <a:r>
              <a:rPr lang="zh-CN" altLang="en-US" dirty="0"/>
              <a:t>把各个</a:t>
            </a:r>
            <a:r>
              <a:rPr lang="en-US" altLang="zh-CN" dirty="0"/>
              <a:t>.o</a:t>
            </a:r>
            <a:r>
              <a:rPr lang="zh-CN" altLang="en-US" dirty="0"/>
              <a:t>文件及库文件链接成一个映像</a:t>
            </a:r>
            <a:r>
              <a:rPr lang="zh-CN" altLang="en-US" dirty="0" smtClean="0"/>
              <a:t>文件</a:t>
            </a:r>
            <a:endParaRPr lang="en-US" altLang="zh-CN" dirty="0" smtClean="0"/>
          </a:p>
          <a:p>
            <a:r>
              <a:rPr lang="zh-CN" altLang="en-US" dirty="0"/>
              <a:t>静态链接是指在编译阶段直接把静态库加入到可执行文件中去，这样可执行文件会比较大</a:t>
            </a:r>
            <a:r>
              <a:rPr lang="zh-CN" altLang="en-US" dirty="0" smtClean="0"/>
              <a:t>。</a:t>
            </a:r>
            <a:endParaRPr lang="en-US" altLang="zh-CN" dirty="0" smtClean="0"/>
          </a:p>
          <a:p>
            <a:r>
              <a:rPr lang="zh-CN" altLang="en-US" dirty="0" smtClean="0"/>
              <a:t>而</a:t>
            </a:r>
            <a:r>
              <a:rPr lang="zh-CN" altLang="en-US" dirty="0"/>
              <a:t>动态链接则是指链接阶段仅仅只加入一些描述信息，而程序执行时再从系统中把相应动态库加载到内存中去。</a:t>
            </a:r>
          </a:p>
        </p:txBody>
      </p:sp>
    </p:spTree>
    <p:extLst>
      <p:ext uri="{BB962C8B-B14F-4D97-AF65-F5344CB8AC3E}">
        <p14:creationId xmlns:p14="http://schemas.microsoft.com/office/powerpoint/2010/main" val="326328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2700</TotalTime>
  <Words>4237</Words>
  <Application>Microsoft Office PowerPoint</Application>
  <PresentationFormat>全屏显示(4:3)</PresentationFormat>
  <Paragraphs>255</Paragraphs>
  <Slides>48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48</vt:i4>
      </vt:variant>
    </vt:vector>
  </HeadingPairs>
  <TitlesOfParts>
    <vt:vector size="53" baseType="lpstr">
      <vt:lpstr>宋体</vt:lpstr>
      <vt:lpstr>Arial</vt:lpstr>
      <vt:lpstr>Calibri</vt:lpstr>
      <vt:lpstr>Calibri Light</vt:lpstr>
      <vt:lpstr>Office 主题</vt:lpstr>
      <vt:lpstr>智能循迹小车第二次培训</vt:lpstr>
      <vt:lpstr>目录</vt:lpstr>
      <vt:lpstr>什么是计算机程序</vt:lpstr>
      <vt:lpstr>什么是计算机语言</vt:lpstr>
      <vt:lpstr>PowerPoint 演示文稿</vt:lpstr>
      <vt:lpstr>程序编译过程</vt:lpstr>
      <vt:lpstr>预处理</vt:lpstr>
      <vt:lpstr>编译</vt:lpstr>
      <vt:lpstr>链接</vt:lpstr>
      <vt:lpstr>格式转换（不一定有）</vt:lpstr>
      <vt:lpstr>常量、变量</vt:lpstr>
      <vt:lpstr>数据类型</vt:lpstr>
      <vt:lpstr>整数类型</vt:lpstr>
      <vt:lpstr>小数类型</vt:lpstr>
      <vt:lpstr>PowerPoint 演示文稿</vt:lpstr>
      <vt:lpstr>选择结构和条件判断</vt:lpstr>
      <vt:lpstr>IF语句的三种形式</vt:lpstr>
      <vt:lpstr>IF语句的三种形式</vt:lpstr>
      <vt:lpstr>IF语句的三种形式</vt:lpstr>
      <vt:lpstr>IF语句的三种形式</vt:lpstr>
      <vt:lpstr>C语言switch语句的用法详解</vt:lpstr>
      <vt:lpstr>C语言switch语句注意事项</vt:lpstr>
      <vt:lpstr>循环结构语句</vt:lpstr>
      <vt:lpstr>C语言while语句的用法</vt:lpstr>
      <vt:lpstr>C语言do-while语句的用法</vt:lpstr>
      <vt:lpstr>C语言for循环</vt:lpstr>
      <vt:lpstr>循环语句的注意点</vt:lpstr>
      <vt:lpstr>C语言break语句的用法</vt:lpstr>
      <vt:lpstr>C语言continue语句的用法</vt:lpstr>
      <vt:lpstr>break 与continue 的区别</vt:lpstr>
      <vt:lpstr>C语言子程序</vt:lpstr>
      <vt:lpstr>微型计算机的组成</vt:lpstr>
      <vt:lpstr>冯·诺依曼计算机结构</vt:lpstr>
      <vt:lpstr>寄存器</vt:lpstr>
      <vt:lpstr>触发器</vt:lpstr>
      <vt:lpstr>RS触发器</vt:lpstr>
      <vt:lpstr>与非门</vt:lpstr>
      <vt:lpstr>存储器</vt:lpstr>
      <vt:lpstr>微型计算机的外设</vt:lpstr>
      <vt:lpstr>串行通信</vt:lpstr>
      <vt:lpstr>串口通信</vt:lpstr>
      <vt:lpstr>TTL逻辑电平的概念</vt:lpstr>
      <vt:lpstr>PWM的原理</vt:lpstr>
      <vt:lpstr>PowerPoint 演示文稿</vt:lpstr>
      <vt:lpstr>PowerPoint 演示文稿</vt:lpstr>
      <vt:lpstr>PCM（顺带将解）</vt:lpstr>
      <vt:lpstr>PowerPoint 演示文稿</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智能循迹小车第二次培训</dc:title>
  <dc:creator>曲国宁</dc:creator>
  <cp:lastModifiedBy>曲国宁</cp:lastModifiedBy>
  <cp:revision>38</cp:revision>
  <dcterms:created xsi:type="dcterms:W3CDTF">2017-11-16T12:09:53Z</dcterms:created>
  <dcterms:modified xsi:type="dcterms:W3CDTF">2017-11-18T10:19:11Z</dcterms:modified>
</cp:coreProperties>
</file>