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81" r:id="rId3"/>
    <p:sldId id="271" r:id="rId4"/>
    <p:sldId id="283"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092"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B90CD6-34CC-4851-B1A3-3CFF2C0B36C5}" type="datetimeFigureOut">
              <a:rPr lang="zh-CN" altLang="en-US" smtClean="0"/>
              <a:pPr/>
              <a:t>2015-11-16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AF15B-D596-4315-AE3D-367749723F6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2015-11-16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6248" y="1357298"/>
            <a:ext cx="2000264" cy="400110"/>
          </a:xfrm>
          <a:prstGeom prst="rect">
            <a:avLst/>
          </a:prstGeom>
          <a:noFill/>
        </p:spPr>
        <p:txBody>
          <a:bodyPr wrap="square" rtlCol="0">
            <a:spAutoFit/>
          </a:bodyPr>
          <a:lstStyle/>
          <a:p>
            <a:r>
              <a:rPr lang="zh-CN" altLang="en-US" sz="2000" dirty="0" smtClean="0">
                <a:latin typeface="华文楷体" pitchFamily="2" charset="-122"/>
                <a:ea typeface="华文楷体" pitchFamily="2" charset="-122"/>
              </a:rPr>
              <a:t>流程如下</a:t>
            </a:r>
            <a:endParaRPr lang="zh-CN" altLang="en-US" sz="2000" dirty="0">
              <a:latin typeface="华文楷体" pitchFamily="2" charset="-122"/>
              <a:ea typeface="华文楷体" pitchFamily="2" charset="-122"/>
            </a:endParaRPr>
          </a:p>
        </p:txBody>
      </p:sp>
      <p:sp>
        <p:nvSpPr>
          <p:cNvPr id="3" name="TextBox 2"/>
          <p:cNvSpPr txBox="1"/>
          <p:nvPr/>
        </p:nvSpPr>
        <p:spPr>
          <a:xfrm rot="5400000">
            <a:off x="5438001" y="3152001"/>
            <a:ext cx="6858000" cy="553998"/>
          </a:xfrm>
          <a:prstGeom prst="rect">
            <a:avLst/>
          </a:prstGeom>
          <a:solidFill>
            <a:schemeClr val="accent2">
              <a:lumMod val="20000"/>
              <a:lumOff val="80000"/>
            </a:schemeClr>
          </a:solidFill>
        </p:spPr>
        <p:txBody>
          <a:bodyPr wrap="square" rtlCol="0">
            <a:spAutoFit/>
          </a:bodyPr>
          <a:lstStyle/>
          <a:p>
            <a:pPr algn="r"/>
            <a:r>
              <a:rPr lang="zh-CN" altLang="en-US" sz="3000" dirty="0" smtClean="0">
                <a:solidFill>
                  <a:schemeClr val="bg1"/>
                </a:solidFill>
              </a:rPr>
              <a:t>智博</a:t>
            </a:r>
            <a:r>
              <a:rPr lang="en-US" altLang="zh-CN" sz="3000" dirty="0" smtClean="0">
                <a:solidFill>
                  <a:schemeClr val="bg1"/>
                </a:solidFill>
              </a:rPr>
              <a:t>3D</a:t>
            </a:r>
            <a:r>
              <a:rPr lang="zh-CN" altLang="en-US" sz="3000" dirty="0" smtClean="0">
                <a:solidFill>
                  <a:schemeClr val="bg1"/>
                </a:solidFill>
              </a:rPr>
              <a:t>打印机</a:t>
            </a:r>
            <a:endParaRPr lang="zh-CN" altLang="en-US" sz="3000" dirty="0">
              <a:solidFill>
                <a:schemeClr val="bg1"/>
              </a:solidFill>
            </a:endParaRPr>
          </a:p>
        </p:txBody>
      </p:sp>
      <p:sp>
        <p:nvSpPr>
          <p:cNvPr id="5" name="TextBox 4"/>
          <p:cNvSpPr txBox="1"/>
          <p:nvPr/>
        </p:nvSpPr>
        <p:spPr>
          <a:xfrm>
            <a:off x="0" y="0"/>
            <a:ext cx="9144000" cy="553998"/>
          </a:xfrm>
          <a:prstGeom prst="rect">
            <a:avLst/>
          </a:prstGeom>
          <a:solidFill>
            <a:schemeClr val="accent2"/>
          </a:solidFill>
        </p:spPr>
        <p:txBody>
          <a:bodyPr wrap="square" rtlCol="0">
            <a:spAutoFit/>
          </a:bodyPr>
          <a:lstStyle/>
          <a:p>
            <a:r>
              <a:rPr lang="en-US" altLang="zh-CN" sz="3000" dirty="0" smtClean="0">
                <a:solidFill>
                  <a:schemeClr val="bg1"/>
                </a:solidFill>
              </a:rPr>
              <a:t>CNC</a:t>
            </a:r>
            <a:r>
              <a:rPr lang="zh-CN" altLang="en-US" sz="3000" dirty="0" smtClean="0">
                <a:solidFill>
                  <a:schemeClr val="bg1"/>
                </a:solidFill>
              </a:rPr>
              <a:t>雕刻</a:t>
            </a:r>
            <a:r>
              <a:rPr lang="en-US" altLang="zh-CN" sz="3000" dirty="0" smtClean="0">
                <a:solidFill>
                  <a:schemeClr val="bg1"/>
                </a:solidFill>
              </a:rPr>
              <a:t>PCB</a:t>
            </a:r>
            <a:endParaRPr lang="zh-CN" altLang="en-US" sz="3000" dirty="0">
              <a:solidFill>
                <a:schemeClr val="bg1"/>
              </a:solidFill>
            </a:endParaRPr>
          </a:p>
        </p:txBody>
      </p:sp>
      <p:sp>
        <p:nvSpPr>
          <p:cNvPr id="6" name="TextBox 5"/>
          <p:cNvSpPr txBox="1"/>
          <p:nvPr/>
        </p:nvSpPr>
        <p:spPr>
          <a:xfrm>
            <a:off x="0" y="1571612"/>
            <a:ext cx="714380" cy="923330"/>
          </a:xfrm>
          <a:prstGeom prst="rect">
            <a:avLst/>
          </a:prstGeom>
          <a:solidFill>
            <a:schemeClr val="accent6">
              <a:lumMod val="20000"/>
              <a:lumOff val="80000"/>
            </a:schemeClr>
          </a:solidFill>
        </p:spPr>
        <p:txBody>
          <a:bodyPr wrap="square" rtlCol="0">
            <a:spAutoFit/>
          </a:bodyPr>
          <a:lstStyle/>
          <a:p>
            <a:r>
              <a:rPr lang="zh-CN" altLang="en-US" dirty="0" smtClean="0"/>
              <a:t>卸下</a:t>
            </a:r>
            <a:r>
              <a:rPr lang="en-US" altLang="zh-CN" dirty="0" smtClean="0"/>
              <a:t>3D</a:t>
            </a:r>
            <a:r>
              <a:rPr lang="zh-CN" altLang="en-US" dirty="0" smtClean="0"/>
              <a:t>打印头</a:t>
            </a:r>
            <a:endParaRPr lang="zh-CN" altLang="en-US" dirty="0"/>
          </a:p>
        </p:txBody>
      </p:sp>
      <p:sp>
        <p:nvSpPr>
          <p:cNvPr id="7" name="TextBox 6"/>
          <p:cNvSpPr txBox="1"/>
          <p:nvPr/>
        </p:nvSpPr>
        <p:spPr>
          <a:xfrm>
            <a:off x="1071538" y="1571612"/>
            <a:ext cx="714380" cy="1200329"/>
          </a:xfrm>
          <a:prstGeom prst="rect">
            <a:avLst/>
          </a:prstGeom>
          <a:solidFill>
            <a:schemeClr val="accent6">
              <a:lumMod val="20000"/>
              <a:lumOff val="80000"/>
            </a:schemeClr>
          </a:solidFill>
        </p:spPr>
        <p:txBody>
          <a:bodyPr wrap="square" rtlCol="0">
            <a:spAutoFit/>
          </a:bodyPr>
          <a:lstStyle/>
          <a:p>
            <a:r>
              <a:rPr lang="zh-CN" altLang="en-US" dirty="0" smtClean="0"/>
              <a:t>安装主轴电机支架</a:t>
            </a:r>
            <a:endParaRPr lang="zh-CN" altLang="en-US" dirty="0"/>
          </a:p>
        </p:txBody>
      </p:sp>
      <p:sp>
        <p:nvSpPr>
          <p:cNvPr id="8" name="TextBox 7"/>
          <p:cNvSpPr txBox="1"/>
          <p:nvPr/>
        </p:nvSpPr>
        <p:spPr>
          <a:xfrm>
            <a:off x="0" y="4429132"/>
            <a:ext cx="714380" cy="923330"/>
          </a:xfrm>
          <a:prstGeom prst="rect">
            <a:avLst/>
          </a:prstGeom>
          <a:solidFill>
            <a:schemeClr val="accent6">
              <a:lumMod val="20000"/>
              <a:lumOff val="80000"/>
            </a:schemeClr>
          </a:solidFill>
        </p:spPr>
        <p:txBody>
          <a:bodyPr wrap="square" rtlCol="0">
            <a:spAutoFit/>
          </a:bodyPr>
          <a:lstStyle/>
          <a:p>
            <a:r>
              <a:rPr lang="zh-CN" altLang="en-US" dirty="0" smtClean="0"/>
              <a:t>覆铜板准备</a:t>
            </a:r>
            <a:endParaRPr lang="zh-CN" altLang="en-US" dirty="0"/>
          </a:p>
        </p:txBody>
      </p:sp>
      <p:sp>
        <p:nvSpPr>
          <p:cNvPr id="9" name="TextBox 8"/>
          <p:cNvSpPr txBox="1"/>
          <p:nvPr/>
        </p:nvSpPr>
        <p:spPr>
          <a:xfrm>
            <a:off x="1214414" y="4157497"/>
            <a:ext cx="1357322" cy="1200329"/>
          </a:xfrm>
          <a:prstGeom prst="rect">
            <a:avLst/>
          </a:prstGeom>
          <a:solidFill>
            <a:schemeClr val="accent6">
              <a:lumMod val="20000"/>
              <a:lumOff val="80000"/>
            </a:schemeClr>
          </a:solidFill>
        </p:spPr>
        <p:txBody>
          <a:bodyPr wrap="square" rtlCol="0">
            <a:spAutoFit/>
          </a:bodyPr>
          <a:lstStyle/>
          <a:p>
            <a:r>
              <a:rPr lang="zh-CN" altLang="en-US" dirty="0" smtClean="0"/>
              <a:t>通过</a:t>
            </a:r>
            <a:r>
              <a:rPr lang="en-US" altLang="zh-CN" dirty="0" smtClean="0"/>
              <a:t>6</a:t>
            </a:r>
            <a:r>
              <a:rPr lang="zh-CN" altLang="en-US" dirty="0" smtClean="0"/>
              <a:t>个螺丝孔固定覆铜板在平台小板上</a:t>
            </a:r>
            <a:endParaRPr lang="zh-CN" altLang="en-US" dirty="0"/>
          </a:p>
        </p:txBody>
      </p:sp>
      <p:sp>
        <p:nvSpPr>
          <p:cNvPr id="10" name="TextBox 9"/>
          <p:cNvSpPr txBox="1"/>
          <p:nvPr/>
        </p:nvSpPr>
        <p:spPr>
          <a:xfrm>
            <a:off x="2857488" y="3357562"/>
            <a:ext cx="714380" cy="923330"/>
          </a:xfrm>
          <a:prstGeom prst="rect">
            <a:avLst/>
          </a:prstGeom>
          <a:solidFill>
            <a:schemeClr val="accent6">
              <a:lumMod val="20000"/>
              <a:lumOff val="80000"/>
            </a:schemeClr>
          </a:solidFill>
        </p:spPr>
        <p:txBody>
          <a:bodyPr wrap="square" rtlCol="0">
            <a:spAutoFit/>
          </a:bodyPr>
          <a:lstStyle/>
          <a:p>
            <a:r>
              <a:rPr lang="zh-CN" altLang="en-US" dirty="0" smtClean="0"/>
              <a:t>调平与对刀</a:t>
            </a:r>
            <a:endParaRPr lang="en-US" altLang="zh-CN" dirty="0" smtClean="0"/>
          </a:p>
        </p:txBody>
      </p:sp>
      <p:sp>
        <p:nvSpPr>
          <p:cNvPr id="11" name="TextBox 10"/>
          <p:cNvSpPr txBox="1"/>
          <p:nvPr/>
        </p:nvSpPr>
        <p:spPr>
          <a:xfrm>
            <a:off x="3786182" y="3357562"/>
            <a:ext cx="714380" cy="923330"/>
          </a:xfrm>
          <a:prstGeom prst="rect">
            <a:avLst/>
          </a:prstGeom>
          <a:solidFill>
            <a:schemeClr val="accent6">
              <a:lumMod val="20000"/>
              <a:lumOff val="80000"/>
            </a:schemeClr>
          </a:solidFill>
        </p:spPr>
        <p:txBody>
          <a:bodyPr wrap="square" rtlCol="0">
            <a:spAutoFit/>
          </a:bodyPr>
          <a:lstStyle/>
          <a:p>
            <a:r>
              <a:rPr lang="zh-CN" altLang="en-US" dirty="0" smtClean="0"/>
              <a:t>生成刀路文件</a:t>
            </a:r>
            <a:endParaRPr lang="en-US" altLang="zh-CN" dirty="0" smtClean="0"/>
          </a:p>
        </p:txBody>
      </p:sp>
      <p:sp>
        <p:nvSpPr>
          <p:cNvPr id="12" name="TextBox 11"/>
          <p:cNvSpPr txBox="1"/>
          <p:nvPr/>
        </p:nvSpPr>
        <p:spPr>
          <a:xfrm>
            <a:off x="4714876" y="3357562"/>
            <a:ext cx="714380" cy="923330"/>
          </a:xfrm>
          <a:prstGeom prst="rect">
            <a:avLst/>
          </a:prstGeom>
          <a:solidFill>
            <a:schemeClr val="accent6">
              <a:lumMod val="20000"/>
              <a:lumOff val="80000"/>
            </a:schemeClr>
          </a:solidFill>
        </p:spPr>
        <p:txBody>
          <a:bodyPr wrap="square" rtlCol="0">
            <a:spAutoFit/>
          </a:bodyPr>
          <a:lstStyle/>
          <a:p>
            <a:r>
              <a:rPr lang="zh-CN" altLang="en-US" dirty="0" smtClean="0"/>
              <a:t>刀路文件转码</a:t>
            </a:r>
            <a:endParaRPr lang="en-US" altLang="zh-CN" dirty="0" smtClean="0"/>
          </a:p>
        </p:txBody>
      </p:sp>
      <p:sp>
        <p:nvSpPr>
          <p:cNvPr id="13" name="TextBox 12"/>
          <p:cNvSpPr txBox="1"/>
          <p:nvPr/>
        </p:nvSpPr>
        <p:spPr>
          <a:xfrm>
            <a:off x="5786446" y="3357562"/>
            <a:ext cx="428628" cy="1200329"/>
          </a:xfrm>
          <a:prstGeom prst="rect">
            <a:avLst/>
          </a:prstGeom>
          <a:solidFill>
            <a:schemeClr val="accent6">
              <a:lumMod val="20000"/>
              <a:lumOff val="80000"/>
            </a:schemeClr>
          </a:solidFill>
        </p:spPr>
        <p:txBody>
          <a:bodyPr wrap="square" rtlCol="0">
            <a:spAutoFit/>
          </a:bodyPr>
          <a:lstStyle/>
          <a:p>
            <a:r>
              <a:rPr lang="zh-CN" altLang="en-US" dirty="0" smtClean="0"/>
              <a:t>雕刻线路</a:t>
            </a:r>
            <a:endParaRPr lang="en-US" altLang="zh-CN" dirty="0" smtClean="0"/>
          </a:p>
        </p:txBody>
      </p:sp>
      <p:sp>
        <p:nvSpPr>
          <p:cNvPr id="14" name="TextBox 13"/>
          <p:cNvSpPr txBox="1"/>
          <p:nvPr/>
        </p:nvSpPr>
        <p:spPr>
          <a:xfrm>
            <a:off x="2000232" y="1571612"/>
            <a:ext cx="714380" cy="646331"/>
          </a:xfrm>
          <a:prstGeom prst="rect">
            <a:avLst/>
          </a:prstGeom>
          <a:solidFill>
            <a:schemeClr val="accent6">
              <a:lumMod val="20000"/>
              <a:lumOff val="80000"/>
            </a:schemeClr>
          </a:solidFill>
        </p:spPr>
        <p:txBody>
          <a:bodyPr wrap="square" rtlCol="0">
            <a:spAutoFit/>
          </a:bodyPr>
          <a:lstStyle/>
          <a:p>
            <a:r>
              <a:rPr lang="zh-CN" altLang="en-US" dirty="0" smtClean="0"/>
              <a:t>刀具安装</a:t>
            </a:r>
            <a:endParaRPr lang="zh-CN" altLang="en-US" dirty="0"/>
          </a:p>
        </p:txBody>
      </p:sp>
      <p:sp>
        <p:nvSpPr>
          <p:cNvPr id="15" name="TextBox 14"/>
          <p:cNvSpPr txBox="1"/>
          <p:nvPr/>
        </p:nvSpPr>
        <p:spPr>
          <a:xfrm>
            <a:off x="6572264" y="3357562"/>
            <a:ext cx="714380" cy="923330"/>
          </a:xfrm>
          <a:prstGeom prst="rect">
            <a:avLst/>
          </a:prstGeom>
          <a:solidFill>
            <a:schemeClr val="accent6">
              <a:lumMod val="20000"/>
              <a:lumOff val="80000"/>
            </a:schemeClr>
          </a:solidFill>
        </p:spPr>
        <p:txBody>
          <a:bodyPr wrap="square" rtlCol="0">
            <a:spAutoFit/>
          </a:bodyPr>
          <a:lstStyle/>
          <a:p>
            <a:r>
              <a:rPr lang="zh-CN" altLang="en-US" dirty="0" smtClean="0"/>
              <a:t>换刀与对刀</a:t>
            </a:r>
            <a:endParaRPr lang="en-US" altLang="zh-CN" dirty="0" smtClean="0"/>
          </a:p>
        </p:txBody>
      </p:sp>
      <p:sp>
        <p:nvSpPr>
          <p:cNvPr id="16" name="TextBox 15"/>
          <p:cNvSpPr txBox="1"/>
          <p:nvPr/>
        </p:nvSpPr>
        <p:spPr>
          <a:xfrm>
            <a:off x="7572396" y="3357562"/>
            <a:ext cx="714380" cy="1200329"/>
          </a:xfrm>
          <a:prstGeom prst="rect">
            <a:avLst/>
          </a:prstGeom>
          <a:solidFill>
            <a:schemeClr val="accent6">
              <a:lumMod val="20000"/>
              <a:lumOff val="80000"/>
            </a:schemeClr>
          </a:solidFill>
        </p:spPr>
        <p:txBody>
          <a:bodyPr wrap="square" rtlCol="0">
            <a:spAutoFit/>
          </a:bodyPr>
          <a:lstStyle/>
          <a:p>
            <a:r>
              <a:rPr lang="zh-CN" altLang="en-US" dirty="0" smtClean="0"/>
              <a:t>板框雕刻与打孔</a:t>
            </a:r>
            <a:endParaRPr lang="en-US" altLang="zh-CN" dirty="0" smtClean="0"/>
          </a:p>
        </p:txBody>
      </p:sp>
      <p:sp>
        <p:nvSpPr>
          <p:cNvPr id="20" name="右箭头 19"/>
          <p:cNvSpPr/>
          <p:nvPr/>
        </p:nvSpPr>
        <p:spPr>
          <a:xfrm>
            <a:off x="3571868" y="2928934"/>
            <a:ext cx="4357718"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右箭头 20"/>
          <p:cNvSpPr/>
          <p:nvPr/>
        </p:nvSpPr>
        <p:spPr>
          <a:xfrm rot="5400000">
            <a:off x="714380" y="428604"/>
            <a:ext cx="1857388" cy="3286148"/>
          </a:xfrm>
          <a:prstGeom prst="bentArrow">
            <a:avLst>
              <a:gd name="adj1" fmla="val 11773"/>
              <a:gd name="adj2" fmla="val 12115"/>
              <a:gd name="adj3" fmla="val 19582"/>
              <a:gd name="adj4" fmla="val 404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圆角右箭头 21"/>
          <p:cNvSpPr/>
          <p:nvPr/>
        </p:nvSpPr>
        <p:spPr>
          <a:xfrm rot="5400000" flipH="1">
            <a:off x="1000116" y="3429016"/>
            <a:ext cx="1285884" cy="3286116"/>
          </a:xfrm>
          <a:prstGeom prst="bentArrow">
            <a:avLst>
              <a:gd name="adj1" fmla="val 14369"/>
              <a:gd name="adj2" fmla="val 15237"/>
              <a:gd name="adj3" fmla="val 27847"/>
              <a:gd name="adj4" fmla="val 404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rot="5400000">
            <a:off x="5438001" y="3152001"/>
            <a:ext cx="6858000" cy="553998"/>
          </a:xfrm>
          <a:prstGeom prst="rect">
            <a:avLst/>
          </a:prstGeom>
          <a:solidFill>
            <a:schemeClr val="accent2">
              <a:lumMod val="20000"/>
              <a:lumOff val="80000"/>
            </a:schemeClr>
          </a:solidFill>
        </p:spPr>
        <p:txBody>
          <a:bodyPr wrap="square" rtlCol="0">
            <a:spAutoFit/>
          </a:bodyPr>
          <a:lstStyle/>
          <a:p>
            <a:pPr algn="r"/>
            <a:r>
              <a:rPr lang="zh-CN" altLang="en-US" sz="3000" dirty="0" smtClean="0">
                <a:solidFill>
                  <a:schemeClr val="bg1"/>
                </a:solidFill>
              </a:rPr>
              <a:t>智博</a:t>
            </a:r>
            <a:r>
              <a:rPr lang="en-US" altLang="zh-CN" sz="3000" dirty="0" smtClean="0">
                <a:solidFill>
                  <a:schemeClr val="bg1"/>
                </a:solidFill>
              </a:rPr>
              <a:t>3D</a:t>
            </a:r>
            <a:r>
              <a:rPr lang="zh-CN" altLang="en-US" sz="3000" dirty="0" smtClean="0">
                <a:solidFill>
                  <a:schemeClr val="bg1"/>
                </a:solidFill>
              </a:rPr>
              <a:t>打印机</a:t>
            </a:r>
            <a:endParaRPr lang="zh-CN" altLang="en-US" sz="3000" dirty="0">
              <a:solidFill>
                <a:schemeClr val="bg1"/>
              </a:solidFill>
            </a:endParaRPr>
          </a:p>
        </p:txBody>
      </p:sp>
      <p:sp>
        <p:nvSpPr>
          <p:cNvPr id="4" name="TextBox 3"/>
          <p:cNvSpPr txBox="1"/>
          <p:nvPr/>
        </p:nvSpPr>
        <p:spPr>
          <a:xfrm>
            <a:off x="0" y="0"/>
            <a:ext cx="9144000" cy="553998"/>
          </a:xfrm>
          <a:prstGeom prst="rect">
            <a:avLst/>
          </a:prstGeom>
          <a:solidFill>
            <a:schemeClr val="accent2"/>
          </a:solidFill>
        </p:spPr>
        <p:txBody>
          <a:bodyPr wrap="square" rtlCol="0">
            <a:spAutoFit/>
          </a:bodyPr>
          <a:lstStyle/>
          <a:p>
            <a:r>
              <a:rPr lang="zh-CN" altLang="en-US" sz="3000" dirty="0" smtClean="0">
                <a:solidFill>
                  <a:schemeClr val="bg1"/>
                </a:solidFill>
              </a:rPr>
              <a:t>生成刀路文件</a:t>
            </a:r>
            <a:endParaRPr lang="zh-CN" altLang="en-US" sz="3000" dirty="0">
              <a:solidFill>
                <a:schemeClr val="bg1"/>
              </a:solidFill>
            </a:endParaRPr>
          </a:p>
        </p:txBody>
      </p:sp>
      <p:sp>
        <p:nvSpPr>
          <p:cNvPr id="5" name="TextBox 4"/>
          <p:cNvSpPr txBox="1"/>
          <p:nvPr/>
        </p:nvSpPr>
        <p:spPr>
          <a:xfrm>
            <a:off x="2714612" y="3286124"/>
            <a:ext cx="3071834" cy="923330"/>
          </a:xfrm>
          <a:prstGeom prst="rect">
            <a:avLst/>
          </a:prstGeom>
          <a:noFill/>
        </p:spPr>
        <p:txBody>
          <a:bodyPr wrap="square" rtlCol="0">
            <a:spAutoFit/>
          </a:bodyPr>
          <a:lstStyle/>
          <a:p>
            <a:r>
              <a:rPr lang="zh-CN" altLang="en-US" dirty="0" smtClean="0"/>
              <a:t>生成</a:t>
            </a:r>
            <a:r>
              <a:rPr lang="zh-CN" altLang="en-US" dirty="0" smtClean="0"/>
              <a:t>刀路文件</a:t>
            </a:r>
          </a:p>
          <a:p>
            <a:r>
              <a:rPr lang="zh-CN" altLang="en-US" dirty="0" smtClean="0"/>
              <a:t>这</a:t>
            </a:r>
            <a:r>
              <a:rPr lang="zh-CN" altLang="en-US" dirty="0" smtClean="0"/>
              <a:t>一部分请见另外的</a:t>
            </a:r>
            <a:r>
              <a:rPr lang="en-US" altLang="zh-CN" dirty="0" smtClean="0"/>
              <a:t>PPT</a:t>
            </a:r>
            <a:r>
              <a:rPr lang="zh-CN" altLang="en-US" dirty="0" smtClean="0"/>
              <a:t>。</a:t>
            </a:r>
            <a:endParaRPr lang="en-US" altLang="zh-CN" dirty="0" smtClean="0"/>
          </a:p>
          <a:p>
            <a:r>
              <a:rPr lang="zh-CN" altLang="en-US" dirty="0" smtClean="0"/>
              <a:t>具体细节不在概述中说明</a:t>
            </a:r>
            <a:endParaRPr lang="en-US" altLang="zh-C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rot="5400000">
            <a:off x="5438001" y="3152001"/>
            <a:ext cx="6858000" cy="553998"/>
          </a:xfrm>
          <a:prstGeom prst="rect">
            <a:avLst/>
          </a:prstGeom>
          <a:solidFill>
            <a:schemeClr val="accent2">
              <a:lumMod val="20000"/>
              <a:lumOff val="80000"/>
            </a:schemeClr>
          </a:solidFill>
        </p:spPr>
        <p:txBody>
          <a:bodyPr wrap="square" rtlCol="0">
            <a:spAutoFit/>
          </a:bodyPr>
          <a:lstStyle/>
          <a:p>
            <a:pPr algn="r"/>
            <a:r>
              <a:rPr lang="zh-CN" altLang="en-US" sz="3000" dirty="0" smtClean="0">
                <a:solidFill>
                  <a:schemeClr val="bg1"/>
                </a:solidFill>
              </a:rPr>
              <a:t>智博</a:t>
            </a:r>
            <a:r>
              <a:rPr lang="en-US" altLang="zh-CN" sz="3000" dirty="0" smtClean="0">
                <a:solidFill>
                  <a:schemeClr val="bg1"/>
                </a:solidFill>
              </a:rPr>
              <a:t>3D</a:t>
            </a:r>
            <a:r>
              <a:rPr lang="zh-CN" altLang="en-US" sz="3000" dirty="0" smtClean="0">
                <a:solidFill>
                  <a:schemeClr val="bg1"/>
                </a:solidFill>
              </a:rPr>
              <a:t>打印机</a:t>
            </a:r>
            <a:endParaRPr lang="zh-CN" altLang="en-US" sz="3000" dirty="0">
              <a:solidFill>
                <a:schemeClr val="bg1"/>
              </a:solidFill>
            </a:endParaRPr>
          </a:p>
        </p:txBody>
      </p:sp>
      <p:sp>
        <p:nvSpPr>
          <p:cNvPr id="6" name="TextBox 5"/>
          <p:cNvSpPr txBox="1"/>
          <p:nvPr/>
        </p:nvSpPr>
        <p:spPr>
          <a:xfrm>
            <a:off x="0" y="0"/>
            <a:ext cx="9144000" cy="553998"/>
          </a:xfrm>
          <a:prstGeom prst="rect">
            <a:avLst/>
          </a:prstGeom>
          <a:solidFill>
            <a:schemeClr val="accent2"/>
          </a:solidFill>
        </p:spPr>
        <p:txBody>
          <a:bodyPr wrap="square" rtlCol="0">
            <a:spAutoFit/>
          </a:bodyPr>
          <a:lstStyle/>
          <a:p>
            <a:r>
              <a:rPr lang="zh-CN" altLang="en-US" sz="3000" dirty="0" smtClean="0">
                <a:solidFill>
                  <a:schemeClr val="bg1"/>
                </a:solidFill>
              </a:rPr>
              <a:t>在</a:t>
            </a:r>
            <a:r>
              <a:rPr lang="en-US" altLang="zh-CN" sz="3000" dirty="0" err="1" smtClean="0">
                <a:solidFill>
                  <a:schemeClr val="bg1"/>
                </a:solidFill>
              </a:rPr>
              <a:t>Repetier</a:t>
            </a:r>
            <a:r>
              <a:rPr lang="en-US" altLang="zh-CN" sz="3000" dirty="0" smtClean="0">
                <a:solidFill>
                  <a:schemeClr val="bg1"/>
                </a:solidFill>
              </a:rPr>
              <a:t> Host</a:t>
            </a:r>
            <a:r>
              <a:rPr lang="zh-CN" altLang="en-US" sz="3000" dirty="0" smtClean="0">
                <a:solidFill>
                  <a:schemeClr val="bg1"/>
                </a:solidFill>
              </a:rPr>
              <a:t>上位机软件中调入</a:t>
            </a:r>
            <a:r>
              <a:rPr lang="en-US" altLang="zh-CN" sz="3000" dirty="0" err="1" smtClean="0">
                <a:solidFill>
                  <a:schemeClr val="bg1"/>
                </a:solidFill>
              </a:rPr>
              <a:t>GCode</a:t>
            </a:r>
            <a:endParaRPr lang="zh-CN" altLang="en-US" sz="3000" dirty="0">
              <a:solidFill>
                <a:schemeClr val="bg1"/>
              </a:solidFill>
            </a:endParaRPr>
          </a:p>
        </p:txBody>
      </p:sp>
      <p:sp>
        <p:nvSpPr>
          <p:cNvPr id="7" name="TextBox 6"/>
          <p:cNvSpPr txBox="1"/>
          <p:nvPr/>
        </p:nvSpPr>
        <p:spPr>
          <a:xfrm>
            <a:off x="1643042" y="6211669"/>
            <a:ext cx="6000792" cy="646331"/>
          </a:xfrm>
          <a:prstGeom prst="rect">
            <a:avLst/>
          </a:prstGeom>
          <a:noFill/>
        </p:spPr>
        <p:txBody>
          <a:bodyPr wrap="square" rtlCol="0">
            <a:spAutoFit/>
          </a:bodyPr>
          <a:lstStyle/>
          <a:p>
            <a:r>
              <a:rPr lang="zh-CN" altLang="en-US" dirty="0" smtClean="0"/>
              <a:t>可以载入</a:t>
            </a:r>
            <a:r>
              <a:rPr lang="en-US" altLang="zh-CN" dirty="0" err="1" smtClean="0"/>
              <a:t>Gcode</a:t>
            </a:r>
            <a:r>
              <a:rPr lang="zh-CN" altLang="en-US" dirty="0" smtClean="0"/>
              <a:t>文件，</a:t>
            </a:r>
            <a:endParaRPr lang="en-US" altLang="zh-CN" dirty="0" smtClean="0"/>
          </a:p>
          <a:p>
            <a:r>
              <a:rPr lang="zh-CN" altLang="en-US" dirty="0" smtClean="0"/>
              <a:t>也可以把代码手工粘贴到</a:t>
            </a:r>
            <a:r>
              <a:rPr lang="en-US" altLang="zh-CN" dirty="0" err="1" smtClean="0"/>
              <a:t>Repetier</a:t>
            </a:r>
            <a:r>
              <a:rPr lang="en-US" altLang="zh-CN" dirty="0" smtClean="0"/>
              <a:t> Host</a:t>
            </a:r>
            <a:r>
              <a:rPr lang="zh-CN" altLang="en-US" dirty="0" smtClean="0"/>
              <a:t>中</a:t>
            </a:r>
            <a:endParaRPr lang="en-US" altLang="zh-CN" dirty="0" smtClean="0"/>
          </a:p>
        </p:txBody>
      </p:sp>
      <p:pic>
        <p:nvPicPr>
          <p:cNvPr id="1026" name="Picture 2"/>
          <p:cNvPicPr>
            <a:picLocks noChangeAspect="1" noChangeArrowheads="1"/>
          </p:cNvPicPr>
          <p:nvPr/>
        </p:nvPicPr>
        <p:blipFill>
          <a:blip r:embed="rId2"/>
          <a:srcRect/>
          <a:stretch>
            <a:fillRect/>
          </a:stretch>
        </p:blipFill>
        <p:spPr bwMode="auto">
          <a:xfrm>
            <a:off x="2071670" y="642918"/>
            <a:ext cx="4286280" cy="22255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071670" y="3000372"/>
            <a:ext cx="4286250" cy="28289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1538" y="1071546"/>
            <a:ext cx="7215238" cy="4801314"/>
          </a:xfrm>
          <a:prstGeom prst="rect">
            <a:avLst/>
          </a:prstGeom>
          <a:noFill/>
        </p:spPr>
        <p:txBody>
          <a:bodyPr wrap="square" rtlCol="0">
            <a:spAutoFit/>
          </a:bodyPr>
          <a:lstStyle/>
          <a:p>
            <a:r>
              <a:rPr lang="en-US" altLang="zh-CN" dirty="0" smtClean="0"/>
              <a:t>1</a:t>
            </a:r>
            <a:r>
              <a:rPr lang="zh-CN" altLang="en-US" dirty="0" smtClean="0"/>
              <a:t>：对刀一定要对到</a:t>
            </a:r>
            <a:r>
              <a:rPr lang="en-US" altLang="zh-CN" dirty="0" smtClean="0"/>
              <a:t>0.01mm</a:t>
            </a:r>
            <a:r>
              <a:rPr lang="zh-CN" altLang="en-US" dirty="0" smtClean="0"/>
              <a:t>级别。使得刀具与覆铜板正好刚刚接触上。</a:t>
            </a:r>
            <a:endParaRPr lang="en-US" altLang="zh-CN" dirty="0" smtClean="0"/>
          </a:p>
          <a:p>
            <a:endParaRPr lang="en-US" altLang="zh-CN" dirty="0" smtClean="0"/>
          </a:p>
          <a:p>
            <a:r>
              <a:rPr lang="en-US" altLang="zh-CN" dirty="0" smtClean="0"/>
              <a:t>2</a:t>
            </a:r>
            <a:r>
              <a:rPr lang="zh-CN" altLang="en-US" dirty="0" smtClean="0"/>
              <a:t>：由于</a:t>
            </a:r>
            <a:r>
              <a:rPr lang="en-US" altLang="zh-CN" dirty="0" smtClean="0"/>
              <a:t>CNC</a:t>
            </a:r>
            <a:r>
              <a:rPr lang="zh-CN" altLang="en-US" dirty="0" smtClean="0"/>
              <a:t>雕刻对覆铜板平整度极高，所以需要在覆铜板上手工钻</a:t>
            </a:r>
            <a:r>
              <a:rPr lang="en-US" altLang="zh-CN" dirty="0" smtClean="0"/>
              <a:t>6</a:t>
            </a:r>
            <a:r>
              <a:rPr lang="zh-CN" altLang="en-US" dirty="0" smtClean="0"/>
              <a:t>个小孔，通过锁螺丝的方式固定在平台小板上</a:t>
            </a:r>
            <a:endParaRPr lang="en-US" altLang="zh-CN" dirty="0" smtClean="0"/>
          </a:p>
          <a:p>
            <a:endParaRPr lang="en-US" altLang="zh-CN" dirty="0" smtClean="0"/>
          </a:p>
          <a:p>
            <a:r>
              <a:rPr lang="en-US" altLang="zh-CN" dirty="0" smtClean="0"/>
              <a:t>3</a:t>
            </a:r>
            <a:r>
              <a:rPr lang="zh-CN" altLang="en-US" dirty="0" smtClean="0"/>
              <a:t>：由于线路雕刻使用的</a:t>
            </a:r>
            <a:r>
              <a:rPr lang="en-US" altLang="zh-CN" dirty="0" smtClean="0"/>
              <a:t>0.2mm</a:t>
            </a:r>
            <a:r>
              <a:rPr lang="zh-CN" altLang="en-US" dirty="0" smtClean="0"/>
              <a:t>平底尖刀，而板框切割与打孔使用的</a:t>
            </a:r>
            <a:r>
              <a:rPr lang="en-US" altLang="zh-CN" dirty="0" smtClean="0"/>
              <a:t>0.8mm</a:t>
            </a:r>
            <a:r>
              <a:rPr lang="zh-CN" altLang="en-US" dirty="0" smtClean="0"/>
              <a:t>玉米铣刀，故</a:t>
            </a:r>
            <a:r>
              <a:rPr lang="en-US" altLang="zh-CN" dirty="0" err="1" smtClean="0"/>
              <a:t>Gcode</a:t>
            </a:r>
            <a:r>
              <a:rPr lang="zh-CN" altLang="en-US" dirty="0" smtClean="0"/>
              <a:t>文件分为两个，需要在</a:t>
            </a:r>
            <a:r>
              <a:rPr lang="en-US" altLang="zh-CN" dirty="0" err="1" smtClean="0"/>
              <a:t>CopperCAM</a:t>
            </a:r>
            <a:r>
              <a:rPr lang="zh-CN" altLang="en-US" dirty="0" smtClean="0"/>
              <a:t>中导出</a:t>
            </a:r>
            <a:r>
              <a:rPr lang="en-US" altLang="zh-CN" dirty="0" smtClean="0"/>
              <a:t>2</a:t>
            </a:r>
            <a:r>
              <a:rPr lang="zh-CN" altLang="en-US" dirty="0" smtClean="0"/>
              <a:t>个刀路文件</a:t>
            </a:r>
            <a:endParaRPr lang="en-US" altLang="zh-CN" dirty="0" smtClean="0"/>
          </a:p>
          <a:p>
            <a:endParaRPr lang="en-US" altLang="zh-CN" dirty="0" smtClean="0"/>
          </a:p>
          <a:p>
            <a:r>
              <a:rPr lang="en-US" altLang="zh-CN" dirty="0" smtClean="0"/>
              <a:t>4</a:t>
            </a:r>
            <a:r>
              <a:rPr lang="zh-CN" altLang="en-US" dirty="0" smtClean="0"/>
              <a:t>：由于</a:t>
            </a:r>
            <a:r>
              <a:rPr lang="en-US" altLang="zh-CN" dirty="0" smtClean="0"/>
              <a:t>230</a:t>
            </a:r>
            <a:r>
              <a:rPr lang="zh-CN" altLang="en-US" dirty="0" smtClean="0"/>
              <a:t>伏直流主轴电机与调速器干扰都非常大，故而主轴电源线以及调速器需要远离打印机主控板以及电源以及各类连接线，并在打印机</a:t>
            </a:r>
            <a:r>
              <a:rPr lang="en-US" altLang="zh-CN" dirty="0" smtClean="0"/>
              <a:t>12</a:t>
            </a:r>
            <a:r>
              <a:rPr lang="zh-CN" altLang="en-US" dirty="0" smtClean="0"/>
              <a:t>电源输出端接上</a:t>
            </a:r>
            <a:r>
              <a:rPr lang="en-US" altLang="zh-CN" dirty="0" smtClean="0"/>
              <a:t>10uf</a:t>
            </a:r>
            <a:r>
              <a:rPr lang="zh-CN" altLang="en-US" dirty="0" smtClean="0"/>
              <a:t>电容。</a:t>
            </a:r>
            <a:endParaRPr lang="en-US" altLang="zh-CN" dirty="0" smtClean="0"/>
          </a:p>
          <a:p>
            <a:endParaRPr lang="en-US" altLang="zh-CN" dirty="0" smtClean="0"/>
          </a:p>
          <a:p>
            <a:r>
              <a:rPr lang="en-US" altLang="zh-CN" dirty="0" smtClean="0"/>
              <a:t>5</a:t>
            </a:r>
            <a:r>
              <a:rPr lang="zh-CN" altLang="en-US" dirty="0" smtClean="0"/>
              <a:t>：覆铜板厂家较多，最好选择背面标记“</a:t>
            </a:r>
            <a:r>
              <a:rPr lang="en-US" altLang="zh-CN" dirty="0" smtClean="0"/>
              <a:t>E</a:t>
            </a:r>
            <a:r>
              <a:rPr lang="zh-CN" altLang="en-US" dirty="0" smtClean="0"/>
              <a:t>”或“</a:t>
            </a:r>
            <a:r>
              <a:rPr lang="en-US" altLang="zh-CN" dirty="0" smtClean="0"/>
              <a:t>HS</a:t>
            </a:r>
            <a:r>
              <a:rPr lang="zh-CN" altLang="en-US" dirty="0" smtClean="0"/>
              <a:t>”的覆铜板，标记“</a:t>
            </a:r>
            <a:r>
              <a:rPr lang="en-US" altLang="zh-CN" dirty="0" smtClean="0"/>
              <a:t>ZD</a:t>
            </a:r>
            <a:r>
              <a:rPr lang="zh-CN" altLang="en-US" dirty="0" smtClean="0"/>
              <a:t>”的覆铜板雕刻出来的效果不好。</a:t>
            </a:r>
            <a:endParaRPr lang="en-US" altLang="zh-CN" dirty="0" smtClean="0"/>
          </a:p>
          <a:p>
            <a:endParaRPr lang="en-US" altLang="zh-CN" dirty="0" smtClean="0"/>
          </a:p>
          <a:p>
            <a:r>
              <a:rPr lang="zh-CN" altLang="en-US" dirty="0" smtClean="0"/>
              <a:t>如果对</a:t>
            </a:r>
            <a:r>
              <a:rPr lang="en-US" altLang="zh-CN" dirty="0" smtClean="0"/>
              <a:t>CNC</a:t>
            </a:r>
            <a:r>
              <a:rPr lang="zh-CN" altLang="en-US" dirty="0" smtClean="0"/>
              <a:t>技术掌握有困难可以尝试大功率激光烧刻</a:t>
            </a:r>
            <a:r>
              <a:rPr lang="en-US" altLang="zh-CN" dirty="0" smtClean="0"/>
              <a:t>+</a:t>
            </a:r>
            <a:r>
              <a:rPr lang="zh-CN" altLang="en-US" dirty="0" smtClean="0"/>
              <a:t>蚀刻技术</a:t>
            </a:r>
            <a:endParaRPr lang="en-US" altLang="zh-CN" dirty="0" smtClean="0"/>
          </a:p>
        </p:txBody>
      </p:sp>
      <p:sp>
        <p:nvSpPr>
          <p:cNvPr id="6" name="矩形 5"/>
          <p:cNvSpPr/>
          <p:nvPr/>
        </p:nvSpPr>
        <p:spPr>
          <a:xfrm>
            <a:off x="0" y="0"/>
            <a:ext cx="6500858" cy="369332"/>
          </a:xfrm>
          <a:prstGeom prst="rect">
            <a:avLst/>
          </a:prstGeom>
        </p:spPr>
        <p:txBody>
          <a:bodyPr wrap="square">
            <a:spAutoFit/>
          </a:bodyPr>
          <a:lstStyle/>
          <a:p>
            <a:r>
              <a:rPr lang="zh-CN" altLang="en-US" dirty="0" smtClean="0"/>
              <a:t>注意事项</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80"/>
      </a:dk1>
      <a:lt1>
        <a:sysClr val="window" lastClr="C0C0C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80"/>
      </a:dk1>
      <a:lt1>
        <a:sysClr val="window" lastClr="C0C0C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TotalTime>
  <Words>309</Words>
  <PresentationFormat>全屏显示(4:3)</PresentationFormat>
  <Paragraphs>35</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主题</vt:lpstr>
      <vt:lpstr>幻灯片 1</vt:lpstr>
      <vt:lpstr>幻灯片 2</vt:lpstr>
      <vt:lpstr>幻灯片 3</vt:lpstr>
      <vt:lpstr>幻灯片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番茄花园</cp:lastModifiedBy>
  <cp:revision>367</cp:revision>
  <dcterms:modified xsi:type="dcterms:W3CDTF">2015-11-16T02:24:15Z</dcterms:modified>
</cp:coreProperties>
</file>