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304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306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0C618-3692-4BBC-B96B-DDF2724D1B21}" type="datetimeFigureOut">
              <a:rPr lang="zh-CN" altLang="en-US" smtClean="0"/>
              <a:pPr/>
              <a:t>2016-7-19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BCF30-DBAE-4D87-A3FF-FD0FC498D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BCF30-DBAE-4D87-A3FF-FD0FC498D00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2016-7-19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2016-7-19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2016-7-19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2016-7-19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2016-7-19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2016-7-19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214554"/>
            <a:ext cx="36957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28794" y="5072074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安装 </a:t>
            </a:r>
            <a:r>
              <a:rPr lang="en-US" altLang="zh-CN" dirty="0" err="1" smtClean="0"/>
              <a:t>protel</a:t>
            </a:r>
            <a:r>
              <a:rPr lang="en-US" altLang="zh-CN" dirty="0" smtClean="0"/>
              <a:t> DXP 2004 </a:t>
            </a:r>
            <a:r>
              <a:rPr lang="zh-CN" altLang="en-US" dirty="0" smtClean="0"/>
              <a:t>汉化破解版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8226629" cy="374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标注 4"/>
          <p:cNvSpPr/>
          <p:nvPr/>
        </p:nvSpPr>
        <p:spPr>
          <a:xfrm>
            <a:off x="3786182" y="5214926"/>
            <a:ext cx="2428892" cy="857280"/>
          </a:xfrm>
          <a:prstGeom prst="wedgeRoundRectCallout">
            <a:avLst>
              <a:gd name="adj1" fmla="val -138139"/>
              <a:gd name="adj2" fmla="val -127911"/>
              <a:gd name="adj3" fmla="val 16667"/>
            </a:avLst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点击执行变化，系统会自动转到</a:t>
            </a:r>
            <a:r>
              <a:rPr lang="en-US" altLang="zh-CN" dirty="0" smtClean="0">
                <a:solidFill>
                  <a:schemeClr val="tx1"/>
                </a:solidFill>
              </a:rPr>
              <a:t>PCB</a:t>
            </a:r>
            <a:r>
              <a:rPr lang="zh-CN" altLang="en-US" dirty="0" smtClean="0">
                <a:solidFill>
                  <a:schemeClr val="tx1"/>
                </a:solidFill>
              </a:rPr>
              <a:t>界面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把原理图中的最新网表更新到布板文件中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7821780" cy="4672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71538" y="5929330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进入</a:t>
            </a:r>
            <a:r>
              <a:rPr lang="en-US" altLang="zh-CN" dirty="0" smtClean="0"/>
              <a:t>PCB</a:t>
            </a:r>
            <a:r>
              <a:rPr lang="zh-CN" altLang="en-US" dirty="0" smtClean="0"/>
              <a:t>界面，选择 </a:t>
            </a:r>
            <a:r>
              <a:rPr lang="en-US" altLang="zh-CN" dirty="0" err="1" smtClean="0"/>
              <a:t>keepoutlayer</a:t>
            </a:r>
            <a:r>
              <a:rPr lang="zh-CN" altLang="en-US" dirty="0" smtClean="0"/>
              <a:t>图层，</a:t>
            </a:r>
            <a:endParaRPr lang="en-US" altLang="zh-CN" dirty="0" smtClean="0"/>
          </a:p>
          <a:p>
            <a:r>
              <a:rPr lang="zh-CN" altLang="en-US" dirty="0" smtClean="0"/>
              <a:t>绘制电气边界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进入布板界面，绘制</a:t>
            </a:r>
            <a:r>
              <a:rPr lang="en-US" altLang="zh-CN" dirty="0" smtClean="0"/>
              <a:t>PCB</a:t>
            </a:r>
            <a:r>
              <a:rPr lang="zh-CN" altLang="en-US" dirty="0" smtClean="0"/>
              <a:t>外形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5742093" cy="37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1968" y="1714488"/>
            <a:ext cx="4572032" cy="266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71538" y="5572140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线宽</a:t>
            </a:r>
            <a:r>
              <a:rPr lang="en-US" altLang="zh-CN" dirty="0" smtClean="0"/>
              <a:t>0.5mm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20mil</a:t>
            </a:r>
            <a:r>
              <a:rPr lang="zh-CN" altLang="en-US" dirty="0" smtClean="0"/>
              <a:t>），安全距离</a:t>
            </a:r>
            <a:r>
              <a:rPr lang="en-US" altLang="zh-CN" dirty="0" smtClean="0"/>
              <a:t>0.6mm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793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设置布线规则（针对</a:t>
            </a:r>
            <a:r>
              <a:rPr lang="en-US" altLang="zh-CN" dirty="0" smtClean="0"/>
              <a:t>PCB</a:t>
            </a:r>
            <a:r>
              <a:rPr lang="zh-CN" altLang="en-US" dirty="0" smtClean="0"/>
              <a:t>雕刻工艺特点，线宽和线距相比印刷板要来的大），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25" y="1328738"/>
            <a:ext cx="56197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00166" y="578645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焊盘改为</a:t>
            </a:r>
            <a:r>
              <a:rPr lang="en-US" altLang="zh-CN" dirty="0" smtClean="0"/>
              <a:t>1.8</a:t>
            </a:r>
            <a:r>
              <a:rPr lang="zh-CN" altLang="en-US" dirty="0" smtClean="0"/>
              <a:t>外径，</a:t>
            </a:r>
            <a:r>
              <a:rPr lang="en-US" altLang="zh-CN" dirty="0" smtClean="0"/>
              <a:t>0.9</a:t>
            </a:r>
            <a:r>
              <a:rPr lang="zh-CN" altLang="en-US" dirty="0" smtClean="0"/>
              <a:t>内径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7476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设置布线规则（针对</a:t>
            </a:r>
            <a:r>
              <a:rPr lang="en-US" altLang="zh-CN" dirty="0" smtClean="0"/>
              <a:t>PCB</a:t>
            </a:r>
            <a:r>
              <a:rPr lang="zh-CN" altLang="en-US" dirty="0" smtClean="0"/>
              <a:t>雕刻工艺特点，焊盘也比较大，不容易脱落）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895350"/>
            <a:ext cx="786765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0" y="0"/>
            <a:ext cx="193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PCB</a:t>
            </a:r>
            <a:r>
              <a:rPr lang="zh-CN" altLang="en-US" dirty="0" smtClean="0"/>
              <a:t>走线层数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7290" y="6286520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这里设置为单面板，正面放置器件，背面走线（</a:t>
            </a:r>
            <a:r>
              <a:rPr lang="en-US" altLang="zh-CN" dirty="0" smtClean="0"/>
              <a:t>DIP</a:t>
            </a:r>
            <a:r>
              <a:rPr lang="zh-CN" altLang="en-US" dirty="0" smtClean="0"/>
              <a:t>插针器件）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" y="595313"/>
            <a:ext cx="79438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357290" y="6286520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板层显示与颜色管理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5025" y="1562100"/>
            <a:ext cx="49339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785918" y="5857892"/>
            <a:ext cx="528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选择公制单位</a:t>
            </a:r>
            <a:r>
              <a:rPr lang="en-US" altLang="zh-CN" dirty="0" smtClean="0"/>
              <a:t>(</a:t>
            </a:r>
            <a:r>
              <a:rPr lang="zh-CN" altLang="en-US" dirty="0" smtClean="0"/>
              <a:t>毫米</a:t>
            </a:r>
            <a:r>
              <a:rPr lang="en-US" altLang="zh-CN" dirty="0" smtClean="0"/>
              <a:t>mm)</a:t>
            </a:r>
            <a:r>
              <a:rPr lang="zh-CN" altLang="en-US" dirty="0" smtClean="0"/>
              <a:t>，默认为英制（微英寸</a:t>
            </a:r>
            <a:r>
              <a:rPr lang="en-US" altLang="zh-CN" dirty="0" smtClean="0"/>
              <a:t>mil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两者相差</a:t>
            </a:r>
            <a:r>
              <a:rPr lang="en-US" altLang="zh-CN" dirty="0" smtClean="0"/>
              <a:t>25.4</a:t>
            </a:r>
            <a:r>
              <a:rPr lang="zh-CN" altLang="en-US" dirty="0" smtClean="0"/>
              <a:t>倍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0238" y="1547813"/>
            <a:ext cx="53435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0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器件初步布局（自动布局）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642918"/>
            <a:ext cx="43624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714752"/>
            <a:ext cx="45434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0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器件初步布局（自动布局）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14488"/>
            <a:ext cx="40100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0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初步布线（自动布线）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397285"/>
            <a:ext cx="7072330" cy="510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0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设置中文版界面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57232"/>
            <a:ext cx="21907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标注 5"/>
          <p:cNvSpPr/>
          <p:nvPr/>
        </p:nvSpPr>
        <p:spPr>
          <a:xfrm>
            <a:off x="285720" y="5500702"/>
            <a:ext cx="1785950" cy="928694"/>
          </a:xfrm>
          <a:prstGeom prst="wedgeRectCallout">
            <a:avLst>
              <a:gd name="adj1" fmla="val 195449"/>
              <a:gd name="adj2" fmla="val -64890"/>
            </a:avLst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endParaRPr lang="en-US" altLang="zh-CN" dirty="0" smtClean="0">
              <a:solidFill>
                <a:prstClr val="black"/>
              </a:solidFill>
            </a:endParaRPr>
          </a:p>
          <a:p>
            <a:pPr lvl="0" algn="just"/>
            <a:r>
              <a:rPr lang="zh-CN" altLang="en-US" dirty="0" smtClean="0">
                <a:solidFill>
                  <a:prstClr val="black"/>
                </a:solidFill>
              </a:rPr>
              <a:t>这里勾选后，重启即可进入</a:t>
            </a:r>
            <a:r>
              <a:rPr lang="en-US" altLang="zh-CN" dirty="0" err="1" smtClean="0">
                <a:solidFill>
                  <a:prstClr val="black"/>
                </a:solidFill>
              </a:rPr>
              <a:t>protel</a:t>
            </a:r>
            <a:r>
              <a:rPr lang="zh-CN" altLang="en-US" dirty="0" smtClean="0">
                <a:solidFill>
                  <a:prstClr val="black"/>
                </a:solidFill>
              </a:rPr>
              <a:t>中文版</a:t>
            </a:r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2113" y="671513"/>
            <a:ext cx="581977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0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布线规则设置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6215082"/>
            <a:ext cx="528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器件面（正面）不走线，</a:t>
            </a:r>
            <a:endParaRPr lang="en-US" altLang="zh-CN" dirty="0" smtClean="0"/>
          </a:p>
          <a:p>
            <a:r>
              <a:rPr lang="zh-CN" altLang="en-US" dirty="0" smtClean="0"/>
              <a:t>焊接面（背面）走线方向任意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0"/>
            <a:ext cx="782002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85852" y="6072206"/>
            <a:ext cx="621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自动布线会有一些走线没有布通，或者不合理，</a:t>
            </a:r>
            <a:endParaRPr lang="en-US" altLang="zh-CN" dirty="0" smtClean="0"/>
          </a:p>
          <a:p>
            <a:r>
              <a:rPr lang="zh-CN" altLang="en-US" dirty="0" smtClean="0"/>
              <a:t>需要手工修改走线（交互式布线按钮）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785794"/>
            <a:ext cx="52768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选择刚刚完成并保存的</a:t>
            </a:r>
            <a:r>
              <a:rPr lang="en-US" altLang="zh-CN" dirty="0" smtClean="0"/>
              <a:t>PCB</a:t>
            </a:r>
            <a:r>
              <a:rPr lang="zh-CN" altLang="en-US" dirty="0" smtClean="0"/>
              <a:t>布板文件，输出</a:t>
            </a:r>
            <a:r>
              <a:rPr lang="en-US" altLang="zh-CN" dirty="0" smtClean="0"/>
              <a:t>Gerber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142984"/>
            <a:ext cx="47053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Gerber</a:t>
            </a:r>
            <a:r>
              <a:rPr lang="zh-CN" altLang="en-US" dirty="0" smtClean="0"/>
              <a:t>文件设置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142844" y="4643446"/>
            <a:ext cx="1857356" cy="357190"/>
          </a:xfrm>
          <a:prstGeom prst="wedgeRoundRectCallout">
            <a:avLst>
              <a:gd name="adj1" fmla="val -11559"/>
              <a:gd name="adj2" fmla="val -536021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单位选择毫米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928926" y="571480"/>
            <a:ext cx="2428892" cy="428652"/>
          </a:xfrm>
          <a:prstGeom prst="wedgeRoundRectCallout">
            <a:avLst>
              <a:gd name="adj1" fmla="val -42659"/>
              <a:gd name="adj2" fmla="val 391488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格式选择两位小数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38625" y="1714500"/>
            <a:ext cx="49053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圆角矩形标注 7"/>
          <p:cNvSpPr/>
          <p:nvPr/>
        </p:nvSpPr>
        <p:spPr>
          <a:xfrm>
            <a:off x="4357686" y="4429132"/>
            <a:ext cx="2643206" cy="785818"/>
          </a:xfrm>
          <a:prstGeom prst="wedgeRoundRectCallout">
            <a:avLst>
              <a:gd name="adj1" fmla="val 43737"/>
              <a:gd name="adj2" fmla="val -238312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Bottom</a:t>
            </a:r>
            <a:r>
              <a:rPr lang="zh-CN" altLang="en-US" dirty="0" smtClean="0">
                <a:solidFill>
                  <a:schemeClr val="tx1"/>
                </a:solidFill>
              </a:rPr>
              <a:t>面记得勾选镜像，否则雕刻出来是反的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57950" y="642918"/>
            <a:ext cx="2428892" cy="428652"/>
          </a:xfrm>
          <a:prstGeom prst="wedgeRoundRectCallout">
            <a:avLst>
              <a:gd name="adj1" fmla="val -5012"/>
              <a:gd name="adj2" fmla="val 388397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包含板外形数据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4350" y="2143116"/>
            <a:ext cx="48196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71612"/>
            <a:ext cx="36576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找到刚刚产生的</a:t>
            </a:r>
            <a:r>
              <a:rPr lang="en-US" altLang="zh-CN" dirty="0" smtClean="0"/>
              <a:t>Gerber</a:t>
            </a:r>
            <a:r>
              <a:rPr lang="zh-CN" altLang="en-US" dirty="0" smtClean="0"/>
              <a:t>文件所在的文件夹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15016"/>
            <a:ext cx="7929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protel</a:t>
            </a:r>
            <a:r>
              <a:rPr lang="zh-CN" altLang="en-US" dirty="0" smtClean="0"/>
              <a:t>项目文件夹中找到</a:t>
            </a:r>
            <a:r>
              <a:rPr lang="en-US" altLang="zh-CN" dirty="0" smtClean="0"/>
              <a:t>CAM</a:t>
            </a:r>
            <a:r>
              <a:rPr lang="zh-CN" altLang="en-US" dirty="0" smtClean="0"/>
              <a:t>文件，点击鼠标右键，选择打开资源管理器，即可找到</a:t>
            </a:r>
            <a:r>
              <a:rPr lang="en-US" altLang="zh-CN" dirty="0" err="1" smtClean="0"/>
              <a:t>gerber</a:t>
            </a:r>
            <a:r>
              <a:rPr lang="zh-CN" altLang="en-US" dirty="0" smtClean="0"/>
              <a:t>文件所在文件夹。</a:t>
            </a:r>
            <a:endParaRPr lang="en-US" altLang="zh-CN" dirty="0" smtClean="0"/>
          </a:p>
          <a:p>
            <a:r>
              <a:rPr lang="zh-CN" altLang="en-US" dirty="0" smtClean="0"/>
              <a:t>下一步就是进入</a:t>
            </a:r>
            <a:r>
              <a:rPr lang="en-US" altLang="zh-CN" dirty="0" err="1" smtClean="0"/>
              <a:t>copperCAM</a:t>
            </a:r>
            <a:r>
              <a:rPr lang="zh-CN" altLang="en-US" dirty="0" smtClean="0"/>
              <a:t>中打开这个文件夹，选中相应的</a:t>
            </a:r>
            <a:r>
              <a:rPr lang="en-US" altLang="zh-CN" dirty="0" err="1" smtClean="0"/>
              <a:t>gerber</a:t>
            </a:r>
            <a:r>
              <a:rPr lang="zh-CN" altLang="en-US" dirty="0" smtClean="0"/>
              <a:t>文件即可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763" y="1000125"/>
            <a:ext cx="684847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14348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新建一个</a:t>
            </a:r>
            <a:r>
              <a:rPr lang="en-US" altLang="zh-CN" dirty="0" smtClean="0"/>
              <a:t>PCB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142984"/>
            <a:ext cx="64103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00100" y="521495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在新建</a:t>
            </a:r>
            <a:r>
              <a:rPr lang="en-US" altLang="zh-CN" dirty="0" smtClean="0"/>
              <a:t>PCB</a:t>
            </a:r>
            <a:r>
              <a:rPr lang="zh-CN" altLang="en-US" dirty="0" smtClean="0"/>
              <a:t>项目中添加一张原理图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50101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5" y="2047875"/>
            <a:ext cx="500062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>
          <a:xfrm>
            <a:off x="5000628" y="857232"/>
            <a:ext cx="2428892" cy="571504"/>
          </a:xfrm>
          <a:prstGeom prst="wedgeRoundRectCallout">
            <a:avLst>
              <a:gd name="adj1" fmla="val -39384"/>
              <a:gd name="adj2" fmla="val 197765"/>
              <a:gd name="adj3" fmla="val 16667"/>
            </a:avLst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在库文件中查找零件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429388" y="1500174"/>
            <a:ext cx="1928826" cy="357190"/>
          </a:xfrm>
          <a:prstGeom prst="wedgeRoundRectCallout">
            <a:avLst>
              <a:gd name="adj1" fmla="val -9173"/>
              <a:gd name="adj2" fmla="val 179039"/>
              <a:gd name="adj3" fmla="val 16667"/>
            </a:avLst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放进原理图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643042" y="4786322"/>
            <a:ext cx="1928826" cy="714356"/>
          </a:xfrm>
          <a:prstGeom prst="wedgeRoundRectCallout">
            <a:avLst>
              <a:gd name="adj1" fmla="val 4568"/>
              <a:gd name="adj2" fmla="val -415474"/>
              <a:gd name="adj3" fmla="val 16667"/>
            </a:avLst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打开库文件页面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在新建的原理图中添加器件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863" y="709613"/>
            <a:ext cx="7534275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>
          <a:xfrm>
            <a:off x="2143108" y="2071678"/>
            <a:ext cx="1428760" cy="500066"/>
          </a:xfrm>
          <a:prstGeom prst="wedgeRoundRectCallout">
            <a:avLst>
              <a:gd name="adj1" fmla="val 64500"/>
              <a:gd name="adj2" fmla="val -230953"/>
              <a:gd name="adj3" fmla="val 16667"/>
            </a:avLst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放上导线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429256" y="2071678"/>
            <a:ext cx="3000396" cy="714380"/>
          </a:xfrm>
          <a:prstGeom prst="wedgeRoundRectCallout">
            <a:avLst>
              <a:gd name="adj1" fmla="val -65654"/>
              <a:gd name="adj2" fmla="val -172475"/>
              <a:gd name="adj3" fmla="val 16667"/>
            </a:avLst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放上电源和地，以及插针，这样原理图就完成了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0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在新建的原理图中添加导线，下图是我们的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轴光电传感原理图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719138"/>
            <a:ext cx="81629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357158" y="357166"/>
            <a:ext cx="79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http://wenku.baidu.com/view/d5c63309763231126edb110c.html?re=view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488668"/>
            <a:ext cx="8929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难点在于有时候器件不是通用件，库比较难找，或者找不到与实物相符合的封装。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813" y="1109663"/>
            <a:ext cx="52863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7158" y="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生成网表，给布板用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928934"/>
            <a:ext cx="44672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4414" y="4857760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更新网表，此时</a:t>
            </a:r>
            <a:r>
              <a:rPr lang="en-US" altLang="zh-CN" dirty="0" err="1" smtClean="0"/>
              <a:t>pcb</a:t>
            </a:r>
            <a:r>
              <a:rPr lang="zh-CN" altLang="en-US" dirty="0" smtClean="0"/>
              <a:t>图会自动调用并刷新原理图生成的网表文件。</a:t>
            </a:r>
            <a:endParaRPr lang="en-US" altLang="zh-CN" dirty="0" smtClean="0"/>
          </a:p>
          <a:p>
            <a:r>
              <a:rPr lang="zh-CN" altLang="en-US" dirty="0" smtClean="0"/>
              <a:t>项目下的</a:t>
            </a:r>
            <a:r>
              <a:rPr lang="en-US" altLang="zh-CN" dirty="0" err="1" smtClean="0"/>
              <a:t>Pcb</a:t>
            </a:r>
            <a:r>
              <a:rPr lang="zh-CN" altLang="en-US" dirty="0" smtClean="0"/>
              <a:t>图纸要先保存一下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把原理图中的最新网表更新到布板文件中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accent6">
              <a:lumMod val="75000"/>
            </a:schemeClr>
          </a:solidFill>
        </a:ln>
      </a:spPr>
      <a:bodyPr rtlCol="0" anchor="ctr"/>
      <a:lstStyle>
        <a:defPPr algn="just">
          <a:defRPr dirty="0" smtClean="0">
            <a:solidFill>
              <a:prstClr val="black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465</Words>
  <PresentationFormat>全屏显示(4:3)</PresentationFormat>
  <Paragraphs>51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sunspnet</cp:lastModifiedBy>
  <cp:revision>152</cp:revision>
  <dcterms:modified xsi:type="dcterms:W3CDTF">2016-07-19T00:30:37Z</dcterms:modified>
</cp:coreProperties>
</file>