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62"/>
  </p:notesMasterIdLst>
  <p:handoutMasterIdLst>
    <p:handoutMasterId r:id="rId63"/>
  </p:handoutMasterIdLst>
  <p:sldIdLst>
    <p:sldId id="256" r:id="rId2"/>
    <p:sldId id="271" r:id="rId3"/>
    <p:sldId id="303" r:id="rId4"/>
    <p:sldId id="330" r:id="rId5"/>
    <p:sldId id="272" r:id="rId6"/>
    <p:sldId id="299" r:id="rId7"/>
    <p:sldId id="314" r:id="rId8"/>
    <p:sldId id="315" r:id="rId9"/>
    <p:sldId id="274" r:id="rId10"/>
    <p:sldId id="275" r:id="rId11"/>
    <p:sldId id="273" r:id="rId12"/>
    <p:sldId id="307" r:id="rId13"/>
    <p:sldId id="308" r:id="rId14"/>
    <p:sldId id="309" r:id="rId15"/>
    <p:sldId id="276" r:id="rId16"/>
    <p:sldId id="277" r:id="rId17"/>
    <p:sldId id="304" r:id="rId18"/>
    <p:sldId id="305" r:id="rId19"/>
    <p:sldId id="306" r:id="rId20"/>
    <p:sldId id="278" r:id="rId21"/>
    <p:sldId id="279" r:id="rId22"/>
    <p:sldId id="280" r:id="rId23"/>
    <p:sldId id="281" r:id="rId24"/>
    <p:sldId id="282" r:id="rId25"/>
    <p:sldId id="283" r:id="rId26"/>
    <p:sldId id="337" r:id="rId27"/>
    <p:sldId id="331" r:id="rId28"/>
    <p:sldId id="319" r:id="rId29"/>
    <p:sldId id="285" r:id="rId30"/>
    <p:sldId id="320" r:id="rId31"/>
    <p:sldId id="321" r:id="rId32"/>
    <p:sldId id="335" r:id="rId33"/>
    <p:sldId id="336" r:id="rId34"/>
    <p:sldId id="322" r:id="rId35"/>
    <p:sldId id="323" r:id="rId36"/>
    <p:sldId id="324" r:id="rId37"/>
    <p:sldId id="325" r:id="rId38"/>
    <p:sldId id="326" r:id="rId39"/>
    <p:sldId id="327" r:id="rId40"/>
    <p:sldId id="328" r:id="rId41"/>
    <p:sldId id="329" r:id="rId42"/>
    <p:sldId id="316" r:id="rId43"/>
    <p:sldId id="286" r:id="rId44"/>
    <p:sldId id="287" r:id="rId45"/>
    <p:sldId id="288" r:id="rId46"/>
    <p:sldId id="332" r:id="rId47"/>
    <p:sldId id="289" r:id="rId48"/>
    <p:sldId id="290" r:id="rId49"/>
    <p:sldId id="291" r:id="rId50"/>
    <p:sldId id="292" r:id="rId51"/>
    <p:sldId id="333" r:id="rId52"/>
    <p:sldId id="334" r:id="rId53"/>
    <p:sldId id="294" r:id="rId54"/>
    <p:sldId id="295" r:id="rId55"/>
    <p:sldId id="310" r:id="rId56"/>
    <p:sldId id="296" r:id="rId57"/>
    <p:sldId id="297" r:id="rId58"/>
    <p:sldId id="298" r:id="rId59"/>
    <p:sldId id="311" r:id="rId60"/>
    <p:sldId id="317" r:id="rId61"/>
  </p:sldIdLst>
  <p:sldSz cx="9144000" cy="6858000" type="screen4x3"/>
  <p:notesSz cx="6858000" cy="9144000"/>
  <p:defaultTextStyle>
    <a:defPPr>
      <a:defRPr lang="en-US"/>
    </a:defPPr>
    <a:lvl1pPr algn="r" rtl="0" eaLnBrk="0" fontAlgn="base" hangingPunct="0">
      <a:spcBef>
        <a:spcPct val="50000"/>
      </a:spcBef>
      <a:spcAft>
        <a:spcPct val="0"/>
      </a:spcAft>
      <a:defRPr kern="1200">
        <a:solidFill>
          <a:schemeClr val="tx1"/>
        </a:solidFill>
        <a:latin typeface="Verdana" pitchFamily="34" charset="0"/>
        <a:ea typeface="+mn-ea"/>
        <a:cs typeface="+mn-cs"/>
      </a:defRPr>
    </a:lvl1pPr>
    <a:lvl2pPr marL="457200" algn="r" rtl="0" eaLnBrk="0" fontAlgn="base" hangingPunct="0">
      <a:spcBef>
        <a:spcPct val="50000"/>
      </a:spcBef>
      <a:spcAft>
        <a:spcPct val="0"/>
      </a:spcAft>
      <a:defRPr kern="1200">
        <a:solidFill>
          <a:schemeClr val="tx1"/>
        </a:solidFill>
        <a:latin typeface="Verdana" pitchFamily="34" charset="0"/>
        <a:ea typeface="+mn-ea"/>
        <a:cs typeface="+mn-cs"/>
      </a:defRPr>
    </a:lvl2pPr>
    <a:lvl3pPr marL="914400" algn="r" rtl="0" eaLnBrk="0" fontAlgn="base" hangingPunct="0">
      <a:spcBef>
        <a:spcPct val="50000"/>
      </a:spcBef>
      <a:spcAft>
        <a:spcPct val="0"/>
      </a:spcAft>
      <a:defRPr kern="1200">
        <a:solidFill>
          <a:schemeClr val="tx1"/>
        </a:solidFill>
        <a:latin typeface="Verdana" pitchFamily="34" charset="0"/>
        <a:ea typeface="+mn-ea"/>
        <a:cs typeface="+mn-cs"/>
      </a:defRPr>
    </a:lvl3pPr>
    <a:lvl4pPr marL="1371600" algn="r" rtl="0" eaLnBrk="0" fontAlgn="base" hangingPunct="0">
      <a:spcBef>
        <a:spcPct val="50000"/>
      </a:spcBef>
      <a:spcAft>
        <a:spcPct val="0"/>
      </a:spcAft>
      <a:defRPr kern="1200">
        <a:solidFill>
          <a:schemeClr val="tx1"/>
        </a:solidFill>
        <a:latin typeface="Verdana" pitchFamily="34" charset="0"/>
        <a:ea typeface="+mn-ea"/>
        <a:cs typeface="+mn-cs"/>
      </a:defRPr>
    </a:lvl4pPr>
    <a:lvl5pPr marL="1828800" algn="r" rtl="0" eaLnBrk="0" fontAlgn="base" hangingPunct="0">
      <a:spcBef>
        <a:spcPct val="5000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FF"/>
    <a:srgbClr val="FF0000"/>
    <a:srgbClr val="0000FF"/>
    <a:srgbClr val="00FFFF"/>
    <a:srgbClr val="808080"/>
    <a:srgbClr val="FF9900"/>
    <a:srgbClr val="66FF33"/>
    <a:srgbClr val="F5DF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721" autoAdjust="0"/>
    <p:restoredTop sz="87977" autoAdjust="0"/>
  </p:normalViewPr>
  <p:slideViewPr>
    <p:cSldViewPr>
      <p:cViewPr varScale="1">
        <p:scale>
          <a:sx n="98" d="100"/>
          <a:sy n="98" d="100"/>
        </p:scale>
        <p:origin x="1518" y="78"/>
      </p:cViewPr>
      <p:guideLst>
        <p:guide orient="horz" pos="2160"/>
        <p:guide pos="2880"/>
      </p:guideLst>
    </p:cSldViewPr>
  </p:slideViewPr>
  <p:notesTextViewPr>
    <p:cViewPr>
      <p:scale>
        <a:sx n="100" d="100"/>
        <a:sy n="100" d="100"/>
      </p:scale>
      <p:origin x="0" y="0"/>
    </p:cViewPr>
  </p:notesTextViewPr>
  <p:notesViewPr>
    <p:cSldViewPr>
      <p:cViewPr varScale="1">
        <p:scale>
          <a:sx n="57" d="100"/>
          <a:sy n="57" d="100"/>
        </p:scale>
        <p:origin x="-1134" y="-96"/>
      </p:cViewPr>
      <p:guideLst>
        <p:guide orient="horz" pos="2880"/>
        <p:guide pos="2160"/>
      </p:guideLst>
    </p:cSldViewPr>
  </p:notes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CF9B59-A606-44F2-8AE4-D89B33B1D9EC}" type="doc">
      <dgm:prSet loTypeId="urn:microsoft.com/office/officeart/2005/8/layout/vList5" loCatId="list" qsTypeId="urn:microsoft.com/office/officeart/2005/8/quickstyle/3d2" qsCatId="3D" csTypeId="urn:microsoft.com/office/officeart/2005/8/colors/colorful5" csCatId="colorful" phldr="1"/>
      <dgm:spPr/>
      <dgm:t>
        <a:bodyPr/>
        <a:lstStyle/>
        <a:p>
          <a:endParaRPr lang="en-US"/>
        </a:p>
      </dgm:t>
    </dgm:pt>
    <dgm:pt modelId="{111CB6E1-9CC7-4E90-8A9C-99C82322A410}">
      <dgm:prSet phldrT="[Text]"/>
      <dgm:spPr/>
      <dgm:t>
        <a:bodyPr/>
        <a:lstStyle/>
        <a:p>
          <a:r>
            <a:rPr lang="en-US" dirty="0" smtClean="0"/>
            <a:t>1</a:t>
          </a:r>
          <a:endParaRPr lang="en-US" dirty="0"/>
        </a:p>
      </dgm:t>
    </dgm:pt>
    <dgm:pt modelId="{116068CF-2F6A-4491-9284-6BDA1DA8572B}" type="parTrans" cxnId="{437A6B5A-DCBE-498C-AB92-D0EBCF8E496D}">
      <dgm:prSet/>
      <dgm:spPr/>
      <dgm:t>
        <a:bodyPr/>
        <a:lstStyle/>
        <a:p>
          <a:endParaRPr lang="en-US"/>
        </a:p>
      </dgm:t>
    </dgm:pt>
    <dgm:pt modelId="{E4EF66F2-6430-498D-BE3C-5B3C98CAAA28}" type="sibTrans" cxnId="{437A6B5A-DCBE-498C-AB92-D0EBCF8E496D}">
      <dgm:prSet/>
      <dgm:spPr/>
      <dgm:t>
        <a:bodyPr/>
        <a:lstStyle/>
        <a:p>
          <a:endParaRPr lang="en-US"/>
        </a:p>
      </dgm:t>
    </dgm:pt>
    <dgm:pt modelId="{C980426A-8892-4438-9EA8-69DDAC2A0CB1}">
      <dgm:prSet phldrT="[Text]"/>
      <dgm:spPr/>
      <dgm:t>
        <a:bodyPr/>
        <a:lstStyle/>
        <a:p>
          <a:r>
            <a:rPr lang="en-US" dirty="0" smtClean="0"/>
            <a:t>Problem Definition</a:t>
          </a:r>
          <a:endParaRPr lang="en-US" dirty="0"/>
        </a:p>
      </dgm:t>
    </dgm:pt>
    <dgm:pt modelId="{03828BBC-F435-456A-BE26-B49586553830}" type="parTrans" cxnId="{DE4CF71B-A969-412B-A8E8-7564EAF6D326}">
      <dgm:prSet/>
      <dgm:spPr/>
      <dgm:t>
        <a:bodyPr/>
        <a:lstStyle/>
        <a:p>
          <a:endParaRPr lang="en-US"/>
        </a:p>
      </dgm:t>
    </dgm:pt>
    <dgm:pt modelId="{260CEB89-711E-43E6-A6C3-969BF3D75D2F}" type="sibTrans" cxnId="{DE4CF71B-A969-412B-A8E8-7564EAF6D326}">
      <dgm:prSet/>
      <dgm:spPr/>
      <dgm:t>
        <a:bodyPr/>
        <a:lstStyle/>
        <a:p>
          <a:endParaRPr lang="en-US"/>
        </a:p>
      </dgm:t>
    </dgm:pt>
    <dgm:pt modelId="{E45F28CB-2CB8-4794-86A4-49F924B15BA2}">
      <dgm:prSet phldrT="[Text]"/>
      <dgm:spPr/>
      <dgm:t>
        <a:bodyPr/>
        <a:lstStyle/>
        <a:p>
          <a:r>
            <a:rPr lang="en-US" dirty="0" smtClean="0"/>
            <a:t>2</a:t>
          </a:r>
          <a:endParaRPr lang="en-US" dirty="0"/>
        </a:p>
      </dgm:t>
    </dgm:pt>
    <dgm:pt modelId="{D352F9EB-FA25-4BF5-BA10-ED6CF0F0782D}" type="parTrans" cxnId="{C15AD4A0-A91C-4A82-B328-7174CC0B9458}">
      <dgm:prSet/>
      <dgm:spPr/>
      <dgm:t>
        <a:bodyPr/>
        <a:lstStyle/>
        <a:p>
          <a:endParaRPr lang="en-US"/>
        </a:p>
      </dgm:t>
    </dgm:pt>
    <dgm:pt modelId="{B2CAD6B4-0972-470C-80DF-DF9C956F997B}" type="sibTrans" cxnId="{C15AD4A0-A91C-4A82-B328-7174CC0B9458}">
      <dgm:prSet/>
      <dgm:spPr/>
      <dgm:t>
        <a:bodyPr/>
        <a:lstStyle/>
        <a:p>
          <a:endParaRPr lang="en-US"/>
        </a:p>
      </dgm:t>
    </dgm:pt>
    <dgm:pt modelId="{343B8BFE-202B-46C8-AB6F-2CEE1D902D46}">
      <dgm:prSet phldrT="[Text]"/>
      <dgm:spPr/>
      <dgm:t>
        <a:bodyPr/>
        <a:lstStyle/>
        <a:p>
          <a:r>
            <a:rPr lang="en-US" dirty="0" smtClean="0"/>
            <a:t>State of the art examples</a:t>
          </a:r>
          <a:endParaRPr lang="en-US" dirty="0"/>
        </a:p>
      </dgm:t>
    </dgm:pt>
    <dgm:pt modelId="{39C3615C-A01B-4C0F-A1DF-87FEBA4120FD}" type="parTrans" cxnId="{2D74C9FE-4286-438B-B129-9DE88F04E761}">
      <dgm:prSet/>
      <dgm:spPr/>
      <dgm:t>
        <a:bodyPr/>
        <a:lstStyle/>
        <a:p>
          <a:endParaRPr lang="en-US"/>
        </a:p>
      </dgm:t>
    </dgm:pt>
    <dgm:pt modelId="{B4FE6F1B-8AFA-4548-9C96-9D780B3E6DAC}" type="sibTrans" cxnId="{2D74C9FE-4286-438B-B129-9DE88F04E761}">
      <dgm:prSet/>
      <dgm:spPr/>
      <dgm:t>
        <a:bodyPr/>
        <a:lstStyle/>
        <a:p>
          <a:endParaRPr lang="en-US"/>
        </a:p>
      </dgm:t>
    </dgm:pt>
    <dgm:pt modelId="{83096E56-1FDE-4CB5-A396-AD9973FB9922}" type="pres">
      <dgm:prSet presAssocID="{C9CF9B59-A606-44F2-8AE4-D89B33B1D9EC}" presName="Name0" presStyleCnt="0">
        <dgm:presLayoutVars>
          <dgm:dir/>
          <dgm:animLvl val="lvl"/>
          <dgm:resizeHandles val="exact"/>
        </dgm:presLayoutVars>
      </dgm:prSet>
      <dgm:spPr/>
      <dgm:t>
        <a:bodyPr/>
        <a:lstStyle/>
        <a:p>
          <a:endParaRPr lang="en-US"/>
        </a:p>
      </dgm:t>
    </dgm:pt>
    <dgm:pt modelId="{C841CD75-F468-4158-A666-889D7D497CD1}" type="pres">
      <dgm:prSet presAssocID="{111CB6E1-9CC7-4E90-8A9C-99C82322A410}" presName="linNode" presStyleCnt="0"/>
      <dgm:spPr/>
    </dgm:pt>
    <dgm:pt modelId="{6833724B-E0E7-4EB1-B283-6552C70D965A}" type="pres">
      <dgm:prSet presAssocID="{111CB6E1-9CC7-4E90-8A9C-99C82322A410}" presName="parentText" presStyleLbl="node1" presStyleIdx="0" presStyleCnt="2" custScaleX="48968">
        <dgm:presLayoutVars>
          <dgm:chMax val="1"/>
          <dgm:bulletEnabled val="1"/>
        </dgm:presLayoutVars>
      </dgm:prSet>
      <dgm:spPr/>
      <dgm:t>
        <a:bodyPr/>
        <a:lstStyle/>
        <a:p>
          <a:endParaRPr lang="en-US"/>
        </a:p>
      </dgm:t>
    </dgm:pt>
    <dgm:pt modelId="{E5C1AEB3-0E67-4964-9E44-878928037046}" type="pres">
      <dgm:prSet presAssocID="{111CB6E1-9CC7-4E90-8A9C-99C82322A410}" presName="descendantText" presStyleLbl="alignAccFollowNode1" presStyleIdx="0" presStyleCnt="2" custScaleX="127273">
        <dgm:presLayoutVars>
          <dgm:bulletEnabled val="1"/>
        </dgm:presLayoutVars>
      </dgm:prSet>
      <dgm:spPr/>
      <dgm:t>
        <a:bodyPr/>
        <a:lstStyle/>
        <a:p>
          <a:endParaRPr lang="en-US"/>
        </a:p>
      </dgm:t>
    </dgm:pt>
    <dgm:pt modelId="{008E4B6C-03B9-466E-AD1C-7220706849C2}" type="pres">
      <dgm:prSet presAssocID="{E4EF66F2-6430-498D-BE3C-5B3C98CAAA28}" presName="sp" presStyleCnt="0"/>
      <dgm:spPr/>
    </dgm:pt>
    <dgm:pt modelId="{DAF785C2-B379-4FD1-B505-87E743CDCBFD}" type="pres">
      <dgm:prSet presAssocID="{E45F28CB-2CB8-4794-86A4-49F924B15BA2}" presName="linNode" presStyleCnt="0"/>
      <dgm:spPr/>
    </dgm:pt>
    <dgm:pt modelId="{1FFA47D3-CB89-4A2D-9D37-B4BB5C6AAFF9}" type="pres">
      <dgm:prSet presAssocID="{E45F28CB-2CB8-4794-86A4-49F924B15BA2}" presName="parentText" presStyleLbl="node1" presStyleIdx="1" presStyleCnt="2" custScaleX="48968">
        <dgm:presLayoutVars>
          <dgm:chMax val="1"/>
          <dgm:bulletEnabled val="1"/>
        </dgm:presLayoutVars>
      </dgm:prSet>
      <dgm:spPr/>
      <dgm:t>
        <a:bodyPr/>
        <a:lstStyle/>
        <a:p>
          <a:endParaRPr lang="en-US"/>
        </a:p>
      </dgm:t>
    </dgm:pt>
    <dgm:pt modelId="{00C60AF4-2FFE-4A7A-88B8-53F001660446}" type="pres">
      <dgm:prSet presAssocID="{E45F28CB-2CB8-4794-86A4-49F924B15BA2}" presName="descendantText" presStyleLbl="alignAccFollowNode1" presStyleIdx="1" presStyleCnt="2" custScaleX="127273">
        <dgm:presLayoutVars>
          <dgm:bulletEnabled val="1"/>
        </dgm:presLayoutVars>
      </dgm:prSet>
      <dgm:spPr/>
      <dgm:t>
        <a:bodyPr/>
        <a:lstStyle/>
        <a:p>
          <a:endParaRPr lang="en-US"/>
        </a:p>
      </dgm:t>
    </dgm:pt>
  </dgm:ptLst>
  <dgm:cxnLst>
    <dgm:cxn modelId="{4B613FF7-5A92-47C4-B28C-AE2EE3EF89AE}" type="presOf" srcId="{E45F28CB-2CB8-4794-86A4-49F924B15BA2}" destId="{1FFA47D3-CB89-4A2D-9D37-B4BB5C6AAFF9}" srcOrd="0" destOrd="0" presId="urn:microsoft.com/office/officeart/2005/8/layout/vList5"/>
    <dgm:cxn modelId="{437A6B5A-DCBE-498C-AB92-D0EBCF8E496D}" srcId="{C9CF9B59-A606-44F2-8AE4-D89B33B1D9EC}" destId="{111CB6E1-9CC7-4E90-8A9C-99C82322A410}" srcOrd="0" destOrd="0" parTransId="{116068CF-2F6A-4491-9284-6BDA1DA8572B}" sibTransId="{E4EF66F2-6430-498D-BE3C-5B3C98CAAA28}"/>
    <dgm:cxn modelId="{2D74C9FE-4286-438B-B129-9DE88F04E761}" srcId="{E45F28CB-2CB8-4794-86A4-49F924B15BA2}" destId="{343B8BFE-202B-46C8-AB6F-2CEE1D902D46}" srcOrd="0" destOrd="0" parTransId="{39C3615C-A01B-4C0F-A1DF-87FEBA4120FD}" sibTransId="{B4FE6F1B-8AFA-4548-9C96-9D780B3E6DAC}"/>
    <dgm:cxn modelId="{FF31DB1D-66BF-4737-A41D-DC2F26886568}" type="presOf" srcId="{C9CF9B59-A606-44F2-8AE4-D89B33B1D9EC}" destId="{83096E56-1FDE-4CB5-A396-AD9973FB9922}" srcOrd="0" destOrd="0" presId="urn:microsoft.com/office/officeart/2005/8/layout/vList5"/>
    <dgm:cxn modelId="{CA69CBC4-47E8-4C49-AE99-87BDD054E38F}" type="presOf" srcId="{111CB6E1-9CC7-4E90-8A9C-99C82322A410}" destId="{6833724B-E0E7-4EB1-B283-6552C70D965A}" srcOrd="0" destOrd="0" presId="urn:microsoft.com/office/officeart/2005/8/layout/vList5"/>
    <dgm:cxn modelId="{E5E00B2B-2C0A-40AE-91EE-E8731ECB3678}" type="presOf" srcId="{343B8BFE-202B-46C8-AB6F-2CEE1D902D46}" destId="{00C60AF4-2FFE-4A7A-88B8-53F001660446}" srcOrd="0" destOrd="0" presId="urn:microsoft.com/office/officeart/2005/8/layout/vList5"/>
    <dgm:cxn modelId="{C15AD4A0-A91C-4A82-B328-7174CC0B9458}" srcId="{C9CF9B59-A606-44F2-8AE4-D89B33B1D9EC}" destId="{E45F28CB-2CB8-4794-86A4-49F924B15BA2}" srcOrd="1" destOrd="0" parTransId="{D352F9EB-FA25-4BF5-BA10-ED6CF0F0782D}" sibTransId="{B2CAD6B4-0972-470C-80DF-DF9C956F997B}"/>
    <dgm:cxn modelId="{54CF1458-BE4D-4DEA-A08A-748A8A0BDA8C}" type="presOf" srcId="{C980426A-8892-4438-9EA8-69DDAC2A0CB1}" destId="{E5C1AEB3-0E67-4964-9E44-878928037046}" srcOrd="0" destOrd="0" presId="urn:microsoft.com/office/officeart/2005/8/layout/vList5"/>
    <dgm:cxn modelId="{DE4CF71B-A969-412B-A8E8-7564EAF6D326}" srcId="{111CB6E1-9CC7-4E90-8A9C-99C82322A410}" destId="{C980426A-8892-4438-9EA8-69DDAC2A0CB1}" srcOrd="0" destOrd="0" parTransId="{03828BBC-F435-456A-BE26-B49586553830}" sibTransId="{260CEB89-711E-43E6-A6C3-969BF3D75D2F}"/>
    <dgm:cxn modelId="{9CEA4800-C33C-4229-A17C-A9BC9A5D784E}" type="presParOf" srcId="{83096E56-1FDE-4CB5-A396-AD9973FB9922}" destId="{C841CD75-F468-4158-A666-889D7D497CD1}" srcOrd="0" destOrd="0" presId="urn:microsoft.com/office/officeart/2005/8/layout/vList5"/>
    <dgm:cxn modelId="{68591C31-CE22-459B-A9FA-F4F406E6CAD4}" type="presParOf" srcId="{C841CD75-F468-4158-A666-889D7D497CD1}" destId="{6833724B-E0E7-4EB1-B283-6552C70D965A}" srcOrd="0" destOrd="0" presId="urn:microsoft.com/office/officeart/2005/8/layout/vList5"/>
    <dgm:cxn modelId="{2197E59E-6EF0-4620-8507-1712E1EA8101}" type="presParOf" srcId="{C841CD75-F468-4158-A666-889D7D497CD1}" destId="{E5C1AEB3-0E67-4964-9E44-878928037046}" srcOrd="1" destOrd="0" presId="urn:microsoft.com/office/officeart/2005/8/layout/vList5"/>
    <dgm:cxn modelId="{27ED79F7-CE8F-4E97-B287-E754B9ABD462}" type="presParOf" srcId="{83096E56-1FDE-4CB5-A396-AD9973FB9922}" destId="{008E4B6C-03B9-466E-AD1C-7220706849C2}" srcOrd="1" destOrd="0" presId="urn:microsoft.com/office/officeart/2005/8/layout/vList5"/>
    <dgm:cxn modelId="{74E4B94A-5260-4063-851B-2C58DDC5C11A}" type="presParOf" srcId="{83096E56-1FDE-4CB5-A396-AD9973FB9922}" destId="{DAF785C2-B379-4FD1-B505-87E743CDCBFD}" srcOrd="2" destOrd="0" presId="urn:microsoft.com/office/officeart/2005/8/layout/vList5"/>
    <dgm:cxn modelId="{8CB9CDC5-4860-4D61-B681-956082D645F3}" type="presParOf" srcId="{DAF785C2-B379-4FD1-B505-87E743CDCBFD}" destId="{1FFA47D3-CB89-4A2D-9D37-B4BB5C6AAFF9}" srcOrd="0" destOrd="0" presId="urn:microsoft.com/office/officeart/2005/8/layout/vList5"/>
    <dgm:cxn modelId="{A2181A6D-6F0F-4585-BB3E-1D60FA74562E}" type="presParOf" srcId="{DAF785C2-B379-4FD1-B505-87E743CDCBFD}" destId="{00C60AF4-2FFE-4A7A-88B8-53F00166044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4E1300-BFD0-4FE9-B49B-80BC9356BF2E}" type="doc">
      <dgm:prSet loTypeId="urn:microsoft.com/office/officeart/2005/8/layout/vList5" loCatId="list" qsTypeId="urn:microsoft.com/office/officeart/2005/8/quickstyle/3d2" qsCatId="3D" csTypeId="urn:microsoft.com/office/officeart/2005/8/colors/colorful5" csCatId="colorful" phldr="1"/>
      <dgm:spPr/>
      <dgm:t>
        <a:bodyPr/>
        <a:lstStyle/>
        <a:p>
          <a:endParaRPr lang="en-US"/>
        </a:p>
      </dgm:t>
    </dgm:pt>
    <dgm:pt modelId="{C4A49718-04F9-451F-8946-A59DB9300D22}">
      <dgm:prSet/>
      <dgm:spPr/>
      <dgm:t>
        <a:bodyPr/>
        <a:lstStyle/>
        <a:p>
          <a:pPr rtl="0"/>
          <a:r>
            <a:rPr lang="en-US" dirty="0" smtClean="0"/>
            <a:t>Spoken language understanding is a difficult task, and it is remarkable that humans do well at it. </a:t>
          </a:r>
          <a:endParaRPr lang="en-US" dirty="0"/>
        </a:p>
      </dgm:t>
    </dgm:pt>
    <dgm:pt modelId="{B5C7B6F1-4A10-4E54-9457-532A0F5B0617}" type="parTrans" cxnId="{67217CAD-05FC-4791-B3B4-2EA21BFE3B31}">
      <dgm:prSet/>
      <dgm:spPr/>
      <dgm:t>
        <a:bodyPr/>
        <a:lstStyle/>
        <a:p>
          <a:endParaRPr lang="en-US"/>
        </a:p>
      </dgm:t>
    </dgm:pt>
    <dgm:pt modelId="{86EF7121-7173-4C3A-BAEC-C9E5DD183C9E}" type="sibTrans" cxnId="{67217CAD-05FC-4791-B3B4-2EA21BFE3B31}">
      <dgm:prSet/>
      <dgm:spPr/>
      <dgm:t>
        <a:bodyPr/>
        <a:lstStyle/>
        <a:p>
          <a:endParaRPr lang="en-US"/>
        </a:p>
      </dgm:t>
    </dgm:pt>
    <dgm:pt modelId="{971E09BF-A695-4324-A9FD-66B4149AF26D}">
      <dgm:prSet/>
      <dgm:spPr/>
      <dgm:t>
        <a:bodyPr/>
        <a:lstStyle/>
        <a:p>
          <a:pPr rtl="0"/>
          <a:r>
            <a:rPr lang="en-US" dirty="0" smtClean="0"/>
            <a:t>The goal of </a:t>
          </a:r>
          <a:r>
            <a:rPr lang="en-US" b="1" dirty="0" smtClean="0"/>
            <a:t>automatic speech recognition </a:t>
          </a:r>
          <a:r>
            <a:rPr lang="en-US" dirty="0" smtClean="0"/>
            <a:t>ASR (</a:t>
          </a:r>
          <a:r>
            <a:rPr lang="en-US" b="1" dirty="0" smtClean="0"/>
            <a:t>ASR</a:t>
          </a:r>
          <a:r>
            <a:rPr lang="en-US" dirty="0" smtClean="0"/>
            <a:t>) research is to address this problem computationally by building systems that maps from an acoustic signal to a string of words. </a:t>
          </a:r>
          <a:endParaRPr lang="en-US" dirty="0"/>
        </a:p>
      </dgm:t>
    </dgm:pt>
    <dgm:pt modelId="{BD9FD62A-238A-4F86-B7D6-FC5285139D85}" type="parTrans" cxnId="{1C3042BA-02C7-46C5-8C9B-47C67CB41701}">
      <dgm:prSet/>
      <dgm:spPr/>
      <dgm:t>
        <a:bodyPr/>
        <a:lstStyle/>
        <a:p>
          <a:endParaRPr lang="en-US"/>
        </a:p>
      </dgm:t>
    </dgm:pt>
    <dgm:pt modelId="{2125FE3D-CA06-4A03-8094-ADB6212AC190}" type="sibTrans" cxnId="{1C3042BA-02C7-46C5-8C9B-47C67CB41701}">
      <dgm:prSet/>
      <dgm:spPr/>
      <dgm:t>
        <a:bodyPr/>
        <a:lstStyle/>
        <a:p>
          <a:endParaRPr lang="en-US"/>
        </a:p>
      </dgm:t>
    </dgm:pt>
    <dgm:pt modelId="{F7636802-E6D8-4789-9EA6-0731C0CFE341}">
      <dgm:prSet/>
      <dgm:spPr/>
      <dgm:t>
        <a:bodyPr/>
        <a:lstStyle/>
        <a:p>
          <a:pPr rtl="0"/>
          <a:r>
            <a:rPr lang="en-US" b="1" dirty="0" smtClean="0"/>
            <a:t>Automatic speech understanding </a:t>
          </a:r>
          <a:r>
            <a:rPr lang="en-US" dirty="0" smtClean="0"/>
            <a:t>(</a:t>
          </a:r>
          <a:r>
            <a:rPr lang="en-US" b="1" dirty="0" smtClean="0"/>
            <a:t>ASU</a:t>
          </a:r>
          <a:r>
            <a:rPr lang="en-US" dirty="0" smtClean="0"/>
            <a:t>) extends this goal to producing some sort of understanding of the sentence, rather than just the words.</a:t>
          </a:r>
          <a:endParaRPr lang="en-US" dirty="0"/>
        </a:p>
      </dgm:t>
    </dgm:pt>
    <dgm:pt modelId="{2F39817F-B603-43EF-A77E-2FDD73067722}" type="parTrans" cxnId="{FEB5E372-8ED0-40CF-8088-65BBF452F86D}">
      <dgm:prSet/>
      <dgm:spPr/>
      <dgm:t>
        <a:bodyPr/>
        <a:lstStyle/>
        <a:p>
          <a:endParaRPr lang="en-US"/>
        </a:p>
      </dgm:t>
    </dgm:pt>
    <dgm:pt modelId="{494EE44F-7D94-4D5D-B870-DF4EA67A5E37}" type="sibTrans" cxnId="{FEB5E372-8ED0-40CF-8088-65BBF452F86D}">
      <dgm:prSet/>
      <dgm:spPr/>
      <dgm:t>
        <a:bodyPr/>
        <a:lstStyle/>
        <a:p>
          <a:endParaRPr lang="en-US"/>
        </a:p>
      </dgm:t>
    </dgm:pt>
    <dgm:pt modelId="{2729DD00-11B6-401C-9A35-8BE3FF419390}">
      <dgm:prSet/>
      <dgm:spPr/>
      <dgm:t>
        <a:bodyPr/>
        <a:lstStyle/>
        <a:p>
          <a:pPr rtl="0"/>
          <a:endParaRPr lang="en-US" dirty="0"/>
        </a:p>
      </dgm:t>
    </dgm:pt>
    <dgm:pt modelId="{F903C7A3-13AD-49E7-BCD9-46C83597E512}" type="parTrans" cxnId="{5D18BCF2-2EFC-4E95-BF5B-1D56ED3C59B6}">
      <dgm:prSet/>
      <dgm:spPr/>
      <dgm:t>
        <a:bodyPr/>
        <a:lstStyle/>
        <a:p>
          <a:endParaRPr lang="en-US"/>
        </a:p>
      </dgm:t>
    </dgm:pt>
    <dgm:pt modelId="{A53CB00F-AFCE-47BC-9C0B-41CF1F6389A2}" type="sibTrans" cxnId="{5D18BCF2-2EFC-4E95-BF5B-1D56ED3C59B6}">
      <dgm:prSet/>
      <dgm:spPr/>
      <dgm:t>
        <a:bodyPr/>
        <a:lstStyle/>
        <a:p>
          <a:endParaRPr lang="en-US"/>
        </a:p>
      </dgm:t>
    </dgm:pt>
    <dgm:pt modelId="{E591E6E3-C9E5-4B04-95A7-8A5DB8A83F41}">
      <dgm:prSet/>
      <dgm:spPr/>
      <dgm:t>
        <a:bodyPr/>
        <a:lstStyle/>
        <a:p>
          <a:pPr rtl="0"/>
          <a:endParaRPr lang="en-US" dirty="0"/>
        </a:p>
      </dgm:t>
    </dgm:pt>
    <dgm:pt modelId="{E4FB0CA7-CBE5-4611-8720-4AD1185A0C67}" type="parTrans" cxnId="{9AF18198-BC98-4FC8-B0D2-6477F2CE4DB8}">
      <dgm:prSet/>
      <dgm:spPr/>
      <dgm:t>
        <a:bodyPr/>
        <a:lstStyle/>
        <a:p>
          <a:endParaRPr lang="en-US"/>
        </a:p>
      </dgm:t>
    </dgm:pt>
    <dgm:pt modelId="{FE09E03B-9FE1-4668-99F2-71011CCF5E6E}" type="sibTrans" cxnId="{9AF18198-BC98-4FC8-B0D2-6477F2CE4DB8}">
      <dgm:prSet/>
      <dgm:spPr/>
      <dgm:t>
        <a:bodyPr/>
        <a:lstStyle/>
        <a:p>
          <a:endParaRPr lang="en-US"/>
        </a:p>
      </dgm:t>
    </dgm:pt>
    <dgm:pt modelId="{665DABB3-EB4C-4CAF-BBDA-11C4678D4A89}">
      <dgm:prSet/>
      <dgm:spPr/>
      <dgm:t>
        <a:bodyPr/>
        <a:lstStyle/>
        <a:p>
          <a:pPr rtl="0"/>
          <a:endParaRPr lang="en-US" dirty="0"/>
        </a:p>
      </dgm:t>
    </dgm:pt>
    <dgm:pt modelId="{10F8A66D-E157-498E-B1A8-B20D9B81DEC7}" type="parTrans" cxnId="{88003AE3-C7AB-41E3-8CB9-ADC24F226BDB}">
      <dgm:prSet/>
      <dgm:spPr/>
      <dgm:t>
        <a:bodyPr/>
        <a:lstStyle/>
        <a:p>
          <a:endParaRPr lang="en-US"/>
        </a:p>
      </dgm:t>
    </dgm:pt>
    <dgm:pt modelId="{6E0DB738-7B5E-4BDF-966C-5CDF512DF760}" type="sibTrans" cxnId="{88003AE3-C7AB-41E3-8CB9-ADC24F226BDB}">
      <dgm:prSet/>
      <dgm:spPr/>
      <dgm:t>
        <a:bodyPr/>
        <a:lstStyle/>
        <a:p>
          <a:endParaRPr lang="en-US"/>
        </a:p>
      </dgm:t>
    </dgm:pt>
    <dgm:pt modelId="{183BA029-BD4B-4EE8-BAD5-235D9FACEC57}" type="pres">
      <dgm:prSet presAssocID="{4C4E1300-BFD0-4FE9-B49B-80BC9356BF2E}" presName="Name0" presStyleCnt="0">
        <dgm:presLayoutVars>
          <dgm:dir/>
          <dgm:animLvl val="lvl"/>
          <dgm:resizeHandles val="exact"/>
        </dgm:presLayoutVars>
      </dgm:prSet>
      <dgm:spPr/>
      <dgm:t>
        <a:bodyPr/>
        <a:lstStyle/>
        <a:p>
          <a:endParaRPr lang="en-US"/>
        </a:p>
      </dgm:t>
    </dgm:pt>
    <dgm:pt modelId="{C6BEF418-7080-4BD8-BFCA-88ACA1398B4C}" type="pres">
      <dgm:prSet presAssocID="{2729DD00-11B6-401C-9A35-8BE3FF419390}" presName="linNode" presStyleCnt="0"/>
      <dgm:spPr/>
    </dgm:pt>
    <dgm:pt modelId="{1ED49C3E-1B19-484A-B6E4-B1EC884593C7}" type="pres">
      <dgm:prSet presAssocID="{2729DD00-11B6-401C-9A35-8BE3FF419390}" presName="parentText" presStyleLbl="node1" presStyleIdx="0" presStyleCnt="3" custScaleX="26543">
        <dgm:presLayoutVars>
          <dgm:chMax val="1"/>
          <dgm:bulletEnabled val="1"/>
        </dgm:presLayoutVars>
      </dgm:prSet>
      <dgm:spPr/>
      <dgm:t>
        <a:bodyPr/>
        <a:lstStyle/>
        <a:p>
          <a:endParaRPr lang="en-US"/>
        </a:p>
      </dgm:t>
    </dgm:pt>
    <dgm:pt modelId="{BF98E224-596C-4100-8027-D7A82F244D71}" type="pres">
      <dgm:prSet presAssocID="{2729DD00-11B6-401C-9A35-8BE3FF419390}" presName="descendantText" presStyleLbl="alignAccFollowNode1" presStyleIdx="0" presStyleCnt="3" custScaleX="141072">
        <dgm:presLayoutVars>
          <dgm:bulletEnabled val="1"/>
        </dgm:presLayoutVars>
      </dgm:prSet>
      <dgm:spPr/>
      <dgm:t>
        <a:bodyPr/>
        <a:lstStyle/>
        <a:p>
          <a:endParaRPr lang="en-US"/>
        </a:p>
      </dgm:t>
    </dgm:pt>
    <dgm:pt modelId="{1192E847-F522-433E-B877-CD31F5AE0441}" type="pres">
      <dgm:prSet presAssocID="{A53CB00F-AFCE-47BC-9C0B-41CF1F6389A2}" presName="sp" presStyleCnt="0"/>
      <dgm:spPr/>
    </dgm:pt>
    <dgm:pt modelId="{70B8BDC6-1A37-4959-96BA-CE4DB2C2DF6E}" type="pres">
      <dgm:prSet presAssocID="{E591E6E3-C9E5-4B04-95A7-8A5DB8A83F41}" presName="linNode" presStyleCnt="0"/>
      <dgm:spPr/>
    </dgm:pt>
    <dgm:pt modelId="{021428BC-8ACF-4C67-86D8-D66F603EB8EC}" type="pres">
      <dgm:prSet presAssocID="{E591E6E3-C9E5-4B04-95A7-8A5DB8A83F41}" presName="parentText" presStyleLbl="node1" presStyleIdx="1" presStyleCnt="3" custScaleX="26543">
        <dgm:presLayoutVars>
          <dgm:chMax val="1"/>
          <dgm:bulletEnabled val="1"/>
        </dgm:presLayoutVars>
      </dgm:prSet>
      <dgm:spPr/>
      <dgm:t>
        <a:bodyPr/>
        <a:lstStyle/>
        <a:p>
          <a:endParaRPr lang="en-US"/>
        </a:p>
      </dgm:t>
    </dgm:pt>
    <dgm:pt modelId="{38FE32B7-F800-4C9E-AB41-6D1F48D8CE75}" type="pres">
      <dgm:prSet presAssocID="{E591E6E3-C9E5-4B04-95A7-8A5DB8A83F41}" presName="descendantText" presStyleLbl="alignAccFollowNode1" presStyleIdx="1" presStyleCnt="3" custScaleX="141072">
        <dgm:presLayoutVars>
          <dgm:bulletEnabled val="1"/>
        </dgm:presLayoutVars>
      </dgm:prSet>
      <dgm:spPr/>
      <dgm:t>
        <a:bodyPr/>
        <a:lstStyle/>
        <a:p>
          <a:endParaRPr lang="en-US"/>
        </a:p>
      </dgm:t>
    </dgm:pt>
    <dgm:pt modelId="{B97F1CC6-89C5-433B-BEE2-87140821E6AA}" type="pres">
      <dgm:prSet presAssocID="{FE09E03B-9FE1-4668-99F2-71011CCF5E6E}" presName="sp" presStyleCnt="0"/>
      <dgm:spPr/>
    </dgm:pt>
    <dgm:pt modelId="{4BEE6E5E-4F40-4C9B-8979-ED7CC01A7F58}" type="pres">
      <dgm:prSet presAssocID="{665DABB3-EB4C-4CAF-BBDA-11C4678D4A89}" presName="linNode" presStyleCnt="0"/>
      <dgm:spPr/>
    </dgm:pt>
    <dgm:pt modelId="{4E5848F8-12B9-46FE-BCFB-068CA27D36FC}" type="pres">
      <dgm:prSet presAssocID="{665DABB3-EB4C-4CAF-BBDA-11C4678D4A89}" presName="parentText" presStyleLbl="node1" presStyleIdx="2" presStyleCnt="3" custScaleX="26543">
        <dgm:presLayoutVars>
          <dgm:chMax val="1"/>
          <dgm:bulletEnabled val="1"/>
        </dgm:presLayoutVars>
      </dgm:prSet>
      <dgm:spPr/>
      <dgm:t>
        <a:bodyPr/>
        <a:lstStyle/>
        <a:p>
          <a:endParaRPr lang="en-US"/>
        </a:p>
      </dgm:t>
    </dgm:pt>
    <dgm:pt modelId="{7AD9DA47-DB98-43BD-A3A4-9327395660B9}" type="pres">
      <dgm:prSet presAssocID="{665DABB3-EB4C-4CAF-BBDA-11C4678D4A89}" presName="descendantText" presStyleLbl="alignAccFollowNode1" presStyleIdx="2" presStyleCnt="3" custScaleX="141072">
        <dgm:presLayoutVars>
          <dgm:bulletEnabled val="1"/>
        </dgm:presLayoutVars>
      </dgm:prSet>
      <dgm:spPr/>
      <dgm:t>
        <a:bodyPr/>
        <a:lstStyle/>
        <a:p>
          <a:endParaRPr lang="en-US"/>
        </a:p>
      </dgm:t>
    </dgm:pt>
  </dgm:ptLst>
  <dgm:cxnLst>
    <dgm:cxn modelId="{6C932608-73C5-4038-9034-C229BFEA3DD2}" type="presOf" srcId="{971E09BF-A695-4324-A9FD-66B4149AF26D}" destId="{38FE32B7-F800-4C9E-AB41-6D1F48D8CE75}" srcOrd="0" destOrd="0" presId="urn:microsoft.com/office/officeart/2005/8/layout/vList5"/>
    <dgm:cxn modelId="{916C3B1D-4801-4E28-B2F4-C60BB0550555}" type="presOf" srcId="{E591E6E3-C9E5-4B04-95A7-8A5DB8A83F41}" destId="{021428BC-8ACF-4C67-86D8-D66F603EB8EC}" srcOrd="0" destOrd="0" presId="urn:microsoft.com/office/officeart/2005/8/layout/vList5"/>
    <dgm:cxn modelId="{E3396674-613E-49D4-BD11-EF53B180FF25}" type="presOf" srcId="{C4A49718-04F9-451F-8946-A59DB9300D22}" destId="{BF98E224-596C-4100-8027-D7A82F244D71}" srcOrd="0" destOrd="0" presId="urn:microsoft.com/office/officeart/2005/8/layout/vList5"/>
    <dgm:cxn modelId="{2A77109B-F609-4D21-8F33-3789F3B05A59}" type="presOf" srcId="{665DABB3-EB4C-4CAF-BBDA-11C4678D4A89}" destId="{4E5848F8-12B9-46FE-BCFB-068CA27D36FC}" srcOrd="0" destOrd="0" presId="urn:microsoft.com/office/officeart/2005/8/layout/vList5"/>
    <dgm:cxn modelId="{67217CAD-05FC-4791-B3B4-2EA21BFE3B31}" srcId="{2729DD00-11B6-401C-9A35-8BE3FF419390}" destId="{C4A49718-04F9-451F-8946-A59DB9300D22}" srcOrd="0" destOrd="0" parTransId="{B5C7B6F1-4A10-4E54-9457-532A0F5B0617}" sibTransId="{86EF7121-7173-4C3A-BAEC-C9E5DD183C9E}"/>
    <dgm:cxn modelId="{D6E680F0-B12A-48EE-A53F-F721F43B1820}" type="presOf" srcId="{4C4E1300-BFD0-4FE9-B49B-80BC9356BF2E}" destId="{183BA029-BD4B-4EE8-BAD5-235D9FACEC57}" srcOrd="0" destOrd="0" presId="urn:microsoft.com/office/officeart/2005/8/layout/vList5"/>
    <dgm:cxn modelId="{20162073-6CA2-43DE-8A09-771341F498DD}" type="presOf" srcId="{F7636802-E6D8-4789-9EA6-0731C0CFE341}" destId="{7AD9DA47-DB98-43BD-A3A4-9327395660B9}" srcOrd="0" destOrd="0" presId="urn:microsoft.com/office/officeart/2005/8/layout/vList5"/>
    <dgm:cxn modelId="{88003AE3-C7AB-41E3-8CB9-ADC24F226BDB}" srcId="{4C4E1300-BFD0-4FE9-B49B-80BC9356BF2E}" destId="{665DABB3-EB4C-4CAF-BBDA-11C4678D4A89}" srcOrd="2" destOrd="0" parTransId="{10F8A66D-E157-498E-B1A8-B20D9B81DEC7}" sibTransId="{6E0DB738-7B5E-4BDF-966C-5CDF512DF760}"/>
    <dgm:cxn modelId="{9AF18198-BC98-4FC8-B0D2-6477F2CE4DB8}" srcId="{4C4E1300-BFD0-4FE9-B49B-80BC9356BF2E}" destId="{E591E6E3-C9E5-4B04-95A7-8A5DB8A83F41}" srcOrd="1" destOrd="0" parTransId="{E4FB0CA7-CBE5-4611-8720-4AD1185A0C67}" sibTransId="{FE09E03B-9FE1-4668-99F2-71011CCF5E6E}"/>
    <dgm:cxn modelId="{1C3042BA-02C7-46C5-8C9B-47C67CB41701}" srcId="{E591E6E3-C9E5-4B04-95A7-8A5DB8A83F41}" destId="{971E09BF-A695-4324-A9FD-66B4149AF26D}" srcOrd="0" destOrd="0" parTransId="{BD9FD62A-238A-4F86-B7D6-FC5285139D85}" sibTransId="{2125FE3D-CA06-4A03-8094-ADB6212AC190}"/>
    <dgm:cxn modelId="{FEB5E372-8ED0-40CF-8088-65BBF452F86D}" srcId="{665DABB3-EB4C-4CAF-BBDA-11C4678D4A89}" destId="{F7636802-E6D8-4789-9EA6-0731C0CFE341}" srcOrd="0" destOrd="0" parTransId="{2F39817F-B603-43EF-A77E-2FDD73067722}" sibTransId="{494EE44F-7D94-4D5D-B870-DF4EA67A5E37}"/>
    <dgm:cxn modelId="{5D18BCF2-2EFC-4E95-BF5B-1D56ED3C59B6}" srcId="{4C4E1300-BFD0-4FE9-B49B-80BC9356BF2E}" destId="{2729DD00-11B6-401C-9A35-8BE3FF419390}" srcOrd="0" destOrd="0" parTransId="{F903C7A3-13AD-49E7-BCD9-46C83597E512}" sibTransId="{A53CB00F-AFCE-47BC-9C0B-41CF1F6389A2}"/>
    <dgm:cxn modelId="{CDA2C1A8-4DF0-47A3-9618-B41E2D5ABA22}" type="presOf" srcId="{2729DD00-11B6-401C-9A35-8BE3FF419390}" destId="{1ED49C3E-1B19-484A-B6E4-B1EC884593C7}" srcOrd="0" destOrd="0" presId="urn:microsoft.com/office/officeart/2005/8/layout/vList5"/>
    <dgm:cxn modelId="{79026AA1-F0D3-4ABB-977C-9DF68876AE3D}" type="presParOf" srcId="{183BA029-BD4B-4EE8-BAD5-235D9FACEC57}" destId="{C6BEF418-7080-4BD8-BFCA-88ACA1398B4C}" srcOrd="0" destOrd="0" presId="urn:microsoft.com/office/officeart/2005/8/layout/vList5"/>
    <dgm:cxn modelId="{94B07D7B-9A98-42A7-AA32-A30D1A7005EE}" type="presParOf" srcId="{C6BEF418-7080-4BD8-BFCA-88ACA1398B4C}" destId="{1ED49C3E-1B19-484A-B6E4-B1EC884593C7}" srcOrd="0" destOrd="0" presId="urn:microsoft.com/office/officeart/2005/8/layout/vList5"/>
    <dgm:cxn modelId="{3BA3BB16-C34B-4204-A291-2E88270747F6}" type="presParOf" srcId="{C6BEF418-7080-4BD8-BFCA-88ACA1398B4C}" destId="{BF98E224-596C-4100-8027-D7A82F244D71}" srcOrd="1" destOrd="0" presId="urn:microsoft.com/office/officeart/2005/8/layout/vList5"/>
    <dgm:cxn modelId="{4C0DD22D-0792-4D23-B1EA-ABF55F6B7C0F}" type="presParOf" srcId="{183BA029-BD4B-4EE8-BAD5-235D9FACEC57}" destId="{1192E847-F522-433E-B877-CD31F5AE0441}" srcOrd="1" destOrd="0" presId="urn:microsoft.com/office/officeart/2005/8/layout/vList5"/>
    <dgm:cxn modelId="{461A9E26-385F-425C-97A4-551B222D2953}" type="presParOf" srcId="{183BA029-BD4B-4EE8-BAD5-235D9FACEC57}" destId="{70B8BDC6-1A37-4959-96BA-CE4DB2C2DF6E}" srcOrd="2" destOrd="0" presId="urn:microsoft.com/office/officeart/2005/8/layout/vList5"/>
    <dgm:cxn modelId="{25CDD4F8-32EE-4830-ACB1-0EA6C48E6729}" type="presParOf" srcId="{70B8BDC6-1A37-4959-96BA-CE4DB2C2DF6E}" destId="{021428BC-8ACF-4C67-86D8-D66F603EB8EC}" srcOrd="0" destOrd="0" presId="urn:microsoft.com/office/officeart/2005/8/layout/vList5"/>
    <dgm:cxn modelId="{FA9101C6-5095-4CF0-B895-FF40C1EF7F29}" type="presParOf" srcId="{70B8BDC6-1A37-4959-96BA-CE4DB2C2DF6E}" destId="{38FE32B7-F800-4C9E-AB41-6D1F48D8CE75}" srcOrd="1" destOrd="0" presId="urn:microsoft.com/office/officeart/2005/8/layout/vList5"/>
    <dgm:cxn modelId="{EBBAF806-EA16-4C7D-9719-87E0CF9C2BF1}" type="presParOf" srcId="{183BA029-BD4B-4EE8-BAD5-235D9FACEC57}" destId="{B97F1CC6-89C5-433B-BEE2-87140821E6AA}" srcOrd="3" destOrd="0" presId="urn:microsoft.com/office/officeart/2005/8/layout/vList5"/>
    <dgm:cxn modelId="{4FF57655-F961-4AB0-AE20-AE0D31896D94}" type="presParOf" srcId="{183BA029-BD4B-4EE8-BAD5-235D9FACEC57}" destId="{4BEE6E5E-4F40-4C9B-8979-ED7CC01A7F58}" srcOrd="4" destOrd="0" presId="urn:microsoft.com/office/officeart/2005/8/layout/vList5"/>
    <dgm:cxn modelId="{9F75DB43-A080-40D5-B348-CA34103BCAD3}" type="presParOf" srcId="{4BEE6E5E-4F40-4C9B-8979-ED7CC01A7F58}" destId="{4E5848F8-12B9-46FE-BCFB-068CA27D36FC}" srcOrd="0" destOrd="0" presId="urn:microsoft.com/office/officeart/2005/8/layout/vList5"/>
    <dgm:cxn modelId="{FEF42981-8CCF-4694-9A3F-97A03B4E9E06}" type="presParOf" srcId="{4BEE6E5E-4F40-4C9B-8979-ED7CC01A7F58}" destId="{7AD9DA47-DB98-43BD-A3A4-9327395660B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C1AEB3-0E67-4964-9E44-878928037046}">
      <dsp:nvSpPr>
        <dsp:cNvPr id="0" name=""/>
        <dsp:cNvSpPr/>
      </dsp:nvSpPr>
      <dsp:spPr>
        <a:xfrm rot="5400000">
          <a:off x="4291487" y="-2753264"/>
          <a:ext cx="783663" cy="6486157"/>
        </a:xfrm>
        <a:prstGeom prst="round2Same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37160" tIns="68580" rIns="137160" bIns="68580" numCol="1" spcCol="1270" anchor="ctr" anchorCtr="0">
          <a:noAutofit/>
        </a:bodyPr>
        <a:lstStyle/>
        <a:p>
          <a:pPr marL="285750" lvl="1" indent="-285750" algn="l" defTabSz="1600200">
            <a:lnSpc>
              <a:spcPct val="90000"/>
            </a:lnSpc>
            <a:spcBef>
              <a:spcPct val="0"/>
            </a:spcBef>
            <a:spcAft>
              <a:spcPct val="15000"/>
            </a:spcAft>
            <a:buChar char="••"/>
          </a:pPr>
          <a:r>
            <a:rPr lang="en-US" sz="3600" kern="1200" dirty="0" smtClean="0"/>
            <a:t>Problem Definition</a:t>
          </a:r>
          <a:endParaRPr lang="en-US" sz="3600" kern="1200" dirty="0"/>
        </a:p>
      </dsp:txBody>
      <dsp:txXfrm rot="-5400000">
        <a:off x="1440241" y="136237"/>
        <a:ext cx="6447902" cy="707153"/>
      </dsp:txXfrm>
    </dsp:sp>
    <dsp:sp modelId="{6833724B-E0E7-4EB1-B283-6552C70D965A}">
      <dsp:nvSpPr>
        <dsp:cNvPr id="0" name=""/>
        <dsp:cNvSpPr/>
      </dsp:nvSpPr>
      <dsp:spPr>
        <a:xfrm>
          <a:off x="36501" y="24"/>
          <a:ext cx="1403738" cy="979579"/>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86690" tIns="93345" rIns="186690" bIns="93345" numCol="1" spcCol="1270" anchor="ctr" anchorCtr="0">
          <a:noAutofit/>
        </a:bodyPr>
        <a:lstStyle/>
        <a:p>
          <a:pPr lvl="0" algn="ctr" defTabSz="2178050">
            <a:lnSpc>
              <a:spcPct val="90000"/>
            </a:lnSpc>
            <a:spcBef>
              <a:spcPct val="0"/>
            </a:spcBef>
            <a:spcAft>
              <a:spcPct val="35000"/>
            </a:spcAft>
          </a:pPr>
          <a:r>
            <a:rPr lang="en-US" sz="4900" kern="1200" dirty="0" smtClean="0"/>
            <a:t>1</a:t>
          </a:r>
          <a:endParaRPr lang="en-US" sz="4900" kern="1200" dirty="0"/>
        </a:p>
      </dsp:txBody>
      <dsp:txXfrm>
        <a:off x="84320" y="47843"/>
        <a:ext cx="1308100" cy="883941"/>
      </dsp:txXfrm>
    </dsp:sp>
    <dsp:sp modelId="{00C60AF4-2FFE-4A7A-88B8-53F001660446}">
      <dsp:nvSpPr>
        <dsp:cNvPr id="0" name=""/>
        <dsp:cNvSpPr/>
      </dsp:nvSpPr>
      <dsp:spPr>
        <a:xfrm rot="5400000">
          <a:off x="4291487" y="-1724706"/>
          <a:ext cx="783663" cy="6486157"/>
        </a:xfrm>
        <a:prstGeom prst="round2SameRect">
          <a:avLst/>
        </a:prstGeom>
        <a:solidFill>
          <a:schemeClr val="accent5">
            <a:tint val="40000"/>
            <a:alpha val="90000"/>
            <a:hueOff val="-12747988"/>
            <a:satOff val="18620"/>
            <a:lumOff val="-8898"/>
            <a:alphaOff val="0"/>
          </a:schemeClr>
        </a:solidFill>
        <a:ln w="9525" cap="flat" cmpd="sng" algn="ctr">
          <a:solidFill>
            <a:schemeClr val="accent5">
              <a:tint val="40000"/>
              <a:alpha val="90000"/>
              <a:hueOff val="-12747988"/>
              <a:satOff val="18620"/>
              <a:lumOff val="-8898"/>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37160" tIns="68580" rIns="137160" bIns="68580" numCol="1" spcCol="1270" anchor="ctr" anchorCtr="0">
          <a:noAutofit/>
        </a:bodyPr>
        <a:lstStyle/>
        <a:p>
          <a:pPr marL="285750" lvl="1" indent="-285750" algn="l" defTabSz="1600200">
            <a:lnSpc>
              <a:spcPct val="90000"/>
            </a:lnSpc>
            <a:spcBef>
              <a:spcPct val="0"/>
            </a:spcBef>
            <a:spcAft>
              <a:spcPct val="15000"/>
            </a:spcAft>
            <a:buChar char="••"/>
          </a:pPr>
          <a:r>
            <a:rPr lang="en-US" sz="3600" kern="1200" dirty="0" smtClean="0"/>
            <a:t>State of the art examples</a:t>
          </a:r>
          <a:endParaRPr lang="en-US" sz="3600" kern="1200" dirty="0"/>
        </a:p>
      </dsp:txBody>
      <dsp:txXfrm rot="-5400000">
        <a:off x="1440241" y="1164795"/>
        <a:ext cx="6447902" cy="707153"/>
      </dsp:txXfrm>
    </dsp:sp>
    <dsp:sp modelId="{1FFA47D3-CB89-4A2D-9D37-B4BB5C6AAFF9}">
      <dsp:nvSpPr>
        <dsp:cNvPr id="0" name=""/>
        <dsp:cNvSpPr/>
      </dsp:nvSpPr>
      <dsp:spPr>
        <a:xfrm>
          <a:off x="36501" y="1028582"/>
          <a:ext cx="1403738" cy="979579"/>
        </a:xfrm>
        <a:prstGeom prst="roundRect">
          <a:avLst/>
        </a:prstGeom>
        <a:gradFill rotWithShape="0">
          <a:gsLst>
            <a:gs pos="0">
              <a:schemeClr val="accent5">
                <a:hueOff val="-12720046"/>
                <a:satOff val="81927"/>
                <a:lumOff val="-47451"/>
                <a:alphaOff val="0"/>
                <a:shade val="51000"/>
                <a:satMod val="130000"/>
              </a:schemeClr>
            </a:gs>
            <a:gs pos="80000">
              <a:schemeClr val="accent5">
                <a:hueOff val="-12720046"/>
                <a:satOff val="81927"/>
                <a:lumOff val="-47451"/>
                <a:alphaOff val="0"/>
                <a:shade val="93000"/>
                <a:satMod val="130000"/>
              </a:schemeClr>
            </a:gs>
            <a:gs pos="100000">
              <a:schemeClr val="accent5">
                <a:hueOff val="-12720046"/>
                <a:satOff val="81927"/>
                <a:lumOff val="-4745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86690" tIns="93345" rIns="186690" bIns="93345" numCol="1" spcCol="1270" anchor="ctr" anchorCtr="0">
          <a:noAutofit/>
        </a:bodyPr>
        <a:lstStyle/>
        <a:p>
          <a:pPr lvl="0" algn="ctr" defTabSz="2178050">
            <a:lnSpc>
              <a:spcPct val="90000"/>
            </a:lnSpc>
            <a:spcBef>
              <a:spcPct val="0"/>
            </a:spcBef>
            <a:spcAft>
              <a:spcPct val="35000"/>
            </a:spcAft>
          </a:pPr>
          <a:r>
            <a:rPr lang="en-US" sz="4900" kern="1200" dirty="0" smtClean="0"/>
            <a:t>2</a:t>
          </a:r>
          <a:endParaRPr lang="en-US" sz="4900" kern="1200" dirty="0"/>
        </a:p>
      </dsp:txBody>
      <dsp:txXfrm>
        <a:off x="84320" y="1076401"/>
        <a:ext cx="1308100" cy="8839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98E224-596C-4100-8027-D7A82F244D71}">
      <dsp:nvSpPr>
        <dsp:cNvPr id="0" name=""/>
        <dsp:cNvSpPr/>
      </dsp:nvSpPr>
      <dsp:spPr>
        <a:xfrm rot="5400000">
          <a:off x="3803618" y="-2885764"/>
          <a:ext cx="1158297" cy="7223789"/>
        </a:xfrm>
        <a:prstGeom prst="round2Same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rtl="0">
            <a:lnSpc>
              <a:spcPct val="90000"/>
            </a:lnSpc>
            <a:spcBef>
              <a:spcPct val="0"/>
            </a:spcBef>
            <a:spcAft>
              <a:spcPct val="15000"/>
            </a:spcAft>
            <a:buChar char="••"/>
          </a:pPr>
          <a:r>
            <a:rPr lang="en-US" sz="1700" kern="1200" dirty="0" smtClean="0"/>
            <a:t>Spoken language understanding is a difficult task, and it is remarkable that humans do well at it. </a:t>
          </a:r>
          <a:endParaRPr lang="en-US" sz="1700" kern="1200" dirty="0"/>
        </a:p>
      </dsp:txBody>
      <dsp:txXfrm rot="-5400000">
        <a:off x="770873" y="203524"/>
        <a:ext cx="7167246" cy="1045211"/>
      </dsp:txXfrm>
    </dsp:sp>
    <dsp:sp modelId="{1ED49C3E-1B19-484A-B6E4-B1EC884593C7}">
      <dsp:nvSpPr>
        <dsp:cNvPr id="0" name=""/>
        <dsp:cNvSpPr/>
      </dsp:nvSpPr>
      <dsp:spPr>
        <a:xfrm>
          <a:off x="6338" y="2193"/>
          <a:ext cx="764533" cy="1447871"/>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47650" tIns="123825" rIns="247650" bIns="123825" numCol="1" spcCol="1270" anchor="ctr" anchorCtr="0">
          <a:noAutofit/>
        </a:bodyPr>
        <a:lstStyle/>
        <a:p>
          <a:pPr lvl="0" algn="ctr" defTabSz="2889250" rtl="0">
            <a:lnSpc>
              <a:spcPct val="90000"/>
            </a:lnSpc>
            <a:spcBef>
              <a:spcPct val="0"/>
            </a:spcBef>
            <a:spcAft>
              <a:spcPct val="35000"/>
            </a:spcAft>
          </a:pPr>
          <a:endParaRPr lang="en-US" sz="6500" kern="1200" dirty="0"/>
        </a:p>
      </dsp:txBody>
      <dsp:txXfrm>
        <a:off x="43659" y="39514"/>
        <a:ext cx="689891" cy="1373229"/>
      </dsp:txXfrm>
    </dsp:sp>
    <dsp:sp modelId="{38FE32B7-F800-4C9E-AB41-6D1F48D8CE75}">
      <dsp:nvSpPr>
        <dsp:cNvPr id="0" name=""/>
        <dsp:cNvSpPr/>
      </dsp:nvSpPr>
      <dsp:spPr>
        <a:xfrm rot="5400000">
          <a:off x="3803618" y="-1365499"/>
          <a:ext cx="1158297" cy="7223789"/>
        </a:xfrm>
        <a:prstGeom prst="round2SameRect">
          <a:avLst/>
        </a:prstGeom>
        <a:solidFill>
          <a:schemeClr val="accent5">
            <a:tint val="40000"/>
            <a:alpha val="90000"/>
            <a:hueOff val="-6373994"/>
            <a:satOff val="9310"/>
            <a:lumOff val="-4449"/>
            <a:alphaOff val="0"/>
          </a:schemeClr>
        </a:solidFill>
        <a:ln w="9525" cap="flat" cmpd="sng" algn="ctr">
          <a:solidFill>
            <a:schemeClr val="accent5">
              <a:tint val="40000"/>
              <a:alpha val="90000"/>
              <a:hueOff val="-6373994"/>
              <a:satOff val="9310"/>
              <a:lumOff val="-4449"/>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rtl="0">
            <a:lnSpc>
              <a:spcPct val="90000"/>
            </a:lnSpc>
            <a:spcBef>
              <a:spcPct val="0"/>
            </a:spcBef>
            <a:spcAft>
              <a:spcPct val="15000"/>
            </a:spcAft>
            <a:buChar char="••"/>
          </a:pPr>
          <a:r>
            <a:rPr lang="en-US" sz="1700" kern="1200" dirty="0" smtClean="0"/>
            <a:t>The goal of </a:t>
          </a:r>
          <a:r>
            <a:rPr lang="en-US" sz="1700" b="1" kern="1200" dirty="0" smtClean="0"/>
            <a:t>automatic speech recognition </a:t>
          </a:r>
          <a:r>
            <a:rPr lang="en-US" sz="1700" kern="1200" dirty="0" smtClean="0"/>
            <a:t>ASR (</a:t>
          </a:r>
          <a:r>
            <a:rPr lang="en-US" sz="1700" b="1" kern="1200" dirty="0" smtClean="0"/>
            <a:t>ASR</a:t>
          </a:r>
          <a:r>
            <a:rPr lang="en-US" sz="1700" kern="1200" dirty="0" smtClean="0"/>
            <a:t>) research is to address this problem computationally by building systems that maps from an acoustic signal to a string of words. </a:t>
          </a:r>
          <a:endParaRPr lang="en-US" sz="1700" kern="1200" dirty="0"/>
        </a:p>
      </dsp:txBody>
      <dsp:txXfrm rot="-5400000">
        <a:off x="770873" y="1723789"/>
        <a:ext cx="7167246" cy="1045211"/>
      </dsp:txXfrm>
    </dsp:sp>
    <dsp:sp modelId="{021428BC-8ACF-4C67-86D8-D66F603EB8EC}">
      <dsp:nvSpPr>
        <dsp:cNvPr id="0" name=""/>
        <dsp:cNvSpPr/>
      </dsp:nvSpPr>
      <dsp:spPr>
        <a:xfrm>
          <a:off x="6338" y="1522459"/>
          <a:ext cx="764533" cy="1447871"/>
        </a:xfrm>
        <a:prstGeom prst="roundRect">
          <a:avLst/>
        </a:prstGeom>
        <a:gradFill rotWithShape="0">
          <a:gsLst>
            <a:gs pos="0">
              <a:schemeClr val="accent5">
                <a:hueOff val="-6360023"/>
                <a:satOff val="40964"/>
                <a:lumOff val="-23726"/>
                <a:alphaOff val="0"/>
                <a:shade val="51000"/>
                <a:satMod val="130000"/>
              </a:schemeClr>
            </a:gs>
            <a:gs pos="80000">
              <a:schemeClr val="accent5">
                <a:hueOff val="-6360023"/>
                <a:satOff val="40964"/>
                <a:lumOff val="-23726"/>
                <a:alphaOff val="0"/>
                <a:shade val="93000"/>
                <a:satMod val="130000"/>
              </a:schemeClr>
            </a:gs>
            <a:gs pos="100000">
              <a:schemeClr val="accent5">
                <a:hueOff val="-6360023"/>
                <a:satOff val="40964"/>
                <a:lumOff val="-2372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47650" tIns="123825" rIns="247650" bIns="123825" numCol="1" spcCol="1270" anchor="ctr" anchorCtr="0">
          <a:noAutofit/>
        </a:bodyPr>
        <a:lstStyle/>
        <a:p>
          <a:pPr lvl="0" algn="ctr" defTabSz="2889250" rtl="0">
            <a:lnSpc>
              <a:spcPct val="90000"/>
            </a:lnSpc>
            <a:spcBef>
              <a:spcPct val="0"/>
            </a:spcBef>
            <a:spcAft>
              <a:spcPct val="35000"/>
            </a:spcAft>
          </a:pPr>
          <a:endParaRPr lang="en-US" sz="6500" kern="1200" dirty="0"/>
        </a:p>
      </dsp:txBody>
      <dsp:txXfrm>
        <a:off x="43659" y="1559780"/>
        <a:ext cx="689891" cy="1373229"/>
      </dsp:txXfrm>
    </dsp:sp>
    <dsp:sp modelId="{7AD9DA47-DB98-43BD-A3A4-9327395660B9}">
      <dsp:nvSpPr>
        <dsp:cNvPr id="0" name=""/>
        <dsp:cNvSpPr/>
      </dsp:nvSpPr>
      <dsp:spPr>
        <a:xfrm rot="5400000">
          <a:off x="3803618" y="154765"/>
          <a:ext cx="1158297" cy="7223789"/>
        </a:xfrm>
        <a:prstGeom prst="round2SameRect">
          <a:avLst/>
        </a:prstGeom>
        <a:solidFill>
          <a:schemeClr val="accent5">
            <a:tint val="40000"/>
            <a:alpha val="90000"/>
            <a:hueOff val="-12747988"/>
            <a:satOff val="18620"/>
            <a:lumOff val="-8898"/>
            <a:alphaOff val="0"/>
          </a:schemeClr>
        </a:solidFill>
        <a:ln w="9525" cap="flat" cmpd="sng" algn="ctr">
          <a:solidFill>
            <a:schemeClr val="accent5">
              <a:tint val="40000"/>
              <a:alpha val="90000"/>
              <a:hueOff val="-12747988"/>
              <a:satOff val="18620"/>
              <a:lumOff val="-8898"/>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rtl="0">
            <a:lnSpc>
              <a:spcPct val="90000"/>
            </a:lnSpc>
            <a:spcBef>
              <a:spcPct val="0"/>
            </a:spcBef>
            <a:spcAft>
              <a:spcPct val="15000"/>
            </a:spcAft>
            <a:buChar char="••"/>
          </a:pPr>
          <a:r>
            <a:rPr lang="en-US" sz="1700" b="1" kern="1200" dirty="0" smtClean="0"/>
            <a:t>Automatic speech understanding </a:t>
          </a:r>
          <a:r>
            <a:rPr lang="en-US" sz="1700" kern="1200" dirty="0" smtClean="0"/>
            <a:t>(</a:t>
          </a:r>
          <a:r>
            <a:rPr lang="en-US" sz="1700" b="1" kern="1200" dirty="0" smtClean="0"/>
            <a:t>ASU</a:t>
          </a:r>
          <a:r>
            <a:rPr lang="en-US" sz="1700" kern="1200" dirty="0" smtClean="0"/>
            <a:t>) extends this goal to producing some sort of understanding of the sentence, rather than just the words.</a:t>
          </a:r>
          <a:endParaRPr lang="en-US" sz="1700" kern="1200" dirty="0"/>
        </a:p>
      </dsp:txBody>
      <dsp:txXfrm rot="-5400000">
        <a:off x="770873" y="3244054"/>
        <a:ext cx="7167246" cy="1045211"/>
      </dsp:txXfrm>
    </dsp:sp>
    <dsp:sp modelId="{4E5848F8-12B9-46FE-BCFB-068CA27D36FC}">
      <dsp:nvSpPr>
        <dsp:cNvPr id="0" name=""/>
        <dsp:cNvSpPr/>
      </dsp:nvSpPr>
      <dsp:spPr>
        <a:xfrm>
          <a:off x="6338" y="3042724"/>
          <a:ext cx="764533" cy="1447871"/>
        </a:xfrm>
        <a:prstGeom prst="roundRect">
          <a:avLst/>
        </a:prstGeom>
        <a:gradFill rotWithShape="0">
          <a:gsLst>
            <a:gs pos="0">
              <a:schemeClr val="accent5">
                <a:hueOff val="-12720046"/>
                <a:satOff val="81927"/>
                <a:lumOff val="-47451"/>
                <a:alphaOff val="0"/>
                <a:shade val="51000"/>
                <a:satMod val="130000"/>
              </a:schemeClr>
            </a:gs>
            <a:gs pos="80000">
              <a:schemeClr val="accent5">
                <a:hueOff val="-12720046"/>
                <a:satOff val="81927"/>
                <a:lumOff val="-47451"/>
                <a:alphaOff val="0"/>
                <a:shade val="93000"/>
                <a:satMod val="130000"/>
              </a:schemeClr>
            </a:gs>
            <a:gs pos="100000">
              <a:schemeClr val="accent5">
                <a:hueOff val="-12720046"/>
                <a:satOff val="81927"/>
                <a:lumOff val="-4745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47650" tIns="123825" rIns="247650" bIns="123825" numCol="1" spcCol="1270" anchor="ctr" anchorCtr="0">
          <a:noAutofit/>
        </a:bodyPr>
        <a:lstStyle/>
        <a:p>
          <a:pPr lvl="0" algn="ctr" defTabSz="2889250" rtl="0">
            <a:lnSpc>
              <a:spcPct val="90000"/>
            </a:lnSpc>
            <a:spcBef>
              <a:spcPct val="0"/>
            </a:spcBef>
            <a:spcAft>
              <a:spcPct val="35000"/>
            </a:spcAft>
          </a:pPr>
          <a:endParaRPr lang="en-US" sz="6500" kern="1200" dirty="0"/>
        </a:p>
      </dsp:txBody>
      <dsp:txXfrm>
        <a:off x="43659" y="3080045"/>
        <a:ext cx="689891" cy="137322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0"/>
              </a:spcBef>
              <a:defRPr sz="1200">
                <a:latin typeface="Arial" charset="0"/>
              </a:defRPr>
            </a:lvl1pPr>
          </a:lstStyle>
          <a:p>
            <a:r>
              <a:rPr lang="en-US"/>
              <a:t>Digital Systems: Hardware Organization and Design</a:t>
            </a:r>
          </a:p>
        </p:txBody>
      </p:sp>
      <p:sp>
        <p:nvSpPr>
          <p:cNvPr id="717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200">
                <a:latin typeface="Arial" charset="0"/>
              </a:defRPr>
            </a:lvl1pPr>
          </a:lstStyle>
          <a:p>
            <a:fld id="{56A098A6-2426-4D1F-9685-8030D5056679}" type="datetime1">
              <a:rPr lang="en-US"/>
              <a:pPr/>
              <a:t>1/8/2019</a:t>
            </a:fld>
            <a:endParaRPr lang="en-US"/>
          </a:p>
        </p:txBody>
      </p:sp>
      <p:sp>
        <p:nvSpPr>
          <p:cNvPr id="717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spcBef>
                <a:spcPct val="0"/>
              </a:spcBef>
              <a:defRPr sz="1200">
                <a:latin typeface="Arial" charset="0"/>
              </a:defRPr>
            </a:lvl1pPr>
          </a:lstStyle>
          <a:p>
            <a:r>
              <a:rPr lang="en-US"/>
              <a:t>Architecture of a Respresentative 32 Bit Processor</a:t>
            </a:r>
          </a:p>
        </p:txBody>
      </p:sp>
      <p:sp>
        <p:nvSpPr>
          <p:cNvPr id="717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defRPr sz="1200">
                <a:latin typeface="Arial" charset="0"/>
              </a:defRPr>
            </a:lvl1pPr>
          </a:lstStyle>
          <a:p>
            <a:fld id="{EE85C6B4-6D1E-4AFC-B7C6-2106580FD265}" type="slidenum">
              <a:rPr lang="en-US"/>
              <a:pPr/>
              <a:t>‹#›</a:t>
            </a:fld>
            <a:endParaRPr lang="en-US"/>
          </a:p>
        </p:txBody>
      </p:sp>
    </p:spTree>
    <p:extLst>
      <p:ext uri="{BB962C8B-B14F-4D97-AF65-F5344CB8AC3E}">
        <p14:creationId xmlns:p14="http://schemas.microsoft.com/office/powerpoint/2010/main" val="35039000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0"/>
              </a:spcBef>
              <a:defRPr sz="1200">
                <a:latin typeface="Arial" charset="0"/>
              </a:defRPr>
            </a:lvl1pPr>
          </a:lstStyle>
          <a:p>
            <a:r>
              <a:rPr lang="en-US"/>
              <a:t>Digital Systems: Hardware Organization and Design</a:t>
            </a:r>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200">
                <a:latin typeface="Arial" charset="0"/>
              </a:defRPr>
            </a:lvl1pPr>
          </a:lstStyle>
          <a:p>
            <a:fld id="{405383CD-C944-40E4-BE22-2752813902FA}" type="datetime1">
              <a:rPr lang="en-US"/>
              <a:pPr/>
              <a:t>1/8/2019</a:t>
            </a:fld>
            <a:endParaRPr 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spcBef>
                <a:spcPct val="0"/>
              </a:spcBef>
              <a:defRPr sz="1200">
                <a:latin typeface="Arial" charset="0"/>
              </a:defRPr>
            </a:lvl1pPr>
          </a:lstStyle>
          <a:p>
            <a:r>
              <a:rPr lang="en-US"/>
              <a:t>Architecture of a Respresentative 32 Bit Processor</a:t>
            </a:r>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defRPr sz="1200">
                <a:latin typeface="Arial" charset="0"/>
              </a:defRPr>
            </a:lvl1pPr>
          </a:lstStyle>
          <a:p>
            <a:fld id="{5011EF7F-E117-4CA6-A133-965E64A1C8C7}" type="slidenum">
              <a:rPr lang="en-US"/>
              <a:pPr/>
              <a:t>‹#›</a:t>
            </a:fld>
            <a:endParaRPr lang="en-US"/>
          </a:p>
        </p:txBody>
      </p:sp>
    </p:spTree>
    <p:extLst>
      <p:ext uri="{BB962C8B-B14F-4D97-AF65-F5344CB8AC3E}">
        <p14:creationId xmlns:p14="http://schemas.microsoft.com/office/powerpoint/2010/main" val="4283000879"/>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7106" name="Rectangle 2"/>
          <p:cNvSpPr>
            <a:spLocks noGrp="1" noChangeArrowheads="1"/>
          </p:cNvSpPr>
          <p:nvPr>
            <p:ph type="ctrTitle"/>
          </p:nvPr>
        </p:nvSpPr>
        <p:spPr>
          <a:xfrm>
            <a:off x="685800" y="990600"/>
            <a:ext cx="7772400" cy="1371600"/>
          </a:xfrm>
        </p:spPr>
        <p:txBody>
          <a:bodyPr/>
          <a:lstStyle>
            <a:lvl1pPr>
              <a:defRPr sz="3600"/>
            </a:lvl1pPr>
          </a:lstStyle>
          <a:p>
            <a:r>
              <a:rPr lang="en-US" dirty="0"/>
              <a:t>Click to edit Master title style</a:t>
            </a:r>
          </a:p>
        </p:txBody>
      </p:sp>
      <p:sp>
        <p:nvSpPr>
          <p:cNvPr id="47107"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4000" b="0">
                <a:solidFill>
                  <a:srgbClr val="FF0000"/>
                </a:solidFill>
                <a:latin typeface="Stencil" pitchFamily="82" charset="0"/>
              </a:defRPr>
            </a:lvl1pPr>
          </a:lstStyle>
          <a:p>
            <a:r>
              <a:rPr lang="en-US" dirty="0"/>
              <a:t>Click to edit Master subtitle style</a:t>
            </a:r>
          </a:p>
        </p:txBody>
      </p:sp>
      <p:sp>
        <p:nvSpPr>
          <p:cNvPr id="47108" name="Rectangle 4"/>
          <p:cNvSpPr>
            <a:spLocks noGrp="1" noChangeArrowheads="1"/>
          </p:cNvSpPr>
          <p:nvPr>
            <p:ph type="dt" sz="half" idx="2"/>
          </p:nvPr>
        </p:nvSpPr>
        <p:spPr>
          <a:xfrm>
            <a:off x="685800" y="6248400"/>
            <a:ext cx="1905000" cy="457200"/>
          </a:xfrm>
        </p:spPr>
        <p:txBody>
          <a:bodyPr/>
          <a:lstStyle>
            <a:lvl1pPr>
              <a:defRPr/>
            </a:lvl1pPr>
          </a:lstStyle>
          <a:p>
            <a:fld id="{3D33E403-B8AE-4427-B805-0666298C69E6}" type="datetime3">
              <a:rPr lang="en-US"/>
              <a:pPr/>
              <a:t>8 January 2019</a:t>
            </a:fld>
            <a:endParaRPr lang="en-US"/>
          </a:p>
        </p:txBody>
      </p:sp>
      <p:sp>
        <p:nvSpPr>
          <p:cNvPr id="47109" name="Rectangle 5"/>
          <p:cNvSpPr>
            <a:spLocks noGrp="1" noChangeArrowheads="1"/>
          </p:cNvSpPr>
          <p:nvPr>
            <p:ph type="ftr" sz="quarter" idx="3"/>
          </p:nvPr>
        </p:nvSpPr>
        <p:spPr>
          <a:xfrm>
            <a:off x="3124200" y="6248400"/>
            <a:ext cx="2895600" cy="457200"/>
          </a:xfrm>
        </p:spPr>
        <p:txBody>
          <a:bodyPr/>
          <a:lstStyle>
            <a:lvl1pPr>
              <a:defRPr/>
            </a:lvl1pPr>
          </a:lstStyle>
          <a:p>
            <a:r>
              <a:rPr lang="en-US"/>
              <a:t>Veton Këpuska</a:t>
            </a:r>
          </a:p>
        </p:txBody>
      </p:sp>
      <p:sp>
        <p:nvSpPr>
          <p:cNvPr id="47110" name="Rectangle 6"/>
          <p:cNvSpPr>
            <a:spLocks noGrp="1" noChangeArrowheads="1"/>
          </p:cNvSpPr>
          <p:nvPr>
            <p:ph type="sldNum" sz="quarter" idx="4"/>
          </p:nvPr>
        </p:nvSpPr>
        <p:spPr>
          <a:xfrm>
            <a:off x="6553200" y="6248400"/>
            <a:ext cx="1905000" cy="457200"/>
          </a:xfrm>
        </p:spPr>
        <p:txBody>
          <a:bodyPr/>
          <a:lstStyle>
            <a:lvl1pPr>
              <a:defRPr/>
            </a:lvl1pPr>
          </a:lstStyle>
          <a:p>
            <a:fld id="{3F069957-D8F0-416F-9DBF-5FAA9E2B9AD9}" type="slidenum">
              <a:rPr lang="en-US"/>
              <a:pPr/>
              <a:t>‹#›</a:t>
            </a:fld>
            <a:endParaRPr lang="en-US"/>
          </a:p>
        </p:txBody>
      </p:sp>
      <p:sp>
        <p:nvSpPr>
          <p:cNvPr id="47111"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lgn="l" eaLnBrk="1" hangingPunct="1">
              <a:spcBef>
                <a:spcPct val="0"/>
              </a:spcBef>
            </a:pPr>
            <a:endParaRPr lang="en-US" sz="2400">
              <a:latin typeface="Times New Roman" pitchFamily="18"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BBD219A6-46DC-4661-AE03-FD0111C8996A}" type="datetime3">
              <a:rPr lang="en-US"/>
              <a:pPr/>
              <a:t>8 January 2019</a:t>
            </a:fld>
            <a:endParaRPr lang="en-US"/>
          </a:p>
        </p:txBody>
      </p:sp>
      <p:sp>
        <p:nvSpPr>
          <p:cNvPr id="5" name="Footer Placeholder 4"/>
          <p:cNvSpPr>
            <a:spLocks noGrp="1"/>
          </p:cNvSpPr>
          <p:nvPr>
            <p:ph type="ftr" sz="quarter" idx="11"/>
          </p:nvPr>
        </p:nvSpPr>
        <p:spPr/>
        <p:txBody>
          <a:bodyPr/>
          <a:lstStyle>
            <a:lvl1pPr>
              <a:defRPr/>
            </a:lvl1pPr>
          </a:lstStyle>
          <a:p>
            <a:r>
              <a:rPr lang="en-US"/>
              <a:t>Veton Këpuska</a:t>
            </a:r>
          </a:p>
        </p:txBody>
      </p:sp>
      <p:sp>
        <p:nvSpPr>
          <p:cNvPr id="6" name="Slide Number Placeholder 5"/>
          <p:cNvSpPr>
            <a:spLocks noGrp="1"/>
          </p:cNvSpPr>
          <p:nvPr>
            <p:ph type="sldNum" sz="quarter" idx="12"/>
          </p:nvPr>
        </p:nvSpPr>
        <p:spPr/>
        <p:txBody>
          <a:bodyPr/>
          <a:lstStyle>
            <a:lvl1pPr>
              <a:defRPr/>
            </a:lvl1pPr>
          </a:lstStyle>
          <a:p>
            <a:fld id="{FA975B6E-4525-4E84-93D8-833DC0E7BF23}"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3838" y="304800"/>
            <a:ext cx="2001837"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66738" y="304800"/>
            <a:ext cx="58547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5F9D6C95-D0CB-4642-B3D8-9DF1E64877A5}" type="datetime3">
              <a:rPr lang="en-US"/>
              <a:pPr/>
              <a:t>8 January 2019</a:t>
            </a:fld>
            <a:endParaRPr lang="en-US"/>
          </a:p>
        </p:txBody>
      </p:sp>
      <p:sp>
        <p:nvSpPr>
          <p:cNvPr id="5" name="Footer Placeholder 4"/>
          <p:cNvSpPr>
            <a:spLocks noGrp="1"/>
          </p:cNvSpPr>
          <p:nvPr>
            <p:ph type="ftr" sz="quarter" idx="11"/>
          </p:nvPr>
        </p:nvSpPr>
        <p:spPr/>
        <p:txBody>
          <a:bodyPr/>
          <a:lstStyle>
            <a:lvl1pPr>
              <a:defRPr/>
            </a:lvl1pPr>
          </a:lstStyle>
          <a:p>
            <a:r>
              <a:rPr lang="en-US"/>
              <a:t>Veton Këpuska</a:t>
            </a:r>
          </a:p>
        </p:txBody>
      </p:sp>
      <p:sp>
        <p:nvSpPr>
          <p:cNvPr id="6" name="Slide Number Placeholder 5"/>
          <p:cNvSpPr>
            <a:spLocks noGrp="1"/>
          </p:cNvSpPr>
          <p:nvPr>
            <p:ph type="sldNum" sz="quarter" idx="12"/>
          </p:nvPr>
        </p:nvSpPr>
        <p:spPr/>
        <p:txBody>
          <a:bodyPr/>
          <a:lstStyle>
            <a:lvl1pPr>
              <a:defRPr/>
            </a:lvl1pPr>
          </a:lstStyle>
          <a:p>
            <a:fld id="{79CBF78D-5A83-4A25-86AA-6F0993AC82CA}"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8382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66738" y="1447800"/>
            <a:ext cx="8001000" cy="22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6738" y="3810000"/>
            <a:ext cx="8001000" cy="22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245225"/>
            <a:ext cx="1981200" cy="476250"/>
          </a:xfrm>
        </p:spPr>
        <p:txBody>
          <a:bodyPr/>
          <a:lstStyle>
            <a:lvl1pPr>
              <a:defRPr/>
            </a:lvl1pPr>
          </a:lstStyle>
          <a:p>
            <a:fld id="{79433F82-A995-4C75-904C-A36C46B9EE37}" type="datetime3">
              <a:rPr lang="en-US"/>
              <a:pPr/>
              <a:t>8 January 2019</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Veton Këpuska</a:t>
            </a:r>
          </a:p>
        </p:txBody>
      </p:sp>
      <p:sp>
        <p:nvSpPr>
          <p:cNvPr id="7" name="Slide Number Placeholder 6"/>
          <p:cNvSpPr>
            <a:spLocks noGrp="1"/>
          </p:cNvSpPr>
          <p:nvPr>
            <p:ph type="sldNum" sz="quarter" idx="12"/>
          </p:nvPr>
        </p:nvSpPr>
        <p:spPr>
          <a:xfrm>
            <a:off x="6553200" y="6245225"/>
            <a:ext cx="1981200" cy="476250"/>
          </a:xfrm>
        </p:spPr>
        <p:txBody>
          <a:bodyPr/>
          <a:lstStyle>
            <a:lvl1pPr>
              <a:defRPr/>
            </a:lvl1pPr>
          </a:lstStyle>
          <a:p>
            <a:fld id="{B2FA0863-B7F6-4626-83FF-DD5A0C230577}"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66738" y="1447800"/>
            <a:ext cx="8001000" cy="22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66738" y="3810000"/>
            <a:ext cx="8001000" cy="22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245225"/>
            <a:ext cx="1981200" cy="476250"/>
          </a:xfrm>
        </p:spPr>
        <p:txBody>
          <a:bodyPr/>
          <a:lstStyle>
            <a:lvl1pPr>
              <a:defRPr/>
            </a:lvl1pPr>
          </a:lstStyle>
          <a:p>
            <a:fld id="{91458313-E310-4800-BED1-EBE2E3F06436}" type="datetime3">
              <a:rPr lang="en-US"/>
              <a:pPr/>
              <a:t>8 January 2019</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Veton Këpuska</a:t>
            </a:r>
          </a:p>
        </p:txBody>
      </p:sp>
      <p:sp>
        <p:nvSpPr>
          <p:cNvPr id="7" name="Slide Number Placeholder 6"/>
          <p:cNvSpPr>
            <a:spLocks noGrp="1"/>
          </p:cNvSpPr>
          <p:nvPr>
            <p:ph type="sldNum" sz="quarter" idx="12"/>
          </p:nvPr>
        </p:nvSpPr>
        <p:spPr>
          <a:xfrm>
            <a:off x="6553200" y="6245225"/>
            <a:ext cx="1981200" cy="476250"/>
          </a:xfrm>
        </p:spPr>
        <p:txBody>
          <a:bodyPr/>
          <a:lstStyle>
            <a:lvl1pPr>
              <a:defRPr/>
            </a:lvl1pPr>
          </a:lstStyle>
          <a:p>
            <a:fld id="{6E62DAB3-9431-476B-890D-3878B3AD35E7}"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66738" y="1447800"/>
            <a:ext cx="8001000" cy="4572000"/>
          </a:xfrm>
        </p:spPr>
        <p:txBody>
          <a:bodyPr/>
          <a:lstStyle/>
          <a:p>
            <a:endParaRPr lang="en-US"/>
          </a:p>
        </p:txBody>
      </p:sp>
      <p:sp>
        <p:nvSpPr>
          <p:cNvPr id="4" name="Date Placeholder 3"/>
          <p:cNvSpPr>
            <a:spLocks noGrp="1"/>
          </p:cNvSpPr>
          <p:nvPr>
            <p:ph type="dt" sz="half" idx="10"/>
          </p:nvPr>
        </p:nvSpPr>
        <p:spPr>
          <a:xfrm>
            <a:off x="609600" y="6245225"/>
            <a:ext cx="1981200" cy="476250"/>
          </a:xfrm>
        </p:spPr>
        <p:txBody>
          <a:bodyPr/>
          <a:lstStyle>
            <a:lvl1pPr>
              <a:defRPr/>
            </a:lvl1pPr>
          </a:lstStyle>
          <a:p>
            <a:fld id="{D69AA85E-C89A-4FDE-8579-A1257B061529}" type="datetime3">
              <a:rPr lang="en-US"/>
              <a:pPr/>
              <a:t>8 January 2019</a:t>
            </a:fld>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r>
              <a:rPr lang="en-US"/>
              <a:t>Veton Këpuska</a:t>
            </a:r>
          </a:p>
        </p:txBody>
      </p:sp>
      <p:sp>
        <p:nvSpPr>
          <p:cNvPr id="6" name="Slide Number Placeholder 5"/>
          <p:cNvSpPr>
            <a:spLocks noGrp="1"/>
          </p:cNvSpPr>
          <p:nvPr>
            <p:ph type="sldNum" sz="quarter" idx="12"/>
          </p:nvPr>
        </p:nvSpPr>
        <p:spPr>
          <a:xfrm>
            <a:off x="6553200" y="6245225"/>
            <a:ext cx="1981200" cy="476250"/>
          </a:xfrm>
        </p:spPr>
        <p:txBody>
          <a:bodyPr/>
          <a:lstStyle>
            <a:lvl1pPr>
              <a:defRPr/>
            </a:lvl1pPr>
          </a:lstStyle>
          <a:p>
            <a:fld id="{11C12293-8855-42C7-9717-59B4C774DE61}"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66738" y="1447800"/>
            <a:ext cx="39243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447800"/>
            <a:ext cx="39243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245225"/>
            <a:ext cx="1981200" cy="476250"/>
          </a:xfrm>
        </p:spPr>
        <p:txBody>
          <a:bodyPr/>
          <a:lstStyle>
            <a:lvl1pPr>
              <a:defRPr/>
            </a:lvl1pPr>
          </a:lstStyle>
          <a:p>
            <a:fld id="{70F987A0-96F6-429C-A563-88781514D24C}" type="datetime3">
              <a:rPr lang="en-US"/>
              <a:pPr/>
              <a:t>8 January 2019</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Veton Këpuska</a:t>
            </a:r>
          </a:p>
        </p:txBody>
      </p:sp>
      <p:sp>
        <p:nvSpPr>
          <p:cNvPr id="7" name="Slide Number Placeholder 6"/>
          <p:cNvSpPr>
            <a:spLocks noGrp="1"/>
          </p:cNvSpPr>
          <p:nvPr>
            <p:ph type="sldNum" sz="quarter" idx="12"/>
          </p:nvPr>
        </p:nvSpPr>
        <p:spPr>
          <a:xfrm>
            <a:off x="6553200" y="6245225"/>
            <a:ext cx="1981200" cy="476250"/>
          </a:xfrm>
        </p:spPr>
        <p:txBody>
          <a:bodyPr/>
          <a:lstStyle>
            <a:lvl1pPr>
              <a:defRPr/>
            </a:lvl1pPr>
          </a:lstStyle>
          <a:p>
            <a:fld id="{1A7397E8-3A2B-43F4-8E8F-AC6587F781A4}"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CABDE40-BEFB-450B-A5C7-16BE2FF448CE}" type="datetime3">
              <a:rPr lang="en-US"/>
              <a:pPr/>
              <a:t>8 January 2019</a:t>
            </a:fld>
            <a:endParaRPr lang="en-US"/>
          </a:p>
        </p:txBody>
      </p:sp>
      <p:sp>
        <p:nvSpPr>
          <p:cNvPr id="5" name="Footer Placeholder 4"/>
          <p:cNvSpPr>
            <a:spLocks noGrp="1"/>
          </p:cNvSpPr>
          <p:nvPr>
            <p:ph type="ftr" sz="quarter" idx="11"/>
          </p:nvPr>
        </p:nvSpPr>
        <p:spPr/>
        <p:txBody>
          <a:bodyPr/>
          <a:lstStyle>
            <a:lvl1pPr>
              <a:defRPr/>
            </a:lvl1pPr>
          </a:lstStyle>
          <a:p>
            <a:r>
              <a:rPr lang="en-US"/>
              <a:t>Veton Këpuska</a:t>
            </a:r>
          </a:p>
        </p:txBody>
      </p:sp>
      <p:sp>
        <p:nvSpPr>
          <p:cNvPr id="6" name="Slide Number Placeholder 5"/>
          <p:cNvSpPr>
            <a:spLocks noGrp="1"/>
          </p:cNvSpPr>
          <p:nvPr>
            <p:ph type="sldNum" sz="quarter" idx="12"/>
          </p:nvPr>
        </p:nvSpPr>
        <p:spPr/>
        <p:txBody>
          <a:bodyPr/>
          <a:lstStyle>
            <a:lvl1pPr>
              <a:defRPr/>
            </a:lvl1pPr>
          </a:lstStyle>
          <a:p>
            <a:fld id="{C0F6D132-864F-44ED-81C7-A4490894D114}"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0"/>
            <a:ext cx="7962900" cy="1362075"/>
          </a:xfrm>
        </p:spPr>
        <p:txBody>
          <a:bodyPr anchor="t"/>
          <a:lstStyle>
            <a:lvl1pPr algn="l">
              <a:defRPr sz="4000" b="0" cap="all">
                <a:latin typeface="Stencil" pitchFamily="82"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08013" y="2906713"/>
            <a:ext cx="7962900" cy="31892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25807627-9D67-4526-AD5F-9FD750A66D22}" type="datetime3">
              <a:rPr lang="en-US"/>
              <a:pPr/>
              <a:t>8 January 2019</a:t>
            </a:fld>
            <a:endParaRPr lang="en-US"/>
          </a:p>
        </p:txBody>
      </p:sp>
      <p:sp>
        <p:nvSpPr>
          <p:cNvPr id="5" name="Footer Placeholder 4"/>
          <p:cNvSpPr>
            <a:spLocks noGrp="1"/>
          </p:cNvSpPr>
          <p:nvPr>
            <p:ph type="ftr" sz="quarter" idx="11"/>
          </p:nvPr>
        </p:nvSpPr>
        <p:spPr/>
        <p:txBody>
          <a:bodyPr/>
          <a:lstStyle>
            <a:lvl1pPr>
              <a:defRPr/>
            </a:lvl1pPr>
          </a:lstStyle>
          <a:p>
            <a:r>
              <a:rPr lang="en-US"/>
              <a:t>Veton Këpuska</a:t>
            </a:r>
          </a:p>
        </p:txBody>
      </p:sp>
      <p:sp>
        <p:nvSpPr>
          <p:cNvPr id="6" name="Slide Number Placeholder 5"/>
          <p:cNvSpPr>
            <a:spLocks noGrp="1"/>
          </p:cNvSpPr>
          <p:nvPr>
            <p:ph type="sldNum" sz="quarter" idx="12"/>
          </p:nvPr>
        </p:nvSpPr>
        <p:spPr/>
        <p:txBody>
          <a:bodyPr/>
          <a:lstStyle>
            <a:lvl1pPr>
              <a:defRPr/>
            </a:lvl1pPr>
          </a:lstStyle>
          <a:p>
            <a:fld id="{E52FCABC-E8F2-465D-A8C0-D4B5D82F70DF}"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566738"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C958D55-3C87-4972-B5FB-F21977E2C174}" type="datetime3">
              <a:rPr lang="en-US"/>
              <a:pPr/>
              <a:t>8 January 2019</a:t>
            </a:fld>
            <a:endParaRPr lang="en-US"/>
          </a:p>
        </p:txBody>
      </p:sp>
      <p:sp>
        <p:nvSpPr>
          <p:cNvPr id="6" name="Footer Placeholder 5"/>
          <p:cNvSpPr>
            <a:spLocks noGrp="1"/>
          </p:cNvSpPr>
          <p:nvPr>
            <p:ph type="ftr" sz="quarter" idx="11"/>
          </p:nvPr>
        </p:nvSpPr>
        <p:spPr/>
        <p:txBody>
          <a:bodyPr/>
          <a:lstStyle>
            <a:lvl1pPr>
              <a:defRPr/>
            </a:lvl1pPr>
          </a:lstStyle>
          <a:p>
            <a:r>
              <a:rPr lang="en-US"/>
              <a:t>Veton Këpuska</a:t>
            </a:r>
          </a:p>
        </p:txBody>
      </p:sp>
      <p:sp>
        <p:nvSpPr>
          <p:cNvPr id="7" name="Slide Number Placeholder 6"/>
          <p:cNvSpPr>
            <a:spLocks noGrp="1"/>
          </p:cNvSpPr>
          <p:nvPr>
            <p:ph type="sldNum" sz="quarter" idx="12"/>
          </p:nvPr>
        </p:nvSpPr>
        <p:spPr/>
        <p:txBody>
          <a:bodyPr/>
          <a:lstStyle>
            <a:lvl1pPr>
              <a:defRPr/>
            </a:lvl1pPr>
          </a:lstStyle>
          <a:p>
            <a:fld id="{53EC7C14-BCA3-4BBB-836E-927B6BBDBE3F}"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A0C89DD8-2203-4C99-AE30-7E7EE045BDAB}" type="datetime3">
              <a:rPr lang="en-US"/>
              <a:pPr/>
              <a:t>8 January 2019</a:t>
            </a:fld>
            <a:endParaRPr lang="en-US"/>
          </a:p>
        </p:txBody>
      </p:sp>
      <p:sp>
        <p:nvSpPr>
          <p:cNvPr id="8" name="Footer Placeholder 7"/>
          <p:cNvSpPr>
            <a:spLocks noGrp="1"/>
          </p:cNvSpPr>
          <p:nvPr>
            <p:ph type="ftr" sz="quarter" idx="11"/>
          </p:nvPr>
        </p:nvSpPr>
        <p:spPr/>
        <p:txBody>
          <a:bodyPr/>
          <a:lstStyle>
            <a:lvl1pPr>
              <a:defRPr/>
            </a:lvl1pPr>
          </a:lstStyle>
          <a:p>
            <a:r>
              <a:rPr lang="en-US"/>
              <a:t>Veton Këpuska</a:t>
            </a:r>
          </a:p>
        </p:txBody>
      </p:sp>
      <p:sp>
        <p:nvSpPr>
          <p:cNvPr id="9" name="Slide Number Placeholder 8"/>
          <p:cNvSpPr>
            <a:spLocks noGrp="1"/>
          </p:cNvSpPr>
          <p:nvPr>
            <p:ph type="sldNum" sz="quarter" idx="12"/>
          </p:nvPr>
        </p:nvSpPr>
        <p:spPr/>
        <p:txBody>
          <a:bodyPr/>
          <a:lstStyle>
            <a:lvl1pPr>
              <a:defRPr/>
            </a:lvl1pPr>
          </a:lstStyle>
          <a:p>
            <a:fld id="{07E6E536-BF39-4770-96E4-5CD1507E39D8}"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lvl1pPr>
              <a:defRPr/>
            </a:lvl1pPr>
          </a:lstStyle>
          <a:p>
            <a:fld id="{39701A25-F935-42C2-916B-7345C8E06876}" type="datetime3">
              <a:rPr lang="en-US"/>
              <a:pPr/>
              <a:t>8 January 2019</a:t>
            </a:fld>
            <a:endParaRPr lang="en-US"/>
          </a:p>
        </p:txBody>
      </p:sp>
      <p:sp>
        <p:nvSpPr>
          <p:cNvPr id="4" name="Footer Placeholder 3"/>
          <p:cNvSpPr>
            <a:spLocks noGrp="1"/>
          </p:cNvSpPr>
          <p:nvPr>
            <p:ph type="ftr" sz="quarter" idx="11"/>
          </p:nvPr>
        </p:nvSpPr>
        <p:spPr/>
        <p:txBody>
          <a:bodyPr/>
          <a:lstStyle>
            <a:lvl1pPr>
              <a:defRPr/>
            </a:lvl1pPr>
          </a:lstStyle>
          <a:p>
            <a:r>
              <a:rPr lang="en-US"/>
              <a:t>Veton Këpuska</a:t>
            </a:r>
          </a:p>
        </p:txBody>
      </p:sp>
      <p:sp>
        <p:nvSpPr>
          <p:cNvPr id="5" name="Slide Number Placeholder 4"/>
          <p:cNvSpPr>
            <a:spLocks noGrp="1"/>
          </p:cNvSpPr>
          <p:nvPr>
            <p:ph type="sldNum" sz="quarter" idx="12"/>
          </p:nvPr>
        </p:nvSpPr>
        <p:spPr/>
        <p:txBody>
          <a:bodyPr/>
          <a:lstStyle>
            <a:lvl1pPr>
              <a:defRPr/>
            </a:lvl1pPr>
          </a:lstStyle>
          <a:p>
            <a:fld id="{F38298BB-5CA9-4364-9683-04DF14D7B03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9678434F-EF70-4716-9647-85AB8D2FEF3D}" type="datetime3">
              <a:rPr lang="en-US"/>
              <a:pPr/>
              <a:t>8 January 2019</a:t>
            </a:fld>
            <a:endParaRPr lang="en-US"/>
          </a:p>
        </p:txBody>
      </p:sp>
      <p:sp>
        <p:nvSpPr>
          <p:cNvPr id="3" name="Footer Placeholder 2"/>
          <p:cNvSpPr>
            <a:spLocks noGrp="1"/>
          </p:cNvSpPr>
          <p:nvPr>
            <p:ph type="ftr" sz="quarter" idx="11"/>
          </p:nvPr>
        </p:nvSpPr>
        <p:spPr/>
        <p:txBody>
          <a:bodyPr/>
          <a:lstStyle>
            <a:lvl1pPr>
              <a:defRPr/>
            </a:lvl1pPr>
          </a:lstStyle>
          <a:p>
            <a:r>
              <a:rPr lang="en-US"/>
              <a:t>Veton Këpuska</a:t>
            </a:r>
          </a:p>
        </p:txBody>
      </p:sp>
      <p:sp>
        <p:nvSpPr>
          <p:cNvPr id="4" name="Slide Number Placeholder 3"/>
          <p:cNvSpPr>
            <a:spLocks noGrp="1"/>
          </p:cNvSpPr>
          <p:nvPr>
            <p:ph type="sldNum" sz="quarter" idx="12"/>
          </p:nvPr>
        </p:nvSpPr>
        <p:spPr/>
        <p:txBody>
          <a:bodyPr/>
          <a:lstStyle>
            <a:lvl1pPr>
              <a:defRPr/>
            </a:lvl1pPr>
          </a:lstStyle>
          <a:p>
            <a:fld id="{E35B3921-737F-4B54-8BFD-5D6EEC943599}"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946150"/>
          </a:xfrm>
        </p:spPr>
        <p:txBody>
          <a:bodyPr/>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1447800"/>
            <a:ext cx="5111750" cy="46783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0870D855-5922-4DFD-A6A5-89823C3CB9CC}" type="datetime3">
              <a:rPr lang="en-US"/>
              <a:pPr/>
              <a:t>8 January 2019</a:t>
            </a:fld>
            <a:endParaRPr lang="en-US"/>
          </a:p>
        </p:txBody>
      </p:sp>
      <p:sp>
        <p:nvSpPr>
          <p:cNvPr id="6" name="Footer Placeholder 5"/>
          <p:cNvSpPr>
            <a:spLocks noGrp="1"/>
          </p:cNvSpPr>
          <p:nvPr>
            <p:ph type="ftr" sz="quarter" idx="11"/>
          </p:nvPr>
        </p:nvSpPr>
        <p:spPr/>
        <p:txBody>
          <a:bodyPr/>
          <a:lstStyle>
            <a:lvl1pPr>
              <a:defRPr/>
            </a:lvl1pPr>
          </a:lstStyle>
          <a:p>
            <a:r>
              <a:rPr lang="en-US"/>
              <a:t>Veton Këpuska</a:t>
            </a:r>
          </a:p>
        </p:txBody>
      </p:sp>
      <p:sp>
        <p:nvSpPr>
          <p:cNvPr id="7" name="Slide Number Placeholder 6"/>
          <p:cNvSpPr>
            <a:spLocks noGrp="1"/>
          </p:cNvSpPr>
          <p:nvPr>
            <p:ph type="sldNum" sz="quarter" idx="12"/>
          </p:nvPr>
        </p:nvSpPr>
        <p:spPr/>
        <p:txBody>
          <a:bodyPr/>
          <a:lstStyle>
            <a:lvl1pPr>
              <a:defRPr/>
            </a:lvl1pPr>
          </a:lstStyle>
          <a:p>
            <a:fld id="{48C5CBFD-A3C8-4903-9EDE-9E0D7BD9394E}" type="slidenum">
              <a:rPr lang="en-US"/>
              <a:pPr/>
              <a:t>‹#›</a:t>
            </a:fld>
            <a:endParaRPr lang="en-US"/>
          </a:p>
        </p:txBody>
      </p:sp>
      <p:sp>
        <p:nvSpPr>
          <p:cNvPr id="8" name="Title 1"/>
          <p:cNvSpPr txBox="1">
            <a:spLocks/>
          </p:cNvSpPr>
          <p:nvPr userDrawn="1"/>
        </p:nvSpPr>
        <p:spPr bwMode="auto">
          <a:xfrm>
            <a:off x="3581400" y="266700"/>
            <a:ext cx="5105400" cy="9461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2000" b="1"/>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smtClean="0">
                <a:ln>
                  <a:noFill/>
                </a:ln>
                <a:solidFill>
                  <a:srgbClr val="0000FF"/>
                </a:solidFill>
                <a:effectLst/>
                <a:uLnTx/>
                <a:uFillTx/>
                <a:latin typeface="+mj-lt"/>
                <a:ea typeface="+mj-ea"/>
                <a:cs typeface="+mj-cs"/>
              </a:rPr>
              <a:t>Click to edit Master title style</a:t>
            </a:r>
            <a:endParaRPr kumimoji="0" lang="en-US" sz="2000" b="1" i="0" u="none" strike="noStrike" kern="0" cap="none" spc="0" normalizeH="0" baseline="0" noProof="0" dirty="0" smtClean="0">
              <a:ln>
                <a:noFill/>
              </a:ln>
              <a:solidFill>
                <a:srgbClr val="0000FF"/>
              </a:solidFill>
              <a:effectLst/>
              <a:uLnTx/>
              <a:uFillTx/>
              <a:latin typeface="+mj-lt"/>
              <a:ea typeface="+mj-ea"/>
              <a:cs typeface="+mj-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409699"/>
            <a:ext cx="5486400" cy="33178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C84B7266-AF05-43F4-B231-86AD298B53E3}" type="datetime3">
              <a:rPr lang="en-US"/>
              <a:pPr/>
              <a:t>8 January 2019</a:t>
            </a:fld>
            <a:endParaRPr lang="en-US"/>
          </a:p>
        </p:txBody>
      </p:sp>
      <p:sp>
        <p:nvSpPr>
          <p:cNvPr id="6" name="Footer Placeholder 5"/>
          <p:cNvSpPr>
            <a:spLocks noGrp="1"/>
          </p:cNvSpPr>
          <p:nvPr>
            <p:ph type="ftr" sz="quarter" idx="11"/>
          </p:nvPr>
        </p:nvSpPr>
        <p:spPr/>
        <p:txBody>
          <a:bodyPr/>
          <a:lstStyle>
            <a:lvl1pPr>
              <a:defRPr/>
            </a:lvl1pPr>
          </a:lstStyle>
          <a:p>
            <a:r>
              <a:rPr lang="en-US"/>
              <a:t>Veton Këpuska</a:t>
            </a:r>
          </a:p>
        </p:txBody>
      </p:sp>
      <p:sp>
        <p:nvSpPr>
          <p:cNvPr id="7" name="Slide Number Placeholder 6"/>
          <p:cNvSpPr>
            <a:spLocks noGrp="1"/>
          </p:cNvSpPr>
          <p:nvPr>
            <p:ph type="sldNum" sz="quarter" idx="12"/>
          </p:nvPr>
        </p:nvSpPr>
        <p:spPr/>
        <p:txBody>
          <a:bodyPr/>
          <a:lstStyle>
            <a:lvl1pPr>
              <a:defRPr/>
            </a:lvl1pPr>
          </a:lstStyle>
          <a:p>
            <a:fld id="{7677D414-AAD5-4CB5-B2B9-F47A5ACB6FCD}"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bwMode="auto">
          <a:xfrm>
            <a:off x="574675" y="304800"/>
            <a:ext cx="8001000" cy="838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dirty="0" smtClean="0"/>
              <a:t>Click to edit Master title style</a:t>
            </a:r>
          </a:p>
        </p:txBody>
      </p:sp>
      <p:sp>
        <p:nvSpPr>
          <p:cNvPr id="46083" name="Rectangle 3"/>
          <p:cNvSpPr>
            <a:spLocks noGrp="1" noChangeArrowheads="1"/>
          </p:cNvSpPr>
          <p:nvPr>
            <p:ph type="body" idx="1"/>
          </p:nvPr>
        </p:nvSpPr>
        <p:spPr bwMode="auto">
          <a:xfrm>
            <a:off x="566738" y="1447800"/>
            <a:ext cx="8001000" cy="457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6084" name="AutoShape 4"/>
          <p:cNvSpPr>
            <a:spLocks noChangeArrowheads="1"/>
          </p:cNvSpPr>
          <p:nvPr/>
        </p:nvSpPr>
        <p:spPr bwMode="auto">
          <a:xfrm>
            <a:off x="609600" y="1219200"/>
            <a:ext cx="7958138" cy="109538"/>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lgn="l" eaLnBrk="1" hangingPunct="1">
              <a:spcBef>
                <a:spcPct val="0"/>
              </a:spcBef>
            </a:pPr>
            <a:endParaRPr lang="en-US" sz="2400">
              <a:latin typeface="Times New Roman" pitchFamily="18" charset="0"/>
            </a:endParaRPr>
          </a:p>
        </p:txBody>
      </p:sp>
      <p:sp>
        <p:nvSpPr>
          <p:cNvPr id="46085"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endParaRPr lang="en-US"/>
          </a:p>
        </p:txBody>
      </p:sp>
      <p:sp>
        <p:nvSpPr>
          <p:cNvPr id="46086"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0"/>
              </a:spcBef>
              <a:defRPr sz="1200"/>
            </a:lvl1pPr>
          </a:lstStyle>
          <a:p>
            <a:fld id="{B858F5F9-A0B3-424A-8180-B3489141C0E6}" type="datetime3">
              <a:rPr lang="en-US"/>
              <a:pPr/>
              <a:t>8 January 2019</a:t>
            </a:fld>
            <a:endParaRPr lang="en-US"/>
          </a:p>
        </p:txBody>
      </p:sp>
      <p:sp>
        <p:nvSpPr>
          <p:cNvPr id="46087"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spcBef>
                <a:spcPct val="0"/>
              </a:spcBef>
              <a:defRPr sz="1200"/>
            </a:lvl1pPr>
          </a:lstStyle>
          <a:p>
            <a:r>
              <a:rPr lang="en-US"/>
              <a:t>Veton Këpuska</a:t>
            </a:r>
          </a:p>
        </p:txBody>
      </p:sp>
      <p:sp>
        <p:nvSpPr>
          <p:cNvPr id="46088"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200"/>
            </a:lvl1pPr>
          </a:lstStyle>
          <a:p>
            <a:fld id="{D1FCE05C-A503-448B-969A-967A3CB1C55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Lst>
  <p:timing>
    <p:tnLst>
      <p:par>
        <p:cTn id="1" dur="indefinite" restart="never" nodeType="tmRoot"/>
      </p:par>
    </p:tnLst>
  </p:timing>
  <p:hf hdr="0"/>
  <p:txStyles>
    <p:titleStyle>
      <a:lvl1pPr algn="l" rtl="0" fontAlgn="base">
        <a:spcBef>
          <a:spcPct val="0"/>
        </a:spcBef>
        <a:spcAft>
          <a:spcPct val="0"/>
        </a:spcAft>
        <a:defRPr sz="3600" b="1">
          <a:solidFill>
            <a:srgbClr val="0000FF"/>
          </a:solidFill>
          <a:latin typeface="+mj-lt"/>
          <a:ea typeface="+mj-ea"/>
          <a:cs typeface="+mj-cs"/>
        </a:defRPr>
      </a:lvl1pPr>
      <a:lvl2pPr algn="l" rtl="0" fontAlgn="base">
        <a:spcBef>
          <a:spcPct val="0"/>
        </a:spcBef>
        <a:spcAft>
          <a:spcPct val="0"/>
        </a:spcAft>
        <a:defRPr sz="3800">
          <a:solidFill>
            <a:srgbClr val="0000FF"/>
          </a:solidFill>
          <a:latin typeface="Verdana" pitchFamily="34" charset="0"/>
        </a:defRPr>
      </a:lvl2pPr>
      <a:lvl3pPr algn="l" rtl="0" fontAlgn="base">
        <a:spcBef>
          <a:spcPct val="0"/>
        </a:spcBef>
        <a:spcAft>
          <a:spcPct val="0"/>
        </a:spcAft>
        <a:defRPr sz="3800">
          <a:solidFill>
            <a:srgbClr val="0000FF"/>
          </a:solidFill>
          <a:latin typeface="Verdana" pitchFamily="34" charset="0"/>
        </a:defRPr>
      </a:lvl3pPr>
      <a:lvl4pPr algn="l" rtl="0" fontAlgn="base">
        <a:spcBef>
          <a:spcPct val="0"/>
        </a:spcBef>
        <a:spcAft>
          <a:spcPct val="0"/>
        </a:spcAft>
        <a:defRPr sz="3800">
          <a:solidFill>
            <a:srgbClr val="0000FF"/>
          </a:solidFill>
          <a:latin typeface="Verdana" pitchFamily="34" charset="0"/>
        </a:defRPr>
      </a:lvl4pPr>
      <a:lvl5pPr algn="l" rtl="0" fontAlgn="base">
        <a:spcBef>
          <a:spcPct val="0"/>
        </a:spcBef>
        <a:spcAft>
          <a:spcPct val="0"/>
        </a:spcAft>
        <a:defRPr sz="3800">
          <a:solidFill>
            <a:srgbClr val="0000FF"/>
          </a:solidFill>
          <a:latin typeface="Verdana" pitchFamily="34" charset="0"/>
        </a:defRPr>
      </a:lvl5pPr>
      <a:lvl6pPr marL="457200" algn="l" rtl="0" fontAlgn="base">
        <a:spcBef>
          <a:spcPct val="0"/>
        </a:spcBef>
        <a:spcAft>
          <a:spcPct val="0"/>
        </a:spcAft>
        <a:defRPr sz="3800">
          <a:solidFill>
            <a:srgbClr val="0000FF"/>
          </a:solidFill>
          <a:latin typeface="Verdana" pitchFamily="34" charset="0"/>
        </a:defRPr>
      </a:lvl6pPr>
      <a:lvl7pPr marL="914400" algn="l" rtl="0" fontAlgn="base">
        <a:spcBef>
          <a:spcPct val="0"/>
        </a:spcBef>
        <a:spcAft>
          <a:spcPct val="0"/>
        </a:spcAft>
        <a:defRPr sz="3800">
          <a:solidFill>
            <a:srgbClr val="0000FF"/>
          </a:solidFill>
          <a:latin typeface="Verdana" pitchFamily="34" charset="0"/>
        </a:defRPr>
      </a:lvl7pPr>
      <a:lvl8pPr marL="1371600" algn="l" rtl="0" fontAlgn="base">
        <a:spcBef>
          <a:spcPct val="0"/>
        </a:spcBef>
        <a:spcAft>
          <a:spcPct val="0"/>
        </a:spcAft>
        <a:defRPr sz="3800">
          <a:solidFill>
            <a:srgbClr val="0000FF"/>
          </a:solidFill>
          <a:latin typeface="Verdana" pitchFamily="34" charset="0"/>
        </a:defRPr>
      </a:lvl8pPr>
      <a:lvl9pPr marL="1828800" algn="l" rtl="0" fontAlgn="base">
        <a:spcBef>
          <a:spcPct val="0"/>
        </a:spcBef>
        <a:spcAft>
          <a:spcPct val="0"/>
        </a:spcAft>
        <a:defRPr sz="3800">
          <a:solidFill>
            <a:srgbClr val="0000FF"/>
          </a:solidFill>
          <a:latin typeface="Verdana" pitchFamily="34" charset="0"/>
        </a:defRPr>
      </a:lvl9pPr>
    </p:titleStyle>
    <p:bodyStyle>
      <a:lvl1pPr marL="469900" indent="-469900" algn="l" rtl="0" fontAlgn="base">
        <a:spcBef>
          <a:spcPct val="20000"/>
        </a:spcBef>
        <a:spcAft>
          <a:spcPct val="0"/>
        </a:spcAft>
        <a:buClr>
          <a:schemeClr val="accent2"/>
        </a:buClr>
        <a:buFont typeface="Wingdings" pitchFamily="2" charset="2"/>
        <a:buChar char="u"/>
        <a:defRPr sz="3000">
          <a:solidFill>
            <a:schemeClr val="tx1"/>
          </a:solidFill>
          <a:latin typeface="+mn-lt"/>
          <a:ea typeface="+mn-ea"/>
          <a:cs typeface="+mn-cs"/>
        </a:defRPr>
      </a:lvl1pPr>
      <a:lvl2pPr marL="908050" indent="-436563" algn="l" rtl="0" fontAlgn="base">
        <a:spcBef>
          <a:spcPct val="20000"/>
        </a:spcBef>
        <a:spcAft>
          <a:spcPct val="0"/>
        </a:spcAft>
        <a:buClr>
          <a:srgbClr val="0000FF"/>
        </a:buClr>
        <a:buFont typeface="Wingdings" pitchFamily="2" charset="2"/>
        <a:buChar char="n"/>
        <a:defRPr sz="2600">
          <a:solidFill>
            <a:schemeClr val="tx1"/>
          </a:solidFill>
          <a:latin typeface="+mn-lt"/>
        </a:defRPr>
      </a:lvl2pPr>
      <a:lvl3pPr marL="1304925" indent="-395288" algn="l" rtl="0" fontAlgn="base">
        <a:spcBef>
          <a:spcPct val="20000"/>
        </a:spcBef>
        <a:spcAft>
          <a:spcPct val="0"/>
        </a:spcAft>
        <a:buClr>
          <a:schemeClr val="accent2"/>
        </a:buClr>
        <a:buFont typeface="Wingdings" pitchFamily="2" charset="2"/>
        <a:buChar char="u"/>
        <a:defRPr sz="2300">
          <a:solidFill>
            <a:schemeClr val="tx1"/>
          </a:solidFill>
          <a:latin typeface="+mn-lt"/>
        </a:defRPr>
      </a:lvl3pPr>
      <a:lvl4pPr marL="1693863" indent="-387350" algn="l" rtl="0" fontAlgn="base">
        <a:spcBef>
          <a:spcPct val="20000"/>
        </a:spcBef>
        <a:spcAft>
          <a:spcPct val="0"/>
        </a:spcAft>
        <a:buClr>
          <a:srgbClr val="0000FF"/>
        </a:buClr>
        <a:buFont typeface="Wingdings" pitchFamily="2" charset="2"/>
        <a:buChar char="n"/>
        <a:defRPr sz="2000">
          <a:solidFill>
            <a:schemeClr val="tx1"/>
          </a:solidFill>
          <a:latin typeface="+mn-lt"/>
        </a:defRPr>
      </a:lvl4pPr>
      <a:lvl5pPr marL="2093913" indent="-398463" algn="l" rtl="0" fontAlgn="base">
        <a:spcBef>
          <a:spcPct val="25000"/>
        </a:spcBef>
        <a:spcAft>
          <a:spcPct val="0"/>
        </a:spcAft>
        <a:buClr>
          <a:schemeClr val="accent2"/>
        </a:buClr>
        <a:buFont typeface="Wingdings" pitchFamily="2" charset="2"/>
        <a:buChar char="u"/>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u"/>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u"/>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u"/>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u"/>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webster.com/cgi-bin/dictionary?book=Dictionary&amp;va=phonemics" TargetMode="External"/><Relationship Id="rId2" Type="http://schemas.openxmlformats.org/officeDocument/2006/relationships/hyperlink" Target="http://www.webster.com/cgi-bin/dictionary?book=Dictionary&amp;va=phonetic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dictionary.reference.com/browse/general+semantics" TargetMode="External"/><Relationship Id="rId2" Type="http://schemas.openxmlformats.org/officeDocument/2006/relationships/hyperlink" Target="http://dictionary.reference.com/browse/signific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merriam-webster.com/dictionary/calculus" TargetMode="External"/><Relationship Id="rId2" Type="http://schemas.openxmlformats.org/officeDocument/2006/relationships/hyperlink" Target="http://www.merriam-webster.com/dictionary/syntactic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hyperlink" Target="https://www.microsoft.com/en-us/research/blog/microsoft-researchers-achieve-new-conversational-speech-recognition-milestone/" TargetMode="External"/><Relationship Id="rId2" Type="http://schemas.openxmlformats.org/officeDocument/2006/relationships/hyperlink" Target="http://alexa.amazon.com/" TargetMode="External"/><Relationship Id="rId1" Type="http://schemas.openxmlformats.org/officeDocument/2006/relationships/slideLayout" Target="../slideLayouts/slideLayout2.xml"/><Relationship Id="rId5" Type="http://schemas.openxmlformats.org/officeDocument/2006/relationships/hyperlink" Target="https://support.apple.com/en-us/HT202584" TargetMode="External"/><Relationship Id="rId4" Type="http://schemas.openxmlformats.org/officeDocument/2006/relationships/hyperlink" Target="https://research.google.com/pubs/SpeechProcessing.html"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bing.com/videos/search?q=2001+a+space+odyssey+dave+bowman&amp;form=VIRE1&amp;first=1#view=detail&amp;mid=99B0950DDBF6B1C3EE5599B0950DDBF6B1C3EE55" TargetMode="External"/><Relationship Id="rId2" Type="http://schemas.openxmlformats.org/officeDocument/2006/relationships/hyperlink" Target="https://www.youtube.com/watch?v=kkyUMmNl4hk"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blogs.microsoft.com/next/2016/10/18/historic-achievement-microsoft-researchers-reach-human-parity-conversational-speech-recognition/#wj8HMUp9zXbTHG5A.99" TargetMode="External"/><Relationship Id="rId2" Type="http://schemas.openxmlformats.org/officeDocument/2006/relationships/hyperlink" Target="file:///\\udrive.fit.edu\Zeri\ZeriIncDemo.jar"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bing.com/videos/search?q=space+odyssey+movie+Hal+Inyrtsction+with+David+Bowman&amp;&amp;view=detail&amp;mid=0CF182A715E365A77C390CF182A715E365A77C39&amp;rvsmid=74D43A4C728F658AA1F874D43A4C728F658AA1F8&amp;fsscr=0&amp;FORM=VDFSRV"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8" Type="http://schemas.openxmlformats.org/officeDocument/2006/relationships/hyperlink" Target="http://cmusphinx.sourceforge.net/sphinx4" TargetMode="External"/><Relationship Id="rId3" Type="http://schemas.openxmlformats.org/officeDocument/2006/relationships/hyperlink" Target="http://cmusphinx.sourceforge.net/html/compare.php" TargetMode="External"/><Relationship Id="rId7" Type="http://schemas.openxmlformats.org/officeDocument/2006/relationships/hyperlink" Target="http://cmusphinx.sourceforge.net/sphinx3" TargetMode="External"/><Relationship Id="rId2" Type="http://schemas.openxmlformats.org/officeDocument/2006/relationships/hyperlink" Target="http://cmusphinx.sourceforge.net/html/cmusphinx.php" TargetMode="External"/><Relationship Id="rId1" Type="http://schemas.openxmlformats.org/officeDocument/2006/relationships/slideLayout" Target="../slideLayouts/slideLayout2.xml"/><Relationship Id="rId6" Type="http://schemas.openxmlformats.org/officeDocument/2006/relationships/hyperlink" Target="http://cmusphinx.sourceforge.net/sphinx2" TargetMode="External"/><Relationship Id="rId5" Type="http://schemas.openxmlformats.org/officeDocument/2006/relationships/hyperlink" Target="http://www.pocketsphinx.org/" TargetMode="External"/><Relationship Id="rId4" Type="http://schemas.openxmlformats.org/officeDocument/2006/relationships/hyperlink" Target="http://cmusphinx.sourceforge.net/html/download.php" TargetMode="External"/><Relationship Id="rId9" Type="http://schemas.openxmlformats.org/officeDocument/2006/relationships/hyperlink" Target="http://www.speech.cs.cmu.edu/SLM/toolkit_documentation.html" TargetMode="External"/></Relationships>
</file>

<file path=ppt/slides/_rels/slide57.xml.rels><?xml version="1.0" encoding="UTF-8" standalone="yes"?>
<Relationships xmlns="http://schemas.openxmlformats.org/package/2006/relationships"><Relationship Id="rId3" Type="http://schemas.openxmlformats.org/officeDocument/2006/relationships/hyperlink" Target="http://www.speech.cs.cmu.edu/cmusphinx/moinmoin/" TargetMode="External"/><Relationship Id="rId2" Type="http://schemas.openxmlformats.org/officeDocument/2006/relationships/hyperlink" Target="http://www.speech.cs.cmu.edu/sphinx/tutorial.html" TargetMode="External"/><Relationship Id="rId1" Type="http://schemas.openxmlformats.org/officeDocument/2006/relationships/slideLayout" Target="../slideLayouts/slideLayout2.xml"/><Relationship Id="rId4" Type="http://schemas.openxmlformats.org/officeDocument/2006/relationships/hyperlink" Target="http://cmusphinx.sourceforge.net/html/system.php" TargetMode="External"/></Relationships>
</file>

<file path=ppt/slides/_rels/slide58.xml.rels><?xml version="1.0" encoding="UTF-8" standalone="yes"?>
<Relationships xmlns="http://schemas.openxmlformats.org/package/2006/relationships"><Relationship Id="rId3" Type="http://schemas.openxmlformats.org/officeDocument/2006/relationships/hyperlink" Target="http://my.fit.edu/~vkepuska/share/Corpora/" TargetMode="External"/><Relationship Id="rId2" Type="http://schemas.openxmlformats.org/officeDocument/2006/relationships/hyperlink" Target="http://www.repository.voxforge1.org/downloads/SpeechCorpus/" TargetMode="External"/><Relationship Id="rId1" Type="http://schemas.openxmlformats.org/officeDocument/2006/relationships/slideLayout" Target="../slideLayouts/slideLayout2.xml"/><Relationship Id="rId4" Type="http://schemas.openxmlformats.org/officeDocument/2006/relationships/hyperlink" Target="http://www.speech.cs.cmu.edu/sphinx/models/" TargetMode="External"/></Relationships>
</file>

<file path=ppt/slides/_rels/slide59.xml.rels><?xml version="1.0" encoding="UTF-8" standalone="yes"?>
<Relationships xmlns="http://schemas.openxmlformats.org/package/2006/relationships"><Relationship Id="rId2" Type="http://schemas.openxmlformats.org/officeDocument/2006/relationships/hyperlink" Target="http://www.intechopen.com/books/speech-technologies/wake-up-word-speech-recogni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smtClean="0"/>
              <a:t>ECE-5527 Speech </a:t>
            </a:r>
            <a:r>
              <a:rPr lang="en-US" dirty="0"/>
              <a:t>Recognition</a:t>
            </a:r>
            <a:endParaRPr lang="en-US" sz="2000" dirty="0"/>
          </a:p>
        </p:txBody>
      </p:sp>
      <p:sp>
        <p:nvSpPr>
          <p:cNvPr id="2051" name="Rectangle 3"/>
          <p:cNvSpPr>
            <a:spLocks noGrp="1" noChangeArrowheads="1"/>
          </p:cNvSpPr>
          <p:nvPr>
            <p:ph type="subTitle" idx="1"/>
          </p:nvPr>
        </p:nvSpPr>
        <p:spPr/>
        <p:txBody>
          <a:bodyPr/>
          <a:lstStyle/>
          <a:p>
            <a:r>
              <a:rPr lang="en-US" dirty="0"/>
              <a:t>Introduction to Automatic Speech </a:t>
            </a:r>
            <a:r>
              <a:rPr lang="en-US" dirty="0" smtClean="0"/>
              <a:t>Recognition</a:t>
            </a:r>
          </a:p>
          <a:p>
            <a:endParaRPr lang="en-US" dirty="0" smtClean="0"/>
          </a:p>
          <a:p>
            <a:r>
              <a:rPr lang="en-US" sz="2400" dirty="0" smtClean="0">
                <a:solidFill>
                  <a:srgbClr val="7030A0"/>
                </a:solidFill>
                <a:latin typeface="+mn-lt"/>
              </a:rPr>
              <a:t>Lecture notes adopted from MIT Lectures</a:t>
            </a:r>
            <a:endParaRPr lang="en-US" sz="2400" dirty="0">
              <a:solidFill>
                <a:srgbClr val="7030A0"/>
              </a:solidFill>
              <a:latin typeface="+mn-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E771132-4781-4533-A7AA-12D799B620A9}" type="datetime3">
              <a:rPr lang="en-US"/>
              <a:pPr/>
              <a:t>8 January 2019</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D630AA7A-3E4B-467A-B83B-C35EB252079B}" type="slidenum">
              <a:rPr lang="en-US"/>
              <a:pPr/>
              <a:t>10</a:t>
            </a:fld>
            <a:endParaRPr lang="en-US"/>
          </a:p>
        </p:txBody>
      </p:sp>
      <p:sp>
        <p:nvSpPr>
          <p:cNvPr id="411650" name="Rectangle 2"/>
          <p:cNvSpPr>
            <a:spLocks noGrp="1" noChangeArrowheads="1"/>
          </p:cNvSpPr>
          <p:nvPr>
            <p:ph type="title"/>
          </p:nvPr>
        </p:nvSpPr>
        <p:spPr/>
        <p:txBody>
          <a:bodyPr/>
          <a:lstStyle/>
          <a:p>
            <a:r>
              <a:rPr lang="en-US" sz="3000" b="1"/>
              <a:t>Diverse Sources of Constraint for</a:t>
            </a:r>
            <a:br>
              <a:rPr lang="en-US" sz="3000" b="1"/>
            </a:br>
            <a:r>
              <a:rPr lang="en-US" sz="3000" b="1"/>
              <a:t>Spoken Language Communication</a:t>
            </a:r>
            <a:endParaRPr lang="en-US" sz="3000"/>
          </a:p>
        </p:txBody>
      </p:sp>
      <p:sp>
        <p:nvSpPr>
          <p:cNvPr id="411651" name="Rectangle 3"/>
          <p:cNvSpPr>
            <a:spLocks noGrp="1" noChangeArrowheads="1"/>
          </p:cNvSpPr>
          <p:nvPr>
            <p:ph type="body" idx="1"/>
          </p:nvPr>
        </p:nvSpPr>
        <p:spPr>
          <a:xfrm>
            <a:off x="565120" y="1545350"/>
            <a:ext cx="8001000" cy="4572000"/>
          </a:xfrm>
        </p:spPr>
        <p:txBody>
          <a:bodyPr/>
          <a:lstStyle/>
          <a:p>
            <a:pPr>
              <a:lnSpc>
                <a:spcPct val="80000"/>
              </a:lnSpc>
              <a:buNone/>
            </a:pPr>
            <a:r>
              <a:rPr lang="en-US" sz="1900" b="1" dirty="0">
                <a:solidFill>
                  <a:srgbClr val="FF0000"/>
                </a:solidFill>
              </a:rPr>
              <a:t>Acoustic:</a:t>
            </a:r>
            <a:r>
              <a:rPr lang="en-US" sz="1900" b="1" dirty="0"/>
              <a:t> 		human vocal </a:t>
            </a:r>
            <a:r>
              <a:rPr lang="en-US" sz="1900" b="1" dirty="0" smtClean="0"/>
              <a:t>tract</a:t>
            </a:r>
          </a:p>
          <a:p>
            <a:pPr>
              <a:lnSpc>
                <a:spcPct val="80000"/>
              </a:lnSpc>
              <a:buNone/>
            </a:pPr>
            <a:endParaRPr lang="en-US" sz="800" dirty="0"/>
          </a:p>
          <a:p>
            <a:pPr>
              <a:lnSpc>
                <a:spcPct val="80000"/>
              </a:lnSpc>
              <a:buNone/>
            </a:pPr>
            <a:r>
              <a:rPr lang="en-US" sz="1900" b="1" dirty="0" smtClean="0">
                <a:solidFill>
                  <a:srgbClr val="FF0000"/>
                </a:solidFill>
              </a:rPr>
              <a:t>Phonetic</a:t>
            </a:r>
            <a:r>
              <a:rPr lang="en-US" sz="1900" b="1" dirty="0">
                <a:solidFill>
                  <a:srgbClr val="FF0000"/>
                </a:solidFill>
              </a:rPr>
              <a:t>:</a:t>
            </a:r>
            <a:r>
              <a:rPr lang="en-US" sz="1900" b="1" dirty="0"/>
              <a:t> 		let us pray</a:t>
            </a:r>
          </a:p>
          <a:p>
            <a:pPr>
              <a:lnSpc>
                <a:spcPct val="80000"/>
              </a:lnSpc>
              <a:buNone/>
            </a:pPr>
            <a:r>
              <a:rPr lang="en-US" sz="1900" b="1" dirty="0"/>
              <a:t>				lettuce </a:t>
            </a:r>
            <a:r>
              <a:rPr lang="en-US" sz="1900" b="1" dirty="0" smtClean="0"/>
              <a:t>spray</a:t>
            </a:r>
          </a:p>
          <a:p>
            <a:pPr>
              <a:lnSpc>
                <a:spcPct val="80000"/>
              </a:lnSpc>
              <a:buNone/>
            </a:pPr>
            <a:endParaRPr lang="en-US" sz="800" b="1" dirty="0"/>
          </a:p>
          <a:p>
            <a:pPr>
              <a:lnSpc>
                <a:spcPct val="80000"/>
              </a:lnSpc>
              <a:buFont typeface="Wingdings" pitchFamily="2" charset="2"/>
              <a:buNone/>
            </a:pPr>
            <a:r>
              <a:rPr lang="en-US" sz="1900" b="1" dirty="0" smtClean="0">
                <a:solidFill>
                  <a:srgbClr val="FF0000"/>
                </a:solidFill>
              </a:rPr>
              <a:t>Phonological</a:t>
            </a:r>
            <a:r>
              <a:rPr lang="en-US" sz="1900" b="1" dirty="0">
                <a:solidFill>
                  <a:srgbClr val="FF0000"/>
                </a:solidFill>
              </a:rPr>
              <a:t>:</a:t>
            </a:r>
            <a:r>
              <a:rPr lang="en-US" sz="1900" b="1" dirty="0"/>
              <a:t> 	gas shortage</a:t>
            </a:r>
          </a:p>
          <a:p>
            <a:pPr>
              <a:lnSpc>
                <a:spcPct val="80000"/>
              </a:lnSpc>
              <a:buFont typeface="Wingdings" pitchFamily="2" charset="2"/>
              <a:buNone/>
            </a:pPr>
            <a:r>
              <a:rPr lang="en-US" sz="1900" b="1" dirty="0">
                <a:solidFill>
                  <a:srgbClr val="0000FF"/>
                </a:solidFill>
              </a:rPr>
              <a:t>				</a:t>
            </a:r>
            <a:r>
              <a:rPr lang="en-US" sz="1900" b="1" dirty="0"/>
              <a:t>fish sandwich</a:t>
            </a:r>
          </a:p>
          <a:p>
            <a:pPr>
              <a:lnSpc>
                <a:spcPct val="80000"/>
              </a:lnSpc>
              <a:buFont typeface="Wingdings" pitchFamily="2" charset="2"/>
              <a:buNone/>
            </a:pPr>
            <a:endParaRPr lang="en-US" sz="900" b="1" dirty="0" smtClean="0">
              <a:solidFill>
                <a:srgbClr val="FF0000"/>
              </a:solidFill>
            </a:endParaRPr>
          </a:p>
          <a:p>
            <a:pPr>
              <a:lnSpc>
                <a:spcPct val="80000"/>
              </a:lnSpc>
              <a:buFont typeface="Wingdings" pitchFamily="2" charset="2"/>
              <a:buNone/>
            </a:pPr>
            <a:r>
              <a:rPr lang="en-US" sz="1900" b="1" dirty="0" err="1" smtClean="0">
                <a:solidFill>
                  <a:srgbClr val="FF0000"/>
                </a:solidFill>
              </a:rPr>
              <a:t>Phonotactic</a:t>
            </a:r>
            <a:r>
              <a:rPr lang="en-US" sz="1900" b="1" dirty="0">
                <a:solidFill>
                  <a:srgbClr val="FF0000"/>
                </a:solidFill>
              </a:rPr>
              <a:t>:</a:t>
            </a:r>
            <a:r>
              <a:rPr lang="en-US" sz="1900" b="1" dirty="0"/>
              <a:t> 		</a:t>
            </a:r>
            <a:r>
              <a:rPr lang="en-US" sz="1900" b="1" dirty="0" err="1"/>
              <a:t>blit</a:t>
            </a:r>
            <a:r>
              <a:rPr lang="en-US" sz="1900" b="1" dirty="0"/>
              <a:t> </a:t>
            </a:r>
            <a:r>
              <a:rPr lang="en-US" sz="1900" b="1" dirty="0" err="1"/>
              <a:t>vnuk</a:t>
            </a:r>
            <a:endParaRPr lang="en-US" sz="1900" b="1" dirty="0"/>
          </a:p>
          <a:p>
            <a:pPr>
              <a:lnSpc>
                <a:spcPct val="80000"/>
              </a:lnSpc>
              <a:buFont typeface="Wingdings" pitchFamily="2" charset="2"/>
              <a:buNone/>
            </a:pPr>
            <a:endParaRPr lang="en-US" sz="900" b="1" dirty="0" smtClean="0">
              <a:solidFill>
                <a:srgbClr val="FF0000"/>
              </a:solidFill>
            </a:endParaRPr>
          </a:p>
          <a:p>
            <a:pPr>
              <a:lnSpc>
                <a:spcPct val="80000"/>
              </a:lnSpc>
              <a:buFont typeface="Wingdings" pitchFamily="2" charset="2"/>
              <a:buNone/>
            </a:pPr>
            <a:r>
              <a:rPr lang="en-US" sz="1900" b="1" dirty="0" smtClean="0">
                <a:solidFill>
                  <a:srgbClr val="FF0000"/>
                </a:solidFill>
              </a:rPr>
              <a:t>Syntactic</a:t>
            </a:r>
            <a:r>
              <a:rPr lang="en-US" sz="1900" b="1" dirty="0">
                <a:solidFill>
                  <a:srgbClr val="FF0000"/>
                </a:solidFill>
              </a:rPr>
              <a:t>:</a:t>
            </a:r>
            <a:r>
              <a:rPr lang="en-US" sz="1900" b="1" dirty="0"/>
              <a:t> 		I am flying to Chicago tomorrow</a:t>
            </a:r>
          </a:p>
          <a:p>
            <a:pPr>
              <a:lnSpc>
                <a:spcPct val="80000"/>
              </a:lnSpc>
              <a:buFont typeface="Wingdings" pitchFamily="2" charset="2"/>
              <a:buNone/>
            </a:pPr>
            <a:r>
              <a:rPr lang="en-US" sz="1900" b="1" dirty="0"/>
              <a:t>				tomorrow I flying Chicago am to</a:t>
            </a:r>
          </a:p>
          <a:p>
            <a:pPr>
              <a:lnSpc>
                <a:spcPct val="80000"/>
              </a:lnSpc>
              <a:buFont typeface="Wingdings" pitchFamily="2" charset="2"/>
              <a:buNone/>
            </a:pPr>
            <a:endParaRPr lang="en-US" sz="900" b="1" dirty="0" smtClean="0">
              <a:solidFill>
                <a:srgbClr val="FF0000"/>
              </a:solidFill>
            </a:endParaRPr>
          </a:p>
          <a:p>
            <a:pPr>
              <a:lnSpc>
                <a:spcPct val="80000"/>
              </a:lnSpc>
              <a:buFont typeface="Wingdings" pitchFamily="2" charset="2"/>
              <a:buNone/>
            </a:pPr>
            <a:r>
              <a:rPr lang="en-US" sz="1900" b="1" dirty="0" smtClean="0">
                <a:solidFill>
                  <a:srgbClr val="FF0000"/>
                </a:solidFill>
              </a:rPr>
              <a:t>Semantic</a:t>
            </a:r>
            <a:r>
              <a:rPr lang="en-US" sz="1900" b="1" dirty="0">
                <a:solidFill>
                  <a:srgbClr val="FF0000"/>
                </a:solidFill>
              </a:rPr>
              <a:t>:</a:t>
            </a:r>
            <a:r>
              <a:rPr lang="en-US" sz="1900" b="1" dirty="0"/>
              <a:t> 		Is the baby crying</a:t>
            </a:r>
          </a:p>
          <a:p>
            <a:pPr>
              <a:lnSpc>
                <a:spcPct val="80000"/>
              </a:lnSpc>
              <a:buFont typeface="Wingdings" pitchFamily="2" charset="2"/>
              <a:buNone/>
            </a:pPr>
            <a:r>
              <a:rPr lang="en-US" sz="1900" b="1" dirty="0"/>
              <a:t>				Is the bay bee </a:t>
            </a:r>
            <a:r>
              <a:rPr lang="en-US" sz="1900" b="1" dirty="0" smtClean="0"/>
              <a:t>crying</a:t>
            </a:r>
          </a:p>
          <a:p>
            <a:pPr>
              <a:lnSpc>
                <a:spcPct val="80000"/>
              </a:lnSpc>
              <a:buFont typeface="Wingdings" pitchFamily="2" charset="2"/>
              <a:buNone/>
            </a:pPr>
            <a:endParaRPr lang="en-US" sz="800" b="1" dirty="0" smtClean="0"/>
          </a:p>
          <a:p>
            <a:pPr>
              <a:lnSpc>
                <a:spcPct val="80000"/>
              </a:lnSpc>
              <a:buNone/>
            </a:pPr>
            <a:r>
              <a:rPr lang="en-US" sz="1900" b="1" dirty="0">
                <a:solidFill>
                  <a:srgbClr val="FF0000"/>
                </a:solidFill>
              </a:rPr>
              <a:t>Contextual:</a:t>
            </a:r>
            <a:r>
              <a:rPr lang="en-US" sz="1900" b="1" dirty="0"/>
              <a:t> 		It is easy to recognize speech</a:t>
            </a:r>
          </a:p>
          <a:p>
            <a:pPr>
              <a:lnSpc>
                <a:spcPct val="80000"/>
              </a:lnSpc>
              <a:buNone/>
            </a:pPr>
            <a:r>
              <a:rPr lang="en-US" sz="1900" b="1" dirty="0"/>
              <a:t>				It is easy to wreck a nice beach</a:t>
            </a:r>
          </a:p>
          <a:p>
            <a:pPr>
              <a:lnSpc>
                <a:spcPct val="80000"/>
              </a:lnSpc>
              <a:buFont typeface="Wingdings" pitchFamily="2" charset="2"/>
              <a:buNone/>
            </a:pPr>
            <a:endParaRPr lang="en-US" sz="19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8AB4E7C-AECA-4EF6-A510-65DB11D02803}" type="datetime3">
              <a:rPr lang="en-US"/>
              <a:pPr/>
              <a:t>8 January 2019</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B06B536B-35E2-4746-AFD3-292086FA0178}" type="slidenum">
              <a:rPr lang="en-US"/>
              <a:pPr/>
              <a:t>11</a:t>
            </a:fld>
            <a:endParaRPr lang="en-US"/>
          </a:p>
        </p:txBody>
      </p:sp>
      <p:sp>
        <p:nvSpPr>
          <p:cNvPr id="409602" name="Rectangle 2"/>
          <p:cNvSpPr>
            <a:spLocks noGrp="1" noChangeArrowheads="1"/>
          </p:cNvSpPr>
          <p:nvPr>
            <p:ph type="title"/>
          </p:nvPr>
        </p:nvSpPr>
        <p:spPr/>
        <p:txBody>
          <a:bodyPr/>
          <a:lstStyle/>
          <a:p>
            <a:r>
              <a:rPr lang="en-US" b="1" dirty="0"/>
              <a:t>Useful Definitions</a:t>
            </a:r>
          </a:p>
        </p:txBody>
      </p:sp>
      <p:sp>
        <p:nvSpPr>
          <p:cNvPr id="409603" name="Rectangle 3"/>
          <p:cNvSpPr>
            <a:spLocks noGrp="1" noChangeArrowheads="1"/>
          </p:cNvSpPr>
          <p:nvPr>
            <p:ph type="body" idx="1"/>
          </p:nvPr>
        </p:nvSpPr>
        <p:spPr/>
        <p:txBody>
          <a:bodyPr/>
          <a:lstStyle/>
          <a:p>
            <a:pPr>
              <a:lnSpc>
                <a:spcPct val="80000"/>
              </a:lnSpc>
            </a:pPr>
            <a:r>
              <a:rPr lang="en-US" sz="1400" b="1" dirty="0" err="1"/>
              <a:t>pho·nol·o·gy</a:t>
            </a:r>
            <a:r>
              <a:rPr lang="en-US" sz="1400" b="1" dirty="0"/>
              <a:t>  </a:t>
            </a:r>
            <a:br>
              <a:rPr lang="en-US" sz="1400" b="1" dirty="0"/>
            </a:br>
            <a:r>
              <a:rPr lang="en-US" sz="1400" b="1" dirty="0"/>
              <a:t>Pronunciation: f&amp;-'</a:t>
            </a:r>
            <a:r>
              <a:rPr lang="en-US" sz="1400" b="1" dirty="0" err="1"/>
              <a:t>nä</a:t>
            </a:r>
            <a:r>
              <a:rPr lang="en-US" sz="1400" b="1" dirty="0"/>
              <a:t>-l&amp;-</a:t>
            </a:r>
            <a:r>
              <a:rPr lang="en-US" sz="1400" b="1" dirty="0" err="1"/>
              <a:t>jE</a:t>
            </a:r>
            <a:r>
              <a:rPr lang="en-US" sz="1400" b="1" dirty="0"/>
              <a:t>, </a:t>
            </a:r>
            <a:r>
              <a:rPr lang="en-US" sz="1400" b="1" dirty="0" err="1"/>
              <a:t>fO</a:t>
            </a:r>
            <a:r>
              <a:rPr lang="en-US" sz="1400" b="1" dirty="0"/>
              <a:t>-</a:t>
            </a:r>
            <a:br>
              <a:rPr lang="en-US" sz="1400" b="1" dirty="0"/>
            </a:br>
            <a:r>
              <a:rPr lang="en-US" sz="1400" b="1" dirty="0"/>
              <a:t>Function: </a:t>
            </a:r>
            <a:r>
              <a:rPr lang="en-US" sz="1400" b="1" i="1" dirty="0"/>
              <a:t>noun</a:t>
            </a:r>
            <a:r>
              <a:rPr lang="en-US" sz="1400" b="1" dirty="0"/>
              <a:t/>
            </a:r>
            <a:br>
              <a:rPr lang="en-US" sz="1400" b="1" dirty="0"/>
            </a:br>
            <a:r>
              <a:rPr lang="en-US" sz="1400" b="1" dirty="0"/>
              <a:t>Date: 1799</a:t>
            </a:r>
            <a:br>
              <a:rPr lang="en-US" sz="1400" b="1" dirty="0"/>
            </a:br>
            <a:r>
              <a:rPr lang="en-US" sz="1400" b="1" dirty="0"/>
              <a:t>1 : the science of speech sounds including especially the history and theory of sound changes in a language or in two or more related languages</a:t>
            </a:r>
            <a:br>
              <a:rPr lang="en-US" sz="1400" b="1" dirty="0"/>
            </a:br>
            <a:r>
              <a:rPr lang="en-US" sz="1400" b="1" dirty="0"/>
              <a:t>2 : the </a:t>
            </a:r>
            <a:r>
              <a:rPr lang="en-US" sz="1400" b="1" dirty="0">
                <a:hlinkClick r:id="rId2"/>
              </a:rPr>
              <a:t>phonetics</a:t>
            </a:r>
            <a:r>
              <a:rPr lang="en-US" sz="1400" b="1" dirty="0"/>
              <a:t> and </a:t>
            </a:r>
            <a:r>
              <a:rPr lang="en-US" sz="1400" b="1" dirty="0">
                <a:hlinkClick r:id="rId3"/>
              </a:rPr>
              <a:t>phonemics</a:t>
            </a:r>
            <a:r>
              <a:rPr lang="en-US" sz="1400" b="1" dirty="0"/>
              <a:t> of a language at a particular time</a:t>
            </a:r>
            <a:br>
              <a:rPr lang="en-US" sz="1400" b="1" dirty="0"/>
            </a:br>
            <a:endParaRPr lang="en-US" sz="1400" b="1" dirty="0"/>
          </a:p>
          <a:p>
            <a:pPr>
              <a:lnSpc>
                <a:spcPct val="80000"/>
              </a:lnSpc>
            </a:pPr>
            <a:r>
              <a:rPr lang="en-US" sz="1400" b="1" dirty="0" err="1"/>
              <a:t>pho·net·ics</a:t>
            </a:r>
            <a:r>
              <a:rPr lang="en-US" sz="1400" b="1" dirty="0"/>
              <a:t>  </a:t>
            </a:r>
            <a:br>
              <a:rPr lang="en-US" sz="1400" b="1" dirty="0"/>
            </a:br>
            <a:r>
              <a:rPr lang="en-US" sz="1400" b="1" dirty="0"/>
              <a:t>Pronunciation: f&amp;-'ne-</a:t>
            </a:r>
            <a:r>
              <a:rPr lang="en-US" sz="1400" b="1" dirty="0" err="1"/>
              <a:t>tiks</a:t>
            </a:r>
            <a:r>
              <a:rPr lang="en-US" sz="1400" b="1" dirty="0"/>
              <a:t/>
            </a:r>
            <a:br>
              <a:rPr lang="en-US" sz="1400" b="1" dirty="0"/>
            </a:br>
            <a:r>
              <a:rPr lang="en-US" sz="1400" b="1" dirty="0"/>
              <a:t>Function: </a:t>
            </a:r>
            <a:r>
              <a:rPr lang="en-US" sz="1400" b="1" i="1" dirty="0"/>
              <a:t>noun plural but singular in construction</a:t>
            </a:r>
            <a:r>
              <a:rPr lang="en-US" sz="1400" b="1" dirty="0"/>
              <a:t/>
            </a:r>
            <a:br>
              <a:rPr lang="en-US" sz="1400" b="1" dirty="0"/>
            </a:br>
            <a:r>
              <a:rPr lang="en-US" sz="1400" b="1" dirty="0"/>
              <a:t>Date: 1836</a:t>
            </a:r>
            <a:br>
              <a:rPr lang="en-US" sz="1400" b="1" dirty="0"/>
            </a:br>
            <a:r>
              <a:rPr lang="en-US" sz="1400" b="1" dirty="0"/>
              <a:t>1 : the system of speech sounds of a language or group of languages</a:t>
            </a:r>
            <a:br>
              <a:rPr lang="en-US" sz="1400" b="1" dirty="0"/>
            </a:br>
            <a:r>
              <a:rPr lang="en-US" sz="1400" b="1" dirty="0"/>
              <a:t>2 a : the study and systematic classification of the sounds made in spoken utterance b : the practical application of this science to language </a:t>
            </a:r>
            <a:r>
              <a:rPr lang="en-US" sz="1400" b="1" dirty="0" smtClean="0"/>
              <a:t>study</a:t>
            </a:r>
          </a:p>
          <a:p>
            <a:pPr marL="0" indent="0">
              <a:lnSpc>
                <a:spcPct val="80000"/>
              </a:lnSpc>
              <a:buNone/>
            </a:pPr>
            <a:r>
              <a:rPr lang="en-US" sz="1400" dirty="0" smtClean="0"/>
              <a:t> </a:t>
            </a:r>
            <a:endParaRPr lang="en-US" sz="1400" dirty="0"/>
          </a:p>
          <a:p>
            <a:pPr>
              <a:lnSpc>
                <a:spcPct val="80000"/>
              </a:lnSpc>
            </a:pPr>
            <a:r>
              <a:rPr lang="en-US" sz="1400" b="1" dirty="0" err="1"/>
              <a:t>pho·no·tac·tics</a:t>
            </a:r>
            <a:r>
              <a:rPr lang="en-US" sz="1400" dirty="0"/>
              <a:t>  </a:t>
            </a:r>
            <a:br>
              <a:rPr lang="en-US" sz="1400" dirty="0"/>
            </a:br>
            <a:r>
              <a:rPr lang="en-US" sz="1400" dirty="0"/>
              <a:t>Pronunciation: "</a:t>
            </a:r>
            <a:r>
              <a:rPr lang="en-US" sz="1400" dirty="0" err="1"/>
              <a:t>fo</a:t>
            </a:r>
            <a:r>
              <a:rPr lang="en-US" sz="1400" dirty="0"/>
              <a:t>-n&amp;-'</a:t>
            </a:r>
            <a:r>
              <a:rPr lang="en-US" sz="1400" dirty="0" err="1"/>
              <a:t>tak-tiks</a:t>
            </a:r>
            <a:r>
              <a:rPr lang="en-US" sz="1400" dirty="0"/>
              <a:t/>
            </a:r>
            <a:br>
              <a:rPr lang="en-US" sz="1400" dirty="0"/>
            </a:br>
            <a:r>
              <a:rPr lang="en-US" sz="1400" dirty="0"/>
              <a:t>Function: </a:t>
            </a:r>
            <a:r>
              <a:rPr lang="en-US" sz="1400" i="1" dirty="0"/>
              <a:t>noun plural but singular in construction</a:t>
            </a:r>
            <a:r>
              <a:rPr lang="en-US" sz="1400" dirty="0"/>
              <a:t/>
            </a:r>
            <a:br>
              <a:rPr lang="en-US" sz="1400" dirty="0"/>
            </a:br>
            <a:r>
              <a:rPr lang="en-US" sz="1400" dirty="0"/>
              <a:t>Date: 1956</a:t>
            </a:r>
            <a:br>
              <a:rPr lang="en-US" sz="1400" dirty="0"/>
            </a:br>
            <a:r>
              <a:rPr lang="en-US" sz="1400" b="1" dirty="0"/>
              <a:t>:</a:t>
            </a:r>
            <a:r>
              <a:rPr lang="en-US" sz="1400" dirty="0"/>
              <a:t> the area of phonology concerned with the analysis and description of the permitted sound sequences of a language</a:t>
            </a:r>
            <a:br>
              <a:rPr lang="en-US" sz="1400" dirty="0"/>
            </a:br>
            <a:endParaRPr lang="en-US" sz="1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Definitions</a:t>
            </a:r>
            <a:endParaRPr lang="en-US" dirty="0"/>
          </a:p>
        </p:txBody>
      </p:sp>
      <p:sp>
        <p:nvSpPr>
          <p:cNvPr id="3" name="Content Placeholder 2"/>
          <p:cNvSpPr>
            <a:spLocks noGrp="1"/>
          </p:cNvSpPr>
          <p:nvPr>
            <p:ph idx="1"/>
          </p:nvPr>
        </p:nvSpPr>
        <p:spPr/>
        <p:txBody>
          <a:bodyPr/>
          <a:lstStyle/>
          <a:p>
            <a:r>
              <a:rPr lang="en-US" sz="1600" b="1" dirty="0" err="1" smtClean="0"/>
              <a:t>se·man·tics</a:t>
            </a:r>
            <a:r>
              <a:rPr lang="en-US" sz="1600" b="1" dirty="0" smtClean="0"/>
              <a:t/>
            </a:r>
            <a:br>
              <a:rPr lang="en-US" sz="1600" b="1" dirty="0" smtClean="0"/>
            </a:br>
            <a:r>
              <a:rPr lang="en-US" sz="1600" dirty="0" smtClean="0"/>
              <a:t>/</a:t>
            </a:r>
            <a:r>
              <a:rPr lang="en-US" sz="1600" dirty="0" err="1" smtClean="0"/>
              <a:t>sɪˈmæntɪks</a:t>
            </a:r>
            <a:r>
              <a:rPr lang="en-US" sz="1600" dirty="0" smtClean="0"/>
              <a:t>/ Show Spelled[</a:t>
            </a:r>
            <a:r>
              <a:rPr lang="en-US" sz="1600" dirty="0" err="1" smtClean="0"/>
              <a:t>si</a:t>
            </a:r>
            <a:r>
              <a:rPr lang="en-US" sz="1600" dirty="0" smtClean="0"/>
              <a:t>-man-</a:t>
            </a:r>
            <a:r>
              <a:rPr lang="en-US" sz="1600" dirty="0" err="1" smtClean="0"/>
              <a:t>tiks</a:t>
            </a:r>
            <a:r>
              <a:rPr lang="en-US" sz="1600" dirty="0" smtClean="0"/>
              <a:t>] Show IPA </a:t>
            </a:r>
            <a:br>
              <a:rPr lang="en-US" sz="1600" dirty="0" smtClean="0"/>
            </a:br>
            <a:r>
              <a:rPr lang="en-US" sz="1600" dirty="0" smtClean="0"/>
              <a:t>–noun ( used with a singular verb ) </a:t>
            </a:r>
            <a:br>
              <a:rPr lang="en-US" sz="1600" dirty="0" smtClean="0"/>
            </a:br>
            <a:r>
              <a:rPr lang="en-US" sz="1600" dirty="0" smtClean="0"/>
              <a:t>1. Linguistics . </a:t>
            </a:r>
            <a:br>
              <a:rPr lang="en-US" sz="1600" dirty="0" smtClean="0"/>
            </a:br>
            <a:r>
              <a:rPr lang="en-US" sz="1600" dirty="0" smtClean="0"/>
              <a:t>	a. the study of meaning. </a:t>
            </a:r>
            <a:br>
              <a:rPr lang="en-US" sz="1600" dirty="0" smtClean="0"/>
            </a:br>
            <a:r>
              <a:rPr lang="en-US" sz="1600" dirty="0" smtClean="0"/>
              <a:t>	b. the study of linguistic development by classifying and examining 		changes in meaning and form. </a:t>
            </a:r>
          </a:p>
          <a:p>
            <a:pPr>
              <a:buNone/>
            </a:pPr>
            <a:r>
              <a:rPr lang="en-US" sz="1600" dirty="0" smtClean="0"/>
              <a:t>	2. Also called </a:t>
            </a:r>
            <a:r>
              <a:rPr lang="en-US" sz="1600" b="1" dirty="0" err="1" smtClean="0">
                <a:hlinkClick r:id="rId2"/>
              </a:rPr>
              <a:t>significs</a:t>
            </a:r>
            <a:r>
              <a:rPr lang="en-US" sz="1600" b="1" dirty="0" smtClean="0">
                <a:hlinkClick r:id="rId2"/>
              </a:rPr>
              <a:t>.</a:t>
            </a:r>
            <a:r>
              <a:rPr lang="en-US" sz="1600" dirty="0" smtClean="0"/>
              <a:t> the branch of semiotics dealing with the 	relations between signs and what they denote. </a:t>
            </a:r>
          </a:p>
          <a:p>
            <a:pPr>
              <a:buNone/>
            </a:pPr>
            <a:r>
              <a:rPr lang="en-US" sz="1600" dirty="0" smtClean="0"/>
              <a:t>	3. the meaning, or an interpretation of the meaning, of a word, sign, 	sentence, etc.: Let's not argue about semantics. </a:t>
            </a:r>
          </a:p>
          <a:p>
            <a:pPr>
              <a:buNone/>
            </a:pPr>
            <a:r>
              <a:rPr lang="en-US" sz="1600" dirty="0" smtClean="0"/>
              <a:t>	4. </a:t>
            </a:r>
            <a:r>
              <a:rPr lang="en-US" sz="1600" dirty="0" smtClean="0">
                <a:hlinkClick r:id="rId3"/>
              </a:rPr>
              <a:t>general semantics.</a:t>
            </a:r>
            <a:r>
              <a:rPr lang="en-US" sz="1600" dirty="0" smtClean="0"/>
              <a:t> </a:t>
            </a:r>
          </a:p>
          <a:p>
            <a:r>
              <a:rPr lang="en-US" sz="1600" b="1" dirty="0" err="1" smtClean="0"/>
              <a:t>se·man·tic</a:t>
            </a:r>
            <a:r>
              <a:rPr lang="en-US" sz="1600" b="1" dirty="0" smtClean="0"/>
              <a:t> </a:t>
            </a:r>
            <a:r>
              <a:rPr lang="en-US" sz="1600" i="1" dirty="0" err="1" smtClean="0"/>
              <a:t>adj</a:t>
            </a:r>
            <a:r>
              <a:rPr lang="en-US" sz="1600" dirty="0" smtClean="0"/>
              <a:t> \</a:t>
            </a:r>
            <a:r>
              <a:rPr lang="en-US" sz="1600" dirty="0" err="1" smtClean="0"/>
              <a:t>si</a:t>
            </a:r>
            <a:r>
              <a:rPr lang="en-US" sz="1600" dirty="0" smtClean="0"/>
              <a:t>-ˈman-</a:t>
            </a:r>
            <a:r>
              <a:rPr lang="en-US" sz="1600" dirty="0" err="1" smtClean="0"/>
              <a:t>tik</a:t>
            </a:r>
            <a:r>
              <a:rPr lang="en-US" sz="1600" dirty="0" smtClean="0"/>
              <a:t>\</a:t>
            </a:r>
          </a:p>
          <a:p>
            <a:pPr lvl="1">
              <a:buNone/>
            </a:pPr>
            <a:r>
              <a:rPr lang="en-US" sz="1600" b="1" dirty="0" smtClean="0"/>
              <a:t>Definition of </a:t>
            </a:r>
            <a:r>
              <a:rPr lang="en-US" sz="1600" b="1" i="1" dirty="0" smtClean="0"/>
              <a:t>SEMANTIC</a:t>
            </a:r>
            <a:endParaRPr lang="en-US" sz="1600" b="1" dirty="0" smtClean="0"/>
          </a:p>
          <a:p>
            <a:pPr lvl="1">
              <a:buNone/>
            </a:pPr>
            <a:r>
              <a:rPr lang="en-US" sz="1600" dirty="0" smtClean="0"/>
              <a:t>1</a:t>
            </a:r>
            <a:r>
              <a:rPr lang="en-US" sz="1600" b="1" dirty="0" smtClean="0"/>
              <a:t>:</a:t>
            </a:r>
            <a:r>
              <a:rPr lang="en-US" sz="1600" dirty="0" smtClean="0"/>
              <a:t> of or relating to meaning in language </a:t>
            </a:r>
          </a:p>
          <a:p>
            <a:pPr lvl="1">
              <a:buNone/>
            </a:pPr>
            <a:r>
              <a:rPr lang="en-US" sz="1600" dirty="0" smtClean="0"/>
              <a:t>2 </a:t>
            </a:r>
            <a:r>
              <a:rPr lang="en-US" sz="1600" b="1" dirty="0" smtClean="0"/>
              <a:t>:</a:t>
            </a:r>
            <a:r>
              <a:rPr lang="en-US" sz="1600" dirty="0" smtClean="0"/>
              <a:t> of or relating to semantics </a:t>
            </a:r>
          </a:p>
          <a:p>
            <a:pPr lvl="1">
              <a:buNone/>
            </a:pPr>
            <a:r>
              <a:rPr lang="en-US" sz="1600" dirty="0" smtClean="0"/>
              <a:t>— </a:t>
            </a:r>
            <a:r>
              <a:rPr lang="en-US" sz="1600" b="1" dirty="0" err="1" smtClean="0"/>
              <a:t>se·man·ti·cal·ly</a:t>
            </a:r>
            <a:r>
              <a:rPr lang="en-US" sz="1600" dirty="0" smtClean="0"/>
              <a:t> \-</a:t>
            </a:r>
            <a:r>
              <a:rPr lang="en-US" sz="1600" dirty="0" err="1" smtClean="0"/>
              <a:t>ti</a:t>
            </a:r>
            <a:r>
              <a:rPr lang="en-US" sz="1600" dirty="0" smtClean="0"/>
              <a:t>-k(ə-)</a:t>
            </a:r>
            <a:r>
              <a:rPr lang="en-US" sz="1600" dirty="0" err="1" smtClean="0"/>
              <a:t>lē</a:t>
            </a:r>
            <a:r>
              <a:rPr lang="en-US" sz="1600" dirty="0" smtClean="0"/>
              <a:t>\ </a:t>
            </a:r>
            <a:r>
              <a:rPr lang="en-US" sz="1600" i="1" dirty="0" smtClean="0"/>
              <a:t>adverb</a:t>
            </a:r>
            <a:r>
              <a:rPr lang="en-US" sz="1600" dirty="0" smtClean="0"/>
              <a:t> </a:t>
            </a:r>
          </a:p>
          <a:p>
            <a:pPr>
              <a:buNone/>
            </a:pPr>
            <a:endParaRPr lang="en-US" sz="1600" dirty="0" smtClean="0"/>
          </a:p>
          <a:p>
            <a:endParaRPr lang="en-US" sz="1600" dirty="0"/>
          </a:p>
        </p:txBody>
      </p:sp>
      <p:sp>
        <p:nvSpPr>
          <p:cNvPr id="4" name="Date Placeholder 3"/>
          <p:cNvSpPr>
            <a:spLocks noGrp="1"/>
          </p:cNvSpPr>
          <p:nvPr>
            <p:ph type="dt" sz="half" idx="10"/>
          </p:nvPr>
        </p:nvSpPr>
        <p:spPr/>
        <p:txBody>
          <a:bodyPr/>
          <a:lstStyle/>
          <a:p>
            <a:fld id="{CCABDE40-BEFB-450B-A5C7-16BE2FF448CE}" type="datetime3">
              <a:rPr lang="en-US" smtClean="0"/>
              <a:pPr/>
              <a:t>8 January 2019</a:t>
            </a:fld>
            <a:endParaRPr lang="en-US"/>
          </a:p>
        </p:txBody>
      </p:sp>
      <p:sp>
        <p:nvSpPr>
          <p:cNvPr id="5" name="Footer Placeholder 4"/>
          <p:cNvSpPr>
            <a:spLocks noGrp="1"/>
          </p:cNvSpPr>
          <p:nvPr>
            <p:ph type="ftr" sz="quarter" idx="11"/>
          </p:nvPr>
        </p:nvSpPr>
        <p:spPr/>
        <p:txBody>
          <a:bodyPr/>
          <a:lstStyle/>
          <a:p>
            <a:r>
              <a:rPr lang="en-US" smtClean="0"/>
              <a:t>Veton Këpuska</a:t>
            </a:r>
            <a:endParaRPr lang="en-US"/>
          </a:p>
        </p:txBody>
      </p:sp>
      <p:sp>
        <p:nvSpPr>
          <p:cNvPr id="6" name="Slide Number Placeholder 5"/>
          <p:cNvSpPr>
            <a:spLocks noGrp="1"/>
          </p:cNvSpPr>
          <p:nvPr>
            <p:ph type="sldNum" sz="quarter" idx="12"/>
          </p:nvPr>
        </p:nvSpPr>
        <p:spPr/>
        <p:txBody>
          <a:bodyPr/>
          <a:lstStyle/>
          <a:p>
            <a:fld id="{C0F6D132-864F-44ED-81C7-A4490894D114}"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Definitions</a:t>
            </a:r>
            <a:endParaRPr lang="en-US" dirty="0"/>
          </a:p>
        </p:txBody>
      </p:sp>
      <p:sp>
        <p:nvSpPr>
          <p:cNvPr id="3" name="Content Placeholder 2"/>
          <p:cNvSpPr>
            <a:spLocks noGrp="1"/>
          </p:cNvSpPr>
          <p:nvPr>
            <p:ph idx="1"/>
          </p:nvPr>
        </p:nvSpPr>
        <p:spPr/>
        <p:txBody>
          <a:bodyPr/>
          <a:lstStyle/>
          <a:p>
            <a:r>
              <a:rPr lang="en-US" sz="1600" b="1" dirty="0" err="1" smtClean="0"/>
              <a:t>syn·tac·tic</a:t>
            </a:r>
            <a:endParaRPr lang="en-US" sz="1600" b="1" dirty="0" smtClean="0"/>
          </a:p>
          <a:p>
            <a:pPr>
              <a:buNone/>
            </a:pPr>
            <a:r>
              <a:rPr lang="en-US" sz="1600" dirty="0" smtClean="0"/>
              <a:t>	/</a:t>
            </a:r>
            <a:r>
              <a:rPr lang="en-US" sz="1600" dirty="0" err="1" smtClean="0"/>
              <a:t>sɪnˈtæktɪk</a:t>
            </a:r>
            <a:r>
              <a:rPr lang="en-US" sz="1600" dirty="0" smtClean="0"/>
              <a:t>/ Show Spelled[sin-</a:t>
            </a:r>
            <a:r>
              <a:rPr lang="en-US" sz="1600" dirty="0" err="1" smtClean="0"/>
              <a:t>tak</a:t>
            </a:r>
            <a:r>
              <a:rPr lang="en-US" sz="1600" dirty="0" smtClean="0"/>
              <a:t>-</a:t>
            </a:r>
            <a:r>
              <a:rPr lang="en-US" sz="1600" dirty="0" err="1" smtClean="0"/>
              <a:t>tik</a:t>
            </a:r>
            <a:r>
              <a:rPr lang="en-US" sz="1600" dirty="0" smtClean="0"/>
              <a:t>] Show IPA </a:t>
            </a:r>
          </a:p>
          <a:p>
            <a:pPr>
              <a:buNone/>
            </a:pPr>
            <a:r>
              <a:rPr lang="en-US" sz="1600" dirty="0" smtClean="0"/>
              <a:t>	–adjective </a:t>
            </a:r>
          </a:p>
          <a:p>
            <a:pPr>
              <a:buNone/>
            </a:pPr>
            <a:r>
              <a:rPr lang="en-US" sz="1600" dirty="0" smtClean="0"/>
              <a:t>	1. of or pertaining to syntax. </a:t>
            </a:r>
          </a:p>
          <a:p>
            <a:pPr>
              <a:buNone/>
            </a:pPr>
            <a:r>
              <a:rPr lang="en-US" sz="1600" dirty="0" smtClean="0"/>
              <a:t>	2. consisting of or noting morphemes that are combined in the same order as they would be if they were separate words in a corresponding construction: The word blackberry, which consists of an adjective followed by a noun, is a syntactic compound. </a:t>
            </a:r>
          </a:p>
          <a:p>
            <a:r>
              <a:rPr lang="en-US" sz="1600" b="1" dirty="0" err="1" smtClean="0"/>
              <a:t>syn·tac·tic</a:t>
            </a:r>
            <a:r>
              <a:rPr lang="en-US" sz="1600" b="1" dirty="0" smtClean="0"/>
              <a:t> </a:t>
            </a:r>
            <a:r>
              <a:rPr lang="en-US" sz="1600" i="1" dirty="0" err="1" smtClean="0"/>
              <a:t>adj</a:t>
            </a:r>
            <a:r>
              <a:rPr lang="en-US" sz="1600" dirty="0" smtClean="0"/>
              <a:t> \sin-ˈ</a:t>
            </a:r>
            <a:r>
              <a:rPr lang="en-US" sz="1600" dirty="0" err="1" smtClean="0"/>
              <a:t>tak-tik</a:t>
            </a:r>
            <a:r>
              <a:rPr lang="en-US" sz="1600" dirty="0" smtClean="0"/>
              <a:t>\</a:t>
            </a:r>
          </a:p>
          <a:p>
            <a:pPr>
              <a:buNone/>
            </a:pPr>
            <a:r>
              <a:rPr lang="en-US" sz="1600" b="1" dirty="0" smtClean="0"/>
              <a:t>	Definition of </a:t>
            </a:r>
            <a:r>
              <a:rPr lang="en-US" sz="1600" b="1" i="1" dirty="0" smtClean="0"/>
              <a:t>SYNTACTIC</a:t>
            </a:r>
            <a:endParaRPr lang="en-US" sz="1600" b="1" dirty="0" smtClean="0"/>
          </a:p>
          <a:p>
            <a:pPr>
              <a:buNone/>
            </a:pPr>
            <a:r>
              <a:rPr lang="en-US" sz="1600" b="1" dirty="0" smtClean="0"/>
              <a:t>	:</a:t>
            </a:r>
            <a:r>
              <a:rPr lang="en-US" sz="1600" dirty="0" smtClean="0"/>
              <a:t> of, relating to, or according to the rules of syntax or </a:t>
            </a:r>
            <a:r>
              <a:rPr lang="en-US" sz="1600" dirty="0" err="1" smtClean="0"/>
              <a:t>syntactics</a:t>
            </a:r>
            <a:r>
              <a:rPr lang="en-US" sz="1600" dirty="0" smtClean="0"/>
              <a:t> </a:t>
            </a:r>
          </a:p>
          <a:p>
            <a:pPr>
              <a:buNone/>
            </a:pPr>
            <a:endParaRPr lang="en-US" sz="1600" dirty="0" smtClean="0"/>
          </a:p>
          <a:p>
            <a:endParaRPr lang="en-US" sz="1600" dirty="0"/>
          </a:p>
        </p:txBody>
      </p:sp>
      <p:sp>
        <p:nvSpPr>
          <p:cNvPr id="4" name="Date Placeholder 3"/>
          <p:cNvSpPr>
            <a:spLocks noGrp="1"/>
          </p:cNvSpPr>
          <p:nvPr>
            <p:ph type="dt" sz="half" idx="10"/>
          </p:nvPr>
        </p:nvSpPr>
        <p:spPr/>
        <p:txBody>
          <a:bodyPr/>
          <a:lstStyle/>
          <a:p>
            <a:fld id="{CCABDE40-BEFB-450B-A5C7-16BE2FF448CE}" type="datetime3">
              <a:rPr lang="en-US" smtClean="0"/>
              <a:pPr/>
              <a:t>8 January 2019</a:t>
            </a:fld>
            <a:endParaRPr lang="en-US"/>
          </a:p>
        </p:txBody>
      </p:sp>
      <p:sp>
        <p:nvSpPr>
          <p:cNvPr id="5" name="Footer Placeholder 4"/>
          <p:cNvSpPr>
            <a:spLocks noGrp="1"/>
          </p:cNvSpPr>
          <p:nvPr>
            <p:ph type="ftr" sz="quarter" idx="11"/>
          </p:nvPr>
        </p:nvSpPr>
        <p:spPr/>
        <p:txBody>
          <a:bodyPr/>
          <a:lstStyle/>
          <a:p>
            <a:r>
              <a:rPr lang="en-US" smtClean="0"/>
              <a:t>Veton Këpuska</a:t>
            </a:r>
            <a:endParaRPr lang="en-US"/>
          </a:p>
        </p:txBody>
      </p:sp>
      <p:sp>
        <p:nvSpPr>
          <p:cNvPr id="6" name="Slide Number Placeholder 5"/>
          <p:cNvSpPr>
            <a:spLocks noGrp="1"/>
          </p:cNvSpPr>
          <p:nvPr>
            <p:ph type="sldNum" sz="quarter" idx="12"/>
          </p:nvPr>
        </p:nvSpPr>
        <p:spPr/>
        <p:txBody>
          <a:bodyPr/>
          <a:lstStyle/>
          <a:p>
            <a:fld id="{C0F6D132-864F-44ED-81C7-A4490894D114}"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a:t>
            </a:r>
            <a:r>
              <a:rPr lang="en-US" dirty="0" err="1" smtClean="0"/>
              <a:t>Defintions</a:t>
            </a:r>
            <a:endParaRPr lang="en-US" dirty="0"/>
          </a:p>
        </p:txBody>
      </p:sp>
      <p:sp>
        <p:nvSpPr>
          <p:cNvPr id="3" name="Content Placeholder 2"/>
          <p:cNvSpPr>
            <a:spLocks noGrp="1"/>
          </p:cNvSpPr>
          <p:nvPr>
            <p:ph idx="1"/>
          </p:nvPr>
        </p:nvSpPr>
        <p:spPr/>
        <p:txBody>
          <a:bodyPr/>
          <a:lstStyle/>
          <a:p>
            <a:r>
              <a:rPr lang="en-US" sz="1600" b="1" dirty="0" err="1" smtClean="0"/>
              <a:t>syn·tax</a:t>
            </a:r>
            <a:r>
              <a:rPr lang="en-US" sz="1600" b="1" dirty="0" smtClean="0"/>
              <a:t> </a:t>
            </a:r>
            <a:r>
              <a:rPr lang="en-US" sz="1600" i="1" dirty="0" smtClean="0"/>
              <a:t>noun</a:t>
            </a:r>
            <a:r>
              <a:rPr lang="en-US" sz="1600" dirty="0" smtClean="0"/>
              <a:t> \ˈsin-ˌ</a:t>
            </a:r>
            <a:r>
              <a:rPr lang="en-US" sz="1600" dirty="0" err="1" smtClean="0"/>
              <a:t>taks</a:t>
            </a:r>
            <a:r>
              <a:rPr lang="en-US" sz="1600" dirty="0" smtClean="0"/>
              <a:t>\</a:t>
            </a:r>
          </a:p>
          <a:p>
            <a:pPr lvl="1">
              <a:buNone/>
            </a:pPr>
            <a:r>
              <a:rPr lang="en-US" sz="1600" b="1" dirty="0" smtClean="0"/>
              <a:t>Definition of </a:t>
            </a:r>
            <a:r>
              <a:rPr lang="en-US" sz="1600" b="1" i="1" dirty="0" smtClean="0"/>
              <a:t>SYNTAX</a:t>
            </a:r>
            <a:endParaRPr lang="en-US" sz="1600" b="1" dirty="0" smtClean="0"/>
          </a:p>
          <a:p>
            <a:pPr lvl="1">
              <a:buNone/>
            </a:pPr>
            <a:r>
              <a:rPr lang="en-US" sz="1600" dirty="0" smtClean="0"/>
              <a:t>1 	</a:t>
            </a:r>
            <a:r>
              <a:rPr lang="en-US" sz="1600" i="1" dirty="0" smtClean="0"/>
              <a:t>a</a:t>
            </a:r>
            <a:r>
              <a:rPr lang="en-US" sz="1600" dirty="0" smtClean="0"/>
              <a:t> </a:t>
            </a:r>
            <a:r>
              <a:rPr lang="en-US" sz="1600" b="1" dirty="0" smtClean="0"/>
              <a:t>:</a:t>
            </a:r>
            <a:r>
              <a:rPr lang="en-US" sz="1600" dirty="0" smtClean="0"/>
              <a:t> the way in which linguistic elements (as words) are put 			together to form constituents (as phrases or clauses) </a:t>
            </a:r>
          </a:p>
          <a:p>
            <a:pPr lvl="1">
              <a:buNone/>
            </a:pPr>
            <a:r>
              <a:rPr lang="en-US" sz="1600" i="1" dirty="0" smtClean="0"/>
              <a:t>	b</a:t>
            </a:r>
            <a:r>
              <a:rPr lang="en-US" sz="1600" dirty="0" smtClean="0"/>
              <a:t> </a:t>
            </a:r>
            <a:r>
              <a:rPr lang="en-US" sz="1600" b="1" dirty="0" smtClean="0"/>
              <a:t>:</a:t>
            </a:r>
            <a:r>
              <a:rPr lang="en-US" sz="1600" dirty="0" smtClean="0"/>
              <a:t> the part of grammar dealing with this </a:t>
            </a:r>
          </a:p>
          <a:p>
            <a:pPr lvl="1">
              <a:buNone/>
            </a:pPr>
            <a:r>
              <a:rPr lang="en-US" sz="1600" dirty="0" smtClean="0"/>
              <a:t>2 	</a:t>
            </a:r>
            <a:r>
              <a:rPr lang="en-US" sz="1600" b="1" dirty="0" smtClean="0"/>
              <a:t>:</a:t>
            </a:r>
            <a:r>
              <a:rPr lang="en-US" sz="1600" dirty="0" smtClean="0"/>
              <a:t> a connected or orderly system </a:t>
            </a:r>
          </a:p>
          <a:p>
            <a:pPr lvl="1">
              <a:buNone/>
            </a:pPr>
            <a:r>
              <a:rPr lang="en-US" sz="1600" b="1" dirty="0" smtClean="0"/>
              <a:t>	:</a:t>
            </a:r>
            <a:r>
              <a:rPr lang="en-US" sz="1600" dirty="0" smtClean="0"/>
              <a:t> harmonious arrangement of parts or elements &lt;the </a:t>
            </a:r>
            <a:r>
              <a:rPr lang="en-US" sz="1600" i="1" dirty="0" smtClean="0"/>
              <a:t>syntax</a:t>
            </a:r>
            <a:r>
              <a:rPr lang="en-US" sz="1600" dirty="0" smtClean="0"/>
              <a:t> of 		classical architecture&gt; </a:t>
            </a:r>
          </a:p>
          <a:p>
            <a:pPr lvl="1">
              <a:buNone/>
            </a:pPr>
            <a:r>
              <a:rPr lang="en-US" sz="1600" dirty="0" smtClean="0"/>
              <a:t>3 </a:t>
            </a:r>
            <a:r>
              <a:rPr lang="en-US" sz="1600" b="1" dirty="0" smtClean="0"/>
              <a:t>:</a:t>
            </a:r>
            <a:r>
              <a:rPr lang="en-US" sz="1600" dirty="0" smtClean="0"/>
              <a:t> </a:t>
            </a:r>
            <a:r>
              <a:rPr lang="en-US" sz="1600" dirty="0" err="1" smtClean="0">
                <a:hlinkClick r:id="rId2"/>
              </a:rPr>
              <a:t>syntactics</a:t>
            </a:r>
            <a:r>
              <a:rPr lang="en-US" sz="1600" dirty="0" smtClean="0"/>
              <a:t> especially as dealing with the formal properties of languages or </a:t>
            </a:r>
            <a:r>
              <a:rPr lang="en-US" sz="1600" dirty="0" smtClean="0">
                <a:hlinkClick r:id="rId3"/>
              </a:rPr>
              <a:t>calculi</a:t>
            </a:r>
            <a:r>
              <a:rPr lang="en-US" sz="1600" dirty="0" smtClean="0"/>
              <a:t> </a:t>
            </a:r>
          </a:p>
          <a:p>
            <a:endParaRPr lang="en-US" sz="1600" dirty="0"/>
          </a:p>
        </p:txBody>
      </p:sp>
      <p:sp>
        <p:nvSpPr>
          <p:cNvPr id="4" name="Date Placeholder 3"/>
          <p:cNvSpPr>
            <a:spLocks noGrp="1"/>
          </p:cNvSpPr>
          <p:nvPr>
            <p:ph type="dt" sz="half" idx="10"/>
          </p:nvPr>
        </p:nvSpPr>
        <p:spPr/>
        <p:txBody>
          <a:bodyPr/>
          <a:lstStyle/>
          <a:p>
            <a:fld id="{CCABDE40-BEFB-450B-A5C7-16BE2FF448CE}" type="datetime3">
              <a:rPr lang="en-US" smtClean="0"/>
              <a:pPr/>
              <a:t>8 January 2019</a:t>
            </a:fld>
            <a:endParaRPr lang="en-US"/>
          </a:p>
        </p:txBody>
      </p:sp>
      <p:sp>
        <p:nvSpPr>
          <p:cNvPr id="5" name="Footer Placeholder 4"/>
          <p:cNvSpPr>
            <a:spLocks noGrp="1"/>
          </p:cNvSpPr>
          <p:nvPr>
            <p:ph type="ftr" sz="quarter" idx="11"/>
          </p:nvPr>
        </p:nvSpPr>
        <p:spPr/>
        <p:txBody>
          <a:bodyPr/>
          <a:lstStyle/>
          <a:p>
            <a:r>
              <a:rPr lang="en-US" smtClean="0"/>
              <a:t>Veton Këpuska</a:t>
            </a:r>
            <a:endParaRPr lang="en-US"/>
          </a:p>
        </p:txBody>
      </p:sp>
      <p:sp>
        <p:nvSpPr>
          <p:cNvPr id="6" name="Slide Number Placeholder 5"/>
          <p:cNvSpPr>
            <a:spLocks noGrp="1"/>
          </p:cNvSpPr>
          <p:nvPr>
            <p:ph type="sldNum" sz="quarter" idx="12"/>
          </p:nvPr>
        </p:nvSpPr>
        <p:spPr/>
        <p:txBody>
          <a:bodyPr/>
          <a:lstStyle/>
          <a:p>
            <a:fld id="{C0F6D132-864F-44ED-81C7-A4490894D114}"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4"/>
          <p:cNvSpPr>
            <a:spLocks noGrp="1"/>
          </p:cNvSpPr>
          <p:nvPr>
            <p:ph type="dt" sz="half" idx="10"/>
          </p:nvPr>
        </p:nvSpPr>
        <p:spPr/>
        <p:txBody>
          <a:bodyPr/>
          <a:lstStyle/>
          <a:p>
            <a:fld id="{E38A4774-DF75-49E3-A592-513C6C8F38DC}" type="datetime3">
              <a:rPr lang="en-US"/>
              <a:pPr/>
              <a:t>8 January 2019</a:t>
            </a:fld>
            <a:endParaRPr lang="en-US"/>
          </a:p>
        </p:txBody>
      </p:sp>
      <p:sp>
        <p:nvSpPr>
          <p:cNvPr id="12" name="Footer Placeholder 5"/>
          <p:cNvSpPr>
            <a:spLocks noGrp="1"/>
          </p:cNvSpPr>
          <p:nvPr>
            <p:ph type="ftr" sz="quarter" idx="11"/>
          </p:nvPr>
        </p:nvSpPr>
        <p:spPr/>
        <p:txBody>
          <a:bodyPr/>
          <a:lstStyle/>
          <a:p>
            <a:r>
              <a:rPr lang="en-US"/>
              <a:t>Veton Këpuska</a:t>
            </a:r>
          </a:p>
        </p:txBody>
      </p:sp>
      <p:sp>
        <p:nvSpPr>
          <p:cNvPr id="13" name="Slide Number Placeholder 6"/>
          <p:cNvSpPr>
            <a:spLocks noGrp="1"/>
          </p:cNvSpPr>
          <p:nvPr>
            <p:ph type="sldNum" sz="quarter" idx="12"/>
          </p:nvPr>
        </p:nvSpPr>
        <p:spPr/>
        <p:txBody>
          <a:bodyPr/>
          <a:lstStyle/>
          <a:p>
            <a:fld id="{ADFA8D48-00E2-473E-AD04-D1571196AE6E}" type="slidenum">
              <a:rPr lang="en-US"/>
              <a:pPr/>
              <a:t>15</a:t>
            </a:fld>
            <a:endParaRPr lang="en-US"/>
          </a:p>
        </p:txBody>
      </p:sp>
      <p:sp>
        <p:nvSpPr>
          <p:cNvPr id="412674" name="Rectangle 2"/>
          <p:cNvSpPr>
            <a:spLocks noGrp="1" noChangeArrowheads="1"/>
          </p:cNvSpPr>
          <p:nvPr>
            <p:ph type="title"/>
          </p:nvPr>
        </p:nvSpPr>
        <p:spPr/>
        <p:txBody>
          <a:bodyPr/>
          <a:lstStyle/>
          <a:p>
            <a:r>
              <a:rPr lang="en-US" sz="3400" b="1"/>
              <a:t>Automatic Speech Recognition</a:t>
            </a:r>
            <a:endParaRPr lang="en-US" sz="3400"/>
          </a:p>
        </p:txBody>
      </p:sp>
      <p:pic>
        <p:nvPicPr>
          <p:cNvPr id="412676" name="Picture 4"/>
          <p:cNvPicPr>
            <a:picLocks noGrp="1" noChangeAspect="1" noChangeArrowheads="1"/>
          </p:cNvPicPr>
          <p:nvPr>
            <p:ph sz="half" idx="1"/>
          </p:nvPr>
        </p:nvPicPr>
        <p:blipFill>
          <a:blip r:embed="rId2" cstate="print"/>
          <a:srcRect/>
          <a:stretch>
            <a:fillRect/>
          </a:stretch>
        </p:blipFill>
        <p:spPr>
          <a:xfrm>
            <a:off x="769938" y="1662113"/>
            <a:ext cx="1562100" cy="1552575"/>
          </a:xfrm>
          <a:noFill/>
          <a:ln/>
        </p:spPr>
      </p:pic>
      <p:sp>
        <p:nvSpPr>
          <p:cNvPr id="412686" name="Rectangle 14"/>
          <p:cNvSpPr>
            <a:spLocks noGrp="1" noChangeArrowheads="1"/>
          </p:cNvSpPr>
          <p:nvPr>
            <p:ph type="body" sz="half" idx="2"/>
          </p:nvPr>
        </p:nvSpPr>
        <p:spPr>
          <a:xfrm>
            <a:off x="577850" y="3695700"/>
            <a:ext cx="8001000" cy="2209800"/>
          </a:xfrm>
        </p:spPr>
        <p:txBody>
          <a:bodyPr/>
          <a:lstStyle/>
          <a:p>
            <a:r>
              <a:rPr lang="en-US" sz="2600" b="1" dirty="0"/>
              <a:t>An ASR system converts the speech signal into words</a:t>
            </a:r>
          </a:p>
          <a:p>
            <a:r>
              <a:rPr lang="en-US" sz="2600" b="1" dirty="0"/>
              <a:t>The recognized words can be:</a:t>
            </a:r>
          </a:p>
          <a:p>
            <a:pPr lvl="1"/>
            <a:r>
              <a:rPr lang="en-US" sz="2200" b="1" dirty="0"/>
              <a:t>The final output, or</a:t>
            </a:r>
          </a:p>
          <a:p>
            <a:pPr lvl="1"/>
            <a:r>
              <a:rPr lang="en-US" sz="2200" b="1" dirty="0"/>
              <a:t>The input to natural language </a:t>
            </a:r>
            <a:r>
              <a:rPr lang="en-US" sz="2200" b="1" dirty="0" smtClean="0"/>
              <a:t>processing, or …</a:t>
            </a:r>
          </a:p>
          <a:p>
            <a:pPr lvl="1">
              <a:buNone/>
            </a:pPr>
            <a:endParaRPr lang="en-US" sz="2200" b="1" dirty="0"/>
          </a:p>
          <a:p>
            <a:endParaRPr lang="en-US" sz="2600" dirty="0"/>
          </a:p>
        </p:txBody>
      </p:sp>
      <p:pic>
        <p:nvPicPr>
          <p:cNvPr id="412678" name="Picture 6"/>
          <p:cNvPicPr>
            <a:picLocks noGrp="1" noChangeAspect="1" noChangeArrowheads="1"/>
          </p:cNvPicPr>
          <p:nvPr>
            <p:ph sz="half" idx="4294967295"/>
          </p:nvPr>
        </p:nvPicPr>
        <p:blipFill>
          <a:blip r:embed="rId3" cstate="print"/>
          <a:srcRect/>
          <a:stretch>
            <a:fillRect/>
          </a:stretch>
        </p:blipFill>
        <p:spPr>
          <a:xfrm>
            <a:off x="7205663" y="1844675"/>
            <a:ext cx="1400175" cy="1200150"/>
          </a:xfrm>
          <a:noFill/>
          <a:ln/>
        </p:spPr>
      </p:pic>
      <p:sp>
        <p:nvSpPr>
          <p:cNvPr id="412680" name="Text Box 8"/>
          <p:cNvSpPr txBox="1">
            <a:spLocks noChangeArrowheads="1"/>
          </p:cNvSpPr>
          <p:nvPr/>
        </p:nvSpPr>
        <p:spPr bwMode="auto">
          <a:xfrm>
            <a:off x="3841750" y="2084388"/>
            <a:ext cx="1574800" cy="711200"/>
          </a:xfrm>
          <a:prstGeom prst="rect">
            <a:avLst/>
          </a:prstGeom>
          <a:solidFill>
            <a:srgbClr val="FFCC00"/>
          </a:solidFill>
          <a:ln w="9525" algn="ctr">
            <a:solidFill>
              <a:schemeClr val="tx1"/>
            </a:solidFill>
            <a:miter lim="800000"/>
            <a:headEnd/>
            <a:tailEnd/>
          </a:ln>
          <a:effectLst>
            <a:outerShdw dist="155023" dir="2099521" algn="ctr" rotWithShape="0">
              <a:srgbClr val="808080">
                <a:alpha val="50000"/>
              </a:srgbClr>
            </a:outerShdw>
          </a:effectLst>
        </p:spPr>
        <p:txBody>
          <a:bodyPr>
            <a:spAutoFit/>
          </a:bodyPr>
          <a:lstStyle/>
          <a:p>
            <a:pPr algn="ctr"/>
            <a:r>
              <a:rPr lang="en-US" sz="2000" b="1" dirty="0"/>
              <a:t>ASR </a:t>
            </a:r>
            <a:br>
              <a:rPr lang="en-US" sz="2000" b="1" dirty="0"/>
            </a:br>
            <a:r>
              <a:rPr lang="en-US" sz="2000" b="1" dirty="0"/>
              <a:t>System</a:t>
            </a:r>
          </a:p>
        </p:txBody>
      </p:sp>
      <p:cxnSp>
        <p:nvCxnSpPr>
          <p:cNvPr id="412681" name="AutoShape 9"/>
          <p:cNvCxnSpPr>
            <a:cxnSpLocks noChangeShapeType="1"/>
            <a:stCxn id="0" idx="3"/>
            <a:endCxn id="412680" idx="1"/>
          </p:cNvCxnSpPr>
          <p:nvPr/>
        </p:nvCxnSpPr>
        <p:spPr bwMode="auto">
          <a:xfrm>
            <a:off x="2332038" y="2438400"/>
            <a:ext cx="1509712" cy="1588"/>
          </a:xfrm>
          <a:prstGeom prst="straightConnector1">
            <a:avLst/>
          </a:prstGeom>
          <a:noFill/>
          <a:ln w="63500">
            <a:solidFill>
              <a:schemeClr val="tx1"/>
            </a:solidFill>
            <a:round/>
            <a:headEnd/>
            <a:tailEnd type="stealth" w="lg" len="lg"/>
          </a:ln>
          <a:effectLst/>
        </p:spPr>
      </p:cxnSp>
      <p:cxnSp>
        <p:nvCxnSpPr>
          <p:cNvPr id="412682" name="AutoShape 10"/>
          <p:cNvCxnSpPr>
            <a:cxnSpLocks noChangeShapeType="1"/>
            <a:stCxn id="412680" idx="3"/>
            <a:endCxn id="0" idx="1"/>
          </p:cNvCxnSpPr>
          <p:nvPr/>
        </p:nvCxnSpPr>
        <p:spPr bwMode="auto">
          <a:xfrm>
            <a:off x="5416550" y="2439988"/>
            <a:ext cx="1789113" cy="4762"/>
          </a:xfrm>
          <a:prstGeom prst="straightConnector1">
            <a:avLst/>
          </a:prstGeom>
          <a:noFill/>
          <a:ln w="63500">
            <a:solidFill>
              <a:schemeClr val="tx1"/>
            </a:solidFill>
            <a:round/>
            <a:headEnd/>
            <a:tailEnd type="stealth" w="lg" len="lg"/>
          </a:ln>
          <a:effectLst/>
        </p:spPr>
      </p:cxnSp>
      <p:sp>
        <p:nvSpPr>
          <p:cNvPr id="412683" name="Text Box 11"/>
          <p:cNvSpPr txBox="1">
            <a:spLocks noChangeArrowheads="1"/>
          </p:cNvSpPr>
          <p:nvPr/>
        </p:nvSpPr>
        <p:spPr bwMode="auto">
          <a:xfrm>
            <a:off x="2613025" y="2814638"/>
            <a:ext cx="1114425" cy="641350"/>
          </a:xfrm>
          <a:prstGeom prst="rect">
            <a:avLst/>
          </a:prstGeom>
          <a:noFill/>
          <a:ln w="9525" algn="ctr">
            <a:noFill/>
            <a:miter lim="800000"/>
            <a:headEnd/>
            <a:tailEnd/>
          </a:ln>
          <a:effectLst/>
        </p:spPr>
        <p:txBody>
          <a:bodyPr>
            <a:spAutoFit/>
          </a:bodyPr>
          <a:lstStyle/>
          <a:p>
            <a:pPr algn="ctr"/>
            <a:r>
              <a:rPr lang="en-US" b="1"/>
              <a:t>Speech</a:t>
            </a:r>
            <a:br>
              <a:rPr lang="en-US" b="1"/>
            </a:br>
            <a:r>
              <a:rPr lang="en-US" b="1"/>
              <a:t>Signal</a:t>
            </a:r>
          </a:p>
        </p:txBody>
      </p:sp>
      <p:sp>
        <p:nvSpPr>
          <p:cNvPr id="412684" name="Text Box 12"/>
          <p:cNvSpPr txBox="1">
            <a:spLocks noChangeArrowheads="1"/>
          </p:cNvSpPr>
          <p:nvPr/>
        </p:nvSpPr>
        <p:spPr bwMode="auto">
          <a:xfrm>
            <a:off x="5262563" y="2852738"/>
            <a:ext cx="1728787" cy="641350"/>
          </a:xfrm>
          <a:prstGeom prst="rect">
            <a:avLst/>
          </a:prstGeom>
          <a:noFill/>
          <a:ln w="9525" algn="ctr">
            <a:noFill/>
            <a:miter lim="800000"/>
            <a:headEnd/>
            <a:tailEnd/>
          </a:ln>
          <a:effectLst/>
        </p:spPr>
        <p:txBody>
          <a:bodyPr>
            <a:spAutoFit/>
          </a:bodyPr>
          <a:lstStyle/>
          <a:p>
            <a:pPr algn="ctr"/>
            <a:r>
              <a:rPr lang="en-US" b="1"/>
              <a:t>Recognized</a:t>
            </a:r>
            <a:br>
              <a:rPr lang="en-US" b="1"/>
            </a:br>
            <a:r>
              <a:rPr lang="en-US" b="1"/>
              <a:t>Words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869F3C-8FD0-4D4F-B248-0FAD5A9AC9E3}" type="datetime3">
              <a:rPr lang="en-US"/>
              <a:pPr/>
              <a:t>8 January 2019</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B1EDC191-B60D-462C-8766-FF4C38BAD742}" type="slidenum">
              <a:rPr lang="en-US"/>
              <a:pPr/>
              <a:t>16</a:t>
            </a:fld>
            <a:endParaRPr lang="en-US"/>
          </a:p>
        </p:txBody>
      </p:sp>
      <p:sp>
        <p:nvSpPr>
          <p:cNvPr id="416770" name="Rectangle 2"/>
          <p:cNvSpPr>
            <a:spLocks noGrp="1" noChangeArrowheads="1"/>
          </p:cNvSpPr>
          <p:nvPr>
            <p:ph type="title"/>
          </p:nvPr>
        </p:nvSpPr>
        <p:spPr/>
        <p:txBody>
          <a:bodyPr/>
          <a:lstStyle/>
          <a:p>
            <a:r>
              <a:rPr lang="en-US" sz="3400" b="1"/>
              <a:t>Application Areas for Speech Based Interfaces</a:t>
            </a:r>
            <a:endParaRPr lang="en-US" sz="3400"/>
          </a:p>
        </p:txBody>
      </p:sp>
      <p:sp>
        <p:nvSpPr>
          <p:cNvPr id="416771" name="Rectangle 3"/>
          <p:cNvSpPr>
            <a:spLocks noGrp="1" noChangeArrowheads="1"/>
          </p:cNvSpPr>
          <p:nvPr>
            <p:ph type="body" idx="1"/>
          </p:nvPr>
        </p:nvSpPr>
        <p:spPr/>
        <p:txBody>
          <a:bodyPr/>
          <a:lstStyle/>
          <a:p>
            <a:r>
              <a:rPr lang="en-US" b="1" dirty="0">
                <a:solidFill>
                  <a:srgbClr val="FF0000"/>
                </a:solidFill>
              </a:rPr>
              <a:t>Mostly input</a:t>
            </a:r>
            <a:r>
              <a:rPr lang="en-US" b="1" dirty="0"/>
              <a:t> (recognition only)</a:t>
            </a:r>
          </a:p>
          <a:p>
            <a:pPr lvl="1"/>
            <a:r>
              <a:rPr lang="en-US" b="1" dirty="0"/>
              <a:t>Simple command and control</a:t>
            </a:r>
          </a:p>
          <a:p>
            <a:pPr lvl="1"/>
            <a:r>
              <a:rPr lang="en-US" b="1" dirty="0"/>
              <a:t>Simple data entry (over the phone)</a:t>
            </a:r>
          </a:p>
          <a:p>
            <a:pPr lvl="1"/>
            <a:r>
              <a:rPr lang="en-US" b="1" dirty="0"/>
              <a:t>Dictation</a:t>
            </a:r>
          </a:p>
          <a:p>
            <a:r>
              <a:rPr lang="en-US" b="1" dirty="0">
                <a:solidFill>
                  <a:srgbClr val="FF0000"/>
                </a:solidFill>
              </a:rPr>
              <a:t>Interactive conversation</a:t>
            </a:r>
            <a:r>
              <a:rPr lang="en-US" b="1" dirty="0"/>
              <a:t> (understanding </a:t>
            </a:r>
            <a:r>
              <a:rPr lang="en-US" b="1" dirty="0" smtClean="0"/>
              <a:t>is needed</a:t>
            </a:r>
            <a:r>
              <a:rPr lang="en-US" b="1" dirty="0"/>
              <a:t>)</a:t>
            </a:r>
          </a:p>
          <a:p>
            <a:pPr lvl="1"/>
            <a:r>
              <a:rPr lang="en-US" b="1" dirty="0"/>
              <a:t>Information kiosks</a:t>
            </a:r>
          </a:p>
          <a:p>
            <a:pPr lvl="1"/>
            <a:r>
              <a:rPr lang="en-US" b="1" dirty="0"/>
              <a:t>Transactional processing</a:t>
            </a:r>
          </a:p>
          <a:p>
            <a:pPr lvl="1"/>
            <a:r>
              <a:rPr lang="en-US" b="1" dirty="0"/>
              <a:t>Intelligent agents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901FA82-53BB-4977-A133-86757CAAB8DF}" type="datetime3">
              <a:rPr lang="en-US"/>
              <a:pPr/>
              <a:t>8 January 2019</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60317876-F524-4AD3-85EB-B563329760B0}" type="slidenum">
              <a:rPr lang="en-US"/>
              <a:pPr/>
              <a:t>17</a:t>
            </a:fld>
            <a:endParaRPr lang="en-US"/>
          </a:p>
        </p:txBody>
      </p:sp>
      <p:sp>
        <p:nvSpPr>
          <p:cNvPr id="1146882" name="Rectangle 2"/>
          <p:cNvSpPr>
            <a:spLocks noGrp="1" noChangeArrowheads="1"/>
          </p:cNvSpPr>
          <p:nvPr>
            <p:ph type="title"/>
          </p:nvPr>
        </p:nvSpPr>
        <p:spPr/>
        <p:txBody>
          <a:bodyPr/>
          <a:lstStyle/>
          <a:p>
            <a:r>
              <a:rPr lang="en-US"/>
              <a:t>Application Areas</a:t>
            </a:r>
          </a:p>
        </p:txBody>
      </p:sp>
      <p:sp>
        <p:nvSpPr>
          <p:cNvPr id="1146883" name="Rectangle 3"/>
          <p:cNvSpPr>
            <a:spLocks noGrp="1" noChangeArrowheads="1"/>
          </p:cNvSpPr>
          <p:nvPr>
            <p:ph type="body" idx="1"/>
          </p:nvPr>
        </p:nvSpPr>
        <p:spPr/>
        <p:txBody>
          <a:bodyPr/>
          <a:lstStyle/>
          <a:p>
            <a:pPr>
              <a:lnSpc>
                <a:spcPct val="80000"/>
              </a:lnSpc>
            </a:pPr>
            <a:r>
              <a:rPr lang="en-US" sz="2000" dirty="0"/>
              <a:t>The general problem of </a:t>
            </a:r>
            <a:r>
              <a:rPr lang="en-US" sz="2000" b="1" dirty="0">
                <a:solidFill>
                  <a:srgbClr val="FF0000"/>
                </a:solidFill>
              </a:rPr>
              <a:t>automatic transcription of speech </a:t>
            </a:r>
            <a:r>
              <a:rPr lang="en-US" sz="2000" dirty="0"/>
              <a:t>by any speaker in any environment is still far from solved. But recent years have seen ASR technology mature to the point where it is viable in certain </a:t>
            </a:r>
            <a:r>
              <a:rPr lang="en-US" sz="2000" dirty="0" smtClean="0"/>
              <a:t>domains.</a:t>
            </a:r>
          </a:p>
          <a:p>
            <a:pPr marL="0" indent="0">
              <a:lnSpc>
                <a:spcPct val="80000"/>
              </a:lnSpc>
              <a:buNone/>
            </a:pPr>
            <a:r>
              <a:rPr lang="en-US" sz="2000" dirty="0" smtClean="0"/>
              <a:t> </a:t>
            </a:r>
            <a:endParaRPr lang="en-US" sz="2000" dirty="0"/>
          </a:p>
          <a:p>
            <a:pPr>
              <a:lnSpc>
                <a:spcPct val="80000"/>
              </a:lnSpc>
            </a:pPr>
            <a:r>
              <a:rPr lang="en-US" sz="2000" dirty="0"/>
              <a:t>One major application area is in </a:t>
            </a:r>
            <a:r>
              <a:rPr lang="en-US" sz="2000" b="1" dirty="0">
                <a:solidFill>
                  <a:srgbClr val="FF0000"/>
                </a:solidFill>
              </a:rPr>
              <a:t>human-computer interaction</a:t>
            </a:r>
            <a:r>
              <a:rPr lang="en-US" sz="2000" dirty="0"/>
              <a:t>. </a:t>
            </a:r>
          </a:p>
          <a:p>
            <a:pPr lvl="1">
              <a:lnSpc>
                <a:spcPct val="80000"/>
              </a:lnSpc>
            </a:pPr>
            <a:r>
              <a:rPr lang="en-US" sz="2000" dirty="0"/>
              <a:t>While many tasks are better solved with visual or pointing interfaces, speech has the potential to be a better interface than the keyboard for tasks where full natural language communication is useful, or for which keyboards are not appropriate. </a:t>
            </a:r>
          </a:p>
          <a:p>
            <a:pPr lvl="1">
              <a:lnSpc>
                <a:spcPct val="80000"/>
              </a:lnSpc>
            </a:pPr>
            <a:r>
              <a:rPr lang="en-US" sz="2000" dirty="0"/>
              <a:t>This includes hands-busy or eyes-busy applications, such as where the user has objects to manipulate or equipment to control.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BA94975-121B-4030-8BAE-71E9F63D8B6C}" type="datetime3">
              <a:rPr lang="en-US"/>
              <a:pPr/>
              <a:t>8 January 2019</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7AAB4F51-65D6-4B77-9832-6BD8394E247F}" type="slidenum">
              <a:rPr lang="en-US"/>
              <a:pPr/>
              <a:t>18</a:t>
            </a:fld>
            <a:endParaRPr lang="en-US"/>
          </a:p>
        </p:txBody>
      </p:sp>
      <p:sp>
        <p:nvSpPr>
          <p:cNvPr id="1148930" name="Rectangle 2"/>
          <p:cNvSpPr>
            <a:spLocks noGrp="1" noChangeArrowheads="1"/>
          </p:cNvSpPr>
          <p:nvPr>
            <p:ph type="title"/>
          </p:nvPr>
        </p:nvSpPr>
        <p:spPr/>
        <p:txBody>
          <a:bodyPr/>
          <a:lstStyle/>
          <a:p>
            <a:r>
              <a:rPr lang="en-US"/>
              <a:t>Application Areas</a:t>
            </a:r>
          </a:p>
        </p:txBody>
      </p:sp>
      <p:sp>
        <p:nvSpPr>
          <p:cNvPr id="1148931" name="Rectangle 3"/>
          <p:cNvSpPr>
            <a:spLocks noGrp="1" noChangeArrowheads="1"/>
          </p:cNvSpPr>
          <p:nvPr>
            <p:ph type="body" idx="1"/>
          </p:nvPr>
        </p:nvSpPr>
        <p:spPr/>
        <p:txBody>
          <a:bodyPr/>
          <a:lstStyle/>
          <a:p>
            <a:pPr>
              <a:lnSpc>
                <a:spcPct val="80000"/>
              </a:lnSpc>
            </a:pPr>
            <a:r>
              <a:rPr lang="en-US" sz="2000" dirty="0"/>
              <a:t>Another important application area is </a:t>
            </a:r>
            <a:r>
              <a:rPr lang="en-US" sz="2000" b="1" dirty="0">
                <a:solidFill>
                  <a:srgbClr val="FF0000"/>
                </a:solidFill>
              </a:rPr>
              <a:t>telephony</a:t>
            </a:r>
            <a:r>
              <a:rPr lang="en-US" sz="2000" dirty="0"/>
              <a:t>, where speech recognition is already used for example </a:t>
            </a:r>
          </a:p>
          <a:p>
            <a:pPr lvl="1">
              <a:lnSpc>
                <a:spcPct val="80000"/>
              </a:lnSpc>
            </a:pPr>
            <a:r>
              <a:rPr lang="en-US" sz="2000" dirty="0"/>
              <a:t>in spoken dialogue systems for entering digits, recognizing “yes” to accept collect calls, </a:t>
            </a:r>
          </a:p>
          <a:p>
            <a:pPr lvl="1">
              <a:lnSpc>
                <a:spcPct val="80000"/>
              </a:lnSpc>
            </a:pPr>
            <a:r>
              <a:rPr lang="en-US" sz="2000" dirty="0"/>
              <a:t>finding out airplane or train information, and </a:t>
            </a:r>
          </a:p>
          <a:p>
            <a:pPr lvl="1">
              <a:lnSpc>
                <a:spcPct val="80000"/>
              </a:lnSpc>
            </a:pPr>
            <a:r>
              <a:rPr lang="en-US" sz="2000" dirty="0"/>
              <a:t>call-routing (“Accounting, please”, “Prof. </a:t>
            </a:r>
            <a:r>
              <a:rPr lang="en-US" sz="2000" dirty="0" err="1"/>
              <a:t>Regier</a:t>
            </a:r>
            <a:r>
              <a:rPr lang="en-US" sz="2000" dirty="0"/>
              <a:t>, please”). </a:t>
            </a:r>
          </a:p>
          <a:p>
            <a:pPr>
              <a:lnSpc>
                <a:spcPct val="80000"/>
              </a:lnSpc>
              <a:buFont typeface="Wingdings" pitchFamily="2" charset="2"/>
              <a:buNone/>
            </a:pPr>
            <a:endParaRPr lang="en-US" sz="2000" dirty="0"/>
          </a:p>
          <a:p>
            <a:pPr>
              <a:lnSpc>
                <a:spcPct val="80000"/>
              </a:lnSpc>
            </a:pPr>
            <a:r>
              <a:rPr lang="en-US" sz="2000" dirty="0"/>
              <a:t>In some applications, a </a:t>
            </a:r>
            <a:r>
              <a:rPr lang="en-US" sz="2000" b="1" dirty="0">
                <a:solidFill>
                  <a:srgbClr val="FF0000"/>
                </a:solidFill>
              </a:rPr>
              <a:t>multimodal interface</a:t>
            </a:r>
            <a:r>
              <a:rPr lang="en-US" sz="2000" dirty="0"/>
              <a:t> combining speech and pointing can be more efficient than a graphical user interface without speech (Cohen et al., 1998). </a:t>
            </a:r>
          </a:p>
          <a:p>
            <a:pPr>
              <a:lnSpc>
                <a:spcPct val="80000"/>
              </a:lnSpc>
            </a:pPr>
            <a:endParaRPr lang="en-US" sz="2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0EF6478-5DB3-43E1-A95F-4564F69E720C}" type="datetime3">
              <a:rPr lang="en-US"/>
              <a:pPr/>
              <a:t>8 January 2019</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FB7BA4A8-ACA0-4D58-BE36-B22F13CF046B}" type="slidenum">
              <a:rPr lang="en-US"/>
              <a:pPr/>
              <a:t>19</a:t>
            </a:fld>
            <a:endParaRPr lang="en-US"/>
          </a:p>
        </p:txBody>
      </p:sp>
      <p:sp>
        <p:nvSpPr>
          <p:cNvPr id="1149954" name="Rectangle 2"/>
          <p:cNvSpPr>
            <a:spLocks noGrp="1" noChangeArrowheads="1"/>
          </p:cNvSpPr>
          <p:nvPr>
            <p:ph type="title"/>
          </p:nvPr>
        </p:nvSpPr>
        <p:spPr/>
        <p:txBody>
          <a:bodyPr/>
          <a:lstStyle/>
          <a:p>
            <a:r>
              <a:rPr lang="en-US"/>
              <a:t>Application Areas</a:t>
            </a:r>
          </a:p>
        </p:txBody>
      </p:sp>
      <p:sp>
        <p:nvSpPr>
          <p:cNvPr id="1149955" name="Rectangle 3"/>
          <p:cNvSpPr>
            <a:spLocks noGrp="1" noChangeArrowheads="1"/>
          </p:cNvSpPr>
          <p:nvPr>
            <p:ph type="body" idx="1"/>
          </p:nvPr>
        </p:nvSpPr>
        <p:spPr/>
        <p:txBody>
          <a:bodyPr/>
          <a:lstStyle/>
          <a:p>
            <a:pPr>
              <a:lnSpc>
                <a:spcPct val="80000"/>
              </a:lnSpc>
            </a:pPr>
            <a:r>
              <a:rPr lang="en-US" sz="2000" dirty="0"/>
              <a:t>Finally, ASR is applied to </a:t>
            </a:r>
            <a:r>
              <a:rPr lang="en-US" sz="2000" b="1" dirty="0">
                <a:solidFill>
                  <a:srgbClr val="FF0000"/>
                </a:solidFill>
              </a:rPr>
              <a:t>dictation</a:t>
            </a:r>
            <a:r>
              <a:rPr lang="en-US" sz="2000" dirty="0"/>
              <a:t>, that is, transcription of extended monologue by a single specific speaker. </a:t>
            </a:r>
            <a:endParaRPr lang="en-US" sz="2000" dirty="0" smtClean="0"/>
          </a:p>
          <a:p>
            <a:pPr>
              <a:lnSpc>
                <a:spcPct val="80000"/>
              </a:lnSpc>
            </a:pPr>
            <a:r>
              <a:rPr lang="en-US" sz="2000" dirty="0" smtClean="0"/>
              <a:t>Dictation </a:t>
            </a:r>
            <a:r>
              <a:rPr lang="en-US" sz="2000" dirty="0"/>
              <a:t>is common in fields such as law and is also important as part of augmentative communication (interaction between computers and humans with some disability resulting in the inability to type, or the inability to speak). The blind Milton famously dictated </a:t>
            </a:r>
            <a:r>
              <a:rPr lang="en-US" sz="2000" i="1" dirty="0"/>
              <a:t>Paradise Lost </a:t>
            </a:r>
            <a:r>
              <a:rPr lang="en-US" sz="2000" dirty="0"/>
              <a:t>to his daughters, and Henry James dictated his later novels after a repetitive stress injury.</a:t>
            </a:r>
          </a:p>
          <a:p>
            <a:pPr>
              <a:lnSpc>
                <a:spcPct val="80000"/>
              </a:lnSpc>
            </a:pPr>
            <a:endParaRPr 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B8E531C-37D8-46C0-98AB-43F0295E2E4A}" type="datetime3">
              <a:rPr lang="en-US"/>
              <a:pPr/>
              <a:t>8 January 2019</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4FEE8276-90A8-457D-9823-BAE9651D31D1}" type="slidenum">
              <a:rPr lang="en-US"/>
              <a:pPr/>
              <a:t>2</a:t>
            </a:fld>
            <a:endParaRPr lang="en-US"/>
          </a:p>
        </p:txBody>
      </p:sp>
      <p:sp>
        <p:nvSpPr>
          <p:cNvPr id="348162" name="Rectangle 2"/>
          <p:cNvSpPr>
            <a:spLocks noGrp="1" noChangeArrowheads="1"/>
          </p:cNvSpPr>
          <p:nvPr>
            <p:ph type="title"/>
          </p:nvPr>
        </p:nvSpPr>
        <p:spPr/>
        <p:txBody>
          <a:bodyPr/>
          <a:lstStyle/>
          <a:p>
            <a:r>
              <a:rPr lang="en-US" dirty="0" smtClean="0"/>
              <a:t>Introduction to Speech </a:t>
            </a:r>
            <a:r>
              <a:rPr lang="en-US" dirty="0"/>
              <a:t>Recognition</a:t>
            </a:r>
          </a:p>
        </p:txBody>
      </p:sp>
      <p:sp>
        <p:nvSpPr>
          <p:cNvPr id="348163" name="Rectangle 3"/>
          <p:cNvSpPr>
            <a:spLocks noGrp="1" noChangeArrowheads="1"/>
          </p:cNvSpPr>
          <p:nvPr>
            <p:ph type="body" idx="1"/>
          </p:nvPr>
        </p:nvSpPr>
        <p:spPr/>
        <p:txBody>
          <a:bodyPr/>
          <a:lstStyle/>
          <a:p>
            <a:r>
              <a:rPr lang="en-US" b="1"/>
              <a:t>Introduction to ASR</a:t>
            </a:r>
          </a:p>
          <a:p>
            <a:pPr lvl="1"/>
            <a:r>
              <a:rPr lang="en-US" b="1"/>
              <a:t>Problem definition</a:t>
            </a:r>
          </a:p>
          <a:p>
            <a:pPr lvl="1"/>
            <a:r>
              <a:rPr lang="en-US" b="1"/>
              <a:t>State of the art examples</a:t>
            </a:r>
          </a:p>
          <a:p>
            <a:r>
              <a:rPr lang="en-US" b="1"/>
              <a:t>Course overview</a:t>
            </a:r>
          </a:p>
          <a:p>
            <a:pPr lvl="1"/>
            <a:r>
              <a:rPr lang="en-US" b="1"/>
              <a:t>Lecture outline</a:t>
            </a:r>
          </a:p>
          <a:p>
            <a:pPr lvl="1"/>
            <a:r>
              <a:rPr lang="en-US" b="1"/>
              <a:t>Assignments</a:t>
            </a:r>
          </a:p>
          <a:p>
            <a:pPr lvl="1"/>
            <a:r>
              <a:rPr lang="en-US" b="1"/>
              <a:t>Term Project</a:t>
            </a:r>
          </a:p>
          <a:p>
            <a:pPr lvl="1"/>
            <a:r>
              <a:rPr lang="en-US" b="1"/>
              <a:t>Grading</a:t>
            </a:r>
          </a:p>
          <a:p>
            <a:pPr lvl="1">
              <a:buFont typeface="Wingdings" pitchFamily="2" charset="2"/>
              <a:buNone/>
            </a:pPr>
            <a:endParaRPr lang="en-US" b="1"/>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6FD6E76-459F-4A09-976B-2735F53BDE89}" type="datetime3">
              <a:rPr lang="en-US"/>
              <a:pPr/>
              <a:t>8 January 2019</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CE48C3EE-A840-423C-9CF8-85EE6BF57EE6}" type="slidenum">
              <a:rPr lang="en-US"/>
              <a:pPr/>
              <a:t>20</a:t>
            </a:fld>
            <a:endParaRPr lang="en-US"/>
          </a:p>
        </p:txBody>
      </p:sp>
      <p:sp>
        <p:nvSpPr>
          <p:cNvPr id="417794" name="Rectangle 2"/>
          <p:cNvSpPr>
            <a:spLocks noGrp="1" noChangeArrowheads="1"/>
          </p:cNvSpPr>
          <p:nvPr>
            <p:ph type="title"/>
          </p:nvPr>
        </p:nvSpPr>
        <p:spPr/>
        <p:txBody>
          <a:bodyPr/>
          <a:lstStyle/>
          <a:p>
            <a:r>
              <a:rPr lang="en-US" sz="3400" b="1"/>
              <a:t>Basic Speech Recognition Challenges</a:t>
            </a:r>
            <a:endParaRPr lang="en-US" sz="3400"/>
          </a:p>
        </p:txBody>
      </p:sp>
      <p:sp>
        <p:nvSpPr>
          <p:cNvPr id="417795" name="Rectangle 3"/>
          <p:cNvSpPr>
            <a:spLocks noGrp="1" noChangeArrowheads="1"/>
          </p:cNvSpPr>
          <p:nvPr>
            <p:ph type="body" idx="1"/>
          </p:nvPr>
        </p:nvSpPr>
        <p:spPr/>
        <p:txBody>
          <a:bodyPr/>
          <a:lstStyle/>
          <a:p>
            <a:pPr>
              <a:lnSpc>
                <a:spcPct val="90000"/>
              </a:lnSpc>
            </a:pPr>
            <a:r>
              <a:rPr lang="en-US" b="1" dirty="0"/>
              <a:t>Co-articulation</a:t>
            </a:r>
          </a:p>
          <a:p>
            <a:pPr>
              <a:lnSpc>
                <a:spcPct val="90000"/>
              </a:lnSpc>
            </a:pPr>
            <a:r>
              <a:rPr lang="en-US" b="1" dirty="0"/>
              <a:t>Speaker independence</a:t>
            </a:r>
          </a:p>
          <a:p>
            <a:pPr lvl="1">
              <a:lnSpc>
                <a:spcPct val="90000"/>
              </a:lnSpc>
            </a:pPr>
            <a:r>
              <a:rPr lang="en-US" b="1" dirty="0"/>
              <a:t>Dialect variations</a:t>
            </a:r>
          </a:p>
          <a:p>
            <a:pPr lvl="1">
              <a:lnSpc>
                <a:spcPct val="90000"/>
              </a:lnSpc>
            </a:pPr>
            <a:r>
              <a:rPr lang="en-US" b="1" dirty="0"/>
              <a:t>Non-native speakers</a:t>
            </a:r>
          </a:p>
          <a:p>
            <a:pPr>
              <a:lnSpc>
                <a:spcPct val="90000"/>
              </a:lnSpc>
            </a:pPr>
            <a:r>
              <a:rPr lang="en-US" b="1" dirty="0"/>
              <a:t>Spontaneous </a:t>
            </a:r>
            <a:r>
              <a:rPr lang="en-US" b="1" dirty="0" smtClean="0"/>
              <a:t>speech (</a:t>
            </a:r>
            <a:r>
              <a:rPr lang="en-US" b="1" dirty="0" err="1" smtClean="0"/>
              <a:t>Zeri</a:t>
            </a:r>
            <a:endParaRPr lang="en-US" b="1" dirty="0"/>
          </a:p>
          <a:p>
            <a:pPr lvl="1">
              <a:lnSpc>
                <a:spcPct val="90000"/>
              </a:lnSpc>
            </a:pPr>
            <a:r>
              <a:rPr lang="en-US" b="1" dirty="0"/>
              <a:t>Disfluencies</a:t>
            </a:r>
          </a:p>
          <a:p>
            <a:pPr lvl="1">
              <a:lnSpc>
                <a:spcPct val="90000"/>
              </a:lnSpc>
            </a:pPr>
            <a:r>
              <a:rPr lang="en-US" b="1" dirty="0"/>
              <a:t>Out-of-vocabulary words</a:t>
            </a:r>
          </a:p>
          <a:p>
            <a:pPr>
              <a:lnSpc>
                <a:spcPct val="90000"/>
              </a:lnSpc>
            </a:pPr>
            <a:r>
              <a:rPr lang="en-US" b="1" dirty="0"/>
              <a:t>Language modeling</a:t>
            </a:r>
          </a:p>
          <a:p>
            <a:pPr>
              <a:lnSpc>
                <a:spcPct val="90000"/>
              </a:lnSpc>
            </a:pPr>
            <a:r>
              <a:rPr lang="en-US" b="1" dirty="0"/>
              <a:t>Noise robustness</a:t>
            </a:r>
            <a:endParaRPr lang="en-US" dirty="0"/>
          </a:p>
          <a:p>
            <a:pPr>
              <a:lnSpc>
                <a:spcPct val="90000"/>
              </a:lnSpc>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B2B6BA5-DB76-470C-9A3A-A669B95AB6CE}" type="datetime3">
              <a:rPr lang="en-US"/>
              <a:pPr/>
              <a:t>8 January 2019</a:t>
            </a:fld>
            <a:endParaRPr lang="en-US"/>
          </a:p>
        </p:txBody>
      </p:sp>
      <p:sp>
        <p:nvSpPr>
          <p:cNvPr id="6" name="Footer Placeholder 5"/>
          <p:cNvSpPr>
            <a:spLocks noGrp="1"/>
          </p:cNvSpPr>
          <p:nvPr>
            <p:ph type="ftr" sz="quarter" idx="11"/>
          </p:nvPr>
        </p:nvSpPr>
        <p:spPr/>
        <p:txBody>
          <a:bodyPr/>
          <a:lstStyle/>
          <a:p>
            <a:r>
              <a:rPr lang="en-US"/>
              <a:t>Veton Këpuska</a:t>
            </a:r>
          </a:p>
        </p:txBody>
      </p:sp>
      <p:sp>
        <p:nvSpPr>
          <p:cNvPr id="7" name="Slide Number Placeholder 6"/>
          <p:cNvSpPr>
            <a:spLocks noGrp="1"/>
          </p:cNvSpPr>
          <p:nvPr>
            <p:ph type="sldNum" sz="quarter" idx="12"/>
          </p:nvPr>
        </p:nvSpPr>
        <p:spPr/>
        <p:txBody>
          <a:bodyPr/>
          <a:lstStyle/>
          <a:p>
            <a:fld id="{BBB03D6B-D10C-4994-98A4-36C418AB41F2}" type="slidenum">
              <a:rPr lang="en-US"/>
              <a:pPr/>
              <a:t>21</a:t>
            </a:fld>
            <a:endParaRPr lang="en-US"/>
          </a:p>
        </p:txBody>
      </p:sp>
      <p:sp>
        <p:nvSpPr>
          <p:cNvPr id="418818" name="Rectangle 2"/>
          <p:cNvSpPr>
            <a:spLocks noGrp="1" noChangeArrowheads="1"/>
          </p:cNvSpPr>
          <p:nvPr>
            <p:ph type="title"/>
          </p:nvPr>
        </p:nvSpPr>
        <p:spPr/>
        <p:txBody>
          <a:bodyPr/>
          <a:lstStyle/>
          <a:p>
            <a:r>
              <a:rPr lang="en-US" sz="3400" b="1"/>
              <a:t>Phonological Variation Example</a:t>
            </a:r>
            <a:endParaRPr lang="en-US" sz="3400"/>
          </a:p>
        </p:txBody>
      </p:sp>
      <p:sp>
        <p:nvSpPr>
          <p:cNvPr id="418819" name="Rectangle 3"/>
          <p:cNvSpPr>
            <a:spLocks noGrp="1" noChangeArrowheads="1"/>
          </p:cNvSpPr>
          <p:nvPr>
            <p:ph type="body" sz="half" idx="1"/>
          </p:nvPr>
        </p:nvSpPr>
        <p:spPr>
          <a:xfrm>
            <a:off x="566738" y="1447800"/>
            <a:ext cx="8001000" cy="1290638"/>
          </a:xfrm>
        </p:spPr>
        <p:txBody>
          <a:bodyPr/>
          <a:lstStyle/>
          <a:p>
            <a:r>
              <a:rPr lang="en-US" sz="2600" dirty="0"/>
              <a:t>The acoustic realization of a phoneme depends strongly on the context in which it </a:t>
            </a:r>
            <a:r>
              <a:rPr lang="en-US" sz="2600" dirty="0" smtClean="0"/>
              <a:t>occurs:</a:t>
            </a:r>
            <a:endParaRPr lang="en-US" sz="2600" dirty="0"/>
          </a:p>
        </p:txBody>
      </p:sp>
      <p:pic>
        <p:nvPicPr>
          <p:cNvPr id="418821" name="Picture 5"/>
          <p:cNvPicPr>
            <a:picLocks noGrp="1" noChangeAspect="1" noChangeArrowheads="1"/>
          </p:cNvPicPr>
          <p:nvPr>
            <p:ph sz="half" idx="2"/>
          </p:nvPr>
        </p:nvPicPr>
        <p:blipFill>
          <a:blip r:embed="rId2" cstate="print"/>
          <a:srcRect/>
          <a:stretch>
            <a:fillRect/>
          </a:stretch>
        </p:blipFill>
        <p:spPr>
          <a:xfrm>
            <a:off x="566738" y="2776538"/>
            <a:ext cx="8001000" cy="3243262"/>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9109751-EEBC-4986-94D3-A212C9FDE81B}" type="datetime3">
              <a:rPr lang="en-US"/>
              <a:pPr/>
              <a:t>8 January 2019</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BBB374F4-58AC-4ABA-A149-573551089D0E}" type="slidenum">
              <a:rPr lang="en-US"/>
              <a:pPr/>
              <a:t>22</a:t>
            </a:fld>
            <a:endParaRPr lang="en-US"/>
          </a:p>
        </p:txBody>
      </p:sp>
      <p:sp>
        <p:nvSpPr>
          <p:cNvPr id="420866" name="Rectangle 2"/>
          <p:cNvSpPr>
            <a:spLocks noGrp="1" noChangeArrowheads="1"/>
          </p:cNvSpPr>
          <p:nvPr>
            <p:ph type="title"/>
          </p:nvPr>
        </p:nvSpPr>
        <p:spPr/>
        <p:txBody>
          <a:bodyPr/>
          <a:lstStyle/>
          <a:p>
            <a:r>
              <a:rPr lang="en-US" sz="3400" b="1"/>
              <a:t>Read vs. Spontaneous Speech</a:t>
            </a:r>
            <a:endParaRPr lang="en-US" sz="3400"/>
          </a:p>
        </p:txBody>
      </p:sp>
      <p:sp>
        <p:nvSpPr>
          <p:cNvPr id="420867" name="Rectangle 3"/>
          <p:cNvSpPr>
            <a:spLocks noGrp="1" noChangeArrowheads="1"/>
          </p:cNvSpPr>
          <p:nvPr>
            <p:ph type="body" idx="1"/>
          </p:nvPr>
        </p:nvSpPr>
        <p:spPr/>
        <p:txBody>
          <a:bodyPr/>
          <a:lstStyle/>
          <a:p>
            <a:r>
              <a:rPr lang="en-US" dirty="0"/>
              <a:t>Filled and unfilled pauses:</a:t>
            </a:r>
          </a:p>
          <a:p>
            <a:r>
              <a:rPr lang="en-US" dirty="0"/>
              <a:t>Lengthened words:</a:t>
            </a:r>
          </a:p>
          <a:p>
            <a:r>
              <a:rPr lang="en-US" dirty="0"/>
              <a:t>False starts: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7085D64-8D2C-4F64-AA21-46B15B6064AF}" type="datetime3">
              <a:rPr lang="en-US"/>
              <a:pPr/>
              <a:t>8 January 2019</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3BEDC770-935E-46D4-BE21-282170AEF3ED}" type="slidenum">
              <a:rPr lang="en-US"/>
              <a:pPr/>
              <a:t>23</a:t>
            </a:fld>
            <a:endParaRPr lang="en-US"/>
          </a:p>
        </p:txBody>
      </p:sp>
      <p:sp>
        <p:nvSpPr>
          <p:cNvPr id="421890" name="Rectangle 2"/>
          <p:cNvSpPr>
            <a:spLocks noGrp="1" noChangeArrowheads="1"/>
          </p:cNvSpPr>
          <p:nvPr>
            <p:ph type="title"/>
          </p:nvPr>
        </p:nvSpPr>
        <p:spPr/>
        <p:txBody>
          <a:bodyPr/>
          <a:lstStyle/>
          <a:p>
            <a:r>
              <a:rPr lang="en-US" sz="2600"/>
              <a:t>Sometimes Real Data will Dictate Technology Requirements (City Name Domain)</a:t>
            </a:r>
          </a:p>
        </p:txBody>
      </p:sp>
      <p:sp>
        <p:nvSpPr>
          <p:cNvPr id="421891" name="Rectangle 3"/>
          <p:cNvSpPr>
            <a:spLocks noGrp="1" noChangeArrowheads="1"/>
          </p:cNvSpPr>
          <p:nvPr>
            <p:ph type="body" idx="1"/>
          </p:nvPr>
        </p:nvSpPr>
        <p:spPr/>
        <p:txBody>
          <a:bodyPr/>
          <a:lstStyle/>
          <a:p>
            <a:pPr>
              <a:lnSpc>
                <a:spcPct val="90000"/>
              </a:lnSpc>
              <a:buFont typeface="Wingdings" pitchFamily="2" charset="2"/>
              <a:buNone/>
            </a:pPr>
            <a:r>
              <a:rPr lang="en-US" sz="2100" b="1">
                <a:solidFill>
                  <a:srgbClr val="FF0000"/>
                </a:solidFill>
              </a:rPr>
              <a:t>Technology Required</a:t>
            </a:r>
            <a:r>
              <a:rPr lang="en-US" sz="2100" b="1"/>
              <a:t> 	</a:t>
            </a:r>
            <a:r>
              <a:rPr lang="en-US" sz="2100" b="1">
                <a:solidFill>
                  <a:srgbClr val="FF0000"/>
                </a:solidFill>
              </a:rPr>
              <a:t>Example</a:t>
            </a:r>
          </a:p>
          <a:p>
            <a:pPr>
              <a:lnSpc>
                <a:spcPct val="90000"/>
              </a:lnSpc>
              <a:buFont typeface="Wingdings" pitchFamily="2" charset="2"/>
              <a:buNone/>
            </a:pPr>
            <a:r>
              <a:rPr lang="en-US" sz="2100" b="1">
                <a:solidFill>
                  <a:srgbClr val="0000FF"/>
                </a:solidFill>
              </a:rPr>
              <a:t>Simple word spotting</a:t>
            </a:r>
            <a:r>
              <a:rPr lang="en-US" sz="2100" b="1"/>
              <a:t> 	Um, Braintree</a:t>
            </a:r>
          </a:p>
          <a:p>
            <a:pPr>
              <a:lnSpc>
                <a:spcPct val="90000"/>
              </a:lnSpc>
              <a:buFont typeface="Wingdings" pitchFamily="2" charset="2"/>
              <a:buNone/>
            </a:pPr>
            <a:r>
              <a:rPr lang="en-US" sz="2100" b="1">
                <a:solidFill>
                  <a:srgbClr val="0000FF"/>
                </a:solidFill>
              </a:rPr>
              <a:t>Complex word spotting</a:t>
            </a:r>
            <a:r>
              <a:rPr lang="en-US" sz="2100" b="1"/>
              <a:t> 	Eh yes, Avis rent-a-car in</a:t>
            </a:r>
          </a:p>
          <a:p>
            <a:pPr>
              <a:lnSpc>
                <a:spcPct val="90000"/>
              </a:lnSpc>
              <a:buFont typeface="Wingdings" pitchFamily="2" charset="2"/>
              <a:buNone/>
            </a:pPr>
            <a:r>
              <a:rPr lang="en-US" sz="2100" b="1"/>
              <a:t>					Boston</a:t>
            </a:r>
          </a:p>
          <a:p>
            <a:pPr>
              <a:lnSpc>
                <a:spcPct val="90000"/>
              </a:lnSpc>
              <a:buFont typeface="Wingdings" pitchFamily="2" charset="2"/>
              <a:buNone/>
            </a:pPr>
            <a:r>
              <a:rPr lang="en-US" sz="2100" b="1"/>
              <a:t>					Hello, please Brighton,</a:t>
            </a:r>
          </a:p>
          <a:p>
            <a:pPr>
              <a:lnSpc>
                <a:spcPct val="90000"/>
              </a:lnSpc>
              <a:buFont typeface="Wingdings" pitchFamily="2" charset="2"/>
              <a:buNone/>
            </a:pPr>
            <a:r>
              <a:rPr lang="en-US" sz="2100" b="1"/>
              <a:t>					uh, can I have the number</a:t>
            </a:r>
          </a:p>
          <a:p>
            <a:pPr>
              <a:lnSpc>
                <a:spcPct val="90000"/>
              </a:lnSpc>
              <a:buFont typeface="Wingdings" pitchFamily="2" charset="2"/>
              <a:buNone/>
            </a:pPr>
            <a:r>
              <a:rPr lang="en-US" sz="2100" b="1"/>
              <a:t>					of Earthscape, in, uh, on</a:t>
            </a:r>
          </a:p>
          <a:p>
            <a:pPr>
              <a:lnSpc>
                <a:spcPct val="90000"/>
              </a:lnSpc>
              <a:buFont typeface="Wingdings" pitchFamily="2" charset="2"/>
              <a:buNone/>
            </a:pPr>
            <a:r>
              <a:rPr lang="en-US" sz="2100" b="1"/>
              <a:t>					Nonantum Street</a:t>
            </a:r>
          </a:p>
          <a:p>
            <a:pPr>
              <a:lnSpc>
                <a:spcPct val="90000"/>
              </a:lnSpc>
              <a:buFont typeface="Wingdings" pitchFamily="2" charset="2"/>
              <a:buNone/>
            </a:pPr>
            <a:r>
              <a:rPr lang="en-US" sz="2100" b="1">
                <a:solidFill>
                  <a:srgbClr val="0000FF"/>
                </a:solidFill>
              </a:rPr>
              <a:t>Speech understanding</a:t>
            </a:r>
            <a:r>
              <a:rPr lang="en-US" sz="2100" b="1"/>
              <a:t> 	Woburn, uh, Somerville.</a:t>
            </a:r>
          </a:p>
          <a:p>
            <a:pPr>
              <a:lnSpc>
                <a:spcPct val="90000"/>
              </a:lnSpc>
              <a:buFont typeface="Wingdings" pitchFamily="2" charset="2"/>
              <a:buNone/>
            </a:pPr>
            <a:r>
              <a:rPr lang="en-US" sz="2100" b="1"/>
              <a:t>					I'm sorry</a:t>
            </a:r>
            <a:endParaRPr lang="en-US" sz="2100"/>
          </a:p>
          <a:p>
            <a:pPr>
              <a:lnSpc>
                <a:spcPct val="90000"/>
              </a:lnSpc>
              <a:buFont typeface="Wingdings" pitchFamily="2" charset="2"/>
              <a:buNone/>
            </a:pPr>
            <a:endParaRPr lang="en-US" sz="2100"/>
          </a:p>
        </p:txBody>
      </p:sp>
      <p:cxnSp>
        <p:nvCxnSpPr>
          <p:cNvPr id="8" name="Straight Connector 7"/>
          <p:cNvCxnSpPr/>
          <p:nvPr/>
        </p:nvCxnSpPr>
        <p:spPr bwMode="auto">
          <a:xfrm>
            <a:off x="609600" y="1790700"/>
            <a:ext cx="8039100" cy="0"/>
          </a:xfrm>
          <a:prstGeom prst="line">
            <a:avLst/>
          </a:prstGeom>
          <a:noFill/>
          <a:ln w="38100" cap="flat" cmpd="sng" algn="ctr">
            <a:solidFill>
              <a:srgbClr val="7030A0"/>
            </a:solidFill>
            <a:prstDash val="solid"/>
            <a:round/>
            <a:headEnd type="none" w="med" len="med"/>
            <a:tailEnd type="none" w="med" len="med"/>
          </a:ln>
          <a:effectLst/>
        </p:spPr>
      </p:cxnSp>
      <p:cxnSp>
        <p:nvCxnSpPr>
          <p:cNvPr id="10" name="Straight Connector 9"/>
          <p:cNvCxnSpPr/>
          <p:nvPr/>
        </p:nvCxnSpPr>
        <p:spPr bwMode="auto">
          <a:xfrm rot="5400000" flipH="1" flipV="1">
            <a:off x="2324100" y="3276600"/>
            <a:ext cx="3733800" cy="0"/>
          </a:xfrm>
          <a:prstGeom prst="line">
            <a:avLst/>
          </a:prstGeom>
          <a:noFill/>
          <a:ln w="38100" cap="flat" cmpd="sng" algn="ctr">
            <a:solidFill>
              <a:srgbClr val="7030A0"/>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Date Placeholder 3"/>
          <p:cNvSpPr>
            <a:spLocks noGrp="1"/>
          </p:cNvSpPr>
          <p:nvPr>
            <p:ph type="dt" sz="half" idx="10"/>
          </p:nvPr>
        </p:nvSpPr>
        <p:spPr/>
        <p:txBody>
          <a:bodyPr/>
          <a:lstStyle/>
          <a:p>
            <a:fld id="{7059DFB0-FB98-419B-A329-E7C1ADA171A2}" type="datetime3">
              <a:rPr lang="en-US"/>
              <a:pPr/>
              <a:t>8 January 2019</a:t>
            </a:fld>
            <a:endParaRPr lang="en-US"/>
          </a:p>
        </p:txBody>
      </p:sp>
      <p:sp>
        <p:nvSpPr>
          <p:cNvPr id="37" name="Footer Placeholder 4"/>
          <p:cNvSpPr>
            <a:spLocks noGrp="1"/>
          </p:cNvSpPr>
          <p:nvPr>
            <p:ph type="ftr" sz="quarter" idx="11"/>
          </p:nvPr>
        </p:nvSpPr>
        <p:spPr/>
        <p:txBody>
          <a:bodyPr/>
          <a:lstStyle/>
          <a:p>
            <a:r>
              <a:rPr lang="en-US"/>
              <a:t>Veton Këpuska</a:t>
            </a:r>
          </a:p>
        </p:txBody>
      </p:sp>
      <p:sp>
        <p:nvSpPr>
          <p:cNvPr id="38" name="Slide Number Placeholder 5"/>
          <p:cNvSpPr>
            <a:spLocks noGrp="1"/>
          </p:cNvSpPr>
          <p:nvPr>
            <p:ph type="sldNum" sz="quarter" idx="12"/>
          </p:nvPr>
        </p:nvSpPr>
        <p:spPr/>
        <p:txBody>
          <a:bodyPr/>
          <a:lstStyle/>
          <a:p>
            <a:fld id="{F05450B4-15CB-4269-AEF0-4CAC0910574E}" type="slidenum">
              <a:rPr lang="en-US"/>
              <a:pPr/>
              <a:t>24</a:t>
            </a:fld>
            <a:endParaRPr lang="en-US"/>
          </a:p>
        </p:txBody>
      </p:sp>
      <p:sp>
        <p:nvSpPr>
          <p:cNvPr id="422974" name="Rectangle 62"/>
          <p:cNvSpPr>
            <a:spLocks noChangeArrowheads="1"/>
          </p:cNvSpPr>
          <p:nvPr/>
        </p:nvSpPr>
        <p:spPr bwMode="auto">
          <a:xfrm>
            <a:off x="693738" y="1431925"/>
            <a:ext cx="7872412" cy="4608513"/>
          </a:xfrm>
          <a:prstGeom prst="rect">
            <a:avLst/>
          </a:prstGeom>
          <a:solidFill>
            <a:srgbClr val="808080"/>
          </a:solidFill>
          <a:ln w="9525" algn="ctr">
            <a:noFill/>
            <a:miter lim="800000"/>
            <a:headEnd/>
            <a:tailEnd/>
          </a:ln>
          <a:effectLst>
            <a:outerShdw dist="89803" dir="2700000" algn="ctr" rotWithShape="0">
              <a:srgbClr val="808080"/>
            </a:outerShdw>
          </a:effectLst>
        </p:spPr>
        <p:txBody>
          <a:bodyPr anchor="ctr">
            <a:spAutoFit/>
          </a:bodyPr>
          <a:lstStyle/>
          <a:p>
            <a:endParaRPr lang="en-US"/>
          </a:p>
        </p:txBody>
      </p:sp>
      <p:sp>
        <p:nvSpPr>
          <p:cNvPr id="422914" name="Rectangle 2"/>
          <p:cNvSpPr>
            <a:spLocks noGrp="1" noChangeArrowheads="1"/>
          </p:cNvSpPr>
          <p:nvPr>
            <p:ph type="title"/>
          </p:nvPr>
        </p:nvSpPr>
        <p:spPr/>
        <p:txBody>
          <a:bodyPr/>
          <a:lstStyle/>
          <a:p>
            <a:r>
              <a:rPr lang="en-US" sz="3400" b="1"/>
              <a:t>Parameters that Characterize the Capabilities of ASR Systems</a:t>
            </a:r>
            <a:endParaRPr lang="en-US" sz="3400"/>
          </a:p>
        </p:txBody>
      </p:sp>
      <p:graphicFrame>
        <p:nvGraphicFramePr>
          <p:cNvPr id="422977" name="Group 65"/>
          <p:cNvGraphicFramePr>
            <a:graphicFrameLocks noGrp="1"/>
          </p:cNvGraphicFramePr>
          <p:nvPr>
            <p:ph idx="1"/>
          </p:nvPr>
        </p:nvGraphicFramePr>
        <p:xfrm>
          <a:off x="615950" y="1447800"/>
          <a:ext cx="7912100" cy="4572000"/>
        </p:xfrm>
        <a:graphic>
          <a:graphicData uri="http://schemas.openxmlformats.org/drawingml/2006/table">
            <a:tbl>
              <a:tblPr/>
              <a:tblGrid>
                <a:gridCol w="2189163">
                  <a:extLst>
                    <a:ext uri="{9D8B030D-6E8A-4147-A177-3AD203B41FA5}">
                      <a16:colId xmlns:a16="http://schemas.microsoft.com/office/drawing/2014/main" val="20000"/>
                    </a:ext>
                  </a:extLst>
                </a:gridCol>
                <a:gridCol w="5722937">
                  <a:extLst>
                    <a:ext uri="{9D8B030D-6E8A-4147-A177-3AD203B41FA5}">
                      <a16:colId xmlns:a16="http://schemas.microsoft.com/office/drawing/2014/main" val="20001"/>
                    </a:ext>
                  </a:extLst>
                </a:gridCol>
              </a:tblGrid>
              <a:tr h="5080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200" b="1" i="0" u="none" strike="noStrike" cap="none" normalizeH="0" baseline="0" dirty="0" smtClean="0">
                          <a:ln>
                            <a:noFill/>
                          </a:ln>
                          <a:solidFill>
                            <a:schemeClr val="tx1"/>
                          </a:solidFill>
                          <a:effectLst/>
                          <a:latin typeface="Verdana" pitchFamily="34" charset="0"/>
                        </a:rPr>
                        <a:t>Parameters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5DF6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200" b="1" i="0" u="none" strike="noStrike" cap="none" normalizeH="0" baseline="0" smtClean="0">
                          <a:ln>
                            <a:noFill/>
                          </a:ln>
                          <a:solidFill>
                            <a:schemeClr val="tx1"/>
                          </a:solidFill>
                          <a:effectLst/>
                          <a:latin typeface="Verdana" pitchFamily="34" charset="0"/>
                        </a:rPr>
                        <a:t>Range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5DF6F"/>
                    </a:solidFill>
                  </a:tcPr>
                </a:tc>
                <a:extLst>
                  <a:ext uri="{0D108BD9-81ED-4DB2-BD59-A6C34878D82A}">
                    <a16:rowId xmlns:a16="http://schemas.microsoft.com/office/drawing/2014/main" val="10000"/>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1" i="0" u="none" strike="noStrike" cap="none" normalizeH="0" baseline="0" dirty="0" smtClean="0">
                          <a:ln>
                            <a:noFill/>
                          </a:ln>
                          <a:solidFill>
                            <a:schemeClr val="tx1"/>
                          </a:solidFill>
                          <a:effectLst/>
                          <a:latin typeface="Verdana" pitchFamily="34" charset="0"/>
                        </a:rPr>
                        <a:t>Speaking Mode: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5DF6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Isolated word to continuous speech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5DF6F"/>
                    </a:solidFill>
                  </a:tcPr>
                </a:tc>
                <a:extLst>
                  <a:ext uri="{0D108BD9-81ED-4DB2-BD59-A6C34878D82A}">
                    <a16:rowId xmlns:a16="http://schemas.microsoft.com/office/drawing/2014/main" val="10001"/>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1" i="0" u="none" strike="noStrike" cap="none" normalizeH="0" baseline="0" dirty="0" smtClean="0">
                          <a:ln>
                            <a:noFill/>
                          </a:ln>
                          <a:solidFill>
                            <a:schemeClr val="tx1"/>
                          </a:solidFill>
                          <a:effectLst/>
                          <a:latin typeface="Verdana" pitchFamily="34" charset="0"/>
                        </a:rPr>
                        <a:t>Speaking Style: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5DF6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Read speech to spontaneous speech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5DF6F"/>
                    </a:solidFill>
                  </a:tcPr>
                </a:tc>
                <a:extLst>
                  <a:ext uri="{0D108BD9-81ED-4DB2-BD59-A6C34878D82A}">
                    <a16:rowId xmlns:a16="http://schemas.microsoft.com/office/drawing/2014/main" val="10002"/>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1" i="0" u="none" strike="noStrike" cap="none" normalizeH="0" baseline="0" dirty="0" smtClean="0">
                          <a:ln>
                            <a:noFill/>
                          </a:ln>
                          <a:solidFill>
                            <a:schemeClr val="tx1"/>
                          </a:solidFill>
                          <a:effectLst/>
                          <a:latin typeface="Verdana" pitchFamily="34" charset="0"/>
                        </a:rPr>
                        <a:t>Enrollment: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5DF6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Speaker-dependent to speaker-independent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5DF6F"/>
                    </a:solidFill>
                  </a:tcPr>
                </a:tc>
                <a:extLst>
                  <a:ext uri="{0D108BD9-81ED-4DB2-BD59-A6C34878D82A}">
                    <a16:rowId xmlns:a16="http://schemas.microsoft.com/office/drawing/2014/main" val="10003"/>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1" i="0" u="none" strike="noStrike" cap="none" normalizeH="0" baseline="0" dirty="0" smtClean="0">
                          <a:ln>
                            <a:noFill/>
                          </a:ln>
                          <a:solidFill>
                            <a:schemeClr val="tx1"/>
                          </a:solidFill>
                          <a:effectLst/>
                          <a:latin typeface="Verdana" pitchFamily="34" charset="0"/>
                        </a:rPr>
                        <a:t>Vocabulary: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5DF6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Small (&lt;20 words) to large (&gt;50,000 words)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5DF6F"/>
                    </a:solidFill>
                  </a:tcPr>
                </a:tc>
                <a:extLst>
                  <a:ext uri="{0D108BD9-81ED-4DB2-BD59-A6C34878D82A}">
                    <a16:rowId xmlns:a16="http://schemas.microsoft.com/office/drawing/2014/main" val="10004"/>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1" i="0" u="none" strike="noStrike" cap="none" normalizeH="0" baseline="0" dirty="0" smtClean="0">
                          <a:ln>
                            <a:noFill/>
                          </a:ln>
                          <a:solidFill>
                            <a:schemeClr val="tx1"/>
                          </a:solidFill>
                          <a:effectLst/>
                          <a:latin typeface="Verdana" pitchFamily="34" charset="0"/>
                        </a:rPr>
                        <a:t>Language Model: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5DF6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Finite-state to context-sensitive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5DF6F"/>
                    </a:solidFill>
                  </a:tcPr>
                </a:tc>
                <a:extLst>
                  <a:ext uri="{0D108BD9-81ED-4DB2-BD59-A6C34878D82A}">
                    <a16:rowId xmlns:a16="http://schemas.microsoft.com/office/drawing/2014/main" val="10005"/>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1" i="0" u="none" strike="noStrike" cap="none" normalizeH="0" baseline="0" dirty="0" smtClean="0">
                          <a:ln>
                            <a:noFill/>
                          </a:ln>
                          <a:solidFill>
                            <a:schemeClr val="tx1"/>
                          </a:solidFill>
                          <a:effectLst/>
                          <a:latin typeface="Verdana" pitchFamily="34" charset="0"/>
                        </a:rPr>
                        <a:t>Perplexity: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5DF6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Small (&lt;10) to large (&gt;200)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5DF6F"/>
                    </a:solidFill>
                  </a:tcPr>
                </a:tc>
                <a:extLst>
                  <a:ext uri="{0D108BD9-81ED-4DB2-BD59-A6C34878D82A}">
                    <a16:rowId xmlns:a16="http://schemas.microsoft.com/office/drawing/2014/main" val="10006"/>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1" i="0" u="none" strike="noStrike" cap="none" normalizeH="0" baseline="0" dirty="0" smtClean="0">
                          <a:ln>
                            <a:noFill/>
                          </a:ln>
                          <a:solidFill>
                            <a:schemeClr val="tx1"/>
                          </a:solidFill>
                          <a:effectLst/>
                          <a:latin typeface="Verdana" pitchFamily="34" charset="0"/>
                        </a:rPr>
                        <a:t>SNR: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5DF6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High (&gt;30dB) to low (&lt;10dB)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5DF6F"/>
                    </a:solidFill>
                  </a:tcPr>
                </a:tc>
                <a:extLst>
                  <a:ext uri="{0D108BD9-81ED-4DB2-BD59-A6C34878D82A}">
                    <a16:rowId xmlns:a16="http://schemas.microsoft.com/office/drawing/2014/main" val="10007"/>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1" i="0" u="none" strike="noStrike" cap="none" normalizeH="0" baseline="0" dirty="0" smtClean="0">
                          <a:ln>
                            <a:noFill/>
                          </a:ln>
                          <a:solidFill>
                            <a:schemeClr val="tx1"/>
                          </a:solidFill>
                          <a:effectLst/>
                          <a:latin typeface="Verdana" pitchFamily="34" charset="0"/>
                        </a:rPr>
                        <a:t>Transducer: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5DF6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tx1"/>
                          </a:solidFill>
                          <a:effectLst/>
                          <a:latin typeface="Verdana" pitchFamily="34" charset="0"/>
                        </a:rPr>
                        <a:t>Noise-canceling microphone to cell phone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5DF6F"/>
                    </a:solidFill>
                  </a:tcP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Date Placeholder 3"/>
          <p:cNvSpPr>
            <a:spLocks noGrp="1"/>
          </p:cNvSpPr>
          <p:nvPr>
            <p:ph type="dt" sz="half" idx="10"/>
          </p:nvPr>
        </p:nvSpPr>
        <p:spPr/>
        <p:txBody>
          <a:bodyPr/>
          <a:lstStyle/>
          <a:p>
            <a:fld id="{9C8310AE-CCCB-4646-AF47-B22FD75BEEE3}" type="datetime3">
              <a:rPr lang="en-US"/>
              <a:pPr/>
              <a:t>8 January 2019</a:t>
            </a:fld>
            <a:endParaRPr lang="en-US"/>
          </a:p>
        </p:txBody>
      </p:sp>
      <p:sp>
        <p:nvSpPr>
          <p:cNvPr id="43" name="Footer Placeholder 4"/>
          <p:cNvSpPr>
            <a:spLocks noGrp="1"/>
          </p:cNvSpPr>
          <p:nvPr>
            <p:ph type="ftr" sz="quarter" idx="11"/>
          </p:nvPr>
        </p:nvSpPr>
        <p:spPr/>
        <p:txBody>
          <a:bodyPr/>
          <a:lstStyle/>
          <a:p>
            <a:r>
              <a:rPr lang="en-US"/>
              <a:t>Veton Këpuska</a:t>
            </a:r>
          </a:p>
        </p:txBody>
      </p:sp>
      <p:sp>
        <p:nvSpPr>
          <p:cNvPr id="44" name="Slide Number Placeholder 5"/>
          <p:cNvSpPr>
            <a:spLocks noGrp="1"/>
          </p:cNvSpPr>
          <p:nvPr>
            <p:ph type="sldNum" sz="quarter" idx="12"/>
          </p:nvPr>
        </p:nvSpPr>
        <p:spPr/>
        <p:txBody>
          <a:bodyPr/>
          <a:lstStyle/>
          <a:p>
            <a:fld id="{59B3873D-0885-4A28-B446-5F652ED8AAF1}" type="slidenum">
              <a:rPr lang="en-US"/>
              <a:pPr/>
              <a:t>25</a:t>
            </a:fld>
            <a:endParaRPr lang="en-US"/>
          </a:p>
        </p:txBody>
      </p:sp>
      <p:sp>
        <p:nvSpPr>
          <p:cNvPr id="425052" name="Rectangle 92"/>
          <p:cNvSpPr>
            <a:spLocks noChangeArrowheads="1"/>
          </p:cNvSpPr>
          <p:nvPr/>
        </p:nvSpPr>
        <p:spPr bwMode="auto">
          <a:xfrm>
            <a:off x="693738" y="1547813"/>
            <a:ext cx="7988300" cy="4646612"/>
          </a:xfrm>
          <a:prstGeom prst="rect">
            <a:avLst/>
          </a:prstGeom>
          <a:solidFill>
            <a:srgbClr val="808080"/>
          </a:solidFill>
          <a:ln w="9525" algn="ctr">
            <a:noFill/>
            <a:miter lim="800000"/>
            <a:headEnd/>
            <a:tailEnd/>
          </a:ln>
          <a:effectLst/>
        </p:spPr>
        <p:txBody>
          <a:bodyPr anchor="ctr">
            <a:spAutoFit/>
          </a:bodyPr>
          <a:lstStyle/>
          <a:p>
            <a:endParaRPr lang="en-US"/>
          </a:p>
        </p:txBody>
      </p:sp>
      <p:sp>
        <p:nvSpPr>
          <p:cNvPr id="424962" name="Rectangle 2"/>
          <p:cNvSpPr>
            <a:spLocks noGrp="1" noChangeArrowheads="1"/>
          </p:cNvSpPr>
          <p:nvPr>
            <p:ph type="title"/>
          </p:nvPr>
        </p:nvSpPr>
        <p:spPr/>
        <p:txBody>
          <a:bodyPr/>
          <a:lstStyle/>
          <a:p>
            <a:r>
              <a:rPr lang="en-US" b="1" dirty="0"/>
              <a:t>ASR </a:t>
            </a:r>
            <a:r>
              <a:rPr lang="en-US" b="1" dirty="0" smtClean="0"/>
              <a:t>Trends</a:t>
            </a:r>
            <a:endParaRPr lang="en-US" dirty="0"/>
          </a:p>
        </p:txBody>
      </p:sp>
      <p:graphicFrame>
        <p:nvGraphicFramePr>
          <p:cNvPr id="425055" name="Group 95"/>
          <p:cNvGraphicFramePr>
            <a:graphicFrameLocks noGrp="1"/>
          </p:cNvGraphicFramePr>
          <p:nvPr>
            <p:ph idx="1"/>
            <p:extLst>
              <p:ext uri="{D42A27DB-BD31-4B8C-83A1-F6EECF244321}">
                <p14:modId xmlns:p14="http://schemas.microsoft.com/office/powerpoint/2010/main" val="3895667862"/>
              </p:ext>
            </p:extLst>
          </p:nvPr>
        </p:nvGraphicFramePr>
        <p:xfrm>
          <a:off x="587394" y="1414653"/>
          <a:ext cx="8174652" cy="4777740"/>
        </p:xfrm>
        <a:graphic>
          <a:graphicData uri="http://schemas.openxmlformats.org/drawingml/2006/table">
            <a:tbl>
              <a:tblPr/>
              <a:tblGrid>
                <a:gridCol w="2496325">
                  <a:extLst>
                    <a:ext uri="{9D8B030D-6E8A-4147-A177-3AD203B41FA5}">
                      <a16:colId xmlns:a16="http://schemas.microsoft.com/office/drawing/2014/main" val="20000"/>
                    </a:ext>
                  </a:extLst>
                </a:gridCol>
                <a:gridCol w="1747738">
                  <a:extLst>
                    <a:ext uri="{9D8B030D-6E8A-4147-A177-3AD203B41FA5}">
                      <a16:colId xmlns:a16="http://schemas.microsoft.com/office/drawing/2014/main" val="20001"/>
                    </a:ext>
                  </a:extLst>
                </a:gridCol>
                <a:gridCol w="1884084">
                  <a:extLst>
                    <a:ext uri="{9D8B030D-6E8A-4147-A177-3AD203B41FA5}">
                      <a16:colId xmlns:a16="http://schemas.microsoft.com/office/drawing/2014/main" val="20002"/>
                    </a:ext>
                  </a:extLst>
                </a:gridCol>
                <a:gridCol w="2046505">
                  <a:extLst>
                    <a:ext uri="{9D8B030D-6E8A-4147-A177-3AD203B41FA5}">
                      <a16:colId xmlns:a16="http://schemas.microsoft.com/office/drawing/2014/main" val="20003"/>
                    </a:ext>
                  </a:extLst>
                </a:gridCol>
              </a:tblGrid>
              <a:tr h="7239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200" b="0" i="0" u="none" strike="noStrike" cap="none" normalizeH="0" baseline="0" dirty="0" smtClean="0">
                        <a:ln>
                          <a:noFill/>
                        </a:ln>
                        <a:solidFill>
                          <a:schemeClr val="tx1"/>
                        </a:solidFill>
                        <a:effectLst/>
                        <a:latin typeface="Verdana" pitchFamily="34" charset="0"/>
                      </a:endParaRPr>
                    </a:p>
                  </a:txBody>
                  <a:tcPr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F5DF6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rgbClr val="FF0000"/>
                          </a:solidFill>
                          <a:effectLst/>
                          <a:latin typeface="Verdana" pitchFamily="34" charset="0"/>
                        </a:rPr>
                        <a:t>before </a:t>
                      </a:r>
                      <a:br>
                        <a:rPr kumimoji="0" lang="en-US" sz="2000" b="0" i="0" u="none" strike="noStrike" cap="none" normalizeH="0" baseline="0" smtClean="0">
                          <a:ln>
                            <a:noFill/>
                          </a:ln>
                          <a:solidFill>
                            <a:srgbClr val="FF0000"/>
                          </a:solidFill>
                          <a:effectLst/>
                          <a:latin typeface="Verdana" pitchFamily="34" charset="0"/>
                        </a:rPr>
                      </a:br>
                      <a:r>
                        <a:rPr kumimoji="0" lang="en-US" sz="2000" b="0" i="0" u="none" strike="noStrike" cap="none" normalizeH="0" baseline="0" smtClean="0">
                          <a:ln>
                            <a:noFill/>
                          </a:ln>
                          <a:solidFill>
                            <a:srgbClr val="FF0000"/>
                          </a:solidFill>
                          <a:effectLst/>
                          <a:latin typeface="Verdana" pitchFamily="34" charset="0"/>
                        </a:rPr>
                        <a:t>mid 70’s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F5DF6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rgbClr val="FF0000"/>
                          </a:solidFill>
                          <a:effectLst/>
                          <a:latin typeface="Verdana" pitchFamily="34" charset="0"/>
                        </a:rPr>
                        <a:t>mid 70’s – mid 80’s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F5DF6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rgbClr val="FF0000"/>
                          </a:solidFill>
                          <a:effectLst/>
                          <a:latin typeface="Verdana" pitchFamily="34" charset="0"/>
                        </a:rPr>
                        <a:t>after </a:t>
                      </a:r>
                      <a:br>
                        <a:rPr kumimoji="0" lang="en-US" sz="2000" b="0" i="0" u="none" strike="noStrike" cap="none" normalizeH="0" baseline="0" smtClean="0">
                          <a:ln>
                            <a:noFill/>
                          </a:ln>
                          <a:solidFill>
                            <a:srgbClr val="FF0000"/>
                          </a:solidFill>
                          <a:effectLst/>
                          <a:latin typeface="Verdana" pitchFamily="34" charset="0"/>
                        </a:rPr>
                      </a:br>
                      <a:r>
                        <a:rPr kumimoji="0" lang="en-US" sz="2000" b="0" i="0" u="none" strike="noStrike" cap="none" normalizeH="0" baseline="0" smtClean="0">
                          <a:ln>
                            <a:noFill/>
                          </a:ln>
                          <a:solidFill>
                            <a:srgbClr val="FF0000"/>
                          </a:solidFill>
                          <a:effectLst/>
                          <a:latin typeface="Verdana" pitchFamily="34" charset="0"/>
                        </a:rPr>
                        <a:t>mid 80’s</a:t>
                      </a:r>
                    </a:p>
                  </a:txBody>
                  <a:tcPr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F5DF6F"/>
                    </a:solidFill>
                  </a:tcPr>
                </a:tc>
                <a:extLst>
                  <a:ext uri="{0D108BD9-81ED-4DB2-BD59-A6C34878D82A}">
                    <a16:rowId xmlns:a16="http://schemas.microsoft.com/office/drawing/2014/main" val="10000"/>
                  </a:ext>
                </a:extLst>
              </a:tr>
              <a:tr h="7620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1" i="0" u="none" strike="noStrike" cap="none" normalizeH="0" baseline="0" dirty="0" smtClean="0">
                          <a:ln>
                            <a:noFill/>
                          </a:ln>
                          <a:solidFill>
                            <a:srgbClr val="FF0000"/>
                          </a:solidFill>
                          <a:effectLst/>
                          <a:latin typeface="Verdana" pitchFamily="34" charset="0"/>
                        </a:rPr>
                        <a:t>Recognition Units: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5DF6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1" i="0" u="none" strike="noStrike" cap="none" normalizeH="0" baseline="0" smtClean="0">
                          <a:ln>
                            <a:noFill/>
                          </a:ln>
                          <a:solidFill>
                            <a:schemeClr val="tx1"/>
                          </a:solidFill>
                          <a:effectLst/>
                          <a:latin typeface="Verdana" pitchFamily="34" charset="0"/>
                        </a:rPr>
                        <a:t>Whole-word &amp; sub-word units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5DF6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1" i="0" u="none" strike="noStrike" cap="none" normalizeH="0" baseline="0" smtClean="0">
                          <a:ln>
                            <a:noFill/>
                          </a:ln>
                          <a:solidFill>
                            <a:schemeClr val="tx1"/>
                          </a:solidFill>
                          <a:effectLst/>
                          <a:latin typeface="Verdana" pitchFamily="34" charset="0"/>
                        </a:rPr>
                        <a:t>Sub-word units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5DF6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1" i="0" u="none" strike="noStrike" cap="none" normalizeH="0" baseline="0" smtClean="0">
                          <a:ln>
                            <a:noFill/>
                          </a:ln>
                          <a:solidFill>
                            <a:schemeClr val="tx1"/>
                          </a:solidFill>
                          <a:effectLst/>
                          <a:latin typeface="Verdana" pitchFamily="34" charset="0"/>
                        </a:rPr>
                        <a:t>Sub-word units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5DF6F"/>
                    </a:solidFill>
                  </a:tcPr>
                </a:tc>
                <a:extLst>
                  <a:ext uri="{0D108BD9-81ED-4DB2-BD59-A6C34878D82A}">
                    <a16:rowId xmlns:a16="http://schemas.microsoft.com/office/drawing/2014/main" val="10001"/>
                  </a:ext>
                </a:extLst>
              </a:tr>
              <a:tr h="762000">
                <a:tc rowSpan="2">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1" i="0" u="none" strike="noStrike" cap="none" normalizeH="0" baseline="0" dirty="0" smtClean="0">
                          <a:ln>
                            <a:noFill/>
                          </a:ln>
                          <a:solidFill>
                            <a:srgbClr val="FF0000"/>
                          </a:solidFill>
                          <a:effectLst/>
                          <a:latin typeface="Verdana" pitchFamily="34" charset="0"/>
                        </a:rPr>
                        <a:t>Modeling</a:t>
                      </a:r>
                      <a:br>
                        <a:rPr kumimoji="0" lang="en-US" sz="2000" b="1" i="0" u="none" strike="noStrike" cap="none" normalizeH="0" baseline="0" dirty="0" smtClean="0">
                          <a:ln>
                            <a:noFill/>
                          </a:ln>
                          <a:solidFill>
                            <a:srgbClr val="FF0000"/>
                          </a:solidFill>
                          <a:effectLst/>
                          <a:latin typeface="Verdana" pitchFamily="34" charset="0"/>
                        </a:rPr>
                      </a:br>
                      <a:r>
                        <a:rPr kumimoji="0" lang="en-US" sz="2000" b="1" i="0" u="none" strike="noStrike" cap="none" normalizeH="0" baseline="0" dirty="0" smtClean="0">
                          <a:ln>
                            <a:noFill/>
                          </a:ln>
                          <a:solidFill>
                            <a:srgbClr val="FF0000"/>
                          </a:solidFill>
                          <a:effectLst/>
                          <a:latin typeface="Verdana" pitchFamily="34" charset="0"/>
                        </a:rPr>
                        <a:t>Approaches: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5DF6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1" i="0" u="none" strike="noStrike" cap="none" normalizeH="0" baseline="0" smtClean="0">
                          <a:ln>
                            <a:noFill/>
                          </a:ln>
                          <a:solidFill>
                            <a:schemeClr val="tx1"/>
                          </a:solidFill>
                          <a:effectLst/>
                          <a:latin typeface="Verdana" pitchFamily="34" charset="0"/>
                        </a:rPr>
                        <a:t>Heuristic and ad hoc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5DF6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1" i="0" u="none" strike="noStrike" cap="none" normalizeH="0" baseline="0" smtClean="0">
                          <a:ln>
                            <a:noFill/>
                          </a:ln>
                          <a:solidFill>
                            <a:schemeClr val="tx1"/>
                          </a:solidFill>
                          <a:effectLst/>
                          <a:latin typeface="Verdana" pitchFamily="34" charset="0"/>
                        </a:rPr>
                        <a:t>Template matching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5DF6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1" i="0" u="none" strike="noStrike" cap="none" normalizeH="0" baseline="0" smtClean="0">
                          <a:ln>
                            <a:noFill/>
                          </a:ln>
                          <a:solidFill>
                            <a:schemeClr val="tx1"/>
                          </a:solidFill>
                          <a:effectLst/>
                          <a:latin typeface="Verdana" pitchFamily="34" charset="0"/>
                        </a:rPr>
                        <a:t>Mathematical and formal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5DF6F"/>
                    </a:solidFill>
                  </a:tcPr>
                </a:tc>
                <a:extLst>
                  <a:ext uri="{0D108BD9-81ED-4DB2-BD59-A6C34878D82A}">
                    <a16:rowId xmlns:a16="http://schemas.microsoft.com/office/drawing/2014/main" val="10002"/>
                  </a:ext>
                </a:extLst>
              </a:tr>
              <a:tr h="762000">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1" i="0" u="none" strike="noStrike" cap="none" normalizeH="0" baseline="0" smtClean="0">
                          <a:ln>
                            <a:noFill/>
                          </a:ln>
                          <a:solidFill>
                            <a:schemeClr val="tx1"/>
                          </a:solidFill>
                          <a:effectLst/>
                          <a:latin typeface="Verdana" pitchFamily="34" charset="0"/>
                        </a:rPr>
                        <a:t>Rule-based and declarative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5DF6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1" i="0" u="none" strike="noStrike" cap="none" normalizeH="0" baseline="0" smtClean="0">
                          <a:ln>
                            <a:noFill/>
                          </a:ln>
                          <a:solidFill>
                            <a:schemeClr val="tx1"/>
                          </a:solidFill>
                          <a:effectLst/>
                          <a:latin typeface="Verdana" pitchFamily="34" charset="0"/>
                        </a:rPr>
                        <a:t>Deterministic and data-driven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5DF6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1" i="0" u="none" strike="noStrike" cap="none" normalizeH="0" baseline="0" smtClean="0">
                          <a:ln>
                            <a:noFill/>
                          </a:ln>
                          <a:solidFill>
                            <a:schemeClr val="tx1"/>
                          </a:solidFill>
                          <a:effectLst/>
                          <a:latin typeface="Verdana" pitchFamily="34" charset="0"/>
                        </a:rPr>
                        <a:t>Probabilistic and data-driven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5DF6F"/>
                    </a:solidFill>
                  </a:tcPr>
                </a:tc>
                <a:extLst>
                  <a:ext uri="{0D108BD9-81ED-4DB2-BD59-A6C34878D82A}">
                    <a16:rowId xmlns:a16="http://schemas.microsoft.com/office/drawing/2014/main" val="10003"/>
                  </a:ext>
                </a:extLst>
              </a:tr>
              <a:tr h="7620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1" i="0" u="none" strike="noStrike" cap="none" normalizeH="0" baseline="0" dirty="0" smtClean="0">
                          <a:ln>
                            <a:noFill/>
                          </a:ln>
                          <a:solidFill>
                            <a:srgbClr val="FF0000"/>
                          </a:solidFill>
                          <a:effectLst/>
                          <a:latin typeface="Verdana" pitchFamily="34" charset="0"/>
                        </a:rPr>
                        <a:t>Knowledge</a:t>
                      </a:r>
                      <a:br>
                        <a:rPr kumimoji="0" lang="en-US" sz="2000" b="1" i="0" u="none" strike="noStrike" cap="none" normalizeH="0" baseline="0" dirty="0" smtClean="0">
                          <a:ln>
                            <a:noFill/>
                          </a:ln>
                          <a:solidFill>
                            <a:srgbClr val="FF0000"/>
                          </a:solidFill>
                          <a:effectLst/>
                          <a:latin typeface="Verdana" pitchFamily="34" charset="0"/>
                        </a:rPr>
                      </a:br>
                      <a:r>
                        <a:rPr kumimoji="0" lang="en-US" sz="2000" b="1" i="0" u="none" strike="noStrike" cap="none" normalizeH="0" baseline="0" dirty="0" smtClean="0">
                          <a:ln>
                            <a:noFill/>
                          </a:ln>
                          <a:solidFill>
                            <a:srgbClr val="FF0000"/>
                          </a:solidFill>
                          <a:effectLst/>
                          <a:latin typeface="Verdana" pitchFamily="34" charset="0"/>
                        </a:rPr>
                        <a:t>Representation: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5DF6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1" i="0" u="none" strike="noStrike" cap="none" normalizeH="0" baseline="0" smtClean="0">
                          <a:ln>
                            <a:noFill/>
                          </a:ln>
                          <a:solidFill>
                            <a:schemeClr val="tx1"/>
                          </a:solidFill>
                          <a:effectLst/>
                          <a:latin typeface="Verdana" pitchFamily="34" charset="0"/>
                        </a:rPr>
                        <a:t>Heterogeneous and complex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5DF6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1" i="0" u="none" strike="noStrike" cap="none" normalizeH="0" baseline="0" smtClean="0">
                          <a:ln>
                            <a:noFill/>
                          </a:ln>
                          <a:solidFill>
                            <a:schemeClr val="tx1"/>
                          </a:solidFill>
                          <a:effectLst/>
                          <a:latin typeface="Verdana" pitchFamily="34" charset="0"/>
                        </a:rPr>
                        <a:t>Homogeneous and simple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5DF6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1" i="0" u="none" strike="noStrike" cap="none" normalizeH="0" baseline="0" smtClean="0">
                          <a:ln>
                            <a:noFill/>
                          </a:ln>
                          <a:solidFill>
                            <a:schemeClr val="tx1"/>
                          </a:solidFill>
                          <a:effectLst/>
                          <a:latin typeface="Verdana" pitchFamily="34" charset="0"/>
                        </a:rPr>
                        <a:t>Homogeneous and simple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5DF6F"/>
                    </a:solidFill>
                  </a:tcPr>
                </a:tc>
                <a:extLst>
                  <a:ext uri="{0D108BD9-81ED-4DB2-BD59-A6C34878D82A}">
                    <a16:rowId xmlns:a16="http://schemas.microsoft.com/office/drawing/2014/main" val="10004"/>
                  </a:ext>
                </a:extLst>
              </a:tr>
              <a:tr h="7620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1" i="0" u="none" strike="noStrike" cap="none" normalizeH="0" baseline="0" dirty="0" smtClean="0">
                          <a:ln>
                            <a:noFill/>
                          </a:ln>
                          <a:solidFill>
                            <a:srgbClr val="FF0000"/>
                          </a:solidFill>
                          <a:effectLst/>
                          <a:latin typeface="Verdana" pitchFamily="34" charset="0"/>
                        </a:rPr>
                        <a:t>Knowledge</a:t>
                      </a:r>
                      <a:br>
                        <a:rPr kumimoji="0" lang="en-US" sz="2000" b="1" i="0" u="none" strike="noStrike" cap="none" normalizeH="0" baseline="0" dirty="0" smtClean="0">
                          <a:ln>
                            <a:noFill/>
                          </a:ln>
                          <a:solidFill>
                            <a:srgbClr val="FF0000"/>
                          </a:solidFill>
                          <a:effectLst/>
                          <a:latin typeface="Verdana" pitchFamily="34" charset="0"/>
                        </a:rPr>
                      </a:br>
                      <a:r>
                        <a:rPr kumimoji="0" lang="en-US" sz="2000" b="1" i="0" u="none" strike="noStrike" cap="none" normalizeH="0" baseline="0" dirty="0" smtClean="0">
                          <a:ln>
                            <a:noFill/>
                          </a:ln>
                          <a:solidFill>
                            <a:srgbClr val="FF0000"/>
                          </a:solidFill>
                          <a:effectLst/>
                          <a:latin typeface="Verdana" pitchFamily="34" charset="0"/>
                        </a:rPr>
                        <a:t>Acquisition: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5DF6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1" i="0" u="none" strike="noStrike" cap="none" normalizeH="0" baseline="0" smtClean="0">
                          <a:ln>
                            <a:noFill/>
                          </a:ln>
                          <a:solidFill>
                            <a:schemeClr val="tx1"/>
                          </a:solidFill>
                          <a:effectLst/>
                          <a:latin typeface="Verdana" pitchFamily="34" charset="0"/>
                        </a:rPr>
                        <a:t>Intense knowledge engineering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5DF6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1" i="0" u="none" strike="noStrike" cap="none" normalizeH="0" baseline="0" smtClean="0">
                          <a:ln>
                            <a:noFill/>
                          </a:ln>
                          <a:solidFill>
                            <a:schemeClr val="tx1"/>
                          </a:solidFill>
                          <a:effectLst/>
                          <a:latin typeface="Verdana" pitchFamily="34" charset="0"/>
                        </a:rPr>
                        <a:t>Embedded in simple structure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5DF6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1" i="0" u="none" strike="noStrike" cap="none" normalizeH="0" baseline="0" dirty="0" smtClean="0">
                          <a:ln>
                            <a:noFill/>
                          </a:ln>
                          <a:solidFill>
                            <a:schemeClr val="tx1"/>
                          </a:solidFill>
                          <a:effectLst/>
                          <a:latin typeface="Verdana" pitchFamily="34" charset="0"/>
                        </a:rPr>
                        <a:t>Automatic learning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5DF6F"/>
                    </a:solid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Development</a:t>
            </a:r>
            <a:endParaRPr lang="en-US" dirty="0"/>
          </a:p>
        </p:txBody>
      </p:sp>
      <p:sp>
        <p:nvSpPr>
          <p:cNvPr id="7" name="Content Placeholder 6"/>
          <p:cNvSpPr>
            <a:spLocks noGrp="1"/>
          </p:cNvSpPr>
          <p:nvPr>
            <p:ph idx="1"/>
          </p:nvPr>
        </p:nvSpPr>
        <p:spPr/>
        <p:txBody>
          <a:bodyPr/>
          <a:lstStyle/>
          <a:p>
            <a:r>
              <a:rPr lang="en-US" sz="2400" dirty="0" smtClean="0"/>
              <a:t>Incorporating “Deep Neural Network” into the “Back-End”</a:t>
            </a:r>
          </a:p>
          <a:p>
            <a:pPr lvl="1"/>
            <a:r>
              <a:rPr lang="en-US" sz="2000" dirty="0" smtClean="0"/>
              <a:t>Amazon – Alexa</a:t>
            </a:r>
            <a:r>
              <a:rPr lang="en-US" sz="2000" dirty="0"/>
              <a:t/>
            </a:r>
            <a:br>
              <a:rPr lang="en-US" sz="2000" dirty="0"/>
            </a:br>
            <a:r>
              <a:rPr lang="en-US" sz="2000" dirty="0">
                <a:hlinkClick r:id="rId2"/>
              </a:rPr>
              <a:t>http://alexa.amazon.com</a:t>
            </a:r>
            <a:r>
              <a:rPr lang="en-US" sz="2000" dirty="0" smtClean="0">
                <a:hlinkClick r:id="rId2"/>
              </a:rPr>
              <a:t>/</a:t>
            </a:r>
            <a:endParaRPr lang="en-US" sz="2000" dirty="0" smtClean="0"/>
          </a:p>
          <a:p>
            <a:pPr lvl="1"/>
            <a:r>
              <a:rPr lang="en-US" sz="2000" dirty="0" smtClean="0"/>
              <a:t>Microsoft – </a:t>
            </a:r>
            <a:r>
              <a:rPr lang="en-US" sz="2000" dirty="0"/>
              <a:t>Cortana</a:t>
            </a:r>
            <a:br>
              <a:rPr lang="en-US" sz="2000" dirty="0"/>
            </a:br>
            <a:r>
              <a:rPr lang="en-US" sz="2000" dirty="0">
                <a:hlinkClick r:id="rId3"/>
              </a:rPr>
              <a:t>https://www.microsoft.com/en-us/research/blog/microsoft-researchers-achieve-new-conversational-speech-recognition-milestone</a:t>
            </a:r>
            <a:r>
              <a:rPr lang="en-US" sz="2000" dirty="0" smtClean="0">
                <a:hlinkClick r:id="rId3"/>
              </a:rPr>
              <a:t>/</a:t>
            </a:r>
            <a:r>
              <a:rPr lang="en-US" sz="2000" dirty="0" smtClean="0"/>
              <a:t>	</a:t>
            </a:r>
          </a:p>
          <a:p>
            <a:pPr lvl="1"/>
            <a:r>
              <a:rPr lang="en-US" sz="2000" dirty="0" smtClean="0"/>
              <a:t>Google – </a:t>
            </a:r>
            <a:r>
              <a:rPr lang="en-US" sz="2000" dirty="0">
                <a:hlinkClick r:id="rId4"/>
              </a:rPr>
              <a:t>https://</a:t>
            </a:r>
            <a:r>
              <a:rPr lang="en-US" sz="2000" dirty="0" smtClean="0">
                <a:hlinkClick r:id="rId4"/>
              </a:rPr>
              <a:t>research.google.com/pubs/SpeechProcessing.html</a:t>
            </a:r>
            <a:r>
              <a:rPr lang="en-US" sz="2000" dirty="0" smtClean="0"/>
              <a:t>	</a:t>
            </a:r>
          </a:p>
          <a:p>
            <a:pPr lvl="1"/>
            <a:r>
              <a:rPr lang="en-US" sz="2000" dirty="0"/>
              <a:t>Apple </a:t>
            </a:r>
            <a:r>
              <a:rPr lang="en-US" sz="2000" dirty="0" smtClean="0"/>
              <a:t>(Nuance) - </a:t>
            </a:r>
            <a:r>
              <a:rPr lang="en-US" sz="2000" dirty="0">
                <a:hlinkClick r:id="rId5"/>
              </a:rPr>
              <a:t>https://</a:t>
            </a:r>
            <a:r>
              <a:rPr lang="en-US" sz="2000" dirty="0" smtClean="0">
                <a:hlinkClick r:id="rId5"/>
              </a:rPr>
              <a:t>support.apple.com/en-us/HT202584</a:t>
            </a:r>
            <a:r>
              <a:rPr lang="en-US" sz="2000" dirty="0" smtClean="0"/>
              <a:t>	</a:t>
            </a:r>
            <a:endParaRPr lang="en-US" sz="2000" dirty="0"/>
          </a:p>
        </p:txBody>
      </p:sp>
      <p:sp>
        <p:nvSpPr>
          <p:cNvPr id="4" name="Date Placeholder 3"/>
          <p:cNvSpPr>
            <a:spLocks noGrp="1"/>
          </p:cNvSpPr>
          <p:nvPr>
            <p:ph type="dt" sz="half" idx="10"/>
          </p:nvPr>
        </p:nvSpPr>
        <p:spPr/>
        <p:txBody>
          <a:bodyPr/>
          <a:lstStyle/>
          <a:p>
            <a:fld id="{D69AA85E-C89A-4FDE-8579-A1257B061529}" type="datetime3">
              <a:rPr lang="en-US" smtClean="0"/>
              <a:pPr/>
              <a:t>8 January 2019</a:t>
            </a:fld>
            <a:endParaRPr lang="en-US"/>
          </a:p>
        </p:txBody>
      </p:sp>
      <p:sp>
        <p:nvSpPr>
          <p:cNvPr id="5" name="Footer Placeholder 4"/>
          <p:cNvSpPr>
            <a:spLocks noGrp="1"/>
          </p:cNvSpPr>
          <p:nvPr>
            <p:ph type="ftr" sz="quarter" idx="11"/>
          </p:nvPr>
        </p:nvSpPr>
        <p:spPr/>
        <p:txBody>
          <a:bodyPr/>
          <a:lstStyle/>
          <a:p>
            <a:r>
              <a:rPr lang="en-US" smtClean="0"/>
              <a:t>Veton Këpuska</a:t>
            </a:r>
            <a:endParaRPr lang="en-US"/>
          </a:p>
        </p:txBody>
      </p:sp>
      <p:sp>
        <p:nvSpPr>
          <p:cNvPr id="6" name="Slide Number Placeholder 5"/>
          <p:cNvSpPr>
            <a:spLocks noGrp="1"/>
          </p:cNvSpPr>
          <p:nvPr>
            <p:ph type="sldNum" sz="quarter" idx="12"/>
          </p:nvPr>
        </p:nvSpPr>
        <p:spPr/>
        <p:txBody>
          <a:bodyPr/>
          <a:lstStyle/>
          <a:p>
            <a:fld id="{11C12293-8855-42C7-9717-59B4C774DE61}" type="slidenum">
              <a:rPr lang="en-US" smtClean="0"/>
              <a:pPr/>
              <a:t>26</a:t>
            </a:fld>
            <a:endParaRPr lang="en-US"/>
          </a:p>
        </p:txBody>
      </p:sp>
    </p:spTree>
    <p:extLst>
      <p:ext uri="{BB962C8B-B14F-4D97-AF65-F5344CB8AC3E}">
        <p14:creationId xmlns:p14="http://schemas.microsoft.com/office/powerpoint/2010/main" val="17563977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State of the art examples</a:t>
            </a:r>
            <a:br>
              <a:rPr lang="en-US" dirty="0"/>
            </a:br>
            <a:endParaRPr lang="en-US" dirty="0"/>
          </a:p>
        </p:txBody>
      </p:sp>
      <p:sp>
        <p:nvSpPr>
          <p:cNvPr id="11" name="Text Placeholder 10"/>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D69AA85E-C89A-4FDE-8579-A1257B061529}" type="datetime3">
              <a:rPr lang="en-US" smtClean="0"/>
              <a:pPr/>
              <a:t>8 January 2019</a:t>
            </a:fld>
            <a:endParaRPr lang="en-US"/>
          </a:p>
        </p:txBody>
      </p:sp>
      <p:sp>
        <p:nvSpPr>
          <p:cNvPr id="5" name="Footer Placeholder 4"/>
          <p:cNvSpPr>
            <a:spLocks noGrp="1"/>
          </p:cNvSpPr>
          <p:nvPr>
            <p:ph type="ftr" sz="quarter" idx="11"/>
          </p:nvPr>
        </p:nvSpPr>
        <p:spPr/>
        <p:txBody>
          <a:bodyPr/>
          <a:lstStyle/>
          <a:p>
            <a:r>
              <a:rPr lang="en-US" smtClean="0"/>
              <a:t>Veton Këpuska</a:t>
            </a:r>
            <a:endParaRPr lang="en-US"/>
          </a:p>
        </p:txBody>
      </p:sp>
      <p:sp>
        <p:nvSpPr>
          <p:cNvPr id="6" name="Slide Number Placeholder 5"/>
          <p:cNvSpPr>
            <a:spLocks noGrp="1"/>
          </p:cNvSpPr>
          <p:nvPr>
            <p:ph type="sldNum" sz="quarter" idx="12"/>
          </p:nvPr>
        </p:nvSpPr>
        <p:spPr/>
        <p:txBody>
          <a:bodyPr/>
          <a:lstStyle/>
          <a:p>
            <a:fld id="{11C12293-8855-42C7-9717-59B4C774DE61}" type="slidenum">
              <a:rPr lang="en-US" smtClean="0"/>
              <a:pPr/>
              <a:t>27</a:t>
            </a:fld>
            <a:endParaRPr lang="en-US"/>
          </a:p>
        </p:txBody>
      </p:sp>
    </p:spTree>
    <p:extLst>
      <p:ext uri="{BB962C8B-B14F-4D97-AF65-F5344CB8AC3E}">
        <p14:creationId xmlns:p14="http://schemas.microsoft.com/office/powerpoint/2010/main" val="17737267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53E5C44-02EE-43BC-904E-FAFF3490644A}" type="datetime3">
              <a:rPr lang="en-US"/>
              <a:pPr/>
              <a:t>8 January 2019</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F57818FE-AB71-4321-A346-A70BEA41E7E0}" type="slidenum">
              <a:rPr lang="en-US"/>
              <a:pPr/>
              <a:t>28</a:t>
            </a:fld>
            <a:endParaRPr lang="en-US"/>
          </a:p>
        </p:txBody>
      </p:sp>
      <p:sp>
        <p:nvSpPr>
          <p:cNvPr id="427010" name="Rectangle 2"/>
          <p:cNvSpPr>
            <a:spLocks noGrp="1" noChangeArrowheads="1"/>
          </p:cNvSpPr>
          <p:nvPr>
            <p:ph type="title"/>
          </p:nvPr>
        </p:nvSpPr>
        <p:spPr/>
        <p:txBody>
          <a:bodyPr/>
          <a:lstStyle/>
          <a:p>
            <a:r>
              <a:rPr lang="en-US" sz="3400" dirty="0" smtClean="0"/>
              <a:t>ASR Trends</a:t>
            </a:r>
            <a:r>
              <a:rPr lang="en-US" sz="3400" b="1" dirty="0" smtClean="0"/>
              <a:t>: </a:t>
            </a:r>
            <a:r>
              <a:rPr lang="en-US" sz="3400" b="1" dirty="0"/>
              <a:t/>
            </a:r>
            <a:br>
              <a:rPr lang="en-US" sz="3400" b="1" dirty="0"/>
            </a:br>
            <a:r>
              <a:rPr lang="en-US" sz="3400" b="1" dirty="0"/>
              <a:t>Where Are We Now?</a:t>
            </a:r>
            <a:endParaRPr lang="en-US" sz="3400" dirty="0"/>
          </a:p>
        </p:txBody>
      </p:sp>
      <p:sp>
        <p:nvSpPr>
          <p:cNvPr id="427011" name="Rectangle 3"/>
          <p:cNvSpPr>
            <a:spLocks noGrp="1" noChangeArrowheads="1"/>
          </p:cNvSpPr>
          <p:nvPr>
            <p:ph type="body" idx="1"/>
          </p:nvPr>
        </p:nvSpPr>
        <p:spPr/>
        <p:txBody>
          <a:bodyPr/>
          <a:lstStyle/>
          <a:p>
            <a:pPr>
              <a:lnSpc>
                <a:spcPct val="90000"/>
              </a:lnSpc>
            </a:pPr>
            <a:r>
              <a:rPr lang="en-US" sz="2100" b="1" dirty="0"/>
              <a:t>High performance, speaker-independent speech recognition is now possible</a:t>
            </a:r>
          </a:p>
          <a:p>
            <a:pPr lvl="1">
              <a:lnSpc>
                <a:spcPct val="90000"/>
              </a:lnSpc>
            </a:pPr>
            <a:r>
              <a:rPr lang="en-US" sz="2000" b="1" dirty="0"/>
              <a:t>Large vocabulary (for cooperative speakers in benign environments)</a:t>
            </a:r>
          </a:p>
          <a:p>
            <a:pPr lvl="1">
              <a:lnSpc>
                <a:spcPct val="90000"/>
              </a:lnSpc>
            </a:pPr>
            <a:r>
              <a:rPr lang="en-US" sz="2000" b="1" dirty="0"/>
              <a:t>Moderate vocabulary (for spontaneous speech over the phone)</a:t>
            </a:r>
          </a:p>
          <a:p>
            <a:pPr>
              <a:lnSpc>
                <a:spcPct val="90000"/>
              </a:lnSpc>
            </a:pPr>
            <a:r>
              <a:rPr lang="en-US" sz="2100" b="1" dirty="0"/>
              <a:t>Commercial recognition systems are now available</a:t>
            </a:r>
          </a:p>
          <a:p>
            <a:pPr lvl="1">
              <a:lnSpc>
                <a:spcPct val="90000"/>
              </a:lnSpc>
            </a:pPr>
            <a:r>
              <a:rPr lang="en-US" sz="2000" b="1" dirty="0"/>
              <a:t>Dictation (e.g., </a:t>
            </a:r>
            <a:r>
              <a:rPr lang="en-US" sz="2000" b="1" dirty="0">
                <a:solidFill>
                  <a:srgbClr val="FF0000"/>
                </a:solidFill>
              </a:rPr>
              <a:t>Dragon</a:t>
            </a:r>
            <a:r>
              <a:rPr lang="en-US" sz="2000" b="1" dirty="0"/>
              <a:t>, IBM, </a:t>
            </a:r>
            <a:r>
              <a:rPr lang="en-US" sz="2000" b="1" dirty="0">
                <a:solidFill>
                  <a:srgbClr val="FF0000"/>
                </a:solidFill>
              </a:rPr>
              <a:t>L&amp;H</a:t>
            </a:r>
            <a:r>
              <a:rPr lang="en-US" sz="2000" b="1" dirty="0"/>
              <a:t>, </a:t>
            </a:r>
            <a:r>
              <a:rPr lang="en-US" sz="2000" b="1" dirty="0">
                <a:solidFill>
                  <a:srgbClr val="FF0000"/>
                </a:solidFill>
              </a:rPr>
              <a:t>Philips</a:t>
            </a:r>
            <a:r>
              <a:rPr lang="en-US" sz="2000" b="1" dirty="0"/>
              <a:t>) </a:t>
            </a:r>
            <a:r>
              <a:rPr lang="en-US" sz="2000" b="1" dirty="0" err="1"/>
              <a:t>ScanSoft</a:t>
            </a:r>
            <a:r>
              <a:rPr lang="en-US" sz="2000" b="1" dirty="0"/>
              <a:t> </a:t>
            </a:r>
            <a:r>
              <a:rPr lang="en-US" sz="2000" b="1" dirty="0">
                <a:latin typeface="Arial Unicode MS" pitchFamily="34" charset="-128"/>
                <a:ea typeface="Arial Unicode MS" pitchFamily="34" charset="-128"/>
                <a:cs typeface="Arial Unicode MS" pitchFamily="34" charset="-128"/>
              </a:rPr>
              <a:t>➨</a:t>
            </a:r>
            <a:r>
              <a:rPr lang="en-US" sz="2000" b="1" dirty="0"/>
              <a:t>Nuance</a:t>
            </a:r>
          </a:p>
          <a:p>
            <a:pPr lvl="1">
              <a:lnSpc>
                <a:spcPct val="90000"/>
              </a:lnSpc>
            </a:pPr>
            <a:r>
              <a:rPr lang="en-US" sz="2000" b="1" dirty="0"/>
              <a:t>Telephone transactions (e.g., AT&amp;T, Nuance, </a:t>
            </a:r>
            <a:r>
              <a:rPr lang="en-US" sz="2000" b="1" dirty="0">
                <a:solidFill>
                  <a:srgbClr val="FF0000"/>
                </a:solidFill>
              </a:rPr>
              <a:t>Philips</a:t>
            </a:r>
            <a:r>
              <a:rPr lang="en-US" sz="2000" b="1" dirty="0"/>
              <a:t>, </a:t>
            </a:r>
            <a:r>
              <a:rPr lang="en-US" sz="2000" b="1" dirty="0" err="1">
                <a:solidFill>
                  <a:srgbClr val="FF0000"/>
                </a:solidFill>
              </a:rPr>
              <a:t>SpeechWorks</a:t>
            </a:r>
            <a:r>
              <a:rPr lang="en-US" sz="2000" b="1" dirty="0"/>
              <a:t>, etc.) </a:t>
            </a:r>
            <a:r>
              <a:rPr lang="en-US" sz="2000" b="1" dirty="0" err="1" smtClean="0"/>
              <a:t>ScanSoft</a:t>
            </a:r>
            <a:r>
              <a:rPr lang="en-US" sz="2000" b="1" dirty="0" smtClean="0">
                <a:latin typeface="Arial Unicode MS" pitchFamily="34" charset="-128"/>
                <a:ea typeface="Arial Unicode MS" pitchFamily="34" charset="-128"/>
                <a:cs typeface="Arial Unicode MS" pitchFamily="34" charset="-128"/>
              </a:rPr>
              <a:t> ➨</a:t>
            </a:r>
            <a:r>
              <a:rPr lang="en-US" sz="2000" b="1" dirty="0" smtClean="0"/>
              <a:t>Nuance</a:t>
            </a:r>
            <a:endParaRPr lang="en-US" sz="2000" b="1" dirty="0"/>
          </a:p>
          <a:p>
            <a:pPr>
              <a:lnSpc>
                <a:spcPct val="90000"/>
              </a:lnSpc>
            </a:pPr>
            <a:r>
              <a:rPr lang="en-US" sz="2100" b="1" dirty="0"/>
              <a:t>When well-matched to applications, technology is able to help perform real work</a:t>
            </a:r>
            <a:endParaRPr lang="en-US" sz="2100" dirty="0"/>
          </a:p>
          <a:p>
            <a:pPr>
              <a:lnSpc>
                <a:spcPct val="90000"/>
              </a:lnSpc>
            </a:pPr>
            <a:endParaRPr lang="en-US" sz="2100" dirty="0"/>
          </a:p>
        </p:txBody>
      </p:sp>
    </p:spTree>
    <p:extLst>
      <p:ext uri="{BB962C8B-B14F-4D97-AF65-F5344CB8AC3E}">
        <p14:creationId xmlns:p14="http://schemas.microsoft.com/office/powerpoint/2010/main" val="36683478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F54B892-792C-4F10-8E52-F909E250C404}" type="datetime3">
              <a:rPr lang="en-US"/>
              <a:pPr/>
              <a:t>8 January 2019</a:t>
            </a:fld>
            <a:endParaRPr lang="en-US"/>
          </a:p>
        </p:txBody>
      </p:sp>
      <p:sp>
        <p:nvSpPr>
          <p:cNvPr id="6" name="Footer Placeholder 5"/>
          <p:cNvSpPr>
            <a:spLocks noGrp="1"/>
          </p:cNvSpPr>
          <p:nvPr>
            <p:ph type="ftr" sz="quarter" idx="11"/>
          </p:nvPr>
        </p:nvSpPr>
        <p:spPr/>
        <p:txBody>
          <a:bodyPr/>
          <a:lstStyle/>
          <a:p>
            <a:r>
              <a:rPr lang="en-US"/>
              <a:t>Veton Këpuska</a:t>
            </a:r>
          </a:p>
        </p:txBody>
      </p:sp>
      <p:sp>
        <p:nvSpPr>
          <p:cNvPr id="7" name="Slide Number Placeholder 6"/>
          <p:cNvSpPr>
            <a:spLocks noGrp="1"/>
          </p:cNvSpPr>
          <p:nvPr>
            <p:ph type="sldNum" sz="quarter" idx="12"/>
          </p:nvPr>
        </p:nvSpPr>
        <p:spPr/>
        <p:txBody>
          <a:bodyPr/>
          <a:lstStyle/>
          <a:p>
            <a:fld id="{001CDEA4-D68C-4A9F-AF32-2C6EECD851FC}" type="slidenum">
              <a:rPr lang="en-US"/>
              <a:pPr/>
              <a:t>29</a:t>
            </a:fld>
            <a:endParaRPr lang="en-US"/>
          </a:p>
        </p:txBody>
      </p:sp>
      <p:sp>
        <p:nvSpPr>
          <p:cNvPr id="428034" name="Rectangle 2"/>
          <p:cNvSpPr>
            <a:spLocks noGrp="1" noChangeArrowheads="1"/>
          </p:cNvSpPr>
          <p:nvPr>
            <p:ph type="title"/>
          </p:nvPr>
        </p:nvSpPr>
        <p:spPr/>
        <p:txBody>
          <a:bodyPr/>
          <a:lstStyle/>
          <a:p>
            <a:r>
              <a:rPr lang="en-US" sz="3400" b="1"/>
              <a:t>Examples of ASR Performance</a:t>
            </a:r>
            <a:endParaRPr lang="en-US" sz="3400"/>
          </a:p>
        </p:txBody>
      </p:sp>
      <p:sp>
        <p:nvSpPr>
          <p:cNvPr id="428036" name="Rectangle 4"/>
          <p:cNvSpPr>
            <a:spLocks noGrp="1" noChangeArrowheads="1"/>
          </p:cNvSpPr>
          <p:nvPr>
            <p:ph type="body" sz="half" idx="1"/>
          </p:nvPr>
        </p:nvSpPr>
        <p:spPr/>
        <p:txBody>
          <a:bodyPr/>
          <a:lstStyle/>
          <a:p>
            <a:pPr>
              <a:lnSpc>
                <a:spcPct val="80000"/>
              </a:lnSpc>
            </a:pPr>
            <a:r>
              <a:rPr lang="en-US" sz="1500" b="1" dirty="0"/>
              <a:t>Speaker-independent, continuous speech ASR now </a:t>
            </a:r>
            <a:r>
              <a:rPr lang="en-US" sz="1500" b="1" dirty="0" smtClean="0"/>
              <a:t>is possible</a:t>
            </a:r>
            <a:endParaRPr lang="en-US" sz="1500" b="1" dirty="0"/>
          </a:p>
          <a:p>
            <a:pPr>
              <a:lnSpc>
                <a:spcPct val="80000"/>
              </a:lnSpc>
            </a:pPr>
            <a:r>
              <a:rPr lang="en-US" sz="1500" b="1" dirty="0"/>
              <a:t>Digit recognition over the telephone with word error rate of </a:t>
            </a:r>
            <a:r>
              <a:rPr lang="en-US" sz="1500" b="1" dirty="0" smtClean="0"/>
              <a:t>&gt;0.3</a:t>
            </a:r>
            <a:r>
              <a:rPr lang="en-US" sz="1500" b="1" dirty="0"/>
              <a:t>%</a:t>
            </a:r>
          </a:p>
          <a:p>
            <a:pPr>
              <a:lnSpc>
                <a:spcPct val="80000"/>
              </a:lnSpc>
            </a:pPr>
            <a:r>
              <a:rPr lang="en-US" sz="1500" b="1" dirty="0"/>
              <a:t>Error rate cut in half every two years for moderate vocabulary tasks</a:t>
            </a:r>
          </a:p>
          <a:p>
            <a:pPr>
              <a:lnSpc>
                <a:spcPct val="80000"/>
              </a:lnSpc>
            </a:pPr>
            <a:r>
              <a:rPr lang="en-US" sz="1500" b="1" dirty="0"/>
              <a:t>Error for spontaneous speech more than twice that of read speech</a:t>
            </a:r>
          </a:p>
          <a:p>
            <a:pPr>
              <a:lnSpc>
                <a:spcPct val="80000"/>
              </a:lnSpc>
            </a:pPr>
            <a:r>
              <a:rPr lang="en-US" sz="1500" b="1" dirty="0"/>
              <a:t>Conversational speech, involving multiple speakers and poor acoustic environment, remains a challenge</a:t>
            </a:r>
          </a:p>
          <a:p>
            <a:pPr>
              <a:lnSpc>
                <a:spcPct val="80000"/>
              </a:lnSpc>
            </a:pPr>
            <a:r>
              <a:rPr lang="en-US" sz="1500" b="1" dirty="0"/>
              <a:t>Tens of hours of training data to port to a different domain</a:t>
            </a:r>
          </a:p>
          <a:p>
            <a:pPr>
              <a:lnSpc>
                <a:spcPct val="80000"/>
              </a:lnSpc>
            </a:pPr>
            <a:r>
              <a:rPr lang="en-US" sz="1500" b="1" dirty="0"/>
              <a:t>Statistical modeling using automatic training achieves significant advances</a:t>
            </a:r>
          </a:p>
        </p:txBody>
      </p:sp>
      <p:pic>
        <p:nvPicPr>
          <p:cNvPr id="428038" name="Picture 6"/>
          <p:cNvPicPr>
            <a:picLocks noGrp="1" noChangeAspect="1" noChangeArrowheads="1"/>
          </p:cNvPicPr>
          <p:nvPr>
            <p:ph sz="half" idx="2"/>
          </p:nvPr>
        </p:nvPicPr>
        <p:blipFill>
          <a:blip r:embed="rId2" cstate="print"/>
          <a:srcRect/>
          <a:stretch>
            <a:fillRect/>
          </a:stretch>
        </p:blipFill>
        <p:spPr>
          <a:xfrm>
            <a:off x="5035550" y="1447800"/>
            <a:ext cx="3138488" cy="4572000"/>
          </a:xfrm>
          <a:ln algn="ctr"/>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0" dirty="0" smtClean="0"/>
              <a:t>Introduction to Automatic Speech Recognition</a:t>
            </a:r>
            <a:endParaRPr lang="en-US" b="0" dirty="0"/>
          </a:p>
        </p:txBody>
      </p:sp>
      <p:graphicFrame>
        <p:nvGraphicFramePr>
          <p:cNvPr id="9" name="Diagram 8"/>
          <p:cNvGraphicFramePr/>
          <p:nvPr/>
        </p:nvGraphicFramePr>
        <p:xfrm>
          <a:off x="608013" y="2906713"/>
          <a:ext cx="7962900" cy="20081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CCABDE40-BEFB-450B-A5C7-16BE2FF448CE}" type="datetime3">
              <a:rPr lang="en-US" smtClean="0"/>
              <a:pPr/>
              <a:t>8 January 2019</a:t>
            </a:fld>
            <a:endParaRPr lang="en-US"/>
          </a:p>
        </p:txBody>
      </p:sp>
      <p:sp>
        <p:nvSpPr>
          <p:cNvPr id="5" name="Footer Placeholder 4"/>
          <p:cNvSpPr>
            <a:spLocks noGrp="1"/>
          </p:cNvSpPr>
          <p:nvPr>
            <p:ph type="ftr" sz="quarter" idx="11"/>
          </p:nvPr>
        </p:nvSpPr>
        <p:spPr/>
        <p:txBody>
          <a:bodyPr/>
          <a:lstStyle/>
          <a:p>
            <a:r>
              <a:rPr lang="en-US" smtClean="0"/>
              <a:t>Veton Këpuska</a:t>
            </a:r>
            <a:endParaRPr lang="en-US"/>
          </a:p>
        </p:txBody>
      </p:sp>
      <p:sp>
        <p:nvSpPr>
          <p:cNvPr id="6" name="Slide Number Placeholder 5"/>
          <p:cNvSpPr>
            <a:spLocks noGrp="1"/>
          </p:cNvSpPr>
          <p:nvPr>
            <p:ph type="sldNum" sz="quarter" idx="12"/>
          </p:nvPr>
        </p:nvSpPr>
        <p:spPr/>
        <p:txBody>
          <a:bodyPr/>
          <a:lstStyle/>
          <a:p>
            <a:fld id="{C0F6D132-864F-44ED-81C7-A4490894D114}"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A3A5E0D-EACC-4678-A1EA-157E920479A3}" type="datetime3">
              <a:rPr lang="en-US"/>
              <a:pPr/>
              <a:t>8 January 2019</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3C4596F4-3D48-4660-A4BD-F7ED34AB7961}" type="slidenum">
              <a:rPr lang="en-US"/>
              <a:pPr/>
              <a:t>30</a:t>
            </a:fld>
            <a:endParaRPr lang="en-US"/>
          </a:p>
        </p:txBody>
      </p:sp>
      <p:sp>
        <p:nvSpPr>
          <p:cNvPr id="449538" name="Rectangle 2"/>
          <p:cNvSpPr>
            <a:spLocks noGrp="1" noChangeArrowheads="1"/>
          </p:cNvSpPr>
          <p:nvPr>
            <p:ph type="title"/>
          </p:nvPr>
        </p:nvSpPr>
        <p:spPr/>
        <p:txBody>
          <a:bodyPr/>
          <a:lstStyle/>
          <a:p>
            <a:r>
              <a:rPr lang="en-US" sz="3400"/>
              <a:t>Knowledge in Speech &amp; Language Processing</a:t>
            </a:r>
          </a:p>
        </p:txBody>
      </p:sp>
      <p:sp>
        <p:nvSpPr>
          <p:cNvPr id="449539" name="Rectangle 3"/>
          <p:cNvSpPr>
            <a:spLocks noGrp="1" noChangeArrowheads="1"/>
          </p:cNvSpPr>
          <p:nvPr>
            <p:ph type="body" idx="1"/>
          </p:nvPr>
        </p:nvSpPr>
        <p:spPr/>
        <p:txBody>
          <a:bodyPr/>
          <a:lstStyle/>
          <a:p>
            <a:pPr>
              <a:lnSpc>
                <a:spcPct val="90000"/>
              </a:lnSpc>
            </a:pPr>
            <a:r>
              <a:rPr lang="en-US" sz="2600" dirty="0"/>
              <a:t>Techniques that process Spoken and Written human language.</a:t>
            </a:r>
          </a:p>
          <a:p>
            <a:pPr>
              <a:lnSpc>
                <a:spcPct val="90000"/>
              </a:lnSpc>
              <a:buFont typeface="Wingdings" pitchFamily="2" charset="2"/>
              <a:buNone/>
            </a:pPr>
            <a:endParaRPr lang="en-US" sz="2600" dirty="0"/>
          </a:p>
          <a:p>
            <a:pPr>
              <a:lnSpc>
                <a:spcPct val="90000"/>
              </a:lnSpc>
            </a:pPr>
            <a:r>
              <a:rPr lang="en-US" sz="2600" dirty="0"/>
              <a:t>Necessary use of knowledge of language.</a:t>
            </a:r>
          </a:p>
          <a:p>
            <a:pPr>
              <a:lnSpc>
                <a:spcPct val="90000"/>
              </a:lnSpc>
            </a:pPr>
            <a:endParaRPr lang="en-US" sz="2600" dirty="0"/>
          </a:p>
          <a:p>
            <a:pPr>
              <a:lnSpc>
                <a:spcPct val="90000"/>
              </a:lnSpc>
            </a:pPr>
            <a:r>
              <a:rPr lang="en-US" sz="2600" dirty="0"/>
              <a:t>Example: Unix </a:t>
            </a:r>
            <a:r>
              <a:rPr lang="en-US" sz="2600" b="1" i="1" dirty="0" err="1">
                <a:solidFill>
                  <a:srgbClr val="0000FF"/>
                </a:solidFill>
              </a:rPr>
              <a:t>wc</a:t>
            </a:r>
            <a:r>
              <a:rPr lang="en-US" sz="2600" dirty="0"/>
              <a:t> command:</a:t>
            </a:r>
          </a:p>
          <a:p>
            <a:pPr lvl="1">
              <a:lnSpc>
                <a:spcPct val="90000"/>
              </a:lnSpc>
            </a:pPr>
            <a:r>
              <a:rPr lang="en-US" sz="2200" dirty="0"/>
              <a:t>Counts bytes and number of lines that a text file contains.</a:t>
            </a:r>
          </a:p>
          <a:p>
            <a:pPr lvl="1">
              <a:lnSpc>
                <a:spcPct val="90000"/>
              </a:lnSpc>
            </a:pPr>
            <a:r>
              <a:rPr lang="en-US" sz="2200" dirty="0"/>
              <a:t>Also counts number of words contained in a file. </a:t>
            </a:r>
          </a:p>
          <a:p>
            <a:pPr lvl="2">
              <a:lnSpc>
                <a:spcPct val="90000"/>
              </a:lnSpc>
            </a:pPr>
            <a:r>
              <a:rPr lang="en-US" sz="2100" dirty="0"/>
              <a:t>Requires knowledge of what it means to be a word.</a:t>
            </a:r>
          </a:p>
        </p:txBody>
      </p:sp>
    </p:spTree>
    <p:extLst>
      <p:ext uri="{BB962C8B-B14F-4D97-AF65-F5344CB8AC3E}">
        <p14:creationId xmlns:p14="http://schemas.microsoft.com/office/powerpoint/2010/main" val="31148637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a:t>
            </a:r>
            <a:r>
              <a:rPr lang="en-US" dirty="0" smtClean="0">
                <a:hlinkClick r:id="rId2"/>
              </a:rPr>
              <a:t>Open Pad Bay Door – Hal</a:t>
            </a:r>
            <a:r>
              <a:rPr lang="en-US" dirty="0" smtClean="0"/>
              <a:t>”</a:t>
            </a:r>
            <a:br>
              <a:rPr lang="en-US" dirty="0" smtClean="0"/>
            </a:br>
            <a:r>
              <a:rPr lang="en-US" dirty="0">
                <a:hlinkClick r:id="rId3"/>
              </a:rPr>
              <a:t>http://www.bing.com/videos/search?q=2001+a+space+odyssey+dave+bowman&amp;form=VIRE1&amp;first=1#view=detail&amp;mid=99B0950DDBF6B1C3EE5599B0950DDBF6B1C3EE55</a:t>
            </a:r>
            <a:endParaRPr lang="en-US" dirty="0"/>
          </a:p>
          <a:p>
            <a:pPr marL="0" indent="0">
              <a:buNone/>
            </a:pPr>
            <a:endParaRPr lang="en-US" dirty="0" smtClean="0"/>
          </a:p>
          <a:p>
            <a:endParaRPr lang="en-US" dirty="0"/>
          </a:p>
        </p:txBody>
      </p:sp>
      <p:sp>
        <p:nvSpPr>
          <p:cNvPr id="4" name="Date Placeholder 3"/>
          <p:cNvSpPr>
            <a:spLocks noGrp="1"/>
          </p:cNvSpPr>
          <p:nvPr>
            <p:ph type="dt" sz="half" idx="10"/>
          </p:nvPr>
        </p:nvSpPr>
        <p:spPr/>
        <p:txBody>
          <a:bodyPr/>
          <a:lstStyle/>
          <a:p>
            <a:fld id="{77A970DF-50A7-4092-A950-60A2B6DC5301}" type="datetime3">
              <a:rPr lang="en-US" smtClean="0"/>
              <a:pPr/>
              <a:t>8 January 2019</a:t>
            </a:fld>
            <a:endParaRPr lang="en-US"/>
          </a:p>
        </p:txBody>
      </p:sp>
      <p:sp>
        <p:nvSpPr>
          <p:cNvPr id="5" name="Footer Placeholder 4"/>
          <p:cNvSpPr>
            <a:spLocks noGrp="1"/>
          </p:cNvSpPr>
          <p:nvPr>
            <p:ph type="ftr" sz="quarter" idx="11"/>
          </p:nvPr>
        </p:nvSpPr>
        <p:spPr/>
        <p:txBody>
          <a:bodyPr/>
          <a:lstStyle/>
          <a:p>
            <a:r>
              <a:rPr lang="en-US" smtClean="0"/>
              <a:t>Veton Këpuska</a:t>
            </a:r>
            <a:endParaRPr lang="en-US"/>
          </a:p>
        </p:txBody>
      </p:sp>
      <p:sp>
        <p:nvSpPr>
          <p:cNvPr id="6" name="Slide Number Placeholder 5"/>
          <p:cNvSpPr>
            <a:spLocks noGrp="1"/>
          </p:cNvSpPr>
          <p:nvPr>
            <p:ph type="sldNum" sz="quarter" idx="12"/>
          </p:nvPr>
        </p:nvSpPr>
        <p:spPr/>
        <p:txBody>
          <a:bodyPr/>
          <a:lstStyle/>
          <a:p>
            <a:fld id="{22838744-D754-40FE-B302-D113A705A5AD}" type="slidenum">
              <a:rPr lang="en-US" smtClean="0"/>
              <a:pPr/>
              <a:t>31</a:t>
            </a:fld>
            <a:endParaRPr lang="en-US"/>
          </a:p>
        </p:txBody>
      </p:sp>
    </p:spTree>
    <p:extLst>
      <p:ext uri="{BB962C8B-B14F-4D97-AF65-F5344CB8AC3E}">
        <p14:creationId xmlns:p14="http://schemas.microsoft.com/office/powerpoint/2010/main" val="39299739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p:txBody>
          <a:bodyPr/>
          <a:lstStyle/>
          <a:p>
            <a:r>
              <a:rPr lang="en-US" dirty="0"/>
              <a:t>ASR Trends: </a:t>
            </a:r>
            <a:r>
              <a:rPr lang="en-US" dirty="0" smtClean="0"/>
              <a:t/>
            </a:r>
            <a:br>
              <a:rPr lang="en-US" dirty="0" smtClean="0"/>
            </a:br>
            <a:r>
              <a:rPr lang="en-US" dirty="0" smtClean="0"/>
              <a:t>Where </a:t>
            </a:r>
            <a:r>
              <a:rPr lang="en-US" dirty="0"/>
              <a:t>Are We Now?</a:t>
            </a:r>
          </a:p>
        </p:txBody>
      </p:sp>
      <p:sp>
        <p:nvSpPr>
          <p:cNvPr id="3" name="Content Placeholder 2"/>
          <p:cNvSpPr>
            <a:spLocks noGrp="1"/>
          </p:cNvSpPr>
          <p:nvPr>
            <p:ph idx="1"/>
          </p:nvPr>
        </p:nvSpPr>
        <p:spPr/>
        <p:txBody>
          <a:bodyPr/>
          <a:lstStyle/>
          <a:p>
            <a:r>
              <a:rPr lang="en-US" dirty="0"/>
              <a:t>My </a:t>
            </a:r>
            <a:r>
              <a:rPr lang="en-US" dirty="0">
                <a:hlinkClick r:id="rId2" action="ppaction://hlinkfile"/>
              </a:rPr>
              <a:t>Wake-Up-Word</a:t>
            </a:r>
            <a:endParaRPr lang="en-US" dirty="0"/>
          </a:p>
          <a:p>
            <a:r>
              <a:rPr lang="en-US" dirty="0" smtClean="0"/>
              <a:t>Amazon: Alexa</a:t>
            </a:r>
            <a:r>
              <a:rPr lang="en-US" dirty="0"/>
              <a:t> </a:t>
            </a:r>
            <a:r>
              <a:rPr lang="en-US" dirty="0" smtClean="0"/>
              <a:t>- Play “Fleetwood Mack” please!</a:t>
            </a:r>
          </a:p>
          <a:p>
            <a:r>
              <a:rPr lang="en-US" dirty="0" smtClean="0"/>
              <a:t>Microsoft: “</a:t>
            </a:r>
            <a:r>
              <a:rPr lang="en-US" dirty="0"/>
              <a:t>Historic Achievement: </a:t>
            </a:r>
            <a:r>
              <a:rPr lang="en-US" dirty="0">
                <a:hlinkClick r:id="rId3"/>
              </a:rPr>
              <a:t>Microsoft researchers reach human parity in conversational speech </a:t>
            </a:r>
            <a:r>
              <a:rPr lang="en-US" dirty="0" smtClean="0">
                <a:hlinkClick r:id="rId3"/>
              </a:rPr>
              <a:t>recognition</a:t>
            </a:r>
            <a:r>
              <a:rPr lang="en-US" dirty="0" smtClean="0"/>
              <a:t>”</a:t>
            </a:r>
          </a:p>
        </p:txBody>
      </p:sp>
      <p:sp>
        <p:nvSpPr>
          <p:cNvPr id="42" name="Date Placeholder 3"/>
          <p:cNvSpPr>
            <a:spLocks noGrp="1"/>
          </p:cNvSpPr>
          <p:nvPr>
            <p:ph type="dt" sz="half" idx="10"/>
          </p:nvPr>
        </p:nvSpPr>
        <p:spPr/>
        <p:txBody>
          <a:bodyPr/>
          <a:lstStyle/>
          <a:p>
            <a:fld id="{9C8310AE-CCCB-4646-AF47-B22FD75BEEE3}" type="datetime3">
              <a:rPr lang="en-US"/>
              <a:pPr/>
              <a:t>8 January 2019</a:t>
            </a:fld>
            <a:endParaRPr lang="en-US"/>
          </a:p>
        </p:txBody>
      </p:sp>
      <p:sp>
        <p:nvSpPr>
          <p:cNvPr id="43" name="Footer Placeholder 4"/>
          <p:cNvSpPr>
            <a:spLocks noGrp="1"/>
          </p:cNvSpPr>
          <p:nvPr>
            <p:ph type="ftr" sz="quarter" idx="11"/>
          </p:nvPr>
        </p:nvSpPr>
        <p:spPr/>
        <p:txBody>
          <a:bodyPr/>
          <a:lstStyle/>
          <a:p>
            <a:r>
              <a:rPr lang="en-US"/>
              <a:t>Veton Këpuska</a:t>
            </a:r>
          </a:p>
        </p:txBody>
      </p:sp>
      <p:sp>
        <p:nvSpPr>
          <p:cNvPr id="44" name="Slide Number Placeholder 5"/>
          <p:cNvSpPr>
            <a:spLocks noGrp="1"/>
          </p:cNvSpPr>
          <p:nvPr>
            <p:ph type="sldNum" sz="quarter" idx="12"/>
          </p:nvPr>
        </p:nvSpPr>
        <p:spPr/>
        <p:txBody>
          <a:bodyPr/>
          <a:lstStyle/>
          <a:p>
            <a:fld id="{59B3873D-0885-4A28-B446-5F652ED8AAF1}" type="slidenum">
              <a:rPr lang="en-US"/>
              <a:pPr/>
              <a:t>32</a:t>
            </a:fld>
            <a:endParaRPr lang="en-US"/>
          </a:p>
        </p:txBody>
      </p:sp>
    </p:spTree>
    <p:extLst>
      <p:ext uri="{BB962C8B-B14F-4D97-AF65-F5344CB8AC3E}">
        <p14:creationId xmlns:p14="http://schemas.microsoft.com/office/powerpoint/2010/main" val="38041337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53E5C44-02EE-43BC-904E-FAFF3490644A}" type="datetime3">
              <a:rPr lang="en-US" smtClean="0"/>
              <a:pPr/>
              <a:t>8 January 2019</a:t>
            </a:fld>
            <a:endParaRPr lang="en-US"/>
          </a:p>
        </p:txBody>
      </p:sp>
      <p:sp>
        <p:nvSpPr>
          <p:cNvPr id="5" name="Footer Placeholder 4"/>
          <p:cNvSpPr>
            <a:spLocks noGrp="1"/>
          </p:cNvSpPr>
          <p:nvPr>
            <p:ph type="ftr" sz="quarter" idx="11"/>
          </p:nvPr>
        </p:nvSpPr>
        <p:spPr/>
        <p:txBody>
          <a:bodyPr/>
          <a:lstStyle/>
          <a:p>
            <a:r>
              <a:rPr lang="en-US" smtClean="0"/>
              <a:t>Veton Këpuska</a:t>
            </a:r>
            <a:endParaRPr lang="en-US"/>
          </a:p>
        </p:txBody>
      </p:sp>
      <p:sp>
        <p:nvSpPr>
          <p:cNvPr id="6" name="Slide Number Placeholder 5"/>
          <p:cNvSpPr>
            <a:spLocks noGrp="1"/>
          </p:cNvSpPr>
          <p:nvPr>
            <p:ph type="sldNum" sz="quarter" idx="12"/>
          </p:nvPr>
        </p:nvSpPr>
        <p:spPr/>
        <p:txBody>
          <a:bodyPr/>
          <a:lstStyle/>
          <a:p>
            <a:fld id="{F57818FE-AB71-4321-A346-A70BEA41E7E0}" type="slidenum">
              <a:rPr lang="en-US" smtClean="0"/>
              <a:pPr/>
              <a:t>33</a:t>
            </a:fld>
            <a:endParaRPr lang="en-US"/>
          </a:p>
        </p:txBody>
      </p:sp>
      <p:sp>
        <p:nvSpPr>
          <p:cNvPr id="427010" name="Rectangle 2"/>
          <p:cNvSpPr>
            <a:spLocks noGrp="1" noChangeArrowheads="1"/>
          </p:cNvSpPr>
          <p:nvPr>
            <p:ph type="title"/>
          </p:nvPr>
        </p:nvSpPr>
        <p:spPr/>
        <p:txBody>
          <a:bodyPr/>
          <a:lstStyle/>
          <a:p>
            <a:r>
              <a:rPr lang="en-US" sz="3400" b="1" dirty="0" smtClean="0"/>
              <a:t>ASR Trends: </a:t>
            </a:r>
            <a:br>
              <a:rPr lang="en-US" sz="3400" b="1" dirty="0" smtClean="0"/>
            </a:br>
            <a:r>
              <a:rPr lang="en-US" sz="3400" b="1" dirty="0" smtClean="0"/>
              <a:t>Where Are We Now?</a:t>
            </a:r>
            <a:endParaRPr lang="en-US" sz="3400" dirty="0"/>
          </a:p>
        </p:txBody>
      </p:sp>
      <p:sp>
        <p:nvSpPr>
          <p:cNvPr id="427011" name="Rectangle 3"/>
          <p:cNvSpPr>
            <a:spLocks noGrp="1" noChangeArrowheads="1"/>
          </p:cNvSpPr>
          <p:nvPr>
            <p:ph type="body" idx="1"/>
          </p:nvPr>
        </p:nvSpPr>
        <p:spPr/>
        <p:txBody>
          <a:bodyPr/>
          <a:lstStyle/>
          <a:p>
            <a:pPr>
              <a:lnSpc>
                <a:spcPct val="90000"/>
              </a:lnSpc>
            </a:pPr>
            <a:r>
              <a:rPr lang="en-US" sz="2100" b="1" dirty="0" smtClean="0"/>
              <a:t>High performance, speaker-independent speech recognition is now possible</a:t>
            </a:r>
          </a:p>
          <a:p>
            <a:pPr lvl="1">
              <a:lnSpc>
                <a:spcPct val="90000"/>
              </a:lnSpc>
            </a:pPr>
            <a:r>
              <a:rPr lang="en-US" sz="2000" b="1" dirty="0" smtClean="0"/>
              <a:t>Large Vocabulary Tasks.</a:t>
            </a:r>
          </a:p>
          <a:p>
            <a:pPr lvl="1">
              <a:lnSpc>
                <a:spcPct val="90000"/>
              </a:lnSpc>
            </a:pPr>
            <a:r>
              <a:rPr lang="en-US" sz="2000" b="1" dirty="0" smtClean="0"/>
              <a:t>Language Processing Capabilities.</a:t>
            </a:r>
          </a:p>
          <a:p>
            <a:pPr lvl="1">
              <a:lnSpc>
                <a:spcPct val="90000"/>
              </a:lnSpc>
            </a:pPr>
            <a:r>
              <a:rPr lang="en-US" sz="2000" b="1" dirty="0" smtClean="0">
                <a:hlinkClick r:id="rId2"/>
              </a:rPr>
              <a:t>Computer ‘Hal’ Performance</a:t>
            </a:r>
            <a:endParaRPr lang="en-US" sz="2000" b="1" dirty="0" smtClean="0"/>
          </a:p>
          <a:p>
            <a:pPr lvl="1">
              <a:lnSpc>
                <a:spcPct val="90000"/>
              </a:lnSpc>
            </a:pPr>
            <a:r>
              <a:rPr lang="en-US" sz="2000" b="1" dirty="0" smtClean="0"/>
              <a:t>Cloud Based Architecture is necessary </a:t>
            </a:r>
          </a:p>
          <a:p>
            <a:pPr>
              <a:lnSpc>
                <a:spcPct val="90000"/>
              </a:lnSpc>
            </a:pPr>
            <a:endParaRPr lang="en-US" sz="2100" dirty="0"/>
          </a:p>
        </p:txBody>
      </p:sp>
    </p:spTree>
    <p:extLst>
      <p:ext uri="{BB962C8B-B14F-4D97-AF65-F5344CB8AC3E}">
        <p14:creationId xmlns:p14="http://schemas.microsoft.com/office/powerpoint/2010/main" val="286619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49930DF-3E39-46AC-9E8E-8DE6E1781F0A}" type="datetime3">
              <a:rPr lang="en-US"/>
              <a:pPr/>
              <a:t>8 January 2019</a:t>
            </a:fld>
            <a:endParaRPr lang="en-US"/>
          </a:p>
        </p:txBody>
      </p:sp>
      <p:sp>
        <p:nvSpPr>
          <p:cNvPr id="5" name="Footer Placeholder 4"/>
          <p:cNvSpPr>
            <a:spLocks noGrp="1"/>
          </p:cNvSpPr>
          <p:nvPr>
            <p:ph type="ftr" sz="quarter" idx="11"/>
          </p:nvPr>
        </p:nvSpPr>
        <p:spPr/>
        <p:txBody>
          <a:bodyPr/>
          <a:lstStyle/>
          <a:p>
            <a:r>
              <a:rPr lang="en-US" dirty="0"/>
              <a:t>Veton </a:t>
            </a:r>
            <a:r>
              <a:rPr lang="en-US" dirty="0" err="1"/>
              <a:t>Këpuska</a:t>
            </a:r>
            <a:endParaRPr lang="en-US" dirty="0"/>
          </a:p>
        </p:txBody>
      </p:sp>
      <p:sp>
        <p:nvSpPr>
          <p:cNvPr id="6" name="Slide Number Placeholder 5"/>
          <p:cNvSpPr>
            <a:spLocks noGrp="1"/>
          </p:cNvSpPr>
          <p:nvPr>
            <p:ph type="sldNum" sz="quarter" idx="12"/>
          </p:nvPr>
        </p:nvSpPr>
        <p:spPr/>
        <p:txBody>
          <a:bodyPr/>
          <a:lstStyle/>
          <a:p>
            <a:fld id="{E493171D-5F19-4D58-BCDB-D42274098C5A}" type="slidenum">
              <a:rPr lang="en-US"/>
              <a:pPr/>
              <a:t>34</a:t>
            </a:fld>
            <a:endParaRPr lang="en-US"/>
          </a:p>
        </p:txBody>
      </p:sp>
      <p:sp>
        <p:nvSpPr>
          <p:cNvPr id="450562" name="Rectangle 2"/>
          <p:cNvSpPr>
            <a:spLocks noGrp="1" noChangeArrowheads="1"/>
          </p:cNvSpPr>
          <p:nvPr>
            <p:ph type="title"/>
          </p:nvPr>
        </p:nvSpPr>
        <p:spPr/>
        <p:txBody>
          <a:bodyPr/>
          <a:lstStyle/>
          <a:p>
            <a:r>
              <a:rPr lang="en-US" sz="3400"/>
              <a:t>Knowledge in Speech &amp; Language Processing</a:t>
            </a:r>
          </a:p>
        </p:txBody>
      </p:sp>
      <p:sp>
        <p:nvSpPr>
          <p:cNvPr id="450563" name="Rectangle 3"/>
          <p:cNvSpPr>
            <a:spLocks noGrp="1" noChangeArrowheads="1"/>
          </p:cNvSpPr>
          <p:nvPr>
            <p:ph type="body" idx="1"/>
          </p:nvPr>
        </p:nvSpPr>
        <p:spPr/>
        <p:txBody>
          <a:bodyPr/>
          <a:lstStyle/>
          <a:p>
            <a:pPr>
              <a:lnSpc>
                <a:spcPct val="80000"/>
              </a:lnSpc>
            </a:pPr>
            <a:r>
              <a:rPr lang="en-US" sz="2600" dirty="0"/>
              <a:t>HAL </a:t>
            </a:r>
            <a:r>
              <a:rPr lang="en-US" sz="2600" dirty="0">
                <a:latin typeface="Arial Unicode MS" pitchFamily="34" charset="-128"/>
                <a:ea typeface="Arial Unicode MS" pitchFamily="34" charset="-128"/>
                <a:cs typeface="Arial Unicode MS" pitchFamily="34" charset="-128"/>
              </a:rPr>
              <a:t>⇦ </a:t>
            </a:r>
            <a:r>
              <a:rPr lang="en-US" sz="2600" dirty="0"/>
              <a:t>David:</a:t>
            </a:r>
          </a:p>
          <a:p>
            <a:pPr lvl="1">
              <a:lnSpc>
                <a:spcPct val="80000"/>
              </a:lnSpc>
            </a:pPr>
            <a:r>
              <a:rPr lang="en-US" sz="2200" dirty="0"/>
              <a:t>Requires analysis of audio signal:</a:t>
            </a:r>
          </a:p>
          <a:p>
            <a:pPr lvl="2">
              <a:lnSpc>
                <a:spcPct val="80000"/>
              </a:lnSpc>
            </a:pPr>
            <a:r>
              <a:rPr lang="en-US" sz="2100" dirty="0"/>
              <a:t>Generation of exact sequence of the words that David is saying.</a:t>
            </a:r>
          </a:p>
          <a:p>
            <a:pPr lvl="2">
              <a:lnSpc>
                <a:spcPct val="80000"/>
              </a:lnSpc>
            </a:pPr>
            <a:r>
              <a:rPr lang="en-US" sz="2100" dirty="0"/>
              <a:t>Analysis of additional information that determines meaning of that sequence of the words.</a:t>
            </a:r>
          </a:p>
          <a:p>
            <a:pPr>
              <a:lnSpc>
                <a:spcPct val="80000"/>
              </a:lnSpc>
            </a:pPr>
            <a:r>
              <a:rPr lang="en-US" sz="2600" dirty="0"/>
              <a:t>HAL </a:t>
            </a:r>
            <a:r>
              <a:rPr lang="en-US" sz="2600" dirty="0">
                <a:latin typeface="Arial Unicode MS" pitchFamily="34" charset="-128"/>
                <a:ea typeface="Arial Unicode MS" pitchFamily="34" charset="-128"/>
                <a:cs typeface="Arial Unicode MS" pitchFamily="34" charset="-128"/>
              </a:rPr>
              <a:t>⇨ </a:t>
            </a:r>
            <a:r>
              <a:rPr lang="en-US" sz="2600" dirty="0"/>
              <a:t>David</a:t>
            </a:r>
          </a:p>
          <a:p>
            <a:pPr lvl="1">
              <a:lnSpc>
                <a:spcPct val="80000"/>
              </a:lnSpc>
            </a:pPr>
            <a:r>
              <a:rPr lang="en-US" sz="2200" dirty="0" smtClean="0"/>
              <a:t>Requires ability </a:t>
            </a:r>
            <a:r>
              <a:rPr lang="en-US" sz="2200" dirty="0"/>
              <a:t>to generate an audio signal that can be recognized:</a:t>
            </a:r>
          </a:p>
          <a:p>
            <a:pPr lvl="2">
              <a:lnSpc>
                <a:spcPct val="80000"/>
              </a:lnSpc>
            </a:pPr>
            <a:r>
              <a:rPr lang="en-US" sz="2100" dirty="0"/>
              <a:t>Phonetics,</a:t>
            </a:r>
          </a:p>
          <a:p>
            <a:pPr lvl="2">
              <a:lnSpc>
                <a:spcPct val="80000"/>
              </a:lnSpc>
            </a:pPr>
            <a:r>
              <a:rPr lang="en-US" sz="2100" dirty="0"/>
              <a:t>Phonology,</a:t>
            </a:r>
          </a:p>
          <a:p>
            <a:pPr lvl="2">
              <a:lnSpc>
                <a:spcPct val="80000"/>
              </a:lnSpc>
            </a:pPr>
            <a:r>
              <a:rPr lang="en-US" sz="2100" dirty="0"/>
              <a:t>Synthesis, and</a:t>
            </a:r>
          </a:p>
          <a:p>
            <a:pPr lvl="2">
              <a:lnSpc>
                <a:spcPct val="80000"/>
              </a:lnSpc>
            </a:pPr>
            <a:r>
              <a:rPr lang="en-US" sz="2100" dirty="0"/>
              <a:t>Syntax </a:t>
            </a:r>
            <a:r>
              <a:rPr lang="en-US" sz="2100" dirty="0" smtClean="0"/>
              <a:t>(English</a:t>
            </a:r>
            <a:r>
              <a:rPr lang="en-US" sz="2100" dirty="0"/>
              <a:t>)</a:t>
            </a:r>
          </a:p>
        </p:txBody>
      </p:sp>
    </p:spTree>
    <p:extLst>
      <p:ext uri="{BB962C8B-B14F-4D97-AF65-F5344CB8AC3E}">
        <p14:creationId xmlns:p14="http://schemas.microsoft.com/office/powerpoint/2010/main" val="638621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36A4575-22EF-414D-B58F-D35873904D3D}" type="datetime3">
              <a:rPr lang="en-US"/>
              <a:pPr/>
              <a:t>8 January 2019</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02C1FBFD-2484-4E49-B783-35FE75EB6937}" type="slidenum">
              <a:rPr lang="en-US"/>
              <a:pPr/>
              <a:t>35</a:t>
            </a:fld>
            <a:endParaRPr lang="en-US"/>
          </a:p>
        </p:txBody>
      </p:sp>
      <p:sp>
        <p:nvSpPr>
          <p:cNvPr id="451586" name="Rectangle 2"/>
          <p:cNvSpPr>
            <a:spLocks noGrp="1" noChangeArrowheads="1"/>
          </p:cNvSpPr>
          <p:nvPr>
            <p:ph type="title"/>
          </p:nvPr>
        </p:nvSpPr>
        <p:spPr/>
        <p:txBody>
          <a:bodyPr/>
          <a:lstStyle/>
          <a:p>
            <a:r>
              <a:rPr lang="en-US" sz="3400"/>
              <a:t>Knowledge in Speech &amp; Language Processing</a:t>
            </a:r>
          </a:p>
        </p:txBody>
      </p:sp>
      <p:sp>
        <p:nvSpPr>
          <p:cNvPr id="451587" name="Rectangle 3"/>
          <p:cNvSpPr>
            <a:spLocks noGrp="1" noChangeArrowheads="1"/>
          </p:cNvSpPr>
          <p:nvPr>
            <p:ph type="body" idx="1"/>
          </p:nvPr>
        </p:nvSpPr>
        <p:spPr/>
        <p:txBody>
          <a:bodyPr/>
          <a:lstStyle/>
          <a:p>
            <a:pPr lvl="1"/>
            <a:r>
              <a:rPr lang="en-US" sz="2200" dirty="0"/>
              <a:t>Hal must have knowledge of </a:t>
            </a:r>
            <a:r>
              <a:rPr lang="en-US" sz="2200" b="1" dirty="0">
                <a:solidFill>
                  <a:srgbClr val="FF0000"/>
                </a:solidFill>
              </a:rPr>
              <a:t>morphology</a:t>
            </a:r>
            <a:r>
              <a:rPr lang="en-US" sz="2200" dirty="0"/>
              <a:t> in order to capture the information about the shape and behavior of words in </a:t>
            </a:r>
            <a:r>
              <a:rPr lang="en-US" sz="2200" dirty="0" smtClean="0"/>
              <a:t>context:</a:t>
            </a:r>
          </a:p>
          <a:p>
            <a:pPr lvl="1"/>
            <a:endParaRPr lang="en-US" sz="2200" dirty="0"/>
          </a:p>
          <a:p>
            <a:pPr lvl="1"/>
            <a:endParaRPr lang="en-US" sz="2200" dirty="0" smtClean="0"/>
          </a:p>
          <a:p>
            <a:pPr lvl="1"/>
            <a:r>
              <a:rPr lang="en-US" sz="2200" b="1" dirty="0" smtClean="0">
                <a:solidFill>
                  <a:srgbClr val="FF0000"/>
                </a:solidFill>
              </a:rPr>
              <a:t>Semantics </a:t>
            </a:r>
            <a:endParaRPr lang="en-US" sz="2200" b="1" dirty="0">
              <a:solidFill>
                <a:srgbClr val="FF0000"/>
              </a:solidFill>
            </a:endParaRPr>
          </a:p>
        </p:txBody>
      </p:sp>
      <p:sp>
        <p:nvSpPr>
          <p:cNvPr id="7" name="Striped Right Arrow 6"/>
          <p:cNvSpPr/>
          <p:nvPr/>
        </p:nvSpPr>
        <p:spPr bwMode="auto">
          <a:xfrm rot="5400000">
            <a:off x="4133850" y="2343150"/>
            <a:ext cx="685800" cy="1333500"/>
          </a:xfrm>
          <a:prstGeom prst="stripedRightArrow">
            <a:avLst/>
          </a:prstGeom>
          <a:solidFill>
            <a:srgbClr val="CC00FF"/>
          </a:solidFill>
          <a:ln>
            <a:headEnd type="none" w="med" len="med"/>
            <a:tailEnd type="triangle" w="med" len="med"/>
          </a:ln>
          <a:scene3d>
            <a:camera prst="orthographicFront">
              <a:rot lat="0" lon="0" rev="0"/>
            </a:camera>
            <a:lightRig rig="threePt" dir="t">
              <a:rot lat="0" lon="0" rev="1200000"/>
            </a:lightRig>
          </a:scene3d>
          <a:sp3d>
            <a:bevelT w="63500" h="25400"/>
          </a:sp3d>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5958265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BAD02EE-1C11-459A-BF05-3636469B9733}" type="datetime3">
              <a:rPr lang="en-US"/>
              <a:pPr/>
              <a:t>8 January 2019</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9FDD94D7-64F0-4112-B8E8-6F43914AA6AE}" type="slidenum">
              <a:rPr lang="en-US"/>
              <a:pPr/>
              <a:t>36</a:t>
            </a:fld>
            <a:endParaRPr lang="en-US"/>
          </a:p>
        </p:txBody>
      </p:sp>
      <p:sp>
        <p:nvSpPr>
          <p:cNvPr id="454658" name="Rectangle 2"/>
          <p:cNvSpPr>
            <a:spLocks noGrp="1" noChangeArrowheads="1"/>
          </p:cNvSpPr>
          <p:nvPr>
            <p:ph type="title"/>
          </p:nvPr>
        </p:nvSpPr>
        <p:spPr/>
        <p:txBody>
          <a:bodyPr/>
          <a:lstStyle/>
          <a:p>
            <a:r>
              <a:rPr lang="en-US" sz="3400"/>
              <a:t>Knowledge in Speech &amp; Language Processing</a:t>
            </a:r>
          </a:p>
        </p:txBody>
      </p:sp>
      <p:sp>
        <p:nvSpPr>
          <p:cNvPr id="454659" name="Rectangle 3"/>
          <p:cNvSpPr>
            <a:spLocks noGrp="1" noChangeArrowheads="1"/>
          </p:cNvSpPr>
          <p:nvPr>
            <p:ph type="body" idx="1"/>
          </p:nvPr>
        </p:nvSpPr>
        <p:spPr>
          <a:xfrm>
            <a:off x="566738" y="1447800"/>
            <a:ext cx="8115300" cy="4572000"/>
          </a:xfrm>
        </p:spPr>
        <p:txBody>
          <a:bodyPr/>
          <a:lstStyle/>
          <a:p>
            <a:pPr>
              <a:lnSpc>
                <a:spcPct val="90000"/>
              </a:lnSpc>
            </a:pPr>
            <a:r>
              <a:rPr lang="en-US" sz="2600" dirty="0"/>
              <a:t>Beyond individual words: </a:t>
            </a:r>
          </a:p>
          <a:p>
            <a:pPr>
              <a:lnSpc>
                <a:spcPct val="90000"/>
              </a:lnSpc>
            </a:pPr>
            <a:endParaRPr lang="en-US" sz="2600" dirty="0"/>
          </a:p>
          <a:p>
            <a:pPr lvl="1">
              <a:lnSpc>
                <a:spcPct val="90000"/>
              </a:lnSpc>
            </a:pPr>
            <a:r>
              <a:rPr lang="en-US" sz="2200" dirty="0"/>
              <a:t>HAL must know how to analyze the structure of Dave’s utterance.</a:t>
            </a:r>
          </a:p>
          <a:p>
            <a:pPr lvl="2">
              <a:lnSpc>
                <a:spcPct val="90000"/>
              </a:lnSpc>
            </a:pPr>
            <a:r>
              <a:rPr lang="en-US" sz="2100" dirty="0"/>
              <a:t>REQUEST: 	</a:t>
            </a:r>
            <a:r>
              <a:rPr lang="en-US" sz="2100" i="1" dirty="0">
                <a:solidFill>
                  <a:srgbClr val="FF0000"/>
                </a:solidFill>
              </a:rPr>
              <a:t>HAL, open the pod bay door</a:t>
            </a:r>
            <a:endParaRPr lang="en-US" sz="2100" dirty="0">
              <a:solidFill>
                <a:srgbClr val="FF0000"/>
              </a:solidFill>
            </a:endParaRPr>
          </a:p>
          <a:p>
            <a:pPr lvl="2">
              <a:lnSpc>
                <a:spcPct val="90000"/>
              </a:lnSpc>
            </a:pPr>
            <a:r>
              <a:rPr lang="en-US" sz="2100" dirty="0"/>
              <a:t>STATEMENT:	</a:t>
            </a:r>
            <a:r>
              <a:rPr lang="en-US" sz="2100" i="1" dirty="0">
                <a:solidFill>
                  <a:srgbClr val="FF0000"/>
                </a:solidFill>
              </a:rPr>
              <a:t>HAL, the pod bay door is open</a:t>
            </a:r>
            <a:endParaRPr lang="en-US" sz="2100" dirty="0"/>
          </a:p>
          <a:p>
            <a:pPr lvl="2">
              <a:lnSpc>
                <a:spcPct val="90000"/>
              </a:lnSpc>
            </a:pPr>
            <a:r>
              <a:rPr lang="en-US" sz="2100" dirty="0"/>
              <a:t>QUESTION:	</a:t>
            </a:r>
            <a:r>
              <a:rPr lang="en-US" sz="2100" i="1" dirty="0">
                <a:solidFill>
                  <a:srgbClr val="FF0000"/>
                </a:solidFill>
              </a:rPr>
              <a:t>HAL, is the pod bay door open?</a:t>
            </a:r>
          </a:p>
          <a:p>
            <a:pPr lvl="2">
              <a:lnSpc>
                <a:spcPct val="90000"/>
              </a:lnSpc>
              <a:buFont typeface="Wingdings" pitchFamily="2" charset="2"/>
              <a:buNone/>
            </a:pPr>
            <a:endParaRPr lang="en-US" sz="2100" dirty="0"/>
          </a:p>
          <a:p>
            <a:pPr lvl="1">
              <a:lnSpc>
                <a:spcPct val="90000"/>
              </a:lnSpc>
            </a:pPr>
            <a:r>
              <a:rPr lang="en-US" sz="2200" dirty="0"/>
              <a:t>HAL must use similar structural knowledge to properly string together the words that constitute its response (</a:t>
            </a:r>
            <a:r>
              <a:rPr lang="en-US" sz="2200" b="1" dirty="0">
                <a:solidFill>
                  <a:srgbClr val="FF0000"/>
                </a:solidFill>
              </a:rPr>
              <a:t>Syntax</a:t>
            </a:r>
            <a:r>
              <a:rPr lang="en-US" sz="2200" dirty="0"/>
              <a:t>):</a:t>
            </a:r>
          </a:p>
          <a:p>
            <a:pPr lvl="2">
              <a:lnSpc>
                <a:spcPct val="90000"/>
              </a:lnSpc>
            </a:pPr>
            <a:r>
              <a:rPr lang="en-US" sz="2100" dirty="0"/>
              <a:t>I’m I do, sorry that afraid Dave I’m </a:t>
            </a:r>
            <a:r>
              <a:rPr lang="en-US" sz="2100" dirty="0" smtClean="0"/>
              <a:t>can’t, vs.</a:t>
            </a:r>
          </a:p>
          <a:p>
            <a:pPr lvl="2">
              <a:lnSpc>
                <a:spcPct val="90000"/>
              </a:lnSpc>
            </a:pPr>
            <a:r>
              <a:rPr lang="en-US" sz="2100" dirty="0" smtClean="0"/>
              <a:t>I’m sorry Dave, I’m afraid I can’t do that</a:t>
            </a:r>
            <a:endParaRPr lang="en-US" sz="2100" dirty="0"/>
          </a:p>
        </p:txBody>
      </p:sp>
    </p:spTree>
    <p:extLst>
      <p:ext uri="{BB962C8B-B14F-4D97-AF65-F5344CB8AC3E}">
        <p14:creationId xmlns:p14="http://schemas.microsoft.com/office/powerpoint/2010/main" val="40260640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6BB37F7-2AF0-4E92-8640-89A0D05E3D7F}" type="datetime3">
              <a:rPr lang="en-US"/>
              <a:pPr/>
              <a:t>8 January 2019</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6B4AC087-676A-45C7-94E9-93157DCBE0B3}" type="slidenum">
              <a:rPr lang="en-US"/>
              <a:pPr/>
              <a:t>37</a:t>
            </a:fld>
            <a:endParaRPr lang="en-US"/>
          </a:p>
        </p:txBody>
      </p:sp>
      <p:sp>
        <p:nvSpPr>
          <p:cNvPr id="455682" name="Rectangle 2"/>
          <p:cNvSpPr>
            <a:spLocks noGrp="1" noChangeArrowheads="1"/>
          </p:cNvSpPr>
          <p:nvPr>
            <p:ph type="title"/>
          </p:nvPr>
        </p:nvSpPr>
        <p:spPr/>
        <p:txBody>
          <a:bodyPr/>
          <a:lstStyle/>
          <a:p>
            <a:r>
              <a:rPr lang="en-US" sz="3400"/>
              <a:t>Knowledge in Speech &amp; Language Processing</a:t>
            </a:r>
          </a:p>
        </p:txBody>
      </p:sp>
      <p:sp>
        <p:nvSpPr>
          <p:cNvPr id="455683" name="Rectangle 3"/>
          <p:cNvSpPr>
            <a:spLocks noGrp="1" noChangeArrowheads="1"/>
          </p:cNvSpPr>
          <p:nvPr>
            <p:ph type="body" idx="1"/>
          </p:nvPr>
        </p:nvSpPr>
        <p:spPr/>
        <p:txBody>
          <a:bodyPr/>
          <a:lstStyle/>
          <a:p>
            <a:r>
              <a:rPr lang="en-US" sz="2400" dirty="0"/>
              <a:t>Knowing the words and Syntactic structure of what Dave said does not tell HAL much about the nature of his </a:t>
            </a:r>
            <a:r>
              <a:rPr lang="en-US" sz="2400" dirty="0" smtClean="0"/>
              <a:t>request (e.g., Language Processing).</a:t>
            </a:r>
            <a:endParaRPr lang="en-US" sz="2400" dirty="0"/>
          </a:p>
          <a:p>
            <a:pPr lvl="1"/>
            <a:r>
              <a:rPr lang="en-US" sz="2400" dirty="0"/>
              <a:t>Knowledge of the meanings of the component words is required (</a:t>
            </a:r>
            <a:r>
              <a:rPr lang="en-US" sz="2400" b="1" dirty="0">
                <a:solidFill>
                  <a:srgbClr val="FF0000"/>
                </a:solidFill>
              </a:rPr>
              <a:t>lexical semantics</a:t>
            </a:r>
            <a:r>
              <a:rPr lang="en-US" sz="2400" dirty="0"/>
              <a:t>)</a:t>
            </a:r>
          </a:p>
          <a:p>
            <a:pPr lvl="1"/>
            <a:r>
              <a:rPr lang="en-US" sz="2400" dirty="0"/>
              <a:t>Knowledge of how these components combine to form larger meanings (</a:t>
            </a:r>
            <a:r>
              <a:rPr lang="en-US" sz="2400" b="1" dirty="0">
                <a:solidFill>
                  <a:srgbClr val="FF0000"/>
                </a:solidFill>
              </a:rPr>
              <a:t>compositional semantics</a:t>
            </a:r>
            <a:r>
              <a:rPr lang="en-US" sz="2400" dirty="0"/>
              <a:t>).</a:t>
            </a:r>
          </a:p>
        </p:txBody>
      </p:sp>
    </p:spTree>
    <p:extLst>
      <p:ext uri="{BB962C8B-B14F-4D97-AF65-F5344CB8AC3E}">
        <p14:creationId xmlns:p14="http://schemas.microsoft.com/office/powerpoint/2010/main" val="1100304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2F4A5A-D3A0-48C2-A3E0-4DF6B24A19AB}" type="datetime3">
              <a:rPr lang="en-US"/>
              <a:pPr/>
              <a:t>8 January 2019</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80D1606D-455B-4C87-AADD-E334BA511EF8}" type="slidenum">
              <a:rPr lang="en-US"/>
              <a:pPr/>
              <a:t>38</a:t>
            </a:fld>
            <a:endParaRPr lang="en-US"/>
          </a:p>
        </p:txBody>
      </p:sp>
      <p:sp>
        <p:nvSpPr>
          <p:cNvPr id="456706" name="Rectangle 2"/>
          <p:cNvSpPr>
            <a:spLocks noGrp="1" noChangeArrowheads="1"/>
          </p:cNvSpPr>
          <p:nvPr>
            <p:ph type="title"/>
          </p:nvPr>
        </p:nvSpPr>
        <p:spPr/>
        <p:txBody>
          <a:bodyPr/>
          <a:lstStyle/>
          <a:p>
            <a:r>
              <a:rPr lang="en-US" sz="3400"/>
              <a:t>Knowledge in Speech &amp; Language Processing</a:t>
            </a:r>
          </a:p>
        </p:txBody>
      </p:sp>
      <p:sp>
        <p:nvSpPr>
          <p:cNvPr id="456707" name="Rectangle 3"/>
          <p:cNvSpPr>
            <a:spLocks noGrp="1" noChangeArrowheads="1"/>
          </p:cNvSpPr>
          <p:nvPr>
            <p:ph type="body" idx="1"/>
          </p:nvPr>
        </p:nvSpPr>
        <p:spPr/>
        <p:txBody>
          <a:bodyPr/>
          <a:lstStyle/>
          <a:p>
            <a:r>
              <a:rPr lang="en-US" sz="2600" dirty="0"/>
              <a:t>Despite its bad </a:t>
            </a:r>
            <a:r>
              <a:rPr lang="en-US" sz="2600" dirty="0" smtClean="0"/>
              <a:t>behavior, </a:t>
            </a:r>
            <a:r>
              <a:rPr lang="en-US" sz="2600" dirty="0"/>
              <a:t>HAL knows enough to be polite to Dave (</a:t>
            </a:r>
            <a:r>
              <a:rPr lang="en-US" sz="2600" b="1" dirty="0">
                <a:solidFill>
                  <a:srgbClr val="FF0000"/>
                </a:solidFill>
              </a:rPr>
              <a:t>pragmatics</a:t>
            </a:r>
            <a:r>
              <a:rPr lang="en-US" sz="2600" dirty="0"/>
              <a:t>).</a:t>
            </a:r>
          </a:p>
          <a:p>
            <a:pPr lvl="1"/>
            <a:r>
              <a:rPr lang="en-US" sz="2200" dirty="0"/>
              <a:t>Direct Approach: </a:t>
            </a:r>
          </a:p>
          <a:p>
            <a:pPr lvl="2"/>
            <a:r>
              <a:rPr lang="en-US" sz="2100" dirty="0"/>
              <a:t>No</a:t>
            </a:r>
          </a:p>
          <a:p>
            <a:pPr lvl="2"/>
            <a:r>
              <a:rPr lang="en-US" sz="2100" dirty="0"/>
              <a:t>No, I won’t open the door.</a:t>
            </a:r>
          </a:p>
          <a:p>
            <a:pPr lvl="1"/>
            <a:r>
              <a:rPr lang="en-US" sz="2200" dirty="0"/>
              <a:t>Embellishment:</a:t>
            </a:r>
          </a:p>
          <a:p>
            <a:pPr lvl="2"/>
            <a:r>
              <a:rPr lang="en-US" sz="2100" dirty="0"/>
              <a:t>I’m sorry</a:t>
            </a:r>
          </a:p>
          <a:p>
            <a:pPr lvl="2"/>
            <a:r>
              <a:rPr lang="en-US" sz="2100" dirty="0"/>
              <a:t>I’m afraid</a:t>
            </a:r>
          </a:p>
          <a:p>
            <a:pPr lvl="1"/>
            <a:r>
              <a:rPr lang="en-US" sz="2200" dirty="0"/>
              <a:t>Indirect Refusal: I can’t </a:t>
            </a:r>
          </a:p>
          <a:p>
            <a:pPr lvl="1"/>
            <a:r>
              <a:rPr lang="en-US" sz="2200" dirty="0"/>
              <a:t>Direct Refusal: I won’t. </a:t>
            </a:r>
          </a:p>
        </p:txBody>
      </p:sp>
    </p:spTree>
    <p:extLst>
      <p:ext uri="{BB962C8B-B14F-4D97-AF65-F5344CB8AC3E}">
        <p14:creationId xmlns:p14="http://schemas.microsoft.com/office/powerpoint/2010/main" val="32517590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9FBADC0-3E2A-4610-9686-3260905F5FD1}" type="datetime3">
              <a:rPr lang="en-US"/>
              <a:pPr/>
              <a:t>8 January 2019</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D1F27756-9A09-4580-A442-22A9869F2716}" type="slidenum">
              <a:rPr lang="en-US"/>
              <a:pPr/>
              <a:t>39</a:t>
            </a:fld>
            <a:endParaRPr lang="en-US"/>
          </a:p>
        </p:txBody>
      </p:sp>
      <p:sp>
        <p:nvSpPr>
          <p:cNvPr id="457730" name="Rectangle 2"/>
          <p:cNvSpPr>
            <a:spLocks noGrp="1" noChangeArrowheads="1"/>
          </p:cNvSpPr>
          <p:nvPr>
            <p:ph type="title"/>
          </p:nvPr>
        </p:nvSpPr>
        <p:spPr/>
        <p:txBody>
          <a:bodyPr/>
          <a:lstStyle/>
          <a:p>
            <a:r>
              <a:rPr lang="en-US" sz="3400" dirty="0"/>
              <a:t>Knowledge in Speech &amp; Language Processing</a:t>
            </a:r>
          </a:p>
        </p:txBody>
      </p:sp>
      <p:sp>
        <p:nvSpPr>
          <p:cNvPr id="457731" name="Rectangle 3"/>
          <p:cNvSpPr>
            <a:spLocks noGrp="1" noChangeArrowheads="1"/>
          </p:cNvSpPr>
          <p:nvPr>
            <p:ph type="body" idx="1"/>
          </p:nvPr>
        </p:nvSpPr>
        <p:spPr/>
        <p:txBody>
          <a:bodyPr/>
          <a:lstStyle/>
          <a:p>
            <a:r>
              <a:rPr lang="en-US" sz="2600" dirty="0"/>
              <a:t>Instead simply ignoring Dave’s </a:t>
            </a:r>
            <a:r>
              <a:rPr lang="en-US" sz="2600" dirty="0" smtClean="0"/>
              <a:t>request, </a:t>
            </a:r>
            <a:r>
              <a:rPr lang="en-US" sz="2600" dirty="0"/>
              <a:t>HAL chooses to engage in a structured conversation relevant to Dave’s initial request.</a:t>
            </a:r>
          </a:p>
          <a:p>
            <a:pPr lvl="1"/>
            <a:r>
              <a:rPr lang="en-US" sz="2200" dirty="0"/>
              <a:t>HAL’s correct use of the words “</a:t>
            </a:r>
            <a:r>
              <a:rPr lang="en-US" sz="2200" dirty="0">
                <a:solidFill>
                  <a:srgbClr val="0000FF"/>
                </a:solidFill>
              </a:rPr>
              <a:t>that</a:t>
            </a:r>
            <a:r>
              <a:rPr lang="en-US" sz="2200" dirty="0"/>
              <a:t>” in its answer to Dave’s request is a simple illustration of the kind of between-utterance device common in such conversations.</a:t>
            </a:r>
          </a:p>
          <a:p>
            <a:pPr lvl="1"/>
            <a:r>
              <a:rPr lang="en-US" sz="2200" dirty="0"/>
              <a:t>Correctly structuring such conversations requires knowledge of </a:t>
            </a:r>
            <a:r>
              <a:rPr lang="en-US" sz="2200" b="1" dirty="0">
                <a:solidFill>
                  <a:srgbClr val="FF0000"/>
                </a:solidFill>
              </a:rPr>
              <a:t>discourse </a:t>
            </a:r>
            <a:r>
              <a:rPr lang="en-US" sz="2200" b="1" dirty="0" smtClean="0">
                <a:solidFill>
                  <a:srgbClr val="FF0000"/>
                </a:solidFill>
              </a:rPr>
              <a:t>conventions </a:t>
            </a:r>
            <a:r>
              <a:rPr lang="en-US" sz="2200" b="1" dirty="0" smtClean="0">
                <a:solidFill>
                  <a:srgbClr val="CC00FF"/>
                </a:solidFill>
              </a:rPr>
              <a:t>(e.g., human behavior)</a:t>
            </a:r>
            <a:r>
              <a:rPr lang="en-US" sz="2200" dirty="0" smtClean="0"/>
              <a:t>.</a:t>
            </a:r>
            <a:endParaRPr lang="en-US" sz="2200" dirty="0"/>
          </a:p>
        </p:txBody>
      </p:sp>
    </p:spTree>
    <p:extLst>
      <p:ext uri="{BB962C8B-B14F-4D97-AF65-F5344CB8AC3E}">
        <p14:creationId xmlns:p14="http://schemas.microsoft.com/office/powerpoint/2010/main" val="14244978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Definition:</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25807627-9D67-4526-AD5F-9FD750A66D22}" type="datetime3">
              <a:rPr lang="en-US" smtClean="0"/>
              <a:pPr/>
              <a:t>8 January 2019</a:t>
            </a:fld>
            <a:endParaRPr lang="en-US"/>
          </a:p>
        </p:txBody>
      </p:sp>
      <p:sp>
        <p:nvSpPr>
          <p:cNvPr id="5" name="Footer Placeholder 4"/>
          <p:cNvSpPr>
            <a:spLocks noGrp="1"/>
          </p:cNvSpPr>
          <p:nvPr>
            <p:ph type="ftr" sz="quarter" idx="11"/>
          </p:nvPr>
        </p:nvSpPr>
        <p:spPr/>
        <p:txBody>
          <a:bodyPr/>
          <a:lstStyle/>
          <a:p>
            <a:r>
              <a:rPr lang="en-US" smtClean="0"/>
              <a:t>Veton Këpuska</a:t>
            </a:r>
            <a:endParaRPr lang="en-US"/>
          </a:p>
        </p:txBody>
      </p:sp>
      <p:sp>
        <p:nvSpPr>
          <p:cNvPr id="6" name="Slide Number Placeholder 5"/>
          <p:cNvSpPr>
            <a:spLocks noGrp="1"/>
          </p:cNvSpPr>
          <p:nvPr>
            <p:ph type="sldNum" sz="quarter" idx="12"/>
          </p:nvPr>
        </p:nvSpPr>
        <p:spPr/>
        <p:txBody>
          <a:bodyPr/>
          <a:lstStyle/>
          <a:p>
            <a:fld id="{E52FCABC-E8F2-465D-A8C0-D4B5D82F70DF}" type="slidenum">
              <a:rPr lang="en-US" smtClean="0"/>
              <a:pPr/>
              <a:t>4</a:t>
            </a:fld>
            <a:endParaRPr lang="en-US"/>
          </a:p>
        </p:txBody>
      </p:sp>
    </p:spTree>
    <p:extLst>
      <p:ext uri="{BB962C8B-B14F-4D97-AF65-F5344CB8AC3E}">
        <p14:creationId xmlns:p14="http://schemas.microsoft.com/office/powerpoint/2010/main" val="14321041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F6340BB-9D04-45B3-901D-514ED40CC044}" type="datetime3">
              <a:rPr lang="en-US"/>
              <a:pPr/>
              <a:t>8 January 2019</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4AE75314-522C-4A81-9C3B-C45E5279EF0D}" type="slidenum">
              <a:rPr lang="en-US"/>
              <a:pPr/>
              <a:t>40</a:t>
            </a:fld>
            <a:endParaRPr lang="en-US"/>
          </a:p>
        </p:txBody>
      </p:sp>
      <p:sp>
        <p:nvSpPr>
          <p:cNvPr id="462850" name="Rectangle 2"/>
          <p:cNvSpPr>
            <a:spLocks noGrp="1" noChangeArrowheads="1"/>
          </p:cNvSpPr>
          <p:nvPr>
            <p:ph type="title"/>
          </p:nvPr>
        </p:nvSpPr>
        <p:spPr/>
        <p:txBody>
          <a:bodyPr/>
          <a:lstStyle/>
          <a:p>
            <a:r>
              <a:rPr lang="en-US" sz="4000" dirty="0" smtClean="0"/>
              <a:t>Knowledge in Speech &amp; Language Processing</a:t>
            </a:r>
            <a:endParaRPr lang="en-US" dirty="0"/>
          </a:p>
        </p:txBody>
      </p:sp>
      <p:sp>
        <p:nvSpPr>
          <p:cNvPr id="462851" name="Rectangle 3"/>
          <p:cNvSpPr>
            <a:spLocks noGrp="1" noChangeArrowheads="1"/>
          </p:cNvSpPr>
          <p:nvPr>
            <p:ph type="body" idx="1"/>
          </p:nvPr>
        </p:nvSpPr>
        <p:spPr/>
        <p:txBody>
          <a:bodyPr/>
          <a:lstStyle/>
          <a:p>
            <a:r>
              <a:rPr lang="en-US"/>
              <a:t>In the following question:</a:t>
            </a:r>
          </a:p>
          <a:p>
            <a:pPr lvl="1"/>
            <a:r>
              <a:rPr lang="en-US" i="1">
                <a:solidFill>
                  <a:srgbClr val="FF0000"/>
                </a:solidFill>
              </a:rPr>
              <a:t>How many states were in the United States that year?</a:t>
            </a:r>
          </a:p>
          <a:p>
            <a:pPr lvl="1"/>
            <a:r>
              <a:rPr lang="en-US"/>
              <a:t>One needs to know what</a:t>
            </a:r>
            <a:r>
              <a:rPr lang="en-US" i="1">
                <a:solidFill>
                  <a:srgbClr val="FF0000"/>
                </a:solidFill>
              </a:rPr>
              <a:t> “that year” </a:t>
            </a:r>
            <a:r>
              <a:rPr lang="en-US"/>
              <a:t>refers too.</a:t>
            </a:r>
          </a:p>
          <a:p>
            <a:pPr lvl="2"/>
            <a:r>
              <a:rPr lang="en-US" b="1">
                <a:solidFill>
                  <a:srgbClr val="FF0000"/>
                </a:solidFill>
              </a:rPr>
              <a:t>Coreference Resolution</a:t>
            </a:r>
          </a:p>
        </p:txBody>
      </p:sp>
    </p:spTree>
    <p:extLst>
      <p:ext uri="{BB962C8B-B14F-4D97-AF65-F5344CB8AC3E}">
        <p14:creationId xmlns:p14="http://schemas.microsoft.com/office/powerpoint/2010/main" val="19182411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CE9D933-8C32-4BB3-877A-21E22F7051E0}" type="datetime3">
              <a:rPr lang="en-US"/>
              <a:pPr/>
              <a:t>8 January 2019</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19F76CF6-5044-4332-9861-DC1B7E829FA9}" type="slidenum">
              <a:rPr lang="en-US"/>
              <a:pPr/>
              <a:t>41</a:t>
            </a:fld>
            <a:endParaRPr lang="en-US"/>
          </a:p>
        </p:txBody>
      </p:sp>
      <p:sp>
        <p:nvSpPr>
          <p:cNvPr id="458754" name="Rectangle 2"/>
          <p:cNvSpPr>
            <a:spLocks noGrp="1" noChangeArrowheads="1"/>
          </p:cNvSpPr>
          <p:nvPr>
            <p:ph type="title"/>
          </p:nvPr>
        </p:nvSpPr>
        <p:spPr/>
        <p:txBody>
          <a:bodyPr/>
          <a:lstStyle/>
          <a:p>
            <a:r>
              <a:rPr lang="en-US"/>
              <a:t>Summary</a:t>
            </a:r>
          </a:p>
        </p:txBody>
      </p:sp>
      <p:sp>
        <p:nvSpPr>
          <p:cNvPr id="458755" name="Rectangle 3"/>
          <p:cNvSpPr>
            <a:spLocks noGrp="1" noChangeArrowheads="1"/>
          </p:cNvSpPr>
          <p:nvPr>
            <p:ph type="body" idx="1"/>
          </p:nvPr>
        </p:nvSpPr>
        <p:spPr/>
        <p:txBody>
          <a:bodyPr/>
          <a:lstStyle/>
          <a:p>
            <a:pPr>
              <a:lnSpc>
                <a:spcPct val="80000"/>
              </a:lnSpc>
            </a:pPr>
            <a:r>
              <a:rPr lang="en-US" sz="2100" dirty="0"/>
              <a:t>Phonetics and Phonology:</a:t>
            </a:r>
          </a:p>
          <a:p>
            <a:pPr lvl="1">
              <a:lnSpc>
                <a:spcPct val="80000"/>
              </a:lnSpc>
            </a:pPr>
            <a:r>
              <a:rPr lang="en-US" sz="2000" dirty="0"/>
              <a:t>The study of linguistic sounds</a:t>
            </a:r>
          </a:p>
          <a:p>
            <a:pPr>
              <a:lnSpc>
                <a:spcPct val="80000"/>
              </a:lnSpc>
            </a:pPr>
            <a:r>
              <a:rPr lang="en-US" sz="2100" dirty="0"/>
              <a:t>Morphology:</a:t>
            </a:r>
          </a:p>
          <a:p>
            <a:pPr lvl="1">
              <a:lnSpc>
                <a:spcPct val="80000"/>
              </a:lnSpc>
            </a:pPr>
            <a:r>
              <a:rPr lang="en-US" sz="2000" dirty="0"/>
              <a:t>The study of the meaningful components of words.</a:t>
            </a:r>
          </a:p>
          <a:p>
            <a:pPr>
              <a:lnSpc>
                <a:spcPct val="80000"/>
              </a:lnSpc>
            </a:pPr>
            <a:r>
              <a:rPr lang="en-US" sz="2100" dirty="0"/>
              <a:t>Syntax:</a:t>
            </a:r>
          </a:p>
          <a:p>
            <a:pPr lvl="1">
              <a:lnSpc>
                <a:spcPct val="80000"/>
              </a:lnSpc>
            </a:pPr>
            <a:r>
              <a:rPr lang="en-US" sz="2000" dirty="0"/>
              <a:t>The study of the structural relationships between words.</a:t>
            </a:r>
          </a:p>
          <a:p>
            <a:pPr>
              <a:lnSpc>
                <a:spcPct val="80000"/>
              </a:lnSpc>
            </a:pPr>
            <a:r>
              <a:rPr lang="en-US" sz="2100" dirty="0"/>
              <a:t>Semantics:</a:t>
            </a:r>
          </a:p>
          <a:p>
            <a:pPr lvl="1">
              <a:lnSpc>
                <a:spcPct val="80000"/>
              </a:lnSpc>
            </a:pPr>
            <a:r>
              <a:rPr lang="en-US" sz="2000" dirty="0"/>
              <a:t>The study of meaning</a:t>
            </a:r>
          </a:p>
          <a:p>
            <a:pPr>
              <a:lnSpc>
                <a:spcPct val="80000"/>
              </a:lnSpc>
            </a:pPr>
            <a:r>
              <a:rPr lang="en-US" sz="2100" dirty="0"/>
              <a:t>Pragmatics:</a:t>
            </a:r>
          </a:p>
          <a:p>
            <a:pPr lvl="1">
              <a:lnSpc>
                <a:spcPct val="80000"/>
              </a:lnSpc>
            </a:pPr>
            <a:r>
              <a:rPr lang="en-US" sz="2000" dirty="0"/>
              <a:t>The study of how language is used to accomplish goals.</a:t>
            </a:r>
          </a:p>
          <a:p>
            <a:pPr>
              <a:lnSpc>
                <a:spcPct val="80000"/>
              </a:lnSpc>
            </a:pPr>
            <a:r>
              <a:rPr lang="en-US" sz="2100" dirty="0"/>
              <a:t>Discourse:</a:t>
            </a:r>
          </a:p>
          <a:p>
            <a:pPr lvl="1">
              <a:lnSpc>
                <a:spcPct val="80000"/>
              </a:lnSpc>
            </a:pPr>
            <a:r>
              <a:rPr lang="en-US" sz="2000" dirty="0"/>
              <a:t>The study of linguistic units larger then a single utterance.</a:t>
            </a:r>
          </a:p>
        </p:txBody>
      </p:sp>
    </p:spTree>
    <p:extLst>
      <p:ext uri="{BB962C8B-B14F-4D97-AF65-F5344CB8AC3E}">
        <p14:creationId xmlns:p14="http://schemas.microsoft.com/office/powerpoint/2010/main" val="160228034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endParaRPr lang="en-US"/>
          </a:p>
        </p:txBody>
      </p:sp>
      <p:sp>
        <p:nvSpPr>
          <p:cNvPr id="9" name="Subtitle 8"/>
          <p:cNvSpPr>
            <a:spLocks noGrp="1"/>
          </p:cNvSpPr>
          <p:nvPr>
            <p:ph type="subTitle" idx="1"/>
          </p:nvPr>
        </p:nvSpPr>
        <p:spPr/>
        <p:txBody>
          <a:bodyPr/>
          <a:lstStyle/>
          <a:p>
            <a:r>
              <a:rPr lang="en-US" dirty="0" smtClean="0"/>
              <a:t>Lessons Learned</a:t>
            </a:r>
            <a:endParaRPr lang="en-US" dirty="0"/>
          </a:p>
        </p:txBody>
      </p:sp>
      <p:sp>
        <p:nvSpPr>
          <p:cNvPr id="5" name="Date Placeholder 4"/>
          <p:cNvSpPr>
            <a:spLocks noGrp="1"/>
          </p:cNvSpPr>
          <p:nvPr>
            <p:ph type="dt" sz="half" idx="2"/>
          </p:nvPr>
        </p:nvSpPr>
        <p:spPr/>
        <p:txBody>
          <a:bodyPr/>
          <a:lstStyle/>
          <a:p>
            <a:fld id="{70F987A0-96F6-429C-A563-88781514D24C}" type="datetime3">
              <a:rPr lang="en-US" smtClean="0"/>
              <a:pPr/>
              <a:t>8 January 2019</a:t>
            </a:fld>
            <a:endParaRPr lang="en-US"/>
          </a:p>
        </p:txBody>
      </p:sp>
      <p:sp>
        <p:nvSpPr>
          <p:cNvPr id="6" name="Footer Placeholder 5"/>
          <p:cNvSpPr>
            <a:spLocks noGrp="1"/>
          </p:cNvSpPr>
          <p:nvPr>
            <p:ph type="ftr" sz="quarter" idx="3"/>
          </p:nvPr>
        </p:nvSpPr>
        <p:spPr/>
        <p:txBody>
          <a:bodyPr/>
          <a:lstStyle/>
          <a:p>
            <a:r>
              <a:rPr lang="en-US" smtClean="0"/>
              <a:t>Veton Këpuska</a:t>
            </a:r>
            <a:endParaRPr lang="en-US"/>
          </a:p>
        </p:txBody>
      </p:sp>
      <p:sp>
        <p:nvSpPr>
          <p:cNvPr id="7" name="Slide Number Placeholder 6"/>
          <p:cNvSpPr>
            <a:spLocks noGrp="1"/>
          </p:cNvSpPr>
          <p:nvPr>
            <p:ph type="sldNum" sz="quarter" idx="4"/>
          </p:nvPr>
        </p:nvSpPr>
        <p:spPr/>
        <p:txBody>
          <a:bodyPr/>
          <a:lstStyle/>
          <a:p>
            <a:fld id="{1A7397E8-3A2B-43F4-8E8F-AC6587F781A4}" type="slidenum">
              <a:rPr lang="en-US" smtClean="0"/>
              <a:pPr/>
              <a:t>42</a:t>
            </a:fld>
            <a:endParaRPr lang="en-US"/>
          </a:p>
        </p:txBody>
      </p:sp>
    </p:spTree>
    <p:extLst>
      <p:ext uri="{BB962C8B-B14F-4D97-AF65-F5344CB8AC3E}">
        <p14:creationId xmlns:p14="http://schemas.microsoft.com/office/powerpoint/2010/main" val="208437505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11B2CB3-F3A1-46A0-BA6E-06C4388262CF}" type="datetime3">
              <a:rPr lang="en-US"/>
              <a:pPr/>
              <a:t>8 January 2019</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6B5D0825-A567-473A-A77D-235A38D7672C}" type="slidenum">
              <a:rPr lang="en-US"/>
              <a:pPr/>
              <a:t>43</a:t>
            </a:fld>
            <a:endParaRPr lang="en-US"/>
          </a:p>
        </p:txBody>
      </p:sp>
      <p:sp>
        <p:nvSpPr>
          <p:cNvPr id="430082" name="Rectangle 2"/>
          <p:cNvSpPr>
            <a:spLocks noGrp="1" noChangeArrowheads="1"/>
          </p:cNvSpPr>
          <p:nvPr>
            <p:ph type="title"/>
          </p:nvPr>
        </p:nvSpPr>
        <p:spPr/>
        <p:txBody>
          <a:bodyPr/>
          <a:lstStyle/>
          <a:p>
            <a:r>
              <a:rPr lang="en-US" b="1"/>
              <a:t>Important Lessons Learned</a:t>
            </a:r>
            <a:endParaRPr lang="en-US"/>
          </a:p>
        </p:txBody>
      </p:sp>
      <p:sp>
        <p:nvSpPr>
          <p:cNvPr id="430083" name="Rectangle 3"/>
          <p:cNvSpPr>
            <a:spLocks noGrp="1" noChangeArrowheads="1"/>
          </p:cNvSpPr>
          <p:nvPr>
            <p:ph type="body" idx="1"/>
          </p:nvPr>
        </p:nvSpPr>
        <p:spPr/>
        <p:txBody>
          <a:bodyPr/>
          <a:lstStyle/>
          <a:p>
            <a:pPr>
              <a:lnSpc>
                <a:spcPct val="90000"/>
              </a:lnSpc>
              <a:buFont typeface="+mj-lt"/>
              <a:buAutoNum type="arabicPeriod"/>
            </a:pPr>
            <a:r>
              <a:rPr lang="en-US" sz="2100" b="1" dirty="0"/>
              <a:t>Statistical modeling and data-driven approaches have proved to be powerful</a:t>
            </a:r>
          </a:p>
          <a:p>
            <a:pPr>
              <a:lnSpc>
                <a:spcPct val="90000"/>
              </a:lnSpc>
              <a:buFont typeface="+mj-lt"/>
              <a:buAutoNum type="arabicPeriod"/>
            </a:pPr>
            <a:r>
              <a:rPr lang="en-US" sz="2100" b="1" dirty="0"/>
              <a:t>Research infrastructure is crucial:</a:t>
            </a:r>
          </a:p>
          <a:p>
            <a:pPr lvl="1">
              <a:lnSpc>
                <a:spcPct val="90000"/>
              </a:lnSpc>
            </a:pPr>
            <a:r>
              <a:rPr lang="en-US" sz="2000" b="1" dirty="0"/>
              <a:t>Large amounts of </a:t>
            </a:r>
            <a:r>
              <a:rPr lang="en-US" sz="2000" b="1" dirty="0" smtClean="0"/>
              <a:t>linguistic/acoustic </a:t>
            </a:r>
            <a:r>
              <a:rPr lang="en-US" sz="2000" b="1" dirty="0"/>
              <a:t>data</a:t>
            </a:r>
          </a:p>
          <a:p>
            <a:pPr lvl="1">
              <a:lnSpc>
                <a:spcPct val="90000"/>
              </a:lnSpc>
            </a:pPr>
            <a:r>
              <a:rPr lang="en-US" sz="2000" b="1" dirty="0"/>
              <a:t>Evaluation methodologies</a:t>
            </a:r>
          </a:p>
          <a:p>
            <a:pPr>
              <a:lnSpc>
                <a:spcPct val="90000"/>
              </a:lnSpc>
              <a:buFont typeface="+mj-lt"/>
              <a:buAutoNum type="arabicPeriod"/>
            </a:pPr>
            <a:r>
              <a:rPr lang="en-US" sz="2100" b="1" dirty="0"/>
              <a:t>Availability and affordability of computing power lead to shorter technology development cycles and real-time systems</a:t>
            </a:r>
          </a:p>
          <a:p>
            <a:pPr>
              <a:lnSpc>
                <a:spcPct val="90000"/>
              </a:lnSpc>
              <a:buFont typeface="+mj-lt"/>
              <a:buAutoNum type="arabicPeriod"/>
            </a:pPr>
            <a:r>
              <a:rPr lang="en-US" sz="2100" b="1" dirty="0"/>
              <a:t>Performance-driven paradigm accelerates technology development</a:t>
            </a:r>
          </a:p>
          <a:p>
            <a:pPr>
              <a:lnSpc>
                <a:spcPct val="90000"/>
              </a:lnSpc>
              <a:buFont typeface="+mj-lt"/>
              <a:buAutoNum type="arabicPeriod"/>
            </a:pPr>
            <a:r>
              <a:rPr lang="en-US" sz="2100" b="1" dirty="0"/>
              <a:t>Interdisciplinary collaboration produces enhanced capabilities (e.g., spoken language understanding)</a:t>
            </a:r>
            <a:endParaRPr lang="en-US" sz="21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ate Placeholder 4"/>
          <p:cNvSpPr>
            <a:spLocks noGrp="1"/>
          </p:cNvSpPr>
          <p:nvPr>
            <p:ph type="dt" sz="half" idx="10"/>
          </p:nvPr>
        </p:nvSpPr>
        <p:spPr/>
        <p:txBody>
          <a:bodyPr/>
          <a:lstStyle/>
          <a:p>
            <a:fld id="{59F5EF62-5441-4BF5-93CE-5ED797FC6809}" type="datetime3">
              <a:rPr lang="en-US"/>
              <a:pPr/>
              <a:t>8 January 2019</a:t>
            </a:fld>
            <a:endParaRPr lang="en-US"/>
          </a:p>
        </p:txBody>
      </p:sp>
      <p:sp>
        <p:nvSpPr>
          <p:cNvPr id="16" name="Footer Placeholder 5"/>
          <p:cNvSpPr>
            <a:spLocks noGrp="1"/>
          </p:cNvSpPr>
          <p:nvPr>
            <p:ph type="ftr" sz="quarter" idx="11"/>
          </p:nvPr>
        </p:nvSpPr>
        <p:spPr/>
        <p:txBody>
          <a:bodyPr/>
          <a:lstStyle/>
          <a:p>
            <a:r>
              <a:rPr lang="en-US"/>
              <a:t>Veton Këpuska</a:t>
            </a:r>
          </a:p>
        </p:txBody>
      </p:sp>
      <p:sp>
        <p:nvSpPr>
          <p:cNvPr id="17" name="Slide Number Placeholder 6"/>
          <p:cNvSpPr>
            <a:spLocks noGrp="1"/>
          </p:cNvSpPr>
          <p:nvPr>
            <p:ph type="sldNum" sz="quarter" idx="12"/>
          </p:nvPr>
        </p:nvSpPr>
        <p:spPr/>
        <p:txBody>
          <a:bodyPr/>
          <a:lstStyle/>
          <a:p>
            <a:fld id="{9C827986-86F4-4A67-A281-02EF061B7A79}" type="slidenum">
              <a:rPr lang="en-US"/>
              <a:pPr/>
              <a:t>44</a:t>
            </a:fld>
            <a:endParaRPr lang="en-US"/>
          </a:p>
        </p:txBody>
      </p:sp>
      <p:sp>
        <p:nvSpPr>
          <p:cNvPr id="431125" name="AutoShape 21"/>
          <p:cNvSpPr>
            <a:spLocks noChangeArrowheads="1"/>
          </p:cNvSpPr>
          <p:nvPr/>
        </p:nvSpPr>
        <p:spPr bwMode="auto">
          <a:xfrm>
            <a:off x="3003550" y="1924050"/>
            <a:ext cx="5572125" cy="1625600"/>
          </a:xfrm>
          <a:prstGeom prst="roundRect">
            <a:avLst>
              <a:gd name="adj" fmla="val 16667"/>
            </a:avLst>
          </a:prstGeom>
          <a:solidFill>
            <a:srgbClr val="00FFFF"/>
          </a:solidFill>
          <a:ln w="9525" algn="ctr">
            <a:solidFill>
              <a:schemeClr val="tx1"/>
            </a:solidFill>
            <a:round/>
            <a:headEnd/>
            <a:tailEnd/>
          </a:ln>
          <a:effectLst>
            <a:outerShdw dist="35921" dir="2700000" algn="ctr" rotWithShape="0">
              <a:srgbClr val="808080"/>
            </a:outerShdw>
          </a:effectLst>
          <a:scene3d>
            <a:camera prst="orthographicFront"/>
            <a:lightRig rig="threePt" dir="t"/>
          </a:scene3d>
          <a:sp3d>
            <a:bevelT/>
          </a:sp3d>
        </p:spPr>
        <p:txBody>
          <a:bodyPr wrap="square" anchor="ctr">
            <a:spAutoFit/>
          </a:bodyPr>
          <a:lstStyle/>
          <a:p>
            <a:pPr algn="ctr"/>
            <a:r>
              <a:rPr lang="en-US"/>
              <a:t>Applying     Constrains</a:t>
            </a:r>
            <a:br>
              <a:rPr lang="en-US"/>
            </a:br>
            <a:endParaRPr lang="en-US"/>
          </a:p>
          <a:p>
            <a:pPr algn="ctr"/>
            <a:endParaRPr lang="en-US"/>
          </a:p>
          <a:p>
            <a:pPr algn="ctr"/>
            <a:endParaRPr lang="en-US"/>
          </a:p>
        </p:txBody>
      </p:sp>
      <p:sp>
        <p:nvSpPr>
          <p:cNvPr id="3" name="Oval 20"/>
          <p:cNvSpPr>
            <a:spLocks noChangeArrowheads="1"/>
          </p:cNvSpPr>
          <p:nvPr/>
        </p:nvSpPr>
        <p:spPr bwMode="auto">
          <a:xfrm>
            <a:off x="6540479" y="2472715"/>
            <a:ext cx="1948831" cy="879475"/>
          </a:xfrm>
          <a:prstGeom prst="ellipse">
            <a:avLst/>
          </a:prstGeom>
          <a:solidFill>
            <a:srgbClr val="CC00FF"/>
          </a:solidFill>
          <a:ln w="9525">
            <a:solidFill>
              <a:schemeClr val="tx1"/>
            </a:solidFill>
            <a:round/>
            <a:headEnd/>
            <a:tailEnd/>
          </a:ln>
          <a:effectLst>
            <a:glow rad="228600">
              <a:schemeClr val="accent6">
                <a:satMod val="175000"/>
                <a:alpha val="40000"/>
              </a:schemeClr>
            </a:glow>
            <a:outerShdw dist="35921" dir="2700000" algn="ctr" rotWithShape="0">
              <a:srgbClr val="808080"/>
            </a:outerShdw>
          </a:effectLst>
          <a:scene3d>
            <a:camera prst="orthographicFront"/>
            <a:lightRig rig="threePt" dir="t"/>
          </a:scene3d>
          <a:sp3d>
            <a:bevelT/>
          </a:sp3d>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Language</a:t>
            </a:r>
            <a:br>
              <a:rPr kumimoji="0" lang="en-US" sz="1800" b="1" i="0" u="none" strike="noStrike" cap="none" normalizeH="0" baseline="0" smtClean="0">
                <a:ln>
                  <a:noFill/>
                </a:ln>
                <a:solidFill>
                  <a:schemeClr val="tx1"/>
                </a:solidFill>
                <a:effectLst/>
                <a:latin typeface="Verdana" panose="020B0604030504040204" pitchFamily="34" charset="0"/>
                <a:cs typeface="Arial" panose="020B0604020202020204" pitchFamily="34" charset="0"/>
              </a:rPr>
            </a:br>
            <a:r>
              <a:rPr kumimoji="0" lang="en-US" sz="1800" b="1"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Models</a:t>
            </a:r>
          </a:p>
        </p:txBody>
      </p:sp>
      <p:sp>
        <p:nvSpPr>
          <p:cNvPr id="4" name="Oval 19"/>
          <p:cNvSpPr>
            <a:spLocks noChangeArrowheads="1"/>
          </p:cNvSpPr>
          <p:nvPr/>
        </p:nvSpPr>
        <p:spPr bwMode="auto">
          <a:xfrm>
            <a:off x="4930666" y="2472715"/>
            <a:ext cx="1561584" cy="879475"/>
          </a:xfrm>
          <a:prstGeom prst="ellipse">
            <a:avLst/>
          </a:prstGeom>
          <a:solidFill>
            <a:srgbClr val="CC00FF"/>
          </a:solidFill>
          <a:ln w="9525">
            <a:solidFill>
              <a:schemeClr val="tx1"/>
            </a:solidFill>
            <a:round/>
            <a:headEnd/>
            <a:tailEnd/>
          </a:ln>
          <a:effectLst>
            <a:glow rad="228600">
              <a:schemeClr val="accent6">
                <a:satMod val="175000"/>
                <a:alpha val="40000"/>
              </a:schemeClr>
            </a:glow>
            <a:outerShdw dist="35921" dir="2700000" algn="ctr" rotWithShape="0">
              <a:srgbClr val="808080"/>
            </a:outerShdw>
          </a:effectLst>
          <a:scene3d>
            <a:camera prst="orthographicFront"/>
            <a:lightRig rig="threePt" dir="t"/>
          </a:scene3d>
          <a:sp3d>
            <a:bevelT/>
          </a:sp3d>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Lexical</a:t>
            </a:r>
            <a:br>
              <a:rPr kumimoji="0" lang="en-US" sz="1800" b="1" i="0" u="none" strike="noStrike" cap="none" normalizeH="0" baseline="0" smtClean="0">
                <a:ln>
                  <a:noFill/>
                </a:ln>
                <a:solidFill>
                  <a:schemeClr val="tx1"/>
                </a:solidFill>
                <a:effectLst/>
                <a:latin typeface="Verdana" panose="020B0604030504040204" pitchFamily="34" charset="0"/>
                <a:cs typeface="Arial" panose="020B0604020202020204" pitchFamily="34" charset="0"/>
              </a:rPr>
            </a:br>
            <a:r>
              <a:rPr kumimoji="0" lang="en-US" sz="1800" b="1"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Models</a:t>
            </a:r>
          </a:p>
        </p:txBody>
      </p:sp>
      <p:sp>
        <p:nvSpPr>
          <p:cNvPr id="5" name="Rectangle 23"/>
          <p:cNvSpPr>
            <a:spLocks noChangeArrowheads="1"/>
          </p:cNvSpPr>
          <p:nvPr/>
        </p:nvSpPr>
        <p:spPr bwMode="auto">
          <a:xfrm>
            <a:off x="5295231" y="3832225"/>
            <a:ext cx="1523803" cy="941388"/>
          </a:xfrm>
          <a:prstGeom prst="rect">
            <a:avLst/>
          </a:prstGeom>
          <a:solidFill>
            <a:srgbClr val="0070C0"/>
          </a:solidFill>
          <a:ln w="25400">
            <a:solidFill>
              <a:schemeClr val="tx1"/>
            </a:solidFill>
            <a:miter lim="800000"/>
            <a:headEnd/>
            <a:tailEnd/>
          </a:ln>
          <a:effectLst>
            <a:outerShdw dist="35921" dir="2700000" algn="ctr" rotWithShape="0">
              <a:srgbClr val="808080"/>
            </a:outerShdw>
          </a:effectLst>
          <a:scene3d>
            <a:camera prst="orthographicFront"/>
            <a:lightRig rig="threePt" dir="t"/>
          </a:scene3d>
          <a:sp3d>
            <a:bevelT/>
          </a:sp3d>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rPr>
              <a:t/>
            </a:r>
            <a:br>
              <a:rPr kumimoji="0" lang="en-US" sz="1800" b="0"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rPr>
            </a:br>
            <a:r>
              <a:rPr kumimoji="0" lang="en-US" sz="1800" b="1"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rPr>
              <a:t>Search</a:t>
            </a:r>
            <a:r>
              <a:rPr kumimoji="0" lang="en-US" sz="1800" b="0"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rPr>
              <a:t/>
            </a:r>
            <a:br>
              <a:rPr kumimoji="0" lang="en-US" sz="1800" b="0"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rPr>
            </a:br>
            <a:endParaRPr kumimoji="0" lang="en-US" sz="1800" b="0"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endParaRPr>
          </a:p>
        </p:txBody>
      </p:sp>
      <p:sp>
        <p:nvSpPr>
          <p:cNvPr id="6" name="Text Box 27"/>
          <p:cNvSpPr txBox="1">
            <a:spLocks noChangeArrowheads="1"/>
          </p:cNvSpPr>
          <p:nvPr/>
        </p:nvSpPr>
        <p:spPr bwMode="auto">
          <a:xfrm>
            <a:off x="7242488" y="3990975"/>
            <a:ext cx="1684369"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rPr>
              <a:t>Recognized</a:t>
            </a:r>
            <a:br>
              <a:rPr kumimoji="0" lang="en-US" sz="1800" b="1"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rPr>
            </a:br>
            <a:r>
              <a:rPr kumimoji="0" lang="en-US" sz="1800" b="1"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rPr>
              <a:t>Words</a:t>
            </a:r>
          </a:p>
        </p:txBody>
      </p:sp>
      <p:cxnSp>
        <p:nvCxnSpPr>
          <p:cNvPr id="431132" name="AutoShape 28"/>
          <p:cNvCxnSpPr>
            <a:cxnSpLocks noChangeShapeType="1"/>
            <a:stCxn id="5" idx="3"/>
            <a:endCxn id="6" idx="1"/>
          </p:cNvCxnSpPr>
          <p:nvPr/>
        </p:nvCxnSpPr>
        <p:spPr bwMode="auto">
          <a:xfrm>
            <a:off x="6819034" y="4303713"/>
            <a:ext cx="423454" cy="7938"/>
          </a:xfrm>
          <a:prstGeom prst="straightConnector1">
            <a:avLst/>
          </a:prstGeom>
          <a:noFill/>
          <a:ln w="381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1138" name="AutoShape 34"/>
          <p:cNvCxnSpPr>
            <a:cxnSpLocks noChangeShapeType="1"/>
            <a:stCxn id="4" idx="4"/>
            <a:endCxn id="5" idx="0"/>
          </p:cNvCxnSpPr>
          <p:nvPr/>
        </p:nvCxnSpPr>
        <p:spPr bwMode="auto">
          <a:xfrm>
            <a:off x="5711458" y="3352190"/>
            <a:ext cx="345675" cy="480035"/>
          </a:xfrm>
          <a:prstGeom prst="straightConnector1">
            <a:avLst/>
          </a:prstGeom>
          <a:noFill/>
          <a:ln w="38100">
            <a:solidFill>
              <a:srgbClr val="7030A0"/>
            </a:solidFill>
            <a:round/>
            <a:headEnd/>
            <a:tailEnd type="stealth" w="lg" len="lg"/>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noFill/>
              </a14:hiddenFill>
            </a:ext>
          </a:extLst>
        </p:spPr>
      </p:cxnSp>
      <p:cxnSp>
        <p:nvCxnSpPr>
          <p:cNvPr id="431139" name="AutoShape 35"/>
          <p:cNvCxnSpPr>
            <a:cxnSpLocks noChangeShapeType="1"/>
            <a:stCxn id="3" idx="4"/>
            <a:endCxn id="5" idx="0"/>
          </p:cNvCxnSpPr>
          <p:nvPr/>
        </p:nvCxnSpPr>
        <p:spPr bwMode="auto">
          <a:xfrm flipH="1">
            <a:off x="6057133" y="3352190"/>
            <a:ext cx="1457762" cy="480035"/>
          </a:xfrm>
          <a:prstGeom prst="straightConnector1">
            <a:avLst/>
          </a:prstGeom>
          <a:noFill/>
          <a:ln w="38100">
            <a:solidFill>
              <a:srgbClr val="7030A0"/>
            </a:solidFill>
            <a:round/>
            <a:headEnd/>
            <a:tailEnd type="stealth" w="lg" len="lg"/>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noFill/>
              </a14:hiddenFill>
            </a:ext>
          </a:extLst>
        </p:spPr>
      </p:cxnSp>
      <p:cxnSp>
        <p:nvCxnSpPr>
          <p:cNvPr id="431130" name="AutoShape 26"/>
          <p:cNvCxnSpPr>
            <a:cxnSpLocks noChangeShapeType="1"/>
            <a:stCxn id="431126" idx="3"/>
            <a:endCxn id="5" idx="1"/>
          </p:cNvCxnSpPr>
          <p:nvPr/>
        </p:nvCxnSpPr>
        <p:spPr bwMode="auto">
          <a:xfrm flipV="1">
            <a:off x="4029593" y="4303713"/>
            <a:ext cx="1265638" cy="12700"/>
          </a:xfrm>
          <a:prstGeom prst="straightConnector1">
            <a:avLst/>
          </a:prstGeom>
          <a:noFill/>
          <a:ln w="381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1137" name="AutoShape 33"/>
          <p:cNvCxnSpPr>
            <a:cxnSpLocks noChangeShapeType="1"/>
            <a:stCxn id="431121" idx="4"/>
            <a:endCxn id="5" idx="0"/>
          </p:cNvCxnSpPr>
          <p:nvPr/>
        </p:nvCxnSpPr>
        <p:spPr bwMode="auto">
          <a:xfrm>
            <a:off x="3988237" y="3345244"/>
            <a:ext cx="2068896" cy="486981"/>
          </a:xfrm>
          <a:prstGeom prst="straightConnector1">
            <a:avLst/>
          </a:prstGeom>
          <a:noFill/>
          <a:ln w="38100">
            <a:solidFill>
              <a:srgbClr val="7030A0"/>
            </a:solidFill>
            <a:round/>
            <a:headEnd/>
            <a:tailEnd type="stealth" w="lg" len="lg"/>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noFill/>
              </a14:hiddenFill>
            </a:ext>
          </a:extLst>
        </p:spPr>
      </p:cxnSp>
      <p:sp>
        <p:nvSpPr>
          <p:cNvPr id="431106" name="Rectangle 2"/>
          <p:cNvSpPr>
            <a:spLocks noGrp="1" noChangeArrowheads="1"/>
          </p:cNvSpPr>
          <p:nvPr>
            <p:ph type="title"/>
          </p:nvPr>
        </p:nvSpPr>
        <p:spPr/>
        <p:txBody>
          <a:bodyPr/>
          <a:lstStyle/>
          <a:p>
            <a:r>
              <a:rPr lang="en-US" sz="3400" b="1"/>
              <a:t>Major Components in a Speech Recognition System</a:t>
            </a:r>
            <a:endParaRPr lang="en-US" sz="3400"/>
          </a:p>
        </p:txBody>
      </p:sp>
      <p:sp>
        <p:nvSpPr>
          <p:cNvPr id="431109" name="Rectangle 5"/>
          <p:cNvSpPr>
            <a:spLocks noGrp="1" noChangeArrowheads="1"/>
          </p:cNvSpPr>
          <p:nvPr>
            <p:ph type="body" sz="half" idx="2"/>
          </p:nvPr>
        </p:nvSpPr>
        <p:spPr>
          <a:xfrm>
            <a:off x="566738" y="4927600"/>
            <a:ext cx="8001000" cy="1092200"/>
          </a:xfrm>
        </p:spPr>
        <p:txBody>
          <a:bodyPr/>
          <a:lstStyle/>
          <a:p>
            <a:pPr>
              <a:lnSpc>
                <a:spcPct val="80000"/>
              </a:lnSpc>
            </a:pPr>
            <a:r>
              <a:rPr lang="en-US" sz="1700" b="1"/>
              <a:t>Speech recognition is the problem of deciding on</a:t>
            </a:r>
          </a:p>
          <a:p>
            <a:pPr lvl="1">
              <a:lnSpc>
                <a:spcPct val="80000"/>
              </a:lnSpc>
            </a:pPr>
            <a:r>
              <a:rPr lang="en-US" sz="1500" b="1"/>
              <a:t>How to </a:t>
            </a:r>
            <a:r>
              <a:rPr lang="en-US" sz="1500" b="1" i="1"/>
              <a:t>represent </a:t>
            </a:r>
            <a:r>
              <a:rPr lang="en-US" sz="1500" b="1"/>
              <a:t>the signal</a:t>
            </a:r>
          </a:p>
          <a:p>
            <a:pPr lvl="1">
              <a:lnSpc>
                <a:spcPct val="80000"/>
              </a:lnSpc>
            </a:pPr>
            <a:r>
              <a:rPr lang="en-US" sz="1500" b="1"/>
              <a:t>How to </a:t>
            </a:r>
            <a:r>
              <a:rPr lang="en-US" sz="1500" b="1" i="1"/>
              <a:t>model </a:t>
            </a:r>
            <a:r>
              <a:rPr lang="en-US" sz="1500" b="1"/>
              <a:t>the constraints</a:t>
            </a:r>
          </a:p>
          <a:p>
            <a:pPr lvl="1">
              <a:lnSpc>
                <a:spcPct val="80000"/>
              </a:lnSpc>
            </a:pPr>
            <a:r>
              <a:rPr lang="en-US" sz="1500" b="1"/>
              <a:t>How to </a:t>
            </a:r>
            <a:r>
              <a:rPr lang="en-US" sz="1500" b="1" i="1"/>
              <a:t>search </a:t>
            </a:r>
            <a:r>
              <a:rPr lang="en-US" sz="1500" b="1"/>
              <a:t>for the most optimal answer</a:t>
            </a:r>
            <a:endParaRPr lang="en-US" sz="1500"/>
          </a:p>
        </p:txBody>
      </p:sp>
      <p:sp>
        <p:nvSpPr>
          <p:cNvPr id="431120" name="AutoShape 16"/>
          <p:cNvSpPr>
            <a:spLocks noChangeArrowheads="1"/>
          </p:cNvSpPr>
          <p:nvPr/>
        </p:nvSpPr>
        <p:spPr bwMode="auto">
          <a:xfrm>
            <a:off x="609599" y="1355725"/>
            <a:ext cx="7966075" cy="407988"/>
          </a:xfrm>
          <a:prstGeom prst="roundRect">
            <a:avLst>
              <a:gd name="adj" fmla="val 16667"/>
            </a:avLst>
          </a:prstGeom>
          <a:solidFill>
            <a:srgbClr val="FF6600"/>
          </a:solidFill>
          <a:ln w="9525" algn="ctr">
            <a:solidFill>
              <a:schemeClr val="tx1"/>
            </a:solidFill>
            <a:round/>
            <a:headEnd/>
            <a:tailEnd/>
          </a:ln>
          <a:effectLst>
            <a:glow rad="228600">
              <a:schemeClr val="accent2">
                <a:satMod val="175000"/>
                <a:alpha val="40000"/>
              </a:schemeClr>
            </a:glow>
            <a:outerShdw dist="71842" dir="2700000" algn="ctr" rotWithShape="0">
              <a:srgbClr val="808080"/>
            </a:outerShdw>
          </a:effectLst>
          <a:scene3d>
            <a:camera prst="orthographicFront"/>
            <a:lightRig rig="threePt" dir="t"/>
          </a:scene3d>
          <a:sp3d>
            <a:bevelT/>
          </a:sp3d>
        </p:spPr>
        <p:txBody>
          <a:bodyPr wrap="square" anchor="ctr">
            <a:spAutoFit/>
          </a:bodyPr>
          <a:lstStyle/>
          <a:p>
            <a:pPr algn="ctr"/>
            <a:r>
              <a:rPr lang="en-US" b="1"/>
              <a:t>Training Data</a:t>
            </a:r>
          </a:p>
        </p:txBody>
      </p:sp>
      <p:sp>
        <p:nvSpPr>
          <p:cNvPr id="431121" name="Oval 17"/>
          <p:cNvSpPr>
            <a:spLocks noChangeArrowheads="1"/>
          </p:cNvSpPr>
          <p:nvPr/>
        </p:nvSpPr>
        <p:spPr bwMode="auto">
          <a:xfrm>
            <a:off x="3106381" y="2479660"/>
            <a:ext cx="1763712" cy="865584"/>
          </a:xfrm>
          <a:prstGeom prst="ellipse">
            <a:avLst/>
          </a:prstGeom>
          <a:solidFill>
            <a:srgbClr val="CC00FF"/>
          </a:solidFill>
          <a:ln w="9525" algn="ctr">
            <a:solidFill>
              <a:schemeClr val="tx1"/>
            </a:solidFill>
            <a:round/>
            <a:headEnd/>
            <a:tailEnd/>
          </a:ln>
          <a:effectLst>
            <a:glow rad="228600">
              <a:schemeClr val="accent6">
                <a:satMod val="175000"/>
                <a:alpha val="40000"/>
              </a:schemeClr>
            </a:glow>
            <a:outerShdw dist="35921" dir="2700000" algn="ctr" rotWithShape="0">
              <a:srgbClr val="808080"/>
            </a:outerShdw>
          </a:effectLst>
          <a:scene3d>
            <a:camera prst="orthographicFront"/>
            <a:lightRig rig="threePt" dir="t"/>
          </a:scene3d>
          <a:sp3d>
            <a:bevelT/>
          </a:sp3d>
        </p:spPr>
        <p:txBody>
          <a:bodyPr anchor="ctr">
            <a:spAutoFit/>
          </a:bodyPr>
          <a:lstStyle/>
          <a:p>
            <a:pPr algn="ctr"/>
            <a:r>
              <a:rPr lang="en-US" sz="1700" b="1" dirty="0"/>
              <a:t>Acoustic</a:t>
            </a:r>
            <a:br>
              <a:rPr lang="en-US" sz="1700" b="1" dirty="0"/>
            </a:br>
            <a:r>
              <a:rPr lang="en-US" sz="1700" b="1" dirty="0"/>
              <a:t>Models</a:t>
            </a:r>
          </a:p>
        </p:txBody>
      </p:sp>
      <p:sp>
        <p:nvSpPr>
          <p:cNvPr id="431126" name="Rectangle 22"/>
          <p:cNvSpPr>
            <a:spLocks noChangeArrowheads="1"/>
          </p:cNvSpPr>
          <p:nvPr/>
        </p:nvSpPr>
        <p:spPr bwMode="auto">
          <a:xfrm>
            <a:off x="1751500" y="3844925"/>
            <a:ext cx="2305050" cy="941387"/>
          </a:xfrm>
          <a:prstGeom prst="rect">
            <a:avLst/>
          </a:prstGeom>
          <a:solidFill>
            <a:srgbClr val="0070C0"/>
          </a:solidFill>
          <a:ln w="25400" algn="ctr">
            <a:solidFill>
              <a:schemeClr val="tx1"/>
            </a:solidFill>
            <a:miter lim="800000"/>
            <a:headEnd/>
            <a:tailEnd/>
          </a:ln>
          <a:effectLst>
            <a:outerShdw dist="35921" dir="2700000" algn="ctr" rotWithShape="0">
              <a:srgbClr val="808080"/>
            </a:outerShdw>
          </a:effectLst>
          <a:scene3d>
            <a:camera prst="orthographicFront"/>
            <a:lightRig rig="threePt" dir="t"/>
          </a:scene3d>
          <a:sp3d>
            <a:bevelT/>
          </a:sp3d>
        </p:spPr>
        <p:txBody>
          <a:bodyPr anchor="ctr">
            <a:spAutoFit/>
          </a:bodyPr>
          <a:lstStyle/>
          <a:p>
            <a:pPr algn="ctr"/>
            <a:r>
              <a:rPr lang="en-US"/>
              <a:t/>
            </a:r>
            <a:br>
              <a:rPr lang="en-US"/>
            </a:br>
            <a:r>
              <a:rPr lang="en-US" b="1"/>
              <a:t>Representation</a:t>
            </a:r>
            <a:r>
              <a:rPr lang="en-US"/>
              <a:t/>
            </a:r>
            <a:br>
              <a:rPr lang="en-US"/>
            </a:br>
            <a:endParaRPr lang="en-US"/>
          </a:p>
        </p:txBody>
      </p:sp>
      <p:sp>
        <p:nvSpPr>
          <p:cNvPr id="431128" name="Text Box 24"/>
          <p:cNvSpPr txBox="1">
            <a:spLocks noChangeArrowheads="1"/>
          </p:cNvSpPr>
          <p:nvPr/>
        </p:nvSpPr>
        <p:spPr bwMode="auto">
          <a:xfrm>
            <a:off x="77788" y="3990975"/>
            <a:ext cx="1152525" cy="641350"/>
          </a:xfrm>
          <a:prstGeom prst="rect">
            <a:avLst/>
          </a:prstGeom>
          <a:noFill/>
          <a:ln w="9525" algn="ctr">
            <a:noFill/>
            <a:miter lim="800000"/>
            <a:headEnd/>
            <a:tailEnd/>
          </a:ln>
          <a:effectLst/>
        </p:spPr>
        <p:txBody>
          <a:bodyPr>
            <a:spAutoFit/>
          </a:bodyPr>
          <a:lstStyle/>
          <a:p>
            <a:r>
              <a:rPr lang="en-US" b="1"/>
              <a:t>Speech</a:t>
            </a:r>
            <a:br>
              <a:rPr lang="en-US" b="1"/>
            </a:br>
            <a:r>
              <a:rPr lang="en-US" b="1"/>
              <a:t>Signal</a:t>
            </a:r>
          </a:p>
        </p:txBody>
      </p:sp>
      <p:cxnSp>
        <p:nvCxnSpPr>
          <p:cNvPr id="431129" name="AutoShape 25"/>
          <p:cNvCxnSpPr>
            <a:cxnSpLocks noChangeShapeType="1"/>
            <a:stCxn id="431128" idx="3"/>
            <a:endCxn id="431126" idx="1"/>
          </p:cNvCxnSpPr>
          <p:nvPr/>
        </p:nvCxnSpPr>
        <p:spPr bwMode="auto">
          <a:xfrm>
            <a:off x="1230313" y="4311650"/>
            <a:ext cx="521187" cy="3969"/>
          </a:xfrm>
          <a:prstGeom prst="straightConnector1">
            <a:avLst/>
          </a:prstGeom>
          <a:noFill/>
          <a:ln w="38100">
            <a:solidFill>
              <a:schemeClr val="tx1"/>
            </a:solidFill>
            <a:round/>
            <a:headEnd/>
            <a:tailEnd type="stealth" w="lg" len="lg"/>
          </a:ln>
          <a:effectLst/>
        </p:spPr>
      </p:cxnSp>
      <p:sp>
        <p:nvSpPr>
          <p:cNvPr id="431133" name="Line 29"/>
          <p:cNvSpPr>
            <a:spLocks noChangeShapeType="1"/>
          </p:cNvSpPr>
          <p:nvPr/>
        </p:nvSpPr>
        <p:spPr bwMode="auto">
          <a:xfrm>
            <a:off x="2728913" y="1816100"/>
            <a:ext cx="0" cy="2035175"/>
          </a:xfrm>
          <a:prstGeom prst="line">
            <a:avLst/>
          </a:prstGeom>
          <a:noFill/>
          <a:ln w="63500">
            <a:solidFill>
              <a:srgbClr val="7030A0"/>
            </a:solidFill>
            <a:round/>
            <a:headEnd/>
            <a:tailEnd type="stealth" w="lg" len="lg"/>
          </a:ln>
          <a:effectLst/>
          <a:scene3d>
            <a:camera prst="orthographicFront">
              <a:rot lat="0" lon="0" rev="0"/>
            </a:camera>
            <a:lightRig rig="contrasting" dir="t">
              <a:rot lat="0" lon="0" rev="7800000"/>
            </a:lightRig>
          </a:scene3d>
          <a:sp3d>
            <a:bevelT w="139700" h="139700"/>
          </a:sp3d>
        </p:spPr>
        <p:txBody>
          <a:bodyPr>
            <a:spAutoFit/>
          </a:bodyPr>
          <a:lstStyle/>
          <a:p>
            <a:endParaRPr lang="en-US"/>
          </a:p>
        </p:txBody>
      </p:sp>
      <p:sp>
        <p:nvSpPr>
          <p:cNvPr id="431134" name="Line 30"/>
          <p:cNvSpPr>
            <a:spLocks noChangeShapeType="1"/>
          </p:cNvSpPr>
          <p:nvPr/>
        </p:nvSpPr>
        <p:spPr bwMode="auto">
          <a:xfrm>
            <a:off x="3995738" y="1778000"/>
            <a:ext cx="0" cy="728663"/>
          </a:xfrm>
          <a:prstGeom prst="line">
            <a:avLst/>
          </a:prstGeom>
          <a:noFill/>
          <a:ln w="63500">
            <a:solidFill>
              <a:srgbClr val="7030A0"/>
            </a:solidFill>
            <a:round/>
            <a:headEnd/>
            <a:tailEnd type="stealth" w="lg" len="lg"/>
          </a:ln>
          <a:effectLst/>
          <a:scene3d>
            <a:camera prst="orthographicFront">
              <a:rot lat="0" lon="0" rev="0"/>
            </a:camera>
            <a:lightRig rig="contrasting" dir="t">
              <a:rot lat="0" lon="0" rev="7800000"/>
            </a:lightRig>
          </a:scene3d>
          <a:sp3d>
            <a:bevelT w="139700" h="139700"/>
          </a:sp3d>
        </p:spPr>
        <p:txBody>
          <a:bodyPr>
            <a:spAutoFit/>
          </a:bodyPr>
          <a:lstStyle/>
          <a:p>
            <a:endParaRPr lang="en-US"/>
          </a:p>
        </p:txBody>
      </p:sp>
      <p:sp>
        <p:nvSpPr>
          <p:cNvPr id="431135" name="Line 31"/>
          <p:cNvSpPr>
            <a:spLocks noChangeShapeType="1"/>
          </p:cNvSpPr>
          <p:nvPr/>
        </p:nvSpPr>
        <p:spPr bwMode="auto">
          <a:xfrm>
            <a:off x="5724525" y="1739900"/>
            <a:ext cx="0" cy="728663"/>
          </a:xfrm>
          <a:prstGeom prst="line">
            <a:avLst/>
          </a:prstGeom>
          <a:noFill/>
          <a:ln w="63500">
            <a:solidFill>
              <a:srgbClr val="7030A0"/>
            </a:solidFill>
            <a:round/>
            <a:headEnd/>
            <a:tailEnd type="stealth" w="lg" len="lg"/>
          </a:ln>
          <a:effectLst/>
          <a:scene3d>
            <a:camera prst="orthographicFront">
              <a:rot lat="0" lon="0" rev="0"/>
            </a:camera>
            <a:lightRig rig="contrasting" dir="t">
              <a:rot lat="0" lon="0" rev="7800000"/>
            </a:lightRig>
          </a:scene3d>
          <a:sp3d>
            <a:bevelT w="139700" h="139700"/>
          </a:sp3d>
        </p:spPr>
        <p:txBody>
          <a:bodyPr>
            <a:spAutoFit/>
          </a:bodyPr>
          <a:lstStyle/>
          <a:p>
            <a:endParaRPr lang="en-US"/>
          </a:p>
        </p:txBody>
      </p:sp>
      <p:sp>
        <p:nvSpPr>
          <p:cNvPr id="431136" name="Line 32"/>
          <p:cNvSpPr>
            <a:spLocks noChangeShapeType="1"/>
          </p:cNvSpPr>
          <p:nvPr/>
        </p:nvSpPr>
        <p:spPr bwMode="auto">
          <a:xfrm>
            <a:off x="7529513" y="1739900"/>
            <a:ext cx="0" cy="728663"/>
          </a:xfrm>
          <a:prstGeom prst="line">
            <a:avLst/>
          </a:prstGeom>
          <a:noFill/>
          <a:ln w="63500">
            <a:solidFill>
              <a:srgbClr val="7030A0"/>
            </a:solidFill>
            <a:round/>
            <a:headEnd/>
            <a:tailEnd type="stealth" w="lg" len="lg"/>
          </a:ln>
          <a:effectLst/>
          <a:scene3d>
            <a:camera prst="orthographicFront">
              <a:rot lat="0" lon="0" rev="0"/>
            </a:camera>
            <a:lightRig rig="contrasting" dir="t">
              <a:rot lat="0" lon="0" rev="7800000"/>
            </a:lightRig>
          </a:scene3d>
          <a:sp3d>
            <a:bevelT w="139700" h="139700"/>
          </a:sp3d>
        </p:spPr>
        <p:txBody>
          <a:bodyPr>
            <a:spAutoFit/>
          </a:bodyPr>
          <a:lstStyle/>
          <a:p>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FAB7BFC-331C-459C-B147-B0E2DD34C1DB}" type="datetime3">
              <a:rPr lang="en-US"/>
              <a:pPr/>
              <a:t>8 January 2019</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7586BA2E-2946-4A05-BE6F-E0780713A6D2}" type="slidenum">
              <a:rPr lang="en-US"/>
              <a:pPr/>
              <a:t>45</a:t>
            </a:fld>
            <a:endParaRPr lang="en-US"/>
          </a:p>
        </p:txBody>
      </p:sp>
      <p:sp>
        <p:nvSpPr>
          <p:cNvPr id="433154" name="Rectangle 2"/>
          <p:cNvSpPr>
            <a:spLocks noGrp="1" noChangeArrowheads="1"/>
          </p:cNvSpPr>
          <p:nvPr>
            <p:ph type="title"/>
          </p:nvPr>
        </p:nvSpPr>
        <p:spPr/>
        <p:txBody>
          <a:bodyPr/>
          <a:lstStyle/>
          <a:p>
            <a:r>
              <a:rPr lang="en-US" sz="3400" b="1"/>
              <a:t>Conversational Interfaces: The Next Generation</a:t>
            </a:r>
            <a:endParaRPr lang="en-US" sz="3400"/>
          </a:p>
        </p:txBody>
      </p:sp>
      <p:sp>
        <p:nvSpPr>
          <p:cNvPr id="433155" name="Rectangle 3"/>
          <p:cNvSpPr>
            <a:spLocks noGrp="1" noChangeArrowheads="1"/>
          </p:cNvSpPr>
          <p:nvPr>
            <p:ph type="body" idx="1"/>
          </p:nvPr>
        </p:nvSpPr>
        <p:spPr/>
        <p:txBody>
          <a:bodyPr/>
          <a:lstStyle/>
          <a:p>
            <a:pPr>
              <a:lnSpc>
                <a:spcPct val="90000"/>
              </a:lnSpc>
            </a:pPr>
            <a:r>
              <a:rPr lang="en-US" sz="2100" b="1" dirty="0"/>
              <a:t>Enables us to </a:t>
            </a:r>
            <a:r>
              <a:rPr lang="en-US" sz="2100" b="1" i="1" dirty="0"/>
              <a:t>converse </a:t>
            </a:r>
            <a:r>
              <a:rPr lang="en-US" sz="2100" b="1" dirty="0"/>
              <a:t>with machines (in much the same way we communicate with one another) in order to create, access, and manage information and to solve problems</a:t>
            </a:r>
          </a:p>
          <a:p>
            <a:pPr>
              <a:lnSpc>
                <a:spcPct val="90000"/>
              </a:lnSpc>
            </a:pPr>
            <a:r>
              <a:rPr lang="en-US" sz="2100" b="1" dirty="0"/>
              <a:t>Augments speech recognition technology with natural language technology in order to </a:t>
            </a:r>
            <a:r>
              <a:rPr lang="en-US" sz="2100" b="1" i="1" dirty="0"/>
              <a:t>understand </a:t>
            </a:r>
            <a:r>
              <a:rPr lang="en-US" sz="2100" b="1" dirty="0"/>
              <a:t>the verbal input</a:t>
            </a:r>
          </a:p>
          <a:p>
            <a:pPr>
              <a:lnSpc>
                <a:spcPct val="90000"/>
              </a:lnSpc>
            </a:pPr>
            <a:r>
              <a:rPr lang="en-US" sz="2100" b="1" dirty="0"/>
              <a:t>Can engage in a </a:t>
            </a:r>
            <a:r>
              <a:rPr lang="en-US" sz="2100" b="1" i="1" dirty="0"/>
              <a:t>dialogue </a:t>
            </a:r>
            <a:r>
              <a:rPr lang="en-US" sz="2100" b="1" dirty="0"/>
              <a:t>with a user during the interaction</a:t>
            </a:r>
          </a:p>
          <a:p>
            <a:pPr>
              <a:lnSpc>
                <a:spcPct val="90000"/>
              </a:lnSpc>
            </a:pPr>
            <a:r>
              <a:rPr lang="en-US" sz="2100" b="1" dirty="0"/>
              <a:t>Uses natural language to </a:t>
            </a:r>
            <a:r>
              <a:rPr lang="en-US" sz="2100" b="1" i="1" dirty="0"/>
              <a:t>speak </a:t>
            </a:r>
            <a:r>
              <a:rPr lang="en-US" sz="2100" b="1" dirty="0"/>
              <a:t>the desired response</a:t>
            </a:r>
          </a:p>
          <a:p>
            <a:pPr>
              <a:lnSpc>
                <a:spcPct val="90000"/>
              </a:lnSpc>
            </a:pPr>
            <a:r>
              <a:rPr lang="en-US" sz="2100" b="1" dirty="0">
                <a:solidFill>
                  <a:srgbClr val="7030A0"/>
                </a:solidFill>
              </a:rPr>
              <a:t>Is what Hollywood and every “futurist” says we should have!</a:t>
            </a:r>
            <a:endParaRPr lang="en-US" sz="2100" dirty="0">
              <a:solidFill>
                <a:srgbClr val="7030A0"/>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Example of a Automatic Speech Recognition system</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CCABDE40-BEFB-450B-A5C7-16BE2FF448CE}" type="datetime3">
              <a:rPr lang="en-US" smtClean="0"/>
              <a:pPr/>
              <a:t>8 January 2019</a:t>
            </a:fld>
            <a:endParaRPr lang="en-US"/>
          </a:p>
        </p:txBody>
      </p:sp>
      <p:sp>
        <p:nvSpPr>
          <p:cNvPr id="5" name="Footer Placeholder 4"/>
          <p:cNvSpPr>
            <a:spLocks noGrp="1"/>
          </p:cNvSpPr>
          <p:nvPr>
            <p:ph type="ftr" sz="quarter" idx="11"/>
          </p:nvPr>
        </p:nvSpPr>
        <p:spPr/>
        <p:txBody>
          <a:bodyPr/>
          <a:lstStyle/>
          <a:p>
            <a:r>
              <a:rPr lang="en-US" smtClean="0"/>
              <a:t>Veton Këpuska</a:t>
            </a:r>
            <a:endParaRPr lang="en-US"/>
          </a:p>
        </p:txBody>
      </p:sp>
      <p:sp>
        <p:nvSpPr>
          <p:cNvPr id="6" name="Slide Number Placeholder 5"/>
          <p:cNvSpPr>
            <a:spLocks noGrp="1"/>
          </p:cNvSpPr>
          <p:nvPr>
            <p:ph type="sldNum" sz="quarter" idx="12"/>
          </p:nvPr>
        </p:nvSpPr>
        <p:spPr/>
        <p:txBody>
          <a:bodyPr/>
          <a:lstStyle/>
          <a:p>
            <a:fld id="{C0F6D132-864F-44ED-81C7-A4490894D114}" type="slidenum">
              <a:rPr lang="en-US" smtClean="0"/>
              <a:pPr/>
              <a:t>46</a:t>
            </a:fld>
            <a:endParaRPr lang="en-US"/>
          </a:p>
        </p:txBody>
      </p:sp>
    </p:spTree>
    <p:extLst>
      <p:ext uri="{BB962C8B-B14F-4D97-AF65-F5344CB8AC3E}">
        <p14:creationId xmlns:p14="http://schemas.microsoft.com/office/powerpoint/2010/main" val="206820082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358BFA0-6264-4FE0-BD50-B52162C26223}" type="datetime3">
              <a:rPr lang="en-US"/>
              <a:pPr/>
              <a:t>8 January 2019</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398ECA9A-340D-4929-9F8E-208170C2CC7C}" type="slidenum">
              <a:rPr lang="en-US"/>
              <a:pPr/>
              <a:t>47</a:t>
            </a:fld>
            <a:endParaRPr lang="en-US"/>
          </a:p>
        </p:txBody>
      </p:sp>
      <p:sp>
        <p:nvSpPr>
          <p:cNvPr id="434178" name="Rectangle 2"/>
          <p:cNvSpPr>
            <a:spLocks noGrp="1" noChangeArrowheads="1"/>
          </p:cNvSpPr>
          <p:nvPr>
            <p:ph type="title"/>
          </p:nvPr>
        </p:nvSpPr>
        <p:spPr/>
        <p:txBody>
          <a:bodyPr/>
          <a:lstStyle/>
          <a:p>
            <a:r>
              <a:rPr lang="en-US" sz="3400" b="1"/>
              <a:t>A Conversational System Architecture</a:t>
            </a:r>
            <a:endParaRPr lang="en-US" sz="3400"/>
          </a:p>
        </p:txBody>
      </p:sp>
      <p:pic>
        <p:nvPicPr>
          <p:cNvPr id="434179" name="Picture 3"/>
          <p:cNvPicPr>
            <a:picLocks noGrp="1" noChangeAspect="1" noChangeArrowheads="1"/>
          </p:cNvPicPr>
          <p:nvPr>
            <p:ph type="body" idx="1"/>
          </p:nvPr>
        </p:nvPicPr>
        <p:blipFill>
          <a:blip r:embed="rId2" cstate="print"/>
          <a:srcRect/>
          <a:stretch>
            <a:fillRect/>
          </a:stretch>
        </p:blipFill>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AB15E04-6AC2-4C66-892C-59F0D61EEA66}" type="datetime3">
              <a:rPr lang="en-US"/>
              <a:pPr/>
              <a:t>8 January 2019</a:t>
            </a:fld>
            <a:endParaRPr lang="en-US"/>
          </a:p>
        </p:txBody>
      </p:sp>
      <p:sp>
        <p:nvSpPr>
          <p:cNvPr id="6" name="Footer Placeholder 5"/>
          <p:cNvSpPr>
            <a:spLocks noGrp="1"/>
          </p:cNvSpPr>
          <p:nvPr>
            <p:ph type="ftr" sz="quarter" idx="11"/>
          </p:nvPr>
        </p:nvSpPr>
        <p:spPr/>
        <p:txBody>
          <a:bodyPr/>
          <a:lstStyle/>
          <a:p>
            <a:r>
              <a:rPr lang="en-US"/>
              <a:t>Veton Këpuska</a:t>
            </a:r>
          </a:p>
        </p:txBody>
      </p:sp>
      <p:sp>
        <p:nvSpPr>
          <p:cNvPr id="7" name="Slide Number Placeholder 6"/>
          <p:cNvSpPr>
            <a:spLocks noGrp="1"/>
          </p:cNvSpPr>
          <p:nvPr>
            <p:ph type="sldNum" sz="quarter" idx="12"/>
          </p:nvPr>
        </p:nvSpPr>
        <p:spPr/>
        <p:txBody>
          <a:bodyPr/>
          <a:lstStyle/>
          <a:p>
            <a:fld id="{C52A0E00-359F-4191-AFCE-968EE344995E}" type="slidenum">
              <a:rPr lang="en-US"/>
              <a:pPr/>
              <a:t>48</a:t>
            </a:fld>
            <a:endParaRPr lang="en-US"/>
          </a:p>
        </p:txBody>
      </p:sp>
      <p:sp>
        <p:nvSpPr>
          <p:cNvPr id="435202" name="Rectangle 2"/>
          <p:cNvSpPr>
            <a:spLocks noGrp="1" noChangeArrowheads="1"/>
          </p:cNvSpPr>
          <p:nvPr>
            <p:ph type="title"/>
          </p:nvPr>
        </p:nvSpPr>
        <p:spPr/>
        <p:txBody>
          <a:bodyPr/>
          <a:lstStyle/>
          <a:p>
            <a:r>
              <a:rPr lang="en-US" sz="3400" b="1"/>
              <a:t>Demo: Conversational Interface</a:t>
            </a:r>
            <a:endParaRPr lang="en-US" sz="3400"/>
          </a:p>
        </p:txBody>
      </p:sp>
      <p:sp>
        <p:nvSpPr>
          <p:cNvPr id="435203" name="Rectangle 3"/>
          <p:cNvSpPr>
            <a:spLocks noGrp="1" noChangeArrowheads="1"/>
          </p:cNvSpPr>
          <p:nvPr>
            <p:ph type="body" sz="half" idx="1"/>
          </p:nvPr>
        </p:nvSpPr>
        <p:spPr>
          <a:xfrm>
            <a:off x="566738" y="1447800"/>
            <a:ext cx="8001000" cy="1366838"/>
          </a:xfrm>
        </p:spPr>
        <p:txBody>
          <a:bodyPr/>
          <a:lstStyle/>
          <a:p>
            <a:pPr>
              <a:lnSpc>
                <a:spcPct val="80000"/>
              </a:lnSpc>
            </a:pPr>
            <a:r>
              <a:rPr lang="en-US" sz="1700" b="1" dirty="0"/>
              <a:t>Jupiter weather information system</a:t>
            </a:r>
          </a:p>
          <a:p>
            <a:pPr lvl="1">
              <a:lnSpc>
                <a:spcPct val="80000"/>
              </a:lnSpc>
            </a:pPr>
            <a:r>
              <a:rPr lang="en-US" sz="1500" b="1" dirty="0"/>
              <a:t>Access through telephone</a:t>
            </a:r>
          </a:p>
          <a:p>
            <a:pPr lvl="1">
              <a:lnSpc>
                <a:spcPct val="80000"/>
              </a:lnSpc>
            </a:pPr>
            <a:r>
              <a:rPr lang="en-US" sz="1500" b="1" dirty="0"/>
              <a:t>500 cities worldwide</a:t>
            </a:r>
          </a:p>
          <a:p>
            <a:pPr lvl="1">
              <a:lnSpc>
                <a:spcPct val="80000"/>
              </a:lnSpc>
            </a:pPr>
            <a:r>
              <a:rPr lang="en-US" sz="1500" b="1" dirty="0"/>
              <a:t>Harvest weather information from the Web several times daily</a:t>
            </a:r>
            <a:endParaRPr lang="en-US" sz="1500" dirty="0"/>
          </a:p>
        </p:txBody>
      </p:sp>
      <p:pic>
        <p:nvPicPr>
          <p:cNvPr id="435204" name="Picture 4"/>
          <p:cNvPicPr>
            <a:picLocks noGrp="1" noChangeAspect="1" noChangeArrowheads="1"/>
          </p:cNvPicPr>
          <p:nvPr>
            <p:ph sz="half" idx="2"/>
          </p:nvPr>
        </p:nvPicPr>
        <p:blipFill>
          <a:blip r:embed="rId2" cstate="print"/>
          <a:srcRect/>
          <a:stretch>
            <a:fillRect/>
          </a:stretch>
        </p:blipFill>
        <p:spPr>
          <a:xfrm>
            <a:off x="2036763" y="2617788"/>
            <a:ext cx="4992687" cy="3402012"/>
          </a:xfrm>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1386910-0AF3-4AE6-9020-DA933C088C39}" type="datetime3">
              <a:rPr lang="en-US"/>
              <a:pPr/>
              <a:t>8 January 2019</a:t>
            </a:fld>
            <a:endParaRPr lang="en-US"/>
          </a:p>
        </p:txBody>
      </p:sp>
      <p:sp>
        <p:nvSpPr>
          <p:cNvPr id="6" name="Footer Placeholder 5"/>
          <p:cNvSpPr>
            <a:spLocks noGrp="1"/>
          </p:cNvSpPr>
          <p:nvPr>
            <p:ph type="ftr" sz="quarter" idx="11"/>
          </p:nvPr>
        </p:nvSpPr>
        <p:spPr/>
        <p:txBody>
          <a:bodyPr/>
          <a:lstStyle/>
          <a:p>
            <a:r>
              <a:rPr lang="en-US"/>
              <a:t>Veton Këpuska</a:t>
            </a:r>
          </a:p>
        </p:txBody>
      </p:sp>
      <p:sp>
        <p:nvSpPr>
          <p:cNvPr id="7" name="Slide Number Placeholder 6"/>
          <p:cNvSpPr>
            <a:spLocks noGrp="1"/>
          </p:cNvSpPr>
          <p:nvPr>
            <p:ph type="sldNum" sz="quarter" idx="12"/>
          </p:nvPr>
        </p:nvSpPr>
        <p:spPr/>
        <p:txBody>
          <a:bodyPr/>
          <a:lstStyle/>
          <a:p>
            <a:fld id="{27B7D660-18D7-4AF4-BDB3-AC028DA1A82E}" type="slidenum">
              <a:rPr lang="en-US"/>
              <a:pPr/>
              <a:t>49</a:t>
            </a:fld>
            <a:endParaRPr lang="en-US"/>
          </a:p>
        </p:txBody>
      </p:sp>
      <p:sp>
        <p:nvSpPr>
          <p:cNvPr id="438274" name="Rectangle 2"/>
          <p:cNvSpPr>
            <a:spLocks noGrp="1" noChangeArrowheads="1"/>
          </p:cNvSpPr>
          <p:nvPr>
            <p:ph type="title"/>
          </p:nvPr>
        </p:nvSpPr>
        <p:spPr/>
        <p:txBody>
          <a:bodyPr/>
          <a:lstStyle/>
          <a:p>
            <a:r>
              <a:rPr lang="en-US" sz="3400" b="1"/>
              <a:t>(Real) Data Improves Performance (Weather Domain)</a:t>
            </a:r>
            <a:endParaRPr lang="en-US" sz="3400"/>
          </a:p>
        </p:txBody>
      </p:sp>
      <p:pic>
        <p:nvPicPr>
          <p:cNvPr id="438276" name="Picture 4"/>
          <p:cNvPicPr>
            <a:picLocks noGrp="1" noChangeAspect="1" noChangeArrowheads="1"/>
          </p:cNvPicPr>
          <p:nvPr>
            <p:ph sz="half" idx="1"/>
          </p:nvPr>
        </p:nvPicPr>
        <p:blipFill>
          <a:blip r:embed="rId2" cstate="print"/>
          <a:srcRect/>
          <a:stretch>
            <a:fillRect/>
          </a:stretch>
        </p:blipFill>
        <p:spPr>
          <a:xfrm>
            <a:off x="654050" y="1447800"/>
            <a:ext cx="7796213" cy="2327275"/>
          </a:xfrm>
          <a:noFill/>
          <a:ln/>
        </p:spPr>
      </p:pic>
      <p:sp>
        <p:nvSpPr>
          <p:cNvPr id="438275" name="Rectangle 3"/>
          <p:cNvSpPr>
            <a:spLocks noGrp="1" noChangeArrowheads="1"/>
          </p:cNvSpPr>
          <p:nvPr>
            <p:ph type="body" sz="half" idx="2"/>
          </p:nvPr>
        </p:nvSpPr>
        <p:spPr/>
        <p:txBody>
          <a:bodyPr/>
          <a:lstStyle/>
          <a:p>
            <a:pPr>
              <a:lnSpc>
                <a:spcPct val="80000"/>
              </a:lnSpc>
            </a:pPr>
            <a:r>
              <a:rPr lang="en-US" sz="2200" b="1"/>
              <a:t>Longitudinal evaluations show improvements</a:t>
            </a:r>
          </a:p>
          <a:p>
            <a:pPr>
              <a:lnSpc>
                <a:spcPct val="80000"/>
              </a:lnSpc>
            </a:pPr>
            <a:r>
              <a:rPr lang="en-US" sz="2200" b="1"/>
              <a:t>Collecting real data improves performance:</a:t>
            </a:r>
          </a:p>
          <a:p>
            <a:pPr lvl="1">
              <a:lnSpc>
                <a:spcPct val="80000"/>
              </a:lnSpc>
            </a:pPr>
            <a:r>
              <a:rPr lang="en-US" sz="2000" b="1"/>
              <a:t>Enables increased complexity and improved robustness for acoustic and language models</a:t>
            </a:r>
          </a:p>
          <a:p>
            <a:pPr lvl="1">
              <a:lnSpc>
                <a:spcPct val="80000"/>
              </a:lnSpc>
            </a:pPr>
            <a:r>
              <a:rPr lang="en-US" sz="2000" b="1"/>
              <a:t>Better match than laboratory recording conditions</a:t>
            </a:r>
            <a:endParaRPr lang="en-US" sz="2000"/>
          </a:p>
          <a:p>
            <a:pPr>
              <a:lnSpc>
                <a:spcPct val="80000"/>
              </a:lnSpc>
            </a:pPr>
            <a:r>
              <a:rPr lang="en-US" sz="2200" b="1"/>
              <a:t>Users come in all kinds</a:t>
            </a:r>
            <a:r>
              <a:rPr lang="en-US" sz="2200"/>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Date Placeholder 3"/>
          <p:cNvSpPr>
            <a:spLocks noGrp="1"/>
          </p:cNvSpPr>
          <p:nvPr>
            <p:ph type="dt" sz="half" idx="10"/>
          </p:nvPr>
        </p:nvSpPr>
        <p:spPr/>
        <p:txBody>
          <a:bodyPr/>
          <a:lstStyle/>
          <a:p>
            <a:fld id="{96A12F14-E7A0-4498-9421-2CFAE2B4512C}" type="datetime3">
              <a:rPr lang="en-US"/>
              <a:pPr/>
              <a:t>8 January 2019</a:t>
            </a:fld>
            <a:endParaRPr lang="en-US"/>
          </a:p>
        </p:txBody>
      </p:sp>
      <p:sp>
        <p:nvSpPr>
          <p:cNvPr id="21" name="Footer Placeholder 4"/>
          <p:cNvSpPr>
            <a:spLocks noGrp="1"/>
          </p:cNvSpPr>
          <p:nvPr>
            <p:ph type="ftr" sz="quarter" idx="11"/>
          </p:nvPr>
        </p:nvSpPr>
        <p:spPr/>
        <p:txBody>
          <a:bodyPr/>
          <a:lstStyle/>
          <a:p>
            <a:r>
              <a:rPr lang="en-US"/>
              <a:t>Veton Këpuska</a:t>
            </a:r>
          </a:p>
        </p:txBody>
      </p:sp>
      <p:sp>
        <p:nvSpPr>
          <p:cNvPr id="22" name="Slide Number Placeholder 5"/>
          <p:cNvSpPr>
            <a:spLocks noGrp="1"/>
          </p:cNvSpPr>
          <p:nvPr>
            <p:ph type="sldNum" sz="quarter" idx="12"/>
          </p:nvPr>
        </p:nvSpPr>
        <p:spPr/>
        <p:txBody>
          <a:bodyPr/>
          <a:lstStyle/>
          <a:p>
            <a:fld id="{E8658467-43F6-4A64-B4D5-0C6CF5446A84}" type="slidenum">
              <a:rPr lang="en-US"/>
              <a:pPr/>
              <a:t>5</a:t>
            </a:fld>
            <a:endParaRPr lang="en-US"/>
          </a:p>
        </p:txBody>
      </p:sp>
      <p:sp>
        <p:nvSpPr>
          <p:cNvPr id="408578" name="Rectangle 2"/>
          <p:cNvSpPr>
            <a:spLocks noGrp="1" noChangeArrowheads="1"/>
          </p:cNvSpPr>
          <p:nvPr>
            <p:ph type="title"/>
          </p:nvPr>
        </p:nvSpPr>
        <p:spPr/>
        <p:txBody>
          <a:bodyPr/>
          <a:lstStyle/>
          <a:p>
            <a:r>
              <a:rPr lang="en-US" b="1" dirty="0" smtClean="0"/>
              <a:t>Communication </a:t>
            </a:r>
            <a:r>
              <a:rPr lang="en-US" b="1" dirty="0"/>
              <a:t>via Spoken Language</a:t>
            </a:r>
            <a:endParaRPr lang="en-US" dirty="0"/>
          </a:p>
        </p:txBody>
      </p:sp>
      <p:sp>
        <p:nvSpPr>
          <p:cNvPr id="408579" name="Rectangle 3"/>
          <p:cNvSpPr>
            <a:spLocks noGrp="1" noChangeArrowheads="1"/>
          </p:cNvSpPr>
          <p:nvPr>
            <p:ph type="body" idx="1"/>
          </p:nvPr>
        </p:nvSpPr>
        <p:spPr/>
        <p:txBody>
          <a:bodyPr/>
          <a:lstStyle/>
          <a:p>
            <a:pPr>
              <a:buFont typeface="Wingdings" pitchFamily="2" charset="2"/>
              <a:buNone/>
            </a:pPr>
            <a:r>
              <a:rPr lang="en-US" dirty="0"/>
              <a:t> </a:t>
            </a:r>
          </a:p>
        </p:txBody>
      </p:sp>
      <p:sp>
        <p:nvSpPr>
          <p:cNvPr id="408580" name="Oval 4"/>
          <p:cNvSpPr>
            <a:spLocks noChangeArrowheads="1"/>
          </p:cNvSpPr>
          <p:nvPr/>
        </p:nvSpPr>
        <p:spPr bwMode="auto">
          <a:xfrm>
            <a:off x="5500688" y="2378075"/>
            <a:ext cx="1644650" cy="533400"/>
          </a:xfrm>
          <a:prstGeom prst="ellipse">
            <a:avLst/>
          </a:prstGeom>
          <a:solidFill>
            <a:srgbClr val="FFFF00"/>
          </a:solidFill>
          <a:ln w="9525" algn="ctr">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spAutoFit/>
          </a:bodyPr>
          <a:lstStyle/>
          <a:p>
            <a:pPr algn="ctr"/>
            <a:r>
              <a:rPr lang="en-US" sz="2000" b="1" dirty="0"/>
              <a:t>Speech</a:t>
            </a:r>
          </a:p>
        </p:txBody>
      </p:sp>
      <p:sp>
        <p:nvSpPr>
          <p:cNvPr id="408581" name="Oval 5"/>
          <p:cNvSpPr>
            <a:spLocks noChangeArrowheads="1"/>
          </p:cNvSpPr>
          <p:nvPr/>
        </p:nvSpPr>
        <p:spPr bwMode="auto">
          <a:xfrm>
            <a:off x="2228850" y="2459037"/>
            <a:ext cx="1644650" cy="533400"/>
          </a:xfrm>
          <a:prstGeom prst="ellipse">
            <a:avLst/>
          </a:prstGeom>
          <a:solidFill>
            <a:srgbClr val="FFFF00"/>
          </a:solidFill>
          <a:ln w="9525" algn="ctr">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spAutoFit/>
          </a:bodyPr>
          <a:lstStyle/>
          <a:p>
            <a:pPr algn="ctr"/>
            <a:r>
              <a:rPr lang="en-US" sz="2000" b="1" dirty="0"/>
              <a:t>Speech</a:t>
            </a:r>
          </a:p>
        </p:txBody>
      </p:sp>
      <p:sp>
        <p:nvSpPr>
          <p:cNvPr id="408582" name="Text Box 6"/>
          <p:cNvSpPr txBox="1">
            <a:spLocks noChangeArrowheads="1"/>
          </p:cNvSpPr>
          <p:nvPr/>
        </p:nvSpPr>
        <p:spPr bwMode="auto">
          <a:xfrm>
            <a:off x="2305050" y="1833563"/>
            <a:ext cx="1498600" cy="366712"/>
          </a:xfrm>
          <a:prstGeom prst="rect">
            <a:avLst/>
          </a:prstGeom>
          <a:no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spAutoFit/>
          </a:bodyPr>
          <a:lstStyle/>
          <a:p>
            <a:pPr algn="ctr"/>
            <a:r>
              <a:rPr lang="en-US" b="1"/>
              <a:t>Input</a:t>
            </a:r>
          </a:p>
        </p:txBody>
      </p:sp>
      <p:sp>
        <p:nvSpPr>
          <p:cNvPr id="408583" name="Text Box 7"/>
          <p:cNvSpPr txBox="1">
            <a:spLocks noChangeArrowheads="1"/>
          </p:cNvSpPr>
          <p:nvPr/>
        </p:nvSpPr>
        <p:spPr bwMode="auto">
          <a:xfrm>
            <a:off x="5570538" y="1778000"/>
            <a:ext cx="1498600" cy="366713"/>
          </a:xfrm>
          <a:prstGeom prst="rect">
            <a:avLst/>
          </a:prstGeom>
          <a:no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spAutoFit/>
          </a:bodyPr>
          <a:lstStyle/>
          <a:p>
            <a:pPr algn="ctr"/>
            <a:r>
              <a:rPr lang="en-US" b="1"/>
              <a:t>Output</a:t>
            </a:r>
          </a:p>
        </p:txBody>
      </p:sp>
      <p:sp>
        <p:nvSpPr>
          <p:cNvPr id="408584" name="Line 8"/>
          <p:cNvSpPr>
            <a:spLocks noChangeShapeType="1"/>
          </p:cNvSpPr>
          <p:nvPr/>
        </p:nvSpPr>
        <p:spPr bwMode="auto">
          <a:xfrm>
            <a:off x="1000125" y="3544888"/>
            <a:ext cx="7258050" cy="0"/>
          </a:xfrm>
          <a:prstGeom prst="line">
            <a:avLst/>
          </a:prstGeom>
          <a:noFill/>
          <a:ln w="38100">
            <a:solidFill>
              <a:schemeClr val="tx1"/>
            </a:solidFill>
            <a:prstDash val="sysDot"/>
            <a:round/>
            <a:headEnd/>
            <a:tailEnd/>
          </a:ln>
          <a:effectLst/>
        </p:spPr>
        <p:txBody>
          <a:bodyPr>
            <a:spAutoFit/>
          </a:bodyPr>
          <a:lstStyle/>
          <a:p>
            <a:endParaRPr lang="en-US"/>
          </a:p>
        </p:txBody>
      </p:sp>
      <p:sp>
        <p:nvSpPr>
          <p:cNvPr id="408585" name="Oval 9"/>
          <p:cNvSpPr>
            <a:spLocks noChangeArrowheads="1"/>
          </p:cNvSpPr>
          <p:nvPr/>
        </p:nvSpPr>
        <p:spPr bwMode="auto">
          <a:xfrm>
            <a:off x="5737225" y="4159250"/>
            <a:ext cx="1081088" cy="533400"/>
          </a:xfrm>
          <a:prstGeom prst="ellipse">
            <a:avLst/>
          </a:prstGeom>
          <a:solidFill>
            <a:srgbClr val="99CCFF"/>
          </a:solidFill>
          <a:ln w="9525" algn="ctr">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spAutoFit/>
          </a:bodyPr>
          <a:lstStyle/>
          <a:p>
            <a:pPr algn="ctr"/>
            <a:r>
              <a:rPr lang="en-US" sz="2000" b="1"/>
              <a:t>Text</a:t>
            </a:r>
          </a:p>
        </p:txBody>
      </p:sp>
      <p:sp>
        <p:nvSpPr>
          <p:cNvPr id="408586" name="Oval 10"/>
          <p:cNvSpPr>
            <a:spLocks noChangeArrowheads="1"/>
          </p:cNvSpPr>
          <p:nvPr/>
        </p:nvSpPr>
        <p:spPr bwMode="auto">
          <a:xfrm>
            <a:off x="2420938" y="4187825"/>
            <a:ext cx="1081087" cy="533400"/>
          </a:xfrm>
          <a:prstGeom prst="ellipse">
            <a:avLst/>
          </a:prstGeom>
          <a:solidFill>
            <a:srgbClr val="99CCFF"/>
          </a:solidFill>
          <a:ln w="9525" algn="ctr">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spAutoFit/>
          </a:bodyPr>
          <a:lstStyle/>
          <a:p>
            <a:pPr algn="ctr"/>
            <a:r>
              <a:rPr lang="en-US" sz="2000" b="1"/>
              <a:t>Text</a:t>
            </a:r>
          </a:p>
        </p:txBody>
      </p:sp>
      <p:cxnSp>
        <p:nvCxnSpPr>
          <p:cNvPr id="408587" name="AutoShape 11"/>
          <p:cNvCxnSpPr>
            <a:cxnSpLocks noChangeShapeType="1"/>
            <a:stCxn id="408581" idx="5"/>
            <a:endCxn id="408585" idx="1"/>
          </p:cNvCxnSpPr>
          <p:nvPr/>
        </p:nvCxnSpPr>
        <p:spPr bwMode="auto">
          <a:xfrm rot="16200000" flipH="1">
            <a:off x="4102575" y="2444392"/>
            <a:ext cx="1323043" cy="2262901"/>
          </a:xfrm>
          <a:prstGeom prst="straightConnector1">
            <a:avLst/>
          </a:prstGeom>
          <a:noFill/>
          <a:ln w="38100">
            <a:solidFill>
              <a:srgbClr val="FF0000"/>
            </a:solidFill>
            <a:round/>
            <a:headEnd/>
            <a:tailEnd type="stealth" w="lg" len="lg"/>
          </a:ln>
          <a:effectLst/>
        </p:spPr>
      </p:cxnSp>
      <p:sp>
        <p:nvSpPr>
          <p:cNvPr id="408588" name="Oval 12"/>
          <p:cNvSpPr>
            <a:spLocks noChangeArrowheads="1"/>
          </p:cNvSpPr>
          <p:nvPr/>
        </p:nvSpPr>
        <p:spPr bwMode="auto">
          <a:xfrm>
            <a:off x="3624263" y="5143500"/>
            <a:ext cx="1901825" cy="533400"/>
          </a:xfrm>
          <a:prstGeom prst="ellipse">
            <a:avLst/>
          </a:prstGeom>
          <a:solidFill>
            <a:srgbClr val="FF00FF"/>
          </a:solidFill>
          <a:ln w="9525" algn="ctr">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spAutoFit/>
          </a:bodyPr>
          <a:lstStyle/>
          <a:p>
            <a:pPr algn="ctr"/>
            <a:r>
              <a:rPr lang="en-US" sz="2000" b="1"/>
              <a:t>Meaning</a:t>
            </a:r>
          </a:p>
        </p:txBody>
      </p:sp>
      <p:cxnSp>
        <p:nvCxnSpPr>
          <p:cNvPr id="408589" name="AutoShape 13"/>
          <p:cNvCxnSpPr>
            <a:cxnSpLocks noChangeShapeType="1"/>
            <a:stCxn id="408585" idx="3"/>
            <a:endCxn id="408588" idx="7"/>
          </p:cNvCxnSpPr>
          <p:nvPr/>
        </p:nvCxnSpPr>
        <p:spPr bwMode="auto">
          <a:xfrm rot="5400000">
            <a:off x="5268020" y="4594088"/>
            <a:ext cx="607080" cy="647975"/>
          </a:xfrm>
          <a:prstGeom prst="straightConnector1">
            <a:avLst/>
          </a:prstGeom>
          <a:noFill/>
          <a:ln w="38100">
            <a:solidFill>
              <a:srgbClr val="CC99FF"/>
            </a:solidFill>
            <a:round/>
            <a:headEnd/>
            <a:tailEnd type="stealth" w="lg" len="lg"/>
          </a:ln>
          <a:effectLst/>
        </p:spPr>
      </p:cxnSp>
      <p:sp>
        <p:nvSpPr>
          <p:cNvPr id="408590" name="Text Box 14"/>
          <p:cNvSpPr txBox="1">
            <a:spLocks noChangeArrowheads="1"/>
          </p:cNvSpPr>
          <p:nvPr/>
        </p:nvSpPr>
        <p:spPr bwMode="auto">
          <a:xfrm>
            <a:off x="5570538" y="4849813"/>
            <a:ext cx="2305050" cy="366712"/>
          </a:xfrm>
          <a:prstGeom prst="rect">
            <a:avLst/>
          </a:prstGeom>
          <a:no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spAutoFit/>
          </a:bodyPr>
          <a:lstStyle/>
          <a:p>
            <a:pPr algn="l"/>
            <a:r>
              <a:rPr lang="en-US" b="1">
                <a:solidFill>
                  <a:srgbClr val="CC00FF"/>
                </a:solidFill>
              </a:rPr>
              <a:t>Understanding</a:t>
            </a:r>
          </a:p>
        </p:txBody>
      </p:sp>
      <p:sp>
        <p:nvSpPr>
          <p:cNvPr id="408591" name="Text Box 15"/>
          <p:cNvSpPr txBox="1">
            <a:spLocks noChangeArrowheads="1"/>
          </p:cNvSpPr>
          <p:nvPr/>
        </p:nvSpPr>
        <p:spPr bwMode="auto">
          <a:xfrm>
            <a:off x="1076325" y="4927600"/>
            <a:ext cx="2305050" cy="366713"/>
          </a:xfrm>
          <a:prstGeom prst="rect">
            <a:avLst/>
          </a:prstGeom>
          <a:no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spAutoFit/>
          </a:bodyPr>
          <a:lstStyle/>
          <a:p>
            <a:r>
              <a:rPr lang="en-US" b="1" dirty="0">
                <a:solidFill>
                  <a:srgbClr val="CC00FF"/>
                </a:solidFill>
              </a:rPr>
              <a:t>Generation</a:t>
            </a:r>
          </a:p>
        </p:txBody>
      </p:sp>
      <p:cxnSp>
        <p:nvCxnSpPr>
          <p:cNvPr id="408592" name="AutoShape 16"/>
          <p:cNvCxnSpPr>
            <a:cxnSpLocks noChangeShapeType="1"/>
            <a:stCxn id="408588" idx="1"/>
            <a:endCxn id="408586" idx="5"/>
          </p:cNvCxnSpPr>
          <p:nvPr/>
        </p:nvCxnSpPr>
        <p:spPr bwMode="auto">
          <a:xfrm rot="16200000" flipV="1">
            <a:off x="3333989" y="4652825"/>
            <a:ext cx="578505" cy="559076"/>
          </a:xfrm>
          <a:prstGeom prst="straightConnector1">
            <a:avLst/>
          </a:prstGeom>
          <a:noFill/>
          <a:ln w="38100">
            <a:solidFill>
              <a:srgbClr val="CC99FF"/>
            </a:solidFill>
            <a:round/>
            <a:headEnd/>
            <a:tailEnd type="stealth" w="lg" len="lg"/>
          </a:ln>
          <a:effectLst/>
        </p:spPr>
      </p:cxnSp>
      <p:cxnSp>
        <p:nvCxnSpPr>
          <p:cNvPr id="408593" name="AutoShape 17"/>
          <p:cNvCxnSpPr>
            <a:cxnSpLocks noChangeShapeType="1"/>
            <a:stCxn id="408586" idx="7"/>
            <a:endCxn id="408580" idx="3"/>
          </p:cNvCxnSpPr>
          <p:nvPr/>
        </p:nvCxnSpPr>
        <p:spPr bwMode="auto">
          <a:xfrm rot="5400000" flipH="1" flipV="1">
            <a:off x="3826332" y="2350731"/>
            <a:ext cx="1432580" cy="2397839"/>
          </a:xfrm>
          <a:prstGeom prst="straightConnector1">
            <a:avLst/>
          </a:prstGeom>
          <a:noFill/>
          <a:ln w="38100">
            <a:solidFill>
              <a:srgbClr val="0000FF"/>
            </a:solidFill>
            <a:round/>
            <a:headEnd/>
            <a:tailEnd type="stealth" w="lg" len="lg"/>
          </a:ln>
          <a:effectLst/>
        </p:spPr>
      </p:cxnSp>
      <p:sp>
        <p:nvSpPr>
          <p:cNvPr id="408594" name="Text Box 18"/>
          <p:cNvSpPr txBox="1">
            <a:spLocks noChangeArrowheads="1"/>
          </p:cNvSpPr>
          <p:nvPr/>
        </p:nvSpPr>
        <p:spPr bwMode="auto">
          <a:xfrm>
            <a:off x="1038225" y="3062288"/>
            <a:ext cx="1344613" cy="366712"/>
          </a:xfrm>
          <a:prstGeom prst="rect">
            <a:avLst/>
          </a:prstGeom>
          <a:no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spAutoFit/>
          </a:bodyPr>
          <a:lstStyle/>
          <a:p>
            <a:pPr algn="l"/>
            <a:r>
              <a:rPr lang="en-US" b="1"/>
              <a:t>Human</a:t>
            </a:r>
          </a:p>
        </p:txBody>
      </p:sp>
      <p:sp>
        <p:nvSpPr>
          <p:cNvPr id="408595" name="Text Box 19"/>
          <p:cNvSpPr txBox="1">
            <a:spLocks noChangeArrowheads="1"/>
          </p:cNvSpPr>
          <p:nvPr/>
        </p:nvSpPr>
        <p:spPr bwMode="auto">
          <a:xfrm>
            <a:off x="1000125" y="3676650"/>
            <a:ext cx="1536700" cy="366713"/>
          </a:xfrm>
          <a:prstGeom prst="rect">
            <a:avLst/>
          </a:prstGeom>
          <a:no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spAutoFit/>
          </a:bodyPr>
          <a:lstStyle/>
          <a:p>
            <a:pPr algn="l"/>
            <a:r>
              <a:rPr lang="en-US" b="1"/>
              <a:t>Computer</a:t>
            </a:r>
          </a:p>
        </p:txBody>
      </p:sp>
      <p:grpSp>
        <p:nvGrpSpPr>
          <p:cNvPr id="7" name="Group 6"/>
          <p:cNvGrpSpPr/>
          <p:nvPr/>
        </p:nvGrpSpPr>
        <p:grpSpPr>
          <a:xfrm>
            <a:off x="5642181" y="3144837"/>
            <a:ext cx="2233407" cy="893769"/>
            <a:chOff x="5642181" y="3144837"/>
            <a:chExt cx="2233407" cy="893769"/>
          </a:xfrm>
        </p:grpSpPr>
        <p:sp>
          <p:nvSpPr>
            <p:cNvPr id="2" name="Rounded Rectangle 1"/>
            <p:cNvSpPr/>
            <p:nvPr/>
          </p:nvSpPr>
          <p:spPr bwMode="auto">
            <a:xfrm>
              <a:off x="6174929" y="3144837"/>
              <a:ext cx="1700659" cy="715089"/>
            </a:xfrm>
            <a:prstGeom prst="roundRect">
              <a:avLst/>
            </a:prstGeom>
            <a:solidFill>
              <a:srgbClr val="FF0000"/>
            </a:solidFill>
            <a:ln w="28575">
              <a:headEnd type="none" w="med" len="med"/>
              <a:tailEnd type="triangl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0" i="0" u="none" strike="noStrike" cap="none" normalizeH="0" baseline="0" dirty="0" smtClean="0">
                  <a:ln>
                    <a:noFill/>
                  </a:ln>
                  <a:solidFill>
                    <a:schemeClr val="bg1"/>
                  </a:solidFill>
                  <a:effectLst/>
                  <a:latin typeface="Verdana" pitchFamily="34" charset="0"/>
                </a:rPr>
                <a:t>Speech Recognition</a:t>
              </a:r>
            </a:p>
          </p:txBody>
        </p:sp>
        <p:cxnSp>
          <p:nvCxnSpPr>
            <p:cNvPr id="4" name="Elbow Connector 3"/>
            <p:cNvCxnSpPr>
              <a:stCxn id="2" idx="1"/>
            </p:cNvCxnSpPr>
            <p:nvPr/>
          </p:nvCxnSpPr>
          <p:spPr bwMode="auto">
            <a:xfrm rot="10800000" flipV="1">
              <a:off x="5642181" y="3502382"/>
              <a:ext cx="532748" cy="536224"/>
            </a:xfrm>
            <a:prstGeom prst="curvedConnector2">
              <a:avLst/>
            </a:prstGeom>
            <a:noFill/>
            <a:ln w="25400" cap="flat" cmpd="sng" algn="ctr">
              <a:solidFill>
                <a:schemeClr val="tx1"/>
              </a:solidFill>
              <a:prstDash val="solid"/>
              <a:round/>
              <a:headEnd type="none" w="med" len="med"/>
              <a:tailEnd type="triangle"/>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1000"/>
                                  </p:stCondLst>
                                  <p:childTnLst>
                                    <p:set>
                                      <p:cBhvr>
                                        <p:cTn id="6" dur="1" fill="hold">
                                          <p:stCondLst>
                                            <p:cond delay="1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EC94AC-A8E5-456D-8384-4288562A2541}" type="datetime3">
              <a:rPr lang="en-US"/>
              <a:pPr/>
              <a:t>8 January 2019</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78E2D270-EAF5-4122-A0EB-A5144FD9FB8E}" type="slidenum">
              <a:rPr lang="en-US"/>
              <a:pPr/>
              <a:t>50</a:t>
            </a:fld>
            <a:endParaRPr lang="en-US"/>
          </a:p>
        </p:txBody>
      </p:sp>
      <p:sp>
        <p:nvSpPr>
          <p:cNvPr id="441346" name="Rectangle 2"/>
          <p:cNvSpPr>
            <a:spLocks noGrp="1" noChangeArrowheads="1"/>
          </p:cNvSpPr>
          <p:nvPr>
            <p:ph type="title"/>
          </p:nvPr>
        </p:nvSpPr>
        <p:spPr/>
        <p:txBody>
          <a:bodyPr/>
          <a:lstStyle/>
          <a:p>
            <a:r>
              <a:rPr lang="en-US" b="1" dirty="0"/>
              <a:t>But We Are Far from </a:t>
            </a:r>
            <a:r>
              <a:rPr lang="en-US" b="1" dirty="0" smtClean="0"/>
              <a:t>Done (2010)!</a:t>
            </a:r>
            <a:endParaRPr lang="en-US" dirty="0"/>
          </a:p>
        </p:txBody>
      </p:sp>
      <p:pic>
        <p:nvPicPr>
          <p:cNvPr id="441347" name="Picture 3"/>
          <p:cNvPicPr>
            <a:picLocks noGrp="1" noChangeAspect="1" noChangeArrowheads="1"/>
          </p:cNvPicPr>
          <p:nvPr>
            <p:ph type="body" idx="1"/>
          </p:nvPr>
        </p:nvPicPr>
        <p:blipFill>
          <a:blip r:embed="rId2" cstate="print"/>
          <a:srcRect/>
          <a:stretch>
            <a:fillRect/>
          </a:stretch>
        </p:blipFill>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Course outline</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CCABDE40-BEFB-450B-A5C7-16BE2FF448CE}" type="datetime3">
              <a:rPr lang="en-US" smtClean="0"/>
              <a:pPr/>
              <a:t>8 January 2019</a:t>
            </a:fld>
            <a:endParaRPr lang="en-US"/>
          </a:p>
        </p:txBody>
      </p:sp>
      <p:sp>
        <p:nvSpPr>
          <p:cNvPr id="5" name="Footer Placeholder 4"/>
          <p:cNvSpPr>
            <a:spLocks noGrp="1"/>
          </p:cNvSpPr>
          <p:nvPr>
            <p:ph type="ftr" sz="quarter" idx="11"/>
          </p:nvPr>
        </p:nvSpPr>
        <p:spPr/>
        <p:txBody>
          <a:bodyPr/>
          <a:lstStyle/>
          <a:p>
            <a:r>
              <a:rPr lang="en-US" smtClean="0"/>
              <a:t>Veton Këpuska</a:t>
            </a:r>
            <a:endParaRPr lang="en-US"/>
          </a:p>
        </p:txBody>
      </p:sp>
      <p:sp>
        <p:nvSpPr>
          <p:cNvPr id="6" name="Slide Number Placeholder 5"/>
          <p:cNvSpPr>
            <a:spLocks noGrp="1"/>
          </p:cNvSpPr>
          <p:nvPr>
            <p:ph type="sldNum" sz="quarter" idx="12"/>
          </p:nvPr>
        </p:nvSpPr>
        <p:spPr/>
        <p:txBody>
          <a:bodyPr/>
          <a:lstStyle/>
          <a:p>
            <a:fld id="{C0F6D132-864F-44ED-81C7-A4490894D114}" type="slidenum">
              <a:rPr lang="en-US" smtClean="0"/>
              <a:pPr/>
              <a:t>51</a:t>
            </a:fld>
            <a:endParaRPr lang="en-US"/>
          </a:p>
        </p:txBody>
      </p:sp>
    </p:spTree>
    <p:extLst>
      <p:ext uri="{BB962C8B-B14F-4D97-AF65-F5344CB8AC3E}">
        <p14:creationId xmlns:p14="http://schemas.microsoft.com/office/powerpoint/2010/main" val="57281290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77AE7B-076A-4739-97CE-664ECB7B5AF8}" type="datetime3">
              <a:rPr lang="en-US"/>
              <a:pPr/>
              <a:t>8 January 2019</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E33F6AF7-B430-407B-BD77-FA4D91E03109}" type="slidenum">
              <a:rPr lang="en-US"/>
              <a:pPr/>
              <a:t>52</a:t>
            </a:fld>
            <a:endParaRPr lang="en-US"/>
          </a:p>
        </p:txBody>
      </p:sp>
      <p:sp>
        <p:nvSpPr>
          <p:cNvPr id="442370" name="Rectangle 2"/>
          <p:cNvSpPr>
            <a:spLocks noGrp="1" noChangeArrowheads="1"/>
          </p:cNvSpPr>
          <p:nvPr>
            <p:ph type="title"/>
          </p:nvPr>
        </p:nvSpPr>
        <p:spPr/>
        <p:txBody>
          <a:bodyPr/>
          <a:lstStyle/>
          <a:p>
            <a:r>
              <a:rPr lang="en-US" b="1"/>
              <a:t>Course Outline</a:t>
            </a:r>
            <a:endParaRPr lang="en-US"/>
          </a:p>
        </p:txBody>
      </p:sp>
      <p:sp>
        <p:nvSpPr>
          <p:cNvPr id="3" name="TextBox 2"/>
          <p:cNvSpPr txBox="1"/>
          <p:nvPr/>
        </p:nvSpPr>
        <p:spPr>
          <a:xfrm>
            <a:off x="1037446" y="3399710"/>
            <a:ext cx="901107" cy="523220"/>
          </a:xfrm>
          <a:prstGeom prst="rect">
            <a:avLst/>
          </a:prstGeom>
          <a:noFill/>
        </p:spPr>
        <p:txBody>
          <a:bodyPr wrap="square" rtlCol="0">
            <a:spAutoFit/>
          </a:bodyPr>
          <a:lstStyle/>
          <a:p>
            <a:pPr algn="ctr"/>
            <a:r>
              <a:rPr lang="en-US" sz="1400" b="1" dirty="0" smtClean="0"/>
              <a:t>Speech Signal</a:t>
            </a:r>
            <a:endParaRPr lang="en-US" sz="1400" b="1" dirty="0"/>
          </a:p>
        </p:txBody>
      </p:sp>
      <p:sp>
        <p:nvSpPr>
          <p:cNvPr id="7" name="TextBox 6"/>
          <p:cNvSpPr txBox="1"/>
          <p:nvPr/>
        </p:nvSpPr>
        <p:spPr>
          <a:xfrm>
            <a:off x="3149723" y="3482123"/>
            <a:ext cx="1920250" cy="369332"/>
          </a:xfrm>
          <a:prstGeom prst="rect">
            <a:avLst/>
          </a:prstGeom>
          <a:solidFill>
            <a:srgbClr val="CC00FF"/>
          </a:solidFill>
          <a:scene3d>
            <a:camera prst="orthographicFront"/>
            <a:lightRig rig="threePt" dir="t"/>
          </a:scene3d>
          <a:sp3d>
            <a:bevelT/>
          </a:sp3d>
        </p:spPr>
        <p:txBody>
          <a:bodyPr wrap="square" rtlCol="0">
            <a:spAutoFit/>
          </a:bodyPr>
          <a:lstStyle/>
          <a:p>
            <a:pPr algn="ctr"/>
            <a:r>
              <a:rPr lang="en-US" dirty="0" smtClean="0">
                <a:solidFill>
                  <a:schemeClr val="bg1"/>
                </a:solidFill>
              </a:rPr>
              <a:t>Representation</a:t>
            </a:r>
            <a:endParaRPr lang="en-US" dirty="0">
              <a:solidFill>
                <a:schemeClr val="bg1"/>
              </a:solidFill>
            </a:endParaRPr>
          </a:p>
        </p:txBody>
      </p:sp>
      <p:sp>
        <p:nvSpPr>
          <p:cNvPr id="10" name="TextBox 9"/>
          <p:cNvSpPr txBox="1"/>
          <p:nvPr/>
        </p:nvSpPr>
        <p:spPr>
          <a:xfrm>
            <a:off x="5877770" y="3482123"/>
            <a:ext cx="1003329" cy="369332"/>
          </a:xfrm>
          <a:prstGeom prst="rect">
            <a:avLst/>
          </a:prstGeom>
          <a:solidFill>
            <a:srgbClr val="CC00FF"/>
          </a:solidFill>
          <a:scene3d>
            <a:camera prst="orthographicFront"/>
            <a:lightRig rig="threePt" dir="t"/>
          </a:scene3d>
          <a:sp3d>
            <a:bevelT/>
          </a:sp3d>
        </p:spPr>
        <p:txBody>
          <a:bodyPr wrap="square" rtlCol="0">
            <a:spAutoFit/>
          </a:bodyPr>
          <a:lstStyle/>
          <a:p>
            <a:pPr algn="ctr"/>
            <a:r>
              <a:rPr lang="en-US" dirty="0" smtClean="0">
                <a:solidFill>
                  <a:schemeClr val="bg1"/>
                </a:solidFill>
              </a:rPr>
              <a:t>Search</a:t>
            </a:r>
            <a:endParaRPr lang="en-US" dirty="0">
              <a:solidFill>
                <a:schemeClr val="bg1"/>
              </a:solidFill>
            </a:endParaRPr>
          </a:p>
        </p:txBody>
      </p:sp>
      <p:cxnSp>
        <p:nvCxnSpPr>
          <p:cNvPr id="9" name="Straight Arrow Connector 8"/>
          <p:cNvCxnSpPr>
            <a:stCxn id="3" idx="3"/>
            <a:endCxn id="7" idx="1"/>
          </p:cNvCxnSpPr>
          <p:nvPr/>
        </p:nvCxnSpPr>
        <p:spPr bwMode="auto">
          <a:xfrm>
            <a:off x="1938553" y="3661320"/>
            <a:ext cx="1211170" cy="5469"/>
          </a:xfrm>
          <a:prstGeom prst="straightConnector1">
            <a:avLst/>
          </a:prstGeom>
          <a:noFill/>
          <a:ln w="9525" cap="flat" cmpd="sng" algn="ctr">
            <a:solidFill>
              <a:schemeClr val="tx1"/>
            </a:solidFill>
            <a:prstDash val="solid"/>
            <a:round/>
            <a:headEnd type="none" w="med" len="med"/>
            <a:tailEnd type="triangle"/>
          </a:ln>
          <a:effectLst/>
        </p:spPr>
      </p:cxnSp>
      <p:cxnSp>
        <p:nvCxnSpPr>
          <p:cNvPr id="14" name="Straight Arrow Connector 13"/>
          <p:cNvCxnSpPr>
            <a:endCxn id="10" idx="1"/>
          </p:cNvCxnSpPr>
          <p:nvPr/>
        </p:nvCxnSpPr>
        <p:spPr bwMode="auto">
          <a:xfrm flipV="1">
            <a:off x="4648811" y="3666789"/>
            <a:ext cx="1228959" cy="14685"/>
          </a:xfrm>
          <a:prstGeom prst="straightConnector1">
            <a:avLst/>
          </a:prstGeom>
          <a:noFill/>
          <a:ln w="9525" cap="flat" cmpd="sng" algn="ctr">
            <a:solidFill>
              <a:schemeClr val="tx1"/>
            </a:solidFill>
            <a:prstDash val="solid"/>
            <a:round/>
            <a:headEnd type="none" w="med" len="med"/>
            <a:tailEnd type="triangle"/>
          </a:ln>
          <a:effectLst/>
        </p:spPr>
      </p:cxnSp>
      <p:sp>
        <p:nvSpPr>
          <p:cNvPr id="18" name="TextBox 17"/>
          <p:cNvSpPr txBox="1"/>
          <p:nvPr/>
        </p:nvSpPr>
        <p:spPr>
          <a:xfrm>
            <a:off x="7678049" y="3405045"/>
            <a:ext cx="1425741" cy="523220"/>
          </a:xfrm>
          <a:prstGeom prst="rect">
            <a:avLst/>
          </a:prstGeom>
          <a:noFill/>
        </p:spPr>
        <p:txBody>
          <a:bodyPr wrap="square" rtlCol="0">
            <a:spAutoFit/>
          </a:bodyPr>
          <a:lstStyle/>
          <a:p>
            <a:pPr algn="ctr"/>
            <a:r>
              <a:rPr lang="en-US" sz="1400" b="1" dirty="0" smtClean="0"/>
              <a:t>Recognized Words</a:t>
            </a:r>
            <a:endParaRPr lang="en-US" sz="1400" b="1" dirty="0"/>
          </a:p>
        </p:txBody>
      </p:sp>
      <p:cxnSp>
        <p:nvCxnSpPr>
          <p:cNvPr id="17" name="Straight Arrow Connector 16"/>
          <p:cNvCxnSpPr>
            <a:stCxn id="10" idx="3"/>
            <a:endCxn id="18" idx="1"/>
          </p:cNvCxnSpPr>
          <p:nvPr/>
        </p:nvCxnSpPr>
        <p:spPr bwMode="auto">
          <a:xfrm flipV="1">
            <a:off x="6881099" y="3666655"/>
            <a:ext cx="796950" cy="134"/>
          </a:xfrm>
          <a:prstGeom prst="straightConnector1">
            <a:avLst/>
          </a:prstGeom>
          <a:noFill/>
          <a:ln w="9525" cap="flat" cmpd="sng" algn="ctr">
            <a:solidFill>
              <a:schemeClr val="tx1"/>
            </a:solidFill>
            <a:prstDash val="solid"/>
            <a:round/>
            <a:headEnd type="none" w="med" len="med"/>
            <a:tailEnd type="triangle"/>
          </a:ln>
          <a:effectLst/>
        </p:spPr>
      </p:cxnSp>
      <p:sp>
        <p:nvSpPr>
          <p:cNvPr id="19" name="Oval 18"/>
          <p:cNvSpPr/>
          <p:nvPr/>
        </p:nvSpPr>
        <p:spPr bwMode="auto">
          <a:xfrm>
            <a:off x="3957520" y="2392065"/>
            <a:ext cx="1541076" cy="735747"/>
          </a:xfrm>
          <a:prstGeom prst="ellipse">
            <a:avLst/>
          </a:prstGeom>
          <a:solidFill>
            <a:srgbClr val="CC00FF"/>
          </a:solidFill>
          <a:ln w="9525" cap="flat" cmpd="sng" algn="ctr">
            <a:noFill/>
            <a:prstDash val="solid"/>
            <a:round/>
            <a:headEnd type="none" w="med" len="med"/>
            <a:tailEnd type="triangl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400" b="1" i="0" u="none" strike="noStrike" cap="none" normalizeH="0" dirty="0" smtClean="0">
                <a:ln>
                  <a:noFill/>
                </a:ln>
                <a:solidFill>
                  <a:schemeClr val="bg1"/>
                </a:solidFill>
                <a:effectLst/>
                <a:latin typeface="Verdana" pitchFamily="34" charset="0"/>
              </a:rPr>
              <a:t>Acoustic Models</a:t>
            </a:r>
          </a:p>
        </p:txBody>
      </p:sp>
      <p:sp>
        <p:nvSpPr>
          <p:cNvPr id="22" name="Oval 21"/>
          <p:cNvSpPr/>
          <p:nvPr/>
        </p:nvSpPr>
        <p:spPr bwMode="auto">
          <a:xfrm>
            <a:off x="5608935" y="2392064"/>
            <a:ext cx="1541076" cy="735747"/>
          </a:xfrm>
          <a:prstGeom prst="ellipse">
            <a:avLst/>
          </a:prstGeom>
          <a:solidFill>
            <a:srgbClr val="CC00FF"/>
          </a:solidFill>
          <a:ln w="9525" cap="flat" cmpd="sng" algn="ctr">
            <a:noFill/>
            <a:prstDash val="solid"/>
            <a:round/>
            <a:headEnd type="none" w="med" len="med"/>
            <a:tailEnd type="triangl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400" b="1" i="0" u="none" strike="noStrike" cap="none" normalizeH="0" dirty="0" smtClean="0">
                <a:ln>
                  <a:noFill/>
                </a:ln>
                <a:solidFill>
                  <a:schemeClr val="bg1"/>
                </a:solidFill>
                <a:effectLst/>
                <a:latin typeface="Verdana" pitchFamily="34" charset="0"/>
              </a:rPr>
              <a:t>Lexical Models</a:t>
            </a:r>
          </a:p>
        </p:txBody>
      </p:sp>
      <p:sp>
        <p:nvSpPr>
          <p:cNvPr id="23" name="Oval 22"/>
          <p:cNvSpPr/>
          <p:nvPr/>
        </p:nvSpPr>
        <p:spPr bwMode="auto">
          <a:xfrm>
            <a:off x="7447619" y="2392063"/>
            <a:ext cx="1696381" cy="735747"/>
          </a:xfrm>
          <a:prstGeom prst="ellipse">
            <a:avLst/>
          </a:prstGeom>
          <a:solidFill>
            <a:srgbClr val="CC00FF"/>
          </a:solidFill>
          <a:ln w="9525" cap="flat" cmpd="sng" algn="ctr">
            <a:noFill/>
            <a:prstDash val="solid"/>
            <a:round/>
            <a:headEnd type="none" w="med" len="med"/>
            <a:tailEnd type="triangl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400" b="1" i="0" u="none" strike="noStrike" cap="none" normalizeH="0" dirty="0" smtClean="0">
                <a:ln>
                  <a:noFill/>
                </a:ln>
                <a:solidFill>
                  <a:schemeClr val="bg1"/>
                </a:solidFill>
                <a:effectLst/>
                <a:latin typeface="Verdana" pitchFamily="34" charset="0"/>
              </a:rPr>
              <a:t>Language Models</a:t>
            </a:r>
          </a:p>
        </p:txBody>
      </p:sp>
      <p:cxnSp>
        <p:nvCxnSpPr>
          <p:cNvPr id="21" name="Straight Arrow Connector 20"/>
          <p:cNvCxnSpPr>
            <a:stCxn id="19" idx="5"/>
            <a:endCxn id="10" idx="0"/>
          </p:cNvCxnSpPr>
          <p:nvPr/>
        </p:nvCxnSpPr>
        <p:spPr bwMode="auto">
          <a:xfrm>
            <a:off x="5272911" y="3020064"/>
            <a:ext cx="1106524" cy="462059"/>
          </a:xfrm>
          <a:prstGeom prst="straightConnector1">
            <a:avLst/>
          </a:prstGeom>
          <a:noFill/>
          <a:ln w="9525" cap="flat" cmpd="sng" algn="ctr">
            <a:solidFill>
              <a:schemeClr val="tx1"/>
            </a:solidFill>
            <a:prstDash val="solid"/>
            <a:round/>
            <a:headEnd type="none" w="med" len="med"/>
            <a:tailEnd type="triangle"/>
          </a:ln>
          <a:effectLst/>
        </p:spPr>
      </p:cxnSp>
      <p:cxnSp>
        <p:nvCxnSpPr>
          <p:cNvPr id="25" name="Straight Arrow Connector 24"/>
          <p:cNvCxnSpPr>
            <a:stCxn id="22" idx="4"/>
            <a:endCxn id="10" idx="0"/>
          </p:cNvCxnSpPr>
          <p:nvPr/>
        </p:nvCxnSpPr>
        <p:spPr bwMode="auto">
          <a:xfrm flipH="1">
            <a:off x="6379435" y="3127811"/>
            <a:ext cx="38" cy="354312"/>
          </a:xfrm>
          <a:prstGeom prst="straightConnector1">
            <a:avLst/>
          </a:prstGeom>
          <a:noFill/>
          <a:ln w="9525" cap="flat" cmpd="sng" algn="ctr">
            <a:solidFill>
              <a:schemeClr val="tx1"/>
            </a:solidFill>
            <a:prstDash val="solid"/>
            <a:round/>
            <a:headEnd type="none" w="med" len="med"/>
            <a:tailEnd type="triangle"/>
          </a:ln>
          <a:effectLst/>
        </p:spPr>
      </p:cxnSp>
      <p:cxnSp>
        <p:nvCxnSpPr>
          <p:cNvPr id="27" name="Straight Arrow Connector 26"/>
          <p:cNvCxnSpPr>
            <a:stCxn id="23" idx="3"/>
            <a:endCxn id="10" idx="0"/>
          </p:cNvCxnSpPr>
          <p:nvPr/>
        </p:nvCxnSpPr>
        <p:spPr bwMode="auto">
          <a:xfrm flipH="1">
            <a:off x="6379435" y="3020062"/>
            <a:ext cx="1316613" cy="462061"/>
          </a:xfrm>
          <a:prstGeom prst="straightConnector1">
            <a:avLst/>
          </a:prstGeom>
          <a:noFill/>
          <a:ln w="9525" cap="flat" cmpd="sng" algn="ctr">
            <a:solidFill>
              <a:schemeClr val="tx1"/>
            </a:solidFill>
            <a:prstDash val="solid"/>
            <a:round/>
            <a:headEnd type="none" w="med" len="med"/>
            <a:tailEnd type="triangle"/>
          </a:ln>
          <a:effectLst/>
        </p:spPr>
      </p:cxnSp>
      <p:sp>
        <p:nvSpPr>
          <p:cNvPr id="29" name="Rounded Rectangle 28"/>
          <p:cNvSpPr/>
          <p:nvPr/>
        </p:nvSpPr>
        <p:spPr bwMode="auto">
          <a:xfrm>
            <a:off x="529916" y="2482102"/>
            <a:ext cx="1916165" cy="817245"/>
          </a:xfrm>
          <a:prstGeom prst="roundRect">
            <a:avLst/>
          </a:prstGeom>
          <a:solidFill>
            <a:srgbClr val="FFC000"/>
          </a:solidFill>
          <a:ln w="9525" cap="flat" cmpd="sng" algn="ctr">
            <a:noFill/>
            <a:prstDash val="solid"/>
            <a:round/>
            <a:headEnd type="none" w="med" len="med"/>
            <a:tailEnd type="triangl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400" i="0" u="none" strike="noStrike" cap="none" normalizeH="0" baseline="0" dirty="0" smtClean="0">
                <a:ln>
                  <a:noFill/>
                </a:ln>
                <a:solidFill>
                  <a:srgbClr val="CC00FF"/>
                </a:solidFill>
                <a:effectLst/>
                <a:latin typeface="Verdana" pitchFamily="34" charset="0"/>
              </a:rPr>
              <a:t>Acoustic Theory of Speech</a:t>
            </a:r>
            <a:r>
              <a:rPr kumimoji="0" lang="en-US" sz="1400" i="0" u="none" strike="noStrike" cap="none" normalizeH="0" dirty="0" smtClean="0">
                <a:ln>
                  <a:noFill/>
                </a:ln>
                <a:solidFill>
                  <a:srgbClr val="CC00FF"/>
                </a:solidFill>
                <a:effectLst/>
                <a:latin typeface="Verdana" pitchFamily="34" charset="0"/>
              </a:rPr>
              <a:t> Production</a:t>
            </a:r>
            <a:endParaRPr kumimoji="0" lang="en-US" sz="1400" i="0" u="none" strike="noStrike" cap="none" normalizeH="0" baseline="0" dirty="0" smtClean="0">
              <a:ln>
                <a:noFill/>
              </a:ln>
              <a:solidFill>
                <a:srgbClr val="CC00FF"/>
              </a:solidFill>
              <a:effectLst/>
              <a:latin typeface="Verdana" pitchFamily="34" charset="0"/>
            </a:endParaRPr>
          </a:p>
        </p:txBody>
      </p:sp>
      <p:sp>
        <p:nvSpPr>
          <p:cNvPr id="34" name="Rounded Rectangle 33"/>
          <p:cNvSpPr/>
          <p:nvPr/>
        </p:nvSpPr>
        <p:spPr bwMode="auto">
          <a:xfrm>
            <a:off x="2554507" y="1416180"/>
            <a:ext cx="1243873" cy="817245"/>
          </a:xfrm>
          <a:prstGeom prst="roundRect">
            <a:avLst/>
          </a:prstGeom>
          <a:solidFill>
            <a:srgbClr val="FFC000"/>
          </a:solidFill>
          <a:ln w="9525" cap="flat" cmpd="sng" algn="ctr">
            <a:noFill/>
            <a:prstDash val="solid"/>
            <a:round/>
            <a:headEnd type="none" w="med" len="med"/>
            <a:tailEnd type="triangl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400" dirty="0">
                <a:solidFill>
                  <a:srgbClr val="CC00FF"/>
                </a:solidFill>
              </a:rPr>
              <a:t>A</a:t>
            </a:r>
            <a:r>
              <a:rPr kumimoji="0" lang="en-US" sz="1400" i="0" u="none" strike="noStrike" cap="none" normalizeH="0" baseline="0" dirty="0" smtClean="0">
                <a:ln>
                  <a:noFill/>
                </a:ln>
                <a:solidFill>
                  <a:srgbClr val="CC00FF"/>
                </a:solidFill>
                <a:effectLst/>
              </a:rPr>
              <a:t>coustic Phonetic Modeling</a:t>
            </a:r>
          </a:p>
        </p:txBody>
      </p:sp>
      <p:sp>
        <p:nvSpPr>
          <p:cNvPr id="33" name="Rounded Rectangle 32"/>
          <p:cNvSpPr/>
          <p:nvPr/>
        </p:nvSpPr>
        <p:spPr bwMode="auto">
          <a:xfrm>
            <a:off x="2535241" y="2315255"/>
            <a:ext cx="1243873" cy="578882"/>
          </a:xfrm>
          <a:prstGeom prst="roundRect">
            <a:avLst/>
          </a:prstGeom>
          <a:solidFill>
            <a:srgbClr val="FFC000"/>
          </a:solidFill>
          <a:ln w="9525" cap="flat" cmpd="sng" algn="ctr">
            <a:noFill/>
            <a:prstDash val="solid"/>
            <a:round/>
            <a:headEnd type="none" w="med" len="med"/>
            <a:tailEnd type="triangl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400" i="0" u="none" strike="noStrike" cap="none" normalizeH="0" baseline="0" dirty="0" smtClean="0">
                <a:ln>
                  <a:noFill/>
                </a:ln>
                <a:solidFill>
                  <a:srgbClr val="CC00FF"/>
                </a:solidFill>
                <a:effectLst/>
                <a:latin typeface="Verdana" pitchFamily="34" charset="0"/>
              </a:rPr>
              <a:t>Robust ASR</a:t>
            </a:r>
          </a:p>
        </p:txBody>
      </p:sp>
      <p:sp>
        <p:nvSpPr>
          <p:cNvPr id="32" name="Rounded Rectangle 31"/>
          <p:cNvSpPr/>
          <p:nvPr/>
        </p:nvSpPr>
        <p:spPr bwMode="auto">
          <a:xfrm>
            <a:off x="2535242" y="3011671"/>
            <a:ext cx="1243873" cy="340519"/>
          </a:xfrm>
          <a:prstGeom prst="roundRect">
            <a:avLst/>
          </a:prstGeom>
          <a:solidFill>
            <a:srgbClr val="FFC000"/>
          </a:solidFill>
          <a:ln w="9525" cap="flat" cmpd="sng" algn="ctr">
            <a:noFill/>
            <a:prstDash val="solid"/>
            <a:round/>
            <a:headEnd type="none" w="med" len="med"/>
            <a:tailEnd type="triangl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400" i="0" u="none" strike="noStrike" cap="none" normalizeH="0" baseline="0" dirty="0" smtClean="0">
                <a:ln>
                  <a:noFill/>
                </a:ln>
                <a:solidFill>
                  <a:srgbClr val="CC00FF"/>
                </a:solidFill>
                <a:effectLst/>
                <a:latin typeface="Verdana" pitchFamily="34" charset="0"/>
              </a:rPr>
              <a:t>Adaptation</a:t>
            </a:r>
          </a:p>
        </p:txBody>
      </p:sp>
      <p:sp>
        <p:nvSpPr>
          <p:cNvPr id="35" name="Rounded Rectangle 34"/>
          <p:cNvSpPr/>
          <p:nvPr/>
        </p:nvSpPr>
        <p:spPr bwMode="auto">
          <a:xfrm>
            <a:off x="192537" y="1423859"/>
            <a:ext cx="2265894" cy="919401"/>
          </a:xfrm>
          <a:prstGeom prst="roundRect">
            <a:avLst/>
          </a:prstGeom>
          <a:solidFill>
            <a:srgbClr val="92D050"/>
          </a:solidFill>
          <a:ln w="9525" cap="flat" cmpd="sng" algn="ctr">
            <a:noFill/>
            <a:prstDash val="solid"/>
            <a:round/>
            <a:headEnd type="none" w="med" len="med"/>
            <a:tailEnd type="triangl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r>
              <a:rPr lang="en-US" sz="1200" b="1" dirty="0" smtClean="0">
                <a:solidFill>
                  <a:srgbClr val="FF0000"/>
                </a:solidFill>
              </a:rPr>
              <a:t>Paralinguistic Information</a:t>
            </a:r>
            <a:br>
              <a:rPr lang="en-US" sz="1200" b="1" dirty="0" smtClean="0">
                <a:solidFill>
                  <a:srgbClr val="FF0000"/>
                </a:solidFill>
              </a:rPr>
            </a:br>
            <a:r>
              <a:rPr lang="en-US" sz="1200" b="1" dirty="0" smtClean="0">
                <a:solidFill>
                  <a:srgbClr val="FF0000"/>
                </a:solidFill>
              </a:rPr>
              <a:t>Speech Understanding</a:t>
            </a:r>
            <a:br>
              <a:rPr lang="en-US" sz="1200" b="1" dirty="0" smtClean="0">
                <a:solidFill>
                  <a:srgbClr val="FF0000"/>
                </a:solidFill>
              </a:rPr>
            </a:br>
            <a:r>
              <a:rPr lang="en-US" sz="1200" b="1" dirty="0" smtClean="0">
                <a:solidFill>
                  <a:srgbClr val="FF0000"/>
                </a:solidFill>
              </a:rPr>
              <a:t>Multi-Modal Interfaces</a:t>
            </a:r>
            <a:endParaRPr kumimoji="0" lang="en-US" sz="1200" b="1" i="0" u="none" strike="noStrike" cap="none" normalizeH="0" baseline="0" dirty="0" smtClean="0">
              <a:ln>
                <a:noFill/>
              </a:ln>
              <a:solidFill>
                <a:srgbClr val="FF0000"/>
              </a:solidFill>
              <a:effectLst/>
            </a:endParaRPr>
          </a:p>
        </p:txBody>
      </p:sp>
      <p:sp>
        <p:nvSpPr>
          <p:cNvPr id="36" name="Rounded Rectangle 35"/>
          <p:cNvSpPr/>
          <p:nvPr/>
        </p:nvSpPr>
        <p:spPr bwMode="auto">
          <a:xfrm>
            <a:off x="3899774" y="1467538"/>
            <a:ext cx="1285413" cy="578882"/>
          </a:xfrm>
          <a:prstGeom prst="roundRect">
            <a:avLst/>
          </a:prstGeom>
          <a:solidFill>
            <a:srgbClr val="FFC000"/>
          </a:solidFill>
          <a:ln w="9525" cap="flat" cmpd="sng" algn="ctr">
            <a:noFill/>
            <a:prstDash val="solid"/>
            <a:round/>
            <a:headEnd type="none" w="med" len="med"/>
            <a:tailEnd type="triangl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400" dirty="0" smtClean="0">
                <a:solidFill>
                  <a:srgbClr val="CC00FF"/>
                </a:solidFill>
              </a:rPr>
              <a:t>Pattern Recognition</a:t>
            </a:r>
            <a:endParaRPr kumimoji="0" lang="en-US" sz="1400" i="0" u="none" strike="noStrike" cap="none" normalizeH="0" baseline="0" dirty="0" smtClean="0">
              <a:ln>
                <a:noFill/>
              </a:ln>
              <a:solidFill>
                <a:srgbClr val="CC00FF"/>
              </a:solidFill>
              <a:effectLst/>
            </a:endParaRPr>
          </a:p>
        </p:txBody>
      </p:sp>
      <p:sp>
        <p:nvSpPr>
          <p:cNvPr id="37" name="Rounded Rectangle 36"/>
          <p:cNvSpPr/>
          <p:nvPr/>
        </p:nvSpPr>
        <p:spPr bwMode="auto">
          <a:xfrm>
            <a:off x="5286581" y="1465695"/>
            <a:ext cx="1583550" cy="578882"/>
          </a:xfrm>
          <a:prstGeom prst="roundRect">
            <a:avLst/>
          </a:prstGeom>
          <a:solidFill>
            <a:srgbClr val="FFC000"/>
          </a:solidFill>
          <a:ln w="9525" cap="flat" cmpd="sng" algn="ctr">
            <a:noFill/>
            <a:prstDash val="solid"/>
            <a:round/>
            <a:headEnd type="none" w="med" len="med"/>
            <a:tailEnd type="triangl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400" dirty="0" smtClean="0">
                <a:solidFill>
                  <a:srgbClr val="CC00FF"/>
                </a:solidFill>
              </a:rPr>
              <a:t>Finite State Transducers</a:t>
            </a:r>
            <a:endParaRPr kumimoji="0" lang="en-US" sz="1400" i="0" u="none" strike="noStrike" cap="none" normalizeH="0" baseline="0" dirty="0" smtClean="0">
              <a:ln>
                <a:noFill/>
              </a:ln>
              <a:solidFill>
                <a:srgbClr val="CC00FF"/>
              </a:solidFill>
              <a:effectLst/>
            </a:endParaRPr>
          </a:p>
        </p:txBody>
      </p:sp>
      <p:sp>
        <p:nvSpPr>
          <p:cNvPr id="38" name="Rounded Rectangle 37"/>
          <p:cNvSpPr/>
          <p:nvPr/>
        </p:nvSpPr>
        <p:spPr bwMode="auto">
          <a:xfrm>
            <a:off x="7035342" y="1455320"/>
            <a:ext cx="1285413" cy="578882"/>
          </a:xfrm>
          <a:prstGeom prst="roundRect">
            <a:avLst/>
          </a:prstGeom>
          <a:solidFill>
            <a:srgbClr val="FFC000"/>
          </a:solidFill>
          <a:ln w="9525" cap="flat" cmpd="sng" algn="ctr">
            <a:noFill/>
            <a:prstDash val="solid"/>
            <a:round/>
            <a:headEnd type="none" w="med" len="med"/>
            <a:tailEnd type="triangl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400" dirty="0" smtClean="0">
                <a:solidFill>
                  <a:srgbClr val="CC00FF"/>
                </a:solidFill>
              </a:rPr>
              <a:t>Language Modelling</a:t>
            </a:r>
            <a:endParaRPr kumimoji="0" lang="en-US" sz="1400" i="0" u="none" strike="noStrike" cap="none" normalizeH="0" baseline="0" dirty="0" smtClean="0">
              <a:ln>
                <a:noFill/>
              </a:ln>
              <a:solidFill>
                <a:srgbClr val="CC00FF"/>
              </a:solidFill>
              <a:effectLst/>
            </a:endParaRPr>
          </a:p>
        </p:txBody>
      </p:sp>
      <p:sp>
        <p:nvSpPr>
          <p:cNvPr id="39" name="Rounded Rectangle 38"/>
          <p:cNvSpPr/>
          <p:nvPr/>
        </p:nvSpPr>
        <p:spPr bwMode="auto">
          <a:xfrm>
            <a:off x="559794" y="3922930"/>
            <a:ext cx="1886287" cy="578882"/>
          </a:xfrm>
          <a:prstGeom prst="roundRect">
            <a:avLst/>
          </a:prstGeom>
          <a:solidFill>
            <a:srgbClr val="FFC000"/>
          </a:solidFill>
          <a:ln w="9525" cap="flat" cmpd="sng" algn="ctr">
            <a:noFill/>
            <a:prstDash val="solid"/>
            <a:round/>
            <a:headEnd type="none" w="med" len="med"/>
            <a:tailEnd type="triangl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400" dirty="0" smtClean="0">
                <a:solidFill>
                  <a:srgbClr val="CC00FF"/>
                </a:solidFill>
              </a:rPr>
              <a:t>Properties of Speech Sounds</a:t>
            </a:r>
            <a:endParaRPr kumimoji="0" lang="en-US" sz="1400" i="0" u="none" strike="noStrike" cap="none" normalizeH="0" baseline="0" dirty="0" smtClean="0">
              <a:ln>
                <a:noFill/>
              </a:ln>
              <a:solidFill>
                <a:srgbClr val="CC00FF"/>
              </a:solidFill>
              <a:effectLst/>
            </a:endParaRPr>
          </a:p>
        </p:txBody>
      </p:sp>
      <p:sp>
        <p:nvSpPr>
          <p:cNvPr id="40" name="Rounded Rectangle 39"/>
          <p:cNvSpPr/>
          <p:nvPr/>
        </p:nvSpPr>
        <p:spPr bwMode="auto">
          <a:xfrm>
            <a:off x="2593482" y="3940757"/>
            <a:ext cx="1631580" cy="578882"/>
          </a:xfrm>
          <a:prstGeom prst="roundRect">
            <a:avLst/>
          </a:prstGeom>
          <a:solidFill>
            <a:srgbClr val="FFC000"/>
          </a:solidFill>
          <a:ln w="9525" cap="flat" cmpd="sng" algn="ctr">
            <a:noFill/>
            <a:prstDash val="solid"/>
            <a:round/>
            <a:headEnd type="none" w="med" len="med"/>
            <a:tailEnd type="triangl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400" dirty="0" smtClean="0">
                <a:solidFill>
                  <a:srgbClr val="CC00FF"/>
                </a:solidFill>
              </a:rPr>
              <a:t>Signal Representation</a:t>
            </a:r>
            <a:endParaRPr kumimoji="0" lang="en-US" sz="1400" i="0" u="none" strike="noStrike" cap="none" normalizeH="0" baseline="0" dirty="0" smtClean="0">
              <a:ln>
                <a:noFill/>
              </a:ln>
              <a:solidFill>
                <a:srgbClr val="CC00FF"/>
              </a:solidFill>
              <a:effectLst/>
            </a:endParaRPr>
          </a:p>
        </p:txBody>
      </p:sp>
      <p:sp>
        <p:nvSpPr>
          <p:cNvPr id="41" name="Rounded Rectangle 40"/>
          <p:cNvSpPr/>
          <p:nvPr/>
        </p:nvSpPr>
        <p:spPr bwMode="auto">
          <a:xfrm>
            <a:off x="2035977" y="4676773"/>
            <a:ext cx="2138558" cy="578882"/>
          </a:xfrm>
          <a:prstGeom prst="roundRect">
            <a:avLst/>
          </a:prstGeom>
          <a:solidFill>
            <a:srgbClr val="FFC000"/>
          </a:solidFill>
          <a:ln w="9525" cap="flat" cmpd="sng" algn="ctr">
            <a:noFill/>
            <a:prstDash val="solid"/>
            <a:round/>
            <a:headEnd type="none" w="med" len="med"/>
            <a:tailEnd type="triangl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400" dirty="0" smtClean="0">
                <a:solidFill>
                  <a:srgbClr val="CC00FF"/>
                </a:solidFill>
              </a:rPr>
              <a:t>Vector Quantization &amp; Clustering</a:t>
            </a:r>
            <a:endParaRPr kumimoji="0" lang="en-US" sz="1400" i="0" u="none" strike="noStrike" cap="none" normalizeH="0" baseline="0" dirty="0" smtClean="0">
              <a:ln>
                <a:noFill/>
              </a:ln>
              <a:solidFill>
                <a:srgbClr val="CC00FF"/>
              </a:solidFill>
              <a:effectLst/>
            </a:endParaRPr>
          </a:p>
        </p:txBody>
      </p:sp>
      <p:sp>
        <p:nvSpPr>
          <p:cNvPr id="42" name="Rounded Rectangle 41"/>
          <p:cNvSpPr/>
          <p:nvPr/>
        </p:nvSpPr>
        <p:spPr bwMode="auto">
          <a:xfrm>
            <a:off x="4331851" y="4671044"/>
            <a:ext cx="1659842" cy="578882"/>
          </a:xfrm>
          <a:prstGeom prst="roundRect">
            <a:avLst/>
          </a:prstGeom>
          <a:solidFill>
            <a:srgbClr val="FFC000"/>
          </a:solidFill>
          <a:ln w="9525" cap="flat" cmpd="sng" algn="ctr">
            <a:noFill/>
            <a:prstDash val="solid"/>
            <a:round/>
            <a:headEnd type="none" w="med" len="med"/>
            <a:tailEnd type="triangl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400" dirty="0" smtClean="0">
                <a:solidFill>
                  <a:srgbClr val="CC00FF"/>
                </a:solidFill>
              </a:rPr>
              <a:t>Hidden Markov Modeling </a:t>
            </a:r>
            <a:endParaRPr kumimoji="0" lang="en-US" sz="1400" i="0" u="none" strike="noStrike" cap="none" normalizeH="0" baseline="0" dirty="0" smtClean="0">
              <a:ln>
                <a:noFill/>
              </a:ln>
              <a:solidFill>
                <a:srgbClr val="CC00FF"/>
              </a:solidFill>
              <a:effectLst/>
            </a:endParaRPr>
          </a:p>
        </p:txBody>
      </p:sp>
      <p:sp>
        <p:nvSpPr>
          <p:cNvPr id="47" name="Rounded Rectangle 46"/>
          <p:cNvSpPr/>
          <p:nvPr/>
        </p:nvSpPr>
        <p:spPr bwMode="auto">
          <a:xfrm>
            <a:off x="6084813" y="4671044"/>
            <a:ext cx="1102233" cy="578882"/>
          </a:xfrm>
          <a:prstGeom prst="roundRect">
            <a:avLst/>
          </a:prstGeom>
          <a:solidFill>
            <a:srgbClr val="FFC000"/>
          </a:solidFill>
          <a:ln w="9525" cap="flat" cmpd="sng" algn="ctr">
            <a:noFill/>
            <a:prstDash val="solid"/>
            <a:round/>
            <a:headEnd type="none" w="med" len="med"/>
            <a:tailEnd type="triangl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400" dirty="0" smtClean="0">
                <a:solidFill>
                  <a:srgbClr val="CC00FF"/>
                </a:solidFill>
              </a:rPr>
              <a:t>Graphical Models</a:t>
            </a:r>
            <a:endParaRPr kumimoji="0" lang="en-US" sz="1400" i="0" u="none" strike="noStrike" cap="none" normalizeH="0" baseline="0" dirty="0" smtClean="0">
              <a:ln>
                <a:noFill/>
              </a:ln>
              <a:solidFill>
                <a:srgbClr val="CC00FF"/>
              </a:solidFill>
              <a:effectLst/>
            </a:endParaRPr>
          </a:p>
        </p:txBody>
      </p:sp>
      <p:sp>
        <p:nvSpPr>
          <p:cNvPr id="48" name="Rounded Rectangle 47"/>
          <p:cNvSpPr/>
          <p:nvPr/>
        </p:nvSpPr>
        <p:spPr bwMode="auto">
          <a:xfrm>
            <a:off x="7340008" y="4671044"/>
            <a:ext cx="1263224" cy="578882"/>
          </a:xfrm>
          <a:prstGeom prst="roundRect">
            <a:avLst/>
          </a:prstGeom>
          <a:solidFill>
            <a:srgbClr val="FFC000"/>
          </a:solidFill>
          <a:ln w="9525" cap="flat" cmpd="sng" algn="ctr">
            <a:noFill/>
            <a:prstDash val="solid"/>
            <a:round/>
            <a:headEnd type="none" w="med" len="med"/>
            <a:tailEnd type="triangl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400" dirty="0" smtClean="0">
                <a:solidFill>
                  <a:srgbClr val="CC00FF"/>
                </a:solidFill>
              </a:rPr>
              <a:t>Segmental Models</a:t>
            </a:r>
            <a:endParaRPr kumimoji="0" lang="en-US" sz="1400" i="0" u="none" strike="noStrike" cap="none" normalizeH="0" baseline="0" dirty="0" smtClean="0">
              <a:ln>
                <a:noFill/>
              </a:ln>
              <a:solidFill>
                <a:srgbClr val="CC00FF"/>
              </a:solidFill>
              <a:effectLst/>
            </a:endParaRPr>
          </a:p>
        </p:txBody>
      </p:sp>
      <p:sp>
        <p:nvSpPr>
          <p:cNvPr id="49" name="Rounded Rectangle 48"/>
          <p:cNvSpPr/>
          <p:nvPr/>
        </p:nvSpPr>
        <p:spPr bwMode="auto">
          <a:xfrm>
            <a:off x="4331851" y="5431916"/>
            <a:ext cx="2138558" cy="340519"/>
          </a:xfrm>
          <a:prstGeom prst="roundRect">
            <a:avLst/>
          </a:prstGeom>
          <a:solidFill>
            <a:srgbClr val="FFC000"/>
          </a:solidFill>
          <a:ln w="9525" cap="flat" cmpd="sng" algn="ctr">
            <a:noFill/>
            <a:prstDash val="solid"/>
            <a:round/>
            <a:headEnd type="none" w="med" len="med"/>
            <a:tailEnd type="triangl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400" dirty="0" smtClean="0">
                <a:solidFill>
                  <a:srgbClr val="CC00FF"/>
                </a:solidFill>
              </a:rPr>
              <a:t>Neural Networks</a:t>
            </a:r>
            <a:endParaRPr kumimoji="0" lang="en-US" sz="1400" i="0" u="none" strike="noStrike" cap="none" normalizeH="0" baseline="0" dirty="0" smtClean="0">
              <a:ln>
                <a:noFill/>
              </a:ln>
              <a:solidFill>
                <a:srgbClr val="CC00FF"/>
              </a:solidFill>
              <a:effectLst/>
            </a:endParaRPr>
          </a:p>
        </p:txBody>
      </p:sp>
      <p:sp>
        <p:nvSpPr>
          <p:cNvPr id="50" name="Rounded Rectangle 49"/>
          <p:cNvSpPr/>
          <p:nvPr/>
        </p:nvSpPr>
        <p:spPr bwMode="auto">
          <a:xfrm>
            <a:off x="6551330" y="5652186"/>
            <a:ext cx="1792577" cy="340519"/>
          </a:xfrm>
          <a:prstGeom prst="roundRect">
            <a:avLst/>
          </a:prstGeom>
          <a:solidFill>
            <a:srgbClr val="FFC000"/>
          </a:solidFill>
          <a:ln w="9525" cap="flat" cmpd="sng" algn="ctr">
            <a:noFill/>
            <a:prstDash val="solid"/>
            <a:round/>
            <a:headEnd type="none" w="med" len="med"/>
            <a:tailEnd type="triangl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t" anchorCtr="0" compatLnSpc="1">
            <a:prstTxWarp prst="textNoShape">
              <a:avLst/>
            </a:prstTxWarp>
            <a:spAutoFit/>
          </a:bodyPr>
          <a:lstStyle/>
          <a:p>
            <a:pPr algn="ctr"/>
            <a:r>
              <a:rPr lang="en-US" sz="1400" b="1" dirty="0" smtClean="0"/>
              <a:t>Deep Learning</a:t>
            </a:r>
            <a:endParaRPr lang="en-US" sz="1400" b="1" dirty="0"/>
          </a:p>
        </p:txBody>
      </p:sp>
    </p:spTree>
    <p:extLst>
      <p:ext uri="{BB962C8B-B14F-4D97-AF65-F5344CB8AC3E}">
        <p14:creationId xmlns:p14="http://schemas.microsoft.com/office/powerpoint/2010/main" val="368872450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378651C-BC91-4E48-ACA2-ABF6810C1B6A}" type="datetime3">
              <a:rPr lang="en-US"/>
              <a:pPr/>
              <a:t>8 January 2019</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FDD941C3-B2A9-47BA-803F-D6CBF2733AF9}" type="slidenum">
              <a:rPr lang="en-US"/>
              <a:pPr/>
              <a:t>53</a:t>
            </a:fld>
            <a:endParaRPr lang="en-US"/>
          </a:p>
        </p:txBody>
      </p:sp>
      <p:sp>
        <p:nvSpPr>
          <p:cNvPr id="443394" name="Rectangle 2"/>
          <p:cNvSpPr>
            <a:spLocks noGrp="1" noChangeArrowheads="1"/>
          </p:cNvSpPr>
          <p:nvPr>
            <p:ph type="title"/>
          </p:nvPr>
        </p:nvSpPr>
        <p:spPr/>
        <p:txBody>
          <a:bodyPr/>
          <a:lstStyle/>
          <a:p>
            <a:r>
              <a:rPr lang="en-US" b="1"/>
              <a:t>Course Logistics</a:t>
            </a:r>
            <a:endParaRPr lang="en-US"/>
          </a:p>
        </p:txBody>
      </p:sp>
      <p:sp>
        <p:nvSpPr>
          <p:cNvPr id="443395" name="Rectangle 3"/>
          <p:cNvSpPr>
            <a:spLocks noGrp="1" noChangeArrowheads="1"/>
          </p:cNvSpPr>
          <p:nvPr>
            <p:ph type="body" idx="1"/>
          </p:nvPr>
        </p:nvSpPr>
        <p:spPr/>
        <p:txBody>
          <a:bodyPr/>
          <a:lstStyle/>
          <a:p>
            <a:r>
              <a:rPr lang="en-US" b="1" dirty="0"/>
              <a:t>Lectures:</a:t>
            </a:r>
          </a:p>
          <a:p>
            <a:pPr lvl="1"/>
            <a:r>
              <a:rPr lang="en-US" b="1" dirty="0"/>
              <a:t>Two sessions/week, 1.5 hours/session</a:t>
            </a:r>
            <a:endParaRPr lang="en-US" dirty="0"/>
          </a:p>
          <a:p>
            <a:r>
              <a:rPr lang="en-US" b="1" dirty="0"/>
              <a:t>Grading (Tentative)</a:t>
            </a:r>
          </a:p>
          <a:p>
            <a:pPr lvl="1"/>
            <a:r>
              <a:rPr lang="en-US" sz="2200" b="1" dirty="0" smtClean="0"/>
              <a:t>Assignments </a:t>
            </a:r>
            <a:r>
              <a:rPr lang="en-US" sz="2200" b="1" dirty="0"/>
              <a:t>				</a:t>
            </a:r>
            <a:r>
              <a:rPr lang="en-US" sz="2200" b="1" dirty="0" smtClean="0"/>
              <a:t>50%</a:t>
            </a:r>
            <a:endParaRPr lang="en-US" sz="2200" b="1" dirty="0"/>
          </a:p>
          <a:p>
            <a:pPr lvl="1"/>
            <a:r>
              <a:rPr lang="en-US" sz="2200" b="1" dirty="0" smtClean="0"/>
              <a:t>Final </a:t>
            </a:r>
            <a:r>
              <a:rPr lang="en-US" sz="2200" b="1" dirty="0"/>
              <a:t>Project (about 4 weeks) 	</a:t>
            </a:r>
            <a:r>
              <a:rPr lang="en-US" sz="2200" b="1" dirty="0" smtClean="0"/>
              <a:t>50%</a:t>
            </a:r>
            <a:endParaRPr lang="en-US" dirty="0">
              <a:solidFill>
                <a:srgbClr val="0000FF"/>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522FCAA-61D1-46D2-B895-D519082E72FF}" type="datetime3">
              <a:rPr lang="en-US"/>
              <a:pPr/>
              <a:t>8 January 2019</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1A0ABE79-D411-4C72-B300-EEE337EAAB0B}" type="slidenum">
              <a:rPr lang="en-US"/>
              <a:pPr/>
              <a:t>54</a:t>
            </a:fld>
            <a:endParaRPr lang="en-US"/>
          </a:p>
        </p:txBody>
      </p:sp>
      <p:sp>
        <p:nvSpPr>
          <p:cNvPr id="444418" name="Rectangle 2"/>
          <p:cNvSpPr>
            <a:spLocks noGrp="1" noChangeArrowheads="1"/>
          </p:cNvSpPr>
          <p:nvPr>
            <p:ph type="title"/>
          </p:nvPr>
        </p:nvSpPr>
        <p:spPr/>
        <p:txBody>
          <a:bodyPr/>
          <a:lstStyle/>
          <a:p>
            <a:r>
              <a:rPr lang="en-US" b="1"/>
              <a:t>Assignments</a:t>
            </a:r>
            <a:endParaRPr lang="en-US"/>
          </a:p>
        </p:txBody>
      </p:sp>
      <p:sp>
        <p:nvSpPr>
          <p:cNvPr id="444419" name="Rectangle 3"/>
          <p:cNvSpPr>
            <a:spLocks noGrp="1" noChangeArrowheads="1"/>
          </p:cNvSpPr>
          <p:nvPr>
            <p:ph type="body" idx="1"/>
          </p:nvPr>
        </p:nvSpPr>
        <p:spPr/>
        <p:txBody>
          <a:bodyPr/>
          <a:lstStyle/>
          <a:p>
            <a:r>
              <a:rPr lang="en-US" b="1"/>
              <a:t>There will be several assignments</a:t>
            </a:r>
          </a:p>
          <a:p>
            <a:pPr lvl="1"/>
            <a:r>
              <a:rPr lang="en-US" b="1"/>
              <a:t>Problems that expand on the lecture material</a:t>
            </a:r>
          </a:p>
          <a:p>
            <a:pPr lvl="1"/>
            <a:r>
              <a:rPr lang="en-US" b="1"/>
              <a:t>Assignments are due the following week on Monday</a:t>
            </a:r>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sz="4000" dirty="0" smtClean="0"/>
              <a:t>Software</a:t>
            </a:r>
            <a:endParaRPr lang="en-US" sz="4000" dirty="0"/>
          </a:p>
        </p:txBody>
      </p:sp>
      <p:sp>
        <p:nvSpPr>
          <p:cNvPr id="8" name="Subtitle 7"/>
          <p:cNvSpPr>
            <a:spLocks noGrp="1"/>
          </p:cNvSpPr>
          <p:nvPr>
            <p:ph type="subTitle" idx="1"/>
          </p:nvPr>
        </p:nvSpPr>
        <p:spPr/>
        <p:txBody>
          <a:bodyPr/>
          <a:lstStyle/>
          <a:p>
            <a:r>
              <a:rPr lang="en-US" dirty="0" smtClean="0"/>
              <a:t>Sphinx</a:t>
            </a:r>
          </a:p>
          <a:p>
            <a:r>
              <a:rPr lang="en-US" dirty="0" smtClean="0"/>
              <a:t>Wake-up-word</a:t>
            </a:r>
            <a:endParaRPr lang="en-US" dirty="0"/>
          </a:p>
        </p:txBody>
      </p:sp>
      <p:sp>
        <p:nvSpPr>
          <p:cNvPr id="4" name="Date Placeholder 3"/>
          <p:cNvSpPr>
            <a:spLocks noGrp="1"/>
          </p:cNvSpPr>
          <p:nvPr>
            <p:ph type="dt" sz="half" idx="2"/>
          </p:nvPr>
        </p:nvSpPr>
        <p:spPr/>
        <p:txBody>
          <a:bodyPr/>
          <a:lstStyle/>
          <a:p>
            <a:fld id="{CCABDE40-BEFB-450B-A5C7-16BE2FF448CE}" type="datetime3">
              <a:rPr lang="en-US" smtClean="0"/>
              <a:pPr/>
              <a:t>8 January 2019</a:t>
            </a:fld>
            <a:endParaRPr lang="en-US"/>
          </a:p>
        </p:txBody>
      </p:sp>
      <p:sp>
        <p:nvSpPr>
          <p:cNvPr id="5" name="Footer Placeholder 4"/>
          <p:cNvSpPr>
            <a:spLocks noGrp="1"/>
          </p:cNvSpPr>
          <p:nvPr>
            <p:ph type="ftr" sz="quarter" idx="3"/>
          </p:nvPr>
        </p:nvSpPr>
        <p:spPr/>
        <p:txBody>
          <a:bodyPr/>
          <a:lstStyle/>
          <a:p>
            <a:r>
              <a:rPr lang="en-US" smtClean="0"/>
              <a:t>Veton Këpuska</a:t>
            </a:r>
            <a:endParaRPr lang="en-US"/>
          </a:p>
        </p:txBody>
      </p:sp>
      <p:sp>
        <p:nvSpPr>
          <p:cNvPr id="6" name="Slide Number Placeholder 5"/>
          <p:cNvSpPr>
            <a:spLocks noGrp="1"/>
          </p:cNvSpPr>
          <p:nvPr>
            <p:ph type="sldNum" sz="quarter" idx="4"/>
          </p:nvPr>
        </p:nvSpPr>
        <p:spPr/>
        <p:txBody>
          <a:bodyPr/>
          <a:lstStyle/>
          <a:p>
            <a:fld id="{C0F6D132-864F-44ED-81C7-A4490894D114}" type="slidenum">
              <a:rPr lang="en-US" smtClean="0"/>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4073325-7D03-49F1-BB5F-5B0A29501B52}" type="datetime3">
              <a:rPr lang="en-US"/>
              <a:pPr/>
              <a:t>8 January 2019</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E3AE4BB6-CE92-4CED-ACBE-D919E0651F8C}" type="slidenum">
              <a:rPr lang="en-US"/>
              <a:pPr/>
              <a:t>56</a:t>
            </a:fld>
            <a:endParaRPr lang="en-US"/>
          </a:p>
        </p:txBody>
      </p:sp>
      <p:sp>
        <p:nvSpPr>
          <p:cNvPr id="445442" name="Rectangle 2"/>
          <p:cNvSpPr>
            <a:spLocks noGrp="1" noChangeArrowheads="1"/>
          </p:cNvSpPr>
          <p:nvPr>
            <p:ph type="title"/>
          </p:nvPr>
        </p:nvSpPr>
        <p:spPr/>
        <p:txBody>
          <a:bodyPr/>
          <a:lstStyle/>
          <a:p>
            <a:r>
              <a:rPr lang="en-US"/>
              <a:t>Sphinx</a:t>
            </a:r>
          </a:p>
        </p:txBody>
      </p:sp>
      <p:sp>
        <p:nvSpPr>
          <p:cNvPr id="445443" name="Rectangle 3"/>
          <p:cNvSpPr>
            <a:spLocks noGrp="1" noChangeArrowheads="1"/>
          </p:cNvSpPr>
          <p:nvPr>
            <p:ph type="body" idx="1"/>
          </p:nvPr>
        </p:nvSpPr>
        <p:spPr/>
        <p:txBody>
          <a:bodyPr/>
          <a:lstStyle/>
          <a:p>
            <a:pPr>
              <a:lnSpc>
                <a:spcPct val="80000"/>
              </a:lnSpc>
            </a:pPr>
            <a:r>
              <a:rPr lang="en-US" sz="1700">
                <a:hlinkClick r:id="rId2"/>
              </a:rPr>
              <a:t>http://cmusphinx.sourceforge.net/html/cmusphinx.php</a:t>
            </a:r>
            <a:endParaRPr lang="en-US" sz="1700"/>
          </a:p>
          <a:p>
            <a:pPr>
              <a:lnSpc>
                <a:spcPct val="80000"/>
              </a:lnSpc>
            </a:pPr>
            <a:r>
              <a:rPr lang="en-US" sz="1700"/>
              <a:t>Download </a:t>
            </a:r>
            <a:r>
              <a:rPr lang="en-US" sz="1700" b="1"/>
              <a:t>Sphinx-3 from </a:t>
            </a:r>
            <a:r>
              <a:rPr lang="en-US" sz="1700">
                <a:hlinkClick r:id="rId3"/>
              </a:rPr>
              <a:t>http://cmusphinx.sourceforge.net/html/compare.php#software</a:t>
            </a:r>
            <a:r>
              <a:rPr lang="en-US" sz="1700" b="1"/>
              <a:t> </a:t>
            </a:r>
            <a:r>
              <a:rPr lang="en-US" sz="1700"/>
              <a:t>that requires:</a:t>
            </a:r>
          </a:p>
          <a:p>
            <a:pPr lvl="1">
              <a:lnSpc>
                <a:spcPct val="80000"/>
              </a:lnSpc>
            </a:pPr>
            <a:r>
              <a:rPr lang="en-US" sz="1500" b="1"/>
              <a:t>CMUSphinx Components</a:t>
            </a:r>
            <a:endParaRPr lang="en-US" sz="1500"/>
          </a:p>
          <a:p>
            <a:pPr lvl="1">
              <a:lnSpc>
                <a:spcPct val="80000"/>
              </a:lnSpc>
            </a:pPr>
            <a:r>
              <a:rPr lang="en-US" sz="1500"/>
              <a:t>Common library: </a:t>
            </a:r>
            <a:r>
              <a:rPr lang="en-US" sz="1500" b="1"/>
              <a:t>SphinxBase</a:t>
            </a:r>
            <a:r>
              <a:rPr lang="en-US" sz="1500"/>
              <a:t> (</a:t>
            </a:r>
            <a:r>
              <a:rPr lang="en-US" sz="1500">
                <a:hlinkClick r:id="rId4"/>
              </a:rPr>
              <a:t>download</a:t>
            </a:r>
            <a:r>
              <a:rPr lang="en-US" sz="1500"/>
              <a:t>) </a:t>
            </a:r>
          </a:p>
          <a:p>
            <a:pPr lvl="1">
              <a:lnSpc>
                <a:spcPct val="80000"/>
              </a:lnSpc>
            </a:pPr>
            <a:r>
              <a:rPr lang="en-US" sz="1500"/>
              <a:t>Decoders:</a:t>
            </a:r>
          </a:p>
          <a:p>
            <a:pPr lvl="2">
              <a:lnSpc>
                <a:spcPct val="80000"/>
              </a:lnSpc>
            </a:pPr>
            <a:r>
              <a:rPr lang="en-US" sz="1400" b="1"/>
              <a:t>PocketSphinx</a:t>
            </a:r>
            <a:r>
              <a:rPr lang="en-US" sz="1400"/>
              <a:t> (</a:t>
            </a:r>
            <a:r>
              <a:rPr lang="en-US" sz="1400">
                <a:hlinkClick r:id="rId5"/>
              </a:rPr>
              <a:t>doc</a:t>
            </a:r>
            <a:r>
              <a:rPr lang="en-US" sz="1400"/>
              <a:t>) (</a:t>
            </a:r>
            <a:r>
              <a:rPr lang="en-US" sz="1400">
                <a:hlinkClick r:id="rId4"/>
              </a:rPr>
              <a:t>download</a:t>
            </a:r>
            <a:r>
              <a:rPr lang="en-US" sz="1400"/>
              <a:t>) </a:t>
            </a:r>
          </a:p>
          <a:p>
            <a:pPr lvl="2">
              <a:lnSpc>
                <a:spcPct val="80000"/>
              </a:lnSpc>
            </a:pPr>
            <a:r>
              <a:rPr lang="en-US" sz="1400" b="1"/>
              <a:t>Sphinx-2</a:t>
            </a:r>
            <a:r>
              <a:rPr lang="en-US" sz="1400"/>
              <a:t> (</a:t>
            </a:r>
            <a:r>
              <a:rPr lang="en-US" sz="1400">
                <a:hlinkClick r:id="rId6"/>
              </a:rPr>
              <a:t>doc</a:t>
            </a:r>
            <a:r>
              <a:rPr lang="en-US" sz="1400"/>
              <a:t>) (</a:t>
            </a:r>
            <a:r>
              <a:rPr lang="en-US" sz="1400">
                <a:hlinkClick r:id="rId4"/>
              </a:rPr>
              <a:t>download</a:t>
            </a:r>
            <a:r>
              <a:rPr lang="en-US" sz="1400"/>
              <a:t>) – Fastest version</a:t>
            </a:r>
          </a:p>
          <a:p>
            <a:pPr lvl="2">
              <a:lnSpc>
                <a:spcPct val="80000"/>
              </a:lnSpc>
            </a:pPr>
            <a:r>
              <a:rPr lang="en-US" sz="1400" b="1"/>
              <a:t>Sphinx-3</a:t>
            </a:r>
            <a:r>
              <a:rPr lang="en-US" sz="1400"/>
              <a:t> (</a:t>
            </a:r>
            <a:r>
              <a:rPr lang="en-US" sz="1400">
                <a:hlinkClick r:id="rId7"/>
              </a:rPr>
              <a:t>doc</a:t>
            </a:r>
            <a:r>
              <a:rPr lang="en-US" sz="1400"/>
              <a:t>) (</a:t>
            </a:r>
            <a:r>
              <a:rPr lang="en-US" sz="1400">
                <a:hlinkClick r:id="rId4"/>
              </a:rPr>
              <a:t>download</a:t>
            </a:r>
            <a:r>
              <a:rPr lang="en-US" sz="1400"/>
              <a:t>) – Most accurate version</a:t>
            </a:r>
          </a:p>
          <a:p>
            <a:pPr lvl="2">
              <a:lnSpc>
                <a:spcPct val="80000"/>
              </a:lnSpc>
            </a:pPr>
            <a:r>
              <a:rPr lang="en-US" sz="1400" b="1"/>
              <a:t>Sphinx-4</a:t>
            </a:r>
            <a:r>
              <a:rPr lang="en-US" sz="1400"/>
              <a:t> (</a:t>
            </a:r>
            <a:r>
              <a:rPr lang="en-US" sz="1400">
                <a:hlinkClick r:id="rId8"/>
              </a:rPr>
              <a:t>doc</a:t>
            </a:r>
            <a:r>
              <a:rPr lang="en-US" sz="1400"/>
              <a:t>) (</a:t>
            </a:r>
            <a:r>
              <a:rPr lang="en-US" sz="1400">
                <a:hlinkClick r:id="rId4"/>
              </a:rPr>
              <a:t>download</a:t>
            </a:r>
            <a:r>
              <a:rPr lang="en-US" sz="1400"/>
              <a:t>) – Version written in java</a:t>
            </a:r>
          </a:p>
          <a:p>
            <a:pPr lvl="1">
              <a:lnSpc>
                <a:spcPct val="80000"/>
              </a:lnSpc>
            </a:pPr>
            <a:r>
              <a:rPr lang="en-US" sz="1500"/>
              <a:t>Acoustic Model Training: </a:t>
            </a:r>
            <a:r>
              <a:rPr lang="en-US" sz="1500" b="1"/>
              <a:t>SphinxTrain</a:t>
            </a:r>
            <a:r>
              <a:rPr lang="en-US" sz="1500"/>
              <a:t> (</a:t>
            </a:r>
            <a:r>
              <a:rPr lang="en-US" sz="1500">
                <a:hlinkClick r:id="rId4"/>
              </a:rPr>
              <a:t>download</a:t>
            </a:r>
            <a:r>
              <a:rPr lang="en-US" sz="1500"/>
              <a:t>) </a:t>
            </a:r>
          </a:p>
          <a:p>
            <a:pPr lvl="1">
              <a:lnSpc>
                <a:spcPct val="80000"/>
              </a:lnSpc>
            </a:pPr>
            <a:r>
              <a:rPr lang="en-US" sz="1500"/>
              <a:t>Language Model Training:</a:t>
            </a:r>
          </a:p>
          <a:p>
            <a:pPr lvl="2">
              <a:lnSpc>
                <a:spcPct val="80000"/>
              </a:lnSpc>
            </a:pPr>
            <a:r>
              <a:rPr lang="en-US" sz="1400" b="1"/>
              <a:t>cmuclmtk</a:t>
            </a:r>
            <a:r>
              <a:rPr lang="en-US" sz="1400"/>
              <a:t> (</a:t>
            </a:r>
            <a:r>
              <a:rPr lang="en-US" sz="1400">
                <a:hlinkClick r:id="rId9"/>
              </a:rPr>
              <a:t>doc</a:t>
            </a:r>
            <a:r>
              <a:rPr lang="en-US" sz="1400"/>
              <a:t>) (</a:t>
            </a:r>
            <a:r>
              <a:rPr lang="en-US" sz="1400">
                <a:hlinkClick r:id="rId4"/>
              </a:rPr>
              <a:t>download</a:t>
            </a:r>
            <a:r>
              <a:rPr lang="en-US" sz="1400"/>
              <a:t>) </a:t>
            </a:r>
          </a:p>
          <a:p>
            <a:pPr lvl="2">
              <a:lnSpc>
                <a:spcPct val="80000"/>
              </a:lnSpc>
            </a:pPr>
            <a:r>
              <a:rPr lang="en-US" sz="1400" b="1"/>
              <a:t>SimpleLM</a:t>
            </a:r>
            <a:r>
              <a:rPr lang="en-US" sz="1400"/>
              <a:t> (</a:t>
            </a:r>
            <a:r>
              <a:rPr lang="en-US" sz="1400">
                <a:hlinkClick r:id="rId4"/>
              </a:rPr>
              <a:t>download</a:t>
            </a:r>
            <a:r>
              <a:rPr lang="en-US" sz="1400"/>
              <a:t>) </a:t>
            </a:r>
          </a:p>
          <a:p>
            <a:pPr lvl="1">
              <a:lnSpc>
                <a:spcPct val="80000"/>
              </a:lnSpc>
            </a:pPr>
            <a:r>
              <a:rPr lang="en-US" sz="1500"/>
              <a:t>Utilities</a:t>
            </a:r>
          </a:p>
          <a:p>
            <a:pPr lvl="2">
              <a:lnSpc>
                <a:spcPct val="80000"/>
              </a:lnSpc>
            </a:pPr>
            <a:r>
              <a:rPr lang="en-US" sz="1400" b="1"/>
              <a:t>cepview</a:t>
            </a:r>
            <a:r>
              <a:rPr lang="en-US" sz="1400"/>
              <a:t> (</a:t>
            </a:r>
            <a:r>
              <a:rPr lang="en-US" sz="1400">
                <a:hlinkClick r:id="rId4"/>
              </a:rPr>
              <a:t>download</a:t>
            </a:r>
            <a:r>
              <a:rPr lang="en-US" sz="1400"/>
              <a:t>) </a:t>
            </a:r>
          </a:p>
          <a:p>
            <a:pPr lvl="2">
              <a:lnSpc>
                <a:spcPct val="80000"/>
              </a:lnSpc>
            </a:pPr>
            <a:r>
              <a:rPr lang="en-US" sz="1400" b="1"/>
              <a:t>lm3g2dmp</a:t>
            </a:r>
            <a:r>
              <a:rPr lang="en-US" sz="1400"/>
              <a:t> (</a:t>
            </a:r>
            <a:r>
              <a:rPr lang="en-US" sz="1400">
                <a:hlinkClick r:id="rId4"/>
              </a:rPr>
              <a:t>download</a:t>
            </a:r>
            <a:r>
              <a:rPr lang="en-US" sz="1400"/>
              <a:t>) </a:t>
            </a:r>
            <a:endParaRPr lang="en-US" sz="1400" b="1"/>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28561F9-71AB-4A0B-93A7-A1E56DBC723C}" type="datetime3">
              <a:rPr lang="en-US"/>
              <a:pPr/>
              <a:t>8 January 2019</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D0941D53-B25D-4F9F-93A3-B706DEC1354B}" type="slidenum">
              <a:rPr lang="en-US"/>
              <a:pPr/>
              <a:t>57</a:t>
            </a:fld>
            <a:endParaRPr lang="en-US"/>
          </a:p>
        </p:txBody>
      </p:sp>
      <p:sp>
        <p:nvSpPr>
          <p:cNvPr id="446466" name="Rectangle 2"/>
          <p:cNvSpPr>
            <a:spLocks noGrp="1" noChangeArrowheads="1"/>
          </p:cNvSpPr>
          <p:nvPr>
            <p:ph type="title"/>
          </p:nvPr>
        </p:nvSpPr>
        <p:spPr/>
        <p:txBody>
          <a:bodyPr/>
          <a:lstStyle/>
          <a:p>
            <a:r>
              <a:rPr lang="en-US"/>
              <a:t>Sphinx</a:t>
            </a:r>
          </a:p>
        </p:txBody>
      </p:sp>
      <p:sp>
        <p:nvSpPr>
          <p:cNvPr id="446467" name="Rectangle 3"/>
          <p:cNvSpPr>
            <a:spLocks noGrp="1" noChangeArrowheads="1"/>
          </p:cNvSpPr>
          <p:nvPr>
            <p:ph type="body" idx="1"/>
          </p:nvPr>
        </p:nvSpPr>
        <p:spPr/>
        <p:txBody>
          <a:bodyPr/>
          <a:lstStyle/>
          <a:p>
            <a:pPr>
              <a:lnSpc>
                <a:spcPct val="90000"/>
              </a:lnSpc>
            </a:pPr>
            <a:r>
              <a:rPr lang="en-US" sz="2600"/>
              <a:t>Tutorial Documentation:</a:t>
            </a:r>
          </a:p>
          <a:p>
            <a:pPr lvl="1">
              <a:lnSpc>
                <a:spcPct val="90000"/>
              </a:lnSpc>
            </a:pPr>
            <a:r>
              <a:rPr lang="en-US" sz="2200">
                <a:hlinkClick r:id="rId2"/>
              </a:rPr>
              <a:t>http://www.speech.cs.cmu.edu/sphinx/tutorial.html</a:t>
            </a:r>
            <a:endParaRPr lang="en-US" sz="2200"/>
          </a:p>
          <a:p>
            <a:pPr>
              <a:lnSpc>
                <a:spcPct val="90000"/>
              </a:lnSpc>
            </a:pPr>
            <a:r>
              <a:rPr lang="en-US" sz="2600"/>
              <a:t>Wiki Pages and other useful links and information:</a:t>
            </a:r>
          </a:p>
          <a:p>
            <a:pPr lvl="1">
              <a:lnSpc>
                <a:spcPct val="90000"/>
              </a:lnSpc>
            </a:pPr>
            <a:r>
              <a:rPr lang="en-US" sz="2200">
                <a:hlinkClick r:id="rId3"/>
              </a:rPr>
              <a:t>http://www.speech.cs.cmu.edu/cmusphinx/moinmoin/</a:t>
            </a:r>
            <a:endParaRPr lang="en-US" sz="2200"/>
          </a:p>
          <a:p>
            <a:pPr lvl="1">
              <a:lnSpc>
                <a:spcPct val="90000"/>
              </a:lnSpc>
            </a:pPr>
            <a:endParaRPr lang="en-US" sz="2200"/>
          </a:p>
          <a:p>
            <a:pPr>
              <a:lnSpc>
                <a:spcPct val="90000"/>
              </a:lnSpc>
            </a:pPr>
            <a:r>
              <a:rPr lang="en-US" sz="2600"/>
              <a:t>Information about resources needed for training models:</a:t>
            </a:r>
          </a:p>
          <a:p>
            <a:pPr lvl="1">
              <a:lnSpc>
                <a:spcPct val="90000"/>
              </a:lnSpc>
            </a:pPr>
            <a:r>
              <a:rPr lang="en-US" sz="2200">
                <a:hlinkClick r:id="rId4"/>
              </a:rPr>
              <a:t>http://cmusphinx.sourceforge.net/html/system.php</a:t>
            </a:r>
            <a:endParaRPr lang="en-US" sz="22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4292527-F01B-4F39-BD3C-280B1D2E3912}" type="datetime3">
              <a:rPr lang="en-US"/>
              <a:pPr/>
              <a:t>8 January 2019</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FFB0A4C4-B833-4047-B5E5-D182E8C64872}" type="slidenum">
              <a:rPr lang="en-US"/>
              <a:pPr/>
              <a:t>58</a:t>
            </a:fld>
            <a:endParaRPr lang="en-US"/>
          </a:p>
        </p:txBody>
      </p:sp>
      <p:sp>
        <p:nvSpPr>
          <p:cNvPr id="447490" name="Rectangle 2"/>
          <p:cNvSpPr>
            <a:spLocks noGrp="1" noChangeArrowheads="1"/>
          </p:cNvSpPr>
          <p:nvPr>
            <p:ph type="title"/>
          </p:nvPr>
        </p:nvSpPr>
        <p:spPr/>
        <p:txBody>
          <a:bodyPr/>
          <a:lstStyle/>
          <a:p>
            <a:r>
              <a:rPr lang="en-US"/>
              <a:t>Software and Data</a:t>
            </a:r>
          </a:p>
        </p:txBody>
      </p:sp>
      <p:sp>
        <p:nvSpPr>
          <p:cNvPr id="447491" name="Rectangle 3"/>
          <p:cNvSpPr>
            <a:spLocks noGrp="1" noChangeArrowheads="1"/>
          </p:cNvSpPr>
          <p:nvPr>
            <p:ph type="body" idx="1"/>
          </p:nvPr>
        </p:nvSpPr>
        <p:spPr/>
        <p:txBody>
          <a:bodyPr/>
          <a:lstStyle/>
          <a:p>
            <a:r>
              <a:rPr lang="en-US" sz="2600" dirty="0"/>
              <a:t>Training Audio Data:</a:t>
            </a:r>
          </a:p>
          <a:p>
            <a:pPr lvl="1"/>
            <a:r>
              <a:rPr lang="en-US" sz="2400" dirty="0" smtClean="0">
                <a:hlinkClick r:id="rId2"/>
              </a:rPr>
              <a:t>http://www.repository.voxforge1.org/downloads/SpeechCorpus/</a:t>
            </a:r>
            <a:endParaRPr lang="en-US" sz="2400" dirty="0" smtClean="0"/>
          </a:p>
          <a:p>
            <a:pPr lvl="1"/>
            <a:r>
              <a:rPr lang="en-US" sz="2200" dirty="0">
                <a:hlinkClick r:id="rId3"/>
              </a:rPr>
              <a:t>http://my.fit.edu/~vkepuska/share/Corpora</a:t>
            </a:r>
            <a:r>
              <a:rPr lang="en-US" sz="2200" dirty="0" smtClean="0">
                <a:hlinkClick r:id="rId3"/>
              </a:rPr>
              <a:t>/</a:t>
            </a:r>
            <a:endParaRPr lang="en-US" sz="2200" dirty="0" smtClean="0"/>
          </a:p>
          <a:p>
            <a:pPr lvl="1"/>
            <a:endParaRPr lang="en-US" sz="2200" dirty="0" smtClean="0"/>
          </a:p>
          <a:p>
            <a:r>
              <a:rPr lang="en-US" sz="2600" dirty="0" smtClean="0"/>
              <a:t>Open Source Models and other sources:</a:t>
            </a:r>
          </a:p>
          <a:p>
            <a:pPr lvl="1"/>
            <a:r>
              <a:rPr lang="en-US" sz="2200" dirty="0" smtClean="0">
                <a:hlinkClick r:id="rId4"/>
              </a:rPr>
              <a:t>http</a:t>
            </a:r>
            <a:r>
              <a:rPr lang="en-US" sz="2200" dirty="0">
                <a:hlinkClick r:id="rId4"/>
              </a:rPr>
              <a:t>://www.speech.cs.cmu.edu/sphinx/models/</a:t>
            </a:r>
            <a:endParaRPr lang="en-US" sz="2200" dirty="0"/>
          </a:p>
          <a:p>
            <a:pPr lvl="1"/>
            <a:endParaRPr lang="en-US" sz="2200" dirty="0"/>
          </a:p>
          <a:p>
            <a:pPr marL="0" indent="0">
              <a:buNone/>
            </a:pPr>
            <a:endParaRPr lang="en-US" sz="22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Wake-Up-Word</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www.intechopen.com/books/speech-technologies/wake-up-word-speech-recognition</a:t>
            </a:r>
            <a:endParaRPr lang="en-US" dirty="0" smtClean="0"/>
          </a:p>
          <a:p>
            <a:endParaRPr lang="en-US" dirty="0"/>
          </a:p>
        </p:txBody>
      </p:sp>
      <p:sp>
        <p:nvSpPr>
          <p:cNvPr id="4" name="Date Placeholder 3"/>
          <p:cNvSpPr>
            <a:spLocks noGrp="1"/>
          </p:cNvSpPr>
          <p:nvPr>
            <p:ph type="dt" sz="half" idx="10"/>
          </p:nvPr>
        </p:nvSpPr>
        <p:spPr/>
        <p:txBody>
          <a:bodyPr/>
          <a:lstStyle/>
          <a:p>
            <a:fld id="{CCABDE40-BEFB-450B-A5C7-16BE2FF448CE}" type="datetime3">
              <a:rPr lang="en-US" smtClean="0"/>
              <a:pPr/>
              <a:t>8 January 2019</a:t>
            </a:fld>
            <a:endParaRPr lang="en-US"/>
          </a:p>
        </p:txBody>
      </p:sp>
      <p:sp>
        <p:nvSpPr>
          <p:cNvPr id="5" name="Footer Placeholder 4"/>
          <p:cNvSpPr>
            <a:spLocks noGrp="1"/>
          </p:cNvSpPr>
          <p:nvPr>
            <p:ph type="ftr" sz="quarter" idx="11"/>
          </p:nvPr>
        </p:nvSpPr>
        <p:spPr/>
        <p:txBody>
          <a:bodyPr/>
          <a:lstStyle/>
          <a:p>
            <a:r>
              <a:rPr lang="en-US" smtClean="0"/>
              <a:t>Veton Këpuska</a:t>
            </a:r>
            <a:endParaRPr lang="en-US"/>
          </a:p>
        </p:txBody>
      </p:sp>
      <p:sp>
        <p:nvSpPr>
          <p:cNvPr id="6" name="Slide Number Placeholder 5"/>
          <p:cNvSpPr>
            <a:spLocks noGrp="1"/>
          </p:cNvSpPr>
          <p:nvPr>
            <p:ph type="sldNum" sz="quarter" idx="12"/>
          </p:nvPr>
        </p:nvSpPr>
        <p:spPr/>
        <p:txBody>
          <a:bodyPr/>
          <a:lstStyle/>
          <a:p>
            <a:fld id="{C0F6D132-864F-44ED-81C7-A4490894D114}" type="slidenum">
              <a:rPr lang="en-US" smtClean="0"/>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0CC188D-FB4E-4206-A9B8-C761D6D22B4C}" type="datetime3">
              <a:rPr lang="en-US"/>
              <a:pPr/>
              <a:t>8 January 2019</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0E64D9E7-DA10-4D26-ABA9-6E71D63E38DC}" type="slidenum">
              <a:rPr lang="en-US"/>
              <a:pPr/>
              <a:t>6</a:t>
            </a:fld>
            <a:endParaRPr lang="en-US"/>
          </a:p>
        </p:txBody>
      </p:sp>
      <p:sp>
        <p:nvSpPr>
          <p:cNvPr id="348162" name="Rectangle 2"/>
          <p:cNvSpPr>
            <a:spLocks noGrp="1" noChangeArrowheads="1"/>
          </p:cNvSpPr>
          <p:nvPr>
            <p:ph type="title"/>
          </p:nvPr>
        </p:nvSpPr>
        <p:spPr/>
        <p:txBody>
          <a:bodyPr/>
          <a:lstStyle/>
          <a:p>
            <a:r>
              <a:rPr lang="en-US" sz="3400"/>
              <a:t>Automatic Speech Recognition</a:t>
            </a:r>
          </a:p>
        </p:txBody>
      </p:sp>
      <p:graphicFrame>
        <p:nvGraphicFramePr>
          <p:cNvPr id="7" name="Diagram 6"/>
          <p:cNvGraphicFramePr/>
          <p:nvPr>
            <p:extLst>
              <p:ext uri="{D42A27DB-BD31-4B8C-83A1-F6EECF244321}">
                <p14:modId xmlns:p14="http://schemas.microsoft.com/office/powerpoint/2010/main" val="3862361514"/>
              </p:ext>
            </p:extLst>
          </p:nvPr>
        </p:nvGraphicFramePr>
        <p:xfrm>
          <a:off x="577850" y="1355725"/>
          <a:ext cx="8001000" cy="44927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endParaRPr lang="en-US"/>
          </a:p>
        </p:txBody>
      </p:sp>
      <p:sp>
        <p:nvSpPr>
          <p:cNvPr id="8" name="Subtitle 7"/>
          <p:cNvSpPr>
            <a:spLocks noGrp="1"/>
          </p:cNvSpPr>
          <p:nvPr>
            <p:ph type="subTitle" idx="1"/>
          </p:nvPr>
        </p:nvSpPr>
        <p:spPr/>
        <p:txBody>
          <a:bodyPr/>
          <a:lstStyle/>
          <a:p>
            <a:r>
              <a:rPr lang="en-US" dirty="0" smtClean="0"/>
              <a:t>END</a:t>
            </a:r>
            <a:endParaRPr lang="en-US" dirty="0"/>
          </a:p>
        </p:txBody>
      </p:sp>
      <p:sp>
        <p:nvSpPr>
          <p:cNvPr id="4" name="Date Placeholder 3"/>
          <p:cNvSpPr>
            <a:spLocks noGrp="1"/>
          </p:cNvSpPr>
          <p:nvPr>
            <p:ph type="dt" sz="half" idx="2"/>
          </p:nvPr>
        </p:nvSpPr>
        <p:spPr/>
        <p:txBody>
          <a:bodyPr/>
          <a:lstStyle/>
          <a:p>
            <a:fld id="{CCABDE40-BEFB-450B-A5C7-16BE2FF448CE}" type="datetime3">
              <a:rPr lang="en-US" smtClean="0"/>
              <a:pPr/>
              <a:t>8 January 2019</a:t>
            </a:fld>
            <a:endParaRPr lang="en-US"/>
          </a:p>
        </p:txBody>
      </p:sp>
      <p:sp>
        <p:nvSpPr>
          <p:cNvPr id="5" name="Footer Placeholder 4"/>
          <p:cNvSpPr>
            <a:spLocks noGrp="1"/>
          </p:cNvSpPr>
          <p:nvPr>
            <p:ph type="ftr" sz="quarter" idx="3"/>
          </p:nvPr>
        </p:nvSpPr>
        <p:spPr/>
        <p:txBody>
          <a:bodyPr/>
          <a:lstStyle/>
          <a:p>
            <a:r>
              <a:rPr lang="en-US" smtClean="0"/>
              <a:t>Veton Këpuska</a:t>
            </a:r>
            <a:endParaRPr lang="en-US"/>
          </a:p>
        </p:txBody>
      </p:sp>
      <p:sp>
        <p:nvSpPr>
          <p:cNvPr id="6" name="Slide Number Placeholder 5"/>
          <p:cNvSpPr>
            <a:spLocks noGrp="1"/>
          </p:cNvSpPr>
          <p:nvPr>
            <p:ph type="sldNum" sz="quarter" idx="4"/>
          </p:nvPr>
        </p:nvSpPr>
        <p:spPr/>
        <p:txBody>
          <a:bodyPr/>
          <a:lstStyle/>
          <a:p>
            <a:fld id="{C0F6D132-864F-44ED-81C7-A4490894D114}" type="slidenum">
              <a:rPr lang="en-US" smtClean="0"/>
              <a:pPr/>
              <a:t>60</a:t>
            </a:fld>
            <a:endParaRPr lang="en-US"/>
          </a:p>
        </p:txBody>
      </p:sp>
    </p:spTree>
    <p:extLst>
      <p:ext uri="{BB962C8B-B14F-4D97-AF65-F5344CB8AC3E}">
        <p14:creationId xmlns:p14="http://schemas.microsoft.com/office/powerpoint/2010/main" val="3306278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3B928C2-2B33-43C7-996E-DF96BBC5B891}" type="datetime3">
              <a:rPr lang="en-US"/>
              <a:pPr/>
              <a:t>8 January 2019</a:t>
            </a:fld>
            <a:endParaRPr lang="en-US"/>
          </a:p>
        </p:txBody>
      </p:sp>
      <p:sp>
        <p:nvSpPr>
          <p:cNvPr id="5" name="Footer Placeholder 4"/>
          <p:cNvSpPr>
            <a:spLocks noGrp="1"/>
          </p:cNvSpPr>
          <p:nvPr>
            <p:ph type="ftr" sz="quarter" idx="11"/>
          </p:nvPr>
        </p:nvSpPr>
        <p:spPr/>
        <p:txBody>
          <a:bodyPr/>
          <a:lstStyle/>
          <a:p>
            <a:r>
              <a:rPr lang="en-US"/>
              <a:t>Veton Këpuska</a:t>
            </a:r>
          </a:p>
        </p:txBody>
      </p:sp>
      <p:sp>
        <p:nvSpPr>
          <p:cNvPr id="6" name="Slide Number Placeholder 5"/>
          <p:cNvSpPr>
            <a:spLocks noGrp="1"/>
          </p:cNvSpPr>
          <p:nvPr>
            <p:ph type="sldNum" sz="quarter" idx="12"/>
          </p:nvPr>
        </p:nvSpPr>
        <p:spPr/>
        <p:txBody>
          <a:bodyPr/>
          <a:lstStyle/>
          <a:p>
            <a:fld id="{7A22B701-2528-47C1-A0A5-25D329546D59}" type="slidenum">
              <a:rPr lang="en-US"/>
              <a:pPr/>
              <a:t>7</a:t>
            </a:fld>
            <a:endParaRPr lang="en-US"/>
          </a:p>
        </p:txBody>
      </p:sp>
      <p:sp>
        <p:nvSpPr>
          <p:cNvPr id="459778" name="Rectangle 2"/>
          <p:cNvSpPr>
            <a:spLocks noGrp="1" noChangeArrowheads="1"/>
          </p:cNvSpPr>
          <p:nvPr>
            <p:ph type="title"/>
          </p:nvPr>
        </p:nvSpPr>
        <p:spPr/>
        <p:txBody>
          <a:bodyPr/>
          <a:lstStyle/>
          <a:p>
            <a:r>
              <a:rPr lang="en-US" dirty="0" smtClean="0"/>
              <a:t>ASR</a:t>
            </a:r>
            <a:endParaRPr lang="en-US" dirty="0"/>
          </a:p>
        </p:txBody>
      </p:sp>
      <p:sp>
        <p:nvSpPr>
          <p:cNvPr id="459779" name="Rectangle 3"/>
          <p:cNvSpPr>
            <a:spLocks noGrp="1" noChangeArrowheads="1"/>
          </p:cNvSpPr>
          <p:nvPr>
            <p:ph type="body" idx="1"/>
          </p:nvPr>
        </p:nvSpPr>
        <p:spPr/>
        <p:txBody>
          <a:bodyPr/>
          <a:lstStyle/>
          <a:p>
            <a:pPr marL="495300" indent="-495300">
              <a:lnSpc>
                <a:spcPct val="90000"/>
              </a:lnSpc>
            </a:pPr>
            <a:r>
              <a:rPr lang="en-US" sz="2600" dirty="0"/>
              <a:t>Most if not all tasks in speech </a:t>
            </a:r>
            <a:r>
              <a:rPr lang="en-US" sz="2600" dirty="0" smtClean="0"/>
              <a:t>(and language) </a:t>
            </a:r>
            <a:r>
              <a:rPr lang="en-US" sz="2600" dirty="0"/>
              <a:t>processing can be viewed as </a:t>
            </a:r>
            <a:r>
              <a:rPr lang="en-US" sz="2600" b="1" i="1" dirty="0">
                <a:solidFill>
                  <a:srgbClr val="FF0000"/>
                </a:solidFill>
              </a:rPr>
              <a:t>resolving ambiguity</a:t>
            </a:r>
            <a:r>
              <a:rPr lang="en-US" sz="2600" dirty="0"/>
              <a:t>.</a:t>
            </a:r>
          </a:p>
          <a:p>
            <a:pPr marL="495300" indent="-495300">
              <a:lnSpc>
                <a:spcPct val="90000"/>
              </a:lnSpc>
            </a:pPr>
            <a:r>
              <a:rPr lang="en-US" sz="2600" dirty="0" smtClean="0"/>
              <a:t>Example of Language </a:t>
            </a:r>
            <a:r>
              <a:rPr lang="en-US" sz="2600" dirty="0"/>
              <a:t>A</a:t>
            </a:r>
            <a:r>
              <a:rPr lang="en-US" sz="2600" dirty="0" smtClean="0"/>
              <a:t>mbiguity:</a:t>
            </a:r>
            <a:endParaRPr lang="en-US" sz="2600" dirty="0"/>
          </a:p>
          <a:p>
            <a:pPr lvl="1">
              <a:lnSpc>
                <a:spcPct val="90000"/>
              </a:lnSpc>
            </a:pPr>
            <a:r>
              <a:rPr lang="en-US" sz="2800" b="1" i="1" dirty="0">
                <a:solidFill>
                  <a:srgbClr val="FF0000"/>
                </a:solidFill>
                <a:latin typeface="Times New Roman" panose="02020603050405020304" pitchFamily="18" charset="0"/>
                <a:cs typeface="Times New Roman" panose="02020603050405020304" pitchFamily="18" charset="0"/>
              </a:rPr>
              <a:t>I made her duck</a:t>
            </a:r>
            <a:r>
              <a:rPr lang="en-US" sz="2800" b="1" i="1" dirty="0" smtClean="0">
                <a:solidFill>
                  <a:srgbClr val="FF0000"/>
                </a:solidFill>
                <a:latin typeface="Times New Roman" panose="02020603050405020304" pitchFamily="18" charset="0"/>
                <a:cs typeface="Times New Roman" panose="02020603050405020304" pitchFamily="18" charset="0"/>
              </a:rPr>
              <a:t>.</a:t>
            </a:r>
            <a:endParaRPr lang="en-US" sz="2800" b="1"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0336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a:t>
            </a:r>
            <a:r>
              <a:rPr lang="en-US" dirty="0" smtClean="0"/>
              <a:t>Interpretations</a:t>
            </a:r>
            <a:endParaRPr lang="en-US" dirty="0"/>
          </a:p>
        </p:txBody>
      </p:sp>
      <p:sp>
        <p:nvSpPr>
          <p:cNvPr id="3" name="Content Placeholder 2"/>
          <p:cNvSpPr>
            <a:spLocks noGrp="1"/>
          </p:cNvSpPr>
          <p:nvPr>
            <p:ph idx="1"/>
          </p:nvPr>
        </p:nvSpPr>
        <p:spPr/>
        <p:txBody>
          <a:bodyPr/>
          <a:lstStyle/>
          <a:p>
            <a:pPr>
              <a:lnSpc>
                <a:spcPct val="90000"/>
              </a:lnSpc>
              <a:buFont typeface="Wingdings" pitchFamily="2" charset="2"/>
              <a:buAutoNum type="arabicPeriod"/>
            </a:pPr>
            <a:r>
              <a:rPr lang="en-US" dirty="0" smtClean="0"/>
              <a:t>I </a:t>
            </a:r>
            <a:r>
              <a:rPr lang="en-US" dirty="0"/>
              <a:t>cooked </a:t>
            </a:r>
            <a:r>
              <a:rPr lang="en-US" dirty="0" smtClean="0"/>
              <a:t>waterfowl </a:t>
            </a:r>
            <a:r>
              <a:rPr lang="en-US" dirty="0" smtClean="0">
                <a:solidFill>
                  <a:srgbClr val="0000FF"/>
                </a:solidFill>
              </a:rPr>
              <a:t>(e.g., duck) </a:t>
            </a:r>
            <a:r>
              <a:rPr lang="en-US" dirty="0"/>
              <a:t>for </a:t>
            </a:r>
            <a:r>
              <a:rPr lang="en-US" dirty="0" smtClean="0"/>
              <a:t>her.</a:t>
            </a:r>
            <a:endParaRPr lang="en-US" dirty="0"/>
          </a:p>
          <a:p>
            <a:pPr>
              <a:lnSpc>
                <a:spcPct val="90000"/>
              </a:lnSpc>
              <a:buFont typeface="Wingdings" pitchFamily="2" charset="2"/>
              <a:buAutoNum type="arabicPeriod"/>
            </a:pPr>
            <a:r>
              <a:rPr lang="en-US" dirty="0"/>
              <a:t>I cooked waterfowl </a:t>
            </a:r>
            <a:r>
              <a:rPr lang="en-US" dirty="0">
                <a:solidFill>
                  <a:srgbClr val="0000FF"/>
                </a:solidFill>
              </a:rPr>
              <a:t>(e.g., duck) </a:t>
            </a:r>
            <a:r>
              <a:rPr lang="en-US" dirty="0" smtClean="0"/>
              <a:t>belonging </a:t>
            </a:r>
            <a:r>
              <a:rPr lang="en-US" dirty="0"/>
              <a:t>to </a:t>
            </a:r>
            <a:r>
              <a:rPr lang="en-US" dirty="0" smtClean="0"/>
              <a:t>her.</a:t>
            </a:r>
            <a:endParaRPr lang="en-US" dirty="0"/>
          </a:p>
          <a:p>
            <a:pPr>
              <a:lnSpc>
                <a:spcPct val="90000"/>
              </a:lnSpc>
              <a:buFont typeface="Wingdings" pitchFamily="2" charset="2"/>
              <a:buAutoNum type="arabicPeriod"/>
            </a:pPr>
            <a:r>
              <a:rPr lang="en-US" dirty="0"/>
              <a:t>I created (plaster?) duck she owns.</a:t>
            </a:r>
          </a:p>
          <a:p>
            <a:pPr>
              <a:lnSpc>
                <a:spcPct val="90000"/>
              </a:lnSpc>
              <a:buFont typeface="Wingdings" pitchFamily="2" charset="2"/>
              <a:buAutoNum type="arabicPeriod"/>
            </a:pPr>
            <a:r>
              <a:rPr lang="en-US" dirty="0"/>
              <a:t>I caused her to quickly lower her head or body.</a:t>
            </a:r>
          </a:p>
          <a:p>
            <a:pPr>
              <a:lnSpc>
                <a:spcPct val="90000"/>
              </a:lnSpc>
              <a:buFont typeface="Wingdings" pitchFamily="2" charset="2"/>
              <a:buAutoNum type="arabicPeriod"/>
            </a:pPr>
            <a:r>
              <a:rPr lang="en-US" dirty="0"/>
              <a:t>I waived my magic </a:t>
            </a:r>
            <a:r>
              <a:rPr lang="en-US" dirty="0" smtClean="0"/>
              <a:t>wand </a:t>
            </a:r>
            <a:r>
              <a:rPr lang="en-US" dirty="0"/>
              <a:t>and turned her into undifferentiated </a:t>
            </a:r>
            <a:r>
              <a:rPr lang="en-US" dirty="0" smtClean="0"/>
              <a:t>waterfowl </a:t>
            </a:r>
            <a:r>
              <a:rPr lang="en-US" dirty="0">
                <a:solidFill>
                  <a:srgbClr val="0000FF"/>
                </a:solidFill>
              </a:rPr>
              <a:t>(e.g., duck</a:t>
            </a:r>
            <a:r>
              <a:rPr lang="en-US" dirty="0" smtClean="0">
                <a:solidFill>
                  <a:srgbClr val="0000FF"/>
                </a:solidFill>
              </a:rPr>
              <a:t>)</a:t>
            </a:r>
            <a:r>
              <a:rPr lang="en-US" dirty="0" smtClean="0"/>
              <a:t>.</a:t>
            </a:r>
            <a:endParaRPr lang="en-US" dirty="0"/>
          </a:p>
          <a:p>
            <a:endParaRPr lang="en-US" dirty="0"/>
          </a:p>
        </p:txBody>
      </p:sp>
      <p:sp>
        <p:nvSpPr>
          <p:cNvPr id="4" name="Date Placeholder 3"/>
          <p:cNvSpPr>
            <a:spLocks noGrp="1"/>
          </p:cNvSpPr>
          <p:nvPr>
            <p:ph type="dt" sz="half" idx="10"/>
          </p:nvPr>
        </p:nvSpPr>
        <p:spPr/>
        <p:txBody>
          <a:bodyPr/>
          <a:lstStyle/>
          <a:p>
            <a:fld id="{CCABDE40-BEFB-450B-A5C7-16BE2FF448CE}" type="datetime3">
              <a:rPr lang="en-US" smtClean="0"/>
              <a:pPr/>
              <a:t>8 January 2019</a:t>
            </a:fld>
            <a:endParaRPr lang="en-US"/>
          </a:p>
        </p:txBody>
      </p:sp>
      <p:sp>
        <p:nvSpPr>
          <p:cNvPr id="5" name="Footer Placeholder 4"/>
          <p:cNvSpPr>
            <a:spLocks noGrp="1"/>
          </p:cNvSpPr>
          <p:nvPr>
            <p:ph type="ftr" sz="quarter" idx="11"/>
          </p:nvPr>
        </p:nvSpPr>
        <p:spPr/>
        <p:txBody>
          <a:bodyPr/>
          <a:lstStyle/>
          <a:p>
            <a:r>
              <a:rPr lang="en-US" smtClean="0"/>
              <a:t>Veton Këpuska</a:t>
            </a:r>
            <a:endParaRPr lang="en-US"/>
          </a:p>
        </p:txBody>
      </p:sp>
      <p:sp>
        <p:nvSpPr>
          <p:cNvPr id="6" name="Slide Number Placeholder 5"/>
          <p:cNvSpPr>
            <a:spLocks noGrp="1"/>
          </p:cNvSpPr>
          <p:nvPr>
            <p:ph type="sldNum" sz="quarter" idx="12"/>
          </p:nvPr>
        </p:nvSpPr>
        <p:spPr/>
        <p:txBody>
          <a:bodyPr/>
          <a:lstStyle/>
          <a:p>
            <a:fld id="{C0F6D132-864F-44ED-81C7-A4490894D114}" type="slidenum">
              <a:rPr lang="en-US" smtClean="0"/>
              <a:pPr/>
              <a:t>8</a:t>
            </a:fld>
            <a:endParaRPr lang="en-US"/>
          </a:p>
        </p:txBody>
      </p:sp>
    </p:spTree>
    <p:extLst>
      <p:ext uri="{BB962C8B-B14F-4D97-AF65-F5344CB8AC3E}">
        <p14:creationId xmlns:p14="http://schemas.microsoft.com/office/powerpoint/2010/main" val="2933881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fld id="{01E06B5F-6B72-4F42-A899-8A438EFAD9BC}" type="datetime3">
              <a:rPr lang="en-US"/>
              <a:pPr/>
              <a:t>8 January 2019</a:t>
            </a:fld>
            <a:endParaRPr lang="en-US"/>
          </a:p>
        </p:txBody>
      </p:sp>
      <p:sp>
        <p:nvSpPr>
          <p:cNvPr id="7" name="Footer Placeholder 4"/>
          <p:cNvSpPr>
            <a:spLocks noGrp="1"/>
          </p:cNvSpPr>
          <p:nvPr>
            <p:ph type="ftr" sz="quarter" idx="11"/>
          </p:nvPr>
        </p:nvSpPr>
        <p:spPr/>
        <p:txBody>
          <a:bodyPr/>
          <a:lstStyle/>
          <a:p>
            <a:r>
              <a:rPr lang="en-US"/>
              <a:t>Veton Këpuska</a:t>
            </a:r>
          </a:p>
        </p:txBody>
      </p:sp>
      <p:sp>
        <p:nvSpPr>
          <p:cNvPr id="8" name="Slide Number Placeholder 5"/>
          <p:cNvSpPr>
            <a:spLocks noGrp="1"/>
          </p:cNvSpPr>
          <p:nvPr>
            <p:ph type="sldNum" sz="quarter" idx="12"/>
          </p:nvPr>
        </p:nvSpPr>
        <p:spPr/>
        <p:txBody>
          <a:bodyPr/>
          <a:lstStyle/>
          <a:p>
            <a:fld id="{9ACD2162-7C00-4263-9C31-77267DE5A25B}" type="slidenum">
              <a:rPr lang="en-US"/>
              <a:pPr/>
              <a:t>9</a:t>
            </a:fld>
            <a:endParaRPr lang="en-US"/>
          </a:p>
        </p:txBody>
      </p:sp>
      <p:sp>
        <p:nvSpPr>
          <p:cNvPr id="410626" name="Rectangle 2"/>
          <p:cNvSpPr>
            <a:spLocks noGrp="1" noChangeArrowheads="1"/>
          </p:cNvSpPr>
          <p:nvPr>
            <p:ph type="title"/>
          </p:nvPr>
        </p:nvSpPr>
        <p:spPr/>
        <p:txBody>
          <a:bodyPr/>
          <a:lstStyle/>
          <a:p>
            <a:r>
              <a:rPr lang="en-US" b="1"/>
              <a:t>Virtues of Spoken Language</a:t>
            </a:r>
            <a:endParaRPr lang="en-US"/>
          </a:p>
        </p:txBody>
      </p:sp>
      <p:sp>
        <p:nvSpPr>
          <p:cNvPr id="410627" name="Rectangle 3"/>
          <p:cNvSpPr>
            <a:spLocks noGrp="1" noChangeArrowheads="1"/>
          </p:cNvSpPr>
          <p:nvPr>
            <p:ph type="body" idx="1"/>
          </p:nvPr>
        </p:nvSpPr>
        <p:spPr/>
        <p:txBody>
          <a:bodyPr/>
          <a:lstStyle/>
          <a:p>
            <a:pPr>
              <a:buFont typeface="Wingdings" pitchFamily="2" charset="2"/>
              <a:buNone/>
              <a:tabLst>
                <a:tab pos="2060575" algn="l"/>
              </a:tabLst>
            </a:pPr>
            <a:r>
              <a:rPr lang="en-US" sz="2200" b="1" dirty="0">
                <a:solidFill>
                  <a:srgbClr val="FF0000"/>
                </a:solidFill>
              </a:rPr>
              <a:t>Natural:</a:t>
            </a:r>
            <a:r>
              <a:rPr lang="en-US" sz="2200" b="1" dirty="0"/>
              <a:t> 	</a:t>
            </a:r>
            <a:r>
              <a:rPr lang="en-US" sz="2000" dirty="0" smtClean="0"/>
              <a:t>Requires </a:t>
            </a:r>
            <a:r>
              <a:rPr lang="en-US" sz="2000" dirty="0"/>
              <a:t>no </a:t>
            </a:r>
            <a:r>
              <a:rPr lang="en-US" sz="2000" dirty="0" smtClean="0"/>
              <a:t>(additional) special </a:t>
            </a:r>
            <a:r>
              <a:rPr lang="en-US" sz="2000" dirty="0"/>
              <a:t>training</a:t>
            </a:r>
          </a:p>
          <a:p>
            <a:pPr>
              <a:buFont typeface="Wingdings" pitchFamily="2" charset="2"/>
              <a:buNone/>
              <a:tabLst>
                <a:tab pos="2060575" algn="l"/>
              </a:tabLst>
            </a:pPr>
            <a:r>
              <a:rPr lang="en-US" sz="2200" b="1" dirty="0">
                <a:solidFill>
                  <a:srgbClr val="FF0000"/>
                </a:solidFill>
              </a:rPr>
              <a:t>Flexible:</a:t>
            </a:r>
            <a:r>
              <a:rPr lang="en-US" sz="2200" b="1" dirty="0"/>
              <a:t> 	</a:t>
            </a:r>
            <a:r>
              <a:rPr lang="en-US" sz="2000" dirty="0" smtClean="0"/>
              <a:t>Leaves </a:t>
            </a:r>
            <a:r>
              <a:rPr lang="en-US" sz="2000" dirty="0"/>
              <a:t>hands and eyes free</a:t>
            </a:r>
          </a:p>
          <a:p>
            <a:pPr>
              <a:buFont typeface="Wingdings" pitchFamily="2" charset="2"/>
              <a:buNone/>
              <a:tabLst>
                <a:tab pos="2060575" algn="l"/>
              </a:tabLst>
            </a:pPr>
            <a:r>
              <a:rPr lang="en-US" sz="2200" b="1" dirty="0">
                <a:solidFill>
                  <a:srgbClr val="FF0000"/>
                </a:solidFill>
              </a:rPr>
              <a:t>Efficient:</a:t>
            </a:r>
            <a:r>
              <a:rPr lang="en-US" sz="2200" b="1" dirty="0"/>
              <a:t> 	</a:t>
            </a:r>
            <a:r>
              <a:rPr lang="en-US" sz="2000" dirty="0" smtClean="0"/>
              <a:t>Has </a:t>
            </a:r>
            <a:r>
              <a:rPr lang="en-US" sz="2000" dirty="0"/>
              <a:t>high data rate</a:t>
            </a:r>
          </a:p>
          <a:p>
            <a:pPr>
              <a:buFont typeface="Wingdings" pitchFamily="2" charset="2"/>
              <a:buNone/>
              <a:tabLst>
                <a:tab pos="2060575" algn="l"/>
              </a:tabLst>
            </a:pPr>
            <a:r>
              <a:rPr lang="en-US" sz="2200" b="1" dirty="0" smtClean="0">
                <a:solidFill>
                  <a:srgbClr val="FF0000"/>
                </a:solidFill>
              </a:rPr>
              <a:t>Economical:	</a:t>
            </a:r>
            <a:r>
              <a:rPr lang="en-US" sz="2000" dirty="0" smtClean="0"/>
              <a:t>Can </a:t>
            </a:r>
            <a:r>
              <a:rPr lang="en-US" sz="2000" dirty="0"/>
              <a:t>be transmitted/received inexpensively</a:t>
            </a:r>
          </a:p>
          <a:p>
            <a:pPr>
              <a:buFont typeface="Wingdings" pitchFamily="2" charset="2"/>
              <a:buNone/>
            </a:pPr>
            <a:endParaRPr lang="en-US" sz="2000" dirty="0"/>
          </a:p>
          <a:p>
            <a:pPr>
              <a:buFont typeface="Wingdings" pitchFamily="2" charset="2"/>
              <a:buNone/>
            </a:pPr>
            <a:endParaRPr lang="en-US" sz="2000" dirty="0"/>
          </a:p>
        </p:txBody>
      </p:sp>
      <p:sp>
        <p:nvSpPr>
          <p:cNvPr id="410628" name="Text Box 4"/>
          <p:cNvSpPr txBox="1">
            <a:spLocks noChangeArrowheads="1"/>
          </p:cNvSpPr>
          <p:nvPr/>
        </p:nvSpPr>
        <p:spPr bwMode="auto">
          <a:xfrm>
            <a:off x="808038" y="3429000"/>
            <a:ext cx="6583362" cy="366713"/>
          </a:xfrm>
          <a:prstGeom prst="rect">
            <a:avLst/>
          </a:prstGeom>
          <a:noFill/>
          <a:ln w="9525" algn="ctr">
            <a:noFill/>
            <a:miter lim="800000"/>
            <a:headEnd/>
            <a:tailEnd/>
          </a:ln>
          <a:effectLst/>
        </p:spPr>
        <p:txBody>
          <a:bodyPr>
            <a:spAutoFit/>
          </a:bodyPr>
          <a:lstStyle/>
          <a:p>
            <a:endParaRPr lang="en-US"/>
          </a:p>
        </p:txBody>
      </p:sp>
      <p:sp>
        <p:nvSpPr>
          <p:cNvPr id="410629" name="Text Box 5"/>
          <p:cNvSpPr txBox="1">
            <a:spLocks noChangeArrowheads="1"/>
          </p:cNvSpPr>
          <p:nvPr/>
        </p:nvSpPr>
        <p:spPr bwMode="auto">
          <a:xfrm>
            <a:off x="615950" y="3659430"/>
            <a:ext cx="7835900" cy="2082800"/>
          </a:xfrm>
          <a:prstGeom prst="rect">
            <a:avLst/>
          </a:prstGeom>
          <a:solidFill>
            <a:srgbClr val="FFFF99"/>
          </a:solidFill>
          <a:ln w="9525" algn="ctr">
            <a:solidFill>
              <a:schemeClr val="tx1"/>
            </a:solidFill>
            <a:miter lim="800000"/>
            <a:headEnd/>
            <a:tailEnd/>
          </a:ln>
          <a:effectLst>
            <a:outerShdw dist="125724" dir="2700000" algn="ctr" rotWithShape="0">
              <a:schemeClr val="accent1"/>
            </a:outerShdw>
          </a:effectLst>
        </p:spPr>
        <p:txBody>
          <a:bodyPr>
            <a:spAutoFit/>
          </a:bodyPr>
          <a:lstStyle/>
          <a:p>
            <a:pPr algn="l"/>
            <a:r>
              <a:rPr lang="en-US" sz="2000" b="1" dirty="0"/>
              <a:t>Speech interfaces are ideal for information access and management when:</a:t>
            </a:r>
          </a:p>
          <a:p>
            <a:pPr algn="l"/>
            <a:r>
              <a:rPr lang="en-US" sz="2000" dirty="0"/>
              <a:t>• The information space is broad and complex,</a:t>
            </a:r>
          </a:p>
          <a:p>
            <a:pPr algn="l"/>
            <a:r>
              <a:rPr lang="en-US" sz="2000" dirty="0"/>
              <a:t>• The users are technically naive, or</a:t>
            </a:r>
          </a:p>
          <a:p>
            <a:pPr algn="l"/>
            <a:r>
              <a:rPr lang="en-US" sz="2000" dirty="0"/>
              <a:t>• Only </a:t>
            </a:r>
            <a:r>
              <a:rPr lang="en-US" sz="2000" dirty="0" smtClean="0"/>
              <a:t>telephones/communication devices </a:t>
            </a:r>
            <a:r>
              <a:rPr lang="en-US" sz="2000" dirty="0"/>
              <a:t>are available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r" defTabSz="914400" rtl="0" eaLnBrk="0" fontAlgn="base" latinLnBrk="0" hangingPunct="0">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r" defTabSz="914400" rtl="0" eaLnBrk="0" fontAlgn="base" latinLnBrk="0" hangingPunct="0">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39752</TotalTime>
  <Words>2363</Words>
  <Application>Microsoft Office PowerPoint</Application>
  <PresentationFormat>On-screen Show (4:3)</PresentationFormat>
  <Paragraphs>609</Paragraphs>
  <Slides>60</Slides>
  <Notes>0</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Arial</vt:lpstr>
      <vt:lpstr>Arial Unicode MS</vt:lpstr>
      <vt:lpstr>Stencil</vt:lpstr>
      <vt:lpstr>Times New Roman</vt:lpstr>
      <vt:lpstr>Verdana</vt:lpstr>
      <vt:lpstr>Wingdings</vt:lpstr>
      <vt:lpstr>Profile</vt:lpstr>
      <vt:lpstr>ECE-5527 Speech Recognition</vt:lpstr>
      <vt:lpstr>Introduction to Speech Recognition</vt:lpstr>
      <vt:lpstr>Introduction to Automatic Speech Recognition</vt:lpstr>
      <vt:lpstr>Problem Definition:</vt:lpstr>
      <vt:lpstr>Communication via Spoken Language</vt:lpstr>
      <vt:lpstr>Automatic Speech Recognition</vt:lpstr>
      <vt:lpstr>ASR</vt:lpstr>
      <vt:lpstr>Possible Interpretations</vt:lpstr>
      <vt:lpstr>Virtues of Spoken Language</vt:lpstr>
      <vt:lpstr>Diverse Sources of Constraint for Spoken Language Communication</vt:lpstr>
      <vt:lpstr>Useful Definitions</vt:lpstr>
      <vt:lpstr>Useful Definitions</vt:lpstr>
      <vt:lpstr>Useful Definitions</vt:lpstr>
      <vt:lpstr>Useful Defintions</vt:lpstr>
      <vt:lpstr>Automatic Speech Recognition</vt:lpstr>
      <vt:lpstr>Application Areas for Speech Based Interfaces</vt:lpstr>
      <vt:lpstr>Application Areas</vt:lpstr>
      <vt:lpstr>Application Areas</vt:lpstr>
      <vt:lpstr>Application Areas</vt:lpstr>
      <vt:lpstr>Basic Speech Recognition Challenges</vt:lpstr>
      <vt:lpstr>Phonological Variation Example</vt:lpstr>
      <vt:lpstr>Read vs. Spontaneous Speech</vt:lpstr>
      <vt:lpstr>Sometimes Real Data will Dictate Technology Requirements (City Name Domain)</vt:lpstr>
      <vt:lpstr>Parameters that Characterize the Capabilities of ASR Systems</vt:lpstr>
      <vt:lpstr>ASR Trends</vt:lpstr>
      <vt:lpstr>New Development</vt:lpstr>
      <vt:lpstr>State of the art examples </vt:lpstr>
      <vt:lpstr>ASR Trends:  Where Are We Now?</vt:lpstr>
      <vt:lpstr>Examples of ASR Performance</vt:lpstr>
      <vt:lpstr>Knowledge in Speech &amp; Language Processing</vt:lpstr>
      <vt:lpstr>Example:</vt:lpstr>
      <vt:lpstr>ASR Trends:  Where Are We Now?</vt:lpstr>
      <vt:lpstr>ASR Trends:  Where Are We Now?</vt:lpstr>
      <vt:lpstr>Knowledge in Speech &amp; Language Processing</vt:lpstr>
      <vt:lpstr>Knowledge in Speech &amp; Language Processing</vt:lpstr>
      <vt:lpstr>Knowledge in Speech &amp; Language Processing</vt:lpstr>
      <vt:lpstr>Knowledge in Speech &amp; Language Processing</vt:lpstr>
      <vt:lpstr>Knowledge in Speech &amp; Language Processing</vt:lpstr>
      <vt:lpstr>Knowledge in Speech &amp; Language Processing</vt:lpstr>
      <vt:lpstr>Knowledge in Speech &amp; Language Processing</vt:lpstr>
      <vt:lpstr>Summary</vt:lpstr>
      <vt:lpstr>PowerPoint Presentation</vt:lpstr>
      <vt:lpstr>Important Lessons Learned</vt:lpstr>
      <vt:lpstr>Major Components in a Speech Recognition System</vt:lpstr>
      <vt:lpstr>Conversational Interfaces: The Next Generation</vt:lpstr>
      <vt:lpstr>Example of a Automatic Speech Recognition system</vt:lpstr>
      <vt:lpstr>A Conversational System Architecture</vt:lpstr>
      <vt:lpstr>Demo: Conversational Interface</vt:lpstr>
      <vt:lpstr>(Real) Data Improves Performance (Weather Domain)</vt:lpstr>
      <vt:lpstr>But We Are Far from Done (2010)!</vt:lpstr>
      <vt:lpstr>Course outline</vt:lpstr>
      <vt:lpstr>Course Outline</vt:lpstr>
      <vt:lpstr>Course Logistics</vt:lpstr>
      <vt:lpstr>Assignments</vt:lpstr>
      <vt:lpstr>Software</vt:lpstr>
      <vt:lpstr>Sphinx</vt:lpstr>
      <vt:lpstr>Sphinx</vt:lpstr>
      <vt:lpstr>Software and Data</vt:lpstr>
      <vt:lpstr>Wake-Up-Word</vt:lpstr>
      <vt:lpstr>PowerPoint Presentation</vt:lpstr>
    </vt:vector>
  </TitlesOfParts>
  <Company>Florida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Systems:  Hardware Organization and Design</dc:title>
  <dc:creator>vkepuska</dc:creator>
  <cp:lastModifiedBy>Veton Kepuska</cp:lastModifiedBy>
  <cp:revision>500</cp:revision>
  <dcterms:created xsi:type="dcterms:W3CDTF">2003-01-08T18:18:48Z</dcterms:created>
  <dcterms:modified xsi:type="dcterms:W3CDTF">2019-01-08T18:55:06Z</dcterms:modified>
</cp:coreProperties>
</file>