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54"/>
  </p:notesMasterIdLst>
  <p:handoutMasterIdLst>
    <p:handoutMasterId r:id="rId55"/>
  </p:handoutMasterIdLst>
  <p:sldIdLst>
    <p:sldId id="256" r:id="rId2"/>
    <p:sldId id="388" r:id="rId3"/>
    <p:sldId id="389" r:id="rId4"/>
    <p:sldId id="390" r:id="rId5"/>
    <p:sldId id="391" r:id="rId6"/>
    <p:sldId id="392" r:id="rId7"/>
    <p:sldId id="439" r:id="rId8"/>
    <p:sldId id="428" r:id="rId9"/>
    <p:sldId id="394" r:id="rId10"/>
    <p:sldId id="425" r:id="rId11"/>
    <p:sldId id="395" r:id="rId12"/>
    <p:sldId id="396" r:id="rId13"/>
    <p:sldId id="398" r:id="rId14"/>
    <p:sldId id="399" r:id="rId15"/>
    <p:sldId id="427" r:id="rId16"/>
    <p:sldId id="400" r:id="rId17"/>
    <p:sldId id="401" r:id="rId18"/>
    <p:sldId id="429" r:id="rId19"/>
    <p:sldId id="430" r:id="rId20"/>
    <p:sldId id="431" r:id="rId21"/>
    <p:sldId id="432" r:id="rId22"/>
    <p:sldId id="402" r:id="rId23"/>
    <p:sldId id="403" r:id="rId24"/>
    <p:sldId id="404" r:id="rId25"/>
    <p:sldId id="405" r:id="rId26"/>
    <p:sldId id="397" r:id="rId27"/>
    <p:sldId id="406" r:id="rId28"/>
    <p:sldId id="407" r:id="rId29"/>
    <p:sldId id="408" r:id="rId30"/>
    <p:sldId id="409" r:id="rId31"/>
    <p:sldId id="410" r:id="rId32"/>
    <p:sldId id="411" r:id="rId33"/>
    <p:sldId id="412" r:id="rId34"/>
    <p:sldId id="434" r:id="rId35"/>
    <p:sldId id="435" r:id="rId36"/>
    <p:sldId id="413" r:id="rId37"/>
    <p:sldId id="440" r:id="rId38"/>
    <p:sldId id="414" r:id="rId39"/>
    <p:sldId id="415" r:id="rId40"/>
    <p:sldId id="416" r:id="rId41"/>
    <p:sldId id="417" r:id="rId42"/>
    <p:sldId id="418" r:id="rId43"/>
    <p:sldId id="441" r:id="rId44"/>
    <p:sldId id="419" r:id="rId45"/>
    <p:sldId id="420" r:id="rId46"/>
    <p:sldId id="426" r:id="rId47"/>
    <p:sldId id="436" r:id="rId48"/>
    <p:sldId id="421" r:id="rId49"/>
    <p:sldId id="437" r:id="rId50"/>
    <p:sldId id="422" r:id="rId51"/>
    <p:sldId id="438" r:id="rId52"/>
    <p:sldId id="424" r:id="rId53"/>
  </p:sldIdLst>
  <p:sldSz cx="9144000" cy="6858000" type="screen4x3"/>
  <p:notesSz cx="6858000" cy="9144000"/>
  <p:defaultTextStyle>
    <a:defPPr>
      <a:defRPr lang="en-US"/>
    </a:defPPr>
    <a:lvl1pPr algn="r" rtl="0" eaLnBrk="0" fontAlgn="base" hangingPunct="0">
      <a:spcBef>
        <a:spcPct val="50000"/>
      </a:spcBef>
      <a:spcAft>
        <a:spcPct val="0"/>
      </a:spcAft>
      <a:defRPr sz="1600" kern="1200">
        <a:solidFill>
          <a:schemeClr val="tx1"/>
        </a:solidFill>
        <a:latin typeface="Verdana" pitchFamily="34" charset="0"/>
        <a:ea typeface="+mn-ea"/>
        <a:cs typeface="+mn-cs"/>
      </a:defRPr>
    </a:lvl1pPr>
    <a:lvl2pPr marL="457200" algn="r" rtl="0" eaLnBrk="0" fontAlgn="base" hangingPunct="0">
      <a:spcBef>
        <a:spcPct val="50000"/>
      </a:spcBef>
      <a:spcAft>
        <a:spcPct val="0"/>
      </a:spcAft>
      <a:defRPr sz="1600" kern="1200">
        <a:solidFill>
          <a:schemeClr val="tx1"/>
        </a:solidFill>
        <a:latin typeface="Verdana" pitchFamily="34" charset="0"/>
        <a:ea typeface="+mn-ea"/>
        <a:cs typeface="+mn-cs"/>
      </a:defRPr>
    </a:lvl2pPr>
    <a:lvl3pPr marL="914400" algn="r" rtl="0" eaLnBrk="0" fontAlgn="base" hangingPunct="0">
      <a:spcBef>
        <a:spcPct val="50000"/>
      </a:spcBef>
      <a:spcAft>
        <a:spcPct val="0"/>
      </a:spcAft>
      <a:defRPr sz="1600" kern="1200">
        <a:solidFill>
          <a:schemeClr val="tx1"/>
        </a:solidFill>
        <a:latin typeface="Verdana" pitchFamily="34" charset="0"/>
        <a:ea typeface="+mn-ea"/>
        <a:cs typeface="+mn-cs"/>
      </a:defRPr>
    </a:lvl3pPr>
    <a:lvl4pPr marL="1371600" algn="r" rtl="0" eaLnBrk="0" fontAlgn="base" hangingPunct="0">
      <a:spcBef>
        <a:spcPct val="50000"/>
      </a:spcBef>
      <a:spcAft>
        <a:spcPct val="0"/>
      </a:spcAft>
      <a:defRPr sz="1600" kern="1200">
        <a:solidFill>
          <a:schemeClr val="tx1"/>
        </a:solidFill>
        <a:latin typeface="Verdana" pitchFamily="34" charset="0"/>
        <a:ea typeface="+mn-ea"/>
        <a:cs typeface="+mn-cs"/>
      </a:defRPr>
    </a:lvl4pPr>
    <a:lvl5pPr marL="1828800" algn="r" rtl="0" eaLnBrk="0" fontAlgn="base" hangingPunct="0">
      <a:spcBef>
        <a:spcPct val="50000"/>
      </a:spcBef>
      <a:spcAft>
        <a:spcPct val="0"/>
      </a:spcAft>
      <a:defRPr sz="1600" kern="1200">
        <a:solidFill>
          <a:schemeClr val="tx1"/>
        </a:solidFill>
        <a:latin typeface="Verdana" pitchFamily="34" charset="0"/>
        <a:ea typeface="+mn-ea"/>
        <a:cs typeface="+mn-cs"/>
      </a:defRPr>
    </a:lvl5pPr>
    <a:lvl6pPr marL="2286000" algn="l" defTabSz="914400" rtl="0" eaLnBrk="1" latinLnBrk="0" hangingPunct="1">
      <a:defRPr sz="1600" kern="1200">
        <a:solidFill>
          <a:schemeClr val="tx1"/>
        </a:solidFill>
        <a:latin typeface="Verdana" pitchFamily="34" charset="0"/>
        <a:ea typeface="+mn-ea"/>
        <a:cs typeface="+mn-cs"/>
      </a:defRPr>
    </a:lvl6pPr>
    <a:lvl7pPr marL="2743200" algn="l" defTabSz="914400" rtl="0" eaLnBrk="1" latinLnBrk="0" hangingPunct="1">
      <a:defRPr sz="1600" kern="1200">
        <a:solidFill>
          <a:schemeClr val="tx1"/>
        </a:solidFill>
        <a:latin typeface="Verdana" pitchFamily="34" charset="0"/>
        <a:ea typeface="+mn-ea"/>
        <a:cs typeface="+mn-cs"/>
      </a:defRPr>
    </a:lvl7pPr>
    <a:lvl8pPr marL="3200400" algn="l" defTabSz="914400" rtl="0" eaLnBrk="1" latinLnBrk="0" hangingPunct="1">
      <a:defRPr sz="1600" kern="1200">
        <a:solidFill>
          <a:schemeClr val="tx1"/>
        </a:solidFill>
        <a:latin typeface="Verdana" pitchFamily="34" charset="0"/>
        <a:ea typeface="+mn-ea"/>
        <a:cs typeface="+mn-cs"/>
      </a:defRPr>
    </a:lvl8pPr>
    <a:lvl9pPr marL="3657600" algn="l" defTabSz="914400" rtl="0" eaLnBrk="1" latinLnBrk="0" hangingPunct="1">
      <a:defRPr sz="16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a:srgbClr val="0000FF"/>
    <a:srgbClr val="FF9900"/>
    <a:srgbClr val="66FF33"/>
    <a:srgbClr val="00FFFF"/>
    <a:srgbClr val="FF0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4" autoAdjust="0"/>
    <p:restoredTop sz="94954" autoAdjust="0"/>
  </p:normalViewPr>
  <p:slideViewPr>
    <p:cSldViewPr snapToGrid="0">
      <p:cViewPr varScale="1">
        <p:scale>
          <a:sx n="126" d="100"/>
          <a:sy n="126" d="100"/>
        </p:scale>
        <p:origin x="1140" y="144"/>
      </p:cViewPr>
      <p:guideLst>
        <p:guide orient="horz" pos="2160"/>
        <p:guide pos="2880"/>
      </p:guideLst>
    </p:cSldViewPr>
  </p:slideViewPr>
  <p:notesTextViewPr>
    <p:cViewPr>
      <p:scale>
        <a:sx n="100" d="100"/>
        <a:sy n="100" d="100"/>
      </p:scale>
      <p:origin x="0" y="0"/>
    </p:cViewPr>
  </p:notesTextViewPr>
  <p:notesViewPr>
    <p:cSldViewPr snapToGrid="0">
      <p:cViewPr varScale="1">
        <p:scale>
          <a:sx n="57" d="100"/>
          <a:sy n="57" d="100"/>
        </p:scale>
        <p:origin x="-1134"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Arial" charset="0"/>
              </a:defRPr>
            </a:lvl1pPr>
          </a:lstStyle>
          <a:p>
            <a:r>
              <a:rPr lang="en-US"/>
              <a:t>Digital Systems: Hardware Organization and Design</a:t>
            </a:r>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fld id="{104493A0-F41A-49D5-8815-ECE23657A31D}" type="datetime1">
              <a:rPr lang="en-US"/>
              <a:pPr/>
              <a:t>3/4/2015</a:t>
            </a:fld>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Arial" charset="0"/>
              </a:defRPr>
            </a:lvl1pPr>
          </a:lstStyle>
          <a:p>
            <a:r>
              <a:rPr lang="en-US"/>
              <a:t>Architecture of a Respresentative 32 Bit Processor</a:t>
            </a:r>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fld id="{EE843BA2-27C2-42F8-9A36-7EA223428473}" type="slidenum">
              <a:rPr lang="en-US"/>
              <a:pPr/>
              <a:t>‹#›</a:t>
            </a:fld>
            <a:endParaRPr lang="en-US"/>
          </a:p>
        </p:txBody>
      </p:sp>
    </p:spTree>
    <p:extLst>
      <p:ext uri="{BB962C8B-B14F-4D97-AF65-F5344CB8AC3E}">
        <p14:creationId xmlns:p14="http://schemas.microsoft.com/office/powerpoint/2010/main" val="1039578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Arial" charset="0"/>
              </a:defRPr>
            </a:lvl1pPr>
          </a:lstStyle>
          <a:p>
            <a:r>
              <a:rPr lang="en-US"/>
              <a:t>Digital Systems: Hardware Organization and Design</a:t>
            </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fld id="{2450E91B-C00B-4B44-8214-C6B784608D7F}" type="datetime1">
              <a:rPr lang="en-US"/>
              <a:pPr/>
              <a:t>3/4/2015</a:t>
            </a:fld>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Arial" charset="0"/>
              </a:defRPr>
            </a:lvl1pPr>
          </a:lstStyle>
          <a:p>
            <a:r>
              <a:rPr lang="en-US"/>
              <a:t>Architecture of a Respresentative 32 Bit Processor</a:t>
            </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fld id="{32963DBF-2DB8-4731-B562-70FDE42083E7}" type="slidenum">
              <a:rPr lang="en-US"/>
              <a:pPr/>
              <a:t>‹#›</a:t>
            </a:fld>
            <a:endParaRPr lang="en-US"/>
          </a:p>
        </p:txBody>
      </p:sp>
    </p:spTree>
    <p:extLst>
      <p:ext uri="{BB962C8B-B14F-4D97-AF65-F5344CB8AC3E}">
        <p14:creationId xmlns:p14="http://schemas.microsoft.com/office/powerpoint/2010/main" val="69664955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E0F570E-0B21-4C73-B06C-449A127C48C0}"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E28C9D9-00EC-4C65-B55D-AB8C28BE171E}" type="slidenum">
              <a:rPr lang="en-US"/>
              <a:pPr/>
              <a:t>1</a:t>
            </a:fld>
            <a:endParaRPr 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8995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3601546-B36E-47F2-A1FF-38A70B2640EA}"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309517A-A9E5-41E0-AC70-29A47B97DC91}" type="slidenum">
              <a:rPr lang="en-US"/>
              <a:pPr/>
              <a:t>11</a:t>
            </a:fld>
            <a:endParaRPr 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820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2ECF18BC-350B-4659-89BA-620A46B94EA9}"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C640D7D-11AD-4582-83B9-6BEBF23FBB5D}" type="slidenum">
              <a:rPr lang="en-US"/>
              <a:pPr/>
              <a:t>12</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4813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CE171E8-1F6A-4C17-BFE7-46D349921723}"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861B5F1F-4F22-4C3C-9E7A-74A53B0B9D7B}" type="slidenum">
              <a:rPr lang="en-US"/>
              <a:pPr/>
              <a:t>13</a:t>
            </a:fld>
            <a:endParaRPr 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2022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4812BC8-88C3-4FDA-B8C9-36E4904B74AB}"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BD9ABD0-92B4-464F-8317-189CD3AEED65}" type="slidenum">
              <a:rPr lang="en-US"/>
              <a:pPr/>
              <a:t>14</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5328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EB096C80-2F7D-4B49-A033-6902061CD296}"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CD4FA634-309F-4E95-835E-3040F59AE10B}" type="slidenum">
              <a:rPr lang="en-US"/>
              <a:pPr/>
              <a:t>16</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443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329294C-A36D-4EA7-A187-8E9DD1DBA067}"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D0E358A9-029B-4A80-9F7D-56291BF70B3F}" type="slidenum">
              <a:rPr lang="en-US"/>
              <a:pPr/>
              <a:t>17</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65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E8EF573-DC36-45EF-A42F-FA2F7EE71976}"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4E2C204-AF07-48AF-AB23-B297913736B6}" type="slidenum">
              <a:rPr lang="en-US"/>
              <a:pPr/>
              <a:t>22</a:t>
            </a:fld>
            <a:endParaRPr lang="en-US"/>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3691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C6168115-CF4A-45DB-9CC4-B6D46211E82C}"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FDE736B-70FC-4AB4-A082-C0BC00C692FF}" type="slidenum">
              <a:rPr lang="en-US"/>
              <a:pPr/>
              <a:t>23</a:t>
            </a:fld>
            <a:endParaRPr 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4925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4798CF09-1E3D-4466-A1DB-2F76C19B31D6}"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5EB70E96-EAE1-4DD9-9E54-AEBE436FAC3B}" type="slidenum">
              <a:rPr lang="en-US"/>
              <a:pPr/>
              <a:t>24</a:t>
            </a:fld>
            <a:endParaRPr 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8840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187CA210-6612-4AD1-8147-0AA4A9BD5014}"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430793CC-09BB-406D-A162-108FE6B9B105}" type="slidenum">
              <a:rPr lang="en-US"/>
              <a:pPr/>
              <a:t>25</a:t>
            </a:fld>
            <a:endParaRPr lang="en-US"/>
          </a:p>
        </p:txBody>
      </p:sp>
      <p:sp>
        <p:nvSpPr>
          <p:cNvPr id="968706" name="Rectangle 2"/>
          <p:cNvSpPr>
            <a:spLocks noGrp="1" noRot="1" noChangeAspec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904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A1FB886-3B6A-440C-8D9C-B8EE0F38A787}"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4774FDF4-AD7B-4B3F-BF1B-A6934F289787}" type="slidenum">
              <a:rPr lang="en-US"/>
              <a:pPr/>
              <a:t>2</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4639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891F319C-610D-4632-B850-6FAC9FAE877F}"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8916C83C-3806-480B-89BB-1C2A639809F9}" type="slidenum">
              <a:rPr lang="en-US"/>
              <a:pPr/>
              <a:t>26</a:t>
            </a:fld>
            <a:endParaRPr 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8656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605CDF5C-EC4B-40C7-AD66-8DB4DB589C80}"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3599A05-4626-44FC-A4FC-CBD75467B9DA}" type="slidenum">
              <a:rPr lang="en-US"/>
              <a:pPr/>
              <a:t>27</a:t>
            </a:fld>
            <a:endParaRPr lang="en-US"/>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8143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0033D3A8-9BC8-4644-A9FB-4AF5FAF1DA6F}"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6B6673E-F370-4EEC-A15B-E7DC0220F4E0}" type="slidenum">
              <a:rPr lang="en-US"/>
              <a:pPr/>
              <a:t>28</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8348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5ED1E6EF-2D36-43C8-AF30-51FCCB09E986}"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4D29B34C-2580-46B4-961D-E14ABF34E864}" type="slidenum">
              <a:rPr lang="en-US"/>
              <a:pPr/>
              <a:t>29</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4519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4E95309-0470-4D7B-A95D-522162CD812D}"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2F054846-EB91-475E-931C-CB27B466E95E}" type="slidenum">
              <a:rPr lang="en-US"/>
              <a:pPr/>
              <a:t>30</a:t>
            </a:fld>
            <a:endParaRPr lang="en-US"/>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3987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5A298DCB-AFD4-4A05-AD8A-72CFAE3D0CFD}"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09B2397C-A1E0-48D5-B083-3F81DB30C0C0}" type="slidenum">
              <a:rPr lang="en-US"/>
              <a:pPr/>
              <a:t>31</a:t>
            </a:fld>
            <a:endParaRPr lang="en-US"/>
          </a:p>
        </p:txBody>
      </p:sp>
      <p:sp>
        <p:nvSpPr>
          <p:cNvPr id="974850" name="Rectangle 2"/>
          <p:cNvSpPr>
            <a:spLocks noGrp="1" noRot="1" noChangeAspec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1550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D0D9052-6A9B-4083-8E6E-AC0BA4C324B3}"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1E87D04-C6D0-4416-B093-8131E9EA63EC}" type="slidenum">
              <a:rPr lang="en-US"/>
              <a:pPr/>
              <a:t>32</a:t>
            </a:fld>
            <a:endParaRPr 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5031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590522BE-4AFA-4900-B690-CE49A2CC34E6}"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591C6289-49A0-4557-94BE-3DFA9050FD83}" type="slidenum">
              <a:rPr lang="en-US"/>
              <a:pPr/>
              <a:t>33</a:t>
            </a:fld>
            <a:endParaRPr 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2996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4F644E8A-D98A-4E79-A430-E759015DCC8B}"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B357C3B-CFB5-4B67-B9E7-6ECB17036872}" type="slidenum">
              <a:rPr lang="en-US"/>
              <a:pPr/>
              <a:t>36</a:t>
            </a:fld>
            <a:endParaRPr lang="en-US"/>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8257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B723F794-38CD-4D1D-AA82-71FF54D9D139}"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B9EC3862-D639-460A-BCB6-1B5B702D50DC}" type="slidenum">
              <a:rPr lang="en-US"/>
              <a:pPr/>
              <a:t>38</a:t>
            </a:fld>
            <a:endParaRPr lang="en-US"/>
          </a:p>
        </p:txBody>
      </p:sp>
      <p:sp>
        <p:nvSpPr>
          <p:cNvPr id="978946" name="Rectangle 2"/>
          <p:cNvSpPr>
            <a:spLocks noGrp="1" noRot="1" noChangeAspec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116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29183523-307A-4876-92F8-91AB5289338E}"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5C97118-12AB-4275-A25A-8F301C895D52}" type="slidenum">
              <a:rPr lang="en-US"/>
              <a:pPr/>
              <a:t>3</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5993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6540645F-E8EA-4D02-8896-E8FBE20A0898}"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26C9E10D-7661-4E57-9F11-D752ED8A734F}" type="slidenum">
              <a:rPr lang="en-US"/>
              <a:pPr/>
              <a:t>39</a:t>
            </a:fld>
            <a:endParaRPr lang="en-US"/>
          </a:p>
        </p:txBody>
      </p:sp>
      <p:sp>
        <p:nvSpPr>
          <p:cNvPr id="979970" name="Rectangle 2"/>
          <p:cNvSpPr>
            <a:spLocks noGrp="1" noRot="1" noChangeAspect="1" noChangeArrowheads="1" noTextEdit="1"/>
          </p:cNvSpPr>
          <p:nvPr>
            <p:ph type="sldImg"/>
          </p:nvPr>
        </p:nvSpPr>
        <p:spPr>
          <a:ln/>
        </p:spPr>
      </p:sp>
      <p:sp>
        <p:nvSpPr>
          <p:cNvPr id="979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5415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E3695203-0EB9-4122-8A63-E536F280EDE3}"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D35F782-A665-4CFA-97F4-1BDB426CF314}" type="slidenum">
              <a:rPr lang="en-US"/>
              <a:pPr/>
              <a:t>40</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724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45EDBDA-B814-4BC3-9A0B-19BDA7FBA523}"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30AAC32-5A7E-46C3-BFF7-D71262655890}" type="slidenum">
              <a:rPr lang="en-US"/>
              <a:pPr/>
              <a:t>41</a:t>
            </a:fld>
            <a:endParaRPr 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5737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8C3A5760-04A2-4F58-B30A-771E5F2E6E07}"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CF34A780-B1A5-4B00-8368-B3FEDC964294}" type="slidenum">
              <a:rPr lang="en-US"/>
              <a:pPr/>
              <a:t>42</a:t>
            </a:fld>
            <a:endParaRPr lang="en-US"/>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645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A03C9E2F-83B9-4F99-BABE-4852498ABB6C}"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4A34588-170C-4536-9F88-093BD29125D9}" type="slidenum">
              <a:rPr lang="en-US"/>
              <a:pPr/>
              <a:t>44</a:t>
            </a:fld>
            <a:endParaRPr lang="en-US"/>
          </a:p>
        </p:txBody>
      </p:sp>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9903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FB3E684-C9D0-450C-B561-7219286B3D22}"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62C998C-9CB8-4DB4-B527-89289350B71B}" type="slidenum">
              <a:rPr lang="en-US"/>
              <a:pPr/>
              <a:t>45</a:t>
            </a:fld>
            <a:endParaRPr lang="en-US"/>
          </a:p>
        </p:txBody>
      </p:sp>
      <p:sp>
        <p:nvSpPr>
          <p:cNvPr id="985090" name="Rectangle 2"/>
          <p:cNvSpPr>
            <a:spLocks noGrp="1" noRot="1" noChangeAspec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2946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0F5116E4-5C77-49F9-B932-57FD967C0849}"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047E9B3-0B70-4E40-9CA2-215C1FB67092}" type="slidenum">
              <a:rPr lang="en-US"/>
              <a:pPr/>
              <a:t>48</a:t>
            </a:fld>
            <a:endParaRPr lang="en-US"/>
          </a:p>
        </p:txBody>
      </p:sp>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1565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4DC5F56-03C7-4077-900A-3C97BBEE88FE}"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30885A50-93F1-4EC1-8F65-A0AE950B998D}" type="slidenum">
              <a:rPr lang="en-US"/>
              <a:pPr/>
              <a:t>50</a:t>
            </a:fld>
            <a:endParaRPr 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02353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4357C45-87BB-4621-A2B7-00F569FA2A1C}"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A7453C5-AD94-44FC-9106-BC89A14D91DB}" type="slidenum">
              <a:rPr lang="en-US"/>
              <a:pPr/>
              <a:t>52</a:t>
            </a:fld>
            <a:endParaRPr 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814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07AAA43-23EE-4336-BD7A-1C0B390EBF8F}"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660523C-58A3-4161-BDF3-AD869EF66E2F}" type="slidenum">
              <a:rPr lang="en-US"/>
              <a:pPr/>
              <a:t>4</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94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DA60618B-B1EC-4835-9DB5-6CE3ECBB4C8D}"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6784EA5-C413-4C94-9002-A7945A70BAFE}" type="slidenum">
              <a:rPr lang="en-US"/>
              <a:pPr/>
              <a:t>5</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5760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162E9F1E-F08B-48AA-A00C-3D5A4A88206F}"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960DDF3-9FCB-42C5-B456-3C7B54481902}" type="slidenum">
              <a:rPr lang="en-US"/>
              <a:pPr/>
              <a:t>6</a:t>
            </a:fld>
            <a:endParaRPr lang="en-US"/>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128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a:t>Digital Systems: Hardware Organization and Design</a:t>
            </a:r>
          </a:p>
        </p:txBody>
      </p:sp>
      <p:sp>
        <p:nvSpPr>
          <p:cNvPr id="51203" name="Rectangle 3"/>
          <p:cNvSpPr>
            <a:spLocks noGrp="1" noChangeArrowheads="1"/>
          </p:cNvSpPr>
          <p:nvPr>
            <p:ph type="dt" sz="quarter" idx="1"/>
          </p:nvPr>
        </p:nvSpPr>
        <p:spPr>
          <a:noFill/>
        </p:spPr>
        <p:txBody>
          <a:bodyPr/>
          <a:lstStyle/>
          <a:p>
            <a:fld id="{DE53D778-DC61-44DA-8A3D-161E1F99FDFD}" type="datetime1">
              <a:rPr lang="en-US"/>
              <a:pPr/>
              <a:t>3/4/2015</a:t>
            </a:fld>
            <a:endParaRPr lang="en-US"/>
          </a:p>
        </p:txBody>
      </p:sp>
      <p:sp>
        <p:nvSpPr>
          <p:cNvPr id="51204" name="Rectangle 6"/>
          <p:cNvSpPr>
            <a:spLocks noGrp="1" noChangeArrowheads="1"/>
          </p:cNvSpPr>
          <p:nvPr>
            <p:ph type="ftr" sz="quarter" idx="4"/>
          </p:nvPr>
        </p:nvSpPr>
        <p:spPr>
          <a:noFill/>
        </p:spPr>
        <p:txBody>
          <a:bodyPr/>
          <a:lstStyle/>
          <a:p>
            <a:r>
              <a:rPr lang="en-US"/>
              <a:t>Architecture of a Respresentative 32 Bit Processor</a:t>
            </a:r>
          </a:p>
        </p:txBody>
      </p:sp>
      <p:sp>
        <p:nvSpPr>
          <p:cNvPr id="51205" name="Rectangle 7"/>
          <p:cNvSpPr>
            <a:spLocks noGrp="1" noChangeArrowheads="1"/>
          </p:cNvSpPr>
          <p:nvPr>
            <p:ph type="sldNum" sz="quarter" idx="5"/>
          </p:nvPr>
        </p:nvSpPr>
        <p:spPr>
          <a:noFill/>
        </p:spPr>
        <p:txBody>
          <a:bodyPr/>
          <a:lstStyle/>
          <a:p>
            <a:fld id="{C49966ED-E022-48E8-8470-584AD3D34502}" type="slidenum">
              <a:rPr lang="en-US"/>
              <a:pPr/>
              <a:t>7</a:t>
            </a:fld>
            <a:endParaRPr lang="en-US"/>
          </a:p>
        </p:txBody>
      </p:sp>
      <p:sp>
        <p:nvSpPr>
          <p:cNvPr id="51206" name="Rectangle 2"/>
          <p:cNvSpPr>
            <a:spLocks noGrp="1" noRot="1" noChangeAspect="1" noChangeArrowheads="1" noTextEdit="1"/>
          </p:cNvSpPr>
          <p:nvPr>
            <p:ph type="sldImg"/>
          </p:nvPr>
        </p:nvSpPr>
        <p:spPr>
          <a:ln/>
        </p:spPr>
      </p:sp>
      <p:sp>
        <p:nvSpPr>
          <p:cNvPr id="5120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37118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AFC8C485-6752-4DA2-A30E-2D4F7AEB07C4}"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BABBE5BA-DD32-47C7-A807-E857BDA4827A}" type="slidenum">
              <a:rPr lang="en-US"/>
              <a:pPr/>
              <a:t>9</a:t>
            </a:fld>
            <a:endParaRPr 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3291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D45D1D19-277C-478B-BF19-6276FBF45952}" type="datetime1">
              <a:rPr lang="en-US"/>
              <a:pPr/>
              <a:t>3/4/2015</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AD1D874F-B10F-427B-89F6-4961321B7003}" type="slidenum">
              <a:rPr lang="en-US"/>
              <a:pPr/>
              <a:t>10</a:t>
            </a:fld>
            <a:endParaRPr lang="en-US"/>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4985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471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b="1">
                <a:solidFill>
                  <a:srgbClr val="0000FF"/>
                </a:solidFill>
              </a:defRPr>
            </a:lvl1pPr>
          </a:lstStyle>
          <a:p>
            <a:r>
              <a:rPr lang="en-US"/>
              <a:t>Click to edit Master subtitle style</a:t>
            </a:r>
          </a:p>
        </p:txBody>
      </p:sp>
      <p:sp>
        <p:nvSpPr>
          <p:cNvPr id="47108" name="Rectangle 4"/>
          <p:cNvSpPr>
            <a:spLocks noGrp="1" noChangeArrowheads="1"/>
          </p:cNvSpPr>
          <p:nvPr>
            <p:ph type="dt" sz="half" idx="2"/>
          </p:nvPr>
        </p:nvSpPr>
        <p:spPr>
          <a:xfrm>
            <a:off x="685800" y="6248400"/>
            <a:ext cx="1905000" cy="457200"/>
          </a:xfrm>
        </p:spPr>
        <p:txBody>
          <a:bodyPr/>
          <a:lstStyle>
            <a:lvl1pPr>
              <a:defRPr/>
            </a:lvl1pPr>
          </a:lstStyle>
          <a:p>
            <a:fld id="{DC685117-4A61-4CB8-AB8B-59DF1CF57D20}" type="datetime3">
              <a:rPr lang="en-US"/>
              <a:pPr/>
              <a:t>4 March 2015</a:t>
            </a:fld>
            <a:endParaRPr lang="en-US"/>
          </a:p>
        </p:txBody>
      </p:sp>
      <p:sp>
        <p:nvSpPr>
          <p:cNvPr id="47109" name="Rectangle 5"/>
          <p:cNvSpPr>
            <a:spLocks noGrp="1" noChangeArrowheads="1"/>
          </p:cNvSpPr>
          <p:nvPr>
            <p:ph type="ftr" sz="quarter" idx="3"/>
          </p:nvPr>
        </p:nvSpPr>
        <p:spPr>
          <a:xfrm>
            <a:off x="3124200" y="6248400"/>
            <a:ext cx="2895600" cy="457200"/>
          </a:xfrm>
        </p:spPr>
        <p:txBody>
          <a:bodyPr/>
          <a:lstStyle>
            <a:lvl1pPr>
              <a:defRPr/>
            </a:lvl1pPr>
          </a:lstStyle>
          <a:p>
            <a:r>
              <a:rPr lang="en-US"/>
              <a:t>Veton Këpuska</a:t>
            </a:r>
          </a:p>
        </p:txBody>
      </p:sp>
      <p:sp>
        <p:nvSpPr>
          <p:cNvPr id="47110" name="Rectangle 6"/>
          <p:cNvSpPr>
            <a:spLocks noGrp="1" noChangeArrowheads="1"/>
          </p:cNvSpPr>
          <p:nvPr>
            <p:ph type="sldNum" sz="quarter" idx="4"/>
          </p:nvPr>
        </p:nvSpPr>
        <p:spPr>
          <a:xfrm>
            <a:off x="6553200" y="6248400"/>
            <a:ext cx="1905000" cy="457200"/>
          </a:xfrm>
        </p:spPr>
        <p:txBody>
          <a:bodyPr/>
          <a:lstStyle>
            <a:lvl1pPr>
              <a:defRPr/>
            </a:lvl1pPr>
          </a:lstStyle>
          <a:p>
            <a:fld id="{BEFDB08C-EF30-4DA9-A983-240CABBE8917}" type="slidenum">
              <a:rPr lang="en-US"/>
              <a:pPr/>
              <a:t>‹#›</a:t>
            </a:fld>
            <a:endParaRPr lang="en-US"/>
          </a:p>
        </p:txBody>
      </p:sp>
      <p:sp>
        <p:nvSpPr>
          <p:cNvPr id="47111"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pPr>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EF7AD45-BAA9-4933-83A2-1FC3686A7B14}" type="datetime3">
              <a:rPr lang="en-US"/>
              <a:pPr/>
              <a:t>4 March 2015</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F2AA580F-1BB2-495B-A961-3BA5F3F226B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31287F3-FD8B-4F3C-BB80-E4C8D9E3B625}" type="datetime3">
              <a:rPr lang="en-US"/>
              <a:pPr/>
              <a:t>4 March 2015</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5B7342B9-CED0-4561-A24A-C71B4497FDC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4478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6738" y="38100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fld id="{D5DB0B3C-16B3-47BE-ABFA-53BC17E2FF4B}" type="datetime3">
              <a:rPr lang="en-US"/>
              <a:pPr/>
              <a:t>4 March 2015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E125BDCE-B196-41C0-96F5-6D85F537A04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4478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6738" y="38100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fld id="{299B116F-9AFD-471E-A298-5E715BE60C2F}" type="datetime3">
              <a:rPr lang="en-US"/>
              <a:pPr/>
              <a:t>4 March 2015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4D53768E-7C8D-4D94-9B49-2A24CAFE864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447800"/>
            <a:ext cx="3924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447800"/>
            <a:ext cx="3924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810000"/>
            <a:ext cx="3924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1981200" cy="476250"/>
          </a:xfrm>
        </p:spPr>
        <p:txBody>
          <a:bodyPr/>
          <a:lstStyle>
            <a:lvl1pPr>
              <a:defRPr/>
            </a:lvl1pPr>
          </a:lstStyle>
          <a:p>
            <a:fld id="{5944C595-58F3-4092-AB1F-1937DC2FAC5C}" type="datetime3">
              <a:rPr lang="en-US"/>
              <a:pPr/>
              <a:t>4 March 2015</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8" name="Slide Number Placeholder 7"/>
          <p:cNvSpPr>
            <a:spLocks noGrp="1"/>
          </p:cNvSpPr>
          <p:nvPr>
            <p:ph type="sldNum" sz="quarter" idx="12"/>
          </p:nvPr>
        </p:nvSpPr>
        <p:spPr>
          <a:xfrm>
            <a:off x="6553200" y="6245225"/>
            <a:ext cx="1981200" cy="476250"/>
          </a:xfrm>
        </p:spPr>
        <p:txBody>
          <a:bodyPr/>
          <a:lstStyle>
            <a:lvl1pPr>
              <a:defRPr/>
            </a:lvl1pPr>
          </a:lstStyle>
          <a:p>
            <a:fld id="{0E16FB4C-83E6-411A-8894-3B972D0C349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2C911C-DFC9-4228-A6BC-34AB16BC34D4}" type="datetime3">
              <a:rPr lang="en-US"/>
              <a:pPr/>
              <a:t>4 March 2015</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5664B02D-E5B1-46C2-B370-C67FC9B41FD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4A48B71-015E-4190-8C50-E8AEDE536A34}" type="datetime3">
              <a:rPr lang="en-US"/>
              <a:pPr/>
              <a:t>4 March 2015</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B8784F2C-874F-4D28-807E-A7F278DAC1D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1345832-D605-487F-AB09-CB9A26418CDE}" type="datetime3">
              <a:rPr lang="en-US"/>
              <a:pPr/>
              <a:t>4 March 2015</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B144E5A6-A69A-4049-890B-A4732441D72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C207600-2929-4E09-880A-F40DC9F1E087}" type="datetime3">
              <a:rPr lang="en-US"/>
              <a:pPr/>
              <a:t>4 March 2015</a:t>
            </a:fld>
            <a:endParaRPr lang="en-US"/>
          </a:p>
        </p:txBody>
      </p:sp>
      <p:sp>
        <p:nvSpPr>
          <p:cNvPr id="8" name="Footer Placeholder 7"/>
          <p:cNvSpPr>
            <a:spLocks noGrp="1"/>
          </p:cNvSpPr>
          <p:nvPr>
            <p:ph type="ftr" sz="quarter" idx="11"/>
          </p:nvPr>
        </p:nvSpPr>
        <p:spPr/>
        <p:txBody>
          <a:bodyPr/>
          <a:lstStyle>
            <a:lvl1pPr>
              <a:defRPr/>
            </a:lvl1pPr>
          </a:lstStyle>
          <a:p>
            <a:r>
              <a:rPr lang="en-US"/>
              <a:t>Veton Këpuska</a:t>
            </a:r>
          </a:p>
        </p:txBody>
      </p:sp>
      <p:sp>
        <p:nvSpPr>
          <p:cNvPr id="9" name="Slide Number Placeholder 8"/>
          <p:cNvSpPr>
            <a:spLocks noGrp="1"/>
          </p:cNvSpPr>
          <p:nvPr>
            <p:ph type="sldNum" sz="quarter" idx="12"/>
          </p:nvPr>
        </p:nvSpPr>
        <p:spPr/>
        <p:txBody>
          <a:bodyPr/>
          <a:lstStyle>
            <a:lvl1pPr>
              <a:defRPr/>
            </a:lvl1pPr>
          </a:lstStyle>
          <a:p>
            <a:fld id="{99A1ABAC-11E5-4F70-B99C-3D7659F7E24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6B2A89A-8610-43E4-9F0B-7D85EBE38CD0}" type="datetime3">
              <a:rPr lang="en-US"/>
              <a:pPr/>
              <a:t>4 March 2015</a:t>
            </a:fld>
            <a:endParaRPr lang="en-US"/>
          </a:p>
        </p:txBody>
      </p:sp>
      <p:sp>
        <p:nvSpPr>
          <p:cNvPr id="4" name="Footer Placeholder 3"/>
          <p:cNvSpPr>
            <a:spLocks noGrp="1"/>
          </p:cNvSpPr>
          <p:nvPr>
            <p:ph type="ftr" sz="quarter" idx="11"/>
          </p:nvPr>
        </p:nvSpPr>
        <p:spPr/>
        <p:txBody>
          <a:bodyPr/>
          <a:lstStyle>
            <a:lvl1pPr>
              <a:defRPr/>
            </a:lvl1pPr>
          </a:lstStyle>
          <a:p>
            <a:r>
              <a:rPr lang="en-US"/>
              <a:t>Veton Këpuska</a:t>
            </a:r>
          </a:p>
        </p:txBody>
      </p:sp>
      <p:sp>
        <p:nvSpPr>
          <p:cNvPr id="5" name="Slide Number Placeholder 4"/>
          <p:cNvSpPr>
            <a:spLocks noGrp="1"/>
          </p:cNvSpPr>
          <p:nvPr>
            <p:ph type="sldNum" sz="quarter" idx="12"/>
          </p:nvPr>
        </p:nvSpPr>
        <p:spPr/>
        <p:txBody>
          <a:bodyPr/>
          <a:lstStyle>
            <a:lvl1pPr>
              <a:defRPr/>
            </a:lvl1pPr>
          </a:lstStyle>
          <a:p>
            <a:fld id="{D9F345B5-652F-45B6-B27A-F5DBF236CDF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C99C9BE-0B09-49D0-9A7A-AB68E930EC8D}" type="datetime3">
              <a:rPr lang="en-US"/>
              <a:pPr/>
              <a:t>4 March 2015</a:t>
            </a:fld>
            <a:endParaRPr lang="en-US"/>
          </a:p>
        </p:txBody>
      </p:sp>
      <p:sp>
        <p:nvSpPr>
          <p:cNvPr id="3" name="Footer Placeholder 2"/>
          <p:cNvSpPr>
            <a:spLocks noGrp="1"/>
          </p:cNvSpPr>
          <p:nvPr>
            <p:ph type="ftr" sz="quarter" idx="11"/>
          </p:nvPr>
        </p:nvSpPr>
        <p:spPr/>
        <p:txBody>
          <a:bodyPr/>
          <a:lstStyle>
            <a:lvl1pPr>
              <a:defRPr/>
            </a:lvl1pPr>
          </a:lstStyle>
          <a:p>
            <a:r>
              <a:rPr lang="en-US"/>
              <a:t>Veton Këpuska</a:t>
            </a:r>
          </a:p>
        </p:txBody>
      </p:sp>
      <p:sp>
        <p:nvSpPr>
          <p:cNvPr id="4" name="Slide Number Placeholder 3"/>
          <p:cNvSpPr>
            <a:spLocks noGrp="1"/>
          </p:cNvSpPr>
          <p:nvPr>
            <p:ph type="sldNum" sz="quarter" idx="12"/>
          </p:nvPr>
        </p:nvSpPr>
        <p:spPr/>
        <p:txBody>
          <a:bodyPr/>
          <a:lstStyle>
            <a:lvl1pPr>
              <a:defRPr/>
            </a:lvl1pPr>
          </a:lstStyle>
          <a:p>
            <a:fld id="{5C6AD0F1-DA6D-415B-87F5-D8C6E9E77D7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26ECB17-A752-4D40-9C4A-BB9DE45FC937}" type="datetime3">
              <a:rPr lang="en-US"/>
              <a:pPr/>
              <a:t>4 March 2015</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B025C7F6-7134-4615-9A2F-036E78F3B25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E247947-2378-4C74-B09E-CBF2902E9B1B}" type="datetime3">
              <a:rPr lang="en-US"/>
              <a:pPr/>
              <a:t>4 March 2015</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7AC4D193-6D45-4DB3-8A88-67A6AB46E49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574675" y="304800"/>
            <a:ext cx="8001000"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6083" name="Rectangle 3"/>
          <p:cNvSpPr>
            <a:spLocks noGrp="1" noChangeArrowheads="1"/>
          </p:cNvSpPr>
          <p:nvPr>
            <p:ph type="body" idx="1"/>
          </p:nvPr>
        </p:nvSpPr>
        <p:spPr bwMode="auto">
          <a:xfrm>
            <a:off x="566738" y="1447800"/>
            <a:ext cx="80010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4" name="AutoShape 4"/>
          <p:cNvSpPr>
            <a:spLocks noChangeArrowheads="1"/>
          </p:cNvSpPr>
          <p:nvPr/>
        </p:nvSpPr>
        <p:spPr bwMode="auto">
          <a:xfrm>
            <a:off x="609600" y="12192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pPr>
            <a:endParaRPr lang="en-US" sz="2400">
              <a:latin typeface="Times New Roman" pitchFamily="18" charset="0"/>
            </a:endParaRPr>
          </a:p>
        </p:txBody>
      </p:sp>
      <p:sp>
        <p:nvSpPr>
          <p:cNvPr id="4608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460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vl1pPr>
          </a:lstStyle>
          <a:p>
            <a:fld id="{73A2456F-0992-498D-AA36-AF7081533B44}" type="datetime3">
              <a:rPr lang="en-US"/>
              <a:pPr/>
              <a:t>4 March 2015</a:t>
            </a:fld>
            <a:endParaRPr lang="en-US"/>
          </a:p>
        </p:txBody>
      </p:sp>
      <p:sp>
        <p:nvSpPr>
          <p:cNvPr id="460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200"/>
            </a:lvl1pPr>
          </a:lstStyle>
          <a:p>
            <a:r>
              <a:rPr lang="en-US"/>
              <a:t>Veton Këpuska</a:t>
            </a:r>
          </a:p>
        </p:txBody>
      </p:sp>
      <p:sp>
        <p:nvSpPr>
          <p:cNvPr id="460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vl1pPr>
          </a:lstStyle>
          <a:p>
            <a:fld id="{255838A4-3784-4C04-9FB7-7D50C1D7FA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Lst>
  <p:timing>
    <p:tnLst>
      <p:par>
        <p:cTn id="1" dur="indefinite" restart="never" nodeType="tmRoot"/>
      </p:par>
    </p:tnLst>
  </p:timing>
  <p:hf hdr="0"/>
  <p:txStyles>
    <p:titleStyle>
      <a:lvl1pPr algn="l" rtl="0" fontAlgn="base">
        <a:spcBef>
          <a:spcPct val="0"/>
        </a:spcBef>
        <a:spcAft>
          <a:spcPct val="0"/>
        </a:spcAft>
        <a:defRPr sz="3800" b="1">
          <a:solidFill>
            <a:srgbClr val="0000FF"/>
          </a:solidFill>
          <a:latin typeface="+mj-lt"/>
          <a:ea typeface="+mj-ea"/>
          <a:cs typeface="+mj-cs"/>
        </a:defRPr>
      </a:lvl1pPr>
      <a:lvl2pPr algn="l" rtl="0" fontAlgn="base">
        <a:spcBef>
          <a:spcPct val="0"/>
        </a:spcBef>
        <a:spcAft>
          <a:spcPct val="0"/>
        </a:spcAft>
        <a:defRPr sz="3800" b="1">
          <a:solidFill>
            <a:srgbClr val="0000FF"/>
          </a:solidFill>
          <a:latin typeface="Verdana" pitchFamily="34" charset="0"/>
        </a:defRPr>
      </a:lvl2pPr>
      <a:lvl3pPr algn="l" rtl="0" fontAlgn="base">
        <a:spcBef>
          <a:spcPct val="0"/>
        </a:spcBef>
        <a:spcAft>
          <a:spcPct val="0"/>
        </a:spcAft>
        <a:defRPr sz="3800" b="1">
          <a:solidFill>
            <a:srgbClr val="0000FF"/>
          </a:solidFill>
          <a:latin typeface="Verdana" pitchFamily="34" charset="0"/>
        </a:defRPr>
      </a:lvl3pPr>
      <a:lvl4pPr algn="l" rtl="0" fontAlgn="base">
        <a:spcBef>
          <a:spcPct val="0"/>
        </a:spcBef>
        <a:spcAft>
          <a:spcPct val="0"/>
        </a:spcAft>
        <a:defRPr sz="3800" b="1">
          <a:solidFill>
            <a:srgbClr val="0000FF"/>
          </a:solidFill>
          <a:latin typeface="Verdana" pitchFamily="34" charset="0"/>
        </a:defRPr>
      </a:lvl4pPr>
      <a:lvl5pPr algn="l" rtl="0" fontAlgn="base">
        <a:spcBef>
          <a:spcPct val="0"/>
        </a:spcBef>
        <a:spcAft>
          <a:spcPct val="0"/>
        </a:spcAft>
        <a:defRPr sz="3800" b="1">
          <a:solidFill>
            <a:srgbClr val="0000FF"/>
          </a:solidFill>
          <a:latin typeface="Verdana" pitchFamily="34" charset="0"/>
        </a:defRPr>
      </a:lvl5pPr>
      <a:lvl6pPr marL="457200" algn="l" rtl="0" fontAlgn="base">
        <a:spcBef>
          <a:spcPct val="0"/>
        </a:spcBef>
        <a:spcAft>
          <a:spcPct val="0"/>
        </a:spcAft>
        <a:defRPr sz="3800" b="1">
          <a:solidFill>
            <a:srgbClr val="0000FF"/>
          </a:solidFill>
          <a:latin typeface="Verdana" pitchFamily="34" charset="0"/>
        </a:defRPr>
      </a:lvl6pPr>
      <a:lvl7pPr marL="914400" algn="l" rtl="0" fontAlgn="base">
        <a:spcBef>
          <a:spcPct val="0"/>
        </a:spcBef>
        <a:spcAft>
          <a:spcPct val="0"/>
        </a:spcAft>
        <a:defRPr sz="3800" b="1">
          <a:solidFill>
            <a:srgbClr val="0000FF"/>
          </a:solidFill>
          <a:latin typeface="Verdana" pitchFamily="34" charset="0"/>
        </a:defRPr>
      </a:lvl7pPr>
      <a:lvl8pPr marL="1371600" algn="l" rtl="0" fontAlgn="base">
        <a:spcBef>
          <a:spcPct val="0"/>
        </a:spcBef>
        <a:spcAft>
          <a:spcPct val="0"/>
        </a:spcAft>
        <a:defRPr sz="3800" b="1">
          <a:solidFill>
            <a:srgbClr val="0000FF"/>
          </a:solidFill>
          <a:latin typeface="Verdana" pitchFamily="34" charset="0"/>
        </a:defRPr>
      </a:lvl8pPr>
      <a:lvl9pPr marL="1828800" algn="l" rtl="0" fontAlgn="base">
        <a:spcBef>
          <a:spcPct val="0"/>
        </a:spcBef>
        <a:spcAft>
          <a:spcPct val="0"/>
        </a:spcAft>
        <a:defRPr sz="3800" b="1">
          <a:solidFill>
            <a:srgbClr val="0000FF"/>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u"/>
        <a:defRPr sz="3000">
          <a:solidFill>
            <a:schemeClr val="tx1"/>
          </a:solidFill>
          <a:latin typeface="+mn-lt"/>
          <a:ea typeface="+mn-ea"/>
          <a:cs typeface="+mn-cs"/>
        </a:defRPr>
      </a:lvl1pPr>
      <a:lvl2pPr marL="908050" indent="-436563" algn="l" rtl="0" fontAlgn="base">
        <a:spcBef>
          <a:spcPct val="20000"/>
        </a:spcBef>
        <a:spcAft>
          <a:spcPct val="0"/>
        </a:spcAft>
        <a:buClr>
          <a:srgbClr val="0000FF"/>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u"/>
        <a:defRPr sz="2300">
          <a:solidFill>
            <a:schemeClr val="tx1"/>
          </a:solidFill>
          <a:latin typeface="+mn-lt"/>
        </a:defRPr>
      </a:lvl3pPr>
      <a:lvl4pPr marL="1693863" indent="-387350" algn="l" rtl="0" fontAlgn="base">
        <a:spcBef>
          <a:spcPct val="20000"/>
        </a:spcBef>
        <a:spcAft>
          <a:spcPct val="0"/>
        </a:spcAft>
        <a:buClr>
          <a:srgbClr val="0000FF"/>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5.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 Id="rId9"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 Id="rId9" Type="http://schemas.openxmlformats.org/officeDocument/2006/relationships/image" Target="../media/image2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8.wmf"/><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2.wmf"/><Relationship Id="rId4"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3.wmf"/><Relationship Id="rId4"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29.bin"/><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43.wmf"/><Relationship Id="rId7" Type="http://schemas.openxmlformats.org/officeDocument/2006/relationships/image" Target="../media/image41.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image" Target="../media/image40.wmf"/><Relationship Id="rId4" Type="http://schemas.openxmlformats.org/officeDocument/2006/relationships/oleObject" Target="../embeddings/oleObject30.bin"/><Relationship Id="rId9" Type="http://schemas.openxmlformats.org/officeDocument/2006/relationships/image" Target="../media/image42.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44.wmf"/><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4.bin"/><Relationship Id="rId5" Type="http://schemas.openxmlformats.org/officeDocument/2006/relationships/image" Target="../media/image40.wmf"/><Relationship Id="rId4" Type="http://schemas.openxmlformats.org/officeDocument/2006/relationships/oleObject" Target="../embeddings/oleObject33.bin"/><Relationship Id="rId9" Type="http://schemas.openxmlformats.org/officeDocument/2006/relationships/image" Target="../media/image4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8.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7.bin"/><Relationship Id="rId5" Type="http://schemas.openxmlformats.org/officeDocument/2006/relationships/image" Target="../media/image45.wmf"/><Relationship Id="rId4" Type="http://schemas.openxmlformats.org/officeDocument/2006/relationships/oleObject" Target="../embeddings/oleObject36.bin"/><Relationship Id="rId9" Type="http://schemas.openxmlformats.org/officeDocument/2006/relationships/image" Target="../media/image4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0.bin"/><Relationship Id="rId5" Type="http://schemas.openxmlformats.org/officeDocument/2006/relationships/image" Target="../media/image48.wmf"/><Relationship Id="rId4" Type="http://schemas.openxmlformats.org/officeDocument/2006/relationships/oleObject" Target="../embeddings/oleObject3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30.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2.bin"/><Relationship Id="rId5" Type="http://schemas.openxmlformats.org/officeDocument/2006/relationships/image" Target="../media/image50.wmf"/><Relationship Id="rId4" Type="http://schemas.openxmlformats.org/officeDocument/2006/relationships/oleObject" Target="../embeddings/oleObject41.bin"/><Relationship Id="rId9" Type="http://schemas.openxmlformats.org/officeDocument/2006/relationships/image" Target="../media/image52.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32.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5.bin"/><Relationship Id="rId5" Type="http://schemas.openxmlformats.org/officeDocument/2006/relationships/image" Target="../media/image54.wmf"/><Relationship Id="rId4" Type="http://schemas.openxmlformats.org/officeDocument/2006/relationships/oleObject" Target="../embeddings/oleObject44.bin"/><Relationship Id="rId9" Type="http://schemas.openxmlformats.org/officeDocument/2006/relationships/image" Target="../media/image56.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8.bin"/><Relationship Id="rId5" Type="http://schemas.openxmlformats.org/officeDocument/2006/relationships/image" Target="../media/image57.wmf"/><Relationship Id="rId4" Type="http://schemas.openxmlformats.org/officeDocument/2006/relationships/oleObject" Target="../embeddings/oleObject47.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0.wmf"/><Relationship Id="rId5" Type="http://schemas.openxmlformats.org/officeDocument/2006/relationships/oleObject" Target="../embeddings/oleObject50.bin"/><Relationship Id="rId4" Type="http://schemas.openxmlformats.org/officeDocument/2006/relationships/image" Target="../media/image59.wmf"/></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62.wmf"/><Relationship Id="rId4" Type="http://schemas.openxmlformats.org/officeDocument/2006/relationships/oleObject" Target="../embeddings/oleObject51.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4.wmf"/><Relationship Id="rId5" Type="http://schemas.openxmlformats.org/officeDocument/2006/relationships/oleObject" Target="../embeddings/oleObject53.bin"/><Relationship Id="rId4" Type="http://schemas.openxmlformats.org/officeDocument/2006/relationships/image" Target="../media/image63.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 Id="rId9" Type="http://schemas.openxmlformats.org/officeDocument/2006/relationships/image" Target="../media/image6.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5.bin"/><Relationship Id="rId5" Type="http://schemas.openxmlformats.org/officeDocument/2006/relationships/image" Target="../media/image65.wmf"/><Relationship Id="rId4" Type="http://schemas.openxmlformats.org/officeDocument/2006/relationships/oleObject" Target="../embeddings/oleObject54.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 Id="rId9" Type="http://schemas.openxmlformats.org/officeDocument/2006/relationships/image" Target="../media/image1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03300"/>
            <a:ext cx="7772400" cy="1371600"/>
          </a:xfrm>
        </p:spPr>
        <p:txBody>
          <a:bodyPr/>
          <a:lstStyle/>
          <a:p>
            <a:r>
              <a:rPr lang="en-US"/>
              <a:t>Speech Recognition</a:t>
            </a:r>
            <a:endParaRPr lang="en-US" sz="2000"/>
          </a:p>
        </p:txBody>
      </p:sp>
      <p:sp>
        <p:nvSpPr>
          <p:cNvPr id="2051" name="Rectangle 3"/>
          <p:cNvSpPr>
            <a:spLocks noGrp="1" noChangeArrowheads="1"/>
          </p:cNvSpPr>
          <p:nvPr>
            <p:ph type="subTitle" idx="1"/>
          </p:nvPr>
        </p:nvSpPr>
        <p:spPr/>
        <p:txBody>
          <a:bodyPr/>
          <a:lstStyle/>
          <a:p>
            <a:r>
              <a:rPr lang="en-US"/>
              <a:t>Pattern Classification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B8D4326B-F075-49CB-B8CF-222440635C77}" type="datetime3">
              <a:rPr lang="en-US"/>
              <a:pPr/>
              <a:t>4 March 2015</a:t>
            </a:fld>
            <a:endParaRPr lang="en-US"/>
          </a:p>
        </p:txBody>
      </p:sp>
      <p:sp>
        <p:nvSpPr>
          <p:cNvPr id="7" name="Footer Placeholder 4"/>
          <p:cNvSpPr>
            <a:spLocks noGrp="1"/>
          </p:cNvSpPr>
          <p:nvPr>
            <p:ph type="ftr" sz="quarter" idx="11"/>
          </p:nvPr>
        </p:nvSpPr>
        <p:spPr/>
        <p:txBody>
          <a:bodyPr/>
          <a:lstStyle/>
          <a:p>
            <a:r>
              <a:rPr lang="en-US"/>
              <a:t>Veton Këpuska</a:t>
            </a:r>
          </a:p>
        </p:txBody>
      </p:sp>
      <p:sp>
        <p:nvSpPr>
          <p:cNvPr id="8" name="Slide Number Placeholder 5"/>
          <p:cNvSpPr>
            <a:spLocks noGrp="1"/>
          </p:cNvSpPr>
          <p:nvPr>
            <p:ph type="sldNum" sz="quarter" idx="12"/>
          </p:nvPr>
        </p:nvSpPr>
        <p:spPr/>
        <p:txBody>
          <a:bodyPr/>
          <a:lstStyle/>
          <a:p>
            <a:fld id="{EEB1317A-B91A-4015-A5CE-364E74EDE2B7}" type="slidenum">
              <a:rPr lang="en-US"/>
              <a:pPr/>
              <a:t>10</a:t>
            </a:fld>
            <a:endParaRPr lang="en-US"/>
          </a:p>
        </p:txBody>
      </p:sp>
      <p:sp>
        <p:nvSpPr>
          <p:cNvPr id="989186" name="Rectangle 2"/>
          <p:cNvSpPr>
            <a:spLocks noGrp="1" noChangeArrowheads="1"/>
          </p:cNvSpPr>
          <p:nvPr>
            <p:ph type="title"/>
          </p:nvPr>
        </p:nvSpPr>
        <p:spPr/>
        <p:txBody>
          <a:bodyPr/>
          <a:lstStyle/>
          <a:p>
            <a:r>
              <a:rPr lang="en-US"/>
              <a:t>Bayes Decision Theory</a:t>
            </a:r>
          </a:p>
        </p:txBody>
      </p:sp>
      <p:sp>
        <p:nvSpPr>
          <p:cNvPr id="989187" name="Rectangle 3"/>
          <p:cNvSpPr>
            <a:spLocks noGrp="1" noChangeArrowheads="1"/>
          </p:cNvSpPr>
          <p:nvPr>
            <p:ph type="body" idx="1"/>
          </p:nvPr>
        </p:nvSpPr>
        <p:spPr/>
        <p:txBody>
          <a:bodyPr/>
          <a:lstStyle/>
          <a:p>
            <a:pPr>
              <a:lnSpc>
                <a:spcPct val="90000"/>
              </a:lnSpc>
            </a:pPr>
            <a:r>
              <a:rPr lang="en-US" sz="2400"/>
              <a:t>For a two class problem this decision rule means: </a:t>
            </a:r>
          </a:p>
          <a:p>
            <a:pPr lvl="1">
              <a:lnSpc>
                <a:spcPct val="90000"/>
              </a:lnSpc>
              <a:buFont typeface="Wingdings" pitchFamily="2" charset="2"/>
              <a:buNone/>
            </a:pPr>
            <a:r>
              <a:rPr lang="en-US" sz="2400"/>
              <a:t>Choose 	</a:t>
            </a:r>
            <a:r>
              <a:rPr lang="en-US" sz="2400">
                <a:sym typeface="Symbol" pitchFamily="18" charset="2"/>
              </a:rPr>
              <a:t></a:t>
            </a:r>
            <a:r>
              <a:rPr lang="en-US" sz="2400" baseline="-25000">
                <a:sym typeface="Symbol" pitchFamily="18" charset="2"/>
              </a:rPr>
              <a:t>1</a:t>
            </a:r>
          </a:p>
          <a:p>
            <a:pPr lvl="1">
              <a:lnSpc>
                <a:spcPct val="90000"/>
              </a:lnSpc>
              <a:buFont typeface="Wingdings" pitchFamily="2" charset="2"/>
              <a:buNone/>
            </a:pPr>
            <a:r>
              <a:rPr lang="en-US" sz="2400" baseline="-25000">
                <a:sym typeface="Symbol" pitchFamily="18" charset="2"/>
              </a:rPr>
              <a:t>	 </a:t>
            </a:r>
            <a:r>
              <a:rPr lang="en-US" sz="2400">
                <a:sym typeface="Symbol" pitchFamily="18" charset="2"/>
              </a:rPr>
              <a:t>if</a:t>
            </a:r>
          </a:p>
          <a:p>
            <a:pPr lvl="1">
              <a:lnSpc>
                <a:spcPct val="90000"/>
              </a:lnSpc>
              <a:buFont typeface="Wingdings" pitchFamily="2" charset="2"/>
              <a:buNone/>
            </a:pPr>
            <a:r>
              <a:rPr lang="en-US" sz="2400">
                <a:sym typeface="Symbol" pitchFamily="18" charset="2"/>
              </a:rPr>
              <a:t>		</a:t>
            </a:r>
          </a:p>
          <a:p>
            <a:pPr lvl="1">
              <a:lnSpc>
                <a:spcPct val="90000"/>
              </a:lnSpc>
              <a:buFont typeface="Wingdings" pitchFamily="2" charset="2"/>
              <a:buNone/>
            </a:pPr>
            <a:r>
              <a:rPr lang="en-US" sz="2400">
                <a:sym typeface="Symbol" pitchFamily="18" charset="2"/>
              </a:rPr>
              <a:t>	else  </a:t>
            </a:r>
            <a:r>
              <a:rPr lang="en-US" sz="2400" baseline="-25000">
                <a:sym typeface="Symbol" pitchFamily="18" charset="2"/>
              </a:rPr>
              <a:t>2 </a:t>
            </a:r>
            <a:endParaRPr lang="en-US" sz="2000"/>
          </a:p>
          <a:p>
            <a:pPr>
              <a:lnSpc>
                <a:spcPct val="90000"/>
              </a:lnSpc>
              <a:spcBef>
                <a:spcPts val="1413"/>
              </a:spcBef>
              <a:spcAft>
                <a:spcPts val="2275"/>
              </a:spcAft>
            </a:pPr>
            <a:r>
              <a:rPr lang="en-US" sz="2400"/>
              <a:t>This rule can be expressed as a likelihood ratio: </a:t>
            </a:r>
          </a:p>
          <a:p>
            <a:pPr>
              <a:lnSpc>
                <a:spcPct val="90000"/>
              </a:lnSpc>
            </a:pPr>
            <a:endParaRPr lang="en-US" sz="2600"/>
          </a:p>
        </p:txBody>
      </p:sp>
      <p:graphicFrame>
        <p:nvGraphicFramePr>
          <p:cNvPr id="989188" name="Object 4"/>
          <p:cNvGraphicFramePr>
            <a:graphicFrameLocks noChangeAspect="1"/>
          </p:cNvGraphicFramePr>
          <p:nvPr/>
        </p:nvGraphicFramePr>
        <p:xfrm>
          <a:off x="1987550" y="2533650"/>
          <a:ext cx="3543300" cy="736600"/>
        </p:xfrm>
        <a:graphic>
          <a:graphicData uri="http://schemas.openxmlformats.org/presentationml/2006/ole">
            <mc:AlternateContent xmlns:mc="http://schemas.openxmlformats.org/markup-compatibility/2006">
              <mc:Choice xmlns:v="urn:schemas-microsoft-com:vml" Requires="v">
                <p:oleObj spid="_x0000_s989208" name="Equation" r:id="rId4" imgW="1841400" imgH="419040" progId="Equation.3">
                  <p:embed/>
                </p:oleObj>
              </mc:Choice>
              <mc:Fallback>
                <p:oleObj name="Equation" r:id="rId4" imgW="1841400" imgH="4190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550" y="2533650"/>
                        <a:ext cx="35433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9189" name="Object 5"/>
          <p:cNvGraphicFramePr>
            <a:graphicFrameLocks noChangeAspect="1"/>
          </p:cNvGraphicFramePr>
          <p:nvPr/>
        </p:nvGraphicFramePr>
        <p:xfrm>
          <a:off x="3033713" y="4975225"/>
          <a:ext cx="3040062" cy="1103313"/>
        </p:xfrm>
        <a:graphic>
          <a:graphicData uri="http://schemas.openxmlformats.org/presentationml/2006/ole">
            <mc:AlternateContent xmlns:mc="http://schemas.openxmlformats.org/markup-compatibility/2006">
              <mc:Choice xmlns:v="urn:schemas-microsoft-com:vml" Requires="v">
                <p:oleObj spid="_x0000_s989209" name="Equation" r:id="rId6" imgW="1028520" imgH="431640" progId="Equation.3">
                  <p:embed/>
                </p:oleObj>
              </mc:Choice>
              <mc:Fallback>
                <p:oleObj name="Equation" r:id="rId6" imgW="1028520" imgH="431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3713" y="4975225"/>
                        <a:ext cx="3040062" cy="110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0291069C-80F2-4A0A-855B-5F6C457DDB02}" type="datetime3">
              <a:rPr lang="en-US"/>
              <a:pPr/>
              <a:t>4 March 2015</a:t>
            </a:fld>
            <a:endParaRPr lang="en-US"/>
          </a:p>
        </p:txBody>
      </p:sp>
      <p:sp>
        <p:nvSpPr>
          <p:cNvPr id="7" name="Footer Placeholder 4"/>
          <p:cNvSpPr>
            <a:spLocks noGrp="1"/>
          </p:cNvSpPr>
          <p:nvPr>
            <p:ph type="ftr" sz="quarter" idx="11"/>
          </p:nvPr>
        </p:nvSpPr>
        <p:spPr/>
        <p:txBody>
          <a:bodyPr/>
          <a:lstStyle/>
          <a:p>
            <a:r>
              <a:rPr lang="en-US"/>
              <a:t>Veton Këpuska</a:t>
            </a:r>
          </a:p>
        </p:txBody>
      </p:sp>
      <p:sp>
        <p:nvSpPr>
          <p:cNvPr id="8" name="Slide Number Placeholder 5"/>
          <p:cNvSpPr>
            <a:spLocks noGrp="1"/>
          </p:cNvSpPr>
          <p:nvPr>
            <p:ph type="sldNum" sz="quarter" idx="12"/>
          </p:nvPr>
        </p:nvSpPr>
        <p:spPr/>
        <p:txBody>
          <a:bodyPr/>
          <a:lstStyle/>
          <a:p>
            <a:fld id="{B6895C85-CE28-4C2F-9659-95267B4E9ABD}" type="slidenum">
              <a:rPr lang="en-US"/>
              <a:pPr/>
              <a:t>11</a:t>
            </a:fld>
            <a:endParaRPr lang="en-US"/>
          </a:p>
        </p:txBody>
      </p:sp>
      <p:sp>
        <p:nvSpPr>
          <p:cNvPr id="920578" name="Rectangle 2"/>
          <p:cNvSpPr>
            <a:spLocks noGrp="1" noChangeArrowheads="1"/>
          </p:cNvSpPr>
          <p:nvPr>
            <p:ph type="title"/>
          </p:nvPr>
        </p:nvSpPr>
        <p:spPr/>
        <p:txBody>
          <a:bodyPr/>
          <a:lstStyle/>
          <a:p>
            <a:r>
              <a:rPr lang="en-US"/>
              <a:t>Bayes Risk </a:t>
            </a:r>
            <a:endParaRPr lang="en-US" b="0"/>
          </a:p>
        </p:txBody>
      </p:sp>
      <p:sp>
        <p:nvSpPr>
          <p:cNvPr id="920579" name="Rectangle 3"/>
          <p:cNvSpPr>
            <a:spLocks noGrp="1" noChangeArrowheads="1"/>
          </p:cNvSpPr>
          <p:nvPr>
            <p:ph type="body" idx="1"/>
          </p:nvPr>
        </p:nvSpPr>
        <p:spPr/>
        <p:txBody>
          <a:bodyPr/>
          <a:lstStyle/>
          <a:p>
            <a:r>
              <a:rPr lang="en-US" sz="2000"/>
              <a:t>Define cost function </a:t>
            </a:r>
            <a:r>
              <a:rPr lang="en-US" sz="2000" i="1"/>
              <a:t>λ</a:t>
            </a:r>
            <a:r>
              <a:rPr lang="en-US" sz="2000" i="1" baseline="-25000"/>
              <a:t>ij</a:t>
            </a:r>
            <a:r>
              <a:rPr lang="en-US" sz="2000" i="1"/>
              <a:t> </a:t>
            </a:r>
            <a:r>
              <a:rPr lang="en-US" sz="2000"/>
              <a:t>and conditional risk </a:t>
            </a:r>
            <a:r>
              <a:rPr lang="en-US" sz="2000" i="1"/>
              <a:t>R</a:t>
            </a:r>
            <a:r>
              <a:rPr lang="en-US" sz="2000"/>
              <a:t>(</a:t>
            </a:r>
            <a:r>
              <a:rPr lang="en-US" sz="2000" i="1"/>
              <a:t>ω</a:t>
            </a:r>
            <a:r>
              <a:rPr lang="en-US" sz="2000" i="1" baseline="-25000"/>
              <a:t>i</a:t>
            </a:r>
            <a:r>
              <a:rPr lang="en-US" sz="2000"/>
              <a:t>|</a:t>
            </a:r>
            <a:r>
              <a:rPr lang="en-US" sz="2000" b="1" i="1"/>
              <a:t>x</a:t>
            </a:r>
            <a:r>
              <a:rPr lang="en-US" sz="2000"/>
              <a:t>): </a:t>
            </a:r>
          </a:p>
          <a:p>
            <a:pPr lvl="1"/>
            <a:r>
              <a:rPr lang="en-US" sz="1800" i="1"/>
              <a:t>λ</a:t>
            </a:r>
            <a:r>
              <a:rPr lang="en-US" sz="1800" i="1" baseline="-25000"/>
              <a:t>ij</a:t>
            </a:r>
            <a:r>
              <a:rPr lang="en-US" sz="1800" i="1"/>
              <a:t> </a:t>
            </a:r>
            <a:r>
              <a:rPr lang="en-US" sz="1800"/>
              <a:t>is cost of classifying </a:t>
            </a:r>
            <a:r>
              <a:rPr lang="en-US" sz="1800" b="1" i="1"/>
              <a:t>x </a:t>
            </a:r>
            <a:r>
              <a:rPr lang="en-US" sz="1800"/>
              <a:t>as </a:t>
            </a:r>
            <a:r>
              <a:rPr lang="en-US" sz="1800" i="1"/>
              <a:t>ω</a:t>
            </a:r>
            <a:r>
              <a:rPr lang="en-US" sz="1800" i="1" baseline="-25000"/>
              <a:t>i</a:t>
            </a:r>
            <a:r>
              <a:rPr lang="en-US" sz="1800" i="1"/>
              <a:t> </a:t>
            </a:r>
            <a:r>
              <a:rPr lang="en-US" sz="1800"/>
              <a:t>when it is really </a:t>
            </a:r>
            <a:r>
              <a:rPr lang="en-US" sz="1800" i="1"/>
              <a:t>ω</a:t>
            </a:r>
            <a:r>
              <a:rPr lang="en-US" sz="1800" i="1" baseline="-25000"/>
              <a:t>j</a:t>
            </a:r>
            <a:r>
              <a:rPr lang="en-US" sz="1800" i="1"/>
              <a:t> </a:t>
            </a:r>
            <a:endParaRPr lang="en-US" sz="1800"/>
          </a:p>
          <a:p>
            <a:pPr lvl="1"/>
            <a:r>
              <a:rPr lang="en-US" sz="1800" i="1"/>
              <a:t>R</a:t>
            </a:r>
            <a:r>
              <a:rPr lang="en-US" sz="1800"/>
              <a:t>(</a:t>
            </a:r>
            <a:r>
              <a:rPr lang="en-US" sz="1800" i="1"/>
              <a:t>ω</a:t>
            </a:r>
            <a:r>
              <a:rPr lang="en-US" sz="1800" i="1" baseline="-25000"/>
              <a:t>i</a:t>
            </a:r>
            <a:r>
              <a:rPr lang="en-US" sz="1800"/>
              <a:t>|</a:t>
            </a:r>
            <a:r>
              <a:rPr lang="en-US" sz="1800" b="1" i="1"/>
              <a:t>x</a:t>
            </a:r>
            <a:r>
              <a:rPr lang="en-US" sz="1800"/>
              <a:t>) is the risk for classifying </a:t>
            </a:r>
            <a:r>
              <a:rPr lang="en-US" sz="1800" b="1" i="1"/>
              <a:t>x </a:t>
            </a:r>
            <a:r>
              <a:rPr lang="en-US" sz="1800"/>
              <a:t>as class </a:t>
            </a:r>
            <a:r>
              <a:rPr lang="en-US" sz="1800" i="1"/>
              <a:t>ω</a:t>
            </a:r>
            <a:r>
              <a:rPr lang="en-US" sz="1800" i="1" baseline="-25000"/>
              <a:t>i</a:t>
            </a:r>
            <a:endParaRPr lang="en-US" sz="1800" i="1"/>
          </a:p>
          <a:p>
            <a:pPr lvl="1"/>
            <a:endParaRPr lang="en-US" sz="1800" i="1"/>
          </a:p>
          <a:p>
            <a:pPr lvl="1"/>
            <a:endParaRPr lang="en-US" sz="1800" i="1"/>
          </a:p>
          <a:p>
            <a:pPr lvl="1"/>
            <a:endParaRPr lang="en-US" sz="1200" i="1"/>
          </a:p>
          <a:p>
            <a:pPr lvl="1"/>
            <a:endParaRPr lang="en-US" sz="200" i="1"/>
          </a:p>
          <a:p>
            <a:r>
              <a:rPr lang="en-US" sz="2000">
                <a:solidFill>
                  <a:srgbClr val="FF0000"/>
                </a:solidFill>
              </a:rPr>
              <a:t>Bayes risk</a:t>
            </a:r>
            <a:r>
              <a:rPr lang="en-US" sz="2000"/>
              <a:t> is the minimum risk which can be achieved:</a:t>
            </a:r>
          </a:p>
          <a:p>
            <a:pPr lvl="1"/>
            <a:r>
              <a:rPr lang="en-US" sz="1800"/>
              <a:t>Choose </a:t>
            </a:r>
            <a:r>
              <a:rPr lang="en-US" sz="1800" i="1"/>
              <a:t>ω</a:t>
            </a:r>
            <a:r>
              <a:rPr lang="en-US" sz="1800" i="1" baseline="-25000"/>
              <a:t>i</a:t>
            </a:r>
            <a:r>
              <a:rPr lang="en-US" sz="1800" i="1"/>
              <a:t> </a:t>
            </a:r>
            <a:r>
              <a:rPr lang="en-US" sz="1800"/>
              <a:t>if</a:t>
            </a:r>
            <a:r>
              <a:rPr lang="en-US" sz="1800" i="1"/>
              <a:t> </a:t>
            </a:r>
            <a:r>
              <a:rPr lang="en-US" sz="1800" i="1">
                <a:solidFill>
                  <a:srgbClr val="0000FF"/>
                </a:solidFill>
              </a:rPr>
              <a:t>R(ω</a:t>
            </a:r>
            <a:r>
              <a:rPr lang="en-US" sz="1800" i="1" baseline="-25000">
                <a:solidFill>
                  <a:srgbClr val="0000FF"/>
                </a:solidFill>
              </a:rPr>
              <a:t>i</a:t>
            </a:r>
            <a:r>
              <a:rPr lang="en-US" sz="1800" i="1">
                <a:solidFill>
                  <a:srgbClr val="0000FF"/>
                </a:solidFill>
              </a:rPr>
              <a:t>|x) &lt; R(ω</a:t>
            </a:r>
            <a:r>
              <a:rPr lang="en-US" sz="1800" i="1" baseline="-25000">
                <a:solidFill>
                  <a:srgbClr val="0000FF"/>
                </a:solidFill>
              </a:rPr>
              <a:t>j</a:t>
            </a:r>
            <a:r>
              <a:rPr lang="en-US" sz="1800" i="1">
                <a:solidFill>
                  <a:srgbClr val="0000FF"/>
                </a:solidFill>
              </a:rPr>
              <a:t>|x)     </a:t>
            </a:r>
            <a:r>
              <a:rPr lang="en-US" sz="1800" b="1" i="1">
                <a:solidFill>
                  <a:srgbClr val="0000FF"/>
                </a:solidFill>
                <a:latin typeface="GulimChe" pitchFamily="49" charset="-127"/>
                <a:ea typeface="GulimChe" pitchFamily="49" charset="-127"/>
              </a:rPr>
              <a:t>∀</a:t>
            </a:r>
            <a:r>
              <a:rPr lang="en-US" sz="1800" i="1">
                <a:solidFill>
                  <a:srgbClr val="0000FF"/>
                </a:solidFill>
                <a:ea typeface="GulimChe" pitchFamily="49" charset="-127"/>
              </a:rPr>
              <a:t>i≠j</a:t>
            </a:r>
          </a:p>
          <a:p>
            <a:endParaRPr lang="en-US" sz="1000" b="1" i="1">
              <a:solidFill>
                <a:srgbClr val="0000FF"/>
              </a:solidFill>
              <a:latin typeface="GulimChe" pitchFamily="49" charset="-127"/>
              <a:ea typeface="GulimChe" pitchFamily="49" charset="-127"/>
            </a:endParaRPr>
          </a:p>
          <a:p>
            <a:r>
              <a:rPr lang="en-US" sz="2000">
                <a:ea typeface="GulimChe" pitchFamily="49" charset="-127"/>
              </a:rPr>
              <a:t>Bayes risk corresponds to minimum</a:t>
            </a:r>
            <a:r>
              <a:rPr lang="en-US" sz="2000" b="1" i="1">
                <a:latin typeface="GulimChe" pitchFamily="49" charset="-127"/>
                <a:ea typeface="GulimChe" pitchFamily="49" charset="-127"/>
              </a:rPr>
              <a:t> </a:t>
            </a:r>
            <a:r>
              <a:rPr lang="en-US" sz="2000" b="1" i="1">
                <a:ea typeface="GulimChe" pitchFamily="49" charset="-127"/>
              </a:rPr>
              <a:t>P(error|x)</a:t>
            </a:r>
            <a:r>
              <a:rPr lang="en-US" sz="2000" b="1" i="1">
                <a:latin typeface="GulimChe" pitchFamily="49" charset="-127"/>
                <a:ea typeface="GulimChe" pitchFamily="49" charset="-127"/>
              </a:rPr>
              <a:t> </a:t>
            </a:r>
            <a:r>
              <a:rPr lang="en-US" sz="2000">
                <a:ea typeface="GulimChe" pitchFamily="49" charset="-127"/>
              </a:rPr>
              <a:t>when</a:t>
            </a:r>
          </a:p>
          <a:p>
            <a:pPr lvl="1"/>
            <a:r>
              <a:rPr lang="en-US" sz="1800">
                <a:ea typeface="GulimChe" pitchFamily="49" charset="-127"/>
              </a:rPr>
              <a:t>All errors have equal cost (</a:t>
            </a:r>
            <a:r>
              <a:rPr lang="en-US" sz="1800" i="1"/>
              <a:t>λ</a:t>
            </a:r>
            <a:r>
              <a:rPr lang="en-US" sz="1800" i="1" baseline="-25000"/>
              <a:t>ij</a:t>
            </a:r>
            <a:r>
              <a:rPr lang="en-US" sz="1800" i="1"/>
              <a:t> = 1, </a:t>
            </a:r>
            <a:r>
              <a:rPr lang="en-US" sz="1800" i="1">
                <a:ea typeface="GulimChe" pitchFamily="49" charset="-127"/>
              </a:rPr>
              <a:t>i≠j</a:t>
            </a:r>
            <a:r>
              <a:rPr lang="en-US" sz="1800">
                <a:ea typeface="GulimChe" pitchFamily="49" charset="-127"/>
              </a:rPr>
              <a:t>)</a:t>
            </a:r>
            <a:r>
              <a:rPr lang="en-US" sz="1800" i="1"/>
              <a:t> </a:t>
            </a:r>
          </a:p>
          <a:p>
            <a:pPr lvl="1"/>
            <a:r>
              <a:rPr lang="en-US" sz="1800"/>
              <a:t>There is no cost for being correct (</a:t>
            </a:r>
            <a:r>
              <a:rPr lang="en-US" sz="1800" i="1"/>
              <a:t>λ</a:t>
            </a:r>
            <a:r>
              <a:rPr lang="en-US" sz="1800" i="1" baseline="-25000"/>
              <a:t>ii</a:t>
            </a:r>
            <a:r>
              <a:rPr lang="en-US" sz="1800" i="1"/>
              <a:t> = 0</a:t>
            </a:r>
            <a:r>
              <a:rPr lang="en-US" sz="1800"/>
              <a:t>)</a:t>
            </a:r>
          </a:p>
        </p:txBody>
      </p:sp>
      <p:graphicFrame>
        <p:nvGraphicFramePr>
          <p:cNvPr id="920580" name="Object 4"/>
          <p:cNvGraphicFramePr>
            <a:graphicFrameLocks noChangeAspect="1"/>
          </p:cNvGraphicFramePr>
          <p:nvPr/>
        </p:nvGraphicFramePr>
        <p:xfrm>
          <a:off x="2989263" y="2470150"/>
          <a:ext cx="3017837" cy="977900"/>
        </p:xfrm>
        <a:graphic>
          <a:graphicData uri="http://schemas.openxmlformats.org/presentationml/2006/ole">
            <mc:AlternateContent xmlns:mc="http://schemas.openxmlformats.org/markup-compatibility/2006">
              <mc:Choice xmlns:v="urn:schemas-microsoft-com:vml" Requires="v">
                <p:oleObj spid="_x0000_s920600" name="Equation" r:id="rId4" imgW="1371600" imgH="444240" progId="Equation.3">
                  <p:embed/>
                </p:oleObj>
              </mc:Choice>
              <mc:Fallback>
                <p:oleObj name="Equation" r:id="rId4" imgW="1371600" imgH="444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263" y="2470150"/>
                        <a:ext cx="3017837"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0581" name="Object 5"/>
          <p:cNvGraphicFramePr>
            <a:graphicFrameLocks noChangeAspect="1"/>
          </p:cNvGraphicFramePr>
          <p:nvPr/>
        </p:nvGraphicFramePr>
        <p:xfrm>
          <a:off x="2378075" y="5227638"/>
          <a:ext cx="4219575" cy="977900"/>
        </p:xfrm>
        <a:graphic>
          <a:graphicData uri="http://schemas.openxmlformats.org/presentationml/2006/ole">
            <mc:AlternateContent xmlns:mc="http://schemas.openxmlformats.org/markup-compatibility/2006">
              <mc:Choice xmlns:v="urn:schemas-microsoft-com:vml" Requires="v">
                <p:oleObj spid="_x0000_s920601" name="Equation" r:id="rId6" imgW="1917360" imgH="444240" progId="Equation.3">
                  <p:embed/>
                </p:oleObj>
              </mc:Choice>
              <mc:Fallback>
                <p:oleObj name="Equation" r:id="rId6" imgW="1917360" imgH="4442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8075" y="5227638"/>
                        <a:ext cx="421957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0735BB-F56C-49F8-9923-B6B1D7519B22}"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270A1BCB-F456-4BD3-AAEA-6B51D491EA0A}" type="slidenum">
              <a:rPr lang="en-US"/>
              <a:pPr/>
              <a:t>12</a:t>
            </a:fld>
            <a:endParaRPr lang="en-US"/>
          </a:p>
        </p:txBody>
      </p:sp>
      <p:sp>
        <p:nvSpPr>
          <p:cNvPr id="921602" name="Rectangle 2"/>
          <p:cNvSpPr>
            <a:spLocks noGrp="1" noChangeArrowheads="1"/>
          </p:cNvSpPr>
          <p:nvPr>
            <p:ph type="title"/>
          </p:nvPr>
        </p:nvSpPr>
        <p:spPr/>
        <p:txBody>
          <a:bodyPr/>
          <a:lstStyle/>
          <a:p>
            <a:r>
              <a:rPr lang="en-US"/>
              <a:t>Discriminant Functions </a:t>
            </a:r>
            <a:endParaRPr lang="en-US" b="0"/>
          </a:p>
        </p:txBody>
      </p:sp>
      <p:sp>
        <p:nvSpPr>
          <p:cNvPr id="921603" name="Rectangle 3"/>
          <p:cNvSpPr>
            <a:spLocks noGrp="1" noChangeArrowheads="1"/>
          </p:cNvSpPr>
          <p:nvPr>
            <p:ph type="body" idx="1"/>
          </p:nvPr>
        </p:nvSpPr>
        <p:spPr/>
        <p:txBody>
          <a:bodyPr/>
          <a:lstStyle/>
          <a:p>
            <a:pPr>
              <a:lnSpc>
                <a:spcPct val="90000"/>
              </a:lnSpc>
            </a:pPr>
            <a:r>
              <a:rPr lang="en-US" sz="2100"/>
              <a:t>Alternative formulation of Bayes decision rule </a:t>
            </a:r>
          </a:p>
          <a:p>
            <a:pPr>
              <a:lnSpc>
                <a:spcPct val="90000"/>
              </a:lnSpc>
            </a:pPr>
            <a:r>
              <a:rPr lang="en-US" sz="2100"/>
              <a:t>Define a discriminant function, </a:t>
            </a:r>
            <a:r>
              <a:rPr lang="en-US" sz="2100" i="1"/>
              <a:t>g</a:t>
            </a:r>
            <a:r>
              <a:rPr lang="en-US" sz="2100" i="1" baseline="-25000"/>
              <a:t>i</a:t>
            </a:r>
            <a:r>
              <a:rPr lang="en-US" sz="2100"/>
              <a:t>(</a:t>
            </a:r>
            <a:r>
              <a:rPr lang="en-US" sz="2100" b="1" i="1"/>
              <a:t>x</a:t>
            </a:r>
            <a:r>
              <a:rPr lang="en-US" sz="2100"/>
              <a:t>), for each class </a:t>
            </a:r>
            <a:r>
              <a:rPr lang="en-US" sz="2100" i="1"/>
              <a:t>ω</a:t>
            </a:r>
            <a:r>
              <a:rPr lang="en-US" sz="2100" i="1" baseline="-25000"/>
              <a:t>i</a:t>
            </a:r>
          </a:p>
          <a:p>
            <a:pPr lvl="2">
              <a:lnSpc>
                <a:spcPct val="90000"/>
              </a:lnSpc>
              <a:buFont typeface="Wingdings" pitchFamily="2" charset="2"/>
              <a:buNone/>
            </a:pPr>
            <a:r>
              <a:rPr lang="en-US" sz="2000"/>
              <a:t>Choose </a:t>
            </a:r>
            <a:r>
              <a:rPr lang="en-US" sz="2000" i="1"/>
              <a:t>ω</a:t>
            </a:r>
            <a:r>
              <a:rPr lang="en-US" sz="2000" i="1" baseline="-25000"/>
              <a:t>i</a:t>
            </a:r>
            <a:r>
              <a:rPr lang="en-US" sz="2000" i="1"/>
              <a:t> </a:t>
            </a:r>
            <a:r>
              <a:rPr lang="en-US" sz="2000"/>
              <a:t>if </a:t>
            </a:r>
            <a:r>
              <a:rPr lang="en-US" sz="2000" i="1">
                <a:solidFill>
                  <a:srgbClr val="0000FF"/>
                </a:solidFill>
              </a:rPr>
              <a:t>g</a:t>
            </a:r>
            <a:r>
              <a:rPr lang="en-US" sz="2000" i="1" baseline="-25000">
                <a:solidFill>
                  <a:srgbClr val="0000FF"/>
                </a:solidFill>
              </a:rPr>
              <a:t>i</a:t>
            </a:r>
            <a:r>
              <a:rPr lang="en-US" sz="2000">
                <a:solidFill>
                  <a:srgbClr val="0000FF"/>
                </a:solidFill>
              </a:rPr>
              <a:t>(</a:t>
            </a:r>
            <a:r>
              <a:rPr lang="en-US" sz="2000" b="1" i="1">
                <a:solidFill>
                  <a:srgbClr val="0000FF"/>
                </a:solidFill>
              </a:rPr>
              <a:t>x</a:t>
            </a:r>
            <a:r>
              <a:rPr lang="en-US" sz="2000">
                <a:solidFill>
                  <a:srgbClr val="0000FF"/>
                </a:solidFill>
              </a:rPr>
              <a:t>)</a:t>
            </a:r>
            <a:r>
              <a:rPr lang="en-US" sz="2000" i="1">
                <a:solidFill>
                  <a:srgbClr val="0000FF"/>
                </a:solidFill>
              </a:rPr>
              <a:t>&gt;g</a:t>
            </a:r>
            <a:r>
              <a:rPr lang="en-US" sz="2000" i="1" baseline="-25000">
                <a:solidFill>
                  <a:srgbClr val="0000FF"/>
                </a:solidFill>
              </a:rPr>
              <a:t>j</a:t>
            </a:r>
            <a:r>
              <a:rPr lang="en-US" sz="2000">
                <a:solidFill>
                  <a:srgbClr val="0000FF"/>
                </a:solidFill>
              </a:rPr>
              <a:t>(</a:t>
            </a:r>
            <a:r>
              <a:rPr lang="en-US" sz="2000" b="1" i="1">
                <a:solidFill>
                  <a:srgbClr val="0000FF"/>
                </a:solidFill>
              </a:rPr>
              <a:t>x</a:t>
            </a:r>
            <a:r>
              <a:rPr lang="en-US" sz="2000">
                <a:solidFill>
                  <a:srgbClr val="0000FF"/>
                </a:solidFill>
              </a:rPr>
              <a:t>)</a:t>
            </a:r>
            <a:r>
              <a:rPr lang="en-US" sz="2000"/>
              <a:t> </a:t>
            </a:r>
            <a:r>
              <a:rPr lang="en-US" sz="2000">
                <a:solidFill>
                  <a:srgbClr val="0000FF"/>
                </a:solidFill>
                <a:ea typeface="Arial Unicode MS" pitchFamily="34" charset="-128"/>
                <a:cs typeface="Arial Unicode MS" pitchFamily="34" charset="-128"/>
              </a:rPr>
              <a:t>∀</a:t>
            </a:r>
            <a:r>
              <a:rPr lang="en-US" sz="2000" i="1">
                <a:solidFill>
                  <a:srgbClr val="0000FF"/>
                </a:solidFill>
              </a:rPr>
              <a:t>j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t>
            </a:r>
            <a:r>
              <a:rPr lang="en-US" sz="2000" i="1">
                <a:solidFill>
                  <a:srgbClr val="0000FF"/>
                </a:solidFill>
              </a:rPr>
              <a:t>i</a:t>
            </a:r>
            <a:r>
              <a:rPr lang="en-US" sz="2000" i="1"/>
              <a:t> </a:t>
            </a:r>
            <a:endParaRPr lang="en-US" sz="2000"/>
          </a:p>
          <a:p>
            <a:pPr>
              <a:lnSpc>
                <a:spcPct val="90000"/>
              </a:lnSpc>
            </a:pPr>
            <a:endParaRPr lang="en-US" sz="2100"/>
          </a:p>
          <a:p>
            <a:pPr>
              <a:lnSpc>
                <a:spcPct val="90000"/>
              </a:lnSpc>
            </a:pPr>
            <a:r>
              <a:rPr lang="en-US" sz="2100"/>
              <a:t>Functions yielding identical classiffication results: </a:t>
            </a:r>
          </a:p>
          <a:p>
            <a:pPr lvl="2">
              <a:lnSpc>
                <a:spcPct val="90000"/>
              </a:lnSpc>
              <a:buFont typeface="Wingdings" pitchFamily="2" charset="2"/>
              <a:buNone/>
            </a:pPr>
            <a:r>
              <a:rPr lang="en-US" sz="2000" i="1">
                <a:solidFill>
                  <a:srgbClr val="0000FF"/>
                </a:solidFill>
              </a:rPr>
              <a:t>g</a:t>
            </a:r>
            <a:r>
              <a:rPr lang="en-US" sz="2000" i="1" baseline="-25000">
                <a:solidFill>
                  <a:srgbClr val="0000FF"/>
                </a:solidFill>
              </a:rPr>
              <a:t>i</a:t>
            </a:r>
            <a:r>
              <a:rPr lang="en-US" sz="2000" i="1">
                <a:solidFill>
                  <a:srgbClr val="0000FF"/>
                </a:solidFill>
              </a:rPr>
              <a:t> </a:t>
            </a:r>
            <a:r>
              <a:rPr lang="en-US" sz="2000">
                <a:solidFill>
                  <a:srgbClr val="0000FF"/>
                </a:solidFill>
              </a:rPr>
              <a:t>(</a:t>
            </a:r>
            <a:r>
              <a:rPr lang="en-US" sz="2000" b="1" i="1">
                <a:solidFill>
                  <a:srgbClr val="0000FF"/>
                </a:solidFill>
              </a:rPr>
              <a:t>x</a:t>
            </a:r>
            <a:r>
              <a:rPr lang="en-US" sz="2000">
                <a:solidFill>
                  <a:srgbClr val="0000FF"/>
                </a:solidFill>
              </a:rPr>
              <a:t>) 	= </a:t>
            </a:r>
            <a:r>
              <a:rPr lang="en-US" sz="2000" i="1">
                <a:solidFill>
                  <a:srgbClr val="0000FF"/>
                </a:solidFill>
              </a:rPr>
              <a:t>P</a:t>
            </a:r>
            <a:r>
              <a:rPr lang="en-US" sz="2000">
                <a:solidFill>
                  <a:srgbClr val="0000FF"/>
                </a:solidFill>
              </a:rPr>
              <a:t>(</a:t>
            </a:r>
            <a:r>
              <a:rPr lang="en-US" sz="2000" i="1">
                <a:solidFill>
                  <a:srgbClr val="0000FF"/>
                </a:solidFill>
              </a:rPr>
              <a:t>ω</a:t>
            </a:r>
            <a:r>
              <a:rPr lang="en-US" sz="2000" i="1" baseline="-25000">
                <a:solidFill>
                  <a:srgbClr val="0000FF"/>
                </a:solidFill>
              </a:rPr>
              <a:t>i</a:t>
            </a:r>
            <a:r>
              <a:rPr lang="en-US" sz="2000" i="1">
                <a:solidFill>
                  <a:srgbClr val="0000FF"/>
                </a:solidFill>
              </a:rPr>
              <a:t> </a:t>
            </a:r>
            <a:r>
              <a:rPr lang="en-US" sz="2000">
                <a:solidFill>
                  <a:srgbClr val="0000FF"/>
                </a:solidFill>
              </a:rPr>
              <a:t>|</a:t>
            </a:r>
            <a:r>
              <a:rPr lang="en-US" sz="2000" b="1" i="1">
                <a:solidFill>
                  <a:srgbClr val="0000FF"/>
                </a:solidFill>
              </a:rPr>
              <a:t>x</a:t>
            </a:r>
            <a:r>
              <a:rPr lang="en-US" sz="2000">
                <a:solidFill>
                  <a:srgbClr val="0000FF"/>
                </a:solidFill>
              </a:rPr>
              <a:t>) </a:t>
            </a:r>
            <a:br>
              <a:rPr lang="en-US" sz="2000">
                <a:solidFill>
                  <a:srgbClr val="0000FF"/>
                </a:solidFill>
              </a:rPr>
            </a:br>
            <a:r>
              <a:rPr lang="en-US" sz="2000">
                <a:solidFill>
                  <a:srgbClr val="0000FF"/>
                </a:solidFill>
              </a:rPr>
              <a:t>	= </a:t>
            </a:r>
            <a:r>
              <a:rPr lang="en-US" sz="2000" i="1">
                <a:solidFill>
                  <a:srgbClr val="0000FF"/>
                </a:solidFill>
              </a:rPr>
              <a:t>p</a:t>
            </a:r>
            <a:r>
              <a:rPr lang="en-US" sz="2000">
                <a:solidFill>
                  <a:srgbClr val="0000FF"/>
                </a:solidFill>
              </a:rPr>
              <a:t>(</a:t>
            </a:r>
            <a:r>
              <a:rPr lang="en-US" sz="2000" b="1" i="1">
                <a:solidFill>
                  <a:srgbClr val="0000FF"/>
                </a:solidFill>
              </a:rPr>
              <a:t>x</a:t>
            </a:r>
            <a:r>
              <a:rPr lang="en-US" sz="2000">
                <a:solidFill>
                  <a:srgbClr val="0000FF"/>
                </a:solidFill>
              </a:rPr>
              <a:t>|</a:t>
            </a:r>
            <a:r>
              <a:rPr lang="en-US" sz="2000" i="1">
                <a:solidFill>
                  <a:srgbClr val="0000FF"/>
                </a:solidFill>
              </a:rPr>
              <a:t>ω</a:t>
            </a:r>
            <a:r>
              <a:rPr lang="en-US" sz="2000" i="1" baseline="-25000">
                <a:solidFill>
                  <a:srgbClr val="0000FF"/>
                </a:solidFill>
              </a:rPr>
              <a:t>i </a:t>
            </a:r>
            <a:r>
              <a:rPr lang="en-US" sz="2000">
                <a:solidFill>
                  <a:srgbClr val="0000FF"/>
                </a:solidFill>
              </a:rPr>
              <a:t>)</a:t>
            </a:r>
            <a:r>
              <a:rPr lang="en-US" sz="2000" i="1">
                <a:solidFill>
                  <a:srgbClr val="0000FF"/>
                </a:solidFill>
              </a:rPr>
              <a:t>P</a:t>
            </a:r>
            <a:r>
              <a:rPr lang="en-US" sz="2000">
                <a:solidFill>
                  <a:srgbClr val="0000FF"/>
                </a:solidFill>
              </a:rPr>
              <a:t>(</a:t>
            </a:r>
            <a:r>
              <a:rPr lang="en-US" sz="2000" i="1">
                <a:solidFill>
                  <a:srgbClr val="0000FF"/>
                </a:solidFill>
              </a:rPr>
              <a:t>ω</a:t>
            </a:r>
            <a:r>
              <a:rPr lang="en-US" sz="2000" i="1" baseline="-25000">
                <a:solidFill>
                  <a:srgbClr val="0000FF"/>
                </a:solidFill>
              </a:rPr>
              <a:t>i</a:t>
            </a:r>
            <a:r>
              <a:rPr lang="en-US" sz="2000" i="1">
                <a:solidFill>
                  <a:srgbClr val="0000FF"/>
                </a:solidFill>
              </a:rPr>
              <a:t> </a:t>
            </a:r>
            <a:r>
              <a:rPr lang="en-US" sz="2000">
                <a:solidFill>
                  <a:srgbClr val="0000FF"/>
                </a:solidFill>
              </a:rPr>
              <a:t>) </a:t>
            </a:r>
            <a:br>
              <a:rPr lang="en-US" sz="2000">
                <a:solidFill>
                  <a:srgbClr val="0000FF"/>
                </a:solidFill>
              </a:rPr>
            </a:br>
            <a:r>
              <a:rPr lang="en-US" sz="2000">
                <a:solidFill>
                  <a:srgbClr val="0000FF"/>
                </a:solidFill>
              </a:rPr>
              <a:t>	= log </a:t>
            </a:r>
            <a:r>
              <a:rPr lang="en-US" sz="2000" i="1">
                <a:solidFill>
                  <a:srgbClr val="0000FF"/>
                </a:solidFill>
              </a:rPr>
              <a:t>p</a:t>
            </a:r>
            <a:r>
              <a:rPr lang="en-US" sz="2000">
                <a:solidFill>
                  <a:srgbClr val="0000FF"/>
                </a:solidFill>
              </a:rPr>
              <a:t>(</a:t>
            </a:r>
            <a:r>
              <a:rPr lang="en-US" sz="2000" b="1" i="1">
                <a:solidFill>
                  <a:srgbClr val="0000FF"/>
                </a:solidFill>
              </a:rPr>
              <a:t>x</a:t>
            </a:r>
            <a:r>
              <a:rPr lang="en-US" sz="2000">
                <a:solidFill>
                  <a:srgbClr val="0000FF"/>
                </a:solidFill>
              </a:rPr>
              <a:t>|</a:t>
            </a:r>
            <a:r>
              <a:rPr lang="en-US" sz="2000" i="1">
                <a:solidFill>
                  <a:srgbClr val="0000FF"/>
                </a:solidFill>
              </a:rPr>
              <a:t>ω</a:t>
            </a:r>
            <a:r>
              <a:rPr lang="en-US" sz="2000" i="1" baseline="-25000">
                <a:solidFill>
                  <a:srgbClr val="0000FF"/>
                </a:solidFill>
              </a:rPr>
              <a:t>i</a:t>
            </a:r>
            <a:r>
              <a:rPr lang="en-US" sz="2000" i="1">
                <a:solidFill>
                  <a:srgbClr val="0000FF"/>
                </a:solidFill>
              </a:rPr>
              <a:t> </a:t>
            </a:r>
            <a:r>
              <a:rPr lang="en-US" sz="2000">
                <a:solidFill>
                  <a:srgbClr val="0000FF"/>
                </a:solidFill>
              </a:rPr>
              <a:t>)+log </a:t>
            </a:r>
            <a:r>
              <a:rPr lang="en-US" sz="2000" i="1">
                <a:solidFill>
                  <a:srgbClr val="0000FF"/>
                </a:solidFill>
              </a:rPr>
              <a:t>P</a:t>
            </a:r>
            <a:r>
              <a:rPr lang="en-US" sz="2000">
                <a:solidFill>
                  <a:srgbClr val="0000FF"/>
                </a:solidFill>
              </a:rPr>
              <a:t>(</a:t>
            </a:r>
            <a:r>
              <a:rPr lang="en-US" sz="2000" i="1">
                <a:solidFill>
                  <a:srgbClr val="0000FF"/>
                </a:solidFill>
              </a:rPr>
              <a:t>ω</a:t>
            </a:r>
            <a:r>
              <a:rPr lang="en-US" sz="2000" i="1" baseline="-25000">
                <a:solidFill>
                  <a:srgbClr val="0000FF"/>
                </a:solidFill>
              </a:rPr>
              <a:t>i</a:t>
            </a:r>
            <a:r>
              <a:rPr lang="en-US" sz="2000" i="1">
                <a:solidFill>
                  <a:srgbClr val="0000FF"/>
                </a:solidFill>
              </a:rPr>
              <a:t> </a:t>
            </a:r>
            <a:r>
              <a:rPr lang="en-US" sz="2000">
                <a:solidFill>
                  <a:srgbClr val="0000FF"/>
                </a:solidFill>
              </a:rPr>
              <a:t>)</a:t>
            </a:r>
            <a:r>
              <a:rPr lang="en-US" sz="1800"/>
              <a:t> </a:t>
            </a:r>
          </a:p>
          <a:p>
            <a:pPr lvl="2">
              <a:lnSpc>
                <a:spcPct val="90000"/>
              </a:lnSpc>
              <a:buFont typeface="Wingdings" pitchFamily="2" charset="2"/>
              <a:buNone/>
            </a:pPr>
            <a:endParaRPr lang="en-US" sz="1800"/>
          </a:p>
          <a:p>
            <a:pPr>
              <a:lnSpc>
                <a:spcPct val="90000"/>
              </a:lnSpc>
            </a:pPr>
            <a:r>
              <a:rPr lang="en-US" sz="2100"/>
              <a:t>Choice of function impacts computational costs </a:t>
            </a:r>
          </a:p>
          <a:p>
            <a:pPr>
              <a:lnSpc>
                <a:spcPct val="90000"/>
              </a:lnSpc>
            </a:pPr>
            <a:r>
              <a:rPr lang="en-US" sz="2100"/>
              <a:t>Discriminant functions partition feature space into </a:t>
            </a:r>
            <a:r>
              <a:rPr lang="en-US" sz="2100" b="1" i="1">
                <a:solidFill>
                  <a:srgbClr val="FF0000"/>
                </a:solidFill>
              </a:rPr>
              <a:t>decision regions</a:t>
            </a:r>
            <a:r>
              <a:rPr lang="en-US" sz="2100"/>
              <a:t>, separated by </a:t>
            </a:r>
            <a:r>
              <a:rPr lang="en-US" sz="2100" b="1" i="1">
                <a:solidFill>
                  <a:srgbClr val="FF0000"/>
                </a:solidFill>
              </a:rPr>
              <a:t>decision boundaries</a:t>
            </a:r>
            <a:r>
              <a:rPr lang="en-US" sz="210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17F2E7-AD54-4F46-AD28-9A951127B2AC}"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965F9B19-FA6F-4F38-8C32-22F2EDCEDCFA}" type="slidenum">
              <a:rPr lang="en-US"/>
              <a:pPr/>
              <a:t>13</a:t>
            </a:fld>
            <a:endParaRPr lang="en-US"/>
          </a:p>
        </p:txBody>
      </p:sp>
      <p:sp>
        <p:nvSpPr>
          <p:cNvPr id="923650" name="Rectangle 2"/>
          <p:cNvSpPr>
            <a:spLocks noGrp="1" noChangeArrowheads="1"/>
          </p:cNvSpPr>
          <p:nvPr>
            <p:ph type="title"/>
          </p:nvPr>
        </p:nvSpPr>
        <p:spPr/>
        <p:txBody>
          <a:bodyPr/>
          <a:lstStyle/>
          <a:p>
            <a:r>
              <a:rPr lang="en-US"/>
              <a:t>Density Estimation </a:t>
            </a:r>
            <a:endParaRPr lang="en-US" b="0"/>
          </a:p>
        </p:txBody>
      </p:sp>
      <p:sp>
        <p:nvSpPr>
          <p:cNvPr id="923651" name="Rectangle 3"/>
          <p:cNvSpPr>
            <a:spLocks noGrp="1" noChangeArrowheads="1"/>
          </p:cNvSpPr>
          <p:nvPr>
            <p:ph type="body" idx="1"/>
          </p:nvPr>
        </p:nvSpPr>
        <p:spPr/>
        <p:txBody>
          <a:bodyPr/>
          <a:lstStyle/>
          <a:p>
            <a:pPr>
              <a:lnSpc>
                <a:spcPct val="90000"/>
              </a:lnSpc>
            </a:pPr>
            <a:r>
              <a:rPr lang="en-US" sz="2100"/>
              <a:t>Used to estimate the underlying PDF </a:t>
            </a:r>
            <a:r>
              <a:rPr lang="en-US" sz="2100" i="1"/>
              <a:t>p</a:t>
            </a:r>
            <a:r>
              <a:rPr lang="en-US" sz="2100"/>
              <a:t>(</a:t>
            </a:r>
            <a:r>
              <a:rPr lang="en-US" sz="2100" b="1" i="1"/>
              <a:t>x</a:t>
            </a:r>
            <a:r>
              <a:rPr lang="en-US" sz="2100"/>
              <a:t>|</a:t>
            </a:r>
            <a:r>
              <a:rPr lang="en-US" sz="2100" i="1"/>
              <a:t>ω</a:t>
            </a:r>
            <a:r>
              <a:rPr lang="en-US" sz="2100" i="1" baseline="-25000"/>
              <a:t>i</a:t>
            </a:r>
            <a:r>
              <a:rPr lang="en-US" sz="2100"/>
              <a:t>) </a:t>
            </a:r>
          </a:p>
          <a:p>
            <a:pPr>
              <a:lnSpc>
                <a:spcPct val="90000"/>
              </a:lnSpc>
            </a:pPr>
            <a:r>
              <a:rPr lang="en-US" sz="2100" b="1">
                <a:solidFill>
                  <a:srgbClr val="FF0000"/>
                </a:solidFill>
              </a:rPr>
              <a:t>Parametric methods</a:t>
            </a:r>
            <a:r>
              <a:rPr lang="en-US" sz="2100"/>
              <a:t>: </a:t>
            </a:r>
          </a:p>
          <a:p>
            <a:pPr lvl="1">
              <a:lnSpc>
                <a:spcPct val="90000"/>
              </a:lnSpc>
            </a:pPr>
            <a:r>
              <a:rPr lang="en-US" sz="2000"/>
              <a:t>Assume a specific functional form for the PDF </a:t>
            </a:r>
          </a:p>
          <a:p>
            <a:pPr lvl="1">
              <a:lnSpc>
                <a:spcPct val="90000"/>
              </a:lnSpc>
            </a:pPr>
            <a:r>
              <a:rPr lang="en-US" sz="2000"/>
              <a:t>Optimize PDF parameters to fit data </a:t>
            </a:r>
          </a:p>
          <a:p>
            <a:pPr lvl="1">
              <a:lnSpc>
                <a:spcPct val="90000"/>
              </a:lnSpc>
            </a:pPr>
            <a:endParaRPr lang="en-US" sz="2000"/>
          </a:p>
          <a:p>
            <a:pPr>
              <a:lnSpc>
                <a:spcPct val="90000"/>
              </a:lnSpc>
            </a:pPr>
            <a:r>
              <a:rPr lang="en-US" sz="2100" b="1">
                <a:solidFill>
                  <a:srgbClr val="FF0000"/>
                </a:solidFill>
              </a:rPr>
              <a:t>Non-parametric methods</a:t>
            </a:r>
            <a:r>
              <a:rPr lang="en-US" sz="2100"/>
              <a:t>: </a:t>
            </a:r>
          </a:p>
          <a:p>
            <a:pPr lvl="1">
              <a:lnSpc>
                <a:spcPct val="90000"/>
              </a:lnSpc>
            </a:pPr>
            <a:r>
              <a:rPr lang="en-US" sz="2000"/>
              <a:t>Determine the form of the PDF from the data </a:t>
            </a:r>
          </a:p>
          <a:p>
            <a:pPr lvl="1">
              <a:lnSpc>
                <a:spcPct val="90000"/>
              </a:lnSpc>
            </a:pPr>
            <a:r>
              <a:rPr lang="en-US" sz="2000"/>
              <a:t>Grow parameter set size with the amount of data</a:t>
            </a:r>
          </a:p>
          <a:p>
            <a:pPr lvl="1">
              <a:lnSpc>
                <a:spcPct val="90000"/>
              </a:lnSpc>
              <a:buFont typeface="Wingdings" pitchFamily="2" charset="2"/>
              <a:buNone/>
            </a:pPr>
            <a:r>
              <a:rPr lang="en-US" sz="2000"/>
              <a:t> </a:t>
            </a:r>
          </a:p>
          <a:p>
            <a:pPr>
              <a:lnSpc>
                <a:spcPct val="90000"/>
              </a:lnSpc>
            </a:pPr>
            <a:r>
              <a:rPr lang="en-US" sz="2100" b="1">
                <a:solidFill>
                  <a:srgbClr val="FF0000"/>
                </a:solidFill>
              </a:rPr>
              <a:t>Semi-parametric methods:</a:t>
            </a:r>
            <a:r>
              <a:rPr lang="en-US" sz="2100"/>
              <a:t> </a:t>
            </a:r>
          </a:p>
          <a:p>
            <a:pPr lvl="1">
              <a:lnSpc>
                <a:spcPct val="90000"/>
              </a:lnSpc>
            </a:pPr>
            <a:r>
              <a:rPr lang="en-US" sz="2000"/>
              <a:t>Use a general class of functional forms for the PDF </a:t>
            </a:r>
          </a:p>
          <a:p>
            <a:pPr lvl="1">
              <a:lnSpc>
                <a:spcPct val="90000"/>
              </a:lnSpc>
            </a:pPr>
            <a:r>
              <a:rPr lang="en-US" sz="2000"/>
              <a:t>Can vary parameter set independently from data </a:t>
            </a:r>
          </a:p>
          <a:p>
            <a:pPr lvl="1">
              <a:lnSpc>
                <a:spcPct val="90000"/>
              </a:lnSpc>
            </a:pPr>
            <a:r>
              <a:rPr lang="en-US" sz="2000"/>
              <a:t>Use unsupervised methods to estimate parameters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889289-E287-4B9E-8EC8-2EC20F15C038}"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ADEA830B-23B5-465A-9E60-280FCA4DEDCF}" type="slidenum">
              <a:rPr lang="en-US"/>
              <a:pPr/>
              <a:t>14</a:t>
            </a:fld>
            <a:endParaRPr lang="en-US"/>
          </a:p>
        </p:txBody>
      </p:sp>
      <p:sp>
        <p:nvSpPr>
          <p:cNvPr id="924674" name="Rectangle 2"/>
          <p:cNvSpPr>
            <a:spLocks noGrp="1" noChangeArrowheads="1"/>
          </p:cNvSpPr>
          <p:nvPr>
            <p:ph type="title"/>
          </p:nvPr>
        </p:nvSpPr>
        <p:spPr/>
        <p:txBody>
          <a:bodyPr/>
          <a:lstStyle/>
          <a:p>
            <a:r>
              <a:rPr lang="en-US"/>
              <a:t>Parametric Classifiers </a:t>
            </a:r>
            <a:endParaRPr lang="en-US" b="0"/>
          </a:p>
        </p:txBody>
      </p:sp>
      <p:sp>
        <p:nvSpPr>
          <p:cNvPr id="924675" name="Rectangle 3"/>
          <p:cNvSpPr>
            <a:spLocks noGrp="1" noChangeArrowheads="1"/>
          </p:cNvSpPr>
          <p:nvPr>
            <p:ph type="body" idx="1"/>
          </p:nvPr>
        </p:nvSpPr>
        <p:spPr/>
        <p:txBody>
          <a:bodyPr/>
          <a:lstStyle/>
          <a:p>
            <a:r>
              <a:rPr lang="en-US"/>
              <a:t>Gaussian distributions </a:t>
            </a:r>
          </a:p>
          <a:p>
            <a:r>
              <a:rPr lang="en-US"/>
              <a:t>Maximum likelihood (ML) parameter estimation </a:t>
            </a:r>
          </a:p>
          <a:p>
            <a:r>
              <a:rPr lang="en-US"/>
              <a:t>Multivariate Gaussians </a:t>
            </a:r>
          </a:p>
          <a:p>
            <a:r>
              <a:rPr lang="en-US"/>
              <a:t>Gaussian classifiers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ctrTitle"/>
          </p:nvPr>
        </p:nvSpPr>
        <p:spPr/>
        <p:txBody>
          <a:bodyPr/>
          <a:lstStyle/>
          <a:p>
            <a:r>
              <a:rPr lang="en-US"/>
              <a:t>Maximum Likelihood Parameter Estimation</a:t>
            </a:r>
          </a:p>
        </p:txBody>
      </p:sp>
      <p:sp>
        <p:nvSpPr>
          <p:cNvPr id="993283" name="Rectangle 3"/>
          <p:cNvSpPr>
            <a:spLocks noGrp="1" noChangeArrowheads="1"/>
          </p:cNvSpPr>
          <p:nvPr>
            <p:ph type="subTitle"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1C75909E-2BAC-4B32-9238-F463E5A937BF}"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C23E0E05-196B-455F-BE9A-8604A220721D}" type="slidenum">
              <a:rPr lang="en-US"/>
              <a:pPr/>
              <a:t>16</a:t>
            </a:fld>
            <a:endParaRPr lang="en-US"/>
          </a:p>
        </p:txBody>
      </p:sp>
      <p:sp>
        <p:nvSpPr>
          <p:cNvPr id="925698" name="Rectangle 2"/>
          <p:cNvSpPr>
            <a:spLocks noGrp="1" noChangeArrowheads="1"/>
          </p:cNvSpPr>
          <p:nvPr>
            <p:ph type="title"/>
          </p:nvPr>
        </p:nvSpPr>
        <p:spPr/>
        <p:txBody>
          <a:bodyPr/>
          <a:lstStyle/>
          <a:p>
            <a:r>
              <a:rPr lang="en-US"/>
              <a:t>Gaussian Distributions </a:t>
            </a:r>
            <a:endParaRPr lang="en-US" b="0"/>
          </a:p>
        </p:txBody>
      </p:sp>
      <p:sp>
        <p:nvSpPr>
          <p:cNvPr id="925699" name="Rectangle 3"/>
          <p:cNvSpPr>
            <a:spLocks noGrp="1" noChangeArrowheads="1"/>
          </p:cNvSpPr>
          <p:nvPr>
            <p:ph type="body" idx="1"/>
          </p:nvPr>
        </p:nvSpPr>
        <p:spPr/>
        <p:txBody>
          <a:bodyPr/>
          <a:lstStyle/>
          <a:p>
            <a:r>
              <a:rPr lang="en-US" sz="2000"/>
              <a:t>Gaussian PDF’s are reasonable when a feature vector can be viewed as perturbation around a reference </a:t>
            </a:r>
          </a:p>
          <a:p>
            <a:endParaRPr lang="en-US" sz="2000"/>
          </a:p>
          <a:p>
            <a:endParaRPr lang="en-US" sz="2000"/>
          </a:p>
          <a:p>
            <a:endParaRPr lang="en-US" sz="2000"/>
          </a:p>
          <a:p>
            <a:endParaRPr lang="en-US" sz="2000"/>
          </a:p>
          <a:p>
            <a:endParaRPr lang="en-US" sz="2000"/>
          </a:p>
          <a:p>
            <a:endParaRPr lang="en-US" sz="2000"/>
          </a:p>
          <a:p>
            <a:endParaRPr lang="en-US" sz="2000"/>
          </a:p>
          <a:p>
            <a:r>
              <a:rPr lang="en-US" sz="2000"/>
              <a:t>Simple estimation procedures for model parameters </a:t>
            </a:r>
          </a:p>
          <a:p>
            <a:r>
              <a:rPr lang="en-US" sz="2000"/>
              <a:t>Classification often reduced to simple distance metrics </a:t>
            </a:r>
          </a:p>
          <a:p>
            <a:r>
              <a:rPr lang="en-US" sz="2000"/>
              <a:t>Gaussian distributions also called </a:t>
            </a:r>
            <a:r>
              <a:rPr lang="en-US" sz="2000" b="1" i="1">
                <a:solidFill>
                  <a:srgbClr val="FF0000"/>
                </a:solidFill>
              </a:rPr>
              <a:t>Normal</a:t>
            </a:r>
            <a:r>
              <a:rPr lang="en-US" sz="2000" i="1"/>
              <a:t> </a:t>
            </a:r>
            <a:endParaRPr lang="en-US" sz="1400"/>
          </a:p>
          <a:p>
            <a:endParaRPr lang="en-US" sz="1400"/>
          </a:p>
        </p:txBody>
      </p:sp>
      <p:pic>
        <p:nvPicPr>
          <p:cNvPr id="925700" name="Picture 4"/>
          <p:cNvPicPr>
            <a:picLocks noChangeAspect="1" noChangeArrowheads="1"/>
          </p:cNvPicPr>
          <p:nvPr/>
        </p:nvPicPr>
        <p:blipFill>
          <a:blip r:embed="rId3" cstate="print"/>
          <a:srcRect/>
          <a:stretch>
            <a:fillRect/>
          </a:stretch>
        </p:blipFill>
        <p:spPr bwMode="auto">
          <a:xfrm>
            <a:off x="2943225" y="2174875"/>
            <a:ext cx="3333750" cy="230505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E15D7622-25D1-4C44-A699-ED21646C1F19}" type="datetime3">
              <a:rPr lang="en-US"/>
              <a:pPr/>
              <a:t>4 March 2015</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51EB8979-77F9-480E-B5B4-A3698596A4A8}" type="slidenum">
              <a:rPr lang="en-US"/>
              <a:pPr/>
              <a:t>17</a:t>
            </a:fld>
            <a:endParaRPr lang="en-US"/>
          </a:p>
        </p:txBody>
      </p:sp>
      <p:sp>
        <p:nvSpPr>
          <p:cNvPr id="926722" name="Rectangle 2"/>
          <p:cNvSpPr>
            <a:spLocks noGrp="1" noChangeArrowheads="1"/>
          </p:cNvSpPr>
          <p:nvPr>
            <p:ph type="title"/>
          </p:nvPr>
        </p:nvSpPr>
        <p:spPr/>
        <p:txBody>
          <a:bodyPr/>
          <a:lstStyle/>
          <a:p>
            <a:r>
              <a:rPr lang="en-US" sz="3400"/>
              <a:t>Gaussian Distributions: One Dimension </a:t>
            </a:r>
            <a:endParaRPr lang="en-US" sz="3400" b="0"/>
          </a:p>
        </p:txBody>
      </p:sp>
      <p:sp>
        <p:nvSpPr>
          <p:cNvPr id="926723" name="Rectangle 3"/>
          <p:cNvSpPr>
            <a:spLocks noGrp="1" noChangeArrowheads="1"/>
          </p:cNvSpPr>
          <p:nvPr>
            <p:ph type="body" idx="1"/>
          </p:nvPr>
        </p:nvSpPr>
        <p:spPr/>
        <p:txBody>
          <a:bodyPr/>
          <a:lstStyle/>
          <a:p>
            <a:r>
              <a:rPr lang="en-US" sz="2000"/>
              <a:t>One-dimensional Gaussian PDF’s can be expressed as: </a:t>
            </a:r>
          </a:p>
          <a:p>
            <a:endParaRPr lang="en-US" sz="2000"/>
          </a:p>
          <a:p>
            <a:endParaRPr lang="en-US" sz="2000"/>
          </a:p>
          <a:p>
            <a:endParaRPr lang="en-US" sz="2000"/>
          </a:p>
          <a:p>
            <a:r>
              <a:rPr lang="en-US" sz="2000"/>
              <a:t>The PDF is centered around the mean </a:t>
            </a:r>
          </a:p>
          <a:p>
            <a:endParaRPr lang="en-US" sz="2000"/>
          </a:p>
          <a:p>
            <a:endParaRPr lang="en-US" sz="2000"/>
          </a:p>
          <a:p>
            <a:endParaRPr lang="en-US" sz="2000"/>
          </a:p>
          <a:p>
            <a:r>
              <a:rPr lang="en-US" sz="2000"/>
              <a:t>The </a:t>
            </a:r>
            <a:r>
              <a:rPr lang="en-US" sz="2000" i="1"/>
              <a:t>spread </a:t>
            </a:r>
            <a:r>
              <a:rPr lang="en-US" sz="2000"/>
              <a:t>of the PDF is determined by the variance </a:t>
            </a:r>
          </a:p>
          <a:p>
            <a:endParaRPr lang="en-US" sz="2000"/>
          </a:p>
        </p:txBody>
      </p:sp>
      <p:graphicFrame>
        <p:nvGraphicFramePr>
          <p:cNvPr id="926724" name="Object 4"/>
          <p:cNvGraphicFramePr>
            <a:graphicFrameLocks noChangeAspect="1"/>
          </p:cNvGraphicFramePr>
          <p:nvPr/>
        </p:nvGraphicFramePr>
        <p:xfrm>
          <a:off x="2711450" y="1790700"/>
          <a:ext cx="3784600" cy="965200"/>
        </p:xfrm>
        <a:graphic>
          <a:graphicData uri="http://schemas.openxmlformats.org/presentationml/2006/ole">
            <mc:AlternateContent xmlns:mc="http://schemas.openxmlformats.org/markup-compatibility/2006">
              <mc:Choice xmlns:v="urn:schemas-microsoft-com:vml" Requires="v">
                <p:oleObj spid="_x0000_s926754" name="Equation" r:id="rId4" imgW="1892160" imgH="482400" progId="Equation.3">
                  <p:embed/>
                </p:oleObj>
              </mc:Choice>
              <mc:Fallback>
                <p:oleObj name="Equation" r:id="rId4" imgW="1892160" imgH="482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450" y="1790700"/>
                        <a:ext cx="37846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6725" name="Object 5"/>
          <p:cNvGraphicFramePr>
            <a:graphicFrameLocks noChangeAspect="1"/>
          </p:cNvGraphicFramePr>
          <p:nvPr/>
        </p:nvGraphicFramePr>
        <p:xfrm>
          <a:off x="3078163" y="3327400"/>
          <a:ext cx="2814637" cy="658813"/>
        </p:xfrm>
        <a:graphic>
          <a:graphicData uri="http://schemas.openxmlformats.org/presentationml/2006/ole">
            <mc:AlternateContent xmlns:mc="http://schemas.openxmlformats.org/markup-compatibility/2006">
              <mc:Choice xmlns:v="urn:schemas-microsoft-com:vml" Requires="v">
                <p:oleObj spid="_x0000_s926755" name="Equation" r:id="rId6" imgW="1193760" imgH="279360" progId="Equation.3">
                  <p:embed/>
                </p:oleObj>
              </mc:Choice>
              <mc:Fallback>
                <p:oleObj name="Equation" r:id="rId6" imgW="1193760" imgH="2793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8163" y="3327400"/>
                        <a:ext cx="2814637"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6726" name="Object 6"/>
          <p:cNvGraphicFramePr>
            <a:graphicFrameLocks noChangeAspect="1"/>
          </p:cNvGraphicFramePr>
          <p:nvPr/>
        </p:nvGraphicFramePr>
        <p:xfrm>
          <a:off x="2058988" y="4979988"/>
          <a:ext cx="4730750" cy="658812"/>
        </p:xfrm>
        <a:graphic>
          <a:graphicData uri="http://schemas.openxmlformats.org/presentationml/2006/ole">
            <mc:AlternateContent xmlns:mc="http://schemas.openxmlformats.org/markup-compatibility/2006">
              <mc:Choice xmlns:v="urn:schemas-microsoft-com:vml" Requires="v">
                <p:oleObj spid="_x0000_s926756" name="Equation" r:id="rId8" imgW="2006280" imgH="279360" progId="Equation.3">
                  <p:embed/>
                </p:oleObj>
              </mc:Choice>
              <mc:Fallback>
                <p:oleObj name="Equation" r:id="rId8" imgW="2006280" imgH="27936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8988" y="4979988"/>
                        <a:ext cx="4730750"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D83608B4-E142-4190-B869-F69222991DCD}"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69656C71-877A-4758-BDBE-B736941884AA}" type="slidenum">
              <a:rPr lang="en-US"/>
              <a:pPr/>
              <a:t>18</a:t>
            </a:fld>
            <a:endParaRPr lang="en-US"/>
          </a:p>
        </p:txBody>
      </p:sp>
      <p:sp>
        <p:nvSpPr>
          <p:cNvPr id="996354" name="Rectangle 2"/>
          <p:cNvSpPr>
            <a:spLocks noGrp="1" noChangeArrowheads="1"/>
          </p:cNvSpPr>
          <p:nvPr>
            <p:ph type="title"/>
          </p:nvPr>
        </p:nvSpPr>
        <p:spPr/>
        <p:txBody>
          <a:bodyPr/>
          <a:lstStyle/>
          <a:p>
            <a:r>
              <a:rPr lang="en-US"/>
              <a:t>Univariate Gaussians</a:t>
            </a:r>
          </a:p>
        </p:txBody>
      </p:sp>
      <p:sp>
        <p:nvSpPr>
          <p:cNvPr id="996355" name="Rectangle 3"/>
          <p:cNvSpPr>
            <a:spLocks noGrp="1" noChangeArrowheads="1"/>
          </p:cNvSpPr>
          <p:nvPr>
            <p:ph type="body" idx="1"/>
          </p:nvPr>
        </p:nvSpPr>
        <p:spPr/>
        <p:txBody>
          <a:bodyPr/>
          <a:lstStyle/>
          <a:p>
            <a:pPr>
              <a:lnSpc>
                <a:spcPct val="90000"/>
              </a:lnSpc>
            </a:pPr>
            <a:r>
              <a:rPr lang="en-US" sz="2000"/>
              <a:t>The </a:t>
            </a:r>
            <a:r>
              <a:rPr lang="en-US" sz="2000" b="1"/>
              <a:t>Gaussian </a:t>
            </a:r>
            <a:r>
              <a:rPr lang="en-US" sz="2000"/>
              <a:t>distribution, also known as the </a:t>
            </a:r>
            <a:r>
              <a:rPr lang="en-US" sz="2000" b="1"/>
              <a:t>normal distribution</a:t>
            </a:r>
            <a:r>
              <a:rPr lang="en-US" sz="2000"/>
              <a:t>, is the bell-curve function familiar from basic statistics. </a:t>
            </a:r>
          </a:p>
          <a:p>
            <a:pPr>
              <a:lnSpc>
                <a:spcPct val="90000"/>
              </a:lnSpc>
            </a:pPr>
            <a:r>
              <a:rPr lang="en-US" sz="2000"/>
              <a:t>A Gaussian distribution is a function parameterized by a </a:t>
            </a:r>
            <a:r>
              <a:rPr lang="en-US" sz="2000" b="1"/>
              <a:t>mean</a:t>
            </a:r>
            <a:r>
              <a:rPr lang="en-US" sz="2000"/>
              <a:t>, or average value, and a </a:t>
            </a:r>
            <a:r>
              <a:rPr lang="en-US" sz="2000" b="1"/>
              <a:t>variance</a:t>
            </a:r>
            <a:r>
              <a:rPr lang="en-US" sz="2000"/>
              <a:t>, which characterizes the average spread or dispersal from the mean. </a:t>
            </a:r>
          </a:p>
          <a:p>
            <a:pPr>
              <a:lnSpc>
                <a:spcPct val="90000"/>
              </a:lnSpc>
            </a:pPr>
            <a:r>
              <a:rPr lang="en-US" sz="2000"/>
              <a:t>We will use </a:t>
            </a:r>
            <a:r>
              <a:rPr lang="en-US" sz="2000" b="1" i="1">
                <a:solidFill>
                  <a:srgbClr val="FF0000"/>
                </a:solidFill>
                <a:latin typeface="Symbol" pitchFamily="18" charset="2"/>
              </a:rPr>
              <a:t>m</a:t>
            </a:r>
            <a:r>
              <a:rPr lang="en-US" sz="2000"/>
              <a:t> to indicate the mean, and </a:t>
            </a:r>
            <a:r>
              <a:rPr lang="en-US" sz="2000" b="1" i="1">
                <a:solidFill>
                  <a:srgbClr val="FF0000"/>
                </a:solidFill>
                <a:latin typeface="Symbol" pitchFamily="18" charset="2"/>
              </a:rPr>
              <a:t>s</a:t>
            </a:r>
            <a:r>
              <a:rPr lang="en-US" sz="2000" b="1" baseline="30000">
                <a:solidFill>
                  <a:srgbClr val="FF0000"/>
                </a:solidFill>
              </a:rPr>
              <a:t>2</a:t>
            </a:r>
            <a:r>
              <a:rPr lang="en-US" sz="2000"/>
              <a:t> to indicate the variance, giving the following formula for a Gaussian function:</a:t>
            </a:r>
          </a:p>
        </p:txBody>
      </p:sp>
      <p:graphicFrame>
        <p:nvGraphicFramePr>
          <p:cNvPr id="996356" name="Object 4"/>
          <p:cNvGraphicFramePr>
            <a:graphicFrameLocks noGrp="1" noChangeAspect="1"/>
          </p:cNvGraphicFramePr>
          <p:nvPr>
            <p:ph sz="half" idx="4294967295"/>
          </p:nvPr>
        </p:nvGraphicFramePr>
        <p:xfrm>
          <a:off x="1884363" y="4389438"/>
          <a:ext cx="5184775" cy="1485900"/>
        </p:xfrm>
        <a:graphic>
          <a:graphicData uri="http://schemas.openxmlformats.org/presentationml/2006/ole">
            <mc:AlternateContent xmlns:mc="http://schemas.openxmlformats.org/markup-compatibility/2006">
              <mc:Choice xmlns:v="urn:schemas-microsoft-com:vml" Requires="v">
                <p:oleObj spid="_x0000_s996366" name="Equation" r:id="rId3" imgW="1726920" imgH="495000" progId="Equation.3">
                  <p:embed/>
                </p:oleObj>
              </mc:Choice>
              <mc:Fallback>
                <p:oleObj name="Equation" r:id="rId3" imgW="1726920" imgH="4950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4389438"/>
                        <a:ext cx="5184775"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D96571-AA85-4D69-A710-830CB64C9CC7}"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0949DD90-4AC6-4BBE-9672-E8E1F69F323A}" type="slidenum">
              <a:rPr lang="en-US"/>
              <a:pPr/>
              <a:t>19</a:t>
            </a:fld>
            <a:endParaRPr lang="en-US"/>
          </a:p>
        </p:txBody>
      </p:sp>
      <p:sp>
        <p:nvSpPr>
          <p:cNvPr id="997378" name="Rectangle 2"/>
          <p:cNvSpPr>
            <a:spLocks noGrp="1" noChangeArrowheads="1"/>
          </p:cNvSpPr>
          <p:nvPr>
            <p:ph type="title"/>
          </p:nvPr>
        </p:nvSpPr>
        <p:spPr/>
        <p:txBody>
          <a:bodyPr/>
          <a:lstStyle/>
          <a:p>
            <a:r>
              <a:rPr lang="en-US"/>
              <a:t>Univariate Gaussian PDFs</a:t>
            </a:r>
          </a:p>
        </p:txBody>
      </p:sp>
      <p:pic>
        <p:nvPicPr>
          <p:cNvPr id="997379" name="Picture 3"/>
          <p:cNvPicPr>
            <a:picLocks noGrp="1" noChangeAspect="1" noChangeArrowheads="1"/>
          </p:cNvPicPr>
          <p:nvPr>
            <p:ph type="body" idx="1"/>
          </p:nvPr>
        </p:nvPicPr>
        <p:blipFill>
          <a:blip r:embed="rId2" cstate="print"/>
          <a:srcRect/>
          <a:stretch>
            <a:fillRect/>
          </a:stretch>
        </p:blipFill>
        <p:spPr>
          <a:xfrm>
            <a:off x="1022350" y="1447800"/>
            <a:ext cx="7088188" cy="4572000"/>
          </a:xfrm>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ECDFF5-76DD-49EA-AE17-150BDC754A0A}"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5109F0A-5604-448A-BD3B-853600CDA6CD}" type="slidenum">
              <a:rPr lang="en-US"/>
              <a:pPr/>
              <a:t>2</a:t>
            </a:fld>
            <a:endParaRPr lang="en-US"/>
          </a:p>
        </p:txBody>
      </p:sp>
      <p:sp>
        <p:nvSpPr>
          <p:cNvPr id="750594" name="Rectangle 2"/>
          <p:cNvSpPr>
            <a:spLocks noGrp="1" noChangeArrowheads="1"/>
          </p:cNvSpPr>
          <p:nvPr>
            <p:ph type="title"/>
          </p:nvPr>
        </p:nvSpPr>
        <p:spPr/>
        <p:txBody>
          <a:bodyPr/>
          <a:lstStyle/>
          <a:p>
            <a:r>
              <a:rPr lang="en-US"/>
              <a:t>Pattern Classification </a:t>
            </a:r>
            <a:endParaRPr lang="en-US" b="0"/>
          </a:p>
        </p:txBody>
      </p:sp>
      <p:sp>
        <p:nvSpPr>
          <p:cNvPr id="750595" name="Rectangle 3"/>
          <p:cNvSpPr>
            <a:spLocks noGrp="1" noChangeArrowheads="1"/>
          </p:cNvSpPr>
          <p:nvPr>
            <p:ph type="body" idx="1"/>
          </p:nvPr>
        </p:nvSpPr>
        <p:spPr/>
        <p:txBody>
          <a:bodyPr/>
          <a:lstStyle/>
          <a:p>
            <a:r>
              <a:rPr lang="en-US"/>
              <a:t>Introduction </a:t>
            </a:r>
          </a:p>
          <a:p>
            <a:r>
              <a:rPr lang="en-US"/>
              <a:t>Parametric classifiers </a:t>
            </a:r>
          </a:p>
          <a:p>
            <a:r>
              <a:rPr lang="en-US"/>
              <a:t>Semi-parametric classifiers </a:t>
            </a:r>
          </a:p>
          <a:p>
            <a:r>
              <a:rPr lang="en-US"/>
              <a:t>Dimensionality reduction </a:t>
            </a:r>
          </a:p>
          <a:p>
            <a:r>
              <a:rPr lang="en-US"/>
              <a:t>Significance testing </a:t>
            </a:r>
            <a:endParaRPr lang="en-US" sz="3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80CD13B-727E-41A9-96CC-B8F321AC1B64}" type="datetime3">
              <a:rPr lang="en-US"/>
              <a:pPr/>
              <a:t>4 March 2015</a:t>
            </a:fld>
            <a:endParaRPr lang="en-US"/>
          </a:p>
        </p:txBody>
      </p:sp>
      <p:sp>
        <p:nvSpPr>
          <p:cNvPr id="7" name="Footer Placeholder 4"/>
          <p:cNvSpPr>
            <a:spLocks noGrp="1"/>
          </p:cNvSpPr>
          <p:nvPr>
            <p:ph type="ftr" sz="quarter" idx="11"/>
          </p:nvPr>
        </p:nvSpPr>
        <p:spPr/>
        <p:txBody>
          <a:bodyPr/>
          <a:lstStyle/>
          <a:p>
            <a:r>
              <a:rPr lang="en-US"/>
              <a:t>Veton Këpuska</a:t>
            </a:r>
          </a:p>
        </p:txBody>
      </p:sp>
      <p:sp>
        <p:nvSpPr>
          <p:cNvPr id="8" name="Slide Number Placeholder 5"/>
          <p:cNvSpPr>
            <a:spLocks noGrp="1"/>
          </p:cNvSpPr>
          <p:nvPr>
            <p:ph type="sldNum" sz="quarter" idx="12"/>
          </p:nvPr>
        </p:nvSpPr>
        <p:spPr/>
        <p:txBody>
          <a:bodyPr/>
          <a:lstStyle/>
          <a:p>
            <a:fld id="{F713960E-91B2-4B85-99BF-DC58DF743652}" type="slidenum">
              <a:rPr lang="en-US"/>
              <a:pPr/>
              <a:t>20</a:t>
            </a:fld>
            <a:endParaRPr lang="en-US"/>
          </a:p>
        </p:txBody>
      </p:sp>
      <p:sp>
        <p:nvSpPr>
          <p:cNvPr id="998402" name="Rectangle 2"/>
          <p:cNvSpPr>
            <a:spLocks noGrp="1" noChangeArrowheads="1"/>
          </p:cNvSpPr>
          <p:nvPr>
            <p:ph type="title"/>
          </p:nvPr>
        </p:nvSpPr>
        <p:spPr/>
        <p:txBody>
          <a:bodyPr/>
          <a:lstStyle/>
          <a:p>
            <a:r>
              <a:rPr lang="en-US"/>
              <a:t>Gaussian PDFs</a:t>
            </a:r>
          </a:p>
        </p:txBody>
      </p:sp>
      <p:sp>
        <p:nvSpPr>
          <p:cNvPr id="998403" name="Rectangle 3"/>
          <p:cNvSpPr>
            <a:spLocks noGrp="1" noChangeArrowheads="1"/>
          </p:cNvSpPr>
          <p:nvPr>
            <p:ph type="body" idx="1"/>
          </p:nvPr>
        </p:nvSpPr>
        <p:spPr/>
        <p:txBody>
          <a:bodyPr/>
          <a:lstStyle/>
          <a:p>
            <a:r>
              <a:rPr lang="en-US" sz="2000"/>
              <a:t>Mean of a Random variable </a:t>
            </a:r>
            <a:r>
              <a:rPr lang="en-US" sz="2000" b="1" i="1">
                <a:latin typeface="Times New Roman" pitchFamily="18" charset="0"/>
              </a:rPr>
              <a:t>X</a:t>
            </a:r>
            <a:r>
              <a:rPr lang="en-US" sz="2000"/>
              <a:t> is the expected value of </a:t>
            </a:r>
            <a:r>
              <a:rPr lang="en-US" sz="2000" b="1" i="1">
                <a:latin typeface="Times New Roman" pitchFamily="18" charset="0"/>
              </a:rPr>
              <a:t>X</a:t>
            </a:r>
            <a:r>
              <a:rPr lang="en-US" sz="2000"/>
              <a:t>. </a:t>
            </a:r>
          </a:p>
          <a:p>
            <a:pPr lvl="1"/>
            <a:r>
              <a:rPr lang="en-US" sz="2000"/>
              <a:t>For a discrete variable </a:t>
            </a:r>
            <a:r>
              <a:rPr lang="en-US" sz="2000" b="1" i="1">
                <a:latin typeface="Times New Roman" pitchFamily="18" charset="0"/>
              </a:rPr>
              <a:t>X</a:t>
            </a:r>
            <a:r>
              <a:rPr lang="en-US" sz="2000"/>
              <a:t>. this is the weighted sum over the values of </a:t>
            </a:r>
            <a:r>
              <a:rPr lang="en-US" sz="2000" b="1" i="1">
                <a:latin typeface="Times New Roman" pitchFamily="18" charset="0"/>
              </a:rPr>
              <a:t>X:</a:t>
            </a:r>
          </a:p>
          <a:p>
            <a:pPr lvl="1"/>
            <a:endParaRPr lang="en-US" sz="2000" b="1" i="1">
              <a:latin typeface="Times New Roman" pitchFamily="18" charset="0"/>
            </a:endParaRPr>
          </a:p>
          <a:p>
            <a:pPr lvl="1"/>
            <a:endParaRPr lang="en-US" sz="2000" b="1" i="1">
              <a:latin typeface="Times New Roman" pitchFamily="18" charset="0"/>
            </a:endParaRPr>
          </a:p>
          <a:p>
            <a:pPr lvl="1"/>
            <a:endParaRPr lang="en-US" sz="2000" b="1" i="1">
              <a:latin typeface="Times New Roman" pitchFamily="18" charset="0"/>
            </a:endParaRPr>
          </a:p>
          <a:p>
            <a:pPr lvl="1"/>
            <a:r>
              <a:rPr lang="en-US" sz="2000"/>
              <a:t>The variance of a random variable </a:t>
            </a:r>
            <a:r>
              <a:rPr lang="en-US" sz="2000" b="1" i="1">
                <a:latin typeface="Times New Roman" pitchFamily="18" charset="0"/>
              </a:rPr>
              <a:t>X</a:t>
            </a:r>
            <a:r>
              <a:rPr lang="en-US" sz="2000" i="1"/>
              <a:t> </a:t>
            </a:r>
            <a:r>
              <a:rPr lang="en-US" sz="2000"/>
              <a:t>is the weighted squared average deviation from the mean:</a:t>
            </a:r>
          </a:p>
        </p:txBody>
      </p:sp>
      <p:graphicFrame>
        <p:nvGraphicFramePr>
          <p:cNvPr id="998404" name="Object 4"/>
          <p:cNvGraphicFramePr>
            <a:graphicFrameLocks noGrp="1" noChangeAspect="1"/>
          </p:cNvGraphicFramePr>
          <p:nvPr>
            <p:ph sz="half" idx="4294967295"/>
          </p:nvPr>
        </p:nvGraphicFramePr>
        <p:xfrm>
          <a:off x="1192213" y="2371725"/>
          <a:ext cx="7258050" cy="1057275"/>
        </p:xfrm>
        <a:graphic>
          <a:graphicData uri="http://schemas.openxmlformats.org/presentationml/2006/ole">
            <mc:AlternateContent xmlns:mc="http://schemas.openxmlformats.org/markup-compatibility/2006">
              <mc:Choice xmlns:v="urn:schemas-microsoft-com:vml" Requires="v">
                <p:oleObj spid="_x0000_s998424" name="Equation" r:id="rId3" imgW="3225600" imgH="469800" progId="Equation.3">
                  <p:embed/>
                </p:oleObj>
              </mc:Choice>
              <mc:Fallback>
                <p:oleObj name="Equation" r:id="rId3" imgW="3225600" imgH="469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213" y="2371725"/>
                        <a:ext cx="725805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8405" name="Object 5"/>
          <p:cNvGraphicFramePr>
            <a:graphicFrameLocks noGrp="1" noChangeAspect="1"/>
          </p:cNvGraphicFramePr>
          <p:nvPr>
            <p:ph sz="half" idx="4294967295"/>
          </p:nvPr>
        </p:nvGraphicFramePr>
        <p:xfrm>
          <a:off x="1500188" y="4159250"/>
          <a:ext cx="6107112" cy="2035175"/>
        </p:xfrm>
        <a:graphic>
          <a:graphicData uri="http://schemas.openxmlformats.org/presentationml/2006/ole">
            <mc:AlternateContent xmlns:mc="http://schemas.openxmlformats.org/markup-compatibility/2006">
              <mc:Choice xmlns:v="urn:schemas-microsoft-com:vml" Requires="v">
                <p:oleObj spid="_x0000_s998425" name="Equation" r:id="rId5" imgW="2743200" imgH="914400" progId="Equation.3">
                  <p:embed/>
                </p:oleObj>
              </mc:Choice>
              <mc:Fallback>
                <p:oleObj name="Equation" r:id="rId5" imgW="2743200" imgH="9144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8" y="4159250"/>
                        <a:ext cx="6107112" cy="203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52C2022-1DDF-4183-9E50-FD87BAA73832}" type="datetime3">
              <a:rPr lang="en-US"/>
              <a:pPr/>
              <a:t>4 March 2015</a:t>
            </a:fld>
            <a:endParaRPr lang="en-US"/>
          </a:p>
        </p:txBody>
      </p:sp>
      <p:sp>
        <p:nvSpPr>
          <p:cNvPr id="6" name="Footer Placeholder 5"/>
          <p:cNvSpPr>
            <a:spLocks noGrp="1"/>
          </p:cNvSpPr>
          <p:nvPr>
            <p:ph type="ftr" sz="quarter" idx="11"/>
          </p:nvPr>
        </p:nvSpPr>
        <p:spPr/>
        <p:txBody>
          <a:bodyPr/>
          <a:lstStyle/>
          <a:p>
            <a:r>
              <a:rPr lang="en-US"/>
              <a:t>Veton Këpuska</a:t>
            </a:r>
          </a:p>
        </p:txBody>
      </p:sp>
      <p:sp>
        <p:nvSpPr>
          <p:cNvPr id="7" name="Slide Number Placeholder 6"/>
          <p:cNvSpPr>
            <a:spLocks noGrp="1"/>
          </p:cNvSpPr>
          <p:nvPr>
            <p:ph type="sldNum" sz="quarter" idx="12"/>
          </p:nvPr>
        </p:nvSpPr>
        <p:spPr/>
        <p:txBody>
          <a:bodyPr/>
          <a:lstStyle/>
          <a:p>
            <a:fld id="{01AE8BCE-47AD-43FA-935C-43215CFC3E3D}" type="slidenum">
              <a:rPr lang="en-US"/>
              <a:pPr/>
              <a:t>21</a:t>
            </a:fld>
            <a:endParaRPr lang="en-US"/>
          </a:p>
        </p:txBody>
      </p:sp>
      <p:sp>
        <p:nvSpPr>
          <p:cNvPr id="999426" name="Rectangle 2"/>
          <p:cNvSpPr>
            <a:spLocks noGrp="1" noChangeArrowheads="1"/>
          </p:cNvSpPr>
          <p:nvPr>
            <p:ph type="title"/>
          </p:nvPr>
        </p:nvSpPr>
        <p:spPr/>
        <p:txBody>
          <a:bodyPr/>
          <a:lstStyle/>
          <a:p>
            <a:r>
              <a:rPr lang="en-US"/>
              <a:t>Gaussian PDFs</a:t>
            </a:r>
          </a:p>
        </p:txBody>
      </p:sp>
      <p:sp>
        <p:nvSpPr>
          <p:cNvPr id="999427" name="Rectangle 3"/>
          <p:cNvSpPr>
            <a:spLocks noGrp="1" noChangeArrowheads="1"/>
          </p:cNvSpPr>
          <p:nvPr>
            <p:ph type="body" sz="half" idx="1"/>
          </p:nvPr>
        </p:nvSpPr>
        <p:spPr/>
        <p:txBody>
          <a:bodyPr/>
          <a:lstStyle/>
          <a:p>
            <a:r>
              <a:rPr lang="en-US" sz="1800"/>
              <a:t>When a Gaussian function is used as a probability density function, the area under the curve is constrained to be equal to one. Then the probability that a random variable takes on any particular range of values can be computed by summing the area under the curve for that range of values. Fig. 9.19 shows the probability expressed by the area under an interval of a Gaussian pdf.</a:t>
            </a:r>
          </a:p>
        </p:txBody>
      </p:sp>
      <p:pic>
        <p:nvPicPr>
          <p:cNvPr id="999428" name="Picture 4"/>
          <p:cNvPicPr>
            <a:picLocks noGrp="1" noChangeAspect="1" noChangeArrowheads="1"/>
          </p:cNvPicPr>
          <p:nvPr>
            <p:ph sz="half" idx="2"/>
          </p:nvPr>
        </p:nvPicPr>
        <p:blipFill>
          <a:blip r:embed="rId2" cstate="print"/>
          <a:srcRect/>
          <a:stretch>
            <a:fillRect/>
          </a:stretch>
        </p:blipFill>
        <p:spPr>
          <a:xfrm>
            <a:off x="2382838" y="3389313"/>
            <a:ext cx="3998912" cy="2919412"/>
          </a:xfrm>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32D93CCF-C126-45FC-8E30-1EA291CFF44F}" type="datetime3">
              <a:rPr lang="en-US"/>
              <a:pPr/>
              <a:t>4 March 2015</a:t>
            </a:fld>
            <a:endParaRPr lang="en-US"/>
          </a:p>
        </p:txBody>
      </p:sp>
      <p:sp>
        <p:nvSpPr>
          <p:cNvPr id="9" name="Footer Placeholder 4"/>
          <p:cNvSpPr>
            <a:spLocks noGrp="1"/>
          </p:cNvSpPr>
          <p:nvPr>
            <p:ph type="ftr" sz="quarter" idx="11"/>
          </p:nvPr>
        </p:nvSpPr>
        <p:spPr/>
        <p:txBody>
          <a:bodyPr/>
          <a:lstStyle/>
          <a:p>
            <a:r>
              <a:rPr lang="en-US"/>
              <a:t>Veton Këpuska</a:t>
            </a:r>
          </a:p>
        </p:txBody>
      </p:sp>
      <p:sp>
        <p:nvSpPr>
          <p:cNvPr id="10" name="Slide Number Placeholder 5"/>
          <p:cNvSpPr>
            <a:spLocks noGrp="1"/>
          </p:cNvSpPr>
          <p:nvPr>
            <p:ph type="sldNum" sz="quarter" idx="12"/>
          </p:nvPr>
        </p:nvSpPr>
        <p:spPr/>
        <p:txBody>
          <a:bodyPr/>
          <a:lstStyle/>
          <a:p>
            <a:fld id="{7DB3064D-876E-4B3F-AEAB-DB033538DECC}" type="slidenum">
              <a:rPr lang="en-US"/>
              <a:pPr/>
              <a:t>22</a:t>
            </a:fld>
            <a:endParaRPr lang="en-US"/>
          </a:p>
        </p:txBody>
      </p:sp>
      <p:sp>
        <p:nvSpPr>
          <p:cNvPr id="927746" name="Rectangle 2"/>
          <p:cNvSpPr>
            <a:spLocks noGrp="1" noChangeArrowheads="1"/>
          </p:cNvSpPr>
          <p:nvPr>
            <p:ph type="title"/>
          </p:nvPr>
        </p:nvSpPr>
        <p:spPr/>
        <p:txBody>
          <a:bodyPr/>
          <a:lstStyle/>
          <a:p>
            <a:r>
              <a:rPr lang="en-US" sz="3400"/>
              <a:t>Maximum Likelihood Parameter Estimation</a:t>
            </a:r>
            <a:endParaRPr lang="en-US" sz="3400" b="0"/>
          </a:p>
        </p:txBody>
      </p:sp>
      <p:sp>
        <p:nvSpPr>
          <p:cNvPr id="927747" name="Rectangle 3"/>
          <p:cNvSpPr>
            <a:spLocks noGrp="1" noChangeArrowheads="1"/>
          </p:cNvSpPr>
          <p:nvPr>
            <p:ph type="body" idx="1"/>
          </p:nvPr>
        </p:nvSpPr>
        <p:spPr/>
        <p:txBody>
          <a:bodyPr/>
          <a:lstStyle/>
          <a:p>
            <a:r>
              <a:rPr lang="en-US" sz="2000" dirty="0"/>
              <a:t>Maximum likelihood parameter estimation determines an estimate </a:t>
            </a:r>
            <a:r>
              <a:rPr lang="en-US" sz="2000" i="1" dirty="0"/>
              <a:t>θ </a:t>
            </a:r>
            <a:r>
              <a:rPr lang="en-US" sz="2000" dirty="0"/>
              <a:t>for parameter </a:t>
            </a:r>
            <a:r>
              <a:rPr lang="en-US" sz="2000" i="1" dirty="0"/>
              <a:t>θ </a:t>
            </a:r>
            <a:r>
              <a:rPr lang="en-US" sz="2000" dirty="0"/>
              <a:t>by maximizing the </a:t>
            </a:r>
            <a:r>
              <a:rPr lang="en-US" sz="2000" dirty="0">
                <a:solidFill>
                  <a:srgbClr val="FF0000"/>
                </a:solidFill>
              </a:rPr>
              <a:t>likelihood</a:t>
            </a:r>
            <a:r>
              <a:rPr lang="en-US" sz="2000" dirty="0"/>
              <a:t> </a:t>
            </a:r>
            <a:r>
              <a:rPr lang="en-US" sz="2000" i="1" dirty="0"/>
              <a:t>L</a:t>
            </a:r>
            <a:r>
              <a:rPr lang="en-US" sz="2000" dirty="0"/>
              <a:t>(</a:t>
            </a:r>
            <a:r>
              <a:rPr lang="en-US" sz="2000" i="1" dirty="0"/>
              <a:t>θ</a:t>
            </a:r>
            <a:r>
              <a:rPr lang="en-US" sz="2000" dirty="0"/>
              <a:t>) of observing data X = {</a:t>
            </a:r>
            <a:r>
              <a:rPr lang="en-US" sz="2000" i="1" dirty="0"/>
              <a:t>x</a:t>
            </a:r>
            <a:r>
              <a:rPr lang="en-US" sz="2000" baseline="-25000" dirty="0"/>
              <a:t>1</a:t>
            </a:r>
            <a:r>
              <a:rPr lang="en-US" sz="2000" i="1" dirty="0"/>
              <a:t>,...,</a:t>
            </a:r>
            <a:r>
              <a:rPr lang="en-US" sz="2000" i="1" dirty="0" err="1"/>
              <a:t>x</a:t>
            </a:r>
            <a:r>
              <a:rPr lang="en-US" sz="2000" i="1" baseline="-25000" dirty="0" err="1"/>
              <a:t>n</a:t>
            </a:r>
            <a:r>
              <a:rPr lang="en-US" sz="2000" dirty="0"/>
              <a:t>} </a:t>
            </a:r>
          </a:p>
          <a:p>
            <a:endParaRPr lang="en-US" sz="2000" dirty="0"/>
          </a:p>
          <a:p>
            <a:endParaRPr lang="en-US" sz="2000" dirty="0"/>
          </a:p>
          <a:p>
            <a:r>
              <a:rPr lang="en-US" sz="2000" dirty="0"/>
              <a:t>Assuming </a:t>
            </a:r>
            <a:r>
              <a:rPr lang="en-US" sz="2000" dirty="0">
                <a:solidFill>
                  <a:srgbClr val="FF0000"/>
                </a:solidFill>
              </a:rPr>
              <a:t>independent</a:t>
            </a:r>
            <a:r>
              <a:rPr lang="en-US" sz="2000" dirty="0"/>
              <a:t>, </a:t>
            </a:r>
            <a:r>
              <a:rPr lang="en-US" sz="2000" dirty="0">
                <a:solidFill>
                  <a:srgbClr val="FF0000"/>
                </a:solidFill>
              </a:rPr>
              <a:t>identically</a:t>
            </a:r>
            <a:r>
              <a:rPr lang="en-US" sz="2000" dirty="0"/>
              <a:t> </a:t>
            </a:r>
            <a:r>
              <a:rPr lang="en-US" sz="2000" dirty="0">
                <a:solidFill>
                  <a:srgbClr val="FF0000"/>
                </a:solidFill>
              </a:rPr>
              <a:t>distributed</a:t>
            </a:r>
            <a:r>
              <a:rPr lang="en-US" sz="2000" dirty="0"/>
              <a:t> </a:t>
            </a:r>
            <a:r>
              <a:rPr lang="en-US" sz="2000" dirty="0" smtClean="0"/>
              <a:t>(</a:t>
            </a:r>
            <a:r>
              <a:rPr lang="en-US" sz="2000" b="1" i="1" dirty="0" err="1" smtClean="0">
                <a:solidFill>
                  <a:srgbClr val="FF0000"/>
                </a:solidFill>
              </a:rPr>
              <a:t>i.i.d</a:t>
            </a:r>
            <a:r>
              <a:rPr lang="en-US" sz="2000" dirty="0" smtClean="0"/>
              <a:t>) data</a:t>
            </a:r>
            <a:endParaRPr lang="en-US" sz="2000" dirty="0"/>
          </a:p>
          <a:p>
            <a:endParaRPr lang="en-US" sz="2000" dirty="0"/>
          </a:p>
          <a:p>
            <a:endParaRPr lang="en-US" sz="2000" dirty="0"/>
          </a:p>
          <a:p>
            <a:endParaRPr lang="en-US" sz="2000" dirty="0"/>
          </a:p>
          <a:p>
            <a:r>
              <a:rPr lang="en-US" sz="2000" dirty="0"/>
              <a:t>ML solutions can often be obtained via the derivative:</a:t>
            </a:r>
          </a:p>
          <a:p>
            <a:pPr>
              <a:buFont typeface="Wingdings" pitchFamily="2" charset="2"/>
              <a:buNone/>
            </a:pPr>
            <a:endParaRPr lang="en-US" sz="2000" dirty="0"/>
          </a:p>
        </p:txBody>
      </p:sp>
      <p:sp>
        <p:nvSpPr>
          <p:cNvPr id="927748" name="Text Box 4"/>
          <p:cNvSpPr txBox="1">
            <a:spLocks noChangeArrowheads="1"/>
          </p:cNvSpPr>
          <p:nvPr/>
        </p:nvSpPr>
        <p:spPr bwMode="auto">
          <a:xfrm>
            <a:off x="2197100" y="1676400"/>
            <a:ext cx="406400" cy="336550"/>
          </a:xfrm>
          <a:prstGeom prst="rect">
            <a:avLst/>
          </a:prstGeom>
          <a:noFill/>
          <a:ln w="9525" algn="ctr">
            <a:noFill/>
            <a:miter lim="800000"/>
            <a:headEnd/>
            <a:tailEnd/>
          </a:ln>
          <a:effectLst/>
        </p:spPr>
        <p:txBody>
          <a:bodyPr>
            <a:spAutoFit/>
          </a:bodyPr>
          <a:lstStyle/>
          <a:p>
            <a:r>
              <a:rPr lang="en-US"/>
              <a:t>^</a:t>
            </a:r>
          </a:p>
        </p:txBody>
      </p:sp>
      <p:graphicFrame>
        <p:nvGraphicFramePr>
          <p:cNvPr id="927749" name="Object 5"/>
          <p:cNvGraphicFramePr>
            <a:graphicFrameLocks noChangeAspect="1"/>
          </p:cNvGraphicFramePr>
          <p:nvPr/>
        </p:nvGraphicFramePr>
        <p:xfrm>
          <a:off x="3236913" y="2387600"/>
          <a:ext cx="2244725" cy="673100"/>
        </p:xfrm>
        <a:graphic>
          <a:graphicData uri="http://schemas.openxmlformats.org/presentationml/2006/ole">
            <mc:AlternateContent xmlns:mc="http://schemas.openxmlformats.org/markup-compatibility/2006">
              <mc:Choice xmlns:v="urn:schemas-microsoft-com:vml" Requires="v">
                <p:oleObj spid="_x0000_s927779" name="Equation" r:id="rId4" imgW="1015920" imgH="304560" progId="Equation.3">
                  <p:embed/>
                </p:oleObj>
              </mc:Choice>
              <mc:Fallback>
                <p:oleObj name="Equation" r:id="rId4" imgW="1015920" imgH="30456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6913" y="2387600"/>
                        <a:ext cx="2244725"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0" name="Object 6"/>
          <p:cNvGraphicFramePr>
            <a:graphicFrameLocks noChangeAspect="1"/>
          </p:cNvGraphicFramePr>
          <p:nvPr/>
        </p:nvGraphicFramePr>
        <p:xfrm>
          <a:off x="1865313" y="3403600"/>
          <a:ext cx="5246687" cy="954088"/>
        </p:xfrm>
        <a:graphic>
          <a:graphicData uri="http://schemas.openxmlformats.org/presentationml/2006/ole">
            <mc:AlternateContent xmlns:mc="http://schemas.openxmlformats.org/markup-compatibility/2006">
              <mc:Choice xmlns:v="urn:schemas-microsoft-com:vml" Requires="v">
                <p:oleObj spid="_x0000_s927780" name="Equation" r:id="rId6" imgW="2374560" imgH="431640" progId="Equation.3">
                  <p:embed/>
                </p:oleObj>
              </mc:Choice>
              <mc:Fallback>
                <p:oleObj name="Equation" r:id="rId6" imgW="2374560" imgH="43164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5313" y="3403600"/>
                        <a:ext cx="5246687"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1" name="Object 7"/>
          <p:cNvGraphicFramePr>
            <a:graphicFrameLocks noChangeAspect="1"/>
          </p:cNvGraphicFramePr>
          <p:nvPr/>
        </p:nvGraphicFramePr>
        <p:xfrm>
          <a:off x="3822700" y="5160963"/>
          <a:ext cx="1487488" cy="869950"/>
        </p:xfrm>
        <a:graphic>
          <a:graphicData uri="http://schemas.openxmlformats.org/presentationml/2006/ole">
            <mc:AlternateContent xmlns:mc="http://schemas.openxmlformats.org/markup-compatibility/2006">
              <mc:Choice xmlns:v="urn:schemas-microsoft-com:vml" Requires="v">
                <p:oleObj spid="_x0000_s927781" name="Equation" r:id="rId8" imgW="672840" imgH="393480" progId="Equation.3">
                  <p:embed/>
                </p:oleObj>
              </mc:Choice>
              <mc:Fallback>
                <p:oleObj name="Equation" r:id="rId8" imgW="672840" imgH="39348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2700" y="5160963"/>
                        <a:ext cx="1487488"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711C51-27C6-4F25-AF02-54D11F813279}"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C814D807-952E-4FC0-AEB2-FEA3456152ED}" type="slidenum">
              <a:rPr lang="en-US"/>
              <a:pPr/>
              <a:t>23</a:t>
            </a:fld>
            <a:endParaRPr lang="en-US"/>
          </a:p>
        </p:txBody>
      </p:sp>
      <p:sp>
        <p:nvSpPr>
          <p:cNvPr id="928770" name="Rectangle 2"/>
          <p:cNvSpPr>
            <a:spLocks noGrp="1" noChangeArrowheads="1"/>
          </p:cNvSpPr>
          <p:nvPr>
            <p:ph type="title"/>
          </p:nvPr>
        </p:nvSpPr>
        <p:spPr/>
        <p:txBody>
          <a:bodyPr/>
          <a:lstStyle/>
          <a:p>
            <a:r>
              <a:rPr lang="en-US" sz="3400"/>
              <a:t>Maximum Likelihood Parameter Estimation</a:t>
            </a:r>
          </a:p>
        </p:txBody>
      </p:sp>
      <p:sp>
        <p:nvSpPr>
          <p:cNvPr id="928771" name="Rectangle 3"/>
          <p:cNvSpPr>
            <a:spLocks noGrp="1" noChangeArrowheads="1"/>
          </p:cNvSpPr>
          <p:nvPr>
            <p:ph type="body" idx="1"/>
          </p:nvPr>
        </p:nvSpPr>
        <p:spPr/>
        <p:txBody>
          <a:bodyPr/>
          <a:lstStyle/>
          <a:p>
            <a:r>
              <a:rPr lang="en-US" dirty="0"/>
              <a:t>For Gaussian distributions log </a:t>
            </a:r>
            <a:r>
              <a:rPr lang="en-US" i="1" dirty="0"/>
              <a:t>L</a:t>
            </a:r>
            <a:r>
              <a:rPr lang="en-US" dirty="0"/>
              <a:t>(</a:t>
            </a:r>
            <a:r>
              <a:rPr lang="en-US" i="1" dirty="0"/>
              <a:t>θ</a:t>
            </a:r>
            <a:r>
              <a:rPr lang="en-US" dirty="0"/>
              <a:t>) is easier to </a:t>
            </a:r>
            <a:r>
              <a:rPr lang="en-US" dirty="0" smtClean="0"/>
              <a:t>solve!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AB95C54D-76D7-4548-AD63-C1268CA06AF6}"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04D99037-E3AD-4A9A-895F-E6D4E3FABA39}" type="slidenum">
              <a:rPr lang="en-US"/>
              <a:pPr/>
              <a:t>24</a:t>
            </a:fld>
            <a:endParaRPr lang="en-US"/>
          </a:p>
        </p:txBody>
      </p:sp>
      <p:sp>
        <p:nvSpPr>
          <p:cNvPr id="929794" name="Rectangle 2"/>
          <p:cNvSpPr>
            <a:spLocks noGrp="1" noChangeArrowheads="1"/>
          </p:cNvSpPr>
          <p:nvPr>
            <p:ph type="title"/>
          </p:nvPr>
        </p:nvSpPr>
        <p:spPr/>
        <p:txBody>
          <a:bodyPr/>
          <a:lstStyle/>
          <a:p>
            <a:r>
              <a:rPr lang="en-US" sz="3400"/>
              <a:t>Gaussian ML Estimation: One Dimension</a:t>
            </a:r>
            <a:endParaRPr lang="en-US" sz="3400" b="0"/>
          </a:p>
        </p:txBody>
      </p:sp>
      <p:sp>
        <p:nvSpPr>
          <p:cNvPr id="929795" name="Rectangle 3"/>
          <p:cNvSpPr>
            <a:spLocks noGrp="1" noChangeArrowheads="1"/>
          </p:cNvSpPr>
          <p:nvPr>
            <p:ph type="body" idx="1"/>
          </p:nvPr>
        </p:nvSpPr>
        <p:spPr/>
        <p:txBody>
          <a:bodyPr/>
          <a:lstStyle/>
          <a:p>
            <a:r>
              <a:rPr lang="en-US" sz="2200" dirty="0"/>
              <a:t>The maximum likelihood estimate for </a:t>
            </a:r>
            <a:r>
              <a:rPr lang="en-US" sz="2200" i="1" dirty="0" smtClean="0"/>
              <a:t>μ-mean </a:t>
            </a:r>
            <a:r>
              <a:rPr lang="en-US" sz="2200" dirty="0"/>
              <a:t>is given by: </a:t>
            </a:r>
          </a:p>
          <a:p>
            <a:endParaRPr lang="en-US" sz="2200" dirty="0"/>
          </a:p>
        </p:txBody>
      </p:sp>
      <p:graphicFrame>
        <p:nvGraphicFramePr>
          <p:cNvPr id="929796" name="Object 4"/>
          <p:cNvGraphicFramePr>
            <a:graphicFrameLocks noChangeAspect="1"/>
          </p:cNvGraphicFramePr>
          <p:nvPr/>
        </p:nvGraphicFramePr>
        <p:xfrm>
          <a:off x="2155825" y="1901825"/>
          <a:ext cx="5919788" cy="3762375"/>
        </p:xfrm>
        <a:graphic>
          <a:graphicData uri="http://schemas.openxmlformats.org/presentationml/2006/ole">
            <mc:AlternateContent xmlns:mc="http://schemas.openxmlformats.org/markup-compatibility/2006">
              <mc:Choice xmlns:v="urn:schemas-microsoft-com:vml" Requires="v">
                <p:oleObj spid="_x0000_s929806" name="Equation" r:id="rId4" imgW="2654280" imgH="1803240" progId="Equation.3">
                  <p:embed/>
                </p:oleObj>
              </mc:Choice>
              <mc:Fallback>
                <p:oleObj name="Equation" r:id="rId4" imgW="2654280" imgH="1803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825" y="1901825"/>
                        <a:ext cx="5919788" cy="376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32F5C931-6512-429B-BAC0-34E14D6D2021}"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C4DA4265-48C7-4166-9090-091A693CBBDB}" type="slidenum">
              <a:rPr lang="en-US"/>
              <a:pPr/>
              <a:t>25</a:t>
            </a:fld>
            <a:endParaRPr lang="en-US"/>
          </a:p>
        </p:txBody>
      </p:sp>
      <p:sp>
        <p:nvSpPr>
          <p:cNvPr id="930818" name="Rectangle 2"/>
          <p:cNvSpPr>
            <a:spLocks noGrp="1" noChangeArrowheads="1"/>
          </p:cNvSpPr>
          <p:nvPr>
            <p:ph type="title"/>
          </p:nvPr>
        </p:nvSpPr>
        <p:spPr/>
        <p:txBody>
          <a:bodyPr/>
          <a:lstStyle/>
          <a:p>
            <a:r>
              <a:rPr lang="en-US" sz="3400"/>
              <a:t>Gaussian ML Estimation: One Dimension</a:t>
            </a:r>
          </a:p>
        </p:txBody>
      </p:sp>
      <p:sp>
        <p:nvSpPr>
          <p:cNvPr id="930819" name="Rectangle 3"/>
          <p:cNvSpPr>
            <a:spLocks noGrp="1" noChangeArrowheads="1"/>
          </p:cNvSpPr>
          <p:nvPr>
            <p:ph type="body" idx="1"/>
          </p:nvPr>
        </p:nvSpPr>
        <p:spPr/>
        <p:txBody>
          <a:bodyPr/>
          <a:lstStyle/>
          <a:p>
            <a:r>
              <a:rPr lang="en-US" sz="2200"/>
              <a:t>The maximum likelihood estimate for </a:t>
            </a:r>
            <a:r>
              <a:rPr lang="en-US" sz="2200" i="1"/>
              <a:t>σ </a:t>
            </a:r>
            <a:r>
              <a:rPr lang="en-US" sz="2200"/>
              <a:t>is given by: </a:t>
            </a:r>
          </a:p>
          <a:p>
            <a:endParaRPr lang="en-US" sz="2200"/>
          </a:p>
        </p:txBody>
      </p:sp>
      <p:graphicFrame>
        <p:nvGraphicFramePr>
          <p:cNvPr id="930820" name="Object 4"/>
          <p:cNvGraphicFramePr>
            <a:graphicFrameLocks noChangeAspect="1"/>
          </p:cNvGraphicFramePr>
          <p:nvPr/>
        </p:nvGraphicFramePr>
        <p:xfrm>
          <a:off x="2986088" y="1885950"/>
          <a:ext cx="3033712" cy="1220788"/>
        </p:xfrm>
        <a:graphic>
          <a:graphicData uri="http://schemas.openxmlformats.org/presentationml/2006/ole">
            <mc:AlternateContent xmlns:mc="http://schemas.openxmlformats.org/markup-compatibility/2006">
              <mc:Choice xmlns:v="urn:schemas-microsoft-com:vml" Requires="v">
                <p:oleObj spid="_x0000_s930830" name="Equation" r:id="rId4" imgW="1041120" imgH="419040" progId="Equation.3">
                  <p:embed/>
                </p:oleObj>
              </mc:Choice>
              <mc:Fallback>
                <p:oleObj name="Equation" r:id="rId4" imgW="1041120" imgH="4190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88" y="1885950"/>
                        <a:ext cx="3033712"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9ED411-3A6D-4921-AF88-D1952780B5F1}"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54B5CFE-C277-470F-B9B5-4CEDA44AA309}" type="slidenum">
              <a:rPr lang="en-US"/>
              <a:pPr/>
              <a:t>26</a:t>
            </a:fld>
            <a:endParaRPr lang="en-US"/>
          </a:p>
        </p:txBody>
      </p:sp>
      <p:sp>
        <p:nvSpPr>
          <p:cNvPr id="922626" name="Rectangle 2"/>
          <p:cNvSpPr>
            <a:spLocks noGrp="1" noChangeArrowheads="1"/>
          </p:cNvSpPr>
          <p:nvPr>
            <p:ph type="title"/>
          </p:nvPr>
        </p:nvSpPr>
        <p:spPr/>
        <p:txBody>
          <a:bodyPr/>
          <a:lstStyle/>
          <a:p>
            <a:r>
              <a:rPr lang="en-US" sz="3400"/>
              <a:t>Gaussian ML Estimation: One Dimension</a:t>
            </a:r>
            <a:endParaRPr lang="en-US" sz="3400" b="0"/>
          </a:p>
        </p:txBody>
      </p:sp>
      <p:pic>
        <p:nvPicPr>
          <p:cNvPr id="922627"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2BFE86-0641-43BA-8677-C8C027E84057}"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79B74204-DE1C-42E0-82A8-73F30E8E2449}" type="slidenum">
              <a:rPr lang="en-US"/>
              <a:pPr/>
              <a:t>27</a:t>
            </a:fld>
            <a:endParaRPr lang="en-US"/>
          </a:p>
        </p:txBody>
      </p:sp>
      <p:sp>
        <p:nvSpPr>
          <p:cNvPr id="931842" name="Rectangle 2"/>
          <p:cNvSpPr>
            <a:spLocks noGrp="1" noChangeArrowheads="1"/>
          </p:cNvSpPr>
          <p:nvPr>
            <p:ph type="title"/>
          </p:nvPr>
        </p:nvSpPr>
        <p:spPr/>
        <p:txBody>
          <a:bodyPr/>
          <a:lstStyle/>
          <a:p>
            <a:r>
              <a:rPr lang="en-US" sz="3400"/>
              <a:t>ML Estimation: Alternative Distributions </a:t>
            </a:r>
            <a:endParaRPr lang="en-US" sz="3400" b="0"/>
          </a:p>
        </p:txBody>
      </p:sp>
      <p:pic>
        <p:nvPicPr>
          <p:cNvPr id="931843"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45C861-612F-4B82-94DF-86DF51161731}"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DDB17A75-5ACC-4A42-8D60-ADBAAAB85D8E}" type="slidenum">
              <a:rPr lang="en-US"/>
              <a:pPr/>
              <a:t>28</a:t>
            </a:fld>
            <a:endParaRPr lang="en-US"/>
          </a:p>
        </p:txBody>
      </p:sp>
      <p:sp>
        <p:nvSpPr>
          <p:cNvPr id="932866" name="Rectangle 2"/>
          <p:cNvSpPr>
            <a:spLocks noGrp="1" noChangeArrowheads="1"/>
          </p:cNvSpPr>
          <p:nvPr>
            <p:ph type="title"/>
          </p:nvPr>
        </p:nvSpPr>
        <p:spPr/>
        <p:txBody>
          <a:bodyPr/>
          <a:lstStyle/>
          <a:p>
            <a:r>
              <a:rPr lang="en-US" sz="3400"/>
              <a:t>ML Estimation: Alternative Distributions </a:t>
            </a:r>
            <a:endParaRPr lang="en-US" sz="3400" b="0"/>
          </a:p>
        </p:txBody>
      </p:sp>
      <p:pic>
        <p:nvPicPr>
          <p:cNvPr id="932867"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F793C38-E622-4351-AAF2-DB64E4FF8E09}"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343CC5DA-252A-4193-BF3C-E00557222ED9}" type="slidenum">
              <a:rPr lang="en-US"/>
              <a:pPr/>
              <a:t>29</a:t>
            </a:fld>
            <a:endParaRPr lang="en-US"/>
          </a:p>
        </p:txBody>
      </p:sp>
      <p:sp>
        <p:nvSpPr>
          <p:cNvPr id="933890" name="Rectangle 2"/>
          <p:cNvSpPr>
            <a:spLocks noGrp="1" noChangeArrowheads="1"/>
          </p:cNvSpPr>
          <p:nvPr>
            <p:ph type="title"/>
          </p:nvPr>
        </p:nvSpPr>
        <p:spPr/>
        <p:txBody>
          <a:bodyPr/>
          <a:lstStyle/>
          <a:p>
            <a:r>
              <a:rPr lang="en-US" sz="3400"/>
              <a:t>Gaussian Distributions: Multiple Dimensions </a:t>
            </a:r>
            <a:r>
              <a:rPr lang="en-US" sz="3400" b="0"/>
              <a:t>(Multivariate)</a:t>
            </a:r>
          </a:p>
        </p:txBody>
      </p:sp>
      <p:sp>
        <p:nvSpPr>
          <p:cNvPr id="933891" name="Rectangle 3"/>
          <p:cNvSpPr>
            <a:spLocks noGrp="1" noChangeArrowheads="1"/>
          </p:cNvSpPr>
          <p:nvPr>
            <p:ph type="body" idx="1"/>
          </p:nvPr>
        </p:nvSpPr>
        <p:spPr/>
        <p:txBody>
          <a:bodyPr/>
          <a:lstStyle/>
          <a:p>
            <a:r>
              <a:rPr lang="en-US" sz="2200"/>
              <a:t>A multi-dimensional Gaussian PDF can be expressed as:</a:t>
            </a:r>
          </a:p>
          <a:p>
            <a:endParaRPr lang="en-US" sz="2200"/>
          </a:p>
          <a:p>
            <a:endParaRPr lang="en-US" sz="2200"/>
          </a:p>
          <a:p>
            <a:endParaRPr lang="en-US" sz="2200"/>
          </a:p>
          <a:p>
            <a:r>
              <a:rPr lang="en-US" sz="2200"/>
              <a:t>d is the number of dimensions </a:t>
            </a:r>
          </a:p>
          <a:p>
            <a:r>
              <a:rPr lang="en-US" sz="2200" b="1"/>
              <a:t>x</a:t>
            </a:r>
            <a:r>
              <a:rPr lang="en-US" sz="2200"/>
              <a:t>={x</a:t>
            </a:r>
            <a:r>
              <a:rPr lang="en-US" sz="2200" baseline="-25000"/>
              <a:t>1</a:t>
            </a:r>
            <a:r>
              <a:rPr lang="en-US" sz="2200"/>
              <a:t>,…,x</a:t>
            </a:r>
            <a:r>
              <a:rPr lang="en-US" sz="2200" baseline="-25000"/>
              <a:t>d</a:t>
            </a:r>
            <a:r>
              <a:rPr lang="en-US" sz="2200"/>
              <a:t>} is the input vector</a:t>
            </a:r>
          </a:p>
          <a:p>
            <a:r>
              <a:rPr lang="en-US" sz="2200" b="1" i="1"/>
              <a:t>μ</a:t>
            </a:r>
            <a:r>
              <a:rPr lang="en-US" sz="2200"/>
              <a:t>= </a:t>
            </a:r>
            <a:r>
              <a:rPr lang="en-US" sz="2200" i="1"/>
              <a:t>E</a:t>
            </a:r>
            <a:r>
              <a:rPr lang="en-US" sz="2200"/>
              <a:t>(</a:t>
            </a:r>
            <a:r>
              <a:rPr lang="en-US" sz="2200" b="1" i="1"/>
              <a:t>x</a:t>
            </a:r>
            <a:r>
              <a:rPr lang="en-US" sz="2200"/>
              <a:t>)= {</a:t>
            </a:r>
            <a:r>
              <a:rPr lang="en-US" sz="2200" i="1"/>
              <a:t>μ</a:t>
            </a:r>
            <a:r>
              <a:rPr lang="en-US" sz="2200" baseline="-25000"/>
              <a:t>1</a:t>
            </a:r>
            <a:r>
              <a:rPr lang="en-US" sz="2200" i="1"/>
              <a:t>,...,μ</a:t>
            </a:r>
            <a:r>
              <a:rPr lang="en-US" sz="2200" i="1" baseline="-25000"/>
              <a:t>d</a:t>
            </a:r>
            <a:r>
              <a:rPr lang="en-US" sz="2200" i="1"/>
              <a:t> </a:t>
            </a:r>
            <a:r>
              <a:rPr lang="en-US" sz="2200"/>
              <a:t>} is the mean vector</a:t>
            </a:r>
          </a:p>
          <a:p>
            <a:r>
              <a:rPr lang="en-US" sz="2200" b="1"/>
              <a:t>Σ</a:t>
            </a:r>
            <a:r>
              <a:rPr lang="en-US" sz="2200"/>
              <a:t>= </a:t>
            </a:r>
            <a:r>
              <a:rPr lang="en-US" sz="2200" i="1"/>
              <a:t>E</a:t>
            </a:r>
            <a:r>
              <a:rPr lang="en-US" sz="2200"/>
              <a:t>((</a:t>
            </a:r>
            <a:r>
              <a:rPr lang="en-US" sz="2200" b="1" i="1"/>
              <a:t>x</a:t>
            </a:r>
            <a:r>
              <a:rPr lang="en-US" sz="2200"/>
              <a:t>-</a:t>
            </a:r>
            <a:r>
              <a:rPr lang="en-US" sz="2200" i="1"/>
              <a:t>μ</a:t>
            </a:r>
            <a:r>
              <a:rPr lang="en-US" sz="2200"/>
              <a:t> )(</a:t>
            </a:r>
            <a:r>
              <a:rPr lang="en-US" sz="2200" b="1" i="1"/>
              <a:t>x</a:t>
            </a:r>
            <a:r>
              <a:rPr lang="en-US" sz="2200"/>
              <a:t>-</a:t>
            </a:r>
            <a:r>
              <a:rPr lang="en-US" sz="2200" i="1"/>
              <a:t>μ</a:t>
            </a:r>
            <a:r>
              <a:rPr lang="en-US" sz="2200"/>
              <a:t>)</a:t>
            </a:r>
            <a:r>
              <a:rPr lang="en-US" sz="2200" i="1" baseline="30000"/>
              <a:t>t</a:t>
            </a:r>
            <a:r>
              <a:rPr lang="en-US" sz="2200"/>
              <a:t>) is the covariance matrix with elements </a:t>
            </a:r>
            <a:r>
              <a:rPr lang="en-US" sz="2200" i="1"/>
              <a:t>σ</a:t>
            </a:r>
            <a:r>
              <a:rPr lang="en-US" sz="2200" i="1" baseline="-25000"/>
              <a:t>ij</a:t>
            </a:r>
            <a:r>
              <a:rPr lang="en-US" sz="2200" i="1"/>
              <a:t> </a:t>
            </a:r>
            <a:r>
              <a:rPr lang="en-US" sz="2200"/>
              <a:t>, inverse </a:t>
            </a:r>
            <a:r>
              <a:rPr lang="en-US" sz="2200" b="1"/>
              <a:t>Σ</a:t>
            </a:r>
            <a:r>
              <a:rPr lang="en-US" sz="2200" baseline="30000"/>
              <a:t>-1</a:t>
            </a:r>
            <a:r>
              <a:rPr lang="en-US" sz="2200"/>
              <a:t> , and determinant |</a:t>
            </a:r>
            <a:r>
              <a:rPr lang="en-US" sz="2200" b="1"/>
              <a:t>Σ</a:t>
            </a:r>
            <a:r>
              <a:rPr lang="en-US" sz="2200"/>
              <a:t>|</a:t>
            </a:r>
          </a:p>
          <a:p>
            <a:r>
              <a:rPr lang="en-US" sz="2200" i="1"/>
              <a:t>σ</a:t>
            </a:r>
            <a:r>
              <a:rPr lang="en-US" sz="2200" i="1" baseline="-25000"/>
              <a:t>ij</a:t>
            </a:r>
            <a:r>
              <a:rPr lang="en-US" sz="2200" i="1"/>
              <a:t> </a:t>
            </a:r>
            <a:r>
              <a:rPr lang="en-US" sz="2200"/>
              <a:t>= </a:t>
            </a:r>
            <a:r>
              <a:rPr lang="en-US" sz="2200" i="1"/>
              <a:t>σ</a:t>
            </a:r>
            <a:r>
              <a:rPr lang="en-US" sz="2200" i="1" baseline="-25000"/>
              <a:t>ji</a:t>
            </a:r>
            <a:r>
              <a:rPr lang="en-US" sz="2200" i="1"/>
              <a:t> </a:t>
            </a:r>
            <a:r>
              <a:rPr lang="en-US" sz="2200"/>
              <a:t>= </a:t>
            </a:r>
            <a:r>
              <a:rPr lang="en-US" sz="2200" i="1"/>
              <a:t>E</a:t>
            </a:r>
            <a:r>
              <a:rPr lang="en-US" sz="2200"/>
              <a:t>((</a:t>
            </a:r>
            <a:r>
              <a:rPr lang="en-US" sz="2200" i="1"/>
              <a:t>x</a:t>
            </a:r>
            <a:r>
              <a:rPr lang="en-US" sz="2200" i="1" baseline="-25000"/>
              <a:t>i</a:t>
            </a:r>
            <a:r>
              <a:rPr lang="en-US" sz="2200" i="1"/>
              <a:t> </a:t>
            </a:r>
            <a:r>
              <a:rPr lang="en-US" sz="2200"/>
              <a:t>- </a:t>
            </a:r>
            <a:r>
              <a:rPr lang="en-US" sz="2200" i="1"/>
              <a:t>μ</a:t>
            </a:r>
            <a:r>
              <a:rPr lang="en-US" sz="2200" i="1" baseline="-25000"/>
              <a:t>i</a:t>
            </a:r>
            <a:r>
              <a:rPr lang="en-US" sz="2200" i="1"/>
              <a:t> </a:t>
            </a:r>
            <a:r>
              <a:rPr lang="en-US" sz="2200"/>
              <a:t>)(</a:t>
            </a:r>
            <a:r>
              <a:rPr lang="en-US" sz="2200" i="1"/>
              <a:t>x</a:t>
            </a:r>
            <a:r>
              <a:rPr lang="en-US" sz="2200" i="1" baseline="-25000"/>
              <a:t>j</a:t>
            </a:r>
            <a:r>
              <a:rPr lang="en-US" sz="2200" i="1"/>
              <a:t> </a:t>
            </a:r>
            <a:r>
              <a:rPr lang="en-US" sz="2200"/>
              <a:t>- </a:t>
            </a:r>
            <a:r>
              <a:rPr lang="en-US" sz="2200" i="1"/>
              <a:t>μ</a:t>
            </a:r>
            <a:r>
              <a:rPr lang="en-US" sz="2200" i="1" baseline="-25000"/>
              <a:t>j</a:t>
            </a:r>
            <a:r>
              <a:rPr lang="en-US" sz="2200" i="1"/>
              <a:t> </a:t>
            </a:r>
            <a:r>
              <a:rPr lang="en-US" sz="2200"/>
              <a:t>)) = </a:t>
            </a:r>
            <a:r>
              <a:rPr lang="en-US" sz="2200" i="1"/>
              <a:t>E</a:t>
            </a:r>
            <a:r>
              <a:rPr lang="en-US" sz="2200"/>
              <a:t>(</a:t>
            </a:r>
            <a:r>
              <a:rPr lang="en-US" sz="2200" i="1"/>
              <a:t>x</a:t>
            </a:r>
            <a:r>
              <a:rPr lang="en-US" sz="2200" i="1" baseline="-25000"/>
              <a:t>i</a:t>
            </a:r>
            <a:r>
              <a:rPr lang="en-US" sz="2200" i="1"/>
              <a:t>x</a:t>
            </a:r>
            <a:r>
              <a:rPr lang="en-US" sz="2200" i="1" baseline="-25000"/>
              <a:t>j</a:t>
            </a:r>
            <a:r>
              <a:rPr lang="en-US" sz="2200" i="1"/>
              <a:t> </a:t>
            </a:r>
            <a:r>
              <a:rPr lang="en-US" sz="2200"/>
              <a:t>) - </a:t>
            </a:r>
            <a:r>
              <a:rPr lang="en-US" sz="2200" i="1"/>
              <a:t>μ</a:t>
            </a:r>
            <a:r>
              <a:rPr lang="en-US" sz="2200" i="1" baseline="-25000"/>
              <a:t>i</a:t>
            </a:r>
            <a:r>
              <a:rPr lang="en-US" sz="2200" i="1"/>
              <a:t>μ</a:t>
            </a:r>
            <a:r>
              <a:rPr lang="en-US" sz="2200" i="1" baseline="-25000"/>
              <a:t>j</a:t>
            </a:r>
            <a:r>
              <a:rPr lang="en-US" sz="2200"/>
              <a:t> </a:t>
            </a:r>
            <a:r>
              <a:rPr lang="en-US" sz="2200" i="1"/>
              <a:t> </a:t>
            </a:r>
            <a:endParaRPr lang="en-US" sz="2200"/>
          </a:p>
        </p:txBody>
      </p:sp>
      <p:graphicFrame>
        <p:nvGraphicFramePr>
          <p:cNvPr id="933892" name="Object 4"/>
          <p:cNvGraphicFramePr>
            <a:graphicFrameLocks noChangeAspect="1"/>
          </p:cNvGraphicFramePr>
          <p:nvPr>
            <p:extLst>
              <p:ext uri="{D42A27DB-BD31-4B8C-83A1-F6EECF244321}">
                <p14:modId xmlns:p14="http://schemas.microsoft.com/office/powerpoint/2010/main" val="4172942077"/>
              </p:ext>
            </p:extLst>
          </p:nvPr>
        </p:nvGraphicFramePr>
        <p:xfrm>
          <a:off x="1146175" y="1995488"/>
          <a:ext cx="7159625" cy="1417637"/>
        </p:xfrm>
        <a:graphic>
          <a:graphicData uri="http://schemas.openxmlformats.org/presentationml/2006/ole">
            <mc:AlternateContent xmlns:mc="http://schemas.openxmlformats.org/markup-compatibility/2006">
              <mc:Choice xmlns:v="urn:schemas-microsoft-com:vml" Requires="v">
                <p:oleObj spid="_x0000_s933902" name="Equation" r:id="rId4" imgW="2501640" imgH="495000" progId="Equation.3">
                  <p:embed/>
                </p:oleObj>
              </mc:Choice>
              <mc:Fallback>
                <p:oleObj name="Equation" r:id="rId4" imgW="2501640" imgH="4950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995488"/>
                        <a:ext cx="7159625" cy="1417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fld id="{3E93C7AD-B827-42C4-A8E1-5471ECCFB9DA}" type="datetime3">
              <a:rPr lang="en-US"/>
              <a:pPr/>
              <a:t>4 March 2015</a:t>
            </a:fld>
            <a:endParaRPr lang="en-US"/>
          </a:p>
        </p:txBody>
      </p:sp>
      <p:sp>
        <p:nvSpPr>
          <p:cNvPr id="16" name="Footer Placeholder 4"/>
          <p:cNvSpPr>
            <a:spLocks noGrp="1"/>
          </p:cNvSpPr>
          <p:nvPr>
            <p:ph type="ftr" sz="quarter" idx="11"/>
          </p:nvPr>
        </p:nvSpPr>
        <p:spPr/>
        <p:txBody>
          <a:bodyPr/>
          <a:lstStyle/>
          <a:p>
            <a:r>
              <a:rPr lang="en-US"/>
              <a:t>Veton Këpuska</a:t>
            </a:r>
          </a:p>
        </p:txBody>
      </p:sp>
      <p:sp>
        <p:nvSpPr>
          <p:cNvPr id="17" name="Slide Number Placeholder 5"/>
          <p:cNvSpPr>
            <a:spLocks noGrp="1"/>
          </p:cNvSpPr>
          <p:nvPr>
            <p:ph type="sldNum" sz="quarter" idx="12"/>
          </p:nvPr>
        </p:nvSpPr>
        <p:spPr/>
        <p:txBody>
          <a:bodyPr/>
          <a:lstStyle/>
          <a:p>
            <a:fld id="{CF7DE120-B956-4D86-94EB-FD4745A47714}" type="slidenum">
              <a:rPr lang="en-US"/>
              <a:pPr/>
              <a:t>3</a:t>
            </a:fld>
            <a:endParaRPr lang="en-US"/>
          </a:p>
        </p:txBody>
      </p:sp>
      <p:sp>
        <p:nvSpPr>
          <p:cNvPr id="911362" name="Rectangle 2"/>
          <p:cNvSpPr>
            <a:spLocks noGrp="1" noChangeArrowheads="1"/>
          </p:cNvSpPr>
          <p:nvPr>
            <p:ph type="title"/>
          </p:nvPr>
        </p:nvSpPr>
        <p:spPr/>
        <p:txBody>
          <a:bodyPr/>
          <a:lstStyle/>
          <a:p>
            <a:r>
              <a:rPr lang="en-US" sz="4200"/>
              <a:t>Pattern Classification</a:t>
            </a:r>
          </a:p>
        </p:txBody>
      </p:sp>
      <p:sp>
        <p:nvSpPr>
          <p:cNvPr id="911363" name="Rectangle 3"/>
          <p:cNvSpPr>
            <a:spLocks noGrp="1" noChangeArrowheads="1"/>
          </p:cNvSpPr>
          <p:nvPr>
            <p:ph type="body" idx="1"/>
          </p:nvPr>
        </p:nvSpPr>
        <p:spPr/>
        <p:txBody>
          <a:bodyPr/>
          <a:lstStyle/>
          <a:p>
            <a:pPr marL="571500" indent="-571500"/>
            <a:r>
              <a:rPr lang="en-US" sz="2000">
                <a:solidFill>
                  <a:srgbClr val="0000FF"/>
                </a:solidFill>
              </a:rPr>
              <a:t>Goal:</a:t>
            </a:r>
            <a:r>
              <a:rPr lang="en-US" sz="2000"/>
              <a:t> To classify objects (or patterns) into categories (or classes) </a:t>
            </a:r>
          </a:p>
          <a:p>
            <a:pPr marL="571500" indent="-571500"/>
            <a:endParaRPr lang="en-US" sz="2000"/>
          </a:p>
          <a:p>
            <a:pPr marL="571500" indent="-571500"/>
            <a:endParaRPr lang="en-US" sz="1800"/>
          </a:p>
          <a:p>
            <a:pPr marL="571500" indent="-571500"/>
            <a:endParaRPr lang="en-US" sz="1800"/>
          </a:p>
          <a:p>
            <a:pPr marL="571500" indent="-571500"/>
            <a:endParaRPr lang="en-US" sz="1800"/>
          </a:p>
          <a:p>
            <a:pPr marL="571500" indent="-571500"/>
            <a:endParaRPr lang="en-US" sz="1800"/>
          </a:p>
          <a:p>
            <a:pPr marL="571500" indent="-571500"/>
            <a:endParaRPr lang="en-US" sz="1800"/>
          </a:p>
          <a:p>
            <a:pPr marL="571500" indent="-571500"/>
            <a:r>
              <a:rPr lang="en-US" sz="2000" b="1"/>
              <a:t>Types of Problems: </a:t>
            </a:r>
            <a:endParaRPr lang="en-US" sz="2000"/>
          </a:p>
          <a:p>
            <a:pPr marL="966788" lvl="1" indent="-495300">
              <a:buFont typeface="Wingdings" pitchFamily="2" charset="2"/>
              <a:buAutoNum type="arabicPeriod"/>
            </a:pPr>
            <a:r>
              <a:rPr lang="en-US" sz="1800" i="1">
                <a:solidFill>
                  <a:srgbClr val="FF0000"/>
                </a:solidFill>
              </a:rPr>
              <a:t>Supervised</a:t>
            </a:r>
            <a:r>
              <a:rPr lang="en-US" sz="1800" i="1"/>
              <a:t>: </a:t>
            </a:r>
            <a:r>
              <a:rPr lang="en-US" sz="1800"/>
              <a:t>Classes are known beforehand, and data samples of each class are available </a:t>
            </a:r>
          </a:p>
          <a:p>
            <a:pPr marL="966788" lvl="1" indent="-495300">
              <a:buFont typeface="Wingdings" pitchFamily="2" charset="2"/>
              <a:buAutoNum type="arabicPeriod"/>
            </a:pPr>
            <a:r>
              <a:rPr lang="en-US" sz="1800" i="1">
                <a:solidFill>
                  <a:srgbClr val="FF0000"/>
                </a:solidFill>
              </a:rPr>
              <a:t>Unsupervised</a:t>
            </a:r>
            <a:r>
              <a:rPr lang="en-US" sz="1800" i="1"/>
              <a:t>: </a:t>
            </a:r>
            <a:r>
              <a:rPr lang="en-US" sz="1800"/>
              <a:t>Classes (and/or number of classes) are not known beforehand, and must be inferred from data </a:t>
            </a:r>
            <a:endParaRPr lang="en-US" sz="1200"/>
          </a:p>
          <a:p>
            <a:pPr marL="966788" lvl="1" indent="-495300">
              <a:buFont typeface="Wingdings" pitchFamily="2" charset="2"/>
              <a:buAutoNum type="arabicPeriod"/>
            </a:pPr>
            <a:endParaRPr lang="en-US" sz="1200"/>
          </a:p>
        </p:txBody>
      </p:sp>
      <p:grpSp>
        <p:nvGrpSpPr>
          <p:cNvPr id="911376" name="Group 16"/>
          <p:cNvGrpSpPr>
            <a:grpSpLocks/>
          </p:cNvGrpSpPr>
          <p:nvPr/>
        </p:nvGrpSpPr>
        <p:grpSpPr bwMode="auto">
          <a:xfrm>
            <a:off x="966788" y="2387600"/>
            <a:ext cx="7332662" cy="1457325"/>
            <a:chOff x="609" y="1504"/>
            <a:chExt cx="4619" cy="918"/>
          </a:xfrm>
        </p:grpSpPr>
        <p:sp>
          <p:nvSpPr>
            <p:cNvPr id="911366" name="Rectangle 6"/>
            <p:cNvSpPr>
              <a:spLocks noChangeArrowheads="1"/>
            </p:cNvSpPr>
            <p:nvPr/>
          </p:nvSpPr>
          <p:spPr bwMode="auto">
            <a:xfrm>
              <a:off x="1430" y="1509"/>
              <a:ext cx="1116" cy="382"/>
            </a:xfrm>
            <a:prstGeom prst="rect">
              <a:avLst/>
            </a:prstGeom>
            <a:noFill/>
            <a:ln w="25400" algn="ctr">
              <a:solidFill>
                <a:srgbClr val="339966"/>
              </a:solidFill>
              <a:miter lim="800000"/>
              <a:headEnd/>
              <a:tailEnd/>
            </a:ln>
            <a:effectLst/>
          </p:spPr>
          <p:txBody>
            <a:bodyPr anchor="ctr">
              <a:spAutoFit/>
            </a:bodyPr>
            <a:lstStyle/>
            <a:p>
              <a:pPr algn="ctr"/>
              <a:r>
                <a:rPr lang="en-US" b="1">
                  <a:solidFill>
                    <a:srgbClr val="33CC33"/>
                  </a:solidFill>
                </a:rPr>
                <a:t>Feature Extraction</a:t>
              </a:r>
            </a:p>
          </p:txBody>
        </p:sp>
        <p:sp>
          <p:nvSpPr>
            <p:cNvPr id="911367" name="Rectangle 7"/>
            <p:cNvSpPr>
              <a:spLocks noChangeArrowheads="1"/>
            </p:cNvSpPr>
            <p:nvPr/>
          </p:nvSpPr>
          <p:spPr bwMode="auto">
            <a:xfrm>
              <a:off x="3285" y="1504"/>
              <a:ext cx="1008" cy="382"/>
            </a:xfrm>
            <a:prstGeom prst="rect">
              <a:avLst/>
            </a:prstGeom>
            <a:noFill/>
            <a:ln w="25400" algn="ctr">
              <a:solidFill>
                <a:srgbClr val="FF0000"/>
              </a:solidFill>
              <a:miter lim="800000"/>
              <a:headEnd/>
              <a:tailEnd/>
            </a:ln>
            <a:effectLst/>
          </p:spPr>
          <p:txBody>
            <a:bodyPr anchor="ctr">
              <a:spAutoFit/>
            </a:bodyPr>
            <a:lstStyle/>
            <a:p>
              <a:pPr algn="ctr"/>
              <a:r>
                <a:rPr lang="en-US" b="1">
                  <a:solidFill>
                    <a:srgbClr val="FF0000"/>
                  </a:solidFill>
                </a:rPr>
                <a:t>Classifier</a:t>
              </a:r>
              <a:br>
                <a:rPr lang="en-US" b="1">
                  <a:solidFill>
                    <a:srgbClr val="FF0000"/>
                  </a:solidFill>
                </a:rPr>
              </a:br>
              <a:endParaRPr lang="en-US" b="1">
                <a:solidFill>
                  <a:srgbClr val="FF0000"/>
                </a:solidFill>
              </a:endParaRPr>
            </a:p>
          </p:txBody>
        </p:sp>
        <p:cxnSp>
          <p:nvCxnSpPr>
            <p:cNvPr id="911368" name="AutoShape 8"/>
            <p:cNvCxnSpPr>
              <a:cxnSpLocks noChangeShapeType="1"/>
              <a:stCxn id="911366" idx="3"/>
              <a:endCxn id="911367" idx="1"/>
            </p:cNvCxnSpPr>
            <p:nvPr/>
          </p:nvCxnSpPr>
          <p:spPr bwMode="auto">
            <a:xfrm flipV="1">
              <a:off x="2554" y="1695"/>
              <a:ext cx="723" cy="5"/>
            </a:xfrm>
            <a:prstGeom prst="straightConnector1">
              <a:avLst/>
            </a:prstGeom>
            <a:noFill/>
            <a:ln w="25400">
              <a:solidFill>
                <a:srgbClr val="339966"/>
              </a:solidFill>
              <a:round/>
              <a:headEnd/>
              <a:tailEnd type="triangle" w="med" len="med"/>
            </a:ln>
            <a:effectLst/>
          </p:spPr>
        </p:cxnSp>
        <p:sp>
          <p:nvSpPr>
            <p:cNvPr id="911369" name="Rectangle 9"/>
            <p:cNvSpPr>
              <a:spLocks noChangeArrowheads="1"/>
            </p:cNvSpPr>
            <p:nvPr/>
          </p:nvSpPr>
          <p:spPr bwMode="auto">
            <a:xfrm>
              <a:off x="674" y="1580"/>
              <a:ext cx="198" cy="240"/>
            </a:xfrm>
            <a:prstGeom prst="rect">
              <a:avLst/>
            </a:prstGeom>
            <a:noFill/>
            <a:ln w="9525" algn="ctr">
              <a:noFill/>
              <a:miter lim="800000"/>
              <a:headEnd/>
              <a:tailEnd/>
            </a:ln>
            <a:effectLst/>
          </p:spPr>
          <p:txBody>
            <a:bodyPr wrap="none" anchor="ctr">
              <a:spAutoFit/>
            </a:bodyPr>
            <a:lstStyle/>
            <a:p>
              <a:endParaRPr lang="en-US"/>
            </a:p>
          </p:txBody>
        </p:sp>
        <p:sp>
          <p:nvSpPr>
            <p:cNvPr id="911370" name="Rectangle 10"/>
            <p:cNvSpPr>
              <a:spLocks noChangeArrowheads="1"/>
            </p:cNvSpPr>
            <p:nvPr/>
          </p:nvSpPr>
          <p:spPr bwMode="auto">
            <a:xfrm>
              <a:off x="4881" y="1575"/>
              <a:ext cx="198" cy="240"/>
            </a:xfrm>
            <a:prstGeom prst="rect">
              <a:avLst/>
            </a:prstGeom>
            <a:noFill/>
            <a:ln w="9525" algn="ctr">
              <a:noFill/>
              <a:miter lim="800000"/>
              <a:headEnd/>
              <a:tailEnd/>
            </a:ln>
            <a:effectLst/>
          </p:spPr>
          <p:txBody>
            <a:bodyPr wrap="none" anchor="ctr">
              <a:spAutoFit/>
            </a:bodyPr>
            <a:lstStyle/>
            <a:p>
              <a:endParaRPr lang="en-US"/>
            </a:p>
          </p:txBody>
        </p:sp>
        <p:cxnSp>
          <p:nvCxnSpPr>
            <p:cNvPr id="911371" name="AutoShape 11"/>
            <p:cNvCxnSpPr>
              <a:cxnSpLocks noChangeShapeType="1"/>
              <a:stCxn id="911369" idx="3"/>
              <a:endCxn id="911366" idx="1"/>
            </p:cNvCxnSpPr>
            <p:nvPr/>
          </p:nvCxnSpPr>
          <p:spPr bwMode="auto">
            <a:xfrm>
              <a:off x="872" y="1700"/>
              <a:ext cx="550" cy="0"/>
            </a:xfrm>
            <a:prstGeom prst="straightConnector1">
              <a:avLst/>
            </a:prstGeom>
            <a:noFill/>
            <a:ln w="25400">
              <a:solidFill>
                <a:srgbClr val="0000FF"/>
              </a:solidFill>
              <a:round/>
              <a:headEnd/>
              <a:tailEnd type="triangle" w="med" len="med"/>
            </a:ln>
            <a:effectLst/>
          </p:spPr>
        </p:cxnSp>
        <p:cxnSp>
          <p:nvCxnSpPr>
            <p:cNvPr id="911372" name="AutoShape 12"/>
            <p:cNvCxnSpPr>
              <a:cxnSpLocks noChangeShapeType="1"/>
              <a:stCxn id="911367" idx="3"/>
              <a:endCxn id="911370" idx="1"/>
            </p:cNvCxnSpPr>
            <p:nvPr/>
          </p:nvCxnSpPr>
          <p:spPr bwMode="auto">
            <a:xfrm>
              <a:off x="4301" y="1695"/>
              <a:ext cx="580" cy="0"/>
            </a:xfrm>
            <a:prstGeom prst="straightConnector1">
              <a:avLst/>
            </a:prstGeom>
            <a:noFill/>
            <a:ln w="25400">
              <a:solidFill>
                <a:srgbClr val="FF0000"/>
              </a:solidFill>
              <a:round/>
              <a:headEnd/>
              <a:tailEnd type="triangle" w="med" len="med"/>
            </a:ln>
            <a:effectLst/>
          </p:spPr>
        </p:cxnSp>
        <p:sp>
          <p:nvSpPr>
            <p:cNvPr id="911373" name="Text Box 13"/>
            <p:cNvSpPr txBox="1">
              <a:spLocks noChangeArrowheads="1"/>
            </p:cNvSpPr>
            <p:nvPr/>
          </p:nvSpPr>
          <p:spPr bwMode="auto">
            <a:xfrm>
              <a:off x="4292" y="1952"/>
              <a:ext cx="936" cy="404"/>
            </a:xfrm>
            <a:prstGeom prst="rect">
              <a:avLst/>
            </a:prstGeom>
            <a:noFill/>
            <a:ln w="9525" algn="ctr">
              <a:noFill/>
              <a:miter lim="800000"/>
              <a:headEnd/>
              <a:tailEnd/>
            </a:ln>
            <a:effectLst/>
          </p:spPr>
          <p:txBody>
            <a:bodyPr>
              <a:spAutoFit/>
            </a:bodyPr>
            <a:lstStyle/>
            <a:p>
              <a:pPr algn="ctr"/>
              <a:r>
                <a:rPr lang="en-US" b="1">
                  <a:solidFill>
                    <a:srgbClr val="FF0000"/>
                  </a:solidFill>
                </a:rPr>
                <a:t>Class</a:t>
              </a:r>
              <a:br>
                <a:rPr lang="en-US" b="1">
                  <a:solidFill>
                    <a:srgbClr val="FF0000"/>
                  </a:solidFill>
                </a:rPr>
              </a:br>
              <a:r>
                <a:rPr lang="en-US" sz="2000" b="1">
                  <a:solidFill>
                    <a:srgbClr val="FF0000"/>
                  </a:solidFill>
                  <a:sym typeface="Symbol" pitchFamily="18" charset="2"/>
                </a:rPr>
                <a:t></a:t>
              </a:r>
              <a:r>
                <a:rPr lang="en-US" sz="2000" b="1" baseline="-25000">
                  <a:solidFill>
                    <a:srgbClr val="FF0000"/>
                  </a:solidFill>
                </a:rPr>
                <a:t>i</a:t>
              </a:r>
            </a:p>
          </p:txBody>
        </p:sp>
        <p:sp>
          <p:nvSpPr>
            <p:cNvPr id="911374" name="Text Box 14"/>
            <p:cNvSpPr txBox="1">
              <a:spLocks noChangeArrowheads="1"/>
            </p:cNvSpPr>
            <p:nvPr/>
          </p:nvSpPr>
          <p:spPr bwMode="auto">
            <a:xfrm>
              <a:off x="2173" y="1977"/>
              <a:ext cx="1376" cy="385"/>
            </a:xfrm>
            <a:prstGeom prst="rect">
              <a:avLst/>
            </a:prstGeom>
            <a:noFill/>
            <a:ln w="9525" algn="ctr">
              <a:noFill/>
              <a:miter lim="800000"/>
              <a:headEnd/>
              <a:tailEnd/>
            </a:ln>
            <a:effectLst/>
          </p:spPr>
          <p:txBody>
            <a:bodyPr>
              <a:spAutoFit/>
            </a:bodyPr>
            <a:lstStyle/>
            <a:p>
              <a:pPr algn="ctr"/>
              <a:r>
                <a:rPr lang="en-US" b="1">
                  <a:solidFill>
                    <a:srgbClr val="33CC33"/>
                  </a:solidFill>
                </a:rPr>
                <a:t>Feature Vectors</a:t>
              </a:r>
              <a:br>
                <a:rPr lang="en-US" b="1">
                  <a:solidFill>
                    <a:srgbClr val="33CC33"/>
                  </a:solidFill>
                </a:rPr>
              </a:br>
              <a:r>
                <a:rPr lang="en-US" sz="1800" b="1" i="1">
                  <a:solidFill>
                    <a:srgbClr val="33CC33"/>
                  </a:solidFill>
                </a:rPr>
                <a:t>x</a:t>
              </a:r>
            </a:p>
          </p:txBody>
        </p:sp>
        <p:sp>
          <p:nvSpPr>
            <p:cNvPr id="911375" name="Text Box 15"/>
            <p:cNvSpPr txBox="1">
              <a:spLocks noChangeArrowheads="1"/>
            </p:cNvSpPr>
            <p:nvPr/>
          </p:nvSpPr>
          <p:spPr bwMode="auto">
            <a:xfrm>
              <a:off x="609" y="2037"/>
              <a:ext cx="1048" cy="385"/>
            </a:xfrm>
            <a:prstGeom prst="rect">
              <a:avLst/>
            </a:prstGeom>
            <a:noFill/>
            <a:ln w="9525" algn="ctr">
              <a:noFill/>
              <a:miter lim="800000"/>
              <a:headEnd/>
              <a:tailEnd/>
            </a:ln>
            <a:effectLst/>
          </p:spPr>
          <p:txBody>
            <a:bodyPr>
              <a:spAutoFit/>
            </a:bodyPr>
            <a:lstStyle/>
            <a:p>
              <a:pPr algn="ctr"/>
              <a:r>
                <a:rPr lang="en-US" b="1">
                  <a:solidFill>
                    <a:srgbClr val="0000FF"/>
                  </a:solidFill>
                </a:rPr>
                <a:t>Observation</a:t>
              </a:r>
              <a:br>
                <a:rPr lang="en-US" b="1">
                  <a:solidFill>
                    <a:srgbClr val="0000FF"/>
                  </a:solidFill>
                </a:rPr>
              </a:br>
              <a:r>
                <a:rPr lang="en-US" sz="1800" b="1" i="1">
                  <a:solidFill>
                    <a:srgbClr val="0000FF"/>
                  </a:solidFill>
                </a:rPr>
                <a:t>s</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B3F3E667-2467-4D48-9240-6D207000621F}"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3088A242-BAA7-44B9-9536-22EB2CE8C390}" type="slidenum">
              <a:rPr lang="en-US"/>
              <a:pPr/>
              <a:t>30</a:t>
            </a:fld>
            <a:endParaRPr lang="en-US"/>
          </a:p>
        </p:txBody>
      </p:sp>
      <p:sp>
        <p:nvSpPr>
          <p:cNvPr id="934914" name="Rectangle 2"/>
          <p:cNvSpPr>
            <a:spLocks noGrp="1" noChangeArrowheads="1"/>
          </p:cNvSpPr>
          <p:nvPr>
            <p:ph type="title"/>
          </p:nvPr>
        </p:nvSpPr>
        <p:spPr/>
        <p:txBody>
          <a:bodyPr/>
          <a:lstStyle/>
          <a:p>
            <a:r>
              <a:rPr lang="en-US" sz="3400"/>
              <a:t>Gaussian Distributions: Multi-Dimensional Properties</a:t>
            </a:r>
            <a:endParaRPr lang="en-US" sz="3400" b="0"/>
          </a:p>
        </p:txBody>
      </p:sp>
      <p:sp>
        <p:nvSpPr>
          <p:cNvPr id="934915" name="Rectangle 3"/>
          <p:cNvSpPr>
            <a:spLocks noGrp="1" noChangeArrowheads="1"/>
          </p:cNvSpPr>
          <p:nvPr>
            <p:ph type="body" idx="1"/>
          </p:nvPr>
        </p:nvSpPr>
        <p:spPr/>
        <p:txBody>
          <a:bodyPr/>
          <a:lstStyle/>
          <a:p>
            <a:r>
              <a:rPr lang="en-US" sz="2000"/>
              <a:t>If the </a:t>
            </a:r>
            <a:r>
              <a:rPr lang="en-US" sz="2000" i="1"/>
              <a:t>i</a:t>
            </a:r>
            <a:r>
              <a:rPr lang="en-US" sz="2000" i="1" baseline="30000"/>
              <a:t>th</a:t>
            </a:r>
            <a:r>
              <a:rPr lang="en-US" sz="2000" i="1"/>
              <a:t> </a:t>
            </a:r>
            <a:r>
              <a:rPr lang="en-US" sz="2000"/>
              <a:t>and </a:t>
            </a:r>
            <a:r>
              <a:rPr lang="en-US" sz="2000" i="1"/>
              <a:t>j</a:t>
            </a:r>
            <a:r>
              <a:rPr lang="en-US" sz="2000" i="1" baseline="30000"/>
              <a:t>th</a:t>
            </a:r>
            <a:r>
              <a:rPr lang="en-US" sz="2000" i="1"/>
              <a:t> </a:t>
            </a:r>
            <a:r>
              <a:rPr lang="en-US" sz="2000"/>
              <a:t>dimensions are statistically or linearly independent then </a:t>
            </a:r>
            <a:r>
              <a:rPr lang="en-US" sz="2000" i="1"/>
              <a:t>E</a:t>
            </a:r>
            <a:r>
              <a:rPr lang="en-US" sz="2000"/>
              <a:t>(</a:t>
            </a:r>
            <a:r>
              <a:rPr lang="en-US" sz="2000" i="1"/>
              <a:t>x</a:t>
            </a:r>
            <a:r>
              <a:rPr lang="en-US" sz="2000" i="1" baseline="-25000"/>
              <a:t>i</a:t>
            </a:r>
            <a:r>
              <a:rPr lang="en-US" sz="2000" i="1"/>
              <a:t>x</a:t>
            </a:r>
            <a:r>
              <a:rPr lang="en-US" sz="2000" i="1" baseline="-25000"/>
              <a:t>j</a:t>
            </a:r>
            <a:r>
              <a:rPr lang="en-US" sz="2000"/>
              <a:t>)= </a:t>
            </a:r>
            <a:r>
              <a:rPr lang="en-US" sz="2000" i="1"/>
              <a:t>E</a:t>
            </a:r>
            <a:r>
              <a:rPr lang="en-US" sz="2000"/>
              <a:t>(</a:t>
            </a:r>
            <a:r>
              <a:rPr lang="en-US" sz="2000" i="1"/>
              <a:t>x</a:t>
            </a:r>
            <a:r>
              <a:rPr lang="en-US" sz="2000" i="1" baseline="-25000"/>
              <a:t>i</a:t>
            </a:r>
            <a:r>
              <a:rPr lang="en-US" sz="2000"/>
              <a:t>)</a:t>
            </a:r>
            <a:r>
              <a:rPr lang="en-US" sz="2000" i="1"/>
              <a:t>E</a:t>
            </a:r>
            <a:r>
              <a:rPr lang="en-US" sz="2000"/>
              <a:t>(</a:t>
            </a:r>
            <a:r>
              <a:rPr lang="en-US" sz="2000" i="1"/>
              <a:t>x</a:t>
            </a:r>
            <a:r>
              <a:rPr lang="en-US" sz="2000" i="1" baseline="-25000"/>
              <a:t>j</a:t>
            </a:r>
            <a:r>
              <a:rPr lang="en-US" sz="2000"/>
              <a:t>) and </a:t>
            </a:r>
            <a:r>
              <a:rPr lang="en-US" sz="2000" i="1"/>
              <a:t>σ</a:t>
            </a:r>
            <a:r>
              <a:rPr lang="en-US" sz="2000" i="1" baseline="-25000"/>
              <a:t>ij</a:t>
            </a:r>
            <a:r>
              <a:rPr lang="en-US" sz="2000" i="1"/>
              <a:t> </a:t>
            </a:r>
            <a:r>
              <a:rPr lang="en-US" sz="2000"/>
              <a:t>=0 </a:t>
            </a:r>
          </a:p>
          <a:p>
            <a:r>
              <a:rPr lang="en-US" sz="2000"/>
              <a:t>If all dimensions are statistically or linearly independent, then </a:t>
            </a:r>
            <a:r>
              <a:rPr lang="en-US" sz="2000" i="1"/>
              <a:t>σ</a:t>
            </a:r>
            <a:r>
              <a:rPr lang="en-US" sz="2000" i="1" baseline="-25000"/>
              <a:t>ij</a:t>
            </a:r>
            <a:r>
              <a:rPr lang="en-US" sz="2000"/>
              <a:t>=0 </a:t>
            </a:r>
            <a:r>
              <a:rPr lang="en-US" sz="2000">
                <a:ea typeface="Arial Unicode MS" pitchFamily="34" charset="-128"/>
                <a:cs typeface="Arial Unicode MS" pitchFamily="34" charset="-128"/>
              </a:rPr>
              <a:t>∀</a:t>
            </a:r>
            <a:r>
              <a:rPr lang="en-US" sz="2000" i="1"/>
              <a:t>i</a:t>
            </a:r>
            <a:r>
              <a:rPr lang="en-US" sz="2000">
                <a:ea typeface="GulimChe" pitchFamily="49" charset="-127"/>
              </a:rPr>
              <a:t>≠</a:t>
            </a:r>
            <a:r>
              <a:rPr lang="en-US" sz="2000" i="1"/>
              <a:t>j </a:t>
            </a:r>
            <a:r>
              <a:rPr lang="en-US" sz="2000"/>
              <a:t>and Σ has non-zero elements only on the diagonal </a:t>
            </a:r>
          </a:p>
          <a:p>
            <a:r>
              <a:rPr lang="en-US" sz="2000"/>
              <a:t>If the underlying density is Gaussian and Σ is a diagonal matrix, then the dimensions are statistically independent and </a:t>
            </a:r>
          </a:p>
          <a:p>
            <a:pPr>
              <a:buFont typeface="Wingdings" pitchFamily="2" charset="2"/>
              <a:buNone/>
            </a:pPr>
            <a:endParaRPr lang="en-US" sz="2000"/>
          </a:p>
        </p:txBody>
      </p:sp>
      <p:graphicFrame>
        <p:nvGraphicFramePr>
          <p:cNvPr id="934916" name="Object 4"/>
          <p:cNvGraphicFramePr>
            <a:graphicFrameLocks noChangeAspect="1"/>
          </p:cNvGraphicFramePr>
          <p:nvPr/>
        </p:nvGraphicFramePr>
        <p:xfrm>
          <a:off x="1301750" y="4241800"/>
          <a:ext cx="6638925" cy="1003300"/>
        </p:xfrm>
        <a:graphic>
          <a:graphicData uri="http://schemas.openxmlformats.org/presentationml/2006/ole">
            <mc:AlternateContent xmlns:mc="http://schemas.openxmlformats.org/markup-compatibility/2006">
              <mc:Choice xmlns:v="urn:schemas-microsoft-com:vml" Requires="v">
                <p:oleObj spid="_x0000_s934926" name="Equation" r:id="rId4" imgW="2857320" imgH="431640" progId="Equation.3">
                  <p:embed/>
                </p:oleObj>
              </mc:Choice>
              <mc:Fallback>
                <p:oleObj name="Equation" r:id="rId4" imgW="285732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750" y="4241800"/>
                        <a:ext cx="663892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ED3026F2-FABC-4D80-A2CF-44514447C098}"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6E1F9E74-FAAC-4C6D-B5C8-85CE501D42E5}" type="slidenum">
              <a:rPr lang="en-US"/>
              <a:pPr/>
              <a:t>31</a:t>
            </a:fld>
            <a:endParaRPr lang="en-US"/>
          </a:p>
        </p:txBody>
      </p:sp>
      <p:sp>
        <p:nvSpPr>
          <p:cNvPr id="935938" name="Rectangle 2"/>
          <p:cNvSpPr>
            <a:spLocks noGrp="1" noChangeArrowheads="1"/>
          </p:cNvSpPr>
          <p:nvPr>
            <p:ph type="title"/>
          </p:nvPr>
        </p:nvSpPr>
        <p:spPr/>
        <p:txBody>
          <a:bodyPr/>
          <a:lstStyle/>
          <a:p>
            <a:r>
              <a:rPr lang="en-US" sz="3400"/>
              <a:t>Diagonal Covariance Matrix:</a:t>
            </a:r>
            <a:r>
              <a:rPr lang="en-US" sz="3400" b="0"/>
              <a:t/>
            </a:r>
            <a:br>
              <a:rPr lang="en-US" sz="3400" b="0"/>
            </a:br>
            <a:r>
              <a:rPr lang="en-US" sz="3400" b="0"/>
              <a:t>Σ=</a:t>
            </a:r>
            <a:r>
              <a:rPr lang="en-US" sz="3400" b="0" i="1"/>
              <a:t>σ</a:t>
            </a:r>
            <a:r>
              <a:rPr lang="en-US" sz="3400" b="0" baseline="30000"/>
              <a:t>2</a:t>
            </a:r>
            <a:r>
              <a:rPr lang="en-US" sz="3400" i="1"/>
              <a:t>I</a:t>
            </a:r>
            <a:endParaRPr lang="en-US" sz="3400" b="0"/>
          </a:p>
        </p:txBody>
      </p:sp>
      <p:pic>
        <p:nvPicPr>
          <p:cNvPr id="935939" name="Picture 3"/>
          <p:cNvPicPr>
            <a:picLocks noGrp="1" noChangeAspect="1" noChangeArrowheads="1"/>
          </p:cNvPicPr>
          <p:nvPr>
            <p:ph type="body" idx="1"/>
          </p:nvPr>
        </p:nvPicPr>
        <p:blipFill>
          <a:blip r:embed="rId4" cstate="print"/>
          <a:srcRect/>
          <a:stretch>
            <a:fillRect/>
          </a:stretch>
        </p:blipFill>
        <p:spPr>
          <a:xfrm>
            <a:off x="630238" y="2290763"/>
            <a:ext cx="7937500" cy="3729037"/>
          </a:xfrm>
        </p:spPr>
      </p:pic>
      <p:graphicFrame>
        <p:nvGraphicFramePr>
          <p:cNvPr id="935955" name="Object 19"/>
          <p:cNvGraphicFramePr>
            <a:graphicFrameLocks noChangeAspect="1"/>
          </p:cNvGraphicFramePr>
          <p:nvPr/>
        </p:nvGraphicFramePr>
        <p:xfrm>
          <a:off x="3714750" y="1328738"/>
          <a:ext cx="1308100" cy="1046162"/>
        </p:xfrm>
        <a:graphic>
          <a:graphicData uri="http://schemas.openxmlformats.org/presentationml/2006/ole">
            <mc:AlternateContent xmlns:mc="http://schemas.openxmlformats.org/markup-compatibility/2006">
              <mc:Choice xmlns:v="urn:schemas-microsoft-com:vml" Requires="v">
                <p:oleObj spid="_x0000_s935965" name="Equation" r:id="rId5" imgW="571320" imgH="457200" progId="Equation.3">
                  <p:embed/>
                </p:oleObj>
              </mc:Choice>
              <mc:Fallback>
                <p:oleObj name="Equation" r:id="rId5" imgW="571320" imgH="457200"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1328738"/>
                        <a:ext cx="130810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DFFF9210-73C4-44B4-A49C-EFD405C8BDD4}"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1829472D-3BE4-4C79-AB13-C31CCA2207B6}" type="slidenum">
              <a:rPr lang="en-US"/>
              <a:pPr/>
              <a:t>32</a:t>
            </a:fld>
            <a:endParaRPr lang="en-US"/>
          </a:p>
        </p:txBody>
      </p:sp>
      <p:sp>
        <p:nvSpPr>
          <p:cNvPr id="936962" name="Rectangle 2"/>
          <p:cNvSpPr>
            <a:spLocks noGrp="1" noChangeArrowheads="1"/>
          </p:cNvSpPr>
          <p:nvPr>
            <p:ph type="title"/>
          </p:nvPr>
        </p:nvSpPr>
        <p:spPr/>
        <p:txBody>
          <a:bodyPr/>
          <a:lstStyle/>
          <a:p>
            <a:r>
              <a:rPr lang="en-US" sz="3400"/>
              <a:t>Diagonal Covariance Matrix:</a:t>
            </a:r>
            <a:br>
              <a:rPr lang="en-US" sz="3400"/>
            </a:br>
            <a:r>
              <a:rPr lang="en-US" sz="3400" b="0" i="1"/>
              <a:t>σ</a:t>
            </a:r>
            <a:r>
              <a:rPr lang="en-US" sz="3400" b="0" i="1" baseline="-25000"/>
              <a:t>ij</a:t>
            </a:r>
            <a:r>
              <a:rPr lang="en-US" sz="3400" b="0"/>
              <a:t>=0  </a:t>
            </a:r>
            <a:r>
              <a:rPr lang="en-US" sz="3400" b="0">
                <a:latin typeface="Arial Unicode MS" pitchFamily="34" charset="-128"/>
                <a:ea typeface="Arial Unicode MS" pitchFamily="34" charset="-128"/>
                <a:cs typeface="Arial Unicode MS" pitchFamily="34" charset="-128"/>
              </a:rPr>
              <a:t>∀</a:t>
            </a:r>
            <a:r>
              <a:rPr lang="en-US" sz="3400" b="0" i="1"/>
              <a:t>i</a:t>
            </a:r>
            <a:r>
              <a:rPr lang="en-US" sz="3400" b="0">
                <a:latin typeface="GulimChe" pitchFamily="49" charset="-127"/>
                <a:ea typeface="GulimChe" pitchFamily="49" charset="-127"/>
              </a:rPr>
              <a:t>≠</a:t>
            </a:r>
            <a:r>
              <a:rPr lang="en-US" sz="3400" b="0" i="1"/>
              <a:t>j</a:t>
            </a:r>
            <a:endParaRPr lang="en-US" sz="3400" b="0"/>
          </a:p>
        </p:txBody>
      </p:sp>
      <p:pic>
        <p:nvPicPr>
          <p:cNvPr id="936963" name="Picture 3"/>
          <p:cNvPicPr>
            <a:picLocks noGrp="1" noChangeAspect="1" noChangeArrowheads="1"/>
          </p:cNvPicPr>
          <p:nvPr>
            <p:ph type="body" idx="1"/>
          </p:nvPr>
        </p:nvPicPr>
        <p:blipFill>
          <a:blip r:embed="rId4" cstate="print"/>
          <a:srcRect/>
          <a:stretch>
            <a:fillRect/>
          </a:stretch>
        </p:blipFill>
        <p:spPr>
          <a:xfrm>
            <a:off x="604838" y="2501900"/>
            <a:ext cx="7962900" cy="3517900"/>
          </a:xfrm>
        </p:spPr>
      </p:pic>
      <p:graphicFrame>
        <p:nvGraphicFramePr>
          <p:cNvPr id="936964" name="Object 4"/>
          <p:cNvGraphicFramePr>
            <a:graphicFrameLocks noChangeAspect="1"/>
          </p:cNvGraphicFramePr>
          <p:nvPr/>
        </p:nvGraphicFramePr>
        <p:xfrm>
          <a:off x="3714750" y="1328738"/>
          <a:ext cx="1308100" cy="1046162"/>
        </p:xfrm>
        <a:graphic>
          <a:graphicData uri="http://schemas.openxmlformats.org/presentationml/2006/ole">
            <mc:AlternateContent xmlns:mc="http://schemas.openxmlformats.org/markup-compatibility/2006">
              <mc:Choice xmlns:v="urn:schemas-microsoft-com:vml" Requires="v">
                <p:oleObj spid="_x0000_s936974" name="Equation" r:id="rId5" imgW="571320" imgH="457200" progId="Equation.3">
                  <p:embed/>
                </p:oleObj>
              </mc:Choice>
              <mc:Fallback>
                <p:oleObj name="Equation" r:id="rId5" imgW="57132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1328738"/>
                        <a:ext cx="130810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A2DE85E5-BDF6-403E-A00F-F845D13989DB}"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36F32790-70AD-4304-9514-DD59E8AB97C2}" type="slidenum">
              <a:rPr lang="en-US"/>
              <a:pPr/>
              <a:t>33</a:t>
            </a:fld>
            <a:endParaRPr lang="en-US"/>
          </a:p>
        </p:txBody>
      </p:sp>
      <p:sp>
        <p:nvSpPr>
          <p:cNvPr id="937986" name="Rectangle 2"/>
          <p:cNvSpPr>
            <a:spLocks noGrp="1" noChangeArrowheads="1"/>
          </p:cNvSpPr>
          <p:nvPr>
            <p:ph type="title"/>
          </p:nvPr>
        </p:nvSpPr>
        <p:spPr/>
        <p:txBody>
          <a:bodyPr/>
          <a:lstStyle/>
          <a:p>
            <a:r>
              <a:rPr lang="en-US" sz="3400"/>
              <a:t>General Covariance Matrix: </a:t>
            </a:r>
            <a:r>
              <a:rPr lang="en-US" sz="3400" b="0" i="1"/>
              <a:t>σ</a:t>
            </a:r>
            <a:r>
              <a:rPr lang="en-US" sz="3400" b="0" i="1" baseline="-25000"/>
              <a:t>ij</a:t>
            </a:r>
            <a:r>
              <a:rPr lang="en-US" sz="3400" b="0">
                <a:latin typeface="GulimChe" pitchFamily="49" charset="-127"/>
                <a:ea typeface="GulimChe" pitchFamily="49" charset="-127"/>
              </a:rPr>
              <a:t>≠</a:t>
            </a:r>
            <a:r>
              <a:rPr lang="en-US" sz="3400" b="0"/>
              <a:t>0</a:t>
            </a:r>
          </a:p>
        </p:txBody>
      </p:sp>
      <p:pic>
        <p:nvPicPr>
          <p:cNvPr id="937987" name="Picture 3"/>
          <p:cNvPicPr>
            <a:picLocks noGrp="1" noChangeAspect="1" noChangeArrowheads="1"/>
          </p:cNvPicPr>
          <p:nvPr>
            <p:ph type="body" idx="1"/>
          </p:nvPr>
        </p:nvPicPr>
        <p:blipFill>
          <a:blip r:embed="rId4" cstate="print"/>
          <a:srcRect/>
          <a:stretch>
            <a:fillRect/>
          </a:stretch>
        </p:blipFill>
        <p:spPr>
          <a:xfrm>
            <a:off x="566738" y="2667000"/>
            <a:ext cx="8001000" cy="3352800"/>
          </a:xfrm>
        </p:spPr>
      </p:pic>
      <p:graphicFrame>
        <p:nvGraphicFramePr>
          <p:cNvPr id="937988" name="Object 4"/>
          <p:cNvGraphicFramePr>
            <a:graphicFrameLocks noChangeAspect="1"/>
          </p:cNvGraphicFramePr>
          <p:nvPr/>
        </p:nvGraphicFramePr>
        <p:xfrm>
          <a:off x="3743325" y="1328738"/>
          <a:ext cx="1249363" cy="1046162"/>
        </p:xfrm>
        <a:graphic>
          <a:graphicData uri="http://schemas.openxmlformats.org/presentationml/2006/ole">
            <mc:AlternateContent xmlns:mc="http://schemas.openxmlformats.org/markup-compatibility/2006">
              <mc:Choice xmlns:v="urn:schemas-microsoft-com:vml" Requires="v">
                <p:oleObj spid="_x0000_s937998" name="Equation" r:id="rId5" imgW="545760" imgH="457200" progId="Equation.3">
                  <p:embed/>
                </p:oleObj>
              </mc:Choice>
              <mc:Fallback>
                <p:oleObj name="Equation" r:id="rId5" imgW="54576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1328738"/>
                        <a:ext cx="1249363"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0"/>
          </p:nvPr>
        </p:nvSpPr>
        <p:spPr/>
        <p:txBody>
          <a:bodyPr/>
          <a:lstStyle/>
          <a:p>
            <a:fld id="{6A79270F-86BC-44CA-866C-ACAA72A5BA38}" type="datetime3">
              <a:rPr lang="en-US"/>
              <a:pPr/>
              <a:t>4 March 2015</a:t>
            </a:fld>
            <a:endParaRPr lang="en-US"/>
          </a:p>
        </p:txBody>
      </p:sp>
      <p:sp>
        <p:nvSpPr>
          <p:cNvPr id="8" name="Footer Placeholder 6"/>
          <p:cNvSpPr>
            <a:spLocks noGrp="1"/>
          </p:cNvSpPr>
          <p:nvPr>
            <p:ph type="ftr" sz="quarter" idx="11"/>
          </p:nvPr>
        </p:nvSpPr>
        <p:spPr/>
        <p:txBody>
          <a:bodyPr/>
          <a:lstStyle/>
          <a:p>
            <a:r>
              <a:rPr lang="en-US"/>
              <a:t>Veton Këpuska</a:t>
            </a:r>
          </a:p>
        </p:txBody>
      </p:sp>
      <p:sp>
        <p:nvSpPr>
          <p:cNvPr id="9" name="Slide Number Placeholder 7"/>
          <p:cNvSpPr>
            <a:spLocks noGrp="1"/>
          </p:cNvSpPr>
          <p:nvPr>
            <p:ph type="sldNum" sz="quarter" idx="12"/>
          </p:nvPr>
        </p:nvSpPr>
        <p:spPr/>
        <p:txBody>
          <a:bodyPr/>
          <a:lstStyle/>
          <a:p>
            <a:fld id="{D8CE3C35-3244-4AA6-81C6-D4B49749E678}" type="slidenum">
              <a:rPr lang="en-US"/>
              <a:pPr/>
              <a:t>34</a:t>
            </a:fld>
            <a:endParaRPr lang="en-US"/>
          </a:p>
        </p:txBody>
      </p:sp>
      <p:pic>
        <p:nvPicPr>
          <p:cNvPr id="1001474" name="Picture 2"/>
          <p:cNvPicPr>
            <a:picLocks noGrp="1" noChangeAspect="1" noChangeArrowheads="1"/>
          </p:cNvPicPr>
          <p:nvPr>
            <p:ph type="body" idx="4294967295"/>
          </p:nvPr>
        </p:nvPicPr>
        <p:blipFill>
          <a:blip r:embed="rId3" cstate="print"/>
          <a:srcRect/>
          <a:stretch>
            <a:fillRect/>
          </a:stretch>
        </p:blipFill>
        <p:spPr>
          <a:xfrm>
            <a:off x="-152400" y="1239838"/>
            <a:ext cx="9525000" cy="2884487"/>
          </a:xfrm>
          <a:noFill/>
          <a:ln/>
        </p:spPr>
      </p:pic>
      <p:sp>
        <p:nvSpPr>
          <p:cNvPr id="1001475" name="Rectangle 3"/>
          <p:cNvSpPr>
            <a:spLocks noGrp="1" noChangeArrowheads="1"/>
          </p:cNvSpPr>
          <p:nvPr>
            <p:ph type="title"/>
          </p:nvPr>
        </p:nvSpPr>
        <p:spPr/>
        <p:txBody>
          <a:bodyPr/>
          <a:lstStyle/>
          <a:p>
            <a:r>
              <a:rPr lang="en-US"/>
              <a:t>2D Gaussian PDF’s</a:t>
            </a:r>
          </a:p>
        </p:txBody>
      </p:sp>
      <p:graphicFrame>
        <p:nvGraphicFramePr>
          <p:cNvPr id="1001476" name="Object 4"/>
          <p:cNvGraphicFramePr>
            <a:graphicFrameLocks noGrp="1" noChangeAspect="1"/>
          </p:cNvGraphicFramePr>
          <p:nvPr>
            <p:ph sz="half" idx="1"/>
          </p:nvPr>
        </p:nvGraphicFramePr>
        <p:xfrm>
          <a:off x="1460500" y="3967163"/>
          <a:ext cx="1046163" cy="1382712"/>
        </p:xfrm>
        <a:graphic>
          <a:graphicData uri="http://schemas.openxmlformats.org/presentationml/2006/ole">
            <mc:AlternateContent xmlns:mc="http://schemas.openxmlformats.org/markup-compatibility/2006">
              <mc:Choice xmlns:v="urn:schemas-microsoft-com:vml" Requires="v">
                <p:oleObj spid="_x0000_s1001506" name="Equation" r:id="rId4" imgW="711000" imgH="939600" progId="Equation.3">
                  <p:embed/>
                </p:oleObj>
              </mc:Choice>
              <mc:Fallback>
                <p:oleObj name="Equation" r:id="rId4" imgW="711000" imgH="939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500" y="3967163"/>
                        <a:ext cx="1046163"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1477" name="Object 5"/>
          <p:cNvGraphicFramePr>
            <a:graphicFrameLocks noGrp="1" noChangeAspect="1"/>
          </p:cNvGraphicFramePr>
          <p:nvPr>
            <p:ph sz="quarter" idx="2"/>
          </p:nvPr>
        </p:nvGraphicFramePr>
        <p:xfrm>
          <a:off x="4111625" y="3946525"/>
          <a:ext cx="1233488" cy="1403350"/>
        </p:xfrm>
        <a:graphic>
          <a:graphicData uri="http://schemas.openxmlformats.org/presentationml/2006/ole">
            <mc:AlternateContent xmlns:mc="http://schemas.openxmlformats.org/markup-compatibility/2006">
              <mc:Choice xmlns:v="urn:schemas-microsoft-com:vml" Requires="v">
                <p:oleObj spid="_x0000_s1001507" name="Equation" r:id="rId6" imgW="825480" imgH="939600" progId="Equation.3">
                  <p:embed/>
                </p:oleObj>
              </mc:Choice>
              <mc:Fallback>
                <p:oleObj name="Equation" r:id="rId6" imgW="825480" imgH="9396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1625" y="3946525"/>
                        <a:ext cx="1233488"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1478" name="Object 6"/>
          <p:cNvGraphicFramePr>
            <a:graphicFrameLocks noGrp="1" noChangeAspect="1"/>
          </p:cNvGraphicFramePr>
          <p:nvPr>
            <p:ph sz="quarter" idx="3"/>
          </p:nvPr>
        </p:nvGraphicFramePr>
        <p:xfrm>
          <a:off x="6761163" y="3929063"/>
          <a:ext cx="1420812" cy="1420812"/>
        </p:xfrm>
        <a:graphic>
          <a:graphicData uri="http://schemas.openxmlformats.org/presentationml/2006/ole">
            <mc:AlternateContent xmlns:mc="http://schemas.openxmlformats.org/markup-compatibility/2006">
              <mc:Choice xmlns:v="urn:schemas-microsoft-com:vml" Requires="v">
                <p:oleObj spid="_x0000_s1001508" name="Equation" r:id="rId8" imgW="939600" imgH="939600" progId="Equation.3">
                  <p:embed/>
                </p:oleObj>
              </mc:Choice>
              <mc:Fallback>
                <p:oleObj name="Equation" r:id="rId8" imgW="939600" imgH="9396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1163" y="3929063"/>
                        <a:ext cx="1420812"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B4CD0384-2E28-40D5-B8C7-402B5733E789}" type="datetime3">
              <a:rPr lang="en-US"/>
              <a:pPr/>
              <a:t>4 March 2015</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ED4DD634-F813-4069-B9F5-4EB3067F1F27}" type="slidenum">
              <a:rPr lang="en-US"/>
              <a:pPr/>
              <a:t>35</a:t>
            </a:fld>
            <a:endParaRPr lang="en-US"/>
          </a:p>
        </p:txBody>
      </p:sp>
      <p:sp>
        <p:nvSpPr>
          <p:cNvPr id="1002498" name="Rectangle 2"/>
          <p:cNvSpPr>
            <a:spLocks noGrp="1" noChangeArrowheads="1"/>
          </p:cNvSpPr>
          <p:nvPr>
            <p:ph type="title"/>
          </p:nvPr>
        </p:nvSpPr>
        <p:spPr/>
        <p:txBody>
          <a:bodyPr/>
          <a:lstStyle/>
          <a:p>
            <a:endParaRPr lang="en-US"/>
          </a:p>
        </p:txBody>
      </p:sp>
      <p:pic>
        <p:nvPicPr>
          <p:cNvPr id="1002499" name="Picture 3"/>
          <p:cNvPicPr>
            <a:picLocks noGrp="1" noChangeAspect="1" noChangeArrowheads="1"/>
          </p:cNvPicPr>
          <p:nvPr>
            <p:ph type="body" idx="1"/>
          </p:nvPr>
        </p:nvPicPr>
        <p:blipFill>
          <a:blip r:embed="rId3" cstate="print"/>
          <a:srcRect/>
          <a:stretch>
            <a:fillRect/>
          </a:stretch>
        </p:blipFill>
        <p:spPr>
          <a:xfrm>
            <a:off x="-496888" y="1316038"/>
            <a:ext cx="9907588" cy="3217862"/>
          </a:xfrm>
          <a:noFill/>
          <a:ln/>
        </p:spPr>
      </p:pic>
      <p:graphicFrame>
        <p:nvGraphicFramePr>
          <p:cNvPr id="1002500" name="Object 4"/>
          <p:cNvGraphicFramePr>
            <a:graphicFrameLocks noChangeAspect="1"/>
          </p:cNvGraphicFramePr>
          <p:nvPr/>
        </p:nvGraphicFramePr>
        <p:xfrm>
          <a:off x="1346200" y="4773613"/>
          <a:ext cx="1046163" cy="1382712"/>
        </p:xfrm>
        <a:graphic>
          <a:graphicData uri="http://schemas.openxmlformats.org/presentationml/2006/ole">
            <mc:AlternateContent xmlns:mc="http://schemas.openxmlformats.org/markup-compatibility/2006">
              <mc:Choice xmlns:v="urn:schemas-microsoft-com:vml" Requires="v">
                <p:oleObj spid="_x0000_s1002530" name="Equation" r:id="rId4" imgW="711000" imgH="939600" progId="Equation.3">
                  <p:embed/>
                </p:oleObj>
              </mc:Choice>
              <mc:Fallback>
                <p:oleObj name="Equation" r:id="rId4" imgW="711000" imgH="939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200" y="4773613"/>
                        <a:ext cx="1046163"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2501" name="Object 5"/>
          <p:cNvGraphicFramePr>
            <a:graphicFrameLocks noChangeAspect="1"/>
          </p:cNvGraphicFramePr>
          <p:nvPr/>
        </p:nvGraphicFramePr>
        <p:xfrm>
          <a:off x="3997325" y="4752975"/>
          <a:ext cx="1233488" cy="1403350"/>
        </p:xfrm>
        <a:graphic>
          <a:graphicData uri="http://schemas.openxmlformats.org/presentationml/2006/ole">
            <mc:AlternateContent xmlns:mc="http://schemas.openxmlformats.org/markup-compatibility/2006">
              <mc:Choice xmlns:v="urn:schemas-microsoft-com:vml" Requires="v">
                <p:oleObj spid="_x0000_s1002531" name="Equation" r:id="rId6" imgW="825480" imgH="939600" progId="Equation.3">
                  <p:embed/>
                </p:oleObj>
              </mc:Choice>
              <mc:Fallback>
                <p:oleObj name="Equation" r:id="rId6" imgW="825480" imgH="9396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7325" y="4752975"/>
                        <a:ext cx="1233488"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2502" name="Object 6"/>
          <p:cNvGraphicFramePr>
            <a:graphicFrameLocks noChangeAspect="1"/>
          </p:cNvGraphicFramePr>
          <p:nvPr/>
        </p:nvGraphicFramePr>
        <p:xfrm>
          <a:off x="6646863" y="4735513"/>
          <a:ext cx="1420812" cy="1420812"/>
        </p:xfrm>
        <a:graphic>
          <a:graphicData uri="http://schemas.openxmlformats.org/presentationml/2006/ole">
            <mc:AlternateContent xmlns:mc="http://schemas.openxmlformats.org/markup-compatibility/2006">
              <mc:Choice xmlns:v="urn:schemas-microsoft-com:vml" Requires="v">
                <p:oleObj spid="_x0000_s1002532" name="Equation" r:id="rId8" imgW="939600" imgH="939600" progId="Equation.3">
                  <p:embed/>
                </p:oleObj>
              </mc:Choice>
              <mc:Fallback>
                <p:oleObj name="Equation" r:id="rId8" imgW="939600" imgH="9396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6863" y="4735513"/>
                        <a:ext cx="1420812"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16CC1E08-BED9-4202-A892-53BB7006A635}" type="datetime3">
              <a:rPr lang="en-US"/>
              <a:pPr/>
              <a:t>4 March 2015</a:t>
            </a:fld>
            <a:endParaRPr lang="en-US"/>
          </a:p>
        </p:txBody>
      </p:sp>
      <p:sp>
        <p:nvSpPr>
          <p:cNvPr id="9" name="Footer Placeholder 4"/>
          <p:cNvSpPr>
            <a:spLocks noGrp="1"/>
          </p:cNvSpPr>
          <p:nvPr>
            <p:ph type="ftr" sz="quarter" idx="11"/>
          </p:nvPr>
        </p:nvSpPr>
        <p:spPr/>
        <p:txBody>
          <a:bodyPr/>
          <a:lstStyle/>
          <a:p>
            <a:r>
              <a:rPr lang="en-US"/>
              <a:t>Veton Këpuska</a:t>
            </a:r>
          </a:p>
        </p:txBody>
      </p:sp>
      <p:sp>
        <p:nvSpPr>
          <p:cNvPr id="10" name="Slide Number Placeholder 5"/>
          <p:cNvSpPr>
            <a:spLocks noGrp="1"/>
          </p:cNvSpPr>
          <p:nvPr>
            <p:ph type="sldNum" sz="quarter" idx="12"/>
          </p:nvPr>
        </p:nvSpPr>
        <p:spPr/>
        <p:txBody>
          <a:bodyPr/>
          <a:lstStyle/>
          <a:p>
            <a:fld id="{43E38AB5-7188-4A5D-B6B3-0371F33AC590}" type="slidenum">
              <a:rPr lang="en-US"/>
              <a:pPr/>
              <a:t>36</a:t>
            </a:fld>
            <a:endParaRPr lang="en-US"/>
          </a:p>
        </p:txBody>
      </p:sp>
      <p:sp>
        <p:nvSpPr>
          <p:cNvPr id="939010" name="Rectangle 2"/>
          <p:cNvSpPr>
            <a:spLocks noGrp="1" noChangeArrowheads="1"/>
          </p:cNvSpPr>
          <p:nvPr>
            <p:ph type="title"/>
          </p:nvPr>
        </p:nvSpPr>
        <p:spPr/>
        <p:txBody>
          <a:bodyPr/>
          <a:lstStyle/>
          <a:p>
            <a:r>
              <a:rPr lang="en-US"/>
              <a:t>Multivariate ML Estimation </a:t>
            </a:r>
            <a:endParaRPr lang="en-US" b="0"/>
          </a:p>
        </p:txBody>
      </p:sp>
      <p:sp>
        <p:nvSpPr>
          <p:cNvPr id="939011" name="Rectangle 3"/>
          <p:cNvSpPr>
            <a:spLocks noGrp="1" noChangeArrowheads="1"/>
          </p:cNvSpPr>
          <p:nvPr>
            <p:ph type="body" idx="1"/>
          </p:nvPr>
        </p:nvSpPr>
        <p:spPr/>
        <p:txBody>
          <a:bodyPr/>
          <a:lstStyle/>
          <a:p>
            <a:r>
              <a:rPr lang="en-US" sz="2000"/>
              <a:t>The ML estimates for parameters </a:t>
            </a:r>
            <a:r>
              <a:rPr lang="en-US" sz="2000" i="1"/>
              <a:t>θ </a:t>
            </a:r>
            <a:r>
              <a:rPr lang="en-US" sz="2000"/>
              <a:t>= {</a:t>
            </a:r>
            <a:r>
              <a:rPr lang="en-US" sz="2000" i="1"/>
              <a:t>θ</a:t>
            </a:r>
            <a:r>
              <a:rPr lang="en-US" sz="2000" baseline="-25000"/>
              <a:t>1</a:t>
            </a:r>
            <a:r>
              <a:rPr lang="en-US" sz="2000" i="1"/>
              <a:t>,...,θ</a:t>
            </a:r>
            <a:r>
              <a:rPr lang="en-US" sz="2000" i="1" baseline="-25000"/>
              <a:t>l </a:t>
            </a:r>
            <a:r>
              <a:rPr lang="en-US" sz="2000"/>
              <a:t>} are determined by maximizing the joint likelihood </a:t>
            </a:r>
            <a:r>
              <a:rPr lang="en-US" sz="2000" i="1"/>
              <a:t>L</a:t>
            </a:r>
            <a:r>
              <a:rPr lang="en-US" sz="2000"/>
              <a:t>(</a:t>
            </a:r>
            <a:r>
              <a:rPr lang="en-US" sz="2000" i="1"/>
              <a:t>θ</a:t>
            </a:r>
            <a:r>
              <a:rPr lang="en-US" sz="2000"/>
              <a:t>) of a set of i.i.d. data </a:t>
            </a:r>
            <a:r>
              <a:rPr lang="en-US" sz="2000" b="1"/>
              <a:t>x</a:t>
            </a:r>
            <a:r>
              <a:rPr lang="en-US" sz="2000"/>
              <a:t> = {</a:t>
            </a:r>
            <a:r>
              <a:rPr lang="en-US" sz="2000" b="1" i="1"/>
              <a:t>x</a:t>
            </a:r>
            <a:r>
              <a:rPr lang="en-US" sz="2000" baseline="-25000"/>
              <a:t>1</a:t>
            </a:r>
            <a:r>
              <a:rPr lang="en-US" sz="2000" i="1"/>
              <a:t>,..., </a:t>
            </a:r>
            <a:r>
              <a:rPr lang="en-US" sz="2000" b="1" i="1"/>
              <a:t>x</a:t>
            </a:r>
            <a:r>
              <a:rPr lang="en-US" sz="2000" i="1" baseline="-25000"/>
              <a:t>n</a:t>
            </a:r>
            <a:r>
              <a:rPr lang="en-US" sz="2000"/>
              <a:t>}</a:t>
            </a:r>
          </a:p>
          <a:p>
            <a:endParaRPr lang="en-US" sz="2000"/>
          </a:p>
          <a:p>
            <a:endParaRPr lang="en-US" sz="2000"/>
          </a:p>
          <a:p>
            <a:r>
              <a:rPr lang="en-US" sz="2000"/>
              <a:t>To find </a:t>
            </a:r>
            <a:r>
              <a:rPr lang="en-US" sz="2000" i="1"/>
              <a:t>θ </a:t>
            </a:r>
            <a:r>
              <a:rPr lang="en-US" sz="2000"/>
              <a:t>we solve </a:t>
            </a:r>
            <a:r>
              <a:rPr lang="en-US" sz="2000">
                <a:sym typeface="Symbol" pitchFamily="18" charset="2"/>
              </a:rPr>
              <a:t></a:t>
            </a:r>
            <a:r>
              <a:rPr lang="en-US" sz="2000" i="1" baseline="-25000"/>
              <a:t>θ</a:t>
            </a:r>
            <a:r>
              <a:rPr lang="en-US" sz="2000" i="1"/>
              <a:t>L</a:t>
            </a:r>
            <a:r>
              <a:rPr lang="en-US" sz="2000"/>
              <a:t>(</a:t>
            </a:r>
            <a:r>
              <a:rPr lang="en-US" sz="2000" i="1"/>
              <a:t>θ</a:t>
            </a:r>
            <a:r>
              <a:rPr lang="en-US" sz="2000"/>
              <a:t>)= </a:t>
            </a:r>
            <a:r>
              <a:rPr lang="en-US" sz="2000" b="1" i="1"/>
              <a:t>0</a:t>
            </a:r>
            <a:r>
              <a:rPr lang="en-US" sz="2000"/>
              <a:t>, or </a:t>
            </a:r>
            <a:r>
              <a:rPr lang="en-US" sz="2000">
                <a:sym typeface="Symbol" pitchFamily="18" charset="2"/>
              </a:rPr>
              <a:t></a:t>
            </a:r>
            <a:r>
              <a:rPr lang="en-US" sz="2000" i="1" baseline="-25000"/>
              <a:t>θ </a:t>
            </a:r>
            <a:r>
              <a:rPr lang="en-US" sz="2000"/>
              <a:t>log </a:t>
            </a:r>
            <a:r>
              <a:rPr lang="en-US" sz="2000" i="1"/>
              <a:t>L</a:t>
            </a:r>
            <a:r>
              <a:rPr lang="en-US" sz="2000"/>
              <a:t>(</a:t>
            </a:r>
            <a:r>
              <a:rPr lang="en-US" sz="2000" i="1"/>
              <a:t>θ</a:t>
            </a:r>
            <a:r>
              <a:rPr lang="en-US" sz="2000"/>
              <a:t>)= </a:t>
            </a:r>
            <a:r>
              <a:rPr lang="en-US" sz="2000" b="1" i="1"/>
              <a:t>0 </a:t>
            </a:r>
          </a:p>
          <a:p>
            <a:endParaRPr lang="en-US" sz="2000" b="1" i="1"/>
          </a:p>
          <a:p>
            <a:endParaRPr lang="en-US" sz="2000" b="1" i="1"/>
          </a:p>
          <a:p>
            <a:endParaRPr lang="en-US" sz="2000" b="1" i="1"/>
          </a:p>
          <a:p>
            <a:r>
              <a:rPr lang="en-US" sz="2000"/>
              <a:t>The ML estimates of </a:t>
            </a:r>
            <a:r>
              <a:rPr lang="en-US" sz="2000">
                <a:sym typeface="Symbol" pitchFamily="18" charset="2"/>
              </a:rPr>
              <a:t></a:t>
            </a:r>
            <a:r>
              <a:rPr lang="en-US" sz="2000"/>
              <a:t> and </a:t>
            </a:r>
            <a:r>
              <a:rPr lang="en-US" sz="2000">
                <a:sym typeface="Symbol" pitchFamily="18" charset="2"/>
              </a:rPr>
              <a:t> are</a:t>
            </a:r>
          </a:p>
          <a:p>
            <a:pPr>
              <a:buFont typeface="Wingdings" pitchFamily="2" charset="2"/>
              <a:buNone/>
            </a:pPr>
            <a:endParaRPr lang="en-US" sz="2000"/>
          </a:p>
        </p:txBody>
      </p:sp>
      <p:graphicFrame>
        <p:nvGraphicFramePr>
          <p:cNvPr id="939012" name="Object 4"/>
          <p:cNvGraphicFramePr>
            <a:graphicFrameLocks noChangeAspect="1"/>
          </p:cNvGraphicFramePr>
          <p:nvPr/>
        </p:nvGraphicFramePr>
        <p:xfrm>
          <a:off x="1928813" y="2311400"/>
          <a:ext cx="5222875" cy="939800"/>
        </p:xfrm>
        <a:graphic>
          <a:graphicData uri="http://schemas.openxmlformats.org/presentationml/2006/ole">
            <mc:AlternateContent xmlns:mc="http://schemas.openxmlformats.org/markup-compatibility/2006">
              <mc:Choice xmlns:v="urn:schemas-microsoft-com:vml" Requires="v">
                <p:oleObj spid="_x0000_s939043" name="Equation" r:id="rId4" imgW="2400120" imgH="431640" progId="Equation.3">
                  <p:embed/>
                </p:oleObj>
              </mc:Choice>
              <mc:Fallback>
                <p:oleObj name="Equation" r:id="rId4" imgW="240012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2311400"/>
                        <a:ext cx="522287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9013" name="Text Box 5"/>
          <p:cNvSpPr txBox="1">
            <a:spLocks noChangeArrowheads="1"/>
          </p:cNvSpPr>
          <p:nvPr/>
        </p:nvSpPr>
        <p:spPr bwMode="auto">
          <a:xfrm>
            <a:off x="1993900" y="3060700"/>
            <a:ext cx="381000" cy="336550"/>
          </a:xfrm>
          <a:prstGeom prst="rect">
            <a:avLst/>
          </a:prstGeom>
          <a:noFill/>
          <a:ln w="9525" algn="ctr">
            <a:noFill/>
            <a:miter lim="800000"/>
            <a:headEnd/>
            <a:tailEnd/>
          </a:ln>
          <a:effectLst/>
        </p:spPr>
        <p:txBody>
          <a:bodyPr>
            <a:spAutoFit/>
          </a:bodyPr>
          <a:lstStyle/>
          <a:p>
            <a:r>
              <a:rPr lang="en-US"/>
              <a:t>^</a:t>
            </a:r>
          </a:p>
        </p:txBody>
      </p:sp>
      <p:graphicFrame>
        <p:nvGraphicFramePr>
          <p:cNvPr id="939014" name="Object 6"/>
          <p:cNvGraphicFramePr>
            <a:graphicFrameLocks noChangeAspect="1"/>
          </p:cNvGraphicFramePr>
          <p:nvPr/>
        </p:nvGraphicFramePr>
        <p:xfrm>
          <a:off x="3228975" y="3557588"/>
          <a:ext cx="2347913" cy="941387"/>
        </p:xfrm>
        <a:graphic>
          <a:graphicData uri="http://schemas.openxmlformats.org/presentationml/2006/ole">
            <mc:AlternateContent xmlns:mc="http://schemas.openxmlformats.org/markup-compatibility/2006">
              <mc:Choice xmlns:v="urn:schemas-microsoft-com:vml" Requires="v">
                <p:oleObj spid="_x0000_s939044" name="Equation" r:id="rId6" imgW="1079280" imgH="431640" progId="Equation.3">
                  <p:embed/>
                </p:oleObj>
              </mc:Choice>
              <mc:Fallback>
                <p:oleObj name="Equation" r:id="rId6" imgW="1079280" imgH="43164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8975" y="3557588"/>
                        <a:ext cx="2347913"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9015" name="Object 7"/>
          <p:cNvGraphicFramePr>
            <a:graphicFrameLocks noChangeAspect="1"/>
          </p:cNvGraphicFramePr>
          <p:nvPr/>
        </p:nvGraphicFramePr>
        <p:xfrm>
          <a:off x="1708150" y="4984750"/>
          <a:ext cx="5600700" cy="1114425"/>
        </p:xfrm>
        <a:graphic>
          <a:graphicData uri="http://schemas.openxmlformats.org/presentationml/2006/ole">
            <mc:AlternateContent xmlns:mc="http://schemas.openxmlformats.org/markup-compatibility/2006">
              <mc:Choice xmlns:v="urn:schemas-microsoft-com:vml" Requires="v">
                <p:oleObj spid="_x0000_s939045" name="Equation" r:id="rId8" imgW="2234880" imgH="444240" progId="Equation.3">
                  <p:embed/>
                </p:oleObj>
              </mc:Choice>
              <mc:Fallback>
                <p:oleObj name="Equation" r:id="rId8" imgW="2234880" imgH="44424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8150" y="4984750"/>
                        <a:ext cx="56007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Pattern Classification</a:t>
            </a:r>
            <a:endParaRPr lang="en-US" dirty="0"/>
          </a:p>
        </p:txBody>
      </p:sp>
      <p:sp>
        <p:nvSpPr>
          <p:cNvPr id="8" name="Subtitle 7"/>
          <p:cNvSpPr>
            <a:spLocks noGrp="1"/>
          </p:cNvSpPr>
          <p:nvPr>
            <p:ph type="subTitle" idx="1"/>
          </p:nvPr>
        </p:nvSpPr>
        <p:spPr/>
        <p:txBody>
          <a:bodyPr/>
          <a:lstStyle/>
          <a:p>
            <a:r>
              <a:rPr lang="en-US" dirty="0" smtClean="0"/>
              <a:t>Discriminant Functions</a:t>
            </a:r>
            <a:endParaRPr lang="en-US" dirty="0"/>
          </a:p>
        </p:txBody>
      </p:sp>
      <p:sp>
        <p:nvSpPr>
          <p:cNvPr id="4" name="Date Placeholder 3"/>
          <p:cNvSpPr>
            <a:spLocks noGrp="1"/>
          </p:cNvSpPr>
          <p:nvPr>
            <p:ph type="dt" sz="half" idx="2"/>
          </p:nvPr>
        </p:nvSpPr>
        <p:spPr/>
        <p:txBody>
          <a:bodyPr/>
          <a:lstStyle/>
          <a:p>
            <a:fld id="{782C911C-DFC9-4228-A6BC-34AB16BC34D4}" type="datetime3">
              <a:rPr lang="en-US" smtClean="0"/>
              <a:pPr/>
              <a:t>4 March 2015</a:t>
            </a:fld>
            <a:endParaRPr lang="en-US"/>
          </a:p>
        </p:txBody>
      </p:sp>
      <p:sp>
        <p:nvSpPr>
          <p:cNvPr id="5" name="Footer Placeholder 4"/>
          <p:cNvSpPr>
            <a:spLocks noGrp="1"/>
          </p:cNvSpPr>
          <p:nvPr>
            <p:ph type="ftr" sz="quarter" idx="3"/>
          </p:nvPr>
        </p:nvSpPr>
        <p:spPr/>
        <p:txBody>
          <a:bodyPr/>
          <a:lstStyle/>
          <a:p>
            <a:r>
              <a:rPr lang="en-US" smtClean="0"/>
              <a:t>Veton Këpuska</a:t>
            </a:r>
            <a:endParaRPr lang="en-US"/>
          </a:p>
        </p:txBody>
      </p:sp>
      <p:sp>
        <p:nvSpPr>
          <p:cNvPr id="6" name="Slide Number Placeholder 5"/>
          <p:cNvSpPr>
            <a:spLocks noGrp="1"/>
          </p:cNvSpPr>
          <p:nvPr>
            <p:ph type="sldNum" sz="quarter" idx="4"/>
          </p:nvPr>
        </p:nvSpPr>
        <p:spPr/>
        <p:txBody>
          <a:bodyPr/>
          <a:lstStyle/>
          <a:p>
            <a:fld id="{5664B02D-E5B1-46C2-B370-C67FC9B41FD1}" type="slidenum">
              <a:rPr lang="en-US" smtClean="0"/>
              <a:pPr/>
              <a:t>37</a:t>
            </a:fld>
            <a:endParaRPr lang="en-US"/>
          </a:p>
        </p:txBody>
      </p:sp>
    </p:spTree>
    <p:extLst>
      <p:ext uri="{BB962C8B-B14F-4D97-AF65-F5344CB8AC3E}">
        <p14:creationId xmlns:p14="http://schemas.microsoft.com/office/powerpoint/2010/main" val="673467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ADA8BBBE-5C73-4727-AF09-3D0BAEC0B7CD}" type="datetime3">
              <a:rPr lang="en-US"/>
              <a:pPr/>
              <a:t>4 March 2015</a:t>
            </a:fld>
            <a:endParaRPr lang="en-US"/>
          </a:p>
        </p:txBody>
      </p:sp>
      <p:sp>
        <p:nvSpPr>
          <p:cNvPr id="7" name="Footer Placeholder 4"/>
          <p:cNvSpPr>
            <a:spLocks noGrp="1"/>
          </p:cNvSpPr>
          <p:nvPr>
            <p:ph type="ftr" sz="quarter" idx="11"/>
          </p:nvPr>
        </p:nvSpPr>
        <p:spPr/>
        <p:txBody>
          <a:bodyPr/>
          <a:lstStyle/>
          <a:p>
            <a:r>
              <a:rPr lang="en-US"/>
              <a:t>Veton Këpuska</a:t>
            </a:r>
          </a:p>
        </p:txBody>
      </p:sp>
      <p:sp>
        <p:nvSpPr>
          <p:cNvPr id="8" name="Slide Number Placeholder 5"/>
          <p:cNvSpPr>
            <a:spLocks noGrp="1"/>
          </p:cNvSpPr>
          <p:nvPr>
            <p:ph type="sldNum" sz="quarter" idx="12"/>
          </p:nvPr>
        </p:nvSpPr>
        <p:spPr/>
        <p:txBody>
          <a:bodyPr/>
          <a:lstStyle/>
          <a:p>
            <a:fld id="{67E1C625-8277-4B25-8556-BADB05319263}" type="slidenum">
              <a:rPr lang="en-US"/>
              <a:pPr/>
              <a:t>38</a:t>
            </a:fld>
            <a:endParaRPr lang="en-US"/>
          </a:p>
        </p:txBody>
      </p:sp>
      <p:sp>
        <p:nvSpPr>
          <p:cNvPr id="940034" name="Rectangle 2"/>
          <p:cNvSpPr>
            <a:spLocks noGrp="1" noChangeArrowheads="1"/>
          </p:cNvSpPr>
          <p:nvPr>
            <p:ph type="title"/>
          </p:nvPr>
        </p:nvSpPr>
        <p:spPr/>
        <p:txBody>
          <a:bodyPr/>
          <a:lstStyle/>
          <a:p>
            <a:r>
              <a:rPr lang="en-US" sz="3400"/>
              <a:t>Multivariate Gaussian Classifier </a:t>
            </a:r>
            <a:endParaRPr lang="en-US" sz="3400" b="0"/>
          </a:p>
        </p:txBody>
      </p:sp>
      <p:sp>
        <p:nvSpPr>
          <p:cNvPr id="940035" name="Rectangle 3"/>
          <p:cNvSpPr>
            <a:spLocks noGrp="1" noChangeArrowheads="1"/>
          </p:cNvSpPr>
          <p:nvPr>
            <p:ph type="body" idx="1"/>
          </p:nvPr>
        </p:nvSpPr>
        <p:spPr/>
        <p:txBody>
          <a:bodyPr/>
          <a:lstStyle/>
          <a:p>
            <a:pPr>
              <a:lnSpc>
                <a:spcPct val="90000"/>
              </a:lnSpc>
            </a:pPr>
            <a:endParaRPr lang="en-US" sz="1800"/>
          </a:p>
          <a:p>
            <a:pPr>
              <a:lnSpc>
                <a:spcPct val="90000"/>
              </a:lnSpc>
            </a:pPr>
            <a:endParaRPr lang="en-US" sz="1800"/>
          </a:p>
          <a:p>
            <a:pPr>
              <a:lnSpc>
                <a:spcPct val="90000"/>
              </a:lnSpc>
            </a:pPr>
            <a:r>
              <a:rPr lang="en-US" sz="1800"/>
              <a:t>Requires a mean vector </a:t>
            </a:r>
            <a:r>
              <a:rPr lang="en-US" sz="2400">
                <a:sym typeface="Symbol" pitchFamily="18" charset="2"/>
              </a:rPr>
              <a:t></a:t>
            </a:r>
            <a:r>
              <a:rPr lang="en-US" sz="2400" i="1" baseline="-25000"/>
              <a:t>i</a:t>
            </a:r>
            <a:r>
              <a:rPr lang="en-US" sz="1800"/>
              <a:t>, and a covariance matrix </a:t>
            </a:r>
            <a:r>
              <a:rPr lang="en-US" sz="2000"/>
              <a:t>Σ</a:t>
            </a:r>
            <a:r>
              <a:rPr lang="en-US" sz="2000" i="1" baseline="-25000"/>
              <a:t>i</a:t>
            </a:r>
            <a:r>
              <a:rPr lang="en-US" sz="1800" i="1"/>
              <a:t> </a:t>
            </a:r>
            <a:r>
              <a:rPr lang="en-US" sz="1800"/>
              <a:t>for each of </a:t>
            </a:r>
            <a:r>
              <a:rPr lang="en-US" sz="1800" i="1"/>
              <a:t>M </a:t>
            </a:r>
            <a:r>
              <a:rPr lang="en-US" sz="1800"/>
              <a:t>classes {</a:t>
            </a:r>
            <a:r>
              <a:rPr lang="en-US" sz="1800" i="1"/>
              <a:t>ω</a:t>
            </a:r>
            <a:r>
              <a:rPr lang="en-US" sz="1800" baseline="-25000"/>
              <a:t>1</a:t>
            </a:r>
            <a:r>
              <a:rPr lang="en-US" sz="1800" i="1"/>
              <a:t>, </a:t>
            </a:r>
            <a:r>
              <a:rPr lang="en-US" sz="1800"/>
              <a:t>··· </a:t>
            </a:r>
            <a:r>
              <a:rPr lang="en-US" sz="1800" i="1"/>
              <a:t>,ω</a:t>
            </a:r>
            <a:r>
              <a:rPr lang="en-US" sz="1800" i="1" baseline="-25000"/>
              <a:t>M </a:t>
            </a:r>
            <a:r>
              <a:rPr lang="en-US" sz="1800"/>
              <a:t>} </a:t>
            </a:r>
          </a:p>
          <a:p>
            <a:pPr>
              <a:lnSpc>
                <a:spcPct val="90000"/>
              </a:lnSpc>
            </a:pPr>
            <a:endParaRPr lang="en-US" sz="1800"/>
          </a:p>
          <a:p>
            <a:pPr>
              <a:lnSpc>
                <a:spcPct val="90000"/>
              </a:lnSpc>
            </a:pPr>
            <a:r>
              <a:rPr lang="en-US" sz="1800"/>
              <a:t>The minimum error discriminant functions are of the form:</a:t>
            </a:r>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r>
              <a:rPr lang="en-US" sz="1800"/>
              <a:t>Classification can be reduced to simple distance metrics for many situations.</a:t>
            </a:r>
          </a:p>
        </p:txBody>
      </p:sp>
      <p:graphicFrame>
        <p:nvGraphicFramePr>
          <p:cNvPr id="940036" name="Object 4"/>
          <p:cNvGraphicFramePr>
            <a:graphicFrameLocks noChangeAspect="1"/>
          </p:cNvGraphicFramePr>
          <p:nvPr/>
        </p:nvGraphicFramePr>
        <p:xfrm>
          <a:off x="3429000" y="1485900"/>
          <a:ext cx="2287588" cy="523875"/>
        </p:xfrm>
        <a:graphic>
          <a:graphicData uri="http://schemas.openxmlformats.org/presentationml/2006/ole">
            <mc:AlternateContent xmlns:mc="http://schemas.openxmlformats.org/markup-compatibility/2006">
              <mc:Choice xmlns:v="urn:schemas-microsoft-com:vml" Requires="v">
                <p:oleObj spid="_x0000_s940056" name="Equation" r:id="rId4" imgW="888840" imgH="203040" progId="Equation.3">
                  <p:embed/>
                </p:oleObj>
              </mc:Choice>
              <mc:Fallback>
                <p:oleObj name="Equation" r:id="rId4" imgW="888840" imgH="2030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485900"/>
                        <a:ext cx="22875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0037" name="Object 5"/>
          <p:cNvGraphicFramePr>
            <a:graphicFrameLocks noChangeAspect="1"/>
          </p:cNvGraphicFramePr>
          <p:nvPr>
            <p:extLst>
              <p:ext uri="{D42A27DB-BD31-4B8C-83A1-F6EECF244321}">
                <p14:modId xmlns:p14="http://schemas.microsoft.com/office/powerpoint/2010/main" val="3155406149"/>
              </p:ext>
            </p:extLst>
          </p:nvPr>
        </p:nvGraphicFramePr>
        <p:xfrm>
          <a:off x="954088" y="3516313"/>
          <a:ext cx="7821612" cy="1208087"/>
        </p:xfrm>
        <a:graphic>
          <a:graphicData uri="http://schemas.openxmlformats.org/presentationml/2006/ole">
            <mc:AlternateContent xmlns:mc="http://schemas.openxmlformats.org/markup-compatibility/2006">
              <mc:Choice xmlns:v="urn:schemas-microsoft-com:vml" Requires="v">
                <p:oleObj spid="_x0000_s940057" name="Equation" r:id="rId6" imgW="4012920" imgH="634680" progId="Equation.3">
                  <p:embed/>
                </p:oleObj>
              </mc:Choice>
              <mc:Fallback>
                <p:oleObj name="Equation" r:id="rId6" imgW="4012920" imgH="634680" progId="Equation.3">
                  <p:embed/>
                  <p:pic>
                    <p:nvPicPr>
                      <p:cNvPr id="0" name="Picture 5"/>
                      <p:cNvPicPr>
                        <a:picLocks noChangeAspect="1" noChangeArrowheads="1"/>
                      </p:cNvPicPr>
                      <p:nvPr/>
                    </p:nvPicPr>
                    <p:blipFill>
                      <a:blip r:embed="rId7"/>
                      <a:srcRect/>
                      <a:stretch>
                        <a:fillRect/>
                      </a:stretch>
                    </p:blipFill>
                    <p:spPr bwMode="auto">
                      <a:xfrm>
                        <a:off x="954088" y="3516313"/>
                        <a:ext cx="7821612" cy="1208087"/>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7B600780-A037-433D-AFBB-A512904CD631}" type="datetime3">
              <a:rPr lang="en-US"/>
              <a:pPr/>
              <a:t>4 March 2015</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642DA50E-1305-4E61-85FF-3B1BF4706B20}" type="slidenum">
              <a:rPr lang="en-US"/>
              <a:pPr/>
              <a:t>39</a:t>
            </a:fld>
            <a:endParaRPr lang="en-US"/>
          </a:p>
        </p:txBody>
      </p:sp>
      <p:sp>
        <p:nvSpPr>
          <p:cNvPr id="941058" name="Rectangle 2"/>
          <p:cNvSpPr>
            <a:spLocks noGrp="1" noChangeArrowheads="1"/>
          </p:cNvSpPr>
          <p:nvPr>
            <p:ph type="title"/>
          </p:nvPr>
        </p:nvSpPr>
        <p:spPr/>
        <p:txBody>
          <a:bodyPr/>
          <a:lstStyle/>
          <a:p>
            <a:r>
              <a:rPr lang="en-US"/>
              <a:t>Gaussian Classifier: </a:t>
            </a:r>
            <a:r>
              <a:rPr lang="en-US" b="0"/>
              <a:t>Σ</a:t>
            </a:r>
            <a:r>
              <a:rPr lang="en-US" b="0" i="1" baseline="-25000"/>
              <a:t>i</a:t>
            </a:r>
            <a:r>
              <a:rPr lang="en-US" b="0" i="1"/>
              <a:t> </a:t>
            </a:r>
            <a:r>
              <a:rPr lang="en-US" b="0"/>
              <a:t>= </a:t>
            </a:r>
            <a:r>
              <a:rPr lang="en-US" b="0" i="1"/>
              <a:t>σ</a:t>
            </a:r>
            <a:r>
              <a:rPr lang="en-US" b="0" baseline="30000"/>
              <a:t>2</a:t>
            </a:r>
            <a:r>
              <a:rPr lang="en-US" i="1"/>
              <a:t>I </a:t>
            </a:r>
            <a:endParaRPr lang="en-US" b="0"/>
          </a:p>
        </p:txBody>
      </p:sp>
      <p:sp>
        <p:nvSpPr>
          <p:cNvPr id="941059" name="Rectangle 3"/>
          <p:cNvSpPr>
            <a:spLocks noGrp="1" noChangeArrowheads="1"/>
          </p:cNvSpPr>
          <p:nvPr>
            <p:ph type="body" idx="1"/>
          </p:nvPr>
        </p:nvSpPr>
        <p:spPr/>
        <p:txBody>
          <a:bodyPr/>
          <a:lstStyle/>
          <a:p>
            <a:r>
              <a:rPr lang="en-US" sz="2000"/>
              <a:t>Each class has the same covariance structure: statistically independent dimensions with variance </a:t>
            </a:r>
            <a:r>
              <a:rPr lang="en-US" sz="2000" i="1"/>
              <a:t>σ</a:t>
            </a:r>
            <a:r>
              <a:rPr lang="en-US" sz="2000" baseline="30000"/>
              <a:t>2</a:t>
            </a:r>
            <a:r>
              <a:rPr lang="en-US" sz="2000"/>
              <a:t> </a:t>
            </a:r>
          </a:p>
          <a:p>
            <a:r>
              <a:rPr lang="en-US" sz="2000"/>
              <a:t>The equivalent discriminant functions are:</a:t>
            </a:r>
          </a:p>
          <a:p>
            <a:endParaRPr lang="en-US" sz="2000"/>
          </a:p>
          <a:p>
            <a:endParaRPr lang="en-US" sz="2000"/>
          </a:p>
          <a:p>
            <a:pPr>
              <a:buFont typeface="Wingdings" pitchFamily="2" charset="2"/>
              <a:buNone/>
            </a:pPr>
            <a:endParaRPr lang="en-US" sz="2000"/>
          </a:p>
          <a:p>
            <a:r>
              <a:rPr lang="en-US" sz="2000"/>
              <a:t>If each class is equally likely, this is a </a:t>
            </a:r>
            <a:r>
              <a:rPr lang="en-US" sz="2000">
                <a:solidFill>
                  <a:srgbClr val="FF0000"/>
                </a:solidFill>
              </a:rPr>
              <a:t>minimum distance</a:t>
            </a:r>
            <a:r>
              <a:rPr lang="en-US" sz="2000"/>
              <a:t> classifier, a form of template matching</a:t>
            </a:r>
          </a:p>
          <a:p>
            <a:r>
              <a:rPr lang="en-US" sz="2000"/>
              <a:t>The discriminant functions can be replaced by the following </a:t>
            </a:r>
            <a:r>
              <a:rPr lang="en-US" sz="2000">
                <a:solidFill>
                  <a:srgbClr val="FF0000"/>
                </a:solidFill>
              </a:rPr>
              <a:t>linear</a:t>
            </a:r>
            <a:r>
              <a:rPr lang="en-US" sz="2000"/>
              <a:t> expression:</a:t>
            </a:r>
          </a:p>
          <a:p>
            <a:endParaRPr lang="en-US" sz="2000"/>
          </a:p>
          <a:p>
            <a:r>
              <a:rPr lang="en-US" sz="2000"/>
              <a:t>where</a:t>
            </a:r>
          </a:p>
          <a:p>
            <a:endParaRPr lang="en-US" sz="2000"/>
          </a:p>
        </p:txBody>
      </p:sp>
      <p:graphicFrame>
        <p:nvGraphicFramePr>
          <p:cNvPr id="941060" name="Object 4"/>
          <p:cNvGraphicFramePr>
            <a:graphicFrameLocks noChangeAspect="1"/>
          </p:cNvGraphicFramePr>
          <p:nvPr/>
        </p:nvGraphicFramePr>
        <p:xfrm>
          <a:off x="2517775" y="2370138"/>
          <a:ext cx="4132263" cy="974725"/>
        </p:xfrm>
        <a:graphic>
          <a:graphicData uri="http://schemas.openxmlformats.org/presentationml/2006/ole">
            <mc:AlternateContent xmlns:mc="http://schemas.openxmlformats.org/markup-compatibility/2006">
              <mc:Choice xmlns:v="urn:schemas-microsoft-com:vml" Requires="v">
                <p:oleObj spid="_x0000_s941090" name="Equation" r:id="rId4" imgW="1892160" imgH="457200" progId="Equation.3">
                  <p:embed/>
                </p:oleObj>
              </mc:Choice>
              <mc:Fallback>
                <p:oleObj name="Equation" r:id="rId4" imgW="1892160" imgH="457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7775" y="2370138"/>
                        <a:ext cx="413226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1061" name="Object 5"/>
          <p:cNvGraphicFramePr>
            <a:graphicFrameLocks noChangeAspect="1"/>
          </p:cNvGraphicFramePr>
          <p:nvPr/>
        </p:nvGraphicFramePr>
        <p:xfrm>
          <a:off x="3241675" y="4875213"/>
          <a:ext cx="2052638" cy="514350"/>
        </p:xfrm>
        <a:graphic>
          <a:graphicData uri="http://schemas.openxmlformats.org/presentationml/2006/ole">
            <mc:AlternateContent xmlns:mc="http://schemas.openxmlformats.org/markup-compatibility/2006">
              <mc:Choice xmlns:v="urn:schemas-microsoft-com:vml" Requires="v">
                <p:oleObj spid="_x0000_s941091" name="Equation" r:id="rId6" imgW="939600" imgH="241200" progId="Equation.3">
                  <p:embed/>
                </p:oleObj>
              </mc:Choice>
              <mc:Fallback>
                <p:oleObj name="Equation" r:id="rId6" imgW="93960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1675" y="4875213"/>
                        <a:ext cx="20526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1062" name="Object 6"/>
          <p:cNvGraphicFramePr>
            <a:graphicFrameLocks noChangeAspect="1"/>
          </p:cNvGraphicFramePr>
          <p:nvPr/>
        </p:nvGraphicFramePr>
        <p:xfrm>
          <a:off x="1655763" y="5375275"/>
          <a:ext cx="6042025" cy="839788"/>
        </p:xfrm>
        <a:graphic>
          <a:graphicData uri="http://schemas.openxmlformats.org/presentationml/2006/ole">
            <mc:AlternateContent xmlns:mc="http://schemas.openxmlformats.org/markup-compatibility/2006">
              <mc:Choice xmlns:v="urn:schemas-microsoft-com:vml" Requires="v">
                <p:oleObj spid="_x0000_s941092" name="Equation" r:id="rId8" imgW="2768400" imgH="393480" progId="Equation.3">
                  <p:embed/>
                </p:oleObj>
              </mc:Choice>
              <mc:Fallback>
                <p:oleObj name="Equation" r:id="rId8" imgW="2768400" imgH="39348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763" y="5375275"/>
                        <a:ext cx="6042025"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D9FC8A30-1569-4313-899D-F61676E5673F}" type="datetime3">
              <a:rPr lang="en-US"/>
              <a:pPr/>
              <a:t>4 March 2015</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24BEB5B7-FA38-4A25-B7FA-CA4226D6BAD3}" type="slidenum">
              <a:rPr lang="en-US"/>
              <a:pPr/>
              <a:t>4</a:t>
            </a:fld>
            <a:endParaRPr lang="en-US"/>
          </a:p>
        </p:txBody>
      </p:sp>
      <p:sp>
        <p:nvSpPr>
          <p:cNvPr id="912386" name="Rectangle 2"/>
          <p:cNvSpPr>
            <a:spLocks noGrp="1" noChangeArrowheads="1"/>
          </p:cNvSpPr>
          <p:nvPr>
            <p:ph type="title"/>
          </p:nvPr>
        </p:nvSpPr>
        <p:spPr/>
        <p:txBody>
          <a:bodyPr/>
          <a:lstStyle/>
          <a:p>
            <a:r>
              <a:rPr lang="en-US"/>
              <a:t>Probability Basics </a:t>
            </a:r>
            <a:endParaRPr lang="en-US" b="0"/>
          </a:p>
        </p:txBody>
      </p:sp>
      <p:sp>
        <p:nvSpPr>
          <p:cNvPr id="912387" name="Rectangle 3"/>
          <p:cNvSpPr>
            <a:spLocks noGrp="1" noChangeArrowheads="1"/>
          </p:cNvSpPr>
          <p:nvPr>
            <p:ph type="body" idx="1"/>
          </p:nvPr>
        </p:nvSpPr>
        <p:spPr/>
        <p:txBody>
          <a:bodyPr/>
          <a:lstStyle/>
          <a:p>
            <a:r>
              <a:rPr lang="en-US" sz="2200"/>
              <a:t>Discrete probability mass function (PMF): </a:t>
            </a:r>
            <a:r>
              <a:rPr lang="en-US" sz="2200" i="1"/>
              <a:t>P</a:t>
            </a:r>
            <a:r>
              <a:rPr lang="en-US" sz="2200"/>
              <a:t>(</a:t>
            </a:r>
            <a:r>
              <a:rPr lang="en-US" sz="2200" i="1"/>
              <a:t>ω</a:t>
            </a:r>
            <a:r>
              <a:rPr lang="en-US" sz="2200" i="1" baseline="-25000"/>
              <a:t>i</a:t>
            </a:r>
            <a:r>
              <a:rPr lang="en-US" sz="2200"/>
              <a:t>)</a:t>
            </a:r>
          </a:p>
          <a:p>
            <a:endParaRPr lang="en-US" sz="2200"/>
          </a:p>
          <a:p>
            <a:endParaRPr lang="en-US" sz="2200"/>
          </a:p>
          <a:p>
            <a:endParaRPr lang="en-US" sz="1200"/>
          </a:p>
          <a:p>
            <a:r>
              <a:rPr lang="en-US" sz="2200"/>
              <a:t>Continuous probability density function (PDF): </a:t>
            </a:r>
            <a:r>
              <a:rPr lang="en-US" sz="2200" i="1"/>
              <a:t>p(x)</a:t>
            </a:r>
          </a:p>
          <a:p>
            <a:endParaRPr lang="en-US" sz="2200"/>
          </a:p>
          <a:p>
            <a:endParaRPr lang="en-US" sz="2200"/>
          </a:p>
          <a:p>
            <a:endParaRPr lang="en-US" sz="2200"/>
          </a:p>
          <a:p>
            <a:r>
              <a:rPr lang="en-US" sz="2200"/>
              <a:t>Expected value:</a:t>
            </a:r>
            <a:r>
              <a:rPr lang="en-US" sz="2200" i="1"/>
              <a:t> E(x)</a:t>
            </a:r>
            <a:r>
              <a:rPr lang="en-US" sz="2200"/>
              <a:t> </a:t>
            </a:r>
          </a:p>
          <a:p>
            <a:endParaRPr lang="en-US" sz="2200"/>
          </a:p>
        </p:txBody>
      </p:sp>
      <p:graphicFrame>
        <p:nvGraphicFramePr>
          <p:cNvPr id="912388" name="Object 4"/>
          <p:cNvGraphicFramePr>
            <a:graphicFrameLocks noChangeAspect="1"/>
          </p:cNvGraphicFramePr>
          <p:nvPr/>
        </p:nvGraphicFramePr>
        <p:xfrm>
          <a:off x="3648075" y="1962150"/>
          <a:ext cx="1552575" cy="762000"/>
        </p:xfrm>
        <a:graphic>
          <a:graphicData uri="http://schemas.openxmlformats.org/presentationml/2006/ole">
            <mc:AlternateContent xmlns:mc="http://schemas.openxmlformats.org/markup-compatibility/2006">
              <mc:Choice xmlns:v="urn:schemas-microsoft-com:vml" Requires="v">
                <p:oleObj spid="_x0000_s912418" name="Equation" r:id="rId4" imgW="698400" imgH="342720" progId="Equation.3">
                  <p:embed/>
                </p:oleObj>
              </mc:Choice>
              <mc:Fallback>
                <p:oleObj name="Equation" r:id="rId4" imgW="698400" imgH="34272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5" y="1962150"/>
                        <a:ext cx="15525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2389" name="Object 5"/>
          <p:cNvGraphicFramePr>
            <a:graphicFrameLocks noChangeAspect="1"/>
          </p:cNvGraphicFramePr>
          <p:nvPr/>
        </p:nvGraphicFramePr>
        <p:xfrm>
          <a:off x="3363913" y="3127375"/>
          <a:ext cx="2219325" cy="1303338"/>
        </p:xfrm>
        <a:graphic>
          <a:graphicData uri="http://schemas.openxmlformats.org/presentationml/2006/ole">
            <mc:AlternateContent xmlns:mc="http://schemas.openxmlformats.org/markup-compatibility/2006">
              <mc:Choice xmlns:v="urn:schemas-microsoft-com:vml" Requires="v">
                <p:oleObj spid="_x0000_s912419" name="Equation" r:id="rId6" imgW="799920" imgH="469800" progId="Equation.3">
                  <p:embed/>
                </p:oleObj>
              </mc:Choice>
              <mc:Fallback>
                <p:oleObj name="Equation" r:id="rId6" imgW="799920" imgH="4698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3913" y="3127375"/>
                        <a:ext cx="2219325"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2390" name="Object 6"/>
          <p:cNvGraphicFramePr>
            <a:graphicFrameLocks noChangeAspect="1"/>
          </p:cNvGraphicFramePr>
          <p:nvPr/>
        </p:nvGraphicFramePr>
        <p:xfrm>
          <a:off x="3036888" y="4741863"/>
          <a:ext cx="3028950" cy="1303337"/>
        </p:xfrm>
        <a:graphic>
          <a:graphicData uri="http://schemas.openxmlformats.org/presentationml/2006/ole">
            <mc:AlternateContent xmlns:mc="http://schemas.openxmlformats.org/markup-compatibility/2006">
              <mc:Choice xmlns:v="urn:schemas-microsoft-com:vml" Requires="v">
                <p:oleObj spid="_x0000_s912420" name="Equation" r:id="rId8" imgW="1091880" imgH="469800" progId="Equation.3">
                  <p:embed/>
                </p:oleObj>
              </mc:Choice>
              <mc:Fallback>
                <p:oleObj name="Equation" r:id="rId8" imgW="1091880" imgH="4698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6888" y="4741863"/>
                        <a:ext cx="3028950" cy="1303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57929CF3-61EE-4B47-8CE8-E792ACC17B63}"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1DFAA3F7-132D-4ACF-8BE5-A2C9D64C20B7}" type="slidenum">
              <a:rPr lang="en-US"/>
              <a:pPr/>
              <a:t>40</a:t>
            </a:fld>
            <a:endParaRPr lang="en-US"/>
          </a:p>
        </p:txBody>
      </p:sp>
      <p:sp>
        <p:nvSpPr>
          <p:cNvPr id="942082" name="Rectangle 2"/>
          <p:cNvSpPr>
            <a:spLocks noGrp="1" noChangeArrowheads="1"/>
          </p:cNvSpPr>
          <p:nvPr>
            <p:ph type="title"/>
          </p:nvPr>
        </p:nvSpPr>
        <p:spPr/>
        <p:txBody>
          <a:bodyPr/>
          <a:lstStyle/>
          <a:p>
            <a:r>
              <a:rPr lang="en-US"/>
              <a:t>Gaussian Classifier: </a:t>
            </a:r>
            <a:r>
              <a:rPr lang="en-US" b="0"/>
              <a:t>Σ</a:t>
            </a:r>
            <a:r>
              <a:rPr lang="en-US" b="0" i="1" baseline="-25000"/>
              <a:t>i</a:t>
            </a:r>
            <a:r>
              <a:rPr lang="en-US" b="0" i="1"/>
              <a:t> </a:t>
            </a:r>
            <a:r>
              <a:rPr lang="en-US" b="0"/>
              <a:t>= </a:t>
            </a:r>
            <a:r>
              <a:rPr lang="en-US" b="0" i="1"/>
              <a:t>σ</a:t>
            </a:r>
            <a:r>
              <a:rPr lang="en-US" b="0" baseline="30000"/>
              <a:t>2</a:t>
            </a:r>
            <a:r>
              <a:rPr lang="en-US" i="1"/>
              <a:t>I</a:t>
            </a:r>
          </a:p>
        </p:txBody>
      </p:sp>
      <p:sp>
        <p:nvSpPr>
          <p:cNvPr id="942083" name="Rectangle 3"/>
          <p:cNvSpPr>
            <a:spLocks noGrp="1" noChangeArrowheads="1"/>
          </p:cNvSpPr>
          <p:nvPr>
            <p:ph type="body" idx="1"/>
          </p:nvPr>
        </p:nvSpPr>
        <p:spPr/>
        <p:txBody>
          <a:bodyPr/>
          <a:lstStyle/>
          <a:p>
            <a:r>
              <a:rPr lang="en-US" sz="2000"/>
              <a:t>For distributions with a common covariance structure the decision regions a hyper-planes.</a:t>
            </a:r>
          </a:p>
          <a:p>
            <a:endParaRPr lang="en-US" sz="2000"/>
          </a:p>
        </p:txBody>
      </p:sp>
      <p:pic>
        <p:nvPicPr>
          <p:cNvPr id="942084" name="Picture 4"/>
          <p:cNvPicPr>
            <a:picLocks noChangeAspect="1" noChangeArrowheads="1"/>
          </p:cNvPicPr>
          <p:nvPr/>
        </p:nvPicPr>
        <p:blipFill>
          <a:blip r:embed="rId3" cstate="print"/>
          <a:srcRect/>
          <a:stretch>
            <a:fillRect/>
          </a:stretch>
        </p:blipFill>
        <p:spPr bwMode="auto">
          <a:xfrm>
            <a:off x="655638" y="2405063"/>
            <a:ext cx="7854950" cy="3482975"/>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DFE72A90-1DC4-49AF-BEAB-6D52DB355D22}" type="datetime3">
              <a:rPr lang="en-US"/>
              <a:pPr/>
              <a:t>4 March 2015</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6F5AE2A8-E7B7-4C77-9030-801E2E1D5938}" type="slidenum">
              <a:rPr lang="en-US"/>
              <a:pPr/>
              <a:t>41</a:t>
            </a:fld>
            <a:endParaRPr lang="en-US"/>
          </a:p>
        </p:txBody>
      </p:sp>
      <p:sp>
        <p:nvSpPr>
          <p:cNvPr id="943106" name="Rectangle 2"/>
          <p:cNvSpPr>
            <a:spLocks noGrp="1" noChangeArrowheads="1"/>
          </p:cNvSpPr>
          <p:nvPr>
            <p:ph type="title"/>
          </p:nvPr>
        </p:nvSpPr>
        <p:spPr/>
        <p:txBody>
          <a:bodyPr/>
          <a:lstStyle/>
          <a:p>
            <a:r>
              <a:rPr lang="en-US"/>
              <a:t>Gaussian Classifier: </a:t>
            </a:r>
            <a:r>
              <a:rPr lang="en-US" b="0"/>
              <a:t>Σ</a:t>
            </a:r>
            <a:r>
              <a:rPr lang="en-US" b="0" i="1" baseline="-25000"/>
              <a:t>i</a:t>
            </a:r>
            <a:r>
              <a:rPr lang="en-US" b="0"/>
              <a:t>=Σ</a:t>
            </a:r>
          </a:p>
        </p:txBody>
      </p:sp>
      <p:sp>
        <p:nvSpPr>
          <p:cNvPr id="943107" name="Rectangle 3"/>
          <p:cNvSpPr>
            <a:spLocks noGrp="1" noChangeArrowheads="1"/>
          </p:cNvSpPr>
          <p:nvPr>
            <p:ph type="body" idx="1"/>
          </p:nvPr>
        </p:nvSpPr>
        <p:spPr/>
        <p:txBody>
          <a:bodyPr/>
          <a:lstStyle/>
          <a:p>
            <a:r>
              <a:rPr lang="en-US" sz="2000"/>
              <a:t>Each class has the same covariance structure Σ </a:t>
            </a:r>
          </a:p>
          <a:p>
            <a:r>
              <a:rPr lang="en-US" sz="2000"/>
              <a:t>The equivalent discriminant functions are: </a:t>
            </a:r>
          </a:p>
          <a:p>
            <a:endParaRPr lang="en-US" sz="2000"/>
          </a:p>
          <a:p>
            <a:endParaRPr lang="en-US" sz="2000"/>
          </a:p>
          <a:p>
            <a:endParaRPr lang="en-US" sz="2000"/>
          </a:p>
          <a:p>
            <a:r>
              <a:rPr lang="en-US" sz="2000"/>
              <a:t>If each class is equally likely, the minimum error decision rule is the squared </a:t>
            </a:r>
            <a:r>
              <a:rPr lang="en-US" sz="2000" b="1" i="1">
                <a:solidFill>
                  <a:srgbClr val="FF0000"/>
                </a:solidFill>
              </a:rPr>
              <a:t>Mahalanobis</a:t>
            </a:r>
            <a:r>
              <a:rPr lang="en-US" sz="2000"/>
              <a:t> distance </a:t>
            </a:r>
          </a:p>
          <a:p>
            <a:r>
              <a:rPr lang="en-US" sz="2000"/>
              <a:t>The discriminant functions remain linear expressions:</a:t>
            </a:r>
          </a:p>
          <a:p>
            <a:endParaRPr lang="en-US" sz="2000"/>
          </a:p>
          <a:p>
            <a:endParaRPr lang="en-US" sz="2000"/>
          </a:p>
          <a:p>
            <a:r>
              <a:rPr lang="en-US" sz="2000"/>
              <a:t>where </a:t>
            </a:r>
          </a:p>
          <a:p>
            <a:endParaRPr lang="en-US" sz="2000"/>
          </a:p>
          <a:p>
            <a:endParaRPr lang="en-US" sz="2000"/>
          </a:p>
        </p:txBody>
      </p:sp>
      <p:graphicFrame>
        <p:nvGraphicFramePr>
          <p:cNvPr id="943108" name="Object 4"/>
          <p:cNvGraphicFramePr>
            <a:graphicFrameLocks noChangeAspect="1"/>
          </p:cNvGraphicFramePr>
          <p:nvPr/>
        </p:nvGraphicFramePr>
        <p:xfrm>
          <a:off x="1522413" y="2093913"/>
          <a:ext cx="5756275" cy="927100"/>
        </p:xfrm>
        <a:graphic>
          <a:graphicData uri="http://schemas.openxmlformats.org/presentationml/2006/ole">
            <mc:AlternateContent xmlns:mc="http://schemas.openxmlformats.org/markup-compatibility/2006">
              <mc:Choice xmlns:v="urn:schemas-microsoft-com:vml" Requires="v">
                <p:oleObj spid="_x0000_s943139" name="Equation" r:id="rId4" imgW="2387520" imgH="393480" progId="Equation.3">
                  <p:embed/>
                </p:oleObj>
              </mc:Choice>
              <mc:Fallback>
                <p:oleObj name="Equation" r:id="rId4" imgW="2387520" imgH="3934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2093913"/>
                        <a:ext cx="575627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3110" name="Object 6"/>
          <p:cNvGraphicFramePr>
            <a:graphicFrameLocks noChangeAspect="1"/>
          </p:cNvGraphicFramePr>
          <p:nvPr/>
        </p:nvGraphicFramePr>
        <p:xfrm>
          <a:off x="3294063" y="4316413"/>
          <a:ext cx="2051050" cy="514350"/>
        </p:xfrm>
        <a:graphic>
          <a:graphicData uri="http://schemas.openxmlformats.org/presentationml/2006/ole">
            <mc:AlternateContent xmlns:mc="http://schemas.openxmlformats.org/markup-compatibility/2006">
              <mc:Choice xmlns:v="urn:schemas-microsoft-com:vml" Requires="v">
                <p:oleObj spid="_x0000_s943140" name="Equation" r:id="rId6" imgW="939600" imgH="241200" progId="Equation.3">
                  <p:embed/>
                </p:oleObj>
              </mc:Choice>
              <mc:Fallback>
                <p:oleObj name="Equation" r:id="rId6" imgW="939600" imgH="2412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4063" y="4316413"/>
                        <a:ext cx="205105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3111" name="Object 7"/>
          <p:cNvGraphicFramePr>
            <a:graphicFrameLocks noChangeAspect="1"/>
          </p:cNvGraphicFramePr>
          <p:nvPr/>
        </p:nvGraphicFramePr>
        <p:xfrm>
          <a:off x="1614488" y="5375275"/>
          <a:ext cx="6126162" cy="839788"/>
        </p:xfrm>
        <a:graphic>
          <a:graphicData uri="http://schemas.openxmlformats.org/presentationml/2006/ole">
            <mc:AlternateContent xmlns:mc="http://schemas.openxmlformats.org/markup-compatibility/2006">
              <mc:Choice xmlns:v="urn:schemas-microsoft-com:vml" Requires="v">
                <p:oleObj spid="_x0000_s943141" name="Equation" r:id="rId8" imgW="2806560" imgH="393480" progId="Equation.3">
                  <p:embed/>
                </p:oleObj>
              </mc:Choice>
              <mc:Fallback>
                <p:oleObj name="Equation" r:id="rId8" imgW="2806560" imgH="39348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4488" y="5375275"/>
                        <a:ext cx="6126162"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28CCD0AA-CC05-4593-AB82-8CB358ED030E}" type="datetime3">
              <a:rPr lang="en-US"/>
              <a:pPr/>
              <a:t>4 March 2015</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619EA5E3-EFA6-4D09-B89D-44FE5F83B4E3}" type="slidenum">
              <a:rPr lang="en-US"/>
              <a:pPr/>
              <a:t>42</a:t>
            </a:fld>
            <a:endParaRPr lang="en-US"/>
          </a:p>
        </p:txBody>
      </p:sp>
      <p:sp>
        <p:nvSpPr>
          <p:cNvPr id="944130" name="Rectangle 2"/>
          <p:cNvSpPr>
            <a:spLocks noGrp="1" noChangeArrowheads="1"/>
          </p:cNvSpPr>
          <p:nvPr>
            <p:ph type="title"/>
          </p:nvPr>
        </p:nvSpPr>
        <p:spPr/>
        <p:txBody>
          <a:bodyPr/>
          <a:lstStyle/>
          <a:p>
            <a:r>
              <a:rPr lang="en-US" sz="3400" dirty="0"/>
              <a:t>Gaussian Classifier: </a:t>
            </a:r>
            <a:r>
              <a:rPr lang="en-US" sz="3600" dirty="0" err="1">
                <a:latin typeface="Times New Roman" panose="02020603050405020304" pitchFamily="18" charset="0"/>
                <a:cs typeface="Times New Roman" panose="02020603050405020304" pitchFamily="18" charset="0"/>
              </a:rPr>
              <a:t>Σ</a:t>
            </a:r>
            <a:r>
              <a:rPr lang="en-US" sz="3600" baseline="-25000" dirty="0" err="1">
                <a:latin typeface="Times New Roman" panose="02020603050405020304" pitchFamily="18" charset="0"/>
                <a:cs typeface="Times New Roman" panose="02020603050405020304" pitchFamily="18" charset="0"/>
              </a:rPr>
              <a:t>i</a:t>
            </a:r>
            <a:r>
              <a:rPr lang="en-US" sz="3600" baseline="-25000" dirty="0">
                <a:latin typeface="Times New Roman" panose="02020603050405020304" pitchFamily="18" charset="0"/>
                <a:cs typeface="Times New Roman" panose="02020603050405020304" pitchFamily="18" charset="0"/>
              </a:rPr>
              <a:t> </a:t>
            </a:r>
            <a:r>
              <a:rPr lang="en-US" sz="3400" dirty="0" smtClean="0"/>
              <a:t>Arbitrary </a:t>
            </a:r>
            <a:endParaRPr lang="en-US" sz="3400" b="0" dirty="0"/>
          </a:p>
        </p:txBody>
      </p:sp>
      <p:sp>
        <p:nvSpPr>
          <p:cNvPr id="944131" name="Rectangle 3"/>
          <p:cNvSpPr>
            <a:spLocks noGrp="1" noChangeArrowheads="1"/>
          </p:cNvSpPr>
          <p:nvPr>
            <p:ph type="body" idx="1"/>
          </p:nvPr>
        </p:nvSpPr>
        <p:spPr/>
        <p:txBody>
          <a:bodyPr/>
          <a:lstStyle/>
          <a:p>
            <a:r>
              <a:rPr lang="en-US" sz="2000" dirty="0"/>
              <a:t>Each class has a different covariance structure </a:t>
            </a:r>
            <a:r>
              <a:rPr lang="en-US" sz="2000" b="1" dirty="0" err="1">
                <a:latin typeface="Times New Roman" panose="02020603050405020304" pitchFamily="18" charset="0"/>
                <a:cs typeface="Times New Roman" panose="02020603050405020304" pitchFamily="18" charset="0"/>
              </a:rPr>
              <a:t>Σ</a:t>
            </a:r>
            <a:r>
              <a:rPr lang="en-US" sz="2000" b="1" baseline="-25000" dirty="0" err="1">
                <a:latin typeface="Times New Roman" panose="02020603050405020304" pitchFamily="18" charset="0"/>
                <a:cs typeface="Times New Roman" panose="02020603050405020304" pitchFamily="18" charset="0"/>
              </a:rPr>
              <a:t>i</a:t>
            </a:r>
            <a:r>
              <a:rPr lang="en-US" sz="2000" i="1" dirty="0"/>
              <a:t> </a:t>
            </a:r>
            <a:endParaRPr lang="en-US" sz="2000" i="1" dirty="0" smtClean="0"/>
          </a:p>
          <a:p>
            <a:endParaRPr lang="en-US" sz="2000" dirty="0" smtClean="0"/>
          </a:p>
          <a:p>
            <a:endParaRPr lang="en-US" sz="2000" dirty="0"/>
          </a:p>
          <a:p>
            <a:endParaRPr lang="en-US" sz="2000" dirty="0" smtClean="0"/>
          </a:p>
          <a:p>
            <a:endParaRPr lang="en-US" sz="2000" dirty="0"/>
          </a:p>
          <a:p>
            <a:endParaRPr lang="en-US" sz="2000" dirty="0"/>
          </a:p>
          <a:p>
            <a:r>
              <a:rPr lang="en-US" sz="2000" dirty="0"/>
              <a:t>The equivalent discriminant functions are: </a:t>
            </a:r>
          </a:p>
          <a:p>
            <a:endParaRPr lang="en-US" sz="2000" dirty="0"/>
          </a:p>
          <a:p>
            <a:endParaRPr lang="en-US" sz="2000" dirty="0"/>
          </a:p>
          <a:p>
            <a:pPr marL="0" indent="0">
              <a:buNone/>
            </a:pPr>
            <a:r>
              <a:rPr lang="en-US" sz="2000" dirty="0" smtClean="0"/>
              <a:t> </a:t>
            </a:r>
            <a:endParaRPr lang="en-US" sz="2000" dirty="0"/>
          </a:p>
        </p:txBody>
      </p:sp>
      <p:graphicFrame>
        <p:nvGraphicFramePr>
          <p:cNvPr id="944132" name="Object 4"/>
          <p:cNvGraphicFramePr>
            <a:graphicFrameLocks noChangeAspect="1"/>
          </p:cNvGraphicFramePr>
          <p:nvPr>
            <p:extLst>
              <p:ext uri="{D42A27DB-BD31-4B8C-83A1-F6EECF244321}">
                <p14:modId xmlns:p14="http://schemas.microsoft.com/office/powerpoint/2010/main" val="1996942996"/>
              </p:ext>
            </p:extLst>
          </p:nvPr>
        </p:nvGraphicFramePr>
        <p:xfrm>
          <a:off x="1143635" y="4161473"/>
          <a:ext cx="7091363" cy="912812"/>
        </p:xfrm>
        <a:graphic>
          <a:graphicData uri="http://schemas.openxmlformats.org/presentationml/2006/ole">
            <mc:AlternateContent xmlns:mc="http://schemas.openxmlformats.org/markup-compatibility/2006">
              <mc:Choice xmlns:v="urn:schemas-microsoft-com:vml" Requires="v">
                <p:oleObj spid="_x0000_s944161" name="Equation" r:id="rId4" imgW="2984400" imgH="393480" progId="Equation.3">
                  <p:embed/>
                </p:oleObj>
              </mc:Choice>
              <mc:Fallback>
                <p:oleObj name="Equation" r:id="rId4" imgW="2984400" imgH="3934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635" y="4161473"/>
                        <a:ext cx="7091363"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1191345153"/>
              </p:ext>
            </p:extLst>
          </p:nvPr>
        </p:nvGraphicFramePr>
        <p:xfrm>
          <a:off x="728663" y="1995488"/>
          <a:ext cx="7996237" cy="1417637"/>
        </p:xfrm>
        <a:graphic>
          <a:graphicData uri="http://schemas.openxmlformats.org/presentationml/2006/ole">
            <mc:AlternateContent xmlns:mc="http://schemas.openxmlformats.org/markup-compatibility/2006">
              <mc:Choice xmlns:v="urn:schemas-microsoft-com:vml" Requires="v">
                <p:oleObj spid="_x0000_s944162" name="Equation" r:id="rId6" imgW="2793960" imgH="495000" progId="Equation.3">
                  <p:embed/>
                </p:oleObj>
              </mc:Choice>
              <mc:Fallback>
                <p:oleObj name="Equation" r:id="rId6" imgW="2793960" imgH="495000" progId="Equation.3">
                  <p:embed/>
                  <p:pic>
                    <p:nvPicPr>
                      <p:cNvPr id="0" name=""/>
                      <p:cNvPicPr>
                        <a:picLocks noChangeAspect="1" noChangeArrowheads="1"/>
                      </p:cNvPicPr>
                      <p:nvPr/>
                    </p:nvPicPr>
                    <p:blipFill>
                      <a:blip r:embed="rId7"/>
                      <a:srcRect/>
                      <a:stretch>
                        <a:fillRect/>
                      </a:stretch>
                    </p:blipFill>
                    <p:spPr bwMode="auto">
                      <a:xfrm>
                        <a:off x="728663" y="1995488"/>
                        <a:ext cx="7996237" cy="1417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a:t>The discriminant functions are inherently quadratic:</a:t>
            </a:r>
          </a:p>
          <a:p>
            <a:endParaRPr lang="en-US" sz="3200" dirty="0"/>
          </a:p>
          <a:p>
            <a:endParaRPr lang="en-US" sz="3200" dirty="0"/>
          </a:p>
          <a:p>
            <a:r>
              <a:rPr lang="en-US" sz="3200" dirty="0"/>
              <a:t>where</a:t>
            </a:r>
          </a:p>
          <a:p>
            <a:endParaRPr lang="en-US" dirty="0"/>
          </a:p>
        </p:txBody>
      </p:sp>
      <p:sp>
        <p:nvSpPr>
          <p:cNvPr id="4" name="Date Placeholder 3"/>
          <p:cNvSpPr>
            <a:spLocks noGrp="1"/>
          </p:cNvSpPr>
          <p:nvPr>
            <p:ph type="dt" sz="half" idx="10"/>
          </p:nvPr>
        </p:nvSpPr>
        <p:spPr/>
        <p:txBody>
          <a:bodyPr/>
          <a:lstStyle/>
          <a:p>
            <a:fld id="{782C911C-DFC9-4228-A6BC-34AB16BC34D4}" type="datetime3">
              <a:rPr lang="en-US" smtClean="0"/>
              <a:pPr/>
              <a:t>4 March 2015</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5664B02D-E5B1-46C2-B370-C67FC9B41FD1}" type="slidenum">
              <a:rPr lang="en-US" smtClean="0"/>
              <a:pPr/>
              <a:t>43</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13384806"/>
              </p:ext>
            </p:extLst>
          </p:nvPr>
        </p:nvGraphicFramePr>
        <p:xfrm>
          <a:off x="2060575" y="4211638"/>
          <a:ext cx="4868863" cy="1984375"/>
        </p:xfrm>
        <a:graphic>
          <a:graphicData uri="http://schemas.openxmlformats.org/presentationml/2006/ole">
            <mc:AlternateContent xmlns:mc="http://schemas.openxmlformats.org/markup-compatibility/2006">
              <mc:Choice xmlns:v="urn:schemas-microsoft-com:vml" Requires="v">
                <p:oleObj spid="_x0000_s1073156" name="Equation" r:id="rId3" imgW="2527200" imgH="1054080" progId="Equation.3">
                  <p:embed/>
                </p:oleObj>
              </mc:Choice>
              <mc:Fallback>
                <p:oleObj name="Equation" r:id="rId3" imgW="2527200" imgH="1054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575" y="4211638"/>
                        <a:ext cx="4868863" cy="198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468071779"/>
              </p:ext>
            </p:extLst>
          </p:nvPr>
        </p:nvGraphicFramePr>
        <p:xfrm>
          <a:off x="2590800" y="2800033"/>
          <a:ext cx="3849688" cy="631825"/>
        </p:xfrm>
        <a:graphic>
          <a:graphicData uri="http://schemas.openxmlformats.org/presentationml/2006/ole">
            <mc:AlternateContent xmlns:mc="http://schemas.openxmlformats.org/markup-compatibility/2006">
              <mc:Choice xmlns:v="urn:schemas-microsoft-com:vml" Requires="v">
                <p:oleObj spid="_x0000_s1073157" name="Equation" r:id="rId5" imgW="1434960" imgH="241200" progId="Equation.3">
                  <p:embed/>
                </p:oleObj>
              </mc:Choice>
              <mc:Fallback>
                <p:oleObj name="Equation" r:id="rId5" imgW="14349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800033"/>
                        <a:ext cx="3849688"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271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80EC6860-39E4-4F4A-8912-15E2016C6E5E}" type="datetime3">
              <a:rPr lang="en-US"/>
              <a:pPr/>
              <a:t>4 March 2015</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C8138330-30EA-4B84-BA6C-E01F28C713FD}" type="slidenum">
              <a:rPr lang="en-US"/>
              <a:pPr/>
              <a:t>44</a:t>
            </a:fld>
            <a:endParaRPr lang="en-US"/>
          </a:p>
        </p:txBody>
      </p:sp>
      <p:sp>
        <p:nvSpPr>
          <p:cNvPr id="945154" name="Rectangle 2"/>
          <p:cNvSpPr>
            <a:spLocks noGrp="1" noChangeArrowheads="1"/>
          </p:cNvSpPr>
          <p:nvPr>
            <p:ph type="title"/>
          </p:nvPr>
        </p:nvSpPr>
        <p:spPr/>
        <p:txBody>
          <a:bodyPr/>
          <a:lstStyle/>
          <a:p>
            <a:r>
              <a:rPr lang="en-US" sz="3400" dirty="0"/>
              <a:t>Gaussian Classifier: </a:t>
            </a:r>
            <a:r>
              <a:rPr lang="en-US" sz="3600" dirty="0" err="1">
                <a:latin typeface="Times New Roman" panose="02020603050405020304" pitchFamily="18" charset="0"/>
                <a:cs typeface="Times New Roman" panose="02020603050405020304" pitchFamily="18" charset="0"/>
              </a:rPr>
              <a:t>Σ</a:t>
            </a:r>
            <a:r>
              <a:rPr lang="en-US" sz="3600" baseline="-25000" dirty="0" err="1">
                <a:latin typeface="Times New Roman" panose="02020603050405020304" pitchFamily="18" charset="0"/>
                <a:cs typeface="Times New Roman" panose="02020603050405020304" pitchFamily="18" charset="0"/>
              </a:rPr>
              <a:t>i</a:t>
            </a:r>
            <a:r>
              <a:rPr lang="en-US" sz="3400" b="0" i="1" dirty="0" smtClean="0"/>
              <a:t> </a:t>
            </a:r>
            <a:r>
              <a:rPr lang="en-US" sz="3400" dirty="0"/>
              <a:t>Arbitrary</a:t>
            </a:r>
          </a:p>
        </p:txBody>
      </p:sp>
      <p:sp>
        <p:nvSpPr>
          <p:cNvPr id="945155" name="Rectangle 3"/>
          <p:cNvSpPr>
            <a:spLocks noGrp="1" noChangeArrowheads="1"/>
          </p:cNvSpPr>
          <p:nvPr>
            <p:ph type="body" idx="1"/>
          </p:nvPr>
        </p:nvSpPr>
        <p:spPr/>
        <p:txBody>
          <a:bodyPr/>
          <a:lstStyle/>
          <a:p>
            <a:r>
              <a:rPr lang="en-US" sz="2000" dirty="0"/>
              <a:t>For distributions with arbitrary covariance structures the decision regions are defined by hyper-spheres. </a:t>
            </a:r>
          </a:p>
          <a:p>
            <a:endParaRPr lang="en-US" sz="2000" dirty="0"/>
          </a:p>
          <a:p>
            <a:endParaRPr lang="en-US" sz="2000" dirty="0"/>
          </a:p>
        </p:txBody>
      </p:sp>
      <p:pic>
        <p:nvPicPr>
          <p:cNvPr id="945156" name="Picture 4"/>
          <p:cNvPicPr>
            <a:picLocks noChangeAspect="1" noChangeArrowheads="1"/>
          </p:cNvPicPr>
          <p:nvPr/>
        </p:nvPicPr>
        <p:blipFill>
          <a:blip r:embed="rId3" cstate="print"/>
          <a:srcRect/>
          <a:stretch>
            <a:fillRect/>
          </a:stretch>
        </p:blipFill>
        <p:spPr bwMode="auto">
          <a:xfrm>
            <a:off x="2703513" y="2281238"/>
            <a:ext cx="3673475" cy="38608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8170F3-69C6-4D8E-85A6-C9CECBD478CD}"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88A64786-F13C-46C0-A83B-A475D07B19A4}" type="slidenum">
              <a:rPr lang="en-US"/>
              <a:pPr/>
              <a:t>45</a:t>
            </a:fld>
            <a:endParaRPr lang="en-US"/>
          </a:p>
        </p:txBody>
      </p:sp>
      <p:sp>
        <p:nvSpPr>
          <p:cNvPr id="946178" name="Rectangle 2"/>
          <p:cNvSpPr>
            <a:spLocks noGrp="1" noChangeArrowheads="1"/>
          </p:cNvSpPr>
          <p:nvPr>
            <p:ph type="title"/>
          </p:nvPr>
        </p:nvSpPr>
        <p:spPr/>
        <p:txBody>
          <a:bodyPr/>
          <a:lstStyle/>
          <a:p>
            <a:r>
              <a:rPr lang="en-US" sz="3400"/>
              <a:t>3 Class Classification </a:t>
            </a:r>
            <a:br>
              <a:rPr lang="en-US" sz="3400"/>
            </a:br>
            <a:r>
              <a:rPr lang="en-US" sz="3400"/>
              <a:t>(Atal &amp; Rabiner, 1976) </a:t>
            </a:r>
            <a:endParaRPr lang="en-US" sz="3400" b="0"/>
          </a:p>
        </p:txBody>
      </p:sp>
      <p:sp>
        <p:nvSpPr>
          <p:cNvPr id="946179" name="Rectangle 3"/>
          <p:cNvSpPr>
            <a:spLocks noGrp="1" noChangeArrowheads="1"/>
          </p:cNvSpPr>
          <p:nvPr>
            <p:ph type="body" idx="1"/>
          </p:nvPr>
        </p:nvSpPr>
        <p:spPr/>
        <p:txBody>
          <a:bodyPr/>
          <a:lstStyle/>
          <a:p>
            <a:pPr>
              <a:lnSpc>
                <a:spcPct val="90000"/>
              </a:lnSpc>
            </a:pPr>
            <a:r>
              <a:rPr lang="en-US" sz="2100"/>
              <a:t>Distinguish between silence, unvoiced, and voiced sounds </a:t>
            </a:r>
          </a:p>
          <a:p>
            <a:pPr>
              <a:lnSpc>
                <a:spcPct val="90000"/>
              </a:lnSpc>
            </a:pPr>
            <a:r>
              <a:rPr lang="en-US" sz="2100"/>
              <a:t>Use 5 features: </a:t>
            </a:r>
          </a:p>
          <a:p>
            <a:pPr lvl="1">
              <a:lnSpc>
                <a:spcPct val="90000"/>
              </a:lnSpc>
            </a:pPr>
            <a:r>
              <a:rPr lang="en-US" sz="2000"/>
              <a:t>Zero crossing count </a:t>
            </a:r>
          </a:p>
          <a:p>
            <a:pPr lvl="1">
              <a:lnSpc>
                <a:spcPct val="90000"/>
              </a:lnSpc>
            </a:pPr>
            <a:r>
              <a:rPr lang="en-US" sz="2000"/>
              <a:t>Log energy </a:t>
            </a:r>
          </a:p>
          <a:p>
            <a:pPr lvl="1">
              <a:lnSpc>
                <a:spcPct val="90000"/>
              </a:lnSpc>
            </a:pPr>
            <a:r>
              <a:rPr lang="en-US" sz="2000"/>
              <a:t>Normalized first autocorrelation coefficient </a:t>
            </a:r>
          </a:p>
          <a:p>
            <a:pPr lvl="1">
              <a:lnSpc>
                <a:spcPct val="90000"/>
              </a:lnSpc>
            </a:pPr>
            <a:r>
              <a:rPr lang="en-US" sz="2000"/>
              <a:t>First predictor coefficient, and </a:t>
            </a:r>
          </a:p>
          <a:p>
            <a:pPr lvl="1">
              <a:lnSpc>
                <a:spcPct val="90000"/>
              </a:lnSpc>
            </a:pPr>
            <a:r>
              <a:rPr lang="en-US" sz="2000"/>
              <a:t>Normalized prediction error </a:t>
            </a:r>
          </a:p>
          <a:p>
            <a:pPr>
              <a:lnSpc>
                <a:spcPct val="90000"/>
              </a:lnSpc>
            </a:pPr>
            <a:r>
              <a:rPr lang="en-US" sz="2100"/>
              <a:t>Multivariate Gaussian classifier, ML estimation </a:t>
            </a:r>
          </a:p>
          <a:p>
            <a:pPr>
              <a:lnSpc>
                <a:spcPct val="90000"/>
              </a:lnSpc>
            </a:pPr>
            <a:r>
              <a:rPr lang="en-US" sz="2100"/>
              <a:t>Decision by squared Mahalanobis distance </a:t>
            </a:r>
          </a:p>
          <a:p>
            <a:pPr>
              <a:lnSpc>
                <a:spcPct val="90000"/>
              </a:lnSpc>
            </a:pPr>
            <a:r>
              <a:rPr lang="en-US" sz="2100"/>
              <a:t>Trained on four speakers (2 sentences/speaker), tested on 2 speakers (1 sentence/speaker)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6" name="Rectangle 4"/>
          <p:cNvSpPr>
            <a:spLocks noGrp="1" noChangeArrowheads="1"/>
          </p:cNvSpPr>
          <p:nvPr>
            <p:ph type="ctrTitle"/>
          </p:nvPr>
        </p:nvSpPr>
        <p:spPr/>
        <p:txBody>
          <a:bodyPr/>
          <a:lstStyle/>
          <a:p>
            <a:r>
              <a:rPr lang="en-US"/>
              <a:t>Maximum A Posteriori Parameter Estimation</a:t>
            </a:r>
          </a:p>
        </p:txBody>
      </p:sp>
      <p:sp>
        <p:nvSpPr>
          <p:cNvPr id="991237" name="Rectangle 5"/>
          <p:cNvSpPr>
            <a:spLocks noGrp="1" noChangeArrowheads="1"/>
          </p:cNvSpPr>
          <p:nvPr>
            <p:ph type="subTitle"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FCFA5C-E556-4FBE-A337-419ECEA28FFD}"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DB6F7D59-A9C8-4A4A-A903-58D1018CAA6F}" type="slidenum">
              <a:rPr lang="en-US"/>
              <a:pPr/>
              <a:t>47</a:t>
            </a:fld>
            <a:endParaRPr lang="en-US"/>
          </a:p>
        </p:txBody>
      </p:sp>
      <p:sp>
        <p:nvSpPr>
          <p:cNvPr id="1003522" name="Rectangle 2"/>
          <p:cNvSpPr>
            <a:spLocks noGrp="1" noChangeArrowheads="1"/>
          </p:cNvSpPr>
          <p:nvPr>
            <p:ph type="title"/>
          </p:nvPr>
        </p:nvSpPr>
        <p:spPr/>
        <p:txBody>
          <a:bodyPr/>
          <a:lstStyle/>
          <a:p>
            <a:r>
              <a:rPr lang="en-US" sz="3400"/>
              <a:t>Maximum A Posteriori Parameter Estimation</a:t>
            </a:r>
          </a:p>
        </p:txBody>
      </p:sp>
      <p:sp>
        <p:nvSpPr>
          <p:cNvPr id="1003523" name="Rectangle 3"/>
          <p:cNvSpPr>
            <a:spLocks noGrp="1" noChangeArrowheads="1"/>
          </p:cNvSpPr>
          <p:nvPr>
            <p:ph type="body" idx="1"/>
          </p:nvPr>
        </p:nvSpPr>
        <p:spPr/>
        <p:txBody>
          <a:bodyPr/>
          <a:lstStyle/>
          <a:p>
            <a:r>
              <a:rPr lang="en-US" sz="2000"/>
              <a:t>Maximum likelihood estimation approaches assume the form of the PDF </a:t>
            </a:r>
            <a:r>
              <a:rPr lang="en-US" sz="2000" i="1"/>
              <a:t>p</a:t>
            </a:r>
            <a:r>
              <a:rPr lang="en-US" sz="2000"/>
              <a:t>(</a:t>
            </a:r>
            <a:r>
              <a:rPr lang="en-US" sz="2000" b="1" i="1"/>
              <a:t>x</a:t>
            </a:r>
            <a:r>
              <a:rPr lang="en-US" sz="2000"/>
              <a:t>|</a:t>
            </a:r>
            <a:r>
              <a:rPr lang="en-US" sz="2000" i="1"/>
              <a:t>θ</a:t>
            </a:r>
            <a:r>
              <a:rPr lang="en-US" sz="2000"/>
              <a:t>) is known, but the value of </a:t>
            </a:r>
            <a:r>
              <a:rPr lang="en-US" sz="2000" i="1"/>
              <a:t>θ </a:t>
            </a:r>
            <a:r>
              <a:rPr lang="en-US" sz="2000"/>
              <a:t>is not </a:t>
            </a:r>
          </a:p>
          <a:p>
            <a:r>
              <a:rPr lang="en-US" sz="2000"/>
              <a:t>Maximum A Posteriori (MAP) Parameter Estimation techniques assume that parameter vector </a:t>
            </a:r>
            <a:r>
              <a:rPr lang="en-US" sz="2000" i="1"/>
              <a:t>θ is a random variable with a prior distribution p(θ) </a:t>
            </a:r>
            <a:endParaRPr lang="en-US" sz="2000"/>
          </a:p>
          <a:p>
            <a:endParaRPr lang="en-US" sz="2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52E94C36-D993-44B3-8AF8-78805AB4CEF6}" type="datetime3">
              <a:rPr lang="en-US"/>
              <a:pPr/>
              <a:t>4 March 2015</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E8D8F57F-C8BB-428F-96FB-206B54521783}" type="slidenum">
              <a:rPr lang="en-US"/>
              <a:pPr/>
              <a:t>48</a:t>
            </a:fld>
            <a:endParaRPr lang="en-US"/>
          </a:p>
        </p:txBody>
      </p:sp>
      <p:sp>
        <p:nvSpPr>
          <p:cNvPr id="947202" name="Rectangle 2"/>
          <p:cNvSpPr>
            <a:spLocks noGrp="1" noChangeArrowheads="1"/>
          </p:cNvSpPr>
          <p:nvPr>
            <p:ph type="title"/>
          </p:nvPr>
        </p:nvSpPr>
        <p:spPr/>
        <p:txBody>
          <a:bodyPr/>
          <a:lstStyle/>
          <a:p>
            <a:r>
              <a:rPr lang="en-US" sz="3400"/>
              <a:t>Maximum A Posteriori Parameter Estimation </a:t>
            </a:r>
            <a:endParaRPr lang="en-US" sz="3400" b="0"/>
          </a:p>
        </p:txBody>
      </p:sp>
      <p:sp>
        <p:nvSpPr>
          <p:cNvPr id="947203" name="Rectangle 3"/>
          <p:cNvSpPr>
            <a:spLocks noGrp="1" noChangeArrowheads="1"/>
          </p:cNvSpPr>
          <p:nvPr>
            <p:ph type="body" idx="1"/>
          </p:nvPr>
        </p:nvSpPr>
        <p:spPr/>
        <p:txBody>
          <a:bodyPr/>
          <a:lstStyle/>
          <a:p>
            <a:pPr>
              <a:lnSpc>
                <a:spcPct val="80000"/>
              </a:lnSpc>
            </a:pPr>
            <a:r>
              <a:rPr lang="en-US" sz="2000" dirty="0"/>
              <a:t>Knowledge of </a:t>
            </a:r>
            <a:r>
              <a:rPr lang="en-US" sz="2000" i="1" dirty="0"/>
              <a:t>θ </a:t>
            </a:r>
            <a:r>
              <a:rPr lang="en-US" sz="2000" dirty="0"/>
              <a:t>is contained in: </a:t>
            </a:r>
          </a:p>
          <a:p>
            <a:pPr lvl="1">
              <a:lnSpc>
                <a:spcPct val="80000"/>
              </a:lnSpc>
            </a:pPr>
            <a:r>
              <a:rPr lang="en-US" sz="2000" dirty="0"/>
              <a:t>An initial </a:t>
            </a:r>
            <a:r>
              <a:rPr lang="en-US" sz="2000" i="1" dirty="0"/>
              <a:t>a priori </a:t>
            </a:r>
            <a:r>
              <a:rPr lang="en-US" sz="2000" dirty="0"/>
              <a:t>PDF </a:t>
            </a:r>
            <a:r>
              <a:rPr lang="en-US" sz="2000" i="1" dirty="0"/>
              <a:t>p</a:t>
            </a:r>
            <a:r>
              <a:rPr lang="en-US" sz="2000" dirty="0"/>
              <a:t>(</a:t>
            </a:r>
            <a:r>
              <a:rPr lang="en-US" sz="2000" i="1" dirty="0"/>
              <a:t>θ</a:t>
            </a:r>
            <a:r>
              <a:rPr lang="en-US" sz="2000" dirty="0"/>
              <a:t>) </a:t>
            </a:r>
          </a:p>
          <a:p>
            <a:pPr lvl="1">
              <a:lnSpc>
                <a:spcPct val="80000"/>
              </a:lnSpc>
            </a:pPr>
            <a:r>
              <a:rPr lang="en-US" sz="2000" dirty="0"/>
              <a:t>A set of </a:t>
            </a:r>
            <a:r>
              <a:rPr lang="en-US" sz="2000" b="1" dirty="0"/>
              <a:t>independent </a:t>
            </a:r>
            <a:r>
              <a:rPr lang="en-US" sz="2000" dirty="0"/>
              <a:t>and</a:t>
            </a:r>
            <a:r>
              <a:rPr lang="en-US" sz="2000" b="1" dirty="0"/>
              <a:t> identically distributed (</a:t>
            </a:r>
            <a:r>
              <a:rPr lang="en-US" sz="2000" b="1" dirty="0" err="1"/>
              <a:t>i.i.d</a:t>
            </a:r>
            <a:r>
              <a:rPr lang="en-US" sz="2000" b="1" dirty="0"/>
              <a:t>.)</a:t>
            </a:r>
            <a:r>
              <a:rPr lang="en-US" sz="2000" dirty="0"/>
              <a:t> data </a:t>
            </a:r>
            <a:r>
              <a:rPr lang="en-US" sz="2000" b="1" i="1" dirty="0">
                <a:latin typeface="Times New Roman" pitchFamily="18" charset="0"/>
              </a:rPr>
              <a:t>X</a:t>
            </a:r>
            <a:r>
              <a:rPr lang="en-US" sz="2000" dirty="0"/>
              <a:t> = {</a:t>
            </a:r>
            <a:r>
              <a:rPr lang="en-US" sz="2000" i="1" dirty="0"/>
              <a:t>x</a:t>
            </a:r>
            <a:r>
              <a:rPr lang="en-US" sz="2000" baseline="-25000" dirty="0"/>
              <a:t>1</a:t>
            </a:r>
            <a:r>
              <a:rPr lang="en-US" sz="2000" i="1" dirty="0"/>
              <a:t>,...,</a:t>
            </a:r>
            <a:r>
              <a:rPr lang="en-US" sz="2000" i="1" dirty="0" err="1"/>
              <a:t>x</a:t>
            </a:r>
            <a:r>
              <a:rPr lang="en-US" sz="2000" i="1" baseline="-25000" dirty="0" err="1"/>
              <a:t>n</a:t>
            </a:r>
            <a:r>
              <a:rPr lang="en-US" sz="2000" dirty="0"/>
              <a:t>} with PDF p(</a:t>
            </a:r>
            <a:r>
              <a:rPr lang="en-US" sz="2000" b="1" i="1" dirty="0" err="1">
                <a:latin typeface="Times New Roman" pitchFamily="18" charset="0"/>
              </a:rPr>
              <a:t>X|</a:t>
            </a:r>
            <a:r>
              <a:rPr lang="en-US" sz="2000" i="1" dirty="0" err="1"/>
              <a:t>θ</a:t>
            </a:r>
            <a:r>
              <a:rPr lang="en-US" sz="2000" i="1" dirty="0"/>
              <a:t>)</a:t>
            </a:r>
          </a:p>
          <a:p>
            <a:pPr>
              <a:lnSpc>
                <a:spcPct val="80000"/>
              </a:lnSpc>
              <a:buFont typeface="Wingdings" pitchFamily="2" charset="2"/>
              <a:buNone/>
            </a:pPr>
            <a:endParaRPr lang="en-US" sz="2000" dirty="0"/>
          </a:p>
          <a:p>
            <a:pPr>
              <a:lnSpc>
                <a:spcPct val="80000"/>
              </a:lnSpc>
            </a:pPr>
            <a:r>
              <a:rPr lang="en-US" sz="2000" dirty="0">
                <a:sym typeface="Symbol" pitchFamily="18" charset="2"/>
              </a:rPr>
              <a:t>According to </a:t>
            </a:r>
            <a:r>
              <a:rPr lang="en-US" sz="2000" dirty="0" err="1">
                <a:sym typeface="Symbol" pitchFamily="18" charset="2"/>
              </a:rPr>
              <a:t>Bayes</a:t>
            </a:r>
            <a:r>
              <a:rPr lang="en-US" sz="2000" dirty="0">
                <a:sym typeface="Symbol" pitchFamily="18" charset="2"/>
              </a:rPr>
              <a:t> rule, posterior distribution of </a:t>
            </a:r>
            <a:r>
              <a:rPr lang="en-US" sz="2000" i="1" dirty="0"/>
              <a:t>θ is defined as:</a:t>
            </a:r>
          </a:p>
          <a:p>
            <a:pPr>
              <a:lnSpc>
                <a:spcPct val="80000"/>
              </a:lnSpc>
            </a:pPr>
            <a:endParaRPr lang="en-US" sz="2000" i="1" dirty="0"/>
          </a:p>
          <a:p>
            <a:pPr>
              <a:lnSpc>
                <a:spcPct val="80000"/>
              </a:lnSpc>
            </a:pPr>
            <a:endParaRPr lang="en-US" sz="2000" i="1" dirty="0"/>
          </a:p>
          <a:p>
            <a:pPr>
              <a:lnSpc>
                <a:spcPct val="80000"/>
              </a:lnSpc>
            </a:pPr>
            <a:endParaRPr lang="en-US" sz="2000" i="1" dirty="0" smtClean="0">
              <a:sym typeface="Symbol" pitchFamily="18" charset="2"/>
            </a:endParaRPr>
          </a:p>
          <a:p>
            <a:pPr>
              <a:lnSpc>
                <a:spcPct val="80000"/>
              </a:lnSpc>
            </a:pPr>
            <a:endParaRPr lang="en-US" sz="2000" i="1" dirty="0" smtClean="0">
              <a:sym typeface="Symbol" pitchFamily="18" charset="2"/>
            </a:endParaRPr>
          </a:p>
          <a:p>
            <a:pPr>
              <a:lnSpc>
                <a:spcPct val="80000"/>
              </a:lnSpc>
            </a:pPr>
            <a:endParaRPr lang="en-US" sz="2000" i="1" dirty="0" smtClean="0">
              <a:sym typeface="Symbol" pitchFamily="18" charset="2"/>
            </a:endParaRPr>
          </a:p>
          <a:p>
            <a:pPr>
              <a:lnSpc>
                <a:spcPct val="80000"/>
              </a:lnSpc>
            </a:pPr>
            <a:r>
              <a:rPr lang="en-US" sz="2000" i="1" dirty="0" smtClean="0">
                <a:sym typeface="Symbol" pitchFamily="18" charset="2"/>
              </a:rPr>
              <a:t>One </a:t>
            </a:r>
            <a:r>
              <a:rPr lang="en-US" sz="2000" i="1" dirty="0">
                <a:sym typeface="Symbol" pitchFamily="18" charset="2"/>
              </a:rPr>
              <a:t>intuitive interpretation is that a prior </a:t>
            </a:r>
            <a:r>
              <a:rPr lang="en-US" sz="2000" i="1" dirty="0" err="1">
                <a:sym typeface="Symbol" pitchFamily="18" charset="2"/>
              </a:rPr>
              <a:t>pdf</a:t>
            </a:r>
            <a:r>
              <a:rPr lang="en-US" sz="2000" i="1" dirty="0">
                <a:sym typeface="Symbol" pitchFamily="18" charset="2"/>
              </a:rPr>
              <a:t> </a:t>
            </a:r>
            <a:r>
              <a:rPr lang="en-US" sz="2000" i="1" dirty="0"/>
              <a:t>p</a:t>
            </a:r>
            <a:r>
              <a:rPr lang="en-US" sz="2000" dirty="0"/>
              <a:t>(</a:t>
            </a:r>
            <a:r>
              <a:rPr lang="en-US" sz="2000" i="1" dirty="0"/>
              <a:t>θ</a:t>
            </a:r>
            <a:r>
              <a:rPr lang="en-US" sz="2000" dirty="0"/>
              <a:t>)  represent the relative likelihood before the values of </a:t>
            </a:r>
            <a:r>
              <a:rPr lang="en-US" sz="2000" i="1" dirty="0"/>
              <a:t>x</a:t>
            </a:r>
            <a:r>
              <a:rPr lang="en-US" sz="2000" baseline="-25000" dirty="0"/>
              <a:t>1</a:t>
            </a:r>
            <a:r>
              <a:rPr lang="en-US" sz="2000" i="1" dirty="0"/>
              <a:t>,...,</a:t>
            </a:r>
            <a:r>
              <a:rPr lang="en-US" sz="2000" i="1" dirty="0" err="1"/>
              <a:t>x</a:t>
            </a:r>
            <a:r>
              <a:rPr lang="en-US" sz="2000" i="1" baseline="-25000" dirty="0" err="1"/>
              <a:t>n</a:t>
            </a:r>
            <a:r>
              <a:rPr lang="en-US" sz="2000" i="1" dirty="0"/>
              <a:t> have been observed</a:t>
            </a:r>
            <a:r>
              <a:rPr lang="en-US" sz="2000" i="1" dirty="0" smtClean="0"/>
              <a:t>.</a:t>
            </a:r>
            <a:endParaRPr lang="en-US" sz="2000" i="1" dirty="0"/>
          </a:p>
        </p:txBody>
      </p:sp>
      <p:graphicFrame>
        <p:nvGraphicFramePr>
          <p:cNvPr id="947206" name="Object 6"/>
          <p:cNvGraphicFramePr>
            <a:graphicFrameLocks noChangeAspect="1"/>
          </p:cNvGraphicFramePr>
          <p:nvPr/>
        </p:nvGraphicFramePr>
        <p:xfrm>
          <a:off x="1879600" y="3517900"/>
          <a:ext cx="5308600" cy="963613"/>
        </p:xfrm>
        <a:graphic>
          <a:graphicData uri="http://schemas.openxmlformats.org/presentationml/2006/ole">
            <mc:AlternateContent xmlns:mc="http://schemas.openxmlformats.org/markup-compatibility/2006">
              <mc:Choice xmlns:v="urn:schemas-microsoft-com:vml" Requires="v">
                <p:oleObj spid="_x0000_s947216" name="Equation" r:id="rId4" imgW="2374560" imgH="431640" progId="Equation.3">
                  <p:embed/>
                </p:oleObj>
              </mc:Choice>
              <mc:Fallback>
                <p:oleObj name="Equation" r:id="rId4" imgW="2374560" imgH="43164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9600" y="3517900"/>
                        <a:ext cx="530860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1ABDC0-CB2C-4B42-8D1F-F464C888B114}"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0FB94457-9473-42F6-B568-C6AA56FF8318}" type="slidenum">
              <a:rPr lang="en-US"/>
              <a:pPr/>
              <a:t>49</a:t>
            </a:fld>
            <a:endParaRPr lang="en-US"/>
          </a:p>
        </p:txBody>
      </p:sp>
      <p:sp>
        <p:nvSpPr>
          <p:cNvPr id="1008642" name="Rectangle 2"/>
          <p:cNvSpPr>
            <a:spLocks noGrp="1" noChangeArrowheads="1"/>
          </p:cNvSpPr>
          <p:nvPr>
            <p:ph type="title"/>
          </p:nvPr>
        </p:nvSpPr>
        <p:spPr/>
        <p:txBody>
          <a:bodyPr/>
          <a:lstStyle/>
          <a:p>
            <a:r>
              <a:rPr lang="en-US" sz="3400"/>
              <a:t>Maximum A Posteriori Parameter Estimation</a:t>
            </a:r>
          </a:p>
        </p:txBody>
      </p:sp>
      <p:sp>
        <p:nvSpPr>
          <p:cNvPr id="1008643" name="Rectangle 3"/>
          <p:cNvSpPr>
            <a:spLocks noGrp="1" noChangeArrowheads="1"/>
          </p:cNvSpPr>
          <p:nvPr>
            <p:ph type="body" idx="1"/>
          </p:nvPr>
        </p:nvSpPr>
        <p:spPr/>
        <p:txBody>
          <a:bodyPr/>
          <a:lstStyle/>
          <a:p>
            <a:r>
              <a:rPr lang="en-US" sz="3200" i="1" dirty="0" smtClean="0"/>
              <a:t>Posterior PDF </a:t>
            </a:r>
            <a:r>
              <a:rPr lang="en-US" sz="3200" dirty="0" smtClean="0"/>
              <a:t>p(</a:t>
            </a:r>
            <a:r>
              <a:rPr lang="en-US" sz="3200" i="1" dirty="0" err="1" smtClean="0"/>
              <a:t>θ</a:t>
            </a:r>
            <a:r>
              <a:rPr lang="en-US" sz="3200" b="1" i="1" dirty="0" err="1" smtClean="0">
                <a:latin typeface="Times New Roman" pitchFamily="18" charset="0"/>
              </a:rPr>
              <a:t>|X</a:t>
            </a:r>
            <a:r>
              <a:rPr lang="en-US" sz="3200" i="1" dirty="0" smtClean="0"/>
              <a:t>) represents the relative likelihood after the values of x</a:t>
            </a:r>
            <a:r>
              <a:rPr lang="en-US" sz="3200" baseline="-25000" dirty="0" smtClean="0"/>
              <a:t>1</a:t>
            </a:r>
            <a:r>
              <a:rPr lang="en-US" sz="3200" i="1" dirty="0" smtClean="0"/>
              <a:t>,...,</a:t>
            </a:r>
            <a:r>
              <a:rPr lang="en-US" sz="3200" i="1" dirty="0" err="1" smtClean="0"/>
              <a:t>x</a:t>
            </a:r>
            <a:r>
              <a:rPr lang="en-US" sz="3200" i="1" baseline="-25000" dirty="0" err="1" smtClean="0"/>
              <a:t>n</a:t>
            </a:r>
            <a:r>
              <a:rPr lang="en-US" sz="3200" i="1" dirty="0" smtClean="0"/>
              <a:t> have been observed. Choosing       that maximizes           is intuitively consistent. </a:t>
            </a:r>
          </a:p>
          <a:p>
            <a:endParaRPr lang="en-US" dirty="0" smtClean="0"/>
          </a:p>
          <a:p>
            <a:r>
              <a:rPr lang="en-US" dirty="0" smtClean="0"/>
              <a:t>The </a:t>
            </a:r>
            <a:r>
              <a:rPr lang="en-US" dirty="0"/>
              <a:t>previous estimator defines MAP</a:t>
            </a:r>
          </a:p>
        </p:txBody>
      </p:sp>
      <p:graphicFrame>
        <p:nvGraphicFramePr>
          <p:cNvPr id="1072129" name="Object 1"/>
          <p:cNvGraphicFramePr>
            <a:graphicFrameLocks noChangeAspect="1"/>
          </p:cNvGraphicFramePr>
          <p:nvPr/>
        </p:nvGraphicFramePr>
        <p:xfrm>
          <a:off x="3284076" y="2857500"/>
          <a:ext cx="449724" cy="635088"/>
        </p:xfrm>
        <a:graphic>
          <a:graphicData uri="http://schemas.openxmlformats.org/presentationml/2006/ole">
            <mc:AlternateContent xmlns:mc="http://schemas.openxmlformats.org/markup-compatibility/2006">
              <mc:Choice xmlns:v="urn:schemas-microsoft-com:vml" Requires="v">
                <p:oleObj spid="_x0000_s1072149" name="Equation" r:id="rId3" imgW="126720" imgH="215640" progId="Equation.3">
                  <p:embed/>
                </p:oleObj>
              </mc:Choice>
              <mc:Fallback>
                <p:oleObj name="Equation" r:id="rId3" imgW="126720" imgH="215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076" y="2857500"/>
                        <a:ext cx="449724" cy="6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2130" name="Object 2"/>
          <p:cNvGraphicFramePr>
            <a:graphicFrameLocks noChangeAspect="1"/>
          </p:cNvGraphicFramePr>
          <p:nvPr/>
        </p:nvGraphicFramePr>
        <p:xfrm>
          <a:off x="7178675" y="2762222"/>
          <a:ext cx="1578824" cy="730278"/>
        </p:xfrm>
        <a:graphic>
          <a:graphicData uri="http://schemas.openxmlformats.org/presentationml/2006/ole">
            <mc:AlternateContent xmlns:mc="http://schemas.openxmlformats.org/markup-compatibility/2006">
              <mc:Choice xmlns:v="urn:schemas-microsoft-com:vml" Requires="v">
                <p:oleObj spid="_x0000_s1072150" name="Equation" r:id="rId5" imgW="520560" imgH="241200" progId="Equation.3">
                  <p:embed/>
                </p:oleObj>
              </mc:Choice>
              <mc:Fallback>
                <p:oleObj name="Equation" r:id="rId5" imgW="520560" imgH="2412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8675" y="2762222"/>
                        <a:ext cx="1578824" cy="730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44DEDE4A-52E9-48F1-95B4-4B59CD8CEFD4}" type="datetime3">
              <a:rPr lang="en-US"/>
              <a:pPr/>
              <a:t>4 March 2015</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19AF78A1-64CF-47ED-9050-46D62A1146EE}" type="slidenum">
              <a:rPr lang="en-US"/>
              <a:pPr/>
              <a:t>5</a:t>
            </a:fld>
            <a:endParaRPr lang="en-US"/>
          </a:p>
        </p:txBody>
      </p:sp>
      <p:sp>
        <p:nvSpPr>
          <p:cNvPr id="913410" name="Rectangle 2"/>
          <p:cNvSpPr>
            <a:spLocks noGrp="1" noChangeArrowheads="1"/>
          </p:cNvSpPr>
          <p:nvPr>
            <p:ph type="title"/>
          </p:nvPr>
        </p:nvSpPr>
        <p:spPr/>
        <p:txBody>
          <a:bodyPr/>
          <a:lstStyle/>
          <a:p>
            <a:r>
              <a:rPr lang="en-US"/>
              <a:t>Kullback-Liebler Distance </a:t>
            </a:r>
            <a:endParaRPr lang="en-US" b="0"/>
          </a:p>
        </p:txBody>
      </p:sp>
      <p:sp>
        <p:nvSpPr>
          <p:cNvPr id="913411" name="Rectangle 3"/>
          <p:cNvSpPr>
            <a:spLocks noGrp="1" noChangeArrowheads="1"/>
          </p:cNvSpPr>
          <p:nvPr>
            <p:ph type="body" idx="1"/>
          </p:nvPr>
        </p:nvSpPr>
        <p:spPr/>
        <p:txBody>
          <a:bodyPr/>
          <a:lstStyle/>
          <a:p>
            <a:r>
              <a:rPr lang="en-US" sz="2000"/>
              <a:t>Can be used to compute a distance between two probability mass distributions, </a:t>
            </a:r>
            <a:r>
              <a:rPr lang="en-US" sz="2000" i="1"/>
              <a:t>P</a:t>
            </a:r>
            <a:r>
              <a:rPr lang="en-US" sz="2000"/>
              <a:t>(</a:t>
            </a:r>
            <a:r>
              <a:rPr lang="en-US" sz="2000" i="1"/>
              <a:t>z</a:t>
            </a:r>
            <a:r>
              <a:rPr lang="en-US" sz="2000" i="1" baseline="-25000"/>
              <a:t>i</a:t>
            </a:r>
            <a:r>
              <a:rPr lang="en-US" sz="2000"/>
              <a:t>), and </a:t>
            </a:r>
            <a:r>
              <a:rPr lang="en-US" sz="2000" i="1"/>
              <a:t>Q</a:t>
            </a:r>
            <a:r>
              <a:rPr lang="en-US" sz="2000"/>
              <a:t>(</a:t>
            </a:r>
            <a:r>
              <a:rPr lang="en-US" sz="2000" i="1"/>
              <a:t>z</a:t>
            </a:r>
            <a:r>
              <a:rPr lang="en-US" sz="2000" i="1" baseline="-25000"/>
              <a:t>i</a:t>
            </a:r>
            <a:r>
              <a:rPr lang="en-US" sz="2000" i="1"/>
              <a:t>)</a:t>
            </a:r>
          </a:p>
          <a:p>
            <a:endParaRPr lang="en-US" sz="2000" i="1"/>
          </a:p>
          <a:p>
            <a:endParaRPr lang="en-US" sz="2000" i="1"/>
          </a:p>
          <a:p>
            <a:endParaRPr lang="en-US" sz="2000" i="1"/>
          </a:p>
          <a:p>
            <a:r>
              <a:rPr lang="en-US" sz="2000"/>
              <a:t>Makes use of inequality log </a:t>
            </a:r>
            <a:r>
              <a:rPr lang="en-US" sz="2000" i="1"/>
              <a:t>x </a:t>
            </a:r>
            <a:r>
              <a:rPr lang="en-US" sz="2000"/>
              <a:t>≤ </a:t>
            </a:r>
            <a:r>
              <a:rPr lang="en-US" sz="2000" i="1"/>
              <a:t>x </a:t>
            </a:r>
            <a:r>
              <a:rPr lang="en-US" sz="2000"/>
              <a:t>- 1 </a:t>
            </a:r>
          </a:p>
          <a:p>
            <a:endParaRPr lang="en-US" sz="2000"/>
          </a:p>
          <a:p>
            <a:endParaRPr lang="en-US" sz="2000"/>
          </a:p>
          <a:p>
            <a:endParaRPr lang="en-US" sz="2000"/>
          </a:p>
          <a:p>
            <a:r>
              <a:rPr lang="en-US" sz="2000"/>
              <a:t>Known as relative entropy in information theory</a:t>
            </a:r>
          </a:p>
          <a:p>
            <a:r>
              <a:rPr lang="en-US" sz="2000"/>
              <a:t>The divergence of </a:t>
            </a:r>
            <a:r>
              <a:rPr lang="en-US" sz="2000" i="1"/>
              <a:t>P</a:t>
            </a:r>
            <a:r>
              <a:rPr lang="en-US" sz="2000"/>
              <a:t>(</a:t>
            </a:r>
            <a:r>
              <a:rPr lang="en-US" sz="2000" i="1"/>
              <a:t>z</a:t>
            </a:r>
            <a:r>
              <a:rPr lang="en-US" sz="2000" i="1" baseline="-25000"/>
              <a:t>i</a:t>
            </a:r>
            <a:r>
              <a:rPr lang="en-US" sz="2000"/>
              <a:t>) and </a:t>
            </a:r>
            <a:r>
              <a:rPr lang="en-US" sz="2000" i="1"/>
              <a:t>Q</a:t>
            </a:r>
            <a:r>
              <a:rPr lang="en-US" sz="2000"/>
              <a:t>(</a:t>
            </a:r>
            <a:r>
              <a:rPr lang="en-US" sz="2000" i="1"/>
              <a:t>z</a:t>
            </a:r>
            <a:r>
              <a:rPr lang="en-US" sz="2000" i="1" baseline="-25000"/>
              <a:t>i</a:t>
            </a:r>
            <a:r>
              <a:rPr lang="en-US" sz="2000" i="1"/>
              <a:t>) </a:t>
            </a:r>
            <a:r>
              <a:rPr lang="en-US" sz="2000"/>
              <a:t>is the symmetric sum</a:t>
            </a:r>
          </a:p>
          <a:p>
            <a:endParaRPr lang="en-US" sz="2000"/>
          </a:p>
        </p:txBody>
      </p:sp>
      <p:graphicFrame>
        <p:nvGraphicFramePr>
          <p:cNvPr id="913412" name="Object 4"/>
          <p:cNvGraphicFramePr>
            <a:graphicFrameLocks noChangeAspect="1"/>
          </p:cNvGraphicFramePr>
          <p:nvPr/>
        </p:nvGraphicFramePr>
        <p:xfrm>
          <a:off x="2533650" y="2184400"/>
          <a:ext cx="4075113" cy="866775"/>
        </p:xfrm>
        <a:graphic>
          <a:graphicData uri="http://schemas.openxmlformats.org/presentationml/2006/ole">
            <mc:AlternateContent xmlns:mc="http://schemas.openxmlformats.org/markup-compatibility/2006">
              <mc:Choice xmlns:v="urn:schemas-microsoft-com:vml" Requires="v">
                <p:oleObj spid="_x0000_s913442" name="Equation" r:id="rId4" imgW="2031840" imgH="431640" progId="Equation.3">
                  <p:embed/>
                </p:oleObj>
              </mc:Choice>
              <mc:Fallback>
                <p:oleObj name="Equation" r:id="rId4" imgW="203184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3650" y="2184400"/>
                        <a:ext cx="4075113"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3" name="Object 5"/>
          <p:cNvGraphicFramePr>
            <a:graphicFrameLocks noChangeAspect="1"/>
          </p:cNvGraphicFramePr>
          <p:nvPr/>
        </p:nvGraphicFramePr>
        <p:xfrm>
          <a:off x="1279525" y="3616325"/>
          <a:ext cx="7119938" cy="952500"/>
        </p:xfrm>
        <a:graphic>
          <a:graphicData uri="http://schemas.openxmlformats.org/presentationml/2006/ole">
            <mc:AlternateContent xmlns:mc="http://schemas.openxmlformats.org/markup-compatibility/2006">
              <mc:Choice xmlns:v="urn:schemas-microsoft-com:vml" Requires="v">
                <p:oleObj spid="_x0000_s913443" name="Equation" r:id="rId6" imgW="3606480" imgH="482400" progId="Equation.3">
                  <p:embed/>
                </p:oleObj>
              </mc:Choice>
              <mc:Fallback>
                <p:oleObj name="Equation" r:id="rId6" imgW="3606480" imgH="4824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9525" y="3616325"/>
                        <a:ext cx="7119938"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4" name="Object 6"/>
          <p:cNvGraphicFramePr>
            <a:graphicFrameLocks noChangeAspect="1"/>
          </p:cNvGraphicFramePr>
          <p:nvPr/>
        </p:nvGraphicFramePr>
        <p:xfrm>
          <a:off x="3335338" y="5557838"/>
          <a:ext cx="2384425" cy="471487"/>
        </p:xfrm>
        <a:graphic>
          <a:graphicData uri="http://schemas.openxmlformats.org/presentationml/2006/ole">
            <mc:AlternateContent xmlns:mc="http://schemas.openxmlformats.org/markup-compatibility/2006">
              <mc:Choice xmlns:v="urn:schemas-microsoft-com:vml" Requires="v">
                <p:oleObj spid="_x0000_s913444" name="Equation" r:id="rId8" imgW="1091880" imgH="215640" progId="Equation.3">
                  <p:embed/>
                </p:oleObj>
              </mc:Choice>
              <mc:Fallback>
                <p:oleObj name="Equation" r:id="rId8" imgW="1091880" imgH="2156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5338" y="5557838"/>
                        <a:ext cx="2384425"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6AD7CE55-3956-470E-998B-C6B324468CAB}" type="datetime3">
              <a:rPr lang="en-US"/>
              <a:pPr/>
              <a:t>4 March 2015</a:t>
            </a:fld>
            <a:endParaRPr lang="en-US"/>
          </a:p>
        </p:txBody>
      </p:sp>
      <p:sp>
        <p:nvSpPr>
          <p:cNvPr id="9" name="Footer Placeholder 4"/>
          <p:cNvSpPr>
            <a:spLocks noGrp="1"/>
          </p:cNvSpPr>
          <p:nvPr>
            <p:ph type="ftr" sz="quarter" idx="11"/>
          </p:nvPr>
        </p:nvSpPr>
        <p:spPr/>
        <p:txBody>
          <a:bodyPr/>
          <a:lstStyle/>
          <a:p>
            <a:r>
              <a:rPr lang="en-US"/>
              <a:t>Veton Këpuska</a:t>
            </a:r>
          </a:p>
        </p:txBody>
      </p:sp>
      <p:sp>
        <p:nvSpPr>
          <p:cNvPr id="10" name="Slide Number Placeholder 5"/>
          <p:cNvSpPr>
            <a:spLocks noGrp="1"/>
          </p:cNvSpPr>
          <p:nvPr>
            <p:ph type="sldNum" sz="quarter" idx="12"/>
          </p:nvPr>
        </p:nvSpPr>
        <p:spPr/>
        <p:txBody>
          <a:bodyPr/>
          <a:lstStyle/>
          <a:p>
            <a:fld id="{912E621F-3C85-4F88-B751-1800BE36A972}" type="slidenum">
              <a:rPr lang="en-US"/>
              <a:pPr/>
              <a:t>50</a:t>
            </a:fld>
            <a:endParaRPr lang="en-US"/>
          </a:p>
        </p:txBody>
      </p:sp>
      <p:sp>
        <p:nvSpPr>
          <p:cNvPr id="948226" name="Rectangle 2"/>
          <p:cNvSpPr>
            <a:spLocks noGrp="1" noChangeArrowheads="1"/>
          </p:cNvSpPr>
          <p:nvPr>
            <p:ph type="title"/>
          </p:nvPr>
        </p:nvSpPr>
        <p:spPr/>
        <p:txBody>
          <a:bodyPr/>
          <a:lstStyle/>
          <a:p>
            <a:r>
              <a:rPr lang="en-US" sz="3400"/>
              <a:t>Gaussian MAP Estimation: One Dimension</a:t>
            </a:r>
            <a:endParaRPr lang="en-US" sz="3400" b="0"/>
          </a:p>
        </p:txBody>
      </p:sp>
      <p:sp>
        <p:nvSpPr>
          <p:cNvPr id="948227" name="Rectangle 3"/>
          <p:cNvSpPr>
            <a:spLocks noGrp="1" noChangeArrowheads="1"/>
          </p:cNvSpPr>
          <p:nvPr>
            <p:ph type="body" idx="1"/>
          </p:nvPr>
        </p:nvSpPr>
        <p:spPr/>
        <p:txBody>
          <a:bodyPr/>
          <a:lstStyle/>
          <a:p>
            <a:r>
              <a:rPr lang="en-US" sz="2000"/>
              <a:t>For a Gaussian distribution with unknown mean </a:t>
            </a:r>
            <a:r>
              <a:rPr lang="en-US" sz="2000" i="1"/>
              <a:t>μ</a:t>
            </a:r>
            <a:r>
              <a:rPr lang="en-US" sz="2000"/>
              <a:t>: </a:t>
            </a:r>
          </a:p>
          <a:p>
            <a:endParaRPr lang="en-US" sz="2000"/>
          </a:p>
          <a:p>
            <a:endParaRPr lang="en-US" sz="2000"/>
          </a:p>
          <a:p>
            <a:r>
              <a:rPr lang="en-US" sz="2000"/>
              <a:t>MAP estimates of </a:t>
            </a:r>
            <a:r>
              <a:rPr lang="en-US" sz="2000" i="1"/>
              <a:t>μ</a:t>
            </a:r>
            <a:r>
              <a:rPr lang="en-US" i="1"/>
              <a:t> </a:t>
            </a:r>
            <a:r>
              <a:rPr lang="en-US" sz="2000"/>
              <a:t>and x are given by</a:t>
            </a:r>
          </a:p>
          <a:p>
            <a:endParaRPr lang="en-US" sz="2000"/>
          </a:p>
          <a:p>
            <a:endParaRPr lang="en-US" sz="2000"/>
          </a:p>
          <a:p>
            <a:endParaRPr lang="en-US" sz="2000"/>
          </a:p>
          <a:p>
            <a:endParaRPr lang="en-US" sz="2000"/>
          </a:p>
          <a:p>
            <a:endParaRPr lang="en-US" sz="2000"/>
          </a:p>
          <a:p>
            <a:endParaRPr lang="en-US" sz="2000"/>
          </a:p>
          <a:p>
            <a:r>
              <a:rPr lang="en-US" sz="2000"/>
              <a:t>As n increases, p(</a:t>
            </a:r>
            <a:r>
              <a:rPr lang="en-US" sz="2000" i="1"/>
              <a:t>μ|X) converges to μ, and p(x,X) converges to the ML estimate ~ N(μ,</a:t>
            </a:r>
            <a:r>
              <a:rPr lang="en-US" sz="2000" i="1">
                <a:sym typeface="Symbol" pitchFamily="18" charset="2"/>
              </a:rPr>
              <a:t></a:t>
            </a:r>
            <a:r>
              <a:rPr lang="en-US" sz="2000" i="1" baseline="30000">
                <a:sym typeface="Symbol" pitchFamily="18" charset="2"/>
              </a:rPr>
              <a:t>2</a:t>
            </a:r>
            <a:r>
              <a:rPr lang="en-US" sz="2000" i="1">
                <a:sym typeface="Symbol" pitchFamily="18" charset="2"/>
              </a:rPr>
              <a:t>)</a:t>
            </a:r>
          </a:p>
        </p:txBody>
      </p:sp>
      <p:graphicFrame>
        <p:nvGraphicFramePr>
          <p:cNvPr id="948228" name="Object 4"/>
          <p:cNvGraphicFramePr>
            <a:graphicFrameLocks noChangeAspect="1"/>
          </p:cNvGraphicFramePr>
          <p:nvPr/>
        </p:nvGraphicFramePr>
        <p:xfrm>
          <a:off x="2046288" y="1809750"/>
          <a:ext cx="5207000" cy="520700"/>
        </p:xfrm>
        <a:graphic>
          <a:graphicData uri="http://schemas.openxmlformats.org/presentationml/2006/ole">
            <mc:AlternateContent xmlns:mc="http://schemas.openxmlformats.org/markup-compatibility/2006">
              <mc:Choice xmlns:v="urn:schemas-microsoft-com:vml" Requires="v">
                <p:oleObj spid="_x0000_s948248" name="Equation" r:id="rId4" imgW="2412720" imgH="241200" progId="Equation.3">
                  <p:embed/>
                </p:oleObj>
              </mc:Choice>
              <mc:Fallback>
                <p:oleObj name="Equation" r:id="rId4" imgW="2412720" imgH="241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6288" y="1809750"/>
                        <a:ext cx="5207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8229" name="Object 5"/>
          <p:cNvGraphicFramePr>
            <a:graphicFrameLocks noChangeAspect="1"/>
          </p:cNvGraphicFramePr>
          <p:nvPr/>
        </p:nvGraphicFramePr>
        <p:xfrm>
          <a:off x="1795463" y="3030538"/>
          <a:ext cx="5573712" cy="2154237"/>
        </p:xfrm>
        <a:graphic>
          <a:graphicData uri="http://schemas.openxmlformats.org/presentationml/2006/ole">
            <mc:AlternateContent xmlns:mc="http://schemas.openxmlformats.org/markup-compatibility/2006">
              <mc:Choice xmlns:v="urn:schemas-microsoft-com:vml" Requires="v">
                <p:oleObj spid="_x0000_s948249" name="Equation" r:id="rId6" imgW="3213000" imgH="1244520" progId="Equation.3">
                  <p:embed/>
                </p:oleObj>
              </mc:Choice>
              <mc:Fallback>
                <p:oleObj name="Equation" r:id="rId6" imgW="3213000" imgH="124452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463" y="3030538"/>
                        <a:ext cx="5573712" cy="215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8230" name="Text Box 6"/>
          <p:cNvSpPr txBox="1">
            <a:spLocks noChangeArrowheads="1"/>
          </p:cNvSpPr>
          <p:nvPr/>
        </p:nvSpPr>
        <p:spPr bwMode="auto">
          <a:xfrm>
            <a:off x="5715000" y="5245100"/>
            <a:ext cx="381000" cy="336550"/>
          </a:xfrm>
          <a:prstGeom prst="rect">
            <a:avLst/>
          </a:prstGeom>
          <a:noFill/>
          <a:ln w="9525" algn="ctr">
            <a:noFill/>
            <a:miter lim="800000"/>
            <a:headEnd/>
            <a:tailEnd/>
          </a:ln>
          <a:effectLst/>
        </p:spPr>
        <p:txBody>
          <a:bodyPr>
            <a:spAutoFit/>
          </a:bodyPr>
          <a:lstStyle/>
          <a:p>
            <a:r>
              <a:rPr lang="en-US"/>
              <a:t>^</a:t>
            </a:r>
          </a:p>
        </p:txBody>
      </p:sp>
      <p:sp>
        <p:nvSpPr>
          <p:cNvPr id="948231" name="Text Box 7"/>
          <p:cNvSpPr txBox="1">
            <a:spLocks noChangeArrowheads="1"/>
          </p:cNvSpPr>
          <p:nvPr/>
        </p:nvSpPr>
        <p:spPr bwMode="auto">
          <a:xfrm>
            <a:off x="5487988" y="5564188"/>
            <a:ext cx="381000" cy="336550"/>
          </a:xfrm>
          <a:prstGeom prst="rect">
            <a:avLst/>
          </a:prstGeom>
          <a:noFill/>
          <a:ln w="9525" algn="ctr">
            <a:noFill/>
            <a:miter lim="800000"/>
            <a:headEnd/>
            <a:tailEnd/>
          </a:ln>
          <a:effectLst/>
        </p:spPr>
        <p:txBody>
          <a:bodyPr>
            <a:spAutoFit/>
          </a:bodyPr>
          <a:lstStyle/>
          <a:p>
            <a:r>
              <a:rPr lang="en-US"/>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8CCCF5-07D7-48BB-BB0D-E95269000CC8}"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2485A4FB-8108-4468-9687-C031E6D209C7}" type="slidenum">
              <a:rPr lang="en-US"/>
              <a:pPr/>
              <a:t>51</a:t>
            </a:fld>
            <a:endParaRPr lang="en-US"/>
          </a:p>
        </p:txBody>
      </p:sp>
      <p:sp>
        <p:nvSpPr>
          <p:cNvPr id="1009666" name="Rectangle 2"/>
          <p:cNvSpPr>
            <a:spLocks noGrp="1" noChangeArrowheads="1"/>
          </p:cNvSpPr>
          <p:nvPr>
            <p:ph type="title"/>
          </p:nvPr>
        </p:nvSpPr>
        <p:spPr/>
        <p:txBody>
          <a:bodyPr/>
          <a:lstStyle/>
          <a:p>
            <a:r>
              <a:rPr lang="en-US"/>
              <a:t>Significance Testing</a:t>
            </a:r>
          </a:p>
        </p:txBody>
      </p:sp>
      <p:sp>
        <p:nvSpPr>
          <p:cNvPr id="1009667" name="Rectangle 3"/>
          <p:cNvSpPr>
            <a:spLocks noGrp="1" noChangeArrowheads="1"/>
          </p:cNvSpPr>
          <p:nvPr>
            <p:ph type="body" idx="1"/>
          </p:nvPr>
        </p:nvSpPr>
        <p:spPr/>
        <p:txBody>
          <a:bodyPr/>
          <a:lstStyle/>
          <a:p>
            <a:r>
              <a:rPr lang="en-US" sz="2000"/>
              <a:t>Significance testing in parameter estimation and in model comparisons is an important topic of SR and is part of Statistical Inference. </a:t>
            </a:r>
          </a:p>
          <a:p>
            <a:r>
              <a:rPr lang="en-US" sz="2000"/>
              <a:t>For more information check reference [1] chapter 3.3.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105735-BB4C-4C5C-AC0E-2525E5EE30DB}"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64C7F61-5447-4360-8EBB-1FBFA7FD5324}" type="slidenum">
              <a:rPr lang="en-US"/>
              <a:pPr/>
              <a:t>52</a:t>
            </a:fld>
            <a:endParaRPr lang="en-US"/>
          </a:p>
        </p:txBody>
      </p:sp>
      <p:sp>
        <p:nvSpPr>
          <p:cNvPr id="950274" name="Rectangle 2"/>
          <p:cNvSpPr>
            <a:spLocks noGrp="1" noChangeArrowheads="1"/>
          </p:cNvSpPr>
          <p:nvPr>
            <p:ph type="title"/>
          </p:nvPr>
        </p:nvSpPr>
        <p:spPr/>
        <p:txBody>
          <a:bodyPr/>
          <a:lstStyle/>
          <a:p>
            <a:r>
              <a:rPr lang="en-US"/>
              <a:t>References </a:t>
            </a:r>
            <a:endParaRPr lang="en-US" b="0"/>
          </a:p>
        </p:txBody>
      </p:sp>
      <p:sp>
        <p:nvSpPr>
          <p:cNvPr id="950275" name="Rectangle 3"/>
          <p:cNvSpPr>
            <a:spLocks noGrp="1" noChangeArrowheads="1"/>
          </p:cNvSpPr>
          <p:nvPr>
            <p:ph type="body" idx="1"/>
          </p:nvPr>
        </p:nvSpPr>
        <p:spPr/>
        <p:txBody>
          <a:bodyPr/>
          <a:lstStyle/>
          <a:p>
            <a:r>
              <a:rPr lang="en-US" sz="2600"/>
              <a:t>Huang, Acero, and Hon, </a:t>
            </a:r>
            <a:r>
              <a:rPr lang="en-US" sz="2600" i="1"/>
              <a:t>Spoken Language Processing</a:t>
            </a:r>
            <a:r>
              <a:rPr lang="en-US" sz="2600"/>
              <a:t>, Prentice-Hall, 2001. </a:t>
            </a:r>
          </a:p>
          <a:p>
            <a:r>
              <a:rPr lang="en-US" sz="2600"/>
              <a:t>Duda, Hart and Stork, </a:t>
            </a:r>
            <a:r>
              <a:rPr lang="en-US" sz="2600" i="1"/>
              <a:t>Pattern Classification</a:t>
            </a:r>
            <a:r>
              <a:rPr lang="en-US" sz="2600"/>
              <a:t>, John Wiley &amp; Sons, 2001. </a:t>
            </a:r>
          </a:p>
          <a:p>
            <a:r>
              <a:rPr lang="en-US" sz="2600"/>
              <a:t>Atal and Rabiner, A Pattern Recognition Approach to Voiced-Unvoiced-Silence Classification with Applications to Speech Recognition, </a:t>
            </a:r>
            <a:r>
              <a:rPr lang="en-US" sz="2600" i="1"/>
              <a:t>IEEE Trans ASSP</a:t>
            </a:r>
            <a:r>
              <a:rPr lang="en-US" sz="2600"/>
              <a:t>, 24(3), 1976.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4"/>
          <p:cNvSpPr>
            <a:spLocks noGrp="1"/>
          </p:cNvSpPr>
          <p:nvPr>
            <p:ph type="dt" sz="half" idx="10"/>
          </p:nvPr>
        </p:nvSpPr>
        <p:spPr/>
        <p:txBody>
          <a:bodyPr/>
          <a:lstStyle/>
          <a:p>
            <a:fld id="{26A815C1-39D4-4D19-A017-54D948533D7A}" type="datetime3">
              <a:rPr lang="en-US"/>
              <a:pPr/>
              <a:t>4 March 2015</a:t>
            </a:fld>
            <a:endParaRPr lang="en-US"/>
          </a:p>
        </p:txBody>
      </p:sp>
      <p:sp>
        <p:nvSpPr>
          <p:cNvPr id="27" name="Footer Placeholder 5"/>
          <p:cNvSpPr>
            <a:spLocks noGrp="1"/>
          </p:cNvSpPr>
          <p:nvPr>
            <p:ph type="ftr" sz="quarter" idx="11"/>
          </p:nvPr>
        </p:nvSpPr>
        <p:spPr/>
        <p:txBody>
          <a:bodyPr/>
          <a:lstStyle/>
          <a:p>
            <a:r>
              <a:rPr lang="en-US"/>
              <a:t>Veton Këpuska</a:t>
            </a:r>
          </a:p>
        </p:txBody>
      </p:sp>
      <p:sp>
        <p:nvSpPr>
          <p:cNvPr id="28" name="Slide Number Placeholder 6"/>
          <p:cNvSpPr>
            <a:spLocks noGrp="1"/>
          </p:cNvSpPr>
          <p:nvPr>
            <p:ph type="sldNum" sz="quarter" idx="12"/>
          </p:nvPr>
        </p:nvSpPr>
        <p:spPr/>
        <p:txBody>
          <a:bodyPr/>
          <a:lstStyle/>
          <a:p>
            <a:fld id="{9963F5CC-60A6-48BF-8A5C-200B8D7D5B3C}" type="slidenum">
              <a:rPr lang="en-US"/>
              <a:pPr/>
              <a:t>6</a:t>
            </a:fld>
            <a:endParaRPr lang="en-US"/>
          </a:p>
        </p:txBody>
      </p:sp>
      <p:sp>
        <p:nvSpPr>
          <p:cNvPr id="914434" name="Rectangle 2"/>
          <p:cNvSpPr>
            <a:spLocks noGrp="1" noChangeArrowheads="1"/>
          </p:cNvSpPr>
          <p:nvPr>
            <p:ph type="title"/>
          </p:nvPr>
        </p:nvSpPr>
        <p:spPr/>
        <p:txBody>
          <a:bodyPr/>
          <a:lstStyle/>
          <a:p>
            <a:r>
              <a:rPr lang="en-US"/>
              <a:t>Bayes Theorem</a:t>
            </a:r>
            <a:endParaRPr lang="en-US" b="0"/>
          </a:p>
        </p:txBody>
      </p:sp>
      <p:pic>
        <p:nvPicPr>
          <p:cNvPr id="914439" name="Picture 7"/>
          <p:cNvPicPr>
            <a:picLocks noGrp="1" noChangeAspect="1" noChangeArrowheads="1"/>
          </p:cNvPicPr>
          <p:nvPr>
            <p:ph sz="half" idx="1"/>
          </p:nvPr>
        </p:nvPicPr>
        <p:blipFill>
          <a:blip r:embed="rId3" cstate="print"/>
          <a:srcRect/>
          <a:stretch>
            <a:fillRect/>
          </a:stretch>
        </p:blipFill>
        <p:spPr>
          <a:xfrm>
            <a:off x="2166938" y="1485900"/>
            <a:ext cx="4813300" cy="1905000"/>
          </a:xfrm>
        </p:spPr>
      </p:pic>
      <p:sp>
        <p:nvSpPr>
          <p:cNvPr id="914440" name="Rectangle 8"/>
          <p:cNvSpPr>
            <a:spLocks noGrp="1" noChangeArrowheads="1"/>
          </p:cNvSpPr>
          <p:nvPr>
            <p:ph type="body" sz="half" idx="2"/>
          </p:nvPr>
        </p:nvSpPr>
        <p:spPr/>
        <p:txBody>
          <a:bodyPr/>
          <a:lstStyle/>
          <a:p>
            <a:r>
              <a:rPr lang="en-US" sz="2000"/>
              <a:t>Define:	</a:t>
            </a:r>
            <a:r>
              <a:rPr lang="en-US" sz="2000">
                <a:sym typeface="Symbol" pitchFamily="18" charset="2"/>
              </a:rPr>
              <a:t>	</a:t>
            </a:r>
          </a:p>
          <a:p>
            <a:endParaRPr lang="en-US" sz="2000">
              <a:sym typeface="Symbol" pitchFamily="18" charset="2"/>
            </a:endParaRPr>
          </a:p>
        </p:txBody>
      </p:sp>
      <p:graphicFrame>
        <p:nvGraphicFramePr>
          <p:cNvPr id="914507" name="Group 75"/>
          <p:cNvGraphicFramePr>
            <a:graphicFrameLocks noGrp="1"/>
          </p:cNvGraphicFramePr>
          <p:nvPr/>
        </p:nvGraphicFramePr>
        <p:xfrm>
          <a:off x="1574800" y="4445000"/>
          <a:ext cx="6565900" cy="1584960"/>
        </p:xfrm>
        <a:graphic>
          <a:graphicData uri="http://schemas.openxmlformats.org/drawingml/2006/table">
            <a:tbl>
              <a:tblPr/>
              <a:tblGrid>
                <a:gridCol w="1458913"/>
                <a:gridCol w="5106987"/>
              </a:tblGrid>
              <a:tr h="2952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r>
                        <a:rPr kumimoji="0" lang="en-US" sz="2000" b="0" i="0" u="none" strike="noStrike" cap="none" normalizeH="0" baseline="0" smtClean="0">
                          <a:ln>
                            <a:noFill/>
                          </a:ln>
                          <a:solidFill>
                            <a:schemeClr val="tx1"/>
                          </a:solidFill>
                          <a:effectLst/>
                          <a:latin typeface="Verdana" pitchFamily="34" charset="0"/>
                          <a:sym typeface="Symbol" pitchFamily="18" charset="2"/>
                        </a:rPr>
                        <a:t>}</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sym typeface="Symbol" pitchFamily="18" charset="2"/>
                        </a:rPr>
                        <a:t>a set of M mutually exclusive classes</a:t>
                      </a:r>
                    </a:p>
                  </a:txBody>
                  <a:tcPr horzOverflow="overflow">
                    <a:lnL>
                      <a:noFill/>
                    </a:lnL>
                    <a:lnR cap="flat">
                      <a:noFill/>
                    </a:lnR>
                    <a:lnT cap="flat">
                      <a:noFill/>
                    </a:lnT>
                    <a:lnB>
                      <a:noFill/>
                    </a:lnB>
                    <a:lnTlToBr>
                      <a:noFill/>
                    </a:lnTlToBr>
                    <a:lnBlToTr>
                      <a:noFill/>
                    </a:lnBlToTr>
                    <a:noFill/>
                  </a:tcPr>
                </a:tc>
              </a:tr>
              <a:tr h="296863">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P(</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r>
                        <a:rPr kumimoji="0" lang="en-US" sz="2000" b="0" i="0" u="none" strike="noStrike" cap="none" normalizeH="0" baseline="0" smtClean="0">
                          <a:ln>
                            <a:noFill/>
                          </a:ln>
                          <a:solidFill>
                            <a:schemeClr val="tx1"/>
                          </a:solidFill>
                          <a:effectLst/>
                          <a:latin typeface="Verdana" pitchFamily="34" charset="0"/>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rgbClr val="FF0000"/>
                          </a:solidFill>
                          <a:effectLst/>
                          <a:latin typeface="Verdana" pitchFamily="34" charset="0"/>
                        </a:rPr>
                        <a:t>a priori</a:t>
                      </a:r>
                      <a:r>
                        <a:rPr kumimoji="0" lang="en-US" sz="2000" b="0" i="0" u="none" strike="noStrike" cap="none" normalizeH="0" baseline="0" smtClean="0">
                          <a:ln>
                            <a:noFill/>
                          </a:ln>
                          <a:solidFill>
                            <a:schemeClr val="tx1"/>
                          </a:solidFill>
                          <a:effectLst/>
                          <a:latin typeface="Verdana" pitchFamily="34" charset="0"/>
                        </a:rPr>
                        <a:t> probability for class </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p>
                  </a:txBody>
                  <a:tcPr horzOverflow="overflow">
                    <a:lnL>
                      <a:noFill/>
                    </a:lnL>
                    <a:lnR cap="flat">
                      <a:noFill/>
                    </a:lnR>
                    <a:lnT>
                      <a:noFill/>
                    </a:lnT>
                    <a:lnB>
                      <a:noFill/>
                    </a:lnB>
                    <a:lnTlToBr>
                      <a:noFill/>
                    </a:lnTlToBr>
                    <a:lnBlToTr>
                      <a:noFill/>
                    </a:lnBlToTr>
                    <a:noFill/>
                  </a:tcPr>
                </a:tc>
              </a:tr>
              <a:tr h="2952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p(</a:t>
                      </a:r>
                      <a:r>
                        <a:rPr kumimoji="0" lang="en-US" sz="2000" b="1" i="1" u="none" strike="noStrike" cap="none" normalizeH="0" baseline="0" smtClean="0">
                          <a:ln>
                            <a:noFill/>
                          </a:ln>
                          <a:solidFill>
                            <a:schemeClr val="tx1"/>
                          </a:solidFill>
                          <a:effectLst/>
                          <a:latin typeface="Verdana" pitchFamily="34" charset="0"/>
                        </a:rPr>
                        <a:t>x</a:t>
                      </a:r>
                      <a:r>
                        <a:rPr kumimoji="0" lang="en-US" sz="2000" b="0" i="0" u="none" strike="noStrike" cap="none" normalizeH="0" baseline="0" smtClean="0">
                          <a:ln>
                            <a:noFill/>
                          </a:ln>
                          <a:solidFill>
                            <a:schemeClr val="tx1"/>
                          </a:solidFill>
                          <a:effectLst/>
                          <a:latin typeface="Verdana" pitchFamily="34" charset="0"/>
                        </a:rPr>
                        <a:t>|</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r>
                        <a:rPr kumimoji="0" lang="en-US" sz="2000" b="0" i="0" u="none" strike="noStrike" cap="none" normalizeH="0" baseline="0" smtClean="0">
                          <a:ln>
                            <a:noFill/>
                          </a:ln>
                          <a:solidFill>
                            <a:schemeClr val="tx1"/>
                          </a:solidFill>
                          <a:effectLst/>
                          <a:latin typeface="Verdana" pitchFamily="34" charset="0"/>
                          <a:sym typeface="Symbol" pitchFamily="18" charset="2"/>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PDF for feature vector </a:t>
                      </a:r>
                      <a:r>
                        <a:rPr kumimoji="0" lang="en-US" sz="2000" b="1" i="1" u="none" strike="noStrike" cap="none" normalizeH="0" baseline="0" smtClean="0">
                          <a:ln>
                            <a:noFill/>
                          </a:ln>
                          <a:solidFill>
                            <a:schemeClr val="tx1"/>
                          </a:solidFill>
                          <a:effectLst/>
                          <a:latin typeface="Verdana" pitchFamily="34" charset="0"/>
                        </a:rPr>
                        <a:t>x</a:t>
                      </a:r>
                      <a:r>
                        <a:rPr kumimoji="0" lang="en-US" sz="2000" b="0" i="0" u="none" strike="noStrike" cap="none" normalizeH="0" baseline="0" smtClean="0">
                          <a:ln>
                            <a:noFill/>
                          </a:ln>
                          <a:solidFill>
                            <a:schemeClr val="tx1"/>
                          </a:solidFill>
                          <a:effectLst/>
                          <a:latin typeface="Verdana" pitchFamily="34" charset="0"/>
                        </a:rPr>
                        <a:t> in class </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p>
                  </a:txBody>
                  <a:tcPr horzOverflow="overflow">
                    <a:lnL>
                      <a:noFill/>
                    </a:lnL>
                    <a:lnR cap="flat">
                      <a:noFill/>
                    </a:lnR>
                    <a:lnT>
                      <a:noFill/>
                    </a:lnT>
                    <a:lnB>
                      <a:noFill/>
                    </a:lnB>
                    <a:lnTlToBr>
                      <a:noFill/>
                    </a:lnTlToBr>
                    <a:lnBlToTr>
                      <a:noFill/>
                    </a:lnBlToTr>
                    <a:noFill/>
                  </a:tcPr>
                </a:tc>
              </a:tr>
              <a:tr h="2952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P(</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r>
                        <a:rPr kumimoji="0" lang="en-US" sz="2000" b="0" i="0" u="none" strike="noStrike" cap="none" normalizeH="0" baseline="0" smtClean="0">
                          <a:ln>
                            <a:noFill/>
                          </a:ln>
                          <a:solidFill>
                            <a:schemeClr val="tx1"/>
                          </a:solidFill>
                          <a:effectLst/>
                          <a:latin typeface="Verdana" pitchFamily="34" charset="0"/>
                        </a:rPr>
                        <a:t>|</a:t>
                      </a:r>
                      <a:r>
                        <a:rPr kumimoji="0" lang="en-US" sz="2000" b="1" i="1" u="none" strike="noStrike" cap="none" normalizeH="0" baseline="0" smtClean="0">
                          <a:ln>
                            <a:noFill/>
                          </a:ln>
                          <a:solidFill>
                            <a:schemeClr val="tx1"/>
                          </a:solidFill>
                          <a:effectLst/>
                          <a:latin typeface="Verdana" pitchFamily="34" charset="0"/>
                        </a:rPr>
                        <a:t>x</a:t>
                      </a:r>
                      <a:r>
                        <a:rPr kumimoji="0" lang="en-US" sz="2000" b="0" i="0" u="none" strike="noStrike" cap="none" normalizeH="0" baseline="0" smtClean="0">
                          <a:ln>
                            <a:noFill/>
                          </a:ln>
                          <a:solidFill>
                            <a:schemeClr val="tx1"/>
                          </a:solidFill>
                          <a:effectLst/>
                          <a:latin typeface="Verdana" pitchFamily="34" charset="0"/>
                        </a:rPr>
                        <a:t>)</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A posteriori probability of </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r>
                        <a:rPr kumimoji="0" lang="en-US" sz="2000" b="0" i="0" u="none" strike="noStrike" cap="none" normalizeH="0" baseline="0" smtClean="0">
                          <a:ln>
                            <a:noFill/>
                          </a:ln>
                          <a:solidFill>
                            <a:schemeClr val="tx1"/>
                          </a:solidFill>
                          <a:effectLst/>
                          <a:latin typeface="Verdana" pitchFamily="34" charset="0"/>
                        </a:rPr>
                        <a:t> given </a:t>
                      </a:r>
                      <a:r>
                        <a:rPr kumimoji="0" lang="en-US" sz="2000" b="1" i="1" u="none" strike="noStrike" cap="none" normalizeH="0" baseline="0" smtClean="0">
                          <a:ln>
                            <a:noFill/>
                          </a:ln>
                          <a:solidFill>
                            <a:schemeClr val="tx1"/>
                          </a:solidFill>
                          <a:effectLst/>
                          <a:latin typeface="Verdana" pitchFamily="34" charset="0"/>
                        </a:rPr>
                        <a:t>x</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Date Placeholder 4"/>
          <p:cNvSpPr>
            <a:spLocks noGrp="1"/>
          </p:cNvSpPr>
          <p:nvPr>
            <p:ph type="dt" sz="quarter" idx="10"/>
          </p:nvPr>
        </p:nvSpPr>
        <p:spPr>
          <a:noFill/>
        </p:spPr>
        <p:txBody>
          <a:bodyPr/>
          <a:lstStyle/>
          <a:p>
            <a:fld id="{D635938E-BE5A-4FC4-BC69-1471CD2BC155}" type="datetime3">
              <a:rPr lang="en-US"/>
              <a:pPr/>
              <a:t>4 March 2015</a:t>
            </a:fld>
            <a:endParaRPr lang="en-US"/>
          </a:p>
        </p:txBody>
      </p:sp>
      <p:sp>
        <p:nvSpPr>
          <p:cNvPr id="3077" name="Footer Placeholder 5"/>
          <p:cNvSpPr>
            <a:spLocks noGrp="1"/>
          </p:cNvSpPr>
          <p:nvPr>
            <p:ph type="ftr" sz="quarter" idx="11"/>
          </p:nvPr>
        </p:nvSpPr>
        <p:spPr>
          <a:noFill/>
        </p:spPr>
        <p:txBody>
          <a:bodyPr/>
          <a:lstStyle/>
          <a:p>
            <a:r>
              <a:rPr lang="en-US"/>
              <a:t>Veton Këpuska</a:t>
            </a:r>
          </a:p>
        </p:txBody>
      </p:sp>
      <p:sp>
        <p:nvSpPr>
          <p:cNvPr id="3078" name="Slide Number Placeholder 6"/>
          <p:cNvSpPr>
            <a:spLocks noGrp="1"/>
          </p:cNvSpPr>
          <p:nvPr>
            <p:ph type="sldNum" sz="quarter" idx="12"/>
          </p:nvPr>
        </p:nvSpPr>
        <p:spPr>
          <a:noFill/>
        </p:spPr>
        <p:txBody>
          <a:bodyPr/>
          <a:lstStyle/>
          <a:p>
            <a:fld id="{B752AA4D-3BB8-45CE-BD03-9D08F5644BA5}" type="slidenum">
              <a:rPr lang="en-US"/>
              <a:pPr/>
              <a:t>7</a:t>
            </a:fld>
            <a:endParaRPr lang="en-US"/>
          </a:p>
        </p:txBody>
      </p:sp>
      <p:sp>
        <p:nvSpPr>
          <p:cNvPr id="3079" name="Rectangle 2"/>
          <p:cNvSpPr>
            <a:spLocks noGrp="1" noChangeArrowheads="1"/>
          </p:cNvSpPr>
          <p:nvPr>
            <p:ph type="title"/>
          </p:nvPr>
        </p:nvSpPr>
        <p:spPr/>
        <p:txBody>
          <a:bodyPr/>
          <a:lstStyle/>
          <a:p>
            <a:pPr eaLnBrk="1" hangingPunct="1"/>
            <a:r>
              <a:rPr lang="en-US" smtClean="0"/>
              <a:t>Bayes Theorem</a:t>
            </a:r>
          </a:p>
        </p:txBody>
      </p:sp>
      <p:sp>
        <p:nvSpPr>
          <p:cNvPr id="3080" name="Rectangle 3"/>
          <p:cNvSpPr>
            <a:spLocks noGrp="1" noChangeArrowheads="1"/>
          </p:cNvSpPr>
          <p:nvPr>
            <p:ph type="body" sz="half" idx="1"/>
          </p:nvPr>
        </p:nvSpPr>
        <p:spPr>
          <a:xfrm>
            <a:off x="566738" y="1447800"/>
            <a:ext cx="2946400" cy="4572000"/>
          </a:xfrm>
        </p:spPr>
        <p:txBody>
          <a:bodyPr/>
          <a:lstStyle/>
          <a:p>
            <a:pPr algn="r" eaLnBrk="1" hangingPunct="1">
              <a:buFont typeface="Wingdings" pitchFamily="2" charset="2"/>
              <a:buNone/>
            </a:pPr>
            <a:r>
              <a:rPr lang="en-US" sz="2400" dirty="0" err="1" smtClean="0"/>
              <a:t>Bayes</a:t>
            </a:r>
            <a:r>
              <a:rPr lang="en-US" sz="2400" dirty="0" smtClean="0"/>
              <a:t> Rule:</a:t>
            </a:r>
          </a:p>
          <a:p>
            <a:pPr algn="r" eaLnBrk="1" hangingPunct="1">
              <a:buFont typeface="Wingdings" pitchFamily="2" charset="2"/>
              <a:buNone/>
            </a:pPr>
            <a:endParaRPr lang="en-US" sz="2400" dirty="0" smtClean="0"/>
          </a:p>
          <a:p>
            <a:pPr algn="r" eaLnBrk="1" hangingPunct="1">
              <a:buFont typeface="Wingdings" pitchFamily="2" charset="2"/>
              <a:buNone/>
            </a:pPr>
            <a:r>
              <a:rPr lang="en-US" sz="2400" dirty="0" smtClean="0"/>
              <a:t>From </a:t>
            </a:r>
            <a:r>
              <a:rPr lang="en-US" sz="2400" dirty="0" err="1" smtClean="0"/>
              <a:t>Bayes</a:t>
            </a:r>
            <a:r>
              <a:rPr lang="en-US" sz="2400" dirty="0" smtClean="0"/>
              <a:t> Rule:</a:t>
            </a:r>
          </a:p>
          <a:p>
            <a:pPr algn="r" eaLnBrk="1" hangingPunct="1">
              <a:buFont typeface="Wingdings" pitchFamily="2" charset="2"/>
              <a:buNone/>
            </a:pPr>
            <a:endParaRPr lang="en-US" sz="2400" dirty="0" smtClean="0"/>
          </a:p>
          <a:p>
            <a:pPr algn="r" eaLnBrk="1" hangingPunct="1">
              <a:buFont typeface="Wingdings" pitchFamily="2" charset="2"/>
              <a:buNone/>
            </a:pPr>
            <a:endParaRPr lang="en-US" sz="2400" dirty="0" smtClean="0"/>
          </a:p>
          <a:p>
            <a:pPr algn="r" eaLnBrk="1" hangingPunct="1">
              <a:buFont typeface="Wingdings" pitchFamily="2" charset="2"/>
              <a:buNone/>
            </a:pPr>
            <a:endParaRPr lang="en-US" sz="2400" dirty="0" smtClean="0"/>
          </a:p>
          <a:p>
            <a:pPr algn="r" eaLnBrk="1" hangingPunct="1">
              <a:buFont typeface="Wingdings" pitchFamily="2" charset="2"/>
              <a:buNone/>
            </a:pPr>
            <a:r>
              <a:rPr lang="en-US" sz="2400" dirty="0" smtClean="0"/>
              <a:t>Where:</a:t>
            </a:r>
          </a:p>
        </p:txBody>
      </p:sp>
      <p:sp>
        <p:nvSpPr>
          <p:cNvPr id="3081" name="Rectangle 16"/>
          <p:cNvSpPr>
            <a:spLocks noGrp="1" noChangeArrowheads="1"/>
          </p:cNvSpPr>
          <p:nvPr>
            <p:ph type="body" sz="half" idx="2"/>
          </p:nvPr>
        </p:nvSpPr>
        <p:spPr>
          <a:xfrm>
            <a:off x="3462338" y="1447800"/>
            <a:ext cx="5105400" cy="4572000"/>
          </a:xfrm>
        </p:spPr>
        <p:txBody>
          <a:bodyPr/>
          <a:lstStyle/>
          <a:p>
            <a:pPr eaLnBrk="1" hangingPunct="1">
              <a:buFont typeface="Wingdings" pitchFamily="2" charset="2"/>
              <a:buNone/>
            </a:pPr>
            <a:r>
              <a:rPr lang="en-US" sz="2600" smtClean="0"/>
              <a:t> </a:t>
            </a:r>
          </a:p>
        </p:txBody>
      </p:sp>
      <p:graphicFrame>
        <p:nvGraphicFramePr>
          <p:cNvPr id="3074" name="Object 17"/>
          <p:cNvGraphicFramePr>
            <a:graphicFrameLocks noChangeAspect="1"/>
          </p:cNvGraphicFramePr>
          <p:nvPr/>
        </p:nvGraphicFramePr>
        <p:xfrm>
          <a:off x="4070350" y="2101325"/>
          <a:ext cx="3505200" cy="1023938"/>
        </p:xfrm>
        <a:graphic>
          <a:graphicData uri="http://schemas.openxmlformats.org/presentationml/2006/ole">
            <mc:AlternateContent xmlns:mc="http://schemas.openxmlformats.org/markup-compatibility/2006">
              <mc:Choice xmlns:v="urn:schemas-microsoft-com:vml" Requires="v">
                <p:oleObj spid="_x0000_s1010720" name="Equation" r:id="rId4" imgW="1434960" imgH="419040" progId="Equation.3">
                  <p:embed/>
                </p:oleObj>
              </mc:Choice>
              <mc:Fallback>
                <p:oleObj name="Equation" r:id="rId4" imgW="1434960" imgH="41904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0350" y="2101325"/>
                        <a:ext cx="3505200"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8"/>
          <p:cNvGraphicFramePr>
            <a:graphicFrameLocks noChangeAspect="1"/>
          </p:cNvGraphicFramePr>
          <p:nvPr/>
        </p:nvGraphicFramePr>
        <p:xfrm>
          <a:off x="4206875" y="3803563"/>
          <a:ext cx="3413125" cy="1055687"/>
        </p:xfrm>
        <a:graphic>
          <a:graphicData uri="http://schemas.openxmlformats.org/presentationml/2006/ole">
            <mc:AlternateContent xmlns:mc="http://schemas.openxmlformats.org/markup-compatibility/2006">
              <mc:Choice xmlns:v="urn:schemas-microsoft-com:vml" Requires="v">
                <p:oleObj spid="_x0000_s1010721" name="Equation" r:id="rId6" imgW="1396800" imgH="431640" progId="Equation.3">
                  <p:embed/>
                </p:oleObj>
              </mc:Choice>
              <mc:Fallback>
                <p:oleObj name="Equation" r:id="rId6" imgW="1396800" imgH="43164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875" y="3803563"/>
                        <a:ext cx="341312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7"/>
          <p:cNvGraphicFramePr>
            <a:graphicFrameLocks noChangeAspect="1"/>
          </p:cNvGraphicFramePr>
          <p:nvPr/>
        </p:nvGraphicFramePr>
        <p:xfrm>
          <a:off x="3675063" y="1377108"/>
          <a:ext cx="4560887" cy="557212"/>
        </p:xfrm>
        <a:graphic>
          <a:graphicData uri="http://schemas.openxmlformats.org/presentationml/2006/ole">
            <mc:AlternateContent xmlns:mc="http://schemas.openxmlformats.org/markup-compatibility/2006">
              <mc:Choice xmlns:v="urn:schemas-microsoft-com:vml" Requires="v">
                <p:oleObj spid="_x0000_s1010722" name="Equation" r:id="rId8" imgW="1866600" imgH="228600" progId="Equation.3">
                  <p:embed/>
                </p:oleObj>
              </mc:Choice>
              <mc:Fallback>
                <p:oleObj name="Equation" r:id="rId8" imgW="186660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5063" y="1377108"/>
                        <a:ext cx="4560887"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Grp="1" noChangeArrowheads="1"/>
          </p:cNvSpPr>
          <p:nvPr>
            <p:ph type="ctrTitle"/>
          </p:nvPr>
        </p:nvSpPr>
        <p:spPr/>
        <p:txBody>
          <a:bodyPr/>
          <a:lstStyle/>
          <a:p>
            <a:r>
              <a:rPr lang="en-US"/>
              <a:t>Bayesian Decision Theory</a:t>
            </a:r>
          </a:p>
        </p:txBody>
      </p:sp>
      <p:sp>
        <p:nvSpPr>
          <p:cNvPr id="994309" name="Rectangle 5"/>
          <p:cNvSpPr>
            <a:spLocks noGrp="1" noChangeArrowheads="1"/>
          </p:cNvSpPr>
          <p:nvPr>
            <p:ph type="subTitle" idx="1"/>
          </p:nvPr>
        </p:nvSpPr>
        <p:spPr/>
        <p:txBody>
          <a:bodyPr/>
          <a:lstStyle/>
          <a:p>
            <a:r>
              <a:rPr lang="en-US" sz="2400"/>
              <a:t>Reference:</a:t>
            </a:r>
          </a:p>
          <a:p>
            <a:r>
              <a:rPr lang="en-US" sz="2400"/>
              <a:t>Pattern Classification – R. Duda, P. Hard &amp; D. Stork, Wiley &amp; Sons, 2001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E6D186-DB42-4160-95FB-30E251204FC9}" type="datetime3">
              <a:rPr lang="en-US"/>
              <a:pPr/>
              <a:t>4 March 2015</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E19B993-7E44-4BE8-B052-1535D957707E}" type="slidenum">
              <a:rPr lang="en-US"/>
              <a:pPr/>
              <a:t>9</a:t>
            </a:fld>
            <a:endParaRPr lang="en-US"/>
          </a:p>
        </p:txBody>
      </p:sp>
      <p:sp>
        <p:nvSpPr>
          <p:cNvPr id="919554" name="Rectangle 2"/>
          <p:cNvSpPr>
            <a:spLocks noGrp="1" noChangeArrowheads="1"/>
          </p:cNvSpPr>
          <p:nvPr>
            <p:ph type="title"/>
          </p:nvPr>
        </p:nvSpPr>
        <p:spPr/>
        <p:txBody>
          <a:bodyPr/>
          <a:lstStyle/>
          <a:p>
            <a:r>
              <a:rPr lang="en-US"/>
              <a:t>Bayes Decision Theory </a:t>
            </a:r>
            <a:endParaRPr lang="en-US" b="0"/>
          </a:p>
        </p:txBody>
      </p:sp>
      <p:sp>
        <p:nvSpPr>
          <p:cNvPr id="919555" name="Rectangle 3"/>
          <p:cNvSpPr>
            <a:spLocks noGrp="1" noChangeArrowheads="1"/>
          </p:cNvSpPr>
          <p:nvPr>
            <p:ph type="body" idx="1"/>
          </p:nvPr>
        </p:nvSpPr>
        <p:spPr/>
        <p:txBody>
          <a:bodyPr/>
          <a:lstStyle/>
          <a:p>
            <a:r>
              <a:rPr lang="en-US" sz="2400"/>
              <a:t>The probability of making an error given </a:t>
            </a:r>
            <a:r>
              <a:rPr lang="en-US" sz="2400" b="1" i="1"/>
              <a:t>x </a:t>
            </a:r>
            <a:r>
              <a:rPr lang="en-US" sz="2400"/>
              <a:t>is:</a:t>
            </a:r>
          </a:p>
          <a:p>
            <a:endParaRPr lang="en-US" sz="2400"/>
          </a:p>
          <a:p>
            <a:pPr>
              <a:buFont typeface="Wingdings" pitchFamily="2" charset="2"/>
              <a:buNone/>
            </a:pPr>
            <a:r>
              <a:rPr lang="en-US" sz="100"/>
              <a:t> </a:t>
            </a:r>
          </a:p>
          <a:p>
            <a:pPr lvl="1">
              <a:buFont typeface="Wingdings" pitchFamily="2" charset="2"/>
              <a:buNone/>
            </a:pPr>
            <a:r>
              <a:rPr lang="en-US" sz="2400"/>
              <a:t>P(error|x)=1-P(</a:t>
            </a:r>
            <a:r>
              <a:rPr lang="en-US" sz="2800">
                <a:sym typeface="Symbol" pitchFamily="18" charset="2"/>
              </a:rPr>
              <a:t></a:t>
            </a:r>
            <a:r>
              <a:rPr lang="en-US" sz="2800" baseline="-25000">
                <a:sym typeface="Symbol" pitchFamily="18" charset="2"/>
              </a:rPr>
              <a:t>i</a:t>
            </a:r>
            <a:r>
              <a:rPr lang="en-US" sz="2800">
                <a:sym typeface="Symbol" pitchFamily="18" charset="2"/>
              </a:rPr>
              <a:t>|x)	if decide class </a:t>
            </a:r>
            <a:r>
              <a:rPr lang="en-US" sz="2800" baseline="-25000">
                <a:sym typeface="Symbol" pitchFamily="18" charset="2"/>
              </a:rPr>
              <a:t>i</a:t>
            </a:r>
          </a:p>
          <a:p>
            <a:pPr lvl="1">
              <a:buFont typeface="Wingdings" pitchFamily="2" charset="2"/>
              <a:buNone/>
            </a:pPr>
            <a:endParaRPr lang="en-US" sz="2400"/>
          </a:p>
          <a:p>
            <a:endParaRPr lang="en-US" sz="900"/>
          </a:p>
          <a:p>
            <a:r>
              <a:rPr lang="en-US" sz="2400"/>
              <a:t>To minimize </a:t>
            </a:r>
            <a:r>
              <a:rPr lang="en-US" sz="2400" i="1"/>
              <a:t>P</a:t>
            </a:r>
            <a:r>
              <a:rPr lang="en-US" sz="2400"/>
              <a:t>(</a:t>
            </a:r>
            <a:r>
              <a:rPr lang="en-US" sz="2400" i="1"/>
              <a:t>error</a:t>
            </a:r>
            <a:r>
              <a:rPr lang="en-US" sz="2400"/>
              <a:t>|</a:t>
            </a:r>
            <a:r>
              <a:rPr lang="en-US" sz="2400" b="1" i="1"/>
              <a:t>x</a:t>
            </a:r>
            <a:r>
              <a:rPr lang="en-US" sz="2400"/>
              <a:t>) (and </a:t>
            </a:r>
            <a:r>
              <a:rPr lang="en-US" sz="2400" i="1"/>
              <a:t>P</a:t>
            </a:r>
            <a:r>
              <a:rPr lang="en-US" sz="2400"/>
              <a:t>(</a:t>
            </a:r>
            <a:r>
              <a:rPr lang="en-US" sz="2400" i="1"/>
              <a:t>error</a:t>
            </a:r>
            <a:r>
              <a:rPr lang="en-US" sz="2400"/>
              <a:t>)):</a:t>
            </a:r>
            <a:br>
              <a:rPr lang="en-US" sz="2400"/>
            </a:br>
            <a:r>
              <a:rPr lang="en-US" sz="2400"/>
              <a:t> </a:t>
            </a:r>
          </a:p>
          <a:p>
            <a:pPr lvl="1">
              <a:buFont typeface="Wingdings" pitchFamily="2" charset="2"/>
              <a:buNone/>
            </a:pPr>
            <a:r>
              <a:rPr lang="en-US" sz="2400"/>
              <a:t>Choose </a:t>
            </a:r>
            <a:r>
              <a:rPr lang="en-US" sz="2400">
                <a:sym typeface="Symbol" pitchFamily="18" charset="2"/>
              </a:rPr>
              <a:t></a:t>
            </a:r>
            <a:r>
              <a:rPr lang="en-US" sz="2400" baseline="-25000">
                <a:sym typeface="Symbol" pitchFamily="18" charset="2"/>
              </a:rPr>
              <a:t>i </a:t>
            </a:r>
            <a:r>
              <a:rPr lang="en-US" sz="2400">
                <a:sym typeface="Symbol" pitchFamily="18" charset="2"/>
              </a:rPr>
              <a:t>if  </a:t>
            </a:r>
            <a:r>
              <a:rPr lang="en-US" sz="2400"/>
              <a:t>P(</a:t>
            </a:r>
            <a:r>
              <a:rPr lang="en-US" sz="2400">
                <a:sym typeface="Symbol" pitchFamily="18" charset="2"/>
              </a:rPr>
              <a:t></a:t>
            </a:r>
            <a:r>
              <a:rPr lang="en-US" sz="2400" baseline="-25000">
                <a:sym typeface="Symbol" pitchFamily="18" charset="2"/>
              </a:rPr>
              <a:t>i</a:t>
            </a:r>
            <a:r>
              <a:rPr lang="en-US" sz="2400">
                <a:sym typeface="Symbol" pitchFamily="18" charset="2"/>
              </a:rPr>
              <a:t>|x)&gt;</a:t>
            </a:r>
            <a:r>
              <a:rPr lang="en-US" sz="2400"/>
              <a:t>P(</a:t>
            </a:r>
            <a:r>
              <a:rPr lang="en-US" sz="2400">
                <a:sym typeface="Symbol" pitchFamily="18" charset="2"/>
              </a:rPr>
              <a:t></a:t>
            </a:r>
            <a:r>
              <a:rPr lang="en-US" sz="2400" baseline="-25000">
                <a:sym typeface="Symbol" pitchFamily="18" charset="2"/>
              </a:rPr>
              <a:t>j</a:t>
            </a:r>
            <a:r>
              <a:rPr lang="en-US" sz="2400">
                <a:sym typeface="Symbol" pitchFamily="18" charset="2"/>
              </a:rPr>
              <a:t>|x)  </a:t>
            </a:r>
            <a:r>
              <a:rPr lang="en-US" sz="2400">
                <a:latin typeface="GulimChe" pitchFamily="49" charset="-127"/>
                <a:ea typeface="GulimChe" pitchFamily="49" charset="-127"/>
                <a:sym typeface="Symbol" pitchFamily="18" charset="2"/>
              </a:rPr>
              <a:t>∀j≠i</a:t>
            </a:r>
            <a:endParaRPr lang="en-US" sz="2400">
              <a:latin typeface="GulimChe" pitchFamily="49" charset="-127"/>
              <a:ea typeface="GulimChe" pitchFamily="49" charset="-127"/>
            </a:endParaRPr>
          </a:p>
          <a:p>
            <a:pPr>
              <a:buFont typeface="Wingdings" pitchFamily="2" charset="2"/>
              <a:buNone/>
            </a:pPr>
            <a:endParaRPr lang="en-US" sz="9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67696</TotalTime>
  <Words>2521</Words>
  <Application>Microsoft Office PowerPoint</Application>
  <PresentationFormat>On-screen Show (4:3)</PresentationFormat>
  <Paragraphs>613</Paragraphs>
  <Slides>52</Slides>
  <Notes>38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2" baseType="lpstr">
      <vt:lpstr>Arial Unicode MS</vt:lpstr>
      <vt:lpstr>GulimChe</vt:lpstr>
      <vt:lpstr>Arial</vt:lpstr>
      <vt:lpstr>Symbol</vt:lpstr>
      <vt:lpstr>Times New Roman</vt:lpstr>
      <vt:lpstr>Verdana</vt:lpstr>
      <vt:lpstr>Wingdings</vt:lpstr>
      <vt:lpstr>Profile</vt:lpstr>
      <vt:lpstr>Equation</vt:lpstr>
      <vt:lpstr>Microsoft Equation 3.0</vt:lpstr>
      <vt:lpstr>Speech Recognition</vt:lpstr>
      <vt:lpstr>Pattern Classification </vt:lpstr>
      <vt:lpstr>Pattern Classification</vt:lpstr>
      <vt:lpstr>Probability Basics </vt:lpstr>
      <vt:lpstr>Kullback-Liebler Distance </vt:lpstr>
      <vt:lpstr>Bayes Theorem</vt:lpstr>
      <vt:lpstr>Bayes Theorem</vt:lpstr>
      <vt:lpstr>Bayesian Decision Theory</vt:lpstr>
      <vt:lpstr>Bayes Decision Theory </vt:lpstr>
      <vt:lpstr>Bayes Decision Theory</vt:lpstr>
      <vt:lpstr>Bayes Risk </vt:lpstr>
      <vt:lpstr>Discriminant Functions </vt:lpstr>
      <vt:lpstr>Density Estimation </vt:lpstr>
      <vt:lpstr>Parametric Classifiers </vt:lpstr>
      <vt:lpstr>Maximum Likelihood Parameter Estimation</vt:lpstr>
      <vt:lpstr>Gaussian Distributions </vt:lpstr>
      <vt:lpstr>Gaussian Distributions: One Dimension </vt:lpstr>
      <vt:lpstr>Univariate Gaussians</vt:lpstr>
      <vt:lpstr>Univariate Gaussian PDFs</vt:lpstr>
      <vt:lpstr>Gaussian PDFs</vt:lpstr>
      <vt:lpstr>Gaussian PDFs</vt:lpstr>
      <vt:lpstr>Maximum Likelihood Parameter Estimation</vt:lpstr>
      <vt:lpstr>Maximum Likelihood Parameter Estimation</vt:lpstr>
      <vt:lpstr>Gaussian ML Estimation: One Dimension</vt:lpstr>
      <vt:lpstr>Gaussian ML Estimation: One Dimension</vt:lpstr>
      <vt:lpstr>Gaussian ML Estimation: One Dimension</vt:lpstr>
      <vt:lpstr>ML Estimation: Alternative Distributions </vt:lpstr>
      <vt:lpstr>ML Estimation: Alternative Distributions </vt:lpstr>
      <vt:lpstr>Gaussian Distributions: Multiple Dimensions (Multivariate)</vt:lpstr>
      <vt:lpstr>Gaussian Distributions: Multi-Dimensional Properties</vt:lpstr>
      <vt:lpstr>Diagonal Covariance Matrix: Σ=σ2I</vt:lpstr>
      <vt:lpstr>Diagonal Covariance Matrix: σij=0  ∀i≠j</vt:lpstr>
      <vt:lpstr>General Covariance Matrix: σij≠0</vt:lpstr>
      <vt:lpstr>2D Gaussian PDF’s</vt:lpstr>
      <vt:lpstr>PowerPoint Presentation</vt:lpstr>
      <vt:lpstr>Multivariate ML Estimation </vt:lpstr>
      <vt:lpstr>Pattern Classification</vt:lpstr>
      <vt:lpstr>Multivariate Gaussian Classifier </vt:lpstr>
      <vt:lpstr>Gaussian Classifier: Σi = σ2I </vt:lpstr>
      <vt:lpstr>Gaussian Classifier: Σi = σ2I</vt:lpstr>
      <vt:lpstr>Gaussian Classifier: Σi=Σ</vt:lpstr>
      <vt:lpstr>Gaussian Classifier: Σi Arbitrary </vt:lpstr>
      <vt:lpstr>PowerPoint Presentation</vt:lpstr>
      <vt:lpstr>Gaussian Classifier: Σi Arbitrary</vt:lpstr>
      <vt:lpstr>3 Class Classification  (Atal &amp; Rabiner, 1976) </vt:lpstr>
      <vt:lpstr>Maximum A Posteriori Parameter Estimation</vt:lpstr>
      <vt:lpstr>Maximum A Posteriori Parameter Estimation</vt:lpstr>
      <vt:lpstr>Maximum A Posteriori Parameter Estimation </vt:lpstr>
      <vt:lpstr>Maximum A Posteriori Parameter Estimation</vt:lpstr>
      <vt:lpstr>Gaussian MAP Estimation: One Dimension</vt:lpstr>
      <vt:lpstr>Significance Testing</vt:lpstr>
      <vt:lpstr>References </vt:lpstr>
    </vt:vector>
  </TitlesOfParts>
  <Company>Florida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Systems:  Hardware Organization and Design</dc:title>
  <dc:creator>vkepuska</dc:creator>
  <cp:lastModifiedBy>Veton  Kepuska</cp:lastModifiedBy>
  <cp:revision>716</cp:revision>
  <dcterms:created xsi:type="dcterms:W3CDTF">2003-01-08T18:18:48Z</dcterms:created>
  <dcterms:modified xsi:type="dcterms:W3CDTF">2015-03-04T21:42:16Z</dcterms:modified>
</cp:coreProperties>
</file>