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57"/>
  </p:notesMasterIdLst>
  <p:handoutMasterIdLst>
    <p:handoutMasterId r:id="rId58"/>
  </p:handoutMasterIdLst>
  <p:sldIdLst>
    <p:sldId id="256" r:id="rId2"/>
    <p:sldId id="388" r:id="rId3"/>
    <p:sldId id="389" r:id="rId4"/>
    <p:sldId id="390" r:id="rId5"/>
    <p:sldId id="391" r:id="rId6"/>
    <p:sldId id="439" r:id="rId7"/>
    <p:sldId id="392" r:id="rId8"/>
    <p:sldId id="393" r:id="rId9"/>
    <p:sldId id="394" r:id="rId10"/>
    <p:sldId id="395" r:id="rId11"/>
    <p:sldId id="396" r:id="rId12"/>
    <p:sldId id="437" r:id="rId13"/>
    <p:sldId id="397"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38" r:id="rId37"/>
    <p:sldId id="421" r:id="rId38"/>
    <p:sldId id="423" r:id="rId39"/>
    <p:sldId id="422" r:id="rId40"/>
    <p:sldId id="424" r:id="rId41"/>
    <p:sldId id="425" r:id="rId42"/>
    <p:sldId id="426" r:id="rId43"/>
    <p:sldId id="427" r:id="rId44"/>
    <p:sldId id="428" r:id="rId45"/>
    <p:sldId id="429" r:id="rId46"/>
    <p:sldId id="430" r:id="rId47"/>
    <p:sldId id="431" r:id="rId48"/>
    <p:sldId id="432" r:id="rId49"/>
    <p:sldId id="433" r:id="rId50"/>
    <p:sldId id="440" r:id="rId51"/>
    <p:sldId id="441" r:id="rId52"/>
    <p:sldId id="434" r:id="rId53"/>
    <p:sldId id="435" r:id="rId54"/>
    <p:sldId id="436" r:id="rId55"/>
    <p:sldId id="420" r:id="rId56"/>
  </p:sldIdLst>
  <p:sldSz cx="9144000" cy="6858000" type="screen4x3"/>
  <p:notesSz cx="6858000" cy="9144000"/>
  <p:defaultTextStyle>
    <a:defPPr>
      <a:defRPr lang="en-US"/>
    </a:defPPr>
    <a:lvl1pPr algn="r" rtl="0" eaLnBrk="0" fontAlgn="base" hangingPunct="0">
      <a:spcBef>
        <a:spcPct val="50000"/>
      </a:spcBef>
      <a:spcAft>
        <a:spcPct val="0"/>
      </a:spcAft>
      <a:defRPr sz="1600" kern="1200">
        <a:solidFill>
          <a:schemeClr val="tx1"/>
        </a:solidFill>
        <a:latin typeface="Verdana" pitchFamily="34" charset="0"/>
        <a:ea typeface="+mn-ea"/>
        <a:cs typeface="+mn-cs"/>
      </a:defRPr>
    </a:lvl1pPr>
    <a:lvl2pPr marL="457200" algn="r" rtl="0" eaLnBrk="0" fontAlgn="base" hangingPunct="0">
      <a:spcBef>
        <a:spcPct val="50000"/>
      </a:spcBef>
      <a:spcAft>
        <a:spcPct val="0"/>
      </a:spcAft>
      <a:defRPr sz="1600" kern="1200">
        <a:solidFill>
          <a:schemeClr val="tx1"/>
        </a:solidFill>
        <a:latin typeface="Verdana" pitchFamily="34" charset="0"/>
        <a:ea typeface="+mn-ea"/>
        <a:cs typeface="+mn-cs"/>
      </a:defRPr>
    </a:lvl2pPr>
    <a:lvl3pPr marL="914400" algn="r" rtl="0" eaLnBrk="0" fontAlgn="base" hangingPunct="0">
      <a:spcBef>
        <a:spcPct val="50000"/>
      </a:spcBef>
      <a:spcAft>
        <a:spcPct val="0"/>
      </a:spcAft>
      <a:defRPr sz="1600" kern="1200">
        <a:solidFill>
          <a:schemeClr val="tx1"/>
        </a:solidFill>
        <a:latin typeface="Verdana" pitchFamily="34" charset="0"/>
        <a:ea typeface="+mn-ea"/>
        <a:cs typeface="+mn-cs"/>
      </a:defRPr>
    </a:lvl3pPr>
    <a:lvl4pPr marL="1371600" algn="r" rtl="0" eaLnBrk="0" fontAlgn="base" hangingPunct="0">
      <a:spcBef>
        <a:spcPct val="50000"/>
      </a:spcBef>
      <a:spcAft>
        <a:spcPct val="0"/>
      </a:spcAft>
      <a:defRPr sz="1600" kern="1200">
        <a:solidFill>
          <a:schemeClr val="tx1"/>
        </a:solidFill>
        <a:latin typeface="Verdana" pitchFamily="34" charset="0"/>
        <a:ea typeface="+mn-ea"/>
        <a:cs typeface="+mn-cs"/>
      </a:defRPr>
    </a:lvl4pPr>
    <a:lvl5pPr marL="1828800" algn="r" rtl="0" eaLnBrk="0" fontAlgn="base" hangingPunct="0">
      <a:spcBef>
        <a:spcPct val="50000"/>
      </a:spcBef>
      <a:spcAft>
        <a:spcPct val="0"/>
      </a:spcAft>
      <a:defRPr sz="1600" kern="1200">
        <a:solidFill>
          <a:schemeClr val="tx1"/>
        </a:solidFill>
        <a:latin typeface="Verdana" pitchFamily="34" charset="0"/>
        <a:ea typeface="+mn-ea"/>
        <a:cs typeface="+mn-cs"/>
      </a:defRPr>
    </a:lvl5pPr>
    <a:lvl6pPr marL="2286000" algn="l" defTabSz="914400" rtl="0" eaLnBrk="1" latinLnBrk="0" hangingPunct="1">
      <a:defRPr sz="1600" kern="1200">
        <a:solidFill>
          <a:schemeClr val="tx1"/>
        </a:solidFill>
        <a:latin typeface="Verdana" pitchFamily="34" charset="0"/>
        <a:ea typeface="+mn-ea"/>
        <a:cs typeface="+mn-cs"/>
      </a:defRPr>
    </a:lvl6pPr>
    <a:lvl7pPr marL="2743200" algn="l" defTabSz="914400" rtl="0" eaLnBrk="1" latinLnBrk="0" hangingPunct="1">
      <a:defRPr sz="1600" kern="1200">
        <a:solidFill>
          <a:schemeClr val="tx1"/>
        </a:solidFill>
        <a:latin typeface="Verdana" pitchFamily="34" charset="0"/>
        <a:ea typeface="+mn-ea"/>
        <a:cs typeface="+mn-cs"/>
      </a:defRPr>
    </a:lvl7pPr>
    <a:lvl8pPr marL="3200400" algn="l" defTabSz="914400" rtl="0" eaLnBrk="1" latinLnBrk="0" hangingPunct="1">
      <a:defRPr sz="1600" kern="1200">
        <a:solidFill>
          <a:schemeClr val="tx1"/>
        </a:solidFill>
        <a:latin typeface="Verdana" pitchFamily="34" charset="0"/>
        <a:ea typeface="+mn-ea"/>
        <a:cs typeface="+mn-cs"/>
      </a:defRPr>
    </a:lvl8pPr>
    <a:lvl9pPr marL="3657600" algn="l" defTabSz="914400" rtl="0" eaLnBrk="1" latinLnBrk="0" hangingPunct="1">
      <a:defRPr sz="16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0066"/>
    <a:srgbClr val="0000FF"/>
    <a:srgbClr val="FF9900"/>
    <a:srgbClr val="66FF33"/>
    <a:srgbClr val="00FFFF"/>
    <a:srgbClr val="FF00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397" autoAdjust="0"/>
    <p:restoredTop sz="93469" autoAdjust="0"/>
  </p:normalViewPr>
  <p:slideViewPr>
    <p:cSldViewPr snapToGrid="0">
      <p:cViewPr varScale="1">
        <p:scale>
          <a:sx n="124" d="100"/>
          <a:sy n="124" d="100"/>
        </p:scale>
        <p:origin x="846" y="96"/>
      </p:cViewPr>
      <p:guideLst>
        <p:guide orient="horz" pos="2160"/>
        <p:guide pos="2880"/>
      </p:guideLst>
    </p:cSldViewPr>
  </p:slideViewPr>
  <p:notesTextViewPr>
    <p:cViewPr>
      <p:scale>
        <a:sx n="100" d="100"/>
        <a:sy n="100" d="100"/>
      </p:scale>
      <p:origin x="0" y="0"/>
    </p:cViewPr>
  </p:notesTextViewPr>
  <p:notesViewPr>
    <p:cSldViewPr snapToGrid="0">
      <p:cViewPr varScale="1">
        <p:scale>
          <a:sx n="57" d="100"/>
          <a:sy n="57" d="100"/>
        </p:scale>
        <p:origin x="-1134"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atin typeface="Arial" charset="0"/>
              </a:defRPr>
            </a:lvl1pPr>
          </a:lstStyle>
          <a:p>
            <a:r>
              <a:rPr lang="en-US"/>
              <a:t>Digital Systems: Hardware Organization and Design</a:t>
            </a:r>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fld id="{8E56A8AC-5371-4E66-81CE-C78E6CF384D0}" type="datetime1">
              <a:rPr lang="en-US"/>
              <a:pPr/>
              <a:t>4/22/2015</a:t>
            </a:fld>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a:latin typeface="Arial" charset="0"/>
              </a:defRPr>
            </a:lvl1pPr>
          </a:lstStyle>
          <a:p>
            <a:r>
              <a:rPr lang="en-US"/>
              <a:t>Architecture of a Respresentative 32 Bit Processor</a:t>
            </a:r>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fld id="{D8C35FBE-18CD-47EE-BB18-FC13D50A837E}" type="slidenum">
              <a:rPr lang="en-US"/>
              <a:pPr/>
              <a:t>‹#›</a:t>
            </a:fld>
            <a:endParaRPr lang="en-US"/>
          </a:p>
        </p:txBody>
      </p:sp>
    </p:spTree>
    <p:extLst>
      <p:ext uri="{BB962C8B-B14F-4D97-AF65-F5344CB8AC3E}">
        <p14:creationId xmlns:p14="http://schemas.microsoft.com/office/powerpoint/2010/main" val="454875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atin typeface="Arial" charset="0"/>
              </a:defRPr>
            </a:lvl1pPr>
          </a:lstStyle>
          <a:p>
            <a:r>
              <a:rPr lang="en-US"/>
              <a:t>Digital Systems: Hardware Organization and Design</a:t>
            </a: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fld id="{54A5D45A-1A84-4402-80B8-ECB5AB8DEEB4}" type="datetime1">
              <a:rPr lang="en-US"/>
              <a:pPr/>
              <a:t>4/22/2015</a:t>
            </a:fld>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a:latin typeface="Arial" charset="0"/>
              </a:defRPr>
            </a:lvl1pPr>
          </a:lstStyle>
          <a:p>
            <a:r>
              <a:rPr lang="en-US"/>
              <a:t>Architecture of a Respresentative 32 Bit Processor</a:t>
            </a: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fld id="{C852831A-612B-4FBA-AB33-78489442BD2E}" type="slidenum">
              <a:rPr lang="en-US"/>
              <a:pPr/>
              <a:t>‹#›</a:t>
            </a:fld>
            <a:endParaRPr lang="en-US"/>
          </a:p>
        </p:txBody>
      </p:sp>
    </p:spTree>
    <p:extLst>
      <p:ext uri="{BB962C8B-B14F-4D97-AF65-F5344CB8AC3E}">
        <p14:creationId xmlns:p14="http://schemas.microsoft.com/office/powerpoint/2010/main" val="1950010657"/>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7671F694-9ED9-4595-A9B9-1F6541665B21}"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F1A01B2E-D3DC-4EC4-A38A-9930183A796F}" type="slidenum">
              <a:rPr lang="en-US"/>
              <a:pPr/>
              <a:t>1</a:t>
            </a:fld>
            <a:endParaRPr lang="en-US"/>
          </a:p>
        </p:txBody>
      </p:sp>
      <p:sp>
        <p:nvSpPr>
          <p:cNvPr id="1001474" name="Rectangle 2"/>
          <p:cNvSpPr>
            <a:spLocks noGrp="1" noRot="1" noChangeAspect="1" noChangeArrowheads="1" noTextEdit="1"/>
          </p:cNvSpPr>
          <p:nvPr>
            <p:ph type="sldImg"/>
          </p:nvPr>
        </p:nvSpPr>
        <p:spPr>
          <a:ln/>
        </p:spPr>
      </p:sp>
      <p:sp>
        <p:nvSpPr>
          <p:cNvPr id="1001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31472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47BB56DD-FEC2-4059-BBE7-2DBDE4BD4BE0}"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F1917ADA-AD06-4A05-B929-0B4A0C370AFA}" type="slidenum">
              <a:rPr lang="en-US"/>
              <a:pPr/>
              <a:t>11</a:t>
            </a:fld>
            <a:endParaRPr lang="en-US"/>
          </a:p>
        </p:txBody>
      </p:sp>
      <p:sp>
        <p:nvSpPr>
          <p:cNvPr id="1010690" name="Rectangle 2"/>
          <p:cNvSpPr>
            <a:spLocks noGrp="1" noRot="1" noChangeAspect="1" noChangeArrowheads="1" noTextEdit="1"/>
          </p:cNvSpPr>
          <p:nvPr>
            <p:ph type="sldImg"/>
          </p:nvPr>
        </p:nvSpPr>
        <p:spPr>
          <a:ln/>
        </p:spPr>
      </p:sp>
      <p:sp>
        <p:nvSpPr>
          <p:cNvPr id="1010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6977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FF945337-BDFA-4D25-9A19-D96BED2EC5F1}"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192C3DE7-3188-4FD0-8E26-E1F2AB893710}" type="slidenum">
              <a:rPr lang="en-US"/>
              <a:pPr/>
              <a:t>13</a:t>
            </a:fld>
            <a:endParaRPr lang="en-US"/>
          </a:p>
        </p:txBody>
      </p:sp>
      <p:sp>
        <p:nvSpPr>
          <p:cNvPr id="1011714" name="Rectangle 2"/>
          <p:cNvSpPr>
            <a:spLocks noGrp="1" noRot="1" noChangeAspect="1" noChangeArrowheads="1" noTextEdit="1"/>
          </p:cNvSpPr>
          <p:nvPr>
            <p:ph type="sldImg"/>
          </p:nvPr>
        </p:nvSpPr>
        <p:spPr>
          <a:ln/>
        </p:spPr>
      </p:sp>
      <p:sp>
        <p:nvSpPr>
          <p:cNvPr id="1011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12074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39097033-D70C-42EE-98F3-37DD1AF3D90D}"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E781C809-0962-4D68-9AF7-1854AA486376}" type="slidenum">
              <a:rPr lang="en-US"/>
              <a:pPr/>
              <a:t>14</a:t>
            </a:fld>
            <a:endParaRPr lang="en-US"/>
          </a:p>
        </p:txBody>
      </p:sp>
      <p:sp>
        <p:nvSpPr>
          <p:cNvPr id="1012738" name="Rectangle 2"/>
          <p:cNvSpPr>
            <a:spLocks noGrp="1" noRot="1" noChangeAspect="1" noChangeArrowheads="1" noTextEdit="1"/>
          </p:cNvSpPr>
          <p:nvPr>
            <p:ph type="sldImg"/>
          </p:nvPr>
        </p:nvSpPr>
        <p:spPr>
          <a:ln/>
        </p:spPr>
      </p:sp>
      <p:sp>
        <p:nvSpPr>
          <p:cNvPr id="1012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73274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FA5FF57D-78A8-46D1-86FD-90EA3F883CCE}"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C5912A94-860E-48E7-9396-93FD12BB86C9}" type="slidenum">
              <a:rPr lang="en-US"/>
              <a:pPr/>
              <a:t>15</a:t>
            </a:fld>
            <a:endParaRPr lang="en-US"/>
          </a:p>
        </p:txBody>
      </p:sp>
      <p:sp>
        <p:nvSpPr>
          <p:cNvPr id="1013762" name="Rectangle 2"/>
          <p:cNvSpPr>
            <a:spLocks noGrp="1" noRot="1" noChangeAspect="1" noChangeArrowheads="1" noTextEdit="1"/>
          </p:cNvSpPr>
          <p:nvPr>
            <p:ph type="sldImg"/>
          </p:nvPr>
        </p:nvSpPr>
        <p:spPr>
          <a:ln/>
        </p:spPr>
      </p:sp>
      <p:sp>
        <p:nvSpPr>
          <p:cNvPr id="1013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021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3DC700D7-E0E9-4730-902D-9840FDDB04B5}"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E6CF507C-A669-453B-9047-E258427C3ABA}" type="slidenum">
              <a:rPr lang="en-US"/>
              <a:pPr/>
              <a:t>16</a:t>
            </a:fld>
            <a:endParaRPr lang="en-US"/>
          </a:p>
        </p:txBody>
      </p:sp>
      <p:sp>
        <p:nvSpPr>
          <p:cNvPr id="1014786" name="Rectangle 2"/>
          <p:cNvSpPr>
            <a:spLocks noGrp="1" noRot="1" noChangeAspect="1" noChangeArrowheads="1" noTextEdit="1"/>
          </p:cNvSpPr>
          <p:nvPr>
            <p:ph type="sldImg"/>
          </p:nvPr>
        </p:nvSpPr>
        <p:spPr>
          <a:ln/>
        </p:spPr>
      </p:sp>
      <p:sp>
        <p:nvSpPr>
          <p:cNvPr id="1014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9281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82BE0B61-7AF3-4FED-826C-442025C8D276}"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AE052D95-4C4A-4BA2-A830-CAB5C55D7CC0}" type="slidenum">
              <a:rPr lang="en-US"/>
              <a:pPr/>
              <a:t>17</a:t>
            </a:fld>
            <a:endParaRPr lang="en-US"/>
          </a:p>
        </p:txBody>
      </p:sp>
      <p:sp>
        <p:nvSpPr>
          <p:cNvPr id="1015810" name="Rectangle 2"/>
          <p:cNvSpPr>
            <a:spLocks noGrp="1" noRot="1" noChangeAspect="1" noChangeArrowheads="1" noTextEdit="1"/>
          </p:cNvSpPr>
          <p:nvPr>
            <p:ph type="sldImg"/>
          </p:nvPr>
        </p:nvSpPr>
        <p:spPr>
          <a:ln/>
        </p:spPr>
      </p:sp>
      <p:sp>
        <p:nvSpPr>
          <p:cNvPr id="1015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7886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F856C135-5D38-47F7-8897-C28FAC0D813F}"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95B4ECB3-ADAA-461E-9FC6-2DD26DCB96C8}" type="slidenum">
              <a:rPr lang="en-US"/>
              <a:pPr/>
              <a:t>18</a:t>
            </a:fld>
            <a:endParaRPr lang="en-US"/>
          </a:p>
        </p:txBody>
      </p:sp>
      <p:sp>
        <p:nvSpPr>
          <p:cNvPr id="1016834" name="Rectangle 2"/>
          <p:cNvSpPr>
            <a:spLocks noGrp="1" noRot="1" noChangeAspect="1" noChangeArrowheads="1" noTextEdit="1"/>
          </p:cNvSpPr>
          <p:nvPr>
            <p:ph type="sldImg"/>
          </p:nvPr>
        </p:nvSpPr>
        <p:spPr>
          <a:ln/>
        </p:spPr>
      </p:sp>
      <p:sp>
        <p:nvSpPr>
          <p:cNvPr id="1016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6529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ED5F0B1C-88DD-4F00-865C-5290E754560E}"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CCD7A0D4-B553-4B47-9E72-D1282424F30F}" type="slidenum">
              <a:rPr lang="en-US"/>
              <a:pPr/>
              <a:t>19</a:t>
            </a:fld>
            <a:endParaRPr lang="en-US"/>
          </a:p>
        </p:txBody>
      </p:sp>
      <p:sp>
        <p:nvSpPr>
          <p:cNvPr id="1017858" name="Rectangle 2"/>
          <p:cNvSpPr>
            <a:spLocks noGrp="1" noRot="1" noChangeAspect="1" noChangeArrowheads="1" noTextEdit="1"/>
          </p:cNvSpPr>
          <p:nvPr>
            <p:ph type="sldImg"/>
          </p:nvPr>
        </p:nvSpPr>
        <p:spPr>
          <a:ln/>
        </p:spPr>
      </p:sp>
      <p:sp>
        <p:nvSpPr>
          <p:cNvPr id="1017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8291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9698344D-3F88-45F0-A349-C7664DFCA1CC}"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B48D31BC-D1EB-4A18-8D80-DB45D0B215F5}" type="slidenum">
              <a:rPr lang="en-US"/>
              <a:pPr/>
              <a:t>20</a:t>
            </a:fld>
            <a:endParaRPr lang="en-US"/>
          </a:p>
        </p:txBody>
      </p:sp>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67008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18679742-DD21-4EBB-AF9E-5E14387EC2AD}"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03A63517-4A1A-4BB9-BDE5-9D0849170E73}" type="slidenum">
              <a:rPr lang="en-US"/>
              <a:pPr/>
              <a:t>21</a:t>
            </a:fld>
            <a:endParaRPr lang="en-US"/>
          </a:p>
        </p:txBody>
      </p:sp>
      <p:sp>
        <p:nvSpPr>
          <p:cNvPr id="1019906" name="Rectangle 2"/>
          <p:cNvSpPr>
            <a:spLocks noGrp="1" noRot="1" noChangeAspect="1" noChangeArrowheads="1" noTextEdit="1"/>
          </p:cNvSpPr>
          <p:nvPr>
            <p:ph type="sldImg"/>
          </p:nvPr>
        </p:nvSpPr>
        <p:spPr>
          <a:ln/>
        </p:spPr>
      </p:sp>
      <p:sp>
        <p:nvSpPr>
          <p:cNvPr id="1019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9421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9538AA5F-4129-4CD7-8AFE-D22C7C9C4C37}"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DD354099-5454-4406-BAEB-077CD9CCC6F8}" type="slidenum">
              <a:rPr lang="en-US"/>
              <a:pPr/>
              <a:t>2</a:t>
            </a:fld>
            <a:endParaRPr lang="en-US"/>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04646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9C33C76F-5399-4A51-A9A9-B879FC622557}"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5FBA695E-5BD9-4D9D-88EB-B39474A67938}" type="slidenum">
              <a:rPr lang="en-US"/>
              <a:pPr/>
              <a:t>22</a:t>
            </a:fld>
            <a:endParaRPr lang="en-US"/>
          </a:p>
        </p:txBody>
      </p:sp>
      <p:sp>
        <p:nvSpPr>
          <p:cNvPr id="1020930" name="Rectangle 2"/>
          <p:cNvSpPr>
            <a:spLocks noGrp="1" noRot="1" noChangeAspect="1" noChangeArrowheads="1" noTextEdit="1"/>
          </p:cNvSpPr>
          <p:nvPr>
            <p:ph type="sldImg"/>
          </p:nvPr>
        </p:nvSpPr>
        <p:spPr>
          <a:ln/>
        </p:spPr>
      </p:sp>
      <p:sp>
        <p:nvSpPr>
          <p:cNvPr id="1020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3120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52FCE56C-0D8A-401C-AB8D-917FB8573F6F}"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72616147-AFC5-435A-A001-5E86E6926E6E}" type="slidenum">
              <a:rPr lang="en-US"/>
              <a:pPr/>
              <a:t>23</a:t>
            </a:fld>
            <a:endParaRPr lang="en-US"/>
          </a:p>
        </p:txBody>
      </p:sp>
      <p:sp>
        <p:nvSpPr>
          <p:cNvPr id="1021954" name="Rectangle 2"/>
          <p:cNvSpPr>
            <a:spLocks noGrp="1" noRot="1" noChangeAspect="1" noChangeArrowheads="1" noTextEdit="1"/>
          </p:cNvSpPr>
          <p:nvPr>
            <p:ph type="sldImg"/>
          </p:nvPr>
        </p:nvSpPr>
        <p:spPr>
          <a:ln/>
        </p:spPr>
      </p:sp>
      <p:sp>
        <p:nvSpPr>
          <p:cNvPr id="1021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1722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EA11CE53-A4FA-4F91-80A9-8DAB29804988}"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72FD4BE5-0A69-4FCF-BA24-D92351E82476}" type="slidenum">
              <a:rPr lang="en-US"/>
              <a:pPr/>
              <a:t>24</a:t>
            </a:fld>
            <a:endParaRPr lang="en-US"/>
          </a:p>
        </p:txBody>
      </p:sp>
      <p:sp>
        <p:nvSpPr>
          <p:cNvPr id="1022978" name="Rectangle 2"/>
          <p:cNvSpPr>
            <a:spLocks noGrp="1" noRot="1" noChangeAspect="1" noChangeArrowheads="1" noTextEdit="1"/>
          </p:cNvSpPr>
          <p:nvPr>
            <p:ph type="sldImg"/>
          </p:nvPr>
        </p:nvSpPr>
        <p:spPr>
          <a:ln/>
        </p:spPr>
      </p:sp>
      <p:sp>
        <p:nvSpPr>
          <p:cNvPr id="1022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34884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26471C86-87AF-4410-AF5B-56569A1C1BF9}"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32481E82-92FE-448E-B69B-720837E5E8BF}" type="slidenum">
              <a:rPr lang="en-US"/>
              <a:pPr/>
              <a:t>25</a:t>
            </a:fld>
            <a:endParaRPr lang="en-US"/>
          </a:p>
        </p:txBody>
      </p:sp>
      <p:sp>
        <p:nvSpPr>
          <p:cNvPr id="1024002" name="Rectangle 2"/>
          <p:cNvSpPr>
            <a:spLocks noGrp="1" noRot="1" noChangeAspect="1" noChangeArrowheads="1" noTextEdit="1"/>
          </p:cNvSpPr>
          <p:nvPr>
            <p:ph type="sldImg"/>
          </p:nvPr>
        </p:nvSpPr>
        <p:spPr>
          <a:ln/>
        </p:spPr>
      </p:sp>
      <p:sp>
        <p:nvSpPr>
          <p:cNvPr id="1024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86484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1698F3C7-7DE3-4312-BA2F-A085AFE20523}"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758B346D-1BB8-479F-A405-F08686DD09EA}" type="slidenum">
              <a:rPr lang="en-US"/>
              <a:pPr/>
              <a:t>26</a:t>
            </a:fld>
            <a:endParaRPr lang="en-US"/>
          </a:p>
        </p:txBody>
      </p:sp>
      <p:sp>
        <p:nvSpPr>
          <p:cNvPr id="1025026" name="Rectangle 2"/>
          <p:cNvSpPr>
            <a:spLocks noGrp="1" noRot="1" noChangeAspect="1" noChangeArrowheads="1" noTextEdit="1"/>
          </p:cNvSpPr>
          <p:nvPr>
            <p:ph type="sldImg"/>
          </p:nvPr>
        </p:nvSpPr>
        <p:spPr>
          <a:ln/>
        </p:spPr>
      </p:sp>
      <p:sp>
        <p:nvSpPr>
          <p:cNvPr id="1025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94765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ED4E3713-6E80-4211-9345-B6CBA2F70D87}"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768C215C-9A64-431A-AD85-F3460B5BC21E}" type="slidenum">
              <a:rPr lang="en-US"/>
              <a:pPr/>
              <a:t>27</a:t>
            </a:fld>
            <a:endParaRPr lang="en-US"/>
          </a:p>
        </p:txBody>
      </p:sp>
      <p:sp>
        <p:nvSpPr>
          <p:cNvPr id="1026050" name="Rectangle 2"/>
          <p:cNvSpPr>
            <a:spLocks noGrp="1" noRot="1" noChangeAspect="1" noChangeArrowheads="1" noTextEdit="1"/>
          </p:cNvSpPr>
          <p:nvPr>
            <p:ph type="sldImg"/>
          </p:nvPr>
        </p:nvSpPr>
        <p:spPr>
          <a:ln/>
        </p:spPr>
      </p:sp>
      <p:sp>
        <p:nvSpPr>
          <p:cNvPr id="1026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8724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8101CBFE-0E95-4553-8D6C-9376985FFBBB}"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812DEAB8-E479-4563-ADB6-F284D8DBC160}" type="slidenum">
              <a:rPr lang="en-US"/>
              <a:pPr/>
              <a:t>28</a:t>
            </a:fld>
            <a:endParaRPr lang="en-US"/>
          </a:p>
        </p:txBody>
      </p:sp>
      <p:sp>
        <p:nvSpPr>
          <p:cNvPr id="1027074" name="Rectangle 2"/>
          <p:cNvSpPr>
            <a:spLocks noGrp="1" noRot="1" noChangeAspect="1" noChangeArrowheads="1" noTextEdit="1"/>
          </p:cNvSpPr>
          <p:nvPr>
            <p:ph type="sldImg"/>
          </p:nvPr>
        </p:nvSpPr>
        <p:spPr>
          <a:ln/>
        </p:spPr>
      </p:sp>
      <p:sp>
        <p:nvSpPr>
          <p:cNvPr id="10270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0221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8FFDE9B7-54C1-405B-BEEF-DADD98E556FD}"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BD530D5B-0C45-452E-B57E-FE0D60B5C847}" type="slidenum">
              <a:rPr lang="en-US"/>
              <a:pPr/>
              <a:t>29</a:t>
            </a:fld>
            <a:endParaRPr lang="en-US"/>
          </a:p>
        </p:txBody>
      </p:sp>
      <p:sp>
        <p:nvSpPr>
          <p:cNvPr id="1028098" name="Rectangle 2"/>
          <p:cNvSpPr>
            <a:spLocks noGrp="1" noRot="1" noChangeAspect="1" noChangeArrowheads="1" noTextEdit="1"/>
          </p:cNvSpPr>
          <p:nvPr>
            <p:ph type="sldImg"/>
          </p:nvPr>
        </p:nvSpPr>
        <p:spPr>
          <a:ln/>
        </p:spPr>
      </p:sp>
      <p:sp>
        <p:nvSpPr>
          <p:cNvPr id="1028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2630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F5FF3545-B1D2-4CCE-90CA-560459FC00CA}"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8AAD42F4-B65C-44A7-8E3B-92D64AAC8F3B}" type="slidenum">
              <a:rPr lang="en-US"/>
              <a:pPr/>
              <a:t>30</a:t>
            </a:fld>
            <a:endParaRPr lang="en-US"/>
          </a:p>
        </p:txBody>
      </p:sp>
      <p:sp>
        <p:nvSpPr>
          <p:cNvPr id="1029122" name="Rectangle 2"/>
          <p:cNvSpPr>
            <a:spLocks noGrp="1" noRot="1" noChangeAspect="1" noChangeArrowheads="1" noTextEdit="1"/>
          </p:cNvSpPr>
          <p:nvPr>
            <p:ph type="sldImg"/>
          </p:nvPr>
        </p:nvSpPr>
        <p:spPr>
          <a:ln/>
        </p:spPr>
      </p:sp>
      <p:sp>
        <p:nvSpPr>
          <p:cNvPr id="1029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41068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FC7D66A1-4293-497E-B509-77D642608574}"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BE7E714F-10C4-40C2-95C2-747831134B1D}" type="slidenum">
              <a:rPr lang="en-US"/>
              <a:pPr/>
              <a:t>31</a:t>
            </a:fld>
            <a:endParaRPr lang="en-US"/>
          </a:p>
        </p:txBody>
      </p:sp>
      <p:sp>
        <p:nvSpPr>
          <p:cNvPr id="1030146" name="Rectangle 2"/>
          <p:cNvSpPr>
            <a:spLocks noGrp="1" noRot="1" noChangeAspect="1" noChangeArrowheads="1" noTextEdit="1"/>
          </p:cNvSpPr>
          <p:nvPr>
            <p:ph type="sldImg"/>
          </p:nvPr>
        </p:nvSpPr>
        <p:spPr>
          <a:ln/>
        </p:spPr>
      </p:sp>
      <p:sp>
        <p:nvSpPr>
          <p:cNvPr id="1030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8325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29C09A75-495B-4CAB-923A-9DF850FF4287}"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E0572685-6662-4887-BD87-7F8E5220BFBF}" type="slidenum">
              <a:rPr lang="en-US"/>
              <a:pPr/>
              <a:t>3</a:t>
            </a:fld>
            <a:endParaRPr lang="en-US"/>
          </a:p>
        </p:txBody>
      </p:sp>
      <p:sp>
        <p:nvSpPr>
          <p:cNvPr id="1003522" name="Rectangle 2"/>
          <p:cNvSpPr>
            <a:spLocks noGrp="1" noRot="1" noChangeAspect="1" noChangeArrowheads="1" noTextEdit="1"/>
          </p:cNvSpPr>
          <p:nvPr>
            <p:ph type="sldImg"/>
          </p:nvPr>
        </p:nvSpPr>
        <p:spPr>
          <a:ln/>
        </p:spPr>
      </p:sp>
      <p:sp>
        <p:nvSpPr>
          <p:cNvPr id="1003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76318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9F82756E-18F6-4F8A-A6F7-B22D33DCA3CD}"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FC110B09-A168-454A-AE2D-C6B079C2379B}" type="slidenum">
              <a:rPr lang="en-US"/>
              <a:pPr/>
              <a:t>32</a:t>
            </a:fld>
            <a:endParaRPr lang="en-US"/>
          </a:p>
        </p:txBody>
      </p:sp>
      <p:sp>
        <p:nvSpPr>
          <p:cNvPr id="1031170" name="Rectangle 2"/>
          <p:cNvSpPr>
            <a:spLocks noGrp="1" noRot="1" noChangeAspect="1" noChangeArrowheads="1" noTextEdit="1"/>
          </p:cNvSpPr>
          <p:nvPr>
            <p:ph type="sldImg"/>
          </p:nvPr>
        </p:nvSpPr>
        <p:spPr>
          <a:ln/>
        </p:spPr>
      </p:sp>
      <p:sp>
        <p:nvSpPr>
          <p:cNvPr id="1031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4291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08E1F202-5C56-4AF8-B0E0-36EDDF051DCB}"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7C9A2B1E-39F3-4433-A261-E60844EA1605}" type="slidenum">
              <a:rPr lang="en-US"/>
              <a:pPr/>
              <a:t>33</a:t>
            </a:fld>
            <a:endParaRPr lang="en-US"/>
          </a:p>
        </p:txBody>
      </p:sp>
      <p:sp>
        <p:nvSpPr>
          <p:cNvPr id="1032194" name="Rectangle 2"/>
          <p:cNvSpPr>
            <a:spLocks noGrp="1" noRot="1" noChangeAspect="1" noChangeArrowheads="1" noTextEdit="1"/>
          </p:cNvSpPr>
          <p:nvPr>
            <p:ph type="sldImg"/>
          </p:nvPr>
        </p:nvSpPr>
        <p:spPr>
          <a:ln/>
        </p:spPr>
      </p:sp>
      <p:sp>
        <p:nvSpPr>
          <p:cNvPr id="1032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9869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954C1845-5C68-4CD7-89A5-C8D03A60C111}"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F4BF210E-EB13-4CE5-B994-52D2B7C6CEFD}" type="slidenum">
              <a:rPr lang="en-US"/>
              <a:pPr/>
              <a:t>34</a:t>
            </a:fld>
            <a:endParaRPr lang="en-US"/>
          </a:p>
        </p:txBody>
      </p:sp>
      <p:sp>
        <p:nvSpPr>
          <p:cNvPr id="1033218" name="Rectangle 2"/>
          <p:cNvSpPr>
            <a:spLocks noGrp="1" noRot="1" noChangeAspect="1" noChangeArrowheads="1" noTextEdit="1"/>
          </p:cNvSpPr>
          <p:nvPr>
            <p:ph type="sldImg"/>
          </p:nvPr>
        </p:nvSpPr>
        <p:spPr>
          <a:ln/>
        </p:spPr>
      </p:sp>
      <p:sp>
        <p:nvSpPr>
          <p:cNvPr id="1033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310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283460D5-59B3-496E-B388-0E0D5018A780}"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D3472143-31C2-4164-8C0E-0F8E18768475}" type="slidenum">
              <a:rPr lang="en-US"/>
              <a:pPr/>
              <a:t>35</a:t>
            </a:fld>
            <a:endParaRPr lang="en-US"/>
          </a:p>
        </p:txBody>
      </p:sp>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76825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71C16B30-9EC8-4190-AB43-77481BF9705C}"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97249E21-F8C4-4D33-AF60-BA1779DF6264}" type="slidenum">
              <a:rPr lang="en-US"/>
              <a:pPr/>
              <a:t>37</a:t>
            </a:fld>
            <a:endParaRPr lang="en-US"/>
          </a:p>
        </p:txBody>
      </p:sp>
      <p:sp>
        <p:nvSpPr>
          <p:cNvPr id="1035266" name="Rectangle 2"/>
          <p:cNvSpPr>
            <a:spLocks noGrp="1" noRot="1" noChangeAspect="1" noChangeArrowheads="1" noTextEdit="1"/>
          </p:cNvSpPr>
          <p:nvPr>
            <p:ph type="sldImg"/>
          </p:nvPr>
        </p:nvSpPr>
        <p:spPr>
          <a:ln/>
        </p:spPr>
      </p:sp>
      <p:sp>
        <p:nvSpPr>
          <p:cNvPr id="1035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5889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67CB65E8-0221-4E0F-8215-87A5AC5E7BD3}"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AC96D5A9-90EF-478F-8B63-B2FEACB62C9B}" type="slidenum">
              <a:rPr lang="en-US"/>
              <a:pPr/>
              <a:t>38</a:t>
            </a:fld>
            <a:endParaRPr lang="en-US"/>
          </a:p>
        </p:txBody>
      </p:sp>
      <p:sp>
        <p:nvSpPr>
          <p:cNvPr id="1036290" name="Rectangle 2"/>
          <p:cNvSpPr>
            <a:spLocks noGrp="1" noRot="1" noChangeAspect="1" noChangeArrowheads="1" noTextEdit="1"/>
          </p:cNvSpPr>
          <p:nvPr>
            <p:ph type="sldImg"/>
          </p:nvPr>
        </p:nvSpPr>
        <p:spPr>
          <a:ln/>
        </p:spPr>
      </p:sp>
      <p:sp>
        <p:nvSpPr>
          <p:cNvPr id="1036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54246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D54A4D2B-C2E5-4FBE-A390-FBE0B776BC16}"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809D3CF2-3507-49BA-8245-9257ABE99BD0}" type="slidenum">
              <a:rPr lang="en-US"/>
              <a:pPr/>
              <a:t>39</a:t>
            </a:fld>
            <a:endParaRPr lang="en-US"/>
          </a:p>
        </p:txBody>
      </p:sp>
      <p:sp>
        <p:nvSpPr>
          <p:cNvPr id="1037314" name="Rectangle 2"/>
          <p:cNvSpPr>
            <a:spLocks noGrp="1" noRot="1" noChangeAspect="1" noChangeArrowheads="1" noTextEdit="1"/>
          </p:cNvSpPr>
          <p:nvPr>
            <p:ph type="sldImg"/>
          </p:nvPr>
        </p:nvSpPr>
        <p:spPr>
          <a:ln/>
        </p:spPr>
      </p:sp>
      <p:sp>
        <p:nvSpPr>
          <p:cNvPr id="1037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6854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A304A3D2-D535-4393-9DDD-19ACBB9FC81D}"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1E8C55D7-0A60-4A58-B24E-3BEEFBE0DE99}" type="slidenum">
              <a:rPr lang="en-US"/>
              <a:pPr/>
              <a:t>40</a:t>
            </a:fld>
            <a:endParaRPr lang="en-US"/>
          </a:p>
        </p:txBody>
      </p:sp>
      <p:sp>
        <p:nvSpPr>
          <p:cNvPr id="1038338" name="Rectangle 2"/>
          <p:cNvSpPr>
            <a:spLocks noGrp="1" noRot="1" noChangeAspect="1" noChangeArrowheads="1" noTextEdit="1"/>
          </p:cNvSpPr>
          <p:nvPr>
            <p:ph type="sldImg"/>
          </p:nvPr>
        </p:nvSpPr>
        <p:spPr>
          <a:ln/>
        </p:spPr>
      </p:sp>
      <p:sp>
        <p:nvSpPr>
          <p:cNvPr id="1038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94137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E0FAC5C7-57A3-4647-B429-FB10BEEF028E}"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E6D74051-497B-4685-909A-573028C82C4A}" type="slidenum">
              <a:rPr lang="en-US"/>
              <a:pPr/>
              <a:t>41</a:t>
            </a:fld>
            <a:endParaRPr lang="en-US"/>
          </a:p>
        </p:txBody>
      </p:sp>
      <p:sp>
        <p:nvSpPr>
          <p:cNvPr id="1039362" name="Rectangle 2"/>
          <p:cNvSpPr>
            <a:spLocks noGrp="1" noRot="1" noChangeAspect="1" noChangeArrowheads="1" noTextEdit="1"/>
          </p:cNvSpPr>
          <p:nvPr>
            <p:ph type="sldImg"/>
          </p:nvPr>
        </p:nvSpPr>
        <p:spPr>
          <a:ln/>
        </p:spPr>
      </p:sp>
      <p:sp>
        <p:nvSpPr>
          <p:cNvPr id="1039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36545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F3F31BBF-3859-4A3A-B7E3-CF6237C4F716}"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346A3C16-6AAD-4D69-9F92-ADAED1301482}" type="slidenum">
              <a:rPr lang="en-US"/>
              <a:pPr/>
              <a:t>42</a:t>
            </a:fld>
            <a:endParaRPr lang="en-US"/>
          </a:p>
        </p:txBody>
      </p:sp>
      <p:sp>
        <p:nvSpPr>
          <p:cNvPr id="1040386" name="Rectangle 2"/>
          <p:cNvSpPr>
            <a:spLocks noGrp="1" noRot="1" noChangeAspect="1" noChangeArrowheads="1" noTextEdit="1"/>
          </p:cNvSpPr>
          <p:nvPr>
            <p:ph type="sldImg"/>
          </p:nvPr>
        </p:nvSpPr>
        <p:spPr>
          <a:ln/>
        </p:spPr>
      </p:sp>
      <p:sp>
        <p:nvSpPr>
          <p:cNvPr id="1040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94302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D28503F8-C34F-46D2-AC9F-10BFFFF9F73A}"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92E45A43-414A-4B69-A725-6D1B51BFDBF3}" type="slidenum">
              <a:rPr lang="en-US"/>
              <a:pPr/>
              <a:t>4</a:t>
            </a:fld>
            <a:endParaRPr lang="en-US"/>
          </a:p>
        </p:txBody>
      </p:sp>
      <p:sp>
        <p:nvSpPr>
          <p:cNvPr id="1004546" name="Rectangle 2"/>
          <p:cNvSpPr>
            <a:spLocks noGrp="1" noRot="1" noChangeAspect="1" noChangeArrowheads="1" noTextEdit="1"/>
          </p:cNvSpPr>
          <p:nvPr>
            <p:ph type="sldImg"/>
          </p:nvPr>
        </p:nvSpPr>
        <p:spPr>
          <a:ln/>
        </p:spPr>
      </p:sp>
      <p:sp>
        <p:nvSpPr>
          <p:cNvPr id="1004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9695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591ADEB9-DAA1-4276-B0AF-00835BB5C7DD}"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F037AB63-33B0-453F-B9FA-795CBF1980B8}" type="slidenum">
              <a:rPr lang="en-US"/>
              <a:pPr/>
              <a:t>43</a:t>
            </a:fld>
            <a:endParaRPr lang="en-US"/>
          </a:p>
        </p:txBody>
      </p:sp>
      <p:sp>
        <p:nvSpPr>
          <p:cNvPr id="1041410" name="Rectangle 2"/>
          <p:cNvSpPr>
            <a:spLocks noGrp="1" noRot="1" noChangeAspect="1" noChangeArrowheads="1" noTextEdit="1"/>
          </p:cNvSpPr>
          <p:nvPr>
            <p:ph type="sldImg"/>
          </p:nvPr>
        </p:nvSpPr>
        <p:spPr>
          <a:ln/>
        </p:spPr>
      </p:sp>
      <p:sp>
        <p:nvSpPr>
          <p:cNvPr id="1041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97915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BC69A9F2-0B43-4093-A34C-14B712C6EBFE}"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8599A823-E68D-4886-BF60-50B2C0B3C707}" type="slidenum">
              <a:rPr lang="en-US"/>
              <a:pPr/>
              <a:t>44</a:t>
            </a:fld>
            <a:endParaRPr lang="en-US"/>
          </a:p>
        </p:txBody>
      </p:sp>
      <p:sp>
        <p:nvSpPr>
          <p:cNvPr id="1042434" name="Rectangle 2"/>
          <p:cNvSpPr>
            <a:spLocks noGrp="1" noRot="1" noChangeAspect="1" noChangeArrowheads="1" noTextEdit="1"/>
          </p:cNvSpPr>
          <p:nvPr>
            <p:ph type="sldImg"/>
          </p:nvPr>
        </p:nvSpPr>
        <p:spPr>
          <a:ln/>
        </p:spPr>
      </p:sp>
      <p:sp>
        <p:nvSpPr>
          <p:cNvPr id="1042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612739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1721413B-48C5-45B9-86F5-5735E683A5B3}"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A7E0CBA2-CE46-4472-824B-325823AC5B1C}" type="slidenum">
              <a:rPr lang="en-US"/>
              <a:pPr/>
              <a:t>45</a:t>
            </a:fld>
            <a:endParaRPr lang="en-US"/>
          </a:p>
        </p:txBody>
      </p:sp>
      <p:sp>
        <p:nvSpPr>
          <p:cNvPr id="1043458" name="Rectangle 2"/>
          <p:cNvSpPr>
            <a:spLocks noGrp="1" noRot="1" noChangeAspect="1" noChangeArrowheads="1" noTextEdit="1"/>
          </p:cNvSpPr>
          <p:nvPr>
            <p:ph type="sldImg"/>
          </p:nvPr>
        </p:nvSpPr>
        <p:spPr>
          <a:ln/>
        </p:spPr>
      </p:sp>
      <p:sp>
        <p:nvSpPr>
          <p:cNvPr id="1043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54900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238B9630-77B5-41A9-A552-5B8322064994}"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677C0192-D33F-4F16-A42D-812B796C5D2E}" type="slidenum">
              <a:rPr lang="en-US"/>
              <a:pPr/>
              <a:t>46</a:t>
            </a:fld>
            <a:endParaRPr lang="en-US"/>
          </a:p>
        </p:txBody>
      </p:sp>
      <p:sp>
        <p:nvSpPr>
          <p:cNvPr id="1044482" name="Rectangle 2"/>
          <p:cNvSpPr>
            <a:spLocks noGrp="1" noRot="1" noChangeAspect="1" noChangeArrowheads="1" noTextEdit="1"/>
          </p:cNvSpPr>
          <p:nvPr>
            <p:ph type="sldImg"/>
          </p:nvPr>
        </p:nvSpPr>
        <p:spPr>
          <a:ln/>
        </p:spPr>
      </p:sp>
      <p:sp>
        <p:nvSpPr>
          <p:cNvPr id="1044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807277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4A47BBB0-A115-4D0C-A6B5-7D281678B3FC}"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874C827A-CED0-4626-AAA1-92408F2CAD1C}" type="slidenum">
              <a:rPr lang="en-US"/>
              <a:pPr/>
              <a:t>47</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74405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9B6A3447-5412-4423-BFF1-431EFBE654AC}"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9161BB58-80CA-4D24-A1AE-62423513AACC}" type="slidenum">
              <a:rPr lang="en-US"/>
              <a:pPr/>
              <a:t>48</a:t>
            </a:fld>
            <a:endParaRPr lang="en-US"/>
          </a:p>
        </p:txBody>
      </p:sp>
      <p:sp>
        <p:nvSpPr>
          <p:cNvPr id="1046530" name="Rectangle 2"/>
          <p:cNvSpPr>
            <a:spLocks noGrp="1" noRot="1" noChangeAspect="1" noChangeArrowheads="1" noTextEdit="1"/>
          </p:cNvSpPr>
          <p:nvPr>
            <p:ph type="sldImg"/>
          </p:nvPr>
        </p:nvSpPr>
        <p:spPr>
          <a:ln/>
        </p:spPr>
      </p:sp>
      <p:sp>
        <p:nvSpPr>
          <p:cNvPr id="1046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287948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08F1A9AE-A998-4F17-9B34-3F7DD14E7F24}"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F4A24826-3AF8-4667-B7CF-1165461511D5}" type="slidenum">
              <a:rPr lang="en-US"/>
              <a:pPr/>
              <a:t>49</a:t>
            </a:fld>
            <a:endParaRPr lang="en-US"/>
          </a:p>
        </p:txBody>
      </p:sp>
      <p:sp>
        <p:nvSpPr>
          <p:cNvPr id="1047554" name="Rectangle 2"/>
          <p:cNvSpPr>
            <a:spLocks noGrp="1" noRot="1" noChangeAspect="1" noChangeArrowheads="1" noTextEdit="1"/>
          </p:cNvSpPr>
          <p:nvPr>
            <p:ph type="sldImg"/>
          </p:nvPr>
        </p:nvSpPr>
        <p:spPr>
          <a:ln/>
        </p:spPr>
      </p:sp>
      <p:sp>
        <p:nvSpPr>
          <p:cNvPr id="1047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04581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560D5D01-7B4D-4634-935D-0A5E38CE6163}"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BCFD1325-80E0-4664-B605-BB564D27CF07}" type="slidenum">
              <a:rPr lang="en-US"/>
              <a:pPr/>
              <a:t>52</a:t>
            </a:fld>
            <a:endParaRPr lang="en-US"/>
          </a:p>
        </p:txBody>
      </p:sp>
      <p:sp>
        <p:nvSpPr>
          <p:cNvPr id="1048578" name="Rectangle 2"/>
          <p:cNvSpPr>
            <a:spLocks noGrp="1" noRot="1" noChangeAspect="1" noChangeArrowheads="1" noTextEdit="1"/>
          </p:cNvSpPr>
          <p:nvPr>
            <p:ph type="sldImg"/>
          </p:nvPr>
        </p:nvSpPr>
        <p:spPr>
          <a:ln/>
        </p:spPr>
      </p:sp>
      <p:sp>
        <p:nvSpPr>
          <p:cNvPr id="1048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91651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98A13E2F-CF06-4CC5-95B8-EBCA26AE25D9}"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4C34FACE-1DFF-47C9-A9B2-AFB187BC2ADE}" type="slidenum">
              <a:rPr lang="en-US"/>
              <a:pPr/>
              <a:t>53</a:t>
            </a:fld>
            <a:endParaRPr lang="en-US"/>
          </a:p>
        </p:txBody>
      </p:sp>
      <p:sp>
        <p:nvSpPr>
          <p:cNvPr id="1049602" name="Rectangle 2"/>
          <p:cNvSpPr>
            <a:spLocks noGrp="1" noRot="1" noChangeAspect="1" noChangeArrowheads="1" noTextEdit="1"/>
          </p:cNvSpPr>
          <p:nvPr>
            <p:ph type="sldImg"/>
          </p:nvPr>
        </p:nvSpPr>
        <p:spPr>
          <a:ln/>
        </p:spPr>
      </p:sp>
      <p:sp>
        <p:nvSpPr>
          <p:cNvPr id="1049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451743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BF9C232D-1201-4D57-9BD0-BEBDFDC051F3}"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E1DE1516-5FA0-44F6-908F-91F517FC6E86}" type="slidenum">
              <a:rPr lang="en-US"/>
              <a:pPr/>
              <a:t>54</a:t>
            </a:fld>
            <a:endParaRPr lang="en-US"/>
          </a:p>
        </p:txBody>
      </p:sp>
      <p:sp>
        <p:nvSpPr>
          <p:cNvPr id="1050626" name="Rectangle 2"/>
          <p:cNvSpPr>
            <a:spLocks noGrp="1" noRot="1" noChangeAspect="1" noChangeArrowheads="1" noTextEdit="1"/>
          </p:cNvSpPr>
          <p:nvPr>
            <p:ph type="sldImg"/>
          </p:nvPr>
        </p:nvSpPr>
        <p:spPr>
          <a:ln/>
        </p:spPr>
      </p:sp>
      <p:sp>
        <p:nvSpPr>
          <p:cNvPr id="1050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4401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D7F53BA3-A7C3-46D4-8135-C41D9F2F8F8E}"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758A70C9-7059-4EC1-9303-7EA0E991934C}" type="slidenum">
              <a:rPr lang="en-US"/>
              <a:pPr/>
              <a:t>5</a:t>
            </a:fld>
            <a:endParaRPr lang="en-US"/>
          </a:p>
        </p:txBody>
      </p:sp>
      <p:sp>
        <p:nvSpPr>
          <p:cNvPr id="1005570" name="Rectangle 2"/>
          <p:cNvSpPr>
            <a:spLocks noGrp="1" noRot="1" noChangeAspect="1" noChangeArrowheads="1" noTextEdit="1"/>
          </p:cNvSpPr>
          <p:nvPr>
            <p:ph type="sldImg"/>
          </p:nvPr>
        </p:nvSpPr>
        <p:spPr>
          <a:ln/>
        </p:spPr>
      </p:sp>
      <p:sp>
        <p:nvSpPr>
          <p:cNvPr id="1005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870073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C1541538-6947-4757-8CE8-A57B9CA26CB3}"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0351F654-E543-4A34-8EF1-D3035EBD0F05}" type="slidenum">
              <a:rPr lang="en-US"/>
              <a:pPr/>
              <a:t>55</a:t>
            </a:fld>
            <a:endParaRPr lang="en-US"/>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3909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3A6F8F57-06A5-4E14-BE59-7F7AB2A9AB48}"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E2FFF780-BA27-4448-A099-A99324BAE896}" type="slidenum">
              <a:rPr lang="en-US"/>
              <a:pPr/>
              <a:t>7</a:t>
            </a:fld>
            <a:endParaRPr lang="en-US"/>
          </a:p>
        </p:txBody>
      </p:sp>
      <p:sp>
        <p:nvSpPr>
          <p:cNvPr id="1006594" name="Rectangle 2"/>
          <p:cNvSpPr>
            <a:spLocks noGrp="1" noRot="1" noChangeAspect="1" noChangeArrowheads="1" noTextEdit="1"/>
          </p:cNvSpPr>
          <p:nvPr>
            <p:ph type="sldImg"/>
          </p:nvPr>
        </p:nvSpPr>
        <p:spPr>
          <a:ln/>
        </p:spPr>
      </p:sp>
      <p:sp>
        <p:nvSpPr>
          <p:cNvPr id="1006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9560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EBB2F17B-558C-43CD-B1C2-5999F7EE982D}"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50EA2E39-B60B-4B2D-8E00-B4F92DAB98F9}" type="slidenum">
              <a:rPr lang="en-US"/>
              <a:pPr/>
              <a:t>8</a:t>
            </a:fld>
            <a:endParaRPr lang="en-US"/>
          </a:p>
        </p:txBody>
      </p:sp>
      <p:sp>
        <p:nvSpPr>
          <p:cNvPr id="1007618" name="Rectangle 2"/>
          <p:cNvSpPr>
            <a:spLocks noGrp="1" noRot="1" noChangeAspect="1" noChangeArrowheads="1" noTextEdit="1"/>
          </p:cNvSpPr>
          <p:nvPr>
            <p:ph type="sldImg"/>
          </p:nvPr>
        </p:nvSpPr>
        <p:spPr>
          <a:ln/>
        </p:spPr>
      </p:sp>
      <p:sp>
        <p:nvSpPr>
          <p:cNvPr id="1007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8971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C0CA7D53-BFAE-4A8A-AE44-F875F97E949E}"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70135A3D-4A66-4708-968D-3284DD147F4C}" type="slidenum">
              <a:rPr lang="en-US"/>
              <a:pPr/>
              <a:t>9</a:t>
            </a:fld>
            <a:endParaRPr lang="en-US"/>
          </a:p>
        </p:txBody>
      </p:sp>
      <p:sp>
        <p:nvSpPr>
          <p:cNvPr id="1008642" name="Rectangle 2"/>
          <p:cNvSpPr>
            <a:spLocks noGrp="1" noRot="1" noChangeAspect="1" noChangeArrowheads="1" noTextEdit="1"/>
          </p:cNvSpPr>
          <p:nvPr>
            <p:ph type="sldImg"/>
          </p:nvPr>
        </p:nvSpPr>
        <p:spPr>
          <a:ln/>
        </p:spPr>
      </p:sp>
      <p:sp>
        <p:nvSpPr>
          <p:cNvPr id="1008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98180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D1DA0219-E700-4C40-BFE2-08DE4F2A3C30}" type="datetime1">
              <a:rPr lang="en-US"/>
              <a:pPr/>
              <a:t>4/22/2015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3B8D6ECC-EA96-46F8-AB8E-A358B2BEAC83}" type="slidenum">
              <a:rPr lang="en-US"/>
              <a:pPr/>
              <a:t>10</a:t>
            </a:fld>
            <a:endParaRPr lang="en-US"/>
          </a:p>
        </p:txBody>
      </p:sp>
      <p:sp>
        <p:nvSpPr>
          <p:cNvPr id="1009666" name="Rectangle 2"/>
          <p:cNvSpPr>
            <a:spLocks noGrp="1" noRot="1" noChangeAspect="1" noChangeArrowheads="1" noTextEdit="1"/>
          </p:cNvSpPr>
          <p:nvPr>
            <p:ph type="sldImg"/>
          </p:nvPr>
        </p:nvSpPr>
        <p:spPr>
          <a:ln/>
        </p:spPr>
      </p:sp>
      <p:sp>
        <p:nvSpPr>
          <p:cNvPr id="1009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9306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4710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b="1">
                <a:solidFill>
                  <a:srgbClr val="0000FF"/>
                </a:solidFill>
              </a:defRPr>
            </a:lvl1pPr>
          </a:lstStyle>
          <a:p>
            <a:r>
              <a:rPr lang="en-US"/>
              <a:t>Click to edit Master subtitle style</a:t>
            </a:r>
          </a:p>
        </p:txBody>
      </p:sp>
      <p:sp>
        <p:nvSpPr>
          <p:cNvPr id="47108" name="Rectangle 4"/>
          <p:cNvSpPr>
            <a:spLocks noGrp="1" noChangeArrowheads="1"/>
          </p:cNvSpPr>
          <p:nvPr>
            <p:ph type="dt" sz="half" idx="2"/>
          </p:nvPr>
        </p:nvSpPr>
        <p:spPr>
          <a:xfrm>
            <a:off x="685800" y="6248400"/>
            <a:ext cx="1905000" cy="457200"/>
          </a:xfrm>
        </p:spPr>
        <p:txBody>
          <a:bodyPr/>
          <a:lstStyle>
            <a:lvl1pPr>
              <a:defRPr/>
            </a:lvl1pPr>
          </a:lstStyle>
          <a:p>
            <a:fld id="{46B6D8FE-D6B8-416D-B1CE-1F055A644CCF}" type="datetime3">
              <a:rPr lang="en-US"/>
              <a:pPr/>
              <a:t>22 April 2015</a:t>
            </a:fld>
            <a:endParaRPr lang="en-US"/>
          </a:p>
        </p:txBody>
      </p:sp>
      <p:sp>
        <p:nvSpPr>
          <p:cNvPr id="47109" name="Rectangle 5"/>
          <p:cNvSpPr>
            <a:spLocks noGrp="1" noChangeArrowheads="1"/>
          </p:cNvSpPr>
          <p:nvPr>
            <p:ph type="ftr" sz="quarter" idx="3"/>
          </p:nvPr>
        </p:nvSpPr>
        <p:spPr>
          <a:xfrm>
            <a:off x="3124200" y="6248400"/>
            <a:ext cx="2895600" cy="457200"/>
          </a:xfrm>
        </p:spPr>
        <p:txBody>
          <a:bodyPr/>
          <a:lstStyle>
            <a:lvl1pPr>
              <a:defRPr/>
            </a:lvl1pPr>
          </a:lstStyle>
          <a:p>
            <a:r>
              <a:rPr lang="en-US"/>
              <a:t>Veton Këpuska</a:t>
            </a:r>
          </a:p>
        </p:txBody>
      </p:sp>
      <p:sp>
        <p:nvSpPr>
          <p:cNvPr id="47110" name="Rectangle 6"/>
          <p:cNvSpPr>
            <a:spLocks noGrp="1" noChangeArrowheads="1"/>
          </p:cNvSpPr>
          <p:nvPr>
            <p:ph type="sldNum" sz="quarter" idx="4"/>
          </p:nvPr>
        </p:nvSpPr>
        <p:spPr>
          <a:xfrm>
            <a:off x="6553200" y="6248400"/>
            <a:ext cx="1905000" cy="457200"/>
          </a:xfrm>
        </p:spPr>
        <p:txBody>
          <a:bodyPr/>
          <a:lstStyle>
            <a:lvl1pPr>
              <a:defRPr/>
            </a:lvl1pPr>
          </a:lstStyle>
          <a:p>
            <a:fld id="{BAEB9E73-6380-4137-9A6F-3F8FDF0FB8B3}" type="slidenum">
              <a:rPr lang="en-US"/>
              <a:pPr/>
              <a:t>‹#›</a:t>
            </a:fld>
            <a:endParaRPr lang="en-US"/>
          </a:p>
        </p:txBody>
      </p:sp>
      <p:sp>
        <p:nvSpPr>
          <p:cNvPr id="47111"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eaLnBrk="1" hangingPunct="1">
              <a:spcBef>
                <a:spcPct val="0"/>
              </a:spcBef>
            </a:pPr>
            <a:endParaRPr lang="en-US"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EA4F126-83FB-4CAA-A066-79BE4A61AE10}" type="datetime3">
              <a:rPr lang="en-US"/>
              <a:pPr/>
              <a:t>22 April 2015</a:t>
            </a:fld>
            <a:endParaRPr lang="en-US"/>
          </a:p>
        </p:txBody>
      </p:sp>
      <p:sp>
        <p:nvSpPr>
          <p:cNvPr id="5" name="Footer Placeholder 4"/>
          <p:cNvSpPr>
            <a:spLocks noGrp="1"/>
          </p:cNvSpPr>
          <p:nvPr>
            <p:ph type="ftr" sz="quarter" idx="11"/>
          </p:nvPr>
        </p:nvSpPr>
        <p:spPr/>
        <p:txBody>
          <a:bodyPr/>
          <a:lstStyle>
            <a:lvl1pPr>
              <a:defRPr/>
            </a:lvl1pPr>
          </a:lstStyle>
          <a:p>
            <a:r>
              <a:rPr lang="en-US"/>
              <a:t>Veton Këpuska</a:t>
            </a:r>
          </a:p>
        </p:txBody>
      </p:sp>
      <p:sp>
        <p:nvSpPr>
          <p:cNvPr id="6" name="Slide Number Placeholder 5"/>
          <p:cNvSpPr>
            <a:spLocks noGrp="1"/>
          </p:cNvSpPr>
          <p:nvPr>
            <p:ph type="sldNum" sz="quarter" idx="12"/>
          </p:nvPr>
        </p:nvSpPr>
        <p:spPr/>
        <p:txBody>
          <a:bodyPr/>
          <a:lstStyle>
            <a:lvl1pPr>
              <a:defRPr/>
            </a:lvl1pPr>
          </a:lstStyle>
          <a:p>
            <a:fld id="{9BDBC6FF-6525-445B-9D80-8B061141A03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0C5AFDB-ECDE-4C9A-B6A9-C3DBED7BDE5D}" type="datetime3">
              <a:rPr lang="en-US"/>
              <a:pPr/>
              <a:t>22 April 2015</a:t>
            </a:fld>
            <a:endParaRPr lang="en-US"/>
          </a:p>
        </p:txBody>
      </p:sp>
      <p:sp>
        <p:nvSpPr>
          <p:cNvPr id="5" name="Footer Placeholder 4"/>
          <p:cNvSpPr>
            <a:spLocks noGrp="1"/>
          </p:cNvSpPr>
          <p:nvPr>
            <p:ph type="ftr" sz="quarter" idx="11"/>
          </p:nvPr>
        </p:nvSpPr>
        <p:spPr/>
        <p:txBody>
          <a:bodyPr/>
          <a:lstStyle>
            <a:lvl1pPr>
              <a:defRPr/>
            </a:lvl1pPr>
          </a:lstStyle>
          <a:p>
            <a:r>
              <a:rPr lang="en-US"/>
              <a:t>Veton Këpuska</a:t>
            </a:r>
          </a:p>
        </p:txBody>
      </p:sp>
      <p:sp>
        <p:nvSpPr>
          <p:cNvPr id="6" name="Slide Number Placeholder 5"/>
          <p:cNvSpPr>
            <a:spLocks noGrp="1"/>
          </p:cNvSpPr>
          <p:nvPr>
            <p:ph type="sldNum" sz="quarter" idx="12"/>
          </p:nvPr>
        </p:nvSpPr>
        <p:spPr/>
        <p:txBody>
          <a:bodyPr/>
          <a:lstStyle>
            <a:lvl1pPr>
              <a:defRPr/>
            </a:lvl1pPr>
          </a:lstStyle>
          <a:p>
            <a:fld id="{83069E06-6BAD-4FEF-8A92-14A125A78AA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447800"/>
            <a:ext cx="8001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6738" y="3810000"/>
            <a:ext cx="8001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1981200" cy="476250"/>
          </a:xfrm>
        </p:spPr>
        <p:txBody>
          <a:bodyPr/>
          <a:lstStyle>
            <a:lvl1pPr>
              <a:defRPr/>
            </a:lvl1pPr>
          </a:lstStyle>
          <a:p>
            <a:fld id="{BF5963BB-4A24-48AB-BD81-C913EA80E1F6}" type="datetime3">
              <a:rPr lang="en-US"/>
              <a:pPr/>
              <a:t>22 April 2015</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Veton Këpuska</a:t>
            </a:r>
          </a:p>
        </p:txBody>
      </p:sp>
      <p:sp>
        <p:nvSpPr>
          <p:cNvPr id="7" name="Slide Number Placeholder 6"/>
          <p:cNvSpPr>
            <a:spLocks noGrp="1"/>
          </p:cNvSpPr>
          <p:nvPr>
            <p:ph type="sldNum" sz="quarter" idx="12"/>
          </p:nvPr>
        </p:nvSpPr>
        <p:spPr>
          <a:xfrm>
            <a:off x="6553200" y="6245225"/>
            <a:ext cx="1981200" cy="476250"/>
          </a:xfrm>
        </p:spPr>
        <p:txBody>
          <a:bodyPr/>
          <a:lstStyle>
            <a:lvl1pPr>
              <a:defRPr/>
            </a:lvl1pPr>
          </a:lstStyle>
          <a:p>
            <a:fld id="{EBE85578-1B6B-4781-85CA-236846830F4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5B9CE75-2C96-45CA-93D1-D666E27C1AE8}" type="datetime3">
              <a:rPr lang="en-US"/>
              <a:pPr/>
              <a:t>22 April 2015</a:t>
            </a:fld>
            <a:endParaRPr lang="en-US"/>
          </a:p>
        </p:txBody>
      </p:sp>
      <p:sp>
        <p:nvSpPr>
          <p:cNvPr id="5" name="Footer Placeholder 4"/>
          <p:cNvSpPr>
            <a:spLocks noGrp="1"/>
          </p:cNvSpPr>
          <p:nvPr>
            <p:ph type="ftr" sz="quarter" idx="11"/>
          </p:nvPr>
        </p:nvSpPr>
        <p:spPr/>
        <p:txBody>
          <a:bodyPr/>
          <a:lstStyle>
            <a:lvl1pPr>
              <a:defRPr/>
            </a:lvl1pPr>
          </a:lstStyle>
          <a:p>
            <a:r>
              <a:rPr lang="en-US"/>
              <a:t>Veton Këpuska</a:t>
            </a:r>
          </a:p>
        </p:txBody>
      </p:sp>
      <p:sp>
        <p:nvSpPr>
          <p:cNvPr id="6" name="Slide Number Placeholder 5"/>
          <p:cNvSpPr>
            <a:spLocks noGrp="1"/>
          </p:cNvSpPr>
          <p:nvPr>
            <p:ph type="sldNum" sz="quarter" idx="12"/>
          </p:nvPr>
        </p:nvSpPr>
        <p:spPr/>
        <p:txBody>
          <a:bodyPr/>
          <a:lstStyle>
            <a:lvl1pPr>
              <a:defRPr/>
            </a:lvl1pPr>
          </a:lstStyle>
          <a:p>
            <a:fld id="{E36AA792-A411-4AB6-BD9C-2050FA45ED7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2BCCC60-9FB3-40FC-A20B-374BBEFFB131}" type="datetime3">
              <a:rPr lang="en-US"/>
              <a:pPr/>
              <a:t>22 April 2015</a:t>
            </a:fld>
            <a:endParaRPr lang="en-US"/>
          </a:p>
        </p:txBody>
      </p:sp>
      <p:sp>
        <p:nvSpPr>
          <p:cNvPr id="5" name="Footer Placeholder 4"/>
          <p:cNvSpPr>
            <a:spLocks noGrp="1"/>
          </p:cNvSpPr>
          <p:nvPr>
            <p:ph type="ftr" sz="quarter" idx="11"/>
          </p:nvPr>
        </p:nvSpPr>
        <p:spPr/>
        <p:txBody>
          <a:bodyPr/>
          <a:lstStyle>
            <a:lvl1pPr>
              <a:defRPr/>
            </a:lvl1pPr>
          </a:lstStyle>
          <a:p>
            <a:r>
              <a:rPr lang="en-US"/>
              <a:t>Veton Këpuska</a:t>
            </a:r>
          </a:p>
        </p:txBody>
      </p:sp>
      <p:sp>
        <p:nvSpPr>
          <p:cNvPr id="6" name="Slide Number Placeholder 5"/>
          <p:cNvSpPr>
            <a:spLocks noGrp="1"/>
          </p:cNvSpPr>
          <p:nvPr>
            <p:ph type="sldNum" sz="quarter" idx="12"/>
          </p:nvPr>
        </p:nvSpPr>
        <p:spPr/>
        <p:txBody>
          <a:bodyPr/>
          <a:lstStyle>
            <a:lvl1pPr>
              <a:defRPr/>
            </a:lvl1pPr>
          </a:lstStyle>
          <a:p>
            <a:fld id="{4A51A77F-6B35-4BCB-AC3E-7659DEADAD8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59948A75-777D-40BB-9848-1755C804FA96}" type="datetime3">
              <a:rPr lang="en-US"/>
              <a:pPr/>
              <a:t>22 April 2015</a:t>
            </a:fld>
            <a:endParaRPr lang="en-US"/>
          </a:p>
        </p:txBody>
      </p:sp>
      <p:sp>
        <p:nvSpPr>
          <p:cNvPr id="6" name="Footer Placeholder 5"/>
          <p:cNvSpPr>
            <a:spLocks noGrp="1"/>
          </p:cNvSpPr>
          <p:nvPr>
            <p:ph type="ftr" sz="quarter" idx="11"/>
          </p:nvPr>
        </p:nvSpPr>
        <p:spPr/>
        <p:txBody>
          <a:bodyPr/>
          <a:lstStyle>
            <a:lvl1pPr>
              <a:defRPr/>
            </a:lvl1pPr>
          </a:lstStyle>
          <a:p>
            <a:r>
              <a:rPr lang="en-US"/>
              <a:t>Veton Këpuska</a:t>
            </a:r>
          </a:p>
        </p:txBody>
      </p:sp>
      <p:sp>
        <p:nvSpPr>
          <p:cNvPr id="7" name="Slide Number Placeholder 6"/>
          <p:cNvSpPr>
            <a:spLocks noGrp="1"/>
          </p:cNvSpPr>
          <p:nvPr>
            <p:ph type="sldNum" sz="quarter" idx="12"/>
          </p:nvPr>
        </p:nvSpPr>
        <p:spPr/>
        <p:txBody>
          <a:bodyPr/>
          <a:lstStyle>
            <a:lvl1pPr>
              <a:defRPr/>
            </a:lvl1pPr>
          </a:lstStyle>
          <a:p>
            <a:fld id="{FC1F7617-96EB-456A-9266-5A326EC6F91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0AC4143C-E136-482B-AFF2-71DB6D4A0088}" type="datetime3">
              <a:rPr lang="en-US"/>
              <a:pPr/>
              <a:t>22 April 2015</a:t>
            </a:fld>
            <a:endParaRPr lang="en-US"/>
          </a:p>
        </p:txBody>
      </p:sp>
      <p:sp>
        <p:nvSpPr>
          <p:cNvPr id="8" name="Footer Placeholder 7"/>
          <p:cNvSpPr>
            <a:spLocks noGrp="1"/>
          </p:cNvSpPr>
          <p:nvPr>
            <p:ph type="ftr" sz="quarter" idx="11"/>
          </p:nvPr>
        </p:nvSpPr>
        <p:spPr/>
        <p:txBody>
          <a:bodyPr/>
          <a:lstStyle>
            <a:lvl1pPr>
              <a:defRPr/>
            </a:lvl1pPr>
          </a:lstStyle>
          <a:p>
            <a:r>
              <a:rPr lang="en-US"/>
              <a:t>Veton Këpuska</a:t>
            </a:r>
          </a:p>
        </p:txBody>
      </p:sp>
      <p:sp>
        <p:nvSpPr>
          <p:cNvPr id="9" name="Slide Number Placeholder 8"/>
          <p:cNvSpPr>
            <a:spLocks noGrp="1"/>
          </p:cNvSpPr>
          <p:nvPr>
            <p:ph type="sldNum" sz="quarter" idx="12"/>
          </p:nvPr>
        </p:nvSpPr>
        <p:spPr/>
        <p:txBody>
          <a:bodyPr/>
          <a:lstStyle>
            <a:lvl1pPr>
              <a:defRPr/>
            </a:lvl1pPr>
          </a:lstStyle>
          <a:p>
            <a:fld id="{5595FA3B-C6DE-4881-9973-B3D23C510C2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60748469-99E8-4FA3-8890-59798B4FCDB5}" type="datetime3">
              <a:rPr lang="en-US"/>
              <a:pPr/>
              <a:t>22 April 2015</a:t>
            </a:fld>
            <a:endParaRPr lang="en-US"/>
          </a:p>
        </p:txBody>
      </p:sp>
      <p:sp>
        <p:nvSpPr>
          <p:cNvPr id="4" name="Footer Placeholder 3"/>
          <p:cNvSpPr>
            <a:spLocks noGrp="1"/>
          </p:cNvSpPr>
          <p:nvPr>
            <p:ph type="ftr" sz="quarter" idx="11"/>
          </p:nvPr>
        </p:nvSpPr>
        <p:spPr/>
        <p:txBody>
          <a:bodyPr/>
          <a:lstStyle>
            <a:lvl1pPr>
              <a:defRPr/>
            </a:lvl1pPr>
          </a:lstStyle>
          <a:p>
            <a:r>
              <a:rPr lang="en-US"/>
              <a:t>Veton Këpuska</a:t>
            </a:r>
          </a:p>
        </p:txBody>
      </p:sp>
      <p:sp>
        <p:nvSpPr>
          <p:cNvPr id="5" name="Slide Number Placeholder 4"/>
          <p:cNvSpPr>
            <a:spLocks noGrp="1"/>
          </p:cNvSpPr>
          <p:nvPr>
            <p:ph type="sldNum" sz="quarter" idx="12"/>
          </p:nvPr>
        </p:nvSpPr>
        <p:spPr/>
        <p:txBody>
          <a:bodyPr/>
          <a:lstStyle>
            <a:lvl1pPr>
              <a:defRPr/>
            </a:lvl1pPr>
          </a:lstStyle>
          <a:p>
            <a:fld id="{1F63C433-CB7A-4F1F-A665-1D6306AFE9D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5448668-F214-4094-8973-39BE2A255F91}" type="datetime3">
              <a:rPr lang="en-US"/>
              <a:pPr/>
              <a:t>22 April 2015</a:t>
            </a:fld>
            <a:endParaRPr lang="en-US"/>
          </a:p>
        </p:txBody>
      </p:sp>
      <p:sp>
        <p:nvSpPr>
          <p:cNvPr id="3" name="Footer Placeholder 2"/>
          <p:cNvSpPr>
            <a:spLocks noGrp="1"/>
          </p:cNvSpPr>
          <p:nvPr>
            <p:ph type="ftr" sz="quarter" idx="11"/>
          </p:nvPr>
        </p:nvSpPr>
        <p:spPr/>
        <p:txBody>
          <a:bodyPr/>
          <a:lstStyle>
            <a:lvl1pPr>
              <a:defRPr/>
            </a:lvl1pPr>
          </a:lstStyle>
          <a:p>
            <a:r>
              <a:rPr lang="en-US"/>
              <a:t>Veton Këpuska</a:t>
            </a:r>
          </a:p>
        </p:txBody>
      </p:sp>
      <p:sp>
        <p:nvSpPr>
          <p:cNvPr id="4" name="Slide Number Placeholder 3"/>
          <p:cNvSpPr>
            <a:spLocks noGrp="1"/>
          </p:cNvSpPr>
          <p:nvPr>
            <p:ph type="sldNum" sz="quarter" idx="12"/>
          </p:nvPr>
        </p:nvSpPr>
        <p:spPr/>
        <p:txBody>
          <a:bodyPr/>
          <a:lstStyle>
            <a:lvl1pPr>
              <a:defRPr/>
            </a:lvl1pPr>
          </a:lstStyle>
          <a:p>
            <a:fld id="{3C26CDBA-EAAC-49E8-8CE4-4D17F65A0AB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DCCCC5E4-C92B-4396-BE3A-800AB8B3F6F6}" type="datetime3">
              <a:rPr lang="en-US"/>
              <a:pPr/>
              <a:t>22 April 2015</a:t>
            </a:fld>
            <a:endParaRPr lang="en-US"/>
          </a:p>
        </p:txBody>
      </p:sp>
      <p:sp>
        <p:nvSpPr>
          <p:cNvPr id="6" name="Footer Placeholder 5"/>
          <p:cNvSpPr>
            <a:spLocks noGrp="1"/>
          </p:cNvSpPr>
          <p:nvPr>
            <p:ph type="ftr" sz="quarter" idx="11"/>
          </p:nvPr>
        </p:nvSpPr>
        <p:spPr/>
        <p:txBody>
          <a:bodyPr/>
          <a:lstStyle>
            <a:lvl1pPr>
              <a:defRPr/>
            </a:lvl1pPr>
          </a:lstStyle>
          <a:p>
            <a:r>
              <a:rPr lang="en-US"/>
              <a:t>Veton Këpuska</a:t>
            </a:r>
          </a:p>
        </p:txBody>
      </p:sp>
      <p:sp>
        <p:nvSpPr>
          <p:cNvPr id="7" name="Slide Number Placeholder 6"/>
          <p:cNvSpPr>
            <a:spLocks noGrp="1"/>
          </p:cNvSpPr>
          <p:nvPr>
            <p:ph type="sldNum" sz="quarter" idx="12"/>
          </p:nvPr>
        </p:nvSpPr>
        <p:spPr/>
        <p:txBody>
          <a:bodyPr/>
          <a:lstStyle>
            <a:lvl1pPr>
              <a:defRPr/>
            </a:lvl1pPr>
          </a:lstStyle>
          <a:p>
            <a:fld id="{CF5A020D-324A-4C38-B75E-B13BC4EA309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D095B08-3367-47F8-A27B-A1EA974469C6}" type="datetime3">
              <a:rPr lang="en-US"/>
              <a:pPr/>
              <a:t>22 April 2015</a:t>
            </a:fld>
            <a:endParaRPr lang="en-US"/>
          </a:p>
        </p:txBody>
      </p:sp>
      <p:sp>
        <p:nvSpPr>
          <p:cNvPr id="6" name="Footer Placeholder 5"/>
          <p:cNvSpPr>
            <a:spLocks noGrp="1"/>
          </p:cNvSpPr>
          <p:nvPr>
            <p:ph type="ftr" sz="quarter" idx="11"/>
          </p:nvPr>
        </p:nvSpPr>
        <p:spPr/>
        <p:txBody>
          <a:bodyPr/>
          <a:lstStyle>
            <a:lvl1pPr>
              <a:defRPr/>
            </a:lvl1pPr>
          </a:lstStyle>
          <a:p>
            <a:r>
              <a:rPr lang="en-US"/>
              <a:t>Veton Këpuska</a:t>
            </a:r>
          </a:p>
        </p:txBody>
      </p:sp>
      <p:sp>
        <p:nvSpPr>
          <p:cNvPr id="7" name="Slide Number Placeholder 6"/>
          <p:cNvSpPr>
            <a:spLocks noGrp="1"/>
          </p:cNvSpPr>
          <p:nvPr>
            <p:ph type="sldNum" sz="quarter" idx="12"/>
          </p:nvPr>
        </p:nvSpPr>
        <p:spPr/>
        <p:txBody>
          <a:bodyPr/>
          <a:lstStyle>
            <a:lvl1pPr>
              <a:defRPr/>
            </a:lvl1pPr>
          </a:lstStyle>
          <a:p>
            <a:fld id="{7722D5D5-B5E2-46C1-AE91-5F6D0390F78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574675" y="304800"/>
            <a:ext cx="8001000" cy="838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6083" name="Rectangle 3"/>
          <p:cNvSpPr>
            <a:spLocks noGrp="1" noChangeArrowheads="1"/>
          </p:cNvSpPr>
          <p:nvPr>
            <p:ph type="body" idx="1"/>
          </p:nvPr>
        </p:nvSpPr>
        <p:spPr bwMode="auto">
          <a:xfrm>
            <a:off x="566738" y="1447800"/>
            <a:ext cx="80010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4" name="AutoShape 4"/>
          <p:cNvSpPr>
            <a:spLocks noChangeArrowheads="1"/>
          </p:cNvSpPr>
          <p:nvPr/>
        </p:nvSpPr>
        <p:spPr bwMode="auto">
          <a:xfrm>
            <a:off x="609600" y="12192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eaLnBrk="1" hangingPunct="1">
              <a:spcBef>
                <a:spcPct val="0"/>
              </a:spcBef>
            </a:pPr>
            <a:endParaRPr lang="en-US" sz="2400">
              <a:latin typeface="Times New Roman" pitchFamily="18" charset="0"/>
            </a:endParaRPr>
          </a:p>
        </p:txBody>
      </p:sp>
      <p:sp>
        <p:nvSpPr>
          <p:cNvPr id="46085"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endParaRPr lang="en-US"/>
          </a:p>
        </p:txBody>
      </p:sp>
      <p:sp>
        <p:nvSpPr>
          <p:cNvPr id="46086"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vl1pPr>
          </a:lstStyle>
          <a:p>
            <a:fld id="{0816C4E5-09C4-402A-81B4-72E5767FF6D4}" type="datetime3">
              <a:rPr lang="en-US"/>
              <a:pPr/>
              <a:t>22 April 2015</a:t>
            </a:fld>
            <a:endParaRPr lang="en-US"/>
          </a:p>
        </p:txBody>
      </p:sp>
      <p:sp>
        <p:nvSpPr>
          <p:cNvPr id="46087"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200"/>
            </a:lvl1pPr>
          </a:lstStyle>
          <a:p>
            <a:r>
              <a:rPr lang="en-US"/>
              <a:t>Veton Këpuska</a:t>
            </a:r>
          </a:p>
        </p:txBody>
      </p:sp>
      <p:sp>
        <p:nvSpPr>
          <p:cNvPr id="46088"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vl1pPr>
          </a:lstStyle>
          <a:p>
            <a:fld id="{237CCB3D-4444-40EA-91EF-B5A4EE59EC2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iming>
    <p:tnLst>
      <p:par>
        <p:cTn id="1" dur="indefinite" restart="never" nodeType="tmRoot"/>
      </p:par>
    </p:tnLst>
  </p:timing>
  <p:hf hdr="0"/>
  <p:txStyles>
    <p:titleStyle>
      <a:lvl1pPr algn="l" rtl="0" fontAlgn="base">
        <a:spcBef>
          <a:spcPct val="0"/>
        </a:spcBef>
        <a:spcAft>
          <a:spcPct val="0"/>
        </a:spcAft>
        <a:defRPr sz="3800" b="1">
          <a:solidFill>
            <a:srgbClr val="0000FF"/>
          </a:solidFill>
          <a:latin typeface="+mj-lt"/>
          <a:ea typeface="+mj-ea"/>
          <a:cs typeface="+mj-cs"/>
        </a:defRPr>
      </a:lvl1pPr>
      <a:lvl2pPr algn="l" rtl="0" fontAlgn="base">
        <a:spcBef>
          <a:spcPct val="0"/>
        </a:spcBef>
        <a:spcAft>
          <a:spcPct val="0"/>
        </a:spcAft>
        <a:defRPr sz="3800" b="1">
          <a:solidFill>
            <a:srgbClr val="0000FF"/>
          </a:solidFill>
          <a:latin typeface="Verdana" pitchFamily="34" charset="0"/>
        </a:defRPr>
      </a:lvl2pPr>
      <a:lvl3pPr algn="l" rtl="0" fontAlgn="base">
        <a:spcBef>
          <a:spcPct val="0"/>
        </a:spcBef>
        <a:spcAft>
          <a:spcPct val="0"/>
        </a:spcAft>
        <a:defRPr sz="3800" b="1">
          <a:solidFill>
            <a:srgbClr val="0000FF"/>
          </a:solidFill>
          <a:latin typeface="Verdana" pitchFamily="34" charset="0"/>
        </a:defRPr>
      </a:lvl3pPr>
      <a:lvl4pPr algn="l" rtl="0" fontAlgn="base">
        <a:spcBef>
          <a:spcPct val="0"/>
        </a:spcBef>
        <a:spcAft>
          <a:spcPct val="0"/>
        </a:spcAft>
        <a:defRPr sz="3800" b="1">
          <a:solidFill>
            <a:srgbClr val="0000FF"/>
          </a:solidFill>
          <a:latin typeface="Verdana" pitchFamily="34" charset="0"/>
        </a:defRPr>
      </a:lvl4pPr>
      <a:lvl5pPr algn="l" rtl="0" fontAlgn="base">
        <a:spcBef>
          <a:spcPct val="0"/>
        </a:spcBef>
        <a:spcAft>
          <a:spcPct val="0"/>
        </a:spcAft>
        <a:defRPr sz="3800" b="1">
          <a:solidFill>
            <a:srgbClr val="0000FF"/>
          </a:solidFill>
          <a:latin typeface="Verdana" pitchFamily="34" charset="0"/>
        </a:defRPr>
      </a:lvl5pPr>
      <a:lvl6pPr marL="457200" algn="l" rtl="0" fontAlgn="base">
        <a:spcBef>
          <a:spcPct val="0"/>
        </a:spcBef>
        <a:spcAft>
          <a:spcPct val="0"/>
        </a:spcAft>
        <a:defRPr sz="3800" b="1">
          <a:solidFill>
            <a:srgbClr val="0000FF"/>
          </a:solidFill>
          <a:latin typeface="Verdana" pitchFamily="34" charset="0"/>
        </a:defRPr>
      </a:lvl6pPr>
      <a:lvl7pPr marL="914400" algn="l" rtl="0" fontAlgn="base">
        <a:spcBef>
          <a:spcPct val="0"/>
        </a:spcBef>
        <a:spcAft>
          <a:spcPct val="0"/>
        </a:spcAft>
        <a:defRPr sz="3800" b="1">
          <a:solidFill>
            <a:srgbClr val="0000FF"/>
          </a:solidFill>
          <a:latin typeface="Verdana" pitchFamily="34" charset="0"/>
        </a:defRPr>
      </a:lvl7pPr>
      <a:lvl8pPr marL="1371600" algn="l" rtl="0" fontAlgn="base">
        <a:spcBef>
          <a:spcPct val="0"/>
        </a:spcBef>
        <a:spcAft>
          <a:spcPct val="0"/>
        </a:spcAft>
        <a:defRPr sz="3800" b="1">
          <a:solidFill>
            <a:srgbClr val="0000FF"/>
          </a:solidFill>
          <a:latin typeface="Verdana" pitchFamily="34" charset="0"/>
        </a:defRPr>
      </a:lvl8pPr>
      <a:lvl9pPr marL="1828800" algn="l" rtl="0" fontAlgn="base">
        <a:spcBef>
          <a:spcPct val="0"/>
        </a:spcBef>
        <a:spcAft>
          <a:spcPct val="0"/>
        </a:spcAft>
        <a:defRPr sz="3800" b="1">
          <a:solidFill>
            <a:srgbClr val="0000FF"/>
          </a:solidFill>
          <a:latin typeface="Verdana" pitchFamily="34" charset="0"/>
        </a:defRPr>
      </a:lvl9pPr>
    </p:titleStyle>
    <p:bodyStyle>
      <a:lvl1pPr marL="469900" indent="-469900" algn="l" rtl="0" fontAlgn="base">
        <a:spcBef>
          <a:spcPct val="20000"/>
        </a:spcBef>
        <a:spcAft>
          <a:spcPct val="0"/>
        </a:spcAft>
        <a:buClr>
          <a:schemeClr val="accent2"/>
        </a:buClr>
        <a:buFont typeface="Wingdings" pitchFamily="2" charset="2"/>
        <a:buChar char="u"/>
        <a:defRPr sz="3000">
          <a:solidFill>
            <a:schemeClr val="tx1"/>
          </a:solidFill>
          <a:latin typeface="+mn-lt"/>
          <a:ea typeface="+mn-ea"/>
          <a:cs typeface="+mn-cs"/>
        </a:defRPr>
      </a:lvl1pPr>
      <a:lvl2pPr marL="908050" indent="-436563" algn="l" rtl="0" fontAlgn="base">
        <a:spcBef>
          <a:spcPct val="20000"/>
        </a:spcBef>
        <a:spcAft>
          <a:spcPct val="0"/>
        </a:spcAft>
        <a:buClr>
          <a:srgbClr val="0000FF"/>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u"/>
        <a:defRPr sz="2300">
          <a:solidFill>
            <a:schemeClr val="tx1"/>
          </a:solidFill>
          <a:latin typeface="+mn-lt"/>
        </a:defRPr>
      </a:lvl3pPr>
      <a:lvl4pPr marL="1693863" indent="-387350" algn="l" rtl="0" fontAlgn="base">
        <a:spcBef>
          <a:spcPct val="20000"/>
        </a:spcBef>
        <a:spcAft>
          <a:spcPct val="0"/>
        </a:spcAft>
        <a:buClr>
          <a:srgbClr val="0000FF"/>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Speech Recognition</a:t>
            </a:r>
            <a:endParaRPr lang="en-US" sz="2000"/>
          </a:p>
        </p:txBody>
      </p:sp>
      <p:sp>
        <p:nvSpPr>
          <p:cNvPr id="2051" name="Rectangle 3"/>
          <p:cNvSpPr>
            <a:spLocks noGrp="1" noChangeArrowheads="1"/>
          </p:cNvSpPr>
          <p:nvPr>
            <p:ph type="subTitle" idx="1"/>
          </p:nvPr>
        </p:nvSpPr>
        <p:spPr/>
        <p:txBody>
          <a:bodyPr/>
          <a:lstStyle/>
          <a:p>
            <a:r>
              <a:rPr lang="en-US"/>
              <a:t>Dynamic Time Warping &amp; Search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961B83-DA4D-44E2-AC1E-29DE06BBC3F7}"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4B0A4FCF-1F91-4478-8A77-4AF80AF76F2B}" type="slidenum">
              <a:rPr lang="en-US"/>
              <a:pPr/>
              <a:t>10</a:t>
            </a:fld>
            <a:endParaRPr lang="en-US"/>
          </a:p>
        </p:txBody>
      </p:sp>
      <p:sp>
        <p:nvSpPr>
          <p:cNvPr id="958466" name="Rectangle 2"/>
          <p:cNvSpPr>
            <a:spLocks noGrp="1" noChangeArrowheads="1"/>
          </p:cNvSpPr>
          <p:nvPr>
            <p:ph type="title"/>
          </p:nvPr>
        </p:nvSpPr>
        <p:spPr/>
        <p:txBody>
          <a:bodyPr/>
          <a:lstStyle/>
          <a:p>
            <a:r>
              <a:rPr lang="en-US" sz="3400"/>
              <a:t>DTW Issues: Local Continuity </a:t>
            </a:r>
            <a:endParaRPr lang="en-US" sz="3400" b="0"/>
          </a:p>
        </p:txBody>
      </p:sp>
      <p:pic>
        <p:nvPicPr>
          <p:cNvPr id="958467" name="Picture 3"/>
          <p:cNvPicPr>
            <a:picLocks noGrp="1" noChangeAspect="1" noChangeArrowheads="1"/>
          </p:cNvPicPr>
          <p:nvPr>
            <p:ph type="body" idx="1"/>
          </p:nvPr>
        </p:nvPicPr>
        <p:blipFill>
          <a:blip r:embed="rId3" cstate="print"/>
          <a:srcRect/>
          <a:stretch>
            <a:fillRect/>
          </a:stretch>
        </p:blip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A914BE-4F84-435B-89C9-9496135539B4}"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10C7E526-E241-4EF5-BF9F-DE96A520167C}" type="slidenum">
              <a:rPr lang="en-US"/>
              <a:pPr/>
              <a:t>11</a:t>
            </a:fld>
            <a:endParaRPr lang="en-US"/>
          </a:p>
        </p:txBody>
      </p:sp>
      <p:sp>
        <p:nvSpPr>
          <p:cNvPr id="959490" name="Rectangle 2"/>
          <p:cNvSpPr>
            <a:spLocks noGrp="1" noChangeArrowheads="1"/>
          </p:cNvSpPr>
          <p:nvPr>
            <p:ph type="title"/>
          </p:nvPr>
        </p:nvSpPr>
        <p:spPr/>
        <p:txBody>
          <a:bodyPr/>
          <a:lstStyle/>
          <a:p>
            <a:r>
              <a:rPr lang="en-US" sz="3400"/>
              <a:t>DTW Issues: Global Constraints </a:t>
            </a:r>
            <a:endParaRPr lang="en-US" sz="3400" b="0"/>
          </a:p>
        </p:txBody>
      </p:sp>
      <p:pic>
        <p:nvPicPr>
          <p:cNvPr id="959491" name="Picture 3"/>
          <p:cNvPicPr>
            <a:picLocks noGrp="1" noChangeAspect="1" noChangeArrowheads="1"/>
          </p:cNvPicPr>
          <p:nvPr>
            <p:ph type="body" idx="1"/>
          </p:nvPr>
        </p:nvPicPr>
        <p:blipFill>
          <a:blip r:embed="rId3" cstate="print"/>
          <a:srcRect/>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8" name="Subtitle 7"/>
          <p:cNvSpPr>
            <a:spLocks noGrp="1"/>
          </p:cNvSpPr>
          <p:nvPr>
            <p:ph type="subTitle" idx="1"/>
          </p:nvPr>
        </p:nvSpPr>
        <p:spPr/>
        <p:txBody>
          <a:bodyPr/>
          <a:lstStyle/>
          <a:p>
            <a:r>
              <a:rPr lang="en-US" dirty="0" smtClean="0"/>
              <a:t>Graph Search Methods</a:t>
            </a:r>
            <a:endParaRPr lang="en-US" dirty="0"/>
          </a:p>
        </p:txBody>
      </p:sp>
      <p:sp>
        <p:nvSpPr>
          <p:cNvPr id="4" name="Date Placeholder 3"/>
          <p:cNvSpPr>
            <a:spLocks noGrp="1"/>
          </p:cNvSpPr>
          <p:nvPr>
            <p:ph type="dt" sz="half" idx="2"/>
          </p:nvPr>
        </p:nvSpPr>
        <p:spPr/>
        <p:txBody>
          <a:bodyPr/>
          <a:lstStyle/>
          <a:p>
            <a:fld id="{15B9CE75-2C96-45CA-93D1-D666E27C1AE8}" type="datetime3">
              <a:rPr lang="en-US" smtClean="0"/>
              <a:pPr/>
              <a:t>22 April 2015</a:t>
            </a:fld>
            <a:endParaRPr lang="en-US"/>
          </a:p>
        </p:txBody>
      </p:sp>
      <p:sp>
        <p:nvSpPr>
          <p:cNvPr id="5" name="Footer Placeholder 4"/>
          <p:cNvSpPr>
            <a:spLocks noGrp="1"/>
          </p:cNvSpPr>
          <p:nvPr>
            <p:ph type="ftr" sz="quarter" idx="3"/>
          </p:nvPr>
        </p:nvSpPr>
        <p:spPr/>
        <p:txBody>
          <a:bodyPr/>
          <a:lstStyle/>
          <a:p>
            <a:r>
              <a:rPr lang="en-US" smtClean="0"/>
              <a:t>Veton Këpuska</a:t>
            </a:r>
            <a:endParaRPr lang="en-US"/>
          </a:p>
        </p:txBody>
      </p:sp>
      <p:sp>
        <p:nvSpPr>
          <p:cNvPr id="6" name="Slide Number Placeholder 5"/>
          <p:cNvSpPr>
            <a:spLocks noGrp="1"/>
          </p:cNvSpPr>
          <p:nvPr>
            <p:ph type="sldNum" sz="quarter" idx="4"/>
          </p:nvPr>
        </p:nvSpPr>
        <p:spPr/>
        <p:txBody>
          <a:bodyPr/>
          <a:lstStyle/>
          <a:p>
            <a:fld id="{E36AA792-A411-4AB6-BD9C-2050FA45ED7C}"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02F132-7B8A-471F-9F9B-8D19FC00B210}"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3BA5FAE6-651A-493E-B213-D8EC85A4DD6E}" type="slidenum">
              <a:rPr lang="en-US"/>
              <a:pPr/>
              <a:t>13</a:t>
            </a:fld>
            <a:endParaRPr lang="en-US"/>
          </a:p>
        </p:txBody>
      </p:sp>
      <p:sp>
        <p:nvSpPr>
          <p:cNvPr id="960514" name="Rectangle 2"/>
          <p:cNvSpPr>
            <a:spLocks noGrp="1" noChangeArrowheads="1"/>
          </p:cNvSpPr>
          <p:nvPr>
            <p:ph type="title"/>
          </p:nvPr>
        </p:nvSpPr>
        <p:spPr/>
        <p:txBody>
          <a:bodyPr/>
          <a:lstStyle/>
          <a:p>
            <a:r>
              <a:rPr lang="en-US"/>
              <a:t>Computing DTW Alignment </a:t>
            </a:r>
            <a:endParaRPr lang="en-US" b="0"/>
          </a:p>
        </p:txBody>
      </p:sp>
      <p:pic>
        <p:nvPicPr>
          <p:cNvPr id="960515" name="Picture 3"/>
          <p:cNvPicPr>
            <a:picLocks noGrp="1" noChangeAspect="1" noChangeArrowheads="1"/>
          </p:cNvPicPr>
          <p:nvPr>
            <p:ph type="body" idx="1"/>
          </p:nvPr>
        </p:nvPicPr>
        <p:blipFill>
          <a:blip r:embed="rId3" cstate="print"/>
          <a:srcRect/>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8E378565-88B5-4C74-A7D4-E9C9047DFD9C}" type="datetime3">
              <a:rPr lang="en-US"/>
              <a:pPr/>
              <a:t>22 April 2015</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F53B9FDF-FB7C-4BD6-97CB-6547A60F036C}" type="slidenum">
              <a:rPr lang="en-US"/>
              <a:pPr/>
              <a:t>14</a:t>
            </a:fld>
            <a:endParaRPr lang="en-US"/>
          </a:p>
        </p:txBody>
      </p:sp>
      <p:sp>
        <p:nvSpPr>
          <p:cNvPr id="961538" name="Rectangle 2"/>
          <p:cNvSpPr>
            <a:spLocks noGrp="1" noChangeArrowheads="1"/>
          </p:cNvSpPr>
          <p:nvPr>
            <p:ph type="title"/>
          </p:nvPr>
        </p:nvSpPr>
        <p:spPr/>
        <p:txBody>
          <a:bodyPr/>
          <a:lstStyle/>
          <a:p>
            <a:r>
              <a:rPr lang="en-US" sz="3400"/>
              <a:t>Graph Representations of Search Space </a:t>
            </a:r>
            <a:endParaRPr lang="en-US" sz="3400" b="0"/>
          </a:p>
        </p:txBody>
      </p:sp>
      <p:sp>
        <p:nvSpPr>
          <p:cNvPr id="961539" name="Rectangle 3"/>
          <p:cNvSpPr>
            <a:spLocks noGrp="1" noChangeArrowheads="1"/>
          </p:cNvSpPr>
          <p:nvPr>
            <p:ph type="body" idx="1"/>
          </p:nvPr>
        </p:nvSpPr>
        <p:spPr/>
        <p:txBody>
          <a:bodyPr/>
          <a:lstStyle/>
          <a:p>
            <a:pPr algn="just">
              <a:spcBef>
                <a:spcPts val="4463"/>
              </a:spcBef>
              <a:spcAft>
                <a:spcPts val="1763"/>
              </a:spcAft>
            </a:pPr>
            <a:r>
              <a:rPr lang="en-US" sz="2200"/>
              <a:t>Search spaces can be represented as directed graphs </a:t>
            </a:r>
          </a:p>
          <a:p>
            <a:pPr algn="just">
              <a:spcBef>
                <a:spcPts val="4463"/>
              </a:spcBef>
              <a:spcAft>
                <a:spcPts val="1763"/>
              </a:spcAft>
            </a:pPr>
            <a:endParaRPr lang="en-US" sz="2200"/>
          </a:p>
          <a:p>
            <a:pPr algn="just">
              <a:spcBef>
                <a:spcPts val="4463"/>
              </a:spcBef>
              <a:spcAft>
                <a:spcPts val="1763"/>
              </a:spcAft>
            </a:pPr>
            <a:endParaRPr lang="en-US" sz="2200"/>
          </a:p>
          <a:p>
            <a:pPr algn="just">
              <a:spcBef>
                <a:spcPts val="2325"/>
              </a:spcBef>
              <a:spcAft>
                <a:spcPts val="1763"/>
              </a:spcAft>
            </a:pPr>
            <a:r>
              <a:rPr lang="en-US" sz="2200"/>
              <a:t>Paths through a graph can be represented with a tree</a:t>
            </a:r>
          </a:p>
        </p:txBody>
      </p:sp>
      <p:pic>
        <p:nvPicPr>
          <p:cNvPr id="961540" name="Picture 4"/>
          <p:cNvPicPr>
            <a:picLocks noChangeAspect="1" noChangeArrowheads="1"/>
          </p:cNvPicPr>
          <p:nvPr/>
        </p:nvPicPr>
        <p:blipFill>
          <a:blip r:embed="rId3" cstate="print"/>
          <a:srcRect/>
          <a:stretch>
            <a:fillRect/>
          </a:stretch>
        </p:blipFill>
        <p:spPr bwMode="auto">
          <a:xfrm>
            <a:off x="2149475" y="2111375"/>
            <a:ext cx="5175250" cy="2814638"/>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7B1665-9046-4896-B9BA-E3B79443CEA8}"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EA974A55-8953-4C6F-A184-1319D4C6FF31}" type="slidenum">
              <a:rPr lang="en-US"/>
              <a:pPr/>
              <a:t>15</a:t>
            </a:fld>
            <a:endParaRPr lang="en-US"/>
          </a:p>
        </p:txBody>
      </p:sp>
      <p:sp>
        <p:nvSpPr>
          <p:cNvPr id="962562" name="Rectangle 2"/>
          <p:cNvSpPr>
            <a:spLocks noGrp="1" noChangeArrowheads="1"/>
          </p:cNvSpPr>
          <p:nvPr>
            <p:ph type="title"/>
          </p:nvPr>
        </p:nvSpPr>
        <p:spPr/>
        <p:txBody>
          <a:bodyPr/>
          <a:lstStyle/>
          <a:p>
            <a:r>
              <a:rPr lang="en-US"/>
              <a:t>Search Space Tree </a:t>
            </a:r>
            <a:endParaRPr lang="en-US" b="0"/>
          </a:p>
        </p:txBody>
      </p:sp>
      <p:pic>
        <p:nvPicPr>
          <p:cNvPr id="962563" name="Picture 3"/>
          <p:cNvPicPr>
            <a:picLocks noGrp="1" noChangeAspect="1" noChangeArrowheads="1"/>
          </p:cNvPicPr>
          <p:nvPr>
            <p:ph type="body" idx="1"/>
          </p:nvPr>
        </p:nvPicPr>
        <p:blipFill>
          <a:blip r:embed="rId3" cstate="print"/>
          <a:srcRect/>
          <a:stretch>
            <a:fillRect/>
          </a:stretch>
        </p:blip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6B14EB-E0CA-45CF-BE44-5767890499D5}"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13C87B0F-34D5-444A-BAB7-841B836FD2BB}" type="slidenum">
              <a:rPr lang="en-US"/>
              <a:pPr/>
              <a:t>16</a:t>
            </a:fld>
            <a:endParaRPr lang="en-US"/>
          </a:p>
        </p:txBody>
      </p:sp>
      <p:sp>
        <p:nvSpPr>
          <p:cNvPr id="963586" name="Rectangle 2"/>
          <p:cNvSpPr>
            <a:spLocks noGrp="1" noChangeArrowheads="1"/>
          </p:cNvSpPr>
          <p:nvPr>
            <p:ph type="title"/>
          </p:nvPr>
        </p:nvSpPr>
        <p:spPr/>
        <p:txBody>
          <a:bodyPr/>
          <a:lstStyle/>
          <a:p>
            <a:r>
              <a:rPr lang="en-US"/>
              <a:t>Graph Search Algorithms </a:t>
            </a:r>
            <a:endParaRPr lang="en-US" b="0"/>
          </a:p>
        </p:txBody>
      </p:sp>
      <p:sp>
        <p:nvSpPr>
          <p:cNvPr id="963587" name="Rectangle 3"/>
          <p:cNvSpPr>
            <a:spLocks noGrp="1" noChangeArrowheads="1"/>
          </p:cNvSpPr>
          <p:nvPr>
            <p:ph type="body" idx="1"/>
          </p:nvPr>
        </p:nvSpPr>
        <p:spPr/>
        <p:txBody>
          <a:bodyPr/>
          <a:lstStyle/>
          <a:p>
            <a:pPr>
              <a:lnSpc>
                <a:spcPct val="90000"/>
              </a:lnSpc>
            </a:pPr>
            <a:r>
              <a:rPr lang="en-US" sz="2200"/>
              <a:t>Iterative methods using a queue to store partial paths </a:t>
            </a:r>
          </a:p>
          <a:p>
            <a:pPr lvl="1">
              <a:lnSpc>
                <a:spcPct val="90000"/>
              </a:lnSpc>
            </a:pPr>
            <a:r>
              <a:rPr lang="en-US" sz="2200"/>
              <a:t>On each iteration the top partial path is removed from the queue and is extended one level </a:t>
            </a:r>
          </a:p>
          <a:p>
            <a:pPr lvl="1">
              <a:lnSpc>
                <a:spcPct val="90000"/>
              </a:lnSpc>
            </a:pPr>
            <a:r>
              <a:rPr lang="en-US" sz="2200"/>
              <a:t>New extensions are put back into the queue </a:t>
            </a:r>
          </a:p>
          <a:p>
            <a:pPr lvl="1">
              <a:lnSpc>
                <a:spcPct val="90000"/>
              </a:lnSpc>
            </a:pPr>
            <a:r>
              <a:rPr lang="en-US" sz="2200"/>
              <a:t>Search is complete when goal is reached </a:t>
            </a:r>
          </a:p>
          <a:p>
            <a:pPr>
              <a:lnSpc>
                <a:spcPct val="90000"/>
              </a:lnSpc>
            </a:pPr>
            <a:r>
              <a:rPr lang="en-US" sz="2200"/>
              <a:t>Depth of queue is potentially unbounded </a:t>
            </a:r>
          </a:p>
          <a:p>
            <a:pPr>
              <a:lnSpc>
                <a:spcPct val="90000"/>
              </a:lnSpc>
            </a:pPr>
            <a:r>
              <a:rPr lang="en-US" sz="2200"/>
              <a:t>Weighted graphs can be searched to find the best path </a:t>
            </a:r>
          </a:p>
          <a:p>
            <a:pPr>
              <a:lnSpc>
                <a:spcPct val="90000"/>
              </a:lnSpc>
            </a:pPr>
            <a:r>
              <a:rPr lang="en-US" sz="2200"/>
              <a:t>Admissible algorithms guarantee finding the best path </a:t>
            </a:r>
          </a:p>
          <a:p>
            <a:pPr>
              <a:lnSpc>
                <a:spcPct val="90000"/>
              </a:lnSpc>
            </a:pPr>
            <a:r>
              <a:rPr lang="en-US" sz="2200"/>
              <a:t>Many speech-based search problems can be configured to proceed time-synchronously</a:t>
            </a:r>
            <a:r>
              <a:rPr lang="en-US" sz="260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6067E1-6333-4DEE-B0A8-63A30980B9A6}"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3FCFF75E-0D75-46D3-B167-901C48F231AB}" type="slidenum">
              <a:rPr lang="en-US"/>
              <a:pPr/>
              <a:t>17</a:t>
            </a:fld>
            <a:endParaRPr lang="en-US"/>
          </a:p>
        </p:txBody>
      </p:sp>
      <p:sp>
        <p:nvSpPr>
          <p:cNvPr id="964610" name="Rectangle 2"/>
          <p:cNvSpPr>
            <a:spLocks noGrp="1" noChangeArrowheads="1"/>
          </p:cNvSpPr>
          <p:nvPr>
            <p:ph type="title"/>
          </p:nvPr>
        </p:nvSpPr>
        <p:spPr/>
        <p:txBody>
          <a:bodyPr/>
          <a:lstStyle/>
          <a:p>
            <a:r>
              <a:rPr lang="en-US"/>
              <a:t>Depth First Search </a:t>
            </a:r>
            <a:endParaRPr lang="en-US" b="0"/>
          </a:p>
        </p:txBody>
      </p:sp>
      <p:sp>
        <p:nvSpPr>
          <p:cNvPr id="964611" name="Rectangle 3"/>
          <p:cNvSpPr>
            <a:spLocks noGrp="1" noChangeArrowheads="1"/>
          </p:cNvSpPr>
          <p:nvPr>
            <p:ph type="body" idx="1"/>
          </p:nvPr>
        </p:nvSpPr>
        <p:spPr/>
        <p:txBody>
          <a:bodyPr/>
          <a:lstStyle/>
          <a:p>
            <a:pPr>
              <a:lnSpc>
                <a:spcPct val="90000"/>
              </a:lnSpc>
            </a:pPr>
            <a:r>
              <a:rPr lang="en-US" sz="2600"/>
              <a:t>Searches space by pursuing one path at a time </a:t>
            </a:r>
          </a:p>
          <a:p>
            <a:pPr>
              <a:lnSpc>
                <a:spcPct val="90000"/>
              </a:lnSpc>
            </a:pPr>
            <a:r>
              <a:rPr lang="en-US" sz="2600"/>
              <a:t>Path extensions are put on </a:t>
            </a:r>
            <a:r>
              <a:rPr lang="en-US" sz="2600">
                <a:solidFill>
                  <a:srgbClr val="FF0000"/>
                </a:solidFill>
              </a:rPr>
              <a:t>top</a:t>
            </a:r>
            <a:r>
              <a:rPr lang="en-US" sz="2600"/>
              <a:t> of queue </a:t>
            </a:r>
          </a:p>
          <a:p>
            <a:pPr>
              <a:lnSpc>
                <a:spcPct val="90000"/>
              </a:lnSpc>
            </a:pPr>
            <a:r>
              <a:rPr lang="en-US" sz="2600"/>
              <a:t>Queue is not reordered or pruned </a:t>
            </a:r>
          </a:p>
          <a:p>
            <a:pPr>
              <a:lnSpc>
                <a:spcPct val="90000"/>
              </a:lnSpc>
            </a:pPr>
            <a:r>
              <a:rPr lang="en-US" sz="2600"/>
              <a:t>Not well suited for spaces with long dead-end paths </a:t>
            </a:r>
          </a:p>
          <a:p>
            <a:pPr>
              <a:lnSpc>
                <a:spcPct val="90000"/>
              </a:lnSpc>
            </a:pPr>
            <a:r>
              <a:rPr lang="en-US" sz="2600"/>
              <a:t>Not generally used to find the best path </a:t>
            </a:r>
          </a:p>
          <a:p>
            <a:pPr>
              <a:lnSpc>
                <a:spcPct val="90000"/>
              </a:lnSpc>
            </a:pPr>
            <a:endParaRPr lang="en-US" sz="26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half" idx="10"/>
          </p:nvPr>
        </p:nvSpPr>
        <p:spPr/>
        <p:txBody>
          <a:bodyPr/>
          <a:lstStyle/>
          <a:p>
            <a:fld id="{A2BB5930-6BBA-4CF5-971C-5B3F78B12418}" type="datetime3">
              <a:rPr lang="en-US"/>
              <a:pPr/>
              <a:t>22 April 2015</a:t>
            </a:fld>
            <a:endParaRPr lang="en-US"/>
          </a:p>
        </p:txBody>
      </p:sp>
      <p:sp>
        <p:nvSpPr>
          <p:cNvPr id="12" name="Footer Placeholder 4"/>
          <p:cNvSpPr>
            <a:spLocks noGrp="1"/>
          </p:cNvSpPr>
          <p:nvPr>
            <p:ph type="ftr" sz="quarter" idx="11"/>
          </p:nvPr>
        </p:nvSpPr>
        <p:spPr/>
        <p:txBody>
          <a:bodyPr/>
          <a:lstStyle/>
          <a:p>
            <a:r>
              <a:rPr lang="en-US"/>
              <a:t>Veton Këpuska</a:t>
            </a:r>
          </a:p>
        </p:txBody>
      </p:sp>
      <p:sp>
        <p:nvSpPr>
          <p:cNvPr id="13" name="Slide Number Placeholder 5"/>
          <p:cNvSpPr>
            <a:spLocks noGrp="1"/>
          </p:cNvSpPr>
          <p:nvPr>
            <p:ph type="sldNum" sz="quarter" idx="12"/>
          </p:nvPr>
        </p:nvSpPr>
        <p:spPr/>
        <p:txBody>
          <a:bodyPr/>
          <a:lstStyle/>
          <a:p>
            <a:fld id="{251FFC65-647C-4A74-BD02-F2E2CAE22A89}" type="slidenum">
              <a:rPr lang="en-US"/>
              <a:pPr/>
              <a:t>18</a:t>
            </a:fld>
            <a:endParaRPr lang="en-US"/>
          </a:p>
        </p:txBody>
      </p:sp>
      <p:sp>
        <p:nvSpPr>
          <p:cNvPr id="965634" name="Rectangle 2"/>
          <p:cNvSpPr>
            <a:spLocks noGrp="1" noChangeArrowheads="1"/>
          </p:cNvSpPr>
          <p:nvPr>
            <p:ph type="title"/>
          </p:nvPr>
        </p:nvSpPr>
        <p:spPr/>
        <p:txBody>
          <a:bodyPr/>
          <a:lstStyle/>
          <a:p>
            <a:r>
              <a:rPr lang="en-US"/>
              <a:t>Depth First Search Example </a:t>
            </a:r>
            <a:endParaRPr lang="en-US" b="0"/>
          </a:p>
        </p:txBody>
      </p:sp>
      <p:pic>
        <p:nvPicPr>
          <p:cNvPr id="965635" name="Picture 3"/>
          <p:cNvPicPr>
            <a:picLocks noGrp="1" noChangeAspect="1" noChangeArrowheads="1"/>
          </p:cNvPicPr>
          <p:nvPr>
            <p:ph type="body" idx="1"/>
          </p:nvPr>
        </p:nvPicPr>
        <p:blipFill>
          <a:blip r:embed="rId3" cstate="print"/>
          <a:srcRect/>
          <a:stretch>
            <a:fillRect/>
          </a:stretch>
        </p:blipFill>
        <p:spPr/>
      </p:pic>
      <p:sp>
        <p:nvSpPr>
          <p:cNvPr id="965637" name="Oval 5"/>
          <p:cNvSpPr>
            <a:spLocks noChangeArrowheads="1"/>
          </p:cNvSpPr>
          <p:nvPr/>
        </p:nvSpPr>
        <p:spPr bwMode="auto">
          <a:xfrm>
            <a:off x="4254500" y="1536700"/>
            <a:ext cx="520700" cy="444500"/>
          </a:xfrm>
          <a:prstGeom prst="ellipse">
            <a:avLst/>
          </a:prstGeom>
          <a:noFill/>
          <a:ln w="25400" algn="ctr">
            <a:solidFill>
              <a:srgbClr val="0000FF"/>
            </a:solidFill>
            <a:round/>
            <a:headEnd/>
            <a:tailEnd/>
          </a:ln>
          <a:effectLst/>
        </p:spPr>
        <p:txBody>
          <a:bodyPr anchor="ctr">
            <a:spAutoFit/>
          </a:bodyPr>
          <a:lstStyle/>
          <a:p>
            <a:endParaRPr lang="en-US"/>
          </a:p>
        </p:txBody>
      </p:sp>
      <p:sp>
        <p:nvSpPr>
          <p:cNvPr id="965638" name="Oval 6"/>
          <p:cNvSpPr>
            <a:spLocks noChangeArrowheads="1"/>
          </p:cNvSpPr>
          <p:nvPr/>
        </p:nvSpPr>
        <p:spPr bwMode="auto">
          <a:xfrm>
            <a:off x="1309688" y="2516188"/>
            <a:ext cx="520700" cy="444500"/>
          </a:xfrm>
          <a:prstGeom prst="ellipse">
            <a:avLst/>
          </a:prstGeom>
          <a:noFill/>
          <a:ln w="25400" algn="ctr">
            <a:solidFill>
              <a:srgbClr val="0000FF"/>
            </a:solidFill>
            <a:round/>
            <a:headEnd/>
            <a:tailEnd/>
          </a:ln>
          <a:effectLst/>
        </p:spPr>
        <p:txBody>
          <a:bodyPr anchor="ctr">
            <a:spAutoFit/>
          </a:bodyPr>
          <a:lstStyle/>
          <a:p>
            <a:endParaRPr lang="en-US"/>
          </a:p>
        </p:txBody>
      </p:sp>
      <p:sp>
        <p:nvSpPr>
          <p:cNvPr id="965639" name="Oval 7"/>
          <p:cNvSpPr>
            <a:spLocks noChangeArrowheads="1"/>
          </p:cNvSpPr>
          <p:nvPr/>
        </p:nvSpPr>
        <p:spPr bwMode="auto">
          <a:xfrm>
            <a:off x="727075" y="3521075"/>
            <a:ext cx="520700" cy="444500"/>
          </a:xfrm>
          <a:prstGeom prst="ellipse">
            <a:avLst/>
          </a:prstGeom>
          <a:noFill/>
          <a:ln w="25400" algn="ctr">
            <a:solidFill>
              <a:srgbClr val="0000FF"/>
            </a:solidFill>
            <a:round/>
            <a:headEnd/>
            <a:tailEnd/>
          </a:ln>
          <a:effectLst/>
        </p:spPr>
        <p:txBody>
          <a:bodyPr anchor="ctr">
            <a:spAutoFit/>
          </a:bodyPr>
          <a:lstStyle/>
          <a:p>
            <a:endParaRPr lang="en-US"/>
          </a:p>
        </p:txBody>
      </p:sp>
      <p:sp>
        <p:nvSpPr>
          <p:cNvPr id="965640" name="Oval 8"/>
          <p:cNvSpPr>
            <a:spLocks noChangeArrowheads="1"/>
          </p:cNvSpPr>
          <p:nvPr/>
        </p:nvSpPr>
        <p:spPr bwMode="auto">
          <a:xfrm>
            <a:off x="728663" y="4500563"/>
            <a:ext cx="520700" cy="444500"/>
          </a:xfrm>
          <a:prstGeom prst="ellipse">
            <a:avLst/>
          </a:prstGeom>
          <a:noFill/>
          <a:ln w="25400" algn="ctr">
            <a:solidFill>
              <a:srgbClr val="0000FF"/>
            </a:solidFill>
            <a:round/>
            <a:headEnd/>
            <a:tailEnd/>
          </a:ln>
          <a:effectLst/>
        </p:spPr>
        <p:txBody>
          <a:bodyPr anchor="ctr">
            <a:spAutoFit/>
          </a:bodyPr>
          <a:lstStyle/>
          <a:p>
            <a:endParaRPr lang="en-US"/>
          </a:p>
        </p:txBody>
      </p:sp>
      <p:cxnSp>
        <p:nvCxnSpPr>
          <p:cNvPr id="965641" name="AutoShape 9"/>
          <p:cNvCxnSpPr>
            <a:cxnSpLocks noChangeShapeType="1"/>
            <a:stCxn id="965637" idx="2"/>
            <a:endCxn id="965638" idx="7"/>
          </p:cNvCxnSpPr>
          <p:nvPr/>
        </p:nvCxnSpPr>
        <p:spPr bwMode="auto">
          <a:xfrm flipH="1">
            <a:off x="1754188" y="1758950"/>
            <a:ext cx="2487612" cy="809625"/>
          </a:xfrm>
          <a:prstGeom prst="straightConnector1">
            <a:avLst/>
          </a:prstGeom>
          <a:noFill/>
          <a:ln w="25400">
            <a:solidFill>
              <a:srgbClr val="0000FF"/>
            </a:solidFill>
            <a:round/>
            <a:headEnd/>
            <a:tailEnd type="triangle" w="med" len="lg"/>
          </a:ln>
          <a:effectLst/>
        </p:spPr>
      </p:cxnSp>
      <p:cxnSp>
        <p:nvCxnSpPr>
          <p:cNvPr id="965642" name="AutoShape 10"/>
          <p:cNvCxnSpPr>
            <a:cxnSpLocks noChangeShapeType="1"/>
            <a:stCxn id="965638" idx="3"/>
            <a:endCxn id="965639" idx="0"/>
          </p:cNvCxnSpPr>
          <p:nvPr/>
        </p:nvCxnSpPr>
        <p:spPr bwMode="auto">
          <a:xfrm flipH="1">
            <a:off x="987425" y="2908300"/>
            <a:ext cx="398463" cy="600075"/>
          </a:xfrm>
          <a:prstGeom prst="straightConnector1">
            <a:avLst/>
          </a:prstGeom>
          <a:noFill/>
          <a:ln w="25400">
            <a:solidFill>
              <a:srgbClr val="0000FF"/>
            </a:solidFill>
            <a:round/>
            <a:headEnd/>
            <a:tailEnd type="triangle" w="med" len="lg"/>
          </a:ln>
          <a:effectLst/>
        </p:spPr>
      </p:cxnSp>
      <p:cxnSp>
        <p:nvCxnSpPr>
          <p:cNvPr id="965643" name="AutoShape 11"/>
          <p:cNvCxnSpPr>
            <a:cxnSpLocks noChangeShapeType="1"/>
            <a:stCxn id="965639" idx="4"/>
            <a:endCxn id="965640" idx="0"/>
          </p:cNvCxnSpPr>
          <p:nvPr/>
        </p:nvCxnSpPr>
        <p:spPr bwMode="auto">
          <a:xfrm>
            <a:off x="987425" y="3978275"/>
            <a:ext cx="1588" cy="509588"/>
          </a:xfrm>
          <a:prstGeom prst="straightConnector1">
            <a:avLst/>
          </a:prstGeom>
          <a:noFill/>
          <a:ln w="25400">
            <a:solidFill>
              <a:srgbClr val="0000FF"/>
            </a:solidFill>
            <a:round/>
            <a:headEnd/>
            <a:tailEnd type="triangle" w="med"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65637"/>
                                        </p:tgtEl>
                                        <p:attrNameLst>
                                          <p:attrName>style.visibility</p:attrName>
                                        </p:attrNameLst>
                                      </p:cBhvr>
                                      <p:to>
                                        <p:strVal val="visible"/>
                                      </p:to>
                                    </p:set>
                                    <p:anim calcmode="lin" valueType="num">
                                      <p:cBhvr>
                                        <p:cTn id="7" dur="500" fill="hold"/>
                                        <p:tgtEl>
                                          <p:spTgt spid="965637"/>
                                        </p:tgtEl>
                                        <p:attrNameLst>
                                          <p:attrName>ppt_w</p:attrName>
                                        </p:attrNameLst>
                                      </p:cBhvr>
                                      <p:tavLst>
                                        <p:tav tm="0">
                                          <p:val>
                                            <p:fltVal val="0"/>
                                          </p:val>
                                        </p:tav>
                                        <p:tav tm="100000">
                                          <p:val>
                                            <p:strVal val="#ppt_w"/>
                                          </p:val>
                                        </p:tav>
                                      </p:tavLst>
                                    </p:anim>
                                    <p:anim calcmode="lin" valueType="num">
                                      <p:cBhvr>
                                        <p:cTn id="8" dur="500" fill="hold"/>
                                        <p:tgtEl>
                                          <p:spTgt spid="965637"/>
                                        </p:tgtEl>
                                        <p:attrNameLst>
                                          <p:attrName>ppt_h</p:attrName>
                                        </p:attrNameLst>
                                      </p:cBhvr>
                                      <p:tavLst>
                                        <p:tav tm="0">
                                          <p:val>
                                            <p:fltVal val="0"/>
                                          </p:val>
                                        </p:tav>
                                        <p:tav tm="100000">
                                          <p:val>
                                            <p:strVal val="#ppt_h"/>
                                          </p:val>
                                        </p:tav>
                                      </p:tavLst>
                                    </p:anim>
                                    <p:animEffect transition="in" filter="fade">
                                      <p:cBhvr>
                                        <p:cTn id="9" dur="500"/>
                                        <p:tgtEl>
                                          <p:spTgt spid="965637"/>
                                        </p:tgtEl>
                                      </p:cBhvr>
                                    </p:animEffect>
                                  </p:childTnLst>
                                </p:cTn>
                              </p:par>
                            </p:childTnLst>
                          </p:cTn>
                        </p:par>
                        <p:par>
                          <p:cTn id="10" fill="hold">
                            <p:stCondLst>
                              <p:cond delay="500"/>
                            </p:stCondLst>
                            <p:childTnLst>
                              <p:par>
                                <p:cTn id="11" presetID="9" presetClass="entr" presetSubtype="0" fill="hold" nodeType="afterEffect">
                                  <p:stCondLst>
                                    <p:cond delay="0"/>
                                  </p:stCondLst>
                                  <p:childTnLst>
                                    <p:set>
                                      <p:cBhvr>
                                        <p:cTn id="12" dur="1" fill="hold">
                                          <p:stCondLst>
                                            <p:cond delay="0"/>
                                          </p:stCondLst>
                                        </p:cTn>
                                        <p:tgtEl>
                                          <p:spTgt spid="965641"/>
                                        </p:tgtEl>
                                        <p:attrNameLst>
                                          <p:attrName>style.visibility</p:attrName>
                                        </p:attrNameLst>
                                      </p:cBhvr>
                                      <p:to>
                                        <p:strVal val="visible"/>
                                      </p:to>
                                    </p:set>
                                    <p:animEffect transition="in" filter="dissolve">
                                      <p:cBhvr>
                                        <p:cTn id="13" dur="500"/>
                                        <p:tgtEl>
                                          <p:spTgt spid="965641"/>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65638"/>
                                        </p:tgtEl>
                                        <p:attrNameLst>
                                          <p:attrName>style.visibility</p:attrName>
                                        </p:attrNameLst>
                                      </p:cBhvr>
                                      <p:to>
                                        <p:strVal val="visible"/>
                                      </p:to>
                                    </p:set>
                                    <p:animEffect transition="in" filter="fade">
                                      <p:cBhvr>
                                        <p:cTn id="17" dur="2000"/>
                                        <p:tgtEl>
                                          <p:spTgt spid="965638"/>
                                        </p:tgtEl>
                                      </p:cBhvr>
                                    </p:animEffect>
                                  </p:childTnLst>
                                </p:cTn>
                              </p:par>
                            </p:childTnLst>
                          </p:cTn>
                        </p:par>
                        <p:par>
                          <p:cTn id="18" fill="hold">
                            <p:stCondLst>
                              <p:cond delay="3000"/>
                            </p:stCondLst>
                            <p:childTnLst>
                              <p:par>
                                <p:cTn id="19" presetID="9" presetClass="entr" presetSubtype="0" fill="hold" nodeType="afterEffect">
                                  <p:stCondLst>
                                    <p:cond delay="0"/>
                                  </p:stCondLst>
                                  <p:childTnLst>
                                    <p:set>
                                      <p:cBhvr>
                                        <p:cTn id="20" dur="1" fill="hold">
                                          <p:stCondLst>
                                            <p:cond delay="0"/>
                                          </p:stCondLst>
                                        </p:cTn>
                                        <p:tgtEl>
                                          <p:spTgt spid="965642"/>
                                        </p:tgtEl>
                                        <p:attrNameLst>
                                          <p:attrName>style.visibility</p:attrName>
                                        </p:attrNameLst>
                                      </p:cBhvr>
                                      <p:to>
                                        <p:strVal val="visible"/>
                                      </p:to>
                                    </p:set>
                                    <p:animEffect transition="in" filter="dissolve">
                                      <p:cBhvr>
                                        <p:cTn id="21" dur="500"/>
                                        <p:tgtEl>
                                          <p:spTgt spid="965642"/>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965639"/>
                                        </p:tgtEl>
                                        <p:attrNameLst>
                                          <p:attrName>style.visibility</p:attrName>
                                        </p:attrNameLst>
                                      </p:cBhvr>
                                      <p:to>
                                        <p:strVal val="visible"/>
                                      </p:to>
                                    </p:set>
                                    <p:animEffect transition="in" filter="fade">
                                      <p:cBhvr>
                                        <p:cTn id="25" dur="2000"/>
                                        <p:tgtEl>
                                          <p:spTgt spid="965639"/>
                                        </p:tgtEl>
                                      </p:cBhvr>
                                    </p:animEffect>
                                  </p:childTnLst>
                                </p:cTn>
                              </p:par>
                            </p:childTnLst>
                          </p:cTn>
                        </p:par>
                        <p:par>
                          <p:cTn id="26" fill="hold">
                            <p:stCondLst>
                              <p:cond delay="5500"/>
                            </p:stCondLst>
                            <p:childTnLst>
                              <p:par>
                                <p:cTn id="27" presetID="9" presetClass="entr" presetSubtype="0" fill="hold" nodeType="afterEffect">
                                  <p:stCondLst>
                                    <p:cond delay="0"/>
                                  </p:stCondLst>
                                  <p:childTnLst>
                                    <p:set>
                                      <p:cBhvr>
                                        <p:cTn id="28" dur="1" fill="hold">
                                          <p:stCondLst>
                                            <p:cond delay="0"/>
                                          </p:stCondLst>
                                        </p:cTn>
                                        <p:tgtEl>
                                          <p:spTgt spid="965643"/>
                                        </p:tgtEl>
                                        <p:attrNameLst>
                                          <p:attrName>style.visibility</p:attrName>
                                        </p:attrNameLst>
                                      </p:cBhvr>
                                      <p:to>
                                        <p:strVal val="visible"/>
                                      </p:to>
                                    </p:set>
                                    <p:animEffect transition="in" filter="dissolve">
                                      <p:cBhvr>
                                        <p:cTn id="29" dur="500"/>
                                        <p:tgtEl>
                                          <p:spTgt spid="965643"/>
                                        </p:tgtEl>
                                      </p:cBhvr>
                                    </p:animEffect>
                                  </p:childTnLst>
                                </p:cTn>
                              </p:par>
                            </p:childTnLst>
                          </p:cTn>
                        </p:par>
                        <p:par>
                          <p:cTn id="30" fill="hold">
                            <p:stCondLst>
                              <p:cond delay="6000"/>
                            </p:stCondLst>
                            <p:childTnLst>
                              <p:par>
                                <p:cTn id="31" presetID="10" presetClass="entr" presetSubtype="0" fill="hold" grpId="0" nodeType="afterEffect">
                                  <p:stCondLst>
                                    <p:cond delay="0"/>
                                  </p:stCondLst>
                                  <p:childTnLst>
                                    <p:set>
                                      <p:cBhvr>
                                        <p:cTn id="32" dur="1" fill="hold">
                                          <p:stCondLst>
                                            <p:cond delay="0"/>
                                          </p:stCondLst>
                                        </p:cTn>
                                        <p:tgtEl>
                                          <p:spTgt spid="965640"/>
                                        </p:tgtEl>
                                        <p:attrNameLst>
                                          <p:attrName>style.visibility</p:attrName>
                                        </p:attrNameLst>
                                      </p:cBhvr>
                                      <p:to>
                                        <p:strVal val="visible"/>
                                      </p:to>
                                    </p:set>
                                    <p:animEffect transition="in" filter="fade">
                                      <p:cBhvr>
                                        <p:cTn id="33" dur="2000"/>
                                        <p:tgtEl>
                                          <p:spTgt spid="965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7" grpId="0" animBg="1"/>
      <p:bldP spid="965638" grpId="0" animBg="1"/>
      <p:bldP spid="965639" grpId="0" animBg="1"/>
      <p:bldP spid="9656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18E23E-518C-4285-BD42-82F9B8A01B66}"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BA531DEC-E475-48A6-BA68-B62A66B938CF}" type="slidenum">
              <a:rPr lang="en-US"/>
              <a:pPr/>
              <a:t>19</a:t>
            </a:fld>
            <a:endParaRPr lang="en-US"/>
          </a:p>
        </p:txBody>
      </p:sp>
      <p:sp>
        <p:nvSpPr>
          <p:cNvPr id="966658" name="Rectangle 2"/>
          <p:cNvSpPr>
            <a:spLocks noGrp="1" noChangeArrowheads="1"/>
          </p:cNvSpPr>
          <p:nvPr>
            <p:ph type="title"/>
          </p:nvPr>
        </p:nvSpPr>
        <p:spPr/>
        <p:txBody>
          <a:bodyPr/>
          <a:lstStyle/>
          <a:p>
            <a:r>
              <a:rPr lang="en-US"/>
              <a:t>Breadth First Search </a:t>
            </a:r>
            <a:endParaRPr lang="en-US" b="0"/>
          </a:p>
        </p:txBody>
      </p:sp>
      <p:sp>
        <p:nvSpPr>
          <p:cNvPr id="966659" name="Rectangle 3"/>
          <p:cNvSpPr>
            <a:spLocks noGrp="1" noChangeArrowheads="1"/>
          </p:cNvSpPr>
          <p:nvPr>
            <p:ph type="body" idx="1"/>
          </p:nvPr>
        </p:nvSpPr>
        <p:spPr/>
        <p:txBody>
          <a:bodyPr/>
          <a:lstStyle/>
          <a:p>
            <a:r>
              <a:rPr lang="en-US" sz="2600"/>
              <a:t>Searches space by pursuing all paths in parallel </a:t>
            </a:r>
          </a:p>
          <a:p>
            <a:r>
              <a:rPr lang="en-US" sz="2600"/>
              <a:t>Path extensions are put on </a:t>
            </a:r>
            <a:r>
              <a:rPr lang="en-US" sz="2600">
                <a:solidFill>
                  <a:srgbClr val="FF0000"/>
                </a:solidFill>
              </a:rPr>
              <a:t>bottom</a:t>
            </a:r>
            <a:r>
              <a:rPr lang="en-US" sz="2600"/>
              <a:t> of queue </a:t>
            </a:r>
          </a:p>
          <a:p>
            <a:r>
              <a:rPr lang="en-US" sz="2600"/>
              <a:t>Queue is not reordered or pruned </a:t>
            </a:r>
          </a:p>
          <a:p>
            <a:r>
              <a:rPr lang="en-US" sz="2600"/>
              <a:t>Queue can grow rapidly in spaces with many paths </a:t>
            </a:r>
          </a:p>
          <a:p>
            <a:r>
              <a:rPr lang="en-US" sz="2600"/>
              <a:t>Not generally used to find the best path </a:t>
            </a:r>
          </a:p>
          <a:p>
            <a:r>
              <a:rPr lang="en-US" sz="2600"/>
              <a:t>Can be made much more effective with pruning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425362-1FE4-4CD6-B3F3-76F247B265E0}"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3D99EA3B-0C56-44A2-9FD3-A0F8DC239B6A}" type="slidenum">
              <a:rPr lang="en-US"/>
              <a:pPr/>
              <a:t>2</a:t>
            </a:fld>
            <a:endParaRPr lang="en-US"/>
          </a:p>
        </p:txBody>
      </p:sp>
      <p:sp>
        <p:nvSpPr>
          <p:cNvPr id="750594" name="Rectangle 2"/>
          <p:cNvSpPr>
            <a:spLocks noGrp="1" noChangeArrowheads="1"/>
          </p:cNvSpPr>
          <p:nvPr>
            <p:ph type="title"/>
          </p:nvPr>
        </p:nvSpPr>
        <p:spPr/>
        <p:txBody>
          <a:bodyPr/>
          <a:lstStyle/>
          <a:p>
            <a:r>
              <a:rPr lang="en-US" sz="3400"/>
              <a:t>Dynamic Time Warping &amp; Search</a:t>
            </a:r>
          </a:p>
        </p:txBody>
      </p:sp>
      <p:sp>
        <p:nvSpPr>
          <p:cNvPr id="750595" name="Rectangle 3"/>
          <p:cNvSpPr>
            <a:spLocks noGrp="1" noChangeArrowheads="1"/>
          </p:cNvSpPr>
          <p:nvPr>
            <p:ph type="body" idx="1"/>
          </p:nvPr>
        </p:nvSpPr>
        <p:spPr/>
        <p:txBody>
          <a:bodyPr/>
          <a:lstStyle/>
          <a:p>
            <a:r>
              <a:rPr lang="en-US"/>
              <a:t>Dynamic time warping </a:t>
            </a:r>
          </a:p>
          <a:p>
            <a:r>
              <a:rPr lang="en-US"/>
              <a:t>Search </a:t>
            </a:r>
          </a:p>
          <a:p>
            <a:pPr lvl="1"/>
            <a:r>
              <a:rPr lang="en-US"/>
              <a:t>Graph search algorithms </a:t>
            </a:r>
          </a:p>
          <a:p>
            <a:pPr lvl="1"/>
            <a:r>
              <a:rPr lang="en-US"/>
              <a:t>Dynamic programming algorithms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half" idx="10"/>
          </p:nvPr>
        </p:nvSpPr>
        <p:spPr/>
        <p:txBody>
          <a:bodyPr/>
          <a:lstStyle/>
          <a:p>
            <a:fld id="{6D755CB0-8821-4C0D-B65A-BBA43EBDB10E}" type="datetime3">
              <a:rPr lang="en-US"/>
              <a:pPr/>
              <a:t>22 April 2015</a:t>
            </a:fld>
            <a:endParaRPr lang="en-US"/>
          </a:p>
        </p:txBody>
      </p:sp>
      <p:sp>
        <p:nvSpPr>
          <p:cNvPr id="12" name="Footer Placeholder 4"/>
          <p:cNvSpPr>
            <a:spLocks noGrp="1"/>
          </p:cNvSpPr>
          <p:nvPr>
            <p:ph type="ftr" sz="quarter" idx="11"/>
          </p:nvPr>
        </p:nvSpPr>
        <p:spPr/>
        <p:txBody>
          <a:bodyPr/>
          <a:lstStyle/>
          <a:p>
            <a:r>
              <a:rPr lang="en-US"/>
              <a:t>Veton Këpuska</a:t>
            </a:r>
          </a:p>
        </p:txBody>
      </p:sp>
      <p:sp>
        <p:nvSpPr>
          <p:cNvPr id="13" name="Slide Number Placeholder 5"/>
          <p:cNvSpPr>
            <a:spLocks noGrp="1"/>
          </p:cNvSpPr>
          <p:nvPr>
            <p:ph type="sldNum" sz="quarter" idx="12"/>
          </p:nvPr>
        </p:nvSpPr>
        <p:spPr/>
        <p:txBody>
          <a:bodyPr/>
          <a:lstStyle/>
          <a:p>
            <a:fld id="{2740FF12-9859-4CF0-AB69-98ED44E40876}" type="slidenum">
              <a:rPr lang="en-US"/>
              <a:pPr/>
              <a:t>20</a:t>
            </a:fld>
            <a:endParaRPr lang="en-US"/>
          </a:p>
        </p:txBody>
      </p:sp>
      <p:sp>
        <p:nvSpPr>
          <p:cNvPr id="967682" name="Rectangle 2"/>
          <p:cNvSpPr>
            <a:spLocks noGrp="1" noChangeArrowheads="1"/>
          </p:cNvSpPr>
          <p:nvPr>
            <p:ph type="title"/>
          </p:nvPr>
        </p:nvSpPr>
        <p:spPr/>
        <p:txBody>
          <a:bodyPr/>
          <a:lstStyle/>
          <a:p>
            <a:r>
              <a:rPr lang="en-US" sz="3400"/>
              <a:t>Breadth First Search Example </a:t>
            </a:r>
            <a:endParaRPr lang="en-US" sz="3400" b="0"/>
          </a:p>
        </p:txBody>
      </p:sp>
      <p:pic>
        <p:nvPicPr>
          <p:cNvPr id="967683" name="Picture 3"/>
          <p:cNvPicPr>
            <a:picLocks noGrp="1" noChangeAspect="1" noChangeArrowheads="1"/>
          </p:cNvPicPr>
          <p:nvPr>
            <p:ph type="body" idx="1"/>
          </p:nvPr>
        </p:nvPicPr>
        <p:blipFill>
          <a:blip r:embed="rId3" cstate="print"/>
          <a:srcRect/>
          <a:stretch>
            <a:fillRect/>
          </a:stretch>
        </p:blipFill>
        <p:spPr/>
      </p:pic>
      <p:sp>
        <p:nvSpPr>
          <p:cNvPr id="967684" name="Oval 4"/>
          <p:cNvSpPr>
            <a:spLocks noChangeArrowheads="1"/>
          </p:cNvSpPr>
          <p:nvPr/>
        </p:nvSpPr>
        <p:spPr bwMode="auto">
          <a:xfrm>
            <a:off x="4343400" y="1511300"/>
            <a:ext cx="457200" cy="393700"/>
          </a:xfrm>
          <a:prstGeom prst="ellipse">
            <a:avLst/>
          </a:prstGeom>
          <a:noFill/>
          <a:ln w="25400" algn="ctr">
            <a:solidFill>
              <a:srgbClr val="0000FF"/>
            </a:solidFill>
            <a:round/>
            <a:headEnd/>
            <a:tailEnd/>
          </a:ln>
          <a:effectLst/>
        </p:spPr>
        <p:txBody>
          <a:bodyPr anchor="ctr">
            <a:spAutoFit/>
          </a:bodyPr>
          <a:lstStyle/>
          <a:p>
            <a:endParaRPr lang="en-US"/>
          </a:p>
        </p:txBody>
      </p:sp>
      <p:sp>
        <p:nvSpPr>
          <p:cNvPr id="967685" name="Oval 5"/>
          <p:cNvSpPr>
            <a:spLocks noChangeArrowheads="1"/>
          </p:cNvSpPr>
          <p:nvPr/>
        </p:nvSpPr>
        <p:spPr bwMode="auto">
          <a:xfrm>
            <a:off x="1309688" y="2516188"/>
            <a:ext cx="457200" cy="393700"/>
          </a:xfrm>
          <a:prstGeom prst="ellipse">
            <a:avLst/>
          </a:prstGeom>
          <a:noFill/>
          <a:ln w="25400" algn="ctr">
            <a:solidFill>
              <a:srgbClr val="0000FF"/>
            </a:solidFill>
            <a:round/>
            <a:headEnd/>
            <a:tailEnd/>
          </a:ln>
          <a:effectLst/>
        </p:spPr>
        <p:txBody>
          <a:bodyPr anchor="ctr">
            <a:spAutoFit/>
          </a:bodyPr>
          <a:lstStyle/>
          <a:p>
            <a:endParaRPr lang="en-US"/>
          </a:p>
        </p:txBody>
      </p:sp>
      <p:cxnSp>
        <p:nvCxnSpPr>
          <p:cNvPr id="967686" name="AutoShape 6"/>
          <p:cNvCxnSpPr>
            <a:cxnSpLocks noChangeShapeType="1"/>
            <a:stCxn id="967684" idx="2"/>
            <a:endCxn id="967685" idx="7"/>
          </p:cNvCxnSpPr>
          <p:nvPr/>
        </p:nvCxnSpPr>
        <p:spPr bwMode="auto">
          <a:xfrm flipH="1">
            <a:off x="1700213" y="1708150"/>
            <a:ext cx="2630487" cy="852488"/>
          </a:xfrm>
          <a:prstGeom prst="straightConnector1">
            <a:avLst/>
          </a:prstGeom>
          <a:noFill/>
          <a:ln w="25400">
            <a:solidFill>
              <a:srgbClr val="0000FF"/>
            </a:solidFill>
            <a:round/>
            <a:headEnd/>
            <a:tailEnd type="triangle" w="med" len="lg"/>
          </a:ln>
          <a:effectLst/>
        </p:spPr>
      </p:cxnSp>
      <p:sp>
        <p:nvSpPr>
          <p:cNvPr id="967688" name="Oval 8"/>
          <p:cNvSpPr>
            <a:spLocks noChangeArrowheads="1"/>
          </p:cNvSpPr>
          <p:nvPr/>
        </p:nvSpPr>
        <p:spPr bwMode="auto">
          <a:xfrm>
            <a:off x="4321175" y="2517775"/>
            <a:ext cx="457200" cy="393700"/>
          </a:xfrm>
          <a:prstGeom prst="ellipse">
            <a:avLst/>
          </a:prstGeom>
          <a:noFill/>
          <a:ln w="25400" algn="ctr">
            <a:solidFill>
              <a:srgbClr val="0000FF"/>
            </a:solidFill>
            <a:round/>
            <a:headEnd/>
            <a:tailEnd/>
          </a:ln>
          <a:effectLst/>
        </p:spPr>
        <p:txBody>
          <a:bodyPr anchor="ctr">
            <a:spAutoFit/>
          </a:bodyPr>
          <a:lstStyle/>
          <a:p>
            <a:endParaRPr lang="en-US"/>
          </a:p>
        </p:txBody>
      </p:sp>
      <p:cxnSp>
        <p:nvCxnSpPr>
          <p:cNvPr id="967689" name="AutoShape 9"/>
          <p:cNvCxnSpPr>
            <a:cxnSpLocks noChangeShapeType="1"/>
            <a:stCxn id="967684" idx="4"/>
            <a:endCxn id="967688" idx="0"/>
          </p:cNvCxnSpPr>
          <p:nvPr/>
        </p:nvCxnSpPr>
        <p:spPr bwMode="auto">
          <a:xfrm flipH="1">
            <a:off x="4549775" y="1917700"/>
            <a:ext cx="22225" cy="587375"/>
          </a:xfrm>
          <a:prstGeom prst="straightConnector1">
            <a:avLst/>
          </a:prstGeom>
          <a:noFill/>
          <a:ln w="25400">
            <a:solidFill>
              <a:srgbClr val="0000FF"/>
            </a:solidFill>
            <a:round/>
            <a:headEnd/>
            <a:tailEnd type="triangle" w="med" len="lg"/>
          </a:ln>
          <a:effectLst/>
        </p:spPr>
      </p:cxnSp>
      <p:sp>
        <p:nvSpPr>
          <p:cNvPr id="967690" name="Oval 10"/>
          <p:cNvSpPr>
            <a:spLocks noChangeArrowheads="1"/>
          </p:cNvSpPr>
          <p:nvPr/>
        </p:nvSpPr>
        <p:spPr bwMode="auto">
          <a:xfrm>
            <a:off x="7332663" y="2506663"/>
            <a:ext cx="457200" cy="393700"/>
          </a:xfrm>
          <a:prstGeom prst="ellipse">
            <a:avLst/>
          </a:prstGeom>
          <a:noFill/>
          <a:ln w="25400" algn="ctr">
            <a:solidFill>
              <a:srgbClr val="0000FF"/>
            </a:solidFill>
            <a:round/>
            <a:headEnd/>
            <a:tailEnd/>
          </a:ln>
          <a:effectLst/>
        </p:spPr>
        <p:txBody>
          <a:bodyPr anchor="ctr">
            <a:spAutoFit/>
          </a:bodyPr>
          <a:lstStyle/>
          <a:p>
            <a:endParaRPr lang="en-US"/>
          </a:p>
        </p:txBody>
      </p:sp>
      <p:cxnSp>
        <p:nvCxnSpPr>
          <p:cNvPr id="967691" name="AutoShape 11"/>
          <p:cNvCxnSpPr>
            <a:cxnSpLocks noChangeShapeType="1"/>
            <a:stCxn id="967684" idx="6"/>
            <a:endCxn id="967690" idx="1"/>
          </p:cNvCxnSpPr>
          <p:nvPr/>
        </p:nvCxnSpPr>
        <p:spPr bwMode="auto">
          <a:xfrm>
            <a:off x="4813300" y="1708150"/>
            <a:ext cx="2586038" cy="842963"/>
          </a:xfrm>
          <a:prstGeom prst="straightConnector1">
            <a:avLst/>
          </a:prstGeom>
          <a:noFill/>
          <a:ln w="25400">
            <a:solidFill>
              <a:srgbClr val="0000FF"/>
            </a:solidFill>
            <a:round/>
            <a:headEnd/>
            <a:tailEnd type="triangle" w="med"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67684"/>
                                        </p:tgtEl>
                                        <p:attrNameLst>
                                          <p:attrName>style.visibility</p:attrName>
                                        </p:attrNameLst>
                                      </p:cBhvr>
                                      <p:to>
                                        <p:strVal val="visible"/>
                                      </p:to>
                                    </p:set>
                                    <p:anim calcmode="lin" valueType="num">
                                      <p:cBhvr>
                                        <p:cTn id="7" dur="500" fill="hold"/>
                                        <p:tgtEl>
                                          <p:spTgt spid="967684"/>
                                        </p:tgtEl>
                                        <p:attrNameLst>
                                          <p:attrName>ppt_w</p:attrName>
                                        </p:attrNameLst>
                                      </p:cBhvr>
                                      <p:tavLst>
                                        <p:tav tm="0">
                                          <p:val>
                                            <p:fltVal val="0"/>
                                          </p:val>
                                        </p:tav>
                                        <p:tav tm="100000">
                                          <p:val>
                                            <p:strVal val="#ppt_w"/>
                                          </p:val>
                                        </p:tav>
                                      </p:tavLst>
                                    </p:anim>
                                    <p:anim calcmode="lin" valueType="num">
                                      <p:cBhvr>
                                        <p:cTn id="8" dur="500" fill="hold"/>
                                        <p:tgtEl>
                                          <p:spTgt spid="967684"/>
                                        </p:tgtEl>
                                        <p:attrNameLst>
                                          <p:attrName>ppt_h</p:attrName>
                                        </p:attrNameLst>
                                      </p:cBhvr>
                                      <p:tavLst>
                                        <p:tav tm="0">
                                          <p:val>
                                            <p:fltVal val="0"/>
                                          </p:val>
                                        </p:tav>
                                        <p:tav tm="100000">
                                          <p:val>
                                            <p:strVal val="#ppt_h"/>
                                          </p:val>
                                        </p:tav>
                                      </p:tavLst>
                                    </p:anim>
                                    <p:animEffect transition="in" filter="fade">
                                      <p:cBhvr>
                                        <p:cTn id="9" dur="500"/>
                                        <p:tgtEl>
                                          <p:spTgt spid="967684"/>
                                        </p:tgtEl>
                                      </p:cBhvr>
                                    </p:animEffect>
                                  </p:childTnLst>
                                </p:cTn>
                              </p:par>
                            </p:childTnLst>
                          </p:cTn>
                        </p:par>
                        <p:par>
                          <p:cTn id="10" fill="hold">
                            <p:stCondLst>
                              <p:cond delay="500"/>
                            </p:stCondLst>
                            <p:childTnLst>
                              <p:par>
                                <p:cTn id="11" presetID="9" presetClass="entr" presetSubtype="0" fill="hold" nodeType="afterEffect">
                                  <p:stCondLst>
                                    <p:cond delay="0"/>
                                  </p:stCondLst>
                                  <p:childTnLst>
                                    <p:set>
                                      <p:cBhvr>
                                        <p:cTn id="12" dur="1" fill="hold">
                                          <p:stCondLst>
                                            <p:cond delay="0"/>
                                          </p:stCondLst>
                                        </p:cTn>
                                        <p:tgtEl>
                                          <p:spTgt spid="967686"/>
                                        </p:tgtEl>
                                        <p:attrNameLst>
                                          <p:attrName>style.visibility</p:attrName>
                                        </p:attrNameLst>
                                      </p:cBhvr>
                                      <p:to>
                                        <p:strVal val="visible"/>
                                      </p:to>
                                    </p:set>
                                    <p:animEffect transition="in" filter="dissolve">
                                      <p:cBhvr>
                                        <p:cTn id="13" dur="500"/>
                                        <p:tgtEl>
                                          <p:spTgt spid="96768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67685"/>
                                        </p:tgtEl>
                                        <p:attrNameLst>
                                          <p:attrName>style.visibility</p:attrName>
                                        </p:attrNameLst>
                                      </p:cBhvr>
                                      <p:to>
                                        <p:strVal val="visible"/>
                                      </p:to>
                                    </p:set>
                                    <p:animEffect transition="in" filter="fade">
                                      <p:cBhvr>
                                        <p:cTn id="17" dur="2000"/>
                                        <p:tgtEl>
                                          <p:spTgt spid="967685"/>
                                        </p:tgtEl>
                                      </p:cBhvr>
                                    </p:animEffect>
                                  </p:childTnLst>
                                </p:cTn>
                              </p:par>
                            </p:childTnLst>
                          </p:cTn>
                        </p:par>
                        <p:par>
                          <p:cTn id="18" fill="hold">
                            <p:stCondLst>
                              <p:cond delay="3000"/>
                            </p:stCondLst>
                            <p:childTnLst>
                              <p:par>
                                <p:cTn id="19" presetID="9" presetClass="entr" presetSubtype="0" fill="hold" nodeType="afterEffect">
                                  <p:stCondLst>
                                    <p:cond delay="0"/>
                                  </p:stCondLst>
                                  <p:childTnLst>
                                    <p:set>
                                      <p:cBhvr>
                                        <p:cTn id="20" dur="1" fill="hold">
                                          <p:stCondLst>
                                            <p:cond delay="0"/>
                                          </p:stCondLst>
                                        </p:cTn>
                                        <p:tgtEl>
                                          <p:spTgt spid="967689"/>
                                        </p:tgtEl>
                                        <p:attrNameLst>
                                          <p:attrName>style.visibility</p:attrName>
                                        </p:attrNameLst>
                                      </p:cBhvr>
                                      <p:to>
                                        <p:strVal val="visible"/>
                                      </p:to>
                                    </p:set>
                                    <p:animEffect transition="in" filter="dissolve">
                                      <p:cBhvr>
                                        <p:cTn id="21" dur="500"/>
                                        <p:tgtEl>
                                          <p:spTgt spid="967689"/>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967688"/>
                                        </p:tgtEl>
                                        <p:attrNameLst>
                                          <p:attrName>style.visibility</p:attrName>
                                        </p:attrNameLst>
                                      </p:cBhvr>
                                      <p:to>
                                        <p:strVal val="visible"/>
                                      </p:to>
                                    </p:set>
                                    <p:animEffect transition="in" filter="fade">
                                      <p:cBhvr>
                                        <p:cTn id="25" dur="2000"/>
                                        <p:tgtEl>
                                          <p:spTgt spid="967688"/>
                                        </p:tgtEl>
                                      </p:cBhvr>
                                    </p:animEffect>
                                  </p:childTnLst>
                                </p:cTn>
                              </p:par>
                            </p:childTnLst>
                          </p:cTn>
                        </p:par>
                        <p:par>
                          <p:cTn id="26" fill="hold">
                            <p:stCondLst>
                              <p:cond delay="5500"/>
                            </p:stCondLst>
                            <p:childTnLst>
                              <p:par>
                                <p:cTn id="27" presetID="9" presetClass="entr" presetSubtype="0" fill="hold" nodeType="afterEffect">
                                  <p:stCondLst>
                                    <p:cond delay="0"/>
                                  </p:stCondLst>
                                  <p:childTnLst>
                                    <p:set>
                                      <p:cBhvr>
                                        <p:cTn id="28" dur="1" fill="hold">
                                          <p:stCondLst>
                                            <p:cond delay="0"/>
                                          </p:stCondLst>
                                        </p:cTn>
                                        <p:tgtEl>
                                          <p:spTgt spid="967691"/>
                                        </p:tgtEl>
                                        <p:attrNameLst>
                                          <p:attrName>style.visibility</p:attrName>
                                        </p:attrNameLst>
                                      </p:cBhvr>
                                      <p:to>
                                        <p:strVal val="visible"/>
                                      </p:to>
                                    </p:set>
                                    <p:animEffect transition="in" filter="dissolve">
                                      <p:cBhvr>
                                        <p:cTn id="29" dur="500"/>
                                        <p:tgtEl>
                                          <p:spTgt spid="967691"/>
                                        </p:tgtEl>
                                      </p:cBhvr>
                                    </p:animEffect>
                                  </p:childTnLst>
                                </p:cTn>
                              </p:par>
                            </p:childTnLst>
                          </p:cTn>
                        </p:par>
                        <p:par>
                          <p:cTn id="30" fill="hold">
                            <p:stCondLst>
                              <p:cond delay="6000"/>
                            </p:stCondLst>
                            <p:childTnLst>
                              <p:par>
                                <p:cTn id="31" presetID="10" presetClass="entr" presetSubtype="0" fill="hold" grpId="0" nodeType="afterEffect">
                                  <p:stCondLst>
                                    <p:cond delay="0"/>
                                  </p:stCondLst>
                                  <p:childTnLst>
                                    <p:set>
                                      <p:cBhvr>
                                        <p:cTn id="32" dur="1" fill="hold">
                                          <p:stCondLst>
                                            <p:cond delay="0"/>
                                          </p:stCondLst>
                                        </p:cTn>
                                        <p:tgtEl>
                                          <p:spTgt spid="967690"/>
                                        </p:tgtEl>
                                        <p:attrNameLst>
                                          <p:attrName>style.visibility</p:attrName>
                                        </p:attrNameLst>
                                      </p:cBhvr>
                                      <p:to>
                                        <p:strVal val="visible"/>
                                      </p:to>
                                    </p:set>
                                    <p:animEffect transition="in" filter="fade">
                                      <p:cBhvr>
                                        <p:cTn id="33" dur="2000"/>
                                        <p:tgtEl>
                                          <p:spTgt spid="967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84" grpId="0" animBg="1"/>
      <p:bldP spid="967685" grpId="0" animBg="1"/>
      <p:bldP spid="967688" grpId="0" animBg="1"/>
      <p:bldP spid="96769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A62E2F-DC90-4A56-ACC0-966C15F0B041}"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35E0A074-9C2B-4AE3-AAEF-4B807ECCD260}" type="slidenum">
              <a:rPr lang="en-US"/>
              <a:pPr/>
              <a:t>21</a:t>
            </a:fld>
            <a:endParaRPr lang="en-US"/>
          </a:p>
        </p:txBody>
      </p:sp>
      <p:sp>
        <p:nvSpPr>
          <p:cNvPr id="968706" name="Rectangle 2"/>
          <p:cNvSpPr>
            <a:spLocks noGrp="1" noChangeArrowheads="1"/>
          </p:cNvSpPr>
          <p:nvPr>
            <p:ph type="title"/>
          </p:nvPr>
        </p:nvSpPr>
        <p:spPr/>
        <p:txBody>
          <a:bodyPr/>
          <a:lstStyle/>
          <a:p>
            <a:r>
              <a:rPr lang="en-US"/>
              <a:t>Best First Search </a:t>
            </a:r>
            <a:endParaRPr lang="en-US" b="0"/>
          </a:p>
        </p:txBody>
      </p:sp>
      <p:sp>
        <p:nvSpPr>
          <p:cNvPr id="968707" name="Rectangle 3"/>
          <p:cNvSpPr>
            <a:spLocks noGrp="1" noChangeArrowheads="1"/>
          </p:cNvSpPr>
          <p:nvPr>
            <p:ph type="body" idx="1"/>
          </p:nvPr>
        </p:nvSpPr>
        <p:spPr/>
        <p:txBody>
          <a:bodyPr/>
          <a:lstStyle/>
          <a:p>
            <a:pPr>
              <a:lnSpc>
                <a:spcPct val="90000"/>
              </a:lnSpc>
            </a:pPr>
            <a:r>
              <a:rPr lang="en-US" sz="2200" dirty="0"/>
              <a:t>Used to search a </a:t>
            </a:r>
            <a:r>
              <a:rPr lang="en-US" sz="2200" dirty="0">
                <a:solidFill>
                  <a:srgbClr val="FF0000"/>
                </a:solidFill>
              </a:rPr>
              <a:t>weighted</a:t>
            </a:r>
            <a:r>
              <a:rPr lang="en-US" sz="2200" dirty="0"/>
              <a:t> graph </a:t>
            </a:r>
          </a:p>
          <a:p>
            <a:pPr>
              <a:lnSpc>
                <a:spcPct val="90000"/>
              </a:lnSpc>
            </a:pPr>
            <a:r>
              <a:rPr lang="en-US" sz="2200" dirty="0"/>
              <a:t>Uses </a:t>
            </a:r>
            <a:r>
              <a:rPr lang="en-US" sz="2200" dirty="0">
                <a:solidFill>
                  <a:srgbClr val="FF0000"/>
                </a:solidFill>
              </a:rPr>
              <a:t>greedy</a:t>
            </a:r>
            <a:r>
              <a:rPr lang="en-US" sz="2200" dirty="0"/>
              <a:t> or </a:t>
            </a:r>
            <a:r>
              <a:rPr lang="en-US" sz="2200" dirty="0">
                <a:solidFill>
                  <a:srgbClr val="FF0000"/>
                </a:solidFill>
              </a:rPr>
              <a:t>step-wise optimal</a:t>
            </a:r>
            <a:r>
              <a:rPr lang="en-US" sz="2200" dirty="0"/>
              <a:t> criterion, whereby each iteration expands the current best path </a:t>
            </a:r>
          </a:p>
          <a:p>
            <a:pPr>
              <a:lnSpc>
                <a:spcPct val="90000"/>
              </a:lnSpc>
            </a:pPr>
            <a:r>
              <a:rPr lang="en-US" sz="2200" dirty="0"/>
              <a:t>On each iteration, the queue is </a:t>
            </a:r>
            <a:r>
              <a:rPr lang="en-US" sz="2200" dirty="0">
                <a:solidFill>
                  <a:srgbClr val="FF0000"/>
                </a:solidFill>
              </a:rPr>
              <a:t>resorted</a:t>
            </a:r>
            <a:r>
              <a:rPr lang="en-US" sz="2200" dirty="0"/>
              <a:t> according to the cumulative score of each partial path </a:t>
            </a:r>
          </a:p>
          <a:p>
            <a:pPr>
              <a:lnSpc>
                <a:spcPct val="90000"/>
              </a:lnSpc>
            </a:pPr>
            <a:r>
              <a:rPr lang="en-US" sz="2200" dirty="0"/>
              <a:t>If path scores exhibit monotonic behavior, (e.g., </a:t>
            </a:r>
            <a:r>
              <a:rPr lang="en-US" sz="2200" i="1" dirty="0"/>
              <a:t>d</a:t>
            </a:r>
            <a:r>
              <a:rPr lang="en-US" sz="2200" dirty="0"/>
              <a:t>(</a:t>
            </a:r>
            <a:r>
              <a:rPr lang="en-US" sz="2200" b="1" i="1" dirty="0" err="1"/>
              <a:t>t</a:t>
            </a:r>
            <a:r>
              <a:rPr lang="en-US" sz="2200" i="1" baseline="-25000" dirty="0" err="1"/>
              <a:t>i</a:t>
            </a:r>
            <a:r>
              <a:rPr lang="en-US" sz="2200" i="1" dirty="0"/>
              <a:t>, </a:t>
            </a:r>
            <a:r>
              <a:rPr lang="en-US" sz="2200" b="1" i="1" dirty="0" err="1"/>
              <a:t>r</a:t>
            </a:r>
            <a:r>
              <a:rPr lang="en-US" sz="2200" i="1" baseline="-25000" dirty="0" err="1"/>
              <a:t>j</a:t>
            </a:r>
            <a:r>
              <a:rPr lang="en-US" sz="2200" i="1" dirty="0"/>
              <a:t> </a:t>
            </a:r>
            <a:r>
              <a:rPr lang="en-US" sz="2200" dirty="0"/>
              <a:t>) ≥ 0), search can terminate when a complete path has a better score than all active partial paths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C3D61B-9195-4432-89A9-A92F2E287B1B}"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434974B2-8FAC-4D28-B754-1FF73A65D008}" type="slidenum">
              <a:rPr lang="en-US"/>
              <a:pPr/>
              <a:t>22</a:t>
            </a:fld>
            <a:endParaRPr lang="en-US"/>
          </a:p>
        </p:txBody>
      </p:sp>
      <p:sp>
        <p:nvSpPr>
          <p:cNvPr id="969730" name="Rectangle 2"/>
          <p:cNvSpPr>
            <a:spLocks noGrp="1" noChangeArrowheads="1"/>
          </p:cNvSpPr>
          <p:nvPr>
            <p:ph type="title"/>
          </p:nvPr>
        </p:nvSpPr>
        <p:spPr/>
        <p:txBody>
          <a:bodyPr/>
          <a:lstStyle/>
          <a:p>
            <a:r>
              <a:rPr lang="en-US" sz="3400"/>
              <a:t>Tree Representation (with node scores) </a:t>
            </a:r>
            <a:endParaRPr lang="en-US" sz="3400" b="0"/>
          </a:p>
        </p:txBody>
      </p:sp>
      <p:pic>
        <p:nvPicPr>
          <p:cNvPr id="969731" name="Picture 3"/>
          <p:cNvPicPr>
            <a:picLocks noGrp="1" noChangeAspect="1" noChangeArrowheads="1"/>
          </p:cNvPicPr>
          <p:nvPr>
            <p:ph type="body" idx="1"/>
          </p:nvPr>
        </p:nvPicPr>
        <p:blipFill>
          <a:blip r:embed="rId3" cstate="print"/>
          <a:srcRect/>
          <a:stretch>
            <a:fillRect/>
          </a:stretch>
        </p:blipFill>
        <p:spPr/>
      </p:pic>
      <p:pic>
        <p:nvPicPr>
          <p:cNvPr id="7" name="Picture 3"/>
          <p:cNvPicPr>
            <a:picLocks noChangeAspect="1" noChangeArrowheads="1"/>
          </p:cNvPicPr>
          <p:nvPr/>
        </p:nvPicPr>
        <p:blipFill>
          <a:blip r:embed="rId4" cstate="print"/>
          <a:srcRect l="61250" t="31250" r="774" b="22917"/>
          <a:stretch>
            <a:fillRect/>
          </a:stretch>
        </p:blipFill>
        <p:spPr bwMode="auto">
          <a:xfrm>
            <a:off x="6822281" y="685799"/>
            <a:ext cx="1864519" cy="128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39131-174A-4890-9E41-1681D02BD471}"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2F32E6BE-F075-4FA4-9037-A5B66C94D284}" type="slidenum">
              <a:rPr lang="en-US"/>
              <a:pPr/>
              <a:t>23</a:t>
            </a:fld>
            <a:endParaRPr lang="en-US"/>
          </a:p>
        </p:txBody>
      </p:sp>
      <p:sp>
        <p:nvSpPr>
          <p:cNvPr id="970754" name="Rectangle 2"/>
          <p:cNvSpPr>
            <a:spLocks noGrp="1" noChangeArrowheads="1"/>
          </p:cNvSpPr>
          <p:nvPr>
            <p:ph type="title"/>
          </p:nvPr>
        </p:nvSpPr>
        <p:spPr/>
        <p:txBody>
          <a:bodyPr/>
          <a:lstStyle/>
          <a:p>
            <a:r>
              <a:rPr lang="en-US" sz="3400"/>
              <a:t>Tree Representation (with cumulative scores) </a:t>
            </a:r>
            <a:endParaRPr lang="en-US" sz="3400" b="0"/>
          </a:p>
        </p:txBody>
      </p:sp>
      <p:pic>
        <p:nvPicPr>
          <p:cNvPr id="970755" name="Picture 3"/>
          <p:cNvPicPr>
            <a:picLocks noGrp="1" noChangeAspect="1" noChangeArrowheads="1"/>
          </p:cNvPicPr>
          <p:nvPr>
            <p:ph type="body" idx="1"/>
          </p:nvPr>
        </p:nvPicPr>
        <p:blipFill>
          <a:blip r:embed="rId3" cstate="print"/>
          <a:srcRect/>
          <a:stretch>
            <a:fillRect/>
          </a:stretch>
        </p:blip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D02128-1C6D-43B5-8812-5DBEBB139206}"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8656878B-7E29-4E44-8DEC-418A8C2BF9B9}" type="slidenum">
              <a:rPr lang="en-US"/>
              <a:pPr/>
              <a:t>24</a:t>
            </a:fld>
            <a:endParaRPr lang="en-US"/>
          </a:p>
        </p:txBody>
      </p:sp>
      <p:sp>
        <p:nvSpPr>
          <p:cNvPr id="971778" name="Rectangle 2"/>
          <p:cNvSpPr>
            <a:spLocks noGrp="1" noChangeArrowheads="1"/>
          </p:cNvSpPr>
          <p:nvPr>
            <p:ph type="title"/>
          </p:nvPr>
        </p:nvSpPr>
        <p:spPr/>
        <p:txBody>
          <a:bodyPr/>
          <a:lstStyle/>
          <a:p>
            <a:r>
              <a:rPr lang="en-US"/>
              <a:t>Best First Search Example </a:t>
            </a:r>
            <a:endParaRPr lang="en-US" b="0"/>
          </a:p>
        </p:txBody>
      </p:sp>
      <p:pic>
        <p:nvPicPr>
          <p:cNvPr id="971779" name="Picture 3"/>
          <p:cNvPicPr>
            <a:picLocks noGrp="1" noChangeAspect="1" noChangeArrowheads="1"/>
          </p:cNvPicPr>
          <p:nvPr>
            <p:ph type="body" idx="1"/>
          </p:nvPr>
        </p:nvPicPr>
        <p:blipFill>
          <a:blip r:embed="rId3" cstate="print"/>
          <a:srcRect/>
          <a:stretch>
            <a:fillRect/>
          </a:stretch>
        </p:blip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36F5E3FB-9F45-41B9-A0A4-13CB2FCE9B00}" type="datetime3">
              <a:rPr lang="en-US"/>
              <a:pPr/>
              <a:t>22 April 2015</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00CD8AD8-58DF-4E91-9A56-D3E5ECDD82A1}" type="slidenum">
              <a:rPr lang="en-US"/>
              <a:pPr/>
              <a:t>25</a:t>
            </a:fld>
            <a:endParaRPr lang="en-US"/>
          </a:p>
        </p:txBody>
      </p:sp>
      <p:sp>
        <p:nvSpPr>
          <p:cNvPr id="972802" name="Rectangle 2"/>
          <p:cNvSpPr>
            <a:spLocks noGrp="1" noChangeArrowheads="1"/>
          </p:cNvSpPr>
          <p:nvPr>
            <p:ph type="title"/>
          </p:nvPr>
        </p:nvSpPr>
        <p:spPr/>
        <p:txBody>
          <a:bodyPr/>
          <a:lstStyle/>
          <a:p>
            <a:r>
              <a:rPr lang="en-US"/>
              <a:t>Pruning Partial Paths </a:t>
            </a:r>
            <a:endParaRPr lang="en-US" b="0"/>
          </a:p>
        </p:txBody>
      </p:sp>
      <p:sp>
        <p:nvSpPr>
          <p:cNvPr id="972803" name="Rectangle 3"/>
          <p:cNvSpPr>
            <a:spLocks noGrp="1" noChangeArrowheads="1"/>
          </p:cNvSpPr>
          <p:nvPr>
            <p:ph type="body" idx="1"/>
          </p:nvPr>
        </p:nvSpPr>
        <p:spPr/>
        <p:txBody>
          <a:bodyPr/>
          <a:lstStyle/>
          <a:p>
            <a:pPr>
              <a:lnSpc>
                <a:spcPct val="80000"/>
              </a:lnSpc>
            </a:pPr>
            <a:r>
              <a:rPr lang="en-US" sz="2100"/>
              <a:t>Both greedy and dynamic programming algorithms can take advantage of </a:t>
            </a:r>
            <a:r>
              <a:rPr lang="en-US" sz="2100">
                <a:solidFill>
                  <a:srgbClr val="FF0000"/>
                </a:solidFill>
              </a:rPr>
              <a:t>optimal substructure</a:t>
            </a:r>
            <a:r>
              <a:rPr lang="en-US" sz="2100"/>
              <a:t>: </a:t>
            </a:r>
          </a:p>
          <a:p>
            <a:pPr lvl="1">
              <a:lnSpc>
                <a:spcPct val="80000"/>
              </a:lnSpc>
            </a:pPr>
            <a:r>
              <a:rPr lang="en-US" sz="2000"/>
              <a:t>Let </a:t>
            </a:r>
            <a:r>
              <a:rPr lang="en-US" sz="3200" i="1">
                <a:sym typeface="Symbol" pitchFamily="18" charset="2"/>
              </a:rPr>
              <a:t></a:t>
            </a:r>
            <a:r>
              <a:rPr lang="en-US" sz="2000"/>
              <a:t>(</a:t>
            </a:r>
            <a:r>
              <a:rPr lang="en-US" sz="2000" i="1"/>
              <a:t>i,j</a:t>
            </a:r>
            <a:r>
              <a:rPr lang="en-US" sz="2000"/>
              <a:t>) be the best path between nodes </a:t>
            </a:r>
            <a:r>
              <a:rPr lang="en-US" sz="2000" i="1"/>
              <a:t>i </a:t>
            </a:r>
            <a:r>
              <a:rPr lang="en-US" sz="2000"/>
              <a:t>and </a:t>
            </a:r>
            <a:r>
              <a:rPr lang="en-US" sz="2000" i="1"/>
              <a:t>j </a:t>
            </a:r>
            <a:endParaRPr lang="en-US" sz="2000"/>
          </a:p>
          <a:p>
            <a:pPr lvl="1">
              <a:lnSpc>
                <a:spcPct val="80000"/>
              </a:lnSpc>
            </a:pPr>
            <a:r>
              <a:rPr lang="en-US" sz="2000"/>
              <a:t>If </a:t>
            </a:r>
            <a:r>
              <a:rPr lang="en-US" sz="2000" i="1"/>
              <a:t>k </a:t>
            </a:r>
            <a:r>
              <a:rPr lang="en-US" sz="2000"/>
              <a:t>is a node in </a:t>
            </a:r>
            <a:r>
              <a:rPr lang="en-US" sz="2700" i="1">
                <a:sym typeface="Symbol" pitchFamily="18" charset="2"/>
              </a:rPr>
              <a:t></a:t>
            </a:r>
            <a:r>
              <a:rPr lang="en-US" sz="2000"/>
              <a:t>(</a:t>
            </a:r>
            <a:r>
              <a:rPr lang="en-US" sz="2000" i="1"/>
              <a:t>i,j</a:t>
            </a:r>
            <a:r>
              <a:rPr lang="en-US" sz="2000"/>
              <a:t>): </a:t>
            </a:r>
          </a:p>
          <a:p>
            <a:pPr lvl="1" algn="ctr">
              <a:lnSpc>
                <a:spcPct val="80000"/>
              </a:lnSpc>
              <a:buFont typeface="Wingdings" pitchFamily="2" charset="2"/>
              <a:buNone/>
            </a:pPr>
            <a:r>
              <a:rPr lang="en-US" sz="2700" i="1">
                <a:solidFill>
                  <a:srgbClr val="0000FF"/>
                </a:solidFill>
                <a:sym typeface="Symbol" pitchFamily="18" charset="2"/>
              </a:rPr>
              <a:t></a:t>
            </a:r>
            <a:r>
              <a:rPr lang="en-US" sz="2000">
                <a:solidFill>
                  <a:srgbClr val="0000FF"/>
                </a:solidFill>
              </a:rPr>
              <a:t>(</a:t>
            </a:r>
            <a:r>
              <a:rPr lang="en-US" sz="2000" i="1">
                <a:solidFill>
                  <a:srgbClr val="0000FF"/>
                </a:solidFill>
              </a:rPr>
              <a:t>i,j</a:t>
            </a:r>
            <a:r>
              <a:rPr lang="en-US" sz="2000">
                <a:solidFill>
                  <a:srgbClr val="0000FF"/>
                </a:solidFill>
              </a:rPr>
              <a:t>)= {</a:t>
            </a:r>
            <a:r>
              <a:rPr lang="en-US" sz="2700" i="1">
                <a:solidFill>
                  <a:srgbClr val="0000FF"/>
                </a:solidFill>
                <a:sym typeface="Symbol" pitchFamily="18" charset="2"/>
              </a:rPr>
              <a:t></a:t>
            </a:r>
            <a:r>
              <a:rPr lang="en-US" sz="2000">
                <a:solidFill>
                  <a:srgbClr val="0000FF"/>
                </a:solidFill>
              </a:rPr>
              <a:t>(</a:t>
            </a:r>
            <a:r>
              <a:rPr lang="en-US" sz="2000" i="1">
                <a:solidFill>
                  <a:srgbClr val="0000FF"/>
                </a:solidFill>
              </a:rPr>
              <a:t>i,k</a:t>
            </a:r>
            <a:r>
              <a:rPr lang="en-US" sz="2000">
                <a:solidFill>
                  <a:srgbClr val="0000FF"/>
                </a:solidFill>
              </a:rPr>
              <a:t>)</a:t>
            </a:r>
            <a:r>
              <a:rPr lang="en-US" sz="2000" i="1">
                <a:solidFill>
                  <a:srgbClr val="0000FF"/>
                </a:solidFill>
              </a:rPr>
              <a:t>, </a:t>
            </a:r>
            <a:r>
              <a:rPr lang="en-US" sz="2700" i="1">
                <a:solidFill>
                  <a:srgbClr val="0000FF"/>
                </a:solidFill>
                <a:sym typeface="Symbol" pitchFamily="18" charset="2"/>
              </a:rPr>
              <a:t></a:t>
            </a:r>
            <a:r>
              <a:rPr lang="en-US" sz="2000">
                <a:solidFill>
                  <a:srgbClr val="0000FF"/>
                </a:solidFill>
              </a:rPr>
              <a:t>(</a:t>
            </a:r>
            <a:r>
              <a:rPr lang="en-US" sz="2000" i="1">
                <a:solidFill>
                  <a:srgbClr val="0000FF"/>
                </a:solidFill>
              </a:rPr>
              <a:t>k,j</a:t>
            </a:r>
            <a:r>
              <a:rPr lang="en-US" sz="2000">
                <a:solidFill>
                  <a:srgbClr val="0000FF"/>
                </a:solidFill>
              </a:rPr>
              <a:t>)}</a:t>
            </a:r>
            <a:r>
              <a:rPr lang="en-US" sz="2000"/>
              <a:t> </a:t>
            </a:r>
          </a:p>
          <a:p>
            <a:pPr lvl="1">
              <a:lnSpc>
                <a:spcPct val="80000"/>
              </a:lnSpc>
            </a:pPr>
            <a:r>
              <a:rPr lang="en-US" sz="2000"/>
              <a:t>Let </a:t>
            </a:r>
            <a:r>
              <a:rPr lang="en-US" sz="2400" i="1"/>
              <a:t>φ</a:t>
            </a:r>
            <a:r>
              <a:rPr lang="en-US" sz="2000"/>
              <a:t>(</a:t>
            </a:r>
            <a:r>
              <a:rPr lang="en-US" sz="2000" i="1"/>
              <a:t>i,j</a:t>
            </a:r>
            <a:r>
              <a:rPr lang="en-US" sz="2000"/>
              <a:t>) be the </a:t>
            </a:r>
            <a:r>
              <a:rPr lang="en-US" sz="2000">
                <a:solidFill>
                  <a:srgbClr val="FF0000"/>
                </a:solidFill>
              </a:rPr>
              <a:t>cost</a:t>
            </a:r>
            <a:r>
              <a:rPr lang="en-US" sz="2000"/>
              <a:t> of </a:t>
            </a:r>
            <a:r>
              <a:rPr lang="en-US" sz="3200" i="1">
                <a:sym typeface="Symbol" pitchFamily="18" charset="2"/>
              </a:rPr>
              <a:t></a:t>
            </a:r>
            <a:r>
              <a:rPr lang="en-US" sz="2000"/>
              <a:t>(</a:t>
            </a:r>
            <a:r>
              <a:rPr lang="en-US" sz="2000" i="1"/>
              <a:t>i,j</a:t>
            </a:r>
            <a:r>
              <a:rPr lang="en-US" sz="2000"/>
              <a:t>): </a:t>
            </a:r>
          </a:p>
          <a:p>
            <a:pPr lvl="1" algn="ctr">
              <a:lnSpc>
                <a:spcPct val="80000"/>
              </a:lnSpc>
              <a:buFont typeface="Wingdings" pitchFamily="2" charset="2"/>
              <a:buNone/>
            </a:pPr>
            <a:r>
              <a:rPr lang="en-US" sz="2400" i="1">
                <a:solidFill>
                  <a:srgbClr val="0000FF"/>
                </a:solidFill>
              </a:rPr>
              <a:t>φ</a:t>
            </a:r>
            <a:r>
              <a:rPr lang="en-US" sz="2000">
                <a:solidFill>
                  <a:srgbClr val="0000FF"/>
                </a:solidFill>
              </a:rPr>
              <a:t>(</a:t>
            </a:r>
            <a:r>
              <a:rPr lang="en-US" sz="2000" i="1">
                <a:solidFill>
                  <a:srgbClr val="0000FF"/>
                </a:solidFill>
              </a:rPr>
              <a:t>i,j</a:t>
            </a:r>
            <a:r>
              <a:rPr lang="en-US" sz="2000">
                <a:solidFill>
                  <a:srgbClr val="0000FF"/>
                </a:solidFill>
              </a:rPr>
              <a:t>) = min(</a:t>
            </a:r>
            <a:r>
              <a:rPr lang="en-US" sz="2400" i="1">
                <a:solidFill>
                  <a:srgbClr val="0000FF"/>
                </a:solidFill>
              </a:rPr>
              <a:t>φ</a:t>
            </a:r>
            <a:r>
              <a:rPr lang="en-US" sz="2000">
                <a:solidFill>
                  <a:srgbClr val="0000FF"/>
                </a:solidFill>
              </a:rPr>
              <a:t>(</a:t>
            </a:r>
            <a:r>
              <a:rPr lang="en-US" sz="2000" i="1">
                <a:solidFill>
                  <a:srgbClr val="0000FF"/>
                </a:solidFill>
              </a:rPr>
              <a:t>i,k</a:t>
            </a:r>
            <a:r>
              <a:rPr lang="en-US" sz="2000">
                <a:solidFill>
                  <a:srgbClr val="0000FF"/>
                </a:solidFill>
              </a:rPr>
              <a:t>)+ </a:t>
            </a:r>
            <a:r>
              <a:rPr lang="en-US" sz="2400" i="1">
                <a:solidFill>
                  <a:srgbClr val="0000FF"/>
                </a:solidFill>
              </a:rPr>
              <a:t>φ</a:t>
            </a:r>
            <a:r>
              <a:rPr lang="en-US" sz="2000">
                <a:solidFill>
                  <a:srgbClr val="0000FF"/>
                </a:solidFill>
              </a:rPr>
              <a:t>(</a:t>
            </a:r>
            <a:r>
              <a:rPr lang="en-US" sz="2000" i="1">
                <a:solidFill>
                  <a:srgbClr val="0000FF"/>
                </a:solidFill>
              </a:rPr>
              <a:t>k,j</a:t>
            </a:r>
            <a:r>
              <a:rPr lang="en-US" sz="2000">
                <a:solidFill>
                  <a:srgbClr val="0000FF"/>
                </a:solidFill>
              </a:rPr>
              <a:t>))</a:t>
            </a:r>
            <a:r>
              <a:rPr lang="en-US" sz="2000"/>
              <a:t> </a:t>
            </a:r>
          </a:p>
          <a:p>
            <a:pPr lvl="2">
              <a:lnSpc>
                <a:spcPct val="80000"/>
              </a:lnSpc>
              <a:buFont typeface="Wingdings" pitchFamily="2" charset="2"/>
              <a:buNone/>
            </a:pPr>
            <a:endParaRPr lang="en-US" sz="1800"/>
          </a:p>
          <a:p>
            <a:pPr>
              <a:lnSpc>
                <a:spcPct val="80000"/>
              </a:lnSpc>
            </a:pPr>
            <a:r>
              <a:rPr lang="en-US" sz="2100"/>
              <a:t>Solutions to subproblems need only be computed once </a:t>
            </a:r>
          </a:p>
          <a:p>
            <a:pPr>
              <a:lnSpc>
                <a:spcPct val="80000"/>
              </a:lnSpc>
            </a:pPr>
            <a:r>
              <a:rPr lang="en-US" sz="2100"/>
              <a:t>Sub-optimal partial paths can be discarded while maintaining admissibility of search </a:t>
            </a:r>
          </a:p>
        </p:txBody>
      </p:sp>
      <p:sp>
        <p:nvSpPr>
          <p:cNvPr id="972804" name="Text Box 4"/>
          <p:cNvSpPr txBox="1">
            <a:spLocks noChangeArrowheads="1"/>
          </p:cNvSpPr>
          <p:nvPr/>
        </p:nvSpPr>
        <p:spPr bwMode="auto">
          <a:xfrm>
            <a:off x="4098925" y="4070350"/>
            <a:ext cx="368300" cy="336550"/>
          </a:xfrm>
          <a:prstGeom prst="rect">
            <a:avLst/>
          </a:prstGeom>
          <a:noFill/>
          <a:ln w="9525" algn="ctr">
            <a:noFill/>
            <a:miter lim="800000"/>
            <a:headEnd/>
            <a:tailEnd/>
          </a:ln>
          <a:effectLst/>
        </p:spPr>
        <p:txBody>
          <a:bodyPr>
            <a:spAutoFit/>
          </a:bodyPr>
          <a:lstStyle/>
          <a:p>
            <a:r>
              <a:rPr lang="en-US">
                <a:solidFill>
                  <a:srgbClr val="0000FF"/>
                </a:solidFill>
              </a:rPr>
              <a:t>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128F43-D85E-4352-8CCD-684DA662A2C8}"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F22B4917-C5BE-402E-9EE5-EDBFD0930BBF}" type="slidenum">
              <a:rPr lang="en-US"/>
              <a:pPr/>
              <a:t>26</a:t>
            </a:fld>
            <a:endParaRPr lang="en-US"/>
          </a:p>
        </p:txBody>
      </p:sp>
      <p:sp>
        <p:nvSpPr>
          <p:cNvPr id="973826" name="Rectangle 2"/>
          <p:cNvSpPr>
            <a:spLocks noGrp="1" noChangeArrowheads="1"/>
          </p:cNvSpPr>
          <p:nvPr>
            <p:ph type="title"/>
          </p:nvPr>
        </p:nvSpPr>
        <p:spPr/>
        <p:txBody>
          <a:bodyPr/>
          <a:lstStyle/>
          <a:p>
            <a:r>
              <a:rPr lang="en-US" sz="3400"/>
              <a:t>Best First Search with Pruning </a:t>
            </a:r>
            <a:endParaRPr lang="en-US" sz="3400" b="0"/>
          </a:p>
        </p:txBody>
      </p:sp>
      <p:pic>
        <p:nvPicPr>
          <p:cNvPr id="973827" name="Picture 3"/>
          <p:cNvPicPr>
            <a:picLocks noGrp="1" noChangeAspect="1" noChangeArrowheads="1"/>
          </p:cNvPicPr>
          <p:nvPr>
            <p:ph type="body" idx="1"/>
          </p:nvPr>
        </p:nvPicPr>
        <p:blipFill>
          <a:blip r:embed="rId3" cstate="print"/>
          <a:srcRect/>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3C580B2A-5D7B-469F-99FA-EBF6BB0C448A}" type="datetime3">
              <a:rPr lang="en-US"/>
              <a:pPr/>
              <a:t>22 April 2015</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7D393C55-407A-4FF5-8CDE-AF0F355C362F}" type="slidenum">
              <a:rPr lang="en-US"/>
              <a:pPr/>
              <a:t>27</a:t>
            </a:fld>
            <a:endParaRPr lang="en-US"/>
          </a:p>
        </p:txBody>
      </p:sp>
      <p:sp>
        <p:nvSpPr>
          <p:cNvPr id="974850" name="Rectangle 2"/>
          <p:cNvSpPr>
            <a:spLocks noGrp="1" noChangeArrowheads="1"/>
          </p:cNvSpPr>
          <p:nvPr>
            <p:ph type="title"/>
          </p:nvPr>
        </p:nvSpPr>
        <p:spPr/>
        <p:txBody>
          <a:bodyPr/>
          <a:lstStyle/>
          <a:p>
            <a:r>
              <a:rPr lang="en-US"/>
              <a:t>Estimating Future Scores </a:t>
            </a:r>
            <a:endParaRPr lang="en-US" b="0"/>
          </a:p>
        </p:txBody>
      </p:sp>
      <p:sp>
        <p:nvSpPr>
          <p:cNvPr id="974851" name="Rectangle 3"/>
          <p:cNvSpPr>
            <a:spLocks noGrp="1" noChangeArrowheads="1"/>
          </p:cNvSpPr>
          <p:nvPr>
            <p:ph type="body" idx="1"/>
          </p:nvPr>
        </p:nvSpPr>
        <p:spPr/>
        <p:txBody>
          <a:bodyPr/>
          <a:lstStyle/>
          <a:p>
            <a:r>
              <a:rPr lang="en-US" sz="2200"/>
              <a:t>Partial path scores, </a:t>
            </a:r>
            <a:r>
              <a:rPr lang="en-US">
                <a:sym typeface="Symbol" pitchFamily="18" charset="2"/>
              </a:rPr>
              <a:t></a:t>
            </a:r>
            <a:r>
              <a:rPr lang="en-US" sz="2200">
                <a:sym typeface="Symbol" pitchFamily="18" charset="2"/>
              </a:rPr>
              <a:t>(l,i), can be augmented with future estimates </a:t>
            </a:r>
            <a:r>
              <a:rPr lang="en-US">
                <a:sym typeface="Symbol" pitchFamily="18" charset="2"/>
              </a:rPr>
              <a:t></a:t>
            </a:r>
            <a:r>
              <a:rPr lang="en-US" sz="2200">
                <a:sym typeface="Symbol" pitchFamily="18" charset="2"/>
              </a:rPr>
              <a:t>(i), of the remaining cost:</a:t>
            </a:r>
          </a:p>
          <a:p>
            <a:pPr algn="ctr">
              <a:buFont typeface="Wingdings" pitchFamily="2" charset="2"/>
              <a:buNone/>
            </a:pPr>
            <a:r>
              <a:rPr lang="en-US">
                <a:solidFill>
                  <a:srgbClr val="0000FF"/>
                </a:solidFill>
                <a:sym typeface="Symbol" pitchFamily="18" charset="2"/>
              </a:rPr>
              <a:t></a:t>
            </a:r>
            <a:r>
              <a:rPr lang="en-US" sz="2200" baseline="-25000">
                <a:solidFill>
                  <a:srgbClr val="0000FF"/>
                </a:solidFill>
                <a:sym typeface="Symbol" pitchFamily="18" charset="2"/>
              </a:rPr>
              <a:t></a:t>
            </a:r>
            <a:r>
              <a:rPr lang="en-US" sz="2200">
                <a:solidFill>
                  <a:srgbClr val="0000FF"/>
                </a:solidFill>
                <a:sym typeface="Symbol" pitchFamily="18" charset="2"/>
              </a:rPr>
              <a:t>=</a:t>
            </a:r>
            <a:r>
              <a:rPr lang="en-US">
                <a:solidFill>
                  <a:srgbClr val="0000FF"/>
                </a:solidFill>
                <a:sym typeface="Symbol" pitchFamily="18" charset="2"/>
              </a:rPr>
              <a:t></a:t>
            </a:r>
            <a:r>
              <a:rPr lang="en-US" sz="2200">
                <a:solidFill>
                  <a:srgbClr val="0000FF"/>
                </a:solidFill>
                <a:sym typeface="Symbol" pitchFamily="18" charset="2"/>
              </a:rPr>
              <a:t>(l,i)+</a:t>
            </a:r>
            <a:r>
              <a:rPr lang="en-US">
                <a:solidFill>
                  <a:srgbClr val="0000FF"/>
                </a:solidFill>
                <a:sym typeface="Symbol" pitchFamily="18" charset="2"/>
              </a:rPr>
              <a:t></a:t>
            </a:r>
            <a:r>
              <a:rPr lang="en-US" sz="2200">
                <a:solidFill>
                  <a:srgbClr val="0000FF"/>
                </a:solidFill>
                <a:sym typeface="Symbol" pitchFamily="18" charset="2"/>
              </a:rPr>
              <a:t>(i)</a:t>
            </a:r>
          </a:p>
          <a:p>
            <a:r>
              <a:rPr lang="en-US" sz="2200">
                <a:sym typeface="Symbol" pitchFamily="18" charset="2"/>
              </a:rPr>
              <a:t>If </a:t>
            </a:r>
            <a:r>
              <a:rPr lang="en-US">
                <a:sym typeface="Symbol" pitchFamily="18" charset="2"/>
              </a:rPr>
              <a:t></a:t>
            </a:r>
            <a:r>
              <a:rPr lang="en-US" sz="2200">
                <a:sym typeface="Symbol" pitchFamily="18" charset="2"/>
              </a:rPr>
              <a:t>(i) is </a:t>
            </a:r>
            <a:r>
              <a:rPr lang="en-US" sz="2200">
                <a:solidFill>
                  <a:srgbClr val="FF0000"/>
                </a:solidFill>
                <a:sym typeface="Symbol" pitchFamily="18" charset="2"/>
              </a:rPr>
              <a:t>underestimate</a:t>
            </a:r>
            <a:r>
              <a:rPr lang="en-US" sz="2200">
                <a:sym typeface="Symbol" pitchFamily="18" charset="2"/>
              </a:rPr>
              <a:t> of the remaining cost, additional paths can be pruned while maintaining admissibility of search.</a:t>
            </a:r>
          </a:p>
          <a:p>
            <a:r>
              <a:rPr lang="en-US" sz="2200">
                <a:sym typeface="Symbol" pitchFamily="18" charset="2"/>
              </a:rPr>
              <a:t>A* search uses:</a:t>
            </a:r>
          </a:p>
          <a:p>
            <a:pPr lvl="1"/>
            <a:r>
              <a:rPr lang="en-US" sz="2000">
                <a:sym typeface="Symbol" pitchFamily="18" charset="2"/>
              </a:rPr>
              <a:t>Best-first search strategy</a:t>
            </a:r>
          </a:p>
          <a:p>
            <a:pPr lvl="1"/>
            <a:r>
              <a:rPr lang="en-US" sz="2000">
                <a:sym typeface="Symbol" pitchFamily="18" charset="2"/>
              </a:rPr>
              <a:t>Pruning</a:t>
            </a:r>
          </a:p>
          <a:p>
            <a:pPr lvl="1"/>
            <a:r>
              <a:rPr lang="en-US" sz="2000">
                <a:sym typeface="Symbol" pitchFamily="18" charset="2"/>
              </a:rPr>
              <a:t>Future estimates </a:t>
            </a:r>
          </a:p>
        </p:txBody>
      </p:sp>
      <p:sp>
        <p:nvSpPr>
          <p:cNvPr id="974852" name="Text Box 4"/>
          <p:cNvSpPr txBox="1">
            <a:spLocks noChangeArrowheads="1"/>
          </p:cNvSpPr>
          <p:nvPr/>
        </p:nvSpPr>
        <p:spPr bwMode="auto">
          <a:xfrm>
            <a:off x="4902200" y="2451100"/>
            <a:ext cx="444500" cy="366713"/>
          </a:xfrm>
          <a:prstGeom prst="rect">
            <a:avLst/>
          </a:prstGeom>
          <a:noFill/>
          <a:ln w="9525" algn="ctr">
            <a:noFill/>
            <a:miter lim="800000"/>
            <a:headEnd/>
            <a:tailEnd/>
          </a:ln>
          <a:effectLst/>
        </p:spPr>
        <p:txBody>
          <a:bodyPr>
            <a:spAutoFit/>
          </a:bodyPr>
          <a:lstStyle/>
          <a:p>
            <a:r>
              <a:rPr lang="en-US" sz="1800">
                <a:solidFill>
                  <a:srgbClr val="0000FF"/>
                </a:solidFill>
              </a:rPr>
              <a:t>^</a:t>
            </a:r>
          </a:p>
        </p:txBody>
      </p:sp>
      <p:sp>
        <p:nvSpPr>
          <p:cNvPr id="974853" name="Text Box 5"/>
          <p:cNvSpPr txBox="1">
            <a:spLocks noChangeArrowheads="1"/>
          </p:cNvSpPr>
          <p:nvPr/>
        </p:nvSpPr>
        <p:spPr bwMode="auto">
          <a:xfrm>
            <a:off x="3379788" y="1906588"/>
            <a:ext cx="444500" cy="366712"/>
          </a:xfrm>
          <a:prstGeom prst="rect">
            <a:avLst/>
          </a:prstGeom>
          <a:noFill/>
          <a:ln w="9525" algn="ctr">
            <a:noFill/>
            <a:miter lim="800000"/>
            <a:headEnd/>
            <a:tailEnd/>
          </a:ln>
          <a:effectLst/>
        </p:spPr>
        <p:txBody>
          <a:bodyPr>
            <a:spAutoFit/>
          </a:bodyPr>
          <a:lstStyle/>
          <a:p>
            <a:r>
              <a:rPr lang="en-US" sz="1800"/>
              <a:t>^</a:t>
            </a:r>
          </a:p>
        </p:txBody>
      </p:sp>
      <p:sp>
        <p:nvSpPr>
          <p:cNvPr id="974854" name="Text Box 6"/>
          <p:cNvSpPr txBox="1">
            <a:spLocks noChangeArrowheads="1"/>
          </p:cNvSpPr>
          <p:nvPr/>
        </p:nvSpPr>
        <p:spPr bwMode="auto">
          <a:xfrm>
            <a:off x="1311275" y="3000375"/>
            <a:ext cx="444500" cy="366713"/>
          </a:xfrm>
          <a:prstGeom prst="rect">
            <a:avLst/>
          </a:prstGeom>
          <a:noFill/>
          <a:ln w="9525" algn="ctr">
            <a:noFill/>
            <a:miter lim="800000"/>
            <a:headEnd/>
            <a:tailEnd/>
          </a:ln>
          <a:effectLst/>
        </p:spPr>
        <p:txBody>
          <a:bodyPr>
            <a:spAutoFit/>
          </a:bodyPr>
          <a:lstStyle/>
          <a:p>
            <a:r>
              <a:rPr lang="en-US" sz="180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fld id="{6135EEBB-461A-4EA3-A333-2CC7E8D7161E}" type="datetime3">
              <a:rPr lang="en-US"/>
              <a:pPr/>
              <a:t>22 April 2015</a:t>
            </a:fld>
            <a:endParaRPr lang="en-US"/>
          </a:p>
        </p:txBody>
      </p:sp>
      <p:sp>
        <p:nvSpPr>
          <p:cNvPr id="9" name="Footer Placeholder 4"/>
          <p:cNvSpPr>
            <a:spLocks noGrp="1"/>
          </p:cNvSpPr>
          <p:nvPr>
            <p:ph type="ftr" sz="quarter" idx="11"/>
          </p:nvPr>
        </p:nvSpPr>
        <p:spPr/>
        <p:txBody>
          <a:bodyPr/>
          <a:lstStyle/>
          <a:p>
            <a:r>
              <a:rPr lang="en-US"/>
              <a:t>Veton Këpuska</a:t>
            </a:r>
          </a:p>
        </p:txBody>
      </p:sp>
      <p:sp>
        <p:nvSpPr>
          <p:cNvPr id="10" name="Slide Number Placeholder 5"/>
          <p:cNvSpPr>
            <a:spLocks noGrp="1"/>
          </p:cNvSpPr>
          <p:nvPr>
            <p:ph type="sldNum" sz="quarter" idx="12"/>
          </p:nvPr>
        </p:nvSpPr>
        <p:spPr/>
        <p:txBody>
          <a:bodyPr/>
          <a:lstStyle/>
          <a:p>
            <a:fld id="{A3F514DA-EBB3-4C76-BF52-15D81E8FA5B2}" type="slidenum">
              <a:rPr lang="en-US"/>
              <a:pPr/>
              <a:t>28</a:t>
            </a:fld>
            <a:endParaRPr lang="en-US"/>
          </a:p>
        </p:txBody>
      </p:sp>
      <p:pic>
        <p:nvPicPr>
          <p:cNvPr id="975882" name="Picture 10"/>
          <p:cNvPicPr>
            <a:picLocks noChangeAspect="1" noChangeArrowheads="1"/>
          </p:cNvPicPr>
          <p:nvPr/>
        </p:nvPicPr>
        <p:blipFill>
          <a:blip r:embed="rId3" cstate="print"/>
          <a:srcRect/>
          <a:stretch>
            <a:fillRect/>
          </a:stretch>
        </p:blipFill>
        <p:spPr bwMode="auto">
          <a:xfrm>
            <a:off x="557213" y="1419225"/>
            <a:ext cx="3829050" cy="4514850"/>
          </a:xfrm>
          <a:prstGeom prst="rect">
            <a:avLst/>
          </a:prstGeom>
          <a:noFill/>
          <a:ln w="9525">
            <a:noFill/>
            <a:miter lim="800000"/>
            <a:headEnd/>
            <a:tailEnd/>
          </a:ln>
          <a:effectLst/>
        </p:spPr>
      </p:pic>
      <p:sp>
        <p:nvSpPr>
          <p:cNvPr id="975874" name="Rectangle 2"/>
          <p:cNvSpPr>
            <a:spLocks noGrp="1" noChangeArrowheads="1"/>
          </p:cNvSpPr>
          <p:nvPr>
            <p:ph type="title"/>
          </p:nvPr>
        </p:nvSpPr>
        <p:spPr/>
        <p:txBody>
          <a:bodyPr/>
          <a:lstStyle/>
          <a:p>
            <a:r>
              <a:rPr lang="en-US" sz="3400" dirty="0"/>
              <a:t>Tree Representation (with future estimates) </a:t>
            </a:r>
            <a:endParaRPr lang="en-US" sz="3400" b="0" dirty="0"/>
          </a:p>
        </p:txBody>
      </p:sp>
      <p:pic>
        <p:nvPicPr>
          <p:cNvPr id="975875" name="Picture 3"/>
          <p:cNvPicPr>
            <a:picLocks noGrp="1" noChangeAspect="1" noChangeArrowheads="1"/>
          </p:cNvPicPr>
          <p:nvPr>
            <p:ph type="body" idx="1"/>
          </p:nvPr>
        </p:nvPicPr>
        <p:blipFill>
          <a:blip r:embed="rId4" cstate="print"/>
          <a:srcRect/>
          <a:stretch>
            <a:fillRect/>
          </a:stretch>
        </p:blipFill>
        <p:spPr>
          <a:xfrm>
            <a:off x="4433888" y="1390650"/>
            <a:ext cx="4025900" cy="4572000"/>
          </a:xfrm>
        </p:spPr>
      </p:pic>
      <p:sp>
        <p:nvSpPr>
          <p:cNvPr id="975877" name="Text Box 5"/>
          <p:cNvSpPr txBox="1">
            <a:spLocks noChangeArrowheads="1"/>
          </p:cNvSpPr>
          <p:nvPr/>
        </p:nvSpPr>
        <p:spPr bwMode="auto">
          <a:xfrm>
            <a:off x="6610350" y="1524000"/>
            <a:ext cx="1181100" cy="461665"/>
          </a:xfrm>
          <a:prstGeom prst="rect">
            <a:avLst/>
          </a:prstGeom>
          <a:noFill/>
          <a:ln w="9525" algn="ctr">
            <a:noFill/>
            <a:miter lim="800000"/>
            <a:headEnd/>
            <a:tailEnd/>
          </a:ln>
          <a:effectLst/>
        </p:spPr>
        <p:txBody>
          <a:bodyPr wrap="square">
            <a:spAutoFit/>
          </a:bodyPr>
          <a:lstStyle/>
          <a:p>
            <a:pPr algn="l"/>
            <a:r>
              <a:rPr lang="en-US" sz="1200" dirty="0">
                <a:latin typeface="Arial Narrow" pitchFamily="34" charset="0"/>
              </a:rPr>
              <a:t>1+4</a:t>
            </a:r>
            <a:br>
              <a:rPr lang="en-US" sz="1200" dirty="0">
                <a:latin typeface="Arial Narrow" pitchFamily="34" charset="0"/>
              </a:rPr>
            </a:br>
            <a:r>
              <a:rPr lang="en-US" sz="1200" dirty="0">
                <a:latin typeface="Arial Narrow" pitchFamily="34" charset="0"/>
              </a:rPr>
              <a:t>4=(2+3+7)/3</a:t>
            </a:r>
          </a:p>
        </p:txBody>
      </p:sp>
      <p:sp>
        <p:nvSpPr>
          <p:cNvPr id="975878" name="Text Box 6"/>
          <p:cNvSpPr txBox="1">
            <a:spLocks noChangeArrowheads="1"/>
          </p:cNvSpPr>
          <p:nvPr/>
        </p:nvSpPr>
        <p:spPr bwMode="auto">
          <a:xfrm>
            <a:off x="609600" y="1447800"/>
            <a:ext cx="1123950" cy="825500"/>
          </a:xfrm>
          <a:prstGeom prst="rect">
            <a:avLst/>
          </a:prstGeom>
          <a:noFill/>
          <a:ln w="9525" algn="ctr">
            <a:noFill/>
            <a:miter lim="800000"/>
            <a:headEnd/>
            <a:tailEnd/>
          </a:ln>
          <a:effectLst/>
        </p:spPr>
        <p:txBody>
          <a:bodyPr>
            <a:spAutoFit/>
          </a:bodyPr>
          <a:lstStyle/>
          <a:p>
            <a:pPr algn="ctr"/>
            <a:r>
              <a:rPr lang="en-US"/>
              <a:t>Original Distance Scores</a:t>
            </a:r>
          </a:p>
        </p:txBody>
      </p:sp>
      <p:sp>
        <p:nvSpPr>
          <p:cNvPr id="975884" name="Text Box 12"/>
          <p:cNvSpPr txBox="1">
            <a:spLocks noChangeArrowheads="1"/>
          </p:cNvSpPr>
          <p:nvPr/>
        </p:nvSpPr>
        <p:spPr bwMode="auto">
          <a:xfrm>
            <a:off x="5181599" y="2505075"/>
            <a:ext cx="1390652" cy="461665"/>
          </a:xfrm>
          <a:prstGeom prst="rect">
            <a:avLst/>
          </a:prstGeom>
          <a:noFill/>
          <a:ln w="9525" algn="ctr">
            <a:noFill/>
            <a:miter lim="800000"/>
            <a:headEnd/>
            <a:tailEnd/>
          </a:ln>
          <a:effectLst/>
        </p:spPr>
        <p:txBody>
          <a:bodyPr wrap="square">
            <a:spAutoFit/>
          </a:bodyPr>
          <a:lstStyle/>
          <a:p>
            <a:pPr algn="l"/>
            <a:r>
              <a:rPr lang="en-US" sz="1200" dirty="0" smtClean="0">
                <a:latin typeface="Arial Narrow" pitchFamily="34" charset="0"/>
              </a:rPr>
              <a:t>2+3</a:t>
            </a:r>
            <a:br>
              <a:rPr lang="en-US" sz="1200" dirty="0" smtClean="0">
                <a:latin typeface="Arial Narrow" pitchFamily="34" charset="0"/>
              </a:rPr>
            </a:br>
            <a:r>
              <a:rPr lang="en-US" sz="1200" dirty="0" smtClean="0">
                <a:latin typeface="Arial Narrow" pitchFamily="34" charset="0"/>
              </a:rPr>
              <a:t>3≠(5+8)/(2+2)</a:t>
            </a:r>
            <a:endParaRPr lang="en-US" sz="1200" dirty="0">
              <a:latin typeface="Arial Narrow" pitchFamily="34" charset="0"/>
            </a:endParaRPr>
          </a:p>
        </p:txBody>
      </p:sp>
      <p:sp>
        <p:nvSpPr>
          <p:cNvPr id="12" name="Text Box 5"/>
          <p:cNvSpPr txBox="1">
            <a:spLocks noChangeArrowheads="1"/>
          </p:cNvSpPr>
          <p:nvPr/>
        </p:nvSpPr>
        <p:spPr bwMode="auto">
          <a:xfrm>
            <a:off x="6600825" y="2533650"/>
            <a:ext cx="1247776" cy="461665"/>
          </a:xfrm>
          <a:prstGeom prst="rect">
            <a:avLst/>
          </a:prstGeom>
          <a:noFill/>
          <a:ln w="9525" algn="ctr">
            <a:noFill/>
            <a:miter lim="800000"/>
            <a:headEnd/>
            <a:tailEnd/>
          </a:ln>
          <a:effectLst/>
        </p:spPr>
        <p:txBody>
          <a:bodyPr wrap="square">
            <a:spAutoFit/>
          </a:bodyPr>
          <a:lstStyle/>
          <a:p>
            <a:pPr algn="l"/>
            <a:r>
              <a:rPr lang="en-US" sz="1200" dirty="0" smtClean="0">
                <a:latin typeface="Arial Narrow" pitchFamily="34" charset="0"/>
              </a:rPr>
              <a:t>3+3</a:t>
            </a:r>
            <a:r>
              <a:rPr lang="en-US" sz="1200" dirty="0">
                <a:latin typeface="Arial Narrow" pitchFamily="34" charset="0"/>
              </a:rPr>
              <a:t/>
            </a:r>
            <a:br>
              <a:rPr lang="en-US" sz="1200" dirty="0">
                <a:latin typeface="Arial Narrow" pitchFamily="34" charset="0"/>
              </a:rPr>
            </a:br>
            <a:r>
              <a:rPr lang="en-US" sz="1200" dirty="0" smtClean="0">
                <a:latin typeface="Arial Narrow" pitchFamily="34" charset="0"/>
              </a:rPr>
              <a:t>3=(6+4+5)/(3+2)</a:t>
            </a:r>
            <a:endParaRPr lang="en-US" sz="1200" dirty="0">
              <a:latin typeface="Arial Narrow" pitchFamily="34" charset="0"/>
            </a:endParaRPr>
          </a:p>
        </p:txBody>
      </p:sp>
      <p:sp>
        <p:nvSpPr>
          <p:cNvPr id="13" name="Text Box 5"/>
          <p:cNvSpPr txBox="1">
            <a:spLocks noChangeArrowheads="1"/>
          </p:cNvSpPr>
          <p:nvPr/>
        </p:nvSpPr>
        <p:spPr bwMode="auto">
          <a:xfrm>
            <a:off x="8020049" y="2543175"/>
            <a:ext cx="1181101" cy="461665"/>
          </a:xfrm>
          <a:prstGeom prst="rect">
            <a:avLst/>
          </a:prstGeom>
          <a:noFill/>
          <a:ln w="9525" algn="ctr">
            <a:noFill/>
            <a:miter lim="800000"/>
            <a:headEnd/>
            <a:tailEnd/>
          </a:ln>
          <a:effectLst/>
        </p:spPr>
        <p:txBody>
          <a:bodyPr wrap="square">
            <a:spAutoFit/>
          </a:bodyPr>
          <a:lstStyle/>
          <a:p>
            <a:pPr algn="l"/>
            <a:r>
              <a:rPr lang="en-US" sz="1200" dirty="0" smtClean="0">
                <a:latin typeface="Arial Narrow" pitchFamily="34" charset="0"/>
              </a:rPr>
              <a:t>7+2</a:t>
            </a:r>
            <a:r>
              <a:rPr lang="en-US" sz="1200" dirty="0">
                <a:latin typeface="Arial Narrow" pitchFamily="34" charset="0"/>
              </a:rPr>
              <a:t/>
            </a:r>
            <a:br>
              <a:rPr lang="en-US" sz="1200" dirty="0">
                <a:latin typeface="Arial Narrow" pitchFamily="34" charset="0"/>
              </a:rPr>
            </a:br>
            <a:r>
              <a:rPr lang="en-US" sz="1200" dirty="0" smtClean="0">
                <a:latin typeface="Arial Narrow" pitchFamily="34" charset="0"/>
              </a:rPr>
              <a:t>2 ≠(10+8)/(2+2)</a:t>
            </a:r>
            <a:endParaRPr lang="en-US" sz="1200" dirty="0">
              <a:latin typeface="Arial Narrow"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90A666-DFE9-47DF-8D06-923FF4FB3AB8}"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02C1F008-ABF5-4594-B1A0-7B8D27A70DEE}" type="slidenum">
              <a:rPr lang="en-US"/>
              <a:pPr/>
              <a:t>29</a:t>
            </a:fld>
            <a:endParaRPr lang="en-US"/>
          </a:p>
        </p:txBody>
      </p:sp>
      <p:sp>
        <p:nvSpPr>
          <p:cNvPr id="976898" name="Rectangle 2"/>
          <p:cNvSpPr>
            <a:spLocks noGrp="1" noChangeArrowheads="1"/>
          </p:cNvSpPr>
          <p:nvPr>
            <p:ph type="title"/>
          </p:nvPr>
        </p:nvSpPr>
        <p:spPr/>
        <p:txBody>
          <a:bodyPr/>
          <a:lstStyle/>
          <a:p>
            <a:r>
              <a:rPr lang="en-US" i="1"/>
              <a:t>A</a:t>
            </a:r>
            <a:r>
              <a:rPr lang="en-US" b="0"/>
              <a:t>* </a:t>
            </a:r>
            <a:r>
              <a:rPr lang="en-US"/>
              <a:t>Search Example</a:t>
            </a:r>
            <a:endParaRPr lang="en-US" b="0"/>
          </a:p>
        </p:txBody>
      </p:sp>
      <p:pic>
        <p:nvPicPr>
          <p:cNvPr id="976899" name="Picture 3"/>
          <p:cNvPicPr>
            <a:picLocks noGrp="1" noChangeAspect="1" noChangeArrowheads="1"/>
          </p:cNvPicPr>
          <p:nvPr>
            <p:ph type="body" idx="1"/>
          </p:nvPr>
        </p:nvPicPr>
        <p:blipFill>
          <a:blip r:embed="rId3" cstate="print"/>
          <a:srcRect/>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half" idx="10"/>
          </p:nvPr>
        </p:nvSpPr>
        <p:spPr/>
        <p:txBody>
          <a:bodyPr/>
          <a:lstStyle/>
          <a:p>
            <a:fld id="{1D489AF6-1966-401E-8E82-68F119B59006}" type="datetime3">
              <a:rPr lang="en-US"/>
              <a:pPr/>
              <a:t>22 April 2015</a:t>
            </a:fld>
            <a:endParaRPr lang="en-US"/>
          </a:p>
        </p:txBody>
      </p:sp>
      <p:sp>
        <p:nvSpPr>
          <p:cNvPr id="19" name="Footer Placeholder 5"/>
          <p:cNvSpPr>
            <a:spLocks noGrp="1"/>
          </p:cNvSpPr>
          <p:nvPr>
            <p:ph type="ftr" sz="quarter" idx="11"/>
          </p:nvPr>
        </p:nvSpPr>
        <p:spPr/>
        <p:txBody>
          <a:bodyPr/>
          <a:lstStyle/>
          <a:p>
            <a:r>
              <a:rPr lang="en-US"/>
              <a:t>Veton Këpuska</a:t>
            </a:r>
          </a:p>
        </p:txBody>
      </p:sp>
      <p:sp>
        <p:nvSpPr>
          <p:cNvPr id="20" name="Slide Number Placeholder 6"/>
          <p:cNvSpPr>
            <a:spLocks noGrp="1"/>
          </p:cNvSpPr>
          <p:nvPr>
            <p:ph type="sldNum" sz="quarter" idx="12"/>
          </p:nvPr>
        </p:nvSpPr>
        <p:spPr/>
        <p:txBody>
          <a:bodyPr/>
          <a:lstStyle/>
          <a:p>
            <a:fld id="{7682B9D7-7F19-4898-B951-00BC2CD941F5}" type="slidenum">
              <a:rPr lang="en-US"/>
              <a:pPr/>
              <a:t>3</a:t>
            </a:fld>
            <a:endParaRPr lang="en-US"/>
          </a:p>
        </p:txBody>
      </p:sp>
      <p:sp>
        <p:nvSpPr>
          <p:cNvPr id="951298" name="Rectangle 2"/>
          <p:cNvSpPr>
            <a:spLocks noGrp="1" noChangeArrowheads="1"/>
          </p:cNvSpPr>
          <p:nvPr>
            <p:ph type="title"/>
          </p:nvPr>
        </p:nvSpPr>
        <p:spPr/>
        <p:txBody>
          <a:bodyPr/>
          <a:lstStyle/>
          <a:p>
            <a:r>
              <a:rPr lang="en-US" sz="3400"/>
              <a:t>Word-Based Template Matching </a:t>
            </a:r>
            <a:endParaRPr lang="en-US" sz="3400" b="0"/>
          </a:p>
        </p:txBody>
      </p:sp>
      <p:sp>
        <p:nvSpPr>
          <p:cNvPr id="951302" name="Rectangle 6"/>
          <p:cNvSpPr>
            <a:spLocks noGrp="1" noChangeArrowheads="1"/>
          </p:cNvSpPr>
          <p:nvPr>
            <p:ph type="body" sz="half" idx="2"/>
          </p:nvPr>
        </p:nvSpPr>
        <p:spPr>
          <a:xfrm>
            <a:off x="566738" y="3657600"/>
            <a:ext cx="8001000" cy="2362200"/>
          </a:xfrm>
        </p:spPr>
        <p:txBody>
          <a:bodyPr/>
          <a:lstStyle/>
          <a:p>
            <a:r>
              <a:rPr lang="en-US" sz="2200"/>
              <a:t> Whole word representation: </a:t>
            </a:r>
          </a:p>
          <a:p>
            <a:pPr lvl="1"/>
            <a:r>
              <a:rPr lang="en-US" sz="2000"/>
              <a:t>No explicit concept of sub-word units (e.g., phones) </a:t>
            </a:r>
          </a:p>
          <a:p>
            <a:pPr lvl="1"/>
            <a:r>
              <a:rPr lang="en-US" sz="2000"/>
              <a:t>No across-word sharing </a:t>
            </a:r>
          </a:p>
          <a:p>
            <a:r>
              <a:rPr lang="en-US" sz="2200"/>
              <a:t>Used for both isolated-and connected-word recognition </a:t>
            </a:r>
          </a:p>
          <a:p>
            <a:r>
              <a:rPr lang="en-US" sz="2200"/>
              <a:t>Popular in late 1970s to mid 1980s </a:t>
            </a:r>
          </a:p>
        </p:txBody>
      </p:sp>
      <p:grpSp>
        <p:nvGrpSpPr>
          <p:cNvPr id="951325" name="Group 29"/>
          <p:cNvGrpSpPr>
            <a:grpSpLocks/>
          </p:cNvGrpSpPr>
          <p:nvPr/>
        </p:nvGrpSpPr>
        <p:grpSpPr bwMode="auto">
          <a:xfrm>
            <a:off x="358775" y="1571625"/>
            <a:ext cx="8074025" cy="2000250"/>
            <a:chOff x="146" y="1006"/>
            <a:chExt cx="5086" cy="1260"/>
          </a:xfrm>
        </p:grpSpPr>
        <p:sp>
          <p:nvSpPr>
            <p:cNvPr id="951309" name="Rectangle 13"/>
            <p:cNvSpPr>
              <a:spLocks noChangeArrowheads="1"/>
            </p:cNvSpPr>
            <p:nvPr/>
          </p:nvSpPr>
          <p:spPr bwMode="auto">
            <a:xfrm>
              <a:off x="993" y="1010"/>
              <a:ext cx="1024" cy="382"/>
            </a:xfrm>
            <a:prstGeom prst="rect">
              <a:avLst/>
            </a:prstGeom>
            <a:noFill/>
            <a:ln w="25400" algn="ctr">
              <a:solidFill>
                <a:srgbClr val="0000FF"/>
              </a:solidFill>
              <a:miter lim="800000"/>
              <a:headEnd/>
              <a:tailEnd/>
            </a:ln>
            <a:effectLst/>
          </p:spPr>
          <p:txBody>
            <a:bodyPr anchor="ctr">
              <a:spAutoFit/>
            </a:bodyPr>
            <a:lstStyle/>
            <a:p>
              <a:pPr algn="ctr"/>
              <a:r>
                <a:rPr lang="en-US">
                  <a:solidFill>
                    <a:srgbClr val="0000FF"/>
                  </a:solidFill>
                </a:rPr>
                <a:t>Feature</a:t>
              </a:r>
              <a:br>
                <a:rPr lang="en-US">
                  <a:solidFill>
                    <a:srgbClr val="0000FF"/>
                  </a:solidFill>
                </a:rPr>
              </a:br>
              <a:r>
                <a:rPr lang="en-US">
                  <a:solidFill>
                    <a:srgbClr val="0000FF"/>
                  </a:solidFill>
                </a:rPr>
                <a:t>Measurement</a:t>
              </a:r>
            </a:p>
          </p:txBody>
        </p:sp>
        <p:sp>
          <p:nvSpPr>
            <p:cNvPr id="951310" name="Rectangle 14"/>
            <p:cNvSpPr>
              <a:spLocks noChangeArrowheads="1"/>
            </p:cNvSpPr>
            <p:nvPr/>
          </p:nvSpPr>
          <p:spPr bwMode="auto">
            <a:xfrm>
              <a:off x="2468" y="1006"/>
              <a:ext cx="743" cy="382"/>
            </a:xfrm>
            <a:prstGeom prst="rect">
              <a:avLst/>
            </a:prstGeom>
            <a:noFill/>
            <a:ln w="25400" algn="ctr">
              <a:solidFill>
                <a:srgbClr val="FF0000"/>
              </a:solidFill>
              <a:miter lim="800000"/>
              <a:headEnd/>
              <a:tailEnd/>
            </a:ln>
            <a:effectLst/>
          </p:spPr>
          <p:txBody>
            <a:bodyPr wrap="none" anchor="ctr">
              <a:spAutoFit/>
            </a:bodyPr>
            <a:lstStyle/>
            <a:p>
              <a:pPr algn="ctr"/>
              <a:r>
                <a:rPr lang="en-US">
                  <a:solidFill>
                    <a:srgbClr val="FF0000"/>
                  </a:solidFill>
                </a:rPr>
                <a:t>Pattern</a:t>
              </a:r>
              <a:br>
                <a:rPr lang="en-US">
                  <a:solidFill>
                    <a:srgbClr val="FF0000"/>
                  </a:solidFill>
                </a:rPr>
              </a:br>
              <a:r>
                <a:rPr lang="en-US">
                  <a:solidFill>
                    <a:srgbClr val="FF0000"/>
                  </a:solidFill>
                </a:rPr>
                <a:t>Similarity</a:t>
              </a:r>
            </a:p>
          </p:txBody>
        </p:sp>
        <p:sp>
          <p:nvSpPr>
            <p:cNvPr id="951311" name="Rectangle 15"/>
            <p:cNvSpPr>
              <a:spLocks noChangeArrowheads="1"/>
            </p:cNvSpPr>
            <p:nvPr/>
          </p:nvSpPr>
          <p:spPr bwMode="auto">
            <a:xfrm>
              <a:off x="3676" y="1007"/>
              <a:ext cx="670" cy="382"/>
            </a:xfrm>
            <a:prstGeom prst="rect">
              <a:avLst/>
            </a:prstGeom>
            <a:noFill/>
            <a:ln w="25400" algn="ctr">
              <a:solidFill>
                <a:schemeClr val="tx1"/>
              </a:solidFill>
              <a:miter lim="800000"/>
              <a:headEnd/>
              <a:tailEnd/>
            </a:ln>
            <a:effectLst/>
          </p:spPr>
          <p:txBody>
            <a:bodyPr wrap="none" anchor="ctr">
              <a:spAutoFit/>
            </a:bodyPr>
            <a:lstStyle/>
            <a:p>
              <a:pPr algn="ctr"/>
              <a:r>
                <a:rPr lang="en-US"/>
                <a:t>Decision</a:t>
              </a:r>
              <a:br>
                <a:rPr lang="en-US"/>
              </a:br>
              <a:r>
                <a:rPr lang="en-US"/>
                <a:t>Rule</a:t>
              </a:r>
            </a:p>
          </p:txBody>
        </p:sp>
        <p:sp>
          <p:nvSpPr>
            <p:cNvPr id="951312" name="Rectangle 16"/>
            <p:cNvSpPr>
              <a:spLocks noChangeArrowheads="1"/>
            </p:cNvSpPr>
            <p:nvPr/>
          </p:nvSpPr>
          <p:spPr bwMode="auto">
            <a:xfrm>
              <a:off x="2444" y="1730"/>
              <a:ext cx="797" cy="536"/>
            </a:xfrm>
            <a:prstGeom prst="rect">
              <a:avLst/>
            </a:prstGeom>
            <a:noFill/>
            <a:ln w="25400" algn="ctr">
              <a:solidFill>
                <a:srgbClr val="33CC33"/>
              </a:solidFill>
              <a:miter lim="800000"/>
              <a:headEnd/>
              <a:tailEnd/>
            </a:ln>
            <a:effectLst/>
          </p:spPr>
          <p:txBody>
            <a:bodyPr wrap="none" anchor="ctr">
              <a:spAutoFit/>
            </a:bodyPr>
            <a:lstStyle/>
            <a:p>
              <a:pPr algn="ctr"/>
              <a:r>
                <a:rPr lang="en-US">
                  <a:solidFill>
                    <a:srgbClr val="33CC33"/>
                  </a:solidFill>
                </a:rPr>
                <a:t>Word</a:t>
              </a:r>
              <a:br>
                <a:rPr lang="en-US">
                  <a:solidFill>
                    <a:srgbClr val="33CC33"/>
                  </a:solidFill>
                </a:rPr>
              </a:br>
              <a:r>
                <a:rPr lang="en-US">
                  <a:solidFill>
                    <a:srgbClr val="33CC33"/>
                  </a:solidFill>
                </a:rPr>
                <a:t>Reference</a:t>
              </a:r>
              <a:br>
                <a:rPr lang="en-US">
                  <a:solidFill>
                    <a:srgbClr val="33CC33"/>
                  </a:solidFill>
                </a:rPr>
              </a:br>
              <a:r>
                <a:rPr lang="en-US">
                  <a:solidFill>
                    <a:srgbClr val="33CC33"/>
                  </a:solidFill>
                </a:rPr>
                <a:t>Templates</a:t>
              </a:r>
            </a:p>
          </p:txBody>
        </p:sp>
        <p:sp>
          <p:nvSpPr>
            <p:cNvPr id="951317" name="Rectangle 21"/>
            <p:cNvSpPr>
              <a:spLocks noChangeArrowheads="1"/>
            </p:cNvSpPr>
            <p:nvPr/>
          </p:nvSpPr>
          <p:spPr bwMode="auto">
            <a:xfrm>
              <a:off x="146" y="1062"/>
              <a:ext cx="296" cy="280"/>
            </a:xfrm>
            <a:prstGeom prst="rect">
              <a:avLst/>
            </a:prstGeom>
            <a:noFill/>
            <a:ln w="9525" algn="ctr">
              <a:noFill/>
              <a:miter lim="800000"/>
              <a:headEnd/>
              <a:tailEnd/>
            </a:ln>
            <a:effectLst/>
          </p:spPr>
          <p:txBody>
            <a:bodyPr wrap="none" anchor="ctr">
              <a:spAutoFit/>
            </a:bodyPr>
            <a:lstStyle/>
            <a:p>
              <a:endParaRPr lang="en-US"/>
            </a:p>
          </p:txBody>
        </p:sp>
        <p:cxnSp>
          <p:nvCxnSpPr>
            <p:cNvPr id="951318" name="AutoShape 22"/>
            <p:cNvCxnSpPr>
              <a:cxnSpLocks noChangeShapeType="1"/>
              <a:stCxn id="951317" idx="3"/>
              <a:endCxn id="951309" idx="1"/>
            </p:cNvCxnSpPr>
            <p:nvPr/>
          </p:nvCxnSpPr>
          <p:spPr bwMode="auto">
            <a:xfrm flipV="1">
              <a:off x="442" y="1201"/>
              <a:ext cx="543" cy="1"/>
            </a:xfrm>
            <a:prstGeom prst="straightConnector1">
              <a:avLst/>
            </a:prstGeom>
            <a:noFill/>
            <a:ln w="25400">
              <a:solidFill>
                <a:srgbClr val="00FFFF"/>
              </a:solidFill>
              <a:round/>
              <a:headEnd/>
              <a:tailEnd type="triangle" w="med" len="lg"/>
            </a:ln>
            <a:effectLst/>
          </p:spPr>
        </p:cxnSp>
        <p:cxnSp>
          <p:nvCxnSpPr>
            <p:cNvPr id="951320" name="AutoShape 24"/>
            <p:cNvCxnSpPr>
              <a:cxnSpLocks noChangeShapeType="1"/>
              <a:stCxn id="951309" idx="3"/>
              <a:endCxn id="951310" idx="1"/>
            </p:cNvCxnSpPr>
            <p:nvPr/>
          </p:nvCxnSpPr>
          <p:spPr bwMode="auto">
            <a:xfrm flipV="1">
              <a:off x="2025" y="1197"/>
              <a:ext cx="435" cy="4"/>
            </a:xfrm>
            <a:prstGeom prst="straightConnector1">
              <a:avLst/>
            </a:prstGeom>
            <a:noFill/>
            <a:ln w="25400">
              <a:solidFill>
                <a:srgbClr val="0000FF"/>
              </a:solidFill>
              <a:round/>
              <a:headEnd/>
              <a:tailEnd type="triangle" w="med" len="med"/>
            </a:ln>
            <a:effectLst/>
          </p:spPr>
        </p:cxnSp>
        <p:cxnSp>
          <p:nvCxnSpPr>
            <p:cNvPr id="951321" name="AutoShape 25"/>
            <p:cNvCxnSpPr>
              <a:cxnSpLocks noChangeShapeType="1"/>
              <a:stCxn id="951310" idx="3"/>
              <a:endCxn id="951311" idx="1"/>
            </p:cNvCxnSpPr>
            <p:nvPr/>
          </p:nvCxnSpPr>
          <p:spPr bwMode="auto">
            <a:xfrm>
              <a:off x="3219" y="1197"/>
              <a:ext cx="449" cy="1"/>
            </a:xfrm>
            <a:prstGeom prst="straightConnector1">
              <a:avLst/>
            </a:prstGeom>
            <a:noFill/>
            <a:ln w="25400">
              <a:solidFill>
                <a:srgbClr val="FF0000"/>
              </a:solidFill>
              <a:round/>
              <a:headEnd/>
              <a:tailEnd type="triangle" w="med" len="med"/>
            </a:ln>
            <a:effectLst/>
          </p:spPr>
        </p:cxnSp>
        <p:sp>
          <p:nvSpPr>
            <p:cNvPr id="951322" name="Rectangle 26"/>
            <p:cNvSpPr>
              <a:spLocks noChangeArrowheads="1"/>
            </p:cNvSpPr>
            <p:nvPr/>
          </p:nvSpPr>
          <p:spPr bwMode="auto">
            <a:xfrm>
              <a:off x="4936" y="1055"/>
              <a:ext cx="296" cy="280"/>
            </a:xfrm>
            <a:prstGeom prst="rect">
              <a:avLst/>
            </a:prstGeom>
            <a:noFill/>
            <a:ln w="9525" algn="ctr">
              <a:noFill/>
              <a:miter lim="800000"/>
              <a:headEnd/>
              <a:tailEnd/>
            </a:ln>
            <a:effectLst/>
          </p:spPr>
          <p:txBody>
            <a:bodyPr wrap="none" anchor="ctr">
              <a:spAutoFit/>
            </a:bodyPr>
            <a:lstStyle/>
            <a:p>
              <a:endParaRPr lang="en-US"/>
            </a:p>
          </p:txBody>
        </p:sp>
        <p:cxnSp>
          <p:nvCxnSpPr>
            <p:cNvPr id="951323" name="AutoShape 27"/>
            <p:cNvCxnSpPr>
              <a:cxnSpLocks noChangeShapeType="1"/>
              <a:stCxn id="951311" idx="3"/>
              <a:endCxn id="951322" idx="1"/>
            </p:cNvCxnSpPr>
            <p:nvPr/>
          </p:nvCxnSpPr>
          <p:spPr bwMode="auto">
            <a:xfrm flipV="1">
              <a:off x="4354" y="1195"/>
              <a:ext cx="582" cy="3"/>
            </a:xfrm>
            <a:prstGeom prst="straightConnector1">
              <a:avLst/>
            </a:prstGeom>
            <a:noFill/>
            <a:ln w="25400">
              <a:solidFill>
                <a:schemeClr val="tx1"/>
              </a:solidFill>
              <a:round/>
              <a:headEnd/>
              <a:tailEnd type="triangle" w="med" len="lg"/>
            </a:ln>
            <a:effectLst/>
          </p:spPr>
        </p:cxnSp>
        <p:cxnSp>
          <p:nvCxnSpPr>
            <p:cNvPr id="951324" name="AutoShape 28"/>
            <p:cNvCxnSpPr>
              <a:cxnSpLocks noChangeShapeType="1"/>
              <a:stCxn id="951312" idx="0"/>
              <a:endCxn id="951310" idx="2"/>
            </p:cNvCxnSpPr>
            <p:nvPr/>
          </p:nvCxnSpPr>
          <p:spPr bwMode="auto">
            <a:xfrm flipH="1" flipV="1">
              <a:off x="2840" y="1396"/>
              <a:ext cx="3" cy="326"/>
            </a:xfrm>
            <a:prstGeom prst="straightConnector1">
              <a:avLst/>
            </a:prstGeom>
            <a:noFill/>
            <a:ln w="25400">
              <a:solidFill>
                <a:srgbClr val="33CC33"/>
              </a:solidFill>
              <a:round/>
              <a:headEnd/>
              <a:tailEnd type="triangle" w="med" len="med"/>
            </a:ln>
            <a:effectLst/>
          </p:spPr>
        </p:cxnSp>
      </p:grpSp>
      <p:sp>
        <p:nvSpPr>
          <p:cNvPr id="951326" name="Text Box 30"/>
          <p:cNvSpPr txBox="1">
            <a:spLocks noChangeArrowheads="1"/>
          </p:cNvSpPr>
          <p:nvPr/>
        </p:nvSpPr>
        <p:spPr bwMode="auto">
          <a:xfrm>
            <a:off x="596900" y="2006600"/>
            <a:ext cx="1003300" cy="581025"/>
          </a:xfrm>
          <a:prstGeom prst="rect">
            <a:avLst/>
          </a:prstGeom>
          <a:noFill/>
          <a:ln w="9525" algn="ctr">
            <a:noFill/>
            <a:miter lim="800000"/>
            <a:headEnd/>
            <a:tailEnd/>
          </a:ln>
          <a:effectLst/>
        </p:spPr>
        <p:txBody>
          <a:bodyPr>
            <a:spAutoFit/>
          </a:bodyPr>
          <a:lstStyle/>
          <a:p>
            <a:r>
              <a:rPr lang="en-US"/>
              <a:t>Spoken</a:t>
            </a:r>
            <a:br>
              <a:rPr lang="en-US"/>
            </a:br>
            <a:r>
              <a:rPr lang="en-US"/>
              <a:t>Word</a:t>
            </a:r>
          </a:p>
        </p:txBody>
      </p:sp>
      <p:sp>
        <p:nvSpPr>
          <p:cNvPr id="951327" name="Text Box 31"/>
          <p:cNvSpPr txBox="1">
            <a:spLocks noChangeArrowheads="1"/>
          </p:cNvSpPr>
          <p:nvPr/>
        </p:nvSpPr>
        <p:spPr bwMode="auto">
          <a:xfrm>
            <a:off x="7342188" y="2008188"/>
            <a:ext cx="1003300" cy="581025"/>
          </a:xfrm>
          <a:prstGeom prst="rect">
            <a:avLst/>
          </a:prstGeom>
          <a:noFill/>
          <a:ln w="9525" algn="ctr">
            <a:noFill/>
            <a:miter lim="800000"/>
            <a:headEnd/>
            <a:tailEnd/>
          </a:ln>
          <a:effectLst/>
        </p:spPr>
        <p:txBody>
          <a:bodyPr>
            <a:spAutoFit/>
          </a:bodyPr>
          <a:lstStyle/>
          <a:p>
            <a:r>
              <a:rPr lang="en-US"/>
              <a:t>OutputWord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9D2118-D26D-4C2F-971D-E88A550C83D2}"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5E7CAE0D-736F-4D81-800D-DCEDD9390E33}" type="slidenum">
              <a:rPr lang="en-US"/>
              <a:pPr/>
              <a:t>30</a:t>
            </a:fld>
            <a:endParaRPr lang="en-US"/>
          </a:p>
        </p:txBody>
      </p:sp>
      <p:sp>
        <p:nvSpPr>
          <p:cNvPr id="977922" name="Rectangle 2"/>
          <p:cNvSpPr>
            <a:spLocks noGrp="1" noChangeArrowheads="1"/>
          </p:cNvSpPr>
          <p:nvPr>
            <p:ph type="title"/>
          </p:nvPr>
        </p:nvSpPr>
        <p:spPr/>
        <p:txBody>
          <a:bodyPr/>
          <a:lstStyle/>
          <a:p>
            <a:r>
              <a:rPr lang="en-US" i="1"/>
              <a:t>N </a:t>
            </a:r>
            <a:r>
              <a:rPr lang="en-US"/>
              <a:t>-Best Search </a:t>
            </a:r>
            <a:endParaRPr lang="en-US" b="0"/>
          </a:p>
        </p:txBody>
      </p:sp>
      <p:sp>
        <p:nvSpPr>
          <p:cNvPr id="977923" name="Rectangle 3"/>
          <p:cNvSpPr>
            <a:spLocks noGrp="1" noChangeArrowheads="1"/>
          </p:cNvSpPr>
          <p:nvPr>
            <p:ph type="body" idx="1"/>
          </p:nvPr>
        </p:nvSpPr>
        <p:spPr/>
        <p:txBody>
          <a:bodyPr/>
          <a:lstStyle/>
          <a:p>
            <a:pPr>
              <a:lnSpc>
                <a:spcPct val="80000"/>
              </a:lnSpc>
            </a:pPr>
            <a:r>
              <a:rPr lang="en-US" sz="2200"/>
              <a:t>Used to compute top </a:t>
            </a:r>
            <a:r>
              <a:rPr lang="en-US" sz="2200" i="1"/>
              <a:t>N </a:t>
            </a:r>
            <a:r>
              <a:rPr lang="en-US" sz="2200"/>
              <a:t>paths </a:t>
            </a:r>
          </a:p>
          <a:p>
            <a:pPr lvl="1">
              <a:lnSpc>
                <a:spcPct val="80000"/>
              </a:lnSpc>
            </a:pPr>
            <a:r>
              <a:rPr lang="en-US" sz="2000"/>
              <a:t>Can be re-scored by more sophisticated techniques </a:t>
            </a:r>
          </a:p>
          <a:p>
            <a:pPr lvl="1">
              <a:lnSpc>
                <a:spcPct val="80000"/>
              </a:lnSpc>
            </a:pPr>
            <a:r>
              <a:rPr lang="en-US" sz="2000"/>
              <a:t>Typically used at the sentence level </a:t>
            </a:r>
          </a:p>
          <a:p>
            <a:pPr lvl="1">
              <a:lnSpc>
                <a:spcPct val="80000"/>
              </a:lnSpc>
            </a:pPr>
            <a:endParaRPr lang="en-US" sz="2000"/>
          </a:p>
          <a:p>
            <a:pPr>
              <a:lnSpc>
                <a:spcPct val="80000"/>
              </a:lnSpc>
            </a:pPr>
            <a:r>
              <a:rPr lang="en-US" sz="2200"/>
              <a:t>Can use modified </a:t>
            </a:r>
            <a:r>
              <a:rPr lang="en-US" sz="2200" i="1"/>
              <a:t>A</a:t>
            </a:r>
            <a:r>
              <a:rPr lang="en-US" sz="2200"/>
              <a:t>* search to rank paths </a:t>
            </a:r>
          </a:p>
          <a:p>
            <a:pPr lvl="1">
              <a:lnSpc>
                <a:spcPct val="80000"/>
              </a:lnSpc>
            </a:pPr>
            <a:r>
              <a:rPr lang="en-US" sz="2000"/>
              <a:t>No pruning of partial paths </a:t>
            </a:r>
          </a:p>
          <a:p>
            <a:pPr lvl="1">
              <a:lnSpc>
                <a:spcPct val="80000"/>
              </a:lnSpc>
            </a:pPr>
            <a:r>
              <a:rPr lang="en-US" sz="2000"/>
              <a:t>Completed paths are removed from queue </a:t>
            </a:r>
          </a:p>
          <a:p>
            <a:pPr lvl="1">
              <a:lnSpc>
                <a:spcPct val="80000"/>
              </a:lnSpc>
            </a:pPr>
            <a:r>
              <a:rPr lang="en-US" sz="2000"/>
              <a:t>Can use a threshold to prune paths, and still identify admissibility violations </a:t>
            </a:r>
          </a:p>
          <a:p>
            <a:pPr lvl="1">
              <a:lnSpc>
                <a:spcPct val="80000"/>
              </a:lnSpc>
            </a:pPr>
            <a:r>
              <a:rPr lang="en-US" sz="2000"/>
              <a:t>Can also be used to produce a graph </a:t>
            </a:r>
          </a:p>
          <a:p>
            <a:pPr lvl="1">
              <a:lnSpc>
                <a:spcPct val="80000"/>
              </a:lnSpc>
            </a:pPr>
            <a:endParaRPr lang="en-US" sz="2000"/>
          </a:p>
          <a:p>
            <a:pPr>
              <a:lnSpc>
                <a:spcPct val="80000"/>
              </a:lnSpc>
            </a:pPr>
            <a:r>
              <a:rPr lang="en-US" sz="2200"/>
              <a:t>Alternative methods can be used to compute </a:t>
            </a:r>
            <a:r>
              <a:rPr lang="en-US" sz="2200" i="1"/>
              <a:t>N </a:t>
            </a:r>
            <a:r>
              <a:rPr lang="en-US" sz="2200"/>
              <a:t>-best outputs (e.g., asynchronous DP)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B3D469-B08A-4276-B192-A4A410FCFCFD}"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6A3B490E-2129-413A-BAF6-3AC36406F1BA}" type="slidenum">
              <a:rPr lang="en-US"/>
              <a:pPr/>
              <a:t>31</a:t>
            </a:fld>
            <a:endParaRPr lang="en-US"/>
          </a:p>
        </p:txBody>
      </p:sp>
      <p:sp>
        <p:nvSpPr>
          <p:cNvPr id="978946" name="Rectangle 2"/>
          <p:cNvSpPr>
            <a:spLocks noGrp="1" noChangeArrowheads="1"/>
          </p:cNvSpPr>
          <p:nvPr>
            <p:ph type="title"/>
          </p:nvPr>
        </p:nvSpPr>
        <p:spPr/>
        <p:txBody>
          <a:bodyPr/>
          <a:lstStyle/>
          <a:p>
            <a:r>
              <a:rPr lang="en-US" i="1"/>
              <a:t>N </a:t>
            </a:r>
            <a:r>
              <a:rPr lang="en-US"/>
              <a:t>-Best Search Example </a:t>
            </a:r>
            <a:endParaRPr lang="en-US" b="0"/>
          </a:p>
        </p:txBody>
      </p:sp>
      <p:pic>
        <p:nvPicPr>
          <p:cNvPr id="978947" name="Picture 3"/>
          <p:cNvPicPr>
            <a:picLocks noGrp="1" noChangeAspect="1" noChangeArrowheads="1"/>
          </p:cNvPicPr>
          <p:nvPr>
            <p:ph type="body" idx="1"/>
          </p:nvPr>
        </p:nvPicPr>
        <p:blipFill>
          <a:blip r:embed="rId3" cstate="print"/>
          <a:srcRect/>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8BEF42-5B54-4679-B0F7-55908E674273}"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F577770A-0D61-409D-B02D-5764DDAB00EC}" type="slidenum">
              <a:rPr lang="en-US"/>
              <a:pPr/>
              <a:t>32</a:t>
            </a:fld>
            <a:endParaRPr lang="en-US"/>
          </a:p>
        </p:txBody>
      </p:sp>
      <p:sp>
        <p:nvSpPr>
          <p:cNvPr id="979970" name="Rectangle 2"/>
          <p:cNvSpPr>
            <a:spLocks noGrp="1" noChangeArrowheads="1"/>
          </p:cNvSpPr>
          <p:nvPr>
            <p:ph type="title"/>
          </p:nvPr>
        </p:nvSpPr>
        <p:spPr/>
        <p:txBody>
          <a:bodyPr/>
          <a:lstStyle/>
          <a:p>
            <a:r>
              <a:rPr lang="en-US"/>
              <a:t>Dynamic Programming (DP) </a:t>
            </a:r>
            <a:endParaRPr lang="en-US" b="0"/>
          </a:p>
        </p:txBody>
      </p:sp>
      <p:sp>
        <p:nvSpPr>
          <p:cNvPr id="979971" name="Rectangle 3"/>
          <p:cNvSpPr>
            <a:spLocks noGrp="1" noChangeArrowheads="1"/>
          </p:cNvSpPr>
          <p:nvPr>
            <p:ph type="body" idx="1"/>
          </p:nvPr>
        </p:nvSpPr>
        <p:spPr/>
        <p:txBody>
          <a:bodyPr/>
          <a:lstStyle/>
          <a:p>
            <a:pPr>
              <a:lnSpc>
                <a:spcPct val="80000"/>
              </a:lnSpc>
            </a:pPr>
            <a:r>
              <a:rPr lang="en-US" sz="2100"/>
              <a:t>DP algorithms do not employ a greedy strategy </a:t>
            </a:r>
          </a:p>
          <a:p>
            <a:pPr>
              <a:lnSpc>
                <a:spcPct val="80000"/>
              </a:lnSpc>
            </a:pPr>
            <a:endParaRPr lang="en-US" sz="2100"/>
          </a:p>
          <a:p>
            <a:pPr>
              <a:lnSpc>
                <a:spcPct val="80000"/>
              </a:lnSpc>
            </a:pPr>
            <a:r>
              <a:rPr lang="en-US" sz="2100"/>
              <a:t>DP algorithms typically take advantage of optimal substructure and overlapping subproblems by arranging search to solve each subproblem only once</a:t>
            </a:r>
          </a:p>
          <a:p>
            <a:pPr>
              <a:lnSpc>
                <a:spcPct val="80000"/>
              </a:lnSpc>
              <a:buFont typeface="Wingdings" pitchFamily="2" charset="2"/>
              <a:buNone/>
            </a:pPr>
            <a:r>
              <a:rPr lang="en-US" sz="2100"/>
              <a:t> </a:t>
            </a:r>
          </a:p>
          <a:p>
            <a:pPr>
              <a:lnSpc>
                <a:spcPct val="80000"/>
              </a:lnSpc>
            </a:pPr>
            <a:r>
              <a:rPr lang="en-US" sz="2100"/>
              <a:t>Can be implemented efficiently: </a:t>
            </a:r>
          </a:p>
          <a:p>
            <a:pPr lvl="1">
              <a:lnSpc>
                <a:spcPct val="80000"/>
              </a:lnSpc>
            </a:pPr>
            <a:r>
              <a:rPr lang="en-US" sz="2000"/>
              <a:t>Node </a:t>
            </a:r>
            <a:r>
              <a:rPr lang="en-US" sz="2000" i="1"/>
              <a:t>j </a:t>
            </a:r>
            <a:r>
              <a:rPr lang="en-US" sz="2000"/>
              <a:t>retains only best path cost of all </a:t>
            </a:r>
            <a:r>
              <a:rPr lang="en-US" sz="2800" i="1">
                <a:sym typeface="Symbol" pitchFamily="18" charset="2"/>
              </a:rPr>
              <a:t></a:t>
            </a:r>
            <a:r>
              <a:rPr lang="en-US" sz="2000"/>
              <a:t>(</a:t>
            </a:r>
            <a:r>
              <a:rPr lang="en-US" sz="2000" i="1"/>
              <a:t>i,j</a:t>
            </a:r>
            <a:r>
              <a:rPr lang="en-US" sz="2000"/>
              <a:t>) </a:t>
            </a:r>
          </a:p>
          <a:p>
            <a:pPr lvl="1">
              <a:lnSpc>
                <a:spcPct val="80000"/>
              </a:lnSpc>
            </a:pPr>
            <a:r>
              <a:rPr lang="en-US" sz="2000"/>
              <a:t>Previous best node id needed to recover best path </a:t>
            </a:r>
          </a:p>
          <a:p>
            <a:pPr lvl="1">
              <a:lnSpc>
                <a:spcPct val="80000"/>
              </a:lnSpc>
              <a:buFont typeface="Wingdings" pitchFamily="2" charset="2"/>
              <a:buNone/>
            </a:pPr>
            <a:endParaRPr lang="en-US" sz="2000"/>
          </a:p>
          <a:p>
            <a:pPr>
              <a:lnSpc>
                <a:spcPct val="80000"/>
              </a:lnSpc>
            </a:pPr>
            <a:r>
              <a:rPr lang="en-US" sz="2100"/>
              <a:t>Can be time-synchronous or asynchronous </a:t>
            </a:r>
          </a:p>
          <a:p>
            <a:pPr>
              <a:lnSpc>
                <a:spcPct val="80000"/>
              </a:lnSpc>
            </a:pPr>
            <a:endParaRPr lang="en-US" sz="2100"/>
          </a:p>
          <a:p>
            <a:pPr>
              <a:lnSpc>
                <a:spcPct val="80000"/>
              </a:lnSpc>
            </a:pPr>
            <a:r>
              <a:rPr lang="en-US" sz="2100"/>
              <a:t>DTW and Viterbi are time-synchronous searches and look like breadth-first with pruning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434BAD-117C-40FE-B716-CEC5527930A8}"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1863AD4A-195C-4E87-A9AF-25D9567A7437}" type="slidenum">
              <a:rPr lang="en-US"/>
              <a:pPr/>
              <a:t>33</a:t>
            </a:fld>
            <a:endParaRPr lang="en-US"/>
          </a:p>
        </p:txBody>
      </p:sp>
      <p:sp>
        <p:nvSpPr>
          <p:cNvPr id="980994" name="Rectangle 2"/>
          <p:cNvSpPr>
            <a:spLocks noGrp="1" noChangeArrowheads="1"/>
          </p:cNvSpPr>
          <p:nvPr>
            <p:ph type="title"/>
          </p:nvPr>
        </p:nvSpPr>
        <p:spPr/>
        <p:txBody>
          <a:bodyPr/>
          <a:lstStyle/>
          <a:p>
            <a:r>
              <a:rPr lang="en-US" sz="3400"/>
              <a:t>Time-Synchronous DP Example </a:t>
            </a:r>
            <a:endParaRPr lang="en-US" sz="3400" b="0"/>
          </a:p>
        </p:txBody>
      </p:sp>
      <p:pic>
        <p:nvPicPr>
          <p:cNvPr id="980995" name="Picture 3"/>
          <p:cNvPicPr>
            <a:picLocks noGrp="1" noChangeAspect="1" noChangeArrowheads="1"/>
          </p:cNvPicPr>
          <p:nvPr>
            <p:ph type="body" idx="1"/>
          </p:nvPr>
        </p:nvPicPr>
        <p:blipFill>
          <a:blip r:embed="rId3" cstate="print"/>
          <a:srcRect/>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B08CB3-806D-4ADB-BF64-0B31141813EF}"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560E1980-1CC0-4EBC-B12F-1965122044D9}" type="slidenum">
              <a:rPr lang="en-US"/>
              <a:pPr/>
              <a:t>34</a:t>
            </a:fld>
            <a:endParaRPr lang="en-US"/>
          </a:p>
        </p:txBody>
      </p:sp>
      <p:sp>
        <p:nvSpPr>
          <p:cNvPr id="982018" name="Rectangle 2"/>
          <p:cNvSpPr>
            <a:spLocks noGrp="1" noChangeArrowheads="1"/>
          </p:cNvSpPr>
          <p:nvPr>
            <p:ph type="title"/>
          </p:nvPr>
        </p:nvSpPr>
        <p:spPr/>
        <p:txBody>
          <a:bodyPr/>
          <a:lstStyle/>
          <a:p>
            <a:r>
              <a:rPr lang="en-US" sz="3400"/>
              <a:t>Inadmissible Search Variations </a:t>
            </a:r>
            <a:endParaRPr lang="en-US" sz="3400" b="0"/>
          </a:p>
        </p:txBody>
      </p:sp>
      <p:sp>
        <p:nvSpPr>
          <p:cNvPr id="982019" name="Rectangle 3"/>
          <p:cNvSpPr>
            <a:spLocks noGrp="1" noChangeArrowheads="1"/>
          </p:cNvSpPr>
          <p:nvPr>
            <p:ph type="body" idx="1"/>
          </p:nvPr>
        </p:nvSpPr>
        <p:spPr/>
        <p:txBody>
          <a:bodyPr/>
          <a:lstStyle/>
          <a:p>
            <a:r>
              <a:rPr lang="en-US" sz="2200"/>
              <a:t>Can use a beam width to prune current hypotheses </a:t>
            </a:r>
          </a:p>
          <a:p>
            <a:pPr lvl="1"/>
            <a:r>
              <a:rPr lang="en-US" sz="2000"/>
              <a:t>Beam width can be static or dynamic based on relative score </a:t>
            </a:r>
          </a:p>
          <a:p>
            <a:r>
              <a:rPr lang="en-US" sz="2200"/>
              <a:t>Can use an approximation to a lower bound on </a:t>
            </a:r>
            <a:r>
              <a:rPr lang="en-US" sz="2200" i="1"/>
              <a:t>A</a:t>
            </a:r>
            <a:r>
              <a:rPr lang="en-US" sz="2200"/>
              <a:t>* lookahead for </a:t>
            </a:r>
            <a:r>
              <a:rPr lang="en-US" sz="2200" i="1"/>
              <a:t>N </a:t>
            </a:r>
            <a:r>
              <a:rPr lang="en-US" sz="2200"/>
              <a:t>-best computation </a:t>
            </a:r>
          </a:p>
          <a:p>
            <a:r>
              <a:rPr lang="en-US" sz="2200"/>
              <a:t>Search is inadmissible, but may be useful in practice </a:t>
            </a:r>
          </a:p>
          <a:p>
            <a:endParaRPr lang="en-US" sz="22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9961E6-BE8F-4253-A445-242362F502EC}"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EE9F5A5F-F03D-47A2-B773-AA289A6C6044}" type="slidenum">
              <a:rPr lang="en-US"/>
              <a:pPr/>
              <a:t>35</a:t>
            </a:fld>
            <a:endParaRPr lang="en-US"/>
          </a:p>
        </p:txBody>
      </p:sp>
      <p:sp>
        <p:nvSpPr>
          <p:cNvPr id="983042" name="Rectangle 2"/>
          <p:cNvSpPr>
            <a:spLocks noGrp="1" noChangeArrowheads="1"/>
          </p:cNvSpPr>
          <p:nvPr>
            <p:ph type="title"/>
          </p:nvPr>
        </p:nvSpPr>
        <p:spPr/>
        <p:txBody>
          <a:bodyPr/>
          <a:lstStyle/>
          <a:p>
            <a:r>
              <a:rPr lang="en-US"/>
              <a:t>Beam Search Example </a:t>
            </a:r>
            <a:endParaRPr lang="en-US" b="0"/>
          </a:p>
        </p:txBody>
      </p:sp>
      <p:pic>
        <p:nvPicPr>
          <p:cNvPr id="983043" name="Picture 3"/>
          <p:cNvPicPr>
            <a:picLocks noGrp="1" noChangeAspect="1" noChangeArrowheads="1"/>
          </p:cNvPicPr>
          <p:nvPr>
            <p:ph type="body" idx="1"/>
          </p:nvPr>
        </p:nvPicPr>
        <p:blipFill>
          <a:blip r:embed="rId3" cstate="print"/>
          <a:srcRect/>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8" name="Subtitle 7"/>
          <p:cNvSpPr>
            <a:spLocks noGrp="1"/>
          </p:cNvSpPr>
          <p:nvPr>
            <p:ph type="subTitle" idx="1"/>
          </p:nvPr>
        </p:nvSpPr>
        <p:spPr/>
        <p:txBody>
          <a:bodyPr/>
          <a:lstStyle/>
          <a:p>
            <a:r>
              <a:rPr lang="en-US" dirty="0" smtClean="0"/>
              <a:t>DTW – DP Algorithm Details</a:t>
            </a:r>
            <a:endParaRPr lang="en-US" dirty="0"/>
          </a:p>
        </p:txBody>
      </p:sp>
      <p:sp>
        <p:nvSpPr>
          <p:cNvPr id="4" name="Date Placeholder 3"/>
          <p:cNvSpPr>
            <a:spLocks noGrp="1"/>
          </p:cNvSpPr>
          <p:nvPr>
            <p:ph type="dt" sz="half" idx="2"/>
          </p:nvPr>
        </p:nvSpPr>
        <p:spPr/>
        <p:txBody>
          <a:bodyPr/>
          <a:lstStyle/>
          <a:p>
            <a:fld id="{15B9CE75-2C96-45CA-93D1-D666E27C1AE8}" type="datetime3">
              <a:rPr lang="en-US" smtClean="0"/>
              <a:pPr/>
              <a:t>22 April 2015</a:t>
            </a:fld>
            <a:endParaRPr lang="en-US"/>
          </a:p>
        </p:txBody>
      </p:sp>
      <p:sp>
        <p:nvSpPr>
          <p:cNvPr id="5" name="Footer Placeholder 4"/>
          <p:cNvSpPr>
            <a:spLocks noGrp="1"/>
          </p:cNvSpPr>
          <p:nvPr>
            <p:ph type="ftr" sz="quarter" idx="3"/>
          </p:nvPr>
        </p:nvSpPr>
        <p:spPr/>
        <p:txBody>
          <a:bodyPr/>
          <a:lstStyle/>
          <a:p>
            <a:r>
              <a:rPr lang="en-US" smtClean="0"/>
              <a:t>Veton Këpuska</a:t>
            </a:r>
            <a:endParaRPr lang="en-US"/>
          </a:p>
        </p:txBody>
      </p:sp>
      <p:sp>
        <p:nvSpPr>
          <p:cNvPr id="6" name="Slide Number Placeholder 5"/>
          <p:cNvSpPr>
            <a:spLocks noGrp="1"/>
          </p:cNvSpPr>
          <p:nvPr>
            <p:ph type="sldNum" sz="quarter" idx="4"/>
          </p:nvPr>
        </p:nvSpPr>
        <p:spPr/>
        <p:txBody>
          <a:bodyPr/>
          <a:lstStyle/>
          <a:p>
            <a:fld id="{E36AA792-A411-4AB6-BD9C-2050FA45ED7C}"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0790D4-57CB-4A86-BEFA-651523EA3528}"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14FC3559-8B73-48AF-9576-CB7B9A9FF84A}" type="slidenum">
              <a:rPr lang="en-US"/>
              <a:pPr/>
              <a:t>37</a:t>
            </a:fld>
            <a:endParaRPr lang="en-US"/>
          </a:p>
        </p:txBody>
      </p:sp>
      <p:sp>
        <p:nvSpPr>
          <p:cNvPr id="985090" name="Rectangle 2"/>
          <p:cNvSpPr>
            <a:spLocks noGrp="1" noChangeArrowheads="1"/>
          </p:cNvSpPr>
          <p:nvPr>
            <p:ph type="title"/>
          </p:nvPr>
        </p:nvSpPr>
        <p:spPr/>
        <p:txBody>
          <a:bodyPr/>
          <a:lstStyle/>
          <a:p>
            <a:r>
              <a:rPr lang="en-US"/>
              <a:t>DTW - DP Algorithm Details</a:t>
            </a:r>
          </a:p>
        </p:txBody>
      </p:sp>
      <p:sp>
        <p:nvSpPr>
          <p:cNvPr id="985091" name="Rectangle 3"/>
          <p:cNvSpPr>
            <a:spLocks noGrp="1" noChangeArrowheads="1"/>
          </p:cNvSpPr>
          <p:nvPr>
            <p:ph type="body" idx="1"/>
          </p:nvPr>
        </p:nvSpPr>
        <p:spPr/>
        <p:txBody>
          <a:bodyPr/>
          <a:lstStyle/>
          <a:p>
            <a:r>
              <a:rPr lang="en-US" sz="2600"/>
              <a:t>The result of applying DTW is a measure of similarity of a test pattern (for example, an uttered word) and a reference pattern (e.g., a template or model of a word). </a:t>
            </a:r>
          </a:p>
          <a:p>
            <a:r>
              <a:rPr lang="en-US" sz="2600"/>
              <a:t>Each test pattern and each reference pattern may be represented as a sequence of vectors. </a:t>
            </a:r>
          </a:p>
          <a:p>
            <a:r>
              <a:rPr lang="en-US" sz="2600"/>
              <a:t>The two speech patterns are aligned in time and DTW measures a global distance between the two sequences of vectors.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2421FB-9E42-4122-9C77-11E391B5358E}"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0EE55E30-4F57-4758-B551-E02A0691D929}" type="slidenum">
              <a:rPr lang="en-US"/>
              <a:pPr/>
              <a:t>38</a:t>
            </a:fld>
            <a:endParaRPr lang="en-US"/>
          </a:p>
        </p:txBody>
      </p:sp>
      <p:sp>
        <p:nvSpPr>
          <p:cNvPr id="987138" name="Rectangle 2"/>
          <p:cNvSpPr>
            <a:spLocks noGrp="1" noChangeArrowheads="1"/>
          </p:cNvSpPr>
          <p:nvPr>
            <p:ph type="title"/>
          </p:nvPr>
        </p:nvSpPr>
        <p:spPr/>
        <p:txBody>
          <a:bodyPr/>
          <a:lstStyle/>
          <a:p>
            <a:r>
              <a:rPr lang="en-US"/>
              <a:t>DTW - DP Algorithm Details</a:t>
            </a:r>
          </a:p>
        </p:txBody>
      </p:sp>
      <p:sp>
        <p:nvSpPr>
          <p:cNvPr id="987139" name="Rectangle 3"/>
          <p:cNvSpPr>
            <a:spLocks noGrp="1" noChangeArrowheads="1"/>
          </p:cNvSpPr>
          <p:nvPr>
            <p:ph type="body" idx="1"/>
          </p:nvPr>
        </p:nvSpPr>
        <p:spPr/>
        <p:txBody>
          <a:bodyPr/>
          <a:lstStyle/>
          <a:p>
            <a:pPr>
              <a:lnSpc>
                <a:spcPct val="80000"/>
              </a:lnSpc>
            </a:pPr>
            <a:r>
              <a:rPr lang="en-US" sz="1500"/>
              <a:t>The uttered word is represented by a sequence of feature vectors (also called frames) arrayed along the horizontal axis. </a:t>
            </a:r>
          </a:p>
          <a:p>
            <a:pPr>
              <a:lnSpc>
                <a:spcPct val="80000"/>
              </a:lnSpc>
            </a:pPr>
            <a:r>
              <a:rPr lang="en-US" sz="1500"/>
              <a:t>The template or model of the word is represented by a sequence of feature vectors (also called frames) arrayed along the vertical axis. </a:t>
            </a:r>
          </a:p>
          <a:p>
            <a:pPr>
              <a:lnSpc>
                <a:spcPct val="80000"/>
              </a:lnSpc>
            </a:pPr>
            <a:r>
              <a:rPr lang="en-US" sz="1500"/>
              <a:t>The feature vectors are generated at intervals of, for example, 0.01 sec (e.g., 100 feature vectors per second). </a:t>
            </a:r>
          </a:p>
          <a:p>
            <a:pPr>
              <a:lnSpc>
                <a:spcPct val="80000"/>
              </a:lnSpc>
            </a:pPr>
            <a:r>
              <a:rPr lang="en-US" sz="1500"/>
              <a:t>Each feature vector captures properties of speech typically centered within 20-30 msec. </a:t>
            </a:r>
          </a:p>
          <a:p>
            <a:pPr>
              <a:lnSpc>
                <a:spcPct val="80000"/>
              </a:lnSpc>
            </a:pPr>
            <a:r>
              <a:rPr lang="en-US" sz="1500"/>
              <a:t>Properties of the speech signal generally do not change significantly within a time duration of the analysis window (i.e., 20-30 msec). </a:t>
            </a:r>
          </a:p>
          <a:p>
            <a:pPr>
              <a:lnSpc>
                <a:spcPct val="80000"/>
              </a:lnSpc>
            </a:pPr>
            <a:r>
              <a:rPr lang="en-US" sz="1500"/>
              <a:t>The analysis window is shifted by 0.01 sec to capture the properties of the speech signal in each successive time instance. </a:t>
            </a:r>
          </a:p>
          <a:p>
            <a:pPr>
              <a:lnSpc>
                <a:spcPct val="80000"/>
              </a:lnSpc>
            </a:pPr>
            <a:r>
              <a:rPr lang="en-US" sz="1500"/>
              <a:t>Details of how a raw signal may be represented as a set of features are provided in: </a:t>
            </a:r>
          </a:p>
          <a:p>
            <a:pPr lvl="1">
              <a:lnSpc>
                <a:spcPct val="80000"/>
              </a:lnSpc>
            </a:pPr>
            <a:r>
              <a:rPr lang="en-US" sz="1300"/>
              <a:t>L.R. Rabiner and R.W. Schafer, “Digital Processing of Speech Signals”, Prentice-Hall, 1978, Chapter 4: Time-Domain Methods for Speech Processing, pp117-171, and </a:t>
            </a:r>
          </a:p>
          <a:p>
            <a:pPr lvl="1">
              <a:lnSpc>
                <a:spcPct val="80000"/>
              </a:lnSpc>
            </a:pPr>
            <a:r>
              <a:rPr lang="en-US" sz="1300"/>
              <a:t>“Fundamentals of Speech Recognition” Lawrence Rabiner, and Biing-Hwang Juang, Prentice Hall, 1993, Chapter 3., Signal Processing and Analysis Methods for Speech Recognition, pp. 69-139.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3"/>
          <p:cNvSpPr>
            <a:spLocks noGrp="1"/>
          </p:cNvSpPr>
          <p:nvPr>
            <p:ph type="dt" sz="half" idx="10"/>
          </p:nvPr>
        </p:nvSpPr>
        <p:spPr/>
        <p:txBody>
          <a:bodyPr/>
          <a:lstStyle/>
          <a:p>
            <a:fld id="{CAE76EEC-FD14-47CF-9DB2-D382A30A6238}" type="datetime3">
              <a:rPr lang="en-US"/>
              <a:pPr/>
              <a:t>22 April 2015</a:t>
            </a:fld>
            <a:endParaRPr lang="en-US"/>
          </a:p>
        </p:txBody>
      </p:sp>
      <p:sp>
        <p:nvSpPr>
          <p:cNvPr id="48" name="Footer Placeholder 4"/>
          <p:cNvSpPr>
            <a:spLocks noGrp="1"/>
          </p:cNvSpPr>
          <p:nvPr>
            <p:ph type="ftr" sz="quarter" idx="11"/>
          </p:nvPr>
        </p:nvSpPr>
        <p:spPr/>
        <p:txBody>
          <a:bodyPr/>
          <a:lstStyle/>
          <a:p>
            <a:r>
              <a:rPr lang="en-US"/>
              <a:t>Veton Këpuska</a:t>
            </a:r>
          </a:p>
        </p:txBody>
      </p:sp>
      <p:sp>
        <p:nvSpPr>
          <p:cNvPr id="49" name="Slide Number Placeholder 5"/>
          <p:cNvSpPr>
            <a:spLocks noGrp="1"/>
          </p:cNvSpPr>
          <p:nvPr>
            <p:ph type="sldNum" sz="quarter" idx="12"/>
          </p:nvPr>
        </p:nvSpPr>
        <p:spPr/>
        <p:txBody>
          <a:bodyPr/>
          <a:lstStyle/>
          <a:p>
            <a:fld id="{F3040B3B-3436-4439-8586-A2A83716FFB3}" type="slidenum">
              <a:rPr lang="en-US"/>
              <a:pPr/>
              <a:t>39</a:t>
            </a:fld>
            <a:endParaRPr lang="en-US"/>
          </a:p>
        </p:txBody>
      </p:sp>
      <p:sp>
        <p:nvSpPr>
          <p:cNvPr id="986114" name="Rectangle 2"/>
          <p:cNvSpPr>
            <a:spLocks noGrp="1" noChangeArrowheads="1"/>
          </p:cNvSpPr>
          <p:nvPr>
            <p:ph type="title"/>
          </p:nvPr>
        </p:nvSpPr>
        <p:spPr/>
        <p:txBody>
          <a:bodyPr/>
          <a:lstStyle/>
          <a:p>
            <a:r>
              <a:rPr lang="en-US"/>
              <a:t>DTW - DP Algorithm Details</a:t>
            </a:r>
          </a:p>
        </p:txBody>
      </p:sp>
      <p:sp>
        <p:nvSpPr>
          <p:cNvPr id="986115" name="Rectangle 3"/>
          <p:cNvSpPr>
            <a:spLocks noGrp="1" noChangeArrowheads="1"/>
          </p:cNvSpPr>
          <p:nvPr>
            <p:ph type="body" idx="1"/>
          </p:nvPr>
        </p:nvSpPr>
        <p:spPr/>
        <p:txBody>
          <a:bodyPr/>
          <a:lstStyle/>
          <a:p>
            <a:r>
              <a:rPr lang="en-US" sz="2000"/>
              <a:t>A time-time matrix illustrates the alignment process </a:t>
            </a:r>
          </a:p>
        </p:txBody>
      </p:sp>
      <p:sp>
        <p:nvSpPr>
          <p:cNvPr id="986118" name="AutoShape 6"/>
          <p:cNvSpPr>
            <a:spLocks noChangeAspect="1" noChangeArrowheads="1"/>
          </p:cNvSpPr>
          <p:nvPr/>
        </p:nvSpPr>
        <p:spPr bwMode="auto">
          <a:xfrm>
            <a:off x="2019300" y="2057400"/>
            <a:ext cx="4876800" cy="3163888"/>
          </a:xfrm>
          <a:prstGeom prst="rect">
            <a:avLst/>
          </a:prstGeom>
          <a:noFill/>
          <a:ln w="9525">
            <a:noFill/>
            <a:miter lim="800000"/>
            <a:headEnd/>
            <a:tailEnd/>
          </a:ln>
        </p:spPr>
        <p:txBody>
          <a:bodyPr/>
          <a:lstStyle/>
          <a:p>
            <a:endParaRPr lang="en-US"/>
          </a:p>
        </p:txBody>
      </p:sp>
      <p:grpSp>
        <p:nvGrpSpPr>
          <p:cNvPr id="986160" name="Group 48"/>
          <p:cNvGrpSpPr>
            <a:grpSpLocks/>
          </p:cNvGrpSpPr>
          <p:nvPr/>
        </p:nvGrpSpPr>
        <p:grpSpPr bwMode="auto">
          <a:xfrm>
            <a:off x="3006725" y="2384425"/>
            <a:ext cx="2917825" cy="2454275"/>
            <a:chOff x="1894" y="1502"/>
            <a:chExt cx="1838" cy="1546"/>
          </a:xfrm>
        </p:grpSpPr>
        <p:grpSp>
          <p:nvGrpSpPr>
            <p:cNvPr id="986119" name="Group 7"/>
            <p:cNvGrpSpPr>
              <a:grpSpLocks/>
            </p:cNvGrpSpPr>
            <p:nvPr/>
          </p:nvGrpSpPr>
          <p:grpSpPr bwMode="auto">
            <a:xfrm>
              <a:off x="2178" y="1502"/>
              <a:ext cx="1548" cy="1301"/>
              <a:chOff x="5998" y="1870"/>
              <a:chExt cx="3628" cy="2672"/>
            </a:xfrm>
          </p:grpSpPr>
          <p:sp>
            <p:nvSpPr>
              <p:cNvPr id="986120" name="Rectangle 8"/>
              <p:cNvSpPr>
                <a:spLocks noChangeArrowheads="1"/>
              </p:cNvSpPr>
              <p:nvPr/>
            </p:nvSpPr>
            <p:spPr bwMode="auto">
              <a:xfrm>
                <a:off x="5998" y="1870"/>
                <a:ext cx="520" cy="2672"/>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86121" name="Rectangle 9"/>
              <p:cNvSpPr>
                <a:spLocks noChangeArrowheads="1"/>
              </p:cNvSpPr>
              <p:nvPr/>
            </p:nvSpPr>
            <p:spPr bwMode="auto">
              <a:xfrm>
                <a:off x="9107" y="1870"/>
                <a:ext cx="519" cy="2672"/>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86122" name="Rectangle 10"/>
              <p:cNvSpPr>
                <a:spLocks noChangeArrowheads="1"/>
              </p:cNvSpPr>
              <p:nvPr/>
            </p:nvSpPr>
            <p:spPr bwMode="auto">
              <a:xfrm>
                <a:off x="7039" y="1870"/>
                <a:ext cx="520" cy="2672"/>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86123" name="Rectangle 11"/>
              <p:cNvSpPr>
                <a:spLocks noChangeArrowheads="1"/>
              </p:cNvSpPr>
              <p:nvPr/>
            </p:nvSpPr>
            <p:spPr bwMode="auto">
              <a:xfrm>
                <a:off x="8066" y="1870"/>
                <a:ext cx="520" cy="2672"/>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86124" name="Rectangle 12"/>
              <p:cNvSpPr>
                <a:spLocks noChangeArrowheads="1"/>
              </p:cNvSpPr>
              <p:nvPr/>
            </p:nvSpPr>
            <p:spPr bwMode="auto">
              <a:xfrm>
                <a:off x="8586" y="1870"/>
                <a:ext cx="520" cy="2672"/>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86125" name="Rectangle 13"/>
              <p:cNvSpPr>
                <a:spLocks noChangeArrowheads="1"/>
              </p:cNvSpPr>
              <p:nvPr/>
            </p:nvSpPr>
            <p:spPr bwMode="auto">
              <a:xfrm>
                <a:off x="6518" y="1870"/>
                <a:ext cx="521" cy="2672"/>
              </a:xfrm>
              <a:prstGeom prst="rect">
                <a:avLst/>
              </a:prstGeom>
              <a:solidFill>
                <a:srgbClr val="FFFFFF">
                  <a:alpha val="0"/>
                </a:srgbClr>
              </a:solidFill>
              <a:ln w="9525">
                <a:noFill/>
                <a:miter lim="800000"/>
                <a:headEnd/>
                <a:tailEnd/>
              </a:ln>
            </p:spPr>
            <p:txBody>
              <a:bodyPr/>
              <a:lstStyle/>
              <a:p>
                <a:endParaRPr lang="en-US"/>
              </a:p>
            </p:txBody>
          </p:sp>
          <p:sp>
            <p:nvSpPr>
              <p:cNvPr id="986126" name="Rectangle 14"/>
              <p:cNvSpPr>
                <a:spLocks noChangeArrowheads="1"/>
              </p:cNvSpPr>
              <p:nvPr/>
            </p:nvSpPr>
            <p:spPr bwMode="auto">
              <a:xfrm>
                <a:off x="7559" y="1870"/>
                <a:ext cx="520" cy="2672"/>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grpSp>
        <p:sp>
          <p:nvSpPr>
            <p:cNvPr id="986127" name="Rectangle 15"/>
            <p:cNvSpPr>
              <a:spLocks noChangeArrowheads="1"/>
            </p:cNvSpPr>
            <p:nvPr/>
          </p:nvSpPr>
          <p:spPr bwMode="auto">
            <a:xfrm rot="16200000">
              <a:off x="2846" y="1922"/>
              <a:ext cx="218" cy="1548"/>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86128" name="Rectangle 16"/>
            <p:cNvSpPr>
              <a:spLocks noChangeArrowheads="1"/>
            </p:cNvSpPr>
            <p:nvPr/>
          </p:nvSpPr>
          <p:spPr bwMode="auto">
            <a:xfrm rot="16200000">
              <a:off x="2846" y="1487"/>
              <a:ext cx="217" cy="1548"/>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86129" name="Rectangle 17"/>
            <p:cNvSpPr>
              <a:spLocks noChangeArrowheads="1"/>
            </p:cNvSpPr>
            <p:nvPr/>
          </p:nvSpPr>
          <p:spPr bwMode="auto">
            <a:xfrm rot="16200000">
              <a:off x="2846" y="1057"/>
              <a:ext cx="218" cy="1548"/>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86130" name="Rectangle 18"/>
            <p:cNvSpPr>
              <a:spLocks noChangeArrowheads="1"/>
            </p:cNvSpPr>
            <p:nvPr/>
          </p:nvSpPr>
          <p:spPr bwMode="auto">
            <a:xfrm rot="16200000">
              <a:off x="2846" y="840"/>
              <a:ext cx="217" cy="1548"/>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86131" name="Rectangle 19"/>
            <p:cNvSpPr>
              <a:spLocks noChangeArrowheads="1"/>
            </p:cNvSpPr>
            <p:nvPr/>
          </p:nvSpPr>
          <p:spPr bwMode="auto">
            <a:xfrm rot="16200000">
              <a:off x="2846" y="1704"/>
              <a:ext cx="218" cy="1548"/>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86132" name="Rectangle 20"/>
            <p:cNvSpPr>
              <a:spLocks noChangeArrowheads="1"/>
            </p:cNvSpPr>
            <p:nvPr/>
          </p:nvSpPr>
          <p:spPr bwMode="auto">
            <a:xfrm rot="16200000">
              <a:off x="2846" y="1269"/>
              <a:ext cx="218" cy="1548"/>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86133" name="Rectangle 21"/>
            <p:cNvSpPr>
              <a:spLocks noChangeArrowheads="1"/>
            </p:cNvSpPr>
            <p:nvPr/>
          </p:nvSpPr>
          <p:spPr bwMode="auto">
            <a:xfrm>
              <a:off x="2178" y="2856"/>
              <a:ext cx="222" cy="192"/>
            </a:xfrm>
            <a:prstGeom prst="rect">
              <a:avLst/>
            </a:prstGeom>
            <a:solidFill>
              <a:srgbClr val="FFFFFF"/>
            </a:solidFill>
            <a:ln w="9525" algn="ctr">
              <a:solidFill>
                <a:srgbClr val="000000"/>
              </a:solidFill>
              <a:miter lim="800000"/>
              <a:headEnd/>
              <a:tailEnd/>
            </a:ln>
            <a:effectLst/>
          </p:spPr>
          <p:txBody>
            <a:bodyPr/>
            <a:lstStyle/>
            <a:p>
              <a:pPr algn="l"/>
              <a:r>
                <a:rPr lang="en-US" sz="1400" b="1"/>
                <a:t>S</a:t>
              </a:r>
              <a:endParaRPr lang="en-US"/>
            </a:p>
          </p:txBody>
        </p:sp>
        <p:sp>
          <p:nvSpPr>
            <p:cNvPr id="986134" name="Rectangle 22"/>
            <p:cNvSpPr>
              <a:spLocks noChangeArrowheads="1"/>
            </p:cNvSpPr>
            <p:nvPr/>
          </p:nvSpPr>
          <p:spPr bwMode="auto">
            <a:xfrm>
              <a:off x="2400" y="2856"/>
              <a:ext cx="222" cy="192"/>
            </a:xfrm>
            <a:prstGeom prst="rect">
              <a:avLst/>
            </a:prstGeom>
            <a:solidFill>
              <a:srgbClr val="FFFFFF"/>
            </a:solidFill>
            <a:ln w="9525" algn="ctr">
              <a:solidFill>
                <a:srgbClr val="000000"/>
              </a:solidFill>
              <a:miter lim="800000"/>
              <a:headEnd/>
              <a:tailEnd/>
            </a:ln>
            <a:effectLst/>
          </p:spPr>
          <p:txBody>
            <a:bodyPr/>
            <a:lstStyle/>
            <a:p>
              <a:pPr algn="l"/>
              <a:r>
                <a:rPr lang="en-US" sz="1400" b="1"/>
                <a:t>s</a:t>
              </a:r>
              <a:endParaRPr lang="en-US"/>
            </a:p>
          </p:txBody>
        </p:sp>
        <p:sp>
          <p:nvSpPr>
            <p:cNvPr id="986135" name="Rectangle 23"/>
            <p:cNvSpPr>
              <a:spLocks noChangeArrowheads="1"/>
            </p:cNvSpPr>
            <p:nvPr/>
          </p:nvSpPr>
          <p:spPr bwMode="auto">
            <a:xfrm>
              <a:off x="2622" y="2856"/>
              <a:ext cx="222" cy="192"/>
            </a:xfrm>
            <a:prstGeom prst="rect">
              <a:avLst/>
            </a:prstGeom>
            <a:solidFill>
              <a:srgbClr val="FFFFFF"/>
            </a:solidFill>
            <a:ln w="9525" algn="ctr">
              <a:solidFill>
                <a:srgbClr val="000000"/>
              </a:solidFill>
              <a:miter lim="800000"/>
              <a:headEnd/>
              <a:tailEnd/>
            </a:ln>
            <a:effectLst/>
          </p:spPr>
          <p:txBody>
            <a:bodyPr/>
            <a:lstStyle/>
            <a:p>
              <a:pPr algn="l"/>
              <a:r>
                <a:rPr lang="en-US" sz="1400" b="1"/>
                <a:t>P</a:t>
              </a:r>
              <a:endParaRPr lang="en-US"/>
            </a:p>
          </p:txBody>
        </p:sp>
        <p:sp>
          <p:nvSpPr>
            <p:cNvPr id="986136" name="Rectangle 24"/>
            <p:cNvSpPr>
              <a:spLocks noChangeArrowheads="1"/>
            </p:cNvSpPr>
            <p:nvPr/>
          </p:nvSpPr>
          <p:spPr bwMode="auto">
            <a:xfrm>
              <a:off x="2844" y="2856"/>
              <a:ext cx="222" cy="192"/>
            </a:xfrm>
            <a:prstGeom prst="rect">
              <a:avLst/>
            </a:prstGeom>
            <a:solidFill>
              <a:srgbClr val="FFFFFF"/>
            </a:solidFill>
            <a:ln w="9525" algn="ctr">
              <a:solidFill>
                <a:srgbClr val="000000"/>
              </a:solidFill>
              <a:miter lim="800000"/>
              <a:headEnd/>
              <a:tailEnd/>
            </a:ln>
            <a:effectLst/>
          </p:spPr>
          <p:txBody>
            <a:bodyPr/>
            <a:lstStyle/>
            <a:p>
              <a:pPr algn="l"/>
              <a:r>
                <a:rPr lang="en-US" sz="1400" b="1"/>
                <a:t>E</a:t>
              </a:r>
            </a:p>
            <a:p>
              <a:endParaRPr lang="en-US"/>
            </a:p>
          </p:txBody>
        </p:sp>
        <p:sp>
          <p:nvSpPr>
            <p:cNvPr id="986137" name="Rectangle 25"/>
            <p:cNvSpPr>
              <a:spLocks noChangeArrowheads="1"/>
            </p:cNvSpPr>
            <p:nvPr/>
          </p:nvSpPr>
          <p:spPr bwMode="auto">
            <a:xfrm>
              <a:off x="3066" y="2856"/>
              <a:ext cx="222" cy="192"/>
            </a:xfrm>
            <a:prstGeom prst="rect">
              <a:avLst/>
            </a:prstGeom>
            <a:solidFill>
              <a:srgbClr val="FFFFFF"/>
            </a:solidFill>
            <a:ln w="9525" algn="ctr">
              <a:solidFill>
                <a:srgbClr val="000000"/>
              </a:solidFill>
              <a:miter lim="800000"/>
              <a:headEnd/>
              <a:tailEnd/>
            </a:ln>
            <a:effectLst/>
          </p:spPr>
          <p:txBody>
            <a:bodyPr/>
            <a:lstStyle/>
            <a:p>
              <a:pPr algn="l"/>
              <a:r>
                <a:rPr lang="en-US" sz="1400" b="1"/>
                <a:t>E</a:t>
              </a:r>
            </a:p>
            <a:p>
              <a:endParaRPr lang="en-US"/>
            </a:p>
          </p:txBody>
        </p:sp>
        <p:sp>
          <p:nvSpPr>
            <p:cNvPr id="986138" name="Rectangle 26"/>
            <p:cNvSpPr>
              <a:spLocks noChangeArrowheads="1"/>
            </p:cNvSpPr>
            <p:nvPr/>
          </p:nvSpPr>
          <p:spPr bwMode="auto">
            <a:xfrm>
              <a:off x="3288" y="2856"/>
              <a:ext cx="222" cy="192"/>
            </a:xfrm>
            <a:prstGeom prst="rect">
              <a:avLst/>
            </a:prstGeom>
            <a:solidFill>
              <a:srgbClr val="FFFFFF"/>
            </a:solidFill>
            <a:ln w="9525" algn="ctr">
              <a:solidFill>
                <a:srgbClr val="000000"/>
              </a:solidFill>
              <a:miter lim="800000"/>
              <a:headEnd/>
              <a:tailEnd/>
            </a:ln>
            <a:effectLst/>
          </p:spPr>
          <p:txBody>
            <a:bodyPr/>
            <a:lstStyle/>
            <a:p>
              <a:pPr algn="l"/>
              <a:r>
                <a:rPr lang="en-US" sz="1400" b="1"/>
                <a:t>h</a:t>
              </a:r>
            </a:p>
            <a:p>
              <a:endParaRPr lang="en-US"/>
            </a:p>
          </p:txBody>
        </p:sp>
        <p:sp>
          <p:nvSpPr>
            <p:cNvPr id="986139" name="Rectangle 27"/>
            <p:cNvSpPr>
              <a:spLocks noChangeArrowheads="1"/>
            </p:cNvSpPr>
            <p:nvPr/>
          </p:nvSpPr>
          <p:spPr bwMode="auto">
            <a:xfrm>
              <a:off x="3510" y="2856"/>
              <a:ext cx="222" cy="192"/>
            </a:xfrm>
            <a:prstGeom prst="rect">
              <a:avLst/>
            </a:prstGeom>
            <a:solidFill>
              <a:srgbClr val="FFFFFF"/>
            </a:solidFill>
            <a:ln w="9525" algn="ctr">
              <a:solidFill>
                <a:srgbClr val="000000"/>
              </a:solidFill>
              <a:miter lim="800000"/>
              <a:headEnd/>
              <a:tailEnd/>
            </a:ln>
            <a:effectLst/>
          </p:spPr>
          <p:txBody>
            <a:bodyPr/>
            <a:lstStyle/>
            <a:p>
              <a:pPr algn="l"/>
              <a:r>
                <a:rPr lang="en-US" sz="1400" b="1"/>
                <a:t>H</a:t>
              </a:r>
            </a:p>
            <a:p>
              <a:endParaRPr lang="en-US"/>
            </a:p>
          </p:txBody>
        </p:sp>
        <p:sp>
          <p:nvSpPr>
            <p:cNvPr id="986140" name="Rectangle 28"/>
            <p:cNvSpPr>
              <a:spLocks noChangeArrowheads="1"/>
            </p:cNvSpPr>
            <p:nvPr/>
          </p:nvSpPr>
          <p:spPr bwMode="auto">
            <a:xfrm rot="16200000">
              <a:off x="1881" y="2604"/>
              <a:ext cx="218" cy="192"/>
            </a:xfrm>
            <a:prstGeom prst="rect">
              <a:avLst/>
            </a:prstGeom>
            <a:solidFill>
              <a:srgbClr val="FFFFFF"/>
            </a:solidFill>
            <a:ln w="9525" algn="ctr">
              <a:solidFill>
                <a:srgbClr val="000000"/>
              </a:solidFill>
              <a:miter lim="800000"/>
              <a:headEnd/>
              <a:tailEnd/>
            </a:ln>
            <a:effectLst/>
          </p:spPr>
          <p:txBody>
            <a:bodyPr/>
            <a:lstStyle/>
            <a:p>
              <a:pPr algn="l"/>
              <a:r>
                <a:rPr lang="en-US" sz="1400" b="1"/>
                <a:t>S</a:t>
              </a:r>
              <a:endParaRPr lang="en-US"/>
            </a:p>
          </p:txBody>
        </p:sp>
        <p:sp>
          <p:nvSpPr>
            <p:cNvPr id="986141" name="Rectangle 29"/>
            <p:cNvSpPr>
              <a:spLocks noChangeArrowheads="1"/>
            </p:cNvSpPr>
            <p:nvPr/>
          </p:nvSpPr>
          <p:spPr bwMode="auto">
            <a:xfrm rot="16200000">
              <a:off x="1881" y="2387"/>
              <a:ext cx="217" cy="192"/>
            </a:xfrm>
            <a:prstGeom prst="rect">
              <a:avLst/>
            </a:prstGeom>
            <a:solidFill>
              <a:srgbClr val="FFFFFF"/>
            </a:solidFill>
            <a:ln w="9525" algn="ctr">
              <a:solidFill>
                <a:srgbClr val="000000"/>
              </a:solidFill>
              <a:miter lim="800000"/>
              <a:headEnd/>
              <a:tailEnd/>
            </a:ln>
            <a:effectLst/>
          </p:spPr>
          <p:txBody>
            <a:bodyPr/>
            <a:lstStyle/>
            <a:p>
              <a:pPr algn="l"/>
              <a:r>
                <a:rPr lang="en-US" sz="1400" b="1"/>
                <a:t>P</a:t>
              </a:r>
              <a:endParaRPr lang="en-US"/>
            </a:p>
          </p:txBody>
        </p:sp>
        <p:sp>
          <p:nvSpPr>
            <p:cNvPr id="986142" name="Rectangle 30"/>
            <p:cNvSpPr>
              <a:spLocks noChangeArrowheads="1"/>
            </p:cNvSpPr>
            <p:nvPr/>
          </p:nvSpPr>
          <p:spPr bwMode="auto">
            <a:xfrm rot="16200000">
              <a:off x="1881" y="2170"/>
              <a:ext cx="218" cy="192"/>
            </a:xfrm>
            <a:prstGeom prst="rect">
              <a:avLst/>
            </a:prstGeom>
            <a:solidFill>
              <a:srgbClr val="FFFFFF"/>
            </a:solidFill>
            <a:ln w="9525" algn="ctr">
              <a:solidFill>
                <a:srgbClr val="000000"/>
              </a:solidFill>
              <a:miter lim="800000"/>
              <a:headEnd/>
              <a:tailEnd/>
            </a:ln>
            <a:effectLst/>
          </p:spPr>
          <p:txBody>
            <a:bodyPr/>
            <a:lstStyle/>
            <a:p>
              <a:pPr algn="l"/>
              <a:r>
                <a:rPr lang="en-US" sz="1400" b="1"/>
                <a:t>E</a:t>
              </a:r>
              <a:endParaRPr lang="en-US"/>
            </a:p>
          </p:txBody>
        </p:sp>
        <p:sp>
          <p:nvSpPr>
            <p:cNvPr id="986143" name="Rectangle 31"/>
            <p:cNvSpPr>
              <a:spLocks noChangeArrowheads="1"/>
            </p:cNvSpPr>
            <p:nvPr/>
          </p:nvSpPr>
          <p:spPr bwMode="auto">
            <a:xfrm rot="16200000">
              <a:off x="1881" y="1953"/>
              <a:ext cx="218" cy="192"/>
            </a:xfrm>
            <a:prstGeom prst="rect">
              <a:avLst/>
            </a:prstGeom>
            <a:solidFill>
              <a:srgbClr val="FFFFFF"/>
            </a:solidFill>
            <a:ln w="9525" algn="ctr">
              <a:solidFill>
                <a:srgbClr val="000000"/>
              </a:solidFill>
              <a:miter lim="800000"/>
              <a:headEnd/>
              <a:tailEnd/>
            </a:ln>
            <a:effectLst/>
          </p:spPr>
          <p:txBody>
            <a:bodyPr/>
            <a:lstStyle/>
            <a:p>
              <a:pPr algn="l"/>
              <a:r>
                <a:rPr lang="en-US" sz="1400" b="1"/>
                <a:t>E</a:t>
              </a:r>
            </a:p>
            <a:p>
              <a:endParaRPr lang="en-US"/>
            </a:p>
          </p:txBody>
        </p:sp>
        <p:sp>
          <p:nvSpPr>
            <p:cNvPr id="986144" name="Rectangle 32"/>
            <p:cNvSpPr>
              <a:spLocks noChangeArrowheads="1"/>
            </p:cNvSpPr>
            <p:nvPr/>
          </p:nvSpPr>
          <p:spPr bwMode="auto">
            <a:xfrm rot="16200000">
              <a:off x="1881" y="1735"/>
              <a:ext cx="218" cy="192"/>
            </a:xfrm>
            <a:prstGeom prst="rect">
              <a:avLst/>
            </a:prstGeom>
            <a:solidFill>
              <a:srgbClr val="FFFFFF"/>
            </a:solidFill>
            <a:ln w="9525" algn="ctr">
              <a:solidFill>
                <a:srgbClr val="000000"/>
              </a:solidFill>
              <a:miter lim="800000"/>
              <a:headEnd/>
              <a:tailEnd/>
            </a:ln>
            <a:effectLst/>
          </p:spPr>
          <p:txBody>
            <a:bodyPr/>
            <a:lstStyle/>
            <a:p>
              <a:pPr algn="l"/>
              <a:r>
                <a:rPr lang="en-US" sz="1400" b="1"/>
                <a:t>C</a:t>
              </a:r>
            </a:p>
            <a:p>
              <a:endParaRPr lang="en-US"/>
            </a:p>
          </p:txBody>
        </p:sp>
        <p:sp>
          <p:nvSpPr>
            <p:cNvPr id="986145" name="Rectangle 33"/>
            <p:cNvSpPr>
              <a:spLocks noChangeArrowheads="1"/>
            </p:cNvSpPr>
            <p:nvPr/>
          </p:nvSpPr>
          <p:spPr bwMode="auto">
            <a:xfrm rot="16200000">
              <a:off x="1881" y="1517"/>
              <a:ext cx="218" cy="192"/>
            </a:xfrm>
            <a:prstGeom prst="rect">
              <a:avLst/>
            </a:prstGeom>
            <a:solidFill>
              <a:srgbClr val="FFFFFF"/>
            </a:solidFill>
            <a:ln w="9525" algn="ctr">
              <a:solidFill>
                <a:srgbClr val="000000"/>
              </a:solidFill>
              <a:miter lim="800000"/>
              <a:headEnd/>
              <a:tailEnd/>
            </a:ln>
            <a:effectLst/>
          </p:spPr>
          <p:txBody>
            <a:bodyPr/>
            <a:lstStyle/>
            <a:p>
              <a:pPr algn="l"/>
              <a:r>
                <a:rPr lang="en-US" sz="1400" b="1"/>
                <a:t>H</a:t>
              </a:r>
            </a:p>
            <a:p>
              <a:endParaRPr lang="en-US"/>
            </a:p>
          </p:txBody>
        </p:sp>
        <p:sp>
          <p:nvSpPr>
            <p:cNvPr id="986146" name="Line 34"/>
            <p:cNvSpPr>
              <a:spLocks noChangeShapeType="1"/>
            </p:cNvSpPr>
            <p:nvPr/>
          </p:nvSpPr>
          <p:spPr bwMode="auto">
            <a:xfrm>
              <a:off x="2280" y="2700"/>
              <a:ext cx="223" cy="0"/>
            </a:xfrm>
            <a:prstGeom prst="line">
              <a:avLst/>
            </a:prstGeom>
            <a:noFill/>
            <a:ln w="19050">
              <a:solidFill>
                <a:srgbClr val="0000FF"/>
              </a:solidFill>
              <a:round/>
              <a:headEnd type="oval" w="med" len="med"/>
              <a:tailEnd type="oval" w="med" len="med"/>
            </a:ln>
            <a:effectLst/>
          </p:spPr>
          <p:txBody>
            <a:bodyPr/>
            <a:lstStyle/>
            <a:p>
              <a:endParaRPr lang="en-US"/>
            </a:p>
          </p:txBody>
        </p:sp>
        <p:sp>
          <p:nvSpPr>
            <p:cNvPr id="986147" name="Line 35"/>
            <p:cNvSpPr>
              <a:spLocks noChangeShapeType="1"/>
            </p:cNvSpPr>
            <p:nvPr/>
          </p:nvSpPr>
          <p:spPr bwMode="auto">
            <a:xfrm flipV="1">
              <a:off x="2503" y="2479"/>
              <a:ext cx="227" cy="222"/>
            </a:xfrm>
            <a:prstGeom prst="line">
              <a:avLst/>
            </a:prstGeom>
            <a:noFill/>
            <a:ln w="19050">
              <a:solidFill>
                <a:srgbClr val="0000FF"/>
              </a:solidFill>
              <a:round/>
              <a:headEnd type="oval" w="med" len="med"/>
              <a:tailEnd type="oval" w="med" len="med"/>
            </a:ln>
            <a:effectLst/>
          </p:spPr>
          <p:txBody>
            <a:bodyPr/>
            <a:lstStyle/>
            <a:p>
              <a:endParaRPr lang="en-US"/>
            </a:p>
          </p:txBody>
        </p:sp>
        <p:sp>
          <p:nvSpPr>
            <p:cNvPr id="986148" name="Line 36"/>
            <p:cNvSpPr>
              <a:spLocks noChangeShapeType="1"/>
            </p:cNvSpPr>
            <p:nvPr/>
          </p:nvSpPr>
          <p:spPr bwMode="auto">
            <a:xfrm flipV="1">
              <a:off x="2730" y="2258"/>
              <a:ext cx="229" cy="220"/>
            </a:xfrm>
            <a:prstGeom prst="line">
              <a:avLst/>
            </a:prstGeom>
            <a:noFill/>
            <a:ln w="19050">
              <a:solidFill>
                <a:srgbClr val="0000FF"/>
              </a:solidFill>
              <a:round/>
              <a:headEnd type="oval" w="med" len="med"/>
              <a:tailEnd type="oval" w="med" len="med"/>
            </a:ln>
            <a:effectLst/>
          </p:spPr>
          <p:txBody>
            <a:bodyPr/>
            <a:lstStyle/>
            <a:p>
              <a:endParaRPr lang="en-US"/>
            </a:p>
          </p:txBody>
        </p:sp>
        <p:sp>
          <p:nvSpPr>
            <p:cNvPr id="986149" name="Line 37"/>
            <p:cNvSpPr>
              <a:spLocks noChangeShapeType="1"/>
            </p:cNvSpPr>
            <p:nvPr/>
          </p:nvSpPr>
          <p:spPr bwMode="auto">
            <a:xfrm flipV="1">
              <a:off x="2959" y="2042"/>
              <a:ext cx="216" cy="215"/>
            </a:xfrm>
            <a:prstGeom prst="line">
              <a:avLst/>
            </a:prstGeom>
            <a:noFill/>
            <a:ln w="19050">
              <a:solidFill>
                <a:srgbClr val="0000FF"/>
              </a:solidFill>
              <a:round/>
              <a:headEnd type="oval" w="med" len="med"/>
              <a:tailEnd type="oval" w="med" len="med"/>
            </a:ln>
            <a:effectLst/>
          </p:spPr>
          <p:txBody>
            <a:bodyPr/>
            <a:lstStyle/>
            <a:p>
              <a:endParaRPr lang="en-US"/>
            </a:p>
          </p:txBody>
        </p:sp>
        <p:sp>
          <p:nvSpPr>
            <p:cNvPr id="986150" name="Line 38"/>
            <p:cNvSpPr>
              <a:spLocks noChangeShapeType="1"/>
            </p:cNvSpPr>
            <p:nvPr/>
          </p:nvSpPr>
          <p:spPr bwMode="auto">
            <a:xfrm flipV="1">
              <a:off x="3175" y="1610"/>
              <a:ext cx="227" cy="221"/>
            </a:xfrm>
            <a:prstGeom prst="line">
              <a:avLst/>
            </a:prstGeom>
            <a:noFill/>
            <a:ln w="19050">
              <a:solidFill>
                <a:srgbClr val="0000FF"/>
              </a:solidFill>
              <a:round/>
              <a:headEnd type="oval" w="med" len="med"/>
              <a:tailEnd type="oval" w="med" len="med"/>
            </a:ln>
            <a:effectLst/>
          </p:spPr>
          <p:txBody>
            <a:bodyPr/>
            <a:lstStyle/>
            <a:p>
              <a:endParaRPr lang="en-US"/>
            </a:p>
          </p:txBody>
        </p:sp>
        <p:sp>
          <p:nvSpPr>
            <p:cNvPr id="986151" name="Line 39"/>
            <p:cNvSpPr>
              <a:spLocks noChangeShapeType="1"/>
            </p:cNvSpPr>
            <p:nvPr/>
          </p:nvSpPr>
          <p:spPr bwMode="auto">
            <a:xfrm>
              <a:off x="3402" y="1614"/>
              <a:ext cx="222" cy="0"/>
            </a:xfrm>
            <a:prstGeom prst="line">
              <a:avLst/>
            </a:prstGeom>
            <a:noFill/>
            <a:ln w="19050">
              <a:solidFill>
                <a:srgbClr val="0000FF"/>
              </a:solidFill>
              <a:round/>
              <a:headEnd type="oval" w="med" len="med"/>
              <a:tailEnd type="oval" w="med" len="med"/>
            </a:ln>
            <a:effectLst/>
          </p:spPr>
          <p:txBody>
            <a:bodyPr/>
            <a:lstStyle/>
            <a:p>
              <a:endParaRPr lang="en-US"/>
            </a:p>
          </p:txBody>
        </p:sp>
        <p:sp>
          <p:nvSpPr>
            <p:cNvPr id="986152" name="Line 40"/>
            <p:cNvSpPr>
              <a:spLocks noChangeShapeType="1"/>
            </p:cNvSpPr>
            <p:nvPr/>
          </p:nvSpPr>
          <p:spPr bwMode="auto">
            <a:xfrm flipV="1">
              <a:off x="3175" y="1830"/>
              <a:ext cx="0" cy="210"/>
            </a:xfrm>
            <a:prstGeom prst="line">
              <a:avLst/>
            </a:prstGeom>
            <a:noFill/>
            <a:ln w="15875">
              <a:solidFill>
                <a:srgbClr val="0000FF"/>
              </a:solidFill>
              <a:round/>
              <a:headEnd type="oval" w="med" len="med"/>
              <a:tailEnd type="oval" w="med" len="med"/>
            </a:ln>
            <a:effectLst/>
          </p:spPr>
          <p:txBody>
            <a:bodyPr/>
            <a:lstStyle/>
            <a:p>
              <a:endParaRPr lang="en-US"/>
            </a:p>
          </p:txBody>
        </p:sp>
        <p:sp>
          <p:nvSpPr>
            <p:cNvPr id="986153" name="Line 41"/>
            <p:cNvSpPr>
              <a:spLocks noChangeShapeType="1"/>
            </p:cNvSpPr>
            <p:nvPr/>
          </p:nvSpPr>
          <p:spPr bwMode="auto">
            <a:xfrm>
              <a:off x="2712" y="2256"/>
              <a:ext cx="246" cy="0"/>
            </a:xfrm>
            <a:prstGeom prst="line">
              <a:avLst/>
            </a:prstGeom>
            <a:noFill/>
            <a:ln w="15875" cap="rnd">
              <a:solidFill>
                <a:srgbClr val="FF0000"/>
              </a:solidFill>
              <a:prstDash val="sysDot"/>
              <a:round/>
              <a:headEnd type="oval" w="med" len="med"/>
              <a:tailEnd type="triangle" w="med" len="med"/>
            </a:ln>
            <a:effectLst/>
          </p:spPr>
          <p:txBody>
            <a:bodyPr/>
            <a:lstStyle/>
            <a:p>
              <a:endParaRPr lang="en-US"/>
            </a:p>
          </p:txBody>
        </p:sp>
        <p:sp>
          <p:nvSpPr>
            <p:cNvPr id="986154" name="Line 42"/>
            <p:cNvSpPr>
              <a:spLocks noChangeShapeType="1"/>
            </p:cNvSpPr>
            <p:nvPr/>
          </p:nvSpPr>
          <p:spPr bwMode="auto">
            <a:xfrm flipV="1">
              <a:off x="2730" y="2250"/>
              <a:ext cx="222" cy="222"/>
            </a:xfrm>
            <a:prstGeom prst="line">
              <a:avLst/>
            </a:prstGeom>
            <a:noFill/>
            <a:ln w="15875" cap="rnd">
              <a:solidFill>
                <a:srgbClr val="FF0000"/>
              </a:solidFill>
              <a:prstDash val="sysDot"/>
              <a:round/>
              <a:headEnd type="oval" w="med" len="med"/>
              <a:tailEnd type="triangle" w="med" len="med"/>
            </a:ln>
            <a:effectLst/>
          </p:spPr>
          <p:txBody>
            <a:bodyPr/>
            <a:lstStyle/>
            <a:p>
              <a:endParaRPr lang="en-US"/>
            </a:p>
          </p:txBody>
        </p:sp>
        <p:sp>
          <p:nvSpPr>
            <p:cNvPr id="986155" name="Line 43"/>
            <p:cNvSpPr>
              <a:spLocks noChangeShapeType="1"/>
            </p:cNvSpPr>
            <p:nvPr/>
          </p:nvSpPr>
          <p:spPr bwMode="auto">
            <a:xfrm flipV="1">
              <a:off x="2952" y="2262"/>
              <a:ext cx="1" cy="222"/>
            </a:xfrm>
            <a:prstGeom prst="line">
              <a:avLst/>
            </a:prstGeom>
            <a:noFill/>
            <a:ln w="15875" cap="rnd">
              <a:solidFill>
                <a:srgbClr val="FF0000"/>
              </a:solidFill>
              <a:prstDash val="sysDot"/>
              <a:round/>
              <a:headEnd type="oval" w="med" len="med"/>
              <a:tailEnd type="triangle" w="med" len="med"/>
            </a:ln>
            <a:effectLst/>
          </p:spPr>
          <p:txBody>
            <a:bodyPr/>
            <a:lstStyle/>
            <a:p>
              <a:endParaRPr lang="en-US"/>
            </a:p>
          </p:txBody>
        </p:sp>
        <p:sp>
          <p:nvSpPr>
            <p:cNvPr id="986156" name="Text Box 44"/>
            <p:cNvSpPr txBox="1">
              <a:spLocks noChangeArrowheads="1"/>
            </p:cNvSpPr>
            <p:nvPr/>
          </p:nvSpPr>
          <p:spPr bwMode="auto">
            <a:xfrm>
              <a:off x="2521" y="2322"/>
              <a:ext cx="281" cy="162"/>
            </a:xfrm>
            <a:prstGeom prst="rect">
              <a:avLst/>
            </a:prstGeom>
            <a:solidFill>
              <a:srgbClr val="FFFFFF">
                <a:alpha val="0"/>
              </a:srgbClr>
            </a:solidFill>
            <a:ln w="9525" algn="ctr">
              <a:noFill/>
              <a:miter lim="800000"/>
              <a:headEnd/>
              <a:tailEnd/>
            </a:ln>
            <a:effectLst/>
          </p:spPr>
          <p:txBody>
            <a:bodyPr/>
            <a:lstStyle/>
            <a:p>
              <a:pPr algn="l"/>
              <a:r>
                <a:rPr lang="en-US" sz="1200"/>
                <a:t>i-1</a:t>
              </a:r>
              <a:endParaRPr lang="en-US"/>
            </a:p>
          </p:txBody>
        </p:sp>
        <p:sp>
          <p:nvSpPr>
            <p:cNvPr id="986157" name="Text Box 45"/>
            <p:cNvSpPr txBox="1">
              <a:spLocks noChangeArrowheads="1"/>
            </p:cNvSpPr>
            <p:nvPr/>
          </p:nvSpPr>
          <p:spPr bwMode="auto">
            <a:xfrm>
              <a:off x="2641" y="2454"/>
              <a:ext cx="287" cy="161"/>
            </a:xfrm>
            <a:prstGeom prst="rect">
              <a:avLst/>
            </a:prstGeom>
            <a:solidFill>
              <a:srgbClr val="FFFFFF">
                <a:alpha val="0"/>
              </a:srgbClr>
            </a:solidFill>
            <a:ln w="9525" algn="ctr">
              <a:noFill/>
              <a:miter lim="800000"/>
              <a:headEnd/>
              <a:tailEnd/>
            </a:ln>
            <a:effectLst/>
          </p:spPr>
          <p:txBody>
            <a:bodyPr/>
            <a:lstStyle/>
            <a:p>
              <a:pPr algn="l"/>
              <a:r>
                <a:rPr lang="en-US" sz="1200"/>
                <a:t>j-1</a:t>
              </a:r>
              <a:endParaRPr lang="en-US"/>
            </a:p>
          </p:txBody>
        </p:sp>
        <p:sp>
          <p:nvSpPr>
            <p:cNvPr id="986158" name="Text Box 46"/>
            <p:cNvSpPr txBox="1">
              <a:spLocks noChangeArrowheads="1"/>
            </p:cNvSpPr>
            <p:nvPr/>
          </p:nvSpPr>
          <p:spPr bwMode="auto">
            <a:xfrm>
              <a:off x="2515" y="2100"/>
              <a:ext cx="366" cy="162"/>
            </a:xfrm>
            <a:prstGeom prst="rect">
              <a:avLst/>
            </a:prstGeom>
            <a:solidFill>
              <a:srgbClr val="FFFFFF">
                <a:alpha val="0"/>
              </a:srgbClr>
            </a:solidFill>
            <a:ln w="9525" algn="ctr">
              <a:noFill/>
              <a:miter lim="800000"/>
              <a:headEnd/>
              <a:tailEnd/>
            </a:ln>
            <a:effectLst/>
          </p:spPr>
          <p:txBody>
            <a:bodyPr/>
            <a:lstStyle/>
            <a:p>
              <a:pPr algn="l"/>
              <a:r>
                <a:rPr lang="en-US" sz="1200"/>
                <a:t>i-1, j</a:t>
              </a:r>
              <a:endParaRPr lang="en-US"/>
            </a:p>
          </p:txBody>
        </p:sp>
        <p:sp>
          <p:nvSpPr>
            <p:cNvPr id="986159" name="Text Box 47"/>
            <p:cNvSpPr txBox="1">
              <a:spLocks noChangeArrowheads="1"/>
            </p:cNvSpPr>
            <p:nvPr/>
          </p:nvSpPr>
          <p:spPr bwMode="auto">
            <a:xfrm>
              <a:off x="2838" y="2464"/>
              <a:ext cx="361" cy="162"/>
            </a:xfrm>
            <a:prstGeom prst="rect">
              <a:avLst/>
            </a:prstGeom>
            <a:solidFill>
              <a:srgbClr val="FFFFFF">
                <a:alpha val="0"/>
              </a:srgbClr>
            </a:solidFill>
            <a:ln w="9525" algn="ctr">
              <a:noFill/>
              <a:miter lim="800000"/>
              <a:headEnd/>
              <a:tailEnd/>
            </a:ln>
            <a:effectLst/>
          </p:spPr>
          <p:txBody>
            <a:bodyPr/>
            <a:lstStyle/>
            <a:p>
              <a:pPr algn="l"/>
              <a:r>
                <a:rPr lang="en-US" sz="1200"/>
                <a:t>i, j-1</a:t>
              </a:r>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6D2F3B02-1C5C-4957-9517-52E35BD4D533}" type="datetime3">
              <a:rPr lang="en-US"/>
              <a:pPr/>
              <a:t>22 April 2015</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F66E01DE-23D2-41F8-B400-810D473B91EA}" type="slidenum">
              <a:rPr lang="en-US"/>
              <a:pPr/>
              <a:t>4</a:t>
            </a:fld>
            <a:endParaRPr lang="en-US"/>
          </a:p>
        </p:txBody>
      </p:sp>
      <p:sp>
        <p:nvSpPr>
          <p:cNvPr id="953346" name="Rectangle 2"/>
          <p:cNvSpPr>
            <a:spLocks noGrp="1" noChangeArrowheads="1"/>
          </p:cNvSpPr>
          <p:nvPr>
            <p:ph type="title"/>
          </p:nvPr>
        </p:nvSpPr>
        <p:spPr/>
        <p:txBody>
          <a:bodyPr/>
          <a:lstStyle/>
          <a:p>
            <a:r>
              <a:rPr lang="en-US" sz="3400"/>
              <a:t>Template Matching Mechanism </a:t>
            </a:r>
            <a:endParaRPr lang="en-US" sz="3400" b="0"/>
          </a:p>
        </p:txBody>
      </p:sp>
      <p:sp>
        <p:nvSpPr>
          <p:cNvPr id="953347" name="Rectangle 3"/>
          <p:cNvSpPr>
            <a:spLocks noGrp="1" noChangeArrowheads="1"/>
          </p:cNvSpPr>
          <p:nvPr>
            <p:ph type="body" idx="1"/>
          </p:nvPr>
        </p:nvSpPr>
        <p:spPr/>
        <p:txBody>
          <a:bodyPr/>
          <a:lstStyle/>
          <a:p>
            <a:r>
              <a:rPr lang="en-US" sz="2000" dirty="0"/>
              <a:t>Test pattern, </a:t>
            </a:r>
            <a:r>
              <a:rPr lang="en-US" sz="2000" b="1" i="1" dirty="0"/>
              <a:t>T </a:t>
            </a:r>
            <a:r>
              <a:rPr lang="en-US" sz="2000" dirty="0"/>
              <a:t>, and reference patterns, {</a:t>
            </a:r>
            <a:r>
              <a:rPr lang="en-US" sz="2000" b="1" i="1" dirty="0"/>
              <a:t>R</a:t>
            </a:r>
            <a:r>
              <a:rPr lang="en-US" sz="2000" baseline="-25000" dirty="0"/>
              <a:t>1</a:t>
            </a:r>
            <a:r>
              <a:rPr lang="en-US" sz="2000" i="1" dirty="0"/>
              <a:t>,..., </a:t>
            </a:r>
            <a:r>
              <a:rPr lang="en-US" sz="2000" b="1" i="1" dirty="0"/>
              <a:t>R</a:t>
            </a:r>
            <a:r>
              <a:rPr lang="en-US" sz="2000" i="1" baseline="-25000" dirty="0"/>
              <a:t>V </a:t>
            </a:r>
            <a:r>
              <a:rPr lang="en-US" sz="2000" dirty="0"/>
              <a:t>},are represented by sequences of feature measurements </a:t>
            </a:r>
          </a:p>
          <a:p>
            <a:r>
              <a:rPr lang="en-US" sz="2000" dirty="0"/>
              <a:t>Pattern similarity is determined by aligning test pattern, </a:t>
            </a:r>
            <a:r>
              <a:rPr lang="en-US" sz="2000" b="1" i="1" dirty="0"/>
              <a:t>T </a:t>
            </a:r>
            <a:r>
              <a:rPr lang="en-US" sz="2000" dirty="0"/>
              <a:t>,with reference pattern, </a:t>
            </a:r>
            <a:r>
              <a:rPr lang="en-US" sz="2000" b="1" i="1" dirty="0" smtClean="0"/>
              <a:t>R</a:t>
            </a:r>
            <a:r>
              <a:rPr lang="en-US" sz="2000" i="1" dirty="0" smtClean="0"/>
              <a:t> </a:t>
            </a:r>
            <a:r>
              <a:rPr lang="en-US" sz="2000" dirty="0"/>
              <a:t>, with distortion </a:t>
            </a:r>
            <a:r>
              <a:rPr lang="en-US" sz="2000" dirty="0" smtClean="0"/>
              <a:t>D(</a:t>
            </a:r>
            <a:r>
              <a:rPr lang="en-US" sz="2000" b="1" i="1" dirty="0" smtClean="0"/>
              <a:t>T</a:t>
            </a:r>
            <a:r>
              <a:rPr lang="en-US" sz="2000" i="1" dirty="0" smtClean="0"/>
              <a:t>,</a:t>
            </a:r>
            <a:r>
              <a:rPr lang="en-US" sz="2000" b="1" i="1" dirty="0" smtClean="0"/>
              <a:t>R</a:t>
            </a:r>
            <a:r>
              <a:rPr lang="en-US" sz="2000" dirty="0" smtClean="0"/>
              <a:t>) </a:t>
            </a:r>
            <a:endParaRPr lang="en-US" sz="2000" dirty="0"/>
          </a:p>
          <a:p>
            <a:r>
              <a:rPr lang="en-US" sz="2000" dirty="0"/>
              <a:t>Decision rule chooses reference pattern, </a:t>
            </a:r>
            <a:r>
              <a:rPr lang="en-US" sz="2000" b="1" i="1" dirty="0"/>
              <a:t>R</a:t>
            </a:r>
            <a:r>
              <a:rPr lang="en-US" sz="2000" b="1" i="1" baseline="30000" dirty="0"/>
              <a:t>*</a:t>
            </a:r>
            <a:r>
              <a:rPr lang="en-US" sz="2000" dirty="0"/>
              <a:t> , with smallest alignment distortion D(</a:t>
            </a:r>
            <a:r>
              <a:rPr lang="en-US" sz="2000" b="1" i="1" dirty="0"/>
              <a:t>T</a:t>
            </a:r>
            <a:r>
              <a:rPr lang="en-US" sz="2000" i="1" dirty="0"/>
              <a:t>,</a:t>
            </a:r>
            <a:r>
              <a:rPr lang="en-US" sz="2000" b="1" i="1" dirty="0"/>
              <a:t>R</a:t>
            </a:r>
            <a:r>
              <a:rPr lang="en-US" sz="2000" b="1" i="1" baseline="30000" dirty="0"/>
              <a:t>*</a:t>
            </a:r>
            <a:r>
              <a:rPr lang="en-US" sz="2000" dirty="0"/>
              <a:t>)</a:t>
            </a:r>
          </a:p>
          <a:p>
            <a:endParaRPr lang="en-US" sz="2000" dirty="0"/>
          </a:p>
          <a:p>
            <a:endParaRPr lang="en-US" sz="2000" dirty="0"/>
          </a:p>
          <a:p>
            <a:endParaRPr lang="en-US" sz="2000" dirty="0"/>
          </a:p>
          <a:p>
            <a:r>
              <a:rPr lang="en-US" sz="2000" dirty="0">
                <a:solidFill>
                  <a:srgbClr val="FF0000"/>
                </a:solidFill>
              </a:rPr>
              <a:t>Dynamic time warping</a:t>
            </a:r>
            <a:r>
              <a:rPr lang="en-US" sz="2000" dirty="0"/>
              <a:t> (DTW) is used to compute the best possible alignment warp, </a:t>
            </a:r>
            <a:r>
              <a:rPr lang="en-US" sz="2000" dirty="0" smtClean="0">
                <a:sym typeface="Symbol" pitchFamily="18" charset="2"/>
              </a:rPr>
              <a:t></a:t>
            </a:r>
            <a:r>
              <a:rPr lang="en-US" sz="2400" i="1" dirty="0" smtClean="0">
                <a:sym typeface="Symbol" pitchFamily="18" charset="2"/>
              </a:rPr>
              <a:t></a:t>
            </a:r>
            <a:r>
              <a:rPr lang="en-US" sz="2000" dirty="0" smtClean="0">
                <a:sym typeface="Symbol" pitchFamily="18" charset="2"/>
              </a:rPr>
              <a:t>, </a:t>
            </a:r>
            <a:r>
              <a:rPr lang="en-US" sz="2000" dirty="0">
                <a:sym typeface="Symbol" pitchFamily="18" charset="2"/>
              </a:rPr>
              <a:t>between </a:t>
            </a:r>
            <a:r>
              <a:rPr lang="en-US" sz="2000" b="1" i="1" dirty="0">
                <a:sym typeface="Symbol" pitchFamily="18" charset="2"/>
              </a:rPr>
              <a:t>T</a:t>
            </a:r>
            <a:r>
              <a:rPr lang="en-US" sz="2000" dirty="0">
                <a:sym typeface="Symbol" pitchFamily="18" charset="2"/>
              </a:rPr>
              <a:t> and </a:t>
            </a:r>
            <a:r>
              <a:rPr lang="en-US" sz="2000" b="1" i="1" dirty="0" smtClean="0"/>
              <a:t>R</a:t>
            </a:r>
            <a:r>
              <a:rPr lang="en-US" sz="2000" i="1" dirty="0" smtClean="0"/>
              <a:t>,</a:t>
            </a:r>
            <a:r>
              <a:rPr lang="en-US" sz="2000" dirty="0" smtClean="0"/>
              <a:t> </a:t>
            </a:r>
            <a:r>
              <a:rPr lang="en-US" sz="2000" dirty="0"/>
              <a:t>and associated distortion </a:t>
            </a:r>
            <a:r>
              <a:rPr lang="en-US" sz="2000" dirty="0" smtClean="0"/>
              <a:t>D(</a:t>
            </a:r>
            <a:r>
              <a:rPr lang="en-US" sz="2000" b="1" i="1" dirty="0" smtClean="0"/>
              <a:t>T</a:t>
            </a:r>
            <a:r>
              <a:rPr lang="en-US" sz="2000" i="1" dirty="0" smtClean="0"/>
              <a:t>,</a:t>
            </a:r>
            <a:r>
              <a:rPr lang="en-US" sz="2000" b="1" i="1" dirty="0" smtClean="0"/>
              <a:t>R</a:t>
            </a:r>
            <a:r>
              <a:rPr lang="en-US" sz="2000" dirty="0" smtClean="0"/>
              <a:t>) </a:t>
            </a:r>
            <a:endParaRPr lang="en-US" sz="2000" dirty="0"/>
          </a:p>
        </p:txBody>
      </p:sp>
      <p:graphicFrame>
        <p:nvGraphicFramePr>
          <p:cNvPr id="953348" name="Object 4"/>
          <p:cNvGraphicFramePr>
            <a:graphicFrameLocks noChangeAspect="1"/>
          </p:cNvGraphicFramePr>
          <p:nvPr>
            <p:extLst>
              <p:ext uri="{D42A27DB-BD31-4B8C-83A1-F6EECF244321}">
                <p14:modId xmlns:p14="http://schemas.microsoft.com/office/powerpoint/2010/main" val="3288630185"/>
              </p:ext>
            </p:extLst>
          </p:nvPr>
        </p:nvGraphicFramePr>
        <p:xfrm>
          <a:off x="2243138" y="3463925"/>
          <a:ext cx="4422775" cy="977900"/>
        </p:xfrm>
        <a:graphic>
          <a:graphicData uri="http://schemas.openxmlformats.org/presentationml/2006/ole">
            <mc:AlternateContent xmlns:mc="http://schemas.openxmlformats.org/markup-compatibility/2006">
              <mc:Choice xmlns:v="urn:schemas-microsoft-com:vml" Requires="v">
                <p:oleObj spid="_x0000_s953357" name="Equation" r:id="rId4" imgW="1320480" imgH="291960" progId="Equation.3">
                  <p:embed/>
                </p:oleObj>
              </mc:Choice>
              <mc:Fallback>
                <p:oleObj name="Equation" r:id="rId4" imgW="1320480" imgH="291960" progId="Equation.3">
                  <p:embed/>
                  <p:pic>
                    <p:nvPicPr>
                      <p:cNvPr id="0" name="Picture 4"/>
                      <p:cNvPicPr>
                        <a:picLocks noChangeAspect="1" noChangeArrowheads="1"/>
                      </p:cNvPicPr>
                      <p:nvPr/>
                    </p:nvPicPr>
                    <p:blipFill>
                      <a:blip r:embed="rId5"/>
                      <a:srcRect/>
                      <a:stretch>
                        <a:fillRect/>
                      </a:stretch>
                    </p:blipFill>
                    <p:spPr bwMode="auto">
                      <a:xfrm>
                        <a:off x="2243138" y="3463925"/>
                        <a:ext cx="442277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9A3794-9CE1-46CC-B068-87C60EB9D97E}"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13B514BF-7D8F-43BC-B603-6CE77A4A738F}" type="slidenum">
              <a:rPr lang="en-US"/>
              <a:pPr/>
              <a:t>40</a:t>
            </a:fld>
            <a:endParaRPr lang="en-US"/>
          </a:p>
        </p:txBody>
      </p:sp>
      <p:sp>
        <p:nvSpPr>
          <p:cNvPr id="988162" name="Rectangle 2"/>
          <p:cNvSpPr>
            <a:spLocks noGrp="1" noChangeArrowheads="1"/>
          </p:cNvSpPr>
          <p:nvPr>
            <p:ph type="title"/>
          </p:nvPr>
        </p:nvSpPr>
        <p:spPr/>
        <p:txBody>
          <a:bodyPr/>
          <a:lstStyle/>
          <a:p>
            <a:r>
              <a:rPr lang="en-US"/>
              <a:t>DTW - DP Algorithm Details</a:t>
            </a:r>
          </a:p>
        </p:txBody>
      </p:sp>
      <p:sp>
        <p:nvSpPr>
          <p:cNvPr id="988163" name="Rectangle 3"/>
          <p:cNvSpPr>
            <a:spLocks noGrp="1" noChangeArrowheads="1"/>
          </p:cNvSpPr>
          <p:nvPr>
            <p:ph type="body" idx="1"/>
          </p:nvPr>
        </p:nvSpPr>
        <p:spPr/>
        <p:txBody>
          <a:bodyPr/>
          <a:lstStyle/>
          <a:p>
            <a:pPr>
              <a:lnSpc>
                <a:spcPct val="80000"/>
              </a:lnSpc>
            </a:pPr>
            <a:r>
              <a:rPr lang="en-US" sz="1900"/>
              <a:t>In the example depicted in previous slide, the utterance is SsPEEhH, a noisy version of the template SPEECH. </a:t>
            </a:r>
          </a:p>
          <a:p>
            <a:pPr>
              <a:lnSpc>
                <a:spcPct val="80000"/>
              </a:lnSpc>
            </a:pPr>
            <a:r>
              <a:rPr lang="en-US" sz="1900"/>
              <a:t>The utterance SsPEEhH will typically be compared to all other templates (i.e., reference patterns or models that correspond to other words) in a repository to find the template that is the best match. </a:t>
            </a:r>
          </a:p>
          <a:p>
            <a:pPr>
              <a:lnSpc>
                <a:spcPct val="80000"/>
              </a:lnSpc>
            </a:pPr>
            <a:r>
              <a:rPr lang="en-US" sz="1900"/>
              <a:t>The best matching template is deemed to be the one that has the lowest global distance from the utterance, computed along a path that best aligns the utterance with a given template, i.e., produces the lowest global distance of any alignment path between the utterance and the given template. </a:t>
            </a:r>
          </a:p>
          <a:p>
            <a:pPr>
              <a:lnSpc>
                <a:spcPct val="80000"/>
              </a:lnSpc>
            </a:pPr>
            <a:r>
              <a:rPr lang="en-US" sz="1900"/>
              <a:t>By a path, we mean a series of associations between frames of the utterance and corresponding frames of the template. The complete universe of possible paths includes every possible set of associations between the frames. </a:t>
            </a:r>
          </a:p>
          <a:p>
            <a:pPr>
              <a:lnSpc>
                <a:spcPct val="80000"/>
              </a:lnSpc>
            </a:pPr>
            <a:r>
              <a:rPr lang="en-US" sz="1900"/>
              <a:t>A global distance of a path is the sum of local distances for each of the associations of the path.</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83F193-668D-4C39-BD2F-D5547CA58869}"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09899663-6B53-4923-BD4F-15C85A6C792D}" type="slidenum">
              <a:rPr lang="en-US"/>
              <a:pPr/>
              <a:t>41</a:t>
            </a:fld>
            <a:endParaRPr lang="en-US"/>
          </a:p>
        </p:txBody>
      </p:sp>
      <p:sp>
        <p:nvSpPr>
          <p:cNvPr id="989186" name="Rectangle 2"/>
          <p:cNvSpPr>
            <a:spLocks noGrp="1" noChangeArrowheads="1"/>
          </p:cNvSpPr>
          <p:nvPr>
            <p:ph type="title"/>
          </p:nvPr>
        </p:nvSpPr>
        <p:spPr/>
        <p:txBody>
          <a:bodyPr/>
          <a:lstStyle/>
          <a:p>
            <a:r>
              <a:rPr lang="en-US"/>
              <a:t>DTW - DP Algorithm Details</a:t>
            </a:r>
          </a:p>
        </p:txBody>
      </p:sp>
      <p:sp>
        <p:nvSpPr>
          <p:cNvPr id="989187" name="Rectangle 3"/>
          <p:cNvSpPr>
            <a:spLocks noGrp="1" noChangeArrowheads="1"/>
          </p:cNvSpPr>
          <p:nvPr>
            <p:ph type="body" idx="1"/>
          </p:nvPr>
        </p:nvSpPr>
        <p:spPr/>
        <p:txBody>
          <a:bodyPr/>
          <a:lstStyle/>
          <a:p>
            <a:pPr>
              <a:lnSpc>
                <a:spcPct val="80000"/>
              </a:lnSpc>
            </a:pPr>
            <a:r>
              <a:rPr lang="en-US" sz="2100"/>
              <a:t>One way to find the path that yields the best match (i.e., lowest global distance) between the utterance and a given template is by evaluating all possible paths in the universe. </a:t>
            </a:r>
          </a:p>
          <a:p>
            <a:pPr>
              <a:lnSpc>
                <a:spcPct val="80000"/>
              </a:lnSpc>
            </a:pPr>
            <a:r>
              <a:rPr lang="en-US" sz="2100"/>
              <a:t>That approach is time consuming because the number of possible paths is exponential with the length of the utterance. </a:t>
            </a:r>
          </a:p>
          <a:p>
            <a:pPr>
              <a:lnSpc>
                <a:spcPct val="80000"/>
              </a:lnSpc>
            </a:pPr>
            <a:r>
              <a:rPr lang="en-US" sz="2100"/>
              <a:t>The matching process can be shortened by requiring that </a:t>
            </a:r>
          </a:p>
          <a:p>
            <a:pPr lvl="1">
              <a:lnSpc>
                <a:spcPct val="80000"/>
              </a:lnSpc>
              <a:buFont typeface="Wingdings" pitchFamily="2" charset="2"/>
              <a:buAutoNum type="arabicPeriod"/>
            </a:pPr>
            <a:r>
              <a:rPr lang="en-US" sz="2000"/>
              <a:t>A path cannot go backwards in time; (i.e., to the left or down in the Figure)</a:t>
            </a:r>
          </a:p>
          <a:p>
            <a:pPr lvl="1">
              <a:lnSpc>
                <a:spcPct val="80000"/>
              </a:lnSpc>
              <a:buFont typeface="Wingdings" pitchFamily="2" charset="2"/>
              <a:buAutoNum type="arabicPeriod"/>
            </a:pPr>
            <a:r>
              <a:rPr lang="en-US" sz="2000"/>
              <a:t>A path must include an association for every frame in the utterance, and </a:t>
            </a:r>
          </a:p>
          <a:p>
            <a:pPr lvl="1">
              <a:lnSpc>
                <a:spcPct val="80000"/>
              </a:lnSpc>
              <a:buFont typeface="Wingdings" pitchFamily="2" charset="2"/>
              <a:buAutoNum type="arabicPeriod"/>
            </a:pPr>
            <a:r>
              <a:rPr lang="en-US" sz="2000"/>
              <a:t>Local distance scores are combined by adding to give a global distance.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fld id="{027E5B0D-D641-4300-8855-33CAA4899730}" type="datetime3">
              <a:rPr lang="en-US"/>
              <a:pPr/>
              <a:t>22 April 2015</a:t>
            </a:fld>
            <a:endParaRPr lang="en-US"/>
          </a:p>
        </p:txBody>
      </p:sp>
      <p:sp>
        <p:nvSpPr>
          <p:cNvPr id="23" name="Footer Placeholder 4"/>
          <p:cNvSpPr>
            <a:spLocks noGrp="1"/>
          </p:cNvSpPr>
          <p:nvPr>
            <p:ph type="ftr" sz="quarter" idx="11"/>
          </p:nvPr>
        </p:nvSpPr>
        <p:spPr/>
        <p:txBody>
          <a:bodyPr/>
          <a:lstStyle/>
          <a:p>
            <a:r>
              <a:rPr lang="en-US"/>
              <a:t>Veton Këpuska</a:t>
            </a:r>
          </a:p>
        </p:txBody>
      </p:sp>
      <p:sp>
        <p:nvSpPr>
          <p:cNvPr id="24" name="Slide Number Placeholder 5"/>
          <p:cNvSpPr>
            <a:spLocks noGrp="1"/>
          </p:cNvSpPr>
          <p:nvPr>
            <p:ph type="sldNum" sz="quarter" idx="12"/>
          </p:nvPr>
        </p:nvSpPr>
        <p:spPr/>
        <p:txBody>
          <a:bodyPr/>
          <a:lstStyle/>
          <a:p>
            <a:fld id="{F720A6AE-0BEC-4981-88CD-186588CD3A9A}" type="slidenum">
              <a:rPr lang="en-US"/>
              <a:pPr/>
              <a:t>42</a:t>
            </a:fld>
            <a:endParaRPr lang="en-US"/>
          </a:p>
        </p:txBody>
      </p:sp>
      <p:sp>
        <p:nvSpPr>
          <p:cNvPr id="990210" name="Rectangle 2"/>
          <p:cNvSpPr>
            <a:spLocks noGrp="1" noChangeArrowheads="1"/>
          </p:cNvSpPr>
          <p:nvPr>
            <p:ph type="title"/>
          </p:nvPr>
        </p:nvSpPr>
        <p:spPr/>
        <p:txBody>
          <a:bodyPr/>
          <a:lstStyle/>
          <a:p>
            <a:r>
              <a:rPr lang="en-US"/>
              <a:t>DTW - DP Algorithm Details</a:t>
            </a:r>
          </a:p>
        </p:txBody>
      </p:sp>
      <p:sp>
        <p:nvSpPr>
          <p:cNvPr id="990211" name="Rectangle 3"/>
          <p:cNvSpPr>
            <a:spLocks noGrp="1" noChangeArrowheads="1"/>
          </p:cNvSpPr>
          <p:nvPr>
            <p:ph type="body" idx="1"/>
          </p:nvPr>
        </p:nvSpPr>
        <p:spPr/>
        <p:txBody>
          <a:bodyPr/>
          <a:lstStyle/>
          <a:p>
            <a:pPr>
              <a:lnSpc>
                <a:spcPct val="90000"/>
              </a:lnSpc>
            </a:pPr>
            <a:r>
              <a:rPr lang="en-US" sz="2100"/>
              <a:t>For the moment, assume that a path must include an association for every frame in the template and every frame in the utterance. </a:t>
            </a:r>
          </a:p>
          <a:p>
            <a:pPr>
              <a:lnSpc>
                <a:spcPct val="90000"/>
              </a:lnSpc>
            </a:pPr>
            <a:r>
              <a:rPr lang="en-US" sz="2100"/>
              <a:t>Then, for a point (i, j) in the time-time matrix (where i indexes the utterance frame, j the template frame), the previous point must have been (i-1, j-1), (i-1, j) or (i, j-1) (because of the prohibition of going backward in time).</a:t>
            </a:r>
          </a:p>
          <a:p>
            <a:pPr>
              <a:lnSpc>
                <a:spcPct val="90000"/>
              </a:lnSpc>
            </a:pPr>
            <a:endParaRPr lang="en-US" sz="2100"/>
          </a:p>
          <a:p>
            <a:pPr>
              <a:lnSpc>
                <a:spcPct val="90000"/>
              </a:lnSpc>
            </a:pPr>
            <a:endParaRPr lang="en-US" sz="2100"/>
          </a:p>
          <a:p>
            <a:pPr>
              <a:lnSpc>
                <a:spcPct val="90000"/>
              </a:lnSpc>
            </a:pPr>
            <a:endParaRPr lang="en-US" sz="2100"/>
          </a:p>
          <a:p>
            <a:pPr>
              <a:lnSpc>
                <a:spcPct val="90000"/>
              </a:lnSpc>
            </a:pPr>
            <a:endParaRPr lang="en-US" sz="2100"/>
          </a:p>
          <a:p>
            <a:pPr>
              <a:lnSpc>
                <a:spcPct val="90000"/>
              </a:lnSpc>
              <a:buFont typeface="Wingdings" pitchFamily="2" charset="2"/>
              <a:buNone/>
            </a:pPr>
            <a:r>
              <a:rPr lang="en-US" sz="2100"/>
              <a:t> </a:t>
            </a:r>
          </a:p>
        </p:txBody>
      </p:sp>
      <p:sp>
        <p:nvSpPr>
          <p:cNvPr id="990212" name="Oval 4"/>
          <p:cNvSpPr>
            <a:spLocks noChangeArrowheads="1"/>
          </p:cNvSpPr>
          <p:nvPr/>
        </p:nvSpPr>
        <p:spPr bwMode="auto">
          <a:xfrm>
            <a:off x="5114925" y="4514850"/>
            <a:ext cx="161925" cy="161925"/>
          </a:xfrm>
          <a:prstGeom prst="ellipse">
            <a:avLst/>
          </a:prstGeom>
          <a:solidFill>
            <a:srgbClr val="FF0000"/>
          </a:solidFill>
          <a:ln w="9525" algn="ctr">
            <a:solidFill>
              <a:srgbClr val="0000FF"/>
            </a:solidFill>
            <a:round/>
            <a:headEnd/>
            <a:tailEnd/>
          </a:ln>
          <a:effectLst/>
        </p:spPr>
        <p:txBody>
          <a:bodyPr wrap="none" anchor="ctr">
            <a:spAutoFit/>
          </a:bodyPr>
          <a:lstStyle/>
          <a:p>
            <a:endParaRPr lang="en-US"/>
          </a:p>
        </p:txBody>
      </p:sp>
      <p:sp>
        <p:nvSpPr>
          <p:cNvPr id="990213" name="Oval 5"/>
          <p:cNvSpPr>
            <a:spLocks noChangeArrowheads="1"/>
          </p:cNvSpPr>
          <p:nvPr/>
        </p:nvSpPr>
        <p:spPr bwMode="auto">
          <a:xfrm>
            <a:off x="5116513" y="5230813"/>
            <a:ext cx="161925" cy="161925"/>
          </a:xfrm>
          <a:prstGeom prst="ellipse">
            <a:avLst/>
          </a:prstGeom>
          <a:solidFill>
            <a:srgbClr val="0000FF"/>
          </a:solidFill>
          <a:ln w="9525" algn="ctr">
            <a:solidFill>
              <a:srgbClr val="FF0000"/>
            </a:solidFill>
            <a:round/>
            <a:headEnd/>
            <a:tailEnd/>
          </a:ln>
          <a:effectLst/>
        </p:spPr>
        <p:txBody>
          <a:bodyPr wrap="none" anchor="ctr">
            <a:spAutoFit/>
          </a:bodyPr>
          <a:lstStyle/>
          <a:p>
            <a:endParaRPr lang="en-US"/>
          </a:p>
        </p:txBody>
      </p:sp>
      <p:sp>
        <p:nvSpPr>
          <p:cNvPr id="990214" name="Oval 6"/>
          <p:cNvSpPr>
            <a:spLocks noChangeArrowheads="1"/>
          </p:cNvSpPr>
          <p:nvPr/>
        </p:nvSpPr>
        <p:spPr bwMode="auto">
          <a:xfrm>
            <a:off x="4279900" y="4518025"/>
            <a:ext cx="161925" cy="161925"/>
          </a:xfrm>
          <a:prstGeom prst="ellipse">
            <a:avLst/>
          </a:prstGeom>
          <a:solidFill>
            <a:srgbClr val="0000FF"/>
          </a:solidFill>
          <a:ln w="9525" algn="ctr">
            <a:solidFill>
              <a:srgbClr val="FF0000"/>
            </a:solidFill>
            <a:round/>
            <a:headEnd/>
            <a:tailEnd/>
          </a:ln>
          <a:effectLst/>
        </p:spPr>
        <p:txBody>
          <a:bodyPr wrap="none" anchor="ctr">
            <a:spAutoFit/>
          </a:bodyPr>
          <a:lstStyle/>
          <a:p>
            <a:endParaRPr lang="en-US"/>
          </a:p>
        </p:txBody>
      </p:sp>
      <p:cxnSp>
        <p:nvCxnSpPr>
          <p:cNvPr id="990215" name="AutoShape 7"/>
          <p:cNvCxnSpPr>
            <a:cxnSpLocks noChangeShapeType="1"/>
            <a:stCxn id="990214" idx="6"/>
            <a:endCxn id="990212" idx="2"/>
          </p:cNvCxnSpPr>
          <p:nvPr/>
        </p:nvCxnSpPr>
        <p:spPr bwMode="auto">
          <a:xfrm flipV="1">
            <a:off x="4441825" y="4595813"/>
            <a:ext cx="673100" cy="3175"/>
          </a:xfrm>
          <a:prstGeom prst="straightConnector1">
            <a:avLst/>
          </a:prstGeom>
          <a:noFill/>
          <a:ln w="9525">
            <a:solidFill>
              <a:schemeClr val="tx1"/>
            </a:solidFill>
            <a:round/>
            <a:headEnd/>
            <a:tailEnd type="triangle" w="med" len="med"/>
          </a:ln>
          <a:effectLst/>
        </p:spPr>
      </p:cxnSp>
      <p:cxnSp>
        <p:nvCxnSpPr>
          <p:cNvPr id="990216" name="AutoShape 8"/>
          <p:cNvCxnSpPr>
            <a:cxnSpLocks noChangeShapeType="1"/>
            <a:stCxn id="990213" idx="0"/>
            <a:endCxn id="990212" idx="4"/>
          </p:cNvCxnSpPr>
          <p:nvPr/>
        </p:nvCxnSpPr>
        <p:spPr bwMode="auto">
          <a:xfrm flipH="1" flipV="1">
            <a:off x="5195888" y="4676775"/>
            <a:ext cx="1587" cy="554038"/>
          </a:xfrm>
          <a:prstGeom prst="straightConnector1">
            <a:avLst/>
          </a:prstGeom>
          <a:noFill/>
          <a:ln w="9525">
            <a:solidFill>
              <a:schemeClr val="tx1"/>
            </a:solidFill>
            <a:round/>
            <a:headEnd/>
            <a:tailEnd type="triangle" w="med" len="med"/>
          </a:ln>
          <a:effectLst/>
        </p:spPr>
      </p:cxnSp>
      <p:sp>
        <p:nvSpPr>
          <p:cNvPr id="990217" name="Line 9"/>
          <p:cNvSpPr>
            <a:spLocks noChangeShapeType="1"/>
          </p:cNvSpPr>
          <p:nvPr/>
        </p:nvSpPr>
        <p:spPr bwMode="auto">
          <a:xfrm>
            <a:off x="3362325" y="5838825"/>
            <a:ext cx="2343150" cy="0"/>
          </a:xfrm>
          <a:prstGeom prst="line">
            <a:avLst/>
          </a:prstGeom>
          <a:noFill/>
          <a:ln w="9525">
            <a:solidFill>
              <a:schemeClr val="tx1"/>
            </a:solidFill>
            <a:round/>
            <a:headEnd/>
            <a:tailEnd type="triangle" w="med" len="med"/>
          </a:ln>
          <a:effectLst/>
        </p:spPr>
        <p:txBody>
          <a:bodyPr>
            <a:spAutoFit/>
          </a:bodyPr>
          <a:lstStyle/>
          <a:p>
            <a:endParaRPr lang="en-US"/>
          </a:p>
        </p:txBody>
      </p:sp>
      <p:sp>
        <p:nvSpPr>
          <p:cNvPr id="990218" name="Line 10"/>
          <p:cNvSpPr>
            <a:spLocks noChangeShapeType="1"/>
          </p:cNvSpPr>
          <p:nvPr/>
        </p:nvSpPr>
        <p:spPr bwMode="auto">
          <a:xfrm flipV="1">
            <a:off x="3486150" y="4048125"/>
            <a:ext cx="0" cy="1905000"/>
          </a:xfrm>
          <a:prstGeom prst="line">
            <a:avLst/>
          </a:prstGeom>
          <a:noFill/>
          <a:ln w="9525">
            <a:solidFill>
              <a:schemeClr val="tx1"/>
            </a:solidFill>
            <a:round/>
            <a:headEnd/>
            <a:tailEnd type="triangle" w="med" len="med"/>
          </a:ln>
          <a:effectLst/>
        </p:spPr>
        <p:txBody>
          <a:bodyPr>
            <a:spAutoFit/>
          </a:bodyPr>
          <a:lstStyle/>
          <a:p>
            <a:endParaRPr lang="en-US"/>
          </a:p>
        </p:txBody>
      </p:sp>
      <p:sp>
        <p:nvSpPr>
          <p:cNvPr id="990219" name="Line 11"/>
          <p:cNvSpPr>
            <a:spLocks noChangeShapeType="1"/>
          </p:cNvSpPr>
          <p:nvPr/>
        </p:nvSpPr>
        <p:spPr bwMode="auto">
          <a:xfrm flipV="1">
            <a:off x="3486150" y="4591050"/>
            <a:ext cx="1785938" cy="9525"/>
          </a:xfrm>
          <a:prstGeom prst="line">
            <a:avLst/>
          </a:prstGeom>
          <a:noFill/>
          <a:ln w="9525" cap="rnd">
            <a:solidFill>
              <a:schemeClr val="tx1"/>
            </a:solidFill>
            <a:prstDash val="sysDot"/>
            <a:round/>
            <a:headEnd/>
            <a:tailEnd/>
          </a:ln>
          <a:effectLst/>
        </p:spPr>
        <p:txBody>
          <a:bodyPr>
            <a:spAutoFit/>
          </a:bodyPr>
          <a:lstStyle/>
          <a:p>
            <a:endParaRPr lang="en-US"/>
          </a:p>
        </p:txBody>
      </p:sp>
      <p:sp>
        <p:nvSpPr>
          <p:cNvPr id="990220" name="Line 12"/>
          <p:cNvSpPr>
            <a:spLocks noChangeShapeType="1"/>
          </p:cNvSpPr>
          <p:nvPr/>
        </p:nvSpPr>
        <p:spPr bwMode="auto">
          <a:xfrm flipH="1" flipV="1">
            <a:off x="5197475" y="4519613"/>
            <a:ext cx="3175" cy="1309687"/>
          </a:xfrm>
          <a:prstGeom prst="line">
            <a:avLst/>
          </a:prstGeom>
          <a:noFill/>
          <a:ln w="9525" cap="rnd">
            <a:solidFill>
              <a:schemeClr val="tx1"/>
            </a:solidFill>
            <a:prstDash val="sysDot"/>
            <a:round/>
            <a:headEnd/>
            <a:tailEnd/>
          </a:ln>
          <a:effectLst/>
        </p:spPr>
        <p:txBody>
          <a:bodyPr>
            <a:spAutoFit/>
          </a:bodyPr>
          <a:lstStyle/>
          <a:p>
            <a:endParaRPr lang="en-US"/>
          </a:p>
        </p:txBody>
      </p:sp>
      <p:sp>
        <p:nvSpPr>
          <p:cNvPr id="990221" name="Text Box 13"/>
          <p:cNvSpPr txBox="1">
            <a:spLocks noChangeArrowheads="1"/>
          </p:cNvSpPr>
          <p:nvPr/>
        </p:nvSpPr>
        <p:spPr bwMode="auto">
          <a:xfrm>
            <a:off x="2990850" y="4438650"/>
            <a:ext cx="457200" cy="336550"/>
          </a:xfrm>
          <a:prstGeom prst="rect">
            <a:avLst/>
          </a:prstGeom>
          <a:noFill/>
          <a:ln w="9525" algn="ctr">
            <a:noFill/>
            <a:miter lim="800000"/>
            <a:headEnd/>
            <a:tailEnd/>
          </a:ln>
          <a:effectLst/>
        </p:spPr>
        <p:txBody>
          <a:bodyPr>
            <a:spAutoFit/>
          </a:bodyPr>
          <a:lstStyle/>
          <a:p>
            <a:r>
              <a:rPr lang="en-US"/>
              <a:t>j</a:t>
            </a:r>
          </a:p>
        </p:txBody>
      </p:sp>
      <p:sp>
        <p:nvSpPr>
          <p:cNvPr id="990222" name="Text Box 14"/>
          <p:cNvSpPr txBox="1">
            <a:spLocks noChangeArrowheads="1"/>
          </p:cNvSpPr>
          <p:nvPr/>
        </p:nvSpPr>
        <p:spPr bwMode="auto">
          <a:xfrm>
            <a:off x="5030788" y="5792788"/>
            <a:ext cx="285750" cy="336550"/>
          </a:xfrm>
          <a:prstGeom prst="rect">
            <a:avLst/>
          </a:prstGeom>
          <a:noFill/>
          <a:ln w="9525" algn="ctr">
            <a:noFill/>
            <a:miter lim="800000"/>
            <a:headEnd/>
            <a:tailEnd/>
          </a:ln>
          <a:effectLst/>
        </p:spPr>
        <p:txBody>
          <a:bodyPr>
            <a:spAutoFit/>
          </a:bodyPr>
          <a:lstStyle/>
          <a:p>
            <a:r>
              <a:rPr lang="en-US"/>
              <a:t>i</a:t>
            </a:r>
          </a:p>
        </p:txBody>
      </p:sp>
      <p:sp>
        <p:nvSpPr>
          <p:cNvPr id="990223" name="Text Box 15"/>
          <p:cNvSpPr txBox="1">
            <a:spLocks noChangeArrowheads="1"/>
          </p:cNvSpPr>
          <p:nvPr/>
        </p:nvSpPr>
        <p:spPr bwMode="auto">
          <a:xfrm>
            <a:off x="5086350" y="4276725"/>
            <a:ext cx="723900" cy="336550"/>
          </a:xfrm>
          <a:prstGeom prst="rect">
            <a:avLst/>
          </a:prstGeom>
          <a:noFill/>
          <a:ln w="9525" algn="ctr">
            <a:noFill/>
            <a:miter lim="800000"/>
            <a:headEnd/>
            <a:tailEnd/>
          </a:ln>
          <a:effectLst/>
        </p:spPr>
        <p:txBody>
          <a:bodyPr>
            <a:spAutoFit/>
          </a:bodyPr>
          <a:lstStyle/>
          <a:p>
            <a:pPr algn="ctr"/>
            <a:r>
              <a:rPr lang="en-US"/>
              <a:t>(i,j)</a:t>
            </a:r>
          </a:p>
        </p:txBody>
      </p:sp>
      <p:sp>
        <p:nvSpPr>
          <p:cNvPr id="990224" name="Text Box 16"/>
          <p:cNvSpPr txBox="1">
            <a:spLocks noChangeArrowheads="1"/>
          </p:cNvSpPr>
          <p:nvPr/>
        </p:nvSpPr>
        <p:spPr bwMode="auto">
          <a:xfrm>
            <a:off x="5183188" y="5145088"/>
            <a:ext cx="838200" cy="336550"/>
          </a:xfrm>
          <a:prstGeom prst="rect">
            <a:avLst/>
          </a:prstGeom>
          <a:noFill/>
          <a:ln w="9525" algn="ctr">
            <a:noFill/>
            <a:miter lim="800000"/>
            <a:headEnd/>
            <a:tailEnd/>
          </a:ln>
          <a:effectLst/>
        </p:spPr>
        <p:txBody>
          <a:bodyPr>
            <a:spAutoFit/>
          </a:bodyPr>
          <a:lstStyle/>
          <a:p>
            <a:pPr algn="ctr"/>
            <a:r>
              <a:rPr lang="en-US"/>
              <a:t>(i,j-1)</a:t>
            </a:r>
          </a:p>
        </p:txBody>
      </p:sp>
      <p:sp>
        <p:nvSpPr>
          <p:cNvPr id="990225" name="Text Box 17"/>
          <p:cNvSpPr txBox="1">
            <a:spLocks noChangeArrowheads="1"/>
          </p:cNvSpPr>
          <p:nvPr/>
        </p:nvSpPr>
        <p:spPr bwMode="auto">
          <a:xfrm>
            <a:off x="3956050" y="4165600"/>
            <a:ext cx="838200" cy="336550"/>
          </a:xfrm>
          <a:prstGeom prst="rect">
            <a:avLst/>
          </a:prstGeom>
          <a:noFill/>
          <a:ln w="9525" algn="ctr">
            <a:noFill/>
            <a:miter lim="800000"/>
            <a:headEnd/>
            <a:tailEnd/>
          </a:ln>
          <a:effectLst/>
        </p:spPr>
        <p:txBody>
          <a:bodyPr>
            <a:spAutoFit/>
          </a:bodyPr>
          <a:lstStyle/>
          <a:p>
            <a:pPr algn="ctr"/>
            <a:r>
              <a:rPr lang="en-US"/>
              <a:t>(i-1,j)</a:t>
            </a:r>
          </a:p>
        </p:txBody>
      </p:sp>
      <p:sp>
        <p:nvSpPr>
          <p:cNvPr id="990226" name="Oval 18"/>
          <p:cNvSpPr>
            <a:spLocks noChangeArrowheads="1"/>
          </p:cNvSpPr>
          <p:nvPr/>
        </p:nvSpPr>
        <p:spPr bwMode="auto">
          <a:xfrm>
            <a:off x="4276725" y="5229225"/>
            <a:ext cx="161925" cy="161925"/>
          </a:xfrm>
          <a:prstGeom prst="ellipse">
            <a:avLst/>
          </a:prstGeom>
          <a:solidFill>
            <a:srgbClr val="0000FF"/>
          </a:solidFill>
          <a:ln w="9525" algn="ctr">
            <a:solidFill>
              <a:srgbClr val="FF0000"/>
            </a:solidFill>
            <a:round/>
            <a:headEnd/>
            <a:tailEnd/>
          </a:ln>
          <a:effectLst/>
        </p:spPr>
        <p:txBody>
          <a:bodyPr wrap="none" anchor="ctr">
            <a:spAutoFit/>
          </a:bodyPr>
          <a:lstStyle/>
          <a:p>
            <a:endParaRPr lang="en-US"/>
          </a:p>
        </p:txBody>
      </p:sp>
      <p:sp>
        <p:nvSpPr>
          <p:cNvPr id="990227" name="Line 19"/>
          <p:cNvSpPr>
            <a:spLocks noChangeShapeType="1"/>
          </p:cNvSpPr>
          <p:nvPr/>
        </p:nvSpPr>
        <p:spPr bwMode="auto">
          <a:xfrm flipV="1">
            <a:off x="3478213" y="5307013"/>
            <a:ext cx="1785937" cy="9525"/>
          </a:xfrm>
          <a:prstGeom prst="line">
            <a:avLst/>
          </a:prstGeom>
          <a:noFill/>
          <a:ln w="9525" cap="rnd">
            <a:solidFill>
              <a:schemeClr val="tx1"/>
            </a:solidFill>
            <a:prstDash val="sysDot"/>
            <a:round/>
            <a:headEnd/>
            <a:tailEnd/>
          </a:ln>
          <a:effectLst/>
        </p:spPr>
        <p:txBody>
          <a:bodyPr>
            <a:spAutoFit/>
          </a:bodyPr>
          <a:lstStyle/>
          <a:p>
            <a:endParaRPr lang="en-US"/>
          </a:p>
        </p:txBody>
      </p:sp>
      <p:sp>
        <p:nvSpPr>
          <p:cNvPr id="990228" name="Line 20"/>
          <p:cNvSpPr>
            <a:spLocks noChangeShapeType="1"/>
          </p:cNvSpPr>
          <p:nvPr/>
        </p:nvSpPr>
        <p:spPr bwMode="auto">
          <a:xfrm flipH="1" flipV="1">
            <a:off x="4360863" y="4530725"/>
            <a:ext cx="3175" cy="1309688"/>
          </a:xfrm>
          <a:prstGeom prst="line">
            <a:avLst/>
          </a:prstGeom>
          <a:noFill/>
          <a:ln w="9525" cap="rnd">
            <a:solidFill>
              <a:schemeClr val="tx1"/>
            </a:solidFill>
            <a:prstDash val="sysDot"/>
            <a:round/>
            <a:headEnd/>
            <a:tailEnd/>
          </a:ln>
          <a:effectLst/>
        </p:spPr>
        <p:txBody>
          <a:bodyPr>
            <a:spAutoFit/>
          </a:bodyPr>
          <a:lstStyle/>
          <a:p>
            <a:endParaRPr lang="en-US"/>
          </a:p>
        </p:txBody>
      </p:sp>
      <p:sp>
        <p:nvSpPr>
          <p:cNvPr id="990229" name="Text Box 21"/>
          <p:cNvSpPr txBox="1">
            <a:spLocks noChangeArrowheads="1"/>
          </p:cNvSpPr>
          <p:nvPr/>
        </p:nvSpPr>
        <p:spPr bwMode="auto">
          <a:xfrm>
            <a:off x="3400425" y="5286375"/>
            <a:ext cx="1052513" cy="336550"/>
          </a:xfrm>
          <a:prstGeom prst="rect">
            <a:avLst/>
          </a:prstGeom>
          <a:noFill/>
          <a:ln w="9525" algn="ctr">
            <a:noFill/>
            <a:miter lim="800000"/>
            <a:headEnd/>
            <a:tailEnd/>
          </a:ln>
          <a:effectLst/>
        </p:spPr>
        <p:txBody>
          <a:bodyPr>
            <a:spAutoFit/>
          </a:bodyPr>
          <a:lstStyle/>
          <a:p>
            <a:pPr algn="ctr"/>
            <a:r>
              <a:rPr lang="en-US"/>
              <a:t>(i-1,j-1)</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0942AB-A7F0-4D0B-A233-9003E4725322}"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5B0877A4-F0B0-4AD0-8D90-98020FCE9D16}" type="slidenum">
              <a:rPr lang="en-US"/>
              <a:pPr/>
              <a:t>43</a:t>
            </a:fld>
            <a:endParaRPr lang="en-US"/>
          </a:p>
        </p:txBody>
      </p:sp>
      <p:sp>
        <p:nvSpPr>
          <p:cNvPr id="991234" name="Rectangle 2"/>
          <p:cNvSpPr>
            <a:spLocks noGrp="1" noChangeArrowheads="1"/>
          </p:cNvSpPr>
          <p:nvPr>
            <p:ph type="title"/>
          </p:nvPr>
        </p:nvSpPr>
        <p:spPr/>
        <p:txBody>
          <a:bodyPr/>
          <a:lstStyle/>
          <a:p>
            <a:r>
              <a:rPr lang="en-US"/>
              <a:t>DTW - DP Algorithm Details</a:t>
            </a:r>
          </a:p>
        </p:txBody>
      </p:sp>
      <p:sp>
        <p:nvSpPr>
          <p:cNvPr id="991235" name="Rectangle 3"/>
          <p:cNvSpPr>
            <a:spLocks noGrp="1" noChangeArrowheads="1"/>
          </p:cNvSpPr>
          <p:nvPr>
            <p:ph type="body" idx="1"/>
          </p:nvPr>
        </p:nvSpPr>
        <p:spPr/>
        <p:txBody>
          <a:bodyPr/>
          <a:lstStyle/>
          <a:p>
            <a:pPr>
              <a:lnSpc>
                <a:spcPct val="80000"/>
              </a:lnSpc>
            </a:pPr>
            <a:r>
              <a:rPr lang="en-US" sz="1900"/>
              <a:t>The principle of dynamic programming (DP) is that a point (i, j), the next selected point on the path, comes from one among (i-1, j-1), (i-1, j) or (i, j-1) that has the lowest distance. </a:t>
            </a:r>
          </a:p>
          <a:p>
            <a:pPr>
              <a:lnSpc>
                <a:spcPct val="80000"/>
              </a:lnSpc>
            </a:pPr>
            <a:r>
              <a:rPr lang="en-US" sz="1900"/>
              <a:t>DP finds the lowest distance path through the matrix, while minimizing the amount of computation. </a:t>
            </a:r>
          </a:p>
          <a:p>
            <a:pPr>
              <a:lnSpc>
                <a:spcPct val="80000"/>
              </a:lnSpc>
            </a:pPr>
            <a:r>
              <a:rPr lang="en-US" sz="1900"/>
              <a:t>The DP algorithm operates in a time-synchronous manner by considering each column of the time-time matrix in succession (which is equivalent to processing the utterance frame-by-frame). </a:t>
            </a:r>
          </a:p>
          <a:p>
            <a:pPr>
              <a:lnSpc>
                <a:spcPct val="80000"/>
              </a:lnSpc>
            </a:pPr>
            <a:r>
              <a:rPr lang="en-US" sz="1900"/>
              <a:t>For a template of length N (corresponding to an N-row matrix), the maximum number of paths being considered at any time is N. </a:t>
            </a:r>
          </a:p>
          <a:p>
            <a:pPr>
              <a:lnSpc>
                <a:spcPct val="80000"/>
              </a:lnSpc>
            </a:pPr>
            <a:r>
              <a:rPr lang="en-US" sz="1900"/>
              <a:t>A test utterance feature vector j is compared to all reference template features, 1…N, thus generating a vector of corresponding local distances d(1, j), d(2, j), … d(N, j).</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1748C7-1163-4B46-970F-15182ABD68CE}"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23DD7BC9-8C72-4C8E-AA45-3A98D8F7627A}" type="slidenum">
              <a:rPr lang="en-US"/>
              <a:pPr/>
              <a:t>44</a:t>
            </a:fld>
            <a:endParaRPr lang="en-US"/>
          </a:p>
        </p:txBody>
      </p:sp>
      <p:sp>
        <p:nvSpPr>
          <p:cNvPr id="992258" name="Rectangle 2"/>
          <p:cNvSpPr>
            <a:spLocks noGrp="1" noChangeArrowheads="1"/>
          </p:cNvSpPr>
          <p:nvPr>
            <p:ph type="title"/>
          </p:nvPr>
        </p:nvSpPr>
        <p:spPr/>
        <p:txBody>
          <a:bodyPr/>
          <a:lstStyle/>
          <a:p>
            <a:r>
              <a:rPr lang="en-US"/>
              <a:t>DTW - DP Algorithm Details</a:t>
            </a:r>
          </a:p>
        </p:txBody>
      </p:sp>
      <p:sp>
        <p:nvSpPr>
          <p:cNvPr id="992259" name="Rectangle 3"/>
          <p:cNvSpPr>
            <a:spLocks noGrp="1" noChangeArrowheads="1"/>
          </p:cNvSpPr>
          <p:nvPr>
            <p:ph type="body" idx="1"/>
          </p:nvPr>
        </p:nvSpPr>
        <p:spPr/>
        <p:txBody>
          <a:bodyPr/>
          <a:lstStyle/>
          <a:p>
            <a:pPr>
              <a:lnSpc>
                <a:spcPct val="80000"/>
              </a:lnSpc>
            </a:pPr>
            <a:r>
              <a:rPr lang="en-US" sz="1900"/>
              <a:t>If D(i, j) is the global distance up to, but not including point (i, j) and the local distance of (i, j) is given by d(i, j), then</a:t>
            </a:r>
          </a:p>
          <a:p>
            <a:pPr>
              <a:lnSpc>
                <a:spcPct val="80000"/>
              </a:lnSpc>
            </a:pPr>
            <a:endParaRPr lang="en-US" sz="1900"/>
          </a:p>
          <a:p>
            <a:pPr lvl="1">
              <a:lnSpc>
                <a:spcPct val="80000"/>
              </a:lnSpc>
              <a:buFont typeface="Wingdings" pitchFamily="2" charset="2"/>
              <a:buNone/>
            </a:pPr>
            <a:r>
              <a:rPr lang="en-US" sz="2000">
                <a:solidFill>
                  <a:srgbClr val="0000FF"/>
                </a:solidFill>
              </a:rPr>
              <a:t>D(i, j) = min [D(i-1, j-1), D(i-1, j), D(i, j-1)] + d(i, j)</a:t>
            </a:r>
            <a:r>
              <a:rPr lang="en-US" sz="1800">
                <a:solidFill>
                  <a:srgbClr val="0000FF"/>
                </a:solidFill>
              </a:rPr>
              <a:t> </a:t>
            </a:r>
          </a:p>
          <a:p>
            <a:pPr>
              <a:lnSpc>
                <a:spcPct val="80000"/>
              </a:lnSpc>
            </a:pPr>
            <a:endParaRPr lang="en-US" sz="1800"/>
          </a:p>
          <a:p>
            <a:pPr>
              <a:lnSpc>
                <a:spcPct val="80000"/>
              </a:lnSpc>
            </a:pPr>
            <a:r>
              <a:rPr lang="en-US" sz="1900"/>
              <a:t>Given that D(1, 1) = d(1, 1) (this is the initial condition), we have the basis for an efficient recursive algorithm for computing D(i, j). </a:t>
            </a:r>
          </a:p>
          <a:p>
            <a:pPr>
              <a:lnSpc>
                <a:spcPct val="80000"/>
              </a:lnSpc>
            </a:pPr>
            <a:r>
              <a:rPr lang="en-US" sz="1900"/>
              <a:t>The final global distance D(M, N) at the end of the path gives the overall lowest matching score of the template with the utterance, where M is the number of vectors of the utterance. </a:t>
            </a:r>
          </a:p>
          <a:p>
            <a:pPr>
              <a:lnSpc>
                <a:spcPct val="80000"/>
              </a:lnSpc>
            </a:pPr>
            <a:r>
              <a:rPr lang="en-US" sz="1900"/>
              <a:t>The utterance is then recognized as the word corresponding to the template with the lowest matching score. (Note that N may be different for different templates.) </a:t>
            </a:r>
            <a:r>
              <a:rPr lang="en-US" sz="140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77178C-7183-42AA-BE97-1C603DA2E78E}"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F49DB383-5BA4-4D36-9A80-A5474E870A0F}" type="slidenum">
              <a:rPr lang="en-US"/>
              <a:pPr/>
              <a:t>45</a:t>
            </a:fld>
            <a:endParaRPr lang="en-US"/>
          </a:p>
        </p:txBody>
      </p:sp>
      <p:sp>
        <p:nvSpPr>
          <p:cNvPr id="993282" name="Rectangle 2"/>
          <p:cNvSpPr>
            <a:spLocks noGrp="1" noChangeArrowheads="1"/>
          </p:cNvSpPr>
          <p:nvPr>
            <p:ph type="title"/>
          </p:nvPr>
        </p:nvSpPr>
        <p:spPr/>
        <p:txBody>
          <a:bodyPr/>
          <a:lstStyle/>
          <a:p>
            <a:r>
              <a:rPr lang="en-US"/>
              <a:t>DTW - DP Algorithm Details</a:t>
            </a:r>
          </a:p>
        </p:txBody>
      </p:sp>
      <p:sp>
        <p:nvSpPr>
          <p:cNvPr id="993283" name="Rectangle 3"/>
          <p:cNvSpPr>
            <a:spLocks noGrp="1" noChangeArrowheads="1"/>
          </p:cNvSpPr>
          <p:nvPr>
            <p:ph type="body" idx="1"/>
          </p:nvPr>
        </p:nvSpPr>
        <p:spPr/>
        <p:txBody>
          <a:bodyPr/>
          <a:lstStyle/>
          <a:p>
            <a:pPr>
              <a:lnSpc>
                <a:spcPct val="90000"/>
              </a:lnSpc>
            </a:pPr>
            <a:r>
              <a:rPr lang="en-US" sz="2100"/>
              <a:t>Equation presented in the previous slide enforces the rule that the only directions in which a path can move when at </a:t>
            </a:r>
            <a:r>
              <a:rPr lang="en-US" sz="2100" i="1"/>
              <a:t>(i, j)</a:t>
            </a:r>
            <a:r>
              <a:rPr lang="en-US" sz="2100"/>
              <a:t> in the time-time matrix is: </a:t>
            </a:r>
          </a:p>
          <a:p>
            <a:pPr lvl="1">
              <a:lnSpc>
                <a:spcPct val="90000"/>
              </a:lnSpc>
            </a:pPr>
            <a:r>
              <a:rPr lang="en-US" sz="2000"/>
              <a:t>up, </a:t>
            </a:r>
          </a:p>
          <a:p>
            <a:pPr lvl="1">
              <a:lnSpc>
                <a:spcPct val="90000"/>
              </a:lnSpc>
            </a:pPr>
            <a:r>
              <a:rPr lang="en-US" sz="2000"/>
              <a:t>right, or </a:t>
            </a:r>
          </a:p>
          <a:p>
            <a:pPr lvl="1">
              <a:lnSpc>
                <a:spcPct val="90000"/>
              </a:lnSpc>
            </a:pPr>
            <a:r>
              <a:rPr lang="en-US" sz="2000"/>
              <a:t>diagonally up and right. </a:t>
            </a:r>
          </a:p>
          <a:p>
            <a:pPr>
              <a:lnSpc>
                <a:spcPct val="90000"/>
              </a:lnSpc>
            </a:pPr>
            <a:r>
              <a:rPr lang="en-US" sz="2100"/>
              <a:t>Computationally, equation 1 is in a form that could be recursively programmed. However, unless the language is optimized for recursion, this method can be slow even for relatively small pattern sizes.</a:t>
            </a:r>
          </a:p>
          <a:p>
            <a:pPr>
              <a:lnSpc>
                <a:spcPct val="90000"/>
              </a:lnSpc>
            </a:pPr>
            <a:r>
              <a:rPr lang="en-US" sz="2100"/>
              <a:t>Another method that is both quicker and requires less memory storage uses two nested "for" loops. This method only needs two arrays that hold adjacent columns of the time-time matrix.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3"/>
          <p:cNvSpPr>
            <a:spLocks noGrp="1"/>
          </p:cNvSpPr>
          <p:nvPr>
            <p:ph type="dt" sz="half" idx="10"/>
          </p:nvPr>
        </p:nvSpPr>
        <p:spPr/>
        <p:txBody>
          <a:bodyPr/>
          <a:lstStyle/>
          <a:p>
            <a:fld id="{808907AD-9B70-4532-94AC-EBD72AD6426D}" type="datetime3">
              <a:rPr lang="en-US"/>
              <a:pPr/>
              <a:t>22 April 2015</a:t>
            </a:fld>
            <a:endParaRPr lang="en-US"/>
          </a:p>
        </p:txBody>
      </p:sp>
      <p:sp>
        <p:nvSpPr>
          <p:cNvPr id="32" name="Footer Placeholder 4"/>
          <p:cNvSpPr>
            <a:spLocks noGrp="1"/>
          </p:cNvSpPr>
          <p:nvPr>
            <p:ph type="ftr" sz="quarter" idx="11"/>
          </p:nvPr>
        </p:nvSpPr>
        <p:spPr/>
        <p:txBody>
          <a:bodyPr/>
          <a:lstStyle/>
          <a:p>
            <a:r>
              <a:rPr lang="en-US"/>
              <a:t>Veton Këpuska</a:t>
            </a:r>
          </a:p>
        </p:txBody>
      </p:sp>
      <p:sp>
        <p:nvSpPr>
          <p:cNvPr id="33" name="Slide Number Placeholder 5"/>
          <p:cNvSpPr>
            <a:spLocks noGrp="1"/>
          </p:cNvSpPr>
          <p:nvPr>
            <p:ph type="sldNum" sz="quarter" idx="12"/>
          </p:nvPr>
        </p:nvSpPr>
        <p:spPr/>
        <p:txBody>
          <a:bodyPr/>
          <a:lstStyle/>
          <a:p>
            <a:fld id="{86E334C3-E4CC-464E-9CDF-7317AF17824C}" type="slidenum">
              <a:rPr lang="en-US"/>
              <a:pPr/>
              <a:t>46</a:t>
            </a:fld>
            <a:endParaRPr lang="en-US"/>
          </a:p>
        </p:txBody>
      </p:sp>
      <p:sp>
        <p:nvSpPr>
          <p:cNvPr id="994306" name="Rectangle 2"/>
          <p:cNvSpPr>
            <a:spLocks noGrp="1" noChangeArrowheads="1"/>
          </p:cNvSpPr>
          <p:nvPr>
            <p:ph type="title"/>
          </p:nvPr>
        </p:nvSpPr>
        <p:spPr/>
        <p:txBody>
          <a:bodyPr/>
          <a:lstStyle/>
          <a:p>
            <a:endParaRPr lang="en-US"/>
          </a:p>
        </p:txBody>
      </p:sp>
      <p:sp>
        <p:nvSpPr>
          <p:cNvPr id="994307" name="Rectangle 3"/>
          <p:cNvSpPr>
            <a:spLocks noGrp="1" noChangeArrowheads="1"/>
          </p:cNvSpPr>
          <p:nvPr>
            <p:ph type="body" idx="1"/>
          </p:nvPr>
        </p:nvSpPr>
        <p:spPr/>
        <p:txBody>
          <a:bodyPr/>
          <a:lstStyle/>
          <a:p>
            <a:r>
              <a:rPr lang="en-US" sz="1800"/>
              <a:t>Referring to next Figure, the algorithm to find the least global distance path is as follows (Note that from the Figure, which shows a representative set of rows and columns, the cells at (i, j) and (i, 0) have different possible originator cells. The path to (i, 0) can originate only from (i-1, 0). </a:t>
            </a:r>
          </a:p>
          <a:p>
            <a:r>
              <a:rPr lang="en-US" sz="1800"/>
              <a:t>But the path to any other (i, j) can originate from the three standard locations): </a:t>
            </a:r>
          </a:p>
        </p:txBody>
      </p:sp>
      <p:sp>
        <p:nvSpPr>
          <p:cNvPr id="994309" name="AutoShape 5"/>
          <p:cNvSpPr>
            <a:spLocks noChangeAspect="1" noChangeArrowheads="1"/>
          </p:cNvSpPr>
          <p:nvPr/>
        </p:nvSpPr>
        <p:spPr bwMode="auto">
          <a:xfrm>
            <a:off x="2028825" y="3409950"/>
            <a:ext cx="4876800" cy="2740025"/>
          </a:xfrm>
          <a:prstGeom prst="rect">
            <a:avLst/>
          </a:prstGeom>
          <a:noFill/>
          <a:ln w="9525">
            <a:noFill/>
            <a:miter lim="800000"/>
            <a:headEnd/>
            <a:tailEnd/>
          </a:ln>
        </p:spPr>
        <p:txBody>
          <a:bodyPr/>
          <a:lstStyle/>
          <a:p>
            <a:endParaRPr lang="en-US"/>
          </a:p>
        </p:txBody>
      </p:sp>
      <p:sp>
        <p:nvSpPr>
          <p:cNvPr id="994310" name="Rectangle 6"/>
          <p:cNvSpPr>
            <a:spLocks noChangeArrowheads="1"/>
          </p:cNvSpPr>
          <p:nvPr/>
        </p:nvSpPr>
        <p:spPr bwMode="auto">
          <a:xfrm>
            <a:off x="4171950" y="3575050"/>
            <a:ext cx="352425" cy="2071688"/>
          </a:xfrm>
          <a:prstGeom prst="rect">
            <a:avLst/>
          </a:prstGeom>
          <a:solidFill>
            <a:srgbClr val="CCFFFF"/>
          </a:solidFill>
          <a:ln w="9525" cap="rnd">
            <a:solidFill>
              <a:srgbClr val="000000"/>
            </a:solidFill>
            <a:prstDash val="sysDot"/>
            <a:miter lim="800000"/>
            <a:headEnd/>
            <a:tailEnd/>
          </a:ln>
        </p:spPr>
        <p:txBody>
          <a:bodyPr/>
          <a:lstStyle/>
          <a:p>
            <a:endParaRPr lang="en-US"/>
          </a:p>
        </p:txBody>
      </p:sp>
      <p:sp>
        <p:nvSpPr>
          <p:cNvPr id="994311" name="Rectangle 7"/>
          <p:cNvSpPr>
            <a:spLocks noChangeArrowheads="1"/>
          </p:cNvSpPr>
          <p:nvPr/>
        </p:nvSpPr>
        <p:spPr bwMode="auto">
          <a:xfrm rot="16200000">
            <a:off x="4522787" y="2519363"/>
            <a:ext cx="346075" cy="2457450"/>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94312" name="Rectangle 8"/>
          <p:cNvSpPr>
            <a:spLocks noChangeArrowheads="1"/>
          </p:cNvSpPr>
          <p:nvPr/>
        </p:nvSpPr>
        <p:spPr bwMode="auto">
          <a:xfrm>
            <a:off x="4524375" y="3575050"/>
            <a:ext cx="352425" cy="2076450"/>
          </a:xfrm>
          <a:prstGeom prst="rect">
            <a:avLst/>
          </a:prstGeom>
          <a:solidFill>
            <a:srgbClr val="CCFFCC"/>
          </a:solidFill>
          <a:ln w="9525" cap="rnd">
            <a:solidFill>
              <a:srgbClr val="000000"/>
            </a:solidFill>
            <a:prstDash val="sysDot"/>
            <a:miter lim="800000"/>
            <a:headEnd/>
            <a:tailEnd/>
          </a:ln>
        </p:spPr>
        <p:txBody>
          <a:bodyPr/>
          <a:lstStyle/>
          <a:p>
            <a:endParaRPr lang="en-US"/>
          </a:p>
        </p:txBody>
      </p:sp>
      <p:sp>
        <p:nvSpPr>
          <p:cNvPr id="994313" name="Rectangle 9"/>
          <p:cNvSpPr>
            <a:spLocks noChangeArrowheads="1"/>
          </p:cNvSpPr>
          <p:nvPr/>
        </p:nvSpPr>
        <p:spPr bwMode="auto">
          <a:xfrm rot="16200000">
            <a:off x="4527550" y="3214688"/>
            <a:ext cx="346075" cy="2457450"/>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94314" name="Rectangle 10"/>
          <p:cNvSpPr>
            <a:spLocks noChangeArrowheads="1"/>
          </p:cNvSpPr>
          <p:nvPr/>
        </p:nvSpPr>
        <p:spPr bwMode="auto">
          <a:xfrm rot="16200000">
            <a:off x="4527550" y="2868613"/>
            <a:ext cx="346075" cy="2457450"/>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94315" name="Rectangle 11"/>
          <p:cNvSpPr>
            <a:spLocks noChangeArrowheads="1"/>
          </p:cNvSpPr>
          <p:nvPr/>
        </p:nvSpPr>
        <p:spPr bwMode="auto">
          <a:xfrm rot="16200000">
            <a:off x="4527550" y="3560763"/>
            <a:ext cx="346075" cy="2457450"/>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94316" name="AutoShape 12"/>
          <p:cNvSpPr>
            <a:spLocks noChangeArrowheads="1"/>
          </p:cNvSpPr>
          <p:nvPr/>
        </p:nvSpPr>
        <p:spPr bwMode="auto">
          <a:xfrm>
            <a:off x="4625975" y="4735513"/>
            <a:ext cx="133350" cy="117475"/>
          </a:xfrm>
          <a:prstGeom prst="diamond">
            <a:avLst/>
          </a:prstGeom>
          <a:solidFill>
            <a:srgbClr val="0000FF"/>
          </a:solidFill>
          <a:ln w="12700" algn="ctr">
            <a:solidFill>
              <a:srgbClr val="0000FF"/>
            </a:solidFill>
            <a:miter lim="800000"/>
            <a:headEnd/>
            <a:tailEnd/>
          </a:ln>
          <a:effectLst/>
        </p:spPr>
        <p:txBody>
          <a:bodyPr/>
          <a:lstStyle/>
          <a:p>
            <a:endParaRPr lang="en-US"/>
          </a:p>
        </p:txBody>
      </p:sp>
      <p:sp>
        <p:nvSpPr>
          <p:cNvPr id="994317" name="Rectangle 13"/>
          <p:cNvSpPr>
            <a:spLocks noChangeArrowheads="1"/>
          </p:cNvSpPr>
          <p:nvPr/>
        </p:nvSpPr>
        <p:spPr bwMode="auto">
          <a:xfrm rot="16200000">
            <a:off x="4527550" y="4252913"/>
            <a:ext cx="346075" cy="2457450"/>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94318" name="Rectangle 14"/>
          <p:cNvSpPr>
            <a:spLocks noChangeArrowheads="1"/>
          </p:cNvSpPr>
          <p:nvPr/>
        </p:nvSpPr>
        <p:spPr bwMode="auto">
          <a:xfrm>
            <a:off x="3467100" y="3579813"/>
            <a:ext cx="352425" cy="2071687"/>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94319" name="Rectangle 15"/>
          <p:cNvSpPr>
            <a:spLocks noChangeArrowheads="1"/>
          </p:cNvSpPr>
          <p:nvPr/>
        </p:nvSpPr>
        <p:spPr bwMode="auto">
          <a:xfrm>
            <a:off x="5572125" y="3573463"/>
            <a:ext cx="352425" cy="2078037"/>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94320" name="Rectangle 16"/>
          <p:cNvSpPr>
            <a:spLocks noChangeArrowheads="1"/>
          </p:cNvSpPr>
          <p:nvPr/>
        </p:nvSpPr>
        <p:spPr bwMode="auto">
          <a:xfrm>
            <a:off x="4872038" y="3575050"/>
            <a:ext cx="352425" cy="2076450"/>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94321" name="Rectangle 17"/>
          <p:cNvSpPr>
            <a:spLocks noChangeArrowheads="1"/>
          </p:cNvSpPr>
          <p:nvPr/>
        </p:nvSpPr>
        <p:spPr bwMode="auto">
          <a:xfrm>
            <a:off x="5219700" y="3575050"/>
            <a:ext cx="352425" cy="2076450"/>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94322" name="Rectangle 18"/>
          <p:cNvSpPr>
            <a:spLocks noChangeArrowheads="1"/>
          </p:cNvSpPr>
          <p:nvPr/>
        </p:nvSpPr>
        <p:spPr bwMode="auto">
          <a:xfrm rot="16200000">
            <a:off x="4527550" y="3906838"/>
            <a:ext cx="346075" cy="2457450"/>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
        <p:nvSpPr>
          <p:cNvPr id="994323" name="Line 19"/>
          <p:cNvSpPr>
            <a:spLocks noChangeShapeType="1"/>
          </p:cNvSpPr>
          <p:nvPr/>
        </p:nvSpPr>
        <p:spPr bwMode="auto">
          <a:xfrm>
            <a:off x="4314825" y="4781550"/>
            <a:ext cx="390525" cy="0"/>
          </a:xfrm>
          <a:prstGeom prst="line">
            <a:avLst/>
          </a:prstGeom>
          <a:noFill/>
          <a:ln w="15875" cap="rnd">
            <a:solidFill>
              <a:srgbClr val="FF0000"/>
            </a:solidFill>
            <a:prstDash val="sysDot"/>
            <a:round/>
            <a:headEnd type="oval" w="med" len="med"/>
            <a:tailEnd type="triangle" w="med" len="med"/>
          </a:ln>
          <a:effectLst/>
        </p:spPr>
        <p:txBody>
          <a:bodyPr/>
          <a:lstStyle/>
          <a:p>
            <a:endParaRPr lang="en-US"/>
          </a:p>
        </p:txBody>
      </p:sp>
      <p:sp>
        <p:nvSpPr>
          <p:cNvPr id="994324" name="Line 20"/>
          <p:cNvSpPr>
            <a:spLocks noChangeShapeType="1"/>
          </p:cNvSpPr>
          <p:nvPr/>
        </p:nvSpPr>
        <p:spPr bwMode="auto">
          <a:xfrm flipV="1">
            <a:off x="4343400" y="4772025"/>
            <a:ext cx="352425" cy="352425"/>
          </a:xfrm>
          <a:prstGeom prst="line">
            <a:avLst/>
          </a:prstGeom>
          <a:noFill/>
          <a:ln w="15875" cap="rnd">
            <a:solidFill>
              <a:srgbClr val="FF0000"/>
            </a:solidFill>
            <a:prstDash val="sysDot"/>
            <a:round/>
            <a:headEnd type="oval" w="med" len="med"/>
            <a:tailEnd type="triangle" w="med" len="med"/>
          </a:ln>
          <a:effectLst/>
        </p:spPr>
        <p:txBody>
          <a:bodyPr/>
          <a:lstStyle/>
          <a:p>
            <a:endParaRPr lang="en-US"/>
          </a:p>
        </p:txBody>
      </p:sp>
      <p:sp>
        <p:nvSpPr>
          <p:cNvPr id="994325" name="Line 21"/>
          <p:cNvSpPr>
            <a:spLocks noChangeShapeType="1"/>
          </p:cNvSpPr>
          <p:nvPr/>
        </p:nvSpPr>
        <p:spPr bwMode="auto">
          <a:xfrm flipV="1">
            <a:off x="4695825" y="4791075"/>
            <a:ext cx="1588" cy="352425"/>
          </a:xfrm>
          <a:prstGeom prst="line">
            <a:avLst/>
          </a:prstGeom>
          <a:noFill/>
          <a:ln w="15875" cap="rnd">
            <a:solidFill>
              <a:srgbClr val="FF0000"/>
            </a:solidFill>
            <a:prstDash val="sysDot"/>
            <a:round/>
            <a:headEnd type="oval" w="med" len="med"/>
            <a:tailEnd type="triangle" w="med" len="med"/>
          </a:ln>
          <a:effectLst/>
        </p:spPr>
        <p:txBody>
          <a:bodyPr/>
          <a:lstStyle/>
          <a:p>
            <a:endParaRPr lang="en-US"/>
          </a:p>
        </p:txBody>
      </p:sp>
      <p:sp>
        <p:nvSpPr>
          <p:cNvPr id="994326" name="Text Box 22"/>
          <p:cNvSpPr txBox="1">
            <a:spLocks noChangeArrowheads="1"/>
          </p:cNvSpPr>
          <p:nvPr/>
        </p:nvSpPr>
        <p:spPr bwMode="auto">
          <a:xfrm>
            <a:off x="4097338" y="4891088"/>
            <a:ext cx="446087" cy="257175"/>
          </a:xfrm>
          <a:prstGeom prst="rect">
            <a:avLst/>
          </a:prstGeom>
          <a:solidFill>
            <a:srgbClr val="FFFFFF">
              <a:alpha val="0"/>
            </a:srgbClr>
          </a:solidFill>
          <a:ln w="9525" algn="ctr">
            <a:noFill/>
            <a:miter lim="800000"/>
            <a:headEnd/>
            <a:tailEnd/>
          </a:ln>
          <a:effectLst/>
        </p:spPr>
        <p:txBody>
          <a:bodyPr/>
          <a:lstStyle/>
          <a:p>
            <a:pPr algn="l"/>
            <a:r>
              <a:rPr lang="en-US" sz="1200"/>
              <a:t>i-1</a:t>
            </a:r>
            <a:endParaRPr lang="en-US"/>
          </a:p>
        </p:txBody>
      </p:sp>
      <p:sp>
        <p:nvSpPr>
          <p:cNvPr id="994327" name="Text Box 23"/>
          <p:cNvSpPr txBox="1">
            <a:spLocks noChangeArrowheads="1"/>
          </p:cNvSpPr>
          <p:nvPr/>
        </p:nvSpPr>
        <p:spPr bwMode="auto">
          <a:xfrm>
            <a:off x="4249738" y="5100638"/>
            <a:ext cx="474662" cy="257175"/>
          </a:xfrm>
          <a:prstGeom prst="rect">
            <a:avLst/>
          </a:prstGeom>
          <a:solidFill>
            <a:srgbClr val="FFFFFF">
              <a:alpha val="0"/>
            </a:srgbClr>
          </a:solidFill>
          <a:ln w="9525" algn="ctr">
            <a:noFill/>
            <a:miter lim="800000"/>
            <a:headEnd/>
            <a:tailEnd/>
          </a:ln>
          <a:effectLst/>
        </p:spPr>
        <p:txBody>
          <a:bodyPr/>
          <a:lstStyle/>
          <a:p>
            <a:pPr algn="l"/>
            <a:r>
              <a:rPr lang="en-US" sz="1200"/>
              <a:t>j-1</a:t>
            </a:r>
            <a:endParaRPr lang="en-US"/>
          </a:p>
        </p:txBody>
      </p:sp>
      <p:sp>
        <p:nvSpPr>
          <p:cNvPr id="994328" name="Text Box 24"/>
          <p:cNvSpPr txBox="1">
            <a:spLocks noChangeArrowheads="1"/>
          </p:cNvSpPr>
          <p:nvPr/>
        </p:nvSpPr>
        <p:spPr bwMode="auto">
          <a:xfrm>
            <a:off x="4106863" y="4548188"/>
            <a:ext cx="514350" cy="257175"/>
          </a:xfrm>
          <a:prstGeom prst="rect">
            <a:avLst/>
          </a:prstGeom>
          <a:solidFill>
            <a:srgbClr val="FFFFFF">
              <a:alpha val="0"/>
            </a:srgbClr>
          </a:solidFill>
          <a:ln w="9525" algn="ctr">
            <a:noFill/>
            <a:miter lim="800000"/>
            <a:headEnd/>
            <a:tailEnd/>
          </a:ln>
          <a:effectLst/>
        </p:spPr>
        <p:txBody>
          <a:bodyPr/>
          <a:lstStyle/>
          <a:p>
            <a:pPr algn="l"/>
            <a:r>
              <a:rPr lang="en-US" sz="1200"/>
              <a:t>i-1, j</a:t>
            </a:r>
            <a:endParaRPr lang="en-US"/>
          </a:p>
        </p:txBody>
      </p:sp>
      <p:sp>
        <p:nvSpPr>
          <p:cNvPr id="994329" name="Text Box 25"/>
          <p:cNvSpPr txBox="1">
            <a:spLocks noChangeArrowheads="1"/>
          </p:cNvSpPr>
          <p:nvPr/>
        </p:nvSpPr>
        <p:spPr bwMode="auto">
          <a:xfrm>
            <a:off x="2860675" y="5751513"/>
            <a:ext cx="1068388" cy="398462"/>
          </a:xfrm>
          <a:prstGeom prst="rect">
            <a:avLst/>
          </a:prstGeom>
          <a:solidFill>
            <a:srgbClr val="FFFFFF">
              <a:alpha val="0"/>
            </a:srgbClr>
          </a:solidFill>
          <a:ln w="9525" algn="ctr">
            <a:noFill/>
            <a:miter lim="800000"/>
            <a:headEnd/>
            <a:tailEnd/>
          </a:ln>
          <a:effectLst/>
        </p:spPr>
        <p:txBody>
          <a:bodyPr/>
          <a:lstStyle/>
          <a:p>
            <a:pPr algn="l"/>
            <a:r>
              <a:rPr lang="en-US" sz="1200" b="1"/>
              <a:t>Prev. Col.: i-1</a:t>
            </a:r>
            <a:endParaRPr lang="en-US"/>
          </a:p>
        </p:txBody>
      </p:sp>
      <p:cxnSp>
        <p:nvCxnSpPr>
          <p:cNvPr id="994330" name="AutoShape 26"/>
          <p:cNvCxnSpPr>
            <a:cxnSpLocks noChangeShapeType="1"/>
          </p:cNvCxnSpPr>
          <p:nvPr/>
        </p:nvCxnSpPr>
        <p:spPr bwMode="auto">
          <a:xfrm flipV="1">
            <a:off x="3929063" y="5651500"/>
            <a:ext cx="419100" cy="277813"/>
          </a:xfrm>
          <a:prstGeom prst="bentConnector2">
            <a:avLst/>
          </a:prstGeom>
          <a:noFill/>
          <a:ln w="12700">
            <a:solidFill>
              <a:srgbClr val="008080"/>
            </a:solidFill>
            <a:miter lim="800000"/>
            <a:headEnd/>
            <a:tailEnd type="triangle" w="med" len="med"/>
          </a:ln>
          <a:effectLst/>
        </p:spPr>
      </p:cxnSp>
      <p:sp>
        <p:nvSpPr>
          <p:cNvPr id="994331" name="Text Box 27"/>
          <p:cNvSpPr txBox="1">
            <a:spLocks noChangeArrowheads="1"/>
          </p:cNvSpPr>
          <p:nvPr/>
        </p:nvSpPr>
        <p:spPr bwMode="auto">
          <a:xfrm>
            <a:off x="5116513" y="5751513"/>
            <a:ext cx="1187450" cy="357187"/>
          </a:xfrm>
          <a:prstGeom prst="rect">
            <a:avLst/>
          </a:prstGeom>
          <a:noFill/>
          <a:ln w="9525" algn="ctr">
            <a:noFill/>
            <a:miter lim="800000"/>
            <a:headEnd/>
            <a:tailEnd/>
          </a:ln>
          <a:effectLst/>
        </p:spPr>
        <p:txBody>
          <a:bodyPr/>
          <a:lstStyle/>
          <a:p>
            <a:pPr algn="l"/>
            <a:r>
              <a:rPr lang="en-US" sz="1200" b="1"/>
              <a:t>Cur. Column: i</a:t>
            </a:r>
            <a:endParaRPr lang="en-US"/>
          </a:p>
        </p:txBody>
      </p:sp>
      <p:cxnSp>
        <p:nvCxnSpPr>
          <p:cNvPr id="994332" name="AutoShape 28"/>
          <p:cNvCxnSpPr>
            <a:cxnSpLocks noChangeShapeType="1"/>
            <a:stCxn id="994331" idx="1"/>
            <a:endCxn id="994312" idx="2"/>
          </p:cNvCxnSpPr>
          <p:nvPr/>
        </p:nvCxnSpPr>
        <p:spPr bwMode="auto">
          <a:xfrm rot="10800000">
            <a:off x="4700588" y="5651500"/>
            <a:ext cx="415925" cy="279400"/>
          </a:xfrm>
          <a:prstGeom prst="bentConnector2">
            <a:avLst/>
          </a:prstGeom>
          <a:noFill/>
          <a:ln w="9525">
            <a:solidFill>
              <a:srgbClr val="008000"/>
            </a:solidFill>
            <a:miter lim="800000"/>
            <a:headEnd/>
            <a:tailEnd type="triangle" w="med" len="med"/>
          </a:ln>
          <a:effectLst/>
        </p:spPr>
      </p:cxnSp>
      <p:sp>
        <p:nvSpPr>
          <p:cNvPr id="994333" name="Text Box 29"/>
          <p:cNvSpPr txBox="1">
            <a:spLocks noChangeArrowheads="1"/>
          </p:cNvSpPr>
          <p:nvPr/>
        </p:nvSpPr>
        <p:spPr bwMode="auto">
          <a:xfrm>
            <a:off x="4565650" y="4535488"/>
            <a:ext cx="452438" cy="269875"/>
          </a:xfrm>
          <a:prstGeom prst="rect">
            <a:avLst/>
          </a:prstGeom>
          <a:solidFill>
            <a:srgbClr val="FFFFFF">
              <a:alpha val="0"/>
            </a:srgbClr>
          </a:solidFill>
          <a:ln w="9525" algn="ctr">
            <a:noFill/>
            <a:miter lim="800000"/>
            <a:headEnd/>
            <a:tailEnd/>
          </a:ln>
          <a:effectLst/>
        </p:spPr>
        <p:txBody>
          <a:bodyPr/>
          <a:lstStyle/>
          <a:p>
            <a:pPr algn="l"/>
            <a:r>
              <a:rPr lang="en-US" sz="1200"/>
              <a:t>i, j</a:t>
            </a:r>
            <a:endParaRPr lang="en-US"/>
          </a:p>
        </p:txBody>
      </p:sp>
      <p:sp>
        <p:nvSpPr>
          <p:cNvPr id="994334" name="Text Box 30"/>
          <p:cNvSpPr txBox="1">
            <a:spLocks noChangeArrowheads="1"/>
          </p:cNvSpPr>
          <p:nvPr/>
        </p:nvSpPr>
        <p:spPr bwMode="auto">
          <a:xfrm>
            <a:off x="4524375" y="5087938"/>
            <a:ext cx="611188" cy="255587"/>
          </a:xfrm>
          <a:prstGeom prst="rect">
            <a:avLst/>
          </a:prstGeom>
          <a:solidFill>
            <a:srgbClr val="FFFFFF">
              <a:alpha val="0"/>
            </a:srgbClr>
          </a:solidFill>
          <a:ln w="9525" algn="ctr">
            <a:noFill/>
            <a:miter lim="800000"/>
            <a:headEnd/>
            <a:tailEnd/>
          </a:ln>
          <a:effectLst/>
        </p:spPr>
        <p:txBody>
          <a:bodyPr/>
          <a:lstStyle/>
          <a:p>
            <a:pPr algn="l"/>
            <a:r>
              <a:rPr lang="en-US" sz="1200"/>
              <a:t>i, j-1</a:t>
            </a:r>
            <a:endParaRPr lang="en-US"/>
          </a:p>
        </p:txBody>
      </p:sp>
      <p:sp>
        <p:nvSpPr>
          <p:cNvPr id="994335" name="Rectangle 31"/>
          <p:cNvSpPr>
            <a:spLocks noChangeArrowheads="1"/>
          </p:cNvSpPr>
          <p:nvPr/>
        </p:nvSpPr>
        <p:spPr bwMode="auto">
          <a:xfrm>
            <a:off x="3819525" y="3579813"/>
            <a:ext cx="352425" cy="2071687"/>
          </a:xfrm>
          <a:prstGeom prst="rect">
            <a:avLst/>
          </a:prstGeom>
          <a:solidFill>
            <a:srgbClr val="FFFFFF">
              <a:alpha val="0"/>
            </a:srgbClr>
          </a:solidFill>
          <a:ln w="9525" cap="rnd">
            <a:solidFill>
              <a:srgbClr val="000000"/>
            </a:solidFill>
            <a:prstDash val="sysDot"/>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3177B3-FBDA-49CF-BF6E-D03547B875A0}"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AE814007-06AD-4915-AE35-E067C9F6F387}" type="slidenum">
              <a:rPr lang="en-US"/>
              <a:pPr/>
              <a:t>47</a:t>
            </a:fld>
            <a:endParaRPr lang="en-US"/>
          </a:p>
        </p:txBody>
      </p:sp>
      <p:sp>
        <p:nvSpPr>
          <p:cNvPr id="995330" name="Rectangle 2"/>
          <p:cNvSpPr>
            <a:spLocks noGrp="1" noChangeArrowheads="1"/>
          </p:cNvSpPr>
          <p:nvPr>
            <p:ph type="title"/>
          </p:nvPr>
        </p:nvSpPr>
        <p:spPr/>
        <p:txBody>
          <a:bodyPr/>
          <a:lstStyle/>
          <a:p>
            <a:r>
              <a:rPr lang="en-US"/>
              <a:t>DTW - DP Algorithm Details</a:t>
            </a:r>
          </a:p>
        </p:txBody>
      </p:sp>
      <p:sp>
        <p:nvSpPr>
          <p:cNvPr id="995331" name="Rectangle 3"/>
          <p:cNvSpPr>
            <a:spLocks noGrp="1" noChangeArrowheads="1"/>
          </p:cNvSpPr>
          <p:nvPr>
            <p:ph type="body" idx="1"/>
          </p:nvPr>
        </p:nvSpPr>
        <p:spPr/>
        <p:txBody>
          <a:bodyPr/>
          <a:lstStyle/>
          <a:p>
            <a:pPr marL="571500" indent="-571500">
              <a:lnSpc>
                <a:spcPct val="80000"/>
              </a:lnSpc>
              <a:buFont typeface="Wingdings" pitchFamily="2" charset="2"/>
              <a:buAutoNum type="arabicPeriod"/>
            </a:pPr>
            <a:r>
              <a:rPr lang="en-US" sz="1700"/>
              <a:t>Calculate the global distance for the bottom most cell of the left-most column, column 0. </a:t>
            </a:r>
          </a:p>
          <a:p>
            <a:pPr marL="966788" lvl="1" indent="-495300">
              <a:lnSpc>
                <a:spcPct val="80000"/>
              </a:lnSpc>
              <a:buFont typeface="Wingdings" pitchFamily="2" charset="2"/>
              <a:buChar char="u"/>
            </a:pPr>
            <a:r>
              <a:rPr lang="en-US" sz="1500"/>
              <a:t>The global distance up to this cell is just its local distance. </a:t>
            </a:r>
          </a:p>
          <a:p>
            <a:pPr marL="966788" lvl="1" indent="-495300">
              <a:lnSpc>
                <a:spcPct val="80000"/>
              </a:lnSpc>
              <a:buFont typeface="Wingdings" pitchFamily="2" charset="2"/>
              <a:buChar char="u"/>
            </a:pPr>
            <a:r>
              <a:rPr lang="en-US" sz="1500"/>
              <a:t>The calculation then proceeds upward in column 0. </a:t>
            </a:r>
          </a:p>
          <a:p>
            <a:pPr marL="966788" lvl="1" indent="-495300">
              <a:lnSpc>
                <a:spcPct val="80000"/>
              </a:lnSpc>
              <a:buFont typeface="Wingdings" pitchFamily="2" charset="2"/>
              <a:buChar char="u"/>
            </a:pPr>
            <a:r>
              <a:rPr lang="en-US" sz="1500"/>
              <a:t>The global distance at each successive cell is the local distance for that cell plus the global distance to the cell below it. </a:t>
            </a:r>
          </a:p>
          <a:p>
            <a:pPr marL="966788" lvl="1" indent="-495300">
              <a:lnSpc>
                <a:spcPct val="80000"/>
              </a:lnSpc>
              <a:buFont typeface="Wingdings" pitchFamily="2" charset="2"/>
              <a:buChar char="u"/>
            </a:pPr>
            <a:r>
              <a:rPr lang="en-US" sz="1500"/>
              <a:t>Column 0 is then designated the predCol (predecessor column). </a:t>
            </a:r>
          </a:p>
          <a:p>
            <a:pPr marL="571500" indent="-571500">
              <a:lnSpc>
                <a:spcPct val="80000"/>
              </a:lnSpc>
              <a:buFont typeface="Wingdings" pitchFamily="2" charset="2"/>
              <a:buAutoNum type="arabicPeriod"/>
            </a:pPr>
            <a:r>
              <a:rPr lang="en-US" sz="1700"/>
              <a:t>Calculate the global distance to the bottom most cell of the next column, column 1 (which is designated the curCol, for current column). </a:t>
            </a:r>
          </a:p>
          <a:p>
            <a:pPr marL="966788" lvl="1" indent="-495300">
              <a:lnSpc>
                <a:spcPct val="80000"/>
              </a:lnSpc>
              <a:buFont typeface="Wingdings" pitchFamily="2" charset="2"/>
              <a:buChar char="u"/>
            </a:pPr>
            <a:r>
              <a:rPr lang="en-US" sz="1500"/>
              <a:t>The global distance to that bottom most cell is the local distance for that cell plus the global distance to the bottom most cell of the predecessor column.</a:t>
            </a:r>
          </a:p>
          <a:p>
            <a:pPr marL="571500" indent="-571500">
              <a:lnSpc>
                <a:spcPct val="80000"/>
              </a:lnSpc>
              <a:buFont typeface="Wingdings" pitchFamily="2" charset="2"/>
              <a:buAutoNum type="arabicPeriod"/>
            </a:pPr>
            <a:r>
              <a:rPr lang="en-US" sz="1700"/>
              <a:t>Calculate the global distance of the rest of the cells of curCol. </a:t>
            </a:r>
          </a:p>
          <a:p>
            <a:pPr marL="966788" lvl="1" indent="-495300">
              <a:lnSpc>
                <a:spcPct val="80000"/>
              </a:lnSpc>
              <a:buFont typeface="Wingdings" pitchFamily="2" charset="2"/>
              <a:buChar char="u"/>
            </a:pPr>
            <a:r>
              <a:rPr lang="en-US" sz="1500"/>
              <a:t>For example, at cell (i, j) this is the local distance at (i, j) plus the minimum global distance at either (i-1, j), (i-1, j-1) or (i, j-1).</a:t>
            </a:r>
          </a:p>
          <a:p>
            <a:pPr marL="571500" indent="-571500">
              <a:lnSpc>
                <a:spcPct val="80000"/>
              </a:lnSpc>
              <a:buFont typeface="Wingdings" pitchFamily="2" charset="2"/>
              <a:buAutoNum type="arabicPeriod"/>
            </a:pPr>
            <a:r>
              <a:rPr lang="en-US" sz="1700"/>
              <a:t>curCol becomes predCol and step 2 is repeated until all columns have been calculated. </a:t>
            </a:r>
          </a:p>
          <a:p>
            <a:pPr marL="571500" indent="-571500">
              <a:lnSpc>
                <a:spcPct val="80000"/>
              </a:lnSpc>
              <a:buFont typeface="Wingdings" pitchFamily="2" charset="2"/>
              <a:buAutoNum type="arabicPeriod"/>
            </a:pPr>
            <a:r>
              <a:rPr lang="en-US" sz="1700"/>
              <a:t>Minimum global distance is the value stored in the top most cell of the last column.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D6D31A-8A95-41B1-BA48-EB3261B6FA6A}"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60D8AE89-4A8F-46AA-9E83-D388267F0729}" type="slidenum">
              <a:rPr lang="en-US"/>
              <a:pPr/>
              <a:t>48</a:t>
            </a:fld>
            <a:endParaRPr lang="en-US"/>
          </a:p>
        </p:txBody>
      </p:sp>
      <p:sp>
        <p:nvSpPr>
          <p:cNvPr id="996354" name="Rectangle 2"/>
          <p:cNvSpPr>
            <a:spLocks noGrp="1" noChangeArrowheads="1"/>
          </p:cNvSpPr>
          <p:nvPr>
            <p:ph type="title"/>
          </p:nvPr>
        </p:nvSpPr>
        <p:spPr/>
        <p:txBody>
          <a:bodyPr/>
          <a:lstStyle/>
          <a:p>
            <a:r>
              <a:rPr lang="en-US"/>
              <a:t>DTW - DP Algorithm Details</a:t>
            </a:r>
          </a:p>
        </p:txBody>
      </p:sp>
      <p:sp>
        <p:nvSpPr>
          <p:cNvPr id="996355" name="Rectangle 3"/>
          <p:cNvSpPr>
            <a:spLocks noGrp="1" noChangeArrowheads="1"/>
          </p:cNvSpPr>
          <p:nvPr>
            <p:ph type="body" idx="1"/>
          </p:nvPr>
        </p:nvSpPr>
        <p:spPr/>
        <p:txBody>
          <a:bodyPr/>
          <a:lstStyle/>
          <a:p>
            <a:r>
              <a:rPr lang="en-US" sz="2600"/>
              <a:t>The pseudocode for this process is: </a:t>
            </a:r>
          </a:p>
          <a:p>
            <a:pPr lvl="1">
              <a:buFont typeface="Wingdings" pitchFamily="2" charset="2"/>
              <a:buNone/>
            </a:pPr>
            <a:r>
              <a:rPr lang="en-US" sz="2200">
                <a:solidFill>
                  <a:srgbClr val="0000FF"/>
                </a:solidFill>
              </a:rPr>
              <a:t>Calculate First Column Distances (Prev. Column)</a:t>
            </a:r>
            <a:endParaRPr lang="en-US" sz="2200" b="1">
              <a:solidFill>
                <a:srgbClr val="0000FF"/>
              </a:solidFill>
            </a:endParaRPr>
          </a:p>
          <a:p>
            <a:pPr lvl="1">
              <a:buFont typeface="Wingdings" pitchFamily="2" charset="2"/>
              <a:buNone/>
            </a:pPr>
            <a:r>
              <a:rPr lang="en-US" sz="2200" b="1">
                <a:solidFill>
                  <a:srgbClr val="0000FF"/>
                </a:solidFill>
              </a:rPr>
              <a:t>for</a:t>
            </a:r>
            <a:r>
              <a:rPr lang="en-US" sz="2200">
                <a:solidFill>
                  <a:srgbClr val="0000FF"/>
                </a:solidFill>
              </a:rPr>
              <a:t> i=1 </a:t>
            </a:r>
            <a:r>
              <a:rPr lang="en-US" sz="2200" b="1">
                <a:solidFill>
                  <a:srgbClr val="0000FF"/>
                </a:solidFill>
              </a:rPr>
              <a:t>to</a:t>
            </a:r>
            <a:r>
              <a:rPr lang="en-US" sz="2200">
                <a:solidFill>
                  <a:srgbClr val="0000FF"/>
                </a:solidFill>
              </a:rPr>
              <a:t> Number of Input Feature Vectors</a:t>
            </a:r>
          </a:p>
          <a:p>
            <a:pPr lvl="1">
              <a:buFont typeface="Wingdings" pitchFamily="2" charset="2"/>
              <a:buNone/>
            </a:pPr>
            <a:r>
              <a:rPr lang="en-US" sz="1800">
                <a:solidFill>
                  <a:srgbClr val="0000FF"/>
                </a:solidFill>
              </a:rPr>
              <a:t>CurCol[0] = local distance at (i,0) </a:t>
            </a:r>
          </a:p>
          <a:p>
            <a:pPr lvl="1">
              <a:buFont typeface="Wingdings" pitchFamily="2" charset="2"/>
              <a:buNone/>
            </a:pPr>
            <a:r>
              <a:rPr lang="en-US" sz="1800">
                <a:solidFill>
                  <a:srgbClr val="0000FF"/>
                </a:solidFill>
              </a:rPr>
              <a:t>			+ global cost at (i-1,0)</a:t>
            </a:r>
            <a:endParaRPr lang="en-US" sz="1800" b="1">
              <a:solidFill>
                <a:srgbClr val="0000FF"/>
              </a:solidFill>
            </a:endParaRPr>
          </a:p>
          <a:p>
            <a:pPr lvl="1">
              <a:buFont typeface="Wingdings" pitchFamily="2" charset="2"/>
              <a:buNone/>
            </a:pPr>
            <a:r>
              <a:rPr lang="en-US" sz="2200" b="1">
                <a:solidFill>
                  <a:srgbClr val="0000FF"/>
                </a:solidFill>
              </a:rPr>
              <a:t>for</a:t>
            </a:r>
            <a:r>
              <a:rPr lang="en-US" sz="2200">
                <a:solidFill>
                  <a:srgbClr val="0000FF"/>
                </a:solidFill>
              </a:rPr>
              <a:t> j=1 </a:t>
            </a:r>
            <a:r>
              <a:rPr lang="en-US" sz="2200" b="1">
                <a:solidFill>
                  <a:srgbClr val="0000FF"/>
                </a:solidFill>
              </a:rPr>
              <a:t>to</a:t>
            </a:r>
            <a:r>
              <a:rPr lang="en-US" sz="2200">
                <a:solidFill>
                  <a:srgbClr val="0000FF"/>
                </a:solidFill>
              </a:rPr>
              <a:t> Number of Template Feature Vectors</a:t>
            </a:r>
          </a:p>
          <a:p>
            <a:pPr lvl="1">
              <a:buFont typeface="Wingdings" pitchFamily="2" charset="2"/>
              <a:buNone/>
            </a:pPr>
            <a:r>
              <a:rPr lang="en-US" sz="2200">
                <a:solidFill>
                  <a:srgbClr val="0000FF"/>
                </a:solidFill>
              </a:rPr>
              <a:t>		</a:t>
            </a:r>
            <a:r>
              <a:rPr lang="en-US" sz="1800">
                <a:solidFill>
                  <a:srgbClr val="0000FF"/>
                </a:solidFill>
              </a:rPr>
              <a:t>CurCol[j] = local distance at (i,j)</a:t>
            </a:r>
          </a:p>
          <a:p>
            <a:pPr lvl="1">
              <a:buFont typeface="Wingdings" pitchFamily="2" charset="2"/>
              <a:buNone/>
            </a:pPr>
            <a:r>
              <a:rPr lang="en-US" sz="1800">
                <a:solidFill>
                  <a:srgbClr val="0000FF"/>
                </a:solidFill>
              </a:rPr>
              <a:t>			+ minimal global cost at (i-1,j), (i-1,j-1), (i,j-1)</a:t>
            </a:r>
          </a:p>
          <a:p>
            <a:pPr lvl="1">
              <a:buFont typeface="Wingdings" pitchFamily="2" charset="2"/>
              <a:buNone/>
            </a:pPr>
            <a:r>
              <a:rPr lang="en-US" sz="2200">
                <a:solidFill>
                  <a:srgbClr val="0000FF"/>
                </a:solidFill>
              </a:rPr>
              <a:t>	</a:t>
            </a:r>
            <a:r>
              <a:rPr lang="en-US" sz="2200" b="1">
                <a:solidFill>
                  <a:srgbClr val="0000FF"/>
                </a:solidFill>
              </a:rPr>
              <a:t>end</a:t>
            </a:r>
          </a:p>
          <a:p>
            <a:pPr lvl="1">
              <a:buFont typeface="Wingdings" pitchFamily="2" charset="2"/>
              <a:buNone/>
            </a:pPr>
            <a:r>
              <a:rPr lang="en-US" sz="2200" b="1">
                <a:solidFill>
                  <a:srgbClr val="0000FF"/>
                </a:solidFill>
              </a:rPr>
              <a:t>end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12C48A-84DA-4E4F-AAF8-36AD6BC67D23}"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F334A34D-341B-4DB6-8070-63B95776358A}" type="slidenum">
              <a:rPr lang="en-US"/>
              <a:pPr/>
              <a:t>49</a:t>
            </a:fld>
            <a:endParaRPr lang="en-US"/>
          </a:p>
        </p:txBody>
      </p:sp>
      <p:sp>
        <p:nvSpPr>
          <p:cNvPr id="997378" name="Rectangle 2"/>
          <p:cNvSpPr>
            <a:spLocks noGrp="1" noChangeArrowheads="1"/>
          </p:cNvSpPr>
          <p:nvPr>
            <p:ph type="title"/>
          </p:nvPr>
        </p:nvSpPr>
        <p:spPr/>
        <p:txBody>
          <a:bodyPr/>
          <a:lstStyle/>
          <a:p>
            <a:r>
              <a:rPr lang="en-US"/>
              <a:t>DTW - DP Algorithm Details</a:t>
            </a:r>
          </a:p>
        </p:txBody>
      </p:sp>
      <p:sp>
        <p:nvSpPr>
          <p:cNvPr id="997379" name="Rectangle 3"/>
          <p:cNvSpPr>
            <a:spLocks noGrp="1" noChangeArrowheads="1"/>
          </p:cNvSpPr>
          <p:nvPr>
            <p:ph type="body" idx="1"/>
          </p:nvPr>
        </p:nvSpPr>
        <p:spPr/>
        <p:txBody>
          <a:bodyPr/>
          <a:lstStyle/>
          <a:p>
            <a:r>
              <a:rPr lang="en-US" dirty="0"/>
              <a:t>To perform recognition on an utterance, the algorithm is repeated for each template. </a:t>
            </a:r>
          </a:p>
          <a:p>
            <a:r>
              <a:rPr lang="en-US" dirty="0"/>
              <a:t>The template file that gives the lowest global matching score is picked as the most likely </a:t>
            </a:r>
            <a:r>
              <a:rPr lang="en-US" dirty="0" smtClean="0"/>
              <a:t>(e.g., word).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AC8B0D-07CC-4FDB-BF67-8CDC55B49C02}"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2103F2D9-37A9-4CDB-8AF9-B20133D9A180}" type="slidenum">
              <a:rPr lang="en-US"/>
              <a:pPr/>
              <a:t>5</a:t>
            </a:fld>
            <a:endParaRPr lang="en-US"/>
          </a:p>
        </p:txBody>
      </p:sp>
      <p:sp>
        <p:nvSpPr>
          <p:cNvPr id="954370" name="Rectangle 2"/>
          <p:cNvSpPr>
            <a:spLocks noGrp="1" noChangeArrowheads="1"/>
          </p:cNvSpPr>
          <p:nvPr>
            <p:ph type="title"/>
          </p:nvPr>
        </p:nvSpPr>
        <p:spPr/>
        <p:txBody>
          <a:bodyPr/>
          <a:lstStyle/>
          <a:p>
            <a:r>
              <a:rPr lang="en-US" dirty="0"/>
              <a:t>Alignment </a:t>
            </a:r>
            <a:r>
              <a:rPr lang="en-US" dirty="0" smtClean="0"/>
              <a:t>Example (Input Scalar Values) </a:t>
            </a:r>
            <a:endParaRPr lang="en-US" b="0" dirty="0"/>
          </a:p>
        </p:txBody>
      </p:sp>
      <p:pic>
        <p:nvPicPr>
          <p:cNvPr id="954371" name="Picture 3"/>
          <p:cNvPicPr>
            <a:picLocks noGrp="1" noChangeAspect="1" noChangeArrowheads="1"/>
          </p:cNvPicPr>
          <p:nvPr>
            <p:ph type="body" idx="1"/>
          </p:nvPr>
        </p:nvPicPr>
        <p:blipFill>
          <a:blip r:embed="rId3" cstate="print"/>
          <a:srcRect/>
          <a:stretch>
            <a:fillRect/>
          </a:stretch>
        </p:blip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Word Recognition</a:t>
            </a:r>
            <a:endParaRPr lang="en-US" dirty="0"/>
          </a:p>
        </p:txBody>
      </p:sp>
      <p:pic>
        <p:nvPicPr>
          <p:cNvPr id="7" name="Content Placeholder 6"/>
          <p:cNvPicPr>
            <a:picLocks noGrp="1" noChangeAspect="1"/>
          </p:cNvPicPr>
          <p:nvPr>
            <p:ph idx="1"/>
          </p:nvPr>
        </p:nvPicPr>
        <p:blipFill>
          <a:blip r:embed="rId2"/>
          <a:stretch>
            <a:fillRect/>
          </a:stretch>
        </p:blipFill>
        <p:spPr>
          <a:xfrm>
            <a:off x="2279734" y="1447800"/>
            <a:ext cx="4575007" cy="4572000"/>
          </a:xfrm>
          <a:prstGeom prst="rect">
            <a:avLst/>
          </a:prstGeom>
        </p:spPr>
      </p:pic>
      <p:sp>
        <p:nvSpPr>
          <p:cNvPr id="4" name="Date Placeholder 3"/>
          <p:cNvSpPr>
            <a:spLocks noGrp="1"/>
          </p:cNvSpPr>
          <p:nvPr>
            <p:ph type="dt" sz="half" idx="10"/>
          </p:nvPr>
        </p:nvSpPr>
        <p:spPr/>
        <p:txBody>
          <a:bodyPr/>
          <a:lstStyle/>
          <a:p>
            <a:fld id="{15B9CE75-2C96-45CA-93D1-D666E27C1AE8}" type="datetime3">
              <a:rPr lang="en-US" smtClean="0"/>
              <a:pPr/>
              <a:t>22 April 2015</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E36AA792-A411-4AB6-BD9C-2050FA45ED7C}" type="slidenum">
              <a:rPr lang="en-US" smtClean="0"/>
              <a:pPr/>
              <a:t>50</a:t>
            </a:fld>
            <a:endParaRPr lang="en-US"/>
          </a:p>
        </p:txBody>
      </p:sp>
    </p:spTree>
    <p:extLst>
      <p:ext uri="{BB962C8B-B14F-4D97-AF65-F5344CB8AC3E}">
        <p14:creationId xmlns:p14="http://schemas.microsoft.com/office/powerpoint/2010/main" val="2081685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Word </a:t>
            </a:r>
            <a:r>
              <a:rPr lang="en-US" dirty="0" smtClean="0"/>
              <a:t>Recognition (cont.)</a:t>
            </a:r>
            <a:endParaRPr lang="en-US" dirty="0"/>
          </a:p>
        </p:txBody>
      </p:sp>
      <p:pic>
        <p:nvPicPr>
          <p:cNvPr id="7" name="Content Placeholder 6"/>
          <p:cNvPicPr>
            <a:picLocks noGrp="1" noChangeAspect="1"/>
          </p:cNvPicPr>
          <p:nvPr>
            <p:ph idx="1"/>
          </p:nvPr>
        </p:nvPicPr>
        <p:blipFill>
          <a:blip r:embed="rId2"/>
          <a:stretch>
            <a:fillRect/>
          </a:stretch>
        </p:blipFill>
        <p:spPr>
          <a:xfrm>
            <a:off x="2333126" y="1447800"/>
            <a:ext cx="4468223" cy="4572000"/>
          </a:xfrm>
          <a:prstGeom prst="rect">
            <a:avLst/>
          </a:prstGeom>
        </p:spPr>
      </p:pic>
      <p:sp>
        <p:nvSpPr>
          <p:cNvPr id="4" name="Date Placeholder 3"/>
          <p:cNvSpPr>
            <a:spLocks noGrp="1"/>
          </p:cNvSpPr>
          <p:nvPr>
            <p:ph type="dt" sz="half" idx="10"/>
          </p:nvPr>
        </p:nvSpPr>
        <p:spPr/>
        <p:txBody>
          <a:bodyPr/>
          <a:lstStyle/>
          <a:p>
            <a:fld id="{15B9CE75-2C96-45CA-93D1-D666E27C1AE8}" type="datetime3">
              <a:rPr lang="en-US" smtClean="0"/>
              <a:pPr/>
              <a:t>22 April 2015</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E36AA792-A411-4AB6-BD9C-2050FA45ED7C}" type="slidenum">
              <a:rPr lang="en-US" smtClean="0"/>
              <a:pPr/>
              <a:t>51</a:t>
            </a:fld>
            <a:endParaRPr lang="en-US"/>
          </a:p>
        </p:txBody>
      </p:sp>
    </p:spTree>
    <p:extLst>
      <p:ext uri="{BB962C8B-B14F-4D97-AF65-F5344CB8AC3E}">
        <p14:creationId xmlns:p14="http://schemas.microsoft.com/office/powerpoint/2010/main" val="4267423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8156BD-42DC-428C-B17C-38237886CE7F}"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3CE46F87-BFE7-4D60-ABCD-D34D2811C7F7}" type="slidenum">
              <a:rPr lang="en-US"/>
              <a:pPr/>
              <a:t>52</a:t>
            </a:fld>
            <a:endParaRPr lang="en-US"/>
          </a:p>
        </p:txBody>
      </p:sp>
      <p:sp>
        <p:nvSpPr>
          <p:cNvPr id="998402" name="Rectangle 2"/>
          <p:cNvSpPr>
            <a:spLocks noGrp="1" noChangeArrowheads="1"/>
          </p:cNvSpPr>
          <p:nvPr>
            <p:ph type="title"/>
          </p:nvPr>
        </p:nvSpPr>
        <p:spPr/>
        <p:txBody>
          <a:bodyPr/>
          <a:lstStyle/>
          <a:p>
            <a:r>
              <a:rPr lang="en-US"/>
              <a:t>DTW - DP Algorithm Details</a:t>
            </a:r>
          </a:p>
        </p:txBody>
      </p:sp>
      <p:sp>
        <p:nvSpPr>
          <p:cNvPr id="998403" name="Rectangle 3"/>
          <p:cNvSpPr>
            <a:spLocks noGrp="1" noChangeArrowheads="1"/>
          </p:cNvSpPr>
          <p:nvPr>
            <p:ph type="body" idx="1"/>
          </p:nvPr>
        </p:nvSpPr>
        <p:spPr/>
        <p:txBody>
          <a:bodyPr/>
          <a:lstStyle/>
          <a:p>
            <a:pPr>
              <a:lnSpc>
                <a:spcPct val="80000"/>
              </a:lnSpc>
            </a:pPr>
            <a:r>
              <a:rPr lang="en-US" sz="1900" dirty="0"/>
              <a:t>Note that the minimum global matching score for a template need be compared only with a relatively limited number of alternative score values representing other minimum global matching scores (that is, even though there may be 1000 templates, many templates will share the same value for minimum global score). </a:t>
            </a:r>
          </a:p>
          <a:p>
            <a:pPr>
              <a:lnSpc>
                <a:spcPct val="80000"/>
              </a:lnSpc>
            </a:pPr>
            <a:r>
              <a:rPr lang="en-US" sz="1900" dirty="0"/>
              <a:t>All that is needed for a correct recognition is the best matching score to be produced by a corresponding template (In certain application that Out-of-vocabulary Words (OOV’s) are not an </a:t>
            </a:r>
            <a:r>
              <a:rPr lang="en-US" sz="1900" dirty="0" smtClean="0"/>
              <a:t>issue?). </a:t>
            </a:r>
            <a:endParaRPr lang="en-US" sz="1900" dirty="0"/>
          </a:p>
          <a:p>
            <a:pPr>
              <a:lnSpc>
                <a:spcPct val="80000"/>
              </a:lnSpc>
            </a:pPr>
            <a:r>
              <a:rPr lang="en-US" sz="1900" dirty="0"/>
              <a:t>The best matching score is simply the one that is relatively the lowest compared to other scores. Thus, we may call this a "relative scoring" approach to word matching. </a:t>
            </a:r>
          </a:p>
          <a:p>
            <a:pPr>
              <a:lnSpc>
                <a:spcPct val="80000"/>
              </a:lnSpc>
            </a:pPr>
            <a:r>
              <a:rPr lang="en-US" sz="1900" dirty="0"/>
              <a:t>The situation in which two matches share a common score can be resolved in various ways, for example, by a tie breaking rule, by asking the user to confirm, or by picking the one that has lowest maximal local distance.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A2277D-AD87-417A-BD0C-DBF309313739}"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AB86C897-4C4A-430B-B0BA-BFCB86016DD7}" type="slidenum">
              <a:rPr lang="en-US"/>
              <a:pPr/>
              <a:t>53</a:t>
            </a:fld>
            <a:endParaRPr lang="en-US"/>
          </a:p>
        </p:txBody>
      </p:sp>
      <p:sp>
        <p:nvSpPr>
          <p:cNvPr id="999426" name="Rectangle 2"/>
          <p:cNvSpPr>
            <a:spLocks noGrp="1" noChangeArrowheads="1"/>
          </p:cNvSpPr>
          <p:nvPr>
            <p:ph type="title"/>
          </p:nvPr>
        </p:nvSpPr>
        <p:spPr/>
        <p:txBody>
          <a:bodyPr/>
          <a:lstStyle/>
          <a:p>
            <a:r>
              <a:rPr lang="en-US"/>
              <a:t>DTW - DP Algorithm Details</a:t>
            </a:r>
          </a:p>
        </p:txBody>
      </p:sp>
      <p:sp>
        <p:nvSpPr>
          <p:cNvPr id="999427" name="Rectangle 3"/>
          <p:cNvSpPr>
            <a:spLocks noGrp="1" noChangeArrowheads="1"/>
          </p:cNvSpPr>
          <p:nvPr>
            <p:ph type="body" idx="1"/>
          </p:nvPr>
        </p:nvSpPr>
        <p:spPr/>
        <p:txBody>
          <a:bodyPr/>
          <a:lstStyle/>
          <a:p>
            <a:pPr>
              <a:lnSpc>
                <a:spcPct val="80000"/>
              </a:lnSpc>
            </a:pPr>
            <a:r>
              <a:rPr lang="en-US" sz="1900"/>
              <a:t>This algorithm works well for tasks having a relatively small number of possible choices, for example, recognizing one word from among 10-100 possible ones. The average number of alternatives for a given recognition cycle of an utterance is called the </a:t>
            </a:r>
            <a:r>
              <a:rPr lang="en-US" sz="1900">
                <a:solidFill>
                  <a:srgbClr val="FF0000"/>
                </a:solidFill>
              </a:rPr>
              <a:t>perplexity</a:t>
            </a:r>
            <a:r>
              <a:rPr lang="en-US" sz="1900"/>
              <a:t> of the recognition.</a:t>
            </a:r>
          </a:p>
          <a:p>
            <a:pPr>
              <a:lnSpc>
                <a:spcPct val="80000"/>
              </a:lnSpc>
            </a:pPr>
            <a:r>
              <a:rPr lang="en-US" sz="1900"/>
              <a:t>However, the algorithm is not practical for real-time tasks that have nearly infinite perplexity, for example, correctly detecting and recognizing a specific word/command phrase (for example, a so-called wake-up word, hot-word or OnWord) from all other possible words/phrases/sounds. </a:t>
            </a:r>
          </a:p>
          <a:p>
            <a:pPr lvl="1">
              <a:lnSpc>
                <a:spcPct val="80000"/>
              </a:lnSpc>
            </a:pPr>
            <a:r>
              <a:rPr lang="en-US" sz="1700"/>
              <a:t>It is impractical to have a corresponding model for every possible word/phrase/sound that is not the word to be recognized. </a:t>
            </a:r>
          </a:p>
          <a:p>
            <a:pPr lvl="1">
              <a:lnSpc>
                <a:spcPct val="80000"/>
              </a:lnSpc>
            </a:pPr>
            <a:r>
              <a:rPr lang="en-US" sz="1700"/>
              <a:t>And absolute values of matching scores are not suited to select correct word recognition because of wide variability in the scores.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6EBFC0-DF15-44EB-B7D1-412AC6BBAECB}"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191299D8-6D8A-4ECA-8C0F-4DF381DCBC2C}" type="slidenum">
              <a:rPr lang="en-US"/>
              <a:pPr/>
              <a:t>54</a:t>
            </a:fld>
            <a:endParaRPr lang="en-US"/>
          </a:p>
        </p:txBody>
      </p:sp>
      <p:sp>
        <p:nvSpPr>
          <p:cNvPr id="1000450" name="Rectangle 2"/>
          <p:cNvSpPr>
            <a:spLocks noGrp="1" noChangeArrowheads="1"/>
          </p:cNvSpPr>
          <p:nvPr>
            <p:ph type="title"/>
          </p:nvPr>
        </p:nvSpPr>
        <p:spPr/>
        <p:txBody>
          <a:bodyPr/>
          <a:lstStyle/>
          <a:p>
            <a:r>
              <a:rPr lang="en-US"/>
              <a:t>DTW - DP Algorithm Details</a:t>
            </a:r>
          </a:p>
        </p:txBody>
      </p:sp>
      <p:sp>
        <p:nvSpPr>
          <p:cNvPr id="1000451" name="Rectangle 3"/>
          <p:cNvSpPr>
            <a:spLocks noGrp="1" noChangeArrowheads="1"/>
          </p:cNvSpPr>
          <p:nvPr>
            <p:ph type="body" idx="1"/>
          </p:nvPr>
        </p:nvSpPr>
        <p:spPr/>
        <p:txBody>
          <a:bodyPr/>
          <a:lstStyle/>
          <a:p>
            <a:pPr>
              <a:lnSpc>
                <a:spcPct val="80000"/>
              </a:lnSpc>
            </a:pPr>
            <a:r>
              <a:rPr lang="en-US" sz="1900"/>
              <a:t>More generally, templates against which an utterance are to be matched may be divided between those that are within a vocabulary of interest (called in-vocabulary or INV) and those that are outside a vocabulary of interest (called out-of-vocabulary or OOV). </a:t>
            </a:r>
          </a:p>
          <a:p>
            <a:pPr>
              <a:lnSpc>
                <a:spcPct val="80000"/>
              </a:lnSpc>
            </a:pPr>
            <a:r>
              <a:rPr lang="en-US" sz="1900"/>
              <a:t>Then a threshold can be set so that an utterance that yields a test score below the threshold is deemed to be INV, and an utterance that has a score greater than the threshold is considered not to be a correct word (OOV). </a:t>
            </a:r>
          </a:p>
          <a:p>
            <a:pPr>
              <a:lnSpc>
                <a:spcPct val="80000"/>
              </a:lnSpc>
            </a:pPr>
            <a:r>
              <a:rPr lang="en-US" sz="1900"/>
              <a:t>Typically, this approach can correctly recognize less than 50% of INV words (correct acceptance) and treats 50% of uttered words as OOV (false rejection). </a:t>
            </a:r>
          </a:p>
          <a:p>
            <a:pPr>
              <a:lnSpc>
                <a:spcPct val="80000"/>
              </a:lnSpc>
            </a:pPr>
            <a:r>
              <a:rPr lang="en-US" sz="1900"/>
              <a:t>On the other hand, using the same threshold, about 5% - 10% of utterances of OOV words would be recognized as INV (false acceptance).</a:t>
            </a:r>
          </a:p>
          <a:p>
            <a:pPr>
              <a:lnSpc>
                <a:spcPct val="80000"/>
              </a:lnSpc>
            </a:pPr>
            <a:endParaRPr lang="en-US" sz="1900"/>
          </a:p>
          <a:p>
            <a:pPr>
              <a:lnSpc>
                <a:spcPct val="80000"/>
              </a:lnSpc>
            </a:pPr>
            <a:r>
              <a:rPr lang="en-US" sz="1900">
                <a:solidFill>
                  <a:srgbClr val="FF0000"/>
                </a:solidFill>
              </a:rPr>
              <a:t>Basic DTW insufficient</a:t>
            </a:r>
            <a:r>
              <a:rPr lang="en-US" sz="190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89A734-D053-4193-808B-5823BB4FE67F}"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A73F9B64-77F4-478A-AFB9-1AC49F186D8B}" type="slidenum">
              <a:rPr lang="en-US"/>
              <a:pPr/>
              <a:t>55</a:t>
            </a:fld>
            <a:endParaRPr lang="en-US"/>
          </a:p>
        </p:txBody>
      </p:sp>
      <p:sp>
        <p:nvSpPr>
          <p:cNvPr id="984066" name="Rectangle 2"/>
          <p:cNvSpPr>
            <a:spLocks noGrp="1" noChangeArrowheads="1"/>
          </p:cNvSpPr>
          <p:nvPr>
            <p:ph type="title"/>
          </p:nvPr>
        </p:nvSpPr>
        <p:spPr/>
        <p:txBody>
          <a:bodyPr/>
          <a:lstStyle/>
          <a:p>
            <a:r>
              <a:rPr lang="en-US"/>
              <a:t>References </a:t>
            </a:r>
            <a:endParaRPr lang="en-US" b="0"/>
          </a:p>
        </p:txBody>
      </p:sp>
      <p:sp>
        <p:nvSpPr>
          <p:cNvPr id="984067" name="Rectangle 3"/>
          <p:cNvSpPr>
            <a:spLocks noGrp="1" noChangeArrowheads="1"/>
          </p:cNvSpPr>
          <p:nvPr>
            <p:ph type="body" idx="1"/>
          </p:nvPr>
        </p:nvSpPr>
        <p:spPr/>
        <p:txBody>
          <a:bodyPr/>
          <a:lstStyle/>
          <a:p>
            <a:pPr>
              <a:lnSpc>
                <a:spcPct val="90000"/>
              </a:lnSpc>
            </a:pPr>
            <a:r>
              <a:rPr lang="en-US"/>
              <a:t>Cormen, Leiserson, Rivest, </a:t>
            </a:r>
            <a:r>
              <a:rPr lang="en-US" i="1"/>
              <a:t>Introduction to Algorithms</a:t>
            </a:r>
            <a:r>
              <a:rPr lang="en-US"/>
              <a:t>, 2</a:t>
            </a:r>
            <a:r>
              <a:rPr lang="en-US" i="1"/>
              <a:t>nd </a:t>
            </a:r>
            <a:r>
              <a:rPr lang="en-US"/>
              <a:t>Edition, MIT Press, 2001. </a:t>
            </a:r>
          </a:p>
          <a:p>
            <a:pPr>
              <a:lnSpc>
                <a:spcPct val="90000"/>
              </a:lnSpc>
            </a:pPr>
            <a:r>
              <a:rPr lang="en-US"/>
              <a:t>Huang, Acero, and Hon, </a:t>
            </a:r>
            <a:r>
              <a:rPr lang="en-US" i="1"/>
              <a:t>Spoken Language Processing</a:t>
            </a:r>
            <a:r>
              <a:rPr lang="en-US"/>
              <a:t>, Prentice-Hall, 2001. </a:t>
            </a:r>
          </a:p>
          <a:p>
            <a:pPr>
              <a:lnSpc>
                <a:spcPct val="90000"/>
              </a:lnSpc>
            </a:pPr>
            <a:r>
              <a:rPr lang="en-US"/>
              <a:t>Jelinek, </a:t>
            </a:r>
            <a:r>
              <a:rPr lang="en-US" i="1"/>
              <a:t>Statistical Methods for Speech Recognition. </a:t>
            </a:r>
            <a:r>
              <a:rPr lang="en-US"/>
              <a:t>MIT Press, 1997. </a:t>
            </a:r>
          </a:p>
          <a:p>
            <a:pPr>
              <a:lnSpc>
                <a:spcPct val="90000"/>
              </a:lnSpc>
            </a:pPr>
            <a:r>
              <a:rPr lang="en-US"/>
              <a:t>Winston, </a:t>
            </a:r>
            <a:r>
              <a:rPr lang="en-US" i="1"/>
              <a:t>Artificial Intelligence, </a:t>
            </a:r>
            <a:r>
              <a:rPr lang="en-US"/>
              <a:t>3</a:t>
            </a:r>
            <a:r>
              <a:rPr lang="en-US" i="1"/>
              <a:t>rd </a:t>
            </a:r>
            <a:r>
              <a:rPr lang="en-US"/>
              <a:t>Edition, Addison-Wesley, 1993.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Alignment Example </a:t>
            </a:r>
            <a:r>
              <a:rPr lang="en-US" dirty="0" smtClean="0"/>
              <a:t>(Input Vector)</a:t>
            </a:r>
            <a:endParaRPr lang="en-US" dirty="0"/>
          </a:p>
        </p:txBody>
      </p:sp>
      <p:pic>
        <p:nvPicPr>
          <p:cNvPr id="7" name="Content Placeholder 6"/>
          <p:cNvPicPr>
            <a:picLocks noGrp="1" noChangeAspect="1"/>
          </p:cNvPicPr>
          <p:nvPr>
            <p:ph idx="1"/>
          </p:nvPr>
        </p:nvPicPr>
        <p:blipFill>
          <a:blip r:embed="rId2"/>
          <a:stretch>
            <a:fillRect/>
          </a:stretch>
        </p:blipFill>
        <p:spPr>
          <a:xfrm>
            <a:off x="2583410" y="1447800"/>
            <a:ext cx="3967655" cy="4572000"/>
          </a:xfrm>
          <a:prstGeom prst="rect">
            <a:avLst/>
          </a:prstGeom>
        </p:spPr>
      </p:pic>
      <p:sp>
        <p:nvSpPr>
          <p:cNvPr id="4" name="Date Placeholder 3"/>
          <p:cNvSpPr>
            <a:spLocks noGrp="1"/>
          </p:cNvSpPr>
          <p:nvPr>
            <p:ph type="dt" sz="half" idx="10"/>
          </p:nvPr>
        </p:nvSpPr>
        <p:spPr/>
        <p:txBody>
          <a:bodyPr/>
          <a:lstStyle/>
          <a:p>
            <a:fld id="{15B9CE75-2C96-45CA-93D1-D666E27C1AE8}" type="datetime3">
              <a:rPr lang="en-US" smtClean="0"/>
              <a:pPr/>
              <a:t>22 April 2015</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E36AA792-A411-4AB6-BD9C-2050FA45ED7C}" type="slidenum">
              <a:rPr lang="en-US" smtClean="0"/>
              <a:pPr/>
              <a:t>6</a:t>
            </a:fld>
            <a:endParaRPr lang="en-US"/>
          </a:p>
        </p:txBody>
      </p:sp>
    </p:spTree>
    <p:extLst>
      <p:ext uri="{BB962C8B-B14F-4D97-AF65-F5344CB8AC3E}">
        <p14:creationId xmlns:p14="http://schemas.microsoft.com/office/powerpoint/2010/main" val="3285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B0C510-051B-4031-99D2-A69E67AA587E}" type="datetime3">
              <a:rPr lang="en-US"/>
              <a:pPr/>
              <a:t>22 April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5FF82281-8B49-4D2F-88A2-988563A6B5A1}" type="slidenum">
              <a:rPr lang="en-US"/>
              <a:pPr/>
              <a:t>7</a:t>
            </a:fld>
            <a:endParaRPr lang="en-US"/>
          </a:p>
        </p:txBody>
      </p:sp>
      <p:sp>
        <p:nvSpPr>
          <p:cNvPr id="955394" name="Rectangle 2"/>
          <p:cNvSpPr>
            <a:spLocks noGrp="1" noChangeArrowheads="1"/>
          </p:cNvSpPr>
          <p:nvPr>
            <p:ph type="title"/>
          </p:nvPr>
        </p:nvSpPr>
        <p:spPr/>
        <p:txBody>
          <a:bodyPr/>
          <a:lstStyle/>
          <a:p>
            <a:r>
              <a:rPr lang="en-US"/>
              <a:t>Digit Alignment Examples </a:t>
            </a:r>
            <a:endParaRPr lang="en-US" b="0"/>
          </a:p>
        </p:txBody>
      </p:sp>
      <p:pic>
        <p:nvPicPr>
          <p:cNvPr id="955395" name="Picture 3"/>
          <p:cNvPicPr>
            <a:picLocks noGrp="1" noChangeAspect="1" noChangeArrowheads="1"/>
          </p:cNvPicPr>
          <p:nvPr>
            <p:ph type="body" idx="1"/>
          </p:nvPr>
        </p:nvPicPr>
        <p:blipFill>
          <a:blip r:embed="rId3" cstate="print"/>
          <a:srcRect/>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31F274AC-001A-4500-A395-43D0E026BFCC}" type="datetime3">
              <a:rPr lang="en-US"/>
              <a:pPr/>
              <a:t>22 April 2015</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5212ADD8-98DE-476E-8793-9BD88C4946CE}" type="slidenum">
              <a:rPr lang="en-US"/>
              <a:pPr/>
              <a:t>8</a:t>
            </a:fld>
            <a:endParaRPr lang="en-US"/>
          </a:p>
        </p:txBody>
      </p:sp>
      <p:sp>
        <p:nvSpPr>
          <p:cNvPr id="956418" name="Rectangle 2"/>
          <p:cNvSpPr>
            <a:spLocks noGrp="1" noChangeArrowheads="1"/>
          </p:cNvSpPr>
          <p:nvPr>
            <p:ph type="title"/>
          </p:nvPr>
        </p:nvSpPr>
        <p:spPr/>
        <p:txBody>
          <a:bodyPr/>
          <a:lstStyle/>
          <a:p>
            <a:r>
              <a:rPr lang="en-US" sz="3400"/>
              <a:t>Dynamic Time Warping (DTW) </a:t>
            </a:r>
            <a:endParaRPr lang="en-US" sz="3400" b="0"/>
          </a:p>
        </p:txBody>
      </p:sp>
      <p:sp>
        <p:nvSpPr>
          <p:cNvPr id="956419" name="Rectangle 3"/>
          <p:cNvSpPr>
            <a:spLocks noGrp="1" noChangeArrowheads="1"/>
          </p:cNvSpPr>
          <p:nvPr>
            <p:ph type="body" idx="1"/>
          </p:nvPr>
        </p:nvSpPr>
        <p:spPr/>
        <p:txBody>
          <a:bodyPr/>
          <a:lstStyle/>
          <a:p>
            <a:r>
              <a:rPr lang="en-US" sz="2000"/>
              <a:t>Objective: an optimal alignment between variable length sequences </a:t>
            </a:r>
            <a:r>
              <a:rPr lang="en-US" sz="2000" b="1" i="1"/>
              <a:t>T </a:t>
            </a:r>
            <a:r>
              <a:rPr lang="en-US" sz="2000"/>
              <a:t>= {</a:t>
            </a:r>
            <a:r>
              <a:rPr lang="en-US" sz="2000" b="1" i="1"/>
              <a:t>t</a:t>
            </a:r>
            <a:r>
              <a:rPr lang="en-US" sz="2000" baseline="-25000"/>
              <a:t>1</a:t>
            </a:r>
            <a:r>
              <a:rPr lang="en-US" sz="2000" i="1"/>
              <a:t>,..., </a:t>
            </a:r>
            <a:r>
              <a:rPr lang="en-US" sz="2000" b="1" i="1"/>
              <a:t>t</a:t>
            </a:r>
            <a:r>
              <a:rPr lang="en-US" sz="2000" i="1" baseline="-25000"/>
              <a:t>N</a:t>
            </a:r>
            <a:r>
              <a:rPr lang="en-US" sz="2000"/>
              <a:t>} and </a:t>
            </a:r>
            <a:r>
              <a:rPr lang="en-US" sz="2000" b="1" i="1"/>
              <a:t>R </a:t>
            </a:r>
            <a:r>
              <a:rPr lang="en-US" sz="2000"/>
              <a:t>= {</a:t>
            </a:r>
            <a:r>
              <a:rPr lang="en-US" sz="2000" b="1" i="1"/>
              <a:t>r</a:t>
            </a:r>
            <a:r>
              <a:rPr lang="en-US" sz="2000" baseline="-25000"/>
              <a:t>1</a:t>
            </a:r>
            <a:r>
              <a:rPr lang="en-US" sz="2000" i="1"/>
              <a:t>,..., </a:t>
            </a:r>
            <a:r>
              <a:rPr lang="en-US" sz="2000" b="1" i="1"/>
              <a:t>r</a:t>
            </a:r>
            <a:r>
              <a:rPr lang="en-US" sz="2000" i="1" baseline="-25000"/>
              <a:t>M</a:t>
            </a:r>
            <a:r>
              <a:rPr lang="en-US" sz="2000"/>
              <a:t>} </a:t>
            </a:r>
          </a:p>
          <a:p>
            <a:r>
              <a:rPr lang="en-US" sz="2000"/>
              <a:t>The overall distortion D(</a:t>
            </a:r>
            <a:r>
              <a:rPr lang="en-US" sz="2000" b="1" i="1"/>
              <a:t>T</a:t>
            </a:r>
            <a:r>
              <a:rPr lang="en-US" sz="2000" i="1"/>
              <a:t>,</a:t>
            </a:r>
            <a:r>
              <a:rPr lang="en-US" sz="2000" b="1" i="1"/>
              <a:t>R</a:t>
            </a:r>
            <a:r>
              <a:rPr lang="en-US" sz="2000"/>
              <a:t>) is based on a sum of local distances between elements </a:t>
            </a:r>
            <a:r>
              <a:rPr lang="en-US" sz="2000" i="1"/>
              <a:t>d</a:t>
            </a:r>
            <a:r>
              <a:rPr lang="en-US" sz="2000"/>
              <a:t>(</a:t>
            </a:r>
            <a:r>
              <a:rPr lang="en-US" sz="2000" b="1" i="1"/>
              <a:t>t</a:t>
            </a:r>
            <a:r>
              <a:rPr lang="en-US" sz="2000" i="1" baseline="-25000"/>
              <a:t>i</a:t>
            </a:r>
            <a:r>
              <a:rPr lang="en-US" sz="2000" i="1"/>
              <a:t>, </a:t>
            </a:r>
            <a:r>
              <a:rPr lang="en-US" sz="2000" b="1" i="1"/>
              <a:t>r</a:t>
            </a:r>
            <a:r>
              <a:rPr lang="en-US" sz="2000" i="1" baseline="-25000"/>
              <a:t>j</a:t>
            </a:r>
            <a:r>
              <a:rPr lang="en-US" sz="2000"/>
              <a:t>) </a:t>
            </a:r>
          </a:p>
          <a:p>
            <a:r>
              <a:rPr lang="en-US" sz="2000"/>
              <a:t>A particular alignment warp, </a:t>
            </a:r>
            <a:r>
              <a:rPr lang="en-US" sz="2400" i="1">
                <a:sym typeface="Symbol" pitchFamily="18" charset="2"/>
              </a:rPr>
              <a:t></a:t>
            </a:r>
            <a:r>
              <a:rPr lang="en-US" sz="2000"/>
              <a:t>, aligns </a:t>
            </a:r>
            <a:r>
              <a:rPr lang="en-US" sz="2000" b="1" i="1"/>
              <a:t>T </a:t>
            </a:r>
            <a:r>
              <a:rPr lang="en-US" sz="2000"/>
              <a:t>and </a:t>
            </a:r>
            <a:r>
              <a:rPr lang="en-US" sz="2000" b="1" i="1"/>
              <a:t>R </a:t>
            </a:r>
            <a:r>
              <a:rPr lang="en-US" sz="2000"/>
              <a:t>via a point-to-point mapping, </a:t>
            </a:r>
            <a:r>
              <a:rPr lang="en-US" sz="2400" i="1">
                <a:sym typeface="Symbol" pitchFamily="18" charset="2"/>
              </a:rPr>
              <a:t></a:t>
            </a:r>
            <a:r>
              <a:rPr lang="en-US" sz="2400" i="1"/>
              <a:t> </a:t>
            </a:r>
            <a:r>
              <a:rPr lang="en-US" sz="2000"/>
              <a:t>=(</a:t>
            </a:r>
            <a:r>
              <a:rPr lang="en-US" sz="2400" i="1">
                <a:sym typeface="Symbol" pitchFamily="18" charset="2"/>
              </a:rPr>
              <a:t></a:t>
            </a:r>
            <a:r>
              <a:rPr lang="en-US" sz="2000" i="1" baseline="-25000"/>
              <a:t>t</a:t>
            </a:r>
            <a:r>
              <a:rPr lang="en-US" sz="2000" i="1"/>
              <a:t>, </a:t>
            </a:r>
            <a:r>
              <a:rPr lang="en-US" sz="2400" i="1">
                <a:sym typeface="Symbol" pitchFamily="18" charset="2"/>
              </a:rPr>
              <a:t></a:t>
            </a:r>
            <a:r>
              <a:rPr lang="en-US" sz="2000" i="1" baseline="-25000"/>
              <a:t>r</a:t>
            </a:r>
            <a:r>
              <a:rPr lang="en-US" sz="2000"/>
              <a:t>), of length </a:t>
            </a:r>
            <a:r>
              <a:rPr lang="en-US" sz="2000" i="1"/>
              <a:t>K</a:t>
            </a:r>
            <a:r>
              <a:rPr lang="en-US" sz="2000" i="1">
                <a:sym typeface="Symbol" pitchFamily="18" charset="2"/>
              </a:rPr>
              <a:t></a:t>
            </a:r>
            <a:r>
              <a:rPr lang="en-US" sz="2000" i="1"/>
              <a:t> </a:t>
            </a:r>
            <a:endParaRPr lang="en-US" sz="2000"/>
          </a:p>
          <a:p>
            <a:pPr algn="ctr">
              <a:buFont typeface="Wingdings" pitchFamily="2" charset="2"/>
              <a:buNone/>
            </a:pPr>
            <a:r>
              <a:rPr lang="en-US" sz="2000" b="1" i="1">
                <a:solidFill>
                  <a:srgbClr val="0000FF"/>
                </a:solidFill>
              </a:rPr>
              <a:t>t</a:t>
            </a:r>
            <a:r>
              <a:rPr lang="en-US" sz="2000" i="1" baseline="-10000">
                <a:solidFill>
                  <a:srgbClr val="0000FF"/>
                </a:solidFill>
                <a:sym typeface="Symbol" pitchFamily="18" charset="2"/>
              </a:rPr>
              <a:t></a:t>
            </a:r>
            <a:r>
              <a:rPr lang="en-US" sz="2000" i="1" baseline="-30000">
                <a:solidFill>
                  <a:srgbClr val="0000FF"/>
                </a:solidFill>
                <a:sym typeface="Symbol" pitchFamily="18" charset="2"/>
              </a:rPr>
              <a:t>t</a:t>
            </a:r>
            <a:r>
              <a:rPr lang="en-US" sz="2000" i="1" baseline="-10000">
                <a:solidFill>
                  <a:srgbClr val="0000FF"/>
                </a:solidFill>
                <a:sym typeface="Symbol" pitchFamily="18" charset="2"/>
              </a:rPr>
              <a:t>(k)</a:t>
            </a:r>
            <a:r>
              <a:rPr lang="en-US" sz="2000" i="1">
                <a:solidFill>
                  <a:srgbClr val="0000FF"/>
                </a:solidFill>
                <a:sym typeface="Symbol" pitchFamily="18" charset="2"/>
              </a:rPr>
              <a:t> </a:t>
            </a:r>
            <a:r>
              <a:rPr lang="en-US" sz="2000">
                <a:solidFill>
                  <a:srgbClr val="0000FF"/>
                </a:solidFill>
                <a:sym typeface="Wingdings" pitchFamily="2" charset="2"/>
              </a:rPr>
              <a:t></a:t>
            </a:r>
            <a:r>
              <a:rPr lang="en-US" sz="2000" i="1">
                <a:solidFill>
                  <a:srgbClr val="0000FF"/>
                </a:solidFill>
                <a:sym typeface="Wingdings" pitchFamily="2" charset="2"/>
              </a:rPr>
              <a:t> </a:t>
            </a:r>
            <a:r>
              <a:rPr lang="en-US" sz="2000" b="1" i="1">
                <a:solidFill>
                  <a:srgbClr val="0000FF"/>
                </a:solidFill>
                <a:sym typeface="Wingdings" pitchFamily="2" charset="2"/>
              </a:rPr>
              <a:t>r</a:t>
            </a:r>
            <a:r>
              <a:rPr lang="en-US" sz="2000" i="1" baseline="-10000">
                <a:solidFill>
                  <a:srgbClr val="0000FF"/>
                </a:solidFill>
                <a:sym typeface="Symbol" pitchFamily="18" charset="2"/>
              </a:rPr>
              <a:t></a:t>
            </a:r>
            <a:r>
              <a:rPr lang="en-US" sz="2000" i="1" baseline="-30000">
                <a:solidFill>
                  <a:srgbClr val="0000FF"/>
                </a:solidFill>
                <a:sym typeface="Symbol" pitchFamily="18" charset="2"/>
              </a:rPr>
              <a:t>r</a:t>
            </a:r>
            <a:r>
              <a:rPr lang="en-US" sz="2000" i="1" baseline="-10000">
                <a:solidFill>
                  <a:srgbClr val="0000FF"/>
                </a:solidFill>
                <a:sym typeface="Symbol" pitchFamily="18" charset="2"/>
              </a:rPr>
              <a:t>(k)</a:t>
            </a:r>
            <a:r>
              <a:rPr lang="en-US" sz="2000" i="1">
                <a:solidFill>
                  <a:srgbClr val="0000FF"/>
                </a:solidFill>
                <a:sym typeface="Symbol" pitchFamily="18" charset="2"/>
              </a:rPr>
              <a:t>    1≤k≤K</a:t>
            </a:r>
            <a:r>
              <a:rPr lang="en-US" sz="2000" i="1" baseline="-10000">
                <a:solidFill>
                  <a:srgbClr val="0000FF"/>
                </a:solidFill>
                <a:sym typeface="Symbol" pitchFamily="18" charset="2"/>
              </a:rPr>
              <a:t></a:t>
            </a:r>
          </a:p>
          <a:p>
            <a:pPr algn="ctr">
              <a:buFont typeface="Wingdings" pitchFamily="2" charset="2"/>
              <a:buNone/>
            </a:pPr>
            <a:endParaRPr lang="en-US" sz="2000" i="1" baseline="-10000">
              <a:solidFill>
                <a:srgbClr val="0000FF"/>
              </a:solidFill>
              <a:sym typeface="Symbol" pitchFamily="18" charset="2"/>
            </a:endParaRPr>
          </a:p>
          <a:p>
            <a:r>
              <a:rPr lang="en-US" sz="2000">
                <a:sym typeface="Symbol" pitchFamily="18" charset="2"/>
              </a:rPr>
              <a:t>The optimal alignment minimizes overall distortion:</a:t>
            </a:r>
          </a:p>
        </p:txBody>
      </p:sp>
      <p:graphicFrame>
        <p:nvGraphicFramePr>
          <p:cNvPr id="956420" name="Object 4"/>
          <p:cNvGraphicFramePr>
            <a:graphicFrameLocks noChangeAspect="1"/>
          </p:cNvGraphicFramePr>
          <p:nvPr/>
        </p:nvGraphicFramePr>
        <p:xfrm>
          <a:off x="2514600" y="4622800"/>
          <a:ext cx="3860800" cy="1595438"/>
        </p:xfrm>
        <a:graphic>
          <a:graphicData uri="http://schemas.openxmlformats.org/presentationml/2006/ole">
            <mc:AlternateContent xmlns:mc="http://schemas.openxmlformats.org/markup-compatibility/2006">
              <mc:Choice xmlns:v="urn:schemas-microsoft-com:vml" Requires="v">
                <p:oleObj spid="_x0000_s956429" name="Equation" r:id="rId4" imgW="1904760" imgH="787320" progId="Equation.3">
                  <p:embed/>
                </p:oleObj>
              </mc:Choice>
              <mc:Fallback>
                <p:oleObj name="Equation" r:id="rId4" imgW="1904760" imgH="78732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622800"/>
                        <a:ext cx="3860800" cy="159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6E5C1296-8A62-463B-B954-59B2C841251F}" type="datetime3">
              <a:rPr lang="en-US"/>
              <a:pPr/>
              <a:t>22 April 2015</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A8855787-7870-48F4-93B9-1DBAE86965C4}" type="slidenum">
              <a:rPr lang="en-US"/>
              <a:pPr/>
              <a:t>9</a:t>
            </a:fld>
            <a:endParaRPr lang="en-US"/>
          </a:p>
        </p:txBody>
      </p:sp>
      <p:sp>
        <p:nvSpPr>
          <p:cNvPr id="957442" name="Rectangle 2"/>
          <p:cNvSpPr>
            <a:spLocks noGrp="1" noChangeArrowheads="1"/>
          </p:cNvSpPr>
          <p:nvPr>
            <p:ph type="title"/>
          </p:nvPr>
        </p:nvSpPr>
        <p:spPr/>
        <p:txBody>
          <a:bodyPr/>
          <a:lstStyle/>
          <a:p>
            <a:r>
              <a:rPr lang="en-US"/>
              <a:t>DTW Issues </a:t>
            </a:r>
            <a:endParaRPr lang="en-US" b="0"/>
          </a:p>
        </p:txBody>
      </p:sp>
      <p:sp>
        <p:nvSpPr>
          <p:cNvPr id="957443" name="Rectangle 3"/>
          <p:cNvSpPr>
            <a:spLocks noGrp="1" noChangeArrowheads="1"/>
          </p:cNvSpPr>
          <p:nvPr>
            <p:ph type="body" idx="1"/>
          </p:nvPr>
        </p:nvSpPr>
        <p:spPr/>
        <p:txBody>
          <a:bodyPr/>
          <a:lstStyle/>
          <a:p>
            <a:r>
              <a:rPr lang="en-US" dirty="0"/>
              <a:t> </a:t>
            </a:r>
            <a:r>
              <a:rPr lang="en-US" sz="2200" dirty="0"/>
              <a:t>Endpoint constraints: </a:t>
            </a:r>
          </a:p>
          <a:p>
            <a:pPr algn="ctr">
              <a:buFont typeface="Wingdings" pitchFamily="2" charset="2"/>
              <a:buNone/>
            </a:pPr>
            <a:r>
              <a:rPr lang="en-US" sz="2200" dirty="0"/>
              <a:t> </a:t>
            </a:r>
            <a:r>
              <a:rPr lang="en-US" i="1" dirty="0">
                <a:solidFill>
                  <a:srgbClr val="0000FF"/>
                </a:solidFill>
                <a:sym typeface="Symbol" pitchFamily="18" charset="2"/>
              </a:rPr>
              <a:t></a:t>
            </a:r>
            <a:r>
              <a:rPr lang="en-US" i="1" baseline="-25000" dirty="0">
                <a:solidFill>
                  <a:srgbClr val="0000FF"/>
                </a:solidFill>
              </a:rPr>
              <a:t>t</a:t>
            </a:r>
            <a:r>
              <a:rPr lang="en-US" dirty="0">
                <a:solidFill>
                  <a:srgbClr val="0000FF"/>
                </a:solidFill>
              </a:rPr>
              <a:t>(1)=</a:t>
            </a:r>
            <a:r>
              <a:rPr lang="en-US" i="1" dirty="0">
                <a:solidFill>
                  <a:srgbClr val="0000FF"/>
                </a:solidFill>
                <a:sym typeface="Symbol" pitchFamily="18" charset="2"/>
              </a:rPr>
              <a:t></a:t>
            </a:r>
            <a:r>
              <a:rPr lang="en-US" i="1" baseline="-25000" dirty="0">
                <a:solidFill>
                  <a:srgbClr val="0000FF"/>
                </a:solidFill>
              </a:rPr>
              <a:t>r</a:t>
            </a:r>
            <a:r>
              <a:rPr lang="en-US" dirty="0">
                <a:solidFill>
                  <a:srgbClr val="0000FF"/>
                </a:solidFill>
              </a:rPr>
              <a:t>(1)=1    </a:t>
            </a:r>
            <a:r>
              <a:rPr lang="en-US" i="1" dirty="0">
                <a:solidFill>
                  <a:srgbClr val="0000FF"/>
                </a:solidFill>
                <a:sym typeface="Symbol" pitchFamily="18" charset="2"/>
              </a:rPr>
              <a:t></a:t>
            </a:r>
            <a:r>
              <a:rPr lang="en-US" i="1" baseline="-25000" dirty="0">
                <a:solidFill>
                  <a:srgbClr val="0000FF"/>
                </a:solidFill>
              </a:rPr>
              <a:t>t</a:t>
            </a:r>
            <a:r>
              <a:rPr lang="en-US" dirty="0">
                <a:solidFill>
                  <a:srgbClr val="0000FF"/>
                </a:solidFill>
              </a:rPr>
              <a:t>(</a:t>
            </a:r>
            <a:r>
              <a:rPr lang="en-US" i="1" dirty="0">
                <a:solidFill>
                  <a:srgbClr val="0000FF"/>
                </a:solidFill>
              </a:rPr>
              <a:t>K</a:t>
            </a:r>
            <a:r>
              <a:rPr lang="en-US" dirty="0">
                <a:solidFill>
                  <a:srgbClr val="0000FF"/>
                </a:solidFill>
              </a:rPr>
              <a:t>)=</a:t>
            </a:r>
            <a:r>
              <a:rPr lang="en-US" i="1" dirty="0">
                <a:solidFill>
                  <a:srgbClr val="0000FF"/>
                </a:solidFill>
              </a:rPr>
              <a:t>N  </a:t>
            </a:r>
            <a:r>
              <a:rPr lang="en-US" i="1" dirty="0">
                <a:solidFill>
                  <a:srgbClr val="0000FF"/>
                </a:solidFill>
                <a:sym typeface="Symbol" pitchFamily="18" charset="2"/>
              </a:rPr>
              <a:t></a:t>
            </a:r>
            <a:r>
              <a:rPr lang="en-US" i="1" baseline="-25000" dirty="0">
                <a:solidFill>
                  <a:srgbClr val="0000FF"/>
                </a:solidFill>
              </a:rPr>
              <a:t>r</a:t>
            </a:r>
            <a:r>
              <a:rPr lang="en-US" dirty="0">
                <a:solidFill>
                  <a:srgbClr val="0000FF"/>
                </a:solidFill>
              </a:rPr>
              <a:t>(</a:t>
            </a:r>
            <a:r>
              <a:rPr lang="en-US" i="1" dirty="0">
                <a:solidFill>
                  <a:srgbClr val="0000FF"/>
                </a:solidFill>
              </a:rPr>
              <a:t>K</a:t>
            </a:r>
            <a:r>
              <a:rPr lang="en-US" dirty="0">
                <a:solidFill>
                  <a:srgbClr val="0000FF"/>
                </a:solidFill>
              </a:rPr>
              <a:t>)=</a:t>
            </a:r>
            <a:r>
              <a:rPr lang="en-US" i="1" dirty="0">
                <a:solidFill>
                  <a:srgbClr val="0000FF"/>
                </a:solidFill>
              </a:rPr>
              <a:t>M</a:t>
            </a:r>
            <a:r>
              <a:rPr lang="en-US" sz="2200" i="1" dirty="0"/>
              <a:t> </a:t>
            </a:r>
            <a:endParaRPr lang="en-US" sz="2200" dirty="0"/>
          </a:p>
          <a:p>
            <a:r>
              <a:rPr lang="en-US" sz="2200" dirty="0"/>
              <a:t> Monotonicity:</a:t>
            </a:r>
          </a:p>
          <a:p>
            <a:pPr algn="ctr">
              <a:buFont typeface="Wingdings" pitchFamily="2" charset="2"/>
              <a:buNone/>
            </a:pPr>
            <a:r>
              <a:rPr lang="en-US" i="1" dirty="0">
                <a:solidFill>
                  <a:srgbClr val="0000FF"/>
                </a:solidFill>
                <a:sym typeface="Symbol" pitchFamily="18" charset="2"/>
              </a:rPr>
              <a:t></a:t>
            </a:r>
            <a:r>
              <a:rPr lang="en-US" i="1" baseline="-25000" dirty="0">
                <a:solidFill>
                  <a:srgbClr val="0000FF"/>
                </a:solidFill>
              </a:rPr>
              <a:t>t</a:t>
            </a:r>
            <a:r>
              <a:rPr lang="en-US" dirty="0">
                <a:solidFill>
                  <a:srgbClr val="0000FF"/>
                </a:solidFill>
              </a:rPr>
              <a:t>(k+1)≥</a:t>
            </a:r>
            <a:r>
              <a:rPr lang="en-US" i="1" dirty="0">
                <a:solidFill>
                  <a:srgbClr val="0000FF"/>
                </a:solidFill>
                <a:sym typeface="Symbol" pitchFamily="18" charset="2"/>
              </a:rPr>
              <a:t></a:t>
            </a:r>
            <a:r>
              <a:rPr lang="en-US" i="1" baseline="-25000" dirty="0">
                <a:solidFill>
                  <a:srgbClr val="0000FF"/>
                </a:solidFill>
              </a:rPr>
              <a:t>t</a:t>
            </a:r>
            <a:r>
              <a:rPr lang="en-US" dirty="0">
                <a:solidFill>
                  <a:srgbClr val="0000FF"/>
                </a:solidFill>
              </a:rPr>
              <a:t>(k) </a:t>
            </a:r>
            <a:r>
              <a:rPr lang="en-US" i="1" dirty="0">
                <a:solidFill>
                  <a:srgbClr val="0000FF"/>
                </a:solidFill>
                <a:sym typeface="Symbol" pitchFamily="18" charset="2"/>
              </a:rPr>
              <a:t></a:t>
            </a:r>
            <a:r>
              <a:rPr lang="en-US" i="1" baseline="-25000" dirty="0">
                <a:solidFill>
                  <a:srgbClr val="0000FF"/>
                </a:solidFill>
              </a:rPr>
              <a:t>r</a:t>
            </a:r>
            <a:r>
              <a:rPr lang="en-US" dirty="0">
                <a:solidFill>
                  <a:srgbClr val="0000FF"/>
                </a:solidFill>
              </a:rPr>
              <a:t>(k+1)≥</a:t>
            </a:r>
            <a:r>
              <a:rPr lang="en-US" i="1" dirty="0">
                <a:solidFill>
                  <a:srgbClr val="0000FF"/>
                </a:solidFill>
                <a:sym typeface="Symbol" pitchFamily="18" charset="2"/>
              </a:rPr>
              <a:t></a:t>
            </a:r>
            <a:r>
              <a:rPr lang="en-US" i="1" baseline="-25000" dirty="0">
                <a:solidFill>
                  <a:srgbClr val="0000FF"/>
                </a:solidFill>
              </a:rPr>
              <a:t>r</a:t>
            </a:r>
            <a:r>
              <a:rPr lang="en-US" dirty="0">
                <a:solidFill>
                  <a:srgbClr val="0000FF"/>
                </a:solidFill>
              </a:rPr>
              <a:t>(k)</a:t>
            </a:r>
            <a:endParaRPr lang="en-US" sz="2200" dirty="0"/>
          </a:p>
          <a:p>
            <a:r>
              <a:rPr lang="en-US" sz="2200" dirty="0"/>
              <a:t>Path weights, </a:t>
            </a:r>
            <a:r>
              <a:rPr lang="en-US" sz="2200" dirty="0" err="1"/>
              <a:t>m</a:t>
            </a:r>
            <a:r>
              <a:rPr lang="en-US" sz="2200" baseline="-25000" dirty="0" err="1"/>
              <a:t>k</a:t>
            </a:r>
            <a:r>
              <a:rPr lang="en-US" sz="2200" dirty="0"/>
              <a:t>, can influence shape of optimal path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85297</TotalTime>
  <Words>4186</Words>
  <Application>Microsoft Office PowerPoint</Application>
  <PresentationFormat>On-screen Show (4:3)</PresentationFormat>
  <Paragraphs>650</Paragraphs>
  <Slides>55</Slides>
  <Notes>50</Notes>
  <HiddenSlides>11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4" baseType="lpstr">
      <vt:lpstr>Arial</vt:lpstr>
      <vt:lpstr>Arial Narrow</vt:lpstr>
      <vt:lpstr>Symbol</vt:lpstr>
      <vt:lpstr>Times New Roman</vt:lpstr>
      <vt:lpstr>Verdana</vt:lpstr>
      <vt:lpstr>Wingdings</vt:lpstr>
      <vt:lpstr>Profile</vt:lpstr>
      <vt:lpstr>Microsoft Equation 3.0</vt:lpstr>
      <vt:lpstr>Equation</vt:lpstr>
      <vt:lpstr>Speech Recognition</vt:lpstr>
      <vt:lpstr>Dynamic Time Warping &amp; Search</vt:lpstr>
      <vt:lpstr>Word-Based Template Matching </vt:lpstr>
      <vt:lpstr>Template Matching Mechanism </vt:lpstr>
      <vt:lpstr>Alignment Example (Input Scalar Values) </vt:lpstr>
      <vt:lpstr>Alignment Example (Input Vector)</vt:lpstr>
      <vt:lpstr>Digit Alignment Examples </vt:lpstr>
      <vt:lpstr>Dynamic Time Warping (DTW) </vt:lpstr>
      <vt:lpstr>DTW Issues </vt:lpstr>
      <vt:lpstr>DTW Issues: Local Continuity </vt:lpstr>
      <vt:lpstr>DTW Issues: Global Constraints </vt:lpstr>
      <vt:lpstr>PowerPoint Presentation</vt:lpstr>
      <vt:lpstr>Computing DTW Alignment </vt:lpstr>
      <vt:lpstr>Graph Representations of Search Space </vt:lpstr>
      <vt:lpstr>Search Space Tree </vt:lpstr>
      <vt:lpstr>Graph Search Algorithms </vt:lpstr>
      <vt:lpstr>Depth First Search </vt:lpstr>
      <vt:lpstr>Depth First Search Example </vt:lpstr>
      <vt:lpstr>Breadth First Search </vt:lpstr>
      <vt:lpstr>Breadth First Search Example </vt:lpstr>
      <vt:lpstr>Best First Search </vt:lpstr>
      <vt:lpstr>Tree Representation (with node scores) </vt:lpstr>
      <vt:lpstr>Tree Representation (with cumulative scores) </vt:lpstr>
      <vt:lpstr>Best First Search Example </vt:lpstr>
      <vt:lpstr>Pruning Partial Paths </vt:lpstr>
      <vt:lpstr>Best First Search with Pruning </vt:lpstr>
      <vt:lpstr>Estimating Future Scores </vt:lpstr>
      <vt:lpstr>Tree Representation (with future estimates) </vt:lpstr>
      <vt:lpstr>A* Search Example</vt:lpstr>
      <vt:lpstr>N -Best Search </vt:lpstr>
      <vt:lpstr>N -Best Search Example </vt:lpstr>
      <vt:lpstr>Dynamic Programming (DP) </vt:lpstr>
      <vt:lpstr>Time-Synchronous DP Example </vt:lpstr>
      <vt:lpstr>Inadmissible Search Variations </vt:lpstr>
      <vt:lpstr>Beam Search Example </vt:lpstr>
      <vt:lpstr>PowerPoint Presentation</vt:lpstr>
      <vt:lpstr>DTW - DP Algorithm Details</vt:lpstr>
      <vt:lpstr>DTW - DP Algorithm Details</vt:lpstr>
      <vt:lpstr>DTW - DP Algorithm Details</vt:lpstr>
      <vt:lpstr>DTW - DP Algorithm Details</vt:lpstr>
      <vt:lpstr>DTW - DP Algorithm Details</vt:lpstr>
      <vt:lpstr>DTW - DP Algorithm Details</vt:lpstr>
      <vt:lpstr>DTW - DP Algorithm Details</vt:lpstr>
      <vt:lpstr>DTW - DP Algorithm Details</vt:lpstr>
      <vt:lpstr>DTW - DP Algorithm Details</vt:lpstr>
      <vt:lpstr>PowerPoint Presentation</vt:lpstr>
      <vt:lpstr>DTW - DP Algorithm Details</vt:lpstr>
      <vt:lpstr>DTW - DP Algorithm Details</vt:lpstr>
      <vt:lpstr>DTW - DP Algorithm Details</vt:lpstr>
      <vt:lpstr>Connected Word Recognition</vt:lpstr>
      <vt:lpstr>Connected Word Recognition (cont.)</vt:lpstr>
      <vt:lpstr>DTW - DP Algorithm Details</vt:lpstr>
      <vt:lpstr>DTW - DP Algorithm Details</vt:lpstr>
      <vt:lpstr>DTW - DP Algorithm Details</vt:lpstr>
      <vt:lpstr>References </vt:lpstr>
    </vt:vector>
  </TitlesOfParts>
  <Company>Florida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Systems:  Hardware Organization and Design</dc:title>
  <dc:creator>vkepuska</dc:creator>
  <cp:lastModifiedBy>Veton  Kepuska</cp:lastModifiedBy>
  <cp:revision>1451</cp:revision>
  <dcterms:created xsi:type="dcterms:W3CDTF">2003-01-08T18:18:48Z</dcterms:created>
  <dcterms:modified xsi:type="dcterms:W3CDTF">2015-04-22T20:48:48Z</dcterms:modified>
</cp:coreProperties>
</file>